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4" r:id="rId2"/>
    <p:sldId id="288" r:id="rId3"/>
    <p:sldId id="325" r:id="rId4"/>
    <p:sldId id="341" r:id="rId5"/>
    <p:sldId id="290" r:id="rId6"/>
    <p:sldId id="291" r:id="rId7"/>
    <p:sldId id="292" r:id="rId8"/>
    <p:sldId id="329" r:id="rId9"/>
    <p:sldId id="349" r:id="rId10"/>
    <p:sldId id="298" r:id="rId11"/>
    <p:sldId id="299" r:id="rId12"/>
    <p:sldId id="303" r:id="rId13"/>
    <p:sldId id="333" r:id="rId14"/>
    <p:sldId id="294" r:id="rId15"/>
    <p:sldId id="334" r:id="rId16"/>
    <p:sldId id="335" r:id="rId17"/>
    <p:sldId id="337" r:id="rId18"/>
    <p:sldId id="320" r:id="rId19"/>
    <p:sldId id="321" r:id="rId20"/>
    <p:sldId id="338" r:id="rId21"/>
    <p:sldId id="312" r:id="rId22"/>
    <p:sldId id="315" r:id="rId23"/>
    <p:sldId id="316" r:id="rId24"/>
    <p:sldId id="327" r:id="rId25"/>
    <p:sldId id="319" r:id="rId26"/>
    <p:sldId id="326" r:id="rId27"/>
    <p:sldId id="322" r:id="rId28"/>
    <p:sldId id="330" r:id="rId29"/>
    <p:sldId id="339" r:id="rId30"/>
    <p:sldId id="342" r:id="rId31"/>
    <p:sldId id="347" r:id="rId32"/>
    <p:sldId id="348" r:id="rId33"/>
    <p:sldId id="343" r:id="rId34"/>
    <p:sldId id="331" r:id="rId35"/>
    <p:sldId id="340" r:id="rId36"/>
    <p:sldId id="323" r:id="rId37"/>
    <p:sldId id="285" r:id="rId38"/>
    <p:sldId id="270" r:id="rId39"/>
  </p:sldIdLst>
  <p:sldSz cx="9906000" cy="6858000" type="A4"/>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247">
          <p15:clr>
            <a:srgbClr val="A4A3A4"/>
          </p15:clr>
        </p15:guide>
        <p15:guide id="2"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Kulinskaya (CMP)" initials="E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5FF"/>
    <a:srgbClr val="FFFFFF"/>
    <a:srgbClr val="2F5079"/>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howGuides="1">
      <p:cViewPr varScale="1">
        <p:scale>
          <a:sx n="117" d="100"/>
          <a:sy n="117" d="100"/>
        </p:scale>
        <p:origin x="-1128" y="-102"/>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E:\Schoolwerk\PhD%20Statistics%20UEA\paper%203%20statins%20-%20actuarial\THIN%20datasets\THIN%20datasets%20pivot%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Statins prescription in people</a:t>
            </a:r>
            <a:r>
              <a:rPr lang="en-GB" baseline="0" dirty="0"/>
              <a:t> with QRISK2≥20%*</a:t>
            </a:r>
            <a:endParaRPr lang="en-GB" dirty="0"/>
          </a:p>
        </c:rich>
      </c:tx>
      <c:layout/>
      <c:overlay val="0"/>
      <c:spPr>
        <a:noFill/>
        <a:ln>
          <a:noFill/>
        </a:ln>
        <a:effectLst/>
      </c:spPr>
    </c:title>
    <c:autoTitleDeleted val="0"/>
    <c:plotArea>
      <c:layout/>
      <c:barChart>
        <c:barDir val="col"/>
        <c:grouping val="clustered"/>
        <c:varyColors val="0"/>
        <c:ser>
          <c:idx val="0"/>
          <c:order val="0"/>
          <c:tx>
            <c:strRef>
              <c:f>'deprivation, age, sex'!$M$48</c:f>
              <c:strCache>
                <c:ptCount val="1"/>
                <c:pt idx="0">
                  <c:v>Men</c:v>
                </c:pt>
              </c:strCache>
            </c:strRef>
          </c:tx>
          <c:spPr>
            <a:solidFill>
              <a:schemeClr val="accent1"/>
            </a:solidFill>
            <a:ln>
              <a:noFill/>
            </a:ln>
            <a:effectLst/>
          </c:spPr>
          <c:invertIfNegative val="0"/>
          <c:cat>
            <c:multiLvlStrRef>
              <c:f>'deprivation, age, sex'!$K$49:$L$71</c:f>
              <c:multiLvlStrCache>
                <c:ptCount val="23"/>
                <c:lvl>
                  <c:pt idx="0">
                    <c:v>Affluent</c:v>
                  </c:pt>
                  <c:pt idx="1">
                    <c:v>2</c:v>
                  </c:pt>
                  <c:pt idx="2">
                    <c:v>3</c:v>
                  </c:pt>
                  <c:pt idx="3">
                    <c:v>4</c:v>
                  </c:pt>
                  <c:pt idx="4">
                    <c:v>Deprived</c:v>
                  </c:pt>
                  <c:pt idx="6">
                    <c:v>Affluent</c:v>
                  </c:pt>
                  <c:pt idx="7">
                    <c:v>2</c:v>
                  </c:pt>
                  <c:pt idx="8">
                    <c:v>3</c:v>
                  </c:pt>
                  <c:pt idx="9">
                    <c:v>4</c:v>
                  </c:pt>
                  <c:pt idx="10">
                    <c:v>Deprived</c:v>
                  </c:pt>
                  <c:pt idx="12">
                    <c:v>Affluent</c:v>
                  </c:pt>
                  <c:pt idx="13">
                    <c:v>2</c:v>
                  </c:pt>
                  <c:pt idx="14">
                    <c:v>3</c:v>
                  </c:pt>
                  <c:pt idx="15">
                    <c:v>4</c:v>
                  </c:pt>
                  <c:pt idx="16">
                    <c:v>Deprived</c:v>
                  </c:pt>
                  <c:pt idx="18">
                    <c:v>Affluent</c:v>
                  </c:pt>
                  <c:pt idx="19">
                    <c:v>2</c:v>
                  </c:pt>
                  <c:pt idx="20">
                    <c:v>3</c:v>
                  </c:pt>
                  <c:pt idx="21">
                    <c:v>4</c:v>
                  </c:pt>
                  <c:pt idx="22">
                    <c:v>Deprived</c:v>
                  </c:pt>
                </c:lvl>
                <c:lvl>
                  <c:pt idx="0">
                    <c:v>Age 60</c:v>
                  </c:pt>
                  <c:pt idx="6">
                    <c:v>Age 65</c:v>
                  </c:pt>
                  <c:pt idx="12">
                    <c:v>Age 70</c:v>
                  </c:pt>
                  <c:pt idx="18">
                    <c:v>Age 75</c:v>
                  </c:pt>
                </c:lvl>
              </c:multiLvlStrCache>
            </c:multiLvlStrRef>
          </c:cat>
          <c:val>
            <c:numRef>
              <c:f>'deprivation, age, sex'!$M$49:$M$71</c:f>
              <c:numCache>
                <c:formatCode>0%</c:formatCode>
                <c:ptCount val="23"/>
                <c:pt idx="0">
                  <c:v>5.849056603773585E-2</c:v>
                </c:pt>
                <c:pt idx="1">
                  <c:v>9.2307692307692313E-2</c:v>
                </c:pt>
                <c:pt idx="2">
                  <c:v>6.7289719626168226E-2</c:v>
                </c:pt>
                <c:pt idx="3">
                  <c:v>6.3063063063063057E-2</c:v>
                </c:pt>
                <c:pt idx="4">
                  <c:v>5.4393305439330547E-2</c:v>
                </c:pt>
                <c:pt idx="6">
                  <c:v>0.16926036020283267</c:v>
                </c:pt>
                <c:pt idx="7">
                  <c:v>0.15723395775209248</c:v>
                </c:pt>
                <c:pt idx="8">
                  <c:v>0.14451476793248946</c:v>
                </c:pt>
                <c:pt idx="9">
                  <c:v>0.13245577951460305</c:v>
                </c:pt>
                <c:pt idx="10">
                  <c:v>9.4755795633580914E-2</c:v>
                </c:pt>
                <c:pt idx="12">
                  <c:v>0.21592330137557317</c:v>
                </c:pt>
                <c:pt idx="13">
                  <c:v>0.2025890627389022</c:v>
                </c:pt>
                <c:pt idx="14">
                  <c:v>0.18787841344371678</c:v>
                </c:pt>
                <c:pt idx="15">
                  <c:v>0.17814405057575072</c:v>
                </c:pt>
                <c:pt idx="16">
                  <c:v>0.16503496503496504</c:v>
                </c:pt>
                <c:pt idx="18">
                  <c:v>0.20651185852408893</c:v>
                </c:pt>
                <c:pt idx="19">
                  <c:v>0.1951118902753429</c:v>
                </c:pt>
                <c:pt idx="20">
                  <c:v>0.18847251037344398</c:v>
                </c:pt>
                <c:pt idx="21">
                  <c:v>0.17387088955320351</c:v>
                </c:pt>
                <c:pt idx="22">
                  <c:v>0.17808584377499334</c:v>
                </c:pt>
              </c:numCache>
            </c:numRef>
          </c:val>
          <c:extLst xmlns:c16r2="http://schemas.microsoft.com/office/drawing/2015/06/chart">
            <c:ext xmlns:c16="http://schemas.microsoft.com/office/drawing/2014/chart" uri="{C3380CC4-5D6E-409C-BE32-E72D297353CC}">
              <c16:uniqueId val="{00000000-45A2-4AE3-AAAA-960A0E1A170B}"/>
            </c:ext>
          </c:extLst>
        </c:ser>
        <c:ser>
          <c:idx val="1"/>
          <c:order val="1"/>
          <c:tx>
            <c:strRef>
              <c:f>'deprivation, age, sex'!$N$48</c:f>
              <c:strCache>
                <c:ptCount val="1"/>
                <c:pt idx="0">
                  <c:v>Women</c:v>
                </c:pt>
              </c:strCache>
            </c:strRef>
          </c:tx>
          <c:spPr>
            <a:solidFill>
              <a:schemeClr val="accent3"/>
            </a:solidFill>
            <a:ln>
              <a:noFill/>
            </a:ln>
            <a:effectLst/>
          </c:spPr>
          <c:invertIfNegative val="0"/>
          <c:cat>
            <c:multiLvlStrRef>
              <c:f>'deprivation, age, sex'!$K$49:$L$71</c:f>
              <c:multiLvlStrCache>
                <c:ptCount val="23"/>
                <c:lvl>
                  <c:pt idx="0">
                    <c:v>Affluent</c:v>
                  </c:pt>
                  <c:pt idx="1">
                    <c:v>2</c:v>
                  </c:pt>
                  <c:pt idx="2">
                    <c:v>3</c:v>
                  </c:pt>
                  <c:pt idx="3">
                    <c:v>4</c:v>
                  </c:pt>
                  <c:pt idx="4">
                    <c:v>Deprived</c:v>
                  </c:pt>
                  <c:pt idx="6">
                    <c:v>Affluent</c:v>
                  </c:pt>
                  <c:pt idx="7">
                    <c:v>2</c:v>
                  </c:pt>
                  <c:pt idx="8">
                    <c:v>3</c:v>
                  </c:pt>
                  <c:pt idx="9">
                    <c:v>4</c:v>
                  </c:pt>
                  <c:pt idx="10">
                    <c:v>Deprived</c:v>
                  </c:pt>
                  <c:pt idx="12">
                    <c:v>Affluent</c:v>
                  </c:pt>
                  <c:pt idx="13">
                    <c:v>2</c:v>
                  </c:pt>
                  <c:pt idx="14">
                    <c:v>3</c:v>
                  </c:pt>
                  <c:pt idx="15">
                    <c:v>4</c:v>
                  </c:pt>
                  <c:pt idx="16">
                    <c:v>Deprived</c:v>
                  </c:pt>
                  <c:pt idx="18">
                    <c:v>Affluent</c:v>
                  </c:pt>
                  <c:pt idx="19">
                    <c:v>2</c:v>
                  </c:pt>
                  <c:pt idx="20">
                    <c:v>3</c:v>
                  </c:pt>
                  <c:pt idx="21">
                    <c:v>4</c:v>
                  </c:pt>
                  <c:pt idx="22">
                    <c:v>Deprived</c:v>
                  </c:pt>
                </c:lvl>
                <c:lvl>
                  <c:pt idx="0">
                    <c:v>Age 60</c:v>
                  </c:pt>
                  <c:pt idx="6">
                    <c:v>Age 65</c:v>
                  </c:pt>
                  <c:pt idx="12">
                    <c:v>Age 70</c:v>
                  </c:pt>
                  <c:pt idx="18">
                    <c:v>Age 75</c:v>
                  </c:pt>
                </c:lvl>
              </c:multiLvlStrCache>
            </c:multiLvlStrRef>
          </c:cat>
          <c:val>
            <c:numRef>
              <c:f>'deprivation, age, sex'!$N$49:$N$71</c:f>
              <c:numCache>
                <c:formatCode>0%</c:formatCode>
                <c:ptCount val="23"/>
                <c:pt idx="0">
                  <c:v>0.18</c:v>
                </c:pt>
                <c:pt idx="1">
                  <c:v>0.15662650602409639</c:v>
                </c:pt>
                <c:pt idx="2">
                  <c:v>0.15116279069767441</c:v>
                </c:pt>
                <c:pt idx="3">
                  <c:v>0.17532467532467533</c:v>
                </c:pt>
                <c:pt idx="4">
                  <c:v>0.1111111111111111</c:v>
                </c:pt>
                <c:pt idx="6">
                  <c:v>0.33221099887766553</c:v>
                </c:pt>
                <c:pt idx="7">
                  <c:v>0.33501006036217301</c:v>
                </c:pt>
                <c:pt idx="8">
                  <c:v>0.31509121061359868</c:v>
                </c:pt>
                <c:pt idx="9">
                  <c:v>0.29946929492039426</c:v>
                </c:pt>
                <c:pt idx="10">
                  <c:v>0.25776397515527949</c:v>
                </c:pt>
                <c:pt idx="12">
                  <c:v>0.35301003344481607</c:v>
                </c:pt>
                <c:pt idx="13">
                  <c:v>0.33620689655172414</c:v>
                </c:pt>
                <c:pt idx="14">
                  <c:v>0.32107386716325265</c:v>
                </c:pt>
                <c:pt idx="15">
                  <c:v>0.28677379480840542</c:v>
                </c:pt>
                <c:pt idx="16">
                  <c:v>0.25799046441815293</c:v>
                </c:pt>
                <c:pt idx="18">
                  <c:v>0.21590202177293935</c:v>
                </c:pt>
                <c:pt idx="19">
                  <c:v>0.20296878410827329</c:v>
                </c:pt>
                <c:pt idx="20">
                  <c:v>0.19733739438003536</c:v>
                </c:pt>
                <c:pt idx="21">
                  <c:v>0.18442645827518839</c:v>
                </c:pt>
                <c:pt idx="22">
                  <c:v>0.17813235678786293</c:v>
                </c:pt>
              </c:numCache>
            </c:numRef>
          </c:val>
          <c:extLst xmlns:c16r2="http://schemas.microsoft.com/office/drawing/2015/06/chart">
            <c:ext xmlns:c16="http://schemas.microsoft.com/office/drawing/2014/chart" uri="{C3380CC4-5D6E-409C-BE32-E72D297353CC}">
              <c16:uniqueId val="{00000001-45A2-4AE3-AAAA-960A0E1A170B}"/>
            </c:ext>
          </c:extLst>
        </c:ser>
        <c:dLbls>
          <c:showLegendKey val="0"/>
          <c:showVal val="0"/>
          <c:showCatName val="0"/>
          <c:showSerName val="0"/>
          <c:showPercent val="0"/>
          <c:showBubbleSize val="0"/>
        </c:dLbls>
        <c:gapWidth val="219"/>
        <c:overlap val="-27"/>
        <c:axId val="86730624"/>
        <c:axId val="86732160"/>
      </c:barChart>
      <c:catAx>
        <c:axId val="8673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32160"/>
        <c:crosses val="autoZero"/>
        <c:auto val="1"/>
        <c:lblAlgn val="ctr"/>
        <c:lblOffset val="100"/>
        <c:noMultiLvlLbl val="0"/>
      </c:catAx>
      <c:valAx>
        <c:axId val="86732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30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dirty="0"/>
          </a:p>
        </p:txBody>
      </p:sp>
    </p:spTree>
    <p:extLst>
      <p:ext uri="{BB962C8B-B14F-4D97-AF65-F5344CB8AC3E}">
        <p14:creationId xmlns:p14="http://schemas.microsoft.com/office/powerpoint/2010/main" val="3144783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r>
              <a:rPr lang="en-US"/>
              <a:t>10 May 2017 </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spTree>
    <p:extLst>
      <p:ext uri="{BB962C8B-B14F-4D97-AF65-F5344CB8AC3E}">
        <p14:creationId xmlns:p14="http://schemas.microsoft.com/office/powerpoint/2010/main" val="58633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10 May 2017 </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r>
              <a:rPr lang="en-US"/>
              <a:t>10 May 2017 </a:t>
            </a:r>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r>
              <a:rPr lang="en-US"/>
              <a:t>10 May 2017 </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spTree>
    <p:extLst>
      <p:ext uri="{BB962C8B-B14F-4D97-AF65-F5344CB8AC3E}">
        <p14:creationId xmlns:p14="http://schemas.microsoft.com/office/powerpoint/2010/main" val="229915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accent2"/>
                </a:solidFill>
              </a:defRPr>
            </a:lvl1pPr>
          </a:lstStyle>
          <a:p>
            <a:r>
              <a:rPr lang="en-US"/>
              <a:t>10 May 2017 </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139468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accent2"/>
                </a:solidFill>
              </a:defRPr>
            </a:lvl1pPr>
          </a:lstStyle>
          <a:p>
            <a:r>
              <a:rPr lang="en-US"/>
              <a:t>10 May 2017 </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410704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r>
              <a:rPr lang="en-US"/>
              <a:t>10 May 2017 </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r>
              <a:rPr lang="en-US"/>
              <a:t>10 May 2017 </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r>
              <a:rPr lang="en-US"/>
              <a:t>10 May 2017 </a:t>
            </a:r>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t>10 May 2017 </a:t>
            </a:r>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10 May 2017 </a:t>
            </a:r>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r>
              <a:rPr lang="en-US"/>
              <a:t>10 May 2017 </a:t>
            </a:r>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Forest green</a:t>
                </a:r>
              </a:p>
              <a:p>
                <a:r>
                  <a:rPr lang="en-GB" sz="1000" dirty="0"/>
                  <a:t>R217</a:t>
                </a:r>
                <a:r>
                  <a:rPr lang="en-GB" sz="1000" baseline="0" dirty="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sp>
          <p:nvSpPr>
            <p:cNvPr id="50" name="Rectangle 49"/>
            <p:cNvSpPr/>
            <p:nvPr userDrawn="1"/>
          </p:nvSpPr>
          <p:spPr>
            <a:xfrm>
              <a:off x="-2972065" y="3145009"/>
              <a:ext cx="309565"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Light grey</a:t>
              </a:r>
            </a:p>
            <a:p>
              <a:r>
                <a:rPr lang="en-GB" sz="1000" dirty="0"/>
                <a:t>R</a:t>
              </a:r>
              <a:r>
                <a:rPr lang="en-GB" sz="1000" baseline="0" dirty="0"/>
                <a:t>220 G221  B217</a:t>
              </a:r>
              <a:endParaRPr lang="en-US" sz="1000" dirty="0"/>
            </a:p>
          </p:txBody>
        </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Fuscia</a:t>
                </a:r>
              </a:p>
              <a:p>
                <a:r>
                  <a:rPr lang="en-GB" sz="1000" dirty="0"/>
                  <a:t>R233</a:t>
                </a:r>
                <a:r>
                  <a:rPr lang="en-GB" sz="1000" baseline="0" dirty="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a:t>Dark grey</a:t>
            </a:r>
          </a:p>
          <a:p>
            <a:r>
              <a:rPr lang="en-GB" sz="1000" dirty="0"/>
              <a:t>R63</a:t>
            </a:r>
            <a:r>
              <a:rPr lang="en-GB" sz="1000" baseline="0" dirty="0"/>
              <a:t>  G69  B72</a:t>
            </a:r>
            <a:endParaRPr lang="en-US" sz="1000"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5577865"/>
            <a:ext cx="1752600" cy="6738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1" r:id="rId2"/>
    <p:sldLayoutId id="2147483674" r:id="rId3"/>
    <p:sldLayoutId id="2147483676" r:id="rId4"/>
    <p:sldLayoutId id="2147483650" r:id="rId5"/>
    <p:sldLayoutId id="2147483652" r:id="rId6"/>
    <p:sldLayoutId id="2147483653" r:id="rId7"/>
    <p:sldLayoutId id="2147483654" r:id="rId8"/>
    <p:sldLayoutId id="2147483655" r:id="rId9"/>
    <p:sldLayoutId id="2147483657" r:id="rId10"/>
    <p:sldLayoutId id="2147483660" r:id="rId11"/>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uea.ac.uk/about/-/beta-blockers-offer-best-chance-of-increased-heart-attack-surviva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ighealthactuarialdata.ac.uk/"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dx.doi.org/10.1056/NEJMoa1511939"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229" y="1196752"/>
            <a:ext cx="7723584" cy="3168351"/>
          </a:xfrm>
        </p:spPr>
        <p:txBody>
          <a:bodyPr/>
          <a:lstStyle/>
          <a:p>
            <a:r>
              <a:rPr lang="en-GB" dirty="0"/>
              <a:t/>
            </a:r>
            <a:br>
              <a:rPr lang="en-GB" dirty="0"/>
            </a:br>
            <a:r>
              <a:rPr lang="en-GB" dirty="0"/>
              <a:t>Update on the findings of the research programme so far and future direction</a:t>
            </a:r>
          </a:p>
        </p:txBody>
      </p:sp>
      <p:sp>
        <p:nvSpPr>
          <p:cNvPr id="3" name="Subtitle 2"/>
          <p:cNvSpPr>
            <a:spLocks noGrp="1"/>
          </p:cNvSpPr>
          <p:nvPr>
            <p:ph type="subTitle" idx="1"/>
          </p:nvPr>
        </p:nvSpPr>
        <p:spPr>
          <a:xfrm>
            <a:off x="428229" y="3501008"/>
            <a:ext cx="6631517" cy="648072"/>
          </a:xfrm>
        </p:spPr>
        <p:txBody>
          <a:bodyPr/>
          <a:lstStyle/>
          <a:p>
            <a:r>
              <a:rPr lang="en-GB" dirty="0"/>
              <a:t>Elena Kulinskaya, Nick Steel, and Lisanne Gitsels</a:t>
            </a:r>
          </a:p>
          <a:p>
            <a:endParaRPr lang="en-GB" dirty="0"/>
          </a:p>
          <a:p>
            <a:r>
              <a:rPr lang="en-GB" dirty="0"/>
              <a:t>Joint work UEA-Aviva team </a:t>
            </a:r>
          </a:p>
          <a:p>
            <a:endParaRPr lang="en-GB" dirty="0"/>
          </a:p>
        </p:txBody>
      </p:sp>
      <p:sp>
        <p:nvSpPr>
          <p:cNvPr id="4" name="Date Placeholder 3"/>
          <p:cNvSpPr>
            <a:spLocks noGrp="1"/>
          </p:cNvSpPr>
          <p:nvPr>
            <p:ph type="dt" sz="half" idx="2"/>
          </p:nvPr>
        </p:nvSpPr>
        <p:spPr/>
        <p:txBody>
          <a:bodyPr/>
          <a:lstStyle/>
          <a:p>
            <a:r>
              <a:rPr lang="en-US" dirty="0"/>
              <a:t>27 September 2017 </a:t>
            </a:r>
            <a:endParaRPr lang="en-GB" dirty="0"/>
          </a:p>
        </p:txBody>
      </p:sp>
      <p:sp>
        <p:nvSpPr>
          <p:cNvPr id="6" name="Rectangle 5"/>
          <p:cNvSpPr/>
          <p:nvPr/>
        </p:nvSpPr>
        <p:spPr>
          <a:xfrm>
            <a:off x="416496" y="5478323"/>
            <a:ext cx="6480720" cy="830997"/>
          </a:xfrm>
          <a:prstGeom prst="rect">
            <a:avLst/>
          </a:prstGeom>
        </p:spPr>
        <p:txBody>
          <a:bodyPr wrap="square">
            <a:spAutoFit/>
          </a:bodyPr>
          <a:lstStyle/>
          <a:p>
            <a:r>
              <a:rPr lang="en-GB" sz="1600" dirty="0"/>
              <a:t>The </a:t>
            </a:r>
            <a:r>
              <a:rPr lang="en-GB" sz="1600" b="1" dirty="0"/>
              <a:t>‘Use of Big Health and Actuarial Data for understanding Longevity and Morbidity Risks’ </a:t>
            </a:r>
            <a:r>
              <a:rPr lang="en-GB" sz="1600" dirty="0"/>
              <a:t>research programme is being funded by the Actuarial Research Centre.</a:t>
            </a:r>
          </a:p>
        </p:txBody>
      </p:sp>
      <p:sp>
        <p:nvSpPr>
          <p:cNvPr id="7" name="Rectangle 6"/>
          <p:cNvSpPr/>
          <p:nvPr/>
        </p:nvSpPr>
        <p:spPr>
          <a:xfrm>
            <a:off x="7662081" y="6381328"/>
            <a:ext cx="1899431" cy="276999"/>
          </a:xfrm>
          <a:prstGeom prst="rect">
            <a:avLst/>
          </a:prstGeom>
        </p:spPr>
        <p:txBody>
          <a:bodyPr wrap="none">
            <a:spAutoFit/>
          </a:bodyPr>
          <a:lstStyle/>
          <a:p>
            <a:r>
              <a:rPr lang="en-GB" sz="1200" dirty="0"/>
              <a:t>www.actuaries.org.uk/arc</a:t>
            </a:r>
          </a:p>
        </p:txBody>
      </p:sp>
    </p:spTree>
    <p:extLst>
      <p:ext uri="{BB962C8B-B14F-4D97-AF65-F5344CB8AC3E}">
        <p14:creationId xmlns:p14="http://schemas.microsoft.com/office/powerpoint/2010/main" val="828379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Study 1</a:t>
            </a:r>
            <a:br>
              <a:rPr lang="en-GB" dirty="0"/>
            </a:br>
            <a:endParaRPr lang="en-GB" dirty="0"/>
          </a:p>
        </p:txBody>
      </p:sp>
      <p:sp>
        <p:nvSpPr>
          <p:cNvPr id="3" name="Subtitle 2"/>
          <p:cNvSpPr>
            <a:spLocks noGrp="1"/>
          </p:cNvSpPr>
          <p:nvPr>
            <p:ph type="subTitle" idx="1"/>
          </p:nvPr>
        </p:nvSpPr>
        <p:spPr/>
        <p:txBody>
          <a:bodyPr/>
          <a:lstStyle/>
          <a:p>
            <a:r>
              <a:rPr lang="en-GB" dirty="0"/>
              <a:t>Treatments of Acute Myocardial Infarction and Life Expectancy</a:t>
            </a:r>
          </a:p>
        </p:txBody>
      </p:sp>
      <p:sp>
        <p:nvSpPr>
          <p:cNvPr id="4" name="Date Placeholder 3"/>
          <p:cNvSpPr>
            <a:spLocks noGrp="1"/>
          </p:cNvSpPr>
          <p:nvPr>
            <p:ph type="dt" sz="half" idx="2"/>
          </p:nvPr>
        </p:nvSpPr>
        <p:spPr/>
        <p:txBody>
          <a:bodyPr/>
          <a:lstStyle/>
          <a:p>
            <a:r>
              <a:rPr lang="en-US" dirty="0"/>
              <a:t>27 September 2017 </a:t>
            </a:r>
            <a:endParaRPr lang="en-GB" dirty="0"/>
          </a:p>
        </p:txBody>
      </p:sp>
    </p:spTree>
    <p:extLst>
      <p:ext uri="{BB962C8B-B14F-4D97-AF65-F5344CB8AC3E}">
        <p14:creationId xmlns:p14="http://schemas.microsoft.com/office/powerpoint/2010/main" val="326525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Acute Myocardial Infarction (AMI)</a:t>
            </a:r>
          </a:p>
        </p:txBody>
      </p:sp>
      <p:sp>
        <p:nvSpPr>
          <p:cNvPr id="3" name="Content Placeholder 2"/>
          <p:cNvSpPr>
            <a:spLocks noGrp="1"/>
          </p:cNvSpPr>
          <p:nvPr>
            <p:ph idx="1"/>
          </p:nvPr>
        </p:nvSpPr>
        <p:spPr>
          <a:xfrm>
            <a:off x="776290" y="1557338"/>
            <a:ext cx="4176710" cy="3527846"/>
          </a:xfrm>
        </p:spPr>
        <p:txBody>
          <a:bodyPr/>
          <a:lstStyle/>
          <a:p>
            <a:pPr marL="422273" indent="-342900">
              <a:buFont typeface="Arial" panose="020B0604020202020204" pitchFamily="34" charset="0"/>
              <a:buChar char="•"/>
            </a:pPr>
            <a:r>
              <a:rPr lang="en-GB" sz="1600" dirty="0"/>
              <a:t>Myocardial cell death due to prolonged ischaemia, a.k.a. heart attack</a:t>
            </a:r>
          </a:p>
          <a:p>
            <a:pPr marL="422273" indent="-342900">
              <a:buFont typeface="Arial" panose="020B0604020202020204" pitchFamily="34" charset="0"/>
              <a:buChar char="•"/>
            </a:pPr>
            <a:r>
              <a:rPr lang="en-GB" sz="1600" dirty="0"/>
              <a:t>There are 188,000 hospital episodes attributed to heart attack in the UK each year: that's one around every three minutes.  </a:t>
            </a:r>
          </a:p>
          <a:p>
            <a:pPr marL="422273" indent="-342900">
              <a:buFont typeface="Arial" panose="020B0604020202020204" pitchFamily="34" charset="0"/>
              <a:buChar char="•"/>
            </a:pPr>
            <a:r>
              <a:rPr lang="en-GB" sz="1600" dirty="0"/>
              <a:t>In the UK around 7 out of 10 people survive a heart attack.   </a:t>
            </a:r>
          </a:p>
          <a:p>
            <a:pPr marL="422273" indent="-342900">
              <a:buFont typeface="Arial" panose="020B0604020202020204" pitchFamily="34" charset="0"/>
              <a:buChar char="•"/>
            </a:pPr>
            <a:r>
              <a:rPr lang="en-GB" sz="1600" dirty="0"/>
              <a:t>An estimated 915,000 people in the UK (640,000 men and 275,000 women) have survived an MI. </a:t>
            </a:r>
          </a:p>
          <a:p>
            <a:pPr marL="79373" indent="0">
              <a:buNone/>
            </a:pPr>
            <a:r>
              <a:rPr lang="en-GB" sz="1600" dirty="0"/>
              <a:t>(British Heart Foundation, 2016)</a:t>
            </a:r>
          </a:p>
          <a:p>
            <a:pPr>
              <a:buFont typeface="Arial" panose="020B0604020202020204" pitchFamily="34" charset="0"/>
              <a:buChar char="•"/>
            </a:pPr>
            <a:endParaRPr lang="en-GB" sz="1400"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pic>
        <p:nvPicPr>
          <p:cNvPr id="1026" name="Picture 2" descr="Image result for heart at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064" y="2420479"/>
            <a:ext cx="3345762" cy="180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76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question</a:t>
            </a:r>
          </a:p>
        </p:txBody>
      </p:sp>
      <p:sp>
        <p:nvSpPr>
          <p:cNvPr id="3" name="Content Placeholder 2"/>
          <p:cNvSpPr>
            <a:spLocks noGrp="1"/>
          </p:cNvSpPr>
          <p:nvPr>
            <p:ph idx="1"/>
          </p:nvPr>
        </p:nvSpPr>
        <p:spPr>
          <a:xfrm>
            <a:off x="776290" y="1557338"/>
            <a:ext cx="5832894" cy="4640262"/>
          </a:xfrm>
        </p:spPr>
        <p:txBody>
          <a:bodyPr/>
          <a:lstStyle/>
          <a:p>
            <a:pPr marL="0" indent="0">
              <a:buNone/>
            </a:pPr>
            <a:r>
              <a:rPr lang="en-GB" sz="1600" dirty="0"/>
              <a:t>What are the survival prospects associated with a history of a single or multiple acute myocardial infarctions in the general population at various ages and how were the survival prospects modified by recommended treatment?</a:t>
            </a:r>
          </a:p>
          <a:p>
            <a:pPr marL="0" indent="0">
              <a:buNone/>
            </a:pPr>
            <a:endParaRPr lang="en-GB" sz="1600" dirty="0"/>
          </a:p>
          <a:p>
            <a:pPr marL="0" indent="0">
              <a:buNone/>
            </a:pPr>
            <a:r>
              <a:rPr lang="en-GB" sz="1600" dirty="0"/>
              <a:t>Gitsels LA, Kulinskaya E, Steel N Survival prospects after acute myocardial infarction in the UK: a matched cohort study 1987–2011. BMJ Open 2017;7:e013570. doi:10.1136/bmjopen-2016-013570.</a:t>
            </a:r>
          </a:p>
          <a:p>
            <a:pPr marL="0" indent="0">
              <a:buNone/>
            </a:pPr>
            <a:endParaRPr lang="en-GB" sz="1600" dirty="0"/>
          </a:p>
          <a:p>
            <a:pPr marL="0" indent="0">
              <a:buNone/>
            </a:pPr>
            <a:r>
              <a:rPr lang="nl-NL" sz="1600" dirty="0"/>
              <a:t>University of East Anglia’s press release statement: </a:t>
            </a:r>
            <a:r>
              <a:rPr lang="en-GB" sz="1600" u="sng" dirty="0">
                <a:hlinkClick r:id="rId2"/>
              </a:rPr>
              <a:t>https://www.uea.ac.uk/about/-/beta-blockers-offer-best-chance-of-increased-heart-attack-survival</a:t>
            </a:r>
            <a:endParaRPr lang="en-GB" sz="1600" dirty="0"/>
          </a:p>
          <a:p>
            <a:pPr marL="0" indent="0">
              <a:buNone/>
            </a:pPr>
            <a:endParaRPr lang="en-GB" sz="1600" dirty="0"/>
          </a:p>
          <a:p>
            <a:pPr marL="0" indent="0">
              <a:buNone/>
            </a:pPr>
            <a:endParaRPr lang="en-GB" sz="1600" dirty="0"/>
          </a:p>
          <a:p>
            <a:endParaRPr lang="en-GB"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Tree>
    <p:extLst>
      <p:ext uri="{BB962C8B-B14F-4D97-AF65-F5344CB8AC3E}">
        <p14:creationId xmlns:p14="http://schemas.microsoft.com/office/powerpoint/2010/main" val="122915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selection</a:t>
            </a:r>
          </a:p>
        </p:txBody>
      </p:sp>
      <p:sp>
        <p:nvSpPr>
          <p:cNvPr id="3" name="Content Placeholder 2"/>
          <p:cNvSpPr>
            <a:spLocks noGrp="1"/>
          </p:cNvSpPr>
          <p:nvPr>
            <p:ph idx="1"/>
          </p:nvPr>
        </p:nvSpPr>
        <p:spPr/>
        <p:txBody>
          <a:bodyPr/>
          <a:lstStyle/>
          <a:p>
            <a:r>
              <a:rPr lang="nl-NL" sz="2000" dirty="0"/>
              <a:t>Outcome: time to death</a:t>
            </a:r>
          </a:p>
          <a:p>
            <a:r>
              <a:rPr lang="nl-NL" sz="2000" dirty="0"/>
              <a:t>Primary exposure: acute myocardial infarction</a:t>
            </a:r>
          </a:p>
          <a:p>
            <a:r>
              <a:rPr lang="nl-NL" sz="2000" dirty="0"/>
              <a:t>Treatments: coronary revascularisation (</a:t>
            </a:r>
            <a:r>
              <a:rPr lang="en-GB" sz="2000" dirty="0"/>
              <a:t>coronary artery bypass graft and coronary angioplasty)</a:t>
            </a:r>
            <a:r>
              <a:rPr lang="nl-NL" sz="2000" dirty="0"/>
              <a:t>, </a:t>
            </a:r>
            <a:r>
              <a:rPr lang="en-GB" sz="2000" dirty="0"/>
              <a:t>and prescription of ACE inhibitors, aspirin, beta blockers, calcium-channel blockers, and statins</a:t>
            </a:r>
            <a:endParaRPr lang="nl-NL" sz="2000" dirty="0"/>
          </a:p>
          <a:p>
            <a:r>
              <a:rPr lang="nl-NL" sz="2000" dirty="0"/>
              <a:t>Confounders: </a:t>
            </a:r>
            <a:r>
              <a:rPr lang="en-GB" sz="2000" dirty="0"/>
              <a:t>sex, year of birth, socioeconomic status, angina, heart failure, other cardiovascular conditions (</a:t>
            </a:r>
            <a:r>
              <a:rPr lang="en-GB" sz="2000" dirty="0" err="1"/>
              <a:t>valvular</a:t>
            </a:r>
            <a:r>
              <a:rPr lang="en-GB" sz="2000" dirty="0"/>
              <a:t> heart disease, peripheral vascular disease, and cerebrovascular disease), chronic kidney disease, diabetes, hypertension, hypercholesterolaemia, alcohol consumption, body mass index, and smoking status</a:t>
            </a:r>
          </a:p>
          <a:p>
            <a:r>
              <a:rPr lang="nl-NL" sz="2000" dirty="0"/>
              <a:t>Missing data dealt with by multiple imputation</a:t>
            </a:r>
            <a:endParaRPr lang="en-GB" sz="2000"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dirty="0"/>
          </a:p>
        </p:txBody>
      </p:sp>
    </p:spTree>
    <p:extLst>
      <p:ext uri="{BB962C8B-B14F-4D97-AF65-F5344CB8AC3E}">
        <p14:creationId xmlns:p14="http://schemas.microsoft.com/office/powerpoint/2010/main" val="257012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Prevalence of treatment by cohort’s age in patients with a history of acute myocardial infarction</a:t>
            </a:r>
          </a:p>
        </p:txBody>
      </p:sp>
      <p:sp>
        <p:nvSpPr>
          <p:cNvPr id="3" name="Date Placeholder 2"/>
          <p:cNvSpPr>
            <a:spLocks noGrp="1"/>
          </p:cNvSpPr>
          <p:nvPr>
            <p:ph type="dt" sz="half" idx="10"/>
          </p:nvPr>
        </p:nvSpPr>
        <p:spPr/>
        <p:txBody>
          <a:bodyPr/>
          <a:lstStyle/>
          <a:p>
            <a:r>
              <a:rPr lang="en-US" dirty="0"/>
              <a:t>27 September 2017 </a:t>
            </a:r>
            <a:endParaRPr lang="en-GB" dirty="0"/>
          </a:p>
        </p:txBody>
      </p:sp>
      <p:sp>
        <p:nvSpPr>
          <p:cNvPr id="4" name="Slide Number Placeholder 3"/>
          <p:cNvSpPr>
            <a:spLocks noGrp="1"/>
          </p:cNvSpPr>
          <p:nvPr>
            <p:ph type="sldNum" sz="quarter" idx="12"/>
          </p:nvPr>
        </p:nvSpPr>
        <p:spPr/>
        <p:txBody>
          <a:bodyPr/>
          <a:lstStyle/>
          <a:p>
            <a:fld id="{FE8DA6AF-1811-4E27-A96F-54109F1D0275}" type="slidenum">
              <a:rPr lang="en-GB" smtClean="0"/>
              <a:pPr/>
              <a:t>14</a:t>
            </a:fld>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330" y="1487764"/>
            <a:ext cx="7134268" cy="4974675"/>
          </a:xfrm>
        </p:spPr>
      </p:pic>
    </p:spTree>
    <p:extLst>
      <p:ext uri="{BB962C8B-B14F-4D97-AF65-F5344CB8AC3E}">
        <p14:creationId xmlns:p14="http://schemas.microsoft.com/office/powerpoint/2010/main" val="143746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Survival prospects after AMI</a:t>
            </a: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dirty="0"/>
          </a:p>
        </p:txBody>
      </p:sp>
      <p:pic>
        <p:nvPicPr>
          <p:cNvPr id="6" name="Content Placeholder 3"/>
          <p:cNvPicPr>
            <a:picLocks noGrp="1" noChangeAspect="1"/>
          </p:cNvPicPr>
          <p:nvPr>
            <p:ph idx="1"/>
          </p:nvPr>
        </p:nvPicPr>
        <p:blipFill rotWithShape="1">
          <a:blip r:embed="rId2"/>
          <a:srcRect t="8432" b="7967"/>
          <a:stretch/>
        </p:blipFill>
        <p:spPr>
          <a:xfrm>
            <a:off x="428229" y="1563812"/>
            <a:ext cx="6705600" cy="4363721"/>
          </a:xfrm>
        </p:spPr>
      </p:pic>
    </p:spTree>
    <p:extLst>
      <p:ext uri="{BB962C8B-B14F-4D97-AF65-F5344CB8AC3E}">
        <p14:creationId xmlns:p14="http://schemas.microsoft.com/office/powerpoint/2010/main" val="399890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Survival prospects by treatments</a:t>
            </a: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dirty="0"/>
          </a:p>
        </p:txBody>
      </p:sp>
      <p:pic>
        <p:nvPicPr>
          <p:cNvPr id="6" name="Content Placeholder 3"/>
          <p:cNvPicPr>
            <a:picLocks noChangeAspect="1"/>
          </p:cNvPicPr>
          <p:nvPr/>
        </p:nvPicPr>
        <p:blipFill rotWithShape="1">
          <a:blip r:embed="rId2"/>
          <a:srcRect t="2540" b="3256"/>
          <a:stretch/>
        </p:blipFill>
        <p:spPr bwMode="auto">
          <a:xfrm>
            <a:off x="488504" y="1331344"/>
            <a:ext cx="5078633" cy="552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08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Survival prospects by treatments (cont.)</a:t>
            </a: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dirty="0"/>
          </a:p>
        </p:txBody>
      </p:sp>
      <p:pic>
        <p:nvPicPr>
          <p:cNvPr id="7" name="Content Placeholder 3"/>
          <p:cNvPicPr>
            <a:picLocks noGrp="1" noChangeAspect="1"/>
          </p:cNvPicPr>
          <p:nvPr>
            <p:ph idx="1"/>
          </p:nvPr>
        </p:nvPicPr>
        <p:blipFill rotWithShape="1">
          <a:blip r:embed="rId2"/>
          <a:srcRect t="6722" b="6677"/>
          <a:stretch/>
        </p:blipFill>
        <p:spPr>
          <a:xfrm>
            <a:off x="428229" y="1268760"/>
            <a:ext cx="5028497" cy="5013176"/>
          </a:xfrm>
          <a:prstGeom prst="rect">
            <a:avLst/>
          </a:prstGeom>
        </p:spPr>
      </p:pic>
    </p:spTree>
    <p:extLst>
      <p:ext uri="{BB962C8B-B14F-4D97-AF65-F5344CB8AC3E}">
        <p14:creationId xmlns:p14="http://schemas.microsoft.com/office/powerpoint/2010/main" val="335964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this mean for longevity</a:t>
            </a:r>
          </a:p>
        </p:txBody>
      </p:sp>
      <p:sp>
        <p:nvSpPr>
          <p:cNvPr id="3" name="Content Placeholder 2"/>
          <p:cNvSpPr>
            <a:spLocks noGrp="1"/>
          </p:cNvSpPr>
          <p:nvPr>
            <p:ph idx="1"/>
          </p:nvPr>
        </p:nvSpPr>
        <p:spPr/>
        <p:txBody>
          <a:bodyPr/>
          <a:lstStyle/>
          <a:p>
            <a:r>
              <a:rPr lang="en-GB" sz="2000" dirty="0"/>
              <a:t>Using </a:t>
            </a:r>
            <a:r>
              <a:rPr lang="en-GB" sz="2000" dirty="0" err="1"/>
              <a:t>Gompertz</a:t>
            </a:r>
            <a:r>
              <a:rPr lang="en-GB" sz="2000" dirty="0"/>
              <a:t> law, the increase in annual hazard of mortality associated with ageing one year is approximately constant between ages 30 and 95.</a:t>
            </a:r>
          </a:p>
          <a:p>
            <a:r>
              <a:rPr lang="en-GB" sz="2000" dirty="0"/>
              <a:t>For England and Wales in 2010-2012, the increase in the hazard between those ages was approximately 1.1. </a:t>
            </a:r>
          </a:p>
          <a:p>
            <a:r>
              <a:rPr lang="en-GB" sz="2000" dirty="0"/>
              <a:t>A HR can be translated to the numbers of years gained in effective age as: 	log HR / log (1.1) </a:t>
            </a:r>
            <a:r>
              <a:rPr lang="en-GB" dirty="0"/>
              <a:t>≈ </a:t>
            </a:r>
            <a:r>
              <a:rPr lang="en-GB" sz="2000" dirty="0"/>
              <a:t>10*log(HR). </a:t>
            </a:r>
          </a:p>
          <a:p>
            <a:pPr marL="0" indent="0">
              <a:buNone/>
            </a:pPr>
            <a:r>
              <a:rPr lang="en-GB" sz="2000" dirty="0"/>
              <a:t>(Brenner, 1993; </a:t>
            </a:r>
            <a:r>
              <a:rPr lang="en-GB" sz="2000" dirty="0" err="1"/>
              <a:t>Spiegelhalter</a:t>
            </a:r>
            <a:r>
              <a:rPr lang="en-GB" sz="2000" dirty="0"/>
              <a:t>, 2016) </a:t>
            </a:r>
          </a:p>
          <a:p>
            <a:endParaRPr lang="en-GB" dirty="0"/>
          </a:p>
          <a:p>
            <a:endParaRPr lang="en-GB"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dirty="0"/>
          </a:p>
        </p:txBody>
      </p:sp>
    </p:spTree>
    <p:extLst>
      <p:ext uri="{BB962C8B-B14F-4D97-AF65-F5344CB8AC3E}">
        <p14:creationId xmlns:p14="http://schemas.microsoft.com/office/powerpoint/2010/main" val="32151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Potential longevity increase in AMI patients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9705817"/>
              </p:ext>
            </p:extLst>
          </p:nvPr>
        </p:nvGraphicFramePr>
        <p:xfrm>
          <a:off x="428625" y="1700808"/>
          <a:ext cx="8982078" cy="3403600"/>
        </p:xfrm>
        <a:graphic>
          <a:graphicData uri="http://schemas.openxmlformats.org/drawingml/2006/table">
            <a:tbl>
              <a:tblPr firstRow="1" bandRow="1">
                <a:tableStyleId>{5C22544A-7EE6-4342-B048-85BDC9FD1C3A}</a:tableStyleId>
              </a:tblPr>
              <a:tblGrid>
                <a:gridCol w="1283154">
                  <a:extLst>
                    <a:ext uri="{9D8B030D-6E8A-4147-A177-3AD203B41FA5}">
                      <a16:colId xmlns="" xmlns:a16="http://schemas.microsoft.com/office/drawing/2014/main" val="20000"/>
                    </a:ext>
                  </a:extLst>
                </a:gridCol>
                <a:gridCol w="1283154">
                  <a:extLst>
                    <a:ext uri="{9D8B030D-6E8A-4147-A177-3AD203B41FA5}">
                      <a16:colId xmlns="" xmlns:a16="http://schemas.microsoft.com/office/drawing/2014/main" val="20001"/>
                    </a:ext>
                  </a:extLst>
                </a:gridCol>
                <a:gridCol w="1283154">
                  <a:extLst>
                    <a:ext uri="{9D8B030D-6E8A-4147-A177-3AD203B41FA5}">
                      <a16:colId xmlns="" xmlns:a16="http://schemas.microsoft.com/office/drawing/2014/main" val="20002"/>
                    </a:ext>
                  </a:extLst>
                </a:gridCol>
                <a:gridCol w="1283154">
                  <a:extLst>
                    <a:ext uri="{9D8B030D-6E8A-4147-A177-3AD203B41FA5}">
                      <a16:colId xmlns="" xmlns:a16="http://schemas.microsoft.com/office/drawing/2014/main" val="20003"/>
                    </a:ext>
                  </a:extLst>
                </a:gridCol>
                <a:gridCol w="1283154">
                  <a:extLst>
                    <a:ext uri="{9D8B030D-6E8A-4147-A177-3AD203B41FA5}">
                      <a16:colId xmlns="" xmlns:a16="http://schemas.microsoft.com/office/drawing/2014/main" val="20004"/>
                    </a:ext>
                  </a:extLst>
                </a:gridCol>
                <a:gridCol w="1283154">
                  <a:extLst>
                    <a:ext uri="{9D8B030D-6E8A-4147-A177-3AD203B41FA5}">
                      <a16:colId xmlns="" xmlns:a16="http://schemas.microsoft.com/office/drawing/2014/main" val="20005"/>
                    </a:ext>
                  </a:extLst>
                </a:gridCol>
                <a:gridCol w="1283154">
                  <a:extLst>
                    <a:ext uri="{9D8B030D-6E8A-4147-A177-3AD203B41FA5}">
                      <a16:colId xmlns="" xmlns:a16="http://schemas.microsoft.com/office/drawing/2014/main" val="20006"/>
                    </a:ext>
                  </a:extLst>
                </a:gridCol>
              </a:tblGrid>
              <a:tr h="227370">
                <a:tc>
                  <a:txBody>
                    <a:bodyPr/>
                    <a:lstStyle/>
                    <a:p>
                      <a:endParaRPr lang="en-GB" dirty="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Statins</a:t>
                      </a:r>
                    </a:p>
                    <a:p>
                      <a:endParaRPr lang="en-GB" dirty="0"/>
                    </a:p>
                  </a:txBody>
                  <a:tcPr/>
                </a:tc>
                <a:tc hMerge="1">
                  <a:txBody>
                    <a:bodyPr/>
                    <a:lstStyle/>
                    <a:p>
                      <a:endParaRPr lang="en-GB" dirty="0"/>
                    </a:p>
                  </a:txBody>
                  <a:tcPr/>
                </a:tc>
                <a:tc hMerge="1">
                  <a:txBody>
                    <a:bodyPr/>
                    <a:lstStyle/>
                    <a:p>
                      <a:endParaRPr lang="en-GB" dirty="0"/>
                    </a:p>
                  </a:txBody>
                  <a:tcPr/>
                </a:tc>
                <a:tc gridSpan="3">
                  <a:txBody>
                    <a:bodyPr/>
                    <a:lstStyle/>
                    <a:p>
                      <a:r>
                        <a:rPr lang="en-GB" dirty="0"/>
                        <a:t>Beta</a:t>
                      </a:r>
                      <a:r>
                        <a:rPr lang="en-GB" baseline="0" dirty="0"/>
                        <a:t> blockers</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10000"/>
                  </a:ext>
                </a:extLst>
              </a:tr>
              <a:tr h="227370">
                <a:tc>
                  <a:txBody>
                    <a:bodyPr/>
                    <a:lstStyle/>
                    <a:p>
                      <a:endParaRPr lang="en-GB" dirty="0"/>
                    </a:p>
                  </a:txBody>
                  <a:tcPr/>
                </a:tc>
                <a:tc>
                  <a:txBody>
                    <a:bodyPr/>
                    <a:lstStyle/>
                    <a:p>
                      <a:endParaRPr lang="en-GB" dirty="0"/>
                    </a:p>
                  </a:txBody>
                  <a:tcPr/>
                </a:tc>
                <a:tc>
                  <a:txBody>
                    <a:bodyPr/>
                    <a:lstStyle/>
                    <a:p>
                      <a:r>
                        <a:rPr lang="en-GB" dirty="0"/>
                        <a:t>Men</a:t>
                      </a:r>
                    </a:p>
                  </a:txBody>
                  <a:tcPr/>
                </a:tc>
                <a:tc>
                  <a:txBody>
                    <a:bodyPr/>
                    <a:lstStyle/>
                    <a:p>
                      <a:r>
                        <a:rPr lang="en-GB" dirty="0"/>
                        <a:t>Women</a:t>
                      </a:r>
                    </a:p>
                  </a:txBody>
                  <a:tcPr/>
                </a:tc>
                <a:tc>
                  <a:txBody>
                    <a:bodyPr/>
                    <a:lstStyle/>
                    <a:p>
                      <a:endParaRPr lang="en-GB" dirty="0"/>
                    </a:p>
                  </a:txBody>
                  <a:tcPr/>
                </a:tc>
                <a:tc>
                  <a:txBody>
                    <a:bodyPr/>
                    <a:lstStyle/>
                    <a:p>
                      <a:r>
                        <a:rPr lang="en-GB" dirty="0"/>
                        <a:t>Men</a:t>
                      </a:r>
                    </a:p>
                  </a:txBody>
                  <a:tcPr/>
                </a:tc>
                <a:tc>
                  <a:txBody>
                    <a:bodyPr/>
                    <a:lstStyle/>
                    <a:p>
                      <a:r>
                        <a:rPr lang="en-GB" dirty="0"/>
                        <a:t>Women</a:t>
                      </a:r>
                    </a:p>
                  </a:txBody>
                  <a:tcPr/>
                </a:tc>
                <a:extLst>
                  <a:ext uri="{0D108BD9-81ED-4DB2-BD59-A6C34878D82A}">
                    <a16:rowId xmlns="" xmlns:a16="http://schemas.microsoft.com/office/drawing/2014/main" val="10001"/>
                  </a:ext>
                </a:extLst>
              </a:tr>
              <a:tr h="227370">
                <a:tc>
                  <a:txBody>
                    <a:bodyPr/>
                    <a:lstStyle/>
                    <a:p>
                      <a:r>
                        <a:rPr lang="en-GB" dirty="0"/>
                        <a:t>Age</a:t>
                      </a:r>
                    </a:p>
                  </a:txBody>
                  <a:tcPr/>
                </a:tc>
                <a:tc>
                  <a:txBody>
                    <a:bodyPr/>
                    <a:lstStyle/>
                    <a:p>
                      <a:r>
                        <a:rPr lang="en-GB" dirty="0"/>
                        <a:t>Effective age reduction</a:t>
                      </a:r>
                    </a:p>
                  </a:txBody>
                  <a:tcPr/>
                </a:tc>
                <a:tc gridSpan="2">
                  <a:txBody>
                    <a:bodyPr/>
                    <a:lstStyle/>
                    <a:p>
                      <a:r>
                        <a:rPr lang="en-GB" dirty="0"/>
                        <a:t>Longevity increase (years)</a:t>
                      </a:r>
                    </a:p>
                  </a:txBody>
                  <a:tcPr/>
                </a:tc>
                <a:tc hMerge="1">
                  <a:txBody>
                    <a:bodyPr/>
                    <a:lstStyle/>
                    <a:p>
                      <a:endParaRPr lang="en-GB" dirty="0"/>
                    </a:p>
                  </a:txBody>
                  <a:tcPr/>
                </a:tc>
                <a:tc>
                  <a:txBody>
                    <a:bodyPr/>
                    <a:lstStyle/>
                    <a:p>
                      <a:r>
                        <a:rPr lang="en-GB" dirty="0"/>
                        <a:t>Effective age reduction</a:t>
                      </a:r>
                    </a:p>
                  </a:txBody>
                  <a:tcPr/>
                </a:tc>
                <a:tc gridSpan="2">
                  <a:txBody>
                    <a:bodyPr/>
                    <a:lstStyle/>
                    <a:p>
                      <a:r>
                        <a:rPr lang="en-GB" dirty="0"/>
                        <a:t>Longevity increase (years)</a:t>
                      </a:r>
                    </a:p>
                    <a:p>
                      <a:endParaRPr lang="en-GB" dirty="0"/>
                    </a:p>
                  </a:txBody>
                  <a:tcPr/>
                </a:tc>
                <a:tc hMerge="1">
                  <a:txBody>
                    <a:bodyPr/>
                    <a:lstStyle/>
                    <a:p>
                      <a:endParaRPr lang="en-GB" dirty="0"/>
                    </a:p>
                  </a:txBody>
                  <a:tcPr/>
                </a:tc>
                <a:extLst>
                  <a:ext uri="{0D108BD9-81ED-4DB2-BD59-A6C34878D82A}">
                    <a16:rowId xmlns="" xmlns:a16="http://schemas.microsoft.com/office/drawing/2014/main" val="10002"/>
                  </a:ext>
                </a:extLst>
              </a:tr>
              <a:tr h="370840">
                <a:tc>
                  <a:txBody>
                    <a:bodyPr/>
                    <a:lstStyle/>
                    <a:p>
                      <a:r>
                        <a:rPr lang="en-GB" dirty="0"/>
                        <a:t>60</a:t>
                      </a:r>
                    </a:p>
                  </a:txBody>
                  <a:tcPr/>
                </a:tc>
                <a:tc>
                  <a:txBody>
                    <a:bodyPr/>
                    <a:lstStyle/>
                    <a:p>
                      <a:r>
                        <a:rPr lang="en-GB" dirty="0"/>
                        <a:t>-2.1</a:t>
                      </a:r>
                    </a:p>
                  </a:txBody>
                  <a:tcPr/>
                </a:tc>
                <a:tc>
                  <a:txBody>
                    <a:bodyPr/>
                    <a:lstStyle/>
                    <a:p>
                      <a:r>
                        <a:rPr lang="en-GB" dirty="0"/>
                        <a:t>1.7</a:t>
                      </a:r>
                    </a:p>
                  </a:txBody>
                  <a:tcPr/>
                </a:tc>
                <a:tc>
                  <a:txBody>
                    <a:bodyPr/>
                    <a:lstStyle/>
                    <a:p>
                      <a:r>
                        <a:rPr lang="en-GB" dirty="0"/>
                        <a:t>1.8</a:t>
                      </a:r>
                    </a:p>
                  </a:txBody>
                  <a:tcPr/>
                </a:tc>
                <a:tc>
                  <a:txBody>
                    <a:bodyPr/>
                    <a:lstStyle/>
                    <a:p>
                      <a:r>
                        <a:rPr lang="en-GB" dirty="0"/>
                        <a:t>-1.1</a:t>
                      </a:r>
                    </a:p>
                  </a:txBody>
                  <a:tcPr/>
                </a:tc>
                <a:tc>
                  <a:txBody>
                    <a:bodyPr/>
                    <a:lstStyle/>
                    <a:p>
                      <a:r>
                        <a:rPr lang="en-GB" dirty="0"/>
                        <a:t>0.8</a:t>
                      </a:r>
                    </a:p>
                  </a:txBody>
                  <a:tcPr/>
                </a:tc>
                <a:tc>
                  <a:txBody>
                    <a:bodyPr/>
                    <a:lstStyle/>
                    <a:p>
                      <a:r>
                        <a:rPr lang="en-GB" dirty="0"/>
                        <a:t>0.9</a:t>
                      </a:r>
                    </a:p>
                  </a:txBody>
                  <a:tcPr/>
                </a:tc>
                <a:extLst>
                  <a:ext uri="{0D108BD9-81ED-4DB2-BD59-A6C34878D82A}">
                    <a16:rowId xmlns="" xmlns:a16="http://schemas.microsoft.com/office/drawing/2014/main" val="10003"/>
                  </a:ext>
                </a:extLst>
              </a:tr>
              <a:tr h="370840">
                <a:tc>
                  <a:txBody>
                    <a:bodyPr/>
                    <a:lstStyle/>
                    <a:p>
                      <a:r>
                        <a:rPr lang="en-GB" dirty="0"/>
                        <a:t>65</a:t>
                      </a:r>
                    </a:p>
                  </a:txBody>
                  <a:tcPr/>
                </a:tc>
                <a:tc>
                  <a:txBody>
                    <a:bodyPr/>
                    <a:lstStyle/>
                    <a:p>
                      <a:r>
                        <a:rPr lang="en-GB" dirty="0"/>
                        <a:t>-2.7</a:t>
                      </a:r>
                    </a:p>
                  </a:txBody>
                  <a:tcPr/>
                </a:tc>
                <a:tc>
                  <a:txBody>
                    <a:bodyPr/>
                    <a:lstStyle/>
                    <a:p>
                      <a:r>
                        <a:rPr lang="en-GB" dirty="0"/>
                        <a:t>2.2</a:t>
                      </a:r>
                    </a:p>
                  </a:txBody>
                  <a:tcPr/>
                </a:tc>
                <a:tc>
                  <a:txBody>
                    <a:bodyPr/>
                    <a:lstStyle/>
                    <a:p>
                      <a:r>
                        <a:rPr lang="en-GB" dirty="0"/>
                        <a:t>2.3</a:t>
                      </a:r>
                    </a:p>
                  </a:txBody>
                  <a:tcPr/>
                </a:tc>
                <a:tc>
                  <a:txBody>
                    <a:bodyPr/>
                    <a:lstStyle/>
                    <a:p>
                      <a:r>
                        <a:rPr lang="en-GB" dirty="0"/>
                        <a:t>-1.3</a:t>
                      </a:r>
                    </a:p>
                  </a:txBody>
                  <a:tcPr/>
                </a:tc>
                <a:tc>
                  <a:txBody>
                    <a:bodyPr/>
                    <a:lstStyle/>
                    <a:p>
                      <a:r>
                        <a:rPr lang="en-GB" dirty="0"/>
                        <a:t>1.0</a:t>
                      </a:r>
                    </a:p>
                  </a:txBody>
                  <a:tcPr/>
                </a:tc>
                <a:tc>
                  <a:txBody>
                    <a:bodyPr/>
                    <a:lstStyle/>
                    <a:p>
                      <a:r>
                        <a:rPr lang="en-GB" dirty="0"/>
                        <a:t>1.1</a:t>
                      </a:r>
                    </a:p>
                  </a:txBody>
                  <a:tcPr/>
                </a:tc>
                <a:extLst>
                  <a:ext uri="{0D108BD9-81ED-4DB2-BD59-A6C34878D82A}">
                    <a16:rowId xmlns="" xmlns:a16="http://schemas.microsoft.com/office/drawing/2014/main" val="10004"/>
                  </a:ext>
                </a:extLst>
              </a:tr>
              <a:tr h="370840">
                <a:tc>
                  <a:txBody>
                    <a:bodyPr/>
                    <a:lstStyle/>
                    <a:p>
                      <a:r>
                        <a:rPr lang="en-GB" dirty="0"/>
                        <a:t>70</a:t>
                      </a:r>
                    </a:p>
                  </a:txBody>
                  <a:tcPr/>
                </a:tc>
                <a:tc>
                  <a:txBody>
                    <a:bodyPr/>
                    <a:lstStyle/>
                    <a:p>
                      <a:r>
                        <a:rPr lang="en-GB" dirty="0"/>
                        <a:t>-3.0</a:t>
                      </a:r>
                    </a:p>
                  </a:txBody>
                  <a:tcPr/>
                </a:tc>
                <a:tc>
                  <a:txBody>
                    <a:bodyPr/>
                    <a:lstStyle/>
                    <a:p>
                      <a:r>
                        <a:rPr lang="en-GB" dirty="0"/>
                        <a:t>2.2</a:t>
                      </a:r>
                    </a:p>
                  </a:txBody>
                  <a:tcPr/>
                </a:tc>
                <a:tc>
                  <a:txBody>
                    <a:bodyPr/>
                    <a:lstStyle/>
                    <a:p>
                      <a:r>
                        <a:rPr lang="en-GB" dirty="0"/>
                        <a:t>2.4</a:t>
                      </a:r>
                    </a:p>
                  </a:txBody>
                  <a:tcPr/>
                </a:tc>
                <a:tc>
                  <a:txBody>
                    <a:bodyPr/>
                    <a:lstStyle/>
                    <a:p>
                      <a:r>
                        <a:rPr lang="en-GB" dirty="0"/>
                        <a:t>-0.9</a:t>
                      </a:r>
                    </a:p>
                  </a:txBody>
                  <a:tcPr/>
                </a:tc>
                <a:tc>
                  <a:txBody>
                    <a:bodyPr/>
                    <a:lstStyle/>
                    <a:p>
                      <a:r>
                        <a:rPr lang="en-GB" dirty="0"/>
                        <a:t>0.7</a:t>
                      </a:r>
                    </a:p>
                  </a:txBody>
                  <a:tcPr/>
                </a:tc>
                <a:tc>
                  <a:txBody>
                    <a:bodyPr/>
                    <a:lstStyle/>
                    <a:p>
                      <a:r>
                        <a:rPr lang="en-GB" dirty="0"/>
                        <a:t>0.8</a:t>
                      </a:r>
                    </a:p>
                  </a:txBody>
                  <a:tcPr/>
                </a:tc>
                <a:extLst>
                  <a:ext uri="{0D108BD9-81ED-4DB2-BD59-A6C34878D82A}">
                    <a16:rowId xmlns="" xmlns:a16="http://schemas.microsoft.com/office/drawing/2014/main" val="10005"/>
                  </a:ext>
                </a:extLst>
              </a:tr>
              <a:tr h="370840">
                <a:tc>
                  <a:txBody>
                    <a:bodyPr/>
                    <a:lstStyle/>
                    <a:p>
                      <a:r>
                        <a:rPr lang="en-GB" dirty="0"/>
                        <a:t>75</a:t>
                      </a:r>
                    </a:p>
                  </a:txBody>
                  <a:tcPr/>
                </a:tc>
                <a:tc>
                  <a:txBody>
                    <a:bodyPr/>
                    <a:lstStyle/>
                    <a:p>
                      <a:r>
                        <a:rPr lang="en-GB" dirty="0"/>
                        <a:t>-2.6</a:t>
                      </a:r>
                    </a:p>
                  </a:txBody>
                  <a:tcPr/>
                </a:tc>
                <a:tc>
                  <a:txBody>
                    <a:bodyPr/>
                    <a:lstStyle/>
                    <a:p>
                      <a:r>
                        <a:rPr lang="en-GB" dirty="0"/>
                        <a:t>1.6</a:t>
                      </a:r>
                    </a:p>
                  </a:txBody>
                  <a:tcPr/>
                </a:tc>
                <a:tc>
                  <a:txBody>
                    <a:bodyPr/>
                    <a:lstStyle/>
                    <a:p>
                      <a:r>
                        <a:rPr lang="en-GB" dirty="0"/>
                        <a:t>1.9</a:t>
                      </a:r>
                    </a:p>
                  </a:txBody>
                  <a:tcPr/>
                </a:tc>
                <a:tc>
                  <a:txBody>
                    <a:bodyPr/>
                    <a:lstStyle/>
                    <a:p>
                      <a:r>
                        <a:rPr lang="en-GB" dirty="0"/>
                        <a:t>-0.9</a:t>
                      </a:r>
                    </a:p>
                  </a:txBody>
                  <a:tcPr/>
                </a:tc>
                <a:tc>
                  <a:txBody>
                    <a:bodyPr/>
                    <a:lstStyle/>
                    <a:p>
                      <a:r>
                        <a:rPr lang="en-GB" dirty="0"/>
                        <a:t>0.6</a:t>
                      </a:r>
                    </a:p>
                  </a:txBody>
                  <a:tcPr/>
                </a:tc>
                <a:tc>
                  <a:txBody>
                    <a:bodyPr/>
                    <a:lstStyle/>
                    <a:p>
                      <a:r>
                        <a:rPr lang="en-GB" dirty="0"/>
                        <a:t>0.7</a:t>
                      </a:r>
                    </a:p>
                  </a:txBody>
                  <a:tcPr/>
                </a:tc>
                <a:extLst>
                  <a:ext uri="{0D108BD9-81ED-4DB2-BD59-A6C34878D82A}">
                    <a16:rowId xmlns=""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dirty="0"/>
          </a:p>
        </p:txBody>
      </p:sp>
      <p:sp>
        <p:nvSpPr>
          <p:cNvPr id="7" name="Rectangle 6"/>
          <p:cNvSpPr/>
          <p:nvPr/>
        </p:nvSpPr>
        <p:spPr>
          <a:xfrm>
            <a:off x="423715" y="5257403"/>
            <a:ext cx="7625629" cy="646331"/>
          </a:xfrm>
          <a:prstGeom prst="rect">
            <a:avLst/>
          </a:prstGeom>
        </p:spPr>
        <p:txBody>
          <a:bodyPr wrap="square">
            <a:spAutoFit/>
          </a:bodyPr>
          <a:lstStyle/>
          <a:p>
            <a:r>
              <a:rPr lang="en-GB" sz="1200" dirty="0">
                <a:solidFill>
                  <a:srgbClr val="000000"/>
                </a:solidFill>
                <a:latin typeface="+mn-lt"/>
              </a:rPr>
              <a:t>NB1: Change in effective age and period life expectancy based on the UK life tables of 2013-15 (ONS, 2016)</a:t>
            </a:r>
          </a:p>
          <a:p>
            <a:r>
              <a:rPr lang="en-GB" sz="1200" dirty="0">
                <a:solidFill>
                  <a:srgbClr val="000000"/>
                </a:solidFill>
                <a:latin typeface="+mn-lt"/>
              </a:rPr>
              <a:t>NB2: Assumption that </a:t>
            </a:r>
            <a:r>
              <a:rPr lang="en-GB" sz="1200" dirty="0"/>
              <a:t>the increase in annual hazard of mortality associated with ageing one year in AMI patients is the same as in the general population.</a:t>
            </a:r>
            <a:endParaRPr lang="en-GB" sz="1200" dirty="0">
              <a:latin typeface="+mn-lt"/>
            </a:endParaRPr>
          </a:p>
        </p:txBody>
      </p:sp>
    </p:spTree>
    <p:extLst>
      <p:ext uri="{BB962C8B-B14F-4D97-AF65-F5344CB8AC3E}">
        <p14:creationId xmlns:p14="http://schemas.microsoft.com/office/powerpoint/2010/main" val="133817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Big Health And Actuarial Data For Understanding Longevity And Morbidity Risks,  </a:t>
            </a:r>
            <a:r>
              <a:rPr lang="en-GB" dirty="0" err="1"/>
              <a:t>IFoA</a:t>
            </a:r>
            <a:r>
              <a:rPr lang="en-GB" dirty="0"/>
              <a:t> 2016-2020</a:t>
            </a:r>
          </a:p>
        </p:txBody>
      </p:sp>
      <p:sp>
        <p:nvSpPr>
          <p:cNvPr id="3" name="Content Placeholder 2"/>
          <p:cNvSpPr>
            <a:spLocks noGrp="1"/>
          </p:cNvSpPr>
          <p:nvPr>
            <p:ph idx="1"/>
          </p:nvPr>
        </p:nvSpPr>
        <p:spPr>
          <a:xfrm>
            <a:off x="776290" y="1700808"/>
            <a:ext cx="8291512" cy="4496792"/>
          </a:xfrm>
        </p:spPr>
        <p:txBody>
          <a:bodyPr/>
          <a:lstStyle/>
          <a:p>
            <a:pPr marL="0" indent="0">
              <a:buNone/>
            </a:pPr>
            <a:r>
              <a:rPr lang="en-GB" sz="1600" b="1" dirty="0">
                <a:solidFill>
                  <a:schemeClr val="accent1"/>
                </a:solidFill>
              </a:rPr>
              <a:t>Consortium</a:t>
            </a:r>
            <a:r>
              <a:rPr lang="en-GB" sz="1600" b="1" dirty="0">
                <a:solidFill>
                  <a:schemeClr val="tx1"/>
                </a:solidFill>
              </a:rPr>
              <a:t> </a:t>
            </a:r>
          </a:p>
          <a:p>
            <a:pPr marL="0" indent="0">
              <a:buNone/>
            </a:pPr>
            <a:r>
              <a:rPr lang="en-GB" sz="1600" b="1" dirty="0">
                <a:solidFill>
                  <a:schemeClr val="tx1"/>
                </a:solidFill>
              </a:rPr>
              <a:t>	</a:t>
            </a:r>
            <a:r>
              <a:rPr lang="en-GB" sz="1600" dirty="0">
                <a:solidFill>
                  <a:schemeClr val="tx1"/>
                </a:solidFill>
              </a:rPr>
              <a:t>University of East Anglia: School of Computing Sciences (CMP) and Norwich</a:t>
            </a:r>
          </a:p>
          <a:p>
            <a:pPr marL="0" indent="0">
              <a:buNone/>
            </a:pPr>
            <a:r>
              <a:rPr lang="en-GB" sz="1600" dirty="0">
                <a:solidFill>
                  <a:schemeClr val="tx1"/>
                </a:solidFill>
              </a:rPr>
              <a:t>	Medical School (NMS).</a:t>
            </a:r>
          </a:p>
          <a:p>
            <a:pPr marL="0" indent="0">
              <a:buNone/>
            </a:pPr>
            <a:r>
              <a:rPr lang="en-GB" sz="1600" dirty="0">
                <a:solidFill>
                  <a:schemeClr val="tx1"/>
                </a:solidFill>
              </a:rPr>
              <a:t>	Aviva Life Plc.</a:t>
            </a:r>
          </a:p>
          <a:p>
            <a:pPr marL="0" indent="0">
              <a:buNone/>
            </a:pPr>
            <a:r>
              <a:rPr lang="en-GB" sz="1600" b="1" dirty="0">
                <a:solidFill>
                  <a:schemeClr val="accent1"/>
                </a:solidFill>
              </a:rPr>
              <a:t>Principal Investigator</a:t>
            </a:r>
            <a:r>
              <a:rPr lang="en-GB" sz="1600" dirty="0">
                <a:solidFill>
                  <a:schemeClr val="accent1"/>
                </a:solidFill>
              </a:rPr>
              <a:t> </a:t>
            </a:r>
          </a:p>
          <a:p>
            <a:pPr marL="0" indent="0">
              <a:buNone/>
            </a:pPr>
            <a:r>
              <a:rPr lang="en-GB" sz="1600" dirty="0">
                <a:solidFill>
                  <a:schemeClr val="accent1"/>
                </a:solidFill>
              </a:rPr>
              <a:t>	</a:t>
            </a:r>
            <a:r>
              <a:rPr lang="en-GB" sz="1600" dirty="0">
                <a:solidFill>
                  <a:schemeClr val="tx1"/>
                </a:solidFill>
              </a:rPr>
              <a:t>Prof Elena Kulinskaya, Aviva Chair in Statistics, CMP</a:t>
            </a:r>
          </a:p>
          <a:p>
            <a:pPr marL="0" indent="0">
              <a:buNone/>
            </a:pPr>
            <a:r>
              <a:rPr lang="en-GB" sz="1600" b="1" dirty="0">
                <a:solidFill>
                  <a:schemeClr val="accent1"/>
                </a:solidFill>
              </a:rPr>
              <a:t>UEA co-investigators</a:t>
            </a:r>
            <a:r>
              <a:rPr lang="en-GB" sz="1600" dirty="0">
                <a:solidFill>
                  <a:schemeClr val="accent1"/>
                </a:solidFill>
              </a:rPr>
              <a:t>  </a:t>
            </a:r>
          </a:p>
          <a:p>
            <a:pPr marL="0" indent="0">
              <a:buNone/>
            </a:pPr>
            <a:r>
              <a:rPr lang="en-GB" sz="1600" dirty="0">
                <a:solidFill>
                  <a:schemeClr val="accent1"/>
                </a:solidFill>
              </a:rPr>
              <a:t>	</a:t>
            </a:r>
            <a:r>
              <a:rPr lang="en-GB" sz="1600" dirty="0">
                <a:solidFill>
                  <a:schemeClr val="tx1"/>
                </a:solidFill>
              </a:rPr>
              <a:t>CMP: Dr Beatriz de la Iglesia, Mr Ilyas Bakbergenuly, Dr Lisanne Gitsels</a:t>
            </a:r>
          </a:p>
          <a:p>
            <a:pPr marL="0" indent="0">
              <a:buNone/>
            </a:pPr>
            <a:r>
              <a:rPr lang="en-GB" sz="1600" dirty="0">
                <a:solidFill>
                  <a:schemeClr val="tx1"/>
                </a:solidFill>
              </a:rPr>
              <a:t>	NMS: Prof Ruth Hancock, Prof Nick Steel  </a:t>
            </a:r>
          </a:p>
          <a:p>
            <a:pPr marL="0" indent="0">
              <a:buNone/>
            </a:pPr>
            <a:r>
              <a:rPr lang="en-GB" sz="1600" b="1" dirty="0">
                <a:solidFill>
                  <a:schemeClr val="accent1"/>
                </a:solidFill>
              </a:rPr>
              <a:t>Aviva co-investigators</a:t>
            </a:r>
            <a:r>
              <a:rPr lang="en-GB" sz="1600" dirty="0">
                <a:solidFill>
                  <a:schemeClr val="accent1"/>
                </a:solidFill>
              </a:rPr>
              <a:t>  </a:t>
            </a:r>
          </a:p>
          <a:p>
            <a:pPr marL="0" indent="0">
              <a:buNone/>
            </a:pPr>
            <a:r>
              <a:rPr lang="en-GB" sz="1600" dirty="0">
                <a:solidFill>
                  <a:schemeClr val="accent1"/>
                </a:solidFill>
              </a:rPr>
              <a:t>	</a:t>
            </a:r>
            <a:r>
              <a:rPr lang="en-GB" sz="1600" dirty="0">
                <a:solidFill>
                  <a:schemeClr val="tx1"/>
                </a:solidFill>
              </a:rPr>
              <a:t>Mr Nigel Wright, actuary; Ms Sarah Allen, Senior Data Analyst, </a:t>
            </a:r>
          </a:p>
          <a:p>
            <a:pPr marL="0" indent="0">
              <a:buNone/>
            </a:pPr>
            <a:r>
              <a:rPr lang="en-GB" sz="1600" dirty="0">
                <a:solidFill>
                  <a:schemeClr val="tx1"/>
                </a:solidFill>
              </a:rPr>
              <a:t>	the Life Risk Analytics team.</a:t>
            </a:r>
          </a:p>
          <a:p>
            <a:endParaRPr lang="en-GB" sz="1050"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p:spTree>
    <p:extLst>
      <p:ext uri="{BB962C8B-B14F-4D97-AF65-F5344CB8AC3E}">
        <p14:creationId xmlns:p14="http://schemas.microsoft.com/office/powerpoint/2010/main" val="417664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 and recommendations</a:t>
            </a:r>
          </a:p>
        </p:txBody>
      </p:sp>
      <p:sp>
        <p:nvSpPr>
          <p:cNvPr id="3" name="Content Placeholder 2"/>
          <p:cNvSpPr>
            <a:spLocks noGrp="1"/>
          </p:cNvSpPr>
          <p:nvPr>
            <p:ph idx="1"/>
          </p:nvPr>
        </p:nvSpPr>
        <p:spPr/>
        <p:txBody>
          <a:bodyPr/>
          <a:lstStyle/>
          <a:p>
            <a:r>
              <a:rPr lang="nl-NL" dirty="0"/>
              <a:t>Heart attack survivors are to a lesser extent worse off than previously estimated</a:t>
            </a:r>
          </a:p>
          <a:p>
            <a:r>
              <a:rPr lang="nl-NL" dirty="0"/>
              <a:t>Survival benefits associated with coronary revascularisation and prescription of statins and beta blockers </a:t>
            </a:r>
            <a:r>
              <a:rPr lang="nl-NL" dirty="0">
                <a:sym typeface="Wingdings" panose="05000000000000000000" pitchFamily="2" charset="2"/>
              </a:rPr>
              <a:t> more prescriptions</a:t>
            </a:r>
            <a:endParaRPr lang="nl-NL" dirty="0"/>
          </a:p>
          <a:p>
            <a:r>
              <a:rPr lang="nl-NL" dirty="0"/>
              <a:t>Survival harms associated with prescription of aspirin and ACE inhibitors </a:t>
            </a:r>
            <a:r>
              <a:rPr lang="nl-NL" dirty="0">
                <a:sym typeface="Wingdings" panose="05000000000000000000" pitchFamily="2" charset="2"/>
              </a:rPr>
              <a:t> further research</a:t>
            </a:r>
          </a:p>
          <a:p>
            <a:r>
              <a:rPr lang="en-GB" dirty="0"/>
              <a:t>Advocating equality in treatment</a:t>
            </a:r>
            <a:endParaRPr lang="nl-NL" dirty="0"/>
          </a:p>
          <a:p>
            <a:endParaRPr lang="en-GB"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20</a:t>
            </a:fld>
            <a:endParaRPr lang="en-GB" dirty="0"/>
          </a:p>
        </p:txBody>
      </p:sp>
    </p:spTree>
    <p:extLst>
      <p:ext uri="{BB962C8B-B14F-4D97-AF65-F5344CB8AC3E}">
        <p14:creationId xmlns:p14="http://schemas.microsoft.com/office/powerpoint/2010/main" val="5332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Study 2</a:t>
            </a:r>
            <a:br>
              <a:rPr lang="en-GB" dirty="0"/>
            </a:br>
            <a:endParaRPr lang="en-GB" dirty="0"/>
          </a:p>
        </p:txBody>
      </p:sp>
      <p:sp>
        <p:nvSpPr>
          <p:cNvPr id="3" name="Subtitle 2"/>
          <p:cNvSpPr>
            <a:spLocks noGrp="1"/>
          </p:cNvSpPr>
          <p:nvPr>
            <p:ph type="subTitle" idx="1"/>
          </p:nvPr>
        </p:nvSpPr>
        <p:spPr/>
        <p:txBody>
          <a:bodyPr/>
          <a:lstStyle/>
          <a:p>
            <a:r>
              <a:rPr lang="en-GB" dirty="0"/>
              <a:t>Intensive Blood Pressure Control</a:t>
            </a:r>
          </a:p>
          <a:p>
            <a:r>
              <a:rPr lang="en-GB" dirty="0"/>
              <a:t>and Life Expectancy</a:t>
            </a:r>
          </a:p>
        </p:txBody>
      </p:sp>
      <p:sp>
        <p:nvSpPr>
          <p:cNvPr id="4" name="Date Placeholder 3"/>
          <p:cNvSpPr>
            <a:spLocks noGrp="1"/>
          </p:cNvSpPr>
          <p:nvPr>
            <p:ph type="dt" sz="half" idx="2"/>
          </p:nvPr>
        </p:nvSpPr>
        <p:spPr/>
        <p:txBody>
          <a:bodyPr/>
          <a:lstStyle/>
          <a:p>
            <a:r>
              <a:rPr lang="en-US" dirty="0"/>
              <a:t>27 September 2017 </a:t>
            </a:r>
            <a:endParaRPr lang="en-GB" dirty="0"/>
          </a:p>
        </p:txBody>
      </p:sp>
    </p:spTree>
    <p:extLst>
      <p:ext uri="{BB962C8B-B14F-4D97-AF65-F5344CB8AC3E}">
        <p14:creationId xmlns:p14="http://schemas.microsoft.com/office/powerpoint/2010/main" val="394131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Would intensive systolic blood pressure control increase longevity?</a:t>
            </a:r>
          </a:p>
        </p:txBody>
      </p:sp>
      <p:sp>
        <p:nvSpPr>
          <p:cNvPr id="8" name="Text Placeholder 7"/>
          <p:cNvSpPr>
            <a:spLocks noGrp="1"/>
          </p:cNvSpPr>
          <p:nvPr>
            <p:ph idx="1"/>
          </p:nvPr>
        </p:nvSpPr>
        <p:spPr/>
        <p:txBody>
          <a:bodyPr/>
          <a:lstStyle/>
          <a:p>
            <a:r>
              <a:rPr lang="en-GB" sz="2000" dirty="0"/>
              <a:t>SPRINT trial reported considerable survival benefits of intensive systolic blood pressure (SBP) lowering below 120 mmHg. </a:t>
            </a:r>
          </a:p>
          <a:p>
            <a:r>
              <a:rPr lang="en-GB" sz="2000" dirty="0"/>
              <a:t>Adverse Renal Outcome (ARO) was one of the main adverse effects, with the odds raised threefold in patients without Chronic Kidney Disease (CKD) at baseline. </a:t>
            </a:r>
          </a:p>
          <a:p>
            <a:r>
              <a:rPr lang="en-GB" sz="2000" dirty="0"/>
              <a:t>The primary objective of our study was to investigate the survival benefits of intensive SBP lowering in UK primary care and to compare them to SPRINT results. </a:t>
            </a: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dirty="0"/>
          </a:p>
        </p:txBody>
      </p:sp>
    </p:spTree>
    <p:extLst>
      <p:ext uri="{BB962C8B-B14F-4D97-AF65-F5344CB8AC3E}">
        <p14:creationId xmlns:p14="http://schemas.microsoft.com/office/powerpoint/2010/main" val="167086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a:t>
            </a:r>
          </a:p>
        </p:txBody>
      </p:sp>
      <p:sp>
        <p:nvSpPr>
          <p:cNvPr id="3" name="Content Placeholder 2"/>
          <p:cNvSpPr>
            <a:spLocks noGrp="1"/>
          </p:cNvSpPr>
          <p:nvPr>
            <p:ph idx="1"/>
          </p:nvPr>
        </p:nvSpPr>
        <p:spPr/>
        <p:txBody>
          <a:bodyPr/>
          <a:lstStyle/>
          <a:p>
            <a:r>
              <a:rPr lang="en-GB" sz="2000" dirty="0"/>
              <a:t>To replicate the SPRINT design in the primary care setting, we selected patients born between 1920 and 1940 and followed up until January 2011, with a diagnosis of hypertension and prescription of at least one antihypertensive agent from the medication list of SPRINT trial.  </a:t>
            </a:r>
          </a:p>
          <a:p>
            <a:r>
              <a:rPr lang="en-GB" sz="2000" dirty="0"/>
              <a:t>Time interval: 2 weeks to 6 months + new prescription </a:t>
            </a:r>
          </a:p>
          <a:p>
            <a:r>
              <a:rPr lang="en-GB" sz="2000" dirty="0"/>
              <a:t>Group 1:  patients with  SBP &gt; 140 mmHg (SBP1) which was lowered to less than 120; 7891 patients from 448 general practices </a:t>
            </a:r>
          </a:p>
          <a:p>
            <a:r>
              <a:rPr lang="en-GB" sz="2000" dirty="0"/>
              <a:t>Group 2: SBP lowered to  120-140 mmHg;  11276 patients matched to group 1 on age, sex and GP practice</a:t>
            </a: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dirty="0"/>
          </a:p>
        </p:txBody>
      </p:sp>
    </p:spTree>
    <p:extLst>
      <p:ext uri="{BB962C8B-B14F-4D97-AF65-F5344CB8AC3E}">
        <p14:creationId xmlns:p14="http://schemas.microsoft.com/office/powerpoint/2010/main" val="1378883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404813"/>
            <a:ext cx="9777536" cy="1143000"/>
          </a:xfrm>
        </p:spPr>
        <p:txBody>
          <a:bodyPr/>
          <a:lstStyle/>
          <a:p>
            <a:r>
              <a:rPr lang="en-GB" sz="3000" dirty="0"/>
              <a:t>Mortality in THIN: Intensive vs Standard SBP control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229" y="1268760"/>
            <a:ext cx="6552728" cy="5019867"/>
          </a:xfrm>
        </p:spPr>
      </p:pic>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dirty="0"/>
          </a:p>
        </p:txBody>
      </p:sp>
      <p:sp>
        <p:nvSpPr>
          <p:cNvPr id="7" name="TextBox 6"/>
          <p:cNvSpPr txBox="1"/>
          <p:nvPr/>
        </p:nvSpPr>
        <p:spPr>
          <a:xfrm>
            <a:off x="7280722" y="3429000"/>
            <a:ext cx="2397794" cy="1569660"/>
          </a:xfrm>
          <a:prstGeom prst="rect">
            <a:avLst/>
          </a:prstGeom>
          <a:noFill/>
        </p:spPr>
        <p:txBody>
          <a:bodyPr wrap="square" rtlCol="0">
            <a:spAutoFit/>
          </a:bodyPr>
          <a:lstStyle/>
          <a:p>
            <a:r>
              <a:rPr lang="en-GB" sz="1400" dirty="0"/>
              <a:t>I=intensive treatment, S=standard treatment, the 1st number=number of agents prescribed at SBP1, 2nd number=number of agents prescribed at SBP2.</a:t>
            </a:r>
          </a:p>
          <a:p>
            <a:endParaRPr lang="en-GB" sz="1200" dirty="0"/>
          </a:p>
        </p:txBody>
      </p:sp>
      <p:sp>
        <p:nvSpPr>
          <p:cNvPr id="3" name="Rectangle 2"/>
          <p:cNvSpPr/>
          <p:nvPr/>
        </p:nvSpPr>
        <p:spPr>
          <a:xfrm>
            <a:off x="7282996" y="1547813"/>
            <a:ext cx="2495128" cy="1169551"/>
          </a:xfrm>
          <a:prstGeom prst="rect">
            <a:avLst/>
          </a:prstGeom>
        </p:spPr>
        <p:txBody>
          <a:bodyPr wrap="square">
            <a:spAutoFit/>
          </a:bodyPr>
          <a:lstStyle/>
          <a:p>
            <a:r>
              <a:rPr lang="en-GB" sz="1400" dirty="0"/>
              <a:t>SPRINT:  the standard treatment has a hazard ratio (HR) of 1.42 (1.06, 1.90) compared to intensive treatment.</a:t>
            </a:r>
          </a:p>
        </p:txBody>
      </p:sp>
    </p:spTree>
    <p:extLst>
      <p:ext uri="{BB962C8B-B14F-4D97-AF65-F5344CB8AC3E}">
        <p14:creationId xmlns:p14="http://schemas.microsoft.com/office/powerpoint/2010/main" val="49402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Mortality: extra prescriptions</a:t>
            </a:r>
          </a:p>
        </p:txBody>
      </p:sp>
      <p:sp>
        <p:nvSpPr>
          <p:cNvPr id="3" name="Content Placeholder 2"/>
          <p:cNvSpPr>
            <a:spLocks noGrp="1"/>
          </p:cNvSpPr>
          <p:nvPr>
            <p:ph idx="1"/>
          </p:nvPr>
        </p:nvSpPr>
        <p:spPr/>
        <p:txBody>
          <a:bodyPr/>
          <a:lstStyle/>
          <a:p>
            <a:r>
              <a:rPr lang="en-GB" sz="2000" dirty="0"/>
              <a:t>SPRINT: antihypertensive agents reduced the hazard of mortality in comparison to no drugs, but when there were 3+ drugs at baseline, the HR increased to 1.71 with additional prescription.</a:t>
            </a:r>
          </a:p>
          <a:p>
            <a:r>
              <a:rPr lang="en-GB" sz="2000" dirty="0"/>
              <a:t>THIN, patients prescribed 3+ antihypertensive agents at baseline or who had an increase to 3+ drugs later, had significantly increased hazards of mortality in comparison to those on less drugs, HRs 1.72-2.48.</a:t>
            </a:r>
          </a:p>
          <a:p>
            <a:r>
              <a:rPr lang="en-GB" sz="2000" dirty="0"/>
              <a:t>Increase in dosage further significantly increased the hazards, HR 1.24.</a:t>
            </a:r>
          </a:p>
          <a:p>
            <a:endParaRPr lang="en-GB"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dirty="0"/>
          </a:p>
        </p:txBody>
      </p:sp>
    </p:spTree>
    <p:extLst>
      <p:ext uri="{BB962C8B-B14F-4D97-AF65-F5344CB8AC3E}">
        <p14:creationId xmlns:p14="http://schemas.microsoft.com/office/powerpoint/2010/main" val="10476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Adverse Renal Outcomes in THIN:</a:t>
            </a:r>
            <a:br>
              <a:rPr lang="en-GB" dirty="0"/>
            </a:br>
            <a:r>
              <a:rPr lang="en-GB" dirty="0"/>
              <a:t>Intensive vs Standard SBP control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229" y="1532583"/>
            <a:ext cx="6613003" cy="4518730"/>
          </a:xfrm>
        </p:spPr>
      </p:pic>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dirty="0"/>
          </a:p>
        </p:txBody>
      </p:sp>
      <p:sp>
        <p:nvSpPr>
          <p:cNvPr id="7" name="TextBox 6"/>
          <p:cNvSpPr txBox="1"/>
          <p:nvPr/>
        </p:nvSpPr>
        <p:spPr>
          <a:xfrm>
            <a:off x="7309284" y="2920017"/>
            <a:ext cx="2392760" cy="1569660"/>
          </a:xfrm>
          <a:prstGeom prst="rect">
            <a:avLst/>
          </a:prstGeom>
          <a:noFill/>
        </p:spPr>
        <p:txBody>
          <a:bodyPr wrap="square" rtlCol="0">
            <a:spAutoFit/>
          </a:bodyPr>
          <a:lstStyle/>
          <a:p>
            <a:r>
              <a:rPr lang="en-GB" sz="1400" dirty="0"/>
              <a:t>I=intensive treatment, S=standard treatment, the 1st number=number of agents prescribed at SBP1, 2nd number=number of agents prescribed at SBP2.</a:t>
            </a:r>
          </a:p>
          <a:p>
            <a:endParaRPr lang="en-GB" sz="1200" dirty="0"/>
          </a:p>
        </p:txBody>
      </p:sp>
      <p:sp>
        <p:nvSpPr>
          <p:cNvPr id="3" name="Rectangle 2"/>
          <p:cNvSpPr/>
          <p:nvPr/>
        </p:nvSpPr>
        <p:spPr>
          <a:xfrm>
            <a:off x="7309284" y="1756567"/>
            <a:ext cx="2392760" cy="954107"/>
          </a:xfrm>
          <a:prstGeom prst="rect">
            <a:avLst/>
          </a:prstGeom>
        </p:spPr>
        <p:txBody>
          <a:bodyPr wrap="square">
            <a:spAutoFit/>
          </a:bodyPr>
          <a:lstStyle/>
          <a:p>
            <a:r>
              <a:rPr lang="en-GB" sz="1600" dirty="0"/>
              <a:t>Standard treatment had a significantly lower HR:</a:t>
            </a:r>
          </a:p>
          <a:p>
            <a:pPr marL="171450" indent="-171450">
              <a:buFontTx/>
              <a:buChar char="-"/>
            </a:pPr>
            <a:r>
              <a:rPr lang="en-GB" sz="1200" dirty="0"/>
              <a:t>0.32 (0.22, 0.46) in SPRINT</a:t>
            </a:r>
          </a:p>
          <a:p>
            <a:pPr marL="171450" indent="-171450">
              <a:buFontTx/>
              <a:buChar char="-"/>
            </a:pPr>
            <a:r>
              <a:rPr lang="en-GB" sz="1200" dirty="0"/>
              <a:t>0.69 (0.66, 0.71) in THIN</a:t>
            </a:r>
          </a:p>
        </p:txBody>
      </p:sp>
    </p:spTree>
    <p:extLst>
      <p:ext uri="{BB962C8B-B14F-4D97-AF65-F5344CB8AC3E}">
        <p14:creationId xmlns:p14="http://schemas.microsoft.com/office/powerpoint/2010/main" val="119807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428229" y="1473549"/>
            <a:ext cx="8982471" cy="4928840"/>
          </a:xfrm>
        </p:spPr>
        <p:txBody>
          <a:bodyPr/>
          <a:lstStyle/>
          <a:p>
            <a:r>
              <a:rPr lang="en-GB" sz="2000" dirty="0"/>
              <a:t>Estimating longevity risk and evaluating associated uncertainty is one of the main topics of concern to actuarial community. </a:t>
            </a:r>
          </a:p>
          <a:p>
            <a:r>
              <a:rPr lang="en-GB" sz="2000" dirty="0"/>
              <a:t>Clinical trials deal with a selective population of patients, and usually are of short duration.</a:t>
            </a:r>
          </a:p>
          <a:p>
            <a:r>
              <a:rPr lang="en-GB" sz="2000" dirty="0"/>
              <a:t>To establish the drivers of changes in longevity, and to predict how they may change over time, we need to use individual level health data found in  large health databases, and to use sophisticated tools for modelling the mortality experience of participating populations.</a:t>
            </a:r>
          </a:p>
          <a:p>
            <a:r>
              <a:rPr lang="en-GB" sz="2000" dirty="0"/>
              <a:t>This does require some time lag to be able to obtain sufficient population-based data. </a:t>
            </a: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dirty="0"/>
          </a:p>
        </p:txBody>
      </p:sp>
    </p:spTree>
    <p:extLst>
      <p:ext uri="{BB962C8B-B14F-4D97-AF65-F5344CB8AC3E}">
        <p14:creationId xmlns:p14="http://schemas.microsoft.com/office/powerpoint/2010/main" val="327148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a:t>Impact</a:t>
            </a:r>
          </a:p>
        </p:txBody>
      </p:sp>
      <p:sp>
        <p:nvSpPr>
          <p:cNvPr id="4" name="Date Placeholder 3"/>
          <p:cNvSpPr>
            <a:spLocks noGrp="1"/>
          </p:cNvSpPr>
          <p:nvPr>
            <p:ph type="dt" sz="half" idx="2"/>
          </p:nvPr>
        </p:nvSpPr>
        <p:spPr/>
        <p:txBody>
          <a:bodyPr/>
          <a:lstStyle/>
          <a:p>
            <a:r>
              <a:rPr lang="en-US" dirty="0"/>
              <a:t>27 September 2017 </a:t>
            </a:r>
            <a:endParaRPr lang="en-GB" dirty="0"/>
          </a:p>
        </p:txBody>
      </p:sp>
      <p:sp>
        <p:nvSpPr>
          <p:cNvPr id="5" name="Slide Number Placeholder 4"/>
          <p:cNvSpPr>
            <a:spLocks noGrp="1"/>
          </p:cNvSpPr>
          <p:nvPr>
            <p:ph type="sldNum" sz="quarter" idx="4294967295"/>
          </p:nvPr>
        </p:nvSpPr>
        <p:spPr>
          <a:xfrm>
            <a:off x="9204325" y="6402388"/>
            <a:ext cx="701675" cy="339725"/>
          </a:xfrm>
        </p:spPr>
        <p:txBody>
          <a:bodyPr/>
          <a:lstStyle/>
          <a:p>
            <a:fld id="{FE8DA6AF-1811-4E27-A96F-54109F1D0275}" type="slidenum">
              <a:rPr lang="en-GB" smtClean="0"/>
              <a:pPr/>
              <a:t>28</a:t>
            </a:fld>
            <a:endParaRPr lang="en-GB" dirty="0"/>
          </a:p>
        </p:txBody>
      </p:sp>
    </p:spTree>
    <p:extLst>
      <p:ext uri="{BB962C8B-B14F-4D97-AF65-F5344CB8AC3E}">
        <p14:creationId xmlns:p14="http://schemas.microsoft.com/office/powerpoint/2010/main" val="364548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Medicine and public health</a:t>
            </a:r>
          </a:p>
        </p:txBody>
      </p:sp>
      <p:sp>
        <p:nvSpPr>
          <p:cNvPr id="3" name="Content Placeholder 2"/>
          <p:cNvSpPr>
            <a:spLocks noGrp="1"/>
          </p:cNvSpPr>
          <p:nvPr>
            <p:ph idx="1"/>
          </p:nvPr>
        </p:nvSpPr>
        <p:spPr/>
        <p:txBody>
          <a:bodyPr/>
          <a:lstStyle/>
          <a:p>
            <a:r>
              <a:rPr lang="en-GB" dirty="0"/>
              <a:t>Inform guidelines on treatment/management of cholesterol, blood pressure, and cardiovascular disease</a:t>
            </a:r>
          </a:p>
          <a:p>
            <a:r>
              <a:rPr lang="en-GB" dirty="0"/>
              <a:t>Clinicians discuss risks and benefits of treatment initiation with their patients</a:t>
            </a:r>
          </a:p>
          <a:p>
            <a:endParaRPr lang="en-GB"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dirty="0"/>
          </a:p>
        </p:txBody>
      </p:sp>
    </p:spTree>
    <p:extLst>
      <p:ext uri="{BB962C8B-B14F-4D97-AF65-F5344CB8AC3E}">
        <p14:creationId xmlns:p14="http://schemas.microsoft.com/office/powerpoint/2010/main" val="21134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http://www.bighealthactuarialdata.ac.uk/</a:t>
            </a:r>
            <a:r>
              <a:rPr lang="en-GB" dirty="0"/>
              <a:t> </a:t>
            </a:r>
          </a:p>
        </p:txBody>
      </p:sp>
      <p:sp>
        <p:nvSpPr>
          <p:cNvPr id="4" name="Date Placeholder 3"/>
          <p:cNvSpPr>
            <a:spLocks noGrp="1"/>
          </p:cNvSpPr>
          <p:nvPr>
            <p:ph type="dt" sz="half" idx="10"/>
          </p:nvPr>
        </p:nvSpPr>
        <p:spPr/>
        <p:txBody>
          <a:bodyPr/>
          <a:lstStyle/>
          <a:p>
            <a:r>
              <a:rPr lang="en-US"/>
              <a:t>10 May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dirty="0"/>
          </a:p>
        </p:txBody>
      </p:sp>
      <p:pic>
        <p:nvPicPr>
          <p:cNvPr id="7" name="Picture 6"/>
          <p:cNvPicPr>
            <a:picLocks noChangeAspect="1"/>
          </p:cNvPicPr>
          <p:nvPr/>
        </p:nvPicPr>
        <p:blipFill>
          <a:blip r:embed="rId3"/>
          <a:stretch>
            <a:fillRect/>
          </a:stretch>
        </p:blipFill>
        <p:spPr>
          <a:xfrm>
            <a:off x="428229" y="1547813"/>
            <a:ext cx="5676899" cy="5111471"/>
          </a:xfrm>
          <a:prstGeom prst="rect">
            <a:avLst/>
          </a:prstGeom>
        </p:spPr>
      </p:pic>
    </p:spTree>
    <p:extLst>
      <p:ext uri="{BB962C8B-B14F-4D97-AF65-F5344CB8AC3E}">
        <p14:creationId xmlns:p14="http://schemas.microsoft.com/office/powerpoint/2010/main" val="2444522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NICE guidelines</a:t>
            </a:r>
          </a:p>
        </p:txBody>
      </p:sp>
      <p:pic>
        <p:nvPicPr>
          <p:cNvPr id="6" name="Content Placeholder 5"/>
          <p:cNvPicPr>
            <a:picLocks noGrp="1" noChangeAspect="1"/>
          </p:cNvPicPr>
          <p:nvPr>
            <p:ph idx="1"/>
          </p:nvPr>
        </p:nvPicPr>
        <p:blipFill>
          <a:blip r:embed="rId2"/>
          <a:stretch>
            <a:fillRect/>
          </a:stretch>
        </p:blipFill>
        <p:spPr>
          <a:xfrm>
            <a:off x="422945" y="2276872"/>
            <a:ext cx="4170321" cy="2880320"/>
          </a:xfrm>
          <a:prstGeom prst="rect">
            <a:avLst/>
          </a:prstGeom>
        </p:spPr>
      </p:pic>
      <p:sp>
        <p:nvSpPr>
          <p:cNvPr id="4" name="Date Placeholder 3"/>
          <p:cNvSpPr>
            <a:spLocks noGrp="1"/>
          </p:cNvSpPr>
          <p:nvPr>
            <p:ph type="dt" sz="half" idx="10"/>
          </p:nvPr>
        </p:nvSpPr>
        <p:spPr/>
        <p:txBody>
          <a:bodyPr/>
          <a:lstStyle/>
          <a:p>
            <a:r>
              <a:rPr lang="en-US"/>
              <a:t>10 May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dirty="0"/>
          </a:p>
        </p:txBody>
      </p:sp>
      <p:sp>
        <p:nvSpPr>
          <p:cNvPr id="7" name="Rectangle 6"/>
          <p:cNvSpPr/>
          <p:nvPr/>
        </p:nvSpPr>
        <p:spPr>
          <a:xfrm>
            <a:off x="4546407" y="1509960"/>
            <a:ext cx="4953000" cy="1754326"/>
          </a:xfrm>
          <a:prstGeom prst="rect">
            <a:avLst/>
          </a:prstGeom>
        </p:spPr>
        <p:txBody>
          <a:bodyPr>
            <a:spAutoFit/>
          </a:bodyPr>
          <a:lstStyle/>
          <a:p>
            <a:pPr marL="285750" indent="-285750">
              <a:buFont typeface="Arial" panose="020B0604020202020204" pitchFamily="34" charset="0"/>
              <a:buChar char="•"/>
            </a:pPr>
            <a:r>
              <a:rPr lang="en-GB" dirty="0"/>
              <a:t>NICE recommend that GPs ‘offer atorvastatin 20 mg for the primary prevention of CVD to people who have a 10% or greater 10-year risk of CVD’</a:t>
            </a:r>
          </a:p>
          <a:p>
            <a:pPr marL="285750" indent="-285750">
              <a:buFont typeface="Arial" panose="020B0604020202020204" pitchFamily="34" charset="0"/>
              <a:buChar char="•"/>
            </a:pPr>
            <a:r>
              <a:rPr lang="en-GB" dirty="0"/>
              <a:t>Four out of five men over 50, and most women over 60 in the UK</a:t>
            </a:r>
          </a:p>
        </p:txBody>
      </p:sp>
      <p:sp>
        <p:nvSpPr>
          <p:cNvPr id="8" name="Rectangle 7"/>
          <p:cNvSpPr/>
          <p:nvPr/>
        </p:nvSpPr>
        <p:spPr>
          <a:xfrm>
            <a:off x="4546407" y="3573016"/>
            <a:ext cx="4953000" cy="2031325"/>
          </a:xfrm>
          <a:prstGeom prst="rect">
            <a:avLst/>
          </a:prstGeom>
        </p:spPr>
        <p:txBody>
          <a:bodyPr>
            <a:spAutoFit/>
          </a:bodyPr>
          <a:lstStyle/>
          <a:p>
            <a:pPr marL="285750" indent="-285750">
              <a:buFont typeface="Arial" panose="020B0604020202020204" pitchFamily="34" charset="0"/>
              <a:buChar char="•"/>
            </a:pPr>
            <a:r>
              <a:rPr lang="en-GB" dirty="0"/>
              <a:t>‘There was no reduction in all-cause mortality for statin prescription initiated in participants with a QRISK2 score &lt;10% at any baseline age, or in participants aged 60 at baseline in any risk group. Mortality was lower in participants with a QRISK2 score 20%’</a:t>
            </a:r>
          </a:p>
        </p:txBody>
      </p:sp>
    </p:spTree>
    <p:extLst>
      <p:ext uri="{BB962C8B-B14F-4D97-AF65-F5344CB8AC3E}">
        <p14:creationId xmlns:p14="http://schemas.microsoft.com/office/powerpoint/2010/main" val="140082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of coronary heart disease and stroke 1</a:t>
            </a:r>
            <a:br>
              <a:rPr lang="en-GB" dirty="0"/>
            </a:br>
            <a:endParaRPr lang="en-GB" dirty="0"/>
          </a:p>
        </p:txBody>
      </p:sp>
      <p:pic>
        <p:nvPicPr>
          <p:cNvPr id="6" name="Content Placeholder 5"/>
          <p:cNvPicPr>
            <a:picLocks noGrp="1" noChangeAspect="1"/>
          </p:cNvPicPr>
          <p:nvPr>
            <p:ph idx="1"/>
          </p:nvPr>
        </p:nvPicPr>
        <p:blipFill>
          <a:blip r:embed="rId2"/>
          <a:stretch>
            <a:fillRect/>
          </a:stretch>
        </p:blipFill>
        <p:spPr>
          <a:xfrm>
            <a:off x="1983985" y="1547813"/>
            <a:ext cx="5870957" cy="3932261"/>
          </a:xfrm>
          <a:prstGeom prst="rect">
            <a:avLst/>
          </a:prstGeom>
        </p:spPr>
      </p:pic>
      <p:sp>
        <p:nvSpPr>
          <p:cNvPr id="4" name="Date Placeholder 3"/>
          <p:cNvSpPr>
            <a:spLocks noGrp="1"/>
          </p:cNvSpPr>
          <p:nvPr>
            <p:ph type="dt" sz="half" idx="10"/>
          </p:nvPr>
        </p:nvSpPr>
        <p:spPr/>
        <p:txBody>
          <a:bodyPr/>
          <a:lstStyle/>
          <a:p>
            <a:r>
              <a:rPr lang="en-US"/>
              <a:t>10 May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31</a:t>
            </a:fld>
            <a:endParaRPr lang="en-GB" dirty="0"/>
          </a:p>
        </p:txBody>
      </p:sp>
    </p:spTree>
    <p:extLst>
      <p:ext uri="{BB962C8B-B14F-4D97-AF65-F5344CB8AC3E}">
        <p14:creationId xmlns:p14="http://schemas.microsoft.com/office/powerpoint/2010/main" val="4165033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of coronary heart disease and stroke 2</a:t>
            </a:r>
          </a:p>
        </p:txBody>
      </p:sp>
      <p:pic>
        <p:nvPicPr>
          <p:cNvPr id="6" name="Content Placeholder 5"/>
          <p:cNvPicPr>
            <a:picLocks noGrp="1" noChangeAspect="1"/>
          </p:cNvPicPr>
          <p:nvPr>
            <p:ph idx="1"/>
          </p:nvPr>
        </p:nvPicPr>
        <p:blipFill>
          <a:blip r:embed="rId2"/>
          <a:stretch>
            <a:fillRect/>
          </a:stretch>
        </p:blipFill>
        <p:spPr>
          <a:xfrm>
            <a:off x="1886441" y="1547813"/>
            <a:ext cx="6066046" cy="3968840"/>
          </a:xfrm>
          <a:prstGeom prst="rect">
            <a:avLst/>
          </a:prstGeom>
        </p:spPr>
      </p:pic>
      <p:sp>
        <p:nvSpPr>
          <p:cNvPr id="4" name="Date Placeholder 3"/>
          <p:cNvSpPr>
            <a:spLocks noGrp="1"/>
          </p:cNvSpPr>
          <p:nvPr>
            <p:ph type="dt" sz="half" idx="10"/>
          </p:nvPr>
        </p:nvSpPr>
        <p:spPr/>
        <p:txBody>
          <a:bodyPr/>
          <a:lstStyle/>
          <a:p>
            <a:r>
              <a:rPr lang="en-US"/>
              <a:t>10 May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dirty="0"/>
          </a:p>
        </p:txBody>
      </p:sp>
    </p:spTree>
    <p:extLst>
      <p:ext uri="{BB962C8B-B14F-4D97-AF65-F5344CB8AC3E}">
        <p14:creationId xmlns:p14="http://schemas.microsoft.com/office/powerpoint/2010/main" val="149882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Value of observational data</a:t>
            </a:r>
          </a:p>
        </p:txBody>
      </p:sp>
      <p:sp>
        <p:nvSpPr>
          <p:cNvPr id="3" name="Content Placeholder 2"/>
          <p:cNvSpPr>
            <a:spLocks noGrp="1"/>
          </p:cNvSpPr>
          <p:nvPr>
            <p:ph idx="1"/>
          </p:nvPr>
        </p:nvSpPr>
        <p:spPr>
          <a:xfrm>
            <a:off x="4664968" y="1557338"/>
            <a:ext cx="4745732" cy="4640262"/>
          </a:xfrm>
        </p:spPr>
        <p:txBody>
          <a:bodyPr/>
          <a:lstStyle/>
          <a:p>
            <a:r>
              <a:rPr lang="en-GB" dirty="0"/>
              <a:t>longer follow up periods than the usual 3-5 years in trials</a:t>
            </a:r>
          </a:p>
          <a:p>
            <a:r>
              <a:rPr lang="en-GB" dirty="0"/>
              <a:t>lack of trial data on the elderly </a:t>
            </a:r>
          </a:p>
          <a:p>
            <a:r>
              <a:rPr lang="en-GB" dirty="0"/>
              <a:t>difficulty comparing baseline risk in trials with QRISK2</a:t>
            </a:r>
          </a:p>
          <a:p>
            <a:r>
              <a:rPr lang="en-GB" dirty="0"/>
              <a:t>generalisability from highly selected trial participants to the general population </a:t>
            </a:r>
          </a:p>
          <a:p>
            <a:endParaRPr lang="en-GB" dirty="0"/>
          </a:p>
        </p:txBody>
      </p:sp>
      <p:sp>
        <p:nvSpPr>
          <p:cNvPr id="4" name="Date Placeholder 3"/>
          <p:cNvSpPr>
            <a:spLocks noGrp="1"/>
          </p:cNvSpPr>
          <p:nvPr>
            <p:ph type="dt" sz="half" idx="10"/>
          </p:nvPr>
        </p:nvSpPr>
        <p:spPr/>
        <p:txBody>
          <a:bodyPr/>
          <a:lstStyle/>
          <a:p>
            <a:r>
              <a:rPr lang="en-US" dirty="0"/>
              <a:t>10 May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33</a:t>
            </a:fld>
            <a:endParaRPr lang="en-GB" dirty="0"/>
          </a:p>
        </p:txBody>
      </p:sp>
      <p:pic>
        <p:nvPicPr>
          <p:cNvPr id="6" name="Picture 5"/>
          <p:cNvPicPr>
            <a:picLocks noChangeAspect="1"/>
          </p:cNvPicPr>
          <p:nvPr/>
        </p:nvPicPr>
        <p:blipFill>
          <a:blip r:embed="rId2"/>
          <a:stretch>
            <a:fillRect/>
          </a:stretch>
        </p:blipFill>
        <p:spPr>
          <a:xfrm>
            <a:off x="65266" y="1557338"/>
            <a:ext cx="4608975" cy="2591025"/>
          </a:xfrm>
          <a:prstGeom prst="rect">
            <a:avLst/>
          </a:prstGeom>
        </p:spPr>
      </p:pic>
      <p:sp>
        <p:nvSpPr>
          <p:cNvPr id="7" name="TextBox 6"/>
          <p:cNvSpPr txBox="1"/>
          <p:nvPr/>
        </p:nvSpPr>
        <p:spPr>
          <a:xfrm>
            <a:off x="344488" y="5085184"/>
            <a:ext cx="4320480" cy="307777"/>
          </a:xfrm>
          <a:prstGeom prst="rect">
            <a:avLst/>
          </a:prstGeom>
          <a:noFill/>
        </p:spPr>
        <p:txBody>
          <a:bodyPr wrap="square" rtlCol="0">
            <a:spAutoFit/>
          </a:bodyPr>
          <a:lstStyle/>
          <a:p>
            <a:r>
              <a:rPr lang="en-GB" sz="1400" dirty="0"/>
              <a:t>Steel et al. </a:t>
            </a:r>
            <a:r>
              <a:rPr lang="en-GB" sz="1400" i="1" dirty="0"/>
              <a:t>British Journal of General Practice </a:t>
            </a:r>
            <a:r>
              <a:rPr lang="en-GB" sz="1400" dirty="0"/>
              <a:t>2017</a:t>
            </a:r>
          </a:p>
        </p:txBody>
      </p:sp>
    </p:spTree>
    <p:extLst>
      <p:ext uri="{BB962C8B-B14F-4D97-AF65-F5344CB8AC3E}">
        <p14:creationId xmlns:p14="http://schemas.microsoft.com/office/powerpoint/2010/main" val="178001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Insurance and government</a:t>
            </a:r>
            <a:br>
              <a:rPr lang="en-GB" dirty="0"/>
            </a:br>
            <a:endParaRPr lang="en-GB" dirty="0"/>
          </a:p>
        </p:txBody>
      </p:sp>
      <p:sp>
        <p:nvSpPr>
          <p:cNvPr id="8" name="Content Placeholder 7"/>
          <p:cNvSpPr>
            <a:spLocks noGrp="1"/>
          </p:cNvSpPr>
          <p:nvPr>
            <p:ph idx="1"/>
          </p:nvPr>
        </p:nvSpPr>
        <p:spPr/>
        <p:txBody>
          <a:bodyPr/>
          <a:lstStyle/>
          <a:p>
            <a:r>
              <a:rPr lang="en-GB" sz="2400" dirty="0"/>
              <a:t>Pricing and reserving for longevity risk (annuities, pension liabilities, etc.) and morbidity and mortality risk</a:t>
            </a:r>
          </a:p>
          <a:p>
            <a:r>
              <a:rPr lang="en-GB" sz="2400" dirty="0"/>
              <a:t>Predicting volumes of coverage of medical procedures</a:t>
            </a:r>
          </a:p>
          <a:p>
            <a:r>
              <a:rPr lang="en-GB" sz="2400" dirty="0"/>
              <a:t>Predicting changes in population life expectancy.</a:t>
            </a:r>
          </a:p>
          <a:p>
            <a:endParaRPr lang="en-GB" dirty="0"/>
          </a:p>
        </p:txBody>
      </p:sp>
      <p:sp>
        <p:nvSpPr>
          <p:cNvPr id="4" name="Date Placeholder 3"/>
          <p:cNvSpPr>
            <a:spLocks noGrp="1"/>
          </p:cNvSpPr>
          <p:nvPr>
            <p:ph type="dt" sz="half" idx="10"/>
          </p:nvPr>
        </p:nvSpPr>
        <p:spPr/>
        <p:txBody>
          <a:bodyPr/>
          <a:lstStyle/>
          <a:p>
            <a:r>
              <a:rPr lang="en-US" dirty="0"/>
              <a:t>27 September 2017 </a:t>
            </a:r>
            <a:endParaRPr lang="en-GB" dirty="0"/>
          </a:p>
        </p:txBody>
      </p:sp>
    </p:spTree>
    <p:extLst>
      <p:ext uri="{BB962C8B-B14F-4D97-AF65-F5344CB8AC3E}">
        <p14:creationId xmlns:p14="http://schemas.microsoft.com/office/powerpoint/2010/main" val="2189881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Individual</a:t>
            </a:r>
          </a:p>
        </p:txBody>
      </p:sp>
      <p:sp>
        <p:nvSpPr>
          <p:cNvPr id="3" name="Content Placeholder 2"/>
          <p:cNvSpPr>
            <a:spLocks noGrp="1"/>
          </p:cNvSpPr>
          <p:nvPr>
            <p:ph idx="1"/>
          </p:nvPr>
        </p:nvSpPr>
        <p:spPr/>
        <p:txBody>
          <a:bodyPr/>
          <a:lstStyle/>
          <a:p>
            <a:r>
              <a:rPr lang="en-GB" dirty="0"/>
              <a:t>Information on average life expectancy (and confidence limits)</a:t>
            </a:r>
          </a:p>
          <a:p>
            <a:r>
              <a:rPr lang="en-GB" dirty="0"/>
              <a:t>How to structure retirement funds</a:t>
            </a:r>
          </a:p>
          <a:p>
            <a:r>
              <a:rPr lang="en-GB" dirty="0"/>
              <a:t>Lifestyle changes can be made (e.g. stop smoking)</a:t>
            </a:r>
          </a:p>
          <a:p>
            <a:r>
              <a:rPr lang="en-GB" dirty="0"/>
              <a:t>Potential benefits and harms of treatments at population level</a:t>
            </a:r>
          </a:p>
          <a:p>
            <a:endParaRPr lang="en-GB"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dirty="0"/>
          </a:p>
        </p:txBody>
      </p:sp>
    </p:spTree>
    <p:extLst>
      <p:ext uri="{BB962C8B-B14F-4D97-AF65-F5344CB8AC3E}">
        <p14:creationId xmlns:p14="http://schemas.microsoft.com/office/powerpoint/2010/main" val="3354686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r>
              <a:rPr lang="en-GB" sz="2000" dirty="0"/>
              <a:t>Brenner H, </a:t>
            </a:r>
            <a:r>
              <a:rPr lang="en-GB" sz="2000" dirty="0" err="1"/>
              <a:t>Gefeller</a:t>
            </a:r>
            <a:r>
              <a:rPr lang="en-GB" sz="2000" dirty="0"/>
              <a:t> O, Greenland S. (1993) Risk and rate advancement periods as measures of exposure impact on the occurrence of chronic diseases. </a:t>
            </a:r>
            <a:r>
              <a:rPr lang="en-GB" sz="2000" i="1" dirty="0" err="1"/>
              <a:t>Epidemiol</a:t>
            </a:r>
            <a:r>
              <a:rPr lang="en-GB" sz="2000" i="1" dirty="0"/>
              <a:t> </a:t>
            </a:r>
            <a:r>
              <a:rPr lang="en-GB" sz="2000" i="1" dirty="0" err="1"/>
              <a:t>Camb</a:t>
            </a:r>
            <a:r>
              <a:rPr lang="en-GB" sz="2000" i="1" dirty="0"/>
              <a:t> Mass</a:t>
            </a:r>
            <a:r>
              <a:rPr lang="en-GB" sz="2000" dirty="0"/>
              <a:t>. 4(3):229–36. </a:t>
            </a:r>
          </a:p>
          <a:p>
            <a:r>
              <a:rPr lang="en-GB" sz="2000" dirty="0"/>
              <a:t>Gitsels LA, Kulinskaya E, Steel N Survival prospects after acute myocardial infarction in the UK: a matched cohort study 1987–2011 BMJ Open 2017;7:e013570. doi:10.1136/bmjopen-2016-013570.</a:t>
            </a:r>
          </a:p>
          <a:p>
            <a:r>
              <a:rPr lang="en-GB" sz="2000" dirty="0" err="1"/>
              <a:t>Spiegelhalter</a:t>
            </a:r>
            <a:r>
              <a:rPr lang="en-GB" sz="2000" dirty="0"/>
              <a:t> (2016) How old are you, really? Communicating chronic risk through ‘effective age’ of your body and organs. </a:t>
            </a:r>
            <a:r>
              <a:rPr lang="en-GB" sz="2000" i="1" dirty="0"/>
              <a:t>BMC Medical Informatics and Decision Making,</a:t>
            </a:r>
            <a:r>
              <a:rPr lang="en-GB" sz="2000" dirty="0"/>
              <a:t> 16:104</a:t>
            </a:r>
          </a:p>
          <a:p>
            <a:r>
              <a:rPr lang="en-GB" sz="2000" dirty="0"/>
              <a:t>The SPRINT Research Group</a:t>
            </a:r>
            <a:r>
              <a:rPr lang="en-GB" sz="2000" b="1" dirty="0"/>
              <a:t>. </a:t>
            </a:r>
            <a:r>
              <a:rPr lang="en-GB" sz="2000" dirty="0"/>
              <a:t>A Randomized Trial of Intensive versus Standard Blood-Pressure Control. </a:t>
            </a:r>
            <a:r>
              <a:rPr lang="en-GB" sz="2000" i="1" dirty="0"/>
              <a:t>New England Journal of Medicine</a:t>
            </a:r>
            <a:r>
              <a:rPr lang="en-GB" sz="2000" dirty="0"/>
              <a:t>, 2015 373:2103-2116, DOI: </a:t>
            </a:r>
            <a:r>
              <a:rPr lang="en-GB" sz="2000" u="sng" dirty="0">
                <a:hlinkClick r:id="rId2"/>
              </a:rPr>
              <a:t>10.1056/NEJMoa1511939</a:t>
            </a:r>
            <a:r>
              <a:rPr lang="en-GB" sz="2000" dirty="0"/>
              <a:t> </a:t>
            </a:r>
          </a:p>
          <a:p>
            <a:endParaRPr lang="en-GB" dirty="0"/>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36</a:t>
            </a:fld>
            <a:endParaRPr lang="en-GB" dirty="0"/>
          </a:p>
        </p:txBody>
      </p:sp>
    </p:spTree>
    <p:extLst>
      <p:ext uri="{BB962C8B-B14F-4D97-AF65-F5344CB8AC3E}">
        <p14:creationId xmlns:p14="http://schemas.microsoft.com/office/powerpoint/2010/main" val="2254853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96" y="1628800"/>
            <a:ext cx="9133283" cy="1295399"/>
          </a:xfrm>
        </p:spPr>
        <p:txBody>
          <a:bodyPr/>
          <a:lstStyle/>
          <a:p>
            <a:r>
              <a:rPr lang="en-GB" dirty="0"/>
              <a:t>The Actuarial Research Centre (ARC)</a:t>
            </a:r>
          </a:p>
        </p:txBody>
      </p:sp>
      <p:sp>
        <p:nvSpPr>
          <p:cNvPr id="3" name="Subtitle 2"/>
          <p:cNvSpPr>
            <a:spLocks noGrp="1"/>
          </p:cNvSpPr>
          <p:nvPr>
            <p:ph type="subTitle" idx="1"/>
          </p:nvPr>
        </p:nvSpPr>
        <p:spPr>
          <a:xfrm>
            <a:off x="488504" y="2348880"/>
            <a:ext cx="6631517" cy="576064"/>
          </a:xfrm>
        </p:spPr>
        <p:txBody>
          <a:bodyPr/>
          <a:lstStyle/>
          <a:p>
            <a:r>
              <a:rPr lang="en-GB" sz="2400" dirty="0"/>
              <a:t>A gateway to global actuarial research</a:t>
            </a:r>
          </a:p>
        </p:txBody>
      </p:sp>
      <p:sp>
        <p:nvSpPr>
          <p:cNvPr id="4" name="TextBox 3"/>
          <p:cNvSpPr txBox="1"/>
          <p:nvPr/>
        </p:nvSpPr>
        <p:spPr>
          <a:xfrm>
            <a:off x="488504" y="3284984"/>
            <a:ext cx="9133398" cy="2862322"/>
          </a:xfrm>
          <a:prstGeom prst="rect">
            <a:avLst/>
          </a:prstGeom>
          <a:noFill/>
        </p:spPr>
        <p:txBody>
          <a:bodyPr wrap="none" rtlCol="0">
            <a:spAutoFit/>
          </a:bodyPr>
          <a:lstStyle/>
          <a:p>
            <a:r>
              <a:rPr lang="en-GB" sz="1600" dirty="0">
                <a:solidFill>
                  <a:schemeClr val="bg1"/>
                </a:solidFill>
              </a:rPr>
              <a:t>The Actuarial Research Centre (ARC) is the Institute and Faculty of Actuaries’ (IFoA) </a:t>
            </a:r>
          </a:p>
          <a:p>
            <a:r>
              <a:rPr lang="en-GB" sz="1600" dirty="0">
                <a:solidFill>
                  <a:schemeClr val="bg1"/>
                </a:solidFill>
              </a:rPr>
              <a:t>network of actuarial researchers around the world.</a:t>
            </a:r>
          </a:p>
          <a:p>
            <a:endParaRPr lang="en-GB" sz="1600" dirty="0">
              <a:solidFill>
                <a:schemeClr val="bg1"/>
              </a:solidFill>
            </a:endParaRPr>
          </a:p>
          <a:p>
            <a:r>
              <a:rPr lang="en-GB" sz="1600" dirty="0">
                <a:solidFill>
                  <a:schemeClr val="bg1"/>
                </a:solidFill>
              </a:rPr>
              <a:t>The ARC seeks to deliver cutting-edge research programmes that address some of the</a:t>
            </a:r>
          </a:p>
          <a:p>
            <a:r>
              <a:rPr lang="en-GB" sz="1600" dirty="0">
                <a:solidFill>
                  <a:schemeClr val="bg1"/>
                </a:solidFill>
              </a:rPr>
              <a:t>significant, global challenges in actuarial science, through a partnership of the actuarial </a:t>
            </a:r>
          </a:p>
          <a:p>
            <a:r>
              <a:rPr lang="en-GB" sz="1600" dirty="0">
                <a:solidFill>
                  <a:schemeClr val="bg1"/>
                </a:solidFill>
              </a:rPr>
              <a:t>profession, the academic community and practitioners. </a:t>
            </a:r>
          </a:p>
          <a:p>
            <a:endParaRPr lang="en-GB" sz="1600" dirty="0">
              <a:solidFill>
                <a:schemeClr val="bg1"/>
              </a:solidFill>
            </a:endParaRPr>
          </a:p>
          <a:p>
            <a:r>
              <a:rPr lang="en-GB" sz="1600" dirty="0">
                <a:solidFill>
                  <a:schemeClr val="bg1"/>
                </a:solidFill>
              </a:rPr>
              <a:t>The ‘</a:t>
            </a:r>
            <a:r>
              <a:rPr lang="en-GB" sz="1600" b="1" dirty="0">
                <a:solidFill>
                  <a:schemeClr val="bg1"/>
                </a:solidFill>
              </a:rPr>
              <a:t>Use of Big Health and Actuarial Data for understanding Longevity and Morbidity Risks</a:t>
            </a:r>
            <a:r>
              <a:rPr lang="en-GB" sz="1600" dirty="0">
                <a:solidFill>
                  <a:schemeClr val="bg1"/>
                </a:solidFill>
              </a:rPr>
              <a:t>’ </a:t>
            </a:r>
          </a:p>
          <a:p>
            <a:r>
              <a:rPr lang="en-GB" sz="1600" dirty="0">
                <a:solidFill>
                  <a:schemeClr val="bg1"/>
                </a:solidFill>
              </a:rPr>
              <a:t>research programme is being funded by the ARC.</a:t>
            </a:r>
          </a:p>
          <a:p>
            <a:endParaRPr lang="en-GB" dirty="0">
              <a:solidFill>
                <a:schemeClr val="bg1"/>
              </a:solidFill>
            </a:endParaRPr>
          </a:p>
          <a:p>
            <a:r>
              <a:rPr lang="en-GB" dirty="0">
                <a:solidFill>
                  <a:schemeClr val="bg1"/>
                </a:solidFill>
              </a:rPr>
              <a:t>							</a:t>
            </a:r>
            <a:endParaRPr lang="en-GB" sz="1400" dirty="0">
              <a:solidFill>
                <a:schemeClr val="bg1"/>
              </a:solidFill>
            </a:endParaRPr>
          </a:p>
        </p:txBody>
      </p:sp>
      <p:sp>
        <p:nvSpPr>
          <p:cNvPr id="5" name="Date Placeholder 4"/>
          <p:cNvSpPr>
            <a:spLocks noGrp="1"/>
          </p:cNvSpPr>
          <p:nvPr>
            <p:ph type="dt" sz="half" idx="2"/>
          </p:nvPr>
        </p:nvSpPr>
        <p:spPr/>
        <p:txBody>
          <a:bodyPr/>
          <a:lstStyle/>
          <a:p>
            <a:r>
              <a:rPr lang="en-US" dirty="0"/>
              <a:t>27 September 2017 </a:t>
            </a:r>
            <a:endParaRPr lang="en-GB" dirty="0"/>
          </a:p>
        </p:txBody>
      </p:sp>
      <p:sp>
        <p:nvSpPr>
          <p:cNvPr id="6" name="Rectangle 5"/>
          <p:cNvSpPr/>
          <p:nvPr/>
        </p:nvSpPr>
        <p:spPr>
          <a:xfrm>
            <a:off x="7650348" y="6410325"/>
            <a:ext cx="1899431" cy="276999"/>
          </a:xfrm>
          <a:prstGeom prst="rect">
            <a:avLst/>
          </a:prstGeom>
        </p:spPr>
        <p:txBody>
          <a:bodyPr wrap="none">
            <a:spAutoFit/>
          </a:bodyPr>
          <a:lstStyle/>
          <a:p>
            <a:r>
              <a:rPr lang="en-GB" sz="1200" dirty="0">
                <a:solidFill>
                  <a:schemeClr val="bg1"/>
                </a:solidFill>
              </a:rPr>
              <a:t>www.actuaries.org.uk/arc</a:t>
            </a:r>
            <a:endParaRPr lang="en-GB" dirty="0">
              <a:solidFill>
                <a:schemeClr val="bg1"/>
              </a:solidFill>
            </a:endParaRPr>
          </a:p>
        </p:txBody>
      </p:sp>
    </p:spTree>
    <p:extLst>
      <p:ext uri="{BB962C8B-B14F-4D97-AF65-F5344CB8AC3E}">
        <p14:creationId xmlns:p14="http://schemas.microsoft.com/office/powerpoint/2010/main" val="427197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38</a:t>
            </a:fld>
            <a:endParaRPr lang="en-GB" dirty="0"/>
          </a:p>
        </p:txBody>
      </p:sp>
      <p:sp>
        <p:nvSpPr>
          <p:cNvPr id="8" name="Content Placeholder 7"/>
          <p:cNvSpPr>
            <a:spLocks noGrp="1"/>
          </p:cNvSpPr>
          <p:nvPr>
            <p:ph idx="1"/>
          </p:nvPr>
        </p:nvSpPr>
        <p:spPr>
          <a:xfrm>
            <a:off x="488504" y="5877272"/>
            <a:ext cx="9099788" cy="484195"/>
          </a:xfrm>
        </p:spPr>
        <p:txBody>
          <a:bodyPr/>
          <a:lstStyle/>
          <a:p>
            <a:pPr marL="0" indent="0">
              <a:buNone/>
            </a:pPr>
            <a:r>
              <a:rPr lang="en-GB" sz="1600" dirty="0"/>
              <a:t>The views expressed in this presentation are those of the presenter.</a:t>
            </a:r>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76536" y="985838"/>
            <a:ext cx="3816424" cy="1143000"/>
          </a:xfrm>
        </p:spPr>
        <p:txBody>
          <a:bodyPr/>
          <a:lstStyle/>
          <a:p>
            <a:pPr algn="ctr"/>
            <a:r>
              <a:rPr lang="en-GB" sz="4800" b="0" dirty="0">
                <a:solidFill>
                  <a:schemeClr val="bg2"/>
                </a:solidFill>
              </a:rPr>
              <a:t>Questions</a:t>
            </a: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p:txBody>
          <a:bodyPr/>
          <a:lstStyle/>
          <a:p>
            <a:pPr marL="371464" indent="-371464">
              <a:buFont typeface="+mj-lt"/>
              <a:buAutoNum type="arabicPeriod"/>
            </a:pPr>
            <a:r>
              <a:rPr lang="en-GB" dirty="0"/>
              <a:t>Identification and quantification of the key factors affecting mortality/longevity.</a:t>
            </a:r>
          </a:p>
          <a:p>
            <a:pPr marL="371464" indent="-371464">
              <a:buFont typeface="+mj-lt"/>
              <a:buAutoNum type="arabicPeriod"/>
            </a:pPr>
            <a:r>
              <a:rPr lang="en-GB" dirty="0"/>
              <a:t>Modelling of temporal changes in the factors affecting morbidity and mortality.</a:t>
            </a:r>
          </a:p>
          <a:p>
            <a:pPr marL="371464" indent="-371464">
              <a:buFont typeface="+mj-lt"/>
              <a:buAutoNum type="arabicPeriod"/>
            </a:pPr>
            <a:r>
              <a:rPr lang="en-GB" dirty="0"/>
              <a:t>Evaluation of plausible scenarios in mortality trends due to particular medical advances or lifestyle changes on the population of insureds.</a:t>
            </a:r>
          </a:p>
          <a:p>
            <a:pPr marL="371464" indent="-371464">
              <a:buFont typeface="+mj-lt"/>
              <a:buAutoNum type="arabicPeriod"/>
            </a:pPr>
            <a:r>
              <a:rPr lang="en-GB" dirty="0"/>
              <a:t>Tools to forecast longevity risk of a book.</a:t>
            </a:r>
          </a:p>
          <a:p>
            <a:endParaRPr lang="en-GB" dirty="0"/>
          </a:p>
          <a:p>
            <a:endParaRPr lang="en-GB" dirty="0"/>
          </a:p>
        </p:txBody>
      </p:sp>
      <p:sp>
        <p:nvSpPr>
          <p:cNvPr id="4" name="Date Placeholder 3"/>
          <p:cNvSpPr>
            <a:spLocks noGrp="1"/>
          </p:cNvSpPr>
          <p:nvPr>
            <p:ph type="dt" sz="half" idx="10"/>
          </p:nvPr>
        </p:nvSpPr>
        <p:spPr/>
        <p:txBody>
          <a:bodyPr/>
          <a:lstStyle/>
          <a:p>
            <a:r>
              <a:rPr lang="en-GB" dirty="0"/>
              <a:t>27 September 2017</a:t>
            </a:r>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spTree>
    <p:extLst>
      <p:ext uri="{BB962C8B-B14F-4D97-AF65-F5344CB8AC3E}">
        <p14:creationId xmlns:p14="http://schemas.microsoft.com/office/powerpoint/2010/main" val="166811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Health Improvement Network (THIN) data</a:t>
            </a:r>
          </a:p>
        </p:txBody>
      </p:sp>
      <p:sp>
        <p:nvSpPr>
          <p:cNvPr id="3" name="Content Placeholder 2"/>
          <p:cNvSpPr>
            <a:spLocks noGrp="1"/>
          </p:cNvSpPr>
          <p:nvPr>
            <p:ph idx="1"/>
          </p:nvPr>
        </p:nvSpPr>
        <p:spPr>
          <a:xfrm>
            <a:off x="776290" y="1557338"/>
            <a:ext cx="5544862" cy="4640262"/>
          </a:xfrm>
        </p:spPr>
        <p:txBody>
          <a:bodyPr/>
          <a:lstStyle/>
          <a:p>
            <a:pPr>
              <a:buFont typeface="Arial" panose="020B0604020202020204" pitchFamily="34" charset="0"/>
              <a:buChar char="•"/>
            </a:pPr>
            <a:r>
              <a:rPr lang="en-GB" sz="1400" dirty="0"/>
              <a:t>Anonymised electronic primary care medical records (Vision)</a:t>
            </a:r>
          </a:p>
          <a:p>
            <a:pPr>
              <a:buFont typeface="Arial" panose="020B0604020202020204" pitchFamily="34" charset="0"/>
              <a:buChar char="•"/>
            </a:pPr>
            <a:r>
              <a:rPr lang="en-US" sz="1400" dirty="0"/>
              <a:t>Data collection began in 2003 using Read codes</a:t>
            </a:r>
            <a:endParaRPr lang="en-GB" sz="1400" dirty="0"/>
          </a:p>
          <a:p>
            <a:r>
              <a:rPr lang="en-GB" sz="1400" dirty="0"/>
              <a:t>11 million patients, 3.7 million active patients</a:t>
            </a:r>
          </a:p>
          <a:p>
            <a:pPr>
              <a:buFont typeface="Arial" panose="020B0604020202020204" pitchFamily="34" charset="0"/>
              <a:buChar char="•"/>
            </a:pPr>
            <a:r>
              <a:rPr lang="en-GB" sz="1400" dirty="0"/>
              <a:t>562 general practices, covering 6.2% of the UK population</a:t>
            </a:r>
          </a:p>
          <a:p>
            <a:r>
              <a:rPr lang="en-GB" sz="1400" dirty="0"/>
              <a:t>Diagnoses, prescriptions, consultations, postcode deprivation</a:t>
            </a:r>
            <a:endParaRPr lang="en-US" sz="1400" dirty="0"/>
          </a:p>
          <a:p>
            <a:pPr marL="0" indent="0">
              <a:buNone/>
            </a:pPr>
            <a:endParaRPr lang="en-GB" sz="1600" dirty="0"/>
          </a:p>
          <a:p>
            <a:pPr marL="0" indent="0">
              <a:buNone/>
            </a:pPr>
            <a:r>
              <a:rPr lang="en-GB" sz="1600" dirty="0"/>
              <a:t>Sample selected for this study:</a:t>
            </a:r>
          </a:p>
          <a:p>
            <a:pPr>
              <a:buFont typeface="Arial" panose="020B0604020202020204" pitchFamily="34" charset="0"/>
              <a:buChar char="•"/>
            </a:pPr>
            <a:r>
              <a:rPr lang="en-GB" sz="1400" dirty="0"/>
              <a:t>All patients born before 1960 and followed to 01.01.2017, this includes 3.5 million patients </a:t>
            </a:r>
          </a:p>
          <a:p>
            <a:pPr>
              <a:buFont typeface="Arial" panose="020B0604020202020204" pitchFamily="34" charset="0"/>
              <a:buChar char="•"/>
            </a:pPr>
            <a:r>
              <a:rPr lang="en-US" sz="1400" dirty="0"/>
              <a:t>Social economic status variables such as IMD, Townsend and Mosaic </a:t>
            </a:r>
          </a:p>
          <a:p>
            <a:pPr>
              <a:buFont typeface="Arial" panose="020B0604020202020204" pitchFamily="34" charset="0"/>
              <a:buChar char="•"/>
            </a:pPr>
            <a:r>
              <a:rPr lang="en-US" sz="1400" dirty="0"/>
              <a:t>IMD: i</a:t>
            </a:r>
            <a:r>
              <a:rPr lang="en-GB" sz="1400" dirty="0" err="1"/>
              <a:t>ncome</a:t>
            </a:r>
            <a:r>
              <a:rPr lang="en-GB" sz="1400" dirty="0"/>
              <a:t>, employment, health, education, crime, housing</a:t>
            </a:r>
          </a:p>
          <a:p>
            <a:pPr>
              <a:buFont typeface="Arial" panose="020B0604020202020204" pitchFamily="34" charset="0"/>
              <a:buChar char="•"/>
            </a:pPr>
            <a:r>
              <a:rPr lang="nl-NL" sz="1400" dirty="0"/>
              <a:t>T</a:t>
            </a:r>
            <a:r>
              <a:rPr lang="en-GB" sz="1400" dirty="0" err="1"/>
              <a:t>ownsend</a:t>
            </a:r>
            <a:r>
              <a:rPr lang="en-GB" sz="1400" dirty="0"/>
              <a:t>: employment, car ownership, home ownership, household overcrowding</a:t>
            </a:r>
            <a:endParaRPr lang="en-US" sz="1600" dirty="0"/>
          </a:p>
          <a:p>
            <a:pPr>
              <a:buFont typeface="Arial" panose="020B0604020202020204" pitchFamily="34" charset="0"/>
              <a:buChar char="•"/>
            </a:pPr>
            <a:r>
              <a:rPr lang="en-US" sz="1400" dirty="0"/>
              <a:t>Mosaic: consumer classification based on </a:t>
            </a:r>
            <a:r>
              <a:rPr lang="en-GB" sz="1400" dirty="0"/>
              <a:t>demographics, lifestyles and behaviour of a person</a:t>
            </a: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pic>
        <p:nvPicPr>
          <p:cNvPr id="6" name="Picture 2" descr="GP_BMJ_Car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8" y="1562513"/>
            <a:ext cx="2581275" cy="230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1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9133283" cy="1143000"/>
          </a:xfrm>
        </p:spPr>
        <p:txBody>
          <a:bodyPr/>
          <a:lstStyle/>
          <a:p>
            <a:r>
              <a:rPr lang="en-GB" dirty="0"/>
              <a:t>Conditions, interventions and lifestyle factors</a:t>
            </a:r>
          </a:p>
        </p:txBody>
      </p:sp>
      <p:sp>
        <p:nvSpPr>
          <p:cNvPr id="3" name="Content Placeholder 2"/>
          <p:cNvSpPr>
            <a:spLocks noGrp="1"/>
          </p:cNvSpPr>
          <p:nvPr>
            <p:ph idx="1"/>
          </p:nvPr>
        </p:nvSpPr>
        <p:spPr>
          <a:xfrm>
            <a:off x="819688" y="1547813"/>
            <a:ext cx="8291512" cy="4280768"/>
          </a:xfrm>
        </p:spPr>
        <p:txBody>
          <a:bodyPr/>
          <a:lstStyle/>
          <a:p>
            <a:r>
              <a:rPr lang="en-GB" sz="2000" dirty="0"/>
              <a:t>Conditions</a:t>
            </a:r>
          </a:p>
          <a:p>
            <a:pPr lvl="1"/>
            <a:r>
              <a:rPr lang="en-GB" sz="1600" dirty="0"/>
              <a:t>Cardiovascular disease, stroke, atrial fibrillation, type 2 diabetes</a:t>
            </a:r>
            <a:endParaRPr lang="en-GB" sz="1200" dirty="0"/>
          </a:p>
          <a:p>
            <a:r>
              <a:rPr lang="en-GB" sz="2000" dirty="0"/>
              <a:t>Interventions</a:t>
            </a:r>
          </a:p>
          <a:p>
            <a:pPr lvl="1"/>
            <a:r>
              <a:rPr lang="en-GB" sz="1600" dirty="0"/>
              <a:t>statin prescription for cardiovascular disease</a:t>
            </a:r>
          </a:p>
          <a:p>
            <a:pPr lvl="1"/>
            <a:r>
              <a:rPr lang="en-GB" sz="1600" dirty="0"/>
              <a:t>hormone replacement therapy (HRT)</a:t>
            </a:r>
          </a:p>
          <a:p>
            <a:pPr lvl="1"/>
            <a:r>
              <a:rPr lang="en-GB" sz="1600" dirty="0"/>
              <a:t>effective treatment for other conditions (guideline recommended)</a:t>
            </a:r>
            <a:endParaRPr lang="en-GB" sz="1200" dirty="0"/>
          </a:p>
          <a:p>
            <a:r>
              <a:rPr lang="en-GB" sz="2000" dirty="0"/>
              <a:t>Lifestyle factors and other covariates and potential confounders</a:t>
            </a:r>
          </a:p>
          <a:p>
            <a:pPr lvl="1"/>
            <a:r>
              <a:rPr lang="en-GB" sz="1600" dirty="0"/>
              <a:t>obesity</a:t>
            </a:r>
          </a:p>
          <a:p>
            <a:pPr lvl="1"/>
            <a:r>
              <a:rPr lang="en-GB" sz="1600" dirty="0"/>
              <a:t>smoking</a:t>
            </a:r>
          </a:p>
          <a:p>
            <a:pPr lvl="1"/>
            <a:r>
              <a:rPr lang="en-GB" sz="1600" dirty="0"/>
              <a:t>socio economic deprivation</a:t>
            </a:r>
          </a:p>
          <a:p>
            <a:pPr lvl="1"/>
            <a:r>
              <a:rPr lang="en-GB" sz="1600" dirty="0"/>
              <a:t>others chosen from systematic reviews and expert knowledge within the team</a:t>
            </a: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Tree>
    <p:extLst>
      <p:ext uri="{BB962C8B-B14F-4D97-AF65-F5344CB8AC3E}">
        <p14:creationId xmlns:p14="http://schemas.microsoft.com/office/powerpoint/2010/main" val="13703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and methods</a:t>
            </a:r>
            <a:endParaRPr lang="en-GB" dirty="0"/>
          </a:p>
        </p:txBody>
      </p:sp>
      <p:sp>
        <p:nvSpPr>
          <p:cNvPr id="3" name="Content Placeholder 2"/>
          <p:cNvSpPr>
            <a:spLocks noGrp="1"/>
          </p:cNvSpPr>
          <p:nvPr>
            <p:ph idx="1"/>
          </p:nvPr>
        </p:nvSpPr>
        <p:spPr>
          <a:xfrm>
            <a:off x="428229" y="1557338"/>
            <a:ext cx="8982471" cy="4640262"/>
          </a:xfrm>
        </p:spPr>
        <p:txBody>
          <a:bodyPr/>
          <a:lstStyle/>
          <a:p>
            <a:r>
              <a:rPr lang="en-GB" sz="1600" dirty="0"/>
              <a:t>Population-based retrospective cohort study for each of target conditions </a:t>
            </a:r>
          </a:p>
          <a:p>
            <a:r>
              <a:rPr lang="en-GB" sz="1600" dirty="0"/>
              <a:t>Cases matched with several controls from the same GP practice. Controls will be matched on sex, age, and time period of diagnosis/intervention.</a:t>
            </a:r>
            <a:endParaRPr lang="en-GB" sz="1600" dirty="0">
              <a:solidFill>
                <a:srgbClr val="FF0000"/>
              </a:solidFill>
            </a:endParaRPr>
          </a:p>
          <a:p>
            <a:r>
              <a:rPr lang="en-GB" sz="1600" dirty="0"/>
              <a:t>Regression analysis to quantify effect of diagnoses and interventions on survival</a:t>
            </a:r>
          </a:p>
          <a:p>
            <a:r>
              <a:rPr lang="en-GB" sz="1600" dirty="0"/>
              <a:t>To account for the interdependence of patients from the same GP practice and for missing data, multilevel modelling and multiple imputation will be used</a:t>
            </a:r>
          </a:p>
          <a:p>
            <a:endParaRPr lang="en-GB" sz="1600" dirty="0"/>
          </a:p>
          <a:p>
            <a:pPr marL="0" indent="0">
              <a:buNone/>
            </a:pPr>
            <a:endParaRPr lang="en-GB" sz="16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pic>
        <p:nvPicPr>
          <p:cNvPr id="11" name="Picture 10">
            <a:extLst>
              <a:ext uri="{FF2B5EF4-FFF2-40B4-BE49-F238E27FC236}">
                <a16:creationId xmlns="" xmlns:a16="http://schemas.microsoft.com/office/drawing/2014/main" id="{53619D71-C9D2-4FC2-857C-2C8D94215ADB}"/>
              </a:ext>
            </a:extLst>
          </p:cNvPr>
          <p:cNvPicPr>
            <a:picLocks noChangeAspect="1"/>
          </p:cNvPicPr>
          <p:nvPr/>
        </p:nvPicPr>
        <p:blipFill>
          <a:blip r:embed="rId2"/>
          <a:stretch>
            <a:fillRect/>
          </a:stretch>
        </p:blipFill>
        <p:spPr>
          <a:xfrm>
            <a:off x="776536" y="3725049"/>
            <a:ext cx="5256584" cy="3052737"/>
          </a:xfrm>
          <a:prstGeom prst="rect">
            <a:avLst/>
          </a:prstGeom>
        </p:spPr>
      </p:pic>
    </p:spTree>
    <p:extLst>
      <p:ext uri="{BB962C8B-B14F-4D97-AF65-F5344CB8AC3E}">
        <p14:creationId xmlns:p14="http://schemas.microsoft.com/office/powerpoint/2010/main" val="30573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Prevalence of statins prescription for primary prevention of cardiovascular disease by deprivation quintiles (Townsend)</a:t>
            </a:r>
            <a:endParaRPr lang="en-GB" sz="2800" dirty="0">
              <a:solidFill>
                <a:srgbClr val="FF0000"/>
              </a:solidFill>
            </a:endParaRPr>
          </a:p>
        </p:txBody>
      </p:sp>
      <p:sp>
        <p:nvSpPr>
          <p:cNvPr id="4" name="Date Placeholder 3"/>
          <p:cNvSpPr>
            <a:spLocks noGrp="1"/>
          </p:cNvSpPr>
          <p:nvPr>
            <p:ph type="dt" sz="half" idx="10"/>
          </p:nvPr>
        </p:nvSpPr>
        <p:spPr/>
        <p:txBody>
          <a:bodyPr/>
          <a:lstStyle/>
          <a:p>
            <a:r>
              <a:rPr lang="en-US" dirty="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6710565"/>
              </p:ext>
            </p:extLst>
          </p:nvPr>
        </p:nvGraphicFramePr>
        <p:xfrm>
          <a:off x="537081" y="1845382"/>
          <a:ext cx="6180559" cy="334466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934200" y="3379214"/>
            <a:ext cx="4953000" cy="276999"/>
          </a:xfrm>
          <a:prstGeom prst="rect">
            <a:avLst/>
          </a:prstGeom>
        </p:spPr>
        <p:txBody>
          <a:bodyPr>
            <a:spAutoFit/>
          </a:bodyPr>
          <a:lstStyle/>
          <a:p>
            <a:r>
              <a:rPr lang="en-GB" sz="1200" dirty="0"/>
              <a:t>*summarised over 1995-2011</a:t>
            </a:r>
          </a:p>
        </p:txBody>
      </p:sp>
      <p:graphicFrame>
        <p:nvGraphicFramePr>
          <p:cNvPr id="8" name="Table 7">
            <a:extLst>
              <a:ext uri="{FF2B5EF4-FFF2-40B4-BE49-F238E27FC236}">
                <a16:creationId xmlns="" xmlns:a16="http://schemas.microsoft.com/office/drawing/2014/main" id="{1DA99AC2-1778-4A5E-9A02-00D37DC4F00C}"/>
              </a:ext>
            </a:extLst>
          </p:cNvPr>
          <p:cNvGraphicFramePr>
            <a:graphicFrameLocks noGrp="1"/>
          </p:cNvGraphicFramePr>
          <p:nvPr>
            <p:extLst>
              <p:ext uri="{D42A27DB-BD31-4B8C-83A1-F6EECF244321}">
                <p14:modId xmlns:p14="http://schemas.microsoft.com/office/powerpoint/2010/main" val="3044694445"/>
              </p:ext>
            </p:extLst>
          </p:nvPr>
        </p:nvGraphicFramePr>
        <p:xfrm>
          <a:off x="537081" y="5223949"/>
          <a:ext cx="4888456" cy="1008115"/>
        </p:xfrm>
        <a:graphic>
          <a:graphicData uri="http://schemas.openxmlformats.org/drawingml/2006/table">
            <a:tbl>
              <a:tblPr firstRow="1" firstCol="1" bandRow="1">
                <a:tableStyleId>{5C22544A-7EE6-4342-B048-85BDC9FD1C3A}</a:tableStyleId>
              </a:tblPr>
              <a:tblGrid>
                <a:gridCol w="1222114">
                  <a:extLst>
                    <a:ext uri="{9D8B030D-6E8A-4147-A177-3AD203B41FA5}">
                      <a16:colId xmlns="" xmlns:a16="http://schemas.microsoft.com/office/drawing/2014/main" val="1289838580"/>
                    </a:ext>
                  </a:extLst>
                </a:gridCol>
                <a:gridCol w="1222114">
                  <a:extLst>
                    <a:ext uri="{9D8B030D-6E8A-4147-A177-3AD203B41FA5}">
                      <a16:colId xmlns="" xmlns:a16="http://schemas.microsoft.com/office/drawing/2014/main" val="59346929"/>
                    </a:ext>
                  </a:extLst>
                </a:gridCol>
                <a:gridCol w="1222114">
                  <a:extLst>
                    <a:ext uri="{9D8B030D-6E8A-4147-A177-3AD203B41FA5}">
                      <a16:colId xmlns="" xmlns:a16="http://schemas.microsoft.com/office/drawing/2014/main" val="1840626382"/>
                    </a:ext>
                  </a:extLst>
                </a:gridCol>
                <a:gridCol w="1222114">
                  <a:extLst>
                    <a:ext uri="{9D8B030D-6E8A-4147-A177-3AD203B41FA5}">
                      <a16:colId xmlns="" xmlns:a16="http://schemas.microsoft.com/office/drawing/2014/main" val="296113277"/>
                    </a:ext>
                  </a:extLst>
                </a:gridCol>
              </a:tblGrid>
              <a:tr h="201623">
                <a:tc>
                  <a:txBody>
                    <a:bodyPr/>
                    <a:lstStyle/>
                    <a:p>
                      <a:pPr algn="ctr">
                        <a:lnSpc>
                          <a:spcPct val="107000"/>
                        </a:lnSpc>
                        <a:spcAft>
                          <a:spcPts val="0"/>
                        </a:spcAft>
                      </a:pPr>
                      <a:r>
                        <a:rPr lang="nl-NL"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dirty="0">
                          <a:effectLst/>
                        </a:rPr>
                        <a:t>Cohort size </a:t>
                      </a:r>
                      <a:r>
                        <a:rPr lang="nl-NL" sz="1100" dirty="0">
                          <a:effectLst/>
                          <a:sym typeface="Wingdings" panose="05000000000000000000" pitchFamily="2" charset="2"/>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dirty="0">
                          <a:effectLst/>
                        </a:rPr>
                        <a:t>QRISK2</a:t>
                      </a:r>
                      <a:r>
                        <a:rPr lang="en-GB" sz="1100" baseline="0" dirty="0"/>
                        <a:t>≥</a:t>
                      </a:r>
                      <a:r>
                        <a:rPr lang="nl-NL" sz="1100" dirty="0">
                          <a:effectLst/>
                        </a:rPr>
                        <a:t>20% </a:t>
                      </a:r>
                      <a:r>
                        <a:rPr lang="nl-NL" sz="1100" dirty="0">
                          <a:effectLst/>
                          <a:sym typeface="Wingdings" panose="05000000000000000000" pitchFamily="2" charset="2"/>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dirty="0">
                          <a:effectLst/>
                        </a:rPr>
                        <a:t>Statins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52385319"/>
                  </a:ext>
                </a:extLst>
              </a:tr>
              <a:tr h="201623">
                <a:tc>
                  <a:txBody>
                    <a:bodyPr/>
                    <a:lstStyle/>
                    <a:p>
                      <a:pPr algn="ctr">
                        <a:lnSpc>
                          <a:spcPct val="107000"/>
                        </a:lnSpc>
                        <a:spcAft>
                          <a:spcPts val="0"/>
                        </a:spcAft>
                      </a:pPr>
                      <a:r>
                        <a:rPr lang="nl-NL" sz="1100">
                          <a:effectLst/>
                        </a:rPr>
                        <a:t>Age 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dirty="0">
                          <a:effectLst/>
                        </a:rPr>
                        <a:t>120,000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a:effectLst/>
                        </a:rPr>
                        <a:t>4,000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a:effectLst/>
                        </a:rPr>
                        <a:t>300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46849226"/>
                  </a:ext>
                </a:extLst>
              </a:tr>
              <a:tr h="201623">
                <a:tc>
                  <a:txBody>
                    <a:bodyPr/>
                    <a:lstStyle/>
                    <a:p>
                      <a:pPr algn="ctr">
                        <a:lnSpc>
                          <a:spcPct val="107000"/>
                        </a:lnSpc>
                        <a:spcAft>
                          <a:spcPts val="0"/>
                        </a:spcAft>
                      </a:pPr>
                      <a:r>
                        <a:rPr lang="nl-NL" sz="1100">
                          <a:effectLst/>
                        </a:rPr>
                        <a:t>Age 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dirty="0">
                          <a:effectLst/>
                        </a:rPr>
                        <a:t>200,000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a:effectLst/>
                        </a:rPr>
                        <a:t>35,000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a:effectLst/>
                        </a:rPr>
                        <a:t>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78303379"/>
                  </a:ext>
                </a:extLst>
              </a:tr>
              <a:tr h="201623">
                <a:tc>
                  <a:txBody>
                    <a:bodyPr/>
                    <a:lstStyle/>
                    <a:p>
                      <a:pPr algn="ctr">
                        <a:lnSpc>
                          <a:spcPct val="107000"/>
                        </a:lnSpc>
                        <a:spcAft>
                          <a:spcPts val="0"/>
                        </a:spcAft>
                      </a:pPr>
                      <a:r>
                        <a:rPr lang="nl-NL" sz="1100">
                          <a:effectLst/>
                        </a:rPr>
                        <a:t>Age 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dirty="0">
                          <a:effectLst/>
                        </a:rPr>
                        <a:t>250,000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a:effectLst/>
                        </a:rPr>
                        <a:t>125,000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a:effectLst/>
                        </a:rPr>
                        <a:t>25,000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3602273"/>
                  </a:ext>
                </a:extLst>
              </a:tr>
              <a:tr h="201623">
                <a:tc>
                  <a:txBody>
                    <a:bodyPr/>
                    <a:lstStyle/>
                    <a:p>
                      <a:pPr algn="ctr">
                        <a:lnSpc>
                          <a:spcPct val="107000"/>
                        </a:lnSpc>
                        <a:spcAft>
                          <a:spcPts val="0"/>
                        </a:spcAft>
                      </a:pPr>
                      <a:r>
                        <a:rPr lang="nl-NL" sz="1100">
                          <a:effectLst/>
                        </a:rPr>
                        <a:t>Age 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a:effectLst/>
                        </a:rPr>
                        <a:t>200,000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dirty="0">
                          <a:effectLst/>
                        </a:rPr>
                        <a:t>175,000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100" dirty="0">
                          <a:effectLst/>
                        </a:rPr>
                        <a:t>35,000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17423287"/>
                  </a:ext>
                </a:extLst>
              </a:tr>
            </a:tbl>
          </a:graphicData>
        </a:graphic>
      </p:graphicFrame>
    </p:spTree>
    <p:extLst>
      <p:ext uri="{BB962C8B-B14F-4D97-AF65-F5344CB8AC3E}">
        <p14:creationId xmlns:p14="http://schemas.microsoft.com/office/powerpoint/2010/main" val="281198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stretch>
            <a:fillRect/>
          </a:stretch>
        </p:blipFill>
        <p:spPr>
          <a:xfrm>
            <a:off x="438469" y="266664"/>
            <a:ext cx="4128921" cy="5610608"/>
          </a:xfrm>
          <a:prstGeom prst="rect">
            <a:avLst/>
          </a:prstGeom>
        </p:spPr>
      </p:pic>
      <p:sp>
        <p:nvSpPr>
          <p:cNvPr id="4" name="Date Placeholder 3"/>
          <p:cNvSpPr>
            <a:spLocks noGrp="1"/>
          </p:cNvSpPr>
          <p:nvPr>
            <p:ph type="dt" sz="half" idx="10"/>
          </p:nvPr>
        </p:nvSpPr>
        <p:spPr/>
        <p:txBody>
          <a:bodyPr/>
          <a:lstStyle/>
          <a:p>
            <a:r>
              <a:rPr lang="en-US" dirty="0" smtClean="0"/>
              <a:t>27 September 2017 </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dirty="0"/>
          </a:p>
        </p:txBody>
      </p:sp>
      <p:pic>
        <p:nvPicPr>
          <p:cNvPr id="7" name="Picture 6"/>
          <p:cNvPicPr>
            <a:picLocks noChangeAspect="1"/>
          </p:cNvPicPr>
          <p:nvPr/>
        </p:nvPicPr>
        <p:blipFill>
          <a:blip r:embed="rId3"/>
          <a:stretch>
            <a:fillRect/>
          </a:stretch>
        </p:blipFill>
        <p:spPr>
          <a:xfrm>
            <a:off x="4875650" y="-2771"/>
            <a:ext cx="4806925" cy="6192688"/>
          </a:xfrm>
          <a:prstGeom prst="rect">
            <a:avLst/>
          </a:prstGeom>
        </p:spPr>
      </p:pic>
      <p:pic>
        <p:nvPicPr>
          <p:cNvPr id="8" name="Picture 7"/>
          <p:cNvPicPr>
            <a:picLocks noChangeAspect="1"/>
          </p:cNvPicPr>
          <p:nvPr/>
        </p:nvPicPr>
        <p:blipFill>
          <a:blip r:embed="rId4"/>
          <a:stretch>
            <a:fillRect/>
          </a:stretch>
        </p:blipFill>
        <p:spPr>
          <a:xfrm>
            <a:off x="6681192" y="2636912"/>
            <a:ext cx="3093173" cy="3321640"/>
          </a:xfrm>
          <a:prstGeom prst="rect">
            <a:avLst/>
          </a:prstGeom>
        </p:spPr>
      </p:pic>
    </p:spTree>
    <p:extLst>
      <p:ext uri="{BB962C8B-B14F-4D97-AF65-F5344CB8AC3E}">
        <p14:creationId xmlns:p14="http://schemas.microsoft.com/office/powerpoint/2010/main" val="4096187307"/>
      </p:ext>
    </p:extLst>
  </p:cSld>
  <p:clrMapOvr>
    <a:masterClrMapping/>
  </p:clrMapOvr>
</p:sld>
</file>

<file path=ppt/theme/theme1.xml><?xml version="1.0" encoding="utf-8"?>
<a:theme xmlns:a="http://schemas.openxmlformats.org/drawingml/2006/main" name="ARC PowerPoint Template">
  <a:themeElements>
    <a:clrScheme name="ARC 01">
      <a:dk1>
        <a:srgbClr val="3F4548"/>
      </a:dk1>
      <a:lt1>
        <a:sysClr val="window" lastClr="FFFFFF"/>
      </a:lt1>
      <a:dk2>
        <a:srgbClr val="000000"/>
      </a:dk2>
      <a:lt2>
        <a:srgbClr val="FFFFFF"/>
      </a:lt2>
      <a:accent1>
        <a:srgbClr val="008452"/>
      </a:accent1>
      <a:accent2>
        <a:srgbClr val="113458"/>
      </a:accent2>
      <a:accent3>
        <a:srgbClr val="D9AB16"/>
      </a:accent3>
      <a:accent4>
        <a:srgbClr val="4096B8"/>
      </a:accent4>
      <a:accent5>
        <a:srgbClr val="11B3A2"/>
      </a:accent5>
      <a:accent6>
        <a:srgbClr val="7CB3E1"/>
      </a:accent6>
      <a:hlink>
        <a:srgbClr val="008452"/>
      </a:hlink>
      <a:folHlink>
        <a:srgbClr val="00845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RC PowerPoint Template V03.potx" id="{B1EFF89D-A4B7-4CA3-B2BA-87D9FEFA2EA8}" vid="{D44E4394-C528-46F0-83E8-181675B2D4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 PowerPoint Template</Template>
  <TotalTime>7923</TotalTime>
  <Words>2119</Words>
  <Application>Microsoft Office PowerPoint</Application>
  <PresentationFormat>A4 Paper (210x297 mm)</PresentationFormat>
  <Paragraphs>302</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ARC PowerPoint Template</vt:lpstr>
      <vt:lpstr> Update on the findings of the research programme so far and future direction</vt:lpstr>
      <vt:lpstr>Use Of Big Health And Actuarial Data For Understanding Longevity And Morbidity Risks,  IFoA 2016-2020</vt:lpstr>
      <vt:lpstr>http://www.bighealthactuarialdata.ac.uk/ </vt:lpstr>
      <vt:lpstr>Aims</vt:lpstr>
      <vt:lpstr>The Health Improvement Network (THIN) data</vt:lpstr>
      <vt:lpstr>Conditions, interventions and lifestyle factors</vt:lpstr>
      <vt:lpstr>Design and methods</vt:lpstr>
      <vt:lpstr>Prevalence of statins prescription for primary prevention of cardiovascular disease by deprivation quintiles (Townsend)</vt:lpstr>
      <vt:lpstr>PowerPoint Presentation</vt:lpstr>
      <vt:lpstr>Case Study 1 </vt:lpstr>
      <vt:lpstr>Acute Myocardial Infarction (AMI)</vt:lpstr>
      <vt:lpstr>Research question</vt:lpstr>
      <vt:lpstr>Data selection</vt:lpstr>
      <vt:lpstr>Prevalence of treatment by cohort’s age in patients with a history of acute myocardial infarction</vt:lpstr>
      <vt:lpstr>Survival prospects after AMI</vt:lpstr>
      <vt:lpstr>Survival prospects by treatments</vt:lpstr>
      <vt:lpstr>Survival prospects by treatments (cont.)</vt:lpstr>
      <vt:lpstr>What does this mean for longevity</vt:lpstr>
      <vt:lpstr>Potential longevity increase in AMI patients</vt:lpstr>
      <vt:lpstr>Conclusions and recommendations</vt:lpstr>
      <vt:lpstr>Case Study 2 </vt:lpstr>
      <vt:lpstr>Would intensive systolic blood pressure control increase longevity?</vt:lpstr>
      <vt:lpstr>Design</vt:lpstr>
      <vt:lpstr>Mortality in THIN: Intensive vs Standard SBP control</vt:lpstr>
      <vt:lpstr>Mortality: extra prescriptions</vt:lpstr>
      <vt:lpstr>Adverse Renal Outcomes in THIN: Intensive vs Standard SBP control</vt:lpstr>
      <vt:lpstr>Summary</vt:lpstr>
      <vt:lpstr>Impact</vt:lpstr>
      <vt:lpstr>Medicine and public health</vt:lpstr>
      <vt:lpstr>NICE guidelines</vt:lpstr>
      <vt:lpstr>Risk of coronary heart disease and stroke 1 </vt:lpstr>
      <vt:lpstr>Risk of coronary heart disease and stroke 2</vt:lpstr>
      <vt:lpstr>Value of observational data</vt:lpstr>
      <vt:lpstr>Insurance and government </vt:lpstr>
      <vt:lpstr>Individual</vt:lpstr>
      <vt:lpstr>References</vt:lpstr>
      <vt:lpstr>The Actuarial Research Centre (ARC)</vt:lpstr>
      <vt:lpstr>Questions</vt:lpstr>
    </vt:vector>
  </TitlesOfParts>
  <Company>IFoA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Actuarial Research Centre (ARC)</dc:title>
  <dc:creator>Windows User</dc:creator>
  <cp:lastModifiedBy>Windows User</cp:lastModifiedBy>
  <cp:revision>89</cp:revision>
  <dcterms:created xsi:type="dcterms:W3CDTF">2017-04-21T13:05:38Z</dcterms:created>
  <dcterms:modified xsi:type="dcterms:W3CDTF">2017-10-26T15:21:15Z</dcterms:modified>
</cp:coreProperties>
</file>