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4" r:id="rId3"/>
    <p:sldId id="289" r:id="rId4"/>
    <p:sldId id="275" r:id="rId5"/>
    <p:sldId id="286" r:id="rId6"/>
    <p:sldId id="281" r:id="rId7"/>
    <p:sldId id="290" r:id="rId8"/>
    <p:sldId id="322" r:id="rId9"/>
    <p:sldId id="292" r:id="rId10"/>
    <p:sldId id="277" r:id="rId11"/>
    <p:sldId id="316" r:id="rId12"/>
    <p:sldId id="288" r:id="rId13"/>
    <p:sldId id="293" r:id="rId14"/>
    <p:sldId id="295" r:id="rId15"/>
    <p:sldId id="296" r:id="rId16"/>
    <p:sldId id="339" r:id="rId17"/>
    <p:sldId id="349" r:id="rId18"/>
    <p:sldId id="298" r:id="rId19"/>
    <p:sldId id="341" r:id="rId20"/>
    <p:sldId id="342" r:id="rId21"/>
    <p:sldId id="343" r:id="rId22"/>
    <p:sldId id="335" r:id="rId23"/>
    <p:sldId id="350" r:id="rId24"/>
    <p:sldId id="300" r:id="rId25"/>
    <p:sldId id="331" r:id="rId26"/>
    <p:sldId id="344" r:id="rId27"/>
    <p:sldId id="283" r:id="rId28"/>
    <p:sldId id="351" r:id="rId29"/>
    <p:sldId id="348" r:id="rId30"/>
    <p:sldId id="346" r:id="rId31"/>
    <p:sldId id="314" r:id="rId32"/>
    <p:sldId id="291" r:id="rId33"/>
    <p:sldId id="282" r:id="rId34"/>
    <p:sldId id="352" r:id="rId35"/>
    <p:sldId id="353" r:id="rId36"/>
    <p:sldId id="354" r:id="rId37"/>
    <p:sldId id="270" r:id="rId3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247">
          <p15:clr>
            <a:srgbClr val="A4A3A4"/>
          </p15:clr>
        </p15:guide>
        <p15:guide id="2" pos="2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52"/>
    <a:srgbClr val="D9AB16"/>
    <a:srgbClr val="FFFFFF"/>
    <a:srgbClr val="8F4693"/>
    <a:srgbClr val="2F5079"/>
    <a:srgbClr val="E9458C"/>
    <a:srgbClr val="000000"/>
    <a:srgbClr val="79A32A"/>
    <a:srgbClr val="11B3A2"/>
    <a:srgbClr val="009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8" autoAdjust="0"/>
    <p:restoredTop sz="84863" autoAdjust="0"/>
  </p:normalViewPr>
  <p:slideViewPr>
    <p:cSldViewPr showGuides="1">
      <p:cViewPr>
        <p:scale>
          <a:sx n="70" d="100"/>
          <a:sy n="70" d="100"/>
        </p:scale>
        <p:origin x="29" y="96"/>
      </p:cViewPr>
      <p:guideLst>
        <p:guide orient="horz" pos="4247"/>
        <p:guide pos="2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44175-FC01-4C72-8A66-84976881288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2F000829-F1B5-43C8-B0B7-59057DF72D6B}">
      <dgm:prSet phldrT="[Text]" custT="1"/>
      <dgm:spPr/>
      <dgm:t>
        <a:bodyPr/>
        <a:lstStyle/>
        <a:p>
          <a:r>
            <a:rPr lang="en-GB" sz="2400" dirty="0" smtClean="0"/>
            <a:t>Framing</a:t>
          </a:r>
          <a:endParaRPr lang="en-GB" sz="2400" dirty="0"/>
        </a:p>
      </dgm:t>
    </dgm:pt>
    <dgm:pt modelId="{7DD2961E-EB0B-4E8E-B656-0DCEC89AD45E}" type="parTrans" cxnId="{D172C8AA-55A4-4F4E-A858-DCF80C123564}">
      <dgm:prSet/>
      <dgm:spPr/>
      <dgm:t>
        <a:bodyPr/>
        <a:lstStyle/>
        <a:p>
          <a:endParaRPr lang="en-GB"/>
        </a:p>
      </dgm:t>
    </dgm:pt>
    <dgm:pt modelId="{BC3C2CB9-2F67-46AA-8649-212E07D95CDE}" type="sibTrans" cxnId="{D172C8AA-55A4-4F4E-A858-DCF80C123564}">
      <dgm:prSet/>
      <dgm:spPr/>
      <dgm:t>
        <a:bodyPr/>
        <a:lstStyle/>
        <a:p>
          <a:endParaRPr lang="en-GB"/>
        </a:p>
      </dgm:t>
    </dgm:pt>
    <dgm:pt modelId="{16D89129-0E32-4C53-B449-4F6087861A00}">
      <dgm:prSet phldrT="[Text]" custT="1"/>
      <dgm:spPr/>
      <dgm:t>
        <a:bodyPr/>
        <a:lstStyle/>
        <a:p>
          <a:r>
            <a:rPr lang="en-GB" sz="1600" dirty="0" smtClean="0"/>
            <a:t>What is the context, the question and are both understood properly?</a:t>
          </a:r>
          <a:endParaRPr lang="en-GB" sz="1600" dirty="0"/>
        </a:p>
      </dgm:t>
    </dgm:pt>
    <dgm:pt modelId="{666C20AF-8E6B-46E6-B69A-D5B855E9E0DD}" type="parTrans" cxnId="{50142A70-27A9-430B-A7C9-2BF2323FE900}">
      <dgm:prSet/>
      <dgm:spPr/>
      <dgm:t>
        <a:bodyPr/>
        <a:lstStyle/>
        <a:p>
          <a:endParaRPr lang="en-GB"/>
        </a:p>
      </dgm:t>
    </dgm:pt>
    <dgm:pt modelId="{F2609DB3-8345-4B3A-BAD9-CFD2AACA3335}" type="sibTrans" cxnId="{50142A70-27A9-430B-A7C9-2BF2323FE900}">
      <dgm:prSet/>
      <dgm:spPr/>
      <dgm:t>
        <a:bodyPr/>
        <a:lstStyle/>
        <a:p>
          <a:endParaRPr lang="en-GB"/>
        </a:p>
      </dgm:t>
    </dgm:pt>
    <dgm:pt modelId="{5E30C24B-5A49-4F68-BEF6-5A9BBA9BC307}">
      <dgm:prSet phldrT="[Text]" custT="1"/>
      <dgm:spPr/>
      <dgm:t>
        <a:bodyPr/>
        <a:lstStyle/>
        <a:p>
          <a:r>
            <a:rPr lang="en-GB" sz="2400" dirty="0" smtClean="0"/>
            <a:t>Analysis and Modelling</a:t>
          </a:r>
          <a:endParaRPr lang="en-GB" sz="2400" dirty="0"/>
        </a:p>
      </dgm:t>
    </dgm:pt>
    <dgm:pt modelId="{0143C4AB-3316-4735-9F2A-29521A0F8E53}" type="parTrans" cxnId="{3906E710-F2F9-48A7-95B8-6768469AD550}">
      <dgm:prSet/>
      <dgm:spPr/>
      <dgm:t>
        <a:bodyPr/>
        <a:lstStyle/>
        <a:p>
          <a:endParaRPr lang="en-GB"/>
        </a:p>
      </dgm:t>
    </dgm:pt>
    <dgm:pt modelId="{40D46DA6-5498-4D91-858B-B52CFCF1ADA5}" type="sibTrans" cxnId="{3906E710-F2F9-48A7-95B8-6768469AD550}">
      <dgm:prSet/>
      <dgm:spPr/>
      <dgm:t>
        <a:bodyPr/>
        <a:lstStyle/>
        <a:p>
          <a:endParaRPr lang="en-GB"/>
        </a:p>
      </dgm:t>
    </dgm:pt>
    <dgm:pt modelId="{05335C55-A828-4E0C-BD38-CF782231D8FC}">
      <dgm:prSet phldrT="[Text]" custT="1"/>
      <dgm:spPr/>
      <dgm:t>
        <a:bodyPr/>
        <a:lstStyle/>
        <a:p>
          <a:r>
            <a:rPr lang="en-GB" sz="1600" dirty="0" smtClean="0"/>
            <a:t>What are the results and how should they be interpreted? (In light of the question and analysis)</a:t>
          </a:r>
          <a:endParaRPr lang="en-GB" sz="1600" dirty="0"/>
        </a:p>
      </dgm:t>
    </dgm:pt>
    <dgm:pt modelId="{0C3381A9-C59B-4628-8E06-06DF2B4D11AF}" type="parTrans" cxnId="{33F97EDB-DFDF-496C-8A9A-A7B75171B5FC}">
      <dgm:prSet/>
      <dgm:spPr/>
      <dgm:t>
        <a:bodyPr/>
        <a:lstStyle/>
        <a:p>
          <a:endParaRPr lang="en-GB"/>
        </a:p>
      </dgm:t>
    </dgm:pt>
    <dgm:pt modelId="{4A74B209-E990-4337-8866-BCF8681ADB22}" type="sibTrans" cxnId="{33F97EDB-DFDF-496C-8A9A-A7B75171B5FC}">
      <dgm:prSet/>
      <dgm:spPr/>
      <dgm:t>
        <a:bodyPr/>
        <a:lstStyle/>
        <a:p>
          <a:endParaRPr lang="en-GB"/>
        </a:p>
      </dgm:t>
    </dgm:pt>
    <dgm:pt modelId="{1E9129FD-08C9-4BAD-B823-F2792C93D2FF}">
      <dgm:prSet custT="1"/>
      <dgm:spPr/>
      <dgm:t>
        <a:bodyPr/>
        <a:lstStyle/>
        <a:p>
          <a:r>
            <a:rPr lang="en-GB" sz="2400" dirty="0" smtClean="0"/>
            <a:t>Reporting results</a:t>
          </a:r>
          <a:endParaRPr lang="en-GB" sz="2400" dirty="0"/>
        </a:p>
      </dgm:t>
    </dgm:pt>
    <dgm:pt modelId="{74FEAC96-4D00-4D94-8968-79818E59F8B3}" type="parTrans" cxnId="{059726F3-907D-4B07-A921-1B46E4C53CE8}">
      <dgm:prSet/>
      <dgm:spPr/>
      <dgm:t>
        <a:bodyPr/>
        <a:lstStyle/>
        <a:p>
          <a:endParaRPr lang="en-GB"/>
        </a:p>
      </dgm:t>
    </dgm:pt>
    <dgm:pt modelId="{743F9E02-EEA8-4D2C-B103-E2E193544528}" type="sibTrans" cxnId="{059726F3-907D-4B07-A921-1B46E4C53CE8}">
      <dgm:prSet/>
      <dgm:spPr/>
      <dgm:t>
        <a:bodyPr/>
        <a:lstStyle/>
        <a:p>
          <a:endParaRPr lang="en-GB"/>
        </a:p>
      </dgm:t>
    </dgm:pt>
    <dgm:pt modelId="{109E6E42-0D73-4D9F-8E7C-7FEE80A665CA}">
      <dgm:prSet phldrT="[Text]" custT="1"/>
      <dgm:spPr/>
      <dgm:t>
        <a:bodyPr/>
        <a:lstStyle/>
        <a:p>
          <a:r>
            <a:rPr lang="en-GB" sz="1600" dirty="0" smtClean="0"/>
            <a:t>Is the work understood: approach and key uncertainties/ limitations? (In light of the question)</a:t>
          </a:r>
          <a:endParaRPr lang="en-GB" sz="1600" dirty="0"/>
        </a:p>
      </dgm:t>
    </dgm:pt>
    <dgm:pt modelId="{B52E2798-FD24-473B-8306-DA4F04C99DA2}" type="parTrans" cxnId="{E7EACEC9-F02C-4EB2-99FB-CA05C4AA6820}">
      <dgm:prSet/>
      <dgm:spPr/>
      <dgm:t>
        <a:bodyPr/>
        <a:lstStyle/>
        <a:p>
          <a:endParaRPr lang="en-GB"/>
        </a:p>
      </dgm:t>
    </dgm:pt>
    <dgm:pt modelId="{C013DEB9-EF14-43A9-B1BC-3C3D86841793}" type="sibTrans" cxnId="{E7EACEC9-F02C-4EB2-99FB-CA05C4AA6820}">
      <dgm:prSet/>
      <dgm:spPr/>
      <dgm:t>
        <a:bodyPr/>
        <a:lstStyle/>
        <a:p>
          <a:endParaRPr lang="en-GB"/>
        </a:p>
      </dgm:t>
    </dgm:pt>
    <dgm:pt modelId="{9566BD4B-9D65-498C-8FC1-B0EA158FFF56}" type="pres">
      <dgm:prSet presAssocID="{D4A44175-FC01-4C72-8A66-84976881288E}" presName="Name0" presStyleCnt="0">
        <dgm:presLayoutVars>
          <dgm:dir/>
          <dgm:resizeHandles val="exact"/>
        </dgm:presLayoutVars>
      </dgm:prSet>
      <dgm:spPr/>
      <dgm:t>
        <a:bodyPr/>
        <a:lstStyle/>
        <a:p>
          <a:endParaRPr lang="en-GB"/>
        </a:p>
      </dgm:t>
    </dgm:pt>
    <dgm:pt modelId="{ADA15042-0A60-43C7-9CCF-3C38A05F5D1E}" type="pres">
      <dgm:prSet presAssocID="{2F000829-F1B5-43C8-B0B7-59057DF72D6B}" presName="node" presStyleLbl="node1" presStyleIdx="0" presStyleCnt="3" custScaleX="158816">
        <dgm:presLayoutVars>
          <dgm:bulletEnabled val="1"/>
        </dgm:presLayoutVars>
      </dgm:prSet>
      <dgm:spPr/>
      <dgm:t>
        <a:bodyPr/>
        <a:lstStyle/>
        <a:p>
          <a:endParaRPr lang="en-GB"/>
        </a:p>
      </dgm:t>
    </dgm:pt>
    <dgm:pt modelId="{F330C901-F960-440E-805A-A8E55D7B3AD7}" type="pres">
      <dgm:prSet presAssocID="{BC3C2CB9-2F67-46AA-8649-212E07D95CDE}" presName="sibTrans" presStyleLbl="sibTrans2D1" presStyleIdx="0" presStyleCnt="2"/>
      <dgm:spPr/>
      <dgm:t>
        <a:bodyPr/>
        <a:lstStyle/>
        <a:p>
          <a:endParaRPr lang="en-GB"/>
        </a:p>
      </dgm:t>
    </dgm:pt>
    <dgm:pt modelId="{722071BB-47D8-44CE-92EA-FEEC6D5B5ED7}" type="pres">
      <dgm:prSet presAssocID="{BC3C2CB9-2F67-46AA-8649-212E07D95CDE}" presName="connectorText" presStyleLbl="sibTrans2D1" presStyleIdx="0" presStyleCnt="2"/>
      <dgm:spPr/>
      <dgm:t>
        <a:bodyPr/>
        <a:lstStyle/>
        <a:p>
          <a:endParaRPr lang="en-GB"/>
        </a:p>
      </dgm:t>
    </dgm:pt>
    <dgm:pt modelId="{11E8E14C-BBB6-4526-9B3F-475B8D16730B}" type="pres">
      <dgm:prSet presAssocID="{5E30C24B-5A49-4F68-BEF6-5A9BBA9BC307}" presName="node" presStyleLbl="node1" presStyleIdx="1" presStyleCnt="3" custScaleX="158816">
        <dgm:presLayoutVars>
          <dgm:bulletEnabled val="1"/>
        </dgm:presLayoutVars>
      </dgm:prSet>
      <dgm:spPr/>
      <dgm:t>
        <a:bodyPr/>
        <a:lstStyle/>
        <a:p>
          <a:endParaRPr lang="en-GB"/>
        </a:p>
      </dgm:t>
    </dgm:pt>
    <dgm:pt modelId="{CECA8F72-4E49-4E5A-9AFC-76C1DDF74443}" type="pres">
      <dgm:prSet presAssocID="{40D46DA6-5498-4D91-858B-B52CFCF1ADA5}" presName="sibTrans" presStyleLbl="sibTrans2D1" presStyleIdx="1" presStyleCnt="2"/>
      <dgm:spPr/>
      <dgm:t>
        <a:bodyPr/>
        <a:lstStyle/>
        <a:p>
          <a:endParaRPr lang="en-GB"/>
        </a:p>
      </dgm:t>
    </dgm:pt>
    <dgm:pt modelId="{7EA67528-ECA7-48F4-A7B0-E3DD75746B92}" type="pres">
      <dgm:prSet presAssocID="{40D46DA6-5498-4D91-858B-B52CFCF1ADA5}" presName="connectorText" presStyleLbl="sibTrans2D1" presStyleIdx="1" presStyleCnt="2"/>
      <dgm:spPr/>
      <dgm:t>
        <a:bodyPr/>
        <a:lstStyle/>
        <a:p>
          <a:endParaRPr lang="en-GB"/>
        </a:p>
      </dgm:t>
    </dgm:pt>
    <dgm:pt modelId="{BF378557-349C-4BD8-A5B4-8C8EB7B30E0B}" type="pres">
      <dgm:prSet presAssocID="{1E9129FD-08C9-4BAD-B823-F2792C93D2FF}" presName="node" presStyleLbl="node1" presStyleIdx="2" presStyleCnt="3" custScaleX="158816">
        <dgm:presLayoutVars>
          <dgm:bulletEnabled val="1"/>
        </dgm:presLayoutVars>
      </dgm:prSet>
      <dgm:spPr/>
      <dgm:t>
        <a:bodyPr/>
        <a:lstStyle/>
        <a:p>
          <a:endParaRPr lang="en-GB"/>
        </a:p>
      </dgm:t>
    </dgm:pt>
  </dgm:ptLst>
  <dgm:cxnLst>
    <dgm:cxn modelId="{194E5F2D-226D-4599-8FC0-23D9C4CAF3B6}" type="presOf" srcId="{2F000829-F1B5-43C8-B0B7-59057DF72D6B}" destId="{ADA15042-0A60-43C7-9CCF-3C38A05F5D1E}" srcOrd="0" destOrd="0" presId="urn:microsoft.com/office/officeart/2005/8/layout/process1"/>
    <dgm:cxn modelId="{141978B1-0952-47A3-9BB1-17815974F5EC}" type="presOf" srcId="{40D46DA6-5498-4D91-858B-B52CFCF1ADA5}" destId="{7EA67528-ECA7-48F4-A7B0-E3DD75746B92}" srcOrd="1" destOrd="0" presId="urn:microsoft.com/office/officeart/2005/8/layout/process1"/>
    <dgm:cxn modelId="{E7EACEC9-F02C-4EB2-99FB-CA05C4AA6820}" srcId="{5E30C24B-5A49-4F68-BEF6-5A9BBA9BC307}" destId="{109E6E42-0D73-4D9F-8E7C-7FEE80A665CA}" srcOrd="0" destOrd="0" parTransId="{B52E2798-FD24-473B-8306-DA4F04C99DA2}" sibTransId="{C013DEB9-EF14-43A9-B1BC-3C3D86841793}"/>
    <dgm:cxn modelId="{059726F3-907D-4B07-A921-1B46E4C53CE8}" srcId="{D4A44175-FC01-4C72-8A66-84976881288E}" destId="{1E9129FD-08C9-4BAD-B823-F2792C93D2FF}" srcOrd="2" destOrd="0" parTransId="{74FEAC96-4D00-4D94-8968-79818E59F8B3}" sibTransId="{743F9E02-EEA8-4D2C-B103-E2E193544528}"/>
    <dgm:cxn modelId="{50142A70-27A9-430B-A7C9-2BF2323FE900}" srcId="{2F000829-F1B5-43C8-B0B7-59057DF72D6B}" destId="{16D89129-0E32-4C53-B449-4F6087861A00}" srcOrd="0" destOrd="0" parTransId="{666C20AF-8E6B-46E6-B69A-D5B855E9E0DD}" sibTransId="{F2609DB3-8345-4B3A-BAD9-CFD2AACA3335}"/>
    <dgm:cxn modelId="{3906E710-F2F9-48A7-95B8-6768469AD550}" srcId="{D4A44175-FC01-4C72-8A66-84976881288E}" destId="{5E30C24B-5A49-4F68-BEF6-5A9BBA9BC307}" srcOrd="1" destOrd="0" parTransId="{0143C4AB-3316-4735-9F2A-29521A0F8E53}" sibTransId="{40D46DA6-5498-4D91-858B-B52CFCF1ADA5}"/>
    <dgm:cxn modelId="{77F330CA-EDE3-4F29-A9BE-67A90847408F}" type="presOf" srcId="{5E30C24B-5A49-4F68-BEF6-5A9BBA9BC307}" destId="{11E8E14C-BBB6-4526-9B3F-475B8D16730B}" srcOrd="0" destOrd="0" presId="urn:microsoft.com/office/officeart/2005/8/layout/process1"/>
    <dgm:cxn modelId="{2BC918F4-95A9-4335-8725-8252C90D31DE}" type="presOf" srcId="{BC3C2CB9-2F67-46AA-8649-212E07D95CDE}" destId="{F330C901-F960-440E-805A-A8E55D7B3AD7}" srcOrd="0" destOrd="0" presId="urn:microsoft.com/office/officeart/2005/8/layout/process1"/>
    <dgm:cxn modelId="{C556577E-939B-490B-AAC5-4351157E98B1}" type="presOf" srcId="{D4A44175-FC01-4C72-8A66-84976881288E}" destId="{9566BD4B-9D65-498C-8FC1-B0EA158FFF56}" srcOrd="0" destOrd="0" presId="urn:microsoft.com/office/officeart/2005/8/layout/process1"/>
    <dgm:cxn modelId="{668FD01A-5BCE-4DD1-A238-4931C20148A9}" type="presOf" srcId="{40D46DA6-5498-4D91-858B-B52CFCF1ADA5}" destId="{CECA8F72-4E49-4E5A-9AFC-76C1DDF74443}" srcOrd="0" destOrd="0" presId="urn:microsoft.com/office/officeart/2005/8/layout/process1"/>
    <dgm:cxn modelId="{D172C8AA-55A4-4F4E-A858-DCF80C123564}" srcId="{D4A44175-FC01-4C72-8A66-84976881288E}" destId="{2F000829-F1B5-43C8-B0B7-59057DF72D6B}" srcOrd="0" destOrd="0" parTransId="{7DD2961E-EB0B-4E8E-B656-0DCEC89AD45E}" sibTransId="{BC3C2CB9-2F67-46AA-8649-212E07D95CDE}"/>
    <dgm:cxn modelId="{33F97EDB-DFDF-496C-8A9A-A7B75171B5FC}" srcId="{1E9129FD-08C9-4BAD-B823-F2792C93D2FF}" destId="{05335C55-A828-4E0C-BD38-CF782231D8FC}" srcOrd="0" destOrd="0" parTransId="{0C3381A9-C59B-4628-8E06-06DF2B4D11AF}" sibTransId="{4A74B209-E990-4337-8866-BCF8681ADB22}"/>
    <dgm:cxn modelId="{C7843829-9658-44D0-9B06-43B5D984088C}" type="presOf" srcId="{109E6E42-0D73-4D9F-8E7C-7FEE80A665CA}" destId="{11E8E14C-BBB6-4526-9B3F-475B8D16730B}" srcOrd="0" destOrd="1" presId="urn:microsoft.com/office/officeart/2005/8/layout/process1"/>
    <dgm:cxn modelId="{072DDBBB-8120-461C-A88D-4317113F78F8}" type="presOf" srcId="{BC3C2CB9-2F67-46AA-8649-212E07D95CDE}" destId="{722071BB-47D8-44CE-92EA-FEEC6D5B5ED7}" srcOrd="1" destOrd="0" presId="urn:microsoft.com/office/officeart/2005/8/layout/process1"/>
    <dgm:cxn modelId="{6A840071-3D70-461A-B6B8-6ACF2A21CA51}" type="presOf" srcId="{1E9129FD-08C9-4BAD-B823-F2792C93D2FF}" destId="{BF378557-349C-4BD8-A5B4-8C8EB7B30E0B}" srcOrd="0" destOrd="0" presId="urn:microsoft.com/office/officeart/2005/8/layout/process1"/>
    <dgm:cxn modelId="{CE766046-28AF-4C52-8F67-44184DD4F8FE}" type="presOf" srcId="{05335C55-A828-4E0C-BD38-CF782231D8FC}" destId="{BF378557-349C-4BD8-A5B4-8C8EB7B30E0B}" srcOrd="0" destOrd="1" presId="urn:microsoft.com/office/officeart/2005/8/layout/process1"/>
    <dgm:cxn modelId="{72E4446E-B785-457C-883F-B3227AD607E5}" type="presOf" srcId="{16D89129-0E32-4C53-B449-4F6087861A00}" destId="{ADA15042-0A60-43C7-9CCF-3C38A05F5D1E}" srcOrd="0" destOrd="1" presId="urn:microsoft.com/office/officeart/2005/8/layout/process1"/>
    <dgm:cxn modelId="{4CF44596-D654-4E93-B40A-E008B9F00587}" type="presParOf" srcId="{9566BD4B-9D65-498C-8FC1-B0EA158FFF56}" destId="{ADA15042-0A60-43C7-9CCF-3C38A05F5D1E}" srcOrd="0" destOrd="0" presId="urn:microsoft.com/office/officeart/2005/8/layout/process1"/>
    <dgm:cxn modelId="{9A7D92A4-8B49-4591-9B64-55B1F7489132}" type="presParOf" srcId="{9566BD4B-9D65-498C-8FC1-B0EA158FFF56}" destId="{F330C901-F960-440E-805A-A8E55D7B3AD7}" srcOrd="1" destOrd="0" presId="urn:microsoft.com/office/officeart/2005/8/layout/process1"/>
    <dgm:cxn modelId="{978C73DD-BCBB-4F05-AA63-56B9B719140C}" type="presParOf" srcId="{F330C901-F960-440E-805A-A8E55D7B3AD7}" destId="{722071BB-47D8-44CE-92EA-FEEC6D5B5ED7}" srcOrd="0" destOrd="0" presId="urn:microsoft.com/office/officeart/2005/8/layout/process1"/>
    <dgm:cxn modelId="{08F9EA82-E64C-4601-A7B0-368CE79B8D25}" type="presParOf" srcId="{9566BD4B-9D65-498C-8FC1-B0EA158FFF56}" destId="{11E8E14C-BBB6-4526-9B3F-475B8D16730B}" srcOrd="2" destOrd="0" presId="urn:microsoft.com/office/officeart/2005/8/layout/process1"/>
    <dgm:cxn modelId="{43DF999D-52ED-493F-9CDD-22E6235CEA34}" type="presParOf" srcId="{9566BD4B-9D65-498C-8FC1-B0EA158FFF56}" destId="{CECA8F72-4E49-4E5A-9AFC-76C1DDF74443}" srcOrd="3" destOrd="0" presId="urn:microsoft.com/office/officeart/2005/8/layout/process1"/>
    <dgm:cxn modelId="{34AFD1DE-5D7E-43B3-9357-21AF46E3CE3A}" type="presParOf" srcId="{CECA8F72-4E49-4E5A-9AFC-76C1DDF74443}" destId="{7EA67528-ECA7-48F4-A7B0-E3DD75746B92}" srcOrd="0" destOrd="0" presId="urn:microsoft.com/office/officeart/2005/8/layout/process1"/>
    <dgm:cxn modelId="{F6503BCA-5C11-425E-B45A-0279E7D39898}" type="presParOf" srcId="{9566BD4B-9D65-498C-8FC1-B0EA158FFF56}" destId="{BF378557-349C-4BD8-A5B4-8C8EB7B30E0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D6435-E9D3-45AC-A3E3-C97C27A83A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5551859-9510-47D3-911D-F9FD1877FC23}">
      <dgm:prSet phldrT="[Text]"/>
      <dgm:spPr/>
      <dgm:t>
        <a:bodyPr/>
        <a:lstStyle/>
        <a:p>
          <a:r>
            <a:rPr lang="en-GB" dirty="0" smtClean="0"/>
            <a:t>Different information and perspectives</a:t>
          </a:r>
          <a:endParaRPr lang="en-GB" dirty="0"/>
        </a:p>
      </dgm:t>
    </dgm:pt>
    <dgm:pt modelId="{1119BCE7-FCD2-45BE-9912-18477A034FCB}" type="parTrans" cxnId="{1770228D-8A9D-48E9-97EA-23F89405C47E}">
      <dgm:prSet/>
      <dgm:spPr/>
      <dgm:t>
        <a:bodyPr/>
        <a:lstStyle/>
        <a:p>
          <a:endParaRPr lang="en-GB"/>
        </a:p>
      </dgm:t>
    </dgm:pt>
    <dgm:pt modelId="{1B76EBF8-CE3C-4B1F-9054-7DEBB07813E2}" type="sibTrans" cxnId="{1770228D-8A9D-48E9-97EA-23F89405C47E}">
      <dgm:prSet/>
      <dgm:spPr/>
      <dgm:t>
        <a:bodyPr/>
        <a:lstStyle/>
        <a:p>
          <a:endParaRPr lang="en-GB"/>
        </a:p>
      </dgm:t>
    </dgm:pt>
    <dgm:pt modelId="{02B0316B-F0AA-4FC5-9375-4453A3327038}">
      <dgm:prSet/>
      <dgm:spPr/>
      <dgm:t>
        <a:bodyPr/>
        <a:lstStyle/>
        <a:p>
          <a:pPr>
            <a:spcAft>
              <a:spcPts val="0"/>
            </a:spcAft>
          </a:pPr>
          <a:r>
            <a:rPr lang="en-GB" dirty="0" smtClean="0"/>
            <a:t>Complex payoffs</a:t>
          </a:r>
        </a:p>
        <a:p>
          <a:pPr>
            <a:spcAft>
              <a:spcPct val="35000"/>
            </a:spcAft>
          </a:pPr>
          <a:r>
            <a:rPr lang="en-GB" dirty="0" smtClean="0"/>
            <a:t>or incentives</a:t>
          </a:r>
          <a:endParaRPr lang="en-GB" dirty="0"/>
        </a:p>
      </dgm:t>
    </dgm:pt>
    <dgm:pt modelId="{0E25D98C-8EF1-4C03-ADA9-42EA92AA811B}" type="parTrans" cxnId="{CF396350-4000-4048-9CEA-10C2F00EB30B}">
      <dgm:prSet/>
      <dgm:spPr/>
      <dgm:t>
        <a:bodyPr/>
        <a:lstStyle/>
        <a:p>
          <a:endParaRPr lang="en-GB"/>
        </a:p>
      </dgm:t>
    </dgm:pt>
    <dgm:pt modelId="{12D2BE5B-8634-4667-ADD0-61C02770C375}" type="sibTrans" cxnId="{CF396350-4000-4048-9CEA-10C2F00EB30B}">
      <dgm:prSet/>
      <dgm:spPr/>
      <dgm:t>
        <a:bodyPr/>
        <a:lstStyle/>
        <a:p>
          <a:endParaRPr lang="en-GB"/>
        </a:p>
      </dgm:t>
    </dgm:pt>
    <dgm:pt modelId="{3C09035E-5809-4D3C-AD82-893CA1AC3A57}" type="pres">
      <dgm:prSet presAssocID="{0A1D6435-E9D3-45AC-A3E3-C97C27A83A93}" presName="diagram" presStyleCnt="0">
        <dgm:presLayoutVars>
          <dgm:dir/>
          <dgm:resizeHandles val="exact"/>
        </dgm:presLayoutVars>
      </dgm:prSet>
      <dgm:spPr/>
      <dgm:t>
        <a:bodyPr/>
        <a:lstStyle/>
        <a:p>
          <a:endParaRPr lang="en-GB"/>
        </a:p>
      </dgm:t>
    </dgm:pt>
    <dgm:pt modelId="{E853E00D-5C22-45E9-8F80-1E07E9C7E837}" type="pres">
      <dgm:prSet presAssocID="{25551859-9510-47D3-911D-F9FD1877FC23}" presName="node" presStyleLbl="node1" presStyleIdx="0" presStyleCnt="2" custScaleX="160829" custLinFactNeighborX="-11691">
        <dgm:presLayoutVars>
          <dgm:bulletEnabled val="1"/>
        </dgm:presLayoutVars>
      </dgm:prSet>
      <dgm:spPr/>
      <dgm:t>
        <a:bodyPr/>
        <a:lstStyle/>
        <a:p>
          <a:endParaRPr lang="en-GB"/>
        </a:p>
      </dgm:t>
    </dgm:pt>
    <dgm:pt modelId="{A7D47070-332A-494F-A390-DC601AD6352E}" type="pres">
      <dgm:prSet presAssocID="{1B76EBF8-CE3C-4B1F-9054-7DEBB07813E2}" presName="sibTrans" presStyleCnt="0"/>
      <dgm:spPr/>
    </dgm:pt>
    <dgm:pt modelId="{ADEE840E-3558-4CEF-89B9-8F8516A716B8}" type="pres">
      <dgm:prSet presAssocID="{02B0316B-F0AA-4FC5-9375-4453A3327038}" presName="node" presStyleLbl="node1" presStyleIdx="1" presStyleCnt="2" custScaleX="160829" custLinFactNeighborX="11179">
        <dgm:presLayoutVars>
          <dgm:bulletEnabled val="1"/>
        </dgm:presLayoutVars>
      </dgm:prSet>
      <dgm:spPr/>
      <dgm:t>
        <a:bodyPr/>
        <a:lstStyle/>
        <a:p>
          <a:endParaRPr lang="en-GB"/>
        </a:p>
      </dgm:t>
    </dgm:pt>
  </dgm:ptLst>
  <dgm:cxnLst>
    <dgm:cxn modelId="{9ECA7E0E-8289-420D-BF8C-5F4694A638ED}" type="presOf" srcId="{02B0316B-F0AA-4FC5-9375-4453A3327038}" destId="{ADEE840E-3558-4CEF-89B9-8F8516A716B8}" srcOrd="0" destOrd="0" presId="urn:microsoft.com/office/officeart/2005/8/layout/default"/>
    <dgm:cxn modelId="{DBDCE6F4-904A-49E9-B933-BB79E6847ADB}" type="presOf" srcId="{25551859-9510-47D3-911D-F9FD1877FC23}" destId="{E853E00D-5C22-45E9-8F80-1E07E9C7E837}" srcOrd="0" destOrd="0" presId="urn:microsoft.com/office/officeart/2005/8/layout/default"/>
    <dgm:cxn modelId="{29AA397A-AAE9-4EAB-BF93-876660F5FFA5}" type="presOf" srcId="{0A1D6435-E9D3-45AC-A3E3-C97C27A83A93}" destId="{3C09035E-5809-4D3C-AD82-893CA1AC3A57}" srcOrd="0" destOrd="0" presId="urn:microsoft.com/office/officeart/2005/8/layout/default"/>
    <dgm:cxn modelId="{CF396350-4000-4048-9CEA-10C2F00EB30B}" srcId="{0A1D6435-E9D3-45AC-A3E3-C97C27A83A93}" destId="{02B0316B-F0AA-4FC5-9375-4453A3327038}" srcOrd="1" destOrd="0" parTransId="{0E25D98C-8EF1-4C03-ADA9-42EA92AA811B}" sibTransId="{12D2BE5B-8634-4667-ADD0-61C02770C375}"/>
    <dgm:cxn modelId="{1770228D-8A9D-48E9-97EA-23F89405C47E}" srcId="{0A1D6435-E9D3-45AC-A3E3-C97C27A83A93}" destId="{25551859-9510-47D3-911D-F9FD1877FC23}" srcOrd="0" destOrd="0" parTransId="{1119BCE7-FCD2-45BE-9912-18477A034FCB}" sibTransId="{1B76EBF8-CE3C-4B1F-9054-7DEBB07813E2}"/>
    <dgm:cxn modelId="{255781EE-E8DD-4B21-B1A2-A8F54A76419A}" type="presParOf" srcId="{3C09035E-5809-4D3C-AD82-893CA1AC3A57}" destId="{E853E00D-5C22-45E9-8F80-1E07E9C7E837}" srcOrd="0" destOrd="0" presId="urn:microsoft.com/office/officeart/2005/8/layout/default"/>
    <dgm:cxn modelId="{CF059C34-AF53-4B21-95AE-00AB7660250C}" type="presParOf" srcId="{3C09035E-5809-4D3C-AD82-893CA1AC3A57}" destId="{A7D47070-332A-494F-A390-DC601AD6352E}" srcOrd="1" destOrd="0" presId="urn:microsoft.com/office/officeart/2005/8/layout/default"/>
    <dgm:cxn modelId="{A21C55D1-58AA-4218-8B3F-816E2807E111}" type="presParOf" srcId="{3C09035E-5809-4D3C-AD82-893CA1AC3A57}" destId="{ADEE840E-3558-4CEF-89B9-8F8516A716B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1D787-E64D-424D-A1EE-89B6197895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16A45FB-1DE2-4F75-8355-9D76623A0F60}">
      <dgm:prSet phldrT="[Text]"/>
      <dgm:spPr/>
      <dgm:t>
        <a:bodyPr/>
        <a:lstStyle/>
        <a:p>
          <a:r>
            <a:rPr lang="en-GB" dirty="0" smtClean="0"/>
            <a:t>Ask rather than just tell</a:t>
          </a:r>
          <a:endParaRPr lang="en-GB" dirty="0"/>
        </a:p>
      </dgm:t>
    </dgm:pt>
    <dgm:pt modelId="{F41EE0F0-2B03-43E4-BD38-9411A9FAAC4E}" type="parTrans" cxnId="{2C619BB8-B7D6-4512-AC6F-570705A7EBC6}">
      <dgm:prSet/>
      <dgm:spPr/>
      <dgm:t>
        <a:bodyPr/>
        <a:lstStyle/>
        <a:p>
          <a:endParaRPr lang="en-GB"/>
        </a:p>
      </dgm:t>
    </dgm:pt>
    <dgm:pt modelId="{7FAE4547-7EE1-4DBD-B1E1-8022F3B46A02}" type="sibTrans" cxnId="{2C619BB8-B7D6-4512-AC6F-570705A7EBC6}">
      <dgm:prSet/>
      <dgm:spPr/>
      <dgm:t>
        <a:bodyPr/>
        <a:lstStyle/>
        <a:p>
          <a:endParaRPr lang="en-GB"/>
        </a:p>
      </dgm:t>
    </dgm:pt>
    <dgm:pt modelId="{65E71DFD-D701-473F-8BEC-AECD7B0C2E4E}">
      <dgm:prSet/>
      <dgm:spPr/>
      <dgm:t>
        <a:bodyPr/>
        <a:lstStyle/>
        <a:p>
          <a:r>
            <a:rPr lang="en-GB" dirty="0" smtClean="0"/>
            <a:t>Put in broader context (what are the upside, downside implications?)</a:t>
          </a:r>
          <a:endParaRPr lang="en-GB" dirty="0"/>
        </a:p>
      </dgm:t>
    </dgm:pt>
    <dgm:pt modelId="{77860992-F27F-4A43-B248-A06952A59EF0}" type="parTrans" cxnId="{0DA14917-8240-4A41-8CFA-DFF00241F499}">
      <dgm:prSet/>
      <dgm:spPr/>
      <dgm:t>
        <a:bodyPr/>
        <a:lstStyle/>
        <a:p>
          <a:endParaRPr lang="en-GB"/>
        </a:p>
      </dgm:t>
    </dgm:pt>
    <dgm:pt modelId="{E81F8143-AAC7-4A7C-BF4E-10DEAC029153}" type="sibTrans" cxnId="{0DA14917-8240-4A41-8CFA-DFF00241F499}">
      <dgm:prSet/>
      <dgm:spPr/>
      <dgm:t>
        <a:bodyPr/>
        <a:lstStyle/>
        <a:p>
          <a:endParaRPr lang="en-GB"/>
        </a:p>
      </dgm:t>
    </dgm:pt>
    <dgm:pt modelId="{58E8CF4B-9E6B-47BE-A9AC-9BF6FB5FEC64}">
      <dgm:prSet/>
      <dgm:spPr/>
      <dgm:t>
        <a:bodyPr/>
        <a:lstStyle/>
        <a:p>
          <a:r>
            <a:rPr lang="en-GB" smtClean="0"/>
            <a:t>Seek input on key judgements (e.g. advice on use of experts)</a:t>
          </a:r>
          <a:endParaRPr lang="en-GB"/>
        </a:p>
      </dgm:t>
    </dgm:pt>
    <dgm:pt modelId="{C5AC0E6E-CD2B-4441-B1F2-6A8288E346B6}" type="parTrans" cxnId="{0577E693-3CDA-4431-9FB7-79F14C4D67BA}">
      <dgm:prSet/>
      <dgm:spPr/>
      <dgm:t>
        <a:bodyPr/>
        <a:lstStyle/>
        <a:p>
          <a:endParaRPr lang="en-GB"/>
        </a:p>
      </dgm:t>
    </dgm:pt>
    <dgm:pt modelId="{6C6DDA97-516C-4782-B95A-3B54E905A8B0}" type="sibTrans" cxnId="{0577E693-3CDA-4431-9FB7-79F14C4D67BA}">
      <dgm:prSet/>
      <dgm:spPr/>
      <dgm:t>
        <a:bodyPr/>
        <a:lstStyle/>
        <a:p>
          <a:endParaRPr lang="en-GB"/>
        </a:p>
      </dgm:t>
    </dgm:pt>
    <dgm:pt modelId="{37855D4B-0468-4232-B34F-FCB4DF88D667}">
      <dgm:prSet/>
      <dgm:spPr/>
      <dgm:t>
        <a:bodyPr/>
        <a:lstStyle/>
        <a:p>
          <a:r>
            <a:rPr lang="en-GB" dirty="0" smtClean="0"/>
            <a:t>Bring out “carrots” (positive benefits) and “sticks” (negatives to avoid)</a:t>
          </a:r>
          <a:endParaRPr lang="en-GB" dirty="0"/>
        </a:p>
      </dgm:t>
    </dgm:pt>
    <dgm:pt modelId="{6B484E12-C154-47AC-8E07-E4983A24577C}" type="parTrans" cxnId="{DFC40609-C7CB-48B9-9823-73B7CD0BA2DA}">
      <dgm:prSet/>
      <dgm:spPr/>
      <dgm:t>
        <a:bodyPr/>
        <a:lstStyle/>
        <a:p>
          <a:endParaRPr lang="en-GB"/>
        </a:p>
      </dgm:t>
    </dgm:pt>
    <dgm:pt modelId="{8AEC223F-C899-453E-BFB0-A9A0A393DF03}" type="sibTrans" cxnId="{DFC40609-C7CB-48B9-9823-73B7CD0BA2DA}">
      <dgm:prSet/>
      <dgm:spPr/>
      <dgm:t>
        <a:bodyPr/>
        <a:lstStyle/>
        <a:p>
          <a:endParaRPr lang="en-GB"/>
        </a:p>
      </dgm:t>
    </dgm:pt>
    <dgm:pt modelId="{69F0E25E-44D1-456F-9992-E020BBA3B7AB}" type="pres">
      <dgm:prSet presAssocID="{C6C1D787-E64D-424D-A1EE-89B6197895F8}" presName="linear" presStyleCnt="0">
        <dgm:presLayoutVars>
          <dgm:animLvl val="lvl"/>
          <dgm:resizeHandles val="exact"/>
        </dgm:presLayoutVars>
      </dgm:prSet>
      <dgm:spPr/>
      <dgm:t>
        <a:bodyPr/>
        <a:lstStyle/>
        <a:p>
          <a:endParaRPr lang="en-GB"/>
        </a:p>
      </dgm:t>
    </dgm:pt>
    <dgm:pt modelId="{66B714A2-F88C-4B65-9396-734C73AF1B29}" type="pres">
      <dgm:prSet presAssocID="{716A45FB-1DE2-4F75-8355-9D76623A0F60}" presName="parentText" presStyleLbl="node1" presStyleIdx="0" presStyleCnt="4">
        <dgm:presLayoutVars>
          <dgm:chMax val="0"/>
          <dgm:bulletEnabled val="1"/>
        </dgm:presLayoutVars>
      </dgm:prSet>
      <dgm:spPr/>
      <dgm:t>
        <a:bodyPr/>
        <a:lstStyle/>
        <a:p>
          <a:endParaRPr lang="en-GB"/>
        </a:p>
      </dgm:t>
    </dgm:pt>
    <dgm:pt modelId="{5D4355B8-9FDC-4FC8-A0BA-E8A9DD35FCBB}" type="pres">
      <dgm:prSet presAssocID="{7FAE4547-7EE1-4DBD-B1E1-8022F3B46A02}" presName="spacer" presStyleCnt="0"/>
      <dgm:spPr/>
    </dgm:pt>
    <dgm:pt modelId="{2D9988E7-1766-4158-B59D-15C8DBACB609}" type="pres">
      <dgm:prSet presAssocID="{65E71DFD-D701-473F-8BEC-AECD7B0C2E4E}" presName="parentText" presStyleLbl="node1" presStyleIdx="1" presStyleCnt="4">
        <dgm:presLayoutVars>
          <dgm:chMax val="0"/>
          <dgm:bulletEnabled val="1"/>
        </dgm:presLayoutVars>
      </dgm:prSet>
      <dgm:spPr/>
      <dgm:t>
        <a:bodyPr/>
        <a:lstStyle/>
        <a:p>
          <a:endParaRPr lang="en-GB"/>
        </a:p>
      </dgm:t>
    </dgm:pt>
    <dgm:pt modelId="{CCEB5387-1AA4-419C-B31E-99FD2125C1C6}" type="pres">
      <dgm:prSet presAssocID="{E81F8143-AAC7-4A7C-BF4E-10DEAC029153}" presName="spacer" presStyleCnt="0"/>
      <dgm:spPr/>
    </dgm:pt>
    <dgm:pt modelId="{C2530E1E-B282-443C-A10F-D6EB398C8E5B}" type="pres">
      <dgm:prSet presAssocID="{58E8CF4B-9E6B-47BE-A9AC-9BF6FB5FEC64}" presName="parentText" presStyleLbl="node1" presStyleIdx="2" presStyleCnt="4">
        <dgm:presLayoutVars>
          <dgm:chMax val="0"/>
          <dgm:bulletEnabled val="1"/>
        </dgm:presLayoutVars>
      </dgm:prSet>
      <dgm:spPr/>
      <dgm:t>
        <a:bodyPr/>
        <a:lstStyle/>
        <a:p>
          <a:endParaRPr lang="en-GB"/>
        </a:p>
      </dgm:t>
    </dgm:pt>
    <dgm:pt modelId="{AB6CC136-5D12-46EE-846B-708EEC332EA5}" type="pres">
      <dgm:prSet presAssocID="{6C6DDA97-516C-4782-B95A-3B54E905A8B0}" presName="spacer" presStyleCnt="0"/>
      <dgm:spPr/>
    </dgm:pt>
    <dgm:pt modelId="{8978A602-B418-4F36-81B1-30CA22F5BA91}" type="pres">
      <dgm:prSet presAssocID="{37855D4B-0468-4232-B34F-FCB4DF88D667}" presName="parentText" presStyleLbl="node1" presStyleIdx="3" presStyleCnt="4">
        <dgm:presLayoutVars>
          <dgm:chMax val="0"/>
          <dgm:bulletEnabled val="1"/>
        </dgm:presLayoutVars>
      </dgm:prSet>
      <dgm:spPr/>
      <dgm:t>
        <a:bodyPr/>
        <a:lstStyle/>
        <a:p>
          <a:endParaRPr lang="en-GB"/>
        </a:p>
      </dgm:t>
    </dgm:pt>
  </dgm:ptLst>
  <dgm:cxnLst>
    <dgm:cxn modelId="{DFC40609-C7CB-48B9-9823-73B7CD0BA2DA}" srcId="{C6C1D787-E64D-424D-A1EE-89B6197895F8}" destId="{37855D4B-0468-4232-B34F-FCB4DF88D667}" srcOrd="3" destOrd="0" parTransId="{6B484E12-C154-47AC-8E07-E4983A24577C}" sibTransId="{8AEC223F-C899-453E-BFB0-A9A0A393DF03}"/>
    <dgm:cxn modelId="{5426FEEC-C4EA-478B-8503-3F8C9E711B7A}" type="presOf" srcId="{37855D4B-0468-4232-B34F-FCB4DF88D667}" destId="{8978A602-B418-4F36-81B1-30CA22F5BA91}" srcOrd="0" destOrd="0" presId="urn:microsoft.com/office/officeart/2005/8/layout/vList2"/>
    <dgm:cxn modelId="{26BC8F65-AA34-4D74-ABCE-20D7F9162303}" type="presOf" srcId="{C6C1D787-E64D-424D-A1EE-89B6197895F8}" destId="{69F0E25E-44D1-456F-9992-E020BBA3B7AB}" srcOrd="0" destOrd="0" presId="urn:microsoft.com/office/officeart/2005/8/layout/vList2"/>
    <dgm:cxn modelId="{3937C64A-4FDE-46B4-AF86-1099A983F2D4}" type="presOf" srcId="{65E71DFD-D701-473F-8BEC-AECD7B0C2E4E}" destId="{2D9988E7-1766-4158-B59D-15C8DBACB609}" srcOrd="0" destOrd="0" presId="urn:microsoft.com/office/officeart/2005/8/layout/vList2"/>
    <dgm:cxn modelId="{0577E693-3CDA-4431-9FB7-79F14C4D67BA}" srcId="{C6C1D787-E64D-424D-A1EE-89B6197895F8}" destId="{58E8CF4B-9E6B-47BE-A9AC-9BF6FB5FEC64}" srcOrd="2" destOrd="0" parTransId="{C5AC0E6E-CD2B-4441-B1F2-6A8288E346B6}" sibTransId="{6C6DDA97-516C-4782-B95A-3B54E905A8B0}"/>
    <dgm:cxn modelId="{7890153F-70D4-4283-974D-66832AD06148}" type="presOf" srcId="{58E8CF4B-9E6B-47BE-A9AC-9BF6FB5FEC64}" destId="{C2530E1E-B282-443C-A10F-D6EB398C8E5B}" srcOrd="0" destOrd="0" presId="urn:microsoft.com/office/officeart/2005/8/layout/vList2"/>
    <dgm:cxn modelId="{5AADDD9C-8760-4F0A-B101-82E2997C56F9}" type="presOf" srcId="{716A45FB-1DE2-4F75-8355-9D76623A0F60}" destId="{66B714A2-F88C-4B65-9396-734C73AF1B29}" srcOrd="0" destOrd="0" presId="urn:microsoft.com/office/officeart/2005/8/layout/vList2"/>
    <dgm:cxn modelId="{2C619BB8-B7D6-4512-AC6F-570705A7EBC6}" srcId="{C6C1D787-E64D-424D-A1EE-89B6197895F8}" destId="{716A45FB-1DE2-4F75-8355-9D76623A0F60}" srcOrd="0" destOrd="0" parTransId="{F41EE0F0-2B03-43E4-BD38-9411A9FAAC4E}" sibTransId="{7FAE4547-7EE1-4DBD-B1E1-8022F3B46A02}"/>
    <dgm:cxn modelId="{0DA14917-8240-4A41-8CFA-DFF00241F499}" srcId="{C6C1D787-E64D-424D-A1EE-89B6197895F8}" destId="{65E71DFD-D701-473F-8BEC-AECD7B0C2E4E}" srcOrd="1" destOrd="0" parTransId="{77860992-F27F-4A43-B248-A06952A59EF0}" sibTransId="{E81F8143-AAC7-4A7C-BF4E-10DEAC029153}"/>
    <dgm:cxn modelId="{F73AEA47-D314-410D-8C24-F6B445E13B30}" type="presParOf" srcId="{69F0E25E-44D1-456F-9992-E020BBA3B7AB}" destId="{66B714A2-F88C-4B65-9396-734C73AF1B29}" srcOrd="0" destOrd="0" presId="urn:microsoft.com/office/officeart/2005/8/layout/vList2"/>
    <dgm:cxn modelId="{1E3BEA6A-CF0E-4867-906C-358BB45DBF34}" type="presParOf" srcId="{69F0E25E-44D1-456F-9992-E020BBA3B7AB}" destId="{5D4355B8-9FDC-4FC8-A0BA-E8A9DD35FCBB}" srcOrd="1" destOrd="0" presId="urn:microsoft.com/office/officeart/2005/8/layout/vList2"/>
    <dgm:cxn modelId="{8546EF6C-76EB-4EED-803F-500D35830015}" type="presParOf" srcId="{69F0E25E-44D1-456F-9992-E020BBA3B7AB}" destId="{2D9988E7-1766-4158-B59D-15C8DBACB609}" srcOrd="2" destOrd="0" presId="urn:microsoft.com/office/officeart/2005/8/layout/vList2"/>
    <dgm:cxn modelId="{7CF37C9C-FC59-4338-93CF-467170029DC2}" type="presParOf" srcId="{69F0E25E-44D1-456F-9992-E020BBA3B7AB}" destId="{CCEB5387-1AA4-419C-B31E-99FD2125C1C6}" srcOrd="3" destOrd="0" presId="urn:microsoft.com/office/officeart/2005/8/layout/vList2"/>
    <dgm:cxn modelId="{3F6DEC69-FF16-46EF-A2DC-E27893DA4EAD}" type="presParOf" srcId="{69F0E25E-44D1-456F-9992-E020BBA3B7AB}" destId="{C2530E1E-B282-443C-A10F-D6EB398C8E5B}" srcOrd="4" destOrd="0" presId="urn:microsoft.com/office/officeart/2005/8/layout/vList2"/>
    <dgm:cxn modelId="{C82E6483-2885-4ABF-A0BA-DD8F354B0C2D}" type="presParOf" srcId="{69F0E25E-44D1-456F-9992-E020BBA3B7AB}" destId="{AB6CC136-5D12-46EE-846B-708EEC332EA5}" srcOrd="5" destOrd="0" presId="urn:microsoft.com/office/officeart/2005/8/layout/vList2"/>
    <dgm:cxn modelId="{B20F147D-B58D-455D-A14C-4241037A80DE}" type="presParOf" srcId="{69F0E25E-44D1-456F-9992-E020BBA3B7AB}" destId="{8978A602-B418-4F36-81B1-30CA22F5BA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Arial" charset="0"/>
                <a:ea typeface="+mn-ea"/>
                <a:cs typeface="Arial" charset="0"/>
              </a:rPr>
              <a:t>Certainty</a:t>
            </a:r>
            <a:endParaRPr lang="en-GB" sz="1200" b="0" i="0" u="none" strike="noStrike" kern="1200" baseline="0" dirty="0" smtClean="0">
              <a:solidFill>
                <a:schemeClr val="tx1"/>
              </a:solidFill>
              <a:latin typeface="Arial" charset="0"/>
              <a:ea typeface="+mn-ea"/>
              <a:cs typeface="Arial" charset="0"/>
            </a:endParaRPr>
          </a:p>
          <a:p>
            <a:r>
              <a:rPr lang="en-GB" sz="1200" b="0" i="0" u="none" strike="noStrike" kern="1200" baseline="0" dirty="0" smtClean="0">
                <a:solidFill>
                  <a:schemeClr val="tx1"/>
                </a:solidFill>
                <a:latin typeface="Arial" charset="0"/>
                <a:ea typeface="+mn-ea"/>
                <a:cs typeface="Arial" charset="0"/>
              </a:rPr>
              <a:t>The brain is a pattern-recognition machine that is constantly trying to predict the near future. For example, the motor network is useless without the sensory system. To pick up a cup of coffee, the sensory system, sensing the position of the fingers at each moment, interacts dynamically with the motor cortex to determine where to move your fingers next. </a:t>
            </a:r>
            <a:r>
              <a:rPr lang="en-GB" sz="1200" b="1" i="0" u="none" strike="noStrike" kern="1200" baseline="0" dirty="0" smtClean="0">
                <a:solidFill>
                  <a:schemeClr val="tx1"/>
                </a:solidFill>
                <a:latin typeface="Arial" charset="0"/>
                <a:ea typeface="+mn-ea"/>
                <a:cs typeface="Arial" charset="0"/>
              </a:rPr>
              <a:t>Your fingers don’t draw on fresh data each time; the brain draws on the memory of what a cup is supposed to feel like in the hand, based on expectations drawn from previous experiences. If it feels different, perhaps slippery, you immediately pay attention (Hawkins, 2004). </a:t>
            </a:r>
            <a:r>
              <a:rPr lang="en-GB" sz="1200" b="0" i="0" u="none" strike="noStrike" kern="1200" baseline="0" dirty="0" smtClean="0">
                <a:solidFill>
                  <a:schemeClr val="tx1"/>
                </a:solidFill>
                <a:latin typeface="Arial" charset="0"/>
                <a:ea typeface="+mn-ea"/>
                <a:cs typeface="Arial" charset="0"/>
              </a:rPr>
              <a:t>The brain likes to know the pattern occurring moment to moment, it craves certainty, so that prediction is possible. Without prediction, the brain must use dramatically more resources, involving the more energy-intensive prefrontal cortex, to process moment-to-moment experience.</a:t>
            </a:r>
          </a:p>
          <a:p>
            <a:endParaRPr lang="en-GB" sz="1200" b="0" i="0" u="none" strike="noStrike" kern="1200" baseline="0" dirty="0" smtClean="0">
              <a:solidFill>
                <a:schemeClr val="tx1"/>
              </a:solidFill>
              <a:latin typeface="Arial" charset="0"/>
              <a:ea typeface="+mn-ea"/>
              <a:cs typeface="Arial" charset="0"/>
            </a:endParaRPr>
          </a:p>
          <a:p>
            <a:r>
              <a:rPr lang="en-GB" sz="1200" b="0" i="0" u="none" strike="noStrike" kern="1200" baseline="0" dirty="0" smtClean="0">
                <a:solidFill>
                  <a:schemeClr val="tx1"/>
                </a:solidFill>
                <a:latin typeface="Arial" charset="0"/>
                <a:ea typeface="+mn-ea"/>
                <a:cs typeface="Arial" charset="0"/>
              </a:rPr>
              <a:t>Even a small amount of uncertainty generates an ‘error’ response in the orbital frontal cortex (OFC). This takes attention away from one’s goals, forcing attention to the error (</a:t>
            </a:r>
            <a:r>
              <a:rPr lang="en-GB" sz="1200" b="0" i="0" u="none" strike="noStrike" kern="1200" baseline="0" dirty="0" err="1" smtClean="0">
                <a:solidFill>
                  <a:schemeClr val="tx1"/>
                </a:solidFill>
                <a:latin typeface="Arial" charset="0"/>
                <a:ea typeface="+mn-ea"/>
                <a:cs typeface="Arial" charset="0"/>
              </a:rPr>
              <a:t>Hedden</a:t>
            </a:r>
            <a:r>
              <a:rPr lang="en-GB" sz="1200" b="0" i="0" u="none" strike="noStrike" kern="1200" baseline="0" dirty="0" smtClean="0">
                <a:solidFill>
                  <a:schemeClr val="tx1"/>
                </a:solidFill>
                <a:latin typeface="Arial" charset="0"/>
                <a:ea typeface="+mn-ea"/>
                <a:cs typeface="Arial" charset="0"/>
              </a:rPr>
              <a:t>, </a:t>
            </a:r>
            <a:r>
              <a:rPr lang="en-GB" sz="1200" b="0" i="0" u="none" strike="noStrike" kern="1200" baseline="0" dirty="0" err="1" smtClean="0">
                <a:solidFill>
                  <a:schemeClr val="tx1"/>
                </a:solidFill>
                <a:latin typeface="Arial" charset="0"/>
                <a:ea typeface="+mn-ea"/>
                <a:cs typeface="Arial" charset="0"/>
              </a:rPr>
              <a:t>Garbrielli</a:t>
            </a:r>
            <a:r>
              <a:rPr lang="en-GB" sz="1200" b="0" i="0" u="none" strike="noStrike" kern="1200" baseline="0" dirty="0" smtClean="0">
                <a:solidFill>
                  <a:schemeClr val="tx1"/>
                </a:solidFill>
                <a:latin typeface="Arial" charset="0"/>
                <a:ea typeface="+mn-ea"/>
                <a:cs typeface="Arial" charset="0"/>
              </a:rPr>
              <a:t>, 2006). </a:t>
            </a:r>
          </a:p>
          <a:p>
            <a:endParaRPr lang="en-GB" sz="1200" b="0" i="0" u="none" strike="noStrike" kern="1200" baseline="0" dirty="0" smtClean="0">
              <a:solidFill>
                <a:schemeClr val="tx1"/>
              </a:solidFill>
              <a:latin typeface="Arial" charset="0"/>
              <a:ea typeface="+mn-ea"/>
              <a:cs typeface="Arial" charset="0"/>
            </a:endParaRPr>
          </a:p>
          <a:p>
            <a:r>
              <a:rPr lang="en-GB" sz="1200" b="0" i="0" u="none" strike="noStrike" kern="1200" baseline="0" dirty="0" smtClean="0">
                <a:solidFill>
                  <a:schemeClr val="tx1"/>
                </a:solidFill>
                <a:latin typeface="Arial" charset="0"/>
                <a:ea typeface="+mn-ea"/>
                <a:cs typeface="Arial" charset="0"/>
              </a:rPr>
              <a:t>If someone is not telling you the whole truth, or acting incongruously, the resulting uncertainty can fire up errors in the OFC. This is like having a flashing printer icon on your desktop when paper is jammed – the flashing cannot be ignored, and until it is resolved it is difficult to focus on other things. Larger uncertainties, like not knowing your boss’ expectations or if your job is secure, can be highly debilitating.</a:t>
            </a:r>
          </a:p>
          <a:p>
            <a:r>
              <a:rPr lang="en-GB" sz="1200" b="0" i="0" u="none" strike="noStrike" kern="1200" baseline="0" dirty="0" smtClean="0">
                <a:solidFill>
                  <a:schemeClr val="tx1"/>
                </a:solidFill>
                <a:latin typeface="Arial" charset="0"/>
                <a:ea typeface="+mn-ea"/>
                <a:cs typeface="Arial" charset="0"/>
              </a:rPr>
              <a:t>The act of creating a sense of certainty is rewarding. Examples are everywhere in daily life: music that has simple repeating patterns is rewarding because of the ability to predict the flow of information. Meeting expectations generates an increase in dopamine levels in the brain, a reward response (Schultz, 1999). Going back to a well-known place feels good because the mental maps of the environment can be easily recalled.</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a:p>
        </p:txBody>
      </p:sp>
    </p:spTree>
    <p:extLst>
      <p:ext uri="{BB962C8B-B14F-4D97-AF65-F5344CB8AC3E}">
        <p14:creationId xmlns:p14="http://schemas.microsoft.com/office/powerpoint/2010/main" val="126252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smtClean="0"/>
              <a:t>Know how much you have at stake;</a:t>
            </a:r>
          </a:p>
          <a:p>
            <a:pPr lvl="0"/>
            <a:r>
              <a:rPr lang="en-GB" sz="1200" dirty="0" smtClean="0"/>
              <a:t>Know your business and identify potential risks;</a:t>
            </a:r>
          </a:p>
          <a:p>
            <a:r>
              <a:rPr lang="en-GB" sz="1200" dirty="0" smtClean="0"/>
              <a:t>If you use resilience then you can take appropriately sized risks and benefit from the upside</a:t>
            </a:r>
          </a:p>
          <a:p>
            <a:endParaRPr lang="en-GB" dirty="0" smtClean="0"/>
          </a:p>
          <a:p>
            <a:endParaRPr lang="en-GB" dirty="0" smtClean="0"/>
          </a:p>
          <a:p>
            <a:r>
              <a:rPr lang="en-GB" dirty="0" smtClean="0"/>
              <a:t>http://www.pbs.org/thisemotionallife/topic/resilience/what-resilience</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26</a:t>
            </a:fld>
            <a:endParaRPr lang="en-GB" dirty="0"/>
          </a:p>
        </p:txBody>
      </p:sp>
    </p:spTree>
    <p:extLst>
      <p:ext uri="{BB962C8B-B14F-4D97-AF65-F5344CB8AC3E}">
        <p14:creationId xmlns:p14="http://schemas.microsoft.com/office/powerpoint/2010/main" val="100354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27</a:t>
            </a:fld>
            <a:endParaRPr lang="en-GB" dirty="0"/>
          </a:p>
        </p:txBody>
      </p:sp>
    </p:spTree>
    <p:extLst>
      <p:ext uri="{BB962C8B-B14F-4D97-AF65-F5344CB8AC3E}">
        <p14:creationId xmlns:p14="http://schemas.microsoft.com/office/powerpoint/2010/main" val="2736300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Working from the Pidgeon and others’ ideas:</a:t>
            </a:r>
          </a:p>
          <a:p>
            <a:r>
              <a:rPr lang="en-GB" sz="1200" dirty="0" smtClean="0"/>
              <a:t>Revisit framing, confirm risk appetite/ strategic objectives of model users</a:t>
            </a:r>
          </a:p>
          <a:p>
            <a:r>
              <a:rPr lang="en-GB" sz="1200" dirty="0" smtClean="0"/>
              <a:t>‘Respectful’ communication – if a model is used, share a basic cognitive map of the model, remember to talk about what is known/agreed by the experts, as well as what is not – allow the user to engage</a:t>
            </a:r>
          </a:p>
          <a:p>
            <a:r>
              <a:rPr lang="en-GB" sz="1200" dirty="0" smtClean="0"/>
              <a:t>Listen to users – seek to understand their goals and ‘fill in’ their understanding, seek feedback</a:t>
            </a:r>
          </a:p>
          <a:p>
            <a:r>
              <a:rPr lang="en-GB" sz="1200" dirty="0" smtClean="0"/>
              <a:t>Beware of the need for and temptation to give certainty where it does not exist </a:t>
            </a:r>
          </a:p>
          <a:p>
            <a:r>
              <a:rPr lang="en-GB" sz="1200" dirty="0" smtClean="0"/>
              <a:t>Keep it simple </a:t>
            </a:r>
          </a:p>
          <a:p>
            <a:r>
              <a:rPr lang="en-GB" sz="1200" dirty="0" smtClean="0"/>
              <a:t>Avoid vagaries (‘probable’, ‘likely’, ‘unlikely’) in favour of scenarios, numbers and probabilities</a:t>
            </a:r>
          </a:p>
          <a:p>
            <a:r>
              <a:rPr lang="en-GB" sz="1200" dirty="0" smtClean="0"/>
              <a:t>Results under different sets of assumptions (optimistic, pessimistic) vs risk appetite? what’s the worst possible outcome, are there knock-on / ripple effects?</a:t>
            </a:r>
          </a:p>
          <a:p>
            <a:r>
              <a:rPr lang="en-GB" sz="1200" dirty="0" smtClean="0"/>
              <a:t>What uncertainties have emerged through the analysis i.e. differences in expert’s opinions, if sensitivity to key assumptions, simplifying assumptions, strengths and limitations of the work performed</a:t>
            </a:r>
          </a:p>
          <a:p>
            <a:r>
              <a:rPr lang="en-GB" sz="1200" dirty="0" smtClean="0"/>
              <a:t>How the result or recommendation has been ‘validated’ against the real-world, what are the underlying exposures?</a:t>
            </a:r>
          </a:p>
          <a:p>
            <a:r>
              <a:rPr lang="en-GB" sz="1200" dirty="0" smtClean="0"/>
              <a:t>Engage a range of specialists and non-specialists in the issue and the way it is communicated</a:t>
            </a:r>
          </a:p>
          <a:p>
            <a:r>
              <a:rPr lang="en-GB" sz="1200" dirty="0" smtClean="0"/>
              <a:t>Try to use clearly defined terminology</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31</a:t>
            </a:fld>
            <a:endParaRPr lang="en-GB"/>
          </a:p>
        </p:txBody>
      </p:sp>
    </p:spTree>
    <p:extLst>
      <p:ext uri="{BB962C8B-B14F-4D97-AF65-F5344CB8AC3E}">
        <p14:creationId xmlns:p14="http://schemas.microsoft.com/office/powerpoint/2010/main" val="256405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affects</a:t>
            </a:r>
            <a:r>
              <a:rPr lang="en-GB" baseline="0" dirty="0" smtClean="0"/>
              <a:t> both decision-makers and advisors. Actuaries are part of the problem.</a:t>
            </a:r>
          </a:p>
          <a:p>
            <a:endParaRPr lang="en-GB" baseline="0" dirty="0" smtClean="0"/>
          </a:p>
          <a:p>
            <a:r>
              <a:rPr lang="en-GB" baseline="0" dirty="0" smtClean="0"/>
              <a:t>Add understanding?</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a:p>
        </p:txBody>
      </p:sp>
    </p:spTree>
    <p:extLst>
      <p:ext uri="{BB962C8B-B14F-4D97-AF65-F5344CB8AC3E}">
        <p14:creationId xmlns:p14="http://schemas.microsoft.com/office/powerpoint/2010/main" val="290038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sets of examples which can be used over the next 3 slides:</a:t>
            </a:r>
          </a:p>
          <a:p>
            <a:endParaRPr lang="en-GB" dirty="0" smtClean="0"/>
          </a:p>
          <a:p>
            <a:r>
              <a:rPr lang="en-GB" dirty="0" smtClean="0"/>
              <a:t>Capital:</a:t>
            </a:r>
          </a:p>
          <a:p>
            <a:pPr marL="171450" indent="-171450">
              <a:buFont typeface="Arial" panose="020B0604020202020204" pitchFamily="34" charset="0"/>
              <a:buChar char="•"/>
            </a:pPr>
            <a:r>
              <a:rPr lang="en-GB" dirty="0" smtClean="0"/>
              <a:t>What are my capital requirements?</a:t>
            </a:r>
          </a:p>
          <a:p>
            <a:pPr marL="171450" indent="-171450">
              <a:buFont typeface="Arial" panose="020B0604020202020204" pitchFamily="34" charset="0"/>
              <a:buChar char="•"/>
            </a:pPr>
            <a:r>
              <a:rPr lang="en-GB" dirty="0" smtClean="0"/>
              <a:t>What</a:t>
            </a:r>
            <a:r>
              <a:rPr lang="en-GB" baseline="0" dirty="0" smtClean="0"/>
              <a:t> is my Solvency II 1 in 200 number?</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Motor</a:t>
            </a:r>
          </a:p>
          <a:p>
            <a:pPr marL="171450" indent="-171450">
              <a:buFont typeface="Arial" panose="020B0604020202020204" pitchFamily="34" charset="0"/>
              <a:buChar char="•"/>
            </a:pPr>
            <a:r>
              <a:rPr lang="en-GB" dirty="0" smtClean="0"/>
              <a:t>What should my Motor strategy be?</a:t>
            </a:r>
          </a:p>
          <a:p>
            <a:pPr marL="171450" indent="-171450">
              <a:buFont typeface="Arial" panose="020B0604020202020204" pitchFamily="34" charset="0"/>
              <a:buChar char="•"/>
            </a:pPr>
            <a:r>
              <a:rPr lang="en-GB" dirty="0" smtClean="0"/>
              <a:t>What is the expected loss of a specific Motor risk?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2379123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in notes of previous slide</a:t>
            </a:r>
          </a:p>
          <a:p>
            <a:endParaRPr lang="en-GB" dirty="0" smtClean="0"/>
          </a:p>
          <a:p>
            <a:r>
              <a:rPr lang="en-GB" dirty="0" smtClean="0"/>
              <a:t>Unquantifiable aspects of each example:</a:t>
            </a:r>
          </a:p>
          <a:p>
            <a:endParaRPr lang="en-GB" dirty="0" smtClean="0"/>
          </a:p>
          <a:p>
            <a:pPr marL="171450" indent="-171450">
              <a:buFont typeface="Arial" panose="020B0604020202020204" pitchFamily="34" charset="0"/>
              <a:buChar char="•"/>
            </a:pPr>
            <a:r>
              <a:rPr lang="en-GB" dirty="0" smtClean="0"/>
              <a:t>Capital: dependencies, extreme tail risk</a:t>
            </a:r>
          </a:p>
          <a:p>
            <a:pPr marL="171450" indent="-171450">
              <a:buFont typeface="Arial" panose="020B0604020202020204" pitchFamily="34" charset="0"/>
              <a:buChar char="•"/>
            </a:pPr>
            <a:r>
              <a:rPr lang="en-GB" dirty="0" smtClean="0"/>
              <a:t>Motor: competitor behaviour, legal change…</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333659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in notes of previous slide (but one)</a:t>
            </a:r>
          </a:p>
          <a:p>
            <a:endParaRPr lang="en-GB" dirty="0" smtClean="0"/>
          </a:p>
          <a:p>
            <a:r>
              <a:rPr lang="en-GB" dirty="0" smtClean="0"/>
              <a:t>Potential to open into a discussion with audience?</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18469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15</a:t>
            </a:fld>
            <a:endParaRPr lang="en-GB"/>
          </a:p>
        </p:txBody>
      </p:sp>
    </p:spTree>
    <p:extLst>
      <p:ext uri="{BB962C8B-B14F-4D97-AF65-F5344CB8AC3E}">
        <p14:creationId xmlns:p14="http://schemas.microsoft.com/office/powerpoint/2010/main" val="225073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22</a:t>
            </a:fld>
            <a:endParaRPr lang="en-GB" dirty="0"/>
          </a:p>
        </p:txBody>
      </p:sp>
    </p:spTree>
    <p:extLst>
      <p:ext uri="{BB962C8B-B14F-4D97-AF65-F5344CB8AC3E}">
        <p14:creationId xmlns:p14="http://schemas.microsoft.com/office/powerpoint/2010/main" val="205798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23</a:t>
            </a:fld>
            <a:endParaRPr lang="en-GB" dirty="0"/>
          </a:p>
        </p:txBody>
      </p:sp>
    </p:spTree>
    <p:extLst>
      <p:ext uri="{BB962C8B-B14F-4D97-AF65-F5344CB8AC3E}">
        <p14:creationId xmlns:p14="http://schemas.microsoft.com/office/powerpoint/2010/main" val="205798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https://en.wikipedia.org/wiki/Bond_insurance</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25</a:t>
            </a:fld>
            <a:endParaRPr lang="en-GB" dirty="0"/>
          </a:p>
        </p:txBody>
      </p:sp>
    </p:spTree>
    <p:extLst>
      <p:ext uri="{BB962C8B-B14F-4D97-AF65-F5344CB8AC3E}">
        <p14:creationId xmlns:p14="http://schemas.microsoft.com/office/powerpoint/2010/main" val="12184400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037283" y="2116264"/>
            <a:ext cx="3936435"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89" y="2133602"/>
            <a:ext cx="7766034" cy="1295399"/>
          </a:xfrm>
        </p:spPr>
        <p:txBody>
          <a:bodyPr anchor="t"/>
          <a:lstStyle>
            <a:lvl1pPr>
              <a:defRPr sz="3600" b="1">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21 July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50" y="1557338"/>
            <a:ext cx="4070350"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21 July 2017</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404664"/>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21 July 2017</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21 July 2017</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21 July 2017</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4653136"/>
            <a:ext cx="54864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383931" y="466328"/>
            <a:ext cx="837561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383931" y="5219874"/>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21 July 2017</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9" y="404813"/>
            <a:ext cx="82915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50" y="1557338"/>
            <a:ext cx="4070350" cy="4640262"/>
          </a:xfrm>
        </p:spPr>
        <p:txBody>
          <a:bodyPr/>
          <a:lstStyle>
            <a:lvl1pPr>
              <a:defRPr sz="2200"/>
            </a:lvl1pPr>
          </a:lstStyle>
          <a:p>
            <a:r>
              <a:rPr lang="en-US" smtClean="0"/>
              <a:t>Click icon to add chart</a:t>
            </a:r>
            <a:endParaRPr lang="en-GB" dirty="0"/>
          </a:p>
        </p:txBody>
      </p:sp>
      <p:sp>
        <p:nvSpPr>
          <p:cNvPr id="5" name="Date Placeholder 4"/>
          <p:cNvSpPr>
            <a:spLocks noGrp="1"/>
          </p:cNvSpPr>
          <p:nvPr>
            <p:ph type="dt" sz="half" idx="10"/>
          </p:nvPr>
        </p:nvSpPr>
        <p:spPr>
          <a:xfrm>
            <a:off x="395289" y="6410325"/>
            <a:ext cx="2016125" cy="331788"/>
          </a:xfrm>
        </p:spPr>
        <p:txBody>
          <a:bodyPr/>
          <a:lstStyle>
            <a:lvl1pPr>
              <a:defRPr/>
            </a:lvl1pPr>
          </a:lstStyle>
          <a:p>
            <a:fld id="{E55E8865-9CB5-4569-9D00-F0979EDB96F2}" type="datetime4">
              <a:rPr lang="en-GB"/>
              <a:pPr/>
              <a:t>21 July 2017</a:t>
            </a:fld>
            <a:endParaRPr lang="en-GB"/>
          </a:p>
        </p:txBody>
      </p:sp>
      <p:sp>
        <p:nvSpPr>
          <p:cNvPr id="6" name="Footer Placeholder 5"/>
          <p:cNvSpPr>
            <a:spLocks noGrp="1"/>
          </p:cNvSpPr>
          <p:nvPr>
            <p:ph type="ftr" sz="quarter" idx="11"/>
          </p:nvPr>
        </p:nvSpPr>
        <p:spPr>
          <a:xfrm>
            <a:off x="2411414" y="6410325"/>
            <a:ext cx="4321175"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101013" y="6402390"/>
            <a:ext cx="6477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2133602"/>
            <a:ext cx="6370186" cy="1295399"/>
          </a:xfrm>
        </p:spPr>
        <p:txBody>
          <a:bodyPr anchor="t"/>
          <a:lstStyle>
            <a:lvl1pPr>
              <a:defRPr sz="3600" b="1">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21 July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297226" y="493474"/>
            <a:ext cx="1528785"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297226" y="1357570"/>
            <a:ext cx="1528785"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5080" y="5546036"/>
            <a:ext cx="10463554" cy="959392"/>
            <a:chOff x="-720503" y="5546036"/>
            <a:chExt cx="11335516" cy="959392"/>
          </a:xfrm>
        </p:grpSpPr>
        <p:sp>
          <p:nvSpPr>
            <p:cNvPr id="7" name="TextBox 6"/>
            <p:cNvSpPr txBox="1"/>
            <p:nvPr userDrawn="1"/>
          </p:nvSpPr>
          <p:spPr>
            <a:xfrm rot="18900000">
              <a:off x="466860" y="6074541"/>
              <a:ext cx="1424349"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18900000">
              <a:off x="922416" y="6024208"/>
              <a:ext cx="1747354"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18900000">
              <a:off x="1306975" y="5646703"/>
              <a:ext cx="2851823"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18900000">
              <a:off x="2095817" y="6024206"/>
              <a:ext cx="1559803"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18900000">
              <a:off x="2498437" y="5797705"/>
              <a:ext cx="2320150"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18900000">
              <a:off x="3165852" y="5948709"/>
              <a:ext cx="1900659"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18900000">
              <a:off x="3840802" y="6040986"/>
              <a:ext cx="1509441"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18900000">
              <a:off x="4189384" y="5680258"/>
              <a:ext cx="2700739"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18900000">
              <a:off x="4960545" y="5960094"/>
              <a:ext cx="1729988"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18900000">
              <a:off x="5275268" y="5565807"/>
              <a:ext cx="2989013"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18900000">
              <a:off x="5911563" y="5641309"/>
              <a:ext cx="2751101"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18900000">
              <a:off x="6543375" y="5767143"/>
              <a:ext cx="2360369"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18900000">
              <a:off x="7162308" y="5993647"/>
              <a:ext cx="1782085"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18900000">
              <a:off x="7637929" y="5607753"/>
              <a:ext cx="2803199"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18900000">
              <a:off x="8463048" y="6052369"/>
              <a:ext cx="1356621"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18900000">
              <a:off x="8935387" y="6002036"/>
              <a:ext cx="1679626"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18900000">
              <a:off x="-720503" y="5546036"/>
              <a:ext cx="1474709"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18900000">
              <a:off x="-685285" y="5873207"/>
              <a:ext cx="1900173"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18900000">
              <a:off x="-359696" y="5655092"/>
              <a:ext cx="2820564"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395288" y="2133602"/>
            <a:ext cx="7129462" cy="1295399"/>
          </a:xfrm>
        </p:spPr>
        <p:txBody>
          <a:bodyPr anchor="t"/>
          <a:lstStyle>
            <a:lvl1pPr>
              <a:defRPr sz="3600">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21 July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493579"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430948" y="6074542"/>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851461" y="6024209"/>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206438" y="5646704"/>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1934600" y="6024207"/>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306250" y="5797706"/>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2922325" y="5948710"/>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545356" y="6040987"/>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3867124" y="5680259"/>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4578965" y="5960095"/>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4869479" y="5565808"/>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5456827" y="5641310"/>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040038" y="5767144"/>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6611361" y="5993648"/>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050396" y="5607754"/>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7812044" y="6052370"/>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248050" y="6002037"/>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5080" y="5546037"/>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32571" y="5873208"/>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332027" y="5655093"/>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21 July 2017</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smtClean="0"/>
              <a:pPr/>
              <a:t>21 July 2017</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21 July 2017</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smtClean="0"/>
              <a:pPr/>
              <a:t>21 July 2017</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6"/>
            <a:ext cx="1385017"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21 July 2017</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95289" y="1597050"/>
            <a:ext cx="8291512"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21 July 2017</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9" y="404813"/>
            <a:ext cx="82915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89" y="1557338"/>
            <a:ext cx="8291512"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395289" y="6410325"/>
            <a:ext cx="201612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21 July 2017</a:t>
            </a:fld>
            <a:endParaRPr lang="en-GB" dirty="0"/>
          </a:p>
        </p:txBody>
      </p:sp>
      <p:sp>
        <p:nvSpPr>
          <p:cNvPr id="1029" name="Rectangle 5"/>
          <p:cNvSpPr>
            <a:spLocks noGrp="1" noChangeArrowheads="1"/>
          </p:cNvSpPr>
          <p:nvPr>
            <p:ph type="ftr" sz="quarter" idx="3"/>
          </p:nvPr>
        </p:nvSpPr>
        <p:spPr bwMode="auto">
          <a:xfrm>
            <a:off x="2411414" y="6410325"/>
            <a:ext cx="43211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101013" y="6402390"/>
            <a:ext cx="647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4" y="6329363"/>
            <a:ext cx="8207375" cy="0"/>
          </a:xfrm>
          <a:prstGeom prst="line">
            <a:avLst/>
          </a:prstGeom>
          <a:noFill/>
          <a:ln w="12700">
            <a:solidFill>
              <a:srgbClr val="8F46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0" name="Group 64"/>
          <p:cNvGrpSpPr/>
          <p:nvPr/>
        </p:nvGrpSpPr>
        <p:grpSpPr>
          <a:xfrm>
            <a:off x="-2896019" y="0"/>
            <a:ext cx="2786082"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307777"/>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smtClean="0"/>
                  <a:t>Fuscia</a:t>
                </a:r>
                <a:endParaRPr lang="en-GB" sz="1000" dirty="0" smtClean="0"/>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759458" y="2351160"/>
            <a:ext cx="285752"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310953" y="2348881"/>
            <a:ext cx="2214581"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mailto:andrewdsmith8@deloitte.co.uk" TargetMode="External"/><Relationship Id="rId2" Type="http://schemas.openxmlformats.org/officeDocument/2006/relationships/hyperlink" Target="mailto:paul.kaye@aonbenfield.com" TargetMode="External"/><Relationship Id="rId1" Type="http://schemas.openxmlformats.org/officeDocument/2006/relationships/slideLayout" Target="../slideLayouts/slideLayout9.xml"/><Relationship Id="rId5" Type="http://schemas.openxmlformats.org/officeDocument/2006/relationships/hyperlink" Target="mailto:Martin.White@RESMSL.co.uk" TargetMode="External"/><Relationship Id="rId4" Type="http://schemas.openxmlformats.org/officeDocument/2006/relationships/hyperlink" Target="mailto:melinda.strudwick@uk.pwc.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9" y="2133602"/>
            <a:ext cx="5760887" cy="1295399"/>
          </a:xfrm>
        </p:spPr>
        <p:txBody>
          <a:bodyPr/>
          <a:lstStyle/>
          <a:p>
            <a:r>
              <a:rPr lang="en-GB" dirty="0" smtClean="0"/>
              <a:t>Managing Uncertainty with Professionalism</a:t>
            </a:r>
            <a:endParaRPr lang="en-GB" dirty="0"/>
          </a:p>
        </p:txBody>
      </p:sp>
      <p:sp>
        <p:nvSpPr>
          <p:cNvPr id="2051" name="Rectangle 3"/>
          <p:cNvSpPr>
            <a:spLocks noGrp="1" noChangeArrowheads="1"/>
          </p:cNvSpPr>
          <p:nvPr>
            <p:ph type="subTitle" idx="1"/>
          </p:nvPr>
        </p:nvSpPr>
        <p:spPr>
          <a:xfrm>
            <a:off x="395289" y="3356992"/>
            <a:ext cx="6121400" cy="1008112"/>
          </a:xfrm>
        </p:spPr>
        <p:txBody>
          <a:bodyPr/>
          <a:lstStyle/>
          <a:p>
            <a:r>
              <a:rPr lang="en-GB" dirty="0" smtClean="0"/>
              <a:t>Members of the Working Party</a:t>
            </a:r>
          </a:p>
          <a:p>
            <a:endParaRPr lang="en-GB" dirty="0" smtClean="0"/>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21 July 2017</a:t>
            </a:fld>
            <a:endParaRPr lang="en-GB" dirty="0"/>
          </a:p>
        </p:txBody>
      </p:sp>
      <p:sp>
        <p:nvSpPr>
          <p:cNvPr id="2" name="TextBox 1"/>
          <p:cNvSpPr txBox="1"/>
          <p:nvPr/>
        </p:nvSpPr>
        <p:spPr>
          <a:xfrm>
            <a:off x="467544" y="4869160"/>
            <a:ext cx="7416824" cy="707886"/>
          </a:xfrm>
          <a:prstGeom prst="rect">
            <a:avLst/>
          </a:prstGeom>
          <a:noFill/>
        </p:spPr>
        <p:txBody>
          <a:bodyPr wrap="square" rtlCol="0">
            <a:spAutoFit/>
          </a:bodyPr>
          <a:lstStyle/>
          <a:p>
            <a:r>
              <a:rPr lang="en-GB" sz="4000" dirty="0" smtClean="0">
                <a:solidFill>
                  <a:schemeClr val="bg1"/>
                </a:solidFill>
              </a:rPr>
              <a:t>GIRO Workshop October 2015</a:t>
            </a:r>
            <a:endParaRPr lang="en-GB" sz="4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solidFill>
                  <a:schemeClr val="accent1">
                    <a:lumMod val="40000"/>
                    <a:lumOff val="60000"/>
                  </a:schemeClr>
                </a:solidFill>
              </a:rPr>
              <a:t>1. Face up to Uncertainty</a:t>
            </a:r>
            <a:r>
              <a:rPr lang="en-GB" dirty="0" smtClean="0"/>
              <a:t/>
            </a:r>
            <a:br>
              <a:rPr lang="en-GB" dirty="0" smtClean="0"/>
            </a:br>
            <a:r>
              <a:rPr lang="en-GB" dirty="0" smtClean="0"/>
              <a:t>Start with a decision…</a:t>
            </a:r>
            <a:endParaRPr lang="en-GB" dirty="0"/>
          </a:p>
        </p:txBody>
      </p:sp>
      <p:sp>
        <p:nvSpPr>
          <p:cNvPr id="3" name="Content Placeholder 2"/>
          <p:cNvSpPr>
            <a:spLocks noGrp="1"/>
          </p:cNvSpPr>
          <p:nvPr>
            <p:ph idx="1"/>
          </p:nvPr>
        </p:nvSpPr>
        <p:spPr>
          <a:xfrm>
            <a:off x="395289" y="1597050"/>
            <a:ext cx="8291512" cy="607814"/>
          </a:xfrm>
        </p:spPr>
        <p:txBody>
          <a:bodyPr/>
          <a:lstStyle/>
          <a:p>
            <a:pPr marL="0" indent="0">
              <a:buNone/>
            </a:pPr>
            <a:r>
              <a:rPr lang="en-GB" dirty="0" smtClean="0"/>
              <a:t>Is the problem well defined? </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
        <p:nvSpPr>
          <p:cNvPr id="6" name="Rectangle 5"/>
          <p:cNvSpPr/>
          <p:nvPr/>
        </p:nvSpPr>
        <p:spPr>
          <a:xfrm>
            <a:off x="971600" y="2493232"/>
            <a:ext cx="3024336" cy="30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2493232"/>
            <a:ext cx="3024336" cy="3024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txBox="1">
            <a:spLocks/>
          </p:cNvSpPr>
          <p:nvPr/>
        </p:nvSpPr>
        <p:spPr bwMode="auto">
          <a:xfrm>
            <a:off x="971600" y="5517232"/>
            <a:ext cx="3034928" cy="60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FontTx/>
              <a:buNone/>
            </a:pPr>
            <a:r>
              <a:rPr lang="en-GB" sz="1800" kern="0" dirty="0" smtClean="0"/>
              <a:t>Clear context, objectives and scope</a:t>
            </a:r>
            <a:endParaRPr lang="en-GB" sz="1800" kern="0" dirty="0"/>
          </a:p>
        </p:txBody>
      </p:sp>
      <p:sp>
        <p:nvSpPr>
          <p:cNvPr id="9" name="Content Placeholder 2"/>
          <p:cNvSpPr txBox="1">
            <a:spLocks/>
          </p:cNvSpPr>
          <p:nvPr/>
        </p:nvSpPr>
        <p:spPr bwMode="auto">
          <a:xfrm>
            <a:off x="4860032" y="5517232"/>
            <a:ext cx="3024336" cy="60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FontTx/>
              <a:buNone/>
            </a:pPr>
            <a:r>
              <a:rPr lang="en-GB" sz="1800" kern="0" dirty="0" smtClean="0"/>
              <a:t>Inherently vague or poorly explained / understood</a:t>
            </a:r>
            <a:endParaRPr lang="en-GB" sz="1800" kern="0" dirty="0"/>
          </a:p>
        </p:txBody>
      </p:sp>
    </p:spTree>
    <p:extLst>
      <p:ext uri="{BB962C8B-B14F-4D97-AF65-F5344CB8AC3E}">
        <p14:creationId xmlns:p14="http://schemas.microsoft.com/office/powerpoint/2010/main" val="195750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solidFill>
                  <a:schemeClr val="accent1">
                    <a:lumMod val="40000"/>
                    <a:lumOff val="60000"/>
                  </a:schemeClr>
                </a:solidFill>
              </a:rPr>
              <a:t>1. Face up to Uncertainty</a:t>
            </a:r>
            <a:r>
              <a:rPr lang="en-GB" dirty="0"/>
              <a:t/>
            </a:r>
            <a:br>
              <a:rPr lang="en-GB" dirty="0"/>
            </a:br>
            <a:r>
              <a:rPr lang="en-GB" dirty="0"/>
              <a:t>Start </a:t>
            </a:r>
            <a:r>
              <a:rPr lang="en-GB" dirty="0" smtClean="0"/>
              <a:t>with a decision…</a:t>
            </a:r>
            <a:endParaRPr lang="en-GB" dirty="0"/>
          </a:p>
        </p:txBody>
      </p:sp>
      <p:sp>
        <p:nvSpPr>
          <p:cNvPr id="3" name="Content Placeholder 2"/>
          <p:cNvSpPr>
            <a:spLocks noGrp="1"/>
          </p:cNvSpPr>
          <p:nvPr>
            <p:ph idx="1"/>
          </p:nvPr>
        </p:nvSpPr>
        <p:spPr>
          <a:xfrm>
            <a:off x="395289" y="1597050"/>
            <a:ext cx="8291512" cy="607814"/>
          </a:xfrm>
        </p:spPr>
        <p:txBody>
          <a:bodyPr/>
          <a:lstStyle/>
          <a:p>
            <a:pPr marL="0" indent="0">
              <a:buNone/>
            </a:pPr>
            <a:r>
              <a:rPr lang="en-GB" dirty="0" smtClean="0"/>
              <a:t>How much the problem can be quantified?</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sp>
        <p:nvSpPr>
          <p:cNvPr id="6" name="Rectangle 5"/>
          <p:cNvSpPr/>
          <p:nvPr/>
        </p:nvSpPr>
        <p:spPr>
          <a:xfrm>
            <a:off x="971600" y="2492896"/>
            <a:ext cx="3024336" cy="30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2492896"/>
            <a:ext cx="3024336" cy="30240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txBox="1">
            <a:spLocks/>
          </p:cNvSpPr>
          <p:nvPr/>
        </p:nvSpPr>
        <p:spPr bwMode="auto">
          <a:xfrm>
            <a:off x="971600" y="5517232"/>
            <a:ext cx="3034928" cy="60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FontTx/>
              <a:buNone/>
            </a:pPr>
            <a:r>
              <a:rPr lang="en-GB" sz="1800" b="1" kern="0" dirty="0" smtClean="0"/>
              <a:t>A modelling challenge</a:t>
            </a:r>
            <a:endParaRPr lang="en-GB" sz="1800" b="1" kern="0" dirty="0"/>
          </a:p>
        </p:txBody>
      </p:sp>
      <p:sp>
        <p:nvSpPr>
          <p:cNvPr id="9" name="Content Placeholder 2"/>
          <p:cNvSpPr txBox="1">
            <a:spLocks/>
          </p:cNvSpPr>
          <p:nvPr/>
        </p:nvSpPr>
        <p:spPr bwMode="auto">
          <a:xfrm>
            <a:off x="4860032" y="5517232"/>
            <a:ext cx="3034928" cy="60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FontTx/>
              <a:buNone/>
            </a:pPr>
            <a:r>
              <a:rPr lang="en-GB" sz="1800" b="1" kern="0" dirty="0" smtClean="0"/>
              <a:t>A resilience challenge</a:t>
            </a:r>
            <a:endParaRPr lang="en-GB" sz="1800" b="1" kern="0" dirty="0"/>
          </a:p>
        </p:txBody>
      </p:sp>
      <p:sp>
        <p:nvSpPr>
          <p:cNvPr id="10" name="Oval 9"/>
          <p:cNvSpPr/>
          <p:nvPr/>
        </p:nvSpPr>
        <p:spPr>
          <a:xfrm>
            <a:off x="1115616" y="2780928"/>
            <a:ext cx="2736304" cy="2592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p:cNvSpPr txBox="1">
            <a:spLocks/>
          </p:cNvSpPr>
          <p:nvPr/>
        </p:nvSpPr>
        <p:spPr bwMode="auto">
          <a:xfrm>
            <a:off x="971600" y="3789040"/>
            <a:ext cx="3034928" cy="60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FontTx/>
              <a:buNone/>
            </a:pPr>
            <a:r>
              <a:rPr lang="en-GB" sz="1800" kern="0" dirty="0" smtClean="0">
                <a:solidFill>
                  <a:schemeClr val="bg1"/>
                </a:solidFill>
              </a:rPr>
              <a:t>Quantifiable</a:t>
            </a:r>
            <a:endParaRPr lang="en-GB" sz="1800" kern="0" dirty="0">
              <a:solidFill>
                <a:schemeClr val="bg1"/>
              </a:solidFill>
            </a:endParaRPr>
          </a:p>
        </p:txBody>
      </p:sp>
      <p:sp>
        <p:nvSpPr>
          <p:cNvPr id="12" name="Oval 11"/>
          <p:cNvSpPr/>
          <p:nvPr/>
        </p:nvSpPr>
        <p:spPr>
          <a:xfrm>
            <a:off x="6012160" y="4653216"/>
            <a:ext cx="72008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p:cNvSpPr txBox="1">
            <a:spLocks/>
          </p:cNvSpPr>
          <p:nvPr/>
        </p:nvSpPr>
        <p:spPr bwMode="auto">
          <a:xfrm>
            <a:off x="4860032" y="3789040"/>
            <a:ext cx="3034928" cy="60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FontTx/>
              <a:buNone/>
            </a:pPr>
            <a:r>
              <a:rPr lang="en-GB" sz="1800" kern="0" dirty="0" smtClean="0">
                <a:solidFill>
                  <a:schemeClr val="accent1"/>
                </a:solidFill>
              </a:rPr>
              <a:t>Unquantifiable</a:t>
            </a:r>
            <a:endParaRPr lang="en-GB" sz="1800" kern="0" dirty="0">
              <a:solidFill>
                <a:schemeClr val="accent1"/>
              </a:solidFill>
            </a:endParaRPr>
          </a:p>
        </p:txBody>
      </p:sp>
      <p:sp>
        <p:nvSpPr>
          <p:cNvPr id="14" name="Content Placeholder 2"/>
          <p:cNvSpPr txBox="1">
            <a:spLocks/>
          </p:cNvSpPr>
          <p:nvPr/>
        </p:nvSpPr>
        <p:spPr bwMode="auto">
          <a:xfrm>
            <a:off x="4860032" y="4909082"/>
            <a:ext cx="3034928" cy="60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FontTx/>
              <a:buNone/>
            </a:pPr>
            <a:r>
              <a:rPr lang="en-GB" sz="1000" kern="0" dirty="0" smtClean="0">
                <a:solidFill>
                  <a:schemeClr val="bg1"/>
                </a:solidFill>
              </a:rPr>
              <a:t>Quantifiable</a:t>
            </a:r>
            <a:endParaRPr lang="en-GB" sz="1000" kern="0" dirty="0">
              <a:solidFill>
                <a:schemeClr val="bg1"/>
              </a:solidFill>
            </a:endParaRPr>
          </a:p>
        </p:txBody>
      </p:sp>
      <p:sp>
        <p:nvSpPr>
          <p:cNvPr id="15" name="Content Placeholder 2"/>
          <p:cNvSpPr txBox="1">
            <a:spLocks/>
          </p:cNvSpPr>
          <p:nvPr/>
        </p:nvSpPr>
        <p:spPr bwMode="auto">
          <a:xfrm>
            <a:off x="971600" y="2518775"/>
            <a:ext cx="3024336"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FontTx/>
              <a:buNone/>
            </a:pPr>
            <a:r>
              <a:rPr lang="en-GB" sz="1050" kern="0" dirty="0" smtClean="0">
                <a:solidFill>
                  <a:schemeClr val="accent1"/>
                </a:solidFill>
              </a:rPr>
              <a:t>Unquantifiable</a:t>
            </a:r>
            <a:endParaRPr lang="en-GB" sz="1050" kern="0" dirty="0">
              <a:solidFill>
                <a:schemeClr val="accent1"/>
              </a:solidFill>
            </a:endParaRPr>
          </a:p>
        </p:txBody>
      </p:sp>
    </p:spTree>
    <p:extLst>
      <p:ext uri="{BB962C8B-B14F-4D97-AF65-F5344CB8AC3E}">
        <p14:creationId xmlns:p14="http://schemas.microsoft.com/office/powerpoint/2010/main" val="225870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solidFill>
                  <a:schemeClr val="accent1">
                    <a:lumMod val="40000"/>
                    <a:lumOff val="60000"/>
                  </a:schemeClr>
                </a:solidFill>
              </a:rPr>
              <a:t>1. Face up to Uncertainty</a:t>
            </a:r>
            <a:r>
              <a:rPr lang="en-GB" dirty="0" smtClean="0"/>
              <a:t/>
            </a:r>
            <a:br>
              <a:rPr lang="en-GB" dirty="0" smtClean="0"/>
            </a:br>
            <a:r>
              <a:rPr lang="en-GB" dirty="0" smtClean="0"/>
              <a:t>What decisions fit where?</a:t>
            </a:r>
            <a:endParaRPr lang="en-GB" dirty="0"/>
          </a:p>
        </p:txBody>
      </p:sp>
      <p:sp>
        <p:nvSpPr>
          <p:cNvPr id="3" name="Content Placeholder 2"/>
          <p:cNvSpPr>
            <a:spLocks noGrp="1"/>
          </p:cNvSpPr>
          <p:nvPr>
            <p:ph idx="1"/>
          </p:nvPr>
        </p:nvSpPr>
        <p:spPr>
          <a:xfrm>
            <a:off x="5508104" y="1597050"/>
            <a:ext cx="3312368" cy="4352230"/>
          </a:xfrm>
        </p:spPr>
        <p:txBody>
          <a:bodyPr/>
          <a:lstStyle/>
          <a:p>
            <a:pPr marL="0" indent="0">
              <a:buNone/>
            </a:pPr>
            <a:r>
              <a:rPr lang="en-GB" dirty="0" smtClean="0"/>
              <a:t>How should typical insurance decisions be categorised?</a:t>
            </a:r>
          </a:p>
          <a:p>
            <a:pPr marL="0" indent="0">
              <a:buNone/>
            </a:pPr>
            <a:r>
              <a:rPr lang="en-GB" dirty="0" smtClean="0"/>
              <a:t>Do decision makers and experts agree?  And are they right?</a:t>
            </a:r>
          </a:p>
          <a:p>
            <a:pPr marL="0" indent="0">
              <a:buNone/>
            </a:pPr>
            <a:endParaRPr lang="en-GB" dirty="0"/>
          </a:p>
          <a:p>
            <a:pPr marL="0" indent="0">
              <a:buNone/>
            </a:pPr>
            <a:r>
              <a:rPr lang="en-GB" dirty="0" smtClean="0"/>
              <a:t>A simplified framework but how do we face up to uncertainty?</a:t>
            </a:r>
          </a:p>
          <a:p>
            <a:pPr marL="0" indent="0">
              <a:buNone/>
            </a:pPr>
            <a:endParaRPr lang="en-GB" dirty="0" smtClean="0"/>
          </a:p>
          <a:p>
            <a:pPr marL="0" indent="0">
              <a:buNone/>
            </a:pP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sp>
        <p:nvSpPr>
          <p:cNvPr id="6" name="Rectangle 5"/>
          <p:cNvSpPr/>
          <p:nvPr/>
        </p:nvSpPr>
        <p:spPr>
          <a:xfrm>
            <a:off x="1259645" y="4379476"/>
            <a:ext cx="1209734" cy="12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10338" y="4379476"/>
            <a:ext cx="1209734" cy="12096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317252" y="4437016"/>
            <a:ext cx="1094521" cy="1094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471188" y="5243536"/>
            <a:ext cx="288035"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642186" y="4379640"/>
            <a:ext cx="1209734" cy="12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885863" y="4809155"/>
            <a:ext cx="722381" cy="722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259632" y="3011320"/>
            <a:ext cx="1209734" cy="120960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010325" y="3011320"/>
            <a:ext cx="1209734" cy="120960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1317239" y="3068860"/>
            <a:ext cx="1094521" cy="1094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471175" y="3875380"/>
            <a:ext cx="288035"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2642173" y="3011484"/>
            <a:ext cx="1209734" cy="120960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2885850" y="3440999"/>
            <a:ext cx="722381" cy="722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1259632" y="1643168"/>
            <a:ext cx="1209734" cy="12096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010325" y="1643168"/>
            <a:ext cx="1209734" cy="12096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317239" y="1700708"/>
            <a:ext cx="1094521" cy="1094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4471175" y="2507228"/>
            <a:ext cx="288035"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2642173" y="1643332"/>
            <a:ext cx="1209734" cy="12096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2885850" y="2072847"/>
            <a:ext cx="722381" cy="722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Content Placeholder 2"/>
          <p:cNvSpPr txBox="1">
            <a:spLocks/>
          </p:cNvSpPr>
          <p:nvPr/>
        </p:nvSpPr>
        <p:spPr bwMode="auto">
          <a:xfrm>
            <a:off x="3779912" y="5807397"/>
            <a:ext cx="1431775" cy="37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1600" kern="0" dirty="0" smtClean="0">
                <a:solidFill>
                  <a:schemeClr val="accent6"/>
                </a:solidFill>
              </a:rPr>
              <a:t>RESILIENCE</a:t>
            </a:r>
            <a:endParaRPr lang="en-GB" sz="1600" kern="0" dirty="0">
              <a:solidFill>
                <a:schemeClr val="accent6"/>
              </a:solidFill>
            </a:endParaRPr>
          </a:p>
        </p:txBody>
      </p:sp>
      <p:cxnSp>
        <p:nvCxnSpPr>
          <p:cNvPr id="49" name="Straight Arrow Connector 48"/>
          <p:cNvCxnSpPr/>
          <p:nvPr/>
        </p:nvCxnSpPr>
        <p:spPr>
          <a:xfrm>
            <a:off x="1259632" y="5805264"/>
            <a:ext cx="3952055" cy="0"/>
          </a:xfrm>
          <a:prstGeom prst="straightConnector1">
            <a:avLst/>
          </a:prstGeom>
          <a:ln w="15875">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p:cNvSpPr>
          <p:nvPr/>
        </p:nvSpPr>
        <p:spPr bwMode="auto">
          <a:xfrm>
            <a:off x="1331640" y="5807397"/>
            <a:ext cx="1431775" cy="37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1600" kern="0" dirty="0" smtClean="0">
                <a:solidFill>
                  <a:schemeClr val="accent6"/>
                </a:solidFill>
              </a:rPr>
              <a:t>MODELLING</a:t>
            </a:r>
            <a:endParaRPr lang="en-GB" sz="1600" kern="0" dirty="0">
              <a:solidFill>
                <a:schemeClr val="accent6"/>
              </a:solidFill>
            </a:endParaRPr>
          </a:p>
        </p:txBody>
      </p:sp>
      <p:cxnSp>
        <p:nvCxnSpPr>
          <p:cNvPr id="53" name="Straight Arrow Connector 52"/>
          <p:cNvCxnSpPr/>
          <p:nvPr/>
        </p:nvCxnSpPr>
        <p:spPr>
          <a:xfrm rot="5400000">
            <a:off x="-932419" y="3604828"/>
            <a:ext cx="3952055" cy="0"/>
          </a:xfrm>
          <a:prstGeom prst="straightConnector1">
            <a:avLst/>
          </a:prstGeom>
          <a:ln w="15875">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Content Placeholder 2"/>
          <p:cNvSpPr txBox="1">
            <a:spLocks/>
          </p:cNvSpPr>
          <p:nvPr/>
        </p:nvSpPr>
        <p:spPr bwMode="auto">
          <a:xfrm>
            <a:off x="187897" y="4941168"/>
            <a:ext cx="1431775" cy="37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1600" kern="0" dirty="0" smtClean="0">
                <a:solidFill>
                  <a:schemeClr val="accent6"/>
                </a:solidFill>
              </a:rPr>
              <a:t>CLEAR SCOPE</a:t>
            </a:r>
            <a:endParaRPr lang="en-GB" sz="1600" kern="0" dirty="0">
              <a:solidFill>
                <a:schemeClr val="accent6"/>
              </a:solidFill>
            </a:endParaRPr>
          </a:p>
        </p:txBody>
      </p:sp>
      <p:sp>
        <p:nvSpPr>
          <p:cNvPr id="56" name="Content Placeholder 2"/>
          <p:cNvSpPr txBox="1">
            <a:spLocks/>
          </p:cNvSpPr>
          <p:nvPr/>
        </p:nvSpPr>
        <p:spPr bwMode="auto">
          <a:xfrm>
            <a:off x="187897" y="1916832"/>
            <a:ext cx="1431775" cy="37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1600" kern="0" dirty="0" smtClean="0">
                <a:solidFill>
                  <a:schemeClr val="accent6"/>
                </a:solidFill>
              </a:rPr>
              <a:t>VAGUE SCOPE</a:t>
            </a:r>
            <a:endParaRPr lang="en-GB" sz="1600" kern="0" dirty="0">
              <a:solidFill>
                <a:schemeClr val="accent6"/>
              </a:solidFill>
            </a:endParaRPr>
          </a:p>
        </p:txBody>
      </p:sp>
    </p:spTree>
    <p:extLst>
      <p:ext uri="{BB962C8B-B14F-4D97-AF65-F5344CB8AC3E}">
        <p14:creationId xmlns:p14="http://schemas.microsoft.com/office/powerpoint/2010/main" val="371984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solidFill>
                  <a:schemeClr val="accent1">
                    <a:lumMod val="40000"/>
                    <a:lumOff val="60000"/>
                  </a:schemeClr>
                </a:solidFill>
              </a:rPr>
              <a:t>2. Deconstruct the problem</a:t>
            </a:r>
            <a:r>
              <a:rPr lang="en-GB" dirty="0" smtClean="0"/>
              <a:t/>
            </a:r>
            <a:br>
              <a:rPr lang="en-GB" dirty="0" smtClean="0"/>
            </a:br>
            <a:r>
              <a:rPr lang="en-GB" dirty="0" smtClean="0"/>
              <a:t>Frameworks and Taxonomies</a:t>
            </a:r>
            <a:endParaRPr lang="en-GB" dirty="0"/>
          </a:p>
        </p:txBody>
      </p:sp>
      <p:sp>
        <p:nvSpPr>
          <p:cNvPr id="3" name="Content Placeholder 2"/>
          <p:cNvSpPr>
            <a:spLocks noGrp="1"/>
          </p:cNvSpPr>
          <p:nvPr>
            <p:ph idx="1"/>
          </p:nvPr>
        </p:nvSpPr>
        <p:spPr/>
        <p:txBody>
          <a:bodyPr/>
          <a:lstStyle/>
          <a:p>
            <a:pPr marL="0" indent="0">
              <a:buNone/>
            </a:pPr>
            <a:r>
              <a:rPr lang="en-GB" dirty="0" smtClean="0"/>
              <a:t>Uncertainty is an inherently complex subject.  More constructive guidance and techniques can be achieved from deconstruction into more manageable issues.  </a:t>
            </a:r>
          </a:p>
          <a:p>
            <a:pPr marL="0" indent="0">
              <a:buNone/>
            </a:pPr>
            <a:r>
              <a:rPr lang="en-GB" dirty="0" smtClean="0"/>
              <a:t>The primary taxonomy identified follows the process of decision making:</a:t>
            </a:r>
          </a:p>
          <a:p>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graphicFrame>
        <p:nvGraphicFramePr>
          <p:cNvPr id="9" name="Content Placeholder 5"/>
          <p:cNvGraphicFramePr>
            <a:graphicFrameLocks/>
          </p:cNvGraphicFramePr>
          <p:nvPr>
            <p:extLst>
              <p:ext uri="{D42A27DB-BD31-4B8C-83A1-F6EECF244321}">
                <p14:modId xmlns:p14="http://schemas.microsoft.com/office/powerpoint/2010/main" val="2773041120"/>
              </p:ext>
            </p:extLst>
          </p:nvPr>
        </p:nvGraphicFramePr>
        <p:xfrm>
          <a:off x="395288" y="3861048"/>
          <a:ext cx="8291512"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41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solidFill>
                  <a:schemeClr val="accent1">
                    <a:lumMod val="40000"/>
                    <a:lumOff val="60000"/>
                  </a:schemeClr>
                </a:solidFill>
              </a:rPr>
              <a:t>2. Deconstruct the problem </a:t>
            </a:r>
            <a:r>
              <a:rPr lang="en-GB" dirty="0" smtClean="0">
                <a:solidFill>
                  <a:schemeClr val="accent1">
                    <a:lumMod val="40000"/>
                    <a:lumOff val="60000"/>
                  </a:schemeClr>
                </a:solidFill>
              </a:rPr>
              <a:t/>
            </a:r>
            <a:br>
              <a:rPr lang="en-GB" dirty="0" smtClean="0">
                <a:solidFill>
                  <a:schemeClr val="accent1">
                    <a:lumMod val="40000"/>
                    <a:lumOff val="60000"/>
                  </a:schemeClr>
                </a:solidFill>
              </a:rPr>
            </a:br>
            <a:r>
              <a:rPr lang="en-GB" dirty="0" smtClean="0"/>
              <a:t>Frameworks and Taxonomies</a:t>
            </a:r>
            <a:endParaRPr lang="en-GB" dirty="0"/>
          </a:p>
        </p:txBody>
      </p:sp>
      <p:sp>
        <p:nvSpPr>
          <p:cNvPr id="3" name="Content Placeholder 2"/>
          <p:cNvSpPr>
            <a:spLocks noGrp="1"/>
          </p:cNvSpPr>
          <p:nvPr>
            <p:ph idx="1"/>
          </p:nvPr>
        </p:nvSpPr>
        <p:spPr>
          <a:xfrm>
            <a:off x="395289" y="1597050"/>
            <a:ext cx="8291512" cy="1399902"/>
          </a:xfrm>
        </p:spPr>
        <p:txBody>
          <a:bodyPr/>
          <a:lstStyle/>
          <a:p>
            <a:pPr marL="0" indent="0">
              <a:buNone/>
            </a:pPr>
            <a:r>
              <a:rPr lang="en-GB" dirty="0" smtClean="0"/>
              <a:t>Other taxonomies of potential use include “The Assumption Onion”, seeking to highlight different types of assumptions (and associated sources of uncertainty)</a:t>
            </a:r>
          </a:p>
          <a:p>
            <a:pPr marL="0" indent="0">
              <a:buNone/>
            </a:pP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996952"/>
            <a:ext cx="5652120" cy="333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bwMode="auto">
          <a:xfrm>
            <a:off x="6300192" y="3501008"/>
            <a:ext cx="259228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kern="0" dirty="0" smtClean="0"/>
              <a:t>A key point here is the many assumptions which are </a:t>
            </a:r>
            <a:r>
              <a:rPr lang="en-GB" b="1" kern="0" dirty="0" smtClean="0"/>
              <a:t>implicit</a:t>
            </a:r>
            <a:r>
              <a:rPr lang="en-GB" kern="0" dirty="0" smtClean="0"/>
              <a:t> and often overlooked</a:t>
            </a:r>
            <a:endParaRPr lang="en-GB" kern="0" dirty="0"/>
          </a:p>
        </p:txBody>
      </p:sp>
    </p:spTree>
    <p:extLst>
      <p:ext uri="{BB962C8B-B14F-4D97-AF65-F5344CB8AC3E}">
        <p14:creationId xmlns:p14="http://schemas.microsoft.com/office/powerpoint/2010/main" val="429047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solidFill>
                  <a:schemeClr val="accent1">
                    <a:lumMod val="40000"/>
                    <a:lumOff val="60000"/>
                  </a:schemeClr>
                </a:solidFill>
              </a:rPr>
              <a:t>2. Deconstruct the problem</a:t>
            </a:r>
            <a:r>
              <a:rPr lang="en-GB" dirty="0" smtClean="0"/>
              <a:t/>
            </a:r>
            <a:br>
              <a:rPr lang="en-GB" dirty="0" smtClean="0"/>
            </a:br>
            <a:r>
              <a:rPr lang="en-GB" dirty="0" smtClean="0"/>
              <a:t>Frameworks and Taxonomies</a:t>
            </a:r>
            <a:endParaRPr lang="en-GB" dirty="0"/>
          </a:p>
        </p:txBody>
      </p:sp>
      <p:sp>
        <p:nvSpPr>
          <p:cNvPr id="3" name="Content Placeholder 2"/>
          <p:cNvSpPr>
            <a:spLocks noGrp="1"/>
          </p:cNvSpPr>
          <p:nvPr>
            <p:ph idx="1"/>
          </p:nvPr>
        </p:nvSpPr>
        <p:spPr>
          <a:xfrm>
            <a:off x="395289" y="1597050"/>
            <a:ext cx="8291512" cy="1399902"/>
          </a:xfrm>
        </p:spPr>
        <p:txBody>
          <a:bodyPr/>
          <a:lstStyle/>
          <a:p>
            <a:pPr marL="0" indent="0">
              <a:buNone/>
            </a:pPr>
            <a:r>
              <a:rPr lang="en-GB" dirty="0" smtClean="0"/>
              <a:t>Another deconstruction, “The Ladder”, looks at the difference between risk (traditionally managed through ERM) and uncertainty (requiring a different approach?)</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a:p>
        </p:txBody>
      </p:sp>
      <p:pic>
        <p:nvPicPr>
          <p:cNvPr id="9" name="Picture 8"/>
          <p:cNvPicPr>
            <a:picLocks noChangeAspect="1"/>
          </p:cNvPicPr>
          <p:nvPr/>
        </p:nvPicPr>
        <p:blipFill rotWithShape="1">
          <a:blip r:embed="rId3"/>
          <a:srcRect l="9722" t="220" r="40705" b="-220"/>
          <a:stretch/>
        </p:blipFill>
        <p:spPr>
          <a:xfrm>
            <a:off x="804795" y="2806838"/>
            <a:ext cx="998604" cy="3451257"/>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766239168"/>
              </p:ext>
            </p:extLst>
          </p:nvPr>
        </p:nvGraphicFramePr>
        <p:xfrm>
          <a:off x="2627784" y="2830044"/>
          <a:ext cx="5112568" cy="3433179"/>
        </p:xfrm>
        <a:graphic>
          <a:graphicData uri="http://schemas.openxmlformats.org/drawingml/2006/table">
            <a:tbl>
              <a:tblPr firstRow="1" bandRow="1">
                <a:tableStyleId>{16D9F66E-5EB9-4882-86FB-DCBF35E3C3E4}</a:tableStyleId>
              </a:tblPr>
              <a:tblGrid>
                <a:gridCol w="5112568"/>
              </a:tblGrid>
              <a:tr h="502555">
                <a:tc>
                  <a:txBody>
                    <a:bodyPr/>
                    <a:lstStyle/>
                    <a:p>
                      <a:r>
                        <a:rPr lang="en-GB" sz="1400" b="0" dirty="0" smtClean="0"/>
                        <a:t>People:</a:t>
                      </a:r>
                      <a:r>
                        <a:rPr lang="en-GB" sz="1400" b="0" baseline="0" dirty="0" smtClean="0"/>
                        <a:t>  </a:t>
                      </a:r>
                      <a:r>
                        <a:rPr lang="en-GB" sz="1400" b="0" dirty="0" smtClean="0"/>
                        <a:t>Emotive</a:t>
                      </a:r>
                      <a:r>
                        <a:rPr lang="en-GB" sz="1400" b="0" baseline="0" dirty="0" smtClean="0"/>
                        <a:t> or unpredictable reactions by stakeholders; many unaligned stakeholders</a:t>
                      </a:r>
                      <a:endParaRPr lang="en-GB" sz="1400" b="0" dirty="0"/>
                    </a:p>
                  </a:txBody>
                  <a:tcPr marL="68580" marR="68580"/>
                </a:tc>
              </a:tr>
              <a:tr h="488451">
                <a:tc>
                  <a:txBody>
                    <a:bodyPr/>
                    <a:lstStyle/>
                    <a:p>
                      <a:r>
                        <a:rPr lang="en-GB" sz="1400" dirty="0" smtClean="0"/>
                        <a:t>Biases:</a:t>
                      </a:r>
                      <a:r>
                        <a:rPr lang="en-GB" sz="1400" baseline="0" dirty="0" smtClean="0"/>
                        <a:t> </a:t>
                      </a:r>
                      <a:r>
                        <a:rPr lang="en-GB" sz="1400" dirty="0" smtClean="0"/>
                        <a:t>Existence of biases that may be known or unknown - might include commercial,</a:t>
                      </a:r>
                      <a:r>
                        <a:rPr lang="en-GB" sz="1400" baseline="0" dirty="0" smtClean="0"/>
                        <a:t> political, organisational or other bias </a:t>
                      </a:r>
                      <a:endParaRPr lang="en-GB" sz="1400" dirty="0"/>
                    </a:p>
                  </a:txBody>
                  <a:tcPr marL="68580" marR="68580"/>
                </a:tc>
              </a:tr>
              <a:tr h="546355">
                <a:tc>
                  <a:txBody>
                    <a:bodyPr/>
                    <a:lstStyle/>
                    <a:p>
                      <a:r>
                        <a:rPr lang="en-GB" sz="1400" dirty="0" smtClean="0"/>
                        <a:t>Obscurity: underlying</a:t>
                      </a:r>
                      <a:r>
                        <a:rPr lang="en-GB" sz="1400" baseline="0" dirty="0" smtClean="0"/>
                        <a:t> risk exposures are unknown or obscured, “worst” outcome is unknown</a:t>
                      </a:r>
                      <a:endParaRPr lang="en-GB" sz="1400" dirty="0"/>
                    </a:p>
                  </a:txBody>
                  <a:tcPr marL="68580" marR="68580"/>
                </a:tc>
              </a:tr>
              <a:tr h="288032">
                <a:tc>
                  <a:txBody>
                    <a:bodyPr/>
                    <a:lstStyle/>
                    <a:p>
                      <a:r>
                        <a:rPr lang="en-GB" sz="1400" dirty="0" smtClean="0"/>
                        <a:t>Complexity: of</a:t>
                      </a:r>
                      <a:r>
                        <a:rPr lang="en-GB" sz="1400" baseline="0" dirty="0" smtClean="0"/>
                        <a:t> the system or the model being investigated</a:t>
                      </a:r>
                      <a:endParaRPr lang="en-GB" sz="1400" dirty="0"/>
                    </a:p>
                  </a:txBody>
                  <a:tcPr marL="68580" marR="68580"/>
                </a:tc>
              </a:tr>
              <a:tr h="271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Context: for</a:t>
                      </a:r>
                      <a:r>
                        <a:rPr lang="en-GB" sz="1400" baseline="0" dirty="0" smtClean="0"/>
                        <a:t> decision is not well understood</a:t>
                      </a:r>
                      <a:endParaRPr lang="en-GB" sz="1400" dirty="0" smtClean="0"/>
                    </a:p>
                  </a:txBody>
                  <a:tcPr marL="68580" marR="68580"/>
                </a:tc>
              </a:tr>
              <a:tr h="326504">
                <a:tc>
                  <a:txBody>
                    <a:bodyPr/>
                    <a:lstStyle/>
                    <a:p>
                      <a:pPr algn="ctr"/>
                      <a:r>
                        <a:rPr lang="en-GB" sz="1400" dirty="0" smtClean="0"/>
                        <a:t>[…]</a:t>
                      </a:r>
                      <a:endParaRPr lang="en-GB" sz="1400" dirty="0"/>
                    </a:p>
                  </a:txBody>
                  <a:tcPr marL="68580" marR="68580"/>
                </a:tc>
              </a:tr>
              <a:tr h="2880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smtClean="0"/>
                        <a:t>Understanding: of the underlying risks and their</a:t>
                      </a:r>
                      <a:r>
                        <a:rPr lang="en-GB" sz="1400" baseline="0" dirty="0" smtClean="0"/>
                        <a:t> distribution</a:t>
                      </a:r>
                      <a:endParaRPr lang="en-GB" sz="1400" dirty="0"/>
                    </a:p>
                  </a:txBody>
                  <a:tcPr marL="68580" marR="68580"/>
                </a:tc>
              </a:tr>
              <a:tr h="27126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dirty="0" smtClean="0"/>
                        <a:t>Stability:</a:t>
                      </a:r>
                      <a:r>
                        <a:rPr lang="en-GB" sz="1400" baseline="0" dirty="0" smtClean="0"/>
                        <a:t> of the regime, no latent risks</a:t>
                      </a:r>
                      <a:endParaRPr lang="en-GB" sz="1400" dirty="0" smtClean="0"/>
                    </a:p>
                  </a:txBody>
                  <a:tcPr marL="68580" marR="68580"/>
                </a:tc>
              </a:tr>
              <a:tr h="254496">
                <a:tc>
                  <a:txBody>
                    <a:bodyPr/>
                    <a:lstStyle/>
                    <a:p>
                      <a:pPr lvl="0" algn="r"/>
                      <a:r>
                        <a:rPr lang="en-GB" sz="1400" dirty="0" smtClean="0"/>
                        <a:t>Data:</a:t>
                      </a:r>
                      <a:r>
                        <a:rPr lang="en-GB" sz="1400" baseline="0" dirty="0" smtClean="0"/>
                        <a:t> credible data set(s)</a:t>
                      </a:r>
                      <a:endParaRPr lang="en-GB" sz="1400" dirty="0"/>
                    </a:p>
                  </a:txBody>
                  <a:tcPr marL="68580" marR="68580"/>
                </a:tc>
              </a:tr>
            </a:tbl>
          </a:graphicData>
        </a:graphic>
      </p:graphicFrame>
      <p:grpSp>
        <p:nvGrpSpPr>
          <p:cNvPr id="11" name="Group 10"/>
          <p:cNvGrpSpPr/>
          <p:nvPr/>
        </p:nvGrpSpPr>
        <p:grpSpPr>
          <a:xfrm>
            <a:off x="1835696" y="2734831"/>
            <a:ext cx="737778" cy="3523264"/>
            <a:chOff x="971928" y="0"/>
            <a:chExt cx="983704" cy="3462562"/>
          </a:xfrm>
        </p:grpSpPr>
        <p:sp>
          <p:nvSpPr>
            <p:cNvPr id="12" name="Right Arrow 11"/>
            <p:cNvSpPr/>
            <p:nvPr/>
          </p:nvSpPr>
          <p:spPr>
            <a:xfrm rot="16200000">
              <a:off x="-267501" y="1239429"/>
              <a:ext cx="3462562" cy="983704"/>
            </a:xfrm>
            <a:prstGeom prst="rightArrow">
              <a:avLst>
                <a:gd name="adj1" fmla="val 49830"/>
                <a:gd name="adj2" fmla="val 6066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ight Arrow 4"/>
            <p:cNvSpPr/>
            <p:nvPr/>
          </p:nvSpPr>
          <p:spPr>
            <a:xfrm rot="16200000">
              <a:off x="-118830" y="1634863"/>
              <a:ext cx="3165219" cy="49018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83820" tIns="83820" rIns="83820" bIns="83820" numCol="1" spcCol="1270" anchor="ctr" anchorCtr="0">
              <a:noAutofit/>
            </a:bodyPr>
            <a:lstStyle/>
            <a:p>
              <a:pPr lvl="0" algn="r" defTabSz="977900">
                <a:lnSpc>
                  <a:spcPct val="90000"/>
                </a:lnSpc>
                <a:spcBef>
                  <a:spcPct val="0"/>
                </a:spcBef>
                <a:spcAft>
                  <a:spcPct val="35000"/>
                </a:spcAft>
              </a:pPr>
              <a:r>
                <a:rPr lang="en-GB" sz="2200" kern="1200" dirty="0" smtClean="0"/>
                <a:t>Uncertainty</a:t>
              </a:r>
              <a:endParaRPr lang="en-GB" sz="2200" kern="1200" dirty="0"/>
            </a:p>
          </p:txBody>
        </p:sp>
      </p:grpSp>
      <p:grpSp>
        <p:nvGrpSpPr>
          <p:cNvPr id="14" name="Group 13"/>
          <p:cNvGrpSpPr/>
          <p:nvPr/>
        </p:nvGrpSpPr>
        <p:grpSpPr>
          <a:xfrm rot="10800000">
            <a:off x="7794662" y="2806838"/>
            <a:ext cx="737778" cy="3502481"/>
            <a:chOff x="971928" y="0"/>
            <a:chExt cx="983704" cy="3462562"/>
          </a:xfrm>
        </p:grpSpPr>
        <p:sp>
          <p:nvSpPr>
            <p:cNvPr id="15" name="Right Arrow 14"/>
            <p:cNvSpPr/>
            <p:nvPr/>
          </p:nvSpPr>
          <p:spPr>
            <a:xfrm rot="16200000">
              <a:off x="-267501" y="1239429"/>
              <a:ext cx="3462562" cy="983704"/>
            </a:xfrm>
            <a:prstGeom prst="rightArrow">
              <a:avLst>
                <a:gd name="adj1" fmla="val 49830"/>
                <a:gd name="adj2" fmla="val 6066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ight Arrow 4"/>
            <p:cNvSpPr/>
            <p:nvPr/>
          </p:nvSpPr>
          <p:spPr>
            <a:xfrm rot="16200000">
              <a:off x="-118830" y="1634863"/>
              <a:ext cx="3165219" cy="49018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83820" tIns="83820" rIns="83820" bIns="83820" numCol="1" spcCol="1270" anchor="ctr" anchorCtr="0">
              <a:noAutofit/>
            </a:bodyPr>
            <a:lstStyle/>
            <a:p>
              <a:pPr lvl="0" algn="r" defTabSz="977900">
                <a:lnSpc>
                  <a:spcPct val="90000"/>
                </a:lnSpc>
                <a:spcBef>
                  <a:spcPct val="0"/>
                </a:spcBef>
                <a:spcAft>
                  <a:spcPct val="35000"/>
                </a:spcAft>
              </a:pPr>
              <a:r>
                <a:rPr lang="en-GB" sz="2200" kern="1200" dirty="0" smtClean="0"/>
                <a:t>Risk</a:t>
              </a:r>
              <a:endParaRPr lang="en-GB" sz="2200" kern="1200" dirty="0"/>
            </a:p>
          </p:txBody>
        </p:sp>
      </p:grpSp>
    </p:spTree>
    <p:extLst>
      <p:ext uri="{BB962C8B-B14F-4D97-AF65-F5344CB8AC3E}">
        <p14:creationId xmlns:p14="http://schemas.microsoft.com/office/powerpoint/2010/main" val="316620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solidFill>
                  <a:schemeClr val="accent1">
                    <a:lumMod val="40000"/>
                    <a:lumOff val="60000"/>
                  </a:schemeClr>
                </a:solidFill>
              </a:rPr>
              <a:t>3. Don’t be fooled</a:t>
            </a:r>
            <a:r>
              <a:rPr lang="en-GB" sz="3000" dirty="0" smtClean="0"/>
              <a:t/>
            </a:r>
            <a:br>
              <a:rPr lang="en-GB" sz="3000" dirty="0" smtClean="0"/>
            </a:br>
            <a:r>
              <a:rPr lang="en-GB" sz="3000" dirty="0" smtClean="0"/>
              <a:t>Two way communication: playing the game</a:t>
            </a:r>
            <a:endParaRPr lang="en-GB" sz="3000" dirty="0"/>
          </a:p>
        </p:txBody>
      </p:sp>
      <p:sp>
        <p:nvSpPr>
          <p:cNvPr id="3" name="Content Placeholder 2"/>
          <p:cNvSpPr>
            <a:spLocks noGrp="1"/>
          </p:cNvSpPr>
          <p:nvPr>
            <p:ph idx="1"/>
          </p:nvPr>
        </p:nvSpPr>
        <p:spPr>
          <a:xfrm>
            <a:off x="395289" y="1597050"/>
            <a:ext cx="8291512" cy="607814"/>
          </a:xfrm>
        </p:spPr>
        <p:txBody>
          <a:bodyPr/>
          <a:lstStyle/>
          <a:p>
            <a:pPr marL="0" indent="0">
              <a:buNone/>
            </a:pPr>
            <a:r>
              <a:rPr lang="en-GB" dirty="0"/>
              <a:t>Real life negotiations are often characterised </a:t>
            </a:r>
            <a:r>
              <a:rPr lang="en-GB" dirty="0" smtClean="0"/>
              <a:t>by:</a:t>
            </a:r>
          </a:p>
          <a:p>
            <a:pPr marL="0" indent="0">
              <a:buNone/>
            </a:pPr>
            <a:endParaRPr lang="en-GB" dirty="0" smtClean="0"/>
          </a:p>
          <a:p>
            <a:pPr marL="0" indent="0">
              <a:buNone/>
            </a:pPr>
            <a:endParaRPr lang="en-GB" dirty="0"/>
          </a:p>
          <a:p>
            <a:pPr marL="0" indent="0">
              <a:buNone/>
            </a:pPr>
            <a:endParaRPr lang="en-GB" dirty="0" smtClean="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a:p>
        </p:txBody>
      </p:sp>
      <p:graphicFrame>
        <p:nvGraphicFramePr>
          <p:cNvPr id="6" name="Content Placeholder 5"/>
          <p:cNvGraphicFramePr>
            <a:graphicFrameLocks/>
          </p:cNvGraphicFramePr>
          <p:nvPr>
            <p:extLst>
              <p:ext uri="{D42A27DB-BD31-4B8C-83A1-F6EECF244321}">
                <p14:modId xmlns:p14="http://schemas.microsoft.com/office/powerpoint/2010/main" val="1700974695"/>
              </p:ext>
            </p:extLst>
          </p:nvPr>
        </p:nvGraphicFramePr>
        <p:xfrm>
          <a:off x="395288" y="2132857"/>
          <a:ext cx="8291512"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644008" y="3501008"/>
            <a:ext cx="4104456" cy="2754600"/>
          </a:xfrm>
          <a:prstGeom prst="rect">
            <a:avLst/>
          </a:prstGeom>
        </p:spPr>
        <p:txBody>
          <a:bodyPr wrap="square">
            <a:spAutoFit/>
          </a:bodyPr>
          <a:lstStyle/>
          <a:p>
            <a:r>
              <a:rPr lang="en-GB" sz="2400" dirty="0"/>
              <a:t>It might not be optimal for either party immediately to disclose all facts to the </a:t>
            </a:r>
            <a:r>
              <a:rPr lang="en-GB" sz="2400" dirty="0" smtClean="0"/>
              <a:t>other.</a:t>
            </a:r>
            <a:endParaRPr lang="en-GB" sz="2400" dirty="0"/>
          </a:p>
          <a:p>
            <a:pPr marL="0" indent="0">
              <a:spcBef>
                <a:spcPts val="600"/>
              </a:spcBef>
              <a:buNone/>
            </a:pPr>
            <a:r>
              <a:rPr lang="en-GB" sz="2400" dirty="0" smtClean="0"/>
              <a:t>How does this fit with professionalism and, in particular, the need for clear communication?</a:t>
            </a:r>
            <a:endParaRPr lang="en-GB" sz="2400" dirty="0"/>
          </a:p>
        </p:txBody>
      </p:sp>
      <p:pic>
        <p:nvPicPr>
          <p:cNvPr id="8" name="Picture 12" descr="Playing cards sport graphi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93" y="3682663"/>
            <a:ext cx="3726918" cy="236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204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solidFill>
                  <a:schemeClr val="accent1">
                    <a:lumMod val="40000"/>
                    <a:lumOff val="60000"/>
                  </a:schemeClr>
                </a:solidFill>
              </a:rPr>
              <a:t>3. Don’t be fooled</a:t>
            </a:r>
            <a:r>
              <a:rPr lang="en-GB" dirty="0" smtClean="0">
                <a:solidFill>
                  <a:schemeClr val="accent1">
                    <a:lumMod val="40000"/>
                    <a:lumOff val="60000"/>
                  </a:schemeClr>
                </a:solidFill>
              </a:rPr>
              <a:t/>
            </a:r>
            <a:br>
              <a:rPr lang="en-GB" dirty="0" smtClean="0">
                <a:solidFill>
                  <a:schemeClr val="accent1">
                    <a:lumMod val="40000"/>
                    <a:lumOff val="60000"/>
                  </a:schemeClr>
                </a:solidFill>
              </a:rPr>
            </a:br>
            <a:r>
              <a:rPr lang="en-GB" dirty="0" smtClean="0"/>
              <a:t>Unintentional biases and traps</a:t>
            </a:r>
            <a:endParaRPr lang="en-GB" dirty="0"/>
          </a:p>
        </p:txBody>
      </p:sp>
      <p:sp>
        <p:nvSpPr>
          <p:cNvPr id="3" name="Content Placeholder 2"/>
          <p:cNvSpPr>
            <a:spLocks noGrp="1"/>
          </p:cNvSpPr>
          <p:nvPr>
            <p:ph idx="1"/>
          </p:nvPr>
        </p:nvSpPr>
        <p:spPr/>
        <p:txBody>
          <a:bodyPr/>
          <a:lstStyle/>
          <a:p>
            <a:pPr marL="0" indent="0">
              <a:buNone/>
            </a:pPr>
            <a:r>
              <a:rPr lang="en-GB" dirty="0" smtClean="0"/>
              <a:t>The overarching technique for responding to biases and traps is to stimulate Slow Thinking </a:t>
            </a:r>
            <a:r>
              <a:rPr lang="en-GB" sz="1400" dirty="0" smtClean="0"/>
              <a:t>(Thinking </a:t>
            </a:r>
            <a:r>
              <a:rPr lang="en-GB" sz="1400" dirty="0"/>
              <a:t>Fast and Slow, </a:t>
            </a:r>
            <a:r>
              <a:rPr lang="en-GB" sz="1400" dirty="0" err="1"/>
              <a:t>Kahneman</a:t>
            </a:r>
            <a:r>
              <a:rPr lang="en-GB" sz="1400" dirty="0"/>
              <a:t> </a:t>
            </a:r>
            <a:r>
              <a:rPr lang="en-GB" sz="1400" dirty="0" smtClean="0"/>
              <a:t>2011)</a:t>
            </a:r>
            <a:endParaRPr lang="en-GB" sz="1400" dirty="0"/>
          </a:p>
          <a:p>
            <a:pPr marL="0" indent="0">
              <a:spcBef>
                <a:spcPts val="2400"/>
              </a:spcBef>
              <a:buNone/>
            </a:pPr>
            <a:r>
              <a:rPr lang="en-GB" dirty="0" smtClean="0"/>
              <a:t>Useful to consider in three categories: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grpSp>
        <p:nvGrpSpPr>
          <p:cNvPr id="8" name="Group 7"/>
          <p:cNvGrpSpPr/>
          <p:nvPr/>
        </p:nvGrpSpPr>
        <p:grpSpPr>
          <a:xfrm>
            <a:off x="432032" y="3441316"/>
            <a:ext cx="2833772" cy="419732"/>
            <a:chOff x="5788" y="0"/>
            <a:chExt cx="2833772" cy="275716"/>
          </a:xfrm>
        </p:grpSpPr>
        <p:sp>
          <p:nvSpPr>
            <p:cNvPr id="15" name="Rectangle 14"/>
            <p:cNvSpPr/>
            <p:nvPr/>
          </p:nvSpPr>
          <p:spPr>
            <a:xfrm>
              <a:off x="5788" y="0"/>
              <a:ext cx="2833772" cy="27571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5788" y="0"/>
              <a:ext cx="2833772" cy="275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kern="1200" dirty="0" smtClean="0"/>
                <a:t>Latent Framing</a:t>
              </a:r>
              <a:endParaRPr lang="en-GB" kern="1200" dirty="0"/>
            </a:p>
          </p:txBody>
        </p:sp>
      </p:grpSp>
      <p:grpSp>
        <p:nvGrpSpPr>
          <p:cNvPr id="9" name="Group 8"/>
          <p:cNvGrpSpPr/>
          <p:nvPr/>
        </p:nvGrpSpPr>
        <p:grpSpPr>
          <a:xfrm>
            <a:off x="3419872" y="3441316"/>
            <a:ext cx="2736304" cy="419732"/>
            <a:chOff x="3173974" y="0"/>
            <a:chExt cx="2388668" cy="275716"/>
          </a:xfrm>
        </p:grpSpPr>
        <p:sp>
          <p:nvSpPr>
            <p:cNvPr id="13" name="Rectangle 12"/>
            <p:cNvSpPr/>
            <p:nvPr/>
          </p:nvSpPr>
          <p:spPr>
            <a:xfrm>
              <a:off x="3173974" y="0"/>
              <a:ext cx="2388668" cy="27571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3173974" y="0"/>
              <a:ext cx="2388668" cy="275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kern="1200" dirty="0" smtClean="0"/>
                <a:t>Traps</a:t>
              </a:r>
              <a:endParaRPr lang="en-GB" kern="1200" dirty="0"/>
            </a:p>
          </p:txBody>
        </p:sp>
      </p:grpSp>
      <p:grpSp>
        <p:nvGrpSpPr>
          <p:cNvPr id="10" name="Group 9"/>
          <p:cNvGrpSpPr/>
          <p:nvPr/>
        </p:nvGrpSpPr>
        <p:grpSpPr>
          <a:xfrm>
            <a:off x="6300192" y="3441316"/>
            <a:ext cx="2388668" cy="419732"/>
            <a:chOff x="5897055" y="0"/>
            <a:chExt cx="2388668" cy="275716"/>
          </a:xfrm>
        </p:grpSpPr>
        <p:sp>
          <p:nvSpPr>
            <p:cNvPr id="11" name="Rectangle 10"/>
            <p:cNvSpPr/>
            <p:nvPr/>
          </p:nvSpPr>
          <p:spPr>
            <a:xfrm>
              <a:off x="5897055" y="0"/>
              <a:ext cx="2388668" cy="27571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5897055" y="0"/>
              <a:ext cx="2388668" cy="275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kern="1200" dirty="0" smtClean="0"/>
                <a:t>Over-interpretation</a:t>
              </a:r>
              <a:endParaRPr lang="en-GB" kern="1200" dirty="0"/>
            </a:p>
          </p:txBody>
        </p:sp>
      </p:grpSp>
      <p:sp>
        <p:nvSpPr>
          <p:cNvPr id="27" name="Rectangle 26"/>
          <p:cNvSpPr/>
          <p:nvPr/>
        </p:nvSpPr>
        <p:spPr>
          <a:xfrm>
            <a:off x="432032" y="3861048"/>
            <a:ext cx="2833772" cy="14401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432032" y="3933056"/>
            <a:ext cx="2833772" cy="23762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marL="0" lvl="1" algn="l" defTabSz="355600">
              <a:lnSpc>
                <a:spcPct val="90000"/>
              </a:lnSpc>
              <a:spcBef>
                <a:spcPts val="0"/>
              </a:spcBef>
              <a:spcAft>
                <a:spcPct val="15000"/>
              </a:spcAft>
            </a:pPr>
            <a:r>
              <a:rPr lang="en-GB" kern="1200" dirty="0" smtClean="0"/>
              <a:t>Biases and heuristics that influence the perception of a problem and expectations of the outcome</a:t>
            </a:r>
          </a:p>
        </p:txBody>
      </p:sp>
      <p:sp>
        <p:nvSpPr>
          <p:cNvPr id="30" name="Rectangle 29"/>
          <p:cNvSpPr/>
          <p:nvPr/>
        </p:nvSpPr>
        <p:spPr>
          <a:xfrm>
            <a:off x="3419872" y="3861048"/>
            <a:ext cx="2736304" cy="14401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3419872" y="3933056"/>
            <a:ext cx="2736304" cy="23762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marL="0" lvl="1" defTabSz="355600">
              <a:lnSpc>
                <a:spcPct val="90000"/>
              </a:lnSpc>
              <a:spcAft>
                <a:spcPct val="15000"/>
              </a:spcAft>
            </a:pPr>
            <a:r>
              <a:rPr lang="en-GB" dirty="0"/>
              <a:t>Biases and </a:t>
            </a:r>
            <a:r>
              <a:rPr lang="en-GB" dirty="0" smtClean="0"/>
              <a:t>heuristics that can deceive the decision maker and advisor</a:t>
            </a:r>
            <a:endParaRPr lang="en-GB" kern="1200" dirty="0" smtClean="0"/>
          </a:p>
        </p:txBody>
      </p:sp>
      <p:sp>
        <p:nvSpPr>
          <p:cNvPr id="33" name="Rectangle 32"/>
          <p:cNvSpPr/>
          <p:nvPr/>
        </p:nvSpPr>
        <p:spPr>
          <a:xfrm>
            <a:off x="6300192" y="3861048"/>
            <a:ext cx="2388668" cy="14401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6300192" y="3933056"/>
            <a:ext cx="2388668" cy="23762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marL="0" lvl="1" defTabSz="355600">
              <a:lnSpc>
                <a:spcPct val="90000"/>
              </a:lnSpc>
              <a:spcAft>
                <a:spcPct val="15000"/>
              </a:spcAft>
            </a:pPr>
            <a:r>
              <a:rPr lang="en-GB" dirty="0"/>
              <a:t>Biases and </a:t>
            </a:r>
            <a:r>
              <a:rPr lang="en-GB" dirty="0" smtClean="0"/>
              <a:t>heuristics (rules of thumb) relating to reading too much or too little into data</a:t>
            </a:r>
            <a:endParaRPr lang="en-GB" kern="1200" dirty="0" smtClean="0"/>
          </a:p>
        </p:txBody>
      </p:sp>
    </p:spTree>
    <p:extLst>
      <p:ext uri="{BB962C8B-B14F-4D97-AF65-F5344CB8AC3E}">
        <p14:creationId xmlns:p14="http://schemas.microsoft.com/office/powerpoint/2010/main" val="140118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solidFill>
                  <a:schemeClr val="accent1">
                    <a:lumMod val="40000"/>
                    <a:lumOff val="60000"/>
                  </a:schemeClr>
                </a:solidFill>
              </a:rPr>
              <a:t>3. Don’t be fooled</a:t>
            </a:r>
            <a:r>
              <a:rPr lang="en-GB" dirty="0" smtClean="0">
                <a:solidFill>
                  <a:schemeClr val="accent1">
                    <a:lumMod val="40000"/>
                    <a:lumOff val="60000"/>
                  </a:schemeClr>
                </a:solidFill>
              </a:rPr>
              <a:t/>
            </a:r>
            <a:br>
              <a:rPr lang="en-GB" dirty="0" smtClean="0">
                <a:solidFill>
                  <a:schemeClr val="accent1">
                    <a:lumMod val="40000"/>
                    <a:lumOff val="60000"/>
                  </a:schemeClr>
                </a:solidFill>
              </a:rPr>
            </a:br>
            <a:r>
              <a:rPr lang="en-GB" dirty="0" smtClean="0"/>
              <a:t>Unintentional biases and traps</a:t>
            </a:r>
            <a:endParaRPr lang="en-GB" dirty="0"/>
          </a:p>
        </p:txBody>
      </p:sp>
      <p:sp>
        <p:nvSpPr>
          <p:cNvPr id="3" name="Content Placeholder 2"/>
          <p:cNvSpPr>
            <a:spLocks noGrp="1"/>
          </p:cNvSpPr>
          <p:nvPr>
            <p:ph idx="1"/>
          </p:nvPr>
        </p:nvSpPr>
        <p:spPr/>
        <p:txBody>
          <a:bodyPr/>
          <a:lstStyle/>
          <a:p>
            <a:pPr marL="0" indent="0">
              <a:buNone/>
            </a:pPr>
            <a:r>
              <a:rPr lang="en-GB" dirty="0" smtClean="0"/>
              <a:t>The overarching technique for responding to biases and traps is to stimulate Slow Thinking </a:t>
            </a:r>
            <a:r>
              <a:rPr lang="en-GB" sz="1400" dirty="0" smtClean="0"/>
              <a:t>(Thinking </a:t>
            </a:r>
            <a:r>
              <a:rPr lang="en-GB" sz="1400" dirty="0"/>
              <a:t>Fast and Slow, </a:t>
            </a:r>
            <a:r>
              <a:rPr lang="en-GB" sz="1400" dirty="0" err="1"/>
              <a:t>Kahneman</a:t>
            </a:r>
            <a:r>
              <a:rPr lang="en-GB" sz="1400" dirty="0"/>
              <a:t> </a:t>
            </a:r>
            <a:r>
              <a:rPr lang="en-GB" sz="1400" dirty="0" smtClean="0"/>
              <a:t>2011)</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grpSp>
        <p:nvGrpSpPr>
          <p:cNvPr id="8" name="Group 7"/>
          <p:cNvGrpSpPr/>
          <p:nvPr/>
        </p:nvGrpSpPr>
        <p:grpSpPr>
          <a:xfrm>
            <a:off x="432032" y="2420888"/>
            <a:ext cx="2833772" cy="419732"/>
            <a:chOff x="5788" y="0"/>
            <a:chExt cx="2833772" cy="275716"/>
          </a:xfrm>
        </p:grpSpPr>
        <p:sp>
          <p:nvSpPr>
            <p:cNvPr id="15" name="Rectangle 14"/>
            <p:cNvSpPr/>
            <p:nvPr/>
          </p:nvSpPr>
          <p:spPr>
            <a:xfrm>
              <a:off x="5788" y="0"/>
              <a:ext cx="2833772" cy="27571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5788" y="0"/>
              <a:ext cx="2833772" cy="275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kern="1200" dirty="0" smtClean="0"/>
                <a:t>Latent Framing</a:t>
              </a:r>
              <a:endParaRPr lang="en-GB" kern="1200" dirty="0"/>
            </a:p>
          </p:txBody>
        </p:sp>
      </p:grpSp>
      <p:grpSp>
        <p:nvGrpSpPr>
          <p:cNvPr id="9" name="Group 8"/>
          <p:cNvGrpSpPr/>
          <p:nvPr/>
        </p:nvGrpSpPr>
        <p:grpSpPr>
          <a:xfrm>
            <a:off x="3419872" y="2420888"/>
            <a:ext cx="2736304" cy="419732"/>
            <a:chOff x="3173974" y="0"/>
            <a:chExt cx="2388668" cy="275716"/>
          </a:xfrm>
        </p:grpSpPr>
        <p:sp>
          <p:nvSpPr>
            <p:cNvPr id="13" name="Rectangle 12"/>
            <p:cNvSpPr/>
            <p:nvPr/>
          </p:nvSpPr>
          <p:spPr>
            <a:xfrm>
              <a:off x="3173974" y="0"/>
              <a:ext cx="2388668" cy="27571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3173974" y="0"/>
              <a:ext cx="2388668" cy="275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kern="1200" dirty="0" smtClean="0"/>
                <a:t>Traps</a:t>
              </a:r>
              <a:endParaRPr lang="en-GB" kern="1200" dirty="0"/>
            </a:p>
          </p:txBody>
        </p:sp>
      </p:grpSp>
      <p:grpSp>
        <p:nvGrpSpPr>
          <p:cNvPr id="10" name="Group 9"/>
          <p:cNvGrpSpPr/>
          <p:nvPr/>
        </p:nvGrpSpPr>
        <p:grpSpPr>
          <a:xfrm>
            <a:off x="6300192" y="2420888"/>
            <a:ext cx="2388668" cy="419732"/>
            <a:chOff x="5897055" y="0"/>
            <a:chExt cx="2388668" cy="275716"/>
          </a:xfrm>
        </p:grpSpPr>
        <p:sp>
          <p:nvSpPr>
            <p:cNvPr id="11" name="Rectangle 10"/>
            <p:cNvSpPr/>
            <p:nvPr/>
          </p:nvSpPr>
          <p:spPr>
            <a:xfrm>
              <a:off x="5897055" y="0"/>
              <a:ext cx="2388668" cy="27571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5897055" y="0"/>
              <a:ext cx="2388668" cy="275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kern="1200" dirty="0" smtClean="0"/>
                <a:t>Over-interpretation</a:t>
              </a:r>
              <a:endParaRPr lang="en-GB" kern="1200" dirty="0"/>
            </a:p>
          </p:txBody>
        </p:sp>
      </p:grpSp>
      <p:grpSp>
        <p:nvGrpSpPr>
          <p:cNvPr id="17" name="Group 16"/>
          <p:cNvGrpSpPr/>
          <p:nvPr/>
        </p:nvGrpSpPr>
        <p:grpSpPr>
          <a:xfrm>
            <a:off x="432032" y="2852955"/>
            <a:ext cx="2833772" cy="3456365"/>
            <a:chOff x="5788" y="429597"/>
            <a:chExt cx="2833772" cy="2952309"/>
          </a:xfrm>
        </p:grpSpPr>
        <p:sp>
          <p:nvSpPr>
            <p:cNvPr id="24" name="Rectangle 23"/>
            <p:cNvSpPr/>
            <p:nvPr/>
          </p:nvSpPr>
          <p:spPr>
            <a:xfrm>
              <a:off x="5788" y="429597"/>
              <a:ext cx="2833772" cy="295230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788" y="429597"/>
              <a:ext cx="2833772" cy="2952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GB" sz="1000" b="1" kern="1200" dirty="0" smtClean="0"/>
                <a:t>Affect heuristic </a:t>
              </a:r>
              <a:r>
                <a:rPr lang="en-GB" sz="1000" kern="1200" dirty="0" smtClean="0"/>
                <a:t>the tendency for people to use their personal likes and dislikes to form beliefs about the world. </a:t>
              </a:r>
              <a:endParaRPr lang="en-GB" sz="1000" kern="1200" dirty="0"/>
            </a:p>
            <a:p>
              <a:pPr marL="57150" lvl="1" indent="-57150" algn="l" defTabSz="355600">
                <a:lnSpc>
                  <a:spcPct val="90000"/>
                </a:lnSpc>
                <a:spcBef>
                  <a:spcPct val="0"/>
                </a:spcBef>
                <a:spcAft>
                  <a:spcPct val="15000"/>
                </a:spcAft>
                <a:buChar char="••"/>
              </a:pPr>
              <a:r>
                <a:rPr lang="en-GB" sz="1000" b="1" kern="1200" dirty="0" smtClean="0"/>
                <a:t>Anchoring</a:t>
              </a:r>
              <a:r>
                <a:rPr lang="en-GB" sz="1000" kern="1200" dirty="0" smtClean="0"/>
                <a:t> the process of using a starting point for evaluating or estimating unknown values.</a:t>
              </a:r>
              <a:endParaRPr lang="en-GB" sz="1000" kern="1200" dirty="0"/>
            </a:p>
            <a:p>
              <a:pPr marL="57150" lvl="1" indent="-57150" algn="l" defTabSz="355600">
                <a:lnSpc>
                  <a:spcPct val="90000"/>
                </a:lnSpc>
                <a:spcBef>
                  <a:spcPct val="0"/>
                </a:spcBef>
                <a:spcAft>
                  <a:spcPct val="15000"/>
                </a:spcAft>
                <a:buChar char="••"/>
              </a:pPr>
              <a:r>
                <a:rPr lang="en-GB" sz="1000" b="1" kern="1200" dirty="0" smtClean="0"/>
                <a:t>Confirmation bias </a:t>
              </a:r>
              <a:r>
                <a:rPr lang="en-GB" sz="1000" kern="1200" dirty="0" smtClean="0"/>
                <a:t>tendency to seek evidence that is compatible with a given view.</a:t>
              </a:r>
            </a:p>
            <a:p>
              <a:pPr marL="57150" lvl="1" indent="-57150" algn="l" defTabSz="355600">
                <a:lnSpc>
                  <a:spcPct val="90000"/>
                </a:lnSpc>
                <a:spcBef>
                  <a:spcPct val="0"/>
                </a:spcBef>
                <a:spcAft>
                  <a:spcPct val="15000"/>
                </a:spcAft>
                <a:buChar char="••"/>
              </a:pPr>
              <a:r>
                <a:rPr lang="en-GB" sz="1000" b="1" kern="1200" dirty="0" smtClean="0"/>
                <a:t>Halo effect </a:t>
              </a:r>
              <a:r>
                <a:rPr lang="en-GB" sz="1000" kern="1200" dirty="0" smtClean="0"/>
                <a:t>the tendency to like (or dislike) everything about a person, including their opinions.</a:t>
              </a:r>
            </a:p>
            <a:p>
              <a:pPr marL="57150" lvl="1" indent="-57150" algn="l" defTabSz="355600">
                <a:lnSpc>
                  <a:spcPct val="90000"/>
                </a:lnSpc>
                <a:spcBef>
                  <a:spcPct val="0"/>
                </a:spcBef>
                <a:spcAft>
                  <a:spcPct val="15000"/>
                </a:spcAft>
                <a:buChar char="••"/>
              </a:pPr>
              <a:r>
                <a:rPr lang="en-GB" sz="1000" b="1" kern="1200" dirty="0" smtClean="0"/>
                <a:t>Myopic loss aversion</a:t>
              </a:r>
              <a:r>
                <a:rPr lang="en-GB" sz="1000" kern="1200" dirty="0" smtClean="0"/>
                <a:t> a phenomenon whereby investors are particularly concerned with the potential for a short term loss, even in the context of long-term investments.</a:t>
              </a:r>
            </a:p>
            <a:p>
              <a:pPr marL="57150" lvl="1" indent="-57150" algn="l" defTabSz="355600">
                <a:lnSpc>
                  <a:spcPct val="90000"/>
                </a:lnSpc>
                <a:spcBef>
                  <a:spcPct val="0"/>
                </a:spcBef>
                <a:spcAft>
                  <a:spcPct val="15000"/>
                </a:spcAft>
                <a:buChar char="••"/>
              </a:pPr>
              <a:r>
                <a:rPr lang="en-GB" sz="1000" b="1" kern="1200" dirty="0" smtClean="0"/>
                <a:t>Trusting intuition </a:t>
              </a:r>
              <a:r>
                <a:rPr lang="en-GB" sz="1000" kern="1200" dirty="0" smtClean="0"/>
                <a:t>the tendency for people to have a lot of confidence in their intuition.</a:t>
              </a:r>
            </a:p>
            <a:p>
              <a:pPr marL="57150" lvl="1" indent="-57150" algn="l" defTabSz="355600">
                <a:lnSpc>
                  <a:spcPct val="90000"/>
                </a:lnSpc>
                <a:spcBef>
                  <a:spcPct val="0"/>
                </a:spcBef>
                <a:spcAft>
                  <a:spcPct val="15000"/>
                </a:spcAft>
                <a:buChar char="••"/>
              </a:pPr>
              <a:r>
                <a:rPr lang="en-GB" sz="1000" b="1" kern="1200" dirty="0" smtClean="0"/>
                <a:t>Status quo bias</a:t>
              </a:r>
              <a:r>
                <a:rPr lang="en-GB" sz="1000" kern="1200" dirty="0" smtClean="0"/>
                <a:t> the preference for things to stay the same.</a:t>
              </a:r>
            </a:p>
            <a:p>
              <a:pPr marL="57150" lvl="1" indent="-57150" algn="l" defTabSz="355600">
                <a:lnSpc>
                  <a:spcPct val="90000"/>
                </a:lnSpc>
                <a:spcBef>
                  <a:spcPct val="0"/>
                </a:spcBef>
                <a:spcAft>
                  <a:spcPct val="15000"/>
                </a:spcAft>
                <a:buChar char="••"/>
              </a:pPr>
              <a:r>
                <a:rPr lang="en-GB" sz="1000" b="1" kern="1200" dirty="0" smtClean="0"/>
                <a:t>Sunk cost bias </a:t>
              </a:r>
              <a:r>
                <a:rPr lang="en-GB" sz="1000" kern="1200" dirty="0" smtClean="0"/>
                <a:t>costs incurred in the past are used as a justification to continue investing in suboptimal projects or strategies in the future. </a:t>
              </a:r>
            </a:p>
            <a:p>
              <a:pPr marL="57150" lvl="1" indent="-57150" algn="l" defTabSz="355600">
                <a:lnSpc>
                  <a:spcPct val="90000"/>
                </a:lnSpc>
                <a:spcBef>
                  <a:spcPct val="0"/>
                </a:spcBef>
                <a:spcAft>
                  <a:spcPct val="15000"/>
                </a:spcAft>
                <a:buChar char="••"/>
              </a:pPr>
              <a:r>
                <a:rPr lang="en-GB" sz="1000" b="1" kern="1200" dirty="0" smtClean="0"/>
                <a:t>Survivor’s Curse </a:t>
              </a:r>
              <a:r>
                <a:rPr lang="en-GB" sz="1000" kern="1200" dirty="0" smtClean="0"/>
                <a:t>tendency for the lucky to survive and have misplaced optimism.</a:t>
              </a:r>
            </a:p>
          </p:txBody>
        </p:sp>
      </p:grpSp>
      <p:grpSp>
        <p:nvGrpSpPr>
          <p:cNvPr id="18" name="Group 17"/>
          <p:cNvGrpSpPr/>
          <p:nvPr/>
        </p:nvGrpSpPr>
        <p:grpSpPr>
          <a:xfrm>
            <a:off x="3419872" y="2852955"/>
            <a:ext cx="2736304" cy="3456365"/>
            <a:chOff x="3173974" y="429597"/>
            <a:chExt cx="2388668" cy="2952309"/>
          </a:xfrm>
        </p:grpSpPr>
        <p:sp>
          <p:nvSpPr>
            <p:cNvPr id="22" name="Rectangle 21"/>
            <p:cNvSpPr/>
            <p:nvPr/>
          </p:nvSpPr>
          <p:spPr>
            <a:xfrm>
              <a:off x="3173974" y="429597"/>
              <a:ext cx="2388668" cy="295230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3173974" y="429597"/>
              <a:ext cx="2388668" cy="2952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GB" sz="1000" b="1" kern="1200" dirty="0" smtClean="0"/>
                <a:t>Gambler’s fallacy</a:t>
              </a:r>
              <a:r>
                <a:rPr lang="en-GB" sz="1000" kern="1200" dirty="0" smtClean="0"/>
                <a:t> the tendency of decision makers to underestimate the probability of a repetition of an event that has just happened.</a:t>
              </a:r>
              <a:endParaRPr lang="en-GB" sz="1000" kern="1200" dirty="0"/>
            </a:p>
            <a:p>
              <a:pPr marL="57150" lvl="1" indent="-57150" algn="l" defTabSz="355600">
                <a:lnSpc>
                  <a:spcPct val="90000"/>
                </a:lnSpc>
                <a:spcBef>
                  <a:spcPct val="0"/>
                </a:spcBef>
                <a:spcAft>
                  <a:spcPct val="15000"/>
                </a:spcAft>
                <a:buChar char="••"/>
              </a:pPr>
              <a:r>
                <a:rPr lang="en-GB" sz="1000" b="1" kern="1200" dirty="0" smtClean="0"/>
                <a:t>Illusion of validity </a:t>
              </a:r>
              <a:r>
                <a:rPr lang="en-GB" sz="1000" kern="1200" dirty="0" smtClean="0"/>
                <a:t>the use of evidence to make confident predictions even after the predictive value of the evidence has been disproved.</a:t>
              </a:r>
            </a:p>
            <a:p>
              <a:pPr marL="57150" lvl="1" indent="-57150" algn="l" defTabSz="355600">
                <a:lnSpc>
                  <a:spcPct val="90000"/>
                </a:lnSpc>
                <a:spcBef>
                  <a:spcPct val="0"/>
                </a:spcBef>
                <a:spcAft>
                  <a:spcPct val="15000"/>
                </a:spcAft>
                <a:buChar char="••"/>
              </a:pPr>
              <a:r>
                <a:rPr lang="en-GB" sz="1000" b="1" kern="1200" dirty="0" smtClean="0"/>
                <a:t>Law of Least Effort </a:t>
              </a:r>
              <a:r>
                <a:rPr lang="en-GB" sz="1000" kern="1200" dirty="0" smtClean="0"/>
                <a:t>the tendency for people to seek the easiest way possible to complete a task.</a:t>
              </a:r>
            </a:p>
            <a:p>
              <a:pPr marL="57150" lvl="1" indent="-57150" algn="l" defTabSz="355600">
                <a:lnSpc>
                  <a:spcPct val="90000"/>
                </a:lnSpc>
                <a:spcBef>
                  <a:spcPct val="0"/>
                </a:spcBef>
                <a:spcAft>
                  <a:spcPct val="15000"/>
                </a:spcAft>
                <a:buChar char="••"/>
              </a:pPr>
              <a:r>
                <a:rPr lang="en-GB" sz="1000" b="1" kern="1200" dirty="0" smtClean="0"/>
                <a:t>Mean-reversion bias</a:t>
              </a:r>
              <a:r>
                <a:rPr lang="en-GB" sz="1000" kern="1200" dirty="0" smtClean="0"/>
                <a:t> when decision makers assume that over time, a trend has to return to the mean.</a:t>
              </a:r>
            </a:p>
            <a:p>
              <a:pPr marL="57150" lvl="1" indent="-57150" algn="l" defTabSz="355600">
                <a:lnSpc>
                  <a:spcPct val="90000"/>
                </a:lnSpc>
                <a:spcBef>
                  <a:spcPct val="0"/>
                </a:spcBef>
                <a:spcAft>
                  <a:spcPct val="15000"/>
                </a:spcAft>
                <a:buChar char="••"/>
              </a:pPr>
              <a:r>
                <a:rPr lang="en-GB" sz="1000" b="1" kern="1200" dirty="0" smtClean="0"/>
                <a:t>Planning myopia</a:t>
              </a:r>
              <a:r>
                <a:rPr lang="en-GB" sz="1000" kern="1200" dirty="0" smtClean="0"/>
                <a:t> the tendency to consider consequences over a too restricted time horizon.</a:t>
              </a:r>
            </a:p>
            <a:p>
              <a:pPr marL="57150" lvl="1" indent="-57150" algn="l" defTabSz="355600">
                <a:lnSpc>
                  <a:spcPct val="90000"/>
                </a:lnSpc>
                <a:spcBef>
                  <a:spcPct val="0"/>
                </a:spcBef>
                <a:spcAft>
                  <a:spcPct val="15000"/>
                </a:spcAft>
                <a:buChar char="••"/>
              </a:pPr>
              <a:r>
                <a:rPr lang="en-GB" sz="1000" b="1" kern="1200" dirty="0" smtClean="0"/>
                <a:t>Priming</a:t>
              </a:r>
              <a:r>
                <a:rPr lang="en-GB" sz="1000" kern="1200" dirty="0" smtClean="0"/>
                <a:t> purposefully triggering thoughts or ideas.</a:t>
              </a:r>
              <a:endParaRPr lang="en-GB" sz="1000" kern="1200" dirty="0"/>
            </a:p>
            <a:p>
              <a:pPr marL="57150" lvl="1" indent="-57150" algn="l" defTabSz="355600">
                <a:lnSpc>
                  <a:spcPct val="90000"/>
                </a:lnSpc>
                <a:spcBef>
                  <a:spcPct val="0"/>
                </a:spcBef>
                <a:spcAft>
                  <a:spcPct val="15000"/>
                </a:spcAft>
                <a:buChar char="••"/>
              </a:pPr>
              <a:r>
                <a:rPr lang="en-GB" sz="1000" b="1" kern="1200" dirty="0" smtClean="0"/>
                <a:t>Temporal discounting </a:t>
              </a:r>
              <a:r>
                <a:rPr lang="en-GB" sz="1000" kern="1200" dirty="0" smtClean="0"/>
                <a:t>the greater the delay to a future reward, the lower its present, subjective value.</a:t>
              </a:r>
            </a:p>
            <a:p>
              <a:pPr marL="57150" lvl="1" indent="-57150" algn="l" defTabSz="355600">
                <a:lnSpc>
                  <a:spcPct val="90000"/>
                </a:lnSpc>
                <a:spcBef>
                  <a:spcPct val="0"/>
                </a:spcBef>
                <a:spcAft>
                  <a:spcPct val="15000"/>
                </a:spcAft>
                <a:buChar char="••"/>
              </a:pPr>
              <a:r>
                <a:rPr lang="en-GB" sz="1000" b="1" kern="1200" dirty="0" smtClean="0"/>
                <a:t>Winner’s Curse </a:t>
              </a:r>
              <a:r>
                <a:rPr lang="en-GB" sz="1000" kern="1200" dirty="0" smtClean="0"/>
                <a:t>tendency for winning bidders to overpay where incomplete information.</a:t>
              </a:r>
            </a:p>
          </p:txBody>
        </p:sp>
      </p:grpSp>
      <p:grpSp>
        <p:nvGrpSpPr>
          <p:cNvPr id="19" name="Group 18"/>
          <p:cNvGrpSpPr/>
          <p:nvPr/>
        </p:nvGrpSpPr>
        <p:grpSpPr>
          <a:xfrm>
            <a:off x="6300192" y="2852955"/>
            <a:ext cx="2388668" cy="3456365"/>
            <a:chOff x="5897055" y="429597"/>
            <a:chExt cx="2388668" cy="2952309"/>
          </a:xfrm>
        </p:grpSpPr>
        <p:sp>
          <p:nvSpPr>
            <p:cNvPr id="20" name="Rectangle 19"/>
            <p:cNvSpPr/>
            <p:nvPr/>
          </p:nvSpPr>
          <p:spPr>
            <a:xfrm>
              <a:off x="5897055" y="429597"/>
              <a:ext cx="2388668" cy="295230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5897055" y="429597"/>
              <a:ext cx="2388668" cy="2952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GB" sz="1000" b="1" kern="1200" dirty="0" smtClean="0"/>
                <a:t>As if bias </a:t>
              </a:r>
              <a:r>
                <a:rPr lang="en-GB" sz="1000" kern="1200" dirty="0" smtClean="0"/>
                <a:t>the potential to be optimistic when restating historic behaviour due to exposure revisions or past misfortune. </a:t>
              </a:r>
              <a:endParaRPr lang="en-GB" sz="1000" kern="1200" dirty="0"/>
            </a:p>
            <a:p>
              <a:pPr marL="57150" lvl="1" indent="-57150" algn="l" defTabSz="355600">
                <a:lnSpc>
                  <a:spcPct val="90000"/>
                </a:lnSpc>
                <a:spcBef>
                  <a:spcPct val="0"/>
                </a:spcBef>
                <a:spcAft>
                  <a:spcPct val="15000"/>
                </a:spcAft>
                <a:buChar char="••"/>
              </a:pPr>
              <a:r>
                <a:rPr lang="en-GB" sz="1000" b="1" kern="1200" dirty="0" smtClean="0"/>
                <a:t>Availability heuristic </a:t>
              </a:r>
              <a:r>
                <a:rPr lang="en-GB" sz="1000" kern="1200" dirty="0" smtClean="0"/>
                <a:t>the tendency for people to respond more strongly to risks when instances of those risks are more available to them (from memory, imagination, media, general social discourse, beliefs about the world).</a:t>
              </a:r>
            </a:p>
            <a:p>
              <a:pPr marL="57150" lvl="1" indent="-57150" algn="l" defTabSz="355600">
                <a:lnSpc>
                  <a:spcPct val="90000"/>
                </a:lnSpc>
                <a:spcBef>
                  <a:spcPct val="0"/>
                </a:spcBef>
                <a:spcAft>
                  <a:spcPct val="15000"/>
                </a:spcAft>
                <a:buChar char="••"/>
              </a:pPr>
              <a:r>
                <a:rPr lang="en-GB" sz="1000" b="1" kern="1200" dirty="0" smtClean="0"/>
                <a:t>Causal thinking bias </a:t>
              </a:r>
              <a:r>
                <a:rPr lang="en-GB" sz="1000" kern="1200" dirty="0" smtClean="0"/>
                <a:t>tendency for people to seek patterns and explanations rather than believe in chance.</a:t>
              </a:r>
            </a:p>
            <a:p>
              <a:pPr marL="57150" lvl="1" indent="-57150" algn="l" defTabSz="355600">
                <a:lnSpc>
                  <a:spcPct val="90000"/>
                </a:lnSpc>
                <a:spcBef>
                  <a:spcPct val="0"/>
                </a:spcBef>
                <a:spcAft>
                  <a:spcPct val="15000"/>
                </a:spcAft>
                <a:buChar char="••"/>
              </a:pPr>
              <a:r>
                <a:rPr lang="en-GB" sz="1000" b="1" kern="1200" dirty="0" smtClean="0"/>
                <a:t>Hindsight bias </a:t>
              </a:r>
              <a:r>
                <a:rPr lang="en-GB" sz="1000" kern="1200" dirty="0" smtClean="0"/>
                <a:t>the false belief that events are more predictable than they actually are.</a:t>
              </a:r>
            </a:p>
            <a:p>
              <a:pPr marL="57150" lvl="1" indent="-57150" algn="l" defTabSz="355600">
                <a:lnSpc>
                  <a:spcPct val="90000"/>
                </a:lnSpc>
                <a:spcBef>
                  <a:spcPct val="0"/>
                </a:spcBef>
                <a:spcAft>
                  <a:spcPct val="15000"/>
                </a:spcAft>
                <a:buChar char="••"/>
              </a:pPr>
              <a:r>
                <a:rPr lang="en-GB" sz="1000" b="1" kern="1200" dirty="0" smtClean="0"/>
                <a:t>Illusion of skill </a:t>
              </a:r>
              <a:r>
                <a:rPr lang="en-GB" sz="1000" kern="1200" dirty="0" smtClean="0"/>
                <a:t>the tendency for people to mistake good luck for skill. </a:t>
              </a:r>
            </a:p>
            <a:p>
              <a:pPr marL="57150" lvl="1" indent="-57150" algn="l" defTabSz="355600">
                <a:lnSpc>
                  <a:spcPct val="90000"/>
                </a:lnSpc>
                <a:spcBef>
                  <a:spcPct val="0"/>
                </a:spcBef>
                <a:spcAft>
                  <a:spcPct val="15000"/>
                </a:spcAft>
                <a:buChar char="••"/>
              </a:pPr>
              <a:r>
                <a:rPr lang="en-GB" sz="1000" b="1" kern="1200" dirty="0" smtClean="0"/>
                <a:t>Small probabilities </a:t>
              </a:r>
              <a:r>
                <a:rPr lang="en-GB" sz="1000" kern="1200" dirty="0" smtClean="0"/>
                <a:t>a group of biases that can arise when people reason about rare events. Small probabilities tend to receive too much, or too little weight depending on the decision context.</a:t>
              </a:r>
            </a:p>
          </p:txBody>
        </p:sp>
      </p:grpSp>
    </p:spTree>
    <p:extLst>
      <p:ext uri="{BB962C8B-B14F-4D97-AF65-F5344CB8AC3E}">
        <p14:creationId xmlns:p14="http://schemas.microsoft.com/office/powerpoint/2010/main" val="26445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9552" y="2780928"/>
            <a:ext cx="8064896" cy="33843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3000" dirty="0">
                <a:solidFill>
                  <a:schemeClr val="accent1">
                    <a:lumMod val="40000"/>
                    <a:lumOff val="60000"/>
                  </a:schemeClr>
                </a:solidFill>
              </a:rPr>
              <a:t>3. Don’t be fooled</a:t>
            </a:r>
            <a:r>
              <a:rPr lang="en-GB" dirty="0" smtClean="0"/>
              <a:t/>
            </a:r>
            <a:br>
              <a:rPr lang="en-GB" dirty="0" smtClean="0"/>
            </a:br>
            <a:r>
              <a:rPr lang="en-GB" dirty="0" smtClean="0"/>
              <a:t>Reserving scenario example</a:t>
            </a:r>
            <a:endParaRPr lang="en-GB" dirty="0"/>
          </a:p>
        </p:txBody>
      </p:sp>
      <p:sp>
        <p:nvSpPr>
          <p:cNvPr id="3" name="Text Placeholder 2"/>
          <p:cNvSpPr>
            <a:spLocks noGrp="1"/>
          </p:cNvSpPr>
          <p:nvPr>
            <p:ph type="body" idx="1"/>
          </p:nvPr>
        </p:nvSpPr>
        <p:spPr>
          <a:xfrm>
            <a:off x="457200" y="1412776"/>
            <a:ext cx="4040188" cy="639762"/>
          </a:xfrm>
        </p:spPr>
        <p:txBody>
          <a:bodyPr/>
          <a:lstStyle/>
          <a:p>
            <a:r>
              <a:rPr lang="en-GB" dirty="0" smtClean="0"/>
              <a:t>Apparent scenario</a:t>
            </a:r>
            <a:endParaRPr lang="en-GB" dirty="0"/>
          </a:p>
        </p:txBody>
      </p:sp>
      <p:sp>
        <p:nvSpPr>
          <p:cNvPr id="8" name="Content Placeholder 7"/>
          <p:cNvSpPr>
            <a:spLocks noGrp="1"/>
          </p:cNvSpPr>
          <p:nvPr>
            <p:ph sz="half" idx="2"/>
          </p:nvPr>
        </p:nvSpPr>
        <p:spPr>
          <a:xfrm>
            <a:off x="457200" y="2052538"/>
            <a:ext cx="8219256" cy="3951288"/>
          </a:xfrm>
        </p:spPr>
        <p:txBody>
          <a:bodyPr/>
          <a:lstStyle/>
          <a:p>
            <a:pPr marL="0" indent="0">
              <a:buNone/>
            </a:pPr>
            <a:r>
              <a:rPr lang="en-GB" sz="2000" dirty="0" smtClean="0"/>
              <a:t>Q. What should the level of reserves be?</a:t>
            </a:r>
          </a:p>
          <a:p>
            <a:pPr marL="0" indent="0">
              <a:buNone/>
            </a:pPr>
            <a:endParaRPr lang="en-GB" sz="2000" dirty="0" smtClean="0"/>
          </a:p>
          <a:p>
            <a:pPr marL="355600" indent="-273050">
              <a:buNone/>
            </a:pPr>
            <a:r>
              <a:rPr lang="en-GB" sz="2000" dirty="0" smtClean="0"/>
              <a:t>Actuary’s knowledge and perspective:</a:t>
            </a:r>
            <a:endParaRPr lang="en-GB" sz="2000" dirty="0"/>
          </a:p>
          <a:p>
            <a:pPr marL="355600" indent="-273050"/>
            <a:r>
              <a:rPr lang="en-GB" sz="2000" dirty="0" smtClean="0"/>
              <a:t>Assumptions</a:t>
            </a:r>
            <a:r>
              <a:rPr lang="en-GB" sz="2000" dirty="0"/>
              <a:t>, stated and unstated, underlying a proposed </a:t>
            </a:r>
            <a:r>
              <a:rPr lang="en-GB" sz="2000" dirty="0" smtClean="0"/>
              <a:t>outcome</a:t>
            </a:r>
            <a:endParaRPr lang="en-GB" sz="2000" dirty="0"/>
          </a:p>
          <a:p>
            <a:pPr marL="355600" indent="-273050"/>
            <a:r>
              <a:rPr lang="en-GB" sz="2000" dirty="0" smtClean="0"/>
              <a:t>Sensitivity of analysis to different </a:t>
            </a:r>
            <a:r>
              <a:rPr lang="en-GB" sz="2000" dirty="0"/>
              <a:t>modelling </a:t>
            </a:r>
            <a:r>
              <a:rPr lang="en-GB" sz="2000" dirty="0" smtClean="0"/>
              <a:t>approaches</a:t>
            </a:r>
            <a:endParaRPr lang="en-GB" sz="2000" dirty="0"/>
          </a:p>
          <a:p>
            <a:pPr marL="355600" indent="-273050"/>
            <a:r>
              <a:rPr lang="en-GB" sz="2000" dirty="0"/>
              <a:t>Level of diligence in performing the work</a:t>
            </a:r>
          </a:p>
          <a:p>
            <a:pPr marL="355600" indent="-273050"/>
            <a:r>
              <a:rPr lang="en-GB" sz="2000" dirty="0" smtClean="0"/>
              <a:t>View on how far prepared for answer to move but still sign off</a:t>
            </a:r>
          </a:p>
          <a:p>
            <a:pPr marL="355600" indent="-273050"/>
            <a:endParaRPr lang="en-GB" sz="2000" dirty="0"/>
          </a:p>
          <a:p>
            <a:pPr marL="355600" indent="-273050"/>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spTree>
    <p:extLst>
      <p:ext uri="{BB962C8B-B14F-4D97-AF65-F5344CB8AC3E}">
        <p14:creationId xmlns:p14="http://schemas.microsoft.com/office/powerpoint/2010/main" val="2074711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Introduction</a:t>
            </a:r>
          </a:p>
          <a:p>
            <a:r>
              <a:rPr lang="en-GB" dirty="0" smtClean="0"/>
              <a:t>Uncertainty Principles</a:t>
            </a:r>
          </a:p>
          <a:p>
            <a:r>
              <a:rPr lang="en-GB" dirty="0" smtClean="0"/>
              <a:t>Uncertainty vignettes</a:t>
            </a:r>
          </a:p>
          <a:p>
            <a:r>
              <a:rPr lang="en-GB" dirty="0" smtClean="0"/>
              <a:t>Conclusions and </a:t>
            </a:r>
            <a:r>
              <a:rPr lang="en-GB" dirty="0"/>
              <a:t>next </a:t>
            </a:r>
            <a:r>
              <a:rPr lang="en-GB" dirty="0" smtClean="0"/>
              <a:t>steps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dirty="0"/>
          </a:p>
        </p:txBody>
      </p:sp>
    </p:spTree>
    <p:extLst>
      <p:ext uri="{BB962C8B-B14F-4D97-AF65-F5344CB8AC3E}">
        <p14:creationId xmlns:p14="http://schemas.microsoft.com/office/powerpoint/2010/main" val="330018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2780928"/>
            <a:ext cx="8064896" cy="33843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3000" dirty="0">
                <a:solidFill>
                  <a:schemeClr val="accent1">
                    <a:lumMod val="40000"/>
                    <a:lumOff val="60000"/>
                  </a:schemeClr>
                </a:solidFill>
              </a:rPr>
              <a:t>3. Don’t be fooled</a:t>
            </a:r>
            <a:r>
              <a:rPr lang="en-GB" dirty="0" smtClean="0"/>
              <a:t/>
            </a:r>
            <a:br>
              <a:rPr lang="en-GB" dirty="0" smtClean="0"/>
            </a:br>
            <a:r>
              <a:rPr lang="en-GB" dirty="0" smtClean="0"/>
              <a:t>Reserving scenario example</a:t>
            </a:r>
            <a:endParaRPr lang="en-GB" dirty="0"/>
          </a:p>
        </p:txBody>
      </p:sp>
      <p:sp>
        <p:nvSpPr>
          <p:cNvPr id="3" name="Text Placeholder 2"/>
          <p:cNvSpPr>
            <a:spLocks noGrp="1"/>
          </p:cNvSpPr>
          <p:nvPr>
            <p:ph type="body" idx="1"/>
          </p:nvPr>
        </p:nvSpPr>
        <p:spPr>
          <a:xfrm>
            <a:off x="457200" y="1412776"/>
            <a:ext cx="4040188" cy="639762"/>
          </a:xfrm>
        </p:spPr>
        <p:txBody>
          <a:bodyPr/>
          <a:lstStyle/>
          <a:p>
            <a:r>
              <a:rPr lang="en-GB" dirty="0"/>
              <a:t>Actual scenario?</a:t>
            </a:r>
          </a:p>
        </p:txBody>
      </p:sp>
      <p:sp>
        <p:nvSpPr>
          <p:cNvPr id="8" name="Content Placeholder 7"/>
          <p:cNvSpPr>
            <a:spLocks noGrp="1"/>
          </p:cNvSpPr>
          <p:nvPr>
            <p:ph sz="half" idx="2"/>
          </p:nvPr>
        </p:nvSpPr>
        <p:spPr>
          <a:xfrm>
            <a:off x="457200" y="2052538"/>
            <a:ext cx="8219256" cy="3951288"/>
          </a:xfrm>
        </p:spPr>
        <p:txBody>
          <a:bodyPr/>
          <a:lstStyle/>
          <a:p>
            <a:pPr marL="0" indent="0">
              <a:buNone/>
            </a:pPr>
            <a:r>
              <a:rPr lang="en-GB" sz="2000" dirty="0" smtClean="0"/>
              <a:t>Q</a:t>
            </a:r>
            <a:r>
              <a:rPr lang="en-GB" sz="2000" dirty="0"/>
              <a:t>. What should the level of reserves be </a:t>
            </a:r>
            <a:r>
              <a:rPr lang="en-GB" sz="2000" b="1" dirty="0"/>
              <a:t>given currently X and pressure on profits for results announcement</a:t>
            </a:r>
            <a:r>
              <a:rPr lang="en-GB" sz="2000" dirty="0" smtClean="0"/>
              <a:t>?</a:t>
            </a:r>
            <a:endParaRPr lang="en-GB" sz="2000" dirty="0"/>
          </a:p>
          <a:p>
            <a:pPr marL="355600" indent="-273050">
              <a:buNone/>
            </a:pPr>
            <a:r>
              <a:rPr lang="en-GB" sz="2000" dirty="0" smtClean="0"/>
              <a:t>Questioner’s knowledge and perspective:</a:t>
            </a:r>
            <a:endParaRPr lang="en-GB" sz="2000" dirty="0"/>
          </a:p>
          <a:p>
            <a:pPr marL="355600" indent="-273050"/>
            <a:r>
              <a:rPr lang="en-GB" sz="2000" dirty="0" smtClean="0"/>
              <a:t>How </a:t>
            </a:r>
            <a:r>
              <a:rPr lang="en-GB" sz="2000" dirty="0"/>
              <a:t>much information relating to the business has been disclosed to the actuary, and what </a:t>
            </a:r>
            <a:r>
              <a:rPr lang="en-GB" sz="2000" dirty="0" smtClean="0"/>
              <a:t>has </a:t>
            </a:r>
            <a:r>
              <a:rPr lang="en-GB" sz="2000" dirty="0"/>
              <a:t>been withheld</a:t>
            </a:r>
          </a:p>
          <a:p>
            <a:pPr marL="355600" indent="-273050"/>
            <a:r>
              <a:rPr lang="en-GB" sz="2000" dirty="0" smtClean="0"/>
              <a:t>How </a:t>
            </a:r>
            <a:r>
              <a:rPr lang="en-GB" sz="2000" dirty="0"/>
              <a:t>a particular outcome affects </a:t>
            </a:r>
            <a:r>
              <a:rPr lang="en-GB" sz="2000" dirty="0" smtClean="0"/>
              <a:t>the </a:t>
            </a:r>
            <a:r>
              <a:rPr lang="en-GB" sz="2000" dirty="0"/>
              <a:t>bonus and career prospects of </a:t>
            </a:r>
            <a:r>
              <a:rPr lang="en-GB" sz="2000" dirty="0" smtClean="0"/>
              <a:t>the questioner and other colleagues</a:t>
            </a:r>
            <a:endParaRPr lang="en-GB" sz="2000" dirty="0"/>
          </a:p>
          <a:p>
            <a:pPr marL="355600" indent="-273050"/>
            <a:r>
              <a:rPr lang="en-GB" sz="2000" dirty="0" smtClean="0"/>
              <a:t>Guesses </a:t>
            </a:r>
            <a:r>
              <a:rPr lang="en-GB" sz="2000" dirty="0"/>
              <a:t>at the outcome from other colleagues (actuarial or not)</a:t>
            </a:r>
          </a:p>
          <a:p>
            <a:pPr marL="355600" indent="-273050"/>
            <a:r>
              <a:rPr lang="en-GB" sz="2000" dirty="0" smtClean="0"/>
              <a:t>The </a:t>
            </a:r>
            <a:r>
              <a:rPr lang="en-GB" sz="2000" dirty="0"/>
              <a:t>acceptable range for the answer, beyond which the actuary will be replaced by someone else more </a:t>
            </a:r>
            <a:r>
              <a:rPr lang="en-GB" sz="2000" dirty="0" smtClean="0"/>
              <a:t>accommodating</a:t>
            </a:r>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20</a:t>
            </a:fld>
            <a:endParaRPr lang="en-GB"/>
          </a:p>
        </p:txBody>
      </p:sp>
    </p:spTree>
    <p:extLst>
      <p:ext uri="{BB962C8B-B14F-4D97-AF65-F5344CB8AC3E}">
        <p14:creationId xmlns:p14="http://schemas.microsoft.com/office/powerpoint/2010/main" val="107389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2776"/>
            <a:ext cx="4040188" cy="639762"/>
          </a:xfrm>
        </p:spPr>
        <p:txBody>
          <a:bodyPr/>
          <a:lstStyle/>
          <a:p>
            <a:r>
              <a:rPr lang="en-GB" dirty="0"/>
              <a:t>Actual scenario?</a:t>
            </a:r>
          </a:p>
        </p:txBody>
      </p:sp>
      <p:sp>
        <p:nvSpPr>
          <p:cNvPr id="2" name="Title 1"/>
          <p:cNvSpPr>
            <a:spLocks noGrp="1"/>
          </p:cNvSpPr>
          <p:nvPr>
            <p:ph type="title"/>
          </p:nvPr>
        </p:nvSpPr>
        <p:spPr/>
        <p:txBody>
          <a:bodyPr/>
          <a:lstStyle/>
          <a:p>
            <a:r>
              <a:rPr lang="en-GB" sz="3000" dirty="0">
                <a:solidFill>
                  <a:schemeClr val="accent1">
                    <a:lumMod val="40000"/>
                    <a:lumOff val="60000"/>
                  </a:schemeClr>
                </a:solidFill>
              </a:rPr>
              <a:t>3. Don’t be fooled</a:t>
            </a:r>
            <a:r>
              <a:rPr lang="en-GB" dirty="0" smtClean="0"/>
              <a:t/>
            </a:r>
            <a:br>
              <a:rPr lang="en-GB" dirty="0" smtClean="0"/>
            </a:br>
            <a:r>
              <a:rPr lang="en-GB" dirty="0" smtClean="0"/>
              <a:t>Reserving scenario example</a:t>
            </a:r>
            <a:endParaRPr lang="en-GB" dirty="0"/>
          </a:p>
        </p:txBody>
      </p:sp>
      <p:sp>
        <p:nvSpPr>
          <p:cNvPr id="8" name="Content Placeholder 7"/>
          <p:cNvSpPr>
            <a:spLocks noGrp="1"/>
          </p:cNvSpPr>
          <p:nvPr>
            <p:ph sz="half" idx="2"/>
          </p:nvPr>
        </p:nvSpPr>
        <p:spPr>
          <a:xfrm>
            <a:off x="457200" y="2052538"/>
            <a:ext cx="8219256" cy="3951288"/>
          </a:xfrm>
        </p:spPr>
        <p:txBody>
          <a:bodyPr/>
          <a:lstStyle/>
          <a:p>
            <a:pPr marL="0" indent="0">
              <a:buNone/>
            </a:pPr>
            <a:r>
              <a:rPr lang="en-GB" sz="2000" dirty="0" smtClean="0">
                <a:solidFill>
                  <a:schemeClr val="tx1"/>
                </a:solidFill>
              </a:rPr>
              <a:t>Q</a:t>
            </a:r>
            <a:r>
              <a:rPr lang="en-GB" sz="2000" dirty="0">
                <a:solidFill>
                  <a:schemeClr val="tx1"/>
                </a:solidFill>
              </a:rPr>
              <a:t>. What should the level of reserves be given currently X and pressure on profits for results announcement?</a:t>
            </a:r>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21</a:t>
            </a:fld>
            <a:endParaRPr lang="en-GB"/>
          </a:p>
        </p:txBody>
      </p:sp>
      <p:sp>
        <p:nvSpPr>
          <p:cNvPr id="7" name="TextBox 6"/>
          <p:cNvSpPr txBox="1"/>
          <p:nvPr/>
        </p:nvSpPr>
        <p:spPr>
          <a:xfrm>
            <a:off x="395536" y="3020759"/>
            <a:ext cx="8352928" cy="769441"/>
          </a:xfrm>
          <a:prstGeom prst="rect">
            <a:avLst/>
          </a:prstGeom>
          <a:noFill/>
        </p:spPr>
        <p:txBody>
          <a:bodyPr wrap="square" rtlCol="0">
            <a:spAutoFit/>
          </a:bodyPr>
          <a:lstStyle/>
          <a:p>
            <a:r>
              <a:rPr lang="en-GB" sz="2200" dirty="0" smtClean="0"/>
              <a:t>Questioner and Actuary especially vulnerable to these </a:t>
            </a:r>
            <a:r>
              <a:rPr lang="en-GB" sz="2200" b="1" dirty="0" smtClean="0"/>
              <a:t>unintentional biases and traps</a:t>
            </a:r>
            <a:r>
              <a:rPr lang="en-GB" sz="2200" dirty="0" smtClean="0"/>
              <a:t>:</a:t>
            </a:r>
            <a:endParaRPr lang="en-GB" sz="2200" dirty="0"/>
          </a:p>
        </p:txBody>
      </p:sp>
      <p:sp>
        <p:nvSpPr>
          <p:cNvPr id="10" name="Content Placeholder 2"/>
          <p:cNvSpPr txBox="1">
            <a:spLocks/>
          </p:cNvSpPr>
          <p:nvPr/>
        </p:nvSpPr>
        <p:spPr>
          <a:xfrm>
            <a:off x="3265512" y="3861048"/>
            <a:ext cx="2674640" cy="1944216"/>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63525" indent="-263525"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38163" indent="-27463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01688" indent="-2635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000" b="1" dirty="0" smtClean="0"/>
              <a:t>Traps</a:t>
            </a:r>
          </a:p>
          <a:p>
            <a:pPr>
              <a:spcBef>
                <a:spcPts val="0"/>
              </a:spcBef>
            </a:pPr>
            <a:r>
              <a:rPr lang="en-GB" sz="2000" dirty="0"/>
              <a:t>Gambler’s fallacy </a:t>
            </a:r>
          </a:p>
          <a:p>
            <a:pPr>
              <a:spcBef>
                <a:spcPts val="0"/>
              </a:spcBef>
            </a:pPr>
            <a:r>
              <a:rPr lang="en-GB" sz="2000" dirty="0"/>
              <a:t>Illusion of </a:t>
            </a:r>
            <a:r>
              <a:rPr lang="en-GB" sz="2000" dirty="0" smtClean="0"/>
              <a:t>validity</a:t>
            </a:r>
            <a:endParaRPr lang="en-GB" sz="2000" dirty="0"/>
          </a:p>
          <a:p>
            <a:pPr>
              <a:spcBef>
                <a:spcPts val="0"/>
              </a:spcBef>
            </a:pPr>
            <a:r>
              <a:rPr lang="en-GB" sz="2000" dirty="0"/>
              <a:t>Law of Least </a:t>
            </a:r>
            <a:r>
              <a:rPr lang="en-GB" sz="2000" dirty="0" smtClean="0"/>
              <a:t>Effort</a:t>
            </a:r>
            <a:endParaRPr lang="en-GB" sz="2000" dirty="0"/>
          </a:p>
          <a:p>
            <a:pPr>
              <a:spcBef>
                <a:spcPts val="0"/>
              </a:spcBef>
            </a:pPr>
            <a:r>
              <a:rPr lang="en-GB" sz="2000" dirty="0"/>
              <a:t>Mean-reversion </a:t>
            </a:r>
            <a:r>
              <a:rPr lang="en-GB" sz="2000" dirty="0" smtClean="0"/>
              <a:t>bias</a:t>
            </a:r>
            <a:endParaRPr lang="en-GB" sz="2000" dirty="0"/>
          </a:p>
        </p:txBody>
      </p:sp>
      <p:sp>
        <p:nvSpPr>
          <p:cNvPr id="11" name="Content Placeholder 2"/>
          <p:cNvSpPr txBox="1">
            <a:spLocks/>
          </p:cNvSpPr>
          <p:nvPr/>
        </p:nvSpPr>
        <p:spPr>
          <a:xfrm>
            <a:off x="6073824" y="3861048"/>
            <a:ext cx="2674640" cy="1944216"/>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63525" indent="-263525"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38163" indent="-27463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01688" indent="-2635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smtClean="0"/>
              <a:t>Over-interpretation</a:t>
            </a:r>
          </a:p>
          <a:p>
            <a:pPr>
              <a:spcBef>
                <a:spcPts val="0"/>
              </a:spcBef>
            </a:pPr>
            <a:r>
              <a:rPr lang="en-GB" sz="2000" dirty="0" smtClean="0"/>
              <a:t>Availability </a:t>
            </a:r>
            <a:r>
              <a:rPr lang="en-GB" sz="2000" dirty="0"/>
              <a:t>heuristic </a:t>
            </a:r>
          </a:p>
          <a:p>
            <a:pPr>
              <a:spcBef>
                <a:spcPts val="0"/>
              </a:spcBef>
            </a:pPr>
            <a:r>
              <a:rPr lang="en-GB" sz="2000" dirty="0" smtClean="0"/>
              <a:t>Hindsight bias</a:t>
            </a:r>
            <a:endParaRPr lang="en-GB" sz="2000" dirty="0"/>
          </a:p>
        </p:txBody>
      </p:sp>
      <p:sp>
        <p:nvSpPr>
          <p:cNvPr id="12" name="Content Placeholder 2"/>
          <p:cNvSpPr txBox="1">
            <a:spLocks/>
          </p:cNvSpPr>
          <p:nvPr/>
        </p:nvSpPr>
        <p:spPr>
          <a:xfrm>
            <a:off x="457200" y="3861048"/>
            <a:ext cx="2674640" cy="1944216"/>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63525" indent="-263525"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38163" indent="-27463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01688" indent="-2635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Latent Framing</a:t>
            </a:r>
          </a:p>
          <a:p>
            <a:pPr>
              <a:spcBef>
                <a:spcPts val="0"/>
              </a:spcBef>
            </a:pPr>
            <a:r>
              <a:rPr lang="en-GB" sz="2000" dirty="0" smtClean="0"/>
              <a:t>Anchoring</a:t>
            </a:r>
            <a:endParaRPr lang="en-GB" sz="2000" dirty="0"/>
          </a:p>
          <a:p>
            <a:pPr>
              <a:spcBef>
                <a:spcPts val="0"/>
              </a:spcBef>
            </a:pPr>
            <a:r>
              <a:rPr lang="en-GB" sz="2000" dirty="0"/>
              <a:t>Confirmation </a:t>
            </a:r>
            <a:r>
              <a:rPr lang="en-GB" sz="2000" dirty="0" smtClean="0"/>
              <a:t>bias</a:t>
            </a:r>
            <a:endParaRPr lang="en-GB" sz="2000" dirty="0"/>
          </a:p>
          <a:p>
            <a:pPr>
              <a:spcBef>
                <a:spcPts val="0"/>
              </a:spcBef>
            </a:pPr>
            <a:r>
              <a:rPr lang="en-GB" sz="2000" dirty="0"/>
              <a:t>Status quo bias </a:t>
            </a:r>
          </a:p>
          <a:p>
            <a:pPr>
              <a:spcBef>
                <a:spcPts val="0"/>
              </a:spcBef>
            </a:pPr>
            <a:r>
              <a:rPr lang="en-GB" sz="2000" dirty="0"/>
              <a:t>Trusting intuition</a:t>
            </a:r>
          </a:p>
        </p:txBody>
      </p:sp>
    </p:spTree>
    <p:extLst>
      <p:ext uri="{BB962C8B-B14F-4D97-AF65-F5344CB8AC3E}">
        <p14:creationId xmlns:p14="http://schemas.microsoft.com/office/powerpoint/2010/main" val="3306128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4813"/>
            <a:ext cx="8353175" cy="1143000"/>
          </a:xfrm>
        </p:spPr>
        <p:txBody>
          <a:bodyPr anchor="t"/>
          <a:lstStyle/>
          <a:p>
            <a:r>
              <a:rPr lang="en-GB" sz="3000" dirty="0">
                <a:solidFill>
                  <a:schemeClr val="accent1">
                    <a:lumMod val="40000"/>
                    <a:lumOff val="60000"/>
                  </a:schemeClr>
                </a:solidFill>
              </a:rPr>
              <a:t>4. Models can be helpful, but also dangerous</a:t>
            </a:r>
            <a:r>
              <a:rPr lang="en-GB" sz="3000" dirty="0" smtClean="0"/>
              <a:t/>
            </a:r>
            <a:br>
              <a:rPr lang="en-GB" sz="3000" dirty="0" smtClean="0"/>
            </a:br>
            <a:r>
              <a:rPr lang="en-GB" dirty="0" smtClean="0"/>
              <a:t>Honing your “unknowability radar”</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dirty="0"/>
          </a:p>
        </p:txBody>
      </p:sp>
      <p:sp>
        <p:nvSpPr>
          <p:cNvPr id="6" name="Content Placeholder 2"/>
          <p:cNvSpPr>
            <a:spLocks noGrp="1"/>
          </p:cNvSpPr>
          <p:nvPr>
            <p:ph idx="1"/>
          </p:nvPr>
        </p:nvSpPr>
        <p:spPr>
          <a:xfrm>
            <a:off x="395288" y="1557338"/>
            <a:ext cx="4752776" cy="4640262"/>
          </a:xfrm>
        </p:spPr>
        <p:txBody>
          <a:bodyPr/>
          <a:lstStyle/>
          <a:p>
            <a:pPr marL="0" indent="0">
              <a:buNone/>
            </a:pPr>
            <a:r>
              <a:rPr lang="en-GB" dirty="0" smtClean="0"/>
              <a:t>Important to </a:t>
            </a:r>
          </a:p>
          <a:p>
            <a:r>
              <a:rPr lang="en-GB" dirty="0" smtClean="0"/>
              <a:t>Identify limits to knowledge</a:t>
            </a:r>
          </a:p>
          <a:p>
            <a:r>
              <a:rPr lang="en-GB" dirty="0" smtClean="0"/>
              <a:t>Spot </a:t>
            </a:r>
            <a:r>
              <a:rPr lang="en-GB" dirty="0"/>
              <a:t>bad (actuarial) </a:t>
            </a:r>
            <a:r>
              <a:rPr lang="en-GB" dirty="0" smtClean="0"/>
              <a:t>science</a:t>
            </a:r>
          </a:p>
          <a:p>
            <a:r>
              <a:rPr lang="en-GB" dirty="0" smtClean="0"/>
              <a:t>Spot hard problems</a:t>
            </a:r>
          </a:p>
          <a:p>
            <a:pPr lvl="1"/>
            <a:r>
              <a:rPr lang="en-GB" b="1" dirty="0" smtClean="0"/>
              <a:t>Smooth v knotty v unknowable</a:t>
            </a:r>
            <a:endParaRPr lang="en-GB" dirty="0" smtClean="0"/>
          </a:p>
          <a:p>
            <a:r>
              <a:rPr lang="en-GB" dirty="0" smtClean="0"/>
              <a:t>Work hard to make this instinctive…</a:t>
            </a:r>
            <a:endParaRPr lang="en-GB" dirty="0"/>
          </a:p>
          <a:p>
            <a:endParaRPr lang="en-GB" dirty="0"/>
          </a:p>
        </p:txBody>
      </p:sp>
      <p:pic>
        <p:nvPicPr>
          <p:cNvPr id="1026" name="Picture 2" descr="A Rough Guide to Spotting Bad Science 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13"/>
          <a:stretch/>
        </p:blipFill>
        <p:spPr bwMode="auto">
          <a:xfrm>
            <a:off x="5292080" y="1438636"/>
            <a:ext cx="3508439" cy="48706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5874342"/>
            <a:ext cx="4686197" cy="369332"/>
          </a:xfrm>
          <a:prstGeom prst="rect">
            <a:avLst/>
          </a:prstGeom>
          <a:noFill/>
        </p:spPr>
        <p:txBody>
          <a:bodyPr wrap="square" rtlCol="0">
            <a:spAutoFit/>
          </a:bodyPr>
          <a:lstStyle/>
          <a:p>
            <a:r>
              <a:rPr lang="en-GB" sz="900" dirty="0" smtClean="0"/>
              <a:t>Source: </a:t>
            </a:r>
            <a:r>
              <a:rPr lang="en-GB" sz="900" dirty="0"/>
              <a:t>Compound Interest </a:t>
            </a:r>
            <a:endParaRPr lang="en-GB" sz="900" dirty="0" smtClean="0"/>
          </a:p>
          <a:p>
            <a:r>
              <a:rPr lang="en-GB" sz="900" dirty="0"/>
              <a:t>http://</a:t>
            </a:r>
            <a:r>
              <a:rPr lang="en-GB" sz="900" dirty="0" smtClean="0"/>
              <a:t>www.compoundchem.com/2014/04/02/a-rough-guide-to-spotting-bad-science</a:t>
            </a:r>
            <a:endParaRPr lang="en-GB" sz="900" dirty="0"/>
          </a:p>
        </p:txBody>
      </p:sp>
    </p:spTree>
    <p:extLst>
      <p:ext uri="{BB962C8B-B14F-4D97-AF65-F5344CB8AC3E}">
        <p14:creationId xmlns:p14="http://schemas.microsoft.com/office/powerpoint/2010/main" val="786030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4813"/>
            <a:ext cx="8353175" cy="1143000"/>
          </a:xfrm>
        </p:spPr>
        <p:txBody>
          <a:bodyPr anchor="t"/>
          <a:lstStyle/>
          <a:p>
            <a:r>
              <a:rPr lang="en-GB" sz="3000" dirty="0">
                <a:solidFill>
                  <a:schemeClr val="accent1">
                    <a:lumMod val="40000"/>
                    <a:lumOff val="60000"/>
                  </a:schemeClr>
                </a:solidFill>
              </a:rPr>
              <a:t>4. Models can be helpful, but also dangerous</a:t>
            </a:r>
            <a:r>
              <a:rPr lang="en-GB" sz="3000" dirty="0"/>
              <a:t/>
            </a:r>
            <a:br>
              <a:rPr lang="en-GB" sz="3000" dirty="0"/>
            </a:br>
            <a:r>
              <a:rPr lang="en-GB" dirty="0"/>
              <a:t>Honing your “unknowability </a:t>
            </a:r>
            <a:r>
              <a:rPr lang="en-GB" dirty="0" smtClean="0"/>
              <a:t>radar”</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69087886"/>
              </p:ext>
            </p:extLst>
          </p:nvPr>
        </p:nvGraphicFramePr>
        <p:xfrm>
          <a:off x="467545" y="2348880"/>
          <a:ext cx="8208912" cy="2371703"/>
        </p:xfrm>
        <a:graphic>
          <a:graphicData uri="http://schemas.openxmlformats.org/drawingml/2006/table">
            <a:tbl>
              <a:tblPr firstRow="1" bandRow="1">
                <a:tableStyleId>{5C22544A-7EE6-4342-B048-85BDC9FD1C3A}</a:tableStyleId>
              </a:tblPr>
              <a:tblGrid>
                <a:gridCol w="2736304"/>
                <a:gridCol w="2736304"/>
                <a:gridCol w="2736304"/>
              </a:tblGrid>
              <a:tr h="346501">
                <a:tc>
                  <a:txBody>
                    <a:bodyPr/>
                    <a:lstStyle/>
                    <a:p>
                      <a:pPr algn="ctr"/>
                      <a:r>
                        <a:rPr lang="en-GB" sz="2200" dirty="0" smtClean="0"/>
                        <a:t>Smooth</a:t>
                      </a:r>
                      <a:endParaRPr lang="en-GB" sz="2200" dirty="0"/>
                    </a:p>
                  </a:txBody>
                  <a:tcPr marL="84406" marR="84406"/>
                </a:tc>
                <a:tc>
                  <a:txBody>
                    <a:bodyPr/>
                    <a:lstStyle/>
                    <a:p>
                      <a:pPr algn="ctr"/>
                      <a:r>
                        <a:rPr lang="en-GB" sz="2200" dirty="0" smtClean="0"/>
                        <a:t>Knotty</a:t>
                      </a:r>
                      <a:endParaRPr lang="en-GB" sz="2200" dirty="0"/>
                    </a:p>
                  </a:txBody>
                  <a:tcPr marL="84406" marR="84406"/>
                </a:tc>
                <a:tc>
                  <a:txBody>
                    <a:bodyPr/>
                    <a:lstStyle/>
                    <a:p>
                      <a:pPr algn="ctr"/>
                      <a:r>
                        <a:rPr lang="en-GB" sz="2200" dirty="0" smtClean="0"/>
                        <a:t>Unknowable</a:t>
                      </a:r>
                      <a:endParaRPr lang="en-GB" sz="2200" dirty="0"/>
                    </a:p>
                  </a:txBody>
                  <a:tcPr marL="84406" marR="84406"/>
                </a:tc>
              </a:tr>
              <a:tr h="892971">
                <a:tc>
                  <a:txBody>
                    <a:bodyPr/>
                    <a:lstStyle/>
                    <a:p>
                      <a:pPr marL="261938" marR="0" indent="-261938"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000" dirty="0" smtClean="0"/>
                        <a:t>Reserving a stable book with good data</a:t>
                      </a:r>
                    </a:p>
                  </a:txBody>
                  <a:tcPr marL="84406" marR="84406"/>
                </a:tc>
                <a:tc>
                  <a:txBody>
                    <a:bodyPr/>
                    <a:lstStyle/>
                    <a:p>
                      <a:pPr marL="261938" marR="0" indent="-261938"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000" dirty="0" smtClean="0"/>
                        <a:t>Assessing</a:t>
                      </a:r>
                      <a:r>
                        <a:rPr lang="en-GB" sz="2000" baseline="0" dirty="0" smtClean="0"/>
                        <a:t> r</a:t>
                      </a:r>
                      <a:r>
                        <a:rPr lang="en-GB" sz="2000" dirty="0" smtClean="0"/>
                        <a:t>eserve risk</a:t>
                      </a:r>
                      <a:endParaRPr lang="en-GB" sz="2000" baseline="0" dirty="0" smtClean="0"/>
                    </a:p>
                  </a:txBody>
                  <a:tcPr marL="84406" marR="84406"/>
                </a:tc>
                <a:tc>
                  <a:txBody>
                    <a:bodyPr/>
                    <a:lstStyle/>
                    <a:p>
                      <a:pPr marL="261938" indent="-261938">
                        <a:spcBef>
                          <a:spcPts val="600"/>
                        </a:spcBef>
                        <a:spcAft>
                          <a:spcPts val="600"/>
                        </a:spcAft>
                        <a:buFont typeface="Arial" panose="020B0604020202020204" pitchFamily="34" charset="0"/>
                        <a:buChar char="•"/>
                      </a:pPr>
                      <a:r>
                        <a:rPr lang="en-GB" sz="2000" kern="0" dirty="0" smtClean="0"/>
                        <a:t>Predicting </a:t>
                      </a:r>
                      <a:br>
                        <a:rPr lang="en-GB" sz="2000" kern="0" dirty="0" smtClean="0"/>
                      </a:br>
                      <a:r>
                        <a:rPr lang="en-GB" sz="2000" kern="0" dirty="0" smtClean="0"/>
                        <a:t>“1 in 200” events</a:t>
                      </a:r>
                    </a:p>
                  </a:txBody>
                  <a:tcPr marL="84406" marR="84406"/>
                </a:tc>
              </a:tr>
              <a:tr h="1052012">
                <a:tc>
                  <a:txBody>
                    <a:bodyPr/>
                    <a:lstStyle/>
                    <a:p>
                      <a:pPr marL="261938" marR="0" indent="-261938"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000" dirty="0" smtClean="0"/>
                        <a:t>Assessing</a:t>
                      </a:r>
                      <a:r>
                        <a:rPr lang="en-GB" sz="2000" baseline="0" dirty="0" smtClean="0"/>
                        <a:t> scenario severities, based on assumed events</a:t>
                      </a:r>
                      <a:endParaRPr lang="en-GB" sz="2000" dirty="0" smtClean="0"/>
                    </a:p>
                  </a:txBody>
                  <a:tcPr marL="84406" marR="84406"/>
                </a:tc>
                <a:tc>
                  <a:txBody>
                    <a:bodyPr/>
                    <a:lstStyle/>
                    <a:p>
                      <a:pPr marL="261938" marR="0" indent="-261938"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000" dirty="0" smtClean="0"/>
                        <a:t>Assessing</a:t>
                      </a:r>
                      <a:r>
                        <a:rPr lang="en-GB" sz="2000" baseline="0" dirty="0" smtClean="0"/>
                        <a:t> relative scenario likelihood</a:t>
                      </a:r>
                    </a:p>
                  </a:txBody>
                  <a:tcPr marL="84406" marR="84406"/>
                </a:tc>
                <a:tc>
                  <a:txBody>
                    <a:bodyPr/>
                    <a:lstStyle/>
                    <a:p>
                      <a:pPr marL="261938" marR="0" indent="-261938"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000" kern="0" dirty="0" smtClean="0"/>
                        <a:t>Assessing scenario return periods</a:t>
                      </a:r>
                    </a:p>
                  </a:txBody>
                  <a:tcPr marL="84406" marR="84406"/>
                </a:tc>
              </a:tr>
            </a:tbl>
          </a:graphicData>
        </a:graphic>
      </p:graphicFrame>
      <p:sp>
        <p:nvSpPr>
          <p:cNvPr id="7" name="Content Placeholder 2"/>
          <p:cNvSpPr>
            <a:spLocks noGrp="1"/>
          </p:cNvSpPr>
          <p:nvPr>
            <p:ph idx="1"/>
          </p:nvPr>
        </p:nvSpPr>
        <p:spPr>
          <a:xfrm>
            <a:off x="395288" y="1557338"/>
            <a:ext cx="8281168" cy="1079574"/>
          </a:xfrm>
        </p:spPr>
        <p:txBody>
          <a:bodyPr/>
          <a:lstStyle/>
          <a:p>
            <a:pPr marL="0" indent="0">
              <a:buNone/>
            </a:pPr>
            <a:r>
              <a:rPr lang="en-GB" dirty="0" smtClean="0"/>
              <a:t>Spotting hard problems…</a:t>
            </a:r>
            <a:endParaRPr lang="en-GB" dirty="0"/>
          </a:p>
        </p:txBody>
      </p:sp>
    </p:spTree>
    <p:extLst>
      <p:ext uri="{BB962C8B-B14F-4D97-AF65-F5344CB8AC3E}">
        <p14:creationId xmlns:p14="http://schemas.microsoft.com/office/powerpoint/2010/main" val="588568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4813"/>
            <a:ext cx="8353175" cy="1143000"/>
          </a:xfrm>
        </p:spPr>
        <p:txBody>
          <a:bodyPr/>
          <a:lstStyle/>
          <a:p>
            <a:r>
              <a:rPr lang="en-GB" sz="3000" dirty="0">
                <a:solidFill>
                  <a:schemeClr val="accent1">
                    <a:lumMod val="40000"/>
                    <a:lumOff val="60000"/>
                  </a:schemeClr>
                </a:solidFill>
              </a:rPr>
              <a:t>4. Models can be helpful, but also </a:t>
            </a:r>
            <a:r>
              <a:rPr lang="en-GB" sz="3000" dirty="0" smtClean="0">
                <a:solidFill>
                  <a:schemeClr val="accent1">
                    <a:lumMod val="40000"/>
                    <a:lumOff val="60000"/>
                  </a:schemeClr>
                </a:solidFill>
              </a:rPr>
              <a:t>dangerous</a:t>
            </a:r>
            <a:r>
              <a:rPr lang="en-GB" dirty="0" smtClean="0">
                <a:solidFill>
                  <a:schemeClr val="accent1">
                    <a:lumMod val="40000"/>
                    <a:lumOff val="60000"/>
                  </a:schemeClr>
                </a:solidFill>
              </a:rPr>
              <a:t/>
            </a:r>
            <a:br>
              <a:rPr lang="en-GB" dirty="0" smtClean="0">
                <a:solidFill>
                  <a:schemeClr val="accent1">
                    <a:lumMod val="40000"/>
                    <a:lumOff val="60000"/>
                  </a:schemeClr>
                </a:solidFill>
              </a:rPr>
            </a:br>
            <a:r>
              <a:rPr lang="en-GB" dirty="0" smtClean="0"/>
              <a:t>Prudence and Best Estimates</a:t>
            </a:r>
            <a:endParaRPr lang="en-GB" dirty="0"/>
          </a:p>
        </p:txBody>
      </p:sp>
      <p:sp>
        <p:nvSpPr>
          <p:cNvPr id="3" name="Content Placeholder 2"/>
          <p:cNvSpPr>
            <a:spLocks noGrp="1"/>
          </p:cNvSpPr>
          <p:nvPr>
            <p:ph idx="1"/>
          </p:nvPr>
        </p:nvSpPr>
        <p:spPr/>
        <p:txBody>
          <a:bodyPr/>
          <a:lstStyle/>
          <a:p>
            <a:pPr marL="0" indent="0">
              <a:buNone/>
            </a:pPr>
            <a:r>
              <a:rPr lang="en-GB" sz="2000" dirty="0" smtClean="0"/>
              <a:t>Ten losses: </a:t>
            </a:r>
            <a:r>
              <a:rPr lang="en-GB" sz="2000" dirty="0"/>
              <a:t>10, 20, 21, 34, 48, 82, </a:t>
            </a:r>
            <a:r>
              <a:rPr lang="en-GB" sz="2000" dirty="0" smtClean="0"/>
              <a:t>84,167</a:t>
            </a:r>
            <a:r>
              <a:rPr lang="en-GB" sz="2000" dirty="0"/>
              <a:t>, 241, </a:t>
            </a:r>
            <a:r>
              <a:rPr lang="en-GB" sz="2000" dirty="0" smtClean="0"/>
              <a:t>293</a:t>
            </a:r>
          </a:p>
          <a:p>
            <a:pPr marL="0" indent="0">
              <a:spcBef>
                <a:spcPts val="600"/>
              </a:spcBef>
              <a:buNone/>
            </a:pPr>
            <a:r>
              <a:rPr lang="en-GB" sz="2000" dirty="0" smtClean="0"/>
              <a:t>What is the 1 in 100 loss exceedence estimate?</a:t>
            </a:r>
          </a:p>
          <a:p>
            <a:pPr marL="0" indent="0">
              <a:spcBef>
                <a:spcPts val="600"/>
              </a:spcBef>
              <a:buNone/>
            </a:pPr>
            <a:endParaRPr lang="en-GB" sz="2000" dirty="0" smtClean="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spcBef>
                <a:spcPts val="600"/>
              </a:spcBef>
              <a:buNone/>
            </a:pPr>
            <a:endParaRPr lang="en-GB" sz="2000" dirty="0" smtClean="0"/>
          </a:p>
          <a:p>
            <a:pPr marL="0" indent="0">
              <a:spcBef>
                <a:spcPts val="600"/>
              </a:spcBef>
              <a:buNone/>
            </a:pPr>
            <a:r>
              <a:rPr lang="en-GB" sz="2000" dirty="0" smtClean="0"/>
              <a:t>Extra </a:t>
            </a:r>
            <a:r>
              <a:rPr lang="en-GB" sz="2000" dirty="0"/>
              <a:t>uncertainty in the red and amber scenarios relates to a lack of knowledge, rather than inherent randomness.  Can this be quantified?</a:t>
            </a:r>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275640904"/>
              </p:ext>
            </p:extLst>
          </p:nvPr>
        </p:nvGraphicFramePr>
        <p:xfrm>
          <a:off x="467544" y="2492896"/>
          <a:ext cx="8208912" cy="2724645"/>
        </p:xfrm>
        <a:graphic>
          <a:graphicData uri="http://schemas.openxmlformats.org/drawingml/2006/table">
            <a:tbl>
              <a:tblPr firstRow="1" bandRow="1">
                <a:tableStyleId>{69012ECD-51FC-41F1-AA8D-1B2483CD663E}</a:tableStyleId>
              </a:tblPr>
              <a:tblGrid>
                <a:gridCol w="1224136"/>
                <a:gridCol w="3456384"/>
                <a:gridCol w="3528392"/>
              </a:tblGrid>
              <a:tr h="450085">
                <a:tc>
                  <a:txBody>
                    <a:bodyPr/>
                    <a:lstStyle/>
                    <a:p>
                      <a:pPr algn="l"/>
                      <a:r>
                        <a:rPr lang="en-GB" dirty="0" smtClean="0"/>
                        <a:t>Scenario</a:t>
                      </a:r>
                      <a:endParaRPr lang="en-GB" dirty="0"/>
                    </a:p>
                  </a:txBody>
                  <a:tcPr/>
                </a:tc>
                <a:tc>
                  <a:txBody>
                    <a:bodyPr/>
                    <a:lstStyle/>
                    <a:p>
                      <a:pPr algn="l"/>
                      <a:r>
                        <a:rPr lang="en-GB" dirty="0" smtClean="0"/>
                        <a:t>Information</a:t>
                      </a:r>
                      <a:endParaRPr lang="en-GB" dirty="0"/>
                    </a:p>
                  </a:txBody>
                  <a:tcPr/>
                </a:tc>
                <a:tc>
                  <a:txBody>
                    <a:bodyPr/>
                    <a:lstStyle/>
                    <a:p>
                      <a:pPr algn="l"/>
                      <a:r>
                        <a:rPr lang="en-GB" dirty="0" smtClean="0"/>
                        <a:t>1 in 100</a:t>
                      </a:r>
                      <a:endParaRPr lang="en-GB" dirty="0"/>
                    </a:p>
                  </a:txBody>
                  <a:tcPr/>
                </a:tc>
              </a:tr>
              <a:tr h="486019">
                <a:tc>
                  <a:txBody>
                    <a:bodyPr/>
                    <a:lstStyle/>
                    <a:p>
                      <a:r>
                        <a:rPr lang="en-GB" b="1" dirty="0" smtClean="0">
                          <a:solidFill>
                            <a:srgbClr val="008452"/>
                          </a:solidFill>
                        </a:rPr>
                        <a:t>GREEN</a:t>
                      </a:r>
                      <a:endParaRPr lang="en-GB" b="1" dirty="0">
                        <a:solidFill>
                          <a:srgbClr val="008452"/>
                        </a:solidFill>
                      </a:endParaRPr>
                    </a:p>
                  </a:txBody>
                  <a:tcPr>
                    <a:lnL w="12700" cap="flat" cmpd="sng" algn="ctr">
                      <a:noFill/>
                      <a:prstDash val="solid"/>
                      <a:round/>
                      <a:headEnd type="none" w="med" len="med"/>
                      <a:tailEnd type="none" w="med" len="med"/>
                    </a:lnL>
                  </a:tcPr>
                </a:tc>
                <a:tc>
                  <a:txBody>
                    <a:bodyPr/>
                    <a:lstStyle/>
                    <a:p>
                      <a:r>
                        <a:rPr lang="en-GB" dirty="0" smtClean="0"/>
                        <a:t>Losses from an exponential distribution</a:t>
                      </a:r>
                      <a:r>
                        <a:rPr lang="en-GB" baseline="0" dirty="0" smtClean="0"/>
                        <a:t> with</a:t>
                      </a:r>
                      <a:r>
                        <a:rPr lang="en-GB" dirty="0" smtClean="0"/>
                        <a:t> mean of 100</a:t>
                      </a:r>
                      <a:endParaRPr lang="en-GB" dirty="0"/>
                    </a:p>
                  </a:txBody>
                  <a:tcPr/>
                </a:tc>
                <a:tc>
                  <a:txBody>
                    <a:bodyPr/>
                    <a:lstStyle/>
                    <a:p>
                      <a:r>
                        <a:rPr lang="en-GB" dirty="0" smtClean="0"/>
                        <a:t>461</a:t>
                      </a:r>
                      <a:endParaRPr lang="en-GB" dirty="0"/>
                    </a:p>
                  </a:txBody>
                  <a:tcPr>
                    <a:lnR w="12700" cap="flat" cmpd="sng" algn="ctr">
                      <a:noFill/>
                      <a:prstDash val="solid"/>
                      <a:round/>
                      <a:headEnd type="none" w="med" len="med"/>
                      <a:tailEnd type="none" w="med" len="med"/>
                    </a:lnR>
                  </a:tcPr>
                </a:tc>
              </a:tr>
              <a:tr h="720080">
                <a:tc>
                  <a:txBody>
                    <a:bodyPr/>
                    <a:lstStyle/>
                    <a:p>
                      <a:r>
                        <a:rPr lang="en-GB" b="1" dirty="0" smtClean="0">
                          <a:solidFill>
                            <a:srgbClr val="FFC000"/>
                          </a:solidFill>
                        </a:rPr>
                        <a:t>AMBER</a:t>
                      </a:r>
                      <a:endParaRPr lang="en-GB" b="1" dirty="0">
                        <a:solidFill>
                          <a:srgbClr val="FFC000"/>
                        </a:solidFill>
                      </a:endParaRPr>
                    </a:p>
                  </a:txBody>
                  <a:tcPr>
                    <a:lnL w="12700" cap="flat" cmpd="sng" algn="ctr">
                      <a:noFill/>
                      <a:prstDash val="solid"/>
                      <a:round/>
                      <a:headEnd type="none" w="med" len="med"/>
                      <a:tailEnd type="none" w="med" len="med"/>
                    </a:lnL>
                  </a:tcPr>
                </a:tc>
                <a:tc>
                  <a:txBody>
                    <a:bodyPr/>
                    <a:lstStyle/>
                    <a:p>
                      <a:r>
                        <a:rPr lang="en-GB" dirty="0" smtClean="0"/>
                        <a:t>Losses from an exponential distribution</a:t>
                      </a:r>
                      <a:r>
                        <a:rPr lang="en-GB" baseline="0" dirty="0" smtClean="0"/>
                        <a:t> with unknown mean</a:t>
                      </a:r>
                      <a:endParaRPr lang="en-GB" dirty="0"/>
                    </a:p>
                  </a:txBody>
                  <a:tcPr/>
                </a:tc>
                <a:tc>
                  <a:txBody>
                    <a:bodyPr/>
                    <a:lstStyle/>
                    <a:p>
                      <a:r>
                        <a:rPr lang="en-GB" dirty="0" smtClean="0"/>
                        <a:t>Higher?  True</a:t>
                      </a:r>
                      <a:r>
                        <a:rPr lang="en-GB" baseline="0" dirty="0" smtClean="0"/>
                        <a:t> mean may be higher than 100</a:t>
                      </a:r>
                      <a:endParaRPr lang="en-GB" dirty="0"/>
                    </a:p>
                  </a:txBody>
                  <a:tcPr>
                    <a:lnR w="12700" cap="flat" cmpd="sng" algn="ctr">
                      <a:noFill/>
                      <a:prstDash val="solid"/>
                      <a:round/>
                      <a:headEnd type="none" w="med" len="med"/>
                      <a:tailEnd type="none" w="med" len="med"/>
                    </a:lnR>
                  </a:tcPr>
                </a:tc>
              </a:tr>
              <a:tr h="720080">
                <a:tc>
                  <a:txBody>
                    <a:bodyPr/>
                    <a:lstStyle/>
                    <a:p>
                      <a:r>
                        <a:rPr lang="en-GB" b="1" dirty="0" smtClean="0">
                          <a:solidFill>
                            <a:srgbClr val="FF0000"/>
                          </a:solidFill>
                        </a:rPr>
                        <a:t>RED</a:t>
                      </a:r>
                      <a:endParaRPr lang="en-GB" b="1" dirty="0">
                        <a:solidFill>
                          <a:srgbClr val="FF0000"/>
                        </a:solidFill>
                      </a:endParaRPr>
                    </a:p>
                  </a:txBody>
                  <a:tcPr>
                    <a:lnL w="12700" cap="flat" cmpd="sng" algn="ctr">
                      <a:noFill/>
                      <a:prstDash val="solid"/>
                      <a:round/>
                      <a:headEnd type="none" w="med" len="med"/>
                      <a:tailEnd type="none" w="med" len="med"/>
                    </a:lnL>
                    <a:lnB w="19050" cap="flat" cmpd="sng" algn="ctr">
                      <a:solidFill>
                        <a:schemeClr val="accent1"/>
                      </a:solidFill>
                      <a:prstDash val="solid"/>
                      <a:round/>
                      <a:headEnd type="none" w="med" len="med"/>
                      <a:tailEnd type="none" w="med" len="med"/>
                    </a:lnB>
                    <a:noFill/>
                  </a:tcPr>
                </a:tc>
                <a:tc>
                  <a:txBody>
                    <a:bodyPr/>
                    <a:lstStyle/>
                    <a:p>
                      <a:r>
                        <a:rPr lang="en-GB" dirty="0" smtClean="0"/>
                        <a:t>No more information</a:t>
                      </a:r>
                      <a:endParaRPr lang="en-GB" dirty="0"/>
                    </a:p>
                  </a:txBody>
                  <a:tcPr>
                    <a:lnB w="19050" cap="flat" cmpd="sng" algn="ctr">
                      <a:solidFill>
                        <a:schemeClr val="accent1"/>
                      </a:solidFill>
                      <a:prstDash val="solid"/>
                      <a:round/>
                      <a:headEnd type="none" w="med" len="med"/>
                      <a:tailEnd type="none" w="med" len="med"/>
                    </a:lnB>
                    <a:noFill/>
                  </a:tcPr>
                </a:tc>
                <a:tc>
                  <a:txBody>
                    <a:bodyPr/>
                    <a:lstStyle/>
                    <a:p>
                      <a:r>
                        <a:rPr lang="en-GB" dirty="0" smtClean="0"/>
                        <a:t>Further concerns that true distribution may be different and also may change over time</a:t>
                      </a:r>
                      <a:endParaRPr lang="en-GB" dirty="0"/>
                    </a:p>
                  </a:txBody>
                  <a:tcPr>
                    <a:lnR w="12700" cap="flat" cmpd="sng" algn="ctr">
                      <a:noFill/>
                      <a:prstDash val="solid"/>
                      <a:round/>
                      <a:headEnd type="none" w="med" len="med"/>
                      <a:tailEnd type="none" w="med" len="med"/>
                    </a:lnR>
                    <a:lnB w="19050" cap="flat" cmpd="sng" algn="ctr">
                      <a:solidFill>
                        <a:schemeClr val="accent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34659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solidFill>
                  <a:schemeClr val="accent1">
                    <a:lumMod val="40000"/>
                    <a:lumOff val="60000"/>
                  </a:schemeClr>
                </a:solidFill>
              </a:rPr>
              <a:t>5. Think about resilience</a:t>
            </a:r>
            <a:r>
              <a:rPr lang="en-GB" dirty="0" smtClean="0"/>
              <a:t/>
            </a:r>
            <a:br>
              <a:rPr lang="en-GB" dirty="0" smtClean="0"/>
            </a:br>
            <a:r>
              <a:rPr lang="en-GB" dirty="0" smtClean="0"/>
              <a:t>Resilience thinking in action</a:t>
            </a:r>
            <a:endParaRPr lang="en-GB" dirty="0"/>
          </a:p>
        </p:txBody>
      </p:sp>
      <p:sp>
        <p:nvSpPr>
          <p:cNvPr id="3" name="Content Placeholder 2"/>
          <p:cNvSpPr>
            <a:spLocks noGrp="1"/>
          </p:cNvSpPr>
          <p:nvPr>
            <p:ph idx="1"/>
          </p:nvPr>
        </p:nvSpPr>
        <p:spPr>
          <a:xfrm>
            <a:off x="395289" y="1813074"/>
            <a:ext cx="8291512" cy="4640262"/>
          </a:xfrm>
        </p:spPr>
        <p:txBody>
          <a:bodyPr/>
          <a:lstStyle/>
          <a:p>
            <a:r>
              <a:rPr lang="en-GB" sz="2200" dirty="0" smtClean="0"/>
              <a:t>It’s the beginning of the credit crisis you are reviewing your company’s exposure to financial guaranty insurance, providing ‘credit enhancement’ for issuers of CDO’s relating to residential mortgage backed securities </a:t>
            </a:r>
          </a:p>
          <a:p>
            <a:r>
              <a:rPr lang="en-GB" sz="2200" dirty="0" smtClean="0"/>
              <a:t>…. the underlying securities have started to downgrade and default</a:t>
            </a:r>
          </a:p>
          <a:p>
            <a:r>
              <a:rPr lang="en-GB" sz="2200" dirty="0" smtClean="0"/>
              <a:t>…. it’s clear that existing views on the risk and valuation need to radically change.  Available pricing and valuation models are no longer credible</a:t>
            </a:r>
          </a:p>
          <a:p>
            <a:pPr marL="0" indent="0" algn="ctr">
              <a:buNone/>
            </a:pPr>
            <a:r>
              <a:rPr lang="en-GB" sz="2200" b="1" dirty="0" smtClean="0"/>
              <a:t>You are given one weekend  by the Board to value a potential sale of these securities.  What do you do?</a:t>
            </a:r>
          </a:p>
          <a:p>
            <a:endParaRPr lang="en-GB" sz="2200" dirty="0" smtClean="0"/>
          </a:p>
          <a:p>
            <a:endParaRPr lang="en-GB" sz="2200" dirty="0" smtClean="0"/>
          </a:p>
          <a:p>
            <a:endParaRPr lang="en-GB" sz="2200"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dirty="0"/>
          </a:p>
        </p:txBody>
      </p:sp>
    </p:spTree>
    <p:extLst>
      <p:ext uri="{BB962C8B-B14F-4D97-AF65-F5344CB8AC3E}">
        <p14:creationId xmlns:p14="http://schemas.microsoft.com/office/powerpoint/2010/main" val="3450603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liparthut.com/clip-arts/83/tool-box-clip-art-837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51" y="2204864"/>
            <a:ext cx="4052800" cy="46531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z="3000" dirty="0">
                <a:solidFill>
                  <a:schemeClr val="accent1">
                    <a:lumMod val="40000"/>
                    <a:lumOff val="60000"/>
                  </a:schemeClr>
                </a:solidFill>
              </a:rPr>
              <a:t>5. Think about resilience</a:t>
            </a:r>
            <a:r>
              <a:rPr lang="en-GB" dirty="0"/>
              <a:t/>
            </a:r>
            <a:br>
              <a:rPr lang="en-GB" dirty="0"/>
            </a:br>
            <a:r>
              <a:rPr lang="en-GB" dirty="0" smtClean="0"/>
              <a:t>The Resilience Toolkit</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26</a:t>
            </a:fld>
            <a:endParaRPr lang="en-GB" dirty="0"/>
          </a:p>
        </p:txBody>
      </p:sp>
      <p:sp>
        <p:nvSpPr>
          <p:cNvPr id="9" name="Content Placeholder 2"/>
          <p:cNvSpPr txBox="1">
            <a:spLocks/>
          </p:cNvSpPr>
          <p:nvPr/>
        </p:nvSpPr>
        <p:spPr bwMode="auto">
          <a:xfrm>
            <a:off x="1763687" y="3717031"/>
            <a:ext cx="2228079" cy="222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FadeRight">
              <a:avLst>
                <a:gd name="adj" fmla="val 3942"/>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endParaRPr lang="en-GB" sz="2000" dirty="0"/>
          </a:p>
        </p:txBody>
      </p:sp>
      <p:sp>
        <p:nvSpPr>
          <p:cNvPr id="6" name="TextBox 5"/>
          <p:cNvSpPr txBox="1"/>
          <p:nvPr/>
        </p:nvSpPr>
        <p:spPr>
          <a:xfrm rot="16200000">
            <a:off x="-26268" y="4794619"/>
            <a:ext cx="2088919" cy="646331"/>
          </a:xfrm>
          <a:prstGeom prst="rect">
            <a:avLst/>
          </a:prstGeom>
          <a:noFill/>
        </p:spPr>
        <p:txBody>
          <a:bodyPr wrap="square" rtlCol="0">
            <a:spAutoFit/>
          </a:bodyPr>
          <a:lstStyle/>
          <a:p>
            <a:r>
              <a:rPr lang="en-GB" sz="3600" b="1" i="1" dirty="0" smtClean="0">
                <a:solidFill>
                  <a:schemeClr val="bg1"/>
                </a:solidFill>
              </a:rPr>
              <a:t>ERM</a:t>
            </a:r>
            <a:endParaRPr lang="en-GB" sz="3600" b="1" i="1" dirty="0">
              <a:solidFill>
                <a:schemeClr val="bg1"/>
              </a:solidFill>
            </a:endParaRPr>
          </a:p>
        </p:txBody>
      </p:sp>
      <p:pic>
        <p:nvPicPr>
          <p:cNvPr id="11" name="Picture 2" descr="http://www.cliparthut.com/clip-arts/83/tool-box-clip-art-837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897" y="1916832"/>
            <a:ext cx="3881816" cy="50405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6200000">
            <a:off x="4281369" y="4682130"/>
            <a:ext cx="2576529" cy="646331"/>
          </a:xfrm>
          <a:prstGeom prst="rect">
            <a:avLst/>
          </a:prstGeom>
          <a:noFill/>
        </p:spPr>
        <p:txBody>
          <a:bodyPr wrap="square" rtlCol="0">
            <a:spAutoFit/>
          </a:bodyPr>
          <a:lstStyle>
            <a:defPPr>
              <a:defRPr lang="en-GB"/>
            </a:defPPr>
            <a:lvl1pPr>
              <a:defRPr sz="2800" i="1">
                <a:solidFill>
                  <a:schemeClr val="bg1"/>
                </a:solidFill>
              </a:defRPr>
            </a:lvl1pPr>
          </a:lstStyle>
          <a:p>
            <a:r>
              <a:rPr lang="en-GB" sz="3600" b="1" dirty="0"/>
              <a:t>Resilience</a:t>
            </a:r>
            <a:r>
              <a:rPr lang="en-GB" sz="3600" dirty="0"/>
              <a:t> </a:t>
            </a:r>
          </a:p>
        </p:txBody>
      </p:sp>
      <p:sp>
        <p:nvSpPr>
          <p:cNvPr id="15" name="Content Placeholder 2"/>
          <p:cNvSpPr txBox="1">
            <a:spLocks/>
          </p:cNvSpPr>
          <p:nvPr/>
        </p:nvSpPr>
        <p:spPr bwMode="auto">
          <a:xfrm>
            <a:off x="6372201" y="3678975"/>
            <a:ext cx="2088231" cy="248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FadeRight">
              <a:avLst>
                <a:gd name="adj" fmla="val 3942"/>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endParaRPr lang="en-GB" sz="2000" dirty="0" smtClean="0"/>
          </a:p>
        </p:txBody>
      </p:sp>
      <p:sp>
        <p:nvSpPr>
          <p:cNvPr id="16" name="Content Placeholder 2"/>
          <p:cNvSpPr>
            <a:spLocks noGrp="1"/>
          </p:cNvSpPr>
          <p:nvPr>
            <p:ph idx="1"/>
          </p:nvPr>
        </p:nvSpPr>
        <p:spPr>
          <a:xfrm>
            <a:off x="467296" y="1485330"/>
            <a:ext cx="8281168" cy="1079574"/>
          </a:xfrm>
        </p:spPr>
        <p:txBody>
          <a:bodyPr/>
          <a:lstStyle/>
          <a:p>
            <a:pPr marL="0" indent="0">
              <a:buNone/>
            </a:pPr>
            <a:r>
              <a:rPr lang="en-GB" sz="2200" dirty="0" smtClean="0"/>
              <a:t>Controlling “exposures to adverse scenarios” - even those that are unknown, and highly unlikely – is known as resilience. Resilience can be overlooked in ERM … </a:t>
            </a:r>
            <a:endParaRPr lang="en-GB" sz="2200" dirty="0">
              <a:solidFill>
                <a:schemeClr val="tx1"/>
              </a:solidFill>
            </a:endParaRPr>
          </a:p>
        </p:txBody>
      </p:sp>
      <p:sp>
        <p:nvSpPr>
          <p:cNvPr id="14" name="Rectangle 13"/>
          <p:cNvSpPr/>
          <p:nvPr/>
        </p:nvSpPr>
        <p:spPr>
          <a:xfrm>
            <a:off x="1486689" y="4133446"/>
            <a:ext cx="4572000" cy="1877437"/>
          </a:xfrm>
          <a:prstGeom prst="rect">
            <a:avLst/>
          </a:prstGeom>
        </p:spPr>
        <p:txBody>
          <a:bodyPr>
            <a:spAutoFit/>
          </a:bodyPr>
          <a:lstStyle/>
          <a:p>
            <a:pPr marL="285750" indent="-108000">
              <a:buFont typeface="Arial" panose="020B0604020202020204" pitchFamily="34" charset="0"/>
              <a:buChar char="•"/>
            </a:pPr>
            <a:r>
              <a:rPr lang="en-GB" sz="1600" dirty="0" smtClean="0"/>
              <a:t>Governance</a:t>
            </a:r>
          </a:p>
          <a:p>
            <a:pPr marL="285750" indent="-108000">
              <a:buFont typeface="Arial" panose="020B0604020202020204" pitchFamily="34" charset="0"/>
              <a:buChar char="•"/>
            </a:pPr>
            <a:r>
              <a:rPr lang="en-GB" sz="1600" dirty="0" smtClean="0"/>
              <a:t>Identify </a:t>
            </a:r>
            <a:r>
              <a:rPr lang="en-GB" sz="1600" dirty="0"/>
              <a:t>&amp; </a:t>
            </a:r>
            <a:r>
              <a:rPr lang="en-GB" sz="1600" dirty="0" smtClean="0"/>
              <a:t>assess risk</a:t>
            </a:r>
            <a:endParaRPr lang="en-GB" sz="1600" dirty="0"/>
          </a:p>
          <a:p>
            <a:pPr marL="285750" indent="-108000">
              <a:buFont typeface="Arial" panose="020B0604020202020204" pitchFamily="34" charset="0"/>
              <a:buChar char="•"/>
            </a:pPr>
            <a:r>
              <a:rPr lang="en-GB" sz="1600" dirty="0"/>
              <a:t>Risk limits</a:t>
            </a:r>
          </a:p>
          <a:p>
            <a:pPr marL="285750" indent="-108000">
              <a:buFont typeface="Arial" panose="020B0604020202020204" pitchFamily="34" charset="0"/>
              <a:buChar char="•"/>
            </a:pPr>
            <a:r>
              <a:rPr lang="en-GB" sz="1600" dirty="0"/>
              <a:t>Stress &amp; scenario </a:t>
            </a:r>
            <a:br>
              <a:rPr lang="en-GB" sz="1600" dirty="0"/>
            </a:br>
            <a:r>
              <a:rPr lang="en-GB" sz="1600" dirty="0" smtClean="0"/>
              <a:t>tests</a:t>
            </a:r>
            <a:endParaRPr lang="en-GB" sz="1600" dirty="0"/>
          </a:p>
          <a:p>
            <a:pPr marL="285750" indent="-108000">
              <a:buFont typeface="Arial" panose="020B0604020202020204" pitchFamily="34" charset="0"/>
              <a:buChar char="•"/>
            </a:pPr>
            <a:r>
              <a:rPr lang="en-GB" sz="1600" dirty="0"/>
              <a:t>Risk </a:t>
            </a:r>
            <a:r>
              <a:rPr lang="en-GB" sz="1600" dirty="0" smtClean="0"/>
              <a:t>mitigation</a:t>
            </a:r>
          </a:p>
          <a:p>
            <a:pPr marL="285750" indent="-108000">
              <a:buFont typeface="Arial" panose="020B0604020202020204" pitchFamily="34" charset="0"/>
              <a:buChar char="•"/>
            </a:pPr>
            <a:r>
              <a:rPr lang="en-GB" b="1" dirty="0" smtClean="0"/>
              <a:t>Resilience</a:t>
            </a:r>
          </a:p>
        </p:txBody>
      </p:sp>
      <p:sp>
        <p:nvSpPr>
          <p:cNvPr id="18" name="Rectangle 17"/>
          <p:cNvSpPr/>
          <p:nvPr/>
        </p:nvSpPr>
        <p:spPr>
          <a:xfrm>
            <a:off x="6081830" y="4033202"/>
            <a:ext cx="2576628" cy="2800767"/>
          </a:xfrm>
          <a:prstGeom prst="rect">
            <a:avLst/>
          </a:prstGeom>
        </p:spPr>
        <p:txBody>
          <a:bodyPr wrap="square">
            <a:spAutoFit/>
          </a:bodyPr>
          <a:lstStyle/>
          <a:p>
            <a:pPr marL="285750" indent="-108000">
              <a:buFont typeface="Arial" panose="020B0604020202020204" pitchFamily="34" charset="0"/>
              <a:buChar char="•"/>
            </a:pPr>
            <a:r>
              <a:rPr lang="en-GB" sz="1600" dirty="0"/>
              <a:t>Facing uncertainty</a:t>
            </a:r>
          </a:p>
          <a:p>
            <a:pPr marL="285750" indent="-108000">
              <a:buFont typeface="Arial" panose="020B0604020202020204" pitchFamily="34" charset="0"/>
              <a:buChar char="•"/>
            </a:pPr>
            <a:r>
              <a:rPr lang="en-GB" sz="1600" dirty="0" smtClean="0"/>
              <a:t>Strategies </a:t>
            </a:r>
            <a:r>
              <a:rPr lang="en-GB" sz="1600" dirty="0"/>
              <a:t>for </a:t>
            </a:r>
            <a:r>
              <a:rPr lang="en-GB" sz="1600" dirty="0" smtClean="0"/>
              <a:t>the unknown </a:t>
            </a:r>
          </a:p>
          <a:p>
            <a:pPr marL="285750" indent="-108000">
              <a:buFont typeface="Arial" panose="020B0604020202020204" pitchFamily="34" charset="0"/>
              <a:buChar char="•"/>
            </a:pPr>
            <a:r>
              <a:rPr lang="en-GB" sz="1600" dirty="0" smtClean="0"/>
              <a:t>Building in redundancy</a:t>
            </a:r>
          </a:p>
          <a:p>
            <a:pPr marL="285750" indent="-108000">
              <a:buFont typeface="Arial" panose="020B0604020202020204" pitchFamily="34" charset="0"/>
              <a:buChar char="•"/>
            </a:pPr>
            <a:r>
              <a:rPr lang="en-GB" sz="1600" dirty="0" smtClean="0"/>
              <a:t>Communication</a:t>
            </a:r>
          </a:p>
          <a:p>
            <a:pPr marL="285750" indent="-108000">
              <a:buFont typeface="Arial" panose="020B0604020202020204" pitchFamily="34" charset="0"/>
              <a:buChar char="•"/>
            </a:pPr>
            <a:r>
              <a:rPr lang="en-GB" sz="1600" dirty="0" smtClean="0"/>
              <a:t>Reducing complexity</a:t>
            </a:r>
          </a:p>
          <a:p>
            <a:pPr marL="285750" indent="-108000">
              <a:buFont typeface="Arial" panose="020B0604020202020204" pitchFamily="34" charset="0"/>
              <a:buChar char="•"/>
            </a:pPr>
            <a:r>
              <a:rPr lang="en-GB" sz="1600" dirty="0" smtClean="0"/>
              <a:t>Learn from mistakes</a:t>
            </a:r>
          </a:p>
          <a:p>
            <a:pPr marL="285750" indent="-108000">
              <a:buFont typeface="Arial" panose="020B0604020202020204" pitchFamily="34" charset="0"/>
              <a:buChar char="•"/>
            </a:pPr>
            <a:endParaRPr lang="en-GB" sz="1600" dirty="0" smtClean="0"/>
          </a:p>
          <a:p>
            <a:pPr marL="285750" indent="-108000">
              <a:buFont typeface="Arial" panose="020B0604020202020204" pitchFamily="34" charset="0"/>
              <a:buChar char="•"/>
            </a:pPr>
            <a:endParaRPr lang="en-GB" sz="1600" dirty="0" smtClean="0"/>
          </a:p>
          <a:p>
            <a:pPr marL="285750" indent="-108000">
              <a:buFont typeface="Arial" panose="020B0604020202020204" pitchFamily="34" charset="0"/>
              <a:buChar char="•"/>
            </a:pPr>
            <a:endParaRPr lang="en-GB" sz="1600" dirty="0" smtClean="0"/>
          </a:p>
          <a:p>
            <a:pPr marL="285750" indent="-108000">
              <a:buFont typeface="Arial" panose="020B0604020202020204" pitchFamily="34" charset="0"/>
              <a:buChar char="•"/>
            </a:pPr>
            <a:endParaRPr lang="en-GB" sz="1600" dirty="0"/>
          </a:p>
        </p:txBody>
      </p:sp>
      <p:sp>
        <p:nvSpPr>
          <p:cNvPr id="25" name="Line Callout 1 (Accent Bar) 24"/>
          <p:cNvSpPr/>
          <p:nvPr/>
        </p:nvSpPr>
        <p:spPr>
          <a:xfrm>
            <a:off x="5037361" y="4241968"/>
            <a:ext cx="1476040" cy="2051592"/>
          </a:xfrm>
          <a:prstGeom prst="accentCallout1">
            <a:avLst>
              <a:gd name="adj1" fmla="val 44671"/>
              <a:gd name="adj2" fmla="val -7408"/>
              <a:gd name="adj3" fmla="val 73917"/>
              <a:gd name="adj4" fmla="val -1326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300151" y="6165304"/>
            <a:ext cx="566746" cy="57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8320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solidFill>
                  <a:schemeClr val="accent1">
                    <a:lumMod val="40000"/>
                    <a:lumOff val="60000"/>
                  </a:schemeClr>
                </a:solidFill>
              </a:rPr>
              <a:t>6. Take people with you</a:t>
            </a:r>
            <a:r>
              <a:rPr lang="en-GB" sz="3000" dirty="0" smtClean="0"/>
              <a:t/>
            </a:r>
            <a:br>
              <a:rPr lang="en-GB" sz="3000" dirty="0" smtClean="0"/>
            </a:br>
            <a:r>
              <a:rPr lang="en-GB" dirty="0" smtClean="0"/>
              <a:t>Understanding, engagement and trust</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494" b="1617"/>
          <a:stretch/>
        </p:blipFill>
        <p:spPr bwMode="auto">
          <a:xfrm>
            <a:off x="467544" y="1552574"/>
            <a:ext cx="8208912" cy="4803491"/>
          </a:xfrm>
          <a:prstGeom prst="rect">
            <a:avLst/>
          </a:prstGeom>
          <a:solidFill>
            <a:srgbClr val="FFFFFF">
              <a:shade val="85000"/>
            </a:srgbClr>
          </a:solidFill>
          <a:ln w="190500" cap="rnd">
            <a:noFill/>
          </a:ln>
          <a:effectLst/>
          <a:extLst/>
        </p:spPr>
      </p:pic>
    </p:spTree>
    <p:extLst>
      <p:ext uri="{BB962C8B-B14F-4D97-AF65-F5344CB8AC3E}">
        <p14:creationId xmlns:p14="http://schemas.microsoft.com/office/powerpoint/2010/main" val="3551093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solidFill>
                  <a:schemeClr val="accent1">
                    <a:lumMod val="40000"/>
                    <a:lumOff val="60000"/>
                  </a:schemeClr>
                </a:solidFill>
              </a:rPr>
              <a:t>6. Take people with you</a:t>
            </a:r>
            <a:r>
              <a:rPr lang="en-GB" dirty="0"/>
              <a:t/>
            </a:r>
            <a:br>
              <a:rPr lang="en-GB" dirty="0"/>
            </a:br>
            <a:r>
              <a:rPr lang="en-GB" dirty="0"/>
              <a:t>Engaging others: </a:t>
            </a:r>
            <a:r>
              <a:rPr lang="en-GB" dirty="0" smtClean="0"/>
              <a:t>framing (1)</a:t>
            </a:r>
            <a:endParaRPr lang="en-GB" dirty="0"/>
          </a:p>
        </p:txBody>
      </p:sp>
      <p:sp>
        <p:nvSpPr>
          <p:cNvPr id="3" name="Content Placeholder 2"/>
          <p:cNvSpPr>
            <a:spLocks noGrp="1"/>
          </p:cNvSpPr>
          <p:nvPr>
            <p:ph idx="1"/>
          </p:nvPr>
        </p:nvSpPr>
        <p:spPr>
          <a:xfrm>
            <a:off x="395288" y="1597050"/>
            <a:ext cx="8425183" cy="4640262"/>
          </a:xfrm>
        </p:spPr>
        <p:txBody>
          <a:bodyPr/>
          <a:lstStyle/>
          <a:p>
            <a:pPr marL="0" indent="0">
              <a:buNone/>
            </a:pPr>
            <a:r>
              <a:rPr lang="en-GB" dirty="0" smtClean="0"/>
              <a:t>Two key elements:</a:t>
            </a:r>
          </a:p>
          <a:p>
            <a:pPr marL="457200" indent="-457200">
              <a:buFont typeface="+mj-lt"/>
              <a:buAutoNum type="arabicPeriod"/>
            </a:pPr>
            <a:r>
              <a:rPr lang="en-GB" dirty="0" smtClean="0"/>
              <a:t>The need for engagement of questioner</a:t>
            </a:r>
          </a:p>
          <a:p>
            <a:pPr marL="457200" indent="-457200">
              <a:buFont typeface="+mj-lt"/>
              <a:buAutoNum type="arabicPeriod"/>
            </a:pPr>
            <a:r>
              <a:rPr lang="en-GB" dirty="0" smtClean="0"/>
              <a:t>Importance of clarity over scope </a:t>
            </a:r>
            <a:r>
              <a:rPr lang="en-GB" sz="1800" dirty="0" smtClean="0"/>
              <a:t>(context, question and approach)</a:t>
            </a:r>
          </a:p>
          <a:p>
            <a:pPr marL="0" indent="0">
              <a:spcBef>
                <a:spcPts val="2400"/>
              </a:spcBef>
              <a:buNone/>
            </a:pPr>
            <a:r>
              <a:rPr lang="en-GB" dirty="0" smtClean="0"/>
              <a:t>Engagement top tips:</a:t>
            </a:r>
          </a:p>
          <a:p>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28</a:t>
            </a:fld>
            <a:endParaRPr lang="en-GB"/>
          </a:p>
        </p:txBody>
      </p:sp>
      <p:graphicFrame>
        <p:nvGraphicFramePr>
          <p:cNvPr id="6" name="Content Placeholder 6"/>
          <p:cNvGraphicFramePr>
            <a:graphicFrameLocks/>
          </p:cNvGraphicFramePr>
          <p:nvPr>
            <p:extLst>
              <p:ext uri="{D42A27DB-BD31-4B8C-83A1-F6EECF244321}">
                <p14:modId xmlns:p14="http://schemas.microsoft.com/office/powerpoint/2010/main" val="2582988050"/>
              </p:ext>
            </p:extLst>
          </p:nvPr>
        </p:nvGraphicFramePr>
        <p:xfrm>
          <a:off x="395536" y="3861048"/>
          <a:ext cx="8291512" cy="2160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498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9552" y="3501008"/>
            <a:ext cx="8064896" cy="26642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sz="3000" dirty="0">
                <a:solidFill>
                  <a:schemeClr val="accent1">
                    <a:lumMod val="40000"/>
                    <a:lumOff val="60000"/>
                  </a:schemeClr>
                </a:solidFill>
              </a:rPr>
              <a:t>6. Take people with you</a:t>
            </a:r>
            <a:r>
              <a:rPr lang="en-GB" sz="2800" dirty="0"/>
              <a:t/>
            </a:r>
            <a:br>
              <a:rPr lang="en-GB" sz="2800" dirty="0"/>
            </a:br>
            <a:r>
              <a:rPr lang="en-GB" sz="2800" dirty="0"/>
              <a:t>Blip or Trend?</a:t>
            </a:r>
            <a:endParaRPr lang="en-GB" dirty="0"/>
          </a:p>
        </p:txBody>
      </p:sp>
      <p:sp>
        <p:nvSpPr>
          <p:cNvPr id="3" name="Text Placeholder 2"/>
          <p:cNvSpPr>
            <a:spLocks noGrp="1"/>
          </p:cNvSpPr>
          <p:nvPr>
            <p:ph type="body" idx="1"/>
          </p:nvPr>
        </p:nvSpPr>
        <p:spPr>
          <a:xfrm>
            <a:off x="457200" y="1412776"/>
            <a:ext cx="4040188" cy="639762"/>
          </a:xfrm>
        </p:spPr>
        <p:txBody>
          <a:bodyPr/>
          <a:lstStyle/>
          <a:p>
            <a:r>
              <a:rPr lang="en-GB" dirty="0" smtClean="0"/>
              <a:t>Scenario</a:t>
            </a:r>
            <a:endParaRPr lang="en-GB" dirty="0"/>
          </a:p>
        </p:txBody>
      </p:sp>
      <p:sp>
        <p:nvSpPr>
          <p:cNvPr id="8" name="Content Placeholder 7"/>
          <p:cNvSpPr>
            <a:spLocks noGrp="1"/>
          </p:cNvSpPr>
          <p:nvPr>
            <p:ph sz="half" idx="2"/>
          </p:nvPr>
        </p:nvSpPr>
        <p:spPr>
          <a:xfrm>
            <a:off x="557595" y="2132856"/>
            <a:ext cx="8046853" cy="3960440"/>
          </a:xfrm>
        </p:spPr>
        <p:txBody>
          <a:bodyPr/>
          <a:lstStyle/>
          <a:p>
            <a:pPr marL="0" indent="0">
              <a:buNone/>
            </a:pPr>
            <a:r>
              <a:rPr lang="en-GB" sz="2000" dirty="0" smtClean="0"/>
              <a:t>Q. You are an actuary addressing the reserving committee at a commercial insurer.  You have observed a spike in claims in a particular quarter and make a recommendation on whether this is a “blip” or a “trend”?</a:t>
            </a:r>
          </a:p>
          <a:p>
            <a:pPr marL="355600" indent="-273050"/>
            <a:r>
              <a:rPr lang="en-GB" sz="2000" dirty="0" smtClean="0"/>
              <a:t>Current financial pressures may colour management views and perspectives</a:t>
            </a:r>
          </a:p>
          <a:p>
            <a:pPr marL="355600" indent="-273050"/>
            <a:r>
              <a:rPr lang="en-GB" sz="2000" dirty="0" smtClean="0"/>
              <a:t>Ideally this possibility should have been addressed with the committee prior to this quarter.  Important to educate on the range of possible outcomes and possible responses in advance</a:t>
            </a:r>
          </a:p>
          <a:p>
            <a:pPr marL="355600" indent="-273050"/>
            <a:r>
              <a:rPr lang="en-GB" sz="2000" dirty="0" smtClean="0"/>
              <a:t>If this is the first time the committee is exposed to this issue, its too late …</a:t>
            </a:r>
            <a:endParaRPr lang="en-GB" sz="2000" dirty="0"/>
          </a:p>
          <a:p>
            <a:pPr marL="355600" indent="-273050"/>
            <a:endParaRPr lang="en-GB" sz="2000"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dirty="0"/>
          </a:p>
        </p:txBody>
      </p:sp>
    </p:spTree>
    <p:extLst>
      <p:ext uri="{BB962C8B-B14F-4D97-AF65-F5344CB8AC3E}">
        <p14:creationId xmlns:p14="http://schemas.microsoft.com/office/powerpoint/2010/main" val="3566168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b="1" dirty="0" smtClean="0"/>
              <a:t>Introduction</a:t>
            </a:r>
          </a:p>
          <a:p>
            <a:pPr>
              <a:buClr>
                <a:schemeClr val="bg1">
                  <a:lumMod val="75000"/>
                </a:schemeClr>
              </a:buClr>
            </a:pPr>
            <a:r>
              <a:rPr lang="en-GB" dirty="0" smtClean="0">
                <a:solidFill>
                  <a:schemeClr val="bg1">
                    <a:lumMod val="75000"/>
                  </a:schemeClr>
                </a:solidFill>
              </a:rPr>
              <a:t>Uncertainty Principles</a:t>
            </a:r>
            <a:endParaRPr lang="en-GB" dirty="0">
              <a:solidFill>
                <a:schemeClr val="bg1">
                  <a:lumMod val="75000"/>
                </a:schemeClr>
              </a:solidFill>
            </a:endParaRPr>
          </a:p>
          <a:p>
            <a:pPr>
              <a:buClr>
                <a:schemeClr val="bg1">
                  <a:lumMod val="75000"/>
                </a:schemeClr>
              </a:buClr>
            </a:pPr>
            <a:r>
              <a:rPr lang="en-GB" dirty="0" smtClean="0">
                <a:solidFill>
                  <a:schemeClr val="bg1">
                    <a:lumMod val="75000"/>
                  </a:schemeClr>
                </a:solidFill>
              </a:rPr>
              <a:t>Uncertainty vignettes</a:t>
            </a:r>
          </a:p>
          <a:p>
            <a:pPr>
              <a:buClr>
                <a:schemeClr val="bg1">
                  <a:lumMod val="75000"/>
                </a:schemeClr>
              </a:buClr>
            </a:pPr>
            <a:r>
              <a:rPr lang="en-GB" dirty="0" smtClean="0">
                <a:solidFill>
                  <a:schemeClr val="bg1">
                    <a:lumMod val="75000"/>
                  </a:schemeClr>
                </a:solidFill>
              </a:rPr>
              <a:t>Conclusions and </a:t>
            </a:r>
            <a:r>
              <a:rPr lang="en-GB" dirty="0">
                <a:solidFill>
                  <a:schemeClr val="bg1">
                    <a:lumMod val="75000"/>
                  </a:schemeClr>
                </a:solidFill>
              </a:rPr>
              <a:t>next </a:t>
            </a:r>
            <a:r>
              <a:rPr lang="en-GB" dirty="0" smtClean="0">
                <a:solidFill>
                  <a:schemeClr val="bg1">
                    <a:lumMod val="75000"/>
                  </a:schemeClr>
                </a:solidFill>
              </a:rPr>
              <a:t>steps</a:t>
            </a:r>
            <a:endParaRPr lang="en-GB" dirty="0">
              <a:solidFill>
                <a:schemeClr val="bg1">
                  <a:lumMod val="75000"/>
                </a:schemeClr>
              </a:solidFill>
            </a:endParaRPr>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dirty="0"/>
          </a:p>
        </p:txBody>
      </p:sp>
    </p:spTree>
    <p:extLst>
      <p:ext uri="{BB962C8B-B14F-4D97-AF65-F5344CB8AC3E}">
        <p14:creationId xmlns:p14="http://schemas.microsoft.com/office/powerpoint/2010/main" val="2849007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30</a:t>
            </a:fld>
            <a:endParaRPr lang="en-GB" dirty="0"/>
          </a:p>
        </p:txBody>
      </p:sp>
      <p:cxnSp>
        <p:nvCxnSpPr>
          <p:cNvPr id="6" name="Straight Arrow Connector 5"/>
          <p:cNvCxnSpPr/>
          <p:nvPr/>
        </p:nvCxnSpPr>
        <p:spPr>
          <a:xfrm>
            <a:off x="4372593" y="1268760"/>
            <a:ext cx="0" cy="482453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381492" y="3674008"/>
            <a:ext cx="6347782" cy="702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15911" y="3674008"/>
            <a:ext cx="1539863" cy="307777"/>
          </a:xfrm>
          <a:prstGeom prst="rect">
            <a:avLst/>
          </a:prstGeom>
          <a:noFill/>
        </p:spPr>
        <p:txBody>
          <a:bodyPr wrap="square" rtlCol="0">
            <a:spAutoFit/>
          </a:bodyPr>
          <a:lstStyle/>
          <a:p>
            <a:r>
              <a:rPr lang="en-GB" sz="1400" b="1" dirty="0"/>
              <a:t>Problem Simple</a:t>
            </a:r>
          </a:p>
        </p:txBody>
      </p:sp>
      <p:sp>
        <p:nvSpPr>
          <p:cNvPr id="16" name="TextBox 15"/>
          <p:cNvSpPr txBox="1"/>
          <p:nvPr/>
        </p:nvSpPr>
        <p:spPr>
          <a:xfrm>
            <a:off x="6876256" y="3697287"/>
            <a:ext cx="1944216" cy="307777"/>
          </a:xfrm>
          <a:prstGeom prst="rect">
            <a:avLst/>
          </a:prstGeom>
          <a:noFill/>
        </p:spPr>
        <p:txBody>
          <a:bodyPr wrap="square" rtlCol="0">
            <a:spAutoFit/>
          </a:bodyPr>
          <a:lstStyle/>
          <a:p>
            <a:r>
              <a:rPr lang="en-GB" sz="1400" b="1" dirty="0"/>
              <a:t>Problem Complex</a:t>
            </a:r>
          </a:p>
        </p:txBody>
      </p:sp>
      <p:sp>
        <p:nvSpPr>
          <p:cNvPr id="9" name="Oval 8"/>
          <p:cNvSpPr/>
          <p:nvPr/>
        </p:nvSpPr>
        <p:spPr>
          <a:xfrm>
            <a:off x="4953658" y="2276873"/>
            <a:ext cx="403876" cy="43026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2204053" y="4437112"/>
            <a:ext cx="1703258" cy="1384995"/>
          </a:xfrm>
          <a:prstGeom prst="rect">
            <a:avLst/>
          </a:prstGeom>
          <a:noFill/>
        </p:spPr>
        <p:txBody>
          <a:bodyPr wrap="square" rtlCol="0">
            <a:spAutoFit/>
          </a:bodyPr>
          <a:lstStyle>
            <a:defPPr>
              <a:defRPr lang="en-GB"/>
            </a:defPPr>
            <a:lvl1pPr>
              <a:lnSpc>
                <a:spcPct val="120000"/>
              </a:lnSpc>
              <a:defRPr sz="1400" b="1" i="1">
                <a:solidFill>
                  <a:srgbClr val="4096B8"/>
                </a:solidFill>
              </a:defRPr>
            </a:lvl1pPr>
          </a:lstStyle>
          <a:p>
            <a:r>
              <a:rPr lang="en-GB" dirty="0"/>
              <a:t>The way the decision maker currently perceives the analysis</a:t>
            </a:r>
          </a:p>
        </p:txBody>
      </p:sp>
      <p:sp>
        <p:nvSpPr>
          <p:cNvPr id="18" name="TextBox 17"/>
          <p:cNvSpPr txBox="1"/>
          <p:nvPr/>
        </p:nvSpPr>
        <p:spPr>
          <a:xfrm>
            <a:off x="4389502" y="1268761"/>
            <a:ext cx="1982698" cy="307777"/>
          </a:xfrm>
          <a:prstGeom prst="rect">
            <a:avLst/>
          </a:prstGeom>
          <a:noFill/>
        </p:spPr>
        <p:txBody>
          <a:bodyPr wrap="square" rtlCol="0">
            <a:spAutoFit/>
          </a:bodyPr>
          <a:lstStyle/>
          <a:p>
            <a:r>
              <a:rPr lang="en-GB" sz="1400" b="1" dirty="0"/>
              <a:t>Analysis Essential</a:t>
            </a:r>
          </a:p>
        </p:txBody>
      </p:sp>
      <p:sp>
        <p:nvSpPr>
          <p:cNvPr id="21" name="TextBox 20"/>
          <p:cNvSpPr txBox="1"/>
          <p:nvPr/>
        </p:nvSpPr>
        <p:spPr>
          <a:xfrm>
            <a:off x="4404751" y="5785520"/>
            <a:ext cx="1097814" cy="523220"/>
          </a:xfrm>
          <a:prstGeom prst="rect">
            <a:avLst/>
          </a:prstGeom>
          <a:noFill/>
        </p:spPr>
        <p:txBody>
          <a:bodyPr wrap="square" rtlCol="0">
            <a:spAutoFit/>
          </a:bodyPr>
          <a:lstStyle/>
          <a:p>
            <a:r>
              <a:rPr lang="en-GB" sz="1400" b="1" dirty="0"/>
              <a:t>Analysis Not useful</a:t>
            </a:r>
          </a:p>
        </p:txBody>
      </p:sp>
      <p:sp>
        <p:nvSpPr>
          <p:cNvPr id="23" name="TextBox 22"/>
          <p:cNvSpPr txBox="1"/>
          <p:nvPr/>
        </p:nvSpPr>
        <p:spPr>
          <a:xfrm>
            <a:off x="5390574" y="1913807"/>
            <a:ext cx="1840183" cy="1384995"/>
          </a:xfrm>
          <a:prstGeom prst="rect">
            <a:avLst/>
          </a:prstGeom>
          <a:noFill/>
        </p:spPr>
        <p:txBody>
          <a:bodyPr wrap="square" rtlCol="0">
            <a:spAutoFit/>
          </a:bodyPr>
          <a:lstStyle>
            <a:defPPr>
              <a:defRPr lang="en-GB"/>
            </a:defPPr>
            <a:lvl1pPr>
              <a:lnSpc>
                <a:spcPct val="120000"/>
              </a:lnSpc>
              <a:defRPr sz="1400" b="1" i="1">
                <a:solidFill>
                  <a:srgbClr val="D9AB16"/>
                </a:solidFill>
              </a:defRPr>
            </a:lvl1pPr>
          </a:lstStyle>
          <a:p>
            <a:r>
              <a:rPr lang="en-GB" dirty="0">
                <a:solidFill>
                  <a:srgbClr val="4096B8"/>
                </a:solidFill>
              </a:rPr>
              <a:t>How the Actuary believes </a:t>
            </a:r>
            <a:r>
              <a:rPr lang="en-GB" dirty="0" smtClean="0">
                <a:solidFill>
                  <a:srgbClr val="4096B8"/>
                </a:solidFill>
              </a:rPr>
              <a:t>the decision maker  should </a:t>
            </a:r>
            <a:r>
              <a:rPr lang="en-GB" dirty="0">
                <a:solidFill>
                  <a:srgbClr val="4096B8"/>
                </a:solidFill>
              </a:rPr>
              <a:t>perceive the analysis</a:t>
            </a:r>
          </a:p>
        </p:txBody>
      </p:sp>
      <p:sp>
        <p:nvSpPr>
          <p:cNvPr id="27" name="Oval 26"/>
          <p:cNvSpPr/>
          <p:nvPr/>
        </p:nvSpPr>
        <p:spPr>
          <a:xfrm>
            <a:off x="3381902" y="4274047"/>
            <a:ext cx="403876" cy="43026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p:cNvSpPr txBox="1">
            <a:spLocks noGrp="1"/>
          </p:cNvSpPr>
          <p:nvPr>
            <p:ph type="title"/>
          </p:nvPr>
        </p:nvSpPr>
        <p:spPr bwMode="auto">
          <a:xfrm>
            <a:off x="409627" y="125761"/>
            <a:ext cx="82915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sz="3000" dirty="0" smtClean="0">
                <a:solidFill>
                  <a:schemeClr val="accent1">
                    <a:lumMod val="40000"/>
                    <a:lumOff val="60000"/>
                  </a:schemeClr>
                </a:solidFill>
              </a:rPr>
              <a:t>6. Take people with you</a:t>
            </a:r>
            <a:r>
              <a:rPr lang="en-GB" dirty="0" smtClean="0"/>
              <a:t/>
            </a:r>
            <a:br>
              <a:rPr lang="en-GB" dirty="0" smtClean="0"/>
            </a:br>
            <a:r>
              <a:rPr lang="en-GB" dirty="0" smtClean="0"/>
              <a:t>Understanding perceptions</a:t>
            </a:r>
            <a:endParaRPr lang="en-GB" dirty="0"/>
          </a:p>
        </p:txBody>
      </p:sp>
    </p:spTree>
    <p:extLst>
      <p:ext uri="{BB962C8B-B14F-4D97-AF65-F5344CB8AC3E}">
        <p14:creationId xmlns:p14="http://schemas.microsoft.com/office/powerpoint/2010/main" val="1364998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Callout 13"/>
          <p:cNvSpPr/>
          <p:nvPr/>
        </p:nvSpPr>
        <p:spPr>
          <a:xfrm>
            <a:off x="4607879" y="1432094"/>
            <a:ext cx="2504753" cy="1440160"/>
          </a:xfrm>
          <a:prstGeom prst="wedgeEllipseCallout">
            <a:avLst>
              <a:gd name="adj1" fmla="val -7143"/>
              <a:gd name="adj2" fmla="val 783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Share a basic cognitive </a:t>
            </a:r>
            <a:br>
              <a:rPr lang="en-GB" dirty="0" smtClean="0"/>
            </a:br>
            <a:r>
              <a:rPr lang="en-GB" dirty="0" smtClean="0"/>
              <a:t>map of the problem</a:t>
            </a:r>
            <a:endParaRPr lang="en-GB"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30426"/>
          <a:stretch/>
        </p:blipFill>
        <p:spPr>
          <a:xfrm>
            <a:off x="3270465" y="3297191"/>
            <a:ext cx="2870811" cy="1497998"/>
          </a:xfrm>
          <a:prstGeom prst="rect">
            <a:avLst/>
          </a:prstGeom>
        </p:spPr>
      </p:pic>
      <p:sp>
        <p:nvSpPr>
          <p:cNvPr id="2" name="Title 1"/>
          <p:cNvSpPr>
            <a:spLocks noGrp="1"/>
          </p:cNvSpPr>
          <p:nvPr>
            <p:ph type="title"/>
          </p:nvPr>
        </p:nvSpPr>
        <p:spPr>
          <a:xfrm>
            <a:off x="395288" y="404813"/>
            <a:ext cx="8425183" cy="1143000"/>
          </a:xfrm>
        </p:spPr>
        <p:txBody>
          <a:bodyPr/>
          <a:lstStyle/>
          <a:p>
            <a:r>
              <a:rPr lang="en-GB" sz="3000" dirty="0">
                <a:solidFill>
                  <a:schemeClr val="accent1">
                    <a:lumMod val="40000"/>
                    <a:lumOff val="60000"/>
                  </a:schemeClr>
                </a:solidFill>
              </a:rPr>
              <a:t>6. Take people with you</a:t>
            </a:r>
            <a:r>
              <a:rPr lang="en-GB" dirty="0" smtClean="0"/>
              <a:t/>
            </a:r>
            <a:br>
              <a:rPr lang="en-GB" dirty="0" smtClean="0"/>
            </a:br>
            <a:r>
              <a:rPr lang="en-GB" dirty="0" smtClean="0"/>
              <a:t>Engaging others: discussing results (2)</a:t>
            </a:r>
            <a:endParaRPr lang="en-GB" dirty="0"/>
          </a:p>
        </p:txBody>
      </p:sp>
      <p:sp>
        <p:nvSpPr>
          <p:cNvPr id="3" name="Content Placeholder 2"/>
          <p:cNvSpPr>
            <a:spLocks noGrp="1"/>
          </p:cNvSpPr>
          <p:nvPr>
            <p:ph idx="1"/>
          </p:nvPr>
        </p:nvSpPr>
        <p:spPr>
          <a:xfrm>
            <a:off x="8747249" y="976313"/>
            <a:ext cx="8291512" cy="4640262"/>
          </a:xfrm>
        </p:spPr>
        <p:txBody>
          <a:bodyPr/>
          <a:lstStyle/>
          <a:p>
            <a:endParaRPr lang="en-GB" sz="1400" dirty="0"/>
          </a:p>
          <a:p>
            <a:endParaRPr lang="en-GB" sz="1400" dirty="0" smtClean="0"/>
          </a:p>
          <a:p>
            <a:endParaRPr lang="en-GB" sz="1400"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31</a:t>
            </a:fld>
            <a:endParaRPr lang="en-GB" dirty="0"/>
          </a:p>
        </p:txBody>
      </p:sp>
      <p:sp>
        <p:nvSpPr>
          <p:cNvPr id="8" name="Oval Callout 7"/>
          <p:cNvSpPr/>
          <p:nvPr/>
        </p:nvSpPr>
        <p:spPr>
          <a:xfrm>
            <a:off x="6601725" y="1427001"/>
            <a:ext cx="2313766" cy="1512168"/>
          </a:xfrm>
          <a:prstGeom prst="wedgeEllipseCallout">
            <a:avLst>
              <a:gd name="adj1" fmla="val -73294"/>
              <a:gd name="adj2" fmla="val 72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Listen to users, fill in their understanding</a:t>
            </a:r>
            <a:endParaRPr lang="en-GB" dirty="0"/>
          </a:p>
        </p:txBody>
      </p:sp>
      <p:sp>
        <p:nvSpPr>
          <p:cNvPr id="12" name="Rectangle 11"/>
          <p:cNvSpPr/>
          <p:nvPr/>
        </p:nvSpPr>
        <p:spPr>
          <a:xfrm>
            <a:off x="4211960" y="3119760"/>
            <a:ext cx="576064" cy="309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Callout 12"/>
          <p:cNvSpPr/>
          <p:nvPr/>
        </p:nvSpPr>
        <p:spPr>
          <a:xfrm>
            <a:off x="1617196" y="1519828"/>
            <a:ext cx="2880319" cy="1621379"/>
          </a:xfrm>
          <a:prstGeom prst="cloudCallout">
            <a:avLst>
              <a:gd name="adj1" fmla="val 7151"/>
              <a:gd name="adj2" fmla="val 7428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Engage a range of specialists and non specialists in how to communicate </a:t>
            </a:r>
            <a:endParaRPr lang="en-GB" sz="1600" dirty="0"/>
          </a:p>
        </p:txBody>
      </p:sp>
      <p:sp>
        <p:nvSpPr>
          <p:cNvPr id="15" name="Oval Callout 14"/>
          <p:cNvSpPr/>
          <p:nvPr/>
        </p:nvSpPr>
        <p:spPr>
          <a:xfrm>
            <a:off x="6665460" y="2835361"/>
            <a:ext cx="2344727" cy="1377113"/>
          </a:xfrm>
          <a:prstGeom prst="wedgeEllipseCallout">
            <a:avLst>
              <a:gd name="adj1" fmla="val -61768"/>
              <a:gd name="adj2" fmla="val -56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Discuss where experts agree, as well as where they differ</a:t>
            </a:r>
            <a:endParaRPr lang="en-GB" dirty="0"/>
          </a:p>
        </p:txBody>
      </p:sp>
      <p:sp>
        <p:nvSpPr>
          <p:cNvPr id="16" name="Oval Callout 15"/>
          <p:cNvSpPr/>
          <p:nvPr/>
        </p:nvSpPr>
        <p:spPr>
          <a:xfrm>
            <a:off x="274345" y="4833172"/>
            <a:ext cx="2690652" cy="1440160"/>
          </a:xfrm>
          <a:prstGeom prst="wedgeEllipseCallout">
            <a:avLst>
              <a:gd name="adj1" fmla="val 56254"/>
              <a:gd name="adj2" fmla="val -81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have results been validated against the real world?</a:t>
            </a:r>
            <a:endParaRPr lang="en-GB" dirty="0"/>
          </a:p>
        </p:txBody>
      </p:sp>
      <p:sp>
        <p:nvSpPr>
          <p:cNvPr id="9" name="Oval Callout 8"/>
          <p:cNvSpPr/>
          <p:nvPr/>
        </p:nvSpPr>
        <p:spPr>
          <a:xfrm>
            <a:off x="427485" y="3481161"/>
            <a:ext cx="2232248" cy="1440160"/>
          </a:xfrm>
          <a:prstGeom prst="wedgeEllipseCallout">
            <a:avLst>
              <a:gd name="adj1" fmla="val 60764"/>
              <a:gd name="adj2" fmla="val -19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Avoid vagaries, use scenarios, numbers</a:t>
            </a:r>
            <a:endParaRPr lang="en-GB" dirty="0"/>
          </a:p>
        </p:txBody>
      </p:sp>
      <p:sp>
        <p:nvSpPr>
          <p:cNvPr id="10" name="Cloud Callout 9"/>
          <p:cNvSpPr/>
          <p:nvPr/>
        </p:nvSpPr>
        <p:spPr>
          <a:xfrm>
            <a:off x="220493" y="1979342"/>
            <a:ext cx="1952510" cy="1417345"/>
          </a:xfrm>
          <a:prstGeom prst="cloudCallout">
            <a:avLst>
              <a:gd name="adj1" fmla="val 86672"/>
              <a:gd name="adj2" fmla="val 5123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Revisit scope, objectives (upside?)</a:t>
            </a:r>
            <a:endParaRPr lang="en-GB" dirty="0"/>
          </a:p>
        </p:txBody>
      </p:sp>
      <p:sp>
        <p:nvSpPr>
          <p:cNvPr id="18" name="Cloud Callout 17"/>
          <p:cNvSpPr/>
          <p:nvPr/>
        </p:nvSpPr>
        <p:spPr>
          <a:xfrm>
            <a:off x="5067501" y="5355100"/>
            <a:ext cx="2376761" cy="1396407"/>
          </a:xfrm>
          <a:prstGeom prst="cloudCallout">
            <a:avLst>
              <a:gd name="adj1" fmla="val -20889"/>
              <a:gd name="adj2" fmla="val -905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Don’t provide certainty where there is none</a:t>
            </a:r>
            <a:endParaRPr lang="en-GB" dirty="0"/>
          </a:p>
        </p:txBody>
      </p:sp>
      <p:sp>
        <p:nvSpPr>
          <p:cNvPr id="19" name="Cloud Callout 18"/>
          <p:cNvSpPr/>
          <p:nvPr/>
        </p:nvSpPr>
        <p:spPr>
          <a:xfrm>
            <a:off x="6850247" y="4492960"/>
            <a:ext cx="2032191" cy="1624375"/>
          </a:xfrm>
          <a:prstGeom prst="cloudCallout">
            <a:avLst>
              <a:gd name="adj1" fmla="val -87480"/>
              <a:gd name="adj2" fmla="val -6710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a:t>
            </a:r>
            <a:r>
              <a:rPr lang="en-GB" sz="1600" dirty="0" smtClean="0"/>
              <a:t>eople tend to do better if things are kept simple. </a:t>
            </a:r>
            <a:endParaRPr lang="en-GB" sz="1600" dirty="0"/>
          </a:p>
        </p:txBody>
      </p:sp>
      <p:sp>
        <p:nvSpPr>
          <p:cNvPr id="21" name="Oval Callout 20"/>
          <p:cNvSpPr/>
          <p:nvPr/>
        </p:nvSpPr>
        <p:spPr>
          <a:xfrm>
            <a:off x="2443343" y="5428177"/>
            <a:ext cx="2434876" cy="1378316"/>
          </a:xfrm>
          <a:prstGeom prst="wedgeEllipseCallout">
            <a:avLst>
              <a:gd name="adj1" fmla="val 17205"/>
              <a:gd name="adj2" fmla="val -91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think X, but the outcome is very uncertain. </a:t>
            </a:r>
            <a:r>
              <a:rPr lang="en-GB" dirty="0"/>
              <a:t>It could be Y or Z</a:t>
            </a:r>
            <a:r>
              <a:rPr lang="en-GB" dirty="0" smtClean="0"/>
              <a:t>.</a:t>
            </a:r>
            <a:endParaRPr lang="en-GB" dirty="0"/>
          </a:p>
        </p:txBody>
      </p:sp>
    </p:spTree>
    <p:extLst>
      <p:ext uri="{BB962C8B-B14F-4D97-AF65-F5344CB8AC3E}">
        <p14:creationId xmlns:p14="http://schemas.microsoft.com/office/powerpoint/2010/main" val="1041957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a:buClr>
                <a:schemeClr val="bg1">
                  <a:lumMod val="75000"/>
                </a:schemeClr>
              </a:buClr>
            </a:pPr>
            <a:r>
              <a:rPr lang="en-GB" dirty="0">
                <a:solidFill>
                  <a:schemeClr val="bg1">
                    <a:lumMod val="75000"/>
                  </a:schemeClr>
                </a:solidFill>
              </a:rPr>
              <a:t>Introduction</a:t>
            </a:r>
          </a:p>
          <a:p>
            <a:pPr>
              <a:buClr>
                <a:schemeClr val="bg1">
                  <a:lumMod val="75000"/>
                </a:schemeClr>
              </a:buClr>
            </a:pPr>
            <a:r>
              <a:rPr lang="en-GB" dirty="0" smtClean="0">
                <a:solidFill>
                  <a:schemeClr val="bg1">
                    <a:lumMod val="75000"/>
                  </a:schemeClr>
                </a:solidFill>
              </a:rPr>
              <a:t>Uncertainty Principles</a:t>
            </a:r>
            <a:endParaRPr lang="en-GB" dirty="0">
              <a:solidFill>
                <a:schemeClr val="bg1">
                  <a:lumMod val="75000"/>
                </a:schemeClr>
              </a:solidFill>
            </a:endParaRPr>
          </a:p>
          <a:p>
            <a:pPr>
              <a:buClr>
                <a:schemeClr val="bg1">
                  <a:lumMod val="75000"/>
                </a:schemeClr>
              </a:buClr>
            </a:pPr>
            <a:r>
              <a:rPr lang="en-GB" dirty="0" smtClean="0">
                <a:solidFill>
                  <a:schemeClr val="bg1">
                    <a:lumMod val="75000"/>
                  </a:schemeClr>
                </a:solidFill>
              </a:rPr>
              <a:t>Uncertainty </a:t>
            </a:r>
            <a:r>
              <a:rPr lang="en-GB" dirty="0">
                <a:solidFill>
                  <a:schemeClr val="bg1">
                    <a:lumMod val="75000"/>
                  </a:schemeClr>
                </a:solidFill>
              </a:rPr>
              <a:t>vignettes</a:t>
            </a:r>
          </a:p>
          <a:p>
            <a:r>
              <a:rPr lang="en-GB" b="1" dirty="0" smtClean="0"/>
              <a:t>Conclusions and </a:t>
            </a:r>
            <a:r>
              <a:rPr lang="en-GB" b="1" dirty="0"/>
              <a:t>next </a:t>
            </a:r>
            <a:r>
              <a:rPr lang="en-GB" b="1" dirty="0" smtClean="0"/>
              <a:t>steps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dirty="0"/>
          </a:p>
        </p:txBody>
      </p:sp>
    </p:spTree>
    <p:extLst>
      <p:ext uri="{BB962C8B-B14F-4D97-AF65-F5344CB8AC3E}">
        <p14:creationId xmlns:p14="http://schemas.microsoft.com/office/powerpoint/2010/main" val="124192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a:t>
            </a:r>
            <a:r>
              <a:rPr lang="en-GB" dirty="0" smtClean="0"/>
              <a:t>managing uncertainty</a:t>
            </a:r>
            <a:endParaRPr lang="en-GB" dirty="0"/>
          </a:p>
        </p:txBody>
      </p:sp>
      <p:sp>
        <p:nvSpPr>
          <p:cNvPr id="3" name="Content Placeholder 2"/>
          <p:cNvSpPr>
            <a:spLocks noGrp="1"/>
          </p:cNvSpPr>
          <p:nvPr>
            <p:ph idx="1"/>
          </p:nvPr>
        </p:nvSpPr>
        <p:spPr/>
        <p:txBody>
          <a:bodyPr/>
          <a:lstStyle/>
          <a:p>
            <a:r>
              <a:rPr lang="en-GB" dirty="0"/>
              <a:t>Better decisions, including:</a:t>
            </a:r>
          </a:p>
          <a:p>
            <a:pPr lvl="1"/>
            <a:r>
              <a:rPr lang="en-GB" dirty="0"/>
              <a:t>Ensuring </a:t>
            </a:r>
            <a:r>
              <a:rPr lang="en-GB" dirty="0" smtClean="0"/>
              <a:t>relevant </a:t>
            </a:r>
            <a:r>
              <a:rPr lang="en-GB" dirty="0"/>
              <a:t>information </a:t>
            </a:r>
            <a:r>
              <a:rPr lang="en-GB" dirty="0" smtClean="0"/>
              <a:t>is used</a:t>
            </a:r>
            <a:endParaRPr lang="en-GB" dirty="0"/>
          </a:p>
          <a:p>
            <a:pPr lvl="1"/>
            <a:r>
              <a:rPr lang="en-GB" dirty="0"/>
              <a:t>Appropriate understanding of </a:t>
            </a:r>
            <a:r>
              <a:rPr lang="en-GB" dirty="0" smtClean="0"/>
              <a:t>risks</a:t>
            </a:r>
            <a:endParaRPr lang="en-GB" dirty="0"/>
          </a:p>
          <a:p>
            <a:pPr lvl="1"/>
            <a:r>
              <a:rPr lang="en-GB" dirty="0"/>
              <a:t>Saving </a:t>
            </a:r>
            <a:r>
              <a:rPr lang="en-GB" dirty="0" smtClean="0"/>
              <a:t>time</a:t>
            </a:r>
            <a:br>
              <a:rPr lang="en-GB" dirty="0" smtClean="0"/>
            </a:br>
            <a:endParaRPr lang="en-GB" dirty="0"/>
          </a:p>
          <a:p>
            <a:r>
              <a:rPr lang="en-GB" dirty="0"/>
              <a:t>Reduced risk of </a:t>
            </a:r>
            <a:r>
              <a:rPr lang="en-GB" dirty="0" smtClean="0"/>
              <a:t>misunderstanding</a:t>
            </a:r>
            <a:br>
              <a:rPr lang="en-GB" dirty="0" smtClean="0"/>
            </a:br>
            <a:endParaRPr lang="en-GB" dirty="0"/>
          </a:p>
          <a:p>
            <a:r>
              <a:rPr lang="en-GB" dirty="0"/>
              <a:t>Increased trust (eg Actuary of CEO; CEO of Actuary)</a:t>
            </a:r>
          </a:p>
          <a:p>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33</a:t>
            </a:fld>
            <a:endParaRPr lang="en-GB" dirty="0"/>
          </a:p>
        </p:txBody>
      </p:sp>
    </p:spTree>
    <p:extLst>
      <p:ext uri="{BB962C8B-B14F-4D97-AF65-F5344CB8AC3E}">
        <p14:creationId xmlns:p14="http://schemas.microsoft.com/office/powerpoint/2010/main" val="1225609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Uncertainty Principles</a:t>
            </a:r>
            <a:endParaRPr lang="en-GB" dirty="0"/>
          </a:p>
        </p:txBody>
      </p:sp>
      <p:sp>
        <p:nvSpPr>
          <p:cNvPr id="3" name="Content Placeholder 2"/>
          <p:cNvSpPr>
            <a:spLocks noGrp="1"/>
          </p:cNvSpPr>
          <p:nvPr>
            <p:ph idx="1"/>
          </p:nvPr>
        </p:nvSpPr>
        <p:spPr>
          <a:xfrm>
            <a:off x="395289" y="1597050"/>
            <a:ext cx="8291512" cy="895846"/>
          </a:xfrm>
        </p:spPr>
        <p:txBody>
          <a:bodyPr/>
          <a:lstStyle/>
          <a:p>
            <a:pPr marL="0" indent="0">
              <a:buNone/>
            </a:pPr>
            <a:r>
              <a:rPr lang="en-GB" b="1" dirty="0" smtClean="0"/>
              <a:t>Aim:	A </a:t>
            </a:r>
            <a:r>
              <a:rPr lang="en-GB" b="1" dirty="0"/>
              <a:t>set of high level principles </a:t>
            </a:r>
            <a:r>
              <a:rPr lang="en-GB" b="1" dirty="0" smtClean="0"/>
              <a:t>for all</a:t>
            </a:r>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34</a:t>
            </a:fld>
            <a:endParaRPr lang="en-GB"/>
          </a:p>
        </p:txBody>
      </p:sp>
      <p:sp>
        <p:nvSpPr>
          <p:cNvPr id="15" name="Text Placeholder 5"/>
          <p:cNvSpPr txBox="1">
            <a:spLocks/>
          </p:cNvSpPr>
          <p:nvPr/>
        </p:nvSpPr>
        <p:spPr bwMode="auto">
          <a:xfrm>
            <a:off x="395536" y="2357190"/>
            <a:ext cx="2088232"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kern="0" dirty="0" smtClean="0"/>
              <a:t>Criteria:</a:t>
            </a:r>
            <a:endParaRPr lang="en-GB" kern="0" dirty="0"/>
          </a:p>
        </p:txBody>
      </p:sp>
      <p:sp>
        <p:nvSpPr>
          <p:cNvPr id="16" name="Content Placeholder 2"/>
          <p:cNvSpPr txBox="1">
            <a:spLocks/>
          </p:cNvSpPr>
          <p:nvPr/>
        </p:nvSpPr>
        <p:spPr>
          <a:xfrm>
            <a:off x="395536" y="2862088"/>
            <a:ext cx="2088232" cy="2367112"/>
          </a:xfrm>
          <a:prstGeom prst="rect">
            <a:avLst/>
          </a:prstGeom>
        </p:spPr>
        <p:txBody>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a:spcBef>
                <a:spcPts val="600"/>
              </a:spcBef>
            </a:pPr>
            <a:r>
              <a:rPr lang="en-GB" sz="2000" kern="0" dirty="0" smtClean="0"/>
              <a:t>Catchy and memorable</a:t>
            </a:r>
          </a:p>
          <a:p>
            <a:pPr>
              <a:spcBef>
                <a:spcPts val="600"/>
              </a:spcBef>
            </a:pPr>
            <a:r>
              <a:rPr lang="en-GB" sz="2000" kern="0" dirty="0"/>
              <a:t>Meaningful and useful</a:t>
            </a:r>
          </a:p>
          <a:p>
            <a:pPr>
              <a:spcBef>
                <a:spcPts val="600"/>
              </a:spcBef>
            </a:pPr>
            <a:r>
              <a:rPr lang="en-GB" sz="2000" kern="0" dirty="0" smtClean="0"/>
              <a:t>A little provocative?</a:t>
            </a:r>
          </a:p>
          <a:p>
            <a:pPr>
              <a:spcBef>
                <a:spcPts val="600"/>
              </a:spcBef>
            </a:pPr>
            <a:endParaRPr lang="en-GB" sz="2000" kern="0" dirty="0"/>
          </a:p>
        </p:txBody>
      </p:sp>
      <p:grpSp>
        <p:nvGrpSpPr>
          <p:cNvPr id="10" name="Group 9"/>
          <p:cNvGrpSpPr/>
          <p:nvPr/>
        </p:nvGrpSpPr>
        <p:grpSpPr>
          <a:xfrm>
            <a:off x="2843808" y="2276872"/>
            <a:ext cx="5698976" cy="633600"/>
            <a:chOff x="0" y="4995"/>
            <a:chExt cx="5698976" cy="633600"/>
          </a:xfrm>
        </p:grpSpPr>
        <p:sp>
          <p:nvSpPr>
            <p:cNvPr id="18" name="Rectangle 17"/>
            <p:cNvSpPr/>
            <p:nvPr/>
          </p:nvSpPr>
          <p:spPr>
            <a:xfrm>
              <a:off x="0" y="4995"/>
              <a:ext cx="5698976" cy="633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0" y="4995"/>
              <a:ext cx="5698976"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GB" sz="2200" kern="1200" dirty="0" smtClean="0"/>
                <a:t>Themes</a:t>
              </a:r>
              <a:endParaRPr lang="en-GB" sz="2200" kern="1200" dirty="0"/>
            </a:p>
          </p:txBody>
        </p:sp>
      </p:grpSp>
      <p:sp>
        <p:nvSpPr>
          <p:cNvPr id="12" name="Rectangle 11"/>
          <p:cNvSpPr/>
          <p:nvPr/>
        </p:nvSpPr>
        <p:spPr>
          <a:xfrm>
            <a:off x="2843808" y="2910472"/>
            <a:ext cx="5698976" cy="311081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2843808" y="2910472"/>
            <a:ext cx="5698976" cy="31108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lvl="1" indent="-457200" algn="l" defTabSz="977900">
              <a:lnSpc>
                <a:spcPct val="90000"/>
              </a:lnSpc>
              <a:spcBef>
                <a:spcPct val="0"/>
              </a:spcBef>
              <a:spcAft>
                <a:spcPts val="1800"/>
              </a:spcAft>
              <a:buFont typeface="+mj-lt"/>
              <a:buAutoNum type="arabicPeriod"/>
            </a:pPr>
            <a:r>
              <a:rPr lang="en-GB" sz="2000" kern="1200" dirty="0" smtClean="0"/>
              <a:t>Face up to uncertainty</a:t>
            </a:r>
            <a:endParaRPr lang="en-GB" sz="2000" kern="1200" dirty="0"/>
          </a:p>
          <a:p>
            <a:pPr lvl="1" indent="-457200" algn="l" defTabSz="977900">
              <a:lnSpc>
                <a:spcPct val="90000"/>
              </a:lnSpc>
              <a:spcBef>
                <a:spcPct val="0"/>
              </a:spcBef>
              <a:spcAft>
                <a:spcPts val="1800"/>
              </a:spcAft>
              <a:buFont typeface="+mj-lt"/>
              <a:buAutoNum type="arabicPeriod"/>
            </a:pPr>
            <a:r>
              <a:rPr lang="en-GB" sz="2000" kern="1200" dirty="0" smtClean="0"/>
              <a:t>Deconstruct the problem</a:t>
            </a:r>
            <a:endParaRPr lang="en-GB" sz="2000" kern="1200" dirty="0"/>
          </a:p>
          <a:p>
            <a:pPr lvl="1" indent="-457200" algn="l" defTabSz="977900">
              <a:lnSpc>
                <a:spcPct val="90000"/>
              </a:lnSpc>
              <a:spcBef>
                <a:spcPct val="0"/>
              </a:spcBef>
              <a:spcAft>
                <a:spcPts val="1800"/>
              </a:spcAft>
              <a:buFont typeface="+mj-lt"/>
              <a:buAutoNum type="arabicPeriod"/>
            </a:pPr>
            <a:r>
              <a:rPr lang="en-GB" sz="2000" kern="1200" dirty="0" smtClean="0"/>
              <a:t>Don’t be fooled (un/intentional biases)</a:t>
            </a:r>
            <a:endParaRPr lang="en-GB" sz="2000" kern="1200" dirty="0"/>
          </a:p>
          <a:p>
            <a:pPr lvl="1" indent="-457200" algn="l" defTabSz="977900">
              <a:lnSpc>
                <a:spcPct val="90000"/>
              </a:lnSpc>
              <a:spcBef>
                <a:spcPct val="0"/>
              </a:spcBef>
              <a:spcAft>
                <a:spcPts val="1800"/>
              </a:spcAft>
              <a:buFont typeface="+mj-lt"/>
              <a:buAutoNum type="arabicPeriod"/>
            </a:pPr>
            <a:r>
              <a:rPr lang="en-GB" sz="2000" kern="1200" dirty="0" smtClean="0"/>
              <a:t>Models can be helpful, but also dangerous</a:t>
            </a:r>
            <a:endParaRPr lang="en-GB" sz="2000" kern="1200" dirty="0"/>
          </a:p>
          <a:p>
            <a:pPr lvl="1" indent="-457200" algn="l" defTabSz="977900">
              <a:lnSpc>
                <a:spcPct val="90000"/>
              </a:lnSpc>
              <a:spcBef>
                <a:spcPct val="0"/>
              </a:spcBef>
              <a:spcAft>
                <a:spcPts val="1800"/>
              </a:spcAft>
              <a:buFont typeface="+mj-lt"/>
              <a:buAutoNum type="arabicPeriod"/>
            </a:pPr>
            <a:r>
              <a:rPr lang="en-GB" sz="2000" kern="1200" dirty="0" smtClean="0"/>
              <a:t>Think about resilience</a:t>
            </a:r>
            <a:endParaRPr lang="en-GB" sz="2000" kern="1200" dirty="0"/>
          </a:p>
          <a:p>
            <a:pPr lvl="1" indent="-457200" algn="l" defTabSz="977900">
              <a:lnSpc>
                <a:spcPct val="90000"/>
              </a:lnSpc>
              <a:spcBef>
                <a:spcPct val="0"/>
              </a:spcBef>
              <a:spcAft>
                <a:spcPts val="1800"/>
              </a:spcAft>
              <a:buFont typeface="+mj-lt"/>
              <a:buAutoNum type="arabicPeriod"/>
            </a:pPr>
            <a:r>
              <a:rPr lang="en-GB" sz="2000" kern="1200" dirty="0" smtClean="0"/>
              <a:t>Bring people with you</a:t>
            </a:r>
            <a:endParaRPr lang="en-GB" sz="2000" kern="1200" dirty="0"/>
          </a:p>
        </p:txBody>
      </p:sp>
    </p:spTree>
    <p:extLst>
      <p:ext uri="{BB962C8B-B14F-4D97-AF65-F5344CB8AC3E}">
        <p14:creationId xmlns:p14="http://schemas.microsoft.com/office/powerpoint/2010/main" val="1917188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 or comments?  </a:t>
            </a:r>
            <a:br>
              <a:rPr lang="en-GB" dirty="0" smtClean="0"/>
            </a:br>
            <a:r>
              <a:rPr lang="en-GB" dirty="0" smtClean="0"/>
              <a:t>Please get in touch</a:t>
            </a:r>
            <a:endParaRPr lang="en-GB" dirty="0"/>
          </a:p>
        </p:txBody>
      </p:sp>
      <p:sp>
        <p:nvSpPr>
          <p:cNvPr id="3" name="Content Placeholder 2"/>
          <p:cNvSpPr>
            <a:spLocks noGrp="1"/>
          </p:cNvSpPr>
          <p:nvPr>
            <p:ph sz="half" idx="1"/>
          </p:nvPr>
        </p:nvSpPr>
        <p:spPr>
          <a:xfrm>
            <a:off x="395288" y="1772816"/>
            <a:ext cx="3528640" cy="4424784"/>
          </a:xfrm>
        </p:spPr>
        <p:txBody>
          <a:bodyPr/>
          <a:lstStyle/>
          <a:p>
            <a:r>
              <a:rPr lang="en-GB" sz="2400" dirty="0"/>
              <a:t>Chris Bird</a:t>
            </a:r>
          </a:p>
          <a:p>
            <a:r>
              <a:rPr lang="en-GB" sz="2400" dirty="0"/>
              <a:t>Andrew Cox</a:t>
            </a:r>
          </a:p>
          <a:p>
            <a:r>
              <a:rPr lang="en-GB" sz="2400" dirty="0"/>
              <a:t>Tom Durkin</a:t>
            </a:r>
          </a:p>
          <a:p>
            <a:r>
              <a:rPr lang="en-GB" sz="2400" dirty="0"/>
              <a:t>Henry Johnson</a:t>
            </a:r>
          </a:p>
          <a:p>
            <a:r>
              <a:rPr lang="en-GB" sz="2400" dirty="0"/>
              <a:t>Tim Jordan</a:t>
            </a:r>
          </a:p>
          <a:p>
            <a:r>
              <a:rPr lang="en-GB" sz="2400" dirty="0"/>
              <a:t>Tony Jordan</a:t>
            </a:r>
          </a:p>
          <a:p>
            <a:r>
              <a:rPr lang="en-GB" sz="2400" dirty="0"/>
              <a:t>Neil Hilary</a:t>
            </a:r>
          </a:p>
          <a:p>
            <a:r>
              <a:rPr lang="en-GB" sz="2400" dirty="0"/>
              <a:t>Paul Kaye (</a:t>
            </a:r>
            <a:r>
              <a:rPr lang="en-GB" sz="2400" dirty="0" smtClean="0"/>
              <a:t>co-chair</a:t>
            </a:r>
            <a:r>
              <a:rPr lang="en-GB" sz="2400" dirty="0"/>
              <a:t>)</a:t>
            </a:r>
          </a:p>
          <a:p>
            <a:endParaRPr lang="en-GB" sz="2400" dirty="0"/>
          </a:p>
        </p:txBody>
      </p:sp>
      <p:sp>
        <p:nvSpPr>
          <p:cNvPr id="7" name="Content Placeholder 6"/>
          <p:cNvSpPr>
            <a:spLocks noGrp="1"/>
          </p:cNvSpPr>
          <p:nvPr>
            <p:ph sz="half" idx="2"/>
          </p:nvPr>
        </p:nvSpPr>
        <p:spPr>
          <a:xfrm>
            <a:off x="4355976" y="1772816"/>
            <a:ext cx="4330824" cy="4424784"/>
          </a:xfrm>
        </p:spPr>
        <p:txBody>
          <a:bodyPr/>
          <a:lstStyle/>
          <a:p>
            <a:r>
              <a:rPr lang="en-GB" sz="2400" dirty="0"/>
              <a:t>Natasha Regan</a:t>
            </a:r>
          </a:p>
          <a:p>
            <a:r>
              <a:rPr lang="en-GB" sz="2400" dirty="0"/>
              <a:t>Andrew Smith (</a:t>
            </a:r>
            <a:r>
              <a:rPr lang="en-GB" sz="2400" dirty="0" smtClean="0"/>
              <a:t>co-chair</a:t>
            </a:r>
            <a:r>
              <a:rPr lang="en-GB" sz="2400" dirty="0"/>
              <a:t>)</a:t>
            </a:r>
          </a:p>
          <a:p>
            <a:r>
              <a:rPr lang="en-GB" sz="2400" dirty="0"/>
              <a:t>Richard Stock</a:t>
            </a:r>
          </a:p>
          <a:p>
            <a:r>
              <a:rPr lang="en-GB" sz="2400" dirty="0"/>
              <a:t>Melinda Strudwick (</a:t>
            </a:r>
            <a:r>
              <a:rPr lang="en-GB" sz="2400" dirty="0" smtClean="0"/>
              <a:t>co-chair</a:t>
            </a:r>
            <a:r>
              <a:rPr lang="en-GB" sz="2400" dirty="0"/>
              <a:t>)</a:t>
            </a:r>
          </a:p>
          <a:p>
            <a:r>
              <a:rPr lang="en-GB" sz="2400" dirty="0"/>
              <a:t>James Turner</a:t>
            </a:r>
          </a:p>
          <a:p>
            <a:r>
              <a:rPr lang="en-GB" sz="2400" dirty="0"/>
              <a:t>Martin White (</a:t>
            </a:r>
            <a:r>
              <a:rPr lang="en-GB" sz="2400" dirty="0" smtClean="0"/>
              <a:t>co-chair</a:t>
            </a:r>
            <a:r>
              <a:rPr lang="en-GB" sz="2400" dirty="0"/>
              <a:t>)</a:t>
            </a:r>
          </a:p>
          <a:p>
            <a:r>
              <a:rPr lang="en-GB" sz="2400" dirty="0"/>
              <a:t>Stuart White</a:t>
            </a:r>
          </a:p>
          <a:p>
            <a:r>
              <a:rPr lang="en-GB" sz="2400" dirty="0"/>
              <a:t>Robin Wilkinson</a:t>
            </a:r>
          </a:p>
          <a:p>
            <a:endParaRPr lang="en-GB" sz="2400"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35</a:t>
            </a:fld>
            <a:endParaRPr lang="en-GB"/>
          </a:p>
        </p:txBody>
      </p:sp>
    </p:spTree>
    <p:extLst>
      <p:ext uri="{BB962C8B-B14F-4D97-AF65-F5344CB8AC3E}">
        <p14:creationId xmlns:p14="http://schemas.microsoft.com/office/powerpoint/2010/main" val="2643201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 or comments?  </a:t>
            </a:r>
            <a:br>
              <a:rPr lang="en-GB" dirty="0" smtClean="0"/>
            </a:br>
            <a:r>
              <a:rPr lang="en-GB" dirty="0" smtClean="0"/>
              <a:t>Please get in touch</a:t>
            </a:r>
            <a:endParaRPr lang="en-GB" dirty="0"/>
          </a:p>
        </p:txBody>
      </p:sp>
      <p:sp>
        <p:nvSpPr>
          <p:cNvPr id="3" name="Content Placeholder 2"/>
          <p:cNvSpPr>
            <a:spLocks noGrp="1"/>
          </p:cNvSpPr>
          <p:nvPr>
            <p:ph idx="1"/>
          </p:nvPr>
        </p:nvSpPr>
        <p:spPr>
          <a:xfrm>
            <a:off x="395289" y="1772816"/>
            <a:ext cx="8291512" cy="4464496"/>
          </a:xfrm>
        </p:spPr>
        <p:txBody>
          <a:bodyPr/>
          <a:lstStyle/>
          <a:p>
            <a:pPr marL="0" indent="0">
              <a:buNone/>
            </a:pPr>
            <a:r>
              <a:rPr lang="en-GB" dirty="0" smtClean="0"/>
              <a:t>Co-chair email addresses:</a:t>
            </a:r>
            <a:endParaRPr lang="en-GB" dirty="0"/>
          </a:p>
          <a:p>
            <a:r>
              <a:rPr lang="en-GB" dirty="0" smtClean="0"/>
              <a:t>Paul Kaye			</a:t>
            </a:r>
            <a:r>
              <a:rPr lang="en-GB" dirty="0" smtClean="0">
                <a:hlinkClick r:id="rId2"/>
              </a:rPr>
              <a:t>paul.kaye@aonbenfield.com</a:t>
            </a:r>
            <a:endParaRPr lang="en-GB" dirty="0" smtClean="0"/>
          </a:p>
          <a:p>
            <a:r>
              <a:rPr lang="en-GB" dirty="0" smtClean="0"/>
              <a:t>Andrew </a:t>
            </a:r>
            <a:r>
              <a:rPr lang="en-GB" dirty="0"/>
              <a:t>Smith 		</a:t>
            </a:r>
            <a:r>
              <a:rPr lang="en-GB" dirty="0" smtClean="0">
                <a:hlinkClick r:id="rId3"/>
              </a:rPr>
              <a:t>andrewdsmith8@deloitte.co.uk</a:t>
            </a:r>
            <a:r>
              <a:rPr lang="en-GB" dirty="0" smtClean="0"/>
              <a:t> </a:t>
            </a:r>
            <a:endParaRPr lang="en-GB" dirty="0"/>
          </a:p>
          <a:p>
            <a:r>
              <a:rPr lang="en-GB" dirty="0"/>
              <a:t>Melinda Strudwick	</a:t>
            </a:r>
            <a:r>
              <a:rPr lang="en-GB" dirty="0" smtClean="0">
                <a:hlinkClick r:id="rId4"/>
              </a:rPr>
              <a:t>melinda.strudwick@uk.pwc.com</a:t>
            </a:r>
            <a:r>
              <a:rPr lang="en-GB" dirty="0" smtClean="0"/>
              <a:t> </a:t>
            </a:r>
            <a:endParaRPr lang="en-GB" dirty="0"/>
          </a:p>
          <a:p>
            <a:r>
              <a:rPr lang="en-GB" dirty="0"/>
              <a:t>Martin </a:t>
            </a:r>
            <a:r>
              <a:rPr lang="en-GB" dirty="0" smtClean="0"/>
              <a:t>White		</a:t>
            </a:r>
            <a:r>
              <a:rPr lang="en-GB" dirty="0" smtClean="0">
                <a:hlinkClick r:id="rId5"/>
              </a:rPr>
              <a:t>Martin.White@RESMSL.co.uk</a:t>
            </a:r>
            <a:r>
              <a:rPr lang="en-GB" dirty="0" smtClean="0"/>
              <a:t> </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36</a:t>
            </a:fld>
            <a:endParaRPr lang="en-GB"/>
          </a:p>
        </p:txBody>
      </p:sp>
    </p:spTree>
    <p:extLst>
      <p:ext uri="{BB962C8B-B14F-4D97-AF65-F5344CB8AC3E}">
        <p14:creationId xmlns:p14="http://schemas.microsoft.com/office/powerpoint/2010/main" val="3402550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37</a:t>
            </a:fld>
            <a:endParaRPr lang="en-GB" dirty="0"/>
          </a:p>
        </p:txBody>
      </p:sp>
      <p:sp>
        <p:nvSpPr>
          <p:cNvPr id="10" name="Rectangular Callout 9"/>
          <p:cNvSpPr/>
          <p:nvPr/>
        </p:nvSpPr>
        <p:spPr>
          <a:xfrm>
            <a:off x="520495" y="693242"/>
            <a:ext cx="3918567"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ular Callout 6"/>
          <p:cNvSpPr/>
          <p:nvPr/>
        </p:nvSpPr>
        <p:spPr>
          <a:xfrm>
            <a:off x="4704938" y="693242"/>
            <a:ext cx="3918567"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716802" y="985838"/>
            <a:ext cx="3522853" cy="1143000"/>
          </a:xfrm>
        </p:spPr>
        <p:txBody>
          <a:bodyPr/>
          <a:lstStyle/>
          <a:p>
            <a:pPr algn="ctr"/>
            <a:r>
              <a:rPr lang="en-GB" sz="4800" dirty="0" smtClean="0">
                <a:solidFill>
                  <a:schemeClr val="bg1"/>
                </a:solidFill>
              </a:rPr>
              <a:t>Questions</a:t>
            </a:r>
            <a:endParaRPr lang="en-GB" sz="4800" dirty="0">
              <a:solidFill>
                <a:schemeClr val="bg1"/>
              </a:solidFill>
            </a:endParaRPr>
          </a:p>
        </p:txBody>
      </p:sp>
      <p:sp>
        <p:nvSpPr>
          <p:cNvPr id="9" name="Title 1"/>
          <p:cNvSpPr txBox="1">
            <a:spLocks/>
          </p:cNvSpPr>
          <p:nvPr/>
        </p:nvSpPr>
        <p:spPr bwMode="auto">
          <a:xfrm>
            <a:off x="4904345" y="980728"/>
            <a:ext cx="352285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smtClean="0">
                <a:solidFill>
                  <a:schemeClr val="bg1"/>
                </a:solidFill>
              </a:rPr>
              <a:t>Comments</a:t>
            </a:r>
            <a:endParaRPr lang="en-GB" sz="4800" dirty="0">
              <a:solidFill>
                <a:schemeClr val="bg1"/>
              </a:solidFill>
            </a:endParaRPr>
          </a:p>
        </p:txBody>
      </p:sp>
      <p:sp>
        <p:nvSpPr>
          <p:cNvPr id="11" name="Content Placeholder 7"/>
          <p:cNvSpPr>
            <a:spLocks noGrp="1"/>
          </p:cNvSpPr>
          <p:nvPr>
            <p:ph idx="1"/>
          </p:nvPr>
        </p:nvSpPr>
        <p:spPr>
          <a:xfrm>
            <a:off x="450927" y="3861049"/>
            <a:ext cx="8399804" cy="2428411"/>
          </a:xfrm>
        </p:spPr>
        <p:txBody>
          <a:bodyPr/>
          <a:lstStyle/>
          <a:p>
            <a:pPr marL="0" indent="0">
              <a:buNone/>
            </a:pPr>
            <a:r>
              <a:rPr lang="en-GB" sz="1200" dirty="0" smtClean="0"/>
              <a:t>The </a:t>
            </a:r>
            <a:r>
              <a:rPr lang="en-GB" sz="1200" dirty="0"/>
              <a:t>views expressed in this </a:t>
            </a:r>
            <a:r>
              <a:rPr lang="en-GB" sz="1200" dirty="0" smtClean="0"/>
              <a:t>presentation </a:t>
            </a:r>
            <a:r>
              <a:rPr lang="en-GB" sz="1200" dirty="0"/>
              <a:t>are those of invited contributors and </a:t>
            </a:r>
            <a:r>
              <a:rPr lang="en-GB" sz="1200" dirty="0" smtClean="0"/>
              <a:t>not necessarily </a:t>
            </a:r>
            <a:r>
              <a:rPr lang="en-GB" sz="1200" dirty="0"/>
              <a:t>those of the IFoA. The IFoA do not endorse any of the views stated, nor any claims or representations made in </a:t>
            </a:r>
            <a:r>
              <a:rPr lang="en-GB" sz="1200" dirty="0" smtClean="0"/>
              <a:t>this presentation </a:t>
            </a:r>
            <a:r>
              <a:rPr lang="en-GB" sz="1200" dirty="0"/>
              <a:t>and accept no </a:t>
            </a:r>
            <a:r>
              <a:rPr lang="en-GB" sz="1200" dirty="0" smtClean="0"/>
              <a:t>responsibility or </a:t>
            </a:r>
            <a:r>
              <a:rPr lang="en-GB" sz="1200" dirty="0"/>
              <a:t>liability to any person for loss or </a:t>
            </a:r>
            <a:r>
              <a:rPr lang="en-GB" sz="1200" dirty="0" smtClean="0"/>
              <a:t>damage </a:t>
            </a:r>
            <a:r>
              <a:rPr lang="en-GB" sz="1200" dirty="0"/>
              <a:t>suffered as a consequence of their placing reliance upon any view, claim or representation made </a:t>
            </a:r>
            <a:r>
              <a:rPr lang="en-GB" sz="1200" dirty="0" smtClean="0"/>
              <a:t>in this presentation. </a:t>
            </a:r>
            <a:br>
              <a:rPr lang="en-GB" sz="1200" dirty="0" smtClean="0"/>
            </a:br>
            <a:endParaRPr lang="en-GB" sz="1200" dirty="0" smtClean="0"/>
          </a:p>
          <a:p>
            <a:pPr marL="0" indent="0">
              <a:buNone/>
            </a:pPr>
            <a:r>
              <a:rPr lang="en-GB" sz="1200" dirty="0" smtClean="0"/>
              <a:t>The </a:t>
            </a:r>
            <a:r>
              <a:rPr lang="en-GB" sz="1200" dirty="0"/>
              <a:t>information and expressions of opinion contained in </a:t>
            </a:r>
            <a:r>
              <a:rPr lang="en-GB" sz="1200" dirty="0" smtClean="0"/>
              <a:t>this publication </a:t>
            </a:r>
            <a:r>
              <a:rPr lang="en-GB" sz="1200" dirty="0"/>
              <a:t>are not intended to be a comprehensive study, nor to provide actuarial advice or advice </a:t>
            </a:r>
            <a:r>
              <a:rPr lang="en-GB" sz="1200" dirty="0" smtClean="0"/>
              <a:t>of any </a:t>
            </a:r>
            <a:r>
              <a:rPr lang="en-GB" sz="1200" dirty="0"/>
              <a:t>nature and should not be treated as a substitute for specific advice concerning </a:t>
            </a:r>
            <a:r>
              <a:rPr lang="en-GB" sz="1200" dirty="0" smtClean="0"/>
              <a:t>individual situations</a:t>
            </a:r>
            <a:r>
              <a:rPr lang="en-GB" sz="1200" dirty="0"/>
              <a:t>. Unpaid volunteers have produced this presentation to promote discussion in the public interest. You are free to redistribute it or quote from it </a:t>
            </a:r>
            <a:r>
              <a:rPr lang="en-GB" sz="1200" dirty="0" smtClean="0"/>
              <a:t>(with </a:t>
            </a:r>
            <a:r>
              <a:rPr lang="en-GB" sz="1200" dirty="0"/>
              <a:t>acknowledgement) without further permission or </a:t>
            </a:r>
            <a:r>
              <a:rPr lang="en-GB" sz="1200" dirty="0" smtClean="0">
                <a:solidFill>
                  <a:schemeClr val="tx1"/>
                </a:solidFill>
              </a:rPr>
              <a:t>payment but you should quote </a:t>
            </a:r>
            <a:r>
              <a:rPr lang="en-GB" sz="1200" dirty="0">
                <a:solidFill>
                  <a:schemeClr val="tx1"/>
                </a:solidFill>
              </a:rPr>
              <a:t>from our work accurately and in context</a:t>
            </a:r>
            <a:r>
              <a:rPr lang="en-GB" sz="1200" dirty="0" smtClean="0">
                <a:solidFill>
                  <a:schemeClr val="tx1"/>
                </a:solidFill>
              </a:rPr>
              <a:t>.</a:t>
            </a:r>
            <a:endParaRPr lang="en-GB" sz="1200" dirty="0">
              <a:solidFill>
                <a:schemeClr val="tx1"/>
              </a:solidFill>
            </a:endParaRPr>
          </a:p>
        </p:txBody>
      </p:sp>
    </p:spTree>
    <p:extLst>
      <p:ext uri="{BB962C8B-B14F-4D97-AF65-F5344CB8AC3E}">
        <p14:creationId xmlns:p14="http://schemas.microsoft.com/office/powerpoint/2010/main" val="3964465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CB7BE8-6A98-487E-A0BA-75F334DA4484}" type="datetime4">
              <a:rPr lang="en-GB" smtClean="0"/>
              <a:pPr/>
              <a:t>21 July 2017</a:t>
            </a:fld>
            <a:endParaRPr lang="en-GB" dirty="0"/>
          </a:p>
        </p:txBody>
      </p:sp>
      <p:sp>
        <p:nvSpPr>
          <p:cNvPr id="4" name="Slide Number Placeholder 3"/>
          <p:cNvSpPr>
            <a:spLocks noGrp="1"/>
          </p:cNvSpPr>
          <p:nvPr>
            <p:ph type="sldNum" sz="quarter" idx="12"/>
          </p:nvPr>
        </p:nvSpPr>
        <p:spPr/>
        <p:txBody>
          <a:bodyPr/>
          <a:lstStyle/>
          <a:p>
            <a:fld id="{CCC5EDD3-CB13-45EB-8A5C-B486875EE4D2}" type="slidenum">
              <a:rPr lang="en-GB" smtClean="0"/>
              <a:pPr/>
              <a:t>4</a:t>
            </a:fld>
            <a:endParaRPr lang="en-GB" dirty="0"/>
          </a:p>
        </p:txBody>
      </p:sp>
      <p:pic>
        <p:nvPicPr>
          <p:cNvPr id="1026" name="Picture 2" descr="http://pngimg.com/upload/cup_PNG19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511" y="356195"/>
            <a:ext cx="6219825"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19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threats to good decision making</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a:p>
        </p:txBody>
      </p:sp>
      <p:sp>
        <p:nvSpPr>
          <p:cNvPr id="7" name="Content Placeholder 2"/>
          <p:cNvSpPr txBox="1">
            <a:spLocks/>
          </p:cNvSpPr>
          <p:nvPr/>
        </p:nvSpPr>
        <p:spPr bwMode="auto">
          <a:xfrm>
            <a:off x="395289" y="1412777"/>
            <a:ext cx="8291512" cy="499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kern="0" dirty="0" smtClean="0"/>
              <a:t>We have an inherent desire for certainty. But there are challenges for both decision-makers and experts:</a:t>
            </a:r>
          </a:p>
          <a:p>
            <a:pPr marL="0" indent="0">
              <a:buNone/>
            </a:pPr>
            <a:endParaRPr lang="en-GB" kern="0" dirty="0" smtClean="0"/>
          </a:p>
          <a:p>
            <a:pPr marL="0" indent="0">
              <a:buNone/>
            </a:pPr>
            <a:endParaRPr lang="en-GB" kern="0" dirty="0"/>
          </a:p>
          <a:p>
            <a:pPr marL="0" indent="0">
              <a:buNone/>
            </a:pPr>
            <a:endParaRPr lang="en-GB" kern="0" dirty="0" smtClean="0"/>
          </a:p>
          <a:p>
            <a:pPr marL="0" indent="0">
              <a:buNone/>
            </a:pPr>
            <a:endParaRPr lang="en-GB" kern="0" dirty="0"/>
          </a:p>
          <a:p>
            <a:pPr marL="0" indent="0">
              <a:buNone/>
            </a:pPr>
            <a:endParaRPr lang="en-GB" kern="0" dirty="0" smtClean="0"/>
          </a:p>
          <a:p>
            <a:pPr marL="0" indent="0">
              <a:buNone/>
            </a:pPr>
            <a:r>
              <a:rPr lang="en-GB" dirty="0" smtClean="0"/>
              <a:t/>
            </a:r>
            <a:br>
              <a:rPr lang="en-GB" dirty="0" smtClean="0"/>
            </a:br>
            <a:r>
              <a:rPr lang="en-GB" sz="600" dirty="0" smtClean="0"/>
              <a:t/>
            </a:r>
            <a:br>
              <a:rPr lang="en-GB" sz="600" dirty="0" smtClean="0"/>
            </a:br>
            <a:r>
              <a:rPr lang="en-GB" dirty="0" smtClean="0"/>
              <a:t>How might decision-makers and experts manage uncertainty with greater professionalism?</a:t>
            </a:r>
            <a:endParaRPr lang="en-GB" kern="0" dirty="0"/>
          </a:p>
        </p:txBody>
      </p:sp>
      <p:grpSp>
        <p:nvGrpSpPr>
          <p:cNvPr id="8" name="Group 7"/>
          <p:cNvGrpSpPr/>
          <p:nvPr/>
        </p:nvGrpSpPr>
        <p:grpSpPr>
          <a:xfrm>
            <a:off x="4465058" y="2348879"/>
            <a:ext cx="2629740" cy="943189"/>
            <a:chOff x="-2527" y="1343962"/>
            <a:chExt cx="2629739" cy="1102790"/>
          </a:xfrm>
        </p:grpSpPr>
        <p:sp>
          <p:nvSpPr>
            <p:cNvPr id="15" name="Rectangle 14"/>
            <p:cNvSpPr/>
            <p:nvPr/>
          </p:nvSpPr>
          <p:spPr>
            <a:xfrm>
              <a:off x="-2527" y="1343962"/>
              <a:ext cx="2629739" cy="11027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69481" y="1343962"/>
              <a:ext cx="2557731" cy="11027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Understanding</a:t>
              </a:r>
              <a:endParaRPr lang="en-GB" sz="2300" kern="1200" dirty="0"/>
            </a:p>
          </p:txBody>
        </p:sp>
      </p:grpSp>
      <p:grpSp>
        <p:nvGrpSpPr>
          <p:cNvPr id="20" name="Group 19"/>
          <p:cNvGrpSpPr/>
          <p:nvPr/>
        </p:nvGrpSpPr>
        <p:grpSpPr>
          <a:xfrm>
            <a:off x="1831778" y="2348879"/>
            <a:ext cx="2600936" cy="943189"/>
            <a:chOff x="625" y="338441"/>
            <a:chExt cx="2600936" cy="1121418"/>
          </a:xfrm>
        </p:grpSpPr>
        <p:sp>
          <p:nvSpPr>
            <p:cNvPr id="27" name="Rectangle 26"/>
            <p:cNvSpPr/>
            <p:nvPr/>
          </p:nvSpPr>
          <p:spPr>
            <a:xfrm>
              <a:off x="625" y="338441"/>
              <a:ext cx="2600936" cy="11214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p:cNvSpPr/>
            <p:nvPr/>
          </p:nvSpPr>
          <p:spPr>
            <a:xfrm>
              <a:off x="625" y="338441"/>
              <a:ext cx="2600936" cy="1121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Different perspectives</a:t>
              </a:r>
              <a:endParaRPr lang="en-GB" sz="2400" kern="1200" dirty="0"/>
            </a:p>
          </p:txBody>
        </p:sp>
      </p:grpSp>
      <p:grpSp>
        <p:nvGrpSpPr>
          <p:cNvPr id="52" name="Group 51"/>
          <p:cNvGrpSpPr/>
          <p:nvPr/>
        </p:nvGrpSpPr>
        <p:grpSpPr>
          <a:xfrm>
            <a:off x="3172832" y="3349907"/>
            <a:ext cx="2629740" cy="943189"/>
            <a:chOff x="-2527" y="1343962"/>
            <a:chExt cx="2629739" cy="1102790"/>
          </a:xfrm>
        </p:grpSpPr>
        <p:sp>
          <p:nvSpPr>
            <p:cNvPr id="53" name="Rectangle 52"/>
            <p:cNvSpPr/>
            <p:nvPr/>
          </p:nvSpPr>
          <p:spPr>
            <a:xfrm>
              <a:off x="-2527" y="1343962"/>
              <a:ext cx="2629739" cy="11027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ectangle 53"/>
            <p:cNvSpPr/>
            <p:nvPr/>
          </p:nvSpPr>
          <p:spPr>
            <a:xfrm>
              <a:off x="69481" y="1343962"/>
              <a:ext cx="2557731" cy="11027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Communication</a:t>
              </a:r>
              <a:endParaRPr lang="en-GB" sz="2300" kern="1200" dirty="0"/>
            </a:p>
          </p:txBody>
        </p:sp>
      </p:grpSp>
      <p:grpSp>
        <p:nvGrpSpPr>
          <p:cNvPr id="55" name="Group 54"/>
          <p:cNvGrpSpPr/>
          <p:nvPr/>
        </p:nvGrpSpPr>
        <p:grpSpPr>
          <a:xfrm>
            <a:off x="539552" y="3349907"/>
            <a:ext cx="2600936" cy="943189"/>
            <a:chOff x="625" y="338441"/>
            <a:chExt cx="2600936" cy="1121418"/>
          </a:xfrm>
        </p:grpSpPr>
        <p:sp>
          <p:nvSpPr>
            <p:cNvPr id="56" name="Rectangle 55"/>
            <p:cNvSpPr/>
            <p:nvPr/>
          </p:nvSpPr>
          <p:spPr>
            <a:xfrm>
              <a:off x="625" y="338441"/>
              <a:ext cx="2600936" cy="11214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ectangle 56"/>
            <p:cNvSpPr/>
            <p:nvPr/>
          </p:nvSpPr>
          <p:spPr>
            <a:xfrm>
              <a:off x="625" y="338441"/>
              <a:ext cx="2600936" cy="1121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Bias</a:t>
              </a:r>
              <a:endParaRPr lang="en-GB" sz="2400" kern="1200" dirty="0"/>
            </a:p>
          </p:txBody>
        </p:sp>
      </p:grpSp>
      <p:grpSp>
        <p:nvGrpSpPr>
          <p:cNvPr id="58" name="Group 57"/>
          <p:cNvGrpSpPr/>
          <p:nvPr/>
        </p:nvGrpSpPr>
        <p:grpSpPr>
          <a:xfrm>
            <a:off x="5868144" y="3356992"/>
            <a:ext cx="2629740" cy="943189"/>
            <a:chOff x="-2527" y="1343962"/>
            <a:chExt cx="2629739" cy="1102790"/>
          </a:xfrm>
        </p:grpSpPr>
        <p:sp>
          <p:nvSpPr>
            <p:cNvPr id="59" name="Rectangle 58"/>
            <p:cNvSpPr/>
            <p:nvPr/>
          </p:nvSpPr>
          <p:spPr>
            <a:xfrm>
              <a:off x="-2527" y="1343962"/>
              <a:ext cx="2629739" cy="11027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Rectangle 59"/>
            <p:cNvSpPr/>
            <p:nvPr/>
          </p:nvSpPr>
          <p:spPr>
            <a:xfrm>
              <a:off x="69481" y="1343962"/>
              <a:ext cx="2557731" cy="11027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Question Clarity</a:t>
              </a:r>
              <a:endParaRPr lang="en-GB" sz="2300" kern="1200" dirty="0"/>
            </a:p>
          </p:txBody>
        </p:sp>
      </p:grpSp>
      <p:grpSp>
        <p:nvGrpSpPr>
          <p:cNvPr id="61" name="Group 60"/>
          <p:cNvGrpSpPr/>
          <p:nvPr/>
        </p:nvGrpSpPr>
        <p:grpSpPr>
          <a:xfrm>
            <a:off x="1763688" y="4358019"/>
            <a:ext cx="2600936" cy="943189"/>
            <a:chOff x="625" y="338441"/>
            <a:chExt cx="2600936" cy="1121418"/>
          </a:xfrm>
        </p:grpSpPr>
        <p:sp>
          <p:nvSpPr>
            <p:cNvPr id="62" name="Rectangle 61"/>
            <p:cNvSpPr/>
            <p:nvPr/>
          </p:nvSpPr>
          <p:spPr>
            <a:xfrm>
              <a:off x="625" y="338441"/>
              <a:ext cx="2600936" cy="11214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Rectangle 62"/>
            <p:cNvSpPr/>
            <p:nvPr/>
          </p:nvSpPr>
          <p:spPr>
            <a:xfrm>
              <a:off x="625" y="338441"/>
              <a:ext cx="2600936" cy="1121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Recognition of Uncertainty</a:t>
              </a:r>
              <a:endParaRPr lang="en-GB" sz="2400" kern="1200" dirty="0"/>
            </a:p>
          </p:txBody>
        </p:sp>
      </p:grpSp>
      <p:grpSp>
        <p:nvGrpSpPr>
          <p:cNvPr id="64" name="Group 63"/>
          <p:cNvGrpSpPr/>
          <p:nvPr/>
        </p:nvGrpSpPr>
        <p:grpSpPr>
          <a:xfrm>
            <a:off x="4419336" y="4358019"/>
            <a:ext cx="2600936" cy="943189"/>
            <a:chOff x="625" y="338441"/>
            <a:chExt cx="2600936" cy="1121418"/>
          </a:xfrm>
        </p:grpSpPr>
        <p:sp>
          <p:nvSpPr>
            <p:cNvPr id="65" name="Rectangle 64"/>
            <p:cNvSpPr/>
            <p:nvPr/>
          </p:nvSpPr>
          <p:spPr>
            <a:xfrm>
              <a:off x="625" y="338441"/>
              <a:ext cx="2600936" cy="11214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Rectangle 65"/>
            <p:cNvSpPr/>
            <p:nvPr/>
          </p:nvSpPr>
          <p:spPr>
            <a:xfrm>
              <a:off x="625" y="338441"/>
              <a:ext cx="2600936" cy="1121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Role of analysis and quantification</a:t>
              </a:r>
              <a:endParaRPr lang="en-GB" sz="2400" kern="1200" dirty="0"/>
            </a:p>
          </p:txBody>
        </p:sp>
      </p:grpSp>
    </p:spTree>
    <p:extLst>
      <p:ext uri="{BB962C8B-B14F-4D97-AF65-F5344CB8AC3E}">
        <p14:creationId xmlns:p14="http://schemas.microsoft.com/office/powerpoint/2010/main" val="353043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smtClean="0"/>
              <a:t>Working Party scope </a:t>
            </a:r>
            <a:r>
              <a:rPr lang="en-GB" dirty="0"/>
              <a:t>and </a:t>
            </a:r>
            <a:r>
              <a:rPr lang="en-GB" dirty="0" smtClean="0"/>
              <a:t>ambition</a:t>
            </a:r>
            <a:endParaRPr lang="en-GB" dirty="0"/>
          </a:p>
        </p:txBody>
      </p:sp>
      <p:sp>
        <p:nvSpPr>
          <p:cNvPr id="3" name="Content Placeholder 2"/>
          <p:cNvSpPr>
            <a:spLocks noGrp="1"/>
          </p:cNvSpPr>
          <p:nvPr>
            <p:ph idx="1"/>
          </p:nvPr>
        </p:nvSpPr>
        <p:spPr/>
        <p:txBody>
          <a:bodyPr/>
          <a:lstStyle/>
          <a:p>
            <a:r>
              <a:rPr lang="en-GB" dirty="0" smtClean="0"/>
              <a:t>Decision makers and experts</a:t>
            </a:r>
          </a:p>
          <a:p>
            <a:r>
              <a:rPr lang="en-GB" dirty="0" smtClean="0"/>
              <a:t>Technical </a:t>
            </a:r>
            <a:r>
              <a:rPr lang="en-GB" dirty="0"/>
              <a:t>and social </a:t>
            </a:r>
            <a:r>
              <a:rPr lang="en-GB" dirty="0" smtClean="0"/>
              <a:t>aspects</a:t>
            </a:r>
          </a:p>
          <a:p>
            <a:r>
              <a:rPr lang="en-GB" dirty="0" smtClean="0"/>
              <a:t>Practical </a:t>
            </a:r>
            <a:r>
              <a:rPr lang="en-GB" dirty="0"/>
              <a:t>and </a:t>
            </a:r>
            <a:r>
              <a:rPr lang="en-GB" dirty="0" smtClean="0"/>
              <a:t>constructive</a:t>
            </a:r>
          </a:p>
          <a:p>
            <a:r>
              <a:rPr lang="en-GB" dirty="0" smtClean="0"/>
              <a:t>Relevant beyond insurance</a:t>
            </a:r>
          </a:p>
          <a:p>
            <a:endParaRPr lang="en-GB" dirty="0" smtClean="0"/>
          </a:p>
          <a:p>
            <a:pPr marL="0" indent="0">
              <a:buNone/>
            </a:pPr>
            <a:r>
              <a:rPr lang="en-GB" dirty="0" smtClean="0"/>
              <a:t>Aiming to help and influence behaviours</a:t>
            </a:r>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Tree>
    <p:extLst>
      <p:ext uri="{BB962C8B-B14F-4D97-AF65-F5344CB8AC3E}">
        <p14:creationId xmlns:p14="http://schemas.microsoft.com/office/powerpoint/2010/main" val="359180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a:buClr>
                <a:schemeClr val="bg1">
                  <a:lumMod val="75000"/>
                </a:schemeClr>
              </a:buClr>
            </a:pPr>
            <a:r>
              <a:rPr lang="en-GB" dirty="0">
                <a:solidFill>
                  <a:schemeClr val="bg1">
                    <a:lumMod val="75000"/>
                  </a:schemeClr>
                </a:solidFill>
              </a:rPr>
              <a:t>Introduction</a:t>
            </a:r>
          </a:p>
          <a:p>
            <a:r>
              <a:rPr lang="en-GB" b="1" dirty="0" smtClean="0"/>
              <a:t>Uncertainty Principles</a:t>
            </a:r>
          </a:p>
          <a:p>
            <a:pPr>
              <a:buClr>
                <a:schemeClr val="bg1">
                  <a:lumMod val="75000"/>
                </a:schemeClr>
              </a:buClr>
            </a:pPr>
            <a:r>
              <a:rPr lang="en-GB" dirty="0" smtClean="0">
                <a:solidFill>
                  <a:schemeClr val="bg1">
                    <a:lumMod val="75000"/>
                  </a:schemeClr>
                </a:solidFill>
              </a:rPr>
              <a:t>Uncertainty vignettes</a:t>
            </a:r>
          </a:p>
          <a:p>
            <a:pPr>
              <a:buClr>
                <a:schemeClr val="bg1">
                  <a:lumMod val="75000"/>
                </a:schemeClr>
              </a:buClr>
            </a:pPr>
            <a:r>
              <a:rPr lang="en-GB" dirty="0" smtClean="0">
                <a:solidFill>
                  <a:schemeClr val="bg1">
                    <a:lumMod val="75000"/>
                  </a:schemeClr>
                </a:solidFill>
              </a:rPr>
              <a:t>Conclusions </a:t>
            </a:r>
            <a:r>
              <a:rPr lang="en-GB" dirty="0">
                <a:solidFill>
                  <a:schemeClr val="bg1">
                    <a:lumMod val="75000"/>
                  </a:schemeClr>
                </a:solidFill>
              </a:rPr>
              <a:t>and </a:t>
            </a:r>
            <a:r>
              <a:rPr lang="en-GB" dirty="0" smtClean="0">
                <a:solidFill>
                  <a:schemeClr val="bg1">
                    <a:lumMod val="75000"/>
                  </a:schemeClr>
                </a:solidFill>
              </a:rPr>
              <a:t>next steps</a:t>
            </a:r>
            <a:endParaRPr lang="en-GB" dirty="0">
              <a:solidFill>
                <a:schemeClr val="bg1">
                  <a:lumMod val="75000"/>
                </a:schemeClr>
              </a:solidFill>
            </a:endParaRPr>
          </a:p>
          <a:p>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spTree>
    <p:extLst>
      <p:ext uri="{BB962C8B-B14F-4D97-AF65-F5344CB8AC3E}">
        <p14:creationId xmlns:p14="http://schemas.microsoft.com/office/powerpoint/2010/main" val="12419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Uncertainty Principles</a:t>
            </a:r>
            <a:endParaRPr lang="en-GB" dirty="0"/>
          </a:p>
        </p:txBody>
      </p:sp>
      <p:sp>
        <p:nvSpPr>
          <p:cNvPr id="3" name="Content Placeholder 2"/>
          <p:cNvSpPr>
            <a:spLocks noGrp="1"/>
          </p:cNvSpPr>
          <p:nvPr>
            <p:ph idx="1"/>
          </p:nvPr>
        </p:nvSpPr>
        <p:spPr>
          <a:xfrm>
            <a:off x="395289" y="1597050"/>
            <a:ext cx="8291512" cy="895846"/>
          </a:xfrm>
        </p:spPr>
        <p:txBody>
          <a:bodyPr/>
          <a:lstStyle/>
          <a:p>
            <a:pPr marL="0" indent="0">
              <a:buNone/>
            </a:pPr>
            <a:r>
              <a:rPr lang="en-GB" b="1" dirty="0" smtClean="0"/>
              <a:t>Aim:	A </a:t>
            </a:r>
            <a:r>
              <a:rPr lang="en-GB" b="1" dirty="0"/>
              <a:t>set of high level principles </a:t>
            </a:r>
            <a:r>
              <a:rPr lang="en-GB" b="1" dirty="0" smtClean="0"/>
              <a:t>for all</a:t>
            </a:r>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sp>
        <p:nvSpPr>
          <p:cNvPr id="15" name="Text Placeholder 5"/>
          <p:cNvSpPr txBox="1">
            <a:spLocks/>
          </p:cNvSpPr>
          <p:nvPr/>
        </p:nvSpPr>
        <p:spPr bwMode="auto">
          <a:xfrm>
            <a:off x="395536" y="2357190"/>
            <a:ext cx="2088232"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kern="0" dirty="0" smtClean="0"/>
              <a:t>Criteria:</a:t>
            </a:r>
            <a:endParaRPr lang="en-GB" kern="0" dirty="0"/>
          </a:p>
        </p:txBody>
      </p:sp>
      <p:sp>
        <p:nvSpPr>
          <p:cNvPr id="16" name="Content Placeholder 2"/>
          <p:cNvSpPr txBox="1">
            <a:spLocks/>
          </p:cNvSpPr>
          <p:nvPr/>
        </p:nvSpPr>
        <p:spPr>
          <a:xfrm>
            <a:off x="395536" y="2862088"/>
            <a:ext cx="2088232" cy="2367112"/>
          </a:xfrm>
          <a:prstGeom prst="rect">
            <a:avLst/>
          </a:prstGeom>
        </p:spPr>
        <p:txBody>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a:spcBef>
                <a:spcPts val="600"/>
              </a:spcBef>
            </a:pPr>
            <a:r>
              <a:rPr lang="en-GB" sz="2000" kern="0" dirty="0" smtClean="0"/>
              <a:t>Catchy and memorable</a:t>
            </a:r>
          </a:p>
          <a:p>
            <a:pPr>
              <a:spcBef>
                <a:spcPts val="600"/>
              </a:spcBef>
            </a:pPr>
            <a:r>
              <a:rPr lang="en-GB" sz="2000" kern="0" dirty="0"/>
              <a:t>Meaningful and useful</a:t>
            </a:r>
          </a:p>
          <a:p>
            <a:pPr>
              <a:spcBef>
                <a:spcPts val="600"/>
              </a:spcBef>
            </a:pPr>
            <a:r>
              <a:rPr lang="en-GB" sz="2000" kern="0" dirty="0" smtClean="0"/>
              <a:t>A little provocative?</a:t>
            </a:r>
          </a:p>
          <a:p>
            <a:pPr>
              <a:spcBef>
                <a:spcPts val="600"/>
              </a:spcBef>
            </a:pPr>
            <a:endParaRPr lang="en-GB" sz="2000" kern="0" dirty="0"/>
          </a:p>
        </p:txBody>
      </p:sp>
      <p:grpSp>
        <p:nvGrpSpPr>
          <p:cNvPr id="10" name="Group 9"/>
          <p:cNvGrpSpPr/>
          <p:nvPr/>
        </p:nvGrpSpPr>
        <p:grpSpPr>
          <a:xfrm>
            <a:off x="2843808" y="2276872"/>
            <a:ext cx="5698976" cy="633600"/>
            <a:chOff x="0" y="4995"/>
            <a:chExt cx="5698976" cy="633600"/>
          </a:xfrm>
        </p:grpSpPr>
        <p:sp>
          <p:nvSpPr>
            <p:cNvPr id="18" name="Rectangle 17"/>
            <p:cNvSpPr/>
            <p:nvPr/>
          </p:nvSpPr>
          <p:spPr>
            <a:xfrm>
              <a:off x="0" y="4995"/>
              <a:ext cx="5698976" cy="633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0" y="4995"/>
              <a:ext cx="5698976"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GB" sz="2200" kern="1200" dirty="0" smtClean="0"/>
                <a:t>Themes</a:t>
              </a:r>
              <a:endParaRPr lang="en-GB" sz="2200" kern="1200" dirty="0"/>
            </a:p>
          </p:txBody>
        </p:sp>
      </p:grpSp>
      <p:sp>
        <p:nvSpPr>
          <p:cNvPr id="12" name="Rectangle 11"/>
          <p:cNvSpPr/>
          <p:nvPr/>
        </p:nvSpPr>
        <p:spPr>
          <a:xfrm>
            <a:off x="2843808" y="2910472"/>
            <a:ext cx="5698976" cy="311081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2843808" y="2910472"/>
            <a:ext cx="5698976" cy="31108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lvl="1" indent="-457200" algn="l" defTabSz="977900">
              <a:lnSpc>
                <a:spcPct val="90000"/>
              </a:lnSpc>
              <a:spcBef>
                <a:spcPct val="0"/>
              </a:spcBef>
              <a:spcAft>
                <a:spcPts val="1800"/>
              </a:spcAft>
              <a:buFont typeface="+mj-lt"/>
              <a:buAutoNum type="arabicPeriod"/>
            </a:pPr>
            <a:r>
              <a:rPr lang="en-GB" sz="2000" kern="1200" dirty="0" smtClean="0"/>
              <a:t>Face up to uncertainty</a:t>
            </a:r>
            <a:endParaRPr lang="en-GB" sz="2000" kern="1200" dirty="0"/>
          </a:p>
          <a:p>
            <a:pPr lvl="1" indent="-457200" algn="l" defTabSz="977900">
              <a:lnSpc>
                <a:spcPct val="90000"/>
              </a:lnSpc>
              <a:spcBef>
                <a:spcPct val="0"/>
              </a:spcBef>
              <a:spcAft>
                <a:spcPts val="1800"/>
              </a:spcAft>
              <a:buFont typeface="+mj-lt"/>
              <a:buAutoNum type="arabicPeriod"/>
            </a:pPr>
            <a:r>
              <a:rPr lang="en-GB" sz="2000" kern="1200" dirty="0" smtClean="0"/>
              <a:t>Deconstruct the problem</a:t>
            </a:r>
            <a:endParaRPr lang="en-GB" sz="2000" kern="1200" dirty="0"/>
          </a:p>
          <a:p>
            <a:pPr lvl="1" indent="-457200" algn="l" defTabSz="977900">
              <a:lnSpc>
                <a:spcPct val="90000"/>
              </a:lnSpc>
              <a:spcBef>
                <a:spcPct val="0"/>
              </a:spcBef>
              <a:spcAft>
                <a:spcPts val="1800"/>
              </a:spcAft>
              <a:buFont typeface="+mj-lt"/>
              <a:buAutoNum type="arabicPeriod"/>
            </a:pPr>
            <a:r>
              <a:rPr lang="en-GB" sz="2000" kern="1200" dirty="0" smtClean="0"/>
              <a:t>Don’t be fooled (un/intentional biases)</a:t>
            </a:r>
            <a:endParaRPr lang="en-GB" sz="2000" kern="1200" dirty="0"/>
          </a:p>
          <a:p>
            <a:pPr lvl="1" indent="-457200" algn="l" defTabSz="977900">
              <a:lnSpc>
                <a:spcPct val="90000"/>
              </a:lnSpc>
              <a:spcBef>
                <a:spcPct val="0"/>
              </a:spcBef>
              <a:spcAft>
                <a:spcPts val="1800"/>
              </a:spcAft>
              <a:buFont typeface="+mj-lt"/>
              <a:buAutoNum type="arabicPeriod"/>
            </a:pPr>
            <a:r>
              <a:rPr lang="en-GB" sz="2000" kern="1200" dirty="0" smtClean="0"/>
              <a:t>Models can be helpful, but also dangerous</a:t>
            </a:r>
            <a:endParaRPr lang="en-GB" sz="2000" kern="1200" dirty="0"/>
          </a:p>
          <a:p>
            <a:pPr lvl="1" indent="-457200" algn="l" defTabSz="977900">
              <a:lnSpc>
                <a:spcPct val="90000"/>
              </a:lnSpc>
              <a:spcBef>
                <a:spcPct val="0"/>
              </a:spcBef>
              <a:spcAft>
                <a:spcPts val="1800"/>
              </a:spcAft>
              <a:buFont typeface="+mj-lt"/>
              <a:buAutoNum type="arabicPeriod"/>
            </a:pPr>
            <a:r>
              <a:rPr lang="en-GB" sz="2000" kern="1200" dirty="0" smtClean="0"/>
              <a:t>Think about resilience</a:t>
            </a:r>
            <a:endParaRPr lang="en-GB" sz="2000" kern="1200" dirty="0"/>
          </a:p>
          <a:p>
            <a:pPr lvl="1" indent="-457200" algn="l" defTabSz="977900">
              <a:lnSpc>
                <a:spcPct val="90000"/>
              </a:lnSpc>
              <a:spcBef>
                <a:spcPct val="0"/>
              </a:spcBef>
              <a:spcAft>
                <a:spcPts val="1800"/>
              </a:spcAft>
              <a:buFont typeface="+mj-lt"/>
              <a:buAutoNum type="arabicPeriod"/>
            </a:pPr>
            <a:r>
              <a:rPr lang="en-GB" sz="2000" kern="1200" dirty="0" smtClean="0"/>
              <a:t>Bring people with you</a:t>
            </a:r>
            <a:endParaRPr lang="en-GB" sz="2000" kern="1200" dirty="0"/>
          </a:p>
        </p:txBody>
      </p:sp>
    </p:spTree>
    <p:extLst>
      <p:ext uri="{BB962C8B-B14F-4D97-AF65-F5344CB8AC3E}">
        <p14:creationId xmlns:p14="http://schemas.microsoft.com/office/powerpoint/2010/main" val="2495842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a:buClr>
                <a:schemeClr val="bg1">
                  <a:lumMod val="75000"/>
                </a:schemeClr>
              </a:buClr>
            </a:pPr>
            <a:r>
              <a:rPr lang="en-GB" dirty="0">
                <a:solidFill>
                  <a:schemeClr val="bg1">
                    <a:lumMod val="75000"/>
                  </a:schemeClr>
                </a:solidFill>
              </a:rPr>
              <a:t>Introduction</a:t>
            </a:r>
          </a:p>
          <a:p>
            <a:pPr>
              <a:buClr>
                <a:schemeClr val="bg1">
                  <a:lumMod val="75000"/>
                </a:schemeClr>
              </a:buClr>
            </a:pPr>
            <a:r>
              <a:rPr lang="en-GB" dirty="0" smtClean="0">
                <a:solidFill>
                  <a:schemeClr val="bg1">
                    <a:lumMod val="75000"/>
                  </a:schemeClr>
                </a:solidFill>
              </a:rPr>
              <a:t>Uncertainty Principles</a:t>
            </a:r>
            <a:endParaRPr lang="en-GB" dirty="0">
              <a:solidFill>
                <a:schemeClr val="bg1">
                  <a:lumMod val="75000"/>
                </a:schemeClr>
              </a:solidFill>
            </a:endParaRPr>
          </a:p>
          <a:p>
            <a:r>
              <a:rPr lang="en-GB" b="1" dirty="0" smtClean="0"/>
              <a:t>Uncertainty vignettes</a:t>
            </a:r>
          </a:p>
          <a:p>
            <a:pPr>
              <a:buClr>
                <a:schemeClr val="bg1">
                  <a:lumMod val="75000"/>
                </a:schemeClr>
              </a:buClr>
            </a:pPr>
            <a:r>
              <a:rPr lang="en-GB" dirty="0">
                <a:solidFill>
                  <a:schemeClr val="bg1">
                    <a:lumMod val="75000"/>
                  </a:schemeClr>
                </a:solidFill>
              </a:rPr>
              <a:t>Conclusions and next </a:t>
            </a:r>
            <a:r>
              <a:rPr lang="en-GB" dirty="0" smtClean="0">
                <a:solidFill>
                  <a:schemeClr val="bg1">
                    <a:lumMod val="75000"/>
                  </a:schemeClr>
                </a:solidFill>
              </a:rPr>
              <a:t>steps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21 July 2017</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p:spTree>
    <p:extLst>
      <p:ext uri="{BB962C8B-B14F-4D97-AF65-F5344CB8AC3E}">
        <p14:creationId xmlns:p14="http://schemas.microsoft.com/office/powerpoint/2010/main" val="124192099"/>
      </p:ext>
    </p:extLst>
  </p:cSld>
  <p:clrMapOvr>
    <a:masterClrMapping/>
  </p:clrMapOvr>
</p:sld>
</file>

<file path=ppt/theme/theme1.xml><?xml version="1.0" encoding="utf-8"?>
<a:theme xmlns:a="http://schemas.openxmlformats.org/drawingml/2006/main" name="IFOA PowerPoint template 14 purple">
  <a:themeElements>
    <a:clrScheme name="Custom 2">
      <a:dk1>
        <a:srgbClr val="3F4548"/>
      </a:dk1>
      <a:lt1>
        <a:sysClr val="window" lastClr="FFFFFF"/>
      </a:lt1>
      <a:dk2>
        <a:srgbClr val="000000"/>
      </a:dk2>
      <a:lt2>
        <a:srgbClr val="FFFFFF"/>
      </a:lt2>
      <a:accent1>
        <a:srgbClr val="8F4693"/>
      </a:accent1>
      <a:accent2>
        <a:srgbClr val="113458"/>
      </a:accent2>
      <a:accent3>
        <a:srgbClr val="7CB3E1"/>
      </a:accent3>
      <a:accent4>
        <a:srgbClr val="4096B8"/>
      </a:accent4>
      <a:accent5>
        <a:srgbClr val="11B3A2"/>
      </a:accent5>
      <a:accent6>
        <a:srgbClr val="008452"/>
      </a:accent6>
      <a:hlink>
        <a:srgbClr val="8F4693"/>
      </a:hlink>
      <a:folHlink>
        <a:srgbClr val="8F4693"/>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14 purple</Template>
  <TotalTime>4706</TotalTime>
  <Words>3078</Words>
  <Application>Microsoft Office PowerPoint</Application>
  <PresentationFormat>On-screen Show (4:3)</PresentationFormat>
  <Paragraphs>469</Paragraphs>
  <Slides>37</Slides>
  <Notes>12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IFOA PowerPoint template 14 purple</vt:lpstr>
      <vt:lpstr>Managing Uncertainty with Professionalism</vt:lpstr>
      <vt:lpstr>Agenda</vt:lpstr>
      <vt:lpstr>Agenda</vt:lpstr>
      <vt:lpstr>PowerPoint Presentation</vt:lpstr>
      <vt:lpstr>The threats to good decision making</vt:lpstr>
      <vt:lpstr>Working Party scope and ambition</vt:lpstr>
      <vt:lpstr>Agenda</vt:lpstr>
      <vt:lpstr>Uncertainty Principles</vt:lpstr>
      <vt:lpstr>Agenda</vt:lpstr>
      <vt:lpstr>1. Face up to Uncertainty Start with a decision…</vt:lpstr>
      <vt:lpstr>1. Face up to Uncertainty Start with a decision…</vt:lpstr>
      <vt:lpstr>1. Face up to Uncertainty What decisions fit where?</vt:lpstr>
      <vt:lpstr>2. Deconstruct the problem Frameworks and Taxonomies</vt:lpstr>
      <vt:lpstr>2. Deconstruct the problem  Frameworks and Taxonomies</vt:lpstr>
      <vt:lpstr>2. Deconstruct the problem Frameworks and Taxonomies</vt:lpstr>
      <vt:lpstr>3. Don’t be fooled Two way communication: playing the game</vt:lpstr>
      <vt:lpstr>3. Don’t be fooled Unintentional biases and traps</vt:lpstr>
      <vt:lpstr>3. Don’t be fooled Unintentional biases and traps</vt:lpstr>
      <vt:lpstr>3. Don’t be fooled Reserving scenario example</vt:lpstr>
      <vt:lpstr>3. Don’t be fooled Reserving scenario example</vt:lpstr>
      <vt:lpstr>3. Don’t be fooled Reserving scenario example</vt:lpstr>
      <vt:lpstr>4. Models can be helpful, but also dangerous Honing your “unknowability radar”</vt:lpstr>
      <vt:lpstr>4. Models can be helpful, but also dangerous Honing your “unknowability radar”</vt:lpstr>
      <vt:lpstr>4. Models can be helpful, but also dangerous Prudence and Best Estimates</vt:lpstr>
      <vt:lpstr>5. Think about resilience Resilience thinking in action</vt:lpstr>
      <vt:lpstr>5. Think about resilience The Resilience Toolkit</vt:lpstr>
      <vt:lpstr>6. Take people with you Understanding, engagement and trust</vt:lpstr>
      <vt:lpstr>6. Take people with you Engaging others: framing (1)</vt:lpstr>
      <vt:lpstr>6. Take people with you Blip or Trend?</vt:lpstr>
      <vt:lpstr>6. Take people with you Understanding perceptions</vt:lpstr>
      <vt:lpstr>6. Take people with you Engaging others: discussing results (2)</vt:lpstr>
      <vt:lpstr>Agenda</vt:lpstr>
      <vt:lpstr>Benefits of managing uncertainty</vt:lpstr>
      <vt:lpstr>Uncertainty Principles</vt:lpstr>
      <vt:lpstr>Any questions or comments?   Please get in touch</vt:lpstr>
      <vt:lpstr>Any questions or comments?   Please get in touch</vt:lpstr>
      <vt:lpstr>Questions</vt:lpstr>
    </vt:vector>
  </TitlesOfParts>
  <Company>The Actuarial Profession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Windows User</cp:lastModifiedBy>
  <cp:revision>150</cp:revision>
  <dcterms:created xsi:type="dcterms:W3CDTF">2013-05-30T14:27:18Z</dcterms:created>
  <dcterms:modified xsi:type="dcterms:W3CDTF">2017-07-21T14:12:46Z</dcterms:modified>
</cp:coreProperties>
</file>