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8"/>
  </p:notesMasterIdLst>
  <p:sldIdLst>
    <p:sldId id="374" r:id="rId5"/>
    <p:sldId id="375" r:id="rId6"/>
    <p:sldId id="376" r:id="rId7"/>
    <p:sldId id="377" r:id="rId8"/>
    <p:sldId id="378" r:id="rId9"/>
    <p:sldId id="379" r:id="rId10"/>
    <p:sldId id="380" r:id="rId11"/>
    <p:sldId id="381" r:id="rId12"/>
    <p:sldId id="382" r:id="rId13"/>
    <p:sldId id="383" r:id="rId14"/>
    <p:sldId id="384" r:id="rId15"/>
    <p:sldId id="385" r:id="rId16"/>
    <p:sldId id="303" r:id="rId17"/>
    <p:sldId id="352" r:id="rId18"/>
    <p:sldId id="371" r:id="rId19"/>
    <p:sldId id="372" r:id="rId20"/>
    <p:sldId id="373" r:id="rId21"/>
    <p:sldId id="365" r:id="rId22"/>
    <p:sldId id="366" r:id="rId23"/>
    <p:sldId id="367" r:id="rId24"/>
    <p:sldId id="368" r:id="rId25"/>
    <p:sldId id="369" r:id="rId26"/>
    <p:sldId id="370" r:id="rId27"/>
    <p:sldId id="305" r:id="rId28"/>
    <p:sldId id="306" r:id="rId29"/>
    <p:sldId id="393" r:id="rId30"/>
    <p:sldId id="392" r:id="rId31"/>
    <p:sldId id="391" r:id="rId32"/>
    <p:sldId id="390" r:id="rId33"/>
    <p:sldId id="389" r:id="rId34"/>
    <p:sldId id="317" r:id="rId35"/>
    <p:sldId id="318" r:id="rId36"/>
    <p:sldId id="320" r:id="rId37"/>
    <p:sldId id="316" r:id="rId38"/>
    <p:sldId id="270" r:id="rId39"/>
    <p:sldId id="315" r:id="rId40"/>
    <p:sldId id="297" r:id="rId41"/>
    <p:sldId id="298" r:id="rId42"/>
    <p:sldId id="299" r:id="rId43"/>
    <p:sldId id="387" r:id="rId44"/>
    <p:sldId id="388" r:id="rId45"/>
    <p:sldId id="386" r:id="rId46"/>
    <p:sldId id="322" r:id="rId47"/>
  </p:sldIdLst>
  <p:sldSz cx="9906000" cy="6858000" type="A4"/>
  <p:notesSz cx="6797675" cy="9928225"/>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247">
          <p15:clr>
            <a:srgbClr val="A4A3A4"/>
          </p15:clr>
        </p15:guide>
        <p15:guide id="2" pos="26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96B8"/>
    <a:srgbClr val="D9AB16"/>
    <a:srgbClr val="FFFFFF"/>
    <a:srgbClr val="3F4548"/>
    <a:srgbClr val="009CC8"/>
    <a:srgbClr val="113458"/>
    <a:srgbClr val="D9D9D9"/>
    <a:srgbClr val="8F4693"/>
    <a:srgbClr val="79A32A"/>
    <a:srgbClr val="2F50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95" autoAdjust="0"/>
    <p:restoredTop sz="85396" autoAdjust="0"/>
  </p:normalViewPr>
  <p:slideViewPr>
    <p:cSldViewPr showGuides="1">
      <p:cViewPr varScale="1">
        <p:scale>
          <a:sx n="84" d="100"/>
          <a:sy n="84" d="100"/>
        </p:scale>
        <p:origin x="1578" y="78"/>
      </p:cViewPr>
      <p:guideLst>
        <p:guide orient="horz" pos="4247"/>
        <p:guide pos="262"/>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04777F-3663-42BC-B51F-7A6E113ECEBC}" type="doc">
      <dgm:prSet loTypeId="urn:microsoft.com/office/officeart/2005/8/layout/chevron1" loCatId="process" qsTypeId="urn:microsoft.com/office/officeart/2005/8/quickstyle/simple1" qsCatId="simple" csTypeId="urn:microsoft.com/office/officeart/2005/8/colors/accent1_2" csCatId="accent1" phldr="1"/>
      <dgm:spPr/>
    </dgm:pt>
    <dgm:pt modelId="{CC3754B1-0687-4E94-80A5-6971DDC55A27}">
      <dgm:prSet phldrT="[Text]"/>
      <dgm:spPr/>
      <dgm:t>
        <a:bodyPr/>
        <a:lstStyle/>
        <a:p>
          <a:r>
            <a:rPr lang="en-GB" dirty="0" smtClean="0"/>
            <a:t>Review existing research</a:t>
          </a:r>
          <a:endParaRPr lang="en-GB" dirty="0"/>
        </a:p>
      </dgm:t>
    </dgm:pt>
    <dgm:pt modelId="{85104AC6-31F4-4B98-86D9-8E2B903C7DBC}" type="parTrans" cxnId="{A00B2405-E30D-426A-8395-15FE88916BEB}">
      <dgm:prSet/>
      <dgm:spPr/>
      <dgm:t>
        <a:bodyPr/>
        <a:lstStyle/>
        <a:p>
          <a:endParaRPr lang="en-GB"/>
        </a:p>
      </dgm:t>
    </dgm:pt>
    <dgm:pt modelId="{52B89476-8AE5-4084-AC43-42E5941542F0}" type="sibTrans" cxnId="{A00B2405-E30D-426A-8395-15FE88916BEB}">
      <dgm:prSet/>
      <dgm:spPr/>
      <dgm:t>
        <a:bodyPr/>
        <a:lstStyle/>
        <a:p>
          <a:endParaRPr lang="en-GB"/>
        </a:p>
      </dgm:t>
    </dgm:pt>
    <dgm:pt modelId="{37C1BC2C-5B88-4464-B630-95BBE6A60E3C}">
      <dgm:prSet phldrT="[Text]"/>
      <dgm:spPr/>
      <dgm:t>
        <a:bodyPr/>
        <a:lstStyle/>
        <a:p>
          <a:r>
            <a:rPr lang="en-GB" dirty="0" smtClean="0"/>
            <a:t>Carry out further research</a:t>
          </a:r>
          <a:endParaRPr lang="en-GB" dirty="0"/>
        </a:p>
      </dgm:t>
    </dgm:pt>
    <dgm:pt modelId="{292F7162-4718-4707-A3C0-BD6946069F8E}" type="parTrans" cxnId="{2678FE95-DD2E-4DCA-9069-C72E98EC706F}">
      <dgm:prSet/>
      <dgm:spPr/>
      <dgm:t>
        <a:bodyPr/>
        <a:lstStyle/>
        <a:p>
          <a:endParaRPr lang="en-GB"/>
        </a:p>
      </dgm:t>
    </dgm:pt>
    <dgm:pt modelId="{ED4044D3-6136-45B2-A65A-ABC51CFAB2FE}" type="sibTrans" cxnId="{2678FE95-DD2E-4DCA-9069-C72E98EC706F}">
      <dgm:prSet/>
      <dgm:spPr/>
      <dgm:t>
        <a:bodyPr/>
        <a:lstStyle/>
        <a:p>
          <a:endParaRPr lang="en-GB"/>
        </a:p>
      </dgm:t>
    </dgm:pt>
    <dgm:pt modelId="{ED636C77-93B6-4E17-9D30-0D054A07057D}">
      <dgm:prSet phldrT="[Text]"/>
      <dgm:spPr/>
      <dgm:t>
        <a:bodyPr/>
        <a:lstStyle/>
        <a:p>
          <a:r>
            <a:rPr lang="en-GB" dirty="0" smtClean="0"/>
            <a:t>Draw conclusions</a:t>
          </a:r>
          <a:endParaRPr lang="en-GB" dirty="0"/>
        </a:p>
      </dgm:t>
    </dgm:pt>
    <dgm:pt modelId="{DD719036-DEB9-4501-A8EB-D64165F9D432}" type="parTrans" cxnId="{04797BD5-FCB0-4C19-8381-3DEA6DF58625}">
      <dgm:prSet/>
      <dgm:spPr/>
      <dgm:t>
        <a:bodyPr/>
        <a:lstStyle/>
        <a:p>
          <a:endParaRPr lang="en-GB"/>
        </a:p>
      </dgm:t>
    </dgm:pt>
    <dgm:pt modelId="{F33FAC6E-25CD-4F7B-8C5E-65B727973A3C}" type="sibTrans" cxnId="{04797BD5-FCB0-4C19-8381-3DEA6DF58625}">
      <dgm:prSet/>
      <dgm:spPr/>
      <dgm:t>
        <a:bodyPr/>
        <a:lstStyle/>
        <a:p>
          <a:endParaRPr lang="en-GB"/>
        </a:p>
      </dgm:t>
    </dgm:pt>
    <dgm:pt modelId="{8F33C91C-C5BA-46BC-BD91-29E691A1ED62}" type="pres">
      <dgm:prSet presAssocID="{6404777F-3663-42BC-B51F-7A6E113ECEBC}" presName="Name0" presStyleCnt="0">
        <dgm:presLayoutVars>
          <dgm:dir/>
          <dgm:animLvl val="lvl"/>
          <dgm:resizeHandles val="exact"/>
        </dgm:presLayoutVars>
      </dgm:prSet>
      <dgm:spPr/>
    </dgm:pt>
    <dgm:pt modelId="{8B2BC171-CDB2-4902-A12C-792FA10CAF52}" type="pres">
      <dgm:prSet presAssocID="{CC3754B1-0687-4E94-80A5-6971DDC55A27}" presName="parTxOnly" presStyleLbl="node1" presStyleIdx="0" presStyleCnt="3">
        <dgm:presLayoutVars>
          <dgm:chMax val="0"/>
          <dgm:chPref val="0"/>
          <dgm:bulletEnabled val="1"/>
        </dgm:presLayoutVars>
      </dgm:prSet>
      <dgm:spPr/>
      <dgm:t>
        <a:bodyPr/>
        <a:lstStyle/>
        <a:p>
          <a:endParaRPr lang="en-GB"/>
        </a:p>
      </dgm:t>
    </dgm:pt>
    <dgm:pt modelId="{E84BE01F-80EC-49BE-A3F7-01F1F136E496}" type="pres">
      <dgm:prSet presAssocID="{52B89476-8AE5-4084-AC43-42E5941542F0}" presName="parTxOnlySpace" presStyleCnt="0"/>
      <dgm:spPr/>
    </dgm:pt>
    <dgm:pt modelId="{A1A95231-E6CE-44C0-B97F-26A0BC34C0FA}" type="pres">
      <dgm:prSet presAssocID="{37C1BC2C-5B88-4464-B630-95BBE6A60E3C}" presName="parTxOnly" presStyleLbl="node1" presStyleIdx="1" presStyleCnt="3">
        <dgm:presLayoutVars>
          <dgm:chMax val="0"/>
          <dgm:chPref val="0"/>
          <dgm:bulletEnabled val="1"/>
        </dgm:presLayoutVars>
      </dgm:prSet>
      <dgm:spPr/>
      <dgm:t>
        <a:bodyPr/>
        <a:lstStyle/>
        <a:p>
          <a:endParaRPr lang="en-GB"/>
        </a:p>
      </dgm:t>
    </dgm:pt>
    <dgm:pt modelId="{D1D00186-04E8-44B6-9F01-8B752F4D5AF3}" type="pres">
      <dgm:prSet presAssocID="{ED4044D3-6136-45B2-A65A-ABC51CFAB2FE}" presName="parTxOnlySpace" presStyleCnt="0"/>
      <dgm:spPr/>
    </dgm:pt>
    <dgm:pt modelId="{9DEE3D6B-039E-4040-9D86-05A8FC5041A3}" type="pres">
      <dgm:prSet presAssocID="{ED636C77-93B6-4E17-9D30-0D054A07057D}" presName="parTxOnly" presStyleLbl="node1" presStyleIdx="2" presStyleCnt="3">
        <dgm:presLayoutVars>
          <dgm:chMax val="0"/>
          <dgm:chPref val="0"/>
          <dgm:bulletEnabled val="1"/>
        </dgm:presLayoutVars>
      </dgm:prSet>
      <dgm:spPr/>
      <dgm:t>
        <a:bodyPr/>
        <a:lstStyle/>
        <a:p>
          <a:endParaRPr lang="en-GB"/>
        </a:p>
      </dgm:t>
    </dgm:pt>
  </dgm:ptLst>
  <dgm:cxnLst>
    <dgm:cxn modelId="{2678FE95-DD2E-4DCA-9069-C72E98EC706F}" srcId="{6404777F-3663-42BC-B51F-7A6E113ECEBC}" destId="{37C1BC2C-5B88-4464-B630-95BBE6A60E3C}" srcOrd="1" destOrd="0" parTransId="{292F7162-4718-4707-A3C0-BD6946069F8E}" sibTransId="{ED4044D3-6136-45B2-A65A-ABC51CFAB2FE}"/>
    <dgm:cxn modelId="{F28CA3A4-C34B-42B9-813B-4FC3040CD6BD}" type="presOf" srcId="{6404777F-3663-42BC-B51F-7A6E113ECEBC}" destId="{8F33C91C-C5BA-46BC-BD91-29E691A1ED62}" srcOrd="0" destOrd="0" presId="urn:microsoft.com/office/officeart/2005/8/layout/chevron1"/>
    <dgm:cxn modelId="{04797BD5-FCB0-4C19-8381-3DEA6DF58625}" srcId="{6404777F-3663-42BC-B51F-7A6E113ECEBC}" destId="{ED636C77-93B6-4E17-9D30-0D054A07057D}" srcOrd="2" destOrd="0" parTransId="{DD719036-DEB9-4501-A8EB-D64165F9D432}" sibTransId="{F33FAC6E-25CD-4F7B-8C5E-65B727973A3C}"/>
    <dgm:cxn modelId="{7532435A-7300-42E4-8A62-2CCB3687F2D7}" type="presOf" srcId="{CC3754B1-0687-4E94-80A5-6971DDC55A27}" destId="{8B2BC171-CDB2-4902-A12C-792FA10CAF52}" srcOrd="0" destOrd="0" presId="urn:microsoft.com/office/officeart/2005/8/layout/chevron1"/>
    <dgm:cxn modelId="{A00B2405-E30D-426A-8395-15FE88916BEB}" srcId="{6404777F-3663-42BC-B51F-7A6E113ECEBC}" destId="{CC3754B1-0687-4E94-80A5-6971DDC55A27}" srcOrd="0" destOrd="0" parTransId="{85104AC6-31F4-4B98-86D9-8E2B903C7DBC}" sibTransId="{52B89476-8AE5-4084-AC43-42E5941542F0}"/>
    <dgm:cxn modelId="{50468EAA-04A0-42BE-B2B3-6FD06527D543}" type="presOf" srcId="{37C1BC2C-5B88-4464-B630-95BBE6A60E3C}" destId="{A1A95231-E6CE-44C0-B97F-26A0BC34C0FA}" srcOrd="0" destOrd="0" presId="urn:microsoft.com/office/officeart/2005/8/layout/chevron1"/>
    <dgm:cxn modelId="{71DB8595-0D9A-43D0-B32F-7E2B34EBE457}" type="presOf" srcId="{ED636C77-93B6-4E17-9D30-0D054A07057D}" destId="{9DEE3D6B-039E-4040-9D86-05A8FC5041A3}" srcOrd="0" destOrd="0" presId="urn:microsoft.com/office/officeart/2005/8/layout/chevron1"/>
    <dgm:cxn modelId="{B7489AE0-42FE-4777-A7DA-242BD64799F5}" type="presParOf" srcId="{8F33C91C-C5BA-46BC-BD91-29E691A1ED62}" destId="{8B2BC171-CDB2-4902-A12C-792FA10CAF52}" srcOrd="0" destOrd="0" presId="urn:microsoft.com/office/officeart/2005/8/layout/chevron1"/>
    <dgm:cxn modelId="{AFB88039-3EB4-4A2B-9F1E-25206FC11504}" type="presParOf" srcId="{8F33C91C-C5BA-46BC-BD91-29E691A1ED62}" destId="{E84BE01F-80EC-49BE-A3F7-01F1F136E496}" srcOrd="1" destOrd="0" presId="urn:microsoft.com/office/officeart/2005/8/layout/chevron1"/>
    <dgm:cxn modelId="{BA221521-A576-4F69-9B15-56527F2246C3}" type="presParOf" srcId="{8F33C91C-C5BA-46BC-BD91-29E691A1ED62}" destId="{A1A95231-E6CE-44C0-B97F-26A0BC34C0FA}" srcOrd="2" destOrd="0" presId="urn:microsoft.com/office/officeart/2005/8/layout/chevron1"/>
    <dgm:cxn modelId="{7882B70C-8EE6-4B2F-A065-90004880D5A4}" type="presParOf" srcId="{8F33C91C-C5BA-46BC-BD91-29E691A1ED62}" destId="{D1D00186-04E8-44B6-9F01-8B752F4D5AF3}" srcOrd="3" destOrd="0" presId="urn:microsoft.com/office/officeart/2005/8/layout/chevron1"/>
    <dgm:cxn modelId="{274AD668-1365-469D-8F83-F6E9B6F3CE5A}" type="presParOf" srcId="{8F33C91C-C5BA-46BC-BD91-29E691A1ED62}" destId="{9DEE3D6B-039E-4040-9D86-05A8FC5041A3}"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2BC171-CDB2-4902-A12C-792FA10CAF52}">
      <dsp:nvSpPr>
        <dsp:cNvPr id="0" name=""/>
        <dsp:cNvSpPr/>
      </dsp:nvSpPr>
      <dsp:spPr>
        <a:xfrm>
          <a:off x="2631" y="1678816"/>
          <a:ext cx="3206571" cy="128262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lvl="0" algn="ctr" defTabSz="1155700">
            <a:lnSpc>
              <a:spcPct val="90000"/>
            </a:lnSpc>
            <a:spcBef>
              <a:spcPct val="0"/>
            </a:spcBef>
            <a:spcAft>
              <a:spcPct val="35000"/>
            </a:spcAft>
          </a:pPr>
          <a:r>
            <a:rPr lang="en-GB" sz="2600" kern="1200" dirty="0" smtClean="0"/>
            <a:t>Review existing research</a:t>
          </a:r>
          <a:endParaRPr lang="en-GB" sz="2600" kern="1200" dirty="0"/>
        </a:p>
      </dsp:txBody>
      <dsp:txXfrm>
        <a:off x="643945" y="1678816"/>
        <a:ext cx="1923943" cy="1282628"/>
      </dsp:txXfrm>
    </dsp:sp>
    <dsp:sp modelId="{A1A95231-E6CE-44C0-B97F-26A0BC34C0FA}">
      <dsp:nvSpPr>
        <dsp:cNvPr id="0" name=""/>
        <dsp:cNvSpPr/>
      </dsp:nvSpPr>
      <dsp:spPr>
        <a:xfrm>
          <a:off x="2888545" y="1678816"/>
          <a:ext cx="3206571" cy="128262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lvl="0" algn="ctr" defTabSz="1155700">
            <a:lnSpc>
              <a:spcPct val="90000"/>
            </a:lnSpc>
            <a:spcBef>
              <a:spcPct val="0"/>
            </a:spcBef>
            <a:spcAft>
              <a:spcPct val="35000"/>
            </a:spcAft>
          </a:pPr>
          <a:r>
            <a:rPr lang="en-GB" sz="2600" kern="1200" dirty="0" smtClean="0"/>
            <a:t>Carry out further research</a:t>
          </a:r>
          <a:endParaRPr lang="en-GB" sz="2600" kern="1200" dirty="0"/>
        </a:p>
      </dsp:txBody>
      <dsp:txXfrm>
        <a:off x="3529859" y="1678816"/>
        <a:ext cx="1923943" cy="1282628"/>
      </dsp:txXfrm>
    </dsp:sp>
    <dsp:sp modelId="{9DEE3D6B-039E-4040-9D86-05A8FC5041A3}">
      <dsp:nvSpPr>
        <dsp:cNvPr id="0" name=""/>
        <dsp:cNvSpPr/>
      </dsp:nvSpPr>
      <dsp:spPr>
        <a:xfrm>
          <a:off x="5774459" y="1678816"/>
          <a:ext cx="3206571" cy="128262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lvl="0" algn="ctr" defTabSz="1155700">
            <a:lnSpc>
              <a:spcPct val="90000"/>
            </a:lnSpc>
            <a:spcBef>
              <a:spcPct val="0"/>
            </a:spcBef>
            <a:spcAft>
              <a:spcPct val="35000"/>
            </a:spcAft>
          </a:pPr>
          <a:r>
            <a:rPr lang="en-GB" sz="2600" kern="1200" dirty="0" smtClean="0"/>
            <a:t>Draw conclusions</a:t>
          </a:r>
          <a:endParaRPr lang="en-GB" sz="2600" kern="1200" dirty="0"/>
        </a:p>
      </dsp:txBody>
      <dsp:txXfrm>
        <a:off x="6415773" y="1678816"/>
        <a:ext cx="1923943" cy="128262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7171" name="Rectangle 3"/>
          <p:cNvSpPr>
            <a:spLocks noGrp="1" noChangeArrowheads="1"/>
          </p:cNvSpPr>
          <p:nvPr>
            <p:ph type="dt" idx="1"/>
          </p:nvPr>
        </p:nvSpPr>
        <p:spPr bwMode="auto">
          <a:xfrm>
            <a:off x="3850443" y="0"/>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7172" name="Rectangle 4"/>
          <p:cNvSpPr>
            <a:spLocks noGrp="1" noRot="1" noChangeAspect="1" noChangeArrowheads="1" noTextEdit="1"/>
          </p:cNvSpPr>
          <p:nvPr>
            <p:ph type="sldImg" idx="2"/>
          </p:nvPr>
        </p:nvSpPr>
        <p:spPr bwMode="auto">
          <a:xfrm>
            <a:off x="711200" y="744538"/>
            <a:ext cx="537527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79768" y="4715907"/>
            <a:ext cx="5438140" cy="4467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7174" name="Rectangle 6"/>
          <p:cNvSpPr>
            <a:spLocks noGrp="1" noChangeArrowheads="1"/>
          </p:cNvSpPr>
          <p:nvPr>
            <p:ph type="ftr" sz="quarter" idx="4"/>
          </p:nvPr>
        </p:nvSpPr>
        <p:spPr bwMode="auto">
          <a:xfrm>
            <a:off x="0" y="943009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7175" name="Rectangle 7"/>
          <p:cNvSpPr>
            <a:spLocks noGrp="1" noChangeArrowheads="1"/>
          </p:cNvSpPr>
          <p:nvPr>
            <p:ph type="sldNum" sz="quarter" idx="5"/>
          </p:nvPr>
        </p:nvSpPr>
        <p:spPr bwMode="auto">
          <a:xfrm>
            <a:off x="3850443" y="943009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C75E569-FA29-4591-9ED9-413A86DC2D18}" type="slidenum">
              <a:rPr lang="en-GB"/>
              <a:pPr/>
              <a:t>‹#›</a:t>
            </a:fld>
            <a:endParaRPr lang="en-GB"/>
          </a:p>
        </p:txBody>
      </p:sp>
    </p:spTree>
    <p:extLst>
      <p:ext uri="{BB962C8B-B14F-4D97-AF65-F5344CB8AC3E}">
        <p14:creationId xmlns:p14="http://schemas.microsoft.com/office/powerpoint/2010/main" val="16824832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1</a:t>
            </a:fld>
            <a:endParaRPr lang="en-GB"/>
          </a:p>
        </p:txBody>
      </p:sp>
    </p:spTree>
    <p:extLst>
      <p:ext uri="{BB962C8B-B14F-4D97-AF65-F5344CB8AC3E}">
        <p14:creationId xmlns:p14="http://schemas.microsoft.com/office/powerpoint/2010/main" val="2349086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10</a:t>
            </a:fld>
            <a:endParaRPr lang="en-GB"/>
          </a:p>
        </p:txBody>
      </p:sp>
    </p:spTree>
    <p:extLst>
      <p:ext uri="{BB962C8B-B14F-4D97-AF65-F5344CB8AC3E}">
        <p14:creationId xmlns:p14="http://schemas.microsoft.com/office/powerpoint/2010/main" val="3534191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11</a:t>
            </a:fld>
            <a:endParaRPr lang="en-GB"/>
          </a:p>
        </p:txBody>
      </p:sp>
    </p:spTree>
    <p:extLst>
      <p:ext uri="{BB962C8B-B14F-4D97-AF65-F5344CB8AC3E}">
        <p14:creationId xmlns:p14="http://schemas.microsoft.com/office/powerpoint/2010/main" val="2409843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0C75E569-FA29-4591-9ED9-413A86DC2D18}" type="slidenum">
              <a:rPr lang="en-GB" smtClean="0"/>
              <a:pPr/>
              <a:t>12</a:t>
            </a:fld>
            <a:endParaRPr lang="en-GB"/>
          </a:p>
        </p:txBody>
      </p:sp>
    </p:spTree>
    <p:extLst>
      <p:ext uri="{BB962C8B-B14F-4D97-AF65-F5344CB8AC3E}">
        <p14:creationId xmlns:p14="http://schemas.microsoft.com/office/powerpoint/2010/main" val="6225066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13</a:t>
            </a:fld>
            <a:endParaRPr lang="en-GB"/>
          </a:p>
        </p:txBody>
      </p:sp>
    </p:spTree>
    <p:extLst>
      <p:ext uri="{BB962C8B-B14F-4D97-AF65-F5344CB8AC3E}">
        <p14:creationId xmlns:p14="http://schemas.microsoft.com/office/powerpoint/2010/main" val="2492978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0C75E569-FA29-4591-9ED9-413A86DC2D18}" type="slidenum">
              <a:rPr lang="en-GB" smtClean="0"/>
              <a:pPr/>
              <a:t>14</a:t>
            </a:fld>
            <a:endParaRPr lang="en-GB"/>
          </a:p>
        </p:txBody>
      </p:sp>
    </p:spTree>
    <p:extLst>
      <p:ext uri="{BB962C8B-B14F-4D97-AF65-F5344CB8AC3E}">
        <p14:creationId xmlns:p14="http://schemas.microsoft.com/office/powerpoint/2010/main" val="565312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0C75E569-FA29-4591-9ED9-413A86DC2D18}" type="slidenum">
              <a:rPr lang="en-GB" smtClean="0"/>
              <a:pPr/>
              <a:t>15</a:t>
            </a:fld>
            <a:endParaRPr lang="en-GB"/>
          </a:p>
        </p:txBody>
      </p:sp>
    </p:spTree>
    <p:extLst>
      <p:ext uri="{BB962C8B-B14F-4D97-AF65-F5344CB8AC3E}">
        <p14:creationId xmlns:p14="http://schemas.microsoft.com/office/powerpoint/2010/main" val="3896249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0C75E569-FA29-4591-9ED9-413A86DC2D18}" type="slidenum">
              <a:rPr lang="en-GB" smtClean="0"/>
              <a:pPr/>
              <a:t>16</a:t>
            </a:fld>
            <a:endParaRPr lang="en-GB"/>
          </a:p>
        </p:txBody>
      </p:sp>
    </p:spTree>
    <p:extLst>
      <p:ext uri="{BB962C8B-B14F-4D97-AF65-F5344CB8AC3E}">
        <p14:creationId xmlns:p14="http://schemas.microsoft.com/office/powerpoint/2010/main" val="34365186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0C75E569-FA29-4591-9ED9-413A86DC2D18}" type="slidenum">
              <a:rPr lang="en-GB" smtClean="0"/>
              <a:pPr/>
              <a:t>17</a:t>
            </a:fld>
            <a:endParaRPr lang="en-GB"/>
          </a:p>
        </p:txBody>
      </p:sp>
    </p:spTree>
    <p:extLst>
      <p:ext uri="{BB962C8B-B14F-4D97-AF65-F5344CB8AC3E}">
        <p14:creationId xmlns:p14="http://schemas.microsoft.com/office/powerpoint/2010/main" val="19276338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smtClean="0"/>
          </a:p>
        </p:txBody>
      </p:sp>
      <p:sp>
        <p:nvSpPr>
          <p:cNvPr id="4" name="Slide Number Placeholder 3"/>
          <p:cNvSpPr>
            <a:spLocks noGrp="1"/>
          </p:cNvSpPr>
          <p:nvPr>
            <p:ph type="sldNum" sz="quarter" idx="10"/>
          </p:nvPr>
        </p:nvSpPr>
        <p:spPr/>
        <p:txBody>
          <a:bodyPr/>
          <a:lstStyle/>
          <a:p>
            <a:fld id="{0C75E569-FA29-4591-9ED9-413A86DC2D18}" type="slidenum">
              <a:rPr lang="en-GB" smtClean="0"/>
              <a:pPr/>
              <a:t>18</a:t>
            </a:fld>
            <a:endParaRPr lang="en-GB"/>
          </a:p>
        </p:txBody>
      </p:sp>
    </p:spTree>
    <p:extLst>
      <p:ext uri="{BB962C8B-B14F-4D97-AF65-F5344CB8AC3E}">
        <p14:creationId xmlns:p14="http://schemas.microsoft.com/office/powerpoint/2010/main" val="35222826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smtClean="0"/>
          </a:p>
        </p:txBody>
      </p:sp>
      <p:sp>
        <p:nvSpPr>
          <p:cNvPr id="4" name="Slide Number Placeholder 3"/>
          <p:cNvSpPr>
            <a:spLocks noGrp="1"/>
          </p:cNvSpPr>
          <p:nvPr>
            <p:ph type="sldNum" sz="quarter" idx="10"/>
          </p:nvPr>
        </p:nvSpPr>
        <p:spPr/>
        <p:txBody>
          <a:bodyPr/>
          <a:lstStyle/>
          <a:p>
            <a:fld id="{0C75E569-FA29-4591-9ED9-413A86DC2D18}" type="slidenum">
              <a:rPr lang="en-GB" smtClean="0"/>
              <a:pPr/>
              <a:t>19</a:t>
            </a:fld>
            <a:endParaRPr lang="en-GB"/>
          </a:p>
        </p:txBody>
      </p:sp>
    </p:spTree>
    <p:extLst>
      <p:ext uri="{BB962C8B-B14F-4D97-AF65-F5344CB8AC3E}">
        <p14:creationId xmlns:p14="http://schemas.microsoft.com/office/powerpoint/2010/main" val="1667692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2</a:t>
            </a:fld>
            <a:endParaRPr lang="en-GB"/>
          </a:p>
        </p:txBody>
      </p:sp>
    </p:spTree>
    <p:extLst>
      <p:ext uri="{BB962C8B-B14F-4D97-AF65-F5344CB8AC3E}">
        <p14:creationId xmlns:p14="http://schemas.microsoft.com/office/powerpoint/2010/main" val="8838489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GB" b="0" dirty="0" smtClean="0"/>
          </a:p>
        </p:txBody>
      </p:sp>
      <p:sp>
        <p:nvSpPr>
          <p:cNvPr id="4" name="Slide Number Placeholder 3"/>
          <p:cNvSpPr>
            <a:spLocks noGrp="1"/>
          </p:cNvSpPr>
          <p:nvPr>
            <p:ph type="sldNum" sz="quarter" idx="10"/>
          </p:nvPr>
        </p:nvSpPr>
        <p:spPr/>
        <p:txBody>
          <a:bodyPr/>
          <a:lstStyle/>
          <a:p>
            <a:fld id="{0C75E569-FA29-4591-9ED9-413A86DC2D18}" type="slidenum">
              <a:rPr lang="en-GB" smtClean="0"/>
              <a:pPr/>
              <a:t>20</a:t>
            </a:fld>
            <a:endParaRPr lang="en-GB"/>
          </a:p>
        </p:txBody>
      </p:sp>
    </p:spTree>
    <p:extLst>
      <p:ext uri="{BB962C8B-B14F-4D97-AF65-F5344CB8AC3E}">
        <p14:creationId xmlns:p14="http://schemas.microsoft.com/office/powerpoint/2010/main" val="7727653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smtClean="0"/>
          </a:p>
        </p:txBody>
      </p:sp>
      <p:sp>
        <p:nvSpPr>
          <p:cNvPr id="4" name="Slide Number Placeholder 3"/>
          <p:cNvSpPr>
            <a:spLocks noGrp="1"/>
          </p:cNvSpPr>
          <p:nvPr>
            <p:ph type="sldNum" sz="quarter" idx="10"/>
          </p:nvPr>
        </p:nvSpPr>
        <p:spPr/>
        <p:txBody>
          <a:bodyPr/>
          <a:lstStyle/>
          <a:p>
            <a:fld id="{0C75E569-FA29-4591-9ED9-413A86DC2D18}" type="slidenum">
              <a:rPr lang="en-GB" smtClean="0"/>
              <a:pPr/>
              <a:t>21</a:t>
            </a:fld>
            <a:endParaRPr lang="en-GB"/>
          </a:p>
        </p:txBody>
      </p:sp>
    </p:spTree>
    <p:extLst>
      <p:ext uri="{BB962C8B-B14F-4D97-AF65-F5344CB8AC3E}">
        <p14:creationId xmlns:p14="http://schemas.microsoft.com/office/powerpoint/2010/main" val="36895887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smtClean="0"/>
          </a:p>
        </p:txBody>
      </p:sp>
      <p:sp>
        <p:nvSpPr>
          <p:cNvPr id="4" name="Slide Number Placeholder 3"/>
          <p:cNvSpPr>
            <a:spLocks noGrp="1"/>
          </p:cNvSpPr>
          <p:nvPr>
            <p:ph type="sldNum" sz="quarter" idx="10"/>
          </p:nvPr>
        </p:nvSpPr>
        <p:spPr/>
        <p:txBody>
          <a:bodyPr/>
          <a:lstStyle/>
          <a:p>
            <a:fld id="{0C75E569-FA29-4591-9ED9-413A86DC2D18}" type="slidenum">
              <a:rPr lang="en-GB" smtClean="0"/>
              <a:pPr/>
              <a:t>22</a:t>
            </a:fld>
            <a:endParaRPr lang="en-GB"/>
          </a:p>
        </p:txBody>
      </p:sp>
    </p:spTree>
    <p:extLst>
      <p:ext uri="{BB962C8B-B14F-4D97-AF65-F5344CB8AC3E}">
        <p14:creationId xmlns:p14="http://schemas.microsoft.com/office/powerpoint/2010/main" val="20569113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GB" b="0" dirty="0" smtClean="0"/>
          </a:p>
        </p:txBody>
      </p:sp>
      <p:sp>
        <p:nvSpPr>
          <p:cNvPr id="4" name="Slide Number Placeholder 3"/>
          <p:cNvSpPr>
            <a:spLocks noGrp="1"/>
          </p:cNvSpPr>
          <p:nvPr>
            <p:ph type="sldNum" sz="quarter" idx="10"/>
          </p:nvPr>
        </p:nvSpPr>
        <p:spPr/>
        <p:txBody>
          <a:bodyPr/>
          <a:lstStyle/>
          <a:p>
            <a:fld id="{0C75E569-FA29-4591-9ED9-413A86DC2D18}" type="slidenum">
              <a:rPr lang="en-GB" smtClean="0"/>
              <a:pPr/>
              <a:t>23</a:t>
            </a:fld>
            <a:endParaRPr lang="en-GB"/>
          </a:p>
        </p:txBody>
      </p:sp>
    </p:spTree>
    <p:extLst>
      <p:ext uri="{BB962C8B-B14F-4D97-AF65-F5344CB8AC3E}">
        <p14:creationId xmlns:p14="http://schemas.microsoft.com/office/powerpoint/2010/main" val="27465238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24</a:t>
            </a:fld>
            <a:endParaRPr lang="en-GB"/>
          </a:p>
        </p:txBody>
      </p:sp>
    </p:spTree>
    <p:extLst>
      <p:ext uri="{BB962C8B-B14F-4D97-AF65-F5344CB8AC3E}">
        <p14:creationId xmlns:p14="http://schemas.microsoft.com/office/powerpoint/2010/main" val="41906886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25</a:t>
            </a:fld>
            <a:endParaRPr lang="en-GB"/>
          </a:p>
        </p:txBody>
      </p:sp>
    </p:spTree>
    <p:extLst>
      <p:ext uri="{BB962C8B-B14F-4D97-AF65-F5344CB8AC3E}">
        <p14:creationId xmlns:p14="http://schemas.microsoft.com/office/powerpoint/2010/main" val="14101366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26</a:t>
            </a:fld>
            <a:endParaRPr lang="en-GB"/>
          </a:p>
        </p:txBody>
      </p:sp>
    </p:spTree>
    <p:extLst>
      <p:ext uri="{BB962C8B-B14F-4D97-AF65-F5344CB8AC3E}">
        <p14:creationId xmlns:p14="http://schemas.microsoft.com/office/powerpoint/2010/main" val="41681518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27</a:t>
            </a:fld>
            <a:endParaRPr lang="en-GB"/>
          </a:p>
        </p:txBody>
      </p:sp>
    </p:spTree>
    <p:extLst>
      <p:ext uri="{BB962C8B-B14F-4D97-AF65-F5344CB8AC3E}">
        <p14:creationId xmlns:p14="http://schemas.microsoft.com/office/powerpoint/2010/main" val="28042160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28</a:t>
            </a:fld>
            <a:endParaRPr lang="en-GB"/>
          </a:p>
        </p:txBody>
      </p:sp>
    </p:spTree>
    <p:extLst>
      <p:ext uri="{BB962C8B-B14F-4D97-AF65-F5344CB8AC3E}">
        <p14:creationId xmlns:p14="http://schemas.microsoft.com/office/powerpoint/2010/main" val="38550200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29</a:t>
            </a:fld>
            <a:endParaRPr lang="en-GB"/>
          </a:p>
        </p:txBody>
      </p:sp>
    </p:spTree>
    <p:extLst>
      <p:ext uri="{BB962C8B-B14F-4D97-AF65-F5344CB8AC3E}">
        <p14:creationId xmlns:p14="http://schemas.microsoft.com/office/powerpoint/2010/main" val="3586498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3</a:t>
            </a:fld>
            <a:endParaRPr lang="en-GB"/>
          </a:p>
        </p:txBody>
      </p:sp>
    </p:spTree>
    <p:extLst>
      <p:ext uri="{BB962C8B-B14F-4D97-AF65-F5344CB8AC3E}">
        <p14:creationId xmlns:p14="http://schemas.microsoft.com/office/powerpoint/2010/main" val="26939414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30</a:t>
            </a:fld>
            <a:endParaRPr lang="en-GB"/>
          </a:p>
        </p:txBody>
      </p:sp>
    </p:spTree>
    <p:extLst>
      <p:ext uri="{BB962C8B-B14F-4D97-AF65-F5344CB8AC3E}">
        <p14:creationId xmlns:p14="http://schemas.microsoft.com/office/powerpoint/2010/main" val="1466560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31</a:t>
            </a:fld>
            <a:endParaRPr lang="en-GB"/>
          </a:p>
        </p:txBody>
      </p:sp>
    </p:spTree>
    <p:extLst>
      <p:ext uri="{BB962C8B-B14F-4D97-AF65-F5344CB8AC3E}">
        <p14:creationId xmlns:p14="http://schemas.microsoft.com/office/powerpoint/2010/main" val="26481182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32</a:t>
            </a:fld>
            <a:endParaRPr lang="en-GB"/>
          </a:p>
        </p:txBody>
      </p:sp>
    </p:spTree>
    <p:extLst>
      <p:ext uri="{BB962C8B-B14F-4D97-AF65-F5344CB8AC3E}">
        <p14:creationId xmlns:p14="http://schemas.microsoft.com/office/powerpoint/2010/main" val="18088227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33</a:t>
            </a:fld>
            <a:endParaRPr lang="en-GB"/>
          </a:p>
        </p:txBody>
      </p:sp>
    </p:spTree>
    <p:extLst>
      <p:ext uri="{BB962C8B-B14F-4D97-AF65-F5344CB8AC3E}">
        <p14:creationId xmlns:p14="http://schemas.microsoft.com/office/powerpoint/2010/main" val="37124972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34</a:t>
            </a:fld>
            <a:endParaRPr lang="en-GB"/>
          </a:p>
        </p:txBody>
      </p:sp>
    </p:spTree>
    <p:extLst>
      <p:ext uri="{BB962C8B-B14F-4D97-AF65-F5344CB8AC3E}">
        <p14:creationId xmlns:p14="http://schemas.microsoft.com/office/powerpoint/2010/main" val="42221752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0C75E569-FA29-4591-9ED9-413A86DC2D18}" type="slidenum">
              <a:rPr lang="en-GB" smtClean="0"/>
              <a:pPr/>
              <a:t>35</a:t>
            </a:fld>
            <a:endParaRPr lang="en-GB"/>
          </a:p>
        </p:txBody>
      </p:sp>
    </p:spTree>
    <p:extLst>
      <p:ext uri="{BB962C8B-B14F-4D97-AF65-F5344CB8AC3E}">
        <p14:creationId xmlns:p14="http://schemas.microsoft.com/office/powerpoint/2010/main" val="26173898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36</a:t>
            </a:fld>
            <a:endParaRPr lang="en-GB"/>
          </a:p>
        </p:txBody>
      </p:sp>
    </p:spTree>
    <p:extLst>
      <p:ext uri="{BB962C8B-B14F-4D97-AF65-F5344CB8AC3E}">
        <p14:creationId xmlns:p14="http://schemas.microsoft.com/office/powerpoint/2010/main" val="7306613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0C75E569-FA29-4591-9ED9-413A86DC2D18}" type="slidenum">
              <a:rPr lang="en-GB" smtClean="0"/>
              <a:pPr/>
              <a:t>37</a:t>
            </a:fld>
            <a:endParaRPr lang="en-GB"/>
          </a:p>
        </p:txBody>
      </p:sp>
    </p:spTree>
    <p:extLst>
      <p:ext uri="{BB962C8B-B14F-4D97-AF65-F5344CB8AC3E}">
        <p14:creationId xmlns:p14="http://schemas.microsoft.com/office/powerpoint/2010/main" val="24740477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38</a:t>
            </a:fld>
            <a:endParaRPr lang="en-GB"/>
          </a:p>
        </p:txBody>
      </p:sp>
    </p:spTree>
    <p:extLst>
      <p:ext uri="{BB962C8B-B14F-4D97-AF65-F5344CB8AC3E}">
        <p14:creationId xmlns:p14="http://schemas.microsoft.com/office/powerpoint/2010/main" val="12404875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39</a:t>
            </a:fld>
            <a:endParaRPr lang="en-GB"/>
          </a:p>
        </p:txBody>
      </p:sp>
    </p:spTree>
    <p:extLst>
      <p:ext uri="{BB962C8B-B14F-4D97-AF65-F5344CB8AC3E}">
        <p14:creationId xmlns:p14="http://schemas.microsoft.com/office/powerpoint/2010/main" val="1890227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4</a:t>
            </a:fld>
            <a:endParaRPr lang="en-GB"/>
          </a:p>
        </p:txBody>
      </p:sp>
    </p:spTree>
    <p:extLst>
      <p:ext uri="{BB962C8B-B14F-4D97-AF65-F5344CB8AC3E}">
        <p14:creationId xmlns:p14="http://schemas.microsoft.com/office/powerpoint/2010/main" val="18177564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smtClean="0"/>
          </a:p>
        </p:txBody>
      </p:sp>
      <p:sp>
        <p:nvSpPr>
          <p:cNvPr id="4" name="Slide Number Placeholder 3"/>
          <p:cNvSpPr>
            <a:spLocks noGrp="1"/>
          </p:cNvSpPr>
          <p:nvPr>
            <p:ph type="sldNum" sz="quarter" idx="10"/>
          </p:nvPr>
        </p:nvSpPr>
        <p:spPr/>
        <p:txBody>
          <a:bodyPr/>
          <a:lstStyle/>
          <a:p>
            <a:fld id="{0C75E569-FA29-4591-9ED9-413A86DC2D18}" type="slidenum">
              <a:rPr lang="en-GB" smtClean="0"/>
              <a:pPr/>
              <a:t>40</a:t>
            </a:fld>
            <a:endParaRPr lang="en-GB"/>
          </a:p>
        </p:txBody>
      </p:sp>
    </p:spTree>
    <p:extLst>
      <p:ext uri="{BB962C8B-B14F-4D97-AF65-F5344CB8AC3E}">
        <p14:creationId xmlns:p14="http://schemas.microsoft.com/office/powerpoint/2010/main" val="1593801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smtClean="0"/>
          </a:p>
        </p:txBody>
      </p:sp>
      <p:sp>
        <p:nvSpPr>
          <p:cNvPr id="4" name="Slide Number Placeholder 3"/>
          <p:cNvSpPr>
            <a:spLocks noGrp="1"/>
          </p:cNvSpPr>
          <p:nvPr>
            <p:ph type="sldNum" sz="quarter" idx="10"/>
          </p:nvPr>
        </p:nvSpPr>
        <p:spPr/>
        <p:txBody>
          <a:bodyPr/>
          <a:lstStyle/>
          <a:p>
            <a:fld id="{0C75E569-FA29-4591-9ED9-413A86DC2D18}" type="slidenum">
              <a:rPr lang="en-GB" smtClean="0"/>
              <a:pPr/>
              <a:t>41</a:t>
            </a:fld>
            <a:endParaRPr lang="en-GB"/>
          </a:p>
        </p:txBody>
      </p:sp>
    </p:spTree>
    <p:extLst>
      <p:ext uri="{BB962C8B-B14F-4D97-AF65-F5344CB8AC3E}">
        <p14:creationId xmlns:p14="http://schemas.microsoft.com/office/powerpoint/2010/main" val="22003803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0C75E569-FA29-4591-9ED9-413A86DC2D18}" type="slidenum">
              <a:rPr lang="en-GB" smtClean="0"/>
              <a:pPr/>
              <a:t>42</a:t>
            </a:fld>
            <a:endParaRPr lang="en-GB"/>
          </a:p>
        </p:txBody>
      </p:sp>
    </p:spTree>
    <p:extLst>
      <p:ext uri="{BB962C8B-B14F-4D97-AF65-F5344CB8AC3E}">
        <p14:creationId xmlns:p14="http://schemas.microsoft.com/office/powerpoint/2010/main" val="17876877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43</a:t>
            </a:fld>
            <a:endParaRPr lang="en-GB"/>
          </a:p>
        </p:txBody>
      </p:sp>
    </p:spTree>
    <p:extLst>
      <p:ext uri="{BB962C8B-B14F-4D97-AF65-F5344CB8AC3E}">
        <p14:creationId xmlns:p14="http://schemas.microsoft.com/office/powerpoint/2010/main" val="2543569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5</a:t>
            </a:fld>
            <a:endParaRPr lang="en-GB"/>
          </a:p>
        </p:txBody>
      </p:sp>
    </p:spTree>
    <p:extLst>
      <p:ext uri="{BB962C8B-B14F-4D97-AF65-F5344CB8AC3E}">
        <p14:creationId xmlns:p14="http://schemas.microsoft.com/office/powerpoint/2010/main" val="3193462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6</a:t>
            </a:fld>
            <a:endParaRPr lang="en-GB"/>
          </a:p>
        </p:txBody>
      </p:sp>
    </p:spTree>
    <p:extLst>
      <p:ext uri="{BB962C8B-B14F-4D97-AF65-F5344CB8AC3E}">
        <p14:creationId xmlns:p14="http://schemas.microsoft.com/office/powerpoint/2010/main" val="3129335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7</a:t>
            </a:fld>
            <a:endParaRPr lang="en-GB"/>
          </a:p>
        </p:txBody>
      </p:sp>
    </p:spTree>
    <p:extLst>
      <p:ext uri="{BB962C8B-B14F-4D97-AF65-F5344CB8AC3E}">
        <p14:creationId xmlns:p14="http://schemas.microsoft.com/office/powerpoint/2010/main" val="3358346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8</a:t>
            </a:fld>
            <a:endParaRPr lang="en-GB"/>
          </a:p>
        </p:txBody>
      </p:sp>
    </p:spTree>
    <p:extLst>
      <p:ext uri="{BB962C8B-B14F-4D97-AF65-F5344CB8AC3E}">
        <p14:creationId xmlns:p14="http://schemas.microsoft.com/office/powerpoint/2010/main" val="1884425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9</a:t>
            </a:fld>
            <a:endParaRPr lang="en-GB"/>
          </a:p>
        </p:txBody>
      </p:sp>
    </p:spTree>
    <p:extLst>
      <p:ext uri="{BB962C8B-B14F-4D97-AF65-F5344CB8AC3E}">
        <p14:creationId xmlns:p14="http://schemas.microsoft.com/office/powerpoint/2010/main" val="327309056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13458"/>
        </a:solidFill>
        <a:effectLst/>
      </p:bgPr>
    </p:bg>
    <p:spTree>
      <p:nvGrpSpPr>
        <p:cNvPr id="1" name=""/>
        <p:cNvGrpSpPr/>
        <p:nvPr/>
      </p:nvGrpSpPr>
      <p:grpSpPr>
        <a:xfrm>
          <a:off x="0" y="0"/>
          <a:ext cx="0" cy="0"/>
          <a:chOff x="0" y="0"/>
          <a:chExt cx="0" cy="0"/>
        </a:xfrm>
      </p:grpSpPr>
      <p:pic>
        <p:nvPicPr>
          <p:cNvPr id="11" name="Picture 4" descr="E:\Pants Work\Current Work\Actuaries 2011\IFOA Rebrand 2012\PowerPoint\blue_crest.png"/>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5457056" y="2116263"/>
            <a:ext cx="4264471" cy="4488917"/>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428229" y="2133601"/>
            <a:ext cx="8413203" cy="1295399"/>
          </a:xfrm>
        </p:spPr>
        <p:txBody>
          <a:bodyPr anchor="t"/>
          <a:lstStyle>
            <a:lvl1pPr>
              <a:defRPr sz="3600" b="1">
                <a:solidFill>
                  <a:schemeClr val="accent1"/>
                </a:solidFill>
              </a:defRPr>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428229" y="6410325"/>
            <a:ext cx="2378471" cy="331788"/>
          </a:xfrm>
        </p:spPr>
        <p:txBody>
          <a:bodyPr/>
          <a:lstStyle>
            <a:lvl1pPr>
              <a:defRPr>
                <a:solidFill>
                  <a:schemeClr val="bg1"/>
                </a:solidFill>
              </a:defRPr>
            </a:lvl1pPr>
          </a:lstStyle>
          <a:p>
            <a:fld id="{1744C141-B97D-4979-AB76-E8E6AB76C28B}" type="datetime4">
              <a:rPr lang="en-GB"/>
              <a:pPr/>
              <a:t>05 May 2017</a:t>
            </a:fld>
            <a:endParaRPr lang="en-GB"/>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58249"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28228" y="1557338"/>
            <a:ext cx="4407826" cy="46402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5001154" y="1557338"/>
            <a:ext cx="4409546" cy="46402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4"/>
          <p:cNvSpPr>
            <a:spLocks noGrp="1"/>
          </p:cNvSpPr>
          <p:nvPr>
            <p:ph type="dt" sz="half" idx="10"/>
          </p:nvPr>
        </p:nvSpPr>
        <p:spPr/>
        <p:txBody>
          <a:bodyPr/>
          <a:lstStyle>
            <a:lvl1pPr>
              <a:defRPr/>
            </a:lvl1pPr>
          </a:lstStyle>
          <a:p>
            <a:fld id="{A978B6D0-AB09-4B3E-9118-B4659F37B303}" type="datetime4">
              <a:rPr lang="en-GB"/>
              <a:pPr/>
              <a:t>05 May 2017</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75E1C19-A04E-4390-A400-023E4FCB19F2}" type="slidenum">
              <a:rPr lang="en-GB"/>
              <a:pPr/>
              <a:t>‹#›</a:t>
            </a:fld>
            <a:endParaRPr lang="en-GB"/>
          </a:p>
        </p:txBody>
      </p:sp>
    </p:spTree>
    <p:extLst>
      <p:ext uri="{BB962C8B-B14F-4D97-AF65-F5344CB8AC3E}">
        <p14:creationId xmlns:p14="http://schemas.microsoft.com/office/powerpoint/2010/main" val="4288328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0088" y="404664"/>
            <a:ext cx="8915400" cy="11430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Date Placeholder 6"/>
          <p:cNvSpPr>
            <a:spLocks noGrp="1"/>
          </p:cNvSpPr>
          <p:nvPr>
            <p:ph type="dt" sz="half" idx="10"/>
          </p:nvPr>
        </p:nvSpPr>
        <p:spPr/>
        <p:txBody>
          <a:bodyPr/>
          <a:lstStyle>
            <a:lvl1pPr>
              <a:defRPr/>
            </a:lvl1pPr>
          </a:lstStyle>
          <a:p>
            <a:fld id="{F2D14434-9E7D-48B3-A0B1-B61FF5889F61}" type="datetime4">
              <a:rPr lang="en-GB"/>
              <a:pPr/>
              <a:t>05 May 2017</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1FB513AD-2D40-40B6-B454-91430654BAD4}" type="slidenum">
              <a:rPr lang="en-GB"/>
              <a:pPr/>
              <a:t>‹#›</a:t>
            </a:fld>
            <a:endParaRPr lang="en-GB"/>
          </a:p>
        </p:txBody>
      </p:sp>
    </p:spTree>
    <p:extLst>
      <p:ext uri="{BB962C8B-B14F-4D97-AF65-F5344CB8AC3E}">
        <p14:creationId xmlns:p14="http://schemas.microsoft.com/office/powerpoint/2010/main" val="2271509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00CB7BE8-6A98-487E-A0BA-75F334DA4484}" type="datetime4">
              <a:rPr lang="en-GB"/>
              <a:pPr/>
              <a:t>05 May 2017</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CCC5EDD3-CB13-45EB-8A5C-B486875EE4D2}" type="slidenum">
              <a:rPr lang="en-GB"/>
              <a:pPr/>
              <a:t>‹#›</a:t>
            </a:fld>
            <a:endParaRPr lang="en-GB"/>
          </a:p>
        </p:txBody>
      </p:sp>
    </p:spTree>
    <p:extLst>
      <p:ext uri="{BB962C8B-B14F-4D97-AF65-F5344CB8AC3E}">
        <p14:creationId xmlns:p14="http://schemas.microsoft.com/office/powerpoint/2010/main" val="2225758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7B165FE-1D5F-4086-A6F1-ADCC09BA4FF2}" type="datetime4">
              <a:rPr lang="en-GB"/>
              <a:pPr/>
              <a:t>05 May 2017</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22D29D89-28D6-400C-BE2E-4CB4EC7E1F86}" type="slidenum">
              <a:rPr lang="en-GB"/>
              <a:pPr/>
              <a:t>‹#›</a:t>
            </a:fld>
            <a:endParaRPr lang="en-GB"/>
          </a:p>
        </p:txBody>
      </p:sp>
    </p:spTree>
    <p:extLst>
      <p:ext uri="{BB962C8B-B14F-4D97-AF65-F5344CB8AC3E}">
        <p14:creationId xmlns:p14="http://schemas.microsoft.com/office/powerpoint/2010/main" val="522497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5925" y="4653136"/>
            <a:ext cx="5943600" cy="566738"/>
          </a:xfrm>
        </p:spPr>
        <p:txBody>
          <a:bodyPr anchor="b"/>
          <a:lstStyle>
            <a:lvl1pPr algn="l">
              <a:defRPr sz="2400" b="1"/>
            </a:lvl1pPr>
          </a:lstStyle>
          <a:p>
            <a:r>
              <a:rPr lang="en-US" smtClean="0"/>
              <a:t>Click to edit Master title style</a:t>
            </a:r>
            <a:endParaRPr lang="en-GB" dirty="0"/>
          </a:p>
        </p:txBody>
      </p:sp>
      <p:sp>
        <p:nvSpPr>
          <p:cNvPr id="3" name="Picture Placeholder 2"/>
          <p:cNvSpPr>
            <a:spLocks noGrp="1"/>
          </p:cNvSpPr>
          <p:nvPr>
            <p:ph type="pic" idx="1"/>
          </p:nvPr>
        </p:nvSpPr>
        <p:spPr>
          <a:xfrm>
            <a:off x="415924" y="466328"/>
            <a:ext cx="9073579"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415925" y="5219874"/>
            <a:ext cx="59436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22C0A29-9CEF-41E0-85B3-88BBAFC398D9}" type="datetime4">
              <a:rPr lang="en-GB"/>
              <a:pPr/>
              <a:t>05 May 2017</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43FE9C09-A791-4882-904F-A1C4017C9B6E}" type="slidenum">
              <a:rPr lang="en-GB"/>
              <a:pPr/>
              <a:t>‹#›</a:t>
            </a:fld>
            <a:endParaRPr lang="en-GB"/>
          </a:p>
        </p:txBody>
      </p:sp>
    </p:spTree>
    <p:extLst>
      <p:ext uri="{BB962C8B-B14F-4D97-AF65-F5344CB8AC3E}">
        <p14:creationId xmlns:p14="http://schemas.microsoft.com/office/powerpoint/2010/main" val="3342227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28229" y="404813"/>
            <a:ext cx="8982471"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28228" y="1557338"/>
            <a:ext cx="4407826" cy="4640262"/>
          </a:xfrm>
        </p:spPr>
        <p:txBody>
          <a:bodyPr/>
          <a:lstStyle>
            <a:lvl1pPr>
              <a:defRPr sz="2200"/>
            </a:lvl1pPr>
            <a:lvl2pPr>
              <a:defRPr sz="2000"/>
            </a:lvl2pPr>
            <a:lvl3pPr>
              <a:defRPr sz="1800"/>
            </a:lvl3pPr>
            <a:lvl4pPr>
              <a:defRPr sz="16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hart Placeholder 3"/>
          <p:cNvSpPr>
            <a:spLocks noGrp="1"/>
          </p:cNvSpPr>
          <p:nvPr>
            <p:ph type="chart" sz="half" idx="2"/>
          </p:nvPr>
        </p:nvSpPr>
        <p:spPr>
          <a:xfrm>
            <a:off x="5001154" y="1557338"/>
            <a:ext cx="4409546" cy="4640262"/>
          </a:xfrm>
        </p:spPr>
        <p:txBody>
          <a:bodyPr/>
          <a:lstStyle>
            <a:lvl1pPr>
              <a:defRPr sz="2200"/>
            </a:lvl1pPr>
          </a:lstStyle>
          <a:p>
            <a:r>
              <a:rPr lang="en-US" smtClean="0"/>
              <a:t>Click icon to add chart</a:t>
            </a:r>
            <a:endParaRPr lang="en-GB" dirty="0"/>
          </a:p>
        </p:txBody>
      </p:sp>
      <p:sp>
        <p:nvSpPr>
          <p:cNvPr id="5" name="Date Placeholder 4"/>
          <p:cNvSpPr>
            <a:spLocks noGrp="1"/>
          </p:cNvSpPr>
          <p:nvPr>
            <p:ph type="dt" sz="half" idx="10"/>
          </p:nvPr>
        </p:nvSpPr>
        <p:spPr>
          <a:xfrm>
            <a:off x="428229" y="6410325"/>
            <a:ext cx="2184135" cy="331788"/>
          </a:xfrm>
        </p:spPr>
        <p:txBody>
          <a:bodyPr/>
          <a:lstStyle>
            <a:lvl1pPr>
              <a:defRPr/>
            </a:lvl1pPr>
          </a:lstStyle>
          <a:p>
            <a:fld id="{E55E8865-9CB5-4569-9D00-F0979EDB96F2}" type="datetime4">
              <a:rPr lang="en-GB"/>
              <a:pPr/>
              <a:t>05 May 2017</a:t>
            </a:fld>
            <a:endParaRPr lang="en-GB"/>
          </a:p>
        </p:txBody>
      </p:sp>
      <p:sp>
        <p:nvSpPr>
          <p:cNvPr id="6" name="Footer Placeholder 5"/>
          <p:cNvSpPr>
            <a:spLocks noGrp="1"/>
          </p:cNvSpPr>
          <p:nvPr>
            <p:ph type="ftr" sz="quarter" idx="11"/>
          </p:nvPr>
        </p:nvSpPr>
        <p:spPr>
          <a:xfrm>
            <a:off x="2612365" y="6410325"/>
            <a:ext cx="4681273" cy="331788"/>
          </a:xfrm>
        </p:spPr>
        <p:txBody>
          <a:bodyPr/>
          <a:lstStyle>
            <a:lvl1pPr>
              <a:defRPr/>
            </a:lvl1pPr>
          </a:lstStyle>
          <a:p>
            <a:endParaRPr lang="en-GB"/>
          </a:p>
        </p:txBody>
      </p:sp>
      <p:sp>
        <p:nvSpPr>
          <p:cNvPr id="7" name="Slide Number Placeholder 6"/>
          <p:cNvSpPr>
            <a:spLocks noGrp="1"/>
          </p:cNvSpPr>
          <p:nvPr>
            <p:ph type="sldNum" sz="quarter" idx="12"/>
          </p:nvPr>
        </p:nvSpPr>
        <p:spPr>
          <a:xfrm>
            <a:off x="8776097" y="6402389"/>
            <a:ext cx="701675" cy="339725"/>
          </a:xfrm>
        </p:spPr>
        <p:txBody>
          <a:bodyPr/>
          <a:lstStyle>
            <a:lvl1pPr>
              <a:defRPr/>
            </a:lvl1pPr>
          </a:lstStyle>
          <a:p>
            <a:fld id="{DD990B9C-E09A-4941-8EE5-1699664D5C7B}" type="slidenum">
              <a:rPr lang="en-GB"/>
              <a:pPr/>
              <a:t>‹#›</a:t>
            </a:fld>
            <a:endParaRPr lang="en-GB"/>
          </a:p>
        </p:txBody>
      </p:sp>
    </p:spTree>
    <p:extLst>
      <p:ext uri="{BB962C8B-B14F-4D97-AF65-F5344CB8AC3E}">
        <p14:creationId xmlns:p14="http://schemas.microsoft.com/office/powerpoint/2010/main" val="3777601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solidFill>
          <a:srgbClr val="113458"/>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6901035" cy="1295399"/>
          </a:xfrm>
        </p:spPr>
        <p:txBody>
          <a:bodyPr anchor="t"/>
          <a:lstStyle>
            <a:lvl1pPr>
              <a:defRPr sz="3600" b="1">
                <a:solidFill>
                  <a:schemeClr val="accent1"/>
                </a:solidFill>
              </a:defRPr>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428229" y="6410325"/>
            <a:ext cx="2378471" cy="331788"/>
          </a:xfrm>
        </p:spPr>
        <p:txBody>
          <a:bodyPr/>
          <a:lstStyle>
            <a:lvl1pPr>
              <a:defRPr>
                <a:solidFill>
                  <a:schemeClr val="bg1"/>
                </a:solidFill>
              </a:defRPr>
            </a:lvl1pPr>
          </a:lstStyle>
          <a:p>
            <a:fld id="{1744C141-B97D-4979-AB76-E8E6AB76C28B}" type="datetime4">
              <a:rPr lang="en-GB"/>
              <a:pPr/>
              <a:t>05 May 2017</a:t>
            </a:fld>
            <a:endParaRPr lang="en-GB"/>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8249"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userDrawn="1"/>
        </p:nvGrpSpPr>
        <p:grpSpPr>
          <a:xfrm>
            <a:off x="7905328" y="493473"/>
            <a:ext cx="1656184" cy="631271"/>
            <a:chOff x="7905328" y="493473"/>
            <a:chExt cx="1656184" cy="631271"/>
          </a:xfrm>
        </p:grpSpPr>
        <p:sp>
          <p:nvSpPr>
            <p:cNvPr id="2" name="Oval 1"/>
            <p:cNvSpPr/>
            <p:nvPr userDrawn="1"/>
          </p:nvSpPr>
          <p:spPr>
            <a:xfrm>
              <a:off x="7905328" y="493473"/>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userDrawn="1"/>
          </p:nvSpPr>
          <p:spPr>
            <a:xfrm>
              <a:off x="8553400" y="539969"/>
              <a:ext cx="1008112" cy="584775"/>
            </a:xfrm>
            <a:prstGeom prst="rect">
              <a:avLst/>
            </a:prstGeom>
            <a:noFill/>
          </p:spPr>
          <p:txBody>
            <a:bodyPr wrap="square" rtlCol="0">
              <a:spAutoFit/>
            </a:bodyPr>
            <a:lstStyle/>
            <a:p>
              <a:r>
                <a:rPr lang="en-GB" sz="1600" dirty="0" smtClean="0">
                  <a:solidFill>
                    <a:schemeClr val="bg1"/>
                  </a:solidFill>
                </a:rPr>
                <a:t>Partner</a:t>
              </a:r>
            </a:p>
            <a:p>
              <a:r>
                <a:rPr lang="en-GB" sz="1600" dirty="0" smtClean="0">
                  <a:solidFill>
                    <a:schemeClr val="bg1"/>
                  </a:solidFill>
                </a:rPr>
                <a:t>Logo</a:t>
              </a:r>
              <a:endParaRPr lang="en-GB" sz="1600" dirty="0">
                <a:solidFill>
                  <a:schemeClr val="bg1"/>
                </a:solidFill>
              </a:endParaRPr>
            </a:p>
          </p:txBody>
        </p:sp>
      </p:grpSp>
      <p:grpSp>
        <p:nvGrpSpPr>
          <p:cNvPr id="5" name="Group 4"/>
          <p:cNvGrpSpPr/>
          <p:nvPr userDrawn="1"/>
        </p:nvGrpSpPr>
        <p:grpSpPr>
          <a:xfrm>
            <a:off x="7905328" y="1357569"/>
            <a:ext cx="1656184" cy="631271"/>
            <a:chOff x="7905328" y="1357569"/>
            <a:chExt cx="1656184" cy="631271"/>
          </a:xfrm>
        </p:grpSpPr>
        <p:sp>
          <p:nvSpPr>
            <p:cNvPr id="9" name="Oval 8"/>
            <p:cNvSpPr/>
            <p:nvPr userDrawn="1"/>
          </p:nvSpPr>
          <p:spPr>
            <a:xfrm>
              <a:off x="7905328" y="1357569"/>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userDrawn="1"/>
          </p:nvSpPr>
          <p:spPr>
            <a:xfrm>
              <a:off x="8553400" y="1404065"/>
              <a:ext cx="1008112" cy="584775"/>
            </a:xfrm>
            <a:prstGeom prst="rect">
              <a:avLst/>
            </a:prstGeom>
            <a:noFill/>
          </p:spPr>
          <p:txBody>
            <a:bodyPr wrap="square" rtlCol="0">
              <a:spAutoFit/>
            </a:bodyPr>
            <a:lstStyle/>
            <a:p>
              <a:r>
                <a:rPr lang="en-GB" sz="1600" dirty="0" smtClean="0">
                  <a:solidFill>
                    <a:schemeClr val="bg1"/>
                  </a:solidFill>
                </a:rPr>
                <a:t>Partner</a:t>
              </a:r>
            </a:p>
            <a:p>
              <a:r>
                <a:rPr lang="en-GB" sz="1600" dirty="0" smtClean="0">
                  <a:solidFill>
                    <a:schemeClr val="bg1"/>
                  </a:solidFill>
                </a:rPr>
                <a:t>Logo</a:t>
              </a:r>
              <a:endParaRPr lang="en-GB" sz="1600" dirty="0">
                <a:solidFill>
                  <a:schemeClr val="bg1"/>
                </a:solidFill>
              </a:endParaRPr>
            </a:p>
          </p:txBody>
        </p:sp>
      </p:grpSp>
    </p:spTree>
    <p:extLst>
      <p:ext uri="{BB962C8B-B14F-4D97-AF65-F5344CB8AC3E}">
        <p14:creationId xmlns:p14="http://schemas.microsoft.com/office/powerpoint/2010/main" val="14992558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rgbClr val="113458"/>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663784" y="5546036"/>
            <a:ext cx="11214196" cy="959392"/>
            <a:chOff x="-663784" y="5546036"/>
            <a:chExt cx="11214196" cy="959392"/>
          </a:xfrm>
        </p:grpSpPr>
        <p:sp>
          <p:nvSpPr>
            <p:cNvPr id="7" name="TextBox 6"/>
            <p:cNvSpPr txBox="1"/>
            <p:nvPr userDrawn="1"/>
          </p:nvSpPr>
          <p:spPr>
            <a:xfrm rot="-2700000">
              <a:off x="521642" y="6074541"/>
              <a:ext cx="1314784" cy="430887"/>
            </a:xfrm>
            <a:prstGeom prst="rect">
              <a:avLst/>
            </a:prstGeom>
            <a:noFill/>
          </p:spPr>
          <p:txBody>
            <a:bodyPr wrap="none" rtlCol="0">
              <a:spAutoFit/>
            </a:bodyPr>
            <a:lstStyle/>
            <a:p>
              <a:r>
                <a:rPr lang="en-GB" sz="2200" dirty="0" smtClean="0">
                  <a:solidFill>
                    <a:schemeClr val="accent3">
                      <a:lumMod val="50000"/>
                    </a:schemeClr>
                  </a:solidFill>
                </a:rPr>
                <a:t>Progress</a:t>
              </a:r>
              <a:endParaRPr lang="en-GB" sz="2200" dirty="0">
                <a:solidFill>
                  <a:schemeClr val="accent3">
                    <a:lumMod val="50000"/>
                  </a:schemeClr>
                </a:solidFill>
              </a:endParaRPr>
            </a:p>
          </p:txBody>
        </p:sp>
        <p:sp>
          <p:nvSpPr>
            <p:cNvPr id="8" name="TextBox 7"/>
            <p:cNvSpPr txBox="1"/>
            <p:nvPr userDrawn="1"/>
          </p:nvSpPr>
          <p:spPr>
            <a:xfrm rot="-2700000">
              <a:off x="989622" y="6024208"/>
              <a:ext cx="1612942" cy="430887"/>
            </a:xfrm>
            <a:prstGeom prst="rect">
              <a:avLst/>
            </a:prstGeom>
            <a:noFill/>
          </p:spPr>
          <p:txBody>
            <a:bodyPr wrap="none" rtlCol="0">
              <a:spAutoFit/>
            </a:bodyPr>
            <a:lstStyle/>
            <a:p>
              <a:r>
                <a:rPr lang="en-GB" sz="2200" dirty="0" smtClean="0">
                  <a:solidFill>
                    <a:schemeClr val="accent3">
                      <a:lumMod val="50000"/>
                    </a:schemeClr>
                  </a:solidFill>
                </a:rPr>
                <a:t>Community</a:t>
              </a:r>
              <a:endParaRPr lang="en-GB" sz="2200" dirty="0">
                <a:solidFill>
                  <a:schemeClr val="accent3">
                    <a:lumMod val="50000"/>
                  </a:schemeClr>
                </a:solidFill>
              </a:endParaRPr>
            </a:p>
          </p:txBody>
        </p:sp>
        <p:sp>
          <p:nvSpPr>
            <p:cNvPr id="9" name="TextBox 8"/>
            <p:cNvSpPr txBox="1"/>
            <p:nvPr userDrawn="1"/>
          </p:nvSpPr>
          <p:spPr>
            <a:xfrm rot="-2700000">
              <a:off x="1416660" y="5646703"/>
              <a:ext cx="2632452" cy="430887"/>
            </a:xfrm>
            <a:prstGeom prst="rect">
              <a:avLst/>
            </a:prstGeom>
            <a:noFill/>
          </p:spPr>
          <p:txBody>
            <a:bodyPr wrap="none" rtlCol="0">
              <a:spAutoFit/>
            </a:bodyPr>
            <a:lstStyle/>
            <a:p>
              <a:r>
                <a:rPr lang="en-GB" sz="2200" dirty="0" smtClean="0">
                  <a:solidFill>
                    <a:schemeClr val="accent3">
                      <a:lumMod val="50000"/>
                    </a:schemeClr>
                  </a:solidFill>
                </a:rPr>
                <a:t>Sessional Meetings</a:t>
              </a:r>
              <a:endParaRPr lang="en-GB" sz="2200" dirty="0">
                <a:solidFill>
                  <a:schemeClr val="accent3">
                    <a:lumMod val="50000"/>
                  </a:schemeClr>
                </a:solidFill>
              </a:endParaRPr>
            </a:p>
          </p:txBody>
        </p:sp>
        <p:sp>
          <p:nvSpPr>
            <p:cNvPr id="11" name="TextBox 10"/>
            <p:cNvSpPr txBox="1"/>
            <p:nvPr userDrawn="1"/>
          </p:nvSpPr>
          <p:spPr>
            <a:xfrm rot="-2700000">
              <a:off x="2155809" y="6024206"/>
              <a:ext cx="1439818" cy="430887"/>
            </a:xfrm>
            <a:prstGeom prst="rect">
              <a:avLst/>
            </a:prstGeom>
            <a:noFill/>
          </p:spPr>
          <p:txBody>
            <a:bodyPr wrap="none" rtlCol="0">
              <a:spAutoFit/>
            </a:bodyPr>
            <a:lstStyle/>
            <a:p>
              <a:r>
                <a:rPr lang="en-GB" sz="2200" dirty="0" smtClean="0">
                  <a:solidFill>
                    <a:schemeClr val="accent3">
                      <a:lumMod val="50000"/>
                    </a:schemeClr>
                  </a:solidFill>
                </a:rPr>
                <a:t>Education</a:t>
              </a:r>
              <a:endParaRPr lang="en-GB" sz="2200" dirty="0">
                <a:solidFill>
                  <a:schemeClr val="accent3">
                    <a:lumMod val="50000"/>
                  </a:schemeClr>
                </a:solidFill>
              </a:endParaRPr>
            </a:p>
          </p:txBody>
        </p:sp>
        <p:sp>
          <p:nvSpPr>
            <p:cNvPr id="12" name="TextBox 11"/>
            <p:cNvSpPr txBox="1"/>
            <p:nvPr userDrawn="1"/>
          </p:nvSpPr>
          <p:spPr>
            <a:xfrm rot="-2700000">
              <a:off x="2587673" y="5797705"/>
              <a:ext cx="2141677" cy="430887"/>
            </a:xfrm>
            <a:prstGeom prst="rect">
              <a:avLst/>
            </a:prstGeom>
            <a:noFill/>
          </p:spPr>
          <p:txBody>
            <a:bodyPr wrap="none" rtlCol="0">
              <a:spAutoFit/>
            </a:bodyPr>
            <a:lstStyle/>
            <a:p>
              <a:pPr algn="l"/>
              <a:r>
                <a:rPr lang="en-GB" sz="2200" dirty="0" smtClean="0">
                  <a:solidFill>
                    <a:schemeClr val="accent3">
                      <a:lumMod val="50000"/>
                    </a:schemeClr>
                  </a:solidFill>
                </a:rPr>
                <a:t>Working parties</a:t>
              </a:r>
              <a:endParaRPr lang="en-GB" sz="2200" dirty="0">
                <a:solidFill>
                  <a:schemeClr val="accent3">
                    <a:lumMod val="50000"/>
                  </a:schemeClr>
                </a:solidFill>
              </a:endParaRPr>
            </a:p>
          </p:txBody>
        </p:sp>
        <p:sp>
          <p:nvSpPr>
            <p:cNvPr id="13" name="TextBox 12"/>
            <p:cNvSpPr txBox="1"/>
            <p:nvPr userDrawn="1"/>
          </p:nvSpPr>
          <p:spPr>
            <a:xfrm rot="-2700000">
              <a:off x="3238954" y="5948709"/>
              <a:ext cx="1754455" cy="430887"/>
            </a:xfrm>
            <a:prstGeom prst="rect">
              <a:avLst/>
            </a:prstGeom>
            <a:noFill/>
          </p:spPr>
          <p:txBody>
            <a:bodyPr wrap="none" rtlCol="0">
              <a:spAutoFit/>
            </a:bodyPr>
            <a:lstStyle/>
            <a:p>
              <a:r>
                <a:rPr lang="en-GB" sz="2200" dirty="0" smtClean="0">
                  <a:solidFill>
                    <a:schemeClr val="accent3">
                      <a:lumMod val="50000"/>
                    </a:schemeClr>
                  </a:solidFill>
                </a:rPr>
                <a:t>Volunteering</a:t>
              </a:r>
              <a:endParaRPr lang="en-GB" sz="2200" dirty="0">
                <a:solidFill>
                  <a:schemeClr val="accent3">
                    <a:lumMod val="50000"/>
                  </a:schemeClr>
                </a:solidFill>
              </a:endParaRPr>
            </a:p>
          </p:txBody>
        </p:sp>
        <p:sp>
          <p:nvSpPr>
            <p:cNvPr id="14" name="TextBox 13"/>
            <p:cNvSpPr txBox="1"/>
            <p:nvPr userDrawn="1"/>
          </p:nvSpPr>
          <p:spPr>
            <a:xfrm rot="-2700000">
              <a:off x="3898857" y="6040986"/>
              <a:ext cx="1393330" cy="430887"/>
            </a:xfrm>
            <a:prstGeom prst="rect">
              <a:avLst/>
            </a:prstGeom>
            <a:noFill/>
          </p:spPr>
          <p:txBody>
            <a:bodyPr wrap="none" rtlCol="0">
              <a:spAutoFit/>
            </a:bodyPr>
            <a:lstStyle/>
            <a:p>
              <a:r>
                <a:rPr lang="en-GB" sz="2200" dirty="0" smtClean="0">
                  <a:solidFill>
                    <a:schemeClr val="accent3">
                      <a:lumMod val="50000"/>
                    </a:schemeClr>
                  </a:solidFill>
                </a:rPr>
                <a:t>Research</a:t>
              </a:r>
              <a:endParaRPr lang="en-GB" sz="2200" dirty="0">
                <a:solidFill>
                  <a:schemeClr val="accent3">
                    <a:lumMod val="50000"/>
                  </a:schemeClr>
                </a:solidFill>
              </a:endParaRPr>
            </a:p>
          </p:txBody>
        </p:sp>
        <p:sp>
          <p:nvSpPr>
            <p:cNvPr id="15" name="TextBox 14"/>
            <p:cNvSpPr txBox="1"/>
            <p:nvPr userDrawn="1"/>
          </p:nvSpPr>
          <p:spPr>
            <a:xfrm rot="-2700000">
              <a:off x="4293259" y="5680258"/>
              <a:ext cx="2492990" cy="430887"/>
            </a:xfrm>
            <a:prstGeom prst="rect">
              <a:avLst/>
            </a:prstGeom>
            <a:noFill/>
          </p:spPr>
          <p:txBody>
            <a:bodyPr wrap="none" rtlCol="0">
              <a:spAutoFit/>
            </a:bodyPr>
            <a:lstStyle/>
            <a:p>
              <a:r>
                <a:rPr lang="en-GB" sz="2200" dirty="0" smtClean="0">
                  <a:solidFill>
                    <a:schemeClr val="accent3">
                      <a:lumMod val="50000"/>
                    </a:schemeClr>
                  </a:solidFill>
                </a:rPr>
                <a:t>Shaping</a:t>
              </a:r>
              <a:r>
                <a:rPr lang="en-GB" sz="2200" baseline="0" dirty="0" smtClean="0">
                  <a:solidFill>
                    <a:schemeClr val="accent3">
                      <a:lumMod val="50000"/>
                    </a:schemeClr>
                  </a:solidFill>
                </a:rPr>
                <a:t> the future</a:t>
              </a:r>
              <a:endParaRPr lang="en-GB" sz="2200" dirty="0">
                <a:solidFill>
                  <a:schemeClr val="accent3">
                    <a:lumMod val="50000"/>
                  </a:schemeClr>
                </a:solidFill>
              </a:endParaRPr>
            </a:p>
          </p:txBody>
        </p:sp>
        <p:sp>
          <p:nvSpPr>
            <p:cNvPr id="16" name="TextBox 15"/>
            <p:cNvSpPr txBox="1"/>
            <p:nvPr userDrawn="1"/>
          </p:nvSpPr>
          <p:spPr>
            <a:xfrm rot="-2700000">
              <a:off x="5027083" y="5960094"/>
              <a:ext cx="1596912" cy="430887"/>
            </a:xfrm>
            <a:prstGeom prst="rect">
              <a:avLst/>
            </a:prstGeom>
            <a:noFill/>
          </p:spPr>
          <p:txBody>
            <a:bodyPr wrap="none" rtlCol="0">
              <a:spAutoFit/>
            </a:bodyPr>
            <a:lstStyle/>
            <a:p>
              <a:r>
                <a:rPr lang="en-GB" sz="2200" dirty="0" smtClean="0">
                  <a:solidFill>
                    <a:schemeClr val="accent3">
                      <a:lumMod val="50000"/>
                    </a:schemeClr>
                  </a:solidFill>
                </a:rPr>
                <a:t>Networking</a:t>
              </a:r>
              <a:endParaRPr lang="en-GB" sz="2200" dirty="0">
                <a:solidFill>
                  <a:schemeClr val="accent3">
                    <a:lumMod val="50000"/>
                  </a:schemeClr>
                </a:solidFill>
              </a:endParaRPr>
            </a:p>
          </p:txBody>
        </p:sp>
        <p:sp>
          <p:nvSpPr>
            <p:cNvPr id="17" name="TextBox 16"/>
            <p:cNvSpPr txBox="1"/>
            <p:nvPr userDrawn="1"/>
          </p:nvSpPr>
          <p:spPr>
            <a:xfrm rot="-2700000">
              <a:off x="5390230" y="5565807"/>
              <a:ext cx="2759089" cy="430887"/>
            </a:xfrm>
            <a:prstGeom prst="rect">
              <a:avLst/>
            </a:prstGeom>
            <a:noFill/>
          </p:spPr>
          <p:txBody>
            <a:bodyPr wrap="none" rtlCol="0">
              <a:spAutoFit/>
            </a:bodyPr>
            <a:lstStyle/>
            <a:p>
              <a:r>
                <a:rPr lang="en-GB" sz="2200" dirty="0" smtClean="0">
                  <a:solidFill>
                    <a:schemeClr val="accent3">
                      <a:lumMod val="50000"/>
                    </a:schemeClr>
                  </a:solidFill>
                </a:rPr>
                <a:t>Professional</a:t>
              </a:r>
              <a:r>
                <a:rPr lang="en-GB" sz="2200" baseline="0" dirty="0" smtClean="0">
                  <a:solidFill>
                    <a:schemeClr val="accent3">
                      <a:lumMod val="50000"/>
                    </a:schemeClr>
                  </a:solidFill>
                </a:rPr>
                <a:t> support</a:t>
              </a:r>
              <a:endParaRPr lang="en-GB" sz="2200" dirty="0">
                <a:solidFill>
                  <a:schemeClr val="accent3">
                    <a:lumMod val="50000"/>
                  </a:schemeClr>
                </a:solidFill>
              </a:endParaRPr>
            </a:p>
          </p:txBody>
        </p:sp>
        <p:sp>
          <p:nvSpPr>
            <p:cNvPr id="18" name="TextBox 17"/>
            <p:cNvSpPr txBox="1"/>
            <p:nvPr userDrawn="1"/>
          </p:nvSpPr>
          <p:spPr>
            <a:xfrm rot="-2700000">
              <a:off x="6017374" y="5641309"/>
              <a:ext cx="2539478" cy="430887"/>
            </a:xfrm>
            <a:prstGeom prst="rect">
              <a:avLst/>
            </a:prstGeom>
            <a:noFill/>
          </p:spPr>
          <p:txBody>
            <a:bodyPr wrap="none" rtlCol="0">
              <a:spAutoFit/>
            </a:bodyPr>
            <a:lstStyle/>
            <a:p>
              <a:r>
                <a:rPr lang="en-GB" sz="2200" dirty="0" smtClean="0">
                  <a:solidFill>
                    <a:schemeClr val="accent3">
                      <a:lumMod val="50000"/>
                    </a:schemeClr>
                  </a:solidFill>
                </a:rPr>
                <a:t>Enterprise and risk</a:t>
              </a:r>
              <a:endParaRPr lang="en-GB" sz="2200" dirty="0">
                <a:solidFill>
                  <a:schemeClr val="accent3">
                    <a:lumMod val="50000"/>
                  </a:schemeClr>
                </a:solidFill>
              </a:endParaRPr>
            </a:p>
          </p:txBody>
        </p:sp>
        <p:sp>
          <p:nvSpPr>
            <p:cNvPr id="19" name="TextBox 18"/>
            <p:cNvSpPr txBox="1"/>
            <p:nvPr userDrawn="1"/>
          </p:nvSpPr>
          <p:spPr>
            <a:xfrm rot="-2700000">
              <a:off x="6634158" y="5767143"/>
              <a:ext cx="2178802" cy="430887"/>
            </a:xfrm>
            <a:prstGeom prst="rect">
              <a:avLst/>
            </a:prstGeom>
            <a:noFill/>
          </p:spPr>
          <p:txBody>
            <a:bodyPr wrap="none" rtlCol="0">
              <a:spAutoFit/>
            </a:bodyPr>
            <a:lstStyle/>
            <a:p>
              <a:r>
                <a:rPr lang="en-GB" sz="2200" dirty="0" smtClean="0">
                  <a:solidFill>
                    <a:schemeClr val="accent3">
                      <a:lumMod val="50000"/>
                    </a:schemeClr>
                  </a:solidFill>
                </a:rPr>
                <a:t>Learned</a:t>
              </a:r>
              <a:r>
                <a:rPr lang="en-GB" sz="2200" baseline="0" dirty="0" smtClean="0">
                  <a:solidFill>
                    <a:schemeClr val="accent3">
                      <a:lumMod val="50000"/>
                    </a:schemeClr>
                  </a:solidFill>
                </a:rPr>
                <a:t> society</a:t>
              </a:r>
              <a:endParaRPr lang="en-GB" sz="2200" dirty="0">
                <a:solidFill>
                  <a:schemeClr val="accent3">
                    <a:lumMod val="50000"/>
                  </a:schemeClr>
                </a:solidFill>
              </a:endParaRPr>
            </a:p>
          </p:txBody>
        </p:sp>
        <p:sp>
          <p:nvSpPr>
            <p:cNvPr id="20" name="TextBox 19"/>
            <p:cNvSpPr txBox="1"/>
            <p:nvPr userDrawn="1"/>
          </p:nvSpPr>
          <p:spPr>
            <a:xfrm rot="-2700000">
              <a:off x="7230849" y="5993647"/>
              <a:ext cx="1645002" cy="430887"/>
            </a:xfrm>
            <a:prstGeom prst="rect">
              <a:avLst/>
            </a:prstGeom>
            <a:noFill/>
          </p:spPr>
          <p:txBody>
            <a:bodyPr wrap="none" rtlCol="0">
              <a:spAutoFit/>
            </a:bodyPr>
            <a:lstStyle/>
            <a:p>
              <a:r>
                <a:rPr lang="en-GB" sz="2200" dirty="0" smtClean="0">
                  <a:solidFill>
                    <a:schemeClr val="accent3">
                      <a:lumMod val="50000"/>
                    </a:schemeClr>
                  </a:solidFill>
                </a:rPr>
                <a:t>Opportunity</a:t>
              </a:r>
              <a:endParaRPr lang="en-GB" sz="2200" dirty="0">
                <a:solidFill>
                  <a:schemeClr val="accent3">
                    <a:lumMod val="50000"/>
                  </a:schemeClr>
                </a:solidFill>
              </a:endParaRPr>
            </a:p>
          </p:txBody>
        </p:sp>
        <p:sp>
          <p:nvSpPr>
            <p:cNvPr id="21" name="TextBox 20"/>
            <p:cNvSpPr txBox="1"/>
            <p:nvPr userDrawn="1"/>
          </p:nvSpPr>
          <p:spPr>
            <a:xfrm rot="-2700000">
              <a:off x="7745744" y="5607753"/>
              <a:ext cx="2587568" cy="430887"/>
            </a:xfrm>
            <a:prstGeom prst="rect">
              <a:avLst/>
            </a:prstGeom>
            <a:noFill/>
          </p:spPr>
          <p:txBody>
            <a:bodyPr wrap="none" rtlCol="0">
              <a:spAutoFit/>
            </a:bodyPr>
            <a:lstStyle/>
            <a:p>
              <a:r>
                <a:rPr lang="en-GB" sz="2200" dirty="0" smtClean="0">
                  <a:solidFill>
                    <a:schemeClr val="accent3">
                      <a:lumMod val="50000"/>
                    </a:schemeClr>
                  </a:solidFill>
                </a:rPr>
                <a:t>International profile</a:t>
              </a:r>
              <a:endParaRPr lang="en-GB" sz="2200" dirty="0">
                <a:solidFill>
                  <a:schemeClr val="accent3">
                    <a:lumMod val="50000"/>
                  </a:schemeClr>
                </a:solidFill>
              </a:endParaRPr>
            </a:p>
          </p:txBody>
        </p:sp>
        <p:sp>
          <p:nvSpPr>
            <p:cNvPr id="22" name="TextBox 21"/>
            <p:cNvSpPr txBox="1"/>
            <p:nvPr userDrawn="1"/>
          </p:nvSpPr>
          <p:spPr>
            <a:xfrm rot="-2700000">
              <a:off x="8515225" y="6052369"/>
              <a:ext cx="1252266" cy="430887"/>
            </a:xfrm>
            <a:prstGeom prst="rect">
              <a:avLst/>
            </a:prstGeom>
            <a:noFill/>
          </p:spPr>
          <p:txBody>
            <a:bodyPr wrap="none" rtlCol="0">
              <a:spAutoFit/>
            </a:bodyPr>
            <a:lstStyle/>
            <a:p>
              <a:r>
                <a:rPr lang="en-GB" sz="2200" dirty="0" smtClean="0">
                  <a:solidFill>
                    <a:schemeClr val="accent3">
                      <a:lumMod val="50000"/>
                    </a:schemeClr>
                  </a:solidFill>
                </a:rPr>
                <a:t>Journals</a:t>
              </a:r>
              <a:endParaRPr lang="en-GB" sz="2200" dirty="0">
                <a:solidFill>
                  <a:schemeClr val="accent3">
                    <a:lumMod val="50000"/>
                  </a:schemeClr>
                </a:solidFill>
              </a:endParaRPr>
            </a:p>
          </p:txBody>
        </p:sp>
        <p:sp>
          <p:nvSpPr>
            <p:cNvPr id="23" name="TextBox 22"/>
            <p:cNvSpPr txBox="1"/>
            <p:nvPr userDrawn="1"/>
          </p:nvSpPr>
          <p:spPr>
            <a:xfrm rot="-2700000">
              <a:off x="8999988" y="6002036"/>
              <a:ext cx="1550424" cy="430887"/>
            </a:xfrm>
            <a:prstGeom prst="rect">
              <a:avLst/>
            </a:prstGeom>
            <a:noFill/>
          </p:spPr>
          <p:txBody>
            <a:bodyPr wrap="none" rtlCol="0">
              <a:spAutoFit/>
            </a:bodyPr>
            <a:lstStyle/>
            <a:p>
              <a:r>
                <a:rPr lang="en-GB" sz="2200" dirty="0" smtClean="0">
                  <a:solidFill>
                    <a:schemeClr val="accent3">
                      <a:lumMod val="50000"/>
                    </a:schemeClr>
                  </a:solidFill>
                </a:rPr>
                <a:t>Supporting</a:t>
              </a:r>
              <a:endParaRPr lang="en-GB" sz="2200" dirty="0">
                <a:solidFill>
                  <a:schemeClr val="accent3">
                    <a:lumMod val="50000"/>
                  </a:schemeClr>
                </a:solidFill>
              </a:endParaRPr>
            </a:p>
          </p:txBody>
        </p:sp>
        <p:sp>
          <p:nvSpPr>
            <p:cNvPr id="24" name="TextBox 23"/>
            <p:cNvSpPr txBox="1"/>
            <p:nvPr userDrawn="1"/>
          </p:nvSpPr>
          <p:spPr>
            <a:xfrm rot="-2700000">
              <a:off x="-663784" y="5546036"/>
              <a:ext cx="1361270" cy="430887"/>
            </a:xfrm>
            <a:prstGeom prst="rect">
              <a:avLst/>
            </a:prstGeom>
            <a:noFill/>
          </p:spPr>
          <p:txBody>
            <a:bodyPr wrap="none" rtlCol="0">
              <a:spAutoFit/>
            </a:bodyPr>
            <a:lstStyle/>
            <a:p>
              <a:r>
                <a:rPr lang="en-GB" sz="2200" dirty="0" smtClean="0">
                  <a:solidFill>
                    <a:schemeClr val="accent3">
                      <a:lumMod val="50000"/>
                    </a:schemeClr>
                  </a:solidFill>
                </a:rPr>
                <a:t>Expertise</a:t>
              </a:r>
              <a:endParaRPr lang="en-GB" sz="2200" dirty="0">
                <a:solidFill>
                  <a:schemeClr val="accent3">
                    <a:lumMod val="50000"/>
                  </a:schemeClr>
                </a:solidFill>
              </a:endParaRPr>
            </a:p>
          </p:txBody>
        </p:sp>
        <p:sp>
          <p:nvSpPr>
            <p:cNvPr id="25" name="TextBox 24"/>
            <p:cNvSpPr txBox="1"/>
            <p:nvPr userDrawn="1"/>
          </p:nvSpPr>
          <p:spPr>
            <a:xfrm rot="-2700000">
              <a:off x="-612202" y="5873207"/>
              <a:ext cx="1754006" cy="430887"/>
            </a:xfrm>
            <a:prstGeom prst="rect">
              <a:avLst/>
            </a:prstGeom>
            <a:noFill/>
          </p:spPr>
          <p:txBody>
            <a:bodyPr wrap="none" rtlCol="0">
              <a:spAutoFit/>
            </a:bodyPr>
            <a:lstStyle/>
            <a:p>
              <a:r>
                <a:rPr lang="en-GB" sz="2200" dirty="0" smtClean="0">
                  <a:solidFill>
                    <a:schemeClr val="accent3">
                      <a:lumMod val="50000"/>
                    </a:schemeClr>
                  </a:solidFill>
                </a:rPr>
                <a:t>Sponsorship</a:t>
              </a:r>
              <a:endParaRPr lang="en-GB" sz="2200" dirty="0">
                <a:solidFill>
                  <a:schemeClr val="accent3">
                    <a:lumMod val="50000"/>
                  </a:schemeClr>
                </a:solidFill>
              </a:endParaRPr>
            </a:p>
          </p:txBody>
        </p:sp>
        <p:sp>
          <p:nvSpPr>
            <p:cNvPr id="26" name="TextBox 25"/>
            <p:cNvSpPr txBox="1"/>
            <p:nvPr userDrawn="1"/>
          </p:nvSpPr>
          <p:spPr>
            <a:xfrm rot="-2700000">
              <a:off x="-251213" y="5655092"/>
              <a:ext cx="2603598" cy="430887"/>
            </a:xfrm>
            <a:prstGeom prst="rect">
              <a:avLst/>
            </a:prstGeom>
            <a:noFill/>
          </p:spPr>
          <p:txBody>
            <a:bodyPr wrap="none" rtlCol="0">
              <a:spAutoFit/>
            </a:bodyPr>
            <a:lstStyle/>
            <a:p>
              <a:r>
                <a:rPr lang="en-GB" sz="2200" dirty="0" smtClean="0">
                  <a:solidFill>
                    <a:schemeClr val="accent3">
                      <a:lumMod val="50000"/>
                    </a:schemeClr>
                  </a:solidFill>
                </a:rPr>
                <a:t>Thought leadership</a:t>
              </a:r>
              <a:endParaRPr lang="en-GB" sz="2200" dirty="0">
                <a:solidFill>
                  <a:schemeClr val="accent3">
                    <a:lumMod val="50000"/>
                  </a:schemeClr>
                </a:solidFill>
              </a:endParaRPr>
            </a:p>
          </p:txBody>
        </p:sp>
      </p:grpSp>
      <p:sp>
        <p:nvSpPr>
          <p:cNvPr id="3074" name="Rectangle 2"/>
          <p:cNvSpPr>
            <a:spLocks noGrp="1" noChangeArrowheads="1"/>
          </p:cNvSpPr>
          <p:nvPr>
            <p:ph type="ctrTitle"/>
          </p:nvPr>
        </p:nvSpPr>
        <p:spPr>
          <a:xfrm>
            <a:off x="428229" y="2133601"/>
            <a:ext cx="7723584" cy="1295399"/>
          </a:xfrm>
        </p:spPr>
        <p:txBody>
          <a:bodyPr anchor="t"/>
          <a:lstStyle>
            <a:lvl1pPr>
              <a:defRPr sz="3600">
                <a:solidFill>
                  <a:schemeClr val="accent1"/>
                </a:solidFill>
              </a:defRPr>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428229" y="6410325"/>
            <a:ext cx="2378471" cy="331788"/>
          </a:xfrm>
        </p:spPr>
        <p:txBody>
          <a:bodyPr/>
          <a:lstStyle>
            <a:lvl1pPr>
              <a:defRPr>
                <a:solidFill>
                  <a:schemeClr val="bg1"/>
                </a:solidFill>
              </a:defRPr>
            </a:lvl1pPr>
          </a:lstStyle>
          <a:p>
            <a:fld id="{1744C141-B97D-4979-AB76-E8E6AB76C28B}" type="datetime4">
              <a:rPr lang="en-GB"/>
              <a:pPr/>
              <a:t>05 May 2017</a:t>
            </a:fld>
            <a:endParaRPr lang="en-GB"/>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8249"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919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8118044" cy="1295399"/>
          </a:xfrm>
        </p:spPr>
        <p:txBody>
          <a:bodyPr anchor="t"/>
          <a:lstStyle>
            <a:lvl1pPr>
              <a:defRPr sz="3600" b="1"/>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0585"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rot="-2700000">
            <a:off x="521642" y="6074541"/>
            <a:ext cx="1314784" cy="430887"/>
          </a:xfrm>
          <a:prstGeom prst="rect">
            <a:avLst/>
          </a:prstGeom>
          <a:noFill/>
        </p:spPr>
        <p:txBody>
          <a:bodyPr wrap="none" rtlCol="0">
            <a:spAutoFit/>
          </a:bodyPr>
          <a:lstStyle/>
          <a:p>
            <a:r>
              <a:rPr lang="en-GB" sz="2200" dirty="0" smtClean="0">
                <a:solidFill>
                  <a:schemeClr val="bg1">
                    <a:lumMod val="75000"/>
                  </a:schemeClr>
                </a:solidFill>
              </a:rPr>
              <a:t>Progress</a:t>
            </a:r>
            <a:endParaRPr lang="en-GB" sz="2200" dirty="0">
              <a:solidFill>
                <a:schemeClr val="bg1">
                  <a:lumMod val="75000"/>
                </a:schemeClr>
              </a:solidFill>
            </a:endParaRPr>
          </a:p>
        </p:txBody>
      </p:sp>
      <p:sp>
        <p:nvSpPr>
          <p:cNvPr id="11" name="TextBox 10"/>
          <p:cNvSpPr txBox="1"/>
          <p:nvPr userDrawn="1"/>
        </p:nvSpPr>
        <p:spPr>
          <a:xfrm rot="-2700000">
            <a:off x="989622" y="6024208"/>
            <a:ext cx="1612942" cy="430887"/>
          </a:xfrm>
          <a:prstGeom prst="rect">
            <a:avLst/>
          </a:prstGeom>
          <a:noFill/>
        </p:spPr>
        <p:txBody>
          <a:bodyPr wrap="none" rtlCol="0">
            <a:spAutoFit/>
          </a:bodyPr>
          <a:lstStyle/>
          <a:p>
            <a:r>
              <a:rPr lang="en-GB" sz="2200" dirty="0" smtClean="0">
                <a:solidFill>
                  <a:schemeClr val="bg1">
                    <a:lumMod val="75000"/>
                  </a:schemeClr>
                </a:solidFill>
              </a:rPr>
              <a:t>Community</a:t>
            </a:r>
            <a:endParaRPr lang="en-GB" sz="2200" dirty="0">
              <a:solidFill>
                <a:schemeClr val="bg1">
                  <a:lumMod val="75000"/>
                </a:schemeClr>
              </a:solidFill>
            </a:endParaRPr>
          </a:p>
        </p:txBody>
      </p:sp>
      <p:sp>
        <p:nvSpPr>
          <p:cNvPr id="12" name="TextBox 11"/>
          <p:cNvSpPr txBox="1"/>
          <p:nvPr userDrawn="1"/>
        </p:nvSpPr>
        <p:spPr>
          <a:xfrm rot="-2700000">
            <a:off x="1416660" y="5646703"/>
            <a:ext cx="2632452" cy="430887"/>
          </a:xfrm>
          <a:prstGeom prst="rect">
            <a:avLst/>
          </a:prstGeom>
          <a:noFill/>
        </p:spPr>
        <p:txBody>
          <a:bodyPr wrap="none" rtlCol="0">
            <a:spAutoFit/>
          </a:bodyPr>
          <a:lstStyle/>
          <a:p>
            <a:r>
              <a:rPr lang="en-GB" sz="2200" dirty="0" smtClean="0">
                <a:solidFill>
                  <a:schemeClr val="bg1">
                    <a:lumMod val="75000"/>
                  </a:schemeClr>
                </a:solidFill>
              </a:rPr>
              <a:t>Sessional Meetings</a:t>
            </a:r>
            <a:endParaRPr lang="en-GB" sz="2200" dirty="0">
              <a:solidFill>
                <a:schemeClr val="bg1">
                  <a:lumMod val="75000"/>
                </a:schemeClr>
              </a:solidFill>
            </a:endParaRPr>
          </a:p>
        </p:txBody>
      </p:sp>
      <p:sp>
        <p:nvSpPr>
          <p:cNvPr id="13" name="TextBox 12"/>
          <p:cNvSpPr txBox="1"/>
          <p:nvPr userDrawn="1"/>
        </p:nvSpPr>
        <p:spPr>
          <a:xfrm rot="-2700000">
            <a:off x="2155809" y="6024206"/>
            <a:ext cx="1439818" cy="430887"/>
          </a:xfrm>
          <a:prstGeom prst="rect">
            <a:avLst/>
          </a:prstGeom>
          <a:noFill/>
        </p:spPr>
        <p:txBody>
          <a:bodyPr wrap="none" rtlCol="0">
            <a:spAutoFit/>
          </a:bodyPr>
          <a:lstStyle/>
          <a:p>
            <a:r>
              <a:rPr lang="en-GB" sz="2200" dirty="0" smtClean="0">
                <a:solidFill>
                  <a:schemeClr val="bg1">
                    <a:lumMod val="75000"/>
                  </a:schemeClr>
                </a:solidFill>
              </a:rPr>
              <a:t>Education</a:t>
            </a:r>
            <a:endParaRPr lang="en-GB" sz="2200" dirty="0">
              <a:solidFill>
                <a:schemeClr val="bg1">
                  <a:lumMod val="75000"/>
                </a:schemeClr>
              </a:solidFill>
            </a:endParaRPr>
          </a:p>
        </p:txBody>
      </p:sp>
      <p:sp>
        <p:nvSpPr>
          <p:cNvPr id="14" name="TextBox 13"/>
          <p:cNvSpPr txBox="1"/>
          <p:nvPr userDrawn="1"/>
        </p:nvSpPr>
        <p:spPr>
          <a:xfrm rot="-2700000">
            <a:off x="2587673" y="5797705"/>
            <a:ext cx="2141677" cy="430887"/>
          </a:xfrm>
          <a:prstGeom prst="rect">
            <a:avLst/>
          </a:prstGeom>
          <a:noFill/>
        </p:spPr>
        <p:txBody>
          <a:bodyPr wrap="none" rtlCol="0">
            <a:spAutoFit/>
          </a:bodyPr>
          <a:lstStyle/>
          <a:p>
            <a:pPr algn="l"/>
            <a:r>
              <a:rPr lang="en-GB" sz="2200" dirty="0" smtClean="0">
                <a:solidFill>
                  <a:schemeClr val="bg1">
                    <a:lumMod val="75000"/>
                  </a:schemeClr>
                </a:solidFill>
              </a:rPr>
              <a:t>Working parties</a:t>
            </a:r>
            <a:endParaRPr lang="en-GB" sz="2200" dirty="0">
              <a:solidFill>
                <a:schemeClr val="bg1">
                  <a:lumMod val="75000"/>
                </a:schemeClr>
              </a:solidFill>
            </a:endParaRPr>
          </a:p>
        </p:txBody>
      </p:sp>
      <p:sp>
        <p:nvSpPr>
          <p:cNvPr id="15" name="TextBox 14"/>
          <p:cNvSpPr txBox="1"/>
          <p:nvPr userDrawn="1"/>
        </p:nvSpPr>
        <p:spPr>
          <a:xfrm rot="-2700000">
            <a:off x="3238954" y="5948709"/>
            <a:ext cx="1754455" cy="430887"/>
          </a:xfrm>
          <a:prstGeom prst="rect">
            <a:avLst/>
          </a:prstGeom>
          <a:noFill/>
        </p:spPr>
        <p:txBody>
          <a:bodyPr wrap="none" rtlCol="0">
            <a:spAutoFit/>
          </a:bodyPr>
          <a:lstStyle/>
          <a:p>
            <a:r>
              <a:rPr lang="en-GB" sz="2200" dirty="0" smtClean="0">
                <a:solidFill>
                  <a:schemeClr val="bg1">
                    <a:lumMod val="75000"/>
                  </a:schemeClr>
                </a:solidFill>
              </a:rPr>
              <a:t>Volunteering</a:t>
            </a:r>
            <a:endParaRPr lang="en-GB" sz="2200" dirty="0">
              <a:solidFill>
                <a:schemeClr val="bg1">
                  <a:lumMod val="75000"/>
                </a:schemeClr>
              </a:solidFill>
            </a:endParaRPr>
          </a:p>
        </p:txBody>
      </p:sp>
      <p:sp>
        <p:nvSpPr>
          <p:cNvPr id="16" name="TextBox 15"/>
          <p:cNvSpPr txBox="1"/>
          <p:nvPr userDrawn="1"/>
        </p:nvSpPr>
        <p:spPr>
          <a:xfrm rot="-2700000">
            <a:off x="3898857" y="6040986"/>
            <a:ext cx="1393330" cy="430887"/>
          </a:xfrm>
          <a:prstGeom prst="rect">
            <a:avLst/>
          </a:prstGeom>
          <a:noFill/>
        </p:spPr>
        <p:txBody>
          <a:bodyPr wrap="none" rtlCol="0">
            <a:spAutoFit/>
          </a:bodyPr>
          <a:lstStyle/>
          <a:p>
            <a:r>
              <a:rPr lang="en-GB" sz="2200" dirty="0" smtClean="0">
                <a:solidFill>
                  <a:schemeClr val="bg1">
                    <a:lumMod val="75000"/>
                  </a:schemeClr>
                </a:solidFill>
              </a:rPr>
              <a:t>Research</a:t>
            </a:r>
            <a:endParaRPr lang="en-GB" sz="2200" dirty="0">
              <a:solidFill>
                <a:schemeClr val="bg1">
                  <a:lumMod val="75000"/>
                </a:schemeClr>
              </a:solidFill>
            </a:endParaRPr>
          </a:p>
        </p:txBody>
      </p:sp>
      <p:sp>
        <p:nvSpPr>
          <p:cNvPr id="17" name="TextBox 16"/>
          <p:cNvSpPr txBox="1"/>
          <p:nvPr userDrawn="1"/>
        </p:nvSpPr>
        <p:spPr>
          <a:xfrm rot="-2700000">
            <a:off x="4293259" y="5680258"/>
            <a:ext cx="2492990" cy="430887"/>
          </a:xfrm>
          <a:prstGeom prst="rect">
            <a:avLst/>
          </a:prstGeom>
          <a:noFill/>
        </p:spPr>
        <p:txBody>
          <a:bodyPr wrap="none" rtlCol="0">
            <a:spAutoFit/>
          </a:bodyPr>
          <a:lstStyle/>
          <a:p>
            <a:r>
              <a:rPr lang="en-GB" sz="2200" dirty="0" smtClean="0">
                <a:solidFill>
                  <a:schemeClr val="bg1">
                    <a:lumMod val="75000"/>
                  </a:schemeClr>
                </a:solidFill>
              </a:rPr>
              <a:t>Shaping</a:t>
            </a:r>
            <a:r>
              <a:rPr lang="en-GB" sz="2200" baseline="0" dirty="0" smtClean="0">
                <a:solidFill>
                  <a:schemeClr val="bg1">
                    <a:lumMod val="75000"/>
                  </a:schemeClr>
                </a:solidFill>
              </a:rPr>
              <a:t> the future</a:t>
            </a:r>
            <a:endParaRPr lang="en-GB" sz="2200" dirty="0">
              <a:solidFill>
                <a:schemeClr val="bg1">
                  <a:lumMod val="75000"/>
                </a:schemeClr>
              </a:solidFill>
            </a:endParaRPr>
          </a:p>
        </p:txBody>
      </p:sp>
      <p:sp>
        <p:nvSpPr>
          <p:cNvPr id="18" name="TextBox 17"/>
          <p:cNvSpPr txBox="1"/>
          <p:nvPr userDrawn="1"/>
        </p:nvSpPr>
        <p:spPr>
          <a:xfrm rot="-2700000">
            <a:off x="5027083" y="5960094"/>
            <a:ext cx="1596912" cy="430887"/>
          </a:xfrm>
          <a:prstGeom prst="rect">
            <a:avLst/>
          </a:prstGeom>
          <a:noFill/>
        </p:spPr>
        <p:txBody>
          <a:bodyPr wrap="none" rtlCol="0">
            <a:spAutoFit/>
          </a:bodyPr>
          <a:lstStyle/>
          <a:p>
            <a:r>
              <a:rPr lang="en-GB" sz="2200" dirty="0" smtClean="0">
                <a:solidFill>
                  <a:schemeClr val="bg1">
                    <a:lumMod val="75000"/>
                  </a:schemeClr>
                </a:solidFill>
              </a:rPr>
              <a:t>Networking</a:t>
            </a:r>
            <a:endParaRPr lang="en-GB" sz="2200" dirty="0">
              <a:solidFill>
                <a:schemeClr val="bg1">
                  <a:lumMod val="75000"/>
                </a:schemeClr>
              </a:solidFill>
            </a:endParaRPr>
          </a:p>
        </p:txBody>
      </p:sp>
      <p:sp>
        <p:nvSpPr>
          <p:cNvPr id="19" name="TextBox 18"/>
          <p:cNvSpPr txBox="1"/>
          <p:nvPr userDrawn="1"/>
        </p:nvSpPr>
        <p:spPr>
          <a:xfrm rot="-2700000">
            <a:off x="5390230" y="5565807"/>
            <a:ext cx="2759089" cy="430887"/>
          </a:xfrm>
          <a:prstGeom prst="rect">
            <a:avLst/>
          </a:prstGeom>
          <a:noFill/>
        </p:spPr>
        <p:txBody>
          <a:bodyPr wrap="none" rtlCol="0">
            <a:spAutoFit/>
          </a:bodyPr>
          <a:lstStyle/>
          <a:p>
            <a:r>
              <a:rPr lang="en-GB" sz="2200" dirty="0" smtClean="0">
                <a:solidFill>
                  <a:schemeClr val="bg1">
                    <a:lumMod val="75000"/>
                  </a:schemeClr>
                </a:solidFill>
              </a:rPr>
              <a:t>Professional</a:t>
            </a:r>
            <a:r>
              <a:rPr lang="en-GB" sz="2200" baseline="0" dirty="0" smtClean="0">
                <a:solidFill>
                  <a:schemeClr val="bg1">
                    <a:lumMod val="75000"/>
                  </a:schemeClr>
                </a:solidFill>
              </a:rPr>
              <a:t> support</a:t>
            </a:r>
            <a:endParaRPr lang="en-GB" sz="2200" dirty="0">
              <a:solidFill>
                <a:schemeClr val="bg1">
                  <a:lumMod val="75000"/>
                </a:schemeClr>
              </a:solidFill>
            </a:endParaRPr>
          </a:p>
        </p:txBody>
      </p:sp>
      <p:sp>
        <p:nvSpPr>
          <p:cNvPr id="20" name="TextBox 19"/>
          <p:cNvSpPr txBox="1"/>
          <p:nvPr userDrawn="1"/>
        </p:nvSpPr>
        <p:spPr>
          <a:xfrm rot="-2700000">
            <a:off x="6017374" y="5641309"/>
            <a:ext cx="2539478" cy="430887"/>
          </a:xfrm>
          <a:prstGeom prst="rect">
            <a:avLst/>
          </a:prstGeom>
          <a:noFill/>
        </p:spPr>
        <p:txBody>
          <a:bodyPr wrap="none" rtlCol="0">
            <a:spAutoFit/>
          </a:bodyPr>
          <a:lstStyle/>
          <a:p>
            <a:r>
              <a:rPr lang="en-GB" sz="2200" dirty="0" smtClean="0">
                <a:solidFill>
                  <a:schemeClr val="bg1">
                    <a:lumMod val="75000"/>
                  </a:schemeClr>
                </a:solidFill>
              </a:rPr>
              <a:t>Enterprise and risk</a:t>
            </a:r>
            <a:endParaRPr lang="en-GB" sz="2200" dirty="0">
              <a:solidFill>
                <a:schemeClr val="bg1">
                  <a:lumMod val="75000"/>
                </a:schemeClr>
              </a:solidFill>
            </a:endParaRPr>
          </a:p>
        </p:txBody>
      </p:sp>
      <p:sp>
        <p:nvSpPr>
          <p:cNvPr id="21" name="TextBox 20"/>
          <p:cNvSpPr txBox="1"/>
          <p:nvPr userDrawn="1"/>
        </p:nvSpPr>
        <p:spPr>
          <a:xfrm rot="-2700000">
            <a:off x="6634158" y="5767143"/>
            <a:ext cx="2178802" cy="430887"/>
          </a:xfrm>
          <a:prstGeom prst="rect">
            <a:avLst/>
          </a:prstGeom>
          <a:noFill/>
        </p:spPr>
        <p:txBody>
          <a:bodyPr wrap="none" rtlCol="0">
            <a:spAutoFit/>
          </a:bodyPr>
          <a:lstStyle/>
          <a:p>
            <a:r>
              <a:rPr lang="en-GB" sz="2200" dirty="0" smtClean="0">
                <a:solidFill>
                  <a:schemeClr val="bg1">
                    <a:lumMod val="75000"/>
                  </a:schemeClr>
                </a:solidFill>
              </a:rPr>
              <a:t>Learned</a:t>
            </a:r>
            <a:r>
              <a:rPr lang="en-GB" sz="2200" baseline="0" dirty="0" smtClean="0">
                <a:solidFill>
                  <a:schemeClr val="bg1">
                    <a:lumMod val="75000"/>
                  </a:schemeClr>
                </a:solidFill>
              </a:rPr>
              <a:t> society</a:t>
            </a:r>
            <a:endParaRPr lang="en-GB" sz="2200" dirty="0">
              <a:solidFill>
                <a:schemeClr val="bg1">
                  <a:lumMod val="75000"/>
                </a:schemeClr>
              </a:solidFill>
            </a:endParaRPr>
          </a:p>
        </p:txBody>
      </p:sp>
      <p:sp>
        <p:nvSpPr>
          <p:cNvPr id="22" name="TextBox 21"/>
          <p:cNvSpPr txBox="1"/>
          <p:nvPr userDrawn="1"/>
        </p:nvSpPr>
        <p:spPr>
          <a:xfrm rot="-2700000">
            <a:off x="7230849" y="5993647"/>
            <a:ext cx="1645002" cy="430887"/>
          </a:xfrm>
          <a:prstGeom prst="rect">
            <a:avLst/>
          </a:prstGeom>
          <a:noFill/>
        </p:spPr>
        <p:txBody>
          <a:bodyPr wrap="none" rtlCol="0">
            <a:spAutoFit/>
          </a:bodyPr>
          <a:lstStyle/>
          <a:p>
            <a:r>
              <a:rPr lang="en-GB" sz="2200" dirty="0" smtClean="0">
                <a:solidFill>
                  <a:schemeClr val="bg1">
                    <a:lumMod val="75000"/>
                  </a:schemeClr>
                </a:solidFill>
              </a:rPr>
              <a:t>Opportunity</a:t>
            </a:r>
            <a:endParaRPr lang="en-GB" sz="2200" dirty="0">
              <a:solidFill>
                <a:schemeClr val="bg1">
                  <a:lumMod val="75000"/>
                </a:schemeClr>
              </a:solidFill>
            </a:endParaRPr>
          </a:p>
        </p:txBody>
      </p:sp>
      <p:sp>
        <p:nvSpPr>
          <p:cNvPr id="23" name="TextBox 22"/>
          <p:cNvSpPr txBox="1"/>
          <p:nvPr userDrawn="1"/>
        </p:nvSpPr>
        <p:spPr>
          <a:xfrm rot="-2700000">
            <a:off x="7745744" y="5607753"/>
            <a:ext cx="2587568" cy="430887"/>
          </a:xfrm>
          <a:prstGeom prst="rect">
            <a:avLst/>
          </a:prstGeom>
          <a:noFill/>
        </p:spPr>
        <p:txBody>
          <a:bodyPr wrap="none" rtlCol="0">
            <a:spAutoFit/>
          </a:bodyPr>
          <a:lstStyle/>
          <a:p>
            <a:r>
              <a:rPr lang="en-GB" sz="2200" dirty="0" smtClean="0">
                <a:solidFill>
                  <a:schemeClr val="bg1">
                    <a:lumMod val="75000"/>
                  </a:schemeClr>
                </a:solidFill>
              </a:rPr>
              <a:t>International profile</a:t>
            </a:r>
            <a:endParaRPr lang="en-GB" sz="2200" dirty="0">
              <a:solidFill>
                <a:schemeClr val="bg1">
                  <a:lumMod val="75000"/>
                </a:schemeClr>
              </a:solidFill>
            </a:endParaRPr>
          </a:p>
        </p:txBody>
      </p:sp>
      <p:sp>
        <p:nvSpPr>
          <p:cNvPr id="24" name="TextBox 23"/>
          <p:cNvSpPr txBox="1"/>
          <p:nvPr userDrawn="1"/>
        </p:nvSpPr>
        <p:spPr>
          <a:xfrm rot="-2700000">
            <a:off x="8515225" y="6052369"/>
            <a:ext cx="1252266" cy="430887"/>
          </a:xfrm>
          <a:prstGeom prst="rect">
            <a:avLst/>
          </a:prstGeom>
          <a:noFill/>
        </p:spPr>
        <p:txBody>
          <a:bodyPr wrap="none" rtlCol="0">
            <a:spAutoFit/>
          </a:bodyPr>
          <a:lstStyle/>
          <a:p>
            <a:r>
              <a:rPr lang="en-GB" sz="2200" dirty="0" smtClean="0">
                <a:solidFill>
                  <a:schemeClr val="bg1">
                    <a:lumMod val="75000"/>
                  </a:schemeClr>
                </a:solidFill>
              </a:rPr>
              <a:t>Journals</a:t>
            </a:r>
            <a:endParaRPr lang="en-GB" sz="2200" dirty="0">
              <a:solidFill>
                <a:schemeClr val="bg1">
                  <a:lumMod val="75000"/>
                </a:schemeClr>
              </a:solidFill>
            </a:endParaRPr>
          </a:p>
        </p:txBody>
      </p:sp>
      <p:sp>
        <p:nvSpPr>
          <p:cNvPr id="25" name="TextBox 24"/>
          <p:cNvSpPr txBox="1"/>
          <p:nvPr userDrawn="1"/>
        </p:nvSpPr>
        <p:spPr>
          <a:xfrm rot="-2700000">
            <a:off x="8999988" y="6002036"/>
            <a:ext cx="1550424" cy="430887"/>
          </a:xfrm>
          <a:prstGeom prst="rect">
            <a:avLst/>
          </a:prstGeom>
          <a:noFill/>
        </p:spPr>
        <p:txBody>
          <a:bodyPr wrap="none" rtlCol="0">
            <a:spAutoFit/>
          </a:bodyPr>
          <a:lstStyle/>
          <a:p>
            <a:r>
              <a:rPr lang="en-GB" sz="2200" dirty="0" smtClean="0">
                <a:solidFill>
                  <a:schemeClr val="bg1">
                    <a:lumMod val="75000"/>
                  </a:schemeClr>
                </a:solidFill>
              </a:rPr>
              <a:t>Supporting</a:t>
            </a:r>
            <a:endParaRPr lang="en-GB" sz="2200" dirty="0">
              <a:solidFill>
                <a:schemeClr val="bg1">
                  <a:lumMod val="75000"/>
                </a:schemeClr>
              </a:solidFill>
            </a:endParaRPr>
          </a:p>
        </p:txBody>
      </p:sp>
      <p:sp>
        <p:nvSpPr>
          <p:cNvPr id="26" name="TextBox 25"/>
          <p:cNvSpPr txBox="1"/>
          <p:nvPr userDrawn="1"/>
        </p:nvSpPr>
        <p:spPr>
          <a:xfrm rot="-2700000">
            <a:off x="-663784" y="5546036"/>
            <a:ext cx="1361270" cy="430887"/>
          </a:xfrm>
          <a:prstGeom prst="rect">
            <a:avLst/>
          </a:prstGeom>
          <a:noFill/>
        </p:spPr>
        <p:txBody>
          <a:bodyPr wrap="none" rtlCol="0">
            <a:spAutoFit/>
          </a:bodyPr>
          <a:lstStyle/>
          <a:p>
            <a:r>
              <a:rPr lang="en-GB" sz="2200" dirty="0" smtClean="0">
                <a:solidFill>
                  <a:schemeClr val="bg1">
                    <a:lumMod val="75000"/>
                  </a:schemeClr>
                </a:solidFill>
              </a:rPr>
              <a:t>Expertise</a:t>
            </a:r>
            <a:endParaRPr lang="en-GB" sz="2200" dirty="0">
              <a:solidFill>
                <a:schemeClr val="bg1">
                  <a:lumMod val="75000"/>
                </a:schemeClr>
              </a:solidFill>
            </a:endParaRPr>
          </a:p>
        </p:txBody>
      </p:sp>
      <p:sp>
        <p:nvSpPr>
          <p:cNvPr id="27" name="TextBox 26"/>
          <p:cNvSpPr txBox="1"/>
          <p:nvPr userDrawn="1"/>
        </p:nvSpPr>
        <p:spPr>
          <a:xfrm rot="-2700000">
            <a:off x="-612202" y="5873207"/>
            <a:ext cx="1754006" cy="430887"/>
          </a:xfrm>
          <a:prstGeom prst="rect">
            <a:avLst/>
          </a:prstGeom>
          <a:noFill/>
        </p:spPr>
        <p:txBody>
          <a:bodyPr wrap="none" rtlCol="0">
            <a:spAutoFit/>
          </a:bodyPr>
          <a:lstStyle/>
          <a:p>
            <a:r>
              <a:rPr lang="en-GB" sz="2200" dirty="0" smtClean="0">
                <a:solidFill>
                  <a:schemeClr val="bg1">
                    <a:lumMod val="75000"/>
                  </a:schemeClr>
                </a:solidFill>
              </a:rPr>
              <a:t>Sponsorship</a:t>
            </a:r>
            <a:endParaRPr lang="en-GB" sz="2200" dirty="0">
              <a:solidFill>
                <a:schemeClr val="bg1">
                  <a:lumMod val="75000"/>
                </a:schemeClr>
              </a:solidFill>
            </a:endParaRPr>
          </a:p>
        </p:txBody>
      </p:sp>
      <p:sp>
        <p:nvSpPr>
          <p:cNvPr id="28" name="TextBox 27"/>
          <p:cNvSpPr txBox="1"/>
          <p:nvPr userDrawn="1"/>
        </p:nvSpPr>
        <p:spPr>
          <a:xfrm rot="-2700000">
            <a:off x="-251213" y="5655092"/>
            <a:ext cx="2603598" cy="430887"/>
          </a:xfrm>
          <a:prstGeom prst="rect">
            <a:avLst/>
          </a:prstGeom>
          <a:noFill/>
        </p:spPr>
        <p:txBody>
          <a:bodyPr wrap="none" rtlCol="0">
            <a:spAutoFit/>
          </a:bodyPr>
          <a:lstStyle/>
          <a:p>
            <a:r>
              <a:rPr lang="en-GB" sz="2200" dirty="0" smtClean="0">
                <a:solidFill>
                  <a:schemeClr val="bg1">
                    <a:lumMod val="75000"/>
                  </a:schemeClr>
                </a:solidFill>
              </a:rPr>
              <a:t>Thought leadership</a:t>
            </a:r>
            <a:endParaRPr lang="en-GB" sz="2200" dirty="0">
              <a:solidFill>
                <a:schemeClr val="bg1">
                  <a:lumMod val="75000"/>
                </a:schemeClr>
              </a:solidFill>
            </a:endParaRPr>
          </a:p>
        </p:txBody>
      </p:sp>
      <p:sp>
        <p:nvSpPr>
          <p:cNvPr id="3076" name="Rectangle 4"/>
          <p:cNvSpPr>
            <a:spLocks noGrp="1" noChangeArrowheads="1"/>
          </p:cNvSpPr>
          <p:nvPr>
            <p:ph type="dt" sz="half" idx="2"/>
          </p:nvPr>
        </p:nvSpPr>
        <p:spPr>
          <a:xfrm>
            <a:off x="428229" y="6410325"/>
            <a:ext cx="2378471" cy="331788"/>
          </a:xfrm>
        </p:spPr>
        <p:txBody>
          <a:bodyPr/>
          <a:lstStyle>
            <a:lvl1pPr>
              <a:defRPr>
                <a:solidFill>
                  <a:schemeClr val="tx1"/>
                </a:solidFill>
              </a:defRPr>
            </a:lvl1pPr>
          </a:lstStyle>
          <a:p>
            <a:fld id="{1744C141-B97D-4979-AB76-E8E6AB76C28B}" type="datetime4">
              <a:rPr lang="en-GB" smtClean="0"/>
              <a:pPr/>
              <a:t>05 May 2017</a:t>
            </a:fld>
            <a:endParaRPr lang="en-GB" dirty="0"/>
          </a:p>
        </p:txBody>
      </p:sp>
    </p:spTree>
    <p:extLst>
      <p:ext uri="{BB962C8B-B14F-4D97-AF65-F5344CB8AC3E}">
        <p14:creationId xmlns:p14="http://schemas.microsoft.com/office/powerpoint/2010/main" val="2299159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4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7723584" cy="1295399"/>
          </a:xfrm>
        </p:spPr>
        <p:txBody>
          <a:bodyPr anchor="t"/>
          <a:lstStyle>
            <a:lvl1pPr>
              <a:defRPr sz="36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0585"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428229" y="6410325"/>
            <a:ext cx="2378471" cy="331788"/>
          </a:xfrm>
        </p:spPr>
        <p:txBody>
          <a:bodyPr/>
          <a:lstStyle>
            <a:lvl1pPr>
              <a:defRPr>
                <a:solidFill>
                  <a:schemeClr val="bg1"/>
                </a:solidFill>
              </a:defRPr>
            </a:lvl1pPr>
          </a:lstStyle>
          <a:p>
            <a:fld id="{1744C141-B97D-4979-AB76-E8E6AB76C28B}" type="datetime4">
              <a:rPr lang="en-GB" smtClean="0"/>
              <a:pPr/>
              <a:t>05 May 2017</a:t>
            </a:fld>
            <a:endParaRPr lang="en-GB" dirty="0"/>
          </a:p>
        </p:txBody>
      </p:sp>
    </p:spTree>
    <p:extLst>
      <p:ext uri="{BB962C8B-B14F-4D97-AF65-F5344CB8AC3E}">
        <p14:creationId xmlns:p14="http://schemas.microsoft.com/office/powerpoint/2010/main" val="25266253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6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7723584" cy="1295399"/>
          </a:xfrm>
        </p:spPr>
        <p:txBody>
          <a:bodyPr anchor="t"/>
          <a:lstStyle>
            <a:lvl1pPr>
              <a:defRPr sz="36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0585"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428229" y="6410325"/>
            <a:ext cx="2378471" cy="331788"/>
          </a:xfrm>
        </p:spPr>
        <p:txBody>
          <a:bodyPr/>
          <a:lstStyle>
            <a:lvl1pPr>
              <a:defRPr>
                <a:solidFill>
                  <a:schemeClr val="tx1"/>
                </a:solidFill>
              </a:defRPr>
            </a:lvl1pPr>
          </a:lstStyle>
          <a:p>
            <a:fld id="{1744C141-B97D-4979-AB76-E8E6AB76C28B}" type="datetime4">
              <a:rPr lang="en-GB" smtClean="0"/>
              <a:pPr/>
              <a:t>05 May 2017</a:t>
            </a:fld>
            <a:endParaRPr lang="en-GB" dirty="0"/>
          </a:p>
        </p:txBody>
      </p:sp>
    </p:spTree>
    <p:extLst>
      <p:ext uri="{BB962C8B-B14F-4D97-AF65-F5344CB8AC3E}">
        <p14:creationId xmlns:p14="http://schemas.microsoft.com/office/powerpoint/2010/main" val="261485955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8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7723584" cy="1295399"/>
          </a:xfrm>
        </p:spPr>
        <p:txBody>
          <a:bodyPr anchor="t"/>
          <a:lstStyle>
            <a:lvl1pPr>
              <a:defRPr sz="36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0585"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428229" y="6410325"/>
            <a:ext cx="2378471" cy="331788"/>
          </a:xfrm>
        </p:spPr>
        <p:txBody>
          <a:bodyPr/>
          <a:lstStyle>
            <a:lvl1pPr>
              <a:defRPr>
                <a:solidFill>
                  <a:schemeClr val="tx1"/>
                </a:solidFill>
              </a:defRPr>
            </a:lvl1pPr>
          </a:lstStyle>
          <a:p>
            <a:fld id="{1744C141-B97D-4979-AB76-E8E6AB76C28B}" type="datetime4">
              <a:rPr lang="en-GB" smtClean="0"/>
              <a:pPr/>
              <a:t>05 May 2017</a:t>
            </a:fld>
            <a:endParaRPr lang="en-GB" dirty="0"/>
          </a:p>
        </p:txBody>
      </p:sp>
    </p:spTree>
    <p:extLst>
      <p:ext uri="{BB962C8B-B14F-4D97-AF65-F5344CB8AC3E}">
        <p14:creationId xmlns:p14="http://schemas.microsoft.com/office/powerpoint/2010/main" val="245234881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9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7723584" cy="1295399"/>
          </a:xfrm>
        </p:spPr>
        <p:txBody>
          <a:bodyPr anchor="t"/>
          <a:lstStyle>
            <a:lvl1pPr>
              <a:defRPr sz="36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0585"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428229" y="6410325"/>
            <a:ext cx="1500435" cy="300075"/>
          </a:xfrm>
          <a:gradFill>
            <a:gsLst>
              <a:gs pos="0">
                <a:schemeClr val="bg2">
                  <a:alpha val="53000"/>
                </a:schemeClr>
              </a:gs>
              <a:gs pos="100000">
                <a:schemeClr val="bg1">
                  <a:alpha val="54000"/>
                </a:schemeClr>
              </a:gs>
            </a:gsLst>
            <a:lin ang="5400000" scaled="0"/>
          </a:gradFill>
          <a:effectLst>
            <a:softEdge rad="31750"/>
          </a:effectLst>
        </p:spPr>
        <p:txBody>
          <a:bodyPr/>
          <a:lstStyle>
            <a:lvl1pPr>
              <a:defRPr>
                <a:solidFill>
                  <a:schemeClr val="tx1"/>
                </a:solidFill>
              </a:defRPr>
            </a:lvl1pPr>
          </a:lstStyle>
          <a:p>
            <a:fld id="{1744C141-B97D-4979-AB76-E8E6AB76C28B}" type="datetime4">
              <a:rPr lang="en-GB" smtClean="0"/>
              <a:pPr/>
              <a:t>05 May 2017</a:t>
            </a:fld>
            <a:endParaRPr lang="en-GB" dirty="0"/>
          </a:p>
        </p:txBody>
      </p:sp>
    </p:spTree>
    <p:extLst>
      <p:ext uri="{BB962C8B-B14F-4D97-AF65-F5344CB8AC3E}">
        <p14:creationId xmlns:p14="http://schemas.microsoft.com/office/powerpoint/2010/main" val="90730702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416496" y="1556792"/>
            <a:ext cx="8982471" cy="4640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lvl1pPr>
              <a:defRPr/>
            </a:lvl1pPr>
          </a:lstStyle>
          <a:p>
            <a:fld id="{BC1242CF-12C1-4411-B532-E91306108269}" type="datetime4">
              <a:rPr lang="en-GB"/>
              <a:pPr/>
              <a:t>05 May 2017</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a:p>
        </p:txBody>
      </p:sp>
    </p:spTree>
    <p:extLst>
      <p:ext uri="{BB962C8B-B14F-4D97-AF65-F5344CB8AC3E}">
        <p14:creationId xmlns:p14="http://schemas.microsoft.com/office/powerpoint/2010/main" val="1736545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8229" y="404813"/>
            <a:ext cx="898247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428229" y="1557338"/>
            <a:ext cx="8982471" cy="464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028" name="Rectangle 4"/>
          <p:cNvSpPr>
            <a:spLocks noGrp="1" noChangeArrowheads="1"/>
          </p:cNvSpPr>
          <p:nvPr>
            <p:ph type="dt" sz="half" idx="2"/>
          </p:nvPr>
        </p:nvSpPr>
        <p:spPr bwMode="auto">
          <a:xfrm>
            <a:off x="428229" y="6410325"/>
            <a:ext cx="2184135"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fld id="{0D5A5B80-4E0E-41F8-BFF5-504EC24C412E}" type="datetime4">
              <a:rPr lang="en-GB" smtClean="0"/>
              <a:pPr/>
              <a:t>05 May 2017</a:t>
            </a:fld>
            <a:endParaRPr lang="en-GB" dirty="0"/>
          </a:p>
        </p:txBody>
      </p:sp>
      <p:sp>
        <p:nvSpPr>
          <p:cNvPr id="1029" name="Rectangle 5"/>
          <p:cNvSpPr>
            <a:spLocks noGrp="1" noChangeArrowheads="1"/>
          </p:cNvSpPr>
          <p:nvPr>
            <p:ph type="ftr" sz="quarter" idx="3"/>
          </p:nvPr>
        </p:nvSpPr>
        <p:spPr bwMode="auto">
          <a:xfrm>
            <a:off x="2612365" y="6410325"/>
            <a:ext cx="4681273"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rgbClr val="3F4548"/>
                </a:solidFill>
              </a:defRPr>
            </a:lvl1pPr>
          </a:lstStyle>
          <a:p>
            <a:endParaRPr lang="en-GB"/>
          </a:p>
        </p:txBody>
      </p:sp>
      <p:sp>
        <p:nvSpPr>
          <p:cNvPr id="1030" name="Rectangle 6"/>
          <p:cNvSpPr>
            <a:spLocks noGrp="1" noChangeArrowheads="1"/>
          </p:cNvSpPr>
          <p:nvPr>
            <p:ph type="sldNum" sz="quarter" idx="4"/>
          </p:nvPr>
        </p:nvSpPr>
        <p:spPr bwMode="auto">
          <a:xfrm>
            <a:off x="8776097" y="6402389"/>
            <a:ext cx="70167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rgbClr val="3F4548"/>
                </a:solidFill>
              </a:defRPr>
            </a:lvl1pPr>
          </a:lstStyle>
          <a:p>
            <a:fld id="{65C5C0B4-F90D-4B90-B187-E84366B07232}" type="slidenum">
              <a:rPr lang="en-GB" smtClean="0"/>
              <a:pPr/>
              <a:t>‹#›</a:t>
            </a:fld>
            <a:endParaRPr lang="en-GB" dirty="0"/>
          </a:p>
        </p:txBody>
      </p:sp>
      <p:sp>
        <p:nvSpPr>
          <p:cNvPr id="1031" name="Line 7"/>
          <p:cNvSpPr>
            <a:spLocks noChangeShapeType="1"/>
          </p:cNvSpPr>
          <p:nvPr/>
        </p:nvSpPr>
        <p:spPr bwMode="auto">
          <a:xfrm>
            <a:off x="507340" y="6329363"/>
            <a:ext cx="8891323"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10" name="Group 64"/>
          <p:cNvGrpSpPr/>
          <p:nvPr/>
        </p:nvGrpSpPr>
        <p:grpSpPr>
          <a:xfrm>
            <a:off x="-3137354" y="0"/>
            <a:ext cx="3018256" cy="6858000"/>
            <a:chOff x="-3137354" y="0"/>
            <a:chExt cx="3018256" cy="6858000"/>
          </a:xfrm>
        </p:grpSpPr>
        <p:sp>
          <p:nvSpPr>
            <p:cNvPr id="12" name="Rectangle 11"/>
            <p:cNvSpPr/>
            <p:nvPr userDrawn="1"/>
          </p:nvSpPr>
          <p:spPr>
            <a:xfrm>
              <a:off x="-3137354" y="0"/>
              <a:ext cx="29944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userDrawn="1"/>
          </p:nvSpPr>
          <p:spPr>
            <a:xfrm>
              <a:off x="-2982572" y="99308"/>
              <a:ext cx="2839661" cy="153888"/>
            </a:xfrm>
            <a:prstGeom prst="rect">
              <a:avLst/>
            </a:prstGeom>
            <a:noFill/>
          </p:spPr>
          <p:txBody>
            <a:bodyPr wrap="square" lIns="0" tIns="0" rIns="0" bIns="0" rtlCol="0">
              <a:spAutoFit/>
            </a:bodyPr>
            <a:lstStyle/>
            <a:p>
              <a:r>
                <a:rPr lang="en-GB" sz="1000" b="1" dirty="0" smtClean="0">
                  <a:solidFill>
                    <a:schemeClr val="accent2"/>
                  </a:solidFill>
                </a:rPr>
                <a:t>Colour</a:t>
              </a:r>
              <a:r>
                <a:rPr lang="en-GB" sz="1000" b="1" baseline="0" dirty="0" smtClean="0">
                  <a:solidFill>
                    <a:schemeClr val="accent2"/>
                  </a:solidFill>
                </a:rPr>
                <a:t> palette for PowerPoint presentations</a:t>
              </a:r>
              <a:endParaRPr lang="en-US" sz="1000" b="1" dirty="0">
                <a:solidFill>
                  <a:schemeClr val="accent2"/>
                </a:solidFill>
              </a:endParaRPr>
            </a:p>
          </p:txBody>
        </p:sp>
        <p:grpSp>
          <p:nvGrpSpPr>
            <p:cNvPr id="14" name="Group 58"/>
            <p:cNvGrpSpPr/>
            <p:nvPr userDrawn="1"/>
          </p:nvGrpSpPr>
          <p:grpSpPr>
            <a:xfrm>
              <a:off x="-2982571" y="476672"/>
              <a:ext cx="2863473" cy="307777"/>
              <a:chOff x="-2982571" y="476672"/>
              <a:chExt cx="2863473" cy="307777"/>
            </a:xfrm>
          </p:grpSpPr>
          <p:sp>
            <p:nvSpPr>
              <p:cNvPr id="56" name="Rectangle 9"/>
              <p:cNvSpPr/>
              <p:nvPr userDrawn="1"/>
            </p:nvSpPr>
            <p:spPr>
              <a:xfrm>
                <a:off x="-2982571" y="476672"/>
                <a:ext cx="309565" cy="285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11"/>
              <p:cNvSpPr txBox="1"/>
              <p:nvPr userDrawn="1"/>
            </p:nvSpPr>
            <p:spPr>
              <a:xfrm>
                <a:off x="-2518224" y="476672"/>
                <a:ext cx="2399126" cy="307777"/>
              </a:xfrm>
              <a:prstGeom prst="rect">
                <a:avLst/>
              </a:prstGeom>
              <a:noFill/>
            </p:spPr>
            <p:txBody>
              <a:bodyPr wrap="square" lIns="0" tIns="0" rIns="0" bIns="0" rtlCol="0">
                <a:spAutoFit/>
              </a:bodyPr>
              <a:lstStyle/>
              <a:p>
                <a:r>
                  <a:rPr lang="en-GB" sz="1000" dirty="0" smtClean="0"/>
                  <a:t>Dark blue</a:t>
                </a:r>
              </a:p>
              <a:p>
                <a:r>
                  <a:rPr lang="en-GB" sz="1000" dirty="0" smtClean="0"/>
                  <a:t>R17</a:t>
                </a:r>
                <a:r>
                  <a:rPr lang="en-GB" sz="1000" baseline="0" dirty="0" smtClean="0"/>
                  <a:t>  G52  B88</a:t>
                </a:r>
                <a:endParaRPr lang="en-US" sz="1000" dirty="0"/>
              </a:p>
            </p:txBody>
          </p:sp>
        </p:grpSp>
        <p:grpSp>
          <p:nvGrpSpPr>
            <p:cNvPr id="15" name="Group 13"/>
            <p:cNvGrpSpPr/>
            <p:nvPr userDrawn="1"/>
          </p:nvGrpSpPr>
          <p:grpSpPr>
            <a:xfrm>
              <a:off x="-2982575" y="882170"/>
              <a:ext cx="2863476" cy="307777"/>
              <a:chOff x="-2928990" y="365095"/>
              <a:chExt cx="2643206" cy="307777"/>
            </a:xfrm>
          </p:grpSpPr>
          <p:sp>
            <p:nvSpPr>
              <p:cNvPr id="54" name="Rectangle 14"/>
              <p:cNvSpPr/>
              <p:nvPr userDrawn="1"/>
            </p:nvSpPr>
            <p:spPr>
              <a:xfrm>
                <a:off x="-2928990" y="365095"/>
                <a:ext cx="285752" cy="285752"/>
              </a:xfrm>
              <a:prstGeom prst="rect">
                <a:avLst/>
              </a:prstGeom>
              <a:solidFill>
                <a:srgbClr val="D9AB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15"/>
              <p:cNvSpPr txBox="1"/>
              <p:nvPr userDrawn="1"/>
            </p:nvSpPr>
            <p:spPr>
              <a:xfrm>
                <a:off x="-2500362" y="365095"/>
                <a:ext cx="2214578" cy="307777"/>
              </a:xfrm>
              <a:prstGeom prst="rect">
                <a:avLst/>
              </a:prstGeom>
              <a:noFill/>
            </p:spPr>
            <p:txBody>
              <a:bodyPr wrap="square" lIns="0" tIns="0" rIns="0" bIns="0" rtlCol="0">
                <a:spAutoFit/>
              </a:bodyPr>
              <a:lstStyle/>
              <a:p>
                <a:r>
                  <a:rPr lang="en-GB" sz="1000" dirty="0" smtClean="0"/>
                  <a:t>Gold</a:t>
                </a:r>
              </a:p>
              <a:p>
                <a:r>
                  <a:rPr lang="en-GB" sz="1000" dirty="0" smtClean="0"/>
                  <a:t>R217</a:t>
                </a:r>
                <a:r>
                  <a:rPr lang="en-GB" sz="1000" baseline="0" dirty="0" smtClean="0"/>
                  <a:t>  G171  B22</a:t>
                </a:r>
                <a:endParaRPr lang="en-US" sz="800" dirty="0"/>
              </a:p>
            </p:txBody>
          </p:sp>
        </p:grpSp>
        <p:grpSp>
          <p:nvGrpSpPr>
            <p:cNvPr id="16" name="Group 16"/>
            <p:cNvGrpSpPr/>
            <p:nvPr userDrawn="1"/>
          </p:nvGrpSpPr>
          <p:grpSpPr>
            <a:xfrm>
              <a:off x="-2982575" y="1277829"/>
              <a:ext cx="2863476" cy="307777"/>
              <a:chOff x="-2928990" y="63509"/>
              <a:chExt cx="2643206" cy="307777"/>
            </a:xfrm>
          </p:grpSpPr>
          <p:sp>
            <p:nvSpPr>
              <p:cNvPr id="52" name="Rectangle 17"/>
              <p:cNvSpPr/>
              <p:nvPr userDrawn="1"/>
            </p:nvSpPr>
            <p:spPr>
              <a:xfrm>
                <a:off x="-2928990" y="63509"/>
                <a:ext cx="285752" cy="285752"/>
              </a:xfrm>
              <a:prstGeom prst="rect">
                <a:avLst/>
              </a:prstGeom>
              <a:solidFill>
                <a:srgbClr val="4096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18"/>
              <p:cNvSpPr txBox="1"/>
              <p:nvPr userDrawn="1"/>
            </p:nvSpPr>
            <p:spPr>
              <a:xfrm>
                <a:off x="-2500362" y="63509"/>
                <a:ext cx="2214578" cy="307777"/>
              </a:xfrm>
              <a:prstGeom prst="rect">
                <a:avLst/>
              </a:prstGeom>
              <a:noFill/>
            </p:spPr>
            <p:txBody>
              <a:bodyPr wrap="square" lIns="0" tIns="0" rIns="0" bIns="0" rtlCol="0">
                <a:spAutoFit/>
              </a:bodyPr>
              <a:lstStyle/>
              <a:p>
                <a:r>
                  <a:rPr lang="en-GB" sz="1000" dirty="0" smtClean="0"/>
                  <a:t>Mid blue</a:t>
                </a:r>
              </a:p>
              <a:p>
                <a:r>
                  <a:rPr lang="en-GB" sz="1000" dirty="0" smtClean="0"/>
                  <a:t>R64</a:t>
                </a:r>
                <a:r>
                  <a:rPr lang="en-GB" sz="1000" baseline="0" dirty="0" smtClean="0"/>
                  <a:t>  G150  B184</a:t>
                </a:r>
                <a:endParaRPr lang="en-US" sz="1000" dirty="0"/>
              </a:p>
            </p:txBody>
          </p:sp>
        </p:grpSp>
        <p:sp>
          <p:nvSpPr>
            <p:cNvPr id="17" name="TextBox 16"/>
            <p:cNvSpPr txBox="1"/>
            <p:nvPr userDrawn="1"/>
          </p:nvSpPr>
          <p:spPr>
            <a:xfrm>
              <a:off x="-2982571" y="2122984"/>
              <a:ext cx="2399126" cy="153888"/>
            </a:xfrm>
            <a:prstGeom prst="rect">
              <a:avLst/>
            </a:prstGeom>
            <a:noFill/>
          </p:spPr>
          <p:txBody>
            <a:bodyPr wrap="square" lIns="0" tIns="0" rIns="0" bIns="0" rtlCol="0">
              <a:spAutoFit/>
            </a:bodyPr>
            <a:lstStyle/>
            <a:p>
              <a:r>
                <a:rPr lang="en-GB" sz="1000" b="1" dirty="0" smtClean="0">
                  <a:solidFill>
                    <a:schemeClr val="accent1"/>
                  </a:solidFill>
                </a:rPr>
                <a:t>Secondary colour palette</a:t>
              </a:r>
              <a:endParaRPr lang="en-US" sz="1000" b="1" dirty="0">
                <a:solidFill>
                  <a:schemeClr val="accent1"/>
                </a:solidFill>
              </a:endParaRPr>
            </a:p>
          </p:txBody>
        </p:sp>
        <p:sp>
          <p:nvSpPr>
            <p:cNvPr id="18" name="TextBox 17"/>
            <p:cNvSpPr txBox="1"/>
            <p:nvPr userDrawn="1"/>
          </p:nvSpPr>
          <p:spPr>
            <a:xfrm>
              <a:off x="-2982571" y="260648"/>
              <a:ext cx="2399126" cy="153888"/>
            </a:xfrm>
            <a:prstGeom prst="rect">
              <a:avLst/>
            </a:prstGeom>
            <a:noFill/>
          </p:spPr>
          <p:txBody>
            <a:bodyPr wrap="square" lIns="0" tIns="0" rIns="0" bIns="0" rtlCol="0">
              <a:spAutoFit/>
            </a:bodyPr>
            <a:lstStyle/>
            <a:p>
              <a:pPr>
                <a:tabLst>
                  <a:tab pos="2419350" algn="l"/>
                </a:tabLst>
              </a:pPr>
              <a:r>
                <a:rPr lang="en-GB" sz="1000" b="1" dirty="0" smtClean="0">
                  <a:solidFill>
                    <a:schemeClr val="accent1"/>
                  </a:solidFill>
                </a:rPr>
                <a:t>Primary colour palette</a:t>
              </a:r>
              <a:endParaRPr lang="en-US" sz="1000" b="1" dirty="0">
                <a:solidFill>
                  <a:schemeClr val="accent1"/>
                </a:solidFill>
              </a:endParaRPr>
            </a:p>
          </p:txBody>
        </p:sp>
        <p:grpSp>
          <p:nvGrpSpPr>
            <p:cNvPr id="19" name="Group 24"/>
            <p:cNvGrpSpPr/>
            <p:nvPr userDrawn="1"/>
          </p:nvGrpSpPr>
          <p:grpSpPr>
            <a:xfrm>
              <a:off x="-2982575" y="1688965"/>
              <a:ext cx="2863476" cy="307777"/>
              <a:chOff x="-2928990" y="63509"/>
              <a:chExt cx="2643206" cy="307777"/>
            </a:xfrm>
          </p:grpSpPr>
          <p:sp>
            <p:nvSpPr>
              <p:cNvPr id="50" name="Rectangle 49"/>
              <p:cNvSpPr/>
              <p:nvPr userDrawn="1"/>
            </p:nvSpPr>
            <p:spPr>
              <a:xfrm>
                <a:off x="-2928990" y="63509"/>
                <a:ext cx="285752" cy="2857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userDrawn="1"/>
            </p:nvSpPr>
            <p:spPr>
              <a:xfrm>
                <a:off x="-2500362" y="63509"/>
                <a:ext cx="2214578" cy="307777"/>
              </a:xfrm>
              <a:prstGeom prst="rect">
                <a:avLst/>
              </a:prstGeom>
              <a:noFill/>
            </p:spPr>
            <p:txBody>
              <a:bodyPr wrap="square" lIns="0" tIns="0" rIns="0" bIns="0" rtlCol="0">
                <a:spAutoFit/>
              </a:bodyPr>
              <a:lstStyle/>
              <a:p>
                <a:r>
                  <a:rPr lang="en-GB" sz="1000" dirty="0" smtClean="0"/>
                  <a:t>Light grey</a:t>
                </a:r>
              </a:p>
              <a:p>
                <a:r>
                  <a:rPr lang="en-GB" sz="1000" dirty="0" smtClean="0"/>
                  <a:t>R220</a:t>
                </a:r>
                <a:r>
                  <a:rPr lang="en-GB" sz="1000" baseline="0" dirty="0" smtClean="0"/>
                  <a:t>  G221  B217</a:t>
                </a:r>
                <a:endParaRPr lang="en-US" sz="1000" dirty="0"/>
              </a:p>
            </p:txBody>
          </p:sp>
        </p:grpSp>
        <p:grpSp>
          <p:nvGrpSpPr>
            <p:cNvPr id="20" name="Group 27"/>
            <p:cNvGrpSpPr/>
            <p:nvPr userDrawn="1"/>
          </p:nvGrpSpPr>
          <p:grpSpPr>
            <a:xfrm>
              <a:off x="-2982575" y="2733370"/>
              <a:ext cx="2863476" cy="307777"/>
              <a:chOff x="-2928990" y="696778"/>
              <a:chExt cx="2643206" cy="307777"/>
            </a:xfrm>
          </p:grpSpPr>
          <p:sp>
            <p:nvSpPr>
              <p:cNvPr id="48" name="Rectangle 47"/>
              <p:cNvSpPr/>
              <p:nvPr userDrawn="1"/>
            </p:nvSpPr>
            <p:spPr>
              <a:xfrm>
                <a:off x="-2928990" y="696778"/>
                <a:ext cx="285752" cy="285752"/>
              </a:xfrm>
              <a:prstGeom prst="rect">
                <a:avLst/>
              </a:prstGeom>
              <a:solidFill>
                <a:srgbClr val="79A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Pea green</a:t>
                </a:r>
              </a:p>
              <a:p>
                <a:r>
                  <a:rPr lang="en-GB" sz="1000" dirty="0" smtClean="0"/>
                  <a:t>R121</a:t>
                </a:r>
                <a:r>
                  <a:rPr lang="en-GB" sz="1000" baseline="0" dirty="0" smtClean="0"/>
                  <a:t>  G163  B42</a:t>
                </a:r>
                <a:endParaRPr lang="en-US" sz="1000" dirty="0"/>
              </a:p>
            </p:txBody>
          </p:sp>
        </p:grpSp>
        <p:grpSp>
          <p:nvGrpSpPr>
            <p:cNvPr id="21" name="Group 60"/>
            <p:cNvGrpSpPr/>
            <p:nvPr userDrawn="1"/>
          </p:nvGrpSpPr>
          <p:grpSpPr>
            <a:xfrm>
              <a:off x="-2982571" y="3144506"/>
              <a:ext cx="2863473" cy="307777"/>
              <a:chOff x="-2982571" y="3144506"/>
              <a:chExt cx="2863473" cy="307777"/>
            </a:xfrm>
          </p:grpSpPr>
          <p:sp>
            <p:nvSpPr>
              <p:cNvPr id="46" name="Rectangle 45"/>
              <p:cNvSpPr/>
              <p:nvPr userDrawn="1"/>
            </p:nvSpPr>
            <p:spPr>
              <a:xfrm>
                <a:off x="-2982571" y="3144506"/>
                <a:ext cx="309565" cy="285752"/>
              </a:xfrm>
              <a:prstGeom prst="rect">
                <a:avLst/>
              </a:prstGeom>
              <a:solidFill>
                <a:srgbClr val="008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userDrawn="1"/>
            </p:nvSpPr>
            <p:spPr>
              <a:xfrm>
                <a:off x="-2518224" y="3144506"/>
                <a:ext cx="2399126" cy="307777"/>
              </a:xfrm>
              <a:prstGeom prst="rect">
                <a:avLst/>
              </a:prstGeom>
              <a:noFill/>
            </p:spPr>
            <p:txBody>
              <a:bodyPr wrap="square" lIns="0" tIns="0" rIns="0" bIns="0" rtlCol="0">
                <a:spAutoFit/>
              </a:bodyPr>
              <a:lstStyle/>
              <a:p>
                <a:r>
                  <a:rPr lang="en-GB" sz="1000" dirty="0" smtClean="0"/>
                  <a:t>Forest green</a:t>
                </a:r>
              </a:p>
              <a:p>
                <a:r>
                  <a:rPr lang="en-GB" sz="1000" dirty="0" smtClean="0"/>
                  <a:t>R</a:t>
                </a:r>
                <a:r>
                  <a:rPr lang="en-GB" sz="1000" baseline="0" dirty="0" smtClean="0"/>
                  <a:t>0 G132  B82</a:t>
                </a:r>
                <a:endParaRPr lang="en-US" sz="1000" dirty="0"/>
              </a:p>
            </p:txBody>
          </p:sp>
        </p:grpSp>
        <p:grpSp>
          <p:nvGrpSpPr>
            <p:cNvPr id="22" name="Group 33"/>
            <p:cNvGrpSpPr/>
            <p:nvPr userDrawn="1"/>
          </p:nvGrpSpPr>
          <p:grpSpPr>
            <a:xfrm>
              <a:off x="-2982575" y="3555642"/>
              <a:ext cx="2863476" cy="307777"/>
              <a:chOff x="-2928990" y="696778"/>
              <a:chExt cx="2643206" cy="307777"/>
            </a:xfrm>
          </p:grpSpPr>
          <p:sp>
            <p:nvSpPr>
              <p:cNvPr id="44" name="Rectangle 43"/>
              <p:cNvSpPr/>
              <p:nvPr userDrawn="1"/>
            </p:nvSpPr>
            <p:spPr>
              <a:xfrm>
                <a:off x="-2928990" y="696778"/>
                <a:ext cx="285752" cy="285752"/>
              </a:xfrm>
              <a:prstGeom prst="rect">
                <a:avLst/>
              </a:prstGeom>
              <a:solidFill>
                <a:srgbClr val="11B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Bottle green</a:t>
                </a:r>
              </a:p>
              <a:p>
                <a:r>
                  <a:rPr lang="en-GB" sz="1000" dirty="0" smtClean="0"/>
                  <a:t>R17</a:t>
                </a:r>
                <a:r>
                  <a:rPr lang="en-GB" sz="1000" baseline="0" dirty="0" smtClean="0"/>
                  <a:t>  G179  B162</a:t>
                </a:r>
                <a:endParaRPr lang="en-US" sz="1000" dirty="0"/>
              </a:p>
            </p:txBody>
          </p:sp>
        </p:grpSp>
        <p:grpSp>
          <p:nvGrpSpPr>
            <p:cNvPr id="23" name="Group 36"/>
            <p:cNvGrpSpPr/>
            <p:nvPr userDrawn="1"/>
          </p:nvGrpSpPr>
          <p:grpSpPr>
            <a:xfrm>
              <a:off x="-2982575" y="3966778"/>
              <a:ext cx="2863476" cy="307777"/>
              <a:chOff x="-2928990" y="696778"/>
              <a:chExt cx="2643206" cy="307777"/>
            </a:xfrm>
          </p:grpSpPr>
          <p:sp>
            <p:nvSpPr>
              <p:cNvPr id="42" name="Rectangle 41"/>
              <p:cNvSpPr/>
              <p:nvPr userDrawn="1"/>
            </p:nvSpPr>
            <p:spPr>
              <a:xfrm>
                <a:off x="-2928990" y="696778"/>
                <a:ext cx="285752" cy="285752"/>
              </a:xfrm>
              <a:prstGeom prst="rect">
                <a:avLst/>
              </a:prstGeom>
              <a:solidFill>
                <a:srgbClr val="009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Cyan</a:t>
                </a:r>
              </a:p>
              <a:p>
                <a:r>
                  <a:rPr lang="en-GB" sz="1000" dirty="0" smtClean="0"/>
                  <a:t>R0</a:t>
                </a:r>
                <a:r>
                  <a:rPr lang="en-GB" sz="1000" baseline="0" dirty="0" smtClean="0"/>
                  <a:t>  G156  B200</a:t>
                </a:r>
                <a:endParaRPr lang="en-US" sz="1000" dirty="0"/>
              </a:p>
            </p:txBody>
          </p:sp>
        </p:grpSp>
        <p:grpSp>
          <p:nvGrpSpPr>
            <p:cNvPr id="24" name="Group 63"/>
            <p:cNvGrpSpPr/>
            <p:nvPr userDrawn="1"/>
          </p:nvGrpSpPr>
          <p:grpSpPr>
            <a:xfrm>
              <a:off x="-2982571" y="4377914"/>
              <a:ext cx="2863473" cy="307777"/>
              <a:chOff x="-2982571" y="4377914"/>
              <a:chExt cx="2863473" cy="307777"/>
            </a:xfrm>
          </p:grpSpPr>
          <p:sp>
            <p:nvSpPr>
              <p:cNvPr id="40" name="Rectangle 39"/>
              <p:cNvSpPr/>
              <p:nvPr userDrawn="1"/>
            </p:nvSpPr>
            <p:spPr>
              <a:xfrm>
                <a:off x="-2982571" y="4377914"/>
                <a:ext cx="309565" cy="285752"/>
              </a:xfrm>
              <a:prstGeom prst="rect">
                <a:avLst/>
              </a:prstGeom>
              <a:solidFill>
                <a:srgbClr val="7CB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userDrawn="1"/>
            </p:nvSpPr>
            <p:spPr>
              <a:xfrm>
                <a:off x="-2518224" y="4377914"/>
                <a:ext cx="2399126" cy="307777"/>
              </a:xfrm>
              <a:prstGeom prst="rect">
                <a:avLst/>
              </a:prstGeom>
              <a:noFill/>
            </p:spPr>
            <p:txBody>
              <a:bodyPr wrap="square" lIns="0" tIns="0" rIns="0" bIns="0" rtlCol="0">
                <a:spAutoFit/>
              </a:bodyPr>
              <a:lstStyle/>
              <a:p>
                <a:r>
                  <a:rPr lang="en-GB" sz="1000" dirty="0" smtClean="0"/>
                  <a:t>Light blue</a:t>
                </a:r>
              </a:p>
              <a:p>
                <a:r>
                  <a:rPr lang="en-GB" sz="1000" dirty="0" smtClean="0"/>
                  <a:t>R124</a:t>
                </a:r>
                <a:r>
                  <a:rPr lang="en-GB" sz="1000" baseline="0" dirty="0" smtClean="0"/>
                  <a:t>  G179  B225</a:t>
                </a:r>
                <a:endParaRPr lang="en-US" sz="1000" dirty="0"/>
              </a:p>
            </p:txBody>
          </p:sp>
        </p:grpSp>
        <p:grpSp>
          <p:nvGrpSpPr>
            <p:cNvPr id="25" name="Group 43"/>
            <p:cNvGrpSpPr/>
            <p:nvPr userDrawn="1"/>
          </p:nvGrpSpPr>
          <p:grpSpPr>
            <a:xfrm>
              <a:off x="-2982575" y="4789050"/>
              <a:ext cx="2863476" cy="307777"/>
              <a:chOff x="-2928990" y="696778"/>
              <a:chExt cx="2643206" cy="307777"/>
            </a:xfrm>
          </p:grpSpPr>
          <p:sp>
            <p:nvSpPr>
              <p:cNvPr id="38" name="Rectangle 37"/>
              <p:cNvSpPr/>
              <p:nvPr userDrawn="1"/>
            </p:nvSpPr>
            <p:spPr>
              <a:xfrm>
                <a:off x="-2928990" y="696778"/>
                <a:ext cx="285752" cy="285752"/>
              </a:xfrm>
              <a:prstGeom prst="rect">
                <a:avLst/>
              </a:prstGeom>
              <a:solidFill>
                <a:srgbClr val="807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Violet</a:t>
                </a:r>
              </a:p>
              <a:p>
                <a:r>
                  <a:rPr lang="en-GB" sz="1000" dirty="0" smtClean="0"/>
                  <a:t>R128</a:t>
                </a:r>
                <a:r>
                  <a:rPr lang="en-GB" sz="1000" baseline="0" dirty="0" smtClean="0"/>
                  <a:t>  G118  B207</a:t>
                </a:r>
                <a:endParaRPr lang="en-US" sz="1000" dirty="0"/>
              </a:p>
            </p:txBody>
          </p:sp>
        </p:grpSp>
        <p:grpSp>
          <p:nvGrpSpPr>
            <p:cNvPr id="26" name="Group 46"/>
            <p:cNvGrpSpPr/>
            <p:nvPr userDrawn="1"/>
          </p:nvGrpSpPr>
          <p:grpSpPr>
            <a:xfrm>
              <a:off x="-2982575" y="5200186"/>
              <a:ext cx="2863476" cy="307777"/>
              <a:chOff x="-2928990" y="696778"/>
              <a:chExt cx="2643206" cy="307777"/>
            </a:xfrm>
          </p:grpSpPr>
          <p:sp>
            <p:nvSpPr>
              <p:cNvPr id="36" name="Rectangle 35"/>
              <p:cNvSpPr/>
              <p:nvPr userDrawn="1"/>
            </p:nvSpPr>
            <p:spPr>
              <a:xfrm>
                <a:off x="-2928990" y="696778"/>
                <a:ext cx="285752" cy="285752"/>
              </a:xfrm>
              <a:prstGeom prst="rect">
                <a:avLst/>
              </a:prstGeom>
              <a:solidFill>
                <a:srgbClr val="8F4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Purple</a:t>
                </a:r>
              </a:p>
              <a:p>
                <a:r>
                  <a:rPr lang="en-GB" sz="1000" dirty="0" smtClean="0"/>
                  <a:t>R143</a:t>
                </a:r>
                <a:r>
                  <a:rPr lang="en-GB" sz="1000" baseline="0" dirty="0" smtClean="0"/>
                  <a:t>  G70  B147</a:t>
                </a:r>
                <a:endParaRPr lang="en-US" sz="1000" dirty="0"/>
              </a:p>
            </p:txBody>
          </p:sp>
        </p:grpSp>
        <p:grpSp>
          <p:nvGrpSpPr>
            <p:cNvPr id="27" name="Group 49"/>
            <p:cNvGrpSpPr/>
            <p:nvPr userDrawn="1"/>
          </p:nvGrpSpPr>
          <p:grpSpPr>
            <a:xfrm>
              <a:off x="-2982575" y="5611322"/>
              <a:ext cx="2863476" cy="307777"/>
              <a:chOff x="-2928990" y="696778"/>
              <a:chExt cx="2643206" cy="307777"/>
            </a:xfrm>
          </p:grpSpPr>
          <p:sp>
            <p:nvSpPr>
              <p:cNvPr id="34" name="Rectangle 33"/>
              <p:cNvSpPr/>
              <p:nvPr userDrawn="1"/>
            </p:nvSpPr>
            <p:spPr>
              <a:xfrm>
                <a:off x="-2928990" y="696778"/>
                <a:ext cx="285752" cy="285752"/>
              </a:xfrm>
              <a:prstGeom prst="rect">
                <a:avLst/>
              </a:prstGeom>
              <a:solidFill>
                <a:srgbClr val="E94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userDrawn="1"/>
            </p:nvSpPr>
            <p:spPr>
              <a:xfrm>
                <a:off x="-2500362" y="696778"/>
                <a:ext cx="2214578" cy="307777"/>
              </a:xfrm>
              <a:prstGeom prst="rect">
                <a:avLst/>
              </a:prstGeom>
              <a:noFill/>
            </p:spPr>
            <p:txBody>
              <a:bodyPr wrap="square" lIns="0" tIns="0" rIns="0" bIns="0" rtlCol="0">
                <a:spAutoFit/>
              </a:bodyPr>
              <a:lstStyle/>
              <a:p>
                <a:r>
                  <a:rPr lang="en-GB" sz="1000" dirty="0" err="1" smtClean="0"/>
                  <a:t>Fuscia</a:t>
                </a:r>
                <a:endParaRPr lang="en-GB" sz="1000" dirty="0" smtClean="0"/>
              </a:p>
              <a:p>
                <a:r>
                  <a:rPr lang="en-GB" sz="1000" dirty="0" smtClean="0"/>
                  <a:t>R233</a:t>
                </a:r>
                <a:r>
                  <a:rPr lang="en-GB" sz="1000" baseline="0" dirty="0" smtClean="0"/>
                  <a:t>  G69  B140</a:t>
                </a:r>
                <a:endParaRPr lang="en-US" sz="1000" dirty="0"/>
              </a:p>
            </p:txBody>
          </p:sp>
        </p:grpSp>
        <p:grpSp>
          <p:nvGrpSpPr>
            <p:cNvPr id="28" name="Group 52"/>
            <p:cNvGrpSpPr/>
            <p:nvPr userDrawn="1"/>
          </p:nvGrpSpPr>
          <p:grpSpPr>
            <a:xfrm>
              <a:off x="-2982575" y="6022458"/>
              <a:ext cx="2863476" cy="307777"/>
              <a:chOff x="-2928990" y="696778"/>
              <a:chExt cx="2643206" cy="307777"/>
            </a:xfrm>
          </p:grpSpPr>
          <p:sp>
            <p:nvSpPr>
              <p:cNvPr id="32" name="Rectangle 31"/>
              <p:cNvSpPr/>
              <p:nvPr userDrawn="1"/>
            </p:nvSpPr>
            <p:spPr>
              <a:xfrm>
                <a:off x="-2928990" y="696778"/>
                <a:ext cx="285752" cy="285752"/>
              </a:xfrm>
              <a:prstGeom prst="rect">
                <a:avLst/>
              </a:prstGeom>
              <a:solidFill>
                <a:srgbClr val="C81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Red</a:t>
                </a:r>
              </a:p>
              <a:p>
                <a:r>
                  <a:rPr lang="en-GB" sz="1000" dirty="0" smtClean="0"/>
                  <a:t>R200</a:t>
                </a:r>
                <a:r>
                  <a:rPr lang="en-GB" sz="1000" baseline="0" dirty="0" smtClean="0"/>
                  <a:t>  G30  B69</a:t>
                </a:r>
                <a:endParaRPr lang="en-US" sz="1000" dirty="0"/>
              </a:p>
            </p:txBody>
          </p:sp>
        </p:grpSp>
        <p:grpSp>
          <p:nvGrpSpPr>
            <p:cNvPr id="29" name="Group 55"/>
            <p:cNvGrpSpPr/>
            <p:nvPr userDrawn="1"/>
          </p:nvGrpSpPr>
          <p:grpSpPr>
            <a:xfrm>
              <a:off x="-2982575" y="6433591"/>
              <a:ext cx="2863476" cy="307777"/>
              <a:chOff x="-2928990" y="696778"/>
              <a:chExt cx="2643206" cy="307777"/>
            </a:xfrm>
          </p:grpSpPr>
          <p:sp>
            <p:nvSpPr>
              <p:cNvPr id="30" name="Rectangle 29"/>
              <p:cNvSpPr/>
              <p:nvPr userDrawn="1"/>
            </p:nvSpPr>
            <p:spPr>
              <a:xfrm>
                <a:off x="-2928990" y="696778"/>
                <a:ext cx="285752" cy="285752"/>
              </a:xfrm>
              <a:prstGeom prst="rect">
                <a:avLst/>
              </a:prstGeom>
              <a:solidFill>
                <a:srgbClr val="EE7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Orange</a:t>
                </a:r>
              </a:p>
              <a:p>
                <a:r>
                  <a:rPr lang="en-GB" sz="1000" dirty="0" smtClean="0"/>
                  <a:t>R238</a:t>
                </a:r>
                <a:r>
                  <a:rPr lang="en-GB" sz="1000" baseline="0" dirty="0" smtClean="0"/>
                  <a:t>  G116  29</a:t>
                </a:r>
                <a:endParaRPr lang="en-US" sz="1000" dirty="0"/>
              </a:p>
            </p:txBody>
          </p:sp>
        </p:grpSp>
      </p:grpSp>
      <p:sp>
        <p:nvSpPr>
          <p:cNvPr id="58" name="Rectangle 57"/>
          <p:cNvSpPr/>
          <p:nvPr/>
        </p:nvSpPr>
        <p:spPr>
          <a:xfrm>
            <a:off x="-2989413" y="2351160"/>
            <a:ext cx="309565" cy="2857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2503533" y="2348880"/>
            <a:ext cx="2399129" cy="307777"/>
          </a:xfrm>
          <a:prstGeom prst="rect">
            <a:avLst/>
          </a:prstGeom>
          <a:noFill/>
        </p:spPr>
        <p:txBody>
          <a:bodyPr wrap="square" lIns="0" tIns="0" rIns="0" bIns="0" rtlCol="0">
            <a:spAutoFit/>
          </a:bodyPr>
          <a:lstStyle/>
          <a:p>
            <a:r>
              <a:rPr lang="en-GB" sz="1000" dirty="0" smtClean="0"/>
              <a:t>Dark grey</a:t>
            </a:r>
          </a:p>
          <a:p>
            <a:r>
              <a:rPr lang="en-GB" sz="1000" dirty="0" smtClean="0"/>
              <a:t>R63</a:t>
            </a:r>
            <a:r>
              <a:rPr lang="en-GB" sz="1000" baseline="0" dirty="0" smtClean="0"/>
              <a:t>  G69  B72</a:t>
            </a:r>
            <a:endParaRPr lang="en-US" sz="1000" dirty="0"/>
          </a:p>
        </p:txBody>
      </p:sp>
    </p:spTree>
  </p:cSld>
  <p:clrMap bg1="lt1" tx1="dk1" bg2="lt2" tx2="dk2" accent1="accent1" accent2="accent2" accent3="accent3" accent4="accent4" accent5="accent5" accent6="accent6" hlink="hlink" folHlink="folHlink"/>
  <p:sldLayoutIdLst>
    <p:sldLayoutId id="2147483649" r:id="rId1"/>
    <p:sldLayoutId id="2147483670" r:id="rId2"/>
    <p:sldLayoutId id="2147483662" r:id="rId3"/>
    <p:sldLayoutId id="2147483661" r:id="rId4"/>
    <p:sldLayoutId id="2147483664" r:id="rId5"/>
    <p:sldLayoutId id="2147483666" r:id="rId6"/>
    <p:sldLayoutId id="2147483668" r:id="rId7"/>
    <p:sldLayoutId id="2147483669" r:id="rId8"/>
    <p:sldLayoutId id="2147483650" r:id="rId9"/>
    <p:sldLayoutId id="2147483652" r:id="rId10"/>
    <p:sldLayoutId id="2147483653" r:id="rId11"/>
    <p:sldLayoutId id="2147483654" r:id="rId12"/>
    <p:sldLayoutId id="2147483655" r:id="rId13"/>
    <p:sldLayoutId id="2147483657" r:id="rId14"/>
    <p:sldLayoutId id="2147483660" r:id="rId15"/>
  </p:sldLayoutIdLst>
  <p:timing>
    <p:tnLst>
      <p:par>
        <p:cTn id="1" dur="indefinite" restart="never" nodeType="tmRoot"/>
      </p:par>
    </p:tnLst>
  </p:timing>
  <p:hf hdr="0" ftr="0"/>
  <p:txStyles>
    <p:titleStyle>
      <a:lvl1pPr algn="l" rtl="0" eaLnBrk="1" fontAlgn="base" hangingPunct="1">
        <a:spcBef>
          <a:spcPct val="0"/>
        </a:spcBef>
        <a:spcAft>
          <a:spcPct val="0"/>
        </a:spcAft>
        <a:defRPr sz="3200" b="1">
          <a:solidFill>
            <a:schemeClr val="accent1"/>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00" algn="l" rtl="0" eaLnBrk="1" fontAlgn="base" hangingPunct="1">
        <a:spcBef>
          <a:spcPct val="0"/>
        </a:spcBef>
        <a:spcAft>
          <a:spcPct val="0"/>
        </a:spcAft>
        <a:defRPr sz="3200">
          <a:solidFill>
            <a:srgbClr val="D9AB16"/>
          </a:solidFill>
          <a:latin typeface="Arial" charset="0"/>
          <a:cs typeface="Arial" charset="0"/>
        </a:defRPr>
      </a:lvl6pPr>
      <a:lvl7pPr marL="914400" algn="l" rtl="0" eaLnBrk="1" fontAlgn="base" hangingPunct="1">
        <a:spcBef>
          <a:spcPct val="0"/>
        </a:spcBef>
        <a:spcAft>
          <a:spcPct val="0"/>
        </a:spcAft>
        <a:defRPr sz="3200">
          <a:solidFill>
            <a:srgbClr val="D9AB16"/>
          </a:solidFill>
          <a:latin typeface="Arial" charset="0"/>
          <a:cs typeface="Arial" charset="0"/>
        </a:defRPr>
      </a:lvl7pPr>
      <a:lvl8pPr marL="1371600" algn="l" rtl="0" eaLnBrk="1" fontAlgn="base" hangingPunct="1">
        <a:spcBef>
          <a:spcPct val="0"/>
        </a:spcBef>
        <a:spcAft>
          <a:spcPct val="0"/>
        </a:spcAft>
        <a:defRPr sz="3200">
          <a:solidFill>
            <a:srgbClr val="D9AB16"/>
          </a:solidFill>
          <a:latin typeface="Arial" charset="0"/>
          <a:cs typeface="Arial" charset="0"/>
        </a:defRPr>
      </a:lvl8pPr>
      <a:lvl9pPr marL="1828800" algn="l" rtl="0" eaLnBrk="1" fontAlgn="base" hangingPunct="1">
        <a:spcBef>
          <a:spcPct val="0"/>
        </a:spcBef>
        <a:spcAft>
          <a:spcPct val="0"/>
        </a:spcAft>
        <a:defRPr sz="3200">
          <a:solidFill>
            <a:srgbClr val="D9AB16"/>
          </a:solidFill>
          <a:latin typeface="Arial" charset="0"/>
          <a:cs typeface="Arial" charset="0"/>
        </a:defRPr>
      </a:lvl9pPr>
    </p:titleStyle>
    <p:bodyStyle>
      <a:lvl1pPr marL="269875" indent="-269875" algn="l" rtl="0" eaLnBrk="1" fontAlgn="base" hangingPunct="1">
        <a:spcBef>
          <a:spcPct val="50000"/>
        </a:spcBef>
        <a:spcAft>
          <a:spcPct val="0"/>
        </a:spcAft>
        <a:buClr>
          <a:schemeClr val="accent1"/>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chemeClr val="accent1"/>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chemeClr val="accent1"/>
        </a:buClr>
        <a:buFont typeface="Arial" pitchFamily="34" charset="0"/>
        <a:buChar char="•"/>
        <a:defRPr>
          <a:solidFill>
            <a:srgbClr val="3F4548"/>
          </a:solidFill>
          <a:latin typeface="+mn-lt"/>
          <a:cs typeface="+mn-cs"/>
        </a:defRPr>
      </a:lvl3pPr>
      <a:lvl4pPr marL="1433513" indent="-182563" algn="l" rtl="0" eaLnBrk="1" fontAlgn="base" hangingPunct="1">
        <a:spcBef>
          <a:spcPct val="50000"/>
        </a:spcBef>
        <a:spcAft>
          <a:spcPct val="0"/>
        </a:spcAft>
        <a:buClr>
          <a:schemeClr val="accent1"/>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chemeClr val="accent1"/>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8" Type="http://schemas.openxmlformats.org/officeDocument/2006/relationships/hyperlink" Target="mailto:Rosalind.Rossouw@sloc.co.uk" TargetMode="External"/><Relationship Id="rId3" Type="http://schemas.openxmlformats.org/officeDocument/2006/relationships/hyperlink" Target="mailto:Tim.Bateman@mazars.co.uk" TargetMode="External"/><Relationship Id="rId7" Type="http://schemas.openxmlformats.org/officeDocument/2006/relationships/hyperlink" Target="mailto:rebecca.macdonald@pwc.com" TargetMode="External"/><Relationship Id="rId2" Type="http://schemas.openxmlformats.org/officeDocument/2006/relationships/notesSlide" Target="../notesSlides/notesSlide36.xml"/><Relationship Id="rId1" Type="http://schemas.openxmlformats.org/officeDocument/2006/relationships/slideLayout" Target="../slideLayouts/slideLayout13.xml"/><Relationship Id="rId6" Type="http://schemas.openxmlformats.org/officeDocument/2006/relationships/hyperlink" Target="mailto:Andrew_M_Fraser@standardlife.com" TargetMode="External"/><Relationship Id="rId5" Type="http://schemas.openxmlformats.org/officeDocument/2006/relationships/hyperlink" Target="mailto:Ben.Stroud@reassure.co.uk" TargetMode="External"/><Relationship Id="rId4" Type="http://schemas.openxmlformats.org/officeDocument/2006/relationships/hyperlink" Target="mailto:Jonathan.Welsh@wesleyan.co.uk" TargetMode="External"/><Relationship Id="rId9" Type="http://schemas.openxmlformats.org/officeDocument/2006/relationships/hyperlink" Target="mailto:ross_thompson@standardlife.com"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GB" dirty="0" smtClean="0"/>
              <a:t>Value of with-profits for consumers</a:t>
            </a:r>
            <a:br>
              <a:rPr lang="en-GB" dirty="0" smtClean="0"/>
            </a:br>
            <a:r>
              <a:rPr lang="en-GB" dirty="0" smtClean="0"/>
              <a:t>Phase 1</a:t>
            </a:r>
            <a:endParaRPr lang="en-GB" dirty="0"/>
          </a:p>
        </p:txBody>
      </p:sp>
      <p:sp>
        <p:nvSpPr>
          <p:cNvPr id="2051" name="Rectangle 3"/>
          <p:cNvSpPr>
            <a:spLocks noGrp="1" noChangeArrowheads="1"/>
          </p:cNvSpPr>
          <p:nvPr>
            <p:ph type="subTitle" idx="1"/>
          </p:nvPr>
        </p:nvSpPr>
        <p:spPr>
          <a:xfrm>
            <a:off x="428229" y="3068315"/>
            <a:ext cx="6631517" cy="1296789"/>
          </a:xfrm>
        </p:spPr>
        <p:txBody>
          <a:bodyPr/>
          <a:lstStyle/>
          <a:p>
            <a:endParaRPr lang="en-GB" dirty="0" smtClean="0"/>
          </a:p>
          <a:p>
            <a:r>
              <a:rPr lang="en-GB" dirty="0" smtClean="0"/>
              <a:t>Tim Bateman (Chair), </a:t>
            </a:r>
          </a:p>
          <a:p>
            <a:r>
              <a:rPr lang="en-GB" dirty="0" smtClean="0"/>
              <a:t>Jonathan Welsh (Deputy Chair), and Rosalind Rossouw</a:t>
            </a:r>
          </a:p>
          <a:p>
            <a:endParaRPr lang="en-GB" dirty="0" smtClean="0"/>
          </a:p>
          <a:p>
            <a:endParaRPr lang="en-GB" dirty="0"/>
          </a:p>
        </p:txBody>
      </p:sp>
      <p:sp>
        <p:nvSpPr>
          <p:cNvPr id="4" name="Rectangle 4"/>
          <p:cNvSpPr>
            <a:spLocks noGrp="1" noChangeArrowheads="1"/>
          </p:cNvSpPr>
          <p:nvPr>
            <p:ph type="dt" sz="half" idx="2"/>
          </p:nvPr>
        </p:nvSpPr>
        <p:spPr/>
        <p:txBody>
          <a:bodyPr/>
          <a:lstStyle/>
          <a:p>
            <a:fld id="{5E48DFFE-EFA0-44BE-8867-EC03927B5DA5}" type="datetime4">
              <a:rPr lang="en-GB"/>
              <a:pPr/>
              <a:t>05 May 2017</a:t>
            </a:fld>
            <a:endParaRPr lang="en-GB" dirty="0"/>
          </a:p>
        </p:txBody>
      </p:sp>
    </p:spTree>
    <p:extLst>
      <p:ext uri="{BB962C8B-B14F-4D97-AF65-F5344CB8AC3E}">
        <p14:creationId xmlns:p14="http://schemas.microsoft.com/office/powerpoint/2010/main" val="2644424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Have with-profits policies performed?</a:t>
            </a:r>
            <a:endParaRPr lang="en-GB" dirty="0"/>
          </a:p>
        </p:txBody>
      </p:sp>
      <p:sp>
        <p:nvSpPr>
          <p:cNvPr id="3" name="Content Placeholder 2"/>
          <p:cNvSpPr>
            <a:spLocks noGrp="1"/>
          </p:cNvSpPr>
          <p:nvPr>
            <p:ph idx="1"/>
          </p:nvPr>
        </p:nvSpPr>
        <p:spPr>
          <a:xfrm>
            <a:off x="416496" y="1412776"/>
            <a:ext cx="8982471" cy="3456384"/>
          </a:xfrm>
        </p:spPr>
        <p:txBody>
          <a:bodyPr/>
          <a:lstStyle/>
          <a:p>
            <a:pPr>
              <a:buNone/>
            </a:pPr>
            <a:r>
              <a:rPr lang="en-GB" sz="2000" b="1" dirty="0" smtClean="0"/>
              <a:t>Whether a fund has “delivered” is a combination of both: </a:t>
            </a:r>
          </a:p>
          <a:p>
            <a:pPr>
              <a:buFontTx/>
              <a:buChar char="•"/>
            </a:pPr>
            <a:r>
              <a:rPr lang="en-GB" sz="2000" dirty="0" smtClean="0"/>
              <a:t>Performance</a:t>
            </a:r>
          </a:p>
          <a:p>
            <a:r>
              <a:rPr lang="en-GB" sz="2000" dirty="0" smtClean="0"/>
              <a:t>Expectation – setting realistic expectations, managing these on a regular basis.</a:t>
            </a:r>
          </a:p>
          <a:p>
            <a:pPr>
              <a:buNone/>
            </a:pPr>
            <a:r>
              <a:rPr lang="en-GB" sz="2000" b="1" dirty="0" smtClean="0"/>
              <a:t>Some common themes: </a:t>
            </a:r>
          </a:p>
          <a:p>
            <a:r>
              <a:rPr lang="en-GB" sz="2000" dirty="0" smtClean="0"/>
              <a:t>Pay outs trending downwards</a:t>
            </a:r>
          </a:p>
          <a:p>
            <a:r>
              <a:rPr lang="en-GB" sz="2000" dirty="0" smtClean="0"/>
              <a:t>Projection rates</a:t>
            </a:r>
          </a:p>
          <a:p>
            <a:r>
              <a:rPr lang="en-GB" sz="2000" dirty="0" smtClean="0"/>
              <a:t>Smoothing</a:t>
            </a:r>
            <a:endParaRPr lang="en-GB" sz="2000" b="1" dirty="0" smtClean="0"/>
          </a:p>
          <a:p>
            <a:pPr marL="457200" indent="-457200">
              <a:buNone/>
            </a:pPr>
            <a:endParaRPr lang="en-GB" sz="2000" dirty="0"/>
          </a:p>
        </p:txBody>
      </p:sp>
      <p:sp>
        <p:nvSpPr>
          <p:cNvPr id="4" name="Date Placeholder 3"/>
          <p:cNvSpPr>
            <a:spLocks noGrp="1"/>
          </p:cNvSpPr>
          <p:nvPr>
            <p:ph type="dt" sz="half" idx="10"/>
          </p:nvPr>
        </p:nvSpPr>
        <p:spPr/>
        <p:txBody>
          <a:bodyPr/>
          <a:lstStyle/>
          <a:p>
            <a:fld id="{BC1242CF-12C1-4411-B532-E91306108269}" type="datetime4">
              <a:rPr lang="en-GB" smtClean="0"/>
              <a:pPr/>
              <a:t>05 May 2017</a:t>
            </a:fld>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10</a:t>
            </a:fld>
            <a:endParaRPr lang="en-GB"/>
          </a:p>
        </p:txBody>
      </p:sp>
      <p:sp>
        <p:nvSpPr>
          <p:cNvPr id="6" name="Rectangle 5"/>
          <p:cNvSpPr/>
          <p:nvPr/>
        </p:nvSpPr>
        <p:spPr>
          <a:xfrm>
            <a:off x="416496" y="411338"/>
            <a:ext cx="1706557" cy="369332"/>
          </a:xfrm>
          <a:prstGeom prst="rect">
            <a:avLst/>
          </a:prstGeom>
        </p:spPr>
        <p:txBody>
          <a:bodyPr wrap="none">
            <a:spAutoFit/>
          </a:bodyPr>
          <a:lstStyle/>
          <a:p>
            <a:r>
              <a:rPr lang="en-GB" b="1" dirty="0" err="1">
                <a:solidFill>
                  <a:srgbClr val="4096B8"/>
                </a:solidFill>
              </a:rPr>
              <a:t>Workstream</a:t>
            </a:r>
            <a:r>
              <a:rPr lang="en-GB" b="1" dirty="0">
                <a:solidFill>
                  <a:srgbClr val="4096B8"/>
                </a:solidFill>
              </a:rPr>
              <a:t> </a:t>
            </a:r>
            <a:r>
              <a:rPr lang="en-GB" b="1" dirty="0" smtClean="0">
                <a:solidFill>
                  <a:srgbClr val="4096B8"/>
                </a:solidFill>
              </a:rPr>
              <a:t>1</a:t>
            </a:r>
            <a:endParaRPr lang="en-GB" dirty="0">
              <a:solidFill>
                <a:srgbClr val="4096B8"/>
              </a:solidFill>
            </a:endParaRPr>
          </a:p>
        </p:txBody>
      </p:sp>
      <p:sp>
        <p:nvSpPr>
          <p:cNvPr id="8" name="Content Placeholder 2"/>
          <p:cNvSpPr txBox="1">
            <a:spLocks/>
          </p:cNvSpPr>
          <p:nvPr/>
        </p:nvSpPr>
        <p:spPr bwMode="auto">
          <a:xfrm>
            <a:off x="568896" y="5085184"/>
            <a:ext cx="8982471" cy="1048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50000"/>
              </a:spcBef>
              <a:spcAft>
                <a:spcPct val="0"/>
              </a:spcAft>
              <a:buClr>
                <a:schemeClr val="accent1"/>
              </a:buClr>
              <a:buSzTx/>
              <a:buFontTx/>
              <a:buNone/>
              <a:tabLst/>
              <a:defRPr/>
            </a:pPr>
            <a:r>
              <a:rPr kumimoji="0" lang="en-GB" sz="2000" b="1" i="0" u="none" strike="noStrike" kern="0" cap="none" spc="0" normalizeH="0" baseline="0" noProof="0" dirty="0" smtClean="0">
                <a:ln>
                  <a:noFill/>
                </a:ln>
                <a:solidFill>
                  <a:srgbClr val="D9AB16"/>
                </a:solidFill>
                <a:effectLst/>
                <a:uLnTx/>
                <a:uFillTx/>
                <a:latin typeface="+mn-lt"/>
                <a:ea typeface="+mn-ea"/>
                <a:cs typeface="+mn-cs"/>
              </a:rPr>
              <a:t>“Criticism may not be agreeable, but it is necessary. It fulfils the same function as pain in the human body. It calls attention to an unhealthy state of things.” – Winston Churchill</a:t>
            </a:r>
          </a:p>
          <a:p>
            <a:pPr marL="0" marR="0" lvl="0" indent="0" algn="l" defTabSz="914400" rtl="0" eaLnBrk="1" fontAlgn="base" latinLnBrk="0" hangingPunct="1">
              <a:lnSpc>
                <a:spcPct val="100000"/>
              </a:lnSpc>
              <a:spcBef>
                <a:spcPct val="50000"/>
              </a:spcBef>
              <a:spcAft>
                <a:spcPct val="0"/>
              </a:spcAft>
              <a:buClr>
                <a:schemeClr val="accent1"/>
              </a:buClr>
              <a:buSzTx/>
              <a:buFontTx/>
              <a:buNone/>
              <a:tabLst/>
              <a:defRPr/>
            </a:pPr>
            <a:endParaRPr kumimoji="0" lang="en-GB" sz="2000" b="1" i="0" u="none" strike="noStrike" kern="0" cap="none" spc="0" normalizeH="0" baseline="0" noProof="0" dirty="0" smtClean="0">
              <a:ln>
                <a:noFill/>
              </a:ln>
              <a:solidFill>
                <a:srgbClr val="3F4548"/>
              </a:solidFill>
              <a:effectLst/>
              <a:uLnTx/>
              <a:uFillTx/>
              <a:latin typeface="+mn-lt"/>
              <a:ea typeface="+mn-ea"/>
              <a:cs typeface="+mn-cs"/>
            </a:endParaRPr>
          </a:p>
          <a:p>
            <a:pPr marL="457200" marR="0" lvl="0" indent="-457200" algn="l" defTabSz="914400" rtl="0" eaLnBrk="1" fontAlgn="base" latinLnBrk="0" hangingPunct="1">
              <a:lnSpc>
                <a:spcPct val="100000"/>
              </a:lnSpc>
              <a:spcBef>
                <a:spcPct val="50000"/>
              </a:spcBef>
              <a:spcAft>
                <a:spcPct val="0"/>
              </a:spcAft>
              <a:buClr>
                <a:schemeClr val="accent1"/>
              </a:buClr>
              <a:buSzTx/>
              <a:buFontTx/>
              <a:buNone/>
              <a:tabLst/>
              <a:defRPr/>
            </a:pPr>
            <a:endParaRPr kumimoji="0" lang="en-GB" sz="2000" b="0" i="0" u="none" strike="noStrike" kern="0" cap="none" spc="0" normalizeH="0" baseline="0" noProof="0" dirty="0">
              <a:ln>
                <a:noFill/>
              </a:ln>
              <a:solidFill>
                <a:srgbClr val="3F4548"/>
              </a:solidFill>
              <a:effectLst/>
              <a:uLnTx/>
              <a:uFillTx/>
              <a:latin typeface="+mn-lt"/>
              <a:ea typeface="+mn-ea"/>
              <a:cs typeface="+mn-cs"/>
            </a:endParaRPr>
          </a:p>
        </p:txBody>
      </p:sp>
    </p:spTree>
    <p:extLst>
      <p:ext uri="{BB962C8B-B14F-4D97-AF65-F5344CB8AC3E}">
        <p14:creationId xmlns:p14="http://schemas.microsoft.com/office/powerpoint/2010/main" val="36033558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“With-Profits” varies widely</a:t>
            </a:r>
            <a:endParaRPr lang="en-GB" dirty="0"/>
          </a:p>
        </p:txBody>
      </p:sp>
      <p:sp>
        <p:nvSpPr>
          <p:cNvPr id="4" name="Date Placeholder 3"/>
          <p:cNvSpPr>
            <a:spLocks noGrp="1"/>
          </p:cNvSpPr>
          <p:nvPr>
            <p:ph type="dt" sz="half" idx="10"/>
          </p:nvPr>
        </p:nvSpPr>
        <p:spPr/>
        <p:txBody>
          <a:bodyPr/>
          <a:lstStyle/>
          <a:p>
            <a:fld id="{BC1242CF-12C1-4411-B532-E91306108269}" type="datetime4">
              <a:rPr lang="en-GB" smtClean="0"/>
              <a:pPr/>
              <a:t>05 May 2017</a:t>
            </a:fld>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11</a:t>
            </a:fld>
            <a:endParaRPr lang="en-GB"/>
          </a:p>
        </p:txBody>
      </p:sp>
      <p:sp>
        <p:nvSpPr>
          <p:cNvPr id="6" name="Rectangle 5"/>
          <p:cNvSpPr/>
          <p:nvPr/>
        </p:nvSpPr>
        <p:spPr>
          <a:xfrm>
            <a:off x="416496" y="411338"/>
            <a:ext cx="1706557" cy="369332"/>
          </a:xfrm>
          <a:prstGeom prst="rect">
            <a:avLst/>
          </a:prstGeom>
        </p:spPr>
        <p:txBody>
          <a:bodyPr wrap="none">
            <a:spAutoFit/>
          </a:bodyPr>
          <a:lstStyle/>
          <a:p>
            <a:r>
              <a:rPr lang="en-GB" b="1" dirty="0" err="1">
                <a:solidFill>
                  <a:srgbClr val="4096B8"/>
                </a:solidFill>
              </a:rPr>
              <a:t>Workstream</a:t>
            </a:r>
            <a:r>
              <a:rPr lang="en-GB" b="1" dirty="0">
                <a:solidFill>
                  <a:srgbClr val="4096B8"/>
                </a:solidFill>
              </a:rPr>
              <a:t> </a:t>
            </a:r>
            <a:r>
              <a:rPr lang="en-GB" b="1" dirty="0" smtClean="0">
                <a:solidFill>
                  <a:srgbClr val="4096B8"/>
                </a:solidFill>
              </a:rPr>
              <a:t>1</a:t>
            </a:r>
            <a:endParaRPr lang="en-GB" dirty="0">
              <a:solidFill>
                <a:srgbClr val="4096B8"/>
              </a:solidFill>
            </a:endParaRPr>
          </a:p>
        </p:txBody>
      </p:sp>
      <p:sp>
        <p:nvSpPr>
          <p:cNvPr id="9" name="TextBox 8"/>
          <p:cNvSpPr txBox="1"/>
          <p:nvPr/>
        </p:nvSpPr>
        <p:spPr>
          <a:xfrm>
            <a:off x="632520" y="1484784"/>
            <a:ext cx="4104456" cy="1754326"/>
          </a:xfrm>
          <a:prstGeom prst="rect">
            <a:avLst/>
          </a:prstGeom>
          <a:noFill/>
        </p:spPr>
        <p:txBody>
          <a:bodyPr wrap="square" rtlCol="0">
            <a:spAutoFit/>
          </a:bodyPr>
          <a:lstStyle/>
          <a:p>
            <a:r>
              <a:rPr lang="en-GB" b="1" dirty="0" smtClean="0"/>
              <a:t>Asset Mix</a:t>
            </a:r>
          </a:p>
          <a:p>
            <a:endParaRPr lang="en-GB" dirty="0" smtClean="0"/>
          </a:p>
          <a:p>
            <a:r>
              <a:rPr lang="en-GB" dirty="0" smtClean="0"/>
              <a:t>Average EBR = 35%</a:t>
            </a:r>
            <a:r>
              <a:rPr lang="en-GB" baseline="30000" dirty="0" smtClean="0"/>
              <a:t>1</a:t>
            </a:r>
          </a:p>
          <a:p>
            <a:r>
              <a:rPr lang="en-GB" b="1" dirty="0" smtClean="0">
                <a:solidFill>
                  <a:srgbClr val="D9AB16"/>
                </a:solidFill>
              </a:rPr>
              <a:t>Varies from 0% - 60% (or 0%-70% incl. property).</a:t>
            </a:r>
          </a:p>
          <a:p>
            <a:endParaRPr lang="en-GB" dirty="0" smtClean="0"/>
          </a:p>
        </p:txBody>
      </p:sp>
      <p:sp>
        <p:nvSpPr>
          <p:cNvPr id="10" name="TextBox 9"/>
          <p:cNvSpPr txBox="1"/>
          <p:nvPr/>
        </p:nvSpPr>
        <p:spPr>
          <a:xfrm>
            <a:off x="5385048" y="1480716"/>
            <a:ext cx="4104456" cy="1200329"/>
          </a:xfrm>
          <a:prstGeom prst="rect">
            <a:avLst/>
          </a:prstGeom>
          <a:noFill/>
        </p:spPr>
        <p:txBody>
          <a:bodyPr wrap="square" rtlCol="0">
            <a:spAutoFit/>
          </a:bodyPr>
          <a:lstStyle/>
          <a:p>
            <a:r>
              <a:rPr lang="en-GB" b="1" dirty="0" smtClean="0"/>
              <a:t>Returns</a:t>
            </a:r>
          </a:p>
          <a:p>
            <a:endParaRPr lang="en-GB" dirty="0" smtClean="0"/>
          </a:p>
          <a:p>
            <a:r>
              <a:rPr lang="en-GB" dirty="0" smtClean="0"/>
              <a:t>Difference between best and worst:</a:t>
            </a:r>
            <a:endParaRPr lang="en-GB" baseline="30000" dirty="0" smtClean="0"/>
          </a:p>
          <a:p>
            <a:endParaRPr lang="en-GB" dirty="0" smtClean="0"/>
          </a:p>
        </p:txBody>
      </p:sp>
      <p:graphicFrame>
        <p:nvGraphicFramePr>
          <p:cNvPr id="11" name="Table 10"/>
          <p:cNvGraphicFramePr>
            <a:graphicFrameLocks noGrp="1"/>
          </p:cNvGraphicFramePr>
          <p:nvPr/>
        </p:nvGraphicFramePr>
        <p:xfrm>
          <a:off x="5426336" y="2564904"/>
          <a:ext cx="4063168" cy="1152129"/>
        </p:xfrm>
        <a:graphic>
          <a:graphicData uri="http://schemas.openxmlformats.org/drawingml/2006/table">
            <a:tbl>
              <a:tblPr firstRow="1" bandRow="1">
                <a:tableStyleId>{5940675A-B579-460E-94D1-54222C63F5DA}</a:tableStyleId>
              </a:tblPr>
              <a:tblGrid>
                <a:gridCol w="926054">
                  <a:extLst>
                    <a:ext uri="{9D8B030D-6E8A-4147-A177-3AD203B41FA5}">
                      <a16:colId xmlns:a16="http://schemas.microsoft.com/office/drawing/2014/main" val="20000"/>
                    </a:ext>
                  </a:extLst>
                </a:gridCol>
                <a:gridCol w="1582577">
                  <a:extLst>
                    <a:ext uri="{9D8B030D-6E8A-4147-A177-3AD203B41FA5}">
                      <a16:colId xmlns:a16="http://schemas.microsoft.com/office/drawing/2014/main" val="20001"/>
                    </a:ext>
                  </a:extLst>
                </a:gridCol>
                <a:gridCol w="1554537">
                  <a:extLst>
                    <a:ext uri="{9D8B030D-6E8A-4147-A177-3AD203B41FA5}">
                      <a16:colId xmlns:a16="http://schemas.microsoft.com/office/drawing/2014/main" val="20002"/>
                    </a:ext>
                  </a:extLst>
                </a:gridCol>
              </a:tblGrid>
              <a:tr h="384043">
                <a:tc>
                  <a:txBody>
                    <a:bodyPr/>
                    <a:lstStyle/>
                    <a:p>
                      <a:r>
                        <a:rPr lang="en-GB" b="1" dirty="0" smtClean="0"/>
                        <a:t>Term</a:t>
                      </a:r>
                      <a:endParaRPr lang="en-GB" b="1" dirty="0"/>
                    </a:p>
                  </a:txBody>
                  <a:tcPr/>
                </a:tc>
                <a:tc>
                  <a:txBody>
                    <a:bodyPr/>
                    <a:lstStyle/>
                    <a:p>
                      <a:pPr algn="ctr"/>
                      <a:r>
                        <a:rPr lang="en-GB" b="1" dirty="0" smtClean="0"/>
                        <a:t>WP Pens</a:t>
                      </a:r>
                      <a:r>
                        <a:rPr lang="en-GB" baseline="30000" dirty="0" smtClean="0"/>
                        <a:t>1</a:t>
                      </a:r>
                      <a:endParaRPr lang="en-GB" b="1" dirty="0"/>
                    </a:p>
                  </a:txBody>
                  <a:tcPr/>
                </a:tc>
                <a:tc>
                  <a:txBody>
                    <a:bodyPr/>
                    <a:lstStyle/>
                    <a:p>
                      <a:pPr algn="ctr"/>
                      <a:r>
                        <a:rPr lang="en-GB" b="1" dirty="0" smtClean="0"/>
                        <a:t>UL Mixed</a:t>
                      </a:r>
                      <a:r>
                        <a:rPr lang="en-GB" b="0" baseline="30000" dirty="0" smtClean="0"/>
                        <a:t>2</a:t>
                      </a:r>
                      <a:endParaRPr lang="en-GB" b="1" dirty="0"/>
                    </a:p>
                  </a:txBody>
                  <a:tcPr/>
                </a:tc>
                <a:extLst>
                  <a:ext uri="{0D108BD9-81ED-4DB2-BD59-A6C34878D82A}">
                    <a16:rowId xmlns:a16="http://schemas.microsoft.com/office/drawing/2014/main" val="10000"/>
                  </a:ext>
                </a:extLst>
              </a:tr>
              <a:tr h="384043">
                <a:tc>
                  <a:txBody>
                    <a:bodyPr/>
                    <a:lstStyle/>
                    <a:p>
                      <a:r>
                        <a:rPr lang="en-GB" dirty="0" smtClean="0"/>
                        <a:t>15 yr</a:t>
                      </a:r>
                      <a:endParaRPr lang="en-GB" dirty="0"/>
                    </a:p>
                  </a:txBody>
                  <a:tcPr/>
                </a:tc>
                <a:tc>
                  <a:txBody>
                    <a:bodyPr/>
                    <a:lstStyle/>
                    <a:p>
                      <a:pPr algn="ctr"/>
                      <a:r>
                        <a:rPr lang="en-GB" dirty="0" smtClean="0"/>
                        <a:t>+280%</a:t>
                      </a:r>
                      <a:endParaRPr lang="en-GB" dirty="0"/>
                    </a:p>
                  </a:txBody>
                  <a:tcPr/>
                </a:tc>
                <a:tc>
                  <a:txBody>
                    <a:bodyPr/>
                    <a:lstStyle/>
                    <a:p>
                      <a:pPr algn="ctr"/>
                      <a:r>
                        <a:rPr lang="en-GB" dirty="0" smtClean="0"/>
                        <a:t>+20%</a:t>
                      </a:r>
                      <a:endParaRPr lang="en-GB" dirty="0"/>
                    </a:p>
                  </a:txBody>
                  <a:tcPr/>
                </a:tc>
                <a:extLst>
                  <a:ext uri="{0D108BD9-81ED-4DB2-BD59-A6C34878D82A}">
                    <a16:rowId xmlns:a16="http://schemas.microsoft.com/office/drawing/2014/main" val="10002"/>
                  </a:ext>
                </a:extLst>
              </a:tr>
              <a:tr h="384043">
                <a:tc>
                  <a:txBody>
                    <a:bodyPr/>
                    <a:lstStyle/>
                    <a:p>
                      <a:r>
                        <a:rPr lang="en-GB" dirty="0" smtClean="0"/>
                        <a:t>20 yr</a:t>
                      </a:r>
                      <a:endParaRPr lang="en-GB" dirty="0"/>
                    </a:p>
                  </a:txBody>
                  <a:tcPr/>
                </a:tc>
                <a:tc>
                  <a:txBody>
                    <a:bodyPr/>
                    <a:lstStyle/>
                    <a:p>
                      <a:pPr algn="ctr"/>
                      <a:r>
                        <a:rPr lang="en-GB" dirty="0" smtClean="0"/>
                        <a:t>+330%</a:t>
                      </a:r>
                      <a:endParaRPr lang="en-GB" dirty="0"/>
                    </a:p>
                  </a:txBody>
                  <a:tcPr/>
                </a:tc>
                <a:tc>
                  <a:txBody>
                    <a:bodyPr/>
                    <a:lstStyle/>
                    <a:p>
                      <a:pPr algn="ctr"/>
                      <a:r>
                        <a:rPr lang="en-GB" dirty="0" smtClean="0"/>
                        <a:t>+40%</a:t>
                      </a:r>
                      <a:endParaRPr lang="en-GB" dirty="0"/>
                    </a:p>
                  </a:txBody>
                  <a:tcPr/>
                </a:tc>
                <a:extLst>
                  <a:ext uri="{0D108BD9-81ED-4DB2-BD59-A6C34878D82A}">
                    <a16:rowId xmlns:a16="http://schemas.microsoft.com/office/drawing/2014/main" val="10003"/>
                  </a:ext>
                </a:extLst>
              </a:tr>
            </a:tbl>
          </a:graphicData>
        </a:graphic>
      </p:graphicFrame>
      <p:sp>
        <p:nvSpPr>
          <p:cNvPr id="12" name="TextBox 11"/>
          <p:cNvSpPr txBox="1"/>
          <p:nvPr/>
        </p:nvSpPr>
        <p:spPr>
          <a:xfrm>
            <a:off x="632520" y="3147933"/>
            <a:ext cx="4104456" cy="2585323"/>
          </a:xfrm>
          <a:prstGeom prst="rect">
            <a:avLst/>
          </a:prstGeom>
          <a:noFill/>
        </p:spPr>
        <p:txBody>
          <a:bodyPr wrap="square" rtlCol="0">
            <a:spAutoFit/>
          </a:bodyPr>
          <a:lstStyle/>
          <a:p>
            <a:r>
              <a:rPr lang="en-GB" b="1" dirty="0" smtClean="0"/>
              <a:t>Other features</a:t>
            </a:r>
          </a:p>
          <a:p>
            <a:endParaRPr lang="en-GB" dirty="0" smtClean="0"/>
          </a:p>
          <a:p>
            <a:pPr>
              <a:buFont typeface="Wingdings" pitchFamily="2" charset="2"/>
              <a:buChar char="§"/>
            </a:pPr>
            <a:r>
              <a:rPr lang="en-GB" dirty="0" smtClean="0"/>
              <a:t>Estate distributions</a:t>
            </a:r>
          </a:p>
          <a:p>
            <a:pPr>
              <a:buFont typeface="Wingdings" pitchFamily="2" charset="2"/>
              <a:buChar char="§"/>
            </a:pPr>
            <a:r>
              <a:rPr lang="en-GB" dirty="0" smtClean="0"/>
              <a:t>Exposure to business profits / losses</a:t>
            </a:r>
          </a:p>
          <a:p>
            <a:pPr>
              <a:buFont typeface="Wingdings" pitchFamily="2" charset="2"/>
              <a:buChar char="§"/>
            </a:pPr>
            <a:r>
              <a:rPr lang="en-GB" dirty="0" smtClean="0"/>
              <a:t>Other strategic investments</a:t>
            </a:r>
          </a:p>
          <a:p>
            <a:pPr>
              <a:buFont typeface="Wingdings" pitchFamily="2" charset="2"/>
              <a:buChar char="§"/>
            </a:pPr>
            <a:r>
              <a:rPr lang="en-GB" dirty="0" smtClean="0"/>
              <a:t>Expenses</a:t>
            </a:r>
          </a:p>
          <a:p>
            <a:pPr>
              <a:buFont typeface="Wingdings" pitchFamily="2" charset="2"/>
              <a:buChar char="§"/>
            </a:pPr>
            <a:r>
              <a:rPr lang="en-GB" dirty="0" smtClean="0"/>
              <a:t>Smoothing</a:t>
            </a:r>
          </a:p>
          <a:p>
            <a:pPr>
              <a:buFont typeface="Wingdings" pitchFamily="2" charset="2"/>
              <a:buChar char="§"/>
            </a:pPr>
            <a:r>
              <a:rPr lang="en-GB" dirty="0" smtClean="0"/>
              <a:t>Guarantees</a:t>
            </a:r>
          </a:p>
          <a:p>
            <a:pPr>
              <a:buFont typeface="Wingdings" pitchFamily="2" charset="2"/>
              <a:buChar char="§"/>
            </a:pPr>
            <a:endParaRPr lang="en-GB" dirty="0" smtClean="0"/>
          </a:p>
        </p:txBody>
      </p:sp>
      <p:sp>
        <p:nvSpPr>
          <p:cNvPr id="13" name="TextBox 12"/>
          <p:cNvSpPr txBox="1"/>
          <p:nvPr/>
        </p:nvSpPr>
        <p:spPr>
          <a:xfrm>
            <a:off x="632520" y="5589240"/>
            <a:ext cx="8928992" cy="646331"/>
          </a:xfrm>
          <a:prstGeom prst="rect">
            <a:avLst/>
          </a:prstGeom>
          <a:noFill/>
        </p:spPr>
        <p:txBody>
          <a:bodyPr wrap="square" rtlCol="0">
            <a:spAutoFit/>
          </a:bodyPr>
          <a:lstStyle/>
          <a:p>
            <a:r>
              <a:rPr lang="en-GB" b="1" i="1" u="sng" dirty="0" smtClean="0">
                <a:solidFill>
                  <a:srgbClr val="D9AB16"/>
                </a:solidFill>
              </a:rPr>
              <a:t>These features vary between with-profits funds, but also vary over time within the same fund</a:t>
            </a:r>
          </a:p>
        </p:txBody>
      </p:sp>
      <p:sp>
        <p:nvSpPr>
          <p:cNvPr id="14" name="TextBox 13"/>
          <p:cNvSpPr txBox="1"/>
          <p:nvPr/>
        </p:nvSpPr>
        <p:spPr>
          <a:xfrm>
            <a:off x="5361112" y="3933056"/>
            <a:ext cx="4272408" cy="646331"/>
          </a:xfrm>
          <a:prstGeom prst="rect">
            <a:avLst/>
          </a:prstGeom>
          <a:noFill/>
        </p:spPr>
        <p:txBody>
          <a:bodyPr wrap="square" rtlCol="0">
            <a:spAutoFit/>
          </a:bodyPr>
          <a:lstStyle/>
          <a:p>
            <a:r>
              <a:rPr lang="en-GB" b="1" i="1" dirty="0" smtClean="0">
                <a:solidFill>
                  <a:srgbClr val="D9AB16"/>
                </a:solidFill>
              </a:rPr>
              <a:t>Pay outs on the best funds were around 4x the pay out on the worst</a:t>
            </a:r>
          </a:p>
        </p:txBody>
      </p:sp>
      <p:sp>
        <p:nvSpPr>
          <p:cNvPr id="15" name="TextBox 14"/>
          <p:cNvSpPr txBox="1"/>
          <p:nvPr/>
        </p:nvSpPr>
        <p:spPr>
          <a:xfrm>
            <a:off x="3512840" y="6381328"/>
            <a:ext cx="5778401" cy="400110"/>
          </a:xfrm>
          <a:prstGeom prst="rect">
            <a:avLst/>
          </a:prstGeom>
          <a:noFill/>
        </p:spPr>
        <p:txBody>
          <a:bodyPr wrap="square" rtlCol="0">
            <a:spAutoFit/>
          </a:bodyPr>
          <a:lstStyle/>
          <a:p>
            <a:pPr marL="228600" indent="-228600">
              <a:buAutoNum type="arabicPeriod"/>
            </a:pPr>
            <a:r>
              <a:rPr lang="en-GB" sz="1000" dirty="0" smtClean="0"/>
              <a:t>Source: Money Management – as at 1 Jan 2016</a:t>
            </a:r>
          </a:p>
          <a:p>
            <a:pPr marL="228600" indent="-228600">
              <a:buAutoNum type="arabicPeriod"/>
            </a:pPr>
            <a:r>
              <a:rPr lang="en-GB" sz="1000" dirty="0" smtClean="0"/>
              <a:t>Source: Money Management , mixed investment 40-85 shares – as at 1 Jan 2016</a:t>
            </a:r>
            <a:endParaRPr lang="en-GB" sz="1000" dirty="0"/>
          </a:p>
        </p:txBody>
      </p:sp>
    </p:spTree>
    <p:extLst>
      <p:ext uri="{BB962C8B-B14F-4D97-AF65-F5344CB8AC3E}">
        <p14:creationId xmlns:p14="http://schemas.microsoft.com/office/powerpoint/2010/main" val="1032254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 - The </a:t>
            </a:r>
            <a:r>
              <a:rPr lang="en-GB" dirty="0"/>
              <a:t>with-profits landscape</a:t>
            </a:r>
          </a:p>
        </p:txBody>
      </p:sp>
      <p:sp>
        <p:nvSpPr>
          <p:cNvPr id="4" name="Date Placeholder 3"/>
          <p:cNvSpPr>
            <a:spLocks noGrp="1"/>
          </p:cNvSpPr>
          <p:nvPr>
            <p:ph type="dt" sz="half" idx="10"/>
          </p:nvPr>
        </p:nvSpPr>
        <p:spPr/>
        <p:txBody>
          <a:bodyPr/>
          <a:lstStyle/>
          <a:p>
            <a:fld id="{BC1242CF-12C1-4411-B532-E91306108269}" type="datetime4">
              <a:rPr lang="en-GB" smtClean="0"/>
              <a:pPr/>
              <a:t>05 May 2017</a:t>
            </a:fld>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12</a:t>
            </a:fld>
            <a:endParaRPr lang="en-GB"/>
          </a:p>
        </p:txBody>
      </p:sp>
      <p:sp>
        <p:nvSpPr>
          <p:cNvPr id="6" name="Rectangle 5"/>
          <p:cNvSpPr/>
          <p:nvPr/>
        </p:nvSpPr>
        <p:spPr>
          <a:xfrm>
            <a:off x="416496" y="411338"/>
            <a:ext cx="1706557" cy="369332"/>
          </a:xfrm>
          <a:prstGeom prst="rect">
            <a:avLst/>
          </a:prstGeom>
        </p:spPr>
        <p:txBody>
          <a:bodyPr wrap="none">
            <a:spAutoFit/>
          </a:bodyPr>
          <a:lstStyle/>
          <a:p>
            <a:r>
              <a:rPr lang="en-GB" b="1" dirty="0" err="1">
                <a:solidFill>
                  <a:srgbClr val="4096B8"/>
                </a:solidFill>
              </a:rPr>
              <a:t>Workstream</a:t>
            </a:r>
            <a:r>
              <a:rPr lang="en-GB" b="1" dirty="0">
                <a:solidFill>
                  <a:srgbClr val="4096B8"/>
                </a:solidFill>
              </a:rPr>
              <a:t> </a:t>
            </a:r>
            <a:r>
              <a:rPr lang="en-GB" b="1" dirty="0" smtClean="0">
                <a:solidFill>
                  <a:srgbClr val="4096B8"/>
                </a:solidFill>
              </a:rPr>
              <a:t>1</a:t>
            </a:r>
            <a:endParaRPr lang="en-GB" dirty="0">
              <a:solidFill>
                <a:srgbClr val="4096B8"/>
              </a:solidFill>
            </a:endParaRPr>
          </a:p>
        </p:txBody>
      </p:sp>
      <p:sp>
        <p:nvSpPr>
          <p:cNvPr id="7" name="Content Placeholder 2"/>
          <p:cNvSpPr txBox="1">
            <a:spLocks/>
          </p:cNvSpPr>
          <p:nvPr/>
        </p:nvSpPr>
        <p:spPr bwMode="auto">
          <a:xfrm>
            <a:off x="428228" y="1412776"/>
            <a:ext cx="8982471"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9875" indent="-269875" algn="l" rtl="0" eaLnBrk="1" fontAlgn="base" hangingPunct="1">
              <a:spcBef>
                <a:spcPct val="50000"/>
              </a:spcBef>
              <a:spcAft>
                <a:spcPct val="0"/>
              </a:spcAft>
              <a:buClr>
                <a:schemeClr val="accent1"/>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chemeClr val="accent1"/>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chemeClr val="accent1"/>
              </a:buClr>
              <a:buFont typeface="Arial" pitchFamily="34" charset="0"/>
              <a:buChar char="•"/>
              <a:defRPr>
                <a:solidFill>
                  <a:srgbClr val="3F4548"/>
                </a:solidFill>
                <a:latin typeface="+mn-lt"/>
                <a:cs typeface="+mn-cs"/>
              </a:defRPr>
            </a:lvl3pPr>
            <a:lvl4pPr marL="1433513" indent="-182563" algn="l" rtl="0" eaLnBrk="1" fontAlgn="base" hangingPunct="1">
              <a:spcBef>
                <a:spcPct val="50000"/>
              </a:spcBef>
              <a:spcAft>
                <a:spcPct val="0"/>
              </a:spcAft>
              <a:buClr>
                <a:schemeClr val="accent1"/>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chemeClr val="accent1"/>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r>
              <a:rPr lang="en-GB" sz="2000" kern="0" dirty="0" smtClean="0"/>
              <a:t>On average, with-profits funds have performed reasonably when compared against Unit Linked.</a:t>
            </a:r>
          </a:p>
          <a:p>
            <a:r>
              <a:rPr lang="en-GB" sz="2000" u="sng" kern="0" dirty="0" smtClean="0"/>
              <a:t>BUT</a:t>
            </a:r>
            <a:r>
              <a:rPr lang="en-GB" sz="2000" kern="0" dirty="0" smtClean="0"/>
              <a:t>  there is a wide variation of payouts within the with-profits grouping.</a:t>
            </a:r>
          </a:p>
          <a:p>
            <a:r>
              <a:rPr lang="en-GB" sz="2000" kern="0" dirty="0" smtClean="0"/>
              <a:t>Given current market trends, this variation is likely to continue. </a:t>
            </a:r>
          </a:p>
          <a:p>
            <a:r>
              <a:rPr lang="en-GB" sz="2000" kern="0" dirty="0" smtClean="0"/>
              <a:t>Success will be measured by consumers against what they thought the product would deliver.</a:t>
            </a:r>
          </a:p>
          <a:p>
            <a:r>
              <a:rPr lang="en-GB" sz="2000" kern="0" dirty="0" smtClean="0"/>
              <a:t>This highlights the importance of clear communication.</a:t>
            </a:r>
          </a:p>
          <a:p>
            <a:r>
              <a:rPr lang="en-GB" sz="2000" kern="0" dirty="0" smtClean="0"/>
              <a:t>With-profits funds can change markedly over the consumers’ investment lifetime, so ongoing communication is particularly important.</a:t>
            </a:r>
          </a:p>
        </p:txBody>
      </p:sp>
    </p:spTree>
    <p:extLst>
      <p:ext uri="{BB962C8B-B14F-4D97-AF65-F5344CB8AC3E}">
        <p14:creationId xmlns:p14="http://schemas.microsoft.com/office/powerpoint/2010/main" val="2605658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err="1" smtClean="0"/>
              <a:t>Workstream</a:t>
            </a:r>
            <a:r>
              <a:rPr lang="en-GB" dirty="0" smtClean="0"/>
              <a:t> 2</a:t>
            </a:r>
            <a:endParaRPr lang="en-GB" dirty="0"/>
          </a:p>
        </p:txBody>
      </p:sp>
      <p:sp>
        <p:nvSpPr>
          <p:cNvPr id="6" name="Subtitle 5"/>
          <p:cNvSpPr>
            <a:spLocks noGrp="1"/>
          </p:cNvSpPr>
          <p:nvPr>
            <p:ph type="subTitle" idx="1"/>
          </p:nvPr>
        </p:nvSpPr>
        <p:spPr>
          <a:xfrm>
            <a:off x="428229" y="2781300"/>
            <a:ext cx="7261075" cy="1007740"/>
          </a:xfrm>
        </p:spPr>
        <p:txBody>
          <a:bodyPr/>
          <a:lstStyle/>
          <a:p>
            <a:r>
              <a:rPr lang="en-GB" dirty="0" smtClean="0"/>
              <a:t>Review of with-profits communications</a:t>
            </a:r>
            <a:endParaRPr lang="en-GB" dirty="0"/>
          </a:p>
        </p:txBody>
      </p:sp>
      <p:sp>
        <p:nvSpPr>
          <p:cNvPr id="4" name="Date Placeholder 3"/>
          <p:cNvSpPr>
            <a:spLocks noGrp="1"/>
          </p:cNvSpPr>
          <p:nvPr>
            <p:ph type="dt" sz="half" idx="2"/>
          </p:nvPr>
        </p:nvSpPr>
        <p:spPr/>
        <p:txBody>
          <a:bodyPr/>
          <a:lstStyle/>
          <a:p>
            <a:fld id="{1744C141-B97D-4979-AB76-E8E6AB76C28B}" type="datetime4">
              <a:rPr lang="en-GB" smtClean="0"/>
              <a:pPr/>
              <a:t>05 May 2017</a:t>
            </a:fld>
            <a:endParaRPr lang="en-GB" dirty="0"/>
          </a:p>
        </p:txBody>
      </p:sp>
    </p:spTree>
    <p:extLst>
      <p:ext uri="{BB962C8B-B14F-4D97-AF65-F5344CB8AC3E}">
        <p14:creationId xmlns:p14="http://schemas.microsoft.com/office/powerpoint/2010/main" val="6742680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Review of with-profits communications</a:t>
            </a:r>
            <a:endParaRPr lang="en-GB" dirty="0"/>
          </a:p>
        </p:txBody>
      </p:sp>
      <p:sp>
        <p:nvSpPr>
          <p:cNvPr id="3" name="Content Placeholder 2"/>
          <p:cNvSpPr>
            <a:spLocks noGrp="1"/>
          </p:cNvSpPr>
          <p:nvPr>
            <p:ph idx="1"/>
          </p:nvPr>
        </p:nvSpPr>
        <p:spPr/>
        <p:txBody>
          <a:bodyPr/>
          <a:lstStyle/>
          <a:p>
            <a:pPr marL="0" indent="0" algn="ctr">
              <a:buNone/>
            </a:pPr>
            <a:endParaRPr lang="en-GB" dirty="0" smtClean="0">
              <a:solidFill>
                <a:srgbClr val="009CC8"/>
              </a:solidFill>
            </a:endParaRPr>
          </a:p>
          <a:p>
            <a:pPr marL="0" indent="0" algn="ctr">
              <a:buNone/>
            </a:pPr>
            <a:r>
              <a:rPr lang="en-GB" dirty="0" smtClean="0">
                <a:solidFill>
                  <a:srgbClr val="009CC8"/>
                </a:solidFill>
              </a:rPr>
              <a:t>Communications are written to be understandable.</a:t>
            </a:r>
          </a:p>
          <a:p>
            <a:pPr marL="0" indent="0" algn="ctr">
              <a:buNone/>
            </a:pPr>
            <a:r>
              <a:rPr lang="en-GB" dirty="0" smtClean="0">
                <a:solidFill>
                  <a:srgbClr val="009CC8"/>
                </a:solidFill>
              </a:rPr>
              <a:t>That doesn’t mean they will be understood.</a:t>
            </a:r>
          </a:p>
          <a:p>
            <a:pPr marL="0" indent="0">
              <a:buNone/>
            </a:pPr>
            <a:endParaRPr lang="en-GB" sz="2000" dirty="0"/>
          </a:p>
          <a:p>
            <a:pPr marL="0" indent="0">
              <a:buNone/>
            </a:pPr>
            <a:r>
              <a:rPr lang="en-GB" sz="2000" b="1" dirty="0" smtClean="0"/>
              <a:t>Review of existing with-profits communications</a:t>
            </a:r>
            <a:endParaRPr lang="en-GB" sz="2000" dirty="0"/>
          </a:p>
          <a:p>
            <a:r>
              <a:rPr lang="en-GB" sz="2000" b="1" dirty="0" smtClean="0"/>
              <a:t>Review </a:t>
            </a:r>
            <a:r>
              <a:rPr lang="en-GB" sz="2000" b="1" dirty="0"/>
              <a:t>approach</a:t>
            </a:r>
            <a:endParaRPr lang="en-GB" sz="2000" dirty="0"/>
          </a:p>
          <a:p>
            <a:r>
              <a:rPr lang="en-GB" sz="2000" b="1" dirty="0" smtClean="0"/>
              <a:t>Review output</a:t>
            </a:r>
            <a:endParaRPr lang="en-GB" sz="2000" dirty="0"/>
          </a:p>
          <a:p>
            <a:r>
              <a:rPr lang="en-GB" sz="2000" b="1" dirty="0" smtClean="0"/>
              <a:t>Proposals </a:t>
            </a:r>
            <a:r>
              <a:rPr lang="en-GB" sz="2000" b="1" dirty="0"/>
              <a:t>for further </a:t>
            </a:r>
            <a:r>
              <a:rPr lang="en-GB" sz="2000" b="1" dirty="0" smtClean="0"/>
              <a:t>improvements with good practice highlighted</a:t>
            </a:r>
          </a:p>
          <a:p>
            <a:endParaRPr lang="en-GB" sz="2000" b="1" dirty="0"/>
          </a:p>
          <a:p>
            <a:endParaRPr lang="en-GB" sz="2000" dirty="0"/>
          </a:p>
          <a:p>
            <a:pPr marL="457200" indent="-457200">
              <a:buAutoNum type="alphaUcPeriod"/>
            </a:pPr>
            <a:endParaRPr lang="en-GB" sz="2000" dirty="0"/>
          </a:p>
        </p:txBody>
      </p:sp>
      <p:sp>
        <p:nvSpPr>
          <p:cNvPr id="4" name="Date Placeholder 3"/>
          <p:cNvSpPr>
            <a:spLocks noGrp="1"/>
          </p:cNvSpPr>
          <p:nvPr>
            <p:ph type="dt" sz="half" idx="10"/>
          </p:nvPr>
        </p:nvSpPr>
        <p:spPr/>
        <p:txBody>
          <a:bodyPr/>
          <a:lstStyle/>
          <a:p>
            <a:fld id="{BC1242CF-12C1-4411-B532-E91306108269}" type="datetime4">
              <a:rPr lang="en-GB" smtClean="0"/>
              <a:pPr/>
              <a:t>05 May 2017</a:t>
            </a:fld>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14</a:t>
            </a:fld>
            <a:endParaRPr lang="en-GB"/>
          </a:p>
        </p:txBody>
      </p:sp>
      <p:sp>
        <p:nvSpPr>
          <p:cNvPr id="6" name="Rectangle 5"/>
          <p:cNvSpPr/>
          <p:nvPr/>
        </p:nvSpPr>
        <p:spPr>
          <a:xfrm>
            <a:off x="416496" y="411338"/>
            <a:ext cx="1706557" cy="369332"/>
          </a:xfrm>
          <a:prstGeom prst="rect">
            <a:avLst/>
          </a:prstGeom>
        </p:spPr>
        <p:txBody>
          <a:bodyPr wrap="none">
            <a:spAutoFit/>
          </a:bodyPr>
          <a:lstStyle/>
          <a:p>
            <a:r>
              <a:rPr lang="en-GB" b="1" dirty="0" err="1">
                <a:solidFill>
                  <a:srgbClr val="4096B8"/>
                </a:solidFill>
              </a:rPr>
              <a:t>Workstream</a:t>
            </a:r>
            <a:r>
              <a:rPr lang="en-GB" b="1" dirty="0">
                <a:solidFill>
                  <a:srgbClr val="4096B8"/>
                </a:solidFill>
              </a:rPr>
              <a:t> </a:t>
            </a:r>
            <a:r>
              <a:rPr lang="en-GB" b="1" dirty="0" smtClean="0">
                <a:solidFill>
                  <a:srgbClr val="4096B8"/>
                </a:solidFill>
              </a:rPr>
              <a:t>2</a:t>
            </a:r>
            <a:endParaRPr lang="en-GB" dirty="0">
              <a:solidFill>
                <a:srgbClr val="4096B8"/>
              </a:solidFill>
            </a:endParaRPr>
          </a:p>
        </p:txBody>
      </p:sp>
    </p:spTree>
    <p:extLst>
      <p:ext uri="{BB962C8B-B14F-4D97-AF65-F5344CB8AC3E}">
        <p14:creationId xmlns:p14="http://schemas.microsoft.com/office/powerpoint/2010/main" val="3624306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Review of with-profits communications</a:t>
            </a:r>
            <a:endParaRPr lang="en-GB" dirty="0"/>
          </a:p>
        </p:txBody>
      </p:sp>
      <p:sp>
        <p:nvSpPr>
          <p:cNvPr id="3" name="Content Placeholder 2"/>
          <p:cNvSpPr>
            <a:spLocks noGrp="1"/>
          </p:cNvSpPr>
          <p:nvPr>
            <p:ph idx="1"/>
          </p:nvPr>
        </p:nvSpPr>
        <p:spPr>
          <a:xfrm>
            <a:off x="416496" y="1275366"/>
            <a:ext cx="8982471" cy="4640262"/>
          </a:xfrm>
        </p:spPr>
        <p:txBody>
          <a:bodyPr/>
          <a:lstStyle/>
          <a:p>
            <a:pPr marL="0" indent="0">
              <a:buNone/>
            </a:pPr>
            <a:r>
              <a:rPr lang="en-GB" sz="2000" b="1" dirty="0" smtClean="0"/>
              <a:t>Review approach</a:t>
            </a:r>
            <a:endParaRPr lang="en-GB" sz="2000" dirty="0"/>
          </a:p>
          <a:p>
            <a:r>
              <a:rPr lang="en-GB" sz="2000" b="1" dirty="0" smtClean="0"/>
              <a:t>36 with-profits communications</a:t>
            </a:r>
          </a:p>
          <a:p>
            <a:r>
              <a:rPr lang="en-GB" sz="2000" b="1" dirty="0" smtClean="0"/>
              <a:t>Identified comparable key aspects, including FG16/8 guidance</a:t>
            </a:r>
            <a:endParaRPr lang="en-GB" sz="2000" b="1" dirty="0" smtClean="0">
              <a:solidFill>
                <a:srgbClr val="009CC8"/>
              </a:solidFill>
            </a:endParaRPr>
          </a:p>
          <a:p>
            <a:r>
              <a:rPr lang="en-GB" sz="2000" b="1" dirty="0" smtClean="0"/>
              <a:t>Outcome 2: </a:t>
            </a:r>
            <a:r>
              <a:rPr lang="en-GB" sz="2000" i="1" dirty="0" smtClean="0"/>
              <a:t>“</a:t>
            </a:r>
            <a:r>
              <a:rPr lang="en-GB" sz="2000" i="1" dirty="0"/>
              <a:t>It is for </a:t>
            </a:r>
            <a:r>
              <a:rPr lang="en-GB" sz="2000" b="1" i="1" dirty="0">
                <a:solidFill>
                  <a:srgbClr val="009CC8"/>
                </a:solidFill>
              </a:rPr>
              <a:t>firms to determine what information their customers need </a:t>
            </a:r>
            <a:r>
              <a:rPr lang="en-GB" sz="2000" i="1" dirty="0"/>
              <a:t>on a regular basis, and an ad hoc basis, </a:t>
            </a:r>
            <a:r>
              <a:rPr lang="en-GB" sz="2000" b="1" i="1" dirty="0"/>
              <a:t>so that they have a clear understanding of how their product is performing and of the benefits, risks and costs associated with their product</a:t>
            </a:r>
            <a:r>
              <a:rPr lang="en-GB" sz="2000" i="1" dirty="0"/>
              <a:t>. The guidance states that firms may wish to make a record of the information that they consider relevant or appropriate to include in the annual statement or other regular communications for their range of products. The guidance also makes clear that </a:t>
            </a:r>
            <a:r>
              <a:rPr lang="en-GB" sz="2000" b="1" i="1" dirty="0"/>
              <a:t>the list of items </a:t>
            </a:r>
            <a:r>
              <a:rPr lang="en-GB" sz="2000" i="1" dirty="0"/>
              <a:t>that should be included in the communication </a:t>
            </a:r>
            <a:r>
              <a:rPr lang="en-GB" sz="2000" b="1" i="1" dirty="0"/>
              <a:t>is not prescribed</a:t>
            </a:r>
            <a:r>
              <a:rPr lang="en-GB" sz="2000" i="1" dirty="0"/>
              <a:t>, but </a:t>
            </a:r>
            <a:r>
              <a:rPr lang="en-GB" sz="2000" b="1" i="1" dirty="0"/>
              <a:t>should be included where relevant or appropriate to customers’ information needs</a:t>
            </a:r>
            <a:r>
              <a:rPr lang="en-GB" sz="2000" i="1" dirty="0"/>
              <a:t>.”</a:t>
            </a:r>
          </a:p>
          <a:p>
            <a:r>
              <a:rPr lang="en-GB" sz="2000" b="1" dirty="0" smtClean="0"/>
              <a:t>Maintained a </a:t>
            </a:r>
            <a:r>
              <a:rPr lang="en-GB" sz="2000" b="1" dirty="0"/>
              <a:t>focus on </a:t>
            </a:r>
            <a:r>
              <a:rPr lang="en-GB" sz="2000" b="1" dirty="0">
                <a:solidFill>
                  <a:srgbClr val="009CC8"/>
                </a:solidFill>
              </a:rPr>
              <a:t>value</a:t>
            </a:r>
          </a:p>
        </p:txBody>
      </p:sp>
      <p:sp>
        <p:nvSpPr>
          <p:cNvPr id="4" name="Date Placeholder 3"/>
          <p:cNvSpPr>
            <a:spLocks noGrp="1"/>
          </p:cNvSpPr>
          <p:nvPr>
            <p:ph type="dt" sz="half" idx="10"/>
          </p:nvPr>
        </p:nvSpPr>
        <p:spPr/>
        <p:txBody>
          <a:bodyPr/>
          <a:lstStyle/>
          <a:p>
            <a:fld id="{BC1242CF-12C1-4411-B532-E91306108269}" type="datetime4">
              <a:rPr lang="en-GB" smtClean="0"/>
              <a:pPr/>
              <a:t>05 May 2017</a:t>
            </a:fld>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15</a:t>
            </a:fld>
            <a:endParaRPr lang="en-GB" dirty="0"/>
          </a:p>
        </p:txBody>
      </p:sp>
      <p:sp>
        <p:nvSpPr>
          <p:cNvPr id="6" name="Rectangle 5"/>
          <p:cNvSpPr/>
          <p:nvPr/>
        </p:nvSpPr>
        <p:spPr>
          <a:xfrm>
            <a:off x="416496" y="411338"/>
            <a:ext cx="1706557" cy="369332"/>
          </a:xfrm>
          <a:prstGeom prst="rect">
            <a:avLst/>
          </a:prstGeom>
        </p:spPr>
        <p:txBody>
          <a:bodyPr wrap="none">
            <a:spAutoFit/>
          </a:bodyPr>
          <a:lstStyle/>
          <a:p>
            <a:r>
              <a:rPr lang="en-GB" b="1" dirty="0" err="1">
                <a:solidFill>
                  <a:srgbClr val="4096B8"/>
                </a:solidFill>
              </a:rPr>
              <a:t>Workstream</a:t>
            </a:r>
            <a:r>
              <a:rPr lang="en-GB" b="1" dirty="0">
                <a:solidFill>
                  <a:srgbClr val="4096B8"/>
                </a:solidFill>
              </a:rPr>
              <a:t> </a:t>
            </a:r>
            <a:r>
              <a:rPr lang="en-GB" b="1" dirty="0" smtClean="0">
                <a:solidFill>
                  <a:srgbClr val="4096B8"/>
                </a:solidFill>
              </a:rPr>
              <a:t>2</a:t>
            </a:r>
            <a:endParaRPr lang="en-GB" dirty="0">
              <a:solidFill>
                <a:srgbClr val="4096B8"/>
              </a:solidFill>
            </a:endParaRPr>
          </a:p>
        </p:txBody>
      </p:sp>
    </p:spTree>
    <p:extLst>
      <p:ext uri="{BB962C8B-B14F-4D97-AF65-F5344CB8AC3E}">
        <p14:creationId xmlns:p14="http://schemas.microsoft.com/office/powerpoint/2010/main" val="4292874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Review of with-profits communications</a:t>
            </a:r>
            <a:endParaRPr lang="en-GB" dirty="0"/>
          </a:p>
        </p:txBody>
      </p:sp>
      <p:sp>
        <p:nvSpPr>
          <p:cNvPr id="3" name="Content Placeholder 2"/>
          <p:cNvSpPr>
            <a:spLocks noGrp="1"/>
          </p:cNvSpPr>
          <p:nvPr>
            <p:ph idx="1"/>
          </p:nvPr>
        </p:nvSpPr>
        <p:spPr>
          <a:xfrm>
            <a:off x="416496" y="1275366"/>
            <a:ext cx="8982471" cy="4640262"/>
          </a:xfrm>
        </p:spPr>
        <p:txBody>
          <a:bodyPr/>
          <a:lstStyle/>
          <a:p>
            <a:pPr marL="0" indent="0">
              <a:buNone/>
            </a:pPr>
            <a:r>
              <a:rPr lang="en-GB" sz="2000" b="1" dirty="0" smtClean="0"/>
              <a:t>Review approach</a:t>
            </a:r>
            <a:endParaRPr lang="en-GB" sz="2000" dirty="0"/>
          </a:p>
          <a:p>
            <a:r>
              <a:rPr lang="en-GB" sz="2000" b="1" dirty="0" smtClean="0"/>
              <a:t>36 with-profits communications</a:t>
            </a:r>
          </a:p>
          <a:p>
            <a:r>
              <a:rPr lang="en-GB" sz="2000" b="1" dirty="0" smtClean="0"/>
              <a:t>Identified comparable key aspects, including FG16/8 guidance</a:t>
            </a:r>
            <a:endParaRPr lang="en-GB" sz="2000" b="1" dirty="0" smtClean="0">
              <a:solidFill>
                <a:srgbClr val="009CC8"/>
              </a:solidFill>
            </a:endParaRPr>
          </a:p>
          <a:p>
            <a:r>
              <a:rPr lang="en-GB" sz="2000" b="1" dirty="0" smtClean="0"/>
              <a:t>Outcome 2: </a:t>
            </a:r>
            <a:r>
              <a:rPr lang="en-GB" sz="2000" i="1" dirty="0" smtClean="0"/>
              <a:t>“</a:t>
            </a:r>
            <a:r>
              <a:rPr lang="en-GB" sz="2000" i="1" dirty="0"/>
              <a:t>It is for </a:t>
            </a:r>
            <a:r>
              <a:rPr lang="en-GB" sz="2000" b="1" i="1" dirty="0">
                <a:solidFill>
                  <a:srgbClr val="009CC8"/>
                </a:solidFill>
              </a:rPr>
              <a:t>firms to determine what information their customers need </a:t>
            </a:r>
            <a:r>
              <a:rPr lang="en-GB" sz="2000" i="1" dirty="0"/>
              <a:t>on a regular basis, and an ad hoc basis, </a:t>
            </a:r>
            <a:r>
              <a:rPr lang="en-GB" sz="2000" b="1" i="1" dirty="0"/>
              <a:t>so that they have a clear understanding of how their product is performing and of the benefits, risks and costs associated with their product</a:t>
            </a:r>
            <a:r>
              <a:rPr lang="en-GB" sz="2000" i="1" dirty="0"/>
              <a:t>. The guidance states that firms may wish to make a record of the information that they consider relevant or appropriate to include in the annual statement or other regular communications for their range of products. The guidance also makes clear that </a:t>
            </a:r>
            <a:r>
              <a:rPr lang="en-GB" sz="2000" b="1" i="1" dirty="0">
                <a:solidFill>
                  <a:srgbClr val="009CC8"/>
                </a:solidFill>
              </a:rPr>
              <a:t>the list of items </a:t>
            </a:r>
            <a:r>
              <a:rPr lang="en-GB" sz="2000" i="1" dirty="0"/>
              <a:t>that should be included in the communication </a:t>
            </a:r>
            <a:r>
              <a:rPr lang="en-GB" sz="2000" b="1" i="1" dirty="0">
                <a:solidFill>
                  <a:srgbClr val="009CC8"/>
                </a:solidFill>
              </a:rPr>
              <a:t>is not prescribed</a:t>
            </a:r>
            <a:r>
              <a:rPr lang="en-GB" sz="2000" i="1" dirty="0"/>
              <a:t>, but </a:t>
            </a:r>
            <a:r>
              <a:rPr lang="en-GB" sz="2000" b="1" i="1" dirty="0">
                <a:solidFill>
                  <a:srgbClr val="009CC8"/>
                </a:solidFill>
              </a:rPr>
              <a:t>should be included where relevant or appropriate to customers’ information needs</a:t>
            </a:r>
            <a:r>
              <a:rPr lang="en-GB" sz="2000" i="1" dirty="0" smtClean="0"/>
              <a:t>.”</a:t>
            </a:r>
          </a:p>
          <a:p>
            <a:r>
              <a:rPr lang="en-GB" sz="2000" b="1" dirty="0" smtClean="0"/>
              <a:t>Maintained </a:t>
            </a:r>
            <a:r>
              <a:rPr lang="en-GB" sz="2000" b="1" dirty="0"/>
              <a:t>a focus on </a:t>
            </a:r>
            <a:r>
              <a:rPr lang="en-GB" sz="2000" b="1" dirty="0">
                <a:solidFill>
                  <a:srgbClr val="009CC8"/>
                </a:solidFill>
              </a:rPr>
              <a:t>value</a:t>
            </a:r>
          </a:p>
        </p:txBody>
      </p:sp>
      <p:sp>
        <p:nvSpPr>
          <p:cNvPr id="4" name="Date Placeholder 3"/>
          <p:cNvSpPr>
            <a:spLocks noGrp="1"/>
          </p:cNvSpPr>
          <p:nvPr>
            <p:ph type="dt" sz="half" idx="10"/>
          </p:nvPr>
        </p:nvSpPr>
        <p:spPr/>
        <p:txBody>
          <a:bodyPr/>
          <a:lstStyle/>
          <a:p>
            <a:fld id="{BC1242CF-12C1-4411-B532-E91306108269}" type="datetime4">
              <a:rPr lang="en-GB" smtClean="0"/>
              <a:pPr/>
              <a:t>05 May 2017</a:t>
            </a:fld>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16</a:t>
            </a:fld>
            <a:endParaRPr lang="en-GB" dirty="0"/>
          </a:p>
        </p:txBody>
      </p:sp>
      <p:sp>
        <p:nvSpPr>
          <p:cNvPr id="6" name="Rectangle 5"/>
          <p:cNvSpPr/>
          <p:nvPr/>
        </p:nvSpPr>
        <p:spPr>
          <a:xfrm>
            <a:off x="416496" y="411338"/>
            <a:ext cx="1706557" cy="369332"/>
          </a:xfrm>
          <a:prstGeom prst="rect">
            <a:avLst/>
          </a:prstGeom>
        </p:spPr>
        <p:txBody>
          <a:bodyPr wrap="none">
            <a:spAutoFit/>
          </a:bodyPr>
          <a:lstStyle/>
          <a:p>
            <a:r>
              <a:rPr lang="en-GB" b="1" dirty="0" err="1">
                <a:solidFill>
                  <a:srgbClr val="4096B8"/>
                </a:solidFill>
              </a:rPr>
              <a:t>Workstream</a:t>
            </a:r>
            <a:r>
              <a:rPr lang="en-GB" b="1" dirty="0">
                <a:solidFill>
                  <a:srgbClr val="4096B8"/>
                </a:solidFill>
              </a:rPr>
              <a:t> </a:t>
            </a:r>
            <a:r>
              <a:rPr lang="en-GB" b="1" dirty="0" smtClean="0">
                <a:solidFill>
                  <a:srgbClr val="4096B8"/>
                </a:solidFill>
              </a:rPr>
              <a:t>2</a:t>
            </a:r>
            <a:endParaRPr lang="en-GB" dirty="0">
              <a:solidFill>
                <a:srgbClr val="4096B8"/>
              </a:solidFill>
            </a:endParaRPr>
          </a:p>
        </p:txBody>
      </p:sp>
    </p:spTree>
    <p:extLst>
      <p:ext uri="{BB962C8B-B14F-4D97-AF65-F5344CB8AC3E}">
        <p14:creationId xmlns:p14="http://schemas.microsoft.com/office/powerpoint/2010/main" val="2801513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Review of with-profits communications</a:t>
            </a:r>
            <a:endParaRPr lang="en-GB" dirty="0"/>
          </a:p>
        </p:txBody>
      </p:sp>
      <p:sp>
        <p:nvSpPr>
          <p:cNvPr id="3" name="Content Placeholder 2"/>
          <p:cNvSpPr>
            <a:spLocks noGrp="1"/>
          </p:cNvSpPr>
          <p:nvPr>
            <p:ph idx="1"/>
          </p:nvPr>
        </p:nvSpPr>
        <p:spPr>
          <a:xfrm>
            <a:off x="416496" y="1275366"/>
            <a:ext cx="8982471" cy="4640262"/>
          </a:xfrm>
        </p:spPr>
        <p:txBody>
          <a:bodyPr/>
          <a:lstStyle/>
          <a:p>
            <a:pPr marL="0" indent="0">
              <a:buNone/>
            </a:pPr>
            <a:r>
              <a:rPr lang="en-GB" sz="2000" b="1" dirty="0" smtClean="0"/>
              <a:t>Review approach</a:t>
            </a:r>
            <a:endParaRPr lang="en-GB" sz="2000" dirty="0"/>
          </a:p>
          <a:p>
            <a:r>
              <a:rPr lang="en-GB" sz="2000" b="1" dirty="0" smtClean="0"/>
              <a:t>36 with-profits communications</a:t>
            </a:r>
          </a:p>
          <a:p>
            <a:r>
              <a:rPr lang="en-GB" sz="2000" b="1" dirty="0" smtClean="0"/>
              <a:t>Identified comparable key aspects, including FG16/8 guidance</a:t>
            </a:r>
            <a:endParaRPr lang="en-GB" sz="2000" b="1" dirty="0" smtClean="0">
              <a:solidFill>
                <a:srgbClr val="009CC8"/>
              </a:solidFill>
            </a:endParaRPr>
          </a:p>
          <a:p>
            <a:r>
              <a:rPr lang="en-GB" sz="2000" b="1" dirty="0" smtClean="0"/>
              <a:t>Outcome 2: </a:t>
            </a:r>
            <a:r>
              <a:rPr lang="en-GB" sz="2000" i="1" dirty="0" smtClean="0"/>
              <a:t>“</a:t>
            </a:r>
            <a:r>
              <a:rPr lang="en-GB" sz="2000" i="1" dirty="0"/>
              <a:t>It is for </a:t>
            </a:r>
            <a:r>
              <a:rPr lang="en-GB" sz="2000" b="1" i="1" dirty="0">
                <a:solidFill>
                  <a:srgbClr val="009CC8"/>
                </a:solidFill>
              </a:rPr>
              <a:t>firms to determine what information their customers need </a:t>
            </a:r>
            <a:r>
              <a:rPr lang="en-GB" sz="2000" i="1" dirty="0"/>
              <a:t>on a regular basis, and an ad hoc basis, </a:t>
            </a:r>
            <a:r>
              <a:rPr lang="en-GB" sz="2000" b="1" i="1" dirty="0">
                <a:solidFill>
                  <a:srgbClr val="009CC8"/>
                </a:solidFill>
              </a:rPr>
              <a:t>so that they have a clear understanding of how their product is performing and of the benefits, risks and costs associated with their product</a:t>
            </a:r>
            <a:r>
              <a:rPr lang="en-GB" sz="2000" i="1" dirty="0"/>
              <a:t>. The guidance states that firms may wish to make a record of the information that they consider relevant or appropriate to include in the annual statement or other regular communications for their range of products. The guidance also makes clear that </a:t>
            </a:r>
            <a:r>
              <a:rPr lang="en-GB" sz="2000" b="1" i="1" dirty="0">
                <a:solidFill>
                  <a:srgbClr val="009CC8"/>
                </a:solidFill>
              </a:rPr>
              <a:t>the list of items </a:t>
            </a:r>
            <a:r>
              <a:rPr lang="en-GB" sz="2000" i="1" dirty="0"/>
              <a:t>that should be included in the communication </a:t>
            </a:r>
            <a:r>
              <a:rPr lang="en-GB" sz="2000" b="1" i="1" dirty="0">
                <a:solidFill>
                  <a:srgbClr val="009CC8"/>
                </a:solidFill>
              </a:rPr>
              <a:t>is not prescribed</a:t>
            </a:r>
            <a:r>
              <a:rPr lang="en-GB" sz="2000" i="1" dirty="0"/>
              <a:t>, but </a:t>
            </a:r>
            <a:r>
              <a:rPr lang="en-GB" sz="2000" b="1" i="1" dirty="0">
                <a:solidFill>
                  <a:srgbClr val="009CC8"/>
                </a:solidFill>
              </a:rPr>
              <a:t>should be included where relevant or appropriate to customers’ information needs</a:t>
            </a:r>
            <a:r>
              <a:rPr lang="en-GB" sz="2000" i="1" dirty="0" smtClean="0"/>
              <a:t>.”</a:t>
            </a:r>
          </a:p>
          <a:p>
            <a:r>
              <a:rPr lang="en-GB" sz="2000" b="1" dirty="0" smtClean="0"/>
              <a:t>Maintained </a:t>
            </a:r>
            <a:r>
              <a:rPr lang="en-GB" sz="2000" b="1" dirty="0"/>
              <a:t>a focus on </a:t>
            </a:r>
            <a:r>
              <a:rPr lang="en-GB" sz="2000" b="1" dirty="0">
                <a:solidFill>
                  <a:srgbClr val="009CC8"/>
                </a:solidFill>
              </a:rPr>
              <a:t>value</a:t>
            </a:r>
            <a:endParaRPr lang="en-GB" sz="2000" dirty="0"/>
          </a:p>
        </p:txBody>
      </p:sp>
      <p:sp>
        <p:nvSpPr>
          <p:cNvPr id="4" name="Date Placeholder 3"/>
          <p:cNvSpPr>
            <a:spLocks noGrp="1"/>
          </p:cNvSpPr>
          <p:nvPr>
            <p:ph type="dt" sz="half" idx="10"/>
          </p:nvPr>
        </p:nvSpPr>
        <p:spPr/>
        <p:txBody>
          <a:bodyPr/>
          <a:lstStyle/>
          <a:p>
            <a:fld id="{BC1242CF-12C1-4411-B532-E91306108269}" type="datetime4">
              <a:rPr lang="en-GB" smtClean="0"/>
              <a:pPr/>
              <a:t>05 May 2017</a:t>
            </a:fld>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17</a:t>
            </a:fld>
            <a:endParaRPr lang="en-GB" dirty="0"/>
          </a:p>
        </p:txBody>
      </p:sp>
      <p:sp>
        <p:nvSpPr>
          <p:cNvPr id="6" name="Rectangle 5"/>
          <p:cNvSpPr/>
          <p:nvPr/>
        </p:nvSpPr>
        <p:spPr>
          <a:xfrm>
            <a:off x="416496" y="411338"/>
            <a:ext cx="1706557" cy="369332"/>
          </a:xfrm>
          <a:prstGeom prst="rect">
            <a:avLst/>
          </a:prstGeom>
        </p:spPr>
        <p:txBody>
          <a:bodyPr wrap="none">
            <a:spAutoFit/>
          </a:bodyPr>
          <a:lstStyle/>
          <a:p>
            <a:r>
              <a:rPr lang="en-GB" b="1" dirty="0" err="1">
                <a:solidFill>
                  <a:srgbClr val="4096B8"/>
                </a:solidFill>
              </a:rPr>
              <a:t>Workstream</a:t>
            </a:r>
            <a:r>
              <a:rPr lang="en-GB" b="1" dirty="0">
                <a:solidFill>
                  <a:srgbClr val="4096B8"/>
                </a:solidFill>
              </a:rPr>
              <a:t> </a:t>
            </a:r>
            <a:r>
              <a:rPr lang="en-GB" b="1" dirty="0" smtClean="0">
                <a:solidFill>
                  <a:srgbClr val="4096B8"/>
                </a:solidFill>
              </a:rPr>
              <a:t>2</a:t>
            </a:r>
            <a:endParaRPr lang="en-GB" dirty="0">
              <a:solidFill>
                <a:srgbClr val="4096B8"/>
              </a:solidFill>
            </a:endParaRPr>
          </a:p>
        </p:txBody>
      </p:sp>
    </p:spTree>
    <p:extLst>
      <p:ext uri="{BB962C8B-B14F-4D97-AF65-F5344CB8AC3E}">
        <p14:creationId xmlns:p14="http://schemas.microsoft.com/office/powerpoint/2010/main" val="755992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Review of with-profits communications</a:t>
            </a:r>
            <a:endParaRPr lang="en-GB" dirty="0"/>
          </a:p>
        </p:txBody>
      </p:sp>
      <p:sp>
        <p:nvSpPr>
          <p:cNvPr id="3" name="Content Placeholder 2"/>
          <p:cNvSpPr>
            <a:spLocks noGrp="1"/>
          </p:cNvSpPr>
          <p:nvPr>
            <p:ph idx="1"/>
          </p:nvPr>
        </p:nvSpPr>
        <p:spPr>
          <a:xfrm>
            <a:off x="416496" y="1412776"/>
            <a:ext cx="8982471" cy="4640262"/>
          </a:xfrm>
        </p:spPr>
        <p:txBody>
          <a:bodyPr/>
          <a:lstStyle/>
          <a:p>
            <a:pPr marL="0" indent="0">
              <a:buNone/>
            </a:pPr>
            <a:r>
              <a:rPr lang="en-GB" sz="2000" b="1" dirty="0" smtClean="0"/>
              <a:t>Proposals for further improvement: Conventional With-Profits</a:t>
            </a:r>
            <a:endParaRPr lang="en-GB" sz="2000" dirty="0"/>
          </a:p>
          <a:p>
            <a:pPr marL="0" indent="0">
              <a:buNone/>
            </a:pPr>
            <a:endParaRPr lang="en-GB" sz="2000" dirty="0"/>
          </a:p>
        </p:txBody>
      </p:sp>
      <p:sp>
        <p:nvSpPr>
          <p:cNvPr id="4" name="Date Placeholder 3"/>
          <p:cNvSpPr>
            <a:spLocks noGrp="1"/>
          </p:cNvSpPr>
          <p:nvPr>
            <p:ph type="dt" sz="half" idx="10"/>
          </p:nvPr>
        </p:nvSpPr>
        <p:spPr/>
        <p:txBody>
          <a:bodyPr/>
          <a:lstStyle/>
          <a:p>
            <a:fld id="{BC1242CF-12C1-4411-B532-E91306108269}" type="datetime4">
              <a:rPr lang="en-GB" smtClean="0"/>
              <a:pPr/>
              <a:t>05 May 2017</a:t>
            </a:fld>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18</a:t>
            </a:fld>
            <a:endParaRPr lang="en-GB"/>
          </a:p>
        </p:txBody>
      </p:sp>
      <p:sp>
        <p:nvSpPr>
          <p:cNvPr id="6" name="Rectangle 5"/>
          <p:cNvSpPr/>
          <p:nvPr/>
        </p:nvSpPr>
        <p:spPr>
          <a:xfrm>
            <a:off x="416496" y="411338"/>
            <a:ext cx="1706557" cy="369332"/>
          </a:xfrm>
          <a:prstGeom prst="rect">
            <a:avLst/>
          </a:prstGeom>
        </p:spPr>
        <p:txBody>
          <a:bodyPr wrap="none">
            <a:spAutoFit/>
          </a:bodyPr>
          <a:lstStyle/>
          <a:p>
            <a:r>
              <a:rPr lang="en-GB" b="1" dirty="0" err="1">
                <a:solidFill>
                  <a:srgbClr val="4096B8"/>
                </a:solidFill>
              </a:rPr>
              <a:t>Workstream</a:t>
            </a:r>
            <a:r>
              <a:rPr lang="en-GB" b="1" dirty="0">
                <a:solidFill>
                  <a:srgbClr val="4096B8"/>
                </a:solidFill>
              </a:rPr>
              <a:t> </a:t>
            </a:r>
            <a:r>
              <a:rPr lang="en-GB" b="1" dirty="0" smtClean="0">
                <a:solidFill>
                  <a:srgbClr val="4096B8"/>
                </a:solidFill>
              </a:rPr>
              <a:t>2</a:t>
            </a:r>
            <a:endParaRPr lang="en-GB" dirty="0">
              <a:solidFill>
                <a:srgbClr val="4096B8"/>
              </a:solidFill>
            </a:endParaRPr>
          </a:p>
        </p:txBody>
      </p:sp>
      <p:graphicFrame>
        <p:nvGraphicFramePr>
          <p:cNvPr id="9" name="Table 8"/>
          <p:cNvGraphicFramePr>
            <a:graphicFrameLocks noGrp="1"/>
          </p:cNvGraphicFramePr>
          <p:nvPr>
            <p:extLst/>
          </p:nvPr>
        </p:nvGraphicFramePr>
        <p:xfrm>
          <a:off x="601782" y="1905100"/>
          <a:ext cx="8941202" cy="3606800"/>
        </p:xfrm>
        <a:graphic>
          <a:graphicData uri="http://schemas.openxmlformats.org/drawingml/2006/table">
            <a:tbl>
              <a:tblPr firstRow="1" bandRow="1">
                <a:tableStyleId>{5C22544A-7EE6-4342-B048-85BDC9FD1C3A}</a:tableStyleId>
              </a:tblPr>
              <a:tblGrid>
                <a:gridCol w="5468306">
                  <a:extLst>
                    <a:ext uri="{9D8B030D-6E8A-4147-A177-3AD203B41FA5}">
                      <a16:colId xmlns:a16="http://schemas.microsoft.com/office/drawing/2014/main" val="2834883220"/>
                    </a:ext>
                  </a:extLst>
                </a:gridCol>
                <a:gridCol w="2051264">
                  <a:extLst>
                    <a:ext uri="{9D8B030D-6E8A-4147-A177-3AD203B41FA5}">
                      <a16:colId xmlns:a16="http://schemas.microsoft.com/office/drawing/2014/main" val="713257777"/>
                    </a:ext>
                  </a:extLst>
                </a:gridCol>
                <a:gridCol w="1421632">
                  <a:extLst>
                    <a:ext uri="{9D8B030D-6E8A-4147-A177-3AD203B41FA5}">
                      <a16:colId xmlns:a16="http://schemas.microsoft.com/office/drawing/2014/main" val="913778305"/>
                    </a:ext>
                  </a:extLst>
                </a:gridCol>
              </a:tblGrid>
              <a:tr h="370840">
                <a:tc>
                  <a:txBody>
                    <a:bodyPr/>
                    <a:lstStyle/>
                    <a:p>
                      <a:r>
                        <a:rPr lang="en-GB" dirty="0" smtClean="0"/>
                        <a:t>Date of</a:t>
                      </a:r>
                      <a:r>
                        <a:rPr lang="en-GB" baseline="0" dirty="0" smtClean="0"/>
                        <a:t> Statement</a:t>
                      </a:r>
                      <a:endParaRPr lang="en-GB" dirty="0"/>
                    </a:p>
                  </a:txBody>
                  <a:tcPr/>
                </a:tc>
                <a:tc>
                  <a:txBody>
                    <a:bodyPr/>
                    <a:lstStyle/>
                    <a:p>
                      <a:pPr algn="ctr"/>
                      <a:r>
                        <a:rPr lang="en-GB" dirty="0" smtClean="0"/>
                        <a:t>30 June 2017</a:t>
                      </a:r>
                      <a:endParaRPr lang="en-GB" dirty="0"/>
                    </a:p>
                  </a:txBody>
                  <a:tcPr/>
                </a:tc>
                <a:tc>
                  <a:txBody>
                    <a:bodyPr/>
                    <a:lstStyle/>
                    <a:p>
                      <a:pPr algn="ctr"/>
                      <a:endParaRPr lang="en-GB" dirty="0"/>
                    </a:p>
                  </a:txBody>
                  <a:tcPr/>
                </a:tc>
                <a:extLst>
                  <a:ext uri="{0D108BD9-81ED-4DB2-BD59-A6C34878D82A}">
                    <a16:rowId xmlns:a16="http://schemas.microsoft.com/office/drawing/2014/main" val="502574703"/>
                  </a:ext>
                </a:extLst>
              </a:tr>
              <a:tr h="370840">
                <a:tc>
                  <a:txBody>
                    <a:bodyPr/>
                    <a:lstStyle/>
                    <a:p>
                      <a:r>
                        <a:rPr lang="en-GB" dirty="0" smtClean="0"/>
                        <a:t>Policy Start Date</a:t>
                      </a:r>
                      <a:endParaRPr lang="en-GB" dirty="0"/>
                    </a:p>
                  </a:txBody>
                  <a:tcPr/>
                </a:tc>
                <a:tc>
                  <a:txBody>
                    <a:bodyPr/>
                    <a:lstStyle/>
                    <a:p>
                      <a:pPr algn="ctr"/>
                      <a:r>
                        <a:rPr lang="en-GB" dirty="0" smtClean="0"/>
                        <a:t>DD</a:t>
                      </a:r>
                      <a:r>
                        <a:rPr lang="en-GB" baseline="0" dirty="0" smtClean="0"/>
                        <a:t> MMMM YYYY</a:t>
                      </a:r>
                      <a:endParaRPr lang="en-GB" dirty="0"/>
                    </a:p>
                  </a:txBody>
                  <a:tcPr/>
                </a:tc>
                <a:tc>
                  <a:txBody>
                    <a:bodyPr/>
                    <a:lstStyle/>
                    <a:p>
                      <a:pPr algn="ctr"/>
                      <a:endParaRPr lang="en-GB" dirty="0"/>
                    </a:p>
                  </a:txBody>
                  <a:tcPr/>
                </a:tc>
                <a:extLst>
                  <a:ext uri="{0D108BD9-81ED-4DB2-BD59-A6C34878D82A}">
                    <a16:rowId xmlns:a16="http://schemas.microsoft.com/office/drawing/2014/main" val="1768013744"/>
                  </a:ext>
                </a:extLst>
              </a:tr>
              <a:tr h="370840">
                <a:tc>
                  <a:txBody>
                    <a:bodyPr/>
                    <a:lstStyle/>
                    <a:p>
                      <a:r>
                        <a:rPr lang="en-GB" dirty="0" smtClean="0"/>
                        <a:t>The date your policy is due to mature</a:t>
                      </a:r>
                      <a:endParaRPr lang="en-GB" dirty="0"/>
                    </a:p>
                  </a:txBody>
                  <a:tcPr/>
                </a:tc>
                <a:tc>
                  <a:txBody>
                    <a:bodyPr/>
                    <a:lstStyle/>
                    <a:p>
                      <a:pPr algn="ctr"/>
                      <a:r>
                        <a:rPr lang="en-GB" dirty="0" smtClean="0"/>
                        <a:t>DD</a:t>
                      </a:r>
                      <a:r>
                        <a:rPr lang="en-GB" baseline="0" dirty="0" smtClean="0"/>
                        <a:t> MMMM YYYY</a:t>
                      </a:r>
                      <a:endParaRPr lang="en-GB" dirty="0"/>
                    </a:p>
                  </a:txBody>
                  <a:tcPr/>
                </a:tc>
                <a:tc>
                  <a:txBody>
                    <a:bodyPr/>
                    <a:lstStyle/>
                    <a:p>
                      <a:pPr algn="ctr"/>
                      <a:endParaRPr lang="en-GB" dirty="0"/>
                    </a:p>
                  </a:txBody>
                  <a:tcPr/>
                </a:tc>
                <a:extLst>
                  <a:ext uri="{0D108BD9-81ED-4DB2-BD59-A6C34878D82A}">
                    <a16:rowId xmlns:a16="http://schemas.microsoft.com/office/drawing/2014/main" val="113835129"/>
                  </a:ext>
                </a:extLst>
              </a:tr>
              <a:tr h="370840">
                <a:tc>
                  <a:txBody>
                    <a:bodyPr/>
                    <a:lstStyle/>
                    <a:p>
                      <a:r>
                        <a:rPr lang="en-GB" dirty="0" smtClean="0"/>
                        <a:t>Premiums</a:t>
                      </a:r>
                      <a:r>
                        <a:rPr lang="en-GB" baseline="0" dirty="0" smtClean="0"/>
                        <a:t> paid over the last statement year</a:t>
                      </a:r>
                      <a:endParaRPr lang="en-GB" dirty="0"/>
                    </a:p>
                  </a:txBody>
                  <a:tcPr/>
                </a:tc>
                <a:tc>
                  <a:txBody>
                    <a:bodyPr/>
                    <a:lstStyle/>
                    <a:p>
                      <a:pPr algn="r"/>
                      <a:r>
                        <a:rPr lang="en-GB" dirty="0" smtClean="0"/>
                        <a:t>£420</a:t>
                      </a:r>
                      <a:endParaRPr lang="en-GB" dirty="0"/>
                    </a:p>
                  </a:txBody>
                  <a:tcPr/>
                </a:tc>
                <a:tc>
                  <a:txBody>
                    <a:bodyPr/>
                    <a:lstStyle/>
                    <a:p>
                      <a:pPr algn="r"/>
                      <a:endParaRPr lang="en-GB" dirty="0"/>
                    </a:p>
                  </a:txBody>
                  <a:tcPr/>
                </a:tc>
                <a:extLst>
                  <a:ext uri="{0D108BD9-81ED-4DB2-BD59-A6C34878D82A}">
                    <a16:rowId xmlns:a16="http://schemas.microsoft.com/office/drawing/2014/main" val="1365821601"/>
                  </a:ext>
                </a:extLst>
              </a:tr>
              <a:tr h="370840">
                <a:tc>
                  <a:txBody>
                    <a:bodyPr/>
                    <a:lstStyle/>
                    <a:p>
                      <a:endParaRPr lang="en-GB" dirty="0"/>
                    </a:p>
                  </a:txBody>
                  <a:tcPr/>
                </a:tc>
                <a:tc>
                  <a:txBody>
                    <a:bodyPr/>
                    <a:lstStyle/>
                    <a:p>
                      <a:pPr algn="r"/>
                      <a:endParaRPr lang="en-GB" dirty="0"/>
                    </a:p>
                  </a:txBody>
                  <a:tcPr/>
                </a:tc>
                <a:tc>
                  <a:txBody>
                    <a:bodyPr/>
                    <a:lstStyle/>
                    <a:p>
                      <a:pPr algn="r"/>
                      <a:endParaRPr lang="en-GB" dirty="0"/>
                    </a:p>
                  </a:txBody>
                  <a:tcPr/>
                </a:tc>
                <a:extLst>
                  <a:ext uri="{0D108BD9-81ED-4DB2-BD59-A6C34878D82A}">
                    <a16:rowId xmlns:a16="http://schemas.microsoft.com/office/drawing/2014/main" val="2697365569"/>
                  </a:ext>
                </a:extLst>
              </a:tr>
              <a:tr h="370840">
                <a:tc>
                  <a:txBody>
                    <a:bodyPr/>
                    <a:lstStyle/>
                    <a:p>
                      <a:r>
                        <a:rPr lang="en-GB" dirty="0" smtClean="0"/>
                        <a:t>Basic</a:t>
                      </a:r>
                      <a:r>
                        <a:rPr lang="en-GB" baseline="0" dirty="0" smtClean="0"/>
                        <a:t> guaranteed value (sum assured) [A]</a:t>
                      </a:r>
                      <a:endParaRPr lang="en-GB" dirty="0"/>
                    </a:p>
                  </a:txBody>
                  <a:tcPr/>
                </a:tc>
                <a:tc>
                  <a:txBody>
                    <a:bodyPr/>
                    <a:lstStyle/>
                    <a:p>
                      <a:pPr algn="r"/>
                      <a:r>
                        <a:rPr lang="en-GB" dirty="0" smtClean="0"/>
                        <a:t>£100,000</a:t>
                      </a:r>
                      <a:endParaRPr lang="en-GB" dirty="0"/>
                    </a:p>
                  </a:txBody>
                  <a:tcPr/>
                </a:tc>
                <a:tc rowSpan="4">
                  <a:txBody>
                    <a:bodyPr/>
                    <a:lstStyle/>
                    <a:p>
                      <a:pPr algn="ctr"/>
                      <a:r>
                        <a:rPr lang="en-GB" b="1" dirty="0" smtClean="0"/>
                        <a:t>Your guaranteed benefits</a:t>
                      </a:r>
                      <a:endParaRPr lang="en-GB" b="1" dirty="0"/>
                    </a:p>
                  </a:txBody>
                  <a:tcPr anchor="ctr"/>
                </a:tc>
                <a:extLst>
                  <a:ext uri="{0D108BD9-81ED-4DB2-BD59-A6C34878D82A}">
                    <a16:rowId xmlns:a16="http://schemas.microsoft.com/office/drawing/2014/main" val="1463425759"/>
                  </a:ext>
                </a:extLst>
              </a:tr>
              <a:tr h="370840">
                <a:tc>
                  <a:txBody>
                    <a:bodyPr/>
                    <a:lstStyle/>
                    <a:p>
                      <a:r>
                        <a:rPr lang="en-GB" dirty="0" smtClean="0"/>
                        <a:t>Existing bonuses (the value of bonuses we’ve added to your policy in previous years)</a:t>
                      </a:r>
                      <a:r>
                        <a:rPr lang="en-GB" baseline="0" dirty="0" smtClean="0"/>
                        <a:t> [B]</a:t>
                      </a:r>
                      <a:endParaRPr lang="en-GB" dirty="0"/>
                    </a:p>
                  </a:txBody>
                  <a:tcPr/>
                </a:tc>
                <a:tc>
                  <a:txBody>
                    <a:bodyPr/>
                    <a:lstStyle/>
                    <a:p>
                      <a:pPr algn="r"/>
                      <a:r>
                        <a:rPr lang="en-GB" dirty="0" smtClean="0"/>
                        <a:t>£20,000</a:t>
                      </a:r>
                      <a:endParaRPr lang="en-GB" dirty="0"/>
                    </a:p>
                  </a:txBody>
                  <a:tcPr/>
                </a:tc>
                <a:tc vMerge="1">
                  <a:txBody>
                    <a:bodyPr/>
                    <a:lstStyle/>
                    <a:p>
                      <a:pPr algn="r"/>
                      <a:endParaRPr lang="en-GB" dirty="0"/>
                    </a:p>
                  </a:txBody>
                  <a:tcPr/>
                </a:tc>
                <a:extLst>
                  <a:ext uri="{0D108BD9-81ED-4DB2-BD59-A6C34878D82A}">
                    <a16:rowId xmlns:a16="http://schemas.microsoft.com/office/drawing/2014/main" val="2927854875"/>
                  </a:ext>
                </a:extLst>
              </a:tr>
              <a:tr h="370840">
                <a:tc>
                  <a:txBody>
                    <a:bodyPr/>
                    <a:lstStyle/>
                    <a:p>
                      <a:r>
                        <a:rPr lang="en-GB" dirty="0" smtClean="0"/>
                        <a:t>Annual bonus for 2017</a:t>
                      </a:r>
                      <a:r>
                        <a:rPr lang="en-GB" baseline="0" dirty="0" smtClean="0"/>
                        <a:t> [C]</a:t>
                      </a:r>
                      <a:endParaRPr lang="en-GB" dirty="0"/>
                    </a:p>
                  </a:txBody>
                  <a:tcPr/>
                </a:tc>
                <a:tc>
                  <a:txBody>
                    <a:bodyPr/>
                    <a:lstStyle/>
                    <a:p>
                      <a:pPr algn="r"/>
                      <a:r>
                        <a:rPr lang="en-GB" dirty="0" smtClean="0"/>
                        <a:t>£500</a:t>
                      </a:r>
                      <a:endParaRPr lang="en-GB" dirty="0"/>
                    </a:p>
                  </a:txBody>
                  <a:tcPr/>
                </a:tc>
                <a:tc vMerge="1">
                  <a:txBody>
                    <a:bodyPr/>
                    <a:lstStyle/>
                    <a:p>
                      <a:pPr algn="r"/>
                      <a:endParaRPr lang="en-GB" dirty="0"/>
                    </a:p>
                  </a:txBody>
                  <a:tcPr/>
                </a:tc>
                <a:extLst>
                  <a:ext uri="{0D108BD9-81ED-4DB2-BD59-A6C34878D82A}">
                    <a16:rowId xmlns:a16="http://schemas.microsoft.com/office/drawing/2014/main" val="1129107814"/>
                  </a:ext>
                </a:extLst>
              </a:tr>
              <a:tr h="370840">
                <a:tc>
                  <a:txBody>
                    <a:bodyPr/>
                    <a:lstStyle/>
                    <a:p>
                      <a:r>
                        <a:rPr lang="en-GB" b="1" dirty="0" smtClean="0"/>
                        <a:t>Total guaranteed value [A + B + C]</a:t>
                      </a:r>
                      <a:endParaRPr lang="en-GB" b="1" dirty="0"/>
                    </a:p>
                  </a:txBody>
                  <a:tcPr/>
                </a:tc>
                <a:tc>
                  <a:txBody>
                    <a:bodyPr/>
                    <a:lstStyle/>
                    <a:p>
                      <a:pPr algn="r"/>
                      <a:r>
                        <a:rPr lang="en-GB" b="1" dirty="0" smtClean="0"/>
                        <a:t>£120,500</a:t>
                      </a:r>
                      <a:endParaRPr lang="en-GB" b="1" dirty="0"/>
                    </a:p>
                  </a:txBody>
                  <a:tcPr/>
                </a:tc>
                <a:tc vMerge="1">
                  <a:txBody>
                    <a:bodyPr/>
                    <a:lstStyle/>
                    <a:p>
                      <a:pPr algn="r"/>
                      <a:endParaRPr lang="en-GB" dirty="0"/>
                    </a:p>
                  </a:txBody>
                  <a:tcPr/>
                </a:tc>
                <a:extLst>
                  <a:ext uri="{0D108BD9-81ED-4DB2-BD59-A6C34878D82A}">
                    <a16:rowId xmlns:a16="http://schemas.microsoft.com/office/drawing/2014/main" val="229039577"/>
                  </a:ext>
                </a:extLst>
              </a:tr>
            </a:tbl>
          </a:graphicData>
        </a:graphic>
      </p:graphicFrame>
    </p:spTree>
    <p:extLst>
      <p:ext uri="{BB962C8B-B14F-4D97-AF65-F5344CB8AC3E}">
        <p14:creationId xmlns:p14="http://schemas.microsoft.com/office/powerpoint/2010/main" val="3005641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Review of with-profits communications</a:t>
            </a:r>
            <a:endParaRPr lang="en-GB" dirty="0"/>
          </a:p>
        </p:txBody>
      </p:sp>
      <p:sp>
        <p:nvSpPr>
          <p:cNvPr id="3" name="Content Placeholder 2"/>
          <p:cNvSpPr>
            <a:spLocks noGrp="1"/>
          </p:cNvSpPr>
          <p:nvPr>
            <p:ph idx="1"/>
          </p:nvPr>
        </p:nvSpPr>
        <p:spPr>
          <a:xfrm>
            <a:off x="416496" y="1412776"/>
            <a:ext cx="8982471" cy="4640262"/>
          </a:xfrm>
        </p:spPr>
        <p:txBody>
          <a:bodyPr/>
          <a:lstStyle/>
          <a:p>
            <a:pPr marL="0" indent="0">
              <a:buNone/>
            </a:pPr>
            <a:r>
              <a:rPr lang="en-GB" sz="2000" b="1" dirty="0" smtClean="0"/>
              <a:t>Proposals for further improvement: Conventional With-Profits</a:t>
            </a:r>
            <a:endParaRPr lang="en-GB" sz="2000" dirty="0"/>
          </a:p>
          <a:p>
            <a:pPr marL="0" indent="0">
              <a:buNone/>
            </a:pPr>
            <a:endParaRPr lang="en-GB" sz="2000" dirty="0"/>
          </a:p>
        </p:txBody>
      </p:sp>
      <p:sp>
        <p:nvSpPr>
          <p:cNvPr id="4" name="Date Placeholder 3"/>
          <p:cNvSpPr>
            <a:spLocks noGrp="1"/>
          </p:cNvSpPr>
          <p:nvPr>
            <p:ph type="dt" sz="half" idx="10"/>
          </p:nvPr>
        </p:nvSpPr>
        <p:spPr/>
        <p:txBody>
          <a:bodyPr/>
          <a:lstStyle/>
          <a:p>
            <a:fld id="{BC1242CF-12C1-4411-B532-E91306108269}" type="datetime4">
              <a:rPr lang="en-GB" smtClean="0"/>
              <a:pPr/>
              <a:t>05 May 2017</a:t>
            </a:fld>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19</a:t>
            </a:fld>
            <a:endParaRPr lang="en-GB"/>
          </a:p>
        </p:txBody>
      </p:sp>
      <p:sp>
        <p:nvSpPr>
          <p:cNvPr id="6" name="Rectangle 5"/>
          <p:cNvSpPr/>
          <p:nvPr/>
        </p:nvSpPr>
        <p:spPr>
          <a:xfrm>
            <a:off x="416496" y="411338"/>
            <a:ext cx="1706557" cy="369332"/>
          </a:xfrm>
          <a:prstGeom prst="rect">
            <a:avLst/>
          </a:prstGeom>
        </p:spPr>
        <p:txBody>
          <a:bodyPr wrap="none">
            <a:spAutoFit/>
          </a:bodyPr>
          <a:lstStyle/>
          <a:p>
            <a:r>
              <a:rPr lang="en-GB" b="1" dirty="0" err="1">
                <a:solidFill>
                  <a:srgbClr val="4096B8"/>
                </a:solidFill>
              </a:rPr>
              <a:t>Workstream</a:t>
            </a:r>
            <a:r>
              <a:rPr lang="en-GB" b="1" dirty="0">
                <a:solidFill>
                  <a:srgbClr val="4096B8"/>
                </a:solidFill>
              </a:rPr>
              <a:t> </a:t>
            </a:r>
            <a:r>
              <a:rPr lang="en-GB" b="1" dirty="0" smtClean="0">
                <a:solidFill>
                  <a:srgbClr val="4096B8"/>
                </a:solidFill>
              </a:rPr>
              <a:t>2</a:t>
            </a:r>
            <a:endParaRPr lang="en-GB" dirty="0">
              <a:solidFill>
                <a:srgbClr val="4096B8"/>
              </a:solidFill>
            </a:endParaRPr>
          </a:p>
        </p:txBody>
      </p:sp>
      <p:graphicFrame>
        <p:nvGraphicFramePr>
          <p:cNvPr id="9" name="Table 8"/>
          <p:cNvGraphicFramePr>
            <a:graphicFrameLocks noGrp="1"/>
          </p:cNvGraphicFramePr>
          <p:nvPr>
            <p:extLst/>
          </p:nvPr>
        </p:nvGraphicFramePr>
        <p:xfrm>
          <a:off x="536570" y="1810069"/>
          <a:ext cx="8941202" cy="4592320"/>
        </p:xfrm>
        <a:graphic>
          <a:graphicData uri="http://schemas.openxmlformats.org/drawingml/2006/table">
            <a:tbl>
              <a:tblPr firstRow="1" bandRow="1">
                <a:tableStyleId>{5C22544A-7EE6-4342-B048-85BDC9FD1C3A}</a:tableStyleId>
              </a:tblPr>
              <a:tblGrid>
                <a:gridCol w="5468306">
                  <a:extLst>
                    <a:ext uri="{9D8B030D-6E8A-4147-A177-3AD203B41FA5}">
                      <a16:colId xmlns:a16="http://schemas.microsoft.com/office/drawing/2014/main" val="2834883220"/>
                    </a:ext>
                  </a:extLst>
                </a:gridCol>
                <a:gridCol w="2051264">
                  <a:extLst>
                    <a:ext uri="{9D8B030D-6E8A-4147-A177-3AD203B41FA5}">
                      <a16:colId xmlns:a16="http://schemas.microsoft.com/office/drawing/2014/main" val="713257777"/>
                    </a:ext>
                  </a:extLst>
                </a:gridCol>
                <a:gridCol w="1421632">
                  <a:extLst>
                    <a:ext uri="{9D8B030D-6E8A-4147-A177-3AD203B41FA5}">
                      <a16:colId xmlns:a16="http://schemas.microsoft.com/office/drawing/2014/main" val="913778305"/>
                    </a:ext>
                  </a:extLst>
                </a:gridCol>
              </a:tblGrid>
              <a:tr h="370840">
                <a:tc>
                  <a:txBody>
                    <a:bodyPr/>
                    <a:lstStyle/>
                    <a:p>
                      <a:r>
                        <a:rPr lang="en-GB" dirty="0" smtClean="0"/>
                        <a:t>Date of</a:t>
                      </a:r>
                      <a:r>
                        <a:rPr lang="en-GB" baseline="0" dirty="0" smtClean="0"/>
                        <a:t> Statement</a:t>
                      </a:r>
                      <a:endParaRPr lang="en-GB" dirty="0"/>
                    </a:p>
                  </a:txBody>
                  <a:tcPr/>
                </a:tc>
                <a:tc>
                  <a:txBody>
                    <a:bodyPr/>
                    <a:lstStyle/>
                    <a:p>
                      <a:pPr algn="ctr"/>
                      <a:r>
                        <a:rPr lang="en-GB" dirty="0" smtClean="0"/>
                        <a:t>30 June 2017</a:t>
                      </a:r>
                      <a:endParaRPr lang="en-GB" dirty="0"/>
                    </a:p>
                  </a:txBody>
                  <a:tcPr/>
                </a:tc>
                <a:tc>
                  <a:txBody>
                    <a:bodyPr/>
                    <a:lstStyle/>
                    <a:p>
                      <a:pPr algn="ctr"/>
                      <a:endParaRPr lang="en-GB" dirty="0"/>
                    </a:p>
                  </a:txBody>
                  <a:tcPr/>
                </a:tc>
                <a:extLst>
                  <a:ext uri="{0D108BD9-81ED-4DB2-BD59-A6C34878D82A}">
                    <a16:rowId xmlns:a16="http://schemas.microsoft.com/office/drawing/2014/main" val="502574703"/>
                  </a:ext>
                </a:extLst>
              </a:tr>
              <a:tr h="370840">
                <a:tc>
                  <a:txBody>
                    <a:bodyPr/>
                    <a:lstStyle/>
                    <a:p>
                      <a:r>
                        <a:rPr lang="en-GB" dirty="0" smtClean="0"/>
                        <a:t>Basic</a:t>
                      </a:r>
                      <a:r>
                        <a:rPr lang="en-GB" baseline="0" dirty="0" smtClean="0"/>
                        <a:t> guaranteed value (sum assured) [A]</a:t>
                      </a:r>
                      <a:endParaRPr lang="en-GB" dirty="0"/>
                    </a:p>
                  </a:txBody>
                  <a:tcPr/>
                </a:tc>
                <a:tc>
                  <a:txBody>
                    <a:bodyPr/>
                    <a:lstStyle/>
                    <a:p>
                      <a:pPr algn="r"/>
                      <a:r>
                        <a:rPr lang="en-GB" dirty="0" smtClean="0"/>
                        <a:t>£100,000</a:t>
                      </a:r>
                      <a:endParaRPr lang="en-GB" dirty="0"/>
                    </a:p>
                  </a:txBody>
                  <a:tcPr/>
                </a:tc>
                <a:tc rowSpan="4">
                  <a:txBody>
                    <a:bodyPr/>
                    <a:lstStyle/>
                    <a:p>
                      <a:pPr algn="ctr"/>
                      <a:r>
                        <a:rPr lang="en-GB" b="1" dirty="0" smtClean="0"/>
                        <a:t>Your guaranteed benefits</a:t>
                      </a:r>
                      <a:endParaRPr lang="en-GB" b="1" dirty="0"/>
                    </a:p>
                  </a:txBody>
                  <a:tcPr anchor="ctr"/>
                </a:tc>
                <a:extLst>
                  <a:ext uri="{0D108BD9-81ED-4DB2-BD59-A6C34878D82A}">
                    <a16:rowId xmlns:a16="http://schemas.microsoft.com/office/drawing/2014/main" val="1463425759"/>
                  </a:ext>
                </a:extLst>
              </a:tr>
              <a:tr h="370840">
                <a:tc>
                  <a:txBody>
                    <a:bodyPr/>
                    <a:lstStyle/>
                    <a:p>
                      <a:r>
                        <a:rPr lang="en-GB" dirty="0" smtClean="0"/>
                        <a:t>Existing bonuses (the value of bonuses we’ve added to your policy in previous years)</a:t>
                      </a:r>
                      <a:r>
                        <a:rPr lang="en-GB" baseline="0" dirty="0" smtClean="0"/>
                        <a:t> [B]</a:t>
                      </a:r>
                      <a:endParaRPr lang="en-GB" dirty="0"/>
                    </a:p>
                  </a:txBody>
                  <a:tcPr/>
                </a:tc>
                <a:tc>
                  <a:txBody>
                    <a:bodyPr/>
                    <a:lstStyle/>
                    <a:p>
                      <a:pPr algn="r"/>
                      <a:r>
                        <a:rPr lang="en-GB" dirty="0" smtClean="0"/>
                        <a:t>£20,000</a:t>
                      </a:r>
                      <a:endParaRPr lang="en-GB" dirty="0"/>
                    </a:p>
                  </a:txBody>
                  <a:tcPr/>
                </a:tc>
                <a:tc vMerge="1">
                  <a:txBody>
                    <a:bodyPr/>
                    <a:lstStyle/>
                    <a:p>
                      <a:pPr algn="r"/>
                      <a:endParaRPr lang="en-GB" dirty="0"/>
                    </a:p>
                  </a:txBody>
                  <a:tcPr/>
                </a:tc>
                <a:extLst>
                  <a:ext uri="{0D108BD9-81ED-4DB2-BD59-A6C34878D82A}">
                    <a16:rowId xmlns:a16="http://schemas.microsoft.com/office/drawing/2014/main" val="2927854875"/>
                  </a:ext>
                </a:extLst>
              </a:tr>
              <a:tr h="370840">
                <a:tc>
                  <a:txBody>
                    <a:bodyPr/>
                    <a:lstStyle/>
                    <a:p>
                      <a:r>
                        <a:rPr lang="en-GB" dirty="0" smtClean="0"/>
                        <a:t>Annual bonus for 2017</a:t>
                      </a:r>
                      <a:r>
                        <a:rPr lang="en-GB" baseline="0" dirty="0" smtClean="0"/>
                        <a:t> [C]</a:t>
                      </a:r>
                      <a:endParaRPr lang="en-GB" dirty="0"/>
                    </a:p>
                  </a:txBody>
                  <a:tcPr/>
                </a:tc>
                <a:tc>
                  <a:txBody>
                    <a:bodyPr/>
                    <a:lstStyle/>
                    <a:p>
                      <a:pPr algn="r"/>
                      <a:r>
                        <a:rPr lang="en-GB" dirty="0" smtClean="0"/>
                        <a:t>£500</a:t>
                      </a:r>
                      <a:endParaRPr lang="en-GB" dirty="0"/>
                    </a:p>
                  </a:txBody>
                  <a:tcPr/>
                </a:tc>
                <a:tc vMerge="1">
                  <a:txBody>
                    <a:bodyPr/>
                    <a:lstStyle/>
                    <a:p>
                      <a:pPr algn="r"/>
                      <a:endParaRPr lang="en-GB" dirty="0"/>
                    </a:p>
                  </a:txBody>
                  <a:tcPr/>
                </a:tc>
                <a:extLst>
                  <a:ext uri="{0D108BD9-81ED-4DB2-BD59-A6C34878D82A}">
                    <a16:rowId xmlns:a16="http://schemas.microsoft.com/office/drawing/2014/main" val="1129107814"/>
                  </a:ext>
                </a:extLst>
              </a:tr>
              <a:tr h="370840">
                <a:tc>
                  <a:txBody>
                    <a:bodyPr/>
                    <a:lstStyle/>
                    <a:p>
                      <a:r>
                        <a:rPr lang="en-GB" b="1" dirty="0" smtClean="0"/>
                        <a:t>Total guaranteed value [A + B + C]</a:t>
                      </a:r>
                      <a:endParaRPr lang="en-GB" b="1" dirty="0"/>
                    </a:p>
                  </a:txBody>
                  <a:tcPr/>
                </a:tc>
                <a:tc>
                  <a:txBody>
                    <a:bodyPr/>
                    <a:lstStyle/>
                    <a:p>
                      <a:pPr algn="r"/>
                      <a:r>
                        <a:rPr lang="en-GB" b="1" dirty="0" smtClean="0"/>
                        <a:t>£120,500</a:t>
                      </a:r>
                      <a:endParaRPr lang="en-GB" b="1" dirty="0"/>
                    </a:p>
                  </a:txBody>
                  <a:tcPr/>
                </a:tc>
                <a:tc vMerge="1">
                  <a:txBody>
                    <a:bodyPr/>
                    <a:lstStyle/>
                    <a:p>
                      <a:pPr algn="r"/>
                      <a:endParaRPr lang="en-GB" dirty="0"/>
                    </a:p>
                  </a:txBody>
                  <a:tcPr/>
                </a:tc>
                <a:extLst>
                  <a:ext uri="{0D108BD9-81ED-4DB2-BD59-A6C34878D82A}">
                    <a16:rowId xmlns:a16="http://schemas.microsoft.com/office/drawing/2014/main" val="229039577"/>
                  </a:ext>
                </a:extLst>
              </a:tr>
              <a:tr h="192548">
                <a:tc>
                  <a:txBody>
                    <a:bodyPr/>
                    <a:lstStyle/>
                    <a:p>
                      <a:endParaRPr lang="en-GB" b="1" dirty="0"/>
                    </a:p>
                  </a:txBody>
                  <a:tcPr/>
                </a:tc>
                <a:tc>
                  <a:txBody>
                    <a:bodyPr/>
                    <a:lstStyle/>
                    <a:p>
                      <a:pPr algn="r"/>
                      <a:endParaRPr lang="en-GB" b="1" dirty="0"/>
                    </a:p>
                  </a:txBody>
                  <a:tcPr/>
                </a:tc>
                <a:tc>
                  <a:txBody>
                    <a:bodyPr/>
                    <a:lstStyle/>
                    <a:p>
                      <a:pPr algn="ctr"/>
                      <a:endParaRPr lang="en-GB" b="1" dirty="0"/>
                    </a:p>
                  </a:txBody>
                  <a:tcPr anchor="ctr"/>
                </a:tc>
                <a:extLst>
                  <a:ext uri="{0D108BD9-81ED-4DB2-BD59-A6C34878D82A}">
                    <a16:rowId xmlns:a16="http://schemas.microsoft.com/office/drawing/2014/main" val="3026616641"/>
                  </a:ext>
                </a:extLst>
              </a:tr>
              <a:tr h="370840">
                <a:tc>
                  <a:txBody>
                    <a:bodyPr/>
                    <a:lstStyle/>
                    <a:p>
                      <a:r>
                        <a:rPr lang="en-GB" b="0" dirty="0" smtClean="0"/>
                        <a:t>Final bonus [D]</a:t>
                      </a:r>
                      <a:endParaRPr lang="en-GB" b="0" dirty="0"/>
                    </a:p>
                  </a:txBody>
                  <a:tcPr/>
                </a:tc>
                <a:tc>
                  <a:txBody>
                    <a:bodyPr/>
                    <a:lstStyle/>
                    <a:p>
                      <a:pPr algn="r"/>
                      <a:r>
                        <a:rPr lang="en-GB" b="0" dirty="0" smtClean="0"/>
                        <a:t>£6,500</a:t>
                      </a:r>
                      <a:endParaRPr lang="en-GB" b="0" dirty="0"/>
                    </a:p>
                  </a:txBody>
                  <a:tcPr/>
                </a:tc>
                <a:tc rowSpan="3">
                  <a:txBody>
                    <a:bodyPr/>
                    <a:lstStyle/>
                    <a:p>
                      <a:pPr algn="ctr"/>
                      <a:r>
                        <a:rPr lang="en-GB" b="1" dirty="0" smtClean="0"/>
                        <a:t>Your benefits which are not guaranteed</a:t>
                      </a:r>
                      <a:endParaRPr lang="en-GB" b="1" dirty="0"/>
                    </a:p>
                  </a:txBody>
                  <a:tcPr anchor="ctr"/>
                </a:tc>
                <a:extLst>
                  <a:ext uri="{0D108BD9-81ED-4DB2-BD59-A6C34878D82A}">
                    <a16:rowId xmlns:a16="http://schemas.microsoft.com/office/drawing/2014/main" val="1050879362"/>
                  </a:ext>
                </a:extLst>
              </a:tr>
              <a:tr h="159508">
                <a:tc>
                  <a:txBody>
                    <a:bodyPr/>
                    <a:lstStyle/>
                    <a:p>
                      <a:endParaRPr lang="en-GB" b="0" dirty="0"/>
                    </a:p>
                  </a:txBody>
                  <a:tcPr/>
                </a:tc>
                <a:tc>
                  <a:txBody>
                    <a:bodyPr/>
                    <a:lstStyle/>
                    <a:p>
                      <a:pPr algn="r"/>
                      <a:endParaRPr lang="en-GB" b="0" dirty="0"/>
                    </a:p>
                  </a:txBody>
                  <a:tcPr/>
                </a:tc>
                <a:tc vMerge="1">
                  <a:txBody>
                    <a:bodyPr/>
                    <a:lstStyle/>
                    <a:p>
                      <a:pPr algn="ctr"/>
                      <a:endParaRPr lang="en-GB" b="1" dirty="0"/>
                    </a:p>
                  </a:txBody>
                  <a:tcPr anchor="ctr"/>
                </a:tc>
                <a:extLst>
                  <a:ext uri="{0D108BD9-81ED-4DB2-BD59-A6C34878D82A}">
                    <a16:rowId xmlns:a16="http://schemas.microsoft.com/office/drawing/2014/main" val="500921701"/>
                  </a:ext>
                </a:extLst>
              </a:tr>
              <a:tr h="370840">
                <a:tc>
                  <a:txBody>
                    <a:bodyPr/>
                    <a:lstStyle/>
                    <a:p>
                      <a:r>
                        <a:rPr lang="en-GB" b="0" dirty="0" smtClean="0"/>
                        <a:t>Surrender value</a:t>
                      </a:r>
                      <a:endParaRPr lang="en-GB" b="0" dirty="0"/>
                    </a:p>
                  </a:txBody>
                  <a:tcPr/>
                </a:tc>
                <a:tc>
                  <a:txBody>
                    <a:bodyPr/>
                    <a:lstStyle/>
                    <a:p>
                      <a:pPr algn="r"/>
                      <a:r>
                        <a:rPr lang="en-GB" b="0" dirty="0" smtClean="0"/>
                        <a:t>£105,000</a:t>
                      </a:r>
                      <a:endParaRPr lang="en-GB" b="0" dirty="0"/>
                    </a:p>
                  </a:txBody>
                  <a:tcPr/>
                </a:tc>
                <a:tc vMerge="1">
                  <a:txBody>
                    <a:bodyPr/>
                    <a:lstStyle/>
                    <a:p>
                      <a:pPr algn="ctr"/>
                      <a:endParaRPr lang="en-GB" b="1" dirty="0"/>
                    </a:p>
                  </a:txBody>
                  <a:tcPr anchor="ctr"/>
                </a:tc>
                <a:extLst>
                  <a:ext uri="{0D108BD9-81ED-4DB2-BD59-A6C34878D82A}">
                    <a16:rowId xmlns:a16="http://schemas.microsoft.com/office/drawing/2014/main" val="4199279400"/>
                  </a:ext>
                </a:extLst>
              </a:tr>
              <a:tr h="370840">
                <a:tc>
                  <a:txBody>
                    <a:bodyPr/>
                    <a:lstStyle/>
                    <a:p>
                      <a:r>
                        <a:rPr lang="en-GB" b="0" dirty="0" smtClean="0"/>
                        <a:t>Guaranteed</a:t>
                      </a:r>
                      <a:r>
                        <a:rPr lang="en-GB" b="0" baseline="0" dirty="0" smtClean="0"/>
                        <a:t> minimum death benefit</a:t>
                      </a:r>
                      <a:endParaRPr lang="en-GB" b="0" dirty="0"/>
                    </a:p>
                  </a:txBody>
                  <a:tcPr/>
                </a:tc>
                <a:tc>
                  <a:txBody>
                    <a:bodyPr/>
                    <a:lstStyle/>
                    <a:p>
                      <a:pPr algn="r"/>
                      <a:r>
                        <a:rPr lang="en-GB" b="0" dirty="0" smtClean="0"/>
                        <a:t>£250,000</a:t>
                      </a:r>
                      <a:endParaRPr lang="en-GB" b="0" dirty="0"/>
                    </a:p>
                  </a:txBody>
                  <a:tcPr/>
                </a:tc>
                <a:tc>
                  <a:txBody>
                    <a:bodyPr/>
                    <a:lstStyle/>
                    <a:p>
                      <a:pPr algn="ctr"/>
                      <a:r>
                        <a:rPr lang="en-GB" b="1" dirty="0" smtClean="0"/>
                        <a:t>Other</a:t>
                      </a:r>
                      <a:r>
                        <a:rPr lang="en-GB" b="1" baseline="0" dirty="0" smtClean="0"/>
                        <a:t> benefits</a:t>
                      </a:r>
                      <a:endParaRPr lang="en-GB" b="1" dirty="0"/>
                    </a:p>
                  </a:txBody>
                  <a:tcPr anchor="ctr"/>
                </a:tc>
                <a:extLst>
                  <a:ext uri="{0D108BD9-81ED-4DB2-BD59-A6C34878D82A}">
                    <a16:rowId xmlns:a16="http://schemas.microsoft.com/office/drawing/2014/main" val="2540396695"/>
                  </a:ext>
                </a:extLst>
              </a:tr>
            </a:tbl>
          </a:graphicData>
        </a:graphic>
      </p:graphicFrame>
    </p:spTree>
    <p:extLst>
      <p:ext uri="{BB962C8B-B14F-4D97-AF65-F5344CB8AC3E}">
        <p14:creationId xmlns:p14="http://schemas.microsoft.com/office/powerpoint/2010/main" val="4249231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Working party members:</a:t>
            </a:r>
            <a:endParaRPr lang="en-GB" dirty="0"/>
          </a:p>
        </p:txBody>
      </p:sp>
      <p:sp>
        <p:nvSpPr>
          <p:cNvPr id="4" name="Date Placeholder 3"/>
          <p:cNvSpPr>
            <a:spLocks noGrp="1"/>
          </p:cNvSpPr>
          <p:nvPr>
            <p:ph type="dt" sz="half" idx="10"/>
          </p:nvPr>
        </p:nvSpPr>
        <p:spPr/>
        <p:txBody>
          <a:bodyPr/>
          <a:lstStyle/>
          <a:p>
            <a:fld id="{1744C141-B97D-4979-AB76-E8E6AB76C28B}" type="datetime4">
              <a:rPr lang="en-GB" smtClean="0"/>
              <a:pPr/>
              <a:t>05 May 2017</a:t>
            </a:fld>
            <a:endParaRPr lang="en-GB" dirty="0"/>
          </a:p>
        </p:txBody>
      </p:sp>
      <p:sp>
        <p:nvSpPr>
          <p:cNvPr id="9" name="Subtitle 8"/>
          <p:cNvSpPr>
            <a:spLocks noGrp="1"/>
          </p:cNvSpPr>
          <p:nvPr>
            <p:ph type="subTitle" idx="4294967295"/>
          </p:nvPr>
        </p:nvSpPr>
        <p:spPr>
          <a:xfrm>
            <a:off x="701675" y="1547812"/>
            <a:ext cx="7707709" cy="4473475"/>
          </a:xfrm>
        </p:spPr>
        <p:txBody>
          <a:bodyPr/>
          <a:lstStyle/>
          <a:p>
            <a:pPr lvl="0"/>
            <a:r>
              <a:rPr lang="en-GB" b="1" dirty="0"/>
              <a:t>Chair: </a:t>
            </a:r>
            <a:r>
              <a:rPr lang="en-GB" dirty="0"/>
              <a:t>Tim </a:t>
            </a:r>
            <a:r>
              <a:rPr lang="en-GB" dirty="0" smtClean="0"/>
              <a:t>Bateman (</a:t>
            </a:r>
            <a:r>
              <a:rPr lang="en-GB" dirty="0" err="1" smtClean="0"/>
              <a:t>Mazars</a:t>
            </a:r>
            <a:r>
              <a:rPr lang="en-GB" dirty="0" smtClean="0"/>
              <a:t>)</a:t>
            </a:r>
            <a:endParaRPr lang="en-GB" dirty="0"/>
          </a:p>
          <a:p>
            <a:pPr lvl="0"/>
            <a:r>
              <a:rPr lang="en-GB" b="1" dirty="0"/>
              <a:t>Deputy Chair:</a:t>
            </a:r>
            <a:r>
              <a:rPr lang="en-GB" dirty="0"/>
              <a:t> Jonathan </a:t>
            </a:r>
            <a:r>
              <a:rPr lang="en-GB" dirty="0" smtClean="0"/>
              <a:t>Welsh (Wesleyan)</a:t>
            </a:r>
            <a:endParaRPr lang="en-GB" dirty="0"/>
          </a:p>
          <a:p>
            <a:pPr lvl="0"/>
            <a:r>
              <a:rPr lang="en-GB" b="1" dirty="0"/>
              <a:t>Secretary: </a:t>
            </a:r>
            <a:r>
              <a:rPr lang="en-GB" dirty="0"/>
              <a:t>Ben </a:t>
            </a:r>
            <a:r>
              <a:rPr lang="en-GB" dirty="0" smtClean="0"/>
              <a:t>Stroud (ReAssure) </a:t>
            </a:r>
            <a:endParaRPr lang="en-GB" dirty="0"/>
          </a:p>
          <a:p>
            <a:pPr lvl="0"/>
            <a:r>
              <a:rPr lang="en-GB" dirty="0" smtClean="0"/>
              <a:t>Andrew Fraser (Standard Life)</a:t>
            </a:r>
            <a:endParaRPr lang="en-GB" dirty="0"/>
          </a:p>
          <a:p>
            <a:r>
              <a:rPr lang="en-GB" dirty="0"/>
              <a:t>Helen </a:t>
            </a:r>
            <a:r>
              <a:rPr lang="en-GB" dirty="0" smtClean="0"/>
              <a:t>Jones (NFU Mutual)</a:t>
            </a:r>
            <a:endParaRPr lang="en-GB" dirty="0"/>
          </a:p>
          <a:p>
            <a:r>
              <a:rPr lang="en-GB" dirty="0" smtClean="0"/>
              <a:t>Rebecca MacDonald (PwC)</a:t>
            </a:r>
            <a:endParaRPr lang="en-GB" u="sng" dirty="0"/>
          </a:p>
          <a:p>
            <a:r>
              <a:rPr lang="en-GB" dirty="0" smtClean="0"/>
              <a:t>Rosalind </a:t>
            </a:r>
            <a:r>
              <a:rPr lang="en-GB" dirty="0" err="1" smtClean="0"/>
              <a:t>Rossouw</a:t>
            </a:r>
            <a:r>
              <a:rPr lang="en-GB" dirty="0" smtClean="0"/>
              <a:t> (Sun Life Financial of Canada)</a:t>
            </a:r>
            <a:endParaRPr lang="en-GB" dirty="0"/>
          </a:p>
          <a:p>
            <a:pPr lvl="0"/>
            <a:r>
              <a:rPr lang="en-GB" dirty="0" smtClean="0"/>
              <a:t>Ross Thompson (Standard Life)</a:t>
            </a:r>
            <a:endParaRPr lang="en-GB" dirty="0"/>
          </a:p>
          <a:p>
            <a:pPr lvl="0"/>
            <a:endParaRPr lang="en-GB" dirty="0"/>
          </a:p>
        </p:txBody>
      </p:sp>
    </p:spTree>
    <p:extLst>
      <p:ext uri="{BB962C8B-B14F-4D97-AF65-F5344CB8AC3E}">
        <p14:creationId xmlns:p14="http://schemas.microsoft.com/office/powerpoint/2010/main" val="6699279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Review of with-profits communications</a:t>
            </a:r>
            <a:endParaRPr lang="en-GB" dirty="0"/>
          </a:p>
        </p:txBody>
      </p:sp>
      <p:sp>
        <p:nvSpPr>
          <p:cNvPr id="3" name="Content Placeholder 2"/>
          <p:cNvSpPr>
            <a:spLocks noGrp="1"/>
          </p:cNvSpPr>
          <p:nvPr>
            <p:ph idx="1"/>
          </p:nvPr>
        </p:nvSpPr>
        <p:spPr>
          <a:xfrm>
            <a:off x="416496" y="1412776"/>
            <a:ext cx="8982471" cy="4640262"/>
          </a:xfrm>
        </p:spPr>
        <p:txBody>
          <a:bodyPr/>
          <a:lstStyle/>
          <a:p>
            <a:pPr marL="0" indent="0">
              <a:buNone/>
            </a:pPr>
            <a:r>
              <a:rPr lang="en-GB" sz="2000" b="1" dirty="0" smtClean="0"/>
              <a:t>Proposals for further improvement: Conventional with-profits</a:t>
            </a:r>
            <a:endParaRPr lang="en-GB" sz="2000" dirty="0"/>
          </a:p>
          <a:p>
            <a:pPr marL="0" indent="0">
              <a:buNone/>
            </a:pPr>
            <a:endParaRPr lang="en-GB" sz="2000" dirty="0"/>
          </a:p>
        </p:txBody>
      </p:sp>
      <p:sp>
        <p:nvSpPr>
          <p:cNvPr id="4" name="Date Placeholder 3"/>
          <p:cNvSpPr>
            <a:spLocks noGrp="1"/>
          </p:cNvSpPr>
          <p:nvPr>
            <p:ph type="dt" sz="half" idx="10"/>
          </p:nvPr>
        </p:nvSpPr>
        <p:spPr/>
        <p:txBody>
          <a:bodyPr/>
          <a:lstStyle/>
          <a:p>
            <a:fld id="{BC1242CF-12C1-4411-B532-E91306108269}" type="datetime4">
              <a:rPr lang="en-GB" smtClean="0"/>
              <a:pPr/>
              <a:t>05 May 2017</a:t>
            </a:fld>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20</a:t>
            </a:fld>
            <a:endParaRPr lang="en-GB"/>
          </a:p>
        </p:txBody>
      </p:sp>
      <p:sp>
        <p:nvSpPr>
          <p:cNvPr id="6" name="Rectangle 5"/>
          <p:cNvSpPr/>
          <p:nvPr/>
        </p:nvSpPr>
        <p:spPr>
          <a:xfrm>
            <a:off x="416496" y="411338"/>
            <a:ext cx="1706557" cy="369332"/>
          </a:xfrm>
          <a:prstGeom prst="rect">
            <a:avLst/>
          </a:prstGeom>
        </p:spPr>
        <p:txBody>
          <a:bodyPr wrap="none">
            <a:spAutoFit/>
          </a:bodyPr>
          <a:lstStyle/>
          <a:p>
            <a:r>
              <a:rPr lang="en-GB" b="1" dirty="0" err="1">
                <a:solidFill>
                  <a:srgbClr val="4096B8"/>
                </a:solidFill>
              </a:rPr>
              <a:t>Workstream</a:t>
            </a:r>
            <a:r>
              <a:rPr lang="en-GB" b="1" dirty="0">
                <a:solidFill>
                  <a:srgbClr val="4096B8"/>
                </a:solidFill>
              </a:rPr>
              <a:t> </a:t>
            </a:r>
            <a:r>
              <a:rPr lang="en-GB" b="1" dirty="0" smtClean="0">
                <a:solidFill>
                  <a:srgbClr val="4096B8"/>
                </a:solidFill>
              </a:rPr>
              <a:t>2</a:t>
            </a:r>
            <a:endParaRPr lang="en-GB" dirty="0">
              <a:solidFill>
                <a:srgbClr val="4096B8"/>
              </a:solidFill>
            </a:endParaRPr>
          </a:p>
        </p:txBody>
      </p:sp>
      <p:pic>
        <p:nvPicPr>
          <p:cNvPr id="7" name="Picture 6"/>
          <p:cNvPicPr>
            <a:picLocks noChangeAspect="1"/>
          </p:cNvPicPr>
          <p:nvPr/>
        </p:nvPicPr>
        <p:blipFill>
          <a:blip r:embed="rId3"/>
          <a:stretch>
            <a:fillRect/>
          </a:stretch>
        </p:blipFill>
        <p:spPr>
          <a:xfrm>
            <a:off x="704527" y="1905101"/>
            <a:ext cx="8901379" cy="4147938"/>
          </a:xfrm>
          <a:prstGeom prst="rect">
            <a:avLst/>
          </a:prstGeom>
        </p:spPr>
      </p:pic>
    </p:spTree>
    <p:extLst>
      <p:ext uri="{BB962C8B-B14F-4D97-AF65-F5344CB8AC3E}">
        <p14:creationId xmlns:p14="http://schemas.microsoft.com/office/powerpoint/2010/main" val="4950177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Review of with-profits communications</a:t>
            </a:r>
            <a:endParaRPr lang="en-GB" dirty="0"/>
          </a:p>
        </p:txBody>
      </p:sp>
      <p:sp>
        <p:nvSpPr>
          <p:cNvPr id="3" name="Content Placeholder 2"/>
          <p:cNvSpPr>
            <a:spLocks noGrp="1"/>
          </p:cNvSpPr>
          <p:nvPr>
            <p:ph idx="1"/>
          </p:nvPr>
        </p:nvSpPr>
        <p:spPr>
          <a:xfrm>
            <a:off x="416496" y="1412776"/>
            <a:ext cx="8982471" cy="4640262"/>
          </a:xfrm>
        </p:spPr>
        <p:txBody>
          <a:bodyPr/>
          <a:lstStyle/>
          <a:p>
            <a:pPr marL="0" indent="0">
              <a:buNone/>
            </a:pPr>
            <a:r>
              <a:rPr lang="en-GB" sz="2000" b="1" dirty="0" smtClean="0"/>
              <a:t>Proposals for further improvement: Pensions and Investments</a:t>
            </a:r>
            <a:endParaRPr lang="en-GB" sz="2000" dirty="0"/>
          </a:p>
          <a:p>
            <a:pPr marL="0" indent="0">
              <a:buNone/>
            </a:pPr>
            <a:endParaRPr lang="en-GB" sz="2000" dirty="0"/>
          </a:p>
        </p:txBody>
      </p:sp>
      <p:sp>
        <p:nvSpPr>
          <p:cNvPr id="4" name="Date Placeholder 3"/>
          <p:cNvSpPr>
            <a:spLocks noGrp="1"/>
          </p:cNvSpPr>
          <p:nvPr>
            <p:ph type="dt" sz="half" idx="10"/>
          </p:nvPr>
        </p:nvSpPr>
        <p:spPr/>
        <p:txBody>
          <a:bodyPr/>
          <a:lstStyle/>
          <a:p>
            <a:fld id="{BC1242CF-12C1-4411-B532-E91306108269}" type="datetime4">
              <a:rPr lang="en-GB" smtClean="0"/>
              <a:pPr/>
              <a:t>05 May 2017</a:t>
            </a:fld>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21</a:t>
            </a:fld>
            <a:endParaRPr lang="en-GB"/>
          </a:p>
        </p:txBody>
      </p:sp>
      <p:sp>
        <p:nvSpPr>
          <p:cNvPr id="6" name="Rectangle 5"/>
          <p:cNvSpPr/>
          <p:nvPr/>
        </p:nvSpPr>
        <p:spPr>
          <a:xfrm>
            <a:off x="416496" y="411338"/>
            <a:ext cx="1706557" cy="369332"/>
          </a:xfrm>
          <a:prstGeom prst="rect">
            <a:avLst/>
          </a:prstGeom>
        </p:spPr>
        <p:txBody>
          <a:bodyPr wrap="none">
            <a:spAutoFit/>
          </a:bodyPr>
          <a:lstStyle/>
          <a:p>
            <a:r>
              <a:rPr lang="en-GB" b="1" dirty="0" err="1">
                <a:solidFill>
                  <a:srgbClr val="4096B8"/>
                </a:solidFill>
              </a:rPr>
              <a:t>Workstream</a:t>
            </a:r>
            <a:r>
              <a:rPr lang="en-GB" b="1" dirty="0">
                <a:solidFill>
                  <a:srgbClr val="4096B8"/>
                </a:solidFill>
              </a:rPr>
              <a:t> </a:t>
            </a:r>
            <a:r>
              <a:rPr lang="en-GB" b="1" dirty="0" smtClean="0">
                <a:solidFill>
                  <a:srgbClr val="4096B8"/>
                </a:solidFill>
              </a:rPr>
              <a:t>2</a:t>
            </a:r>
            <a:endParaRPr lang="en-GB" dirty="0">
              <a:solidFill>
                <a:srgbClr val="4096B8"/>
              </a:solidFill>
            </a:endParaRPr>
          </a:p>
        </p:txBody>
      </p:sp>
      <p:graphicFrame>
        <p:nvGraphicFramePr>
          <p:cNvPr id="9" name="Table 8"/>
          <p:cNvGraphicFramePr>
            <a:graphicFrameLocks noGrp="1"/>
          </p:cNvGraphicFramePr>
          <p:nvPr>
            <p:extLst/>
          </p:nvPr>
        </p:nvGraphicFramePr>
        <p:xfrm>
          <a:off x="601783" y="1905100"/>
          <a:ext cx="8174314" cy="1483360"/>
        </p:xfrm>
        <a:graphic>
          <a:graphicData uri="http://schemas.openxmlformats.org/drawingml/2006/table">
            <a:tbl>
              <a:tblPr firstRow="1" bandRow="1">
                <a:tableStyleId>{5C22544A-7EE6-4342-B048-85BDC9FD1C3A}</a:tableStyleId>
              </a:tblPr>
              <a:tblGrid>
                <a:gridCol w="2374231">
                  <a:extLst>
                    <a:ext uri="{9D8B030D-6E8A-4147-A177-3AD203B41FA5}">
                      <a16:colId xmlns:a16="http://schemas.microsoft.com/office/drawing/2014/main" val="2834883220"/>
                    </a:ext>
                  </a:extLst>
                </a:gridCol>
                <a:gridCol w="2259772">
                  <a:extLst>
                    <a:ext uri="{9D8B030D-6E8A-4147-A177-3AD203B41FA5}">
                      <a16:colId xmlns:a16="http://schemas.microsoft.com/office/drawing/2014/main" val="412552817"/>
                    </a:ext>
                  </a:extLst>
                </a:gridCol>
                <a:gridCol w="1452079">
                  <a:extLst>
                    <a:ext uri="{9D8B030D-6E8A-4147-A177-3AD203B41FA5}">
                      <a16:colId xmlns:a16="http://schemas.microsoft.com/office/drawing/2014/main" val="1955701437"/>
                    </a:ext>
                  </a:extLst>
                </a:gridCol>
                <a:gridCol w="2088232">
                  <a:extLst>
                    <a:ext uri="{9D8B030D-6E8A-4147-A177-3AD203B41FA5}">
                      <a16:colId xmlns:a16="http://schemas.microsoft.com/office/drawing/2014/main" val="713257777"/>
                    </a:ext>
                  </a:extLst>
                </a:gridCol>
              </a:tblGrid>
              <a:tr h="370840">
                <a:tc>
                  <a:txBody>
                    <a:bodyPr/>
                    <a:lstStyle/>
                    <a:p>
                      <a:r>
                        <a:rPr lang="en-GB" dirty="0" smtClean="0"/>
                        <a:t>Date of</a:t>
                      </a:r>
                      <a:r>
                        <a:rPr lang="en-GB" baseline="0" dirty="0" smtClean="0"/>
                        <a:t> Statement</a:t>
                      </a:r>
                      <a:endParaRPr lang="en-GB" dirty="0"/>
                    </a:p>
                  </a:txBody>
                  <a:tcPr/>
                </a:tc>
                <a:tc>
                  <a:txBody>
                    <a:bodyPr/>
                    <a:lstStyle/>
                    <a:p>
                      <a:endParaRPr lang="en-GB"/>
                    </a:p>
                  </a:txBody>
                  <a:tcPr/>
                </a:tc>
                <a:tc>
                  <a:txBody>
                    <a:bodyPr/>
                    <a:lstStyle/>
                    <a:p>
                      <a:endParaRPr lang="en-GB"/>
                    </a:p>
                  </a:txBody>
                  <a:tcPr/>
                </a:tc>
                <a:tc>
                  <a:txBody>
                    <a:bodyPr/>
                    <a:lstStyle/>
                    <a:p>
                      <a:pPr algn="ctr"/>
                      <a:r>
                        <a:rPr lang="en-GB" dirty="0" smtClean="0"/>
                        <a:t>30 June 2017</a:t>
                      </a:r>
                      <a:endParaRPr lang="en-GB" dirty="0"/>
                    </a:p>
                  </a:txBody>
                  <a:tcPr/>
                </a:tc>
                <a:extLst>
                  <a:ext uri="{0D108BD9-81ED-4DB2-BD59-A6C34878D82A}">
                    <a16:rowId xmlns:a16="http://schemas.microsoft.com/office/drawing/2014/main" val="502574703"/>
                  </a:ext>
                </a:extLst>
              </a:tr>
              <a:tr h="370840">
                <a:tc>
                  <a:txBody>
                    <a:bodyPr/>
                    <a:lstStyle/>
                    <a:p>
                      <a:r>
                        <a:rPr lang="en-GB" dirty="0" smtClean="0"/>
                        <a:t>Policy Start Date</a:t>
                      </a:r>
                      <a:endParaRPr lang="en-GB" dirty="0"/>
                    </a:p>
                  </a:txBody>
                  <a:tcPr/>
                </a:tc>
                <a:tc>
                  <a:txBody>
                    <a:bodyPr/>
                    <a:lstStyle/>
                    <a:p>
                      <a:endParaRPr lang="en-GB" dirty="0"/>
                    </a:p>
                  </a:txBody>
                  <a:tcPr/>
                </a:tc>
                <a:tc>
                  <a:txBody>
                    <a:bodyPr/>
                    <a:lstStyle/>
                    <a:p>
                      <a:endParaRPr lang="en-GB" dirty="0"/>
                    </a:p>
                  </a:txBody>
                  <a:tcPr/>
                </a:tc>
                <a:tc>
                  <a:txBody>
                    <a:bodyPr/>
                    <a:lstStyle/>
                    <a:p>
                      <a:pPr algn="ctr"/>
                      <a:r>
                        <a:rPr lang="en-GB" dirty="0" smtClean="0"/>
                        <a:t>DD</a:t>
                      </a:r>
                      <a:r>
                        <a:rPr lang="en-GB" baseline="0" dirty="0" smtClean="0"/>
                        <a:t> MMMM YYYY</a:t>
                      </a:r>
                      <a:endParaRPr lang="en-GB" dirty="0"/>
                    </a:p>
                  </a:txBody>
                  <a:tcPr/>
                </a:tc>
                <a:extLst>
                  <a:ext uri="{0D108BD9-81ED-4DB2-BD59-A6C34878D82A}">
                    <a16:rowId xmlns:a16="http://schemas.microsoft.com/office/drawing/2014/main" val="1768013744"/>
                  </a:ext>
                </a:extLst>
              </a:tr>
              <a:tr h="370840">
                <a:tc gridSpan="3">
                  <a:txBody>
                    <a:bodyPr/>
                    <a:lstStyle/>
                    <a:p>
                      <a:r>
                        <a:rPr lang="en-GB" dirty="0" smtClean="0"/>
                        <a:t>Premiums</a:t>
                      </a:r>
                      <a:r>
                        <a:rPr lang="en-GB" baseline="0" dirty="0" smtClean="0"/>
                        <a:t> paid over the last statement year</a:t>
                      </a:r>
                      <a:endParaRPr lang="en-GB" dirty="0"/>
                    </a:p>
                  </a:txBody>
                  <a:tcPr/>
                </a:tc>
                <a:tc hMerge="1">
                  <a:txBody>
                    <a:bodyPr/>
                    <a:lstStyle/>
                    <a:p>
                      <a:endParaRPr lang="en-GB"/>
                    </a:p>
                  </a:txBody>
                  <a:tcPr/>
                </a:tc>
                <a:tc hMerge="1">
                  <a:txBody>
                    <a:bodyPr/>
                    <a:lstStyle/>
                    <a:p>
                      <a:endParaRPr lang="en-GB"/>
                    </a:p>
                  </a:txBody>
                  <a:tcPr/>
                </a:tc>
                <a:tc>
                  <a:txBody>
                    <a:bodyPr/>
                    <a:lstStyle/>
                    <a:p>
                      <a:pPr algn="r"/>
                      <a:r>
                        <a:rPr lang="en-GB" dirty="0" smtClean="0"/>
                        <a:t>£3,000</a:t>
                      </a:r>
                      <a:endParaRPr lang="en-GB" dirty="0"/>
                    </a:p>
                  </a:txBody>
                  <a:tcPr/>
                </a:tc>
                <a:extLst>
                  <a:ext uri="{0D108BD9-81ED-4DB2-BD59-A6C34878D82A}">
                    <a16:rowId xmlns:a16="http://schemas.microsoft.com/office/drawing/2014/main" val="113835129"/>
                  </a:ext>
                </a:extLst>
              </a:tr>
              <a:tr h="370840">
                <a:tc gridSpan="3">
                  <a:txBody>
                    <a:bodyPr/>
                    <a:lstStyle/>
                    <a:p>
                      <a:r>
                        <a:rPr lang="en-GB" dirty="0" smtClean="0"/>
                        <a:t>Fund based charges over the last statement</a:t>
                      </a:r>
                      <a:r>
                        <a:rPr lang="en-GB" baseline="0" dirty="0" smtClean="0"/>
                        <a:t> year</a:t>
                      </a:r>
                      <a:endParaRPr lang="en-GB" dirty="0"/>
                    </a:p>
                  </a:txBody>
                  <a:tcPr/>
                </a:tc>
                <a:tc hMerge="1">
                  <a:txBody>
                    <a:bodyPr/>
                    <a:lstStyle/>
                    <a:p>
                      <a:endParaRPr lang="en-GB"/>
                    </a:p>
                  </a:txBody>
                  <a:tcPr/>
                </a:tc>
                <a:tc hMerge="1">
                  <a:txBody>
                    <a:bodyPr/>
                    <a:lstStyle/>
                    <a:p>
                      <a:endParaRPr lang="en-GB"/>
                    </a:p>
                  </a:txBody>
                  <a:tcPr/>
                </a:tc>
                <a:tc>
                  <a:txBody>
                    <a:bodyPr/>
                    <a:lstStyle/>
                    <a:p>
                      <a:pPr algn="r"/>
                      <a:r>
                        <a:rPr lang="en-GB" dirty="0" smtClean="0"/>
                        <a:t>£69</a:t>
                      </a:r>
                      <a:endParaRPr lang="en-GB" dirty="0"/>
                    </a:p>
                  </a:txBody>
                  <a:tcPr/>
                </a:tc>
                <a:extLst>
                  <a:ext uri="{0D108BD9-81ED-4DB2-BD59-A6C34878D82A}">
                    <a16:rowId xmlns:a16="http://schemas.microsoft.com/office/drawing/2014/main" val="1365821601"/>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749583673"/>
              </p:ext>
            </p:extLst>
          </p:nvPr>
        </p:nvGraphicFramePr>
        <p:xfrm>
          <a:off x="272480" y="3717031"/>
          <a:ext cx="9433048" cy="2123440"/>
        </p:xfrm>
        <a:graphic>
          <a:graphicData uri="http://schemas.openxmlformats.org/drawingml/2006/table">
            <a:tbl>
              <a:tblPr firstRow="1" bandRow="1">
                <a:tableStyleId>{5C22544A-7EE6-4342-B048-85BDC9FD1C3A}</a:tableStyleId>
              </a:tblPr>
              <a:tblGrid>
                <a:gridCol w="372134">
                  <a:extLst>
                    <a:ext uri="{9D8B030D-6E8A-4147-A177-3AD203B41FA5}">
                      <a16:colId xmlns:a16="http://schemas.microsoft.com/office/drawing/2014/main" val="3090431337"/>
                    </a:ext>
                  </a:extLst>
                </a:gridCol>
                <a:gridCol w="2381656">
                  <a:extLst>
                    <a:ext uri="{9D8B030D-6E8A-4147-A177-3AD203B41FA5}">
                      <a16:colId xmlns:a16="http://schemas.microsoft.com/office/drawing/2014/main" val="3980718867"/>
                    </a:ext>
                  </a:extLst>
                </a:gridCol>
                <a:gridCol w="2142754">
                  <a:extLst>
                    <a:ext uri="{9D8B030D-6E8A-4147-A177-3AD203B41FA5}">
                      <a16:colId xmlns:a16="http://schemas.microsoft.com/office/drawing/2014/main" val="2141153250"/>
                    </a:ext>
                  </a:extLst>
                </a:gridCol>
                <a:gridCol w="1512168">
                  <a:extLst>
                    <a:ext uri="{9D8B030D-6E8A-4147-A177-3AD203B41FA5}">
                      <a16:colId xmlns:a16="http://schemas.microsoft.com/office/drawing/2014/main" val="3923684005"/>
                    </a:ext>
                  </a:extLst>
                </a:gridCol>
                <a:gridCol w="2088232">
                  <a:extLst>
                    <a:ext uri="{9D8B030D-6E8A-4147-A177-3AD203B41FA5}">
                      <a16:colId xmlns:a16="http://schemas.microsoft.com/office/drawing/2014/main" val="3403732486"/>
                    </a:ext>
                  </a:extLst>
                </a:gridCol>
                <a:gridCol w="936104">
                  <a:extLst>
                    <a:ext uri="{9D8B030D-6E8A-4147-A177-3AD203B41FA5}">
                      <a16:colId xmlns:a16="http://schemas.microsoft.com/office/drawing/2014/main" val="693907804"/>
                    </a:ext>
                  </a:extLst>
                </a:gridCol>
              </a:tblGrid>
              <a:tr h="564773">
                <a:tc>
                  <a:txBody>
                    <a:bodyPr/>
                    <a:lstStyle/>
                    <a:p>
                      <a:endParaRPr lang="en-GB" dirty="0"/>
                    </a:p>
                  </a:txBody>
                  <a:tcPr/>
                </a:tc>
                <a:tc>
                  <a:txBody>
                    <a:bodyPr/>
                    <a:lstStyle/>
                    <a:p>
                      <a:r>
                        <a:rPr lang="en-GB" dirty="0" smtClean="0"/>
                        <a:t>Fund</a:t>
                      </a:r>
                      <a:r>
                        <a:rPr lang="en-GB" baseline="0" dirty="0" smtClean="0"/>
                        <a:t> Name</a:t>
                      </a:r>
                      <a:endParaRPr lang="en-GB" dirty="0"/>
                    </a:p>
                  </a:txBody>
                  <a:tcPr/>
                </a:tc>
                <a:tc>
                  <a:txBody>
                    <a:bodyPr/>
                    <a:lstStyle/>
                    <a:p>
                      <a:pPr algn="ctr"/>
                      <a:r>
                        <a:rPr lang="en-GB" dirty="0" smtClean="0"/>
                        <a:t>Number of</a:t>
                      </a:r>
                      <a:r>
                        <a:rPr lang="en-GB" baseline="0" dirty="0" smtClean="0"/>
                        <a:t> Units held [A]</a:t>
                      </a:r>
                      <a:endParaRPr lang="en-GB" dirty="0"/>
                    </a:p>
                  </a:txBody>
                  <a:tcPr/>
                </a:tc>
                <a:tc>
                  <a:txBody>
                    <a:bodyPr/>
                    <a:lstStyle/>
                    <a:p>
                      <a:pPr algn="ctr"/>
                      <a:r>
                        <a:rPr lang="en-GB" dirty="0" smtClean="0"/>
                        <a:t>Unit Price</a:t>
                      </a:r>
                      <a:r>
                        <a:rPr lang="en-GB" baseline="0" dirty="0" smtClean="0"/>
                        <a:t> (£) </a:t>
                      </a:r>
                      <a:r>
                        <a:rPr lang="en-GB" baseline="0" smtClean="0"/>
                        <a:t>[</a:t>
                      </a:r>
                      <a:r>
                        <a:rPr lang="en-GB" baseline="0" smtClean="0"/>
                        <a:t>B]</a:t>
                      </a:r>
                      <a:endParaRPr lang="en-GB" dirty="0"/>
                    </a:p>
                  </a:txBody>
                  <a:tcPr/>
                </a:tc>
                <a:tc>
                  <a:txBody>
                    <a:bodyPr/>
                    <a:lstStyle/>
                    <a:p>
                      <a:pPr algn="ctr"/>
                      <a:r>
                        <a:rPr lang="en-GB" dirty="0" smtClean="0"/>
                        <a:t>Fund Value        [A x B]</a:t>
                      </a:r>
                      <a:endParaRPr lang="en-GB" dirty="0"/>
                    </a:p>
                  </a:txBody>
                  <a:tcPr/>
                </a:tc>
                <a:tc>
                  <a:txBody>
                    <a:bodyPr/>
                    <a:lstStyle/>
                    <a:p>
                      <a:pPr algn="ctr"/>
                      <a:r>
                        <a:rPr lang="en-GB" dirty="0" smtClean="0"/>
                        <a:t>% of Plan</a:t>
                      </a:r>
                      <a:endParaRPr lang="en-GB" dirty="0"/>
                    </a:p>
                  </a:txBody>
                  <a:tcPr/>
                </a:tc>
                <a:extLst>
                  <a:ext uri="{0D108BD9-81ED-4DB2-BD59-A6C34878D82A}">
                    <a16:rowId xmlns:a16="http://schemas.microsoft.com/office/drawing/2014/main" val="710133911"/>
                  </a:ext>
                </a:extLst>
              </a:tr>
              <a:tr h="370840">
                <a:tc>
                  <a:txBody>
                    <a:bodyPr/>
                    <a:lstStyle/>
                    <a:p>
                      <a:endParaRPr lang="en-GB" dirty="0"/>
                    </a:p>
                  </a:txBody>
                  <a:tcPr/>
                </a:tc>
                <a:tc>
                  <a:txBody>
                    <a:bodyPr/>
                    <a:lstStyle/>
                    <a:p>
                      <a:r>
                        <a:rPr lang="en-GB" dirty="0" smtClean="0"/>
                        <a:t>Global</a:t>
                      </a:r>
                      <a:r>
                        <a:rPr lang="en-GB" baseline="0" dirty="0" smtClean="0"/>
                        <a:t> Property</a:t>
                      </a:r>
                      <a:endParaRPr lang="en-GB" dirty="0"/>
                    </a:p>
                  </a:txBody>
                  <a:tcPr/>
                </a:tc>
                <a:tc>
                  <a:txBody>
                    <a:bodyPr/>
                    <a:lstStyle/>
                    <a:p>
                      <a:pPr algn="r"/>
                      <a:r>
                        <a:rPr lang="en-GB" dirty="0" smtClean="0"/>
                        <a:t>100,000</a:t>
                      </a:r>
                      <a:endParaRPr lang="en-GB" dirty="0"/>
                    </a:p>
                  </a:txBody>
                  <a:tcPr/>
                </a:tc>
                <a:tc>
                  <a:txBody>
                    <a:bodyPr/>
                    <a:lstStyle/>
                    <a:p>
                      <a:pPr algn="r"/>
                      <a:r>
                        <a:rPr lang="en-GB" dirty="0" smtClean="0"/>
                        <a:t>1.1</a:t>
                      </a:r>
                      <a:endParaRPr lang="en-GB" dirty="0"/>
                    </a:p>
                  </a:txBody>
                  <a:tcPr/>
                </a:tc>
                <a:tc>
                  <a:txBody>
                    <a:bodyPr/>
                    <a:lstStyle/>
                    <a:p>
                      <a:pPr algn="r"/>
                      <a:r>
                        <a:rPr lang="en-GB" dirty="0" smtClean="0"/>
                        <a:t>£110,000</a:t>
                      </a:r>
                      <a:endParaRPr lang="en-GB" dirty="0"/>
                    </a:p>
                  </a:txBody>
                  <a:tcPr/>
                </a:tc>
                <a:tc>
                  <a:txBody>
                    <a:bodyPr/>
                    <a:lstStyle/>
                    <a:p>
                      <a:pPr algn="r"/>
                      <a:r>
                        <a:rPr lang="en-GB" dirty="0" smtClean="0"/>
                        <a:t>63%</a:t>
                      </a:r>
                      <a:endParaRPr lang="en-GB" dirty="0"/>
                    </a:p>
                  </a:txBody>
                  <a:tcPr/>
                </a:tc>
                <a:extLst>
                  <a:ext uri="{0D108BD9-81ED-4DB2-BD59-A6C34878D82A}">
                    <a16:rowId xmlns:a16="http://schemas.microsoft.com/office/drawing/2014/main" val="3588625498"/>
                  </a:ext>
                </a:extLst>
              </a:tr>
              <a:tr h="370840">
                <a:tc>
                  <a:txBody>
                    <a:bodyPr/>
                    <a:lstStyle/>
                    <a:p>
                      <a:pPr algn="ctr"/>
                      <a:r>
                        <a:rPr lang="en-GB" dirty="0" smtClean="0"/>
                        <a:t>+</a:t>
                      </a:r>
                      <a:endParaRPr lang="en-GB" dirty="0"/>
                    </a:p>
                  </a:txBody>
                  <a:tcPr/>
                </a:tc>
                <a:tc>
                  <a:txBody>
                    <a:bodyPr/>
                    <a:lstStyle/>
                    <a:p>
                      <a:r>
                        <a:rPr lang="en-GB" dirty="0" smtClean="0"/>
                        <a:t>With-Profits</a:t>
                      </a:r>
                      <a:endParaRPr lang="en-GB" dirty="0"/>
                    </a:p>
                  </a:txBody>
                  <a:tcPr/>
                </a:tc>
                <a:tc>
                  <a:txBody>
                    <a:bodyPr/>
                    <a:lstStyle/>
                    <a:p>
                      <a:pPr algn="r"/>
                      <a:r>
                        <a:rPr lang="en-GB" dirty="0" smtClean="0"/>
                        <a:t>50,000</a:t>
                      </a:r>
                      <a:endParaRPr lang="en-GB" dirty="0"/>
                    </a:p>
                  </a:txBody>
                  <a:tcPr/>
                </a:tc>
                <a:tc>
                  <a:txBody>
                    <a:bodyPr/>
                    <a:lstStyle/>
                    <a:p>
                      <a:pPr algn="r"/>
                      <a:r>
                        <a:rPr lang="en-GB" dirty="0" smtClean="0"/>
                        <a:t>1.2</a:t>
                      </a:r>
                      <a:endParaRPr lang="en-GB" dirty="0"/>
                    </a:p>
                  </a:txBody>
                  <a:tcPr/>
                </a:tc>
                <a:tc>
                  <a:txBody>
                    <a:bodyPr/>
                    <a:lstStyle/>
                    <a:p>
                      <a:pPr algn="r"/>
                      <a:r>
                        <a:rPr lang="en-GB" dirty="0" smtClean="0"/>
                        <a:t>£60,000</a:t>
                      </a:r>
                      <a:endParaRPr lang="en-GB" dirty="0"/>
                    </a:p>
                  </a:txBody>
                  <a:tcPr/>
                </a:tc>
                <a:tc>
                  <a:txBody>
                    <a:bodyPr/>
                    <a:lstStyle/>
                    <a:p>
                      <a:pPr algn="r"/>
                      <a:r>
                        <a:rPr lang="en-GB" dirty="0" smtClean="0"/>
                        <a:t>34%</a:t>
                      </a:r>
                      <a:endParaRPr lang="en-GB" dirty="0"/>
                    </a:p>
                  </a:txBody>
                  <a:tcPr/>
                </a:tc>
                <a:extLst>
                  <a:ext uri="{0D108BD9-81ED-4DB2-BD59-A6C34878D82A}">
                    <a16:rowId xmlns:a16="http://schemas.microsoft.com/office/drawing/2014/main" val="4266056469"/>
                  </a:ext>
                </a:extLst>
              </a:tr>
              <a:tr h="370840">
                <a:tc>
                  <a:txBody>
                    <a:bodyPr/>
                    <a:lstStyle/>
                    <a:p>
                      <a:pPr algn="ctr"/>
                      <a:r>
                        <a:rPr lang="en-GB" dirty="0" smtClean="0"/>
                        <a:t>+</a:t>
                      </a:r>
                      <a:endParaRPr lang="en-GB" dirty="0"/>
                    </a:p>
                  </a:txBody>
                  <a:tcPr/>
                </a:tc>
                <a:tc>
                  <a:txBody>
                    <a:bodyPr/>
                    <a:lstStyle/>
                    <a:p>
                      <a:r>
                        <a:rPr lang="en-GB" dirty="0" smtClean="0"/>
                        <a:t>Growth Bonus</a:t>
                      </a:r>
                      <a:endParaRPr lang="en-GB" dirty="0"/>
                    </a:p>
                  </a:txBody>
                  <a:tcPr/>
                </a:tc>
                <a:tc>
                  <a:txBody>
                    <a:bodyPr/>
                    <a:lstStyle/>
                    <a:p>
                      <a:pPr algn="r"/>
                      <a:r>
                        <a:rPr lang="en-GB" dirty="0" smtClean="0"/>
                        <a:t>5,000</a:t>
                      </a:r>
                      <a:endParaRPr lang="en-GB" dirty="0"/>
                    </a:p>
                  </a:txBody>
                  <a:tcPr/>
                </a:tc>
                <a:tc>
                  <a:txBody>
                    <a:bodyPr/>
                    <a:lstStyle/>
                    <a:p>
                      <a:pPr algn="r"/>
                      <a:r>
                        <a:rPr lang="en-GB" dirty="0" smtClean="0"/>
                        <a:t>1.2</a:t>
                      </a:r>
                      <a:endParaRPr lang="en-GB" dirty="0"/>
                    </a:p>
                  </a:txBody>
                  <a:tcPr/>
                </a:tc>
                <a:tc>
                  <a:txBody>
                    <a:bodyPr/>
                    <a:lstStyle/>
                    <a:p>
                      <a:pPr algn="r"/>
                      <a:r>
                        <a:rPr lang="en-GB" dirty="0" smtClean="0"/>
                        <a:t>£6,000</a:t>
                      </a:r>
                      <a:endParaRPr lang="en-GB" dirty="0"/>
                    </a:p>
                  </a:txBody>
                  <a:tcPr/>
                </a:tc>
                <a:tc>
                  <a:txBody>
                    <a:bodyPr/>
                    <a:lstStyle/>
                    <a:p>
                      <a:pPr algn="r"/>
                      <a:r>
                        <a:rPr lang="en-GB" dirty="0" smtClean="0"/>
                        <a:t>3%</a:t>
                      </a:r>
                      <a:endParaRPr lang="en-GB" dirty="0"/>
                    </a:p>
                  </a:txBody>
                  <a:tcPr/>
                </a:tc>
                <a:extLst>
                  <a:ext uri="{0D108BD9-81ED-4DB2-BD59-A6C34878D82A}">
                    <a16:rowId xmlns:a16="http://schemas.microsoft.com/office/drawing/2014/main" val="1740183017"/>
                  </a:ext>
                </a:extLst>
              </a:tr>
              <a:tr h="370840">
                <a:tc>
                  <a:txBody>
                    <a:bodyPr/>
                    <a:lstStyle/>
                    <a:p>
                      <a:pPr algn="ctr"/>
                      <a:r>
                        <a:rPr lang="en-GB" b="1" dirty="0" smtClean="0"/>
                        <a:t>=</a:t>
                      </a:r>
                      <a:endParaRPr lang="en-GB" b="1" dirty="0"/>
                    </a:p>
                  </a:txBody>
                  <a:tcPr/>
                </a:tc>
                <a:tc>
                  <a:txBody>
                    <a:bodyPr/>
                    <a:lstStyle/>
                    <a:p>
                      <a:r>
                        <a:rPr lang="en-GB" b="1" dirty="0" smtClean="0"/>
                        <a:t>Total Fund Value</a:t>
                      </a:r>
                      <a:endParaRPr lang="en-GB" b="1" dirty="0"/>
                    </a:p>
                  </a:txBody>
                  <a:tcPr/>
                </a:tc>
                <a:tc>
                  <a:txBody>
                    <a:bodyPr/>
                    <a:lstStyle/>
                    <a:p>
                      <a:endParaRPr lang="en-GB" b="1" dirty="0"/>
                    </a:p>
                  </a:txBody>
                  <a:tcPr/>
                </a:tc>
                <a:tc>
                  <a:txBody>
                    <a:bodyPr/>
                    <a:lstStyle/>
                    <a:p>
                      <a:endParaRPr lang="en-GB" b="1" dirty="0"/>
                    </a:p>
                  </a:txBody>
                  <a:tcPr/>
                </a:tc>
                <a:tc>
                  <a:txBody>
                    <a:bodyPr/>
                    <a:lstStyle/>
                    <a:p>
                      <a:pPr algn="r"/>
                      <a:r>
                        <a:rPr lang="en-GB" b="1" dirty="0" smtClean="0"/>
                        <a:t>£176,000</a:t>
                      </a:r>
                      <a:endParaRPr lang="en-GB" b="1" dirty="0"/>
                    </a:p>
                  </a:txBody>
                  <a:tcPr/>
                </a:tc>
                <a:tc>
                  <a:txBody>
                    <a:bodyPr/>
                    <a:lstStyle/>
                    <a:p>
                      <a:pPr algn="r"/>
                      <a:r>
                        <a:rPr lang="en-GB" b="1" dirty="0" smtClean="0"/>
                        <a:t>100%</a:t>
                      </a:r>
                      <a:endParaRPr lang="en-GB" b="1" dirty="0"/>
                    </a:p>
                  </a:txBody>
                  <a:tcPr/>
                </a:tc>
                <a:extLst>
                  <a:ext uri="{0D108BD9-81ED-4DB2-BD59-A6C34878D82A}">
                    <a16:rowId xmlns:a16="http://schemas.microsoft.com/office/drawing/2014/main" val="1155155534"/>
                  </a:ext>
                </a:extLst>
              </a:tr>
            </a:tbl>
          </a:graphicData>
        </a:graphic>
      </p:graphicFrame>
    </p:spTree>
    <p:extLst>
      <p:ext uri="{BB962C8B-B14F-4D97-AF65-F5344CB8AC3E}">
        <p14:creationId xmlns:p14="http://schemas.microsoft.com/office/powerpoint/2010/main" val="29543447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Review of with-profits communications</a:t>
            </a:r>
            <a:endParaRPr lang="en-GB" dirty="0"/>
          </a:p>
        </p:txBody>
      </p:sp>
      <p:sp>
        <p:nvSpPr>
          <p:cNvPr id="3" name="Content Placeholder 2"/>
          <p:cNvSpPr>
            <a:spLocks noGrp="1"/>
          </p:cNvSpPr>
          <p:nvPr>
            <p:ph idx="1"/>
          </p:nvPr>
        </p:nvSpPr>
        <p:spPr>
          <a:xfrm>
            <a:off x="416496" y="1412776"/>
            <a:ext cx="8982471" cy="4640262"/>
          </a:xfrm>
        </p:spPr>
        <p:txBody>
          <a:bodyPr/>
          <a:lstStyle/>
          <a:p>
            <a:pPr marL="0" indent="0">
              <a:buNone/>
            </a:pPr>
            <a:r>
              <a:rPr lang="en-GB" sz="2000" b="1" dirty="0" smtClean="0"/>
              <a:t>Proposals for further improvement: Pensions and Investments</a:t>
            </a:r>
            <a:endParaRPr lang="en-GB" sz="2000" dirty="0"/>
          </a:p>
          <a:p>
            <a:pPr marL="0" indent="0">
              <a:buNone/>
            </a:pPr>
            <a:endParaRPr lang="en-GB" sz="2000" dirty="0"/>
          </a:p>
        </p:txBody>
      </p:sp>
      <p:sp>
        <p:nvSpPr>
          <p:cNvPr id="4" name="Date Placeholder 3"/>
          <p:cNvSpPr>
            <a:spLocks noGrp="1"/>
          </p:cNvSpPr>
          <p:nvPr>
            <p:ph type="dt" sz="half" idx="10"/>
          </p:nvPr>
        </p:nvSpPr>
        <p:spPr/>
        <p:txBody>
          <a:bodyPr/>
          <a:lstStyle/>
          <a:p>
            <a:fld id="{BC1242CF-12C1-4411-B532-E91306108269}" type="datetime4">
              <a:rPr lang="en-GB" smtClean="0"/>
              <a:pPr/>
              <a:t>05 May 2017</a:t>
            </a:fld>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22</a:t>
            </a:fld>
            <a:endParaRPr lang="en-GB"/>
          </a:p>
        </p:txBody>
      </p:sp>
      <p:sp>
        <p:nvSpPr>
          <p:cNvPr id="6" name="Rectangle 5"/>
          <p:cNvSpPr/>
          <p:nvPr/>
        </p:nvSpPr>
        <p:spPr>
          <a:xfrm>
            <a:off x="416496" y="411338"/>
            <a:ext cx="1706557" cy="369332"/>
          </a:xfrm>
          <a:prstGeom prst="rect">
            <a:avLst/>
          </a:prstGeom>
        </p:spPr>
        <p:txBody>
          <a:bodyPr wrap="none">
            <a:spAutoFit/>
          </a:bodyPr>
          <a:lstStyle/>
          <a:p>
            <a:r>
              <a:rPr lang="en-GB" b="1" dirty="0" err="1">
                <a:solidFill>
                  <a:srgbClr val="4096B8"/>
                </a:solidFill>
              </a:rPr>
              <a:t>Workstream</a:t>
            </a:r>
            <a:r>
              <a:rPr lang="en-GB" b="1" dirty="0">
                <a:solidFill>
                  <a:srgbClr val="4096B8"/>
                </a:solidFill>
              </a:rPr>
              <a:t> </a:t>
            </a:r>
            <a:r>
              <a:rPr lang="en-GB" b="1" dirty="0" smtClean="0">
                <a:solidFill>
                  <a:srgbClr val="4096B8"/>
                </a:solidFill>
              </a:rPr>
              <a:t>2</a:t>
            </a:r>
            <a:endParaRPr lang="en-GB" dirty="0">
              <a:solidFill>
                <a:srgbClr val="4096B8"/>
              </a:solidFill>
            </a:endParaRPr>
          </a:p>
        </p:txBody>
      </p:sp>
      <p:graphicFrame>
        <p:nvGraphicFramePr>
          <p:cNvPr id="10" name="Table 9"/>
          <p:cNvGraphicFramePr>
            <a:graphicFrameLocks noGrp="1"/>
          </p:cNvGraphicFramePr>
          <p:nvPr>
            <p:extLst/>
          </p:nvPr>
        </p:nvGraphicFramePr>
        <p:xfrm>
          <a:off x="202940" y="1801922"/>
          <a:ext cx="8496944" cy="4429760"/>
        </p:xfrm>
        <a:graphic>
          <a:graphicData uri="http://schemas.openxmlformats.org/drawingml/2006/table">
            <a:tbl>
              <a:tblPr firstRow="1" bandRow="1">
                <a:tableStyleId>{5C22544A-7EE6-4342-B048-85BDC9FD1C3A}</a:tableStyleId>
              </a:tblPr>
              <a:tblGrid>
                <a:gridCol w="372134">
                  <a:extLst>
                    <a:ext uri="{9D8B030D-6E8A-4147-A177-3AD203B41FA5}">
                      <a16:colId xmlns:a16="http://schemas.microsoft.com/office/drawing/2014/main" val="3090431337"/>
                    </a:ext>
                  </a:extLst>
                </a:gridCol>
                <a:gridCol w="6036578">
                  <a:extLst>
                    <a:ext uri="{9D8B030D-6E8A-4147-A177-3AD203B41FA5}">
                      <a16:colId xmlns:a16="http://schemas.microsoft.com/office/drawing/2014/main" val="3980718867"/>
                    </a:ext>
                  </a:extLst>
                </a:gridCol>
                <a:gridCol w="2088232">
                  <a:extLst>
                    <a:ext uri="{9D8B030D-6E8A-4147-A177-3AD203B41FA5}">
                      <a16:colId xmlns:a16="http://schemas.microsoft.com/office/drawing/2014/main" val="3403732486"/>
                    </a:ext>
                  </a:extLst>
                </a:gridCol>
              </a:tblGrid>
              <a:tr h="360040">
                <a:tc>
                  <a:txBody>
                    <a:bodyPr/>
                    <a:lstStyle/>
                    <a:p>
                      <a:endParaRPr lang="en-GB" dirty="0"/>
                    </a:p>
                  </a:txBody>
                  <a:tcPr/>
                </a:tc>
                <a:tc>
                  <a:txBody>
                    <a:bodyPr/>
                    <a:lstStyle/>
                    <a:p>
                      <a:r>
                        <a:rPr lang="en-GB" dirty="0" smtClean="0"/>
                        <a:t>Date of</a:t>
                      </a:r>
                      <a:r>
                        <a:rPr lang="en-GB" baseline="0" dirty="0" smtClean="0"/>
                        <a:t> Statement</a:t>
                      </a:r>
                      <a:endParaRPr lang="en-GB"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smtClean="0"/>
                        <a:t>30 June 2017</a:t>
                      </a:r>
                    </a:p>
                  </a:txBody>
                  <a:tcPr/>
                </a:tc>
                <a:extLst>
                  <a:ext uri="{0D108BD9-81ED-4DB2-BD59-A6C34878D82A}">
                    <a16:rowId xmlns:a16="http://schemas.microsoft.com/office/drawing/2014/main" val="710133911"/>
                  </a:ext>
                </a:extLst>
              </a:tr>
              <a:tr h="370840">
                <a:tc>
                  <a:txBody>
                    <a:bodyPr/>
                    <a:lstStyle/>
                    <a:p>
                      <a:endParaRPr lang="en-GB" dirty="0"/>
                    </a:p>
                  </a:txBody>
                  <a:tcPr/>
                </a:tc>
                <a:tc>
                  <a:txBody>
                    <a:bodyPr/>
                    <a:lstStyle/>
                    <a:p>
                      <a:r>
                        <a:rPr lang="en-GB" b="1" dirty="0" smtClean="0"/>
                        <a:t>Total Fund Value</a:t>
                      </a:r>
                      <a:endParaRPr lang="en-GB" b="1" dirty="0"/>
                    </a:p>
                  </a:txBody>
                  <a:tcPr/>
                </a:tc>
                <a:tc>
                  <a:txBody>
                    <a:bodyPr/>
                    <a:lstStyle/>
                    <a:p>
                      <a:pPr algn="r"/>
                      <a:r>
                        <a:rPr lang="en-GB" b="1" dirty="0" smtClean="0"/>
                        <a:t>£176,000</a:t>
                      </a:r>
                      <a:endParaRPr lang="en-GB" b="1" dirty="0"/>
                    </a:p>
                  </a:txBody>
                  <a:tcPr/>
                </a:tc>
                <a:extLst>
                  <a:ext uri="{0D108BD9-81ED-4DB2-BD59-A6C34878D82A}">
                    <a16:rowId xmlns:a16="http://schemas.microsoft.com/office/drawing/2014/main" val="3588625498"/>
                  </a:ext>
                </a:extLst>
              </a:tr>
              <a:tr h="370840">
                <a:tc>
                  <a:txBody>
                    <a:bodyPr/>
                    <a:lstStyle/>
                    <a:p>
                      <a:pPr algn="ctr"/>
                      <a:r>
                        <a:rPr lang="en-GB" dirty="0" smtClean="0"/>
                        <a:t>+</a:t>
                      </a:r>
                      <a:endParaRPr lang="en-GB" dirty="0"/>
                    </a:p>
                  </a:txBody>
                  <a:tcPr/>
                </a:tc>
                <a:tc>
                  <a:txBody>
                    <a:bodyPr/>
                    <a:lstStyle/>
                    <a:p>
                      <a:r>
                        <a:rPr lang="en-GB" dirty="0" smtClean="0"/>
                        <a:t>Interim Bonus</a:t>
                      </a:r>
                      <a:endParaRPr lang="en-GB" dirty="0"/>
                    </a:p>
                  </a:txBody>
                  <a:tcPr/>
                </a:tc>
                <a:tc>
                  <a:txBody>
                    <a:bodyPr/>
                    <a:lstStyle/>
                    <a:p>
                      <a:pPr algn="r"/>
                      <a:r>
                        <a:rPr lang="en-GB" dirty="0" smtClean="0"/>
                        <a:t>£250</a:t>
                      </a:r>
                      <a:endParaRPr lang="en-GB" dirty="0"/>
                    </a:p>
                  </a:txBody>
                  <a:tcPr/>
                </a:tc>
                <a:extLst>
                  <a:ext uri="{0D108BD9-81ED-4DB2-BD59-A6C34878D82A}">
                    <a16:rowId xmlns:a16="http://schemas.microsoft.com/office/drawing/2014/main" val="4266056469"/>
                  </a:ext>
                </a:extLst>
              </a:tr>
              <a:tr h="370840">
                <a:tc>
                  <a:txBody>
                    <a:bodyPr/>
                    <a:lstStyle/>
                    <a:p>
                      <a:pPr algn="ctr"/>
                      <a:r>
                        <a:rPr lang="en-GB" dirty="0" smtClean="0"/>
                        <a:t>+</a:t>
                      </a:r>
                      <a:endParaRPr lang="en-GB" dirty="0"/>
                    </a:p>
                  </a:txBody>
                  <a:tcPr/>
                </a:tc>
                <a:tc>
                  <a:txBody>
                    <a:bodyPr/>
                    <a:lstStyle/>
                    <a:p>
                      <a:r>
                        <a:rPr lang="en-GB" dirty="0" smtClean="0"/>
                        <a:t>Final Bonus</a:t>
                      </a:r>
                      <a:endParaRPr lang="en-GB" dirty="0"/>
                    </a:p>
                  </a:txBody>
                  <a:tcPr/>
                </a:tc>
                <a:tc>
                  <a:txBody>
                    <a:bodyPr/>
                    <a:lstStyle/>
                    <a:p>
                      <a:pPr algn="r"/>
                      <a:r>
                        <a:rPr lang="en-GB" dirty="0" smtClean="0"/>
                        <a:t>£30,000</a:t>
                      </a:r>
                      <a:endParaRPr lang="en-GB" dirty="0"/>
                    </a:p>
                  </a:txBody>
                  <a:tcPr/>
                </a:tc>
                <a:extLst>
                  <a:ext uri="{0D108BD9-81ED-4DB2-BD59-A6C34878D82A}">
                    <a16:rowId xmlns:a16="http://schemas.microsoft.com/office/drawing/2014/main" val="1740183017"/>
                  </a:ext>
                </a:extLst>
              </a:tr>
              <a:tr h="370840">
                <a:tc>
                  <a:txBody>
                    <a:bodyPr/>
                    <a:lstStyle/>
                    <a:p>
                      <a:pPr algn="ctr"/>
                      <a:r>
                        <a:rPr lang="en-GB" dirty="0" smtClean="0"/>
                        <a:t>-</a:t>
                      </a:r>
                      <a:endParaRPr lang="en-GB" dirty="0"/>
                    </a:p>
                  </a:txBody>
                  <a:tcPr/>
                </a:tc>
                <a:tc>
                  <a:txBody>
                    <a:bodyPr/>
                    <a:lstStyle/>
                    <a:p>
                      <a:r>
                        <a:rPr lang="en-GB" dirty="0" smtClean="0"/>
                        <a:t>Market Value Reduction</a:t>
                      </a:r>
                      <a:endParaRPr lang="en-GB" dirty="0"/>
                    </a:p>
                  </a:txBody>
                  <a:tcPr/>
                </a:tc>
                <a:tc>
                  <a:txBody>
                    <a:bodyPr/>
                    <a:lstStyle/>
                    <a:p>
                      <a:pPr algn="r"/>
                      <a:r>
                        <a:rPr lang="en-GB" dirty="0" smtClean="0"/>
                        <a:t>£0</a:t>
                      </a:r>
                      <a:endParaRPr lang="en-GB" dirty="0"/>
                    </a:p>
                  </a:txBody>
                  <a:tcPr/>
                </a:tc>
                <a:extLst>
                  <a:ext uri="{0D108BD9-81ED-4DB2-BD59-A6C34878D82A}">
                    <a16:rowId xmlns:a16="http://schemas.microsoft.com/office/drawing/2014/main" val="3979022674"/>
                  </a:ext>
                </a:extLst>
              </a:tr>
              <a:tr h="370840">
                <a:tc>
                  <a:txBody>
                    <a:bodyPr/>
                    <a:lstStyle/>
                    <a:p>
                      <a:pPr algn="ctr"/>
                      <a:r>
                        <a:rPr lang="en-GB" b="1" dirty="0" smtClean="0"/>
                        <a:t>=</a:t>
                      </a:r>
                      <a:endParaRPr lang="en-GB" b="1" dirty="0"/>
                    </a:p>
                  </a:txBody>
                  <a:tcPr/>
                </a:tc>
                <a:tc>
                  <a:txBody>
                    <a:bodyPr/>
                    <a:lstStyle/>
                    <a:p>
                      <a:r>
                        <a:rPr lang="en-GB" b="1" dirty="0" smtClean="0"/>
                        <a:t>Plan Value as at 30 June 2017</a:t>
                      </a:r>
                      <a:endParaRPr lang="en-GB" b="1" dirty="0"/>
                    </a:p>
                  </a:txBody>
                  <a:tcPr/>
                </a:tc>
                <a:tc>
                  <a:txBody>
                    <a:bodyPr/>
                    <a:lstStyle/>
                    <a:p>
                      <a:pPr algn="r"/>
                      <a:r>
                        <a:rPr lang="en-GB" b="1" dirty="0" smtClean="0"/>
                        <a:t>£206,250</a:t>
                      </a:r>
                      <a:endParaRPr lang="en-GB" b="1" dirty="0"/>
                    </a:p>
                  </a:txBody>
                  <a:tcPr/>
                </a:tc>
                <a:extLst>
                  <a:ext uri="{0D108BD9-81ED-4DB2-BD59-A6C34878D82A}">
                    <a16:rowId xmlns:a16="http://schemas.microsoft.com/office/drawing/2014/main" val="1155155534"/>
                  </a:ext>
                </a:extLst>
              </a:tr>
              <a:tr h="240044">
                <a:tc>
                  <a:txBody>
                    <a:bodyPr/>
                    <a:lstStyle/>
                    <a:p>
                      <a:pPr algn="ctr"/>
                      <a:endParaRPr lang="en-GB" b="1" dirty="0"/>
                    </a:p>
                  </a:txBody>
                  <a:tcPr/>
                </a:tc>
                <a:tc>
                  <a:txBody>
                    <a:bodyPr/>
                    <a:lstStyle/>
                    <a:p>
                      <a:endParaRPr lang="en-GB" b="1" dirty="0"/>
                    </a:p>
                  </a:txBody>
                  <a:tcPr/>
                </a:tc>
                <a:tc>
                  <a:txBody>
                    <a:bodyPr/>
                    <a:lstStyle/>
                    <a:p>
                      <a:pPr algn="r"/>
                      <a:endParaRPr lang="en-GB" b="1" dirty="0"/>
                    </a:p>
                  </a:txBody>
                  <a:tcPr/>
                </a:tc>
                <a:extLst>
                  <a:ext uri="{0D108BD9-81ED-4DB2-BD59-A6C34878D82A}">
                    <a16:rowId xmlns:a16="http://schemas.microsoft.com/office/drawing/2014/main" val="866487415"/>
                  </a:ext>
                </a:extLst>
              </a:tr>
              <a:tr h="370840">
                <a:tc>
                  <a:txBody>
                    <a:bodyPr/>
                    <a:lstStyle/>
                    <a:p>
                      <a:pPr algn="ctr"/>
                      <a:endParaRPr lang="en-GB" b="1" dirty="0"/>
                    </a:p>
                  </a:txBody>
                  <a:tcPr/>
                </a:tc>
                <a:tc>
                  <a:txBody>
                    <a:bodyPr/>
                    <a:lstStyle/>
                    <a:p>
                      <a:r>
                        <a:rPr lang="en-GB" b="1" dirty="0" smtClean="0"/>
                        <a:t>Transfer Value as at 30 June 2017</a:t>
                      </a:r>
                      <a:endParaRPr lang="en-GB" b="1" dirty="0"/>
                    </a:p>
                  </a:txBody>
                  <a:tcPr/>
                </a:tc>
                <a:tc>
                  <a:txBody>
                    <a:bodyPr/>
                    <a:lstStyle/>
                    <a:p>
                      <a:pPr algn="r"/>
                      <a:r>
                        <a:rPr lang="en-GB" b="1" dirty="0" smtClean="0"/>
                        <a:t>£205,500</a:t>
                      </a:r>
                      <a:endParaRPr lang="en-GB" b="1" dirty="0"/>
                    </a:p>
                  </a:txBody>
                  <a:tcPr/>
                </a:tc>
                <a:extLst>
                  <a:ext uri="{0D108BD9-81ED-4DB2-BD59-A6C34878D82A}">
                    <a16:rowId xmlns:a16="http://schemas.microsoft.com/office/drawing/2014/main" val="4157241987"/>
                  </a:ext>
                </a:extLst>
              </a:tr>
              <a:tr h="290452">
                <a:tc>
                  <a:txBody>
                    <a:bodyPr/>
                    <a:lstStyle/>
                    <a:p>
                      <a:pPr algn="ctr"/>
                      <a:endParaRPr lang="en-GB" b="1" dirty="0"/>
                    </a:p>
                  </a:txBody>
                  <a:tcPr/>
                </a:tc>
                <a:tc>
                  <a:txBody>
                    <a:bodyPr/>
                    <a:lstStyle/>
                    <a:p>
                      <a:endParaRPr lang="en-GB" b="1" dirty="0"/>
                    </a:p>
                  </a:txBody>
                  <a:tcPr/>
                </a:tc>
                <a:tc>
                  <a:txBody>
                    <a:bodyPr/>
                    <a:lstStyle/>
                    <a:p>
                      <a:pPr algn="r"/>
                      <a:endParaRPr lang="en-GB" b="1" dirty="0"/>
                    </a:p>
                  </a:txBody>
                  <a:tcPr/>
                </a:tc>
                <a:extLst>
                  <a:ext uri="{0D108BD9-81ED-4DB2-BD59-A6C34878D82A}">
                    <a16:rowId xmlns:a16="http://schemas.microsoft.com/office/drawing/2014/main" val="4170497266"/>
                  </a:ext>
                </a:extLst>
              </a:tr>
              <a:tr h="370840">
                <a:tc>
                  <a:txBody>
                    <a:bodyPr/>
                    <a:lstStyle/>
                    <a:p>
                      <a:pPr algn="ctr"/>
                      <a:endParaRPr lang="en-GB" b="1" dirty="0"/>
                    </a:p>
                  </a:txBody>
                  <a:tcPr/>
                </a:tc>
                <a:tc>
                  <a:txBody>
                    <a:bodyPr/>
                    <a:lstStyle/>
                    <a:p>
                      <a:r>
                        <a:rPr lang="en-GB" b="1" dirty="0" smtClean="0"/>
                        <a:t>Plan Value as at 30</a:t>
                      </a:r>
                      <a:r>
                        <a:rPr lang="en-GB" b="1" baseline="0" dirty="0" smtClean="0"/>
                        <a:t> June 2016</a:t>
                      </a:r>
                      <a:endParaRPr lang="en-GB" b="1" dirty="0"/>
                    </a:p>
                  </a:txBody>
                  <a:tcPr/>
                </a:tc>
                <a:tc>
                  <a:txBody>
                    <a:bodyPr/>
                    <a:lstStyle/>
                    <a:p>
                      <a:pPr algn="r"/>
                      <a:r>
                        <a:rPr lang="en-GB" b="1" dirty="0" smtClean="0"/>
                        <a:t>£195,000</a:t>
                      </a:r>
                      <a:endParaRPr lang="en-GB" b="1" dirty="0"/>
                    </a:p>
                  </a:txBody>
                  <a:tcPr/>
                </a:tc>
                <a:extLst>
                  <a:ext uri="{0D108BD9-81ED-4DB2-BD59-A6C34878D82A}">
                    <a16:rowId xmlns:a16="http://schemas.microsoft.com/office/drawing/2014/main" val="1470270529"/>
                  </a:ext>
                </a:extLst>
              </a:tr>
              <a:tr h="324000">
                <a:tc>
                  <a:txBody>
                    <a:bodyPr/>
                    <a:lstStyle/>
                    <a:p>
                      <a:pPr algn="ctr"/>
                      <a:endParaRPr lang="en-GB" b="1" dirty="0"/>
                    </a:p>
                  </a:txBody>
                  <a:tcPr/>
                </a:tc>
                <a:tc>
                  <a:txBody>
                    <a:bodyPr/>
                    <a:lstStyle/>
                    <a:p>
                      <a:endParaRPr lang="en-GB" b="1" dirty="0"/>
                    </a:p>
                  </a:txBody>
                  <a:tcPr/>
                </a:tc>
                <a:tc>
                  <a:txBody>
                    <a:bodyPr/>
                    <a:lstStyle/>
                    <a:p>
                      <a:pPr algn="r"/>
                      <a:endParaRPr lang="en-GB" b="1" dirty="0"/>
                    </a:p>
                  </a:txBody>
                  <a:tcPr/>
                </a:tc>
                <a:extLst>
                  <a:ext uri="{0D108BD9-81ED-4DB2-BD59-A6C34878D82A}">
                    <a16:rowId xmlns:a16="http://schemas.microsoft.com/office/drawing/2014/main" val="564385871"/>
                  </a:ext>
                </a:extLst>
              </a:tr>
              <a:tr h="370840">
                <a:tc>
                  <a:txBody>
                    <a:bodyPr/>
                    <a:lstStyle/>
                    <a:p>
                      <a:pPr algn="ctr"/>
                      <a:endParaRPr lang="en-GB" b="1" dirty="0"/>
                    </a:p>
                  </a:txBody>
                  <a:tcPr/>
                </a:tc>
                <a:tc>
                  <a:txBody>
                    <a:bodyPr/>
                    <a:lstStyle/>
                    <a:p>
                      <a:r>
                        <a:rPr lang="en-GB" b="1" dirty="0" smtClean="0"/>
                        <a:t>Guaranteed</a:t>
                      </a:r>
                      <a:r>
                        <a:rPr lang="en-GB" b="1" baseline="0" dirty="0" smtClean="0"/>
                        <a:t> Minimum Death Benefit</a:t>
                      </a:r>
                      <a:endParaRPr lang="en-GB" b="1" dirty="0"/>
                    </a:p>
                  </a:txBody>
                  <a:tcPr/>
                </a:tc>
                <a:tc>
                  <a:txBody>
                    <a:bodyPr/>
                    <a:lstStyle/>
                    <a:p>
                      <a:pPr algn="r"/>
                      <a:r>
                        <a:rPr lang="en-GB" b="1" dirty="0" smtClean="0"/>
                        <a:t>£250,000</a:t>
                      </a:r>
                      <a:endParaRPr lang="en-GB" b="1" dirty="0"/>
                    </a:p>
                  </a:txBody>
                  <a:tcPr/>
                </a:tc>
                <a:extLst>
                  <a:ext uri="{0D108BD9-81ED-4DB2-BD59-A6C34878D82A}">
                    <a16:rowId xmlns:a16="http://schemas.microsoft.com/office/drawing/2014/main" val="1836486091"/>
                  </a:ext>
                </a:extLst>
              </a:tr>
            </a:tbl>
          </a:graphicData>
        </a:graphic>
      </p:graphicFrame>
    </p:spTree>
    <p:extLst>
      <p:ext uri="{BB962C8B-B14F-4D97-AF65-F5344CB8AC3E}">
        <p14:creationId xmlns:p14="http://schemas.microsoft.com/office/powerpoint/2010/main" val="18704842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Review of with-profits communications</a:t>
            </a:r>
            <a:endParaRPr lang="en-GB" dirty="0"/>
          </a:p>
        </p:txBody>
      </p:sp>
      <p:sp>
        <p:nvSpPr>
          <p:cNvPr id="3" name="Content Placeholder 2"/>
          <p:cNvSpPr>
            <a:spLocks noGrp="1"/>
          </p:cNvSpPr>
          <p:nvPr>
            <p:ph idx="1"/>
          </p:nvPr>
        </p:nvSpPr>
        <p:spPr>
          <a:xfrm>
            <a:off x="416496" y="1412776"/>
            <a:ext cx="8982471" cy="4640262"/>
          </a:xfrm>
        </p:spPr>
        <p:txBody>
          <a:bodyPr/>
          <a:lstStyle/>
          <a:p>
            <a:pPr marL="0" indent="0">
              <a:buNone/>
            </a:pPr>
            <a:r>
              <a:rPr lang="en-GB" sz="2000" b="1" dirty="0" smtClean="0"/>
              <a:t>Proposals for further improvement: Pensions and Investments</a:t>
            </a:r>
            <a:endParaRPr lang="en-GB" sz="2000" dirty="0"/>
          </a:p>
        </p:txBody>
      </p:sp>
      <p:sp>
        <p:nvSpPr>
          <p:cNvPr id="4" name="Date Placeholder 3"/>
          <p:cNvSpPr>
            <a:spLocks noGrp="1"/>
          </p:cNvSpPr>
          <p:nvPr>
            <p:ph type="dt" sz="half" idx="10"/>
          </p:nvPr>
        </p:nvSpPr>
        <p:spPr/>
        <p:txBody>
          <a:bodyPr/>
          <a:lstStyle/>
          <a:p>
            <a:fld id="{BC1242CF-12C1-4411-B532-E91306108269}" type="datetime4">
              <a:rPr lang="en-GB" smtClean="0"/>
              <a:pPr/>
              <a:t>05 May 2017</a:t>
            </a:fld>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23</a:t>
            </a:fld>
            <a:endParaRPr lang="en-GB"/>
          </a:p>
        </p:txBody>
      </p:sp>
      <p:sp>
        <p:nvSpPr>
          <p:cNvPr id="6" name="Rectangle 5"/>
          <p:cNvSpPr/>
          <p:nvPr/>
        </p:nvSpPr>
        <p:spPr>
          <a:xfrm>
            <a:off x="416496" y="411338"/>
            <a:ext cx="1706557" cy="369332"/>
          </a:xfrm>
          <a:prstGeom prst="rect">
            <a:avLst/>
          </a:prstGeom>
        </p:spPr>
        <p:txBody>
          <a:bodyPr wrap="none">
            <a:spAutoFit/>
          </a:bodyPr>
          <a:lstStyle/>
          <a:p>
            <a:r>
              <a:rPr lang="en-GB" b="1" dirty="0" err="1">
                <a:solidFill>
                  <a:srgbClr val="4096B8"/>
                </a:solidFill>
              </a:rPr>
              <a:t>Workstream</a:t>
            </a:r>
            <a:r>
              <a:rPr lang="en-GB" b="1" dirty="0">
                <a:solidFill>
                  <a:srgbClr val="4096B8"/>
                </a:solidFill>
              </a:rPr>
              <a:t> </a:t>
            </a:r>
            <a:r>
              <a:rPr lang="en-GB" b="1" dirty="0" smtClean="0">
                <a:solidFill>
                  <a:srgbClr val="4096B8"/>
                </a:solidFill>
              </a:rPr>
              <a:t>2</a:t>
            </a:r>
            <a:endParaRPr lang="en-GB" dirty="0">
              <a:solidFill>
                <a:srgbClr val="4096B8"/>
              </a:solidFill>
            </a:endParaRPr>
          </a:p>
        </p:txBody>
      </p:sp>
      <p:pic>
        <p:nvPicPr>
          <p:cNvPr id="7" name="Picture 6"/>
          <p:cNvPicPr>
            <a:picLocks noChangeAspect="1"/>
          </p:cNvPicPr>
          <p:nvPr/>
        </p:nvPicPr>
        <p:blipFill>
          <a:blip r:embed="rId3"/>
          <a:stretch>
            <a:fillRect/>
          </a:stretch>
        </p:blipFill>
        <p:spPr>
          <a:xfrm>
            <a:off x="200472" y="2924944"/>
            <a:ext cx="9505056" cy="1800200"/>
          </a:xfrm>
          <a:prstGeom prst="rect">
            <a:avLst/>
          </a:prstGeom>
        </p:spPr>
      </p:pic>
    </p:spTree>
    <p:extLst>
      <p:ext uri="{BB962C8B-B14F-4D97-AF65-F5344CB8AC3E}">
        <p14:creationId xmlns:p14="http://schemas.microsoft.com/office/powerpoint/2010/main" val="36970593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err="1" smtClean="0"/>
              <a:t>Workstream</a:t>
            </a:r>
            <a:r>
              <a:rPr lang="en-GB" dirty="0" smtClean="0"/>
              <a:t> 3</a:t>
            </a:r>
            <a:endParaRPr lang="en-GB" dirty="0"/>
          </a:p>
        </p:txBody>
      </p:sp>
      <p:sp>
        <p:nvSpPr>
          <p:cNvPr id="6" name="Subtitle 5"/>
          <p:cNvSpPr>
            <a:spLocks noGrp="1"/>
          </p:cNvSpPr>
          <p:nvPr>
            <p:ph type="subTitle" idx="1"/>
          </p:nvPr>
        </p:nvSpPr>
        <p:spPr/>
        <p:txBody>
          <a:bodyPr/>
          <a:lstStyle/>
          <a:p>
            <a:r>
              <a:rPr lang="en-GB" dirty="0" smtClean="0"/>
              <a:t>Review of with-profits consumer research</a:t>
            </a:r>
            <a:endParaRPr lang="en-GB" dirty="0"/>
          </a:p>
        </p:txBody>
      </p:sp>
      <p:sp>
        <p:nvSpPr>
          <p:cNvPr id="4" name="Date Placeholder 3"/>
          <p:cNvSpPr>
            <a:spLocks noGrp="1"/>
          </p:cNvSpPr>
          <p:nvPr>
            <p:ph type="dt" sz="half" idx="2"/>
          </p:nvPr>
        </p:nvSpPr>
        <p:spPr/>
        <p:txBody>
          <a:bodyPr/>
          <a:lstStyle/>
          <a:p>
            <a:fld id="{1744C141-B97D-4979-AB76-E8E6AB76C28B}" type="datetime4">
              <a:rPr lang="en-GB" smtClean="0"/>
              <a:pPr/>
              <a:t>05 May 2017</a:t>
            </a:fld>
            <a:endParaRPr lang="en-GB" dirty="0"/>
          </a:p>
        </p:txBody>
      </p:sp>
    </p:spTree>
    <p:extLst>
      <p:ext uri="{BB962C8B-B14F-4D97-AF65-F5344CB8AC3E}">
        <p14:creationId xmlns:p14="http://schemas.microsoft.com/office/powerpoint/2010/main" val="38182837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Review of with-profits consumer research</a:t>
            </a:r>
            <a:endParaRPr lang="en-GB" dirty="0"/>
          </a:p>
        </p:txBody>
      </p:sp>
      <p:sp>
        <p:nvSpPr>
          <p:cNvPr id="3" name="Content Placeholder 2"/>
          <p:cNvSpPr>
            <a:spLocks noGrp="1"/>
          </p:cNvSpPr>
          <p:nvPr>
            <p:ph idx="1"/>
          </p:nvPr>
        </p:nvSpPr>
        <p:spPr/>
        <p:txBody>
          <a:bodyPr/>
          <a:lstStyle/>
          <a:p>
            <a:pPr marL="0" indent="0">
              <a:buNone/>
            </a:pPr>
            <a:endParaRPr lang="en-GB" sz="2000" dirty="0" smtClean="0"/>
          </a:p>
          <a:p>
            <a:pPr marL="0" indent="0">
              <a:buNone/>
            </a:pPr>
            <a:endParaRPr lang="en-GB" sz="2000" dirty="0"/>
          </a:p>
          <a:p>
            <a:pPr marL="0" indent="0">
              <a:buNone/>
            </a:pPr>
            <a:r>
              <a:rPr lang="en-GB" sz="2000" dirty="0" smtClean="0"/>
              <a:t>Desk-based research of material available to cover:</a:t>
            </a:r>
          </a:p>
          <a:p>
            <a:pPr marL="457200" indent="-457200">
              <a:buAutoNum type="alphaUcPeriod"/>
            </a:pPr>
            <a:r>
              <a:rPr lang="en-GB" sz="2000" dirty="0" smtClean="0"/>
              <a:t>Existing with-profits consumer research</a:t>
            </a:r>
          </a:p>
          <a:p>
            <a:pPr marL="457200" indent="-457200">
              <a:buAutoNum type="alphaUcPeriod"/>
            </a:pPr>
            <a:r>
              <a:rPr lang="en-GB" sz="2000" dirty="0" smtClean="0"/>
              <a:t>Wider consumer research of relevance</a:t>
            </a:r>
          </a:p>
          <a:p>
            <a:pPr marL="457200" indent="-457200">
              <a:buAutoNum type="alphaUcPeriod"/>
            </a:pPr>
            <a:endParaRPr lang="en-GB" sz="2000" dirty="0"/>
          </a:p>
        </p:txBody>
      </p:sp>
      <p:sp>
        <p:nvSpPr>
          <p:cNvPr id="4" name="Date Placeholder 3"/>
          <p:cNvSpPr>
            <a:spLocks noGrp="1"/>
          </p:cNvSpPr>
          <p:nvPr>
            <p:ph type="dt" sz="half" idx="10"/>
          </p:nvPr>
        </p:nvSpPr>
        <p:spPr/>
        <p:txBody>
          <a:bodyPr/>
          <a:lstStyle/>
          <a:p>
            <a:fld id="{BC1242CF-12C1-4411-B532-E91306108269}" type="datetime4">
              <a:rPr lang="en-GB" smtClean="0"/>
              <a:pPr/>
              <a:t>05 May 2017</a:t>
            </a:fld>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25</a:t>
            </a:fld>
            <a:endParaRPr lang="en-GB"/>
          </a:p>
        </p:txBody>
      </p:sp>
      <p:sp>
        <p:nvSpPr>
          <p:cNvPr id="6" name="Rectangle 5"/>
          <p:cNvSpPr/>
          <p:nvPr/>
        </p:nvSpPr>
        <p:spPr>
          <a:xfrm>
            <a:off x="416496" y="411338"/>
            <a:ext cx="1706557" cy="369332"/>
          </a:xfrm>
          <a:prstGeom prst="rect">
            <a:avLst/>
          </a:prstGeom>
        </p:spPr>
        <p:txBody>
          <a:bodyPr wrap="none">
            <a:spAutoFit/>
          </a:bodyPr>
          <a:lstStyle/>
          <a:p>
            <a:r>
              <a:rPr lang="en-GB" b="1" dirty="0" err="1">
                <a:solidFill>
                  <a:srgbClr val="4096B8"/>
                </a:solidFill>
              </a:rPr>
              <a:t>Workstream</a:t>
            </a:r>
            <a:r>
              <a:rPr lang="en-GB" b="1" dirty="0">
                <a:solidFill>
                  <a:srgbClr val="4096B8"/>
                </a:solidFill>
              </a:rPr>
              <a:t> </a:t>
            </a:r>
            <a:r>
              <a:rPr lang="en-GB" b="1" dirty="0" smtClean="0">
                <a:solidFill>
                  <a:srgbClr val="4096B8"/>
                </a:solidFill>
              </a:rPr>
              <a:t>3</a:t>
            </a:r>
            <a:endParaRPr lang="en-GB" dirty="0">
              <a:solidFill>
                <a:srgbClr val="4096B8"/>
              </a:solidFill>
            </a:endParaRPr>
          </a:p>
        </p:txBody>
      </p:sp>
    </p:spTree>
    <p:extLst>
      <p:ext uri="{BB962C8B-B14F-4D97-AF65-F5344CB8AC3E}">
        <p14:creationId xmlns:p14="http://schemas.microsoft.com/office/powerpoint/2010/main" val="3696703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of with-profits consumer research</a:t>
            </a:r>
          </a:p>
        </p:txBody>
      </p:sp>
      <p:sp>
        <p:nvSpPr>
          <p:cNvPr id="3" name="Content Placeholder 2"/>
          <p:cNvSpPr>
            <a:spLocks noGrp="1"/>
          </p:cNvSpPr>
          <p:nvPr>
            <p:ph idx="1"/>
          </p:nvPr>
        </p:nvSpPr>
        <p:spPr/>
        <p:txBody>
          <a:bodyPr/>
          <a:lstStyle/>
          <a:p>
            <a:pPr marL="457200" indent="-457200">
              <a:buAutoNum type="alphaUcPeriod"/>
            </a:pPr>
            <a:r>
              <a:rPr lang="en-GB" sz="2000" dirty="0"/>
              <a:t>Existing with-profits consumer </a:t>
            </a:r>
            <a:r>
              <a:rPr lang="en-GB" sz="2000" dirty="0" smtClean="0"/>
              <a:t>research</a:t>
            </a:r>
          </a:p>
          <a:p>
            <a:pPr marL="0" indent="0">
              <a:buNone/>
            </a:pPr>
            <a:endParaRPr lang="en-GB" sz="2000" dirty="0" smtClean="0"/>
          </a:p>
          <a:p>
            <a:r>
              <a:rPr lang="en-GB" sz="2000" dirty="0"/>
              <a:t>A range of </a:t>
            </a:r>
            <a:r>
              <a:rPr lang="en-GB" sz="2000" b="1" dirty="0" smtClean="0">
                <a:solidFill>
                  <a:srgbClr val="4096B8"/>
                </a:solidFill>
              </a:rPr>
              <a:t>research </a:t>
            </a:r>
            <a:r>
              <a:rPr lang="en-GB" sz="2000" b="1" dirty="0">
                <a:solidFill>
                  <a:srgbClr val="4096B8"/>
                </a:solidFill>
              </a:rPr>
              <a:t>was reviewed </a:t>
            </a:r>
            <a:r>
              <a:rPr lang="en-GB" sz="2000" dirty="0"/>
              <a:t>from the profession, </a:t>
            </a:r>
            <a:r>
              <a:rPr lang="en-GB" sz="2000" dirty="0" smtClean="0"/>
              <a:t>insurance providers </a:t>
            </a:r>
            <a:r>
              <a:rPr lang="en-GB" sz="2000" dirty="0"/>
              <a:t>and industry bodies going back nearly a decade.</a:t>
            </a:r>
          </a:p>
          <a:p>
            <a:endParaRPr lang="en-GB" sz="2000" dirty="0" smtClean="0"/>
          </a:p>
          <a:p>
            <a:r>
              <a:rPr lang="en-GB" sz="2000" dirty="0" smtClean="0"/>
              <a:t>Whilst there is much research around with-profits very little has been undertaken </a:t>
            </a:r>
            <a:r>
              <a:rPr lang="en-GB" sz="2000" b="1" dirty="0" smtClean="0">
                <a:solidFill>
                  <a:srgbClr val="4096B8"/>
                </a:solidFill>
              </a:rPr>
              <a:t>from the perspective of the consumer</a:t>
            </a:r>
            <a:r>
              <a:rPr lang="en-GB" sz="2000" dirty="0" smtClean="0"/>
              <a:t>.</a:t>
            </a:r>
            <a:endParaRPr lang="en-GB" sz="2000" dirty="0"/>
          </a:p>
          <a:p>
            <a:endParaRPr lang="en-GB" sz="2000" dirty="0" smtClean="0"/>
          </a:p>
          <a:p>
            <a:pPr marL="0" indent="0">
              <a:buNone/>
            </a:pPr>
            <a:endParaRPr lang="en-GB" sz="2000" dirty="0"/>
          </a:p>
        </p:txBody>
      </p:sp>
      <p:sp>
        <p:nvSpPr>
          <p:cNvPr id="4" name="Date Placeholder 3"/>
          <p:cNvSpPr>
            <a:spLocks noGrp="1"/>
          </p:cNvSpPr>
          <p:nvPr>
            <p:ph type="dt" sz="half" idx="10"/>
          </p:nvPr>
        </p:nvSpPr>
        <p:spPr/>
        <p:txBody>
          <a:bodyPr/>
          <a:lstStyle/>
          <a:p>
            <a:fld id="{BC1242CF-12C1-4411-B532-E91306108269}" type="datetime4">
              <a:rPr lang="en-GB" smtClean="0"/>
              <a:pPr/>
              <a:t>05 May 2017</a:t>
            </a:fld>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26</a:t>
            </a:fld>
            <a:endParaRPr lang="en-GB"/>
          </a:p>
        </p:txBody>
      </p:sp>
      <p:sp>
        <p:nvSpPr>
          <p:cNvPr id="6" name="Rectangle 5"/>
          <p:cNvSpPr/>
          <p:nvPr/>
        </p:nvSpPr>
        <p:spPr>
          <a:xfrm>
            <a:off x="416496" y="411338"/>
            <a:ext cx="1706557" cy="369332"/>
          </a:xfrm>
          <a:prstGeom prst="rect">
            <a:avLst/>
          </a:prstGeom>
        </p:spPr>
        <p:txBody>
          <a:bodyPr wrap="none">
            <a:spAutoFit/>
          </a:bodyPr>
          <a:lstStyle/>
          <a:p>
            <a:r>
              <a:rPr lang="en-GB" b="1" dirty="0" err="1">
                <a:solidFill>
                  <a:srgbClr val="4096B8"/>
                </a:solidFill>
              </a:rPr>
              <a:t>Workstream</a:t>
            </a:r>
            <a:r>
              <a:rPr lang="en-GB" b="1" dirty="0">
                <a:solidFill>
                  <a:srgbClr val="4096B8"/>
                </a:solidFill>
              </a:rPr>
              <a:t> </a:t>
            </a:r>
            <a:r>
              <a:rPr lang="en-GB" b="1" dirty="0" smtClean="0">
                <a:solidFill>
                  <a:srgbClr val="4096B8"/>
                </a:solidFill>
              </a:rPr>
              <a:t>3</a:t>
            </a:r>
            <a:endParaRPr lang="en-GB" dirty="0">
              <a:solidFill>
                <a:srgbClr val="4096B8"/>
              </a:solidFill>
            </a:endParaRPr>
          </a:p>
        </p:txBody>
      </p:sp>
    </p:spTree>
    <p:extLst>
      <p:ext uri="{BB962C8B-B14F-4D97-AF65-F5344CB8AC3E}">
        <p14:creationId xmlns:p14="http://schemas.microsoft.com/office/powerpoint/2010/main" val="3762123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of with-profits consumer research</a:t>
            </a:r>
          </a:p>
        </p:txBody>
      </p:sp>
      <p:sp>
        <p:nvSpPr>
          <p:cNvPr id="3" name="Content Placeholder 2"/>
          <p:cNvSpPr>
            <a:spLocks noGrp="1"/>
          </p:cNvSpPr>
          <p:nvPr>
            <p:ph idx="1"/>
          </p:nvPr>
        </p:nvSpPr>
        <p:spPr/>
        <p:txBody>
          <a:bodyPr/>
          <a:lstStyle/>
          <a:p>
            <a:pPr marL="457200" indent="-457200">
              <a:buAutoNum type="alphaUcPeriod"/>
            </a:pPr>
            <a:r>
              <a:rPr lang="en-GB" sz="2000" dirty="0" smtClean="0"/>
              <a:t>Providers’ with</a:t>
            </a:r>
            <a:r>
              <a:rPr lang="en-GB" sz="2000" dirty="0"/>
              <a:t>-profits consumer </a:t>
            </a:r>
            <a:r>
              <a:rPr lang="en-GB" sz="2000" dirty="0" smtClean="0"/>
              <a:t>research</a:t>
            </a:r>
          </a:p>
          <a:p>
            <a:pPr marL="0" indent="0">
              <a:buNone/>
            </a:pPr>
            <a:r>
              <a:rPr lang="en-GB" sz="2000" b="1" dirty="0" smtClean="0">
                <a:solidFill>
                  <a:srgbClr val="4096B8"/>
                </a:solidFill>
              </a:rPr>
              <a:t>Value of received information:</a:t>
            </a:r>
          </a:p>
          <a:p>
            <a:r>
              <a:rPr lang="en-GB" sz="2000" dirty="0" smtClean="0"/>
              <a:t>Consumers </a:t>
            </a:r>
            <a:r>
              <a:rPr lang="en-GB" sz="2000" dirty="0"/>
              <a:t>placed the greatest value on </a:t>
            </a:r>
            <a:r>
              <a:rPr lang="en-GB" sz="2000" dirty="0" smtClean="0"/>
              <a:t>their benefit </a:t>
            </a:r>
            <a:r>
              <a:rPr lang="en-GB" sz="2000" dirty="0"/>
              <a:t>statement, followed by the covering </a:t>
            </a:r>
            <a:r>
              <a:rPr lang="en-GB" sz="2000" dirty="0" smtClean="0"/>
              <a:t>letter</a:t>
            </a:r>
          </a:p>
          <a:p>
            <a:r>
              <a:rPr lang="en-GB" sz="2000" dirty="0" smtClean="0"/>
              <a:t>Less </a:t>
            </a:r>
            <a:r>
              <a:rPr lang="en-GB" sz="2000" dirty="0"/>
              <a:t>value </a:t>
            </a:r>
            <a:r>
              <a:rPr lang="en-GB" sz="2000" dirty="0" smtClean="0"/>
              <a:t>is </a:t>
            </a:r>
            <a:r>
              <a:rPr lang="en-GB" sz="2000" dirty="0"/>
              <a:t>placed on </a:t>
            </a:r>
            <a:r>
              <a:rPr lang="en-GB" sz="2000" dirty="0" smtClean="0"/>
              <a:t>Q&amp;As or booklets, which are perceived to be sales pitches</a:t>
            </a:r>
          </a:p>
          <a:p>
            <a:r>
              <a:rPr lang="en-GB" sz="2000" dirty="0" smtClean="0"/>
              <a:t>Document margins are seen as a good place to fit additional information</a:t>
            </a:r>
            <a:endParaRPr lang="en-GB" sz="2000" dirty="0"/>
          </a:p>
          <a:p>
            <a:endParaRPr lang="en-GB" sz="2000" dirty="0" smtClean="0"/>
          </a:p>
          <a:p>
            <a:pPr marL="0" indent="0">
              <a:buNone/>
            </a:pPr>
            <a:endParaRPr lang="en-GB" sz="1600" dirty="0" smtClean="0"/>
          </a:p>
        </p:txBody>
      </p:sp>
      <p:sp>
        <p:nvSpPr>
          <p:cNvPr id="4" name="Date Placeholder 3"/>
          <p:cNvSpPr>
            <a:spLocks noGrp="1"/>
          </p:cNvSpPr>
          <p:nvPr>
            <p:ph type="dt" sz="half" idx="10"/>
          </p:nvPr>
        </p:nvSpPr>
        <p:spPr/>
        <p:txBody>
          <a:bodyPr/>
          <a:lstStyle/>
          <a:p>
            <a:fld id="{BC1242CF-12C1-4411-B532-E91306108269}" type="datetime4">
              <a:rPr lang="en-GB" smtClean="0"/>
              <a:pPr/>
              <a:t>05 May 2017</a:t>
            </a:fld>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27</a:t>
            </a:fld>
            <a:endParaRPr lang="en-GB"/>
          </a:p>
        </p:txBody>
      </p:sp>
      <p:sp>
        <p:nvSpPr>
          <p:cNvPr id="6" name="Rectangle 5"/>
          <p:cNvSpPr/>
          <p:nvPr/>
        </p:nvSpPr>
        <p:spPr>
          <a:xfrm>
            <a:off x="416496" y="411338"/>
            <a:ext cx="1706557" cy="369332"/>
          </a:xfrm>
          <a:prstGeom prst="rect">
            <a:avLst/>
          </a:prstGeom>
        </p:spPr>
        <p:txBody>
          <a:bodyPr wrap="none">
            <a:spAutoFit/>
          </a:bodyPr>
          <a:lstStyle/>
          <a:p>
            <a:r>
              <a:rPr lang="en-GB" b="1" dirty="0" err="1">
                <a:solidFill>
                  <a:srgbClr val="4096B8"/>
                </a:solidFill>
              </a:rPr>
              <a:t>Workstream</a:t>
            </a:r>
            <a:r>
              <a:rPr lang="en-GB" b="1" dirty="0">
                <a:solidFill>
                  <a:srgbClr val="4096B8"/>
                </a:solidFill>
              </a:rPr>
              <a:t> </a:t>
            </a:r>
            <a:r>
              <a:rPr lang="en-GB" b="1" dirty="0" smtClean="0">
                <a:solidFill>
                  <a:srgbClr val="4096B8"/>
                </a:solidFill>
              </a:rPr>
              <a:t>3</a:t>
            </a:r>
            <a:endParaRPr lang="en-GB" dirty="0">
              <a:solidFill>
                <a:srgbClr val="4096B8"/>
              </a:solidFill>
            </a:endParaRPr>
          </a:p>
        </p:txBody>
      </p:sp>
    </p:spTree>
    <p:extLst>
      <p:ext uri="{BB962C8B-B14F-4D97-AF65-F5344CB8AC3E}">
        <p14:creationId xmlns:p14="http://schemas.microsoft.com/office/powerpoint/2010/main" val="42498794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of with-profits consumer research</a:t>
            </a:r>
          </a:p>
        </p:txBody>
      </p:sp>
      <p:sp>
        <p:nvSpPr>
          <p:cNvPr id="3" name="Content Placeholder 2"/>
          <p:cNvSpPr>
            <a:spLocks noGrp="1"/>
          </p:cNvSpPr>
          <p:nvPr>
            <p:ph idx="1"/>
          </p:nvPr>
        </p:nvSpPr>
        <p:spPr/>
        <p:txBody>
          <a:bodyPr/>
          <a:lstStyle/>
          <a:p>
            <a:pPr marL="457200" indent="-457200">
              <a:buAutoNum type="alphaUcPeriod"/>
            </a:pPr>
            <a:r>
              <a:rPr lang="en-GB" sz="2000" dirty="0" smtClean="0"/>
              <a:t>Providers’ with</a:t>
            </a:r>
            <a:r>
              <a:rPr lang="en-GB" sz="2000" dirty="0"/>
              <a:t>-profits consumer </a:t>
            </a:r>
            <a:r>
              <a:rPr lang="en-GB" sz="2000" dirty="0" smtClean="0"/>
              <a:t>research</a:t>
            </a:r>
          </a:p>
          <a:p>
            <a:pPr marL="0" indent="0">
              <a:buNone/>
            </a:pPr>
            <a:r>
              <a:rPr lang="en-GB" sz="2000" b="1" dirty="0" smtClean="0">
                <a:solidFill>
                  <a:srgbClr val="4096B8"/>
                </a:solidFill>
              </a:rPr>
              <a:t>Reason for receiving information:</a:t>
            </a:r>
          </a:p>
          <a:p>
            <a:r>
              <a:rPr lang="en-GB" sz="2000" dirty="0" smtClean="0"/>
              <a:t>It is not always clear to consumers why they have been contacted</a:t>
            </a:r>
          </a:p>
          <a:p>
            <a:r>
              <a:rPr lang="en-GB" sz="2000" dirty="0" smtClean="0"/>
              <a:t>Consumers like to see a company logo on a plain envelope to identify its importance</a:t>
            </a:r>
          </a:p>
          <a:p>
            <a:r>
              <a:rPr lang="en-GB" sz="2000" dirty="0" smtClean="0"/>
              <a:t>Glossy envelopes were seen to contain promotional / sales material and often binned whilst plain envelopes were overlooked!</a:t>
            </a:r>
          </a:p>
          <a:p>
            <a:endParaRPr lang="en-GB" sz="2000" dirty="0" smtClean="0"/>
          </a:p>
          <a:p>
            <a:pPr marL="0" indent="0">
              <a:buNone/>
            </a:pPr>
            <a:endParaRPr lang="en-GB" sz="1600" dirty="0" smtClean="0"/>
          </a:p>
        </p:txBody>
      </p:sp>
      <p:sp>
        <p:nvSpPr>
          <p:cNvPr id="4" name="Date Placeholder 3"/>
          <p:cNvSpPr>
            <a:spLocks noGrp="1"/>
          </p:cNvSpPr>
          <p:nvPr>
            <p:ph type="dt" sz="half" idx="10"/>
          </p:nvPr>
        </p:nvSpPr>
        <p:spPr/>
        <p:txBody>
          <a:bodyPr/>
          <a:lstStyle/>
          <a:p>
            <a:fld id="{BC1242CF-12C1-4411-B532-E91306108269}" type="datetime4">
              <a:rPr lang="en-GB" smtClean="0"/>
              <a:pPr/>
              <a:t>05 May 2017</a:t>
            </a:fld>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28</a:t>
            </a:fld>
            <a:endParaRPr lang="en-GB"/>
          </a:p>
        </p:txBody>
      </p:sp>
      <p:sp>
        <p:nvSpPr>
          <p:cNvPr id="6" name="Rectangle 5"/>
          <p:cNvSpPr/>
          <p:nvPr/>
        </p:nvSpPr>
        <p:spPr>
          <a:xfrm>
            <a:off x="416496" y="411338"/>
            <a:ext cx="1706557" cy="369332"/>
          </a:xfrm>
          <a:prstGeom prst="rect">
            <a:avLst/>
          </a:prstGeom>
        </p:spPr>
        <p:txBody>
          <a:bodyPr wrap="none">
            <a:spAutoFit/>
          </a:bodyPr>
          <a:lstStyle/>
          <a:p>
            <a:r>
              <a:rPr lang="en-GB" b="1" dirty="0" err="1">
                <a:solidFill>
                  <a:srgbClr val="4096B8"/>
                </a:solidFill>
              </a:rPr>
              <a:t>Workstream</a:t>
            </a:r>
            <a:r>
              <a:rPr lang="en-GB" b="1" dirty="0">
                <a:solidFill>
                  <a:srgbClr val="4096B8"/>
                </a:solidFill>
              </a:rPr>
              <a:t> </a:t>
            </a:r>
            <a:r>
              <a:rPr lang="en-GB" b="1" dirty="0" smtClean="0">
                <a:solidFill>
                  <a:srgbClr val="4096B8"/>
                </a:solidFill>
              </a:rPr>
              <a:t>3</a:t>
            </a:r>
            <a:endParaRPr lang="en-GB" dirty="0">
              <a:solidFill>
                <a:srgbClr val="4096B8"/>
              </a:solidFill>
            </a:endParaRPr>
          </a:p>
        </p:txBody>
      </p:sp>
    </p:spTree>
    <p:extLst>
      <p:ext uri="{BB962C8B-B14F-4D97-AF65-F5344CB8AC3E}">
        <p14:creationId xmlns:p14="http://schemas.microsoft.com/office/powerpoint/2010/main" val="27329549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of with-profits consumer research</a:t>
            </a:r>
          </a:p>
        </p:txBody>
      </p:sp>
      <p:sp>
        <p:nvSpPr>
          <p:cNvPr id="3" name="Content Placeholder 2"/>
          <p:cNvSpPr>
            <a:spLocks noGrp="1"/>
          </p:cNvSpPr>
          <p:nvPr>
            <p:ph idx="1"/>
          </p:nvPr>
        </p:nvSpPr>
        <p:spPr/>
        <p:txBody>
          <a:bodyPr/>
          <a:lstStyle/>
          <a:p>
            <a:pPr marL="457200" indent="-457200">
              <a:buAutoNum type="alphaUcPeriod"/>
            </a:pPr>
            <a:r>
              <a:rPr lang="en-GB" sz="2000" dirty="0" smtClean="0"/>
              <a:t>Providers’ with</a:t>
            </a:r>
            <a:r>
              <a:rPr lang="en-GB" sz="2000" dirty="0"/>
              <a:t>-profits consumer </a:t>
            </a:r>
            <a:r>
              <a:rPr lang="en-GB" sz="2000" dirty="0" smtClean="0"/>
              <a:t>research</a:t>
            </a:r>
          </a:p>
          <a:p>
            <a:pPr marL="0" indent="0">
              <a:buNone/>
            </a:pPr>
            <a:r>
              <a:rPr lang="en-GB" sz="2000" b="1" dirty="0" smtClean="0">
                <a:solidFill>
                  <a:srgbClr val="4096B8"/>
                </a:solidFill>
              </a:rPr>
              <a:t>Consumer understanding:</a:t>
            </a:r>
          </a:p>
          <a:p>
            <a:r>
              <a:rPr lang="en-GB" sz="2000" dirty="0" smtClean="0"/>
              <a:t>The most common reason for choosing a with-profits policy was as a result of receiving independent financial advice</a:t>
            </a:r>
          </a:p>
          <a:p>
            <a:r>
              <a:rPr lang="en-GB" sz="2000" dirty="0" smtClean="0"/>
              <a:t>The </a:t>
            </a:r>
            <a:r>
              <a:rPr lang="en-GB" sz="2000" b="1" dirty="0" smtClean="0"/>
              <a:t>majority</a:t>
            </a:r>
            <a:r>
              <a:rPr lang="en-GB" sz="2000" dirty="0" smtClean="0"/>
              <a:t> of consumers were unable to articulate the features, benefits or drawbacks of a with-profits policy</a:t>
            </a:r>
          </a:p>
          <a:p>
            <a:r>
              <a:rPr lang="en-GB" sz="2000" dirty="0" smtClean="0"/>
              <a:t>Financially sophisticated consumers were often less happy with the information provided, possibly suggesting greater expectations.</a:t>
            </a:r>
          </a:p>
          <a:p>
            <a:pPr marL="0" indent="0">
              <a:buNone/>
            </a:pPr>
            <a:r>
              <a:rPr lang="en-GB" sz="2000" i="1" dirty="0"/>
              <a:t>Despite the lack of understanding or appreciation of the inner workings of their policy, the majority of consumers intend to hold onto their policy until maturity / retirement</a:t>
            </a:r>
            <a:endParaRPr lang="en-GB" sz="2000" dirty="0" smtClean="0"/>
          </a:p>
          <a:p>
            <a:endParaRPr lang="en-GB" sz="2000" dirty="0" smtClean="0"/>
          </a:p>
          <a:p>
            <a:endParaRPr lang="en-GB" sz="2000" dirty="0" smtClean="0"/>
          </a:p>
          <a:p>
            <a:endParaRPr lang="en-GB" sz="2000" dirty="0" smtClean="0"/>
          </a:p>
          <a:p>
            <a:pPr marL="0" indent="0">
              <a:buNone/>
            </a:pPr>
            <a:endParaRPr lang="en-GB" sz="1600" dirty="0" smtClean="0"/>
          </a:p>
        </p:txBody>
      </p:sp>
      <p:sp>
        <p:nvSpPr>
          <p:cNvPr id="4" name="Date Placeholder 3"/>
          <p:cNvSpPr>
            <a:spLocks noGrp="1"/>
          </p:cNvSpPr>
          <p:nvPr>
            <p:ph type="dt" sz="half" idx="10"/>
          </p:nvPr>
        </p:nvSpPr>
        <p:spPr/>
        <p:txBody>
          <a:bodyPr/>
          <a:lstStyle/>
          <a:p>
            <a:fld id="{BC1242CF-12C1-4411-B532-E91306108269}" type="datetime4">
              <a:rPr lang="en-GB" smtClean="0"/>
              <a:pPr/>
              <a:t>05 May 2017</a:t>
            </a:fld>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29</a:t>
            </a:fld>
            <a:endParaRPr lang="en-GB"/>
          </a:p>
        </p:txBody>
      </p:sp>
      <p:sp>
        <p:nvSpPr>
          <p:cNvPr id="6" name="Rectangle 5"/>
          <p:cNvSpPr/>
          <p:nvPr/>
        </p:nvSpPr>
        <p:spPr>
          <a:xfrm>
            <a:off x="416496" y="411338"/>
            <a:ext cx="1706557" cy="369332"/>
          </a:xfrm>
          <a:prstGeom prst="rect">
            <a:avLst/>
          </a:prstGeom>
        </p:spPr>
        <p:txBody>
          <a:bodyPr wrap="none">
            <a:spAutoFit/>
          </a:bodyPr>
          <a:lstStyle/>
          <a:p>
            <a:r>
              <a:rPr lang="en-GB" b="1" dirty="0" err="1">
                <a:solidFill>
                  <a:srgbClr val="4096B8"/>
                </a:solidFill>
              </a:rPr>
              <a:t>Workstream</a:t>
            </a:r>
            <a:r>
              <a:rPr lang="en-GB" b="1" dirty="0">
                <a:solidFill>
                  <a:srgbClr val="4096B8"/>
                </a:solidFill>
              </a:rPr>
              <a:t> </a:t>
            </a:r>
            <a:r>
              <a:rPr lang="en-GB" b="1" dirty="0" smtClean="0">
                <a:solidFill>
                  <a:srgbClr val="4096B8"/>
                </a:solidFill>
              </a:rPr>
              <a:t>3</a:t>
            </a:r>
            <a:endParaRPr lang="en-GB" dirty="0">
              <a:solidFill>
                <a:srgbClr val="4096B8"/>
              </a:solidFill>
            </a:endParaRPr>
          </a:p>
        </p:txBody>
      </p:sp>
    </p:spTree>
    <p:extLst>
      <p:ext uri="{BB962C8B-B14F-4D97-AF65-F5344CB8AC3E}">
        <p14:creationId xmlns:p14="http://schemas.microsoft.com/office/powerpoint/2010/main" val="192796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a:t>
            </a:r>
            <a:endParaRPr lang="en-GB" dirty="0"/>
          </a:p>
        </p:txBody>
      </p:sp>
      <p:sp>
        <p:nvSpPr>
          <p:cNvPr id="4" name="Date Placeholder 3"/>
          <p:cNvSpPr>
            <a:spLocks noGrp="1"/>
          </p:cNvSpPr>
          <p:nvPr>
            <p:ph type="dt" sz="half" idx="10"/>
          </p:nvPr>
        </p:nvSpPr>
        <p:spPr/>
        <p:txBody>
          <a:bodyPr/>
          <a:lstStyle/>
          <a:p>
            <a:fld id="{BC1242CF-12C1-4411-B532-E91306108269}" type="datetime4">
              <a:rPr lang="en-GB" smtClean="0"/>
              <a:pPr/>
              <a:t>05 May 2017</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3</a:t>
            </a:fld>
            <a:endParaRPr lang="en-GB"/>
          </a:p>
        </p:txBody>
      </p:sp>
      <p:graphicFrame>
        <p:nvGraphicFramePr>
          <p:cNvPr id="8" name="Content Placeholder 6"/>
          <p:cNvGraphicFramePr>
            <a:graphicFrameLocks noGrp="1"/>
          </p:cNvGraphicFramePr>
          <p:nvPr>
            <p:extLst/>
          </p:nvPr>
        </p:nvGraphicFramePr>
        <p:xfrm>
          <a:off x="466756" y="1669058"/>
          <a:ext cx="8983663" cy="4640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0" name="Straight Arrow Connector 9"/>
          <p:cNvCxnSpPr/>
          <p:nvPr/>
        </p:nvCxnSpPr>
        <p:spPr>
          <a:xfrm>
            <a:off x="521998" y="3109218"/>
            <a:ext cx="2736304" cy="0"/>
          </a:xfrm>
          <a:prstGeom prst="straightConnector1">
            <a:avLst/>
          </a:prstGeom>
          <a:ln w="41275">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330310" y="3109218"/>
            <a:ext cx="5544616" cy="0"/>
          </a:xfrm>
          <a:prstGeom prst="straightConnector1">
            <a:avLst/>
          </a:prstGeom>
          <a:ln w="41275">
            <a:headEnd type="arrow"/>
            <a:tailEnd type="arrow"/>
          </a:ln>
        </p:spPr>
        <p:style>
          <a:lnRef idx="1">
            <a:schemeClr val="accent1"/>
          </a:lnRef>
          <a:fillRef idx="0">
            <a:schemeClr val="accent1"/>
          </a:fillRef>
          <a:effectRef idx="0">
            <a:schemeClr val="accent1"/>
          </a:effectRef>
          <a:fontRef idx="minor">
            <a:schemeClr val="tx1"/>
          </a:fontRef>
        </p:style>
      </p:cxnSp>
      <p:sp>
        <p:nvSpPr>
          <p:cNvPr id="12" name="TextBox 12"/>
          <p:cNvSpPr txBox="1"/>
          <p:nvPr/>
        </p:nvSpPr>
        <p:spPr>
          <a:xfrm>
            <a:off x="594006" y="2595870"/>
            <a:ext cx="2520280" cy="369332"/>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GB" b="1" dirty="0" smtClean="0"/>
              <a:t>Phase 1</a:t>
            </a:r>
            <a:endParaRPr lang="en-GB" b="1" dirty="0"/>
          </a:p>
        </p:txBody>
      </p:sp>
      <p:sp>
        <p:nvSpPr>
          <p:cNvPr id="13" name="TextBox 13"/>
          <p:cNvSpPr txBox="1"/>
          <p:nvPr/>
        </p:nvSpPr>
        <p:spPr>
          <a:xfrm>
            <a:off x="4842478" y="2667878"/>
            <a:ext cx="2520280" cy="369332"/>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GB" b="1" dirty="0" smtClean="0"/>
              <a:t>Phase 2</a:t>
            </a:r>
            <a:endParaRPr lang="en-GB" b="1" dirty="0"/>
          </a:p>
        </p:txBody>
      </p:sp>
      <p:sp>
        <p:nvSpPr>
          <p:cNvPr id="16" name="Content Placeholder 2"/>
          <p:cNvSpPr>
            <a:spLocks noGrp="1"/>
          </p:cNvSpPr>
          <p:nvPr>
            <p:ph idx="1"/>
          </p:nvPr>
        </p:nvSpPr>
        <p:spPr>
          <a:xfrm>
            <a:off x="416496" y="5013176"/>
            <a:ext cx="8982471" cy="1368152"/>
          </a:xfrm>
        </p:spPr>
        <p:txBody>
          <a:bodyPr/>
          <a:lstStyle/>
          <a:p>
            <a:pPr marL="0" indent="0">
              <a:buNone/>
            </a:pPr>
            <a:r>
              <a:rPr lang="en-GB" sz="2000" b="1" u="sng" dirty="0" smtClean="0"/>
              <a:t>Purpose</a:t>
            </a:r>
            <a:r>
              <a:rPr lang="en-GB" sz="2000" b="1" dirty="0" smtClean="0"/>
              <a:t>: To share findings to date and to request feedback on ideas and thoughts for further research</a:t>
            </a:r>
          </a:p>
          <a:p>
            <a:pPr marL="0" lvl="0" indent="0">
              <a:buNone/>
            </a:pPr>
            <a:r>
              <a:rPr lang="en-GB" sz="2000" b="1" dirty="0" smtClean="0"/>
              <a:t>We have included contact details for anyone who would like to input</a:t>
            </a:r>
          </a:p>
        </p:txBody>
      </p:sp>
      <p:sp>
        <p:nvSpPr>
          <p:cNvPr id="17" name="Content Placeholder 2"/>
          <p:cNvSpPr txBox="1">
            <a:spLocks/>
          </p:cNvSpPr>
          <p:nvPr/>
        </p:nvSpPr>
        <p:spPr bwMode="auto">
          <a:xfrm>
            <a:off x="416496" y="1484784"/>
            <a:ext cx="9145016" cy="3344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269875" marR="0" lvl="0" indent="-269875" algn="l" defTabSz="914400" rtl="0" eaLnBrk="1" fontAlgn="base" latinLnBrk="0" hangingPunct="1">
              <a:lnSpc>
                <a:spcPct val="100000"/>
              </a:lnSpc>
              <a:spcBef>
                <a:spcPct val="50000"/>
              </a:spcBef>
              <a:spcAft>
                <a:spcPct val="0"/>
              </a:spcAft>
              <a:buClr>
                <a:schemeClr val="accent1"/>
              </a:buClr>
              <a:buSzTx/>
              <a:tabLst/>
              <a:defRPr/>
            </a:pPr>
            <a:r>
              <a:rPr kumimoji="0" lang="en-GB" sz="2000" b="0" i="0" u="none" strike="noStrike" kern="0" cap="none" spc="0" normalizeH="0" baseline="0" noProof="0" dirty="0" smtClean="0">
                <a:ln>
                  <a:noFill/>
                </a:ln>
                <a:solidFill>
                  <a:srgbClr val="3F4548"/>
                </a:solidFill>
                <a:effectLst/>
                <a:uLnTx/>
                <a:uFillTx/>
                <a:latin typeface="+mn-lt"/>
                <a:ea typeface="+mn-ea"/>
                <a:cs typeface="+mn-cs"/>
              </a:rPr>
              <a:t>The Value of With-Profits for Consumers Working Party. </a:t>
            </a:r>
          </a:p>
          <a:p>
            <a:pPr marL="0" marR="0" lvl="0" indent="0" algn="l" defTabSz="914400" rtl="0" eaLnBrk="1" fontAlgn="base" latinLnBrk="0" hangingPunct="1">
              <a:lnSpc>
                <a:spcPct val="100000"/>
              </a:lnSpc>
              <a:spcBef>
                <a:spcPct val="50000"/>
              </a:spcBef>
              <a:spcAft>
                <a:spcPct val="0"/>
              </a:spcAft>
              <a:buClr>
                <a:schemeClr val="accent1"/>
              </a:buClr>
              <a:buSzTx/>
              <a:buFontTx/>
              <a:buNone/>
              <a:tabLst/>
              <a:defRPr/>
            </a:pPr>
            <a:r>
              <a:rPr kumimoji="0" lang="en-GB" sz="2000" b="1" i="0" u="none" strike="noStrike" kern="0" cap="none" spc="0" normalizeH="0" baseline="0" noProof="0" dirty="0" smtClean="0">
                <a:ln>
                  <a:noFill/>
                </a:ln>
                <a:solidFill>
                  <a:srgbClr val="4096B8"/>
                </a:solidFill>
                <a:effectLst/>
                <a:uLnTx/>
                <a:uFillTx/>
                <a:latin typeface="+mn-lt"/>
                <a:ea typeface="+mn-ea"/>
                <a:cs typeface="+mn-cs"/>
              </a:rPr>
              <a:t>Scope: </a:t>
            </a:r>
            <a:r>
              <a:rPr lang="en-GB" sz="2000" b="1" kern="0" dirty="0" smtClean="0">
                <a:solidFill>
                  <a:srgbClr val="4096B8"/>
                </a:solidFill>
                <a:latin typeface="+mn-lt"/>
                <a:cs typeface="+mn-cs"/>
              </a:rPr>
              <a:t>Do consumers understand the value of their with-profits policies?</a:t>
            </a:r>
          </a:p>
        </p:txBody>
      </p:sp>
    </p:spTree>
    <p:extLst>
      <p:ext uri="{BB962C8B-B14F-4D97-AF65-F5344CB8AC3E}">
        <p14:creationId xmlns:p14="http://schemas.microsoft.com/office/powerpoint/2010/main" val="19047445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of with-profits consumer research</a:t>
            </a:r>
          </a:p>
        </p:txBody>
      </p:sp>
      <p:sp>
        <p:nvSpPr>
          <p:cNvPr id="3" name="Content Placeholder 2"/>
          <p:cNvSpPr>
            <a:spLocks noGrp="1"/>
          </p:cNvSpPr>
          <p:nvPr>
            <p:ph idx="1"/>
          </p:nvPr>
        </p:nvSpPr>
        <p:spPr/>
        <p:txBody>
          <a:bodyPr/>
          <a:lstStyle/>
          <a:p>
            <a:pPr marL="457200" indent="-457200">
              <a:buFont typeface="+mj-lt"/>
              <a:buAutoNum type="alphaUcPeriod" startAt="2"/>
            </a:pPr>
            <a:r>
              <a:rPr lang="en-GB" sz="2000" dirty="0" smtClean="0"/>
              <a:t>Wider consumer research of relevance</a:t>
            </a:r>
          </a:p>
          <a:p>
            <a:pPr marL="0" indent="0">
              <a:buNone/>
            </a:pPr>
            <a:r>
              <a:rPr lang="en-GB" sz="2000" dirty="0"/>
              <a:t>The Money Advice Service (MAS) performed research </a:t>
            </a:r>
            <a:r>
              <a:rPr lang="en-GB" sz="2000" dirty="0" smtClean="0"/>
              <a:t>of retirement language by </a:t>
            </a:r>
            <a:r>
              <a:rPr lang="en-GB" sz="2000" dirty="0"/>
              <a:t>a combination of focus groups and </a:t>
            </a:r>
            <a:r>
              <a:rPr lang="en-GB" sz="2000" dirty="0" smtClean="0"/>
              <a:t>in-depth </a:t>
            </a:r>
            <a:r>
              <a:rPr lang="en-GB" sz="2000" dirty="0"/>
              <a:t>interviews </a:t>
            </a:r>
          </a:p>
          <a:p>
            <a:r>
              <a:rPr lang="en-GB" sz="2000" dirty="0"/>
              <a:t>Different </a:t>
            </a:r>
            <a:r>
              <a:rPr lang="en-GB" sz="2000" b="1" dirty="0">
                <a:solidFill>
                  <a:srgbClr val="4096B8"/>
                </a:solidFill>
              </a:rPr>
              <a:t>terminology used </a:t>
            </a:r>
            <a:r>
              <a:rPr lang="en-GB" sz="2000" dirty="0"/>
              <a:t>for the options available to </a:t>
            </a:r>
            <a:r>
              <a:rPr lang="en-GB" sz="2000" dirty="0" smtClean="0"/>
              <a:t>consumers </a:t>
            </a:r>
            <a:r>
              <a:rPr lang="en-GB" sz="2000" dirty="0"/>
              <a:t>at retirement was </a:t>
            </a:r>
            <a:r>
              <a:rPr lang="en-GB" sz="2000" dirty="0" smtClean="0"/>
              <a:t>considered</a:t>
            </a:r>
          </a:p>
          <a:p>
            <a:r>
              <a:rPr lang="en-GB" sz="2000" dirty="0" smtClean="0"/>
              <a:t>Recommendations included the use of accessible language including terms </a:t>
            </a:r>
            <a:r>
              <a:rPr lang="en-GB" sz="2000" dirty="0"/>
              <a:t>such as “pension pot”, “lump sums” and “lifelong, regular income</a:t>
            </a:r>
            <a:r>
              <a:rPr lang="en-GB" sz="2000" dirty="0" smtClean="0"/>
              <a:t>” </a:t>
            </a:r>
            <a:br>
              <a:rPr lang="en-GB" sz="2000" dirty="0" smtClean="0"/>
            </a:br>
            <a:r>
              <a:rPr lang="en-GB" sz="2000" dirty="0" smtClean="0"/>
              <a:t>(see appendix)</a:t>
            </a:r>
            <a:endParaRPr lang="en-GB" sz="2000" dirty="0"/>
          </a:p>
          <a:p>
            <a:r>
              <a:rPr lang="en-GB" sz="2000" dirty="0"/>
              <a:t>The research was </a:t>
            </a:r>
            <a:r>
              <a:rPr lang="en-GB" sz="2000" b="1" dirty="0">
                <a:solidFill>
                  <a:srgbClr val="4096B8"/>
                </a:solidFill>
              </a:rPr>
              <a:t>not with-profits specific</a:t>
            </a:r>
            <a:r>
              <a:rPr lang="en-GB" sz="2000" dirty="0"/>
              <a:t>.</a:t>
            </a:r>
          </a:p>
          <a:p>
            <a:pPr marL="0" indent="0">
              <a:buNone/>
            </a:pPr>
            <a:endParaRPr lang="en-GB" sz="2000" dirty="0"/>
          </a:p>
        </p:txBody>
      </p:sp>
      <p:sp>
        <p:nvSpPr>
          <p:cNvPr id="4" name="Date Placeholder 3"/>
          <p:cNvSpPr>
            <a:spLocks noGrp="1"/>
          </p:cNvSpPr>
          <p:nvPr>
            <p:ph type="dt" sz="half" idx="10"/>
          </p:nvPr>
        </p:nvSpPr>
        <p:spPr/>
        <p:txBody>
          <a:bodyPr/>
          <a:lstStyle/>
          <a:p>
            <a:fld id="{BC1242CF-12C1-4411-B532-E91306108269}" type="datetime4">
              <a:rPr lang="en-GB" smtClean="0"/>
              <a:pPr/>
              <a:t>05 May 2017</a:t>
            </a:fld>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30</a:t>
            </a:fld>
            <a:endParaRPr lang="en-GB"/>
          </a:p>
        </p:txBody>
      </p:sp>
      <p:sp>
        <p:nvSpPr>
          <p:cNvPr id="6" name="Rectangle 5"/>
          <p:cNvSpPr/>
          <p:nvPr/>
        </p:nvSpPr>
        <p:spPr>
          <a:xfrm>
            <a:off x="416496" y="411338"/>
            <a:ext cx="1706557" cy="369332"/>
          </a:xfrm>
          <a:prstGeom prst="rect">
            <a:avLst/>
          </a:prstGeom>
        </p:spPr>
        <p:txBody>
          <a:bodyPr wrap="none">
            <a:spAutoFit/>
          </a:bodyPr>
          <a:lstStyle/>
          <a:p>
            <a:r>
              <a:rPr lang="en-GB" b="1" dirty="0" err="1">
                <a:solidFill>
                  <a:srgbClr val="4096B8"/>
                </a:solidFill>
              </a:rPr>
              <a:t>Workstream</a:t>
            </a:r>
            <a:r>
              <a:rPr lang="en-GB" b="1" dirty="0">
                <a:solidFill>
                  <a:srgbClr val="4096B8"/>
                </a:solidFill>
              </a:rPr>
              <a:t> </a:t>
            </a:r>
            <a:r>
              <a:rPr lang="en-GB" b="1" dirty="0" smtClean="0">
                <a:solidFill>
                  <a:srgbClr val="4096B8"/>
                </a:solidFill>
              </a:rPr>
              <a:t>3</a:t>
            </a:r>
            <a:endParaRPr lang="en-GB" dirty="0">
              <a:solidFill>
                <a:srgbClr val="4096B8"/>
              </a:solidFill>
            </a:endParaRPr>
          </a:p>
        </p:txBody>
      </p:sp>
    </p:spTree>
    <p:extLst>
      <p:ext uri="{BB962C8B-B14F-4D97-AF65-F5344CB8AC3E}">
        <p14:creationId xmlns:p14="http://schemas.microsoft.com/office/powerpoint/2010/main" val="9468573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GB" dirty="0" smtClean="0"/>
              <a:t>Conclusion</a:t>
            </a:r>
            <a:endParaRPr lang="en-GB" dirty="0"/>
          </a:p>
        </p:txBody>
      </p:sp>
      <p:sp>
        <p:nvSpPr>
          <p:cNvPr id="9" name="Subtitle 8"/>
          <p:cNvSpPr>
            <a:spLocks noGrp="1"/>
          </p:cNvSpPr>
          <p:nvPr>
            <p:ph type="subTitle" idx="1"/>
          </p:nvPr>
        </p:nvSpPr>
        <p:spPr/>
        <p:txBody>
          <a:bodyPr/>
          <a:lstStyle/>
          <a:p>
            <a:r>
              <a:rPr lang="en-GB" dirty="0" smtClean="0"/>
              <a:t>Concluding thoughts and next steps</a:t>
            </a:r>
            <a:endParaRPr lang="en-GB" dirty="0"/>
          </a:p>
        </p:txBody>
      </p:sp>
      <p:sp>
        <p:nvSpPr>
          <p:cNvPr id="4" name="Date Placeholder 3"/>
          <p:cNvSpPr>
            <a:spLocks noGrp="1"/>
          </p:cNvSpPr>
          <p:nvPr>
            <p:ph type="dt" sz="half" idx="2"/>
          </p:nvPr>
        </p:nvSpPr>
        <p:spPr/>
        <p:txBody>
          <a:bodyPr/>
          <a:lstStyle/>
          <a:p>
            <a:fld id="{BC1242CF-12C1-4411-B532-E91306108269}" type="datetime4">
              <a:rPr lang="en-GB" smtClean="0"/>
              <a:pPr/>
              <a:t>05 May 2017</a:t>
            </a:fld>
            <a:endParaRPr lang="en-GB"/>
          </a:p>
        </p:txBody>
      </p:sp>
      <p:sp>
        <p:nvSpPr>
          <p:cNvPr id="5" name="Slide Number Placeholder 4"/>
          <p:cNvSpPr>
            <a:spLocks noGrp="1"/>
          </p:cNvSpPr>
          <p:nvPr>
            <p:ph type="sldNum" sz="quarter" idx="4294967295"/>
          </p:nvPr>
        </p:nvSpPr>
        <p:spPr>
          <a:xfrm>
            <a:off x="9204325" y="6402388"/>
            <a:ext cx="701675" cy="339725"/>
          </a:xfrm>
        </p:spPr>
        <p:txBody>
          <a:bodyPr/>
          <a:lstStyle/>
          <a:p>
            <a:fld id="{FE8DA6AF-1811-4E27-A96F-54109F1D0275}" type="slidenum">
              <a:rPr lang="en-GB" smtClean="0"/>
              <a:pPr/>
              <a:t>31</a:t>
            </a:fld>
            <a:endParaRPr lang="en-GB"/>
          </a:p>
        </p:txBody>
      </p:sp>
    </p:spTree>
    <p:extLst>
      <p:ext uri="{BB962C8B-B14F-4D97-AF65-F5344CB8AC3E}">
        <p14:creationId xmlns:p14="http://schemas.microsoft.com/office/powerpoint/2010/main" val="9697543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Conclusion</a:t>
            </a:r>
            <a:endParaRPr lang="en-GB" dirty="0"/>
          </a:p>
        </p:txBody>
      </p:sp>
      <p:sp>
        <p:nvSpPr>
          <p:cNvPr id="6" name="Content Placeholder 5"/>
          <p:cNvSpPr>
            <a:spLocks noGrp="1"/>
          </p:cNvSpPr>
          <p:nvPr>
            <p:ph idx="1"/>
          </p:nvPr>
        </p:nvSpPr>
        <p:spPr/>
        <p:txBody>
          <a:bodyPr/>
          <a:lstStyle/>
          <a:p>
            <a:pPr lvl="0"/>
            <a:r>
              <a:rPr lang="en-GB" sz="2000" dirty="0" smtClean="0"/>
              <a:t>The </a:t>
            </a:r>
            <a:r>
              <a:rPr lang="en-GB" sz="2000" dirty="0"/>
              <a:t>performance of with-profits has been comparable to UL or FTSE, but provided the additional security offered by </a:t>
            </a:r>
            <a:r>
              <a:rPr lang="en-GB" sz="2000" dirty="0" smtClean="0"/>
              <a:t>guarantees</a:t>
            </a:r>
          </a:p>
          <a:p>
            <a:pPr lvl="0"/>
            <a:r>
              <a:rPr lang="en-GB" sz="2000" dirty="0"/>
              <a:t>With-profits funds can change markedly over the consumers’ investment lifetime, so ongoing communication is particularly important</a:t>
            </a:r>
            <a:endParaRPr lang="en-GB" sz="1400" dirty="0"/>
          </a:p>
          <a:p>
            <a:pPr lvl="0"/>
            <a:endParaRPr lang="en-GB" sz="1400" dirty="0" smtClean="0"/>
          </a:p>
          <a:p>
            <a:pPr lvl="0"/>
            <a:r>
              <a:rPr lang="en-GB" sz="2000" dirty="0" smtClean="0"/>
              <a:t>Providers should ensure benefit statements continue to meet the needs of consumers</a:t>
            </a:r>
          </a:p>
          <a:p>
            <a:pPr lvl="0"/>
            <a:r>
              <a:rPr lang="en-GB" sz="2000" dirty="0" smtClean="0"/>
              <a:t>We </a:t>
            </a:r>
            <a:r>
              <a:rPr lang="en-GB" sz="2000" dirty="0"/>
              <a:t>should focus on encouraging better, more helpful communication with consumers</a:t>
            </a:r>
            <a:endParaRPr lang="en-GB" sz="1400" dirty="0"/>
          </a:p>
          <a:p>
            <a:pPr lvl="0"/>
            <a:endParaRPr lang="en-GB" sz="1400" dirty="0" smtClean="0"/>
          </a:p>
          <a:p>
            <a:pPr lvl="0"/>
            <a:r>
              <a:rPr lang="en-GB" sz="2000" dirty="0" smtClean="0"/>
              <a:t>There is </a:t>
            </a:r>
            <a:r>
              <a:rPr lang="en-GB" sz="2000" dirty="0"/>
              <a:t>not much existing </a:t>
            </a:r>
            <a:r>
              <a:rPr lang="en-GB" sz="2000" dirty="0" smtClean="0"/>
              <a:t>consumer-specific </a:t>
            </a:r>
            <a:r>
              <a:rPr lang="en-GB" sz="2000" dirty="0"/>
              <a:t>with-profits </a:t>
            </a:r>
            <a:r>
              <a:rPr lang="en-GB" sz="2000" dirty="0" smtClean="0"/>
              <a:t>research</a:t>
            </a:r>
          </a:p>
        </p:txBody>
      </p:sp>
      <p:sp>
        <p:nvSpPr>
          <p:cNvPr id="4" name="Date Placeholder 3"/>
          <p:cNvSpPr>
            <a:spLocks noGrp="1"/>
          </p:cNvSpPr>
          <p:nvPr>
            <p:ph type="dt" sz="half" idx="10"/>
          </p:nvPr>
        </p:nvSpPr>
        <p:spPr/>
        <p:txBody>
          <a:bodyPr/>
          <a:lstStyle/>
          <a:p>
            <a:fld id="{1744C141-B97D-4979-AB76-E8E6AB76C28B}" type="datetime4">
              <a:rPr lang="en-GB" smtClean="0"/>
              <a:pPr/>
              <a:t>05 May 2017</a:t>
            </a:fld>
            <a:endParaRPr lang="en-GB" dirty="0"/>
          </a:p>
        </p:txBody>
      </p:sp>
    </p:spTree>
    <p:extLst>
      <p:ext uri="{BB962C8B-B14F-4D97-AF65-F5344CB8AC3E}">
        <p14:creationId xmlns:p14="http://schemas.microsoft.com/office/powerpoint/2010/main" val="31769656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Next steps</a:t>
            </a:r>
            <a:endParaRPr lang="en-GB" dirty="0"/>
          </a:p>
        </p:txBody>
      </p:sp>
      <p:sp>
        <p:nvSpPr>
          <p:cNvPr id="6" name="Content Placeholder 5"/>
          <p:cNvSpPr>
            <a:spLocks noGrp="1"/>
          </p:cNvSpPr>
          <p:nvPr>
            <p:ph idx="1"/>
          </p:nvPr>
        </p:nvSpPr>
        <p:spPr/>
        <p:txBody>
          <a:bodyPr/>
          <a:lstStyle/>
          <a:p>
            <a:pPr marL="0" indent="0">
              <a:buNone/>
            </a:pPr>
            <a:r>
              <a:rPr lang="en-GB" dirty="0" smtClean="0"/>
              <a:t>This concludes the first phase of the working party’s research.</a:t>
            </a:r>
          </a:p>
          <a:p>
            <a:pPr marL="0" indent="0">
              <a:buNone/>
            </a:pPr>
            <a:r>
              <a:rPr lang="en-GB" dirty="0" smtClean="0"/>
              <a:t>Phase 2 will comprise of a consumer survey.</a:t>
            </a:r>
          </a:p>
          <a:p>
            <a:pPr marL="0" indent="0">
              <a:buNone/>
            </a:pPr>
            <a:endParaRPr lang="en-GB" dirty="0"/>
          </a:p>
          <a:p>
            <a:pPr marL="0" indent="0">
              <a:buNone/>
            </a:pPr>
            <a:endParaRPr lang="en-GB" dirty="0" smtClean="0"/>
          </a:p>
          <a:p>
            <a:pPr marL="0" indent="0">
              <a:buNone/>
            </a:pPr>
            <a:r>
              <a:rPr lang="en-GB" b="1" dirty="0" smtClean="0"/>
              <a:t>Please contact us if you would like to get involved.</a:t>
            </a:r>
          </a:p>
          <a:p>
            <a:pPr marL="0" indent="0">
              <a:buNone/>
            </a:pPr>
            <a:r>
              <a:rPr lang="en-GB" dirty="0" smtClean="0"/>
              <a:t>Survey to be performed in coming months and results shared later in the year.</a:t>
            </a:r>
          </a:p>
        </p:txBody>
      </p:sp>
      <p:sp>
        <p:nvSpPr>
          <p:cNvPr id="4" name="Date Placeholder 3"/>
          <p:cNvSpPr>
            <a:spLocks noGrp="1"/>
          </p:cNvSpPr>
          <p:nvPr>
            <p:ph type="dt" sz="half" idx="10"/>
          </p:nvPr>
        </p:nvSpPr>
        <p:spPr/>
        <p:txBody>
          <a:bodyPr/>
          <a:lstStyle/>
          <a:p>
            <a:fld id="{1744C141-B97D-4979-AB76-E8E6AB76C28B}" type="datetime4">
              <a:rPr lang="en-GB" smtClean="0"/>
              <a:pPr/>
              <a:t>05 May 2017</a:t>
            </a:fld>
            <a:endParaRPr lang="en-GB" dirty="0"/>
          </a:p>
        </p:txBody>
      </p:sp>
    </p:spTree>
    <p:extLst>
      <p:ext uri="{BB962C8B-B14F-4D97-AF65-F5344CB8AC3E}">
        <p14:creationId xmlns:p14="http://schemas.microsoft.com/office/powerpoint/2010/main" val="10918132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Contributors</a:t>
            </a:r>
            <a:endParaRPr lang="en-GB" dirty="0"/>
          </a:p>
        </p:txBody>
      </p:sp>
      <p:sp>
        <p:nvSpPr>
          <p:cNvPr id="9" name="Subtitle 8"/>
          <p:cNvSpPr>
            <a:spLocks noGrp="1"/>
          </p:cNvSpPr>
          <p:nvPr>
            <p:ph type="body" idx="1"/>
          </p:nvPr>
        </p:nvSpPr>
        <p:spPr>
          <a:xfrm>
            <a:off x="510918" y="1387402"/>
            <a:ext cx="8915401" cy="307974"/>
          </a:xfrm>
        </p:spPr>
        <p:txBody>
          <a:bodyPr/>
          <a:lstStyle/>
          <a:p>
            <a:pPr marL="0" lvl="0" indent="0">
              <a:buNone/>
            </a:pPr>
            <a:r>
              <a:rPr lang="en-GB" sz="2000" b="0" dirty="0" smtClean="0"/>
              <a:t>Our special thanks go out to the following contributors to the working party:</a:t>
            </a:r>
          </a:p>
        </p:txBody>
      </p:sp>
      <p:sp>
        <p:nvSpPr>
          <p:cNvPr id="2" name="Content Placeholder 1"/>
          <p:cNvSpPr>
            <a:spLocks noGrp="1"/>
          </p:cNvSpPr>
          <p:nvPr>
            <p:ph sz="half" idx="2"/>
          </p:nvPr>
        </p:nvSpPr>
        <p:spPr>
          <a:xfrm>
            <a:off x="510918" y="1695376"/>
            <a:ext cx="4376870" cy="4419526"/>
          </a:xfrm>
        </p:spPr>
        <p:txBody>
          <a:bodyPr/>
          <a:lstStyle/>
          <a:p>
            <a:pPr lvl="0"/>
            <a:r>
              <a:rPr lang="en-GB" sz="2000" dirty="0" err="1" smtClean="0"/>
              <a:t>Mazars</a:t>
            </a:r>
            <a:endParaRPr lang="en-GB" sz="2000" dirty="0" smtClean="0"/>
          </a:p>
          <a:p>
            <a:pPr lvl="0"/>
            <a:r>
              <a:rPr lang="en-GB" sz="2000" dirty="0" smtClean="0"/>
              <a:t>Wesleyan</a:t>
            </a:r>
            <a:endParaRPr lang="en-GB" sz="2000" dirty="0"/>
          </a:p>
          <a:p>
            <a:pPr lvl="0"/>
            <a:r>
              <a:rPr lang="en-GB" sz="2000" dirty="0" smtClean="0"/>
              <a:t>ReAssure</a:t>
            </a:r>
            <a:endParaRPr lang="en-GB" sz="2000" dirty="0"/>
          </a:p>
          <a:p>
            <a:pPr lvl="0"/>
            <a:r>
              <a:rPr lang="en-GB" sz="2000" dirty="0" smtClean="0"/>
              <a:t>Standard Life</a:t>
            </a:r>
            <a:endParaRPr lang="en-GB" sz="2000" dirty="0"/>
          </a:p>
          <a:p>
            <a:r>
              <a:rPr lang="en-GB" sz="2000" dirty="0" smtClean="0"/>
              <a:t>NFU Mutual</a:t>
            </a:r>
            <a:endParaRPr lang="en-GB" sz="2000" dirty="0"/>
          </a:p>
          <a:p>
            <a:r>
              <a:rPr lang="en-GB" sz="2000" dirty="0" smtClean="0"/>
              <a:t>Sun </a:t>
            </a:r>
            <a:r>
              <a:rPr lang="en-GB" sz="2000" dirty="0"/>
              <a:t>Life Financial of </a:t>
            </a:r>
            <a:r>
              <a:rPr lang="en-GB" sz="2000" dirty="0" smtClean="0"/>
              <a:t>Canada</a:t>
            </a:r>
          </a:p>
          <a:p>
            <a:r>
              <a:rPr lang="en-GB" sz="2000" dirty="0"/>
              <a:t>Aviva</a:t>
            </a:r>
          </a:p>
          <a:p>
            <a:r>
              <a:rPr lang="en-GB" sz="2000" dirty="0"/>
              <a:t>LV</a:t>
            </a:r>
            <a:r>
              <a:rPr lang="en-GB" sz="2000" dirty="0" smtClean="0"/>
              <a:t>=</a:t>
            </a:r>
          </a:p>
          <a:p>
            <a:r>
              <a:rPr lang="en-GB" sz="2000" dirty="0"/>
              <a:t>Equitable Life</a:t>
            </a:r>
          </a:p>
          <a:p>
            <a:endParaRPr lang="en-GB" sz="2000" dirty="0"/>
          </a:p>
        </p:txBody>
      </p:sp>
      <p:sp>
        <p:nvSpPr>
          <p:cNvPr id="5" name="Content Placeholder 4"/>
          <p:cNvSpPr>
            <a:spLocks noGrp="1"/>
          </p:cNvSpPr>
          <p:nvPr>
            <p:ph sz="quarter" idx="4"/>
          </p:nvPr>
        </p:nvSpPr>
        <p:spPr>
          <a:xfrm>
            <a:off x="4979137" y="1695376"/>
            <a:ext cx="4378590" cy="4419526"/>
          </a:xfrm>
        </p:spPr>
        <p:txBody>
          <a:bodyPr/>
          <a:lstStyle/>
          <a:p>
            <a:r>
              <a:rPr lang="en-GB" sz="2000" dirty="0" smtClean="0"/>
              <a:t>KPMG</a:t>
            </a:r>
          </a:p>
          <a:p>
            <a:r>
              <a:rPr lang="en-GB" sz="2000" dirty="0" smtClean="0"/>
              <a:t>Healthy Investment</a:t>
            </a:r>
          </a:p>
          <a:p>
            <a:r>
              <a:rPr lang="en-GB" sz="2000" dirty="0" smtClean="0"/>
              <a:t>Kingston Unity</a:t>
            </a:r>
          </a:p>
          <a:p>
            <a:r>
              <a:rPr lang="en-GB" sz="2000" dirty="0" smtClean="0"/>
              <a:t>Royal London</a:t>
            </a:r>
          </a:p>
          <a:p>
            <a:r>
              <a:rPr lang="en-GB" sz="2000" dirty="0" smtClean="0"/>
              <a:t>AEGON</a:t>
            </a:r>
          </a:p>
          <a:p>
            <a:r>
              <a:rPr lang="en-GB" sz="2000" dirty="0" smtClean="0"/>
              <a:t>Phoenix Life</a:t>
            </a:r>
          </a:p>
          <a:p>
            <a:r>
              <a:rPr lang="en-GB" sz="2000" dirty="0" smtClean="0"/>
              <a:t>Legal &amp; General</a:t>
            </a:r>
          </a:p>
          <a:p>
            <a:r>
              <a:rPr lang="en-GB" sz="2000" dirty="0" smtClean="0"/>
              <a:t>Scottish Widows</a:t>
            </a:r>
          </a:p>
          <a:p>
            <a:r>
              <a:rPr lang="en-GB" sz="2000" dirty="0" smtClean="0"/>
              <a:t>ABI</a:t>
            </a:r>
          </a:p>
          <a:p>
            <a:r>
              <a:rPr lang="en-GB" sz="2000" dirty="0" smtClean="0"/>
              <a:t>MAS</a:t>
            </a:r>
            <a:endParaRPr lang="en-GB" sz="2000" dirty="0"/>
          </a:p>
        </p:txBody>
      </p:sp>
      <p:sp>
        <p:nvSpPr>
          <p:cNvPr id="4" name="Date Placeholder 3"/>
          <p:cNvSpPr>
            <a:spLocks noGrp="1"/>
          </p:cNvSpPr>
          <p:nvPr>
            <p:ph type="dt" sz="half" idx="10"/>
          </p:nvPr>
        </p:nvSpPr>
        <p:spPr/>
        <p:txBody>
          <a:bodyPr/>
          <a:lstStyle/>
          <a:p>
            <a:fld id="{1744C141-B97D-4979-AB76-E8E6AB76C28B}" type="datetime4">
              <a:rPr lang="en-GB" smtClean="0"/>
              <a:pPr/>
              <a:t>05 May 2017</a:t>
            </a:fld>
            <a:endParaRPr lang="en-GB" dirty="0"/>
          </a:p>
        </p:txBody>
      </p:sp>
    </p:spTree>
    <p:extLst>
      <p:ext uri="{BB962C8B-B14F-4D97-AF65-F5344CB8AC3E}">
        <p14:creationId xmlns:p14="http://schemas.microsoft.com/office/powerpoint/2010/main" val="30266494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C1242CF-12C1-4411-B532-E91306108269}" type="datetime4">
              <a:rPr lang="en-GB" smtClean="0"/>
              <a:pPr/>
              <a:t>05 May 2017</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35</a:t>
            </a:fld>
            <a:endParaRPr lang="en-GB"/>
          </a:p>
        </p:txBody>
      </p:sp>
      <p:sp>
        <p:nvSpPr>
          <p:cNvPr id="8" name="Content Placeholder 7"/>
          <p:cNvSpPr>
            <a:spLocks noGrp="1"/>
          </p:cNvSpPr>
          <p:nvPr>
            <p:ph idx="1"/>
          </p:nvPr>
        </p:nvSpPr>
        <p:spPr>
          <a:xfrm>
            <a:off x="536500" y="4005064"/>
            <a:ext cx="9099788" cy="2356403"/>
          </a:xfrm>
        </p:spPr>
        <p:txBody>
          <a:bodyPr/>
          <a:lstStyle/>
          <a:p>
            <a:pPr marL="0" indent="0">
              <a:buNone/>
            </a:pPr>
            <a:r>
              <a:rPr lang="en-GB" sz="2200" dirty="0"/>
              <a:t>Expressions of individual views by members of </a:t>
            </a:r>
            <a:r>
              <a:rPr lang="en-GB" sz="2200" dirty="0" smtClean="0"/>
              <a:t>the Institute and Faculty of Actuaries and </a:t>
            </a:r>
            <a:r>
              <a:rPr lang="en-GB" sz="2200" dirty="0"/>
              <a:t>its staff are encouraged.</a:t>
            </a:r>
          </a:p>
          <a:p>
            <a:pPr marL="0" indent="0">
              <a:buNone/>
            </a:pPr>
            <a:r>
              <a:rPr lang="en-GB" sz="2200" dirty="0"/>
              <a:t>The views expressed in this presentation are those of the </a:t>
            </a:r>
            <a:r>
              <a:rPr lang="en-GB" sz="2200" dirty="0" smtClean="0"/>
              <a:t>presenter.</a:t>
            </a:r>
            <a:endParaRPr lang="en-GB" sz="2200" dirty="0"/>
          </a:p>
        </p:txBody>
      </p:sp>
      <p:sp>
        <p:nvSpPr>
          <p:cNvPr id="10" name="Rectangular Callout 9"/>
          <p:cNvSpPr/>
          <p:nvPr/>
        </p:nvSpPr>
        <p:spPr>
          <a:xfrm>
            <a:off x="563870" y="693242"/>
            <a:ext cx="4245114" cy="1728192"/>
          </a:xfrm>
          <a:prstGeom prst="wedgeRectCallout">
            <a:avLst>
              <a:gd name="adj1" fmla="val -998"/>
              <a:gd name="adj2" fmla="val 12664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ular Callout 6"/>
          <p:cNvSpPr/>
          <p:nvPr/>
        </p:nvSpPr>
        <p:spPr>
          <a:xfrm>
            <a:off x="5097016" y="693242"/>
            <a:ext cx="4245114" cy="1728192"/>
          </a:xfrm>
          <a:prstGeom prst="wedgeRectCallout">
            <a:avLst>
              <a:gd name="adj1" fmla="val -53799"/>
              <a:gd name="adj2" fmla="val 12758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776536" y="985838"/>
            <a:ext cx="3816424" cy="1143000"/>
          </a:xfrm>
        </p:spPr>
        <p:txBody>
          <a:bodyPr/>
          <a:lstStyle/>
          <a:p>
            <a:pPr algn="ctr"/>
            <a:r>
              <a:rPr lang="en-GB" sz="4800" dirty="0" smtClean="0">
                <a:solidFill>
                  <a:schemeClr val="bg1"/>
                </a:solidFill>
              </a:rPr>
              <a:t>Questions</a:t>
            </a:r>
            <a:endParaRPr lang="en-GB" sz="4800" dirty="0">
              <a:solidFill>
                <a:schemeClr val="bg1"/>
              </a:solidFill>
            </a:endParaRPr>
          </a:p>
        </p:txBody>
      </p:sp>
      <p:sp>
        <p:nvSpPr>
          <p:cNvPr id="9" name="Title 1"/>
          <p:cNvSpPr txBox="1">
            <a:spLocks/>
          </p:cNvSpPr>
          <p:nvPr/>
        </p:nvSpPr>
        <p:spPr bwMode="auto">
          <a:xfrm>
            <a:off x="5313040" y="980728"/>
            <a:ext cx="38164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200">
                <a:solidFill>
                  <a:srgbClr val="D9AB16"/>
                </a:solidFill>
                <a:latin typeface="+mj-lt"/>
                <a:ea typeface="+mj-ea"/>
                <a:cs typeface="+mj-cs"/>
              </a:defRPr>
            </a:lvl1pPr>
            <a:lvl2pPr algn="l" rtl="0" fontAlgn="base">
              <a:spcBef>
                <a:spcPct val="0"/>
              </a:spcBef>
              <a:spcAft>
                <a:spcPct val="0"/>
              </a:spcAft>
              <a:defRPr sz="3200">
                <a:solidFill>
                  <a:srgbClr val="D9AB16"/>
                </a:solidFill>
                <a:latin typeface="Arial" charset="0"/>
                <a:cs typeface="Arial" charset="0"/>
              </a:defRPr>
            </a:lvl2pPr>
            <a:lvl3pPr algn="l" rtl="0" fontAlgn="base">
              <a:spcBef>
                <a:spcPct val="0"/>
              </a:spcBef>
              <a:spcAft>
                <a:spcPct val="0"/>
              </a:spcAft>
              <a:defRPr sz="3200">
                <a:solidFill>
                  <a:srgbClr val="D9AB16"/>
                </a:solidFill>
                <a:latin typeface="Arial" charset="0"/>
                <a:cs typeface="Arial" charset="0"/>
              </a:defRPr>
            </a:lvl3pPr>
            <a:lvl4pPr algn="l" rtl="0" fontAlgn="base">
              <a:spcBef>
                <a:spcPct val="0"/>
              </a:spcBef>
              <a:spcAft>
                <a:spcPct val="0"/>
              </a:spcAft>
              <a:defRPr sz="3200">
                <a:solidFill>
                  <a:srgbClr val="D9AB16"/>
                </a:solidFill>
                <a:latin typeface="Arial" charset="0"/>
                <a:cs typeface="Arial" charset="0"/>
              </a:defRPr>
            </a:lvl4pPr>
            <a:lvl5pPr algn="l" rtl="0" fontAlgn="base">
              <a:spcBef>
                <a:spcPct val="0"/>
              </a:spcBef>
              <a:spcAft>
                <a:spcPct val="0"/>
              </a:spcAft>
              <a:defRPr sz="3200">
                <a:solidFill>
                  <a:srgbClr val="D9AB16"/>
                </a:solidFill>
                <a:latin typeface="Arial" charset="0"/>
                <a:cs typeface="Arial" charset="0"/>
              </a:defRPr>
            </a:lvl5pPr>
            <a:lvl6pPr marL="457200" algn="l" rtl="0" fontAlgn="base">
              <a:spcBef>
                <a:spcPct val="0"/>
              </a:spcBef>
              <a:spcAft>
                <a:spcPct val="0"/>
              </a:spcAft>
              <a:defRPr sz="3200">
                <a:solidFill>
                  <a:srgbClr val="D9AB16"/>
                </a:solidFill>
                <a:latin typeface="Arial" charset="0"/>
                <a:cs typeface="Arial" charset="0"/>
              </a:defRPr>
            </a:lvl6pPr>
            <a:lvl7pPr marL="914400" algn="l" rtl="0" fontAlgn="base">
              <a:spcBef>
                <a:spcPct val="0"/>
              </a:spcBef>
              <a:spcAft>
                <a:spcPct val="0"/>
              </a:spcAft>
              <a:defRPr sz="3200">
                <a:solidFill>
                  <a:srgbClr val="D9AB16"/>
                </a:solidFill>
                <a:latin typeface="Arial" charset="0"/>
                <a:cs typeface="Arial" charset="0"/>
              </a:defRPr>
            </a:lvl7pPr>
            <a:lvl8pPr marL="1371600" algn="l" rtl="0" fontAlgn="base">
              <a:spcBef>
                <a:spcPct val="0"/>
              </a:spcBef>
              <a:spcAft>
                <a:spcPct val="0"/>
              </a:spcAft>
              <a:defRPr sz="3200">
                <a:solidFill>
                  <a:srgbClr val="D9AB16"/>
                </a:solidFill>
                <a:latin typeface="Arial" charset="0"/>
                <a:cs typeface="Arial" charset="0"/>
              </a:defRPr>
            </a:lvl8pPr>
            <a:lvl9pPr marL="1828800" algn="l" rtl="0" fontAlgn="base">
              <a:spcBef>
                <a:spcPct val="0"/>
              </a:spcBef>
              <a:spcAft>
                <a:spcPct val="0"/>
              </a:spcAft>
              <a:defRPr sz="3200">
                <a:solidFill>
                  <a:srgbClr val="D9AB16"/>
                </a:solidFill>
                <a:latin typeface="Arial" charset="0"/>
                <a:cs typeface="Arial" charset="0"/>
              </a:defRPr>
            </a:lvl9pPr>
          </a:lstStyle>
          <a:p>
            <a:pPr algn="ctr"/>
            <a:r>
              <a:rPr lang="en-GB" sz="4800" dirty="0" smtClean="0">
                <a:solidFill>
                  <a:schemeClr val="bg1"/>
                </a:solidFill>
              </a:rPr>
              <a:t>Comments</a:t>
            </a:r>
            <a:endParaRPr lang="en-GB" sz="4800" dirty="0">
              <a:solidFill>
                <a:schemeClr val="bg1"/>
              </a:solidFill>
            </a:endParaRPr>
          </a:p>
        </p:txBody>
      </p:sp>
    </p:spTree>
    <p:extLst>
      <p:ext uri="{BB962C8B-B14F-4D97-AF65-F5344CB8AC3E}">
        <p14:creationId xmlns:p14="http://schemas.microsoft.com/office/powerpoint/2010/main" val="39644654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744C141-B97D-4979-AB76-E8E6AB76C28B}" type="datetime4">
              <a:rPr lang="en-GB" smtClean="0"/>
              <a:pPr/>
              <a:t>05 May 2017</a:t>
            </a:fld>
            <a:endParaRPr lang="en-GB" dirty="0"/>
          </a:p>
        </p:txBody>
      </p:sp>
      <p:sp>
        <p:nvSpPr>
          <p:cNvPr id="9" name="Subtitle 8"/>
          <p:cNvSpPr>
            <a:spLocks noGrp="1"/>
          </p:cNvSpPr>
          <p:nvPr>
            <p:ph type="subTitle" idx="4294967295"/>
          </p:nvPr>
        </p:nvSpPr>
        <p:spPr>
          <a:xfrm>
            <a:off x="428229" y="548680"/>
            <a:ext cx="8773243" cy="4824536"/>
          </a:xfrm>
        </p:spPr>
        <p:txBody>
          <a:bodyPr/>
          <a:lstStyle/>
          <a:p>
            <a:pPr marL="0" lvl="0" indent="0">
              <a:buNone/>
            </a:pPr>
            <a:r>
              <a:rPr lang="en-GB" dirty="0" smtClean="0"/>
              <a:t>Should you require any further information, please do not hesitate to contact:</a:t>
            </a:r>
          </a:p>
          <a:p>
            <a:pPr marL="0" lvl="0" indent="0">
              <a:buNone/>
            </a:pPr>
            <a:endParaRPr lang="en-GB" sz="1800" dirty="0" smtClean="0"/>
          </a:p>
          <a:p>
            <a:pPr lvl="0"/>
            <a:r>
              <a:rPr lang="en-GB" sz="1800" b="1" dirty="0" smtClean="0"/>
              <a:t>Chair</a:t>
            </a:r>
            <a:r>
              <a:rPr lang="en-GB" sz="1800" b="1" dirty="0"/>
              <a:t>: </a:t>
            </a:r>
            <a:r>
              <a:rPr lang="en-GB" sz="1800" dirty="0"/>
              <a:t>Tim </a:t>
            </a:r>
            <a:r>
              <a:rPr lang="en-GB" sz="1800" dirty="0" smtClean="0"/>
              <a:t>Batema</a:t>
            </a:r>
            <a:r>
              <a:rPr lang="en-GB" sz="1800" dirty="0"/>
              <a:t>n (</a:t>
            </a:r>
            <a:r>
              <a:rPr lang="en-GB" sz="1800" dirty="0" err="1"/>
              <a:t>Mazars</a:t>
            </a:r>
            <a:r>
              <a:rPr lang="en-GB" sz="1800" dirty="0"/>
              <a:t>) </a:t>
            </a:r>
            <a:r>
              <a:rPr lang="en-GB" sz="1800" dirty="0" smtClean="0">
                <a:solidFill>
                  <a:srgbClr val="009CC8"/>
                </a:solidFill>
                <a:hlinkClick r:id="rId3"/>
              </a:rPr>
              <a:t>Tim.Bateman@mazars.co.uk</a:t>
            </a:r>
            <a:r>
              <a:rPr lang="en-GB" sz="1800" dirty="0" smtClean="0"/>
              <a:t> </a:t>
            </a:r>
            <a:endParaRPr lang="en-GB" sz="1800" dirty="0"/>
          </a:p>
          <a:p>
            <a:pPr lvl="0"/>
            <a:r>
              <a:rPr lang="en-GB" sz="1800" b="1" dirty="0"/>
              <a:t>Deputy Chair:</a:t>
            </a:r>
            <a:r>
              <a:rPr lang="en-GB" sz="1800" dirty="0"/>
              <a:t> Jonathan </a:t>
            </a:r>
            <a:r>
              <a:rPr lang="en-GB" sz="1800" dirty="0" smtClean="0"/>
              <a:t>Welsh (Wesleyan</a:t>
            </a:r>
            <a:r>
              <a:rPr lang="en-GB" sz="1800" dirty="0"/>
              <a:t>) </a:t>
            </a:r>
            <a:r>
              <a:rPr lang="en-GB" sz="1800" dirty="0">
                <a:solidFill>
                  <a:srgbClr val="009CC8"/>
                </a:solidFill>
                <a:hlinkClick r:id="rId4"/>
              </a:rPr>
              <a:t>Jonathan.Welsh@wesleyan.co.uk</a:t>
            </a:r>
            <a:r>
              <a:rPr lang="en-GB" sz="1800" dirty="0" smtClean="0"/>
              <a:t> </a:t>
            </a:r>
            <a:endParaRPr lang="en-GB" sz="1800" dirty="0"/>
          </a:p>
          <a:p>
            <a:pPr lvl="0"/>
            <a:r>
              <a:rPr lang="en-GB" sz="1800" b="1" dirty="0"/>
              <a:t>Secretary: </a:t>
            </a:r>
            <a:r>
              <a:rPr lang="en-GB" sz="1800" dirty="0"/>
              <a:t>Ben </a:t>
            </a:r>
            <a:r>
              <a:rPr lang="en-GB" sz="1800" dirty="0" smtClean="0"/>
              <a:t>Stroud (ReAssure) </a:t>
            </a:r>
            <a:r>
              <a:rPr lang="en-GB" sz="1800" dirty="0" smtClean="0">
                <a:hlinkClick r:id="rId5"/>
              </a:rPr>
              <a:t>Ben.Stroud@reassure.co.uk</a:t>
            </a:r>
            <a:r>
              <a:rPr lang="en-GB" sz="1800" dirty="0" smtClean="0"/>
              <a:t> </a:t>
            </a:r>
            <a:endParaRPr lang="en-GB" sz="1800" dirty="0"/>
          </a:p>
          <a:p>
            <a:pPr lvl="0"/>
            <a:r>
              <a:rPr lang="en-GB" sz="1800" dirty="0" smtClean="0"/>
              <a:t>Andrew Fraser (Standard Life</a:t>
            </a:r>
            <a:r>
              <a:rPr lang="en-GB" sz="1800" dirty="0"/>
              <a:t>) </a:t>
            </a:r>
            <a:r>
              <a:rPr lang="en-GB" sz="1800" dirty="0" smtClean="0">
                <a:hlinkClick r:id="rId6"/>
              </a:rPr>
              <a:t>Andrew_M_Fraser@standardlife.com</a:t>
            </a:r>
            <a:r>
              <a:rPr lang="en-GB" sz="1800" dirty="0" smtClean="0"/>
              <a:t> </a:t>
            </a:r>
            <a:endParaRPr lang="en-GB" sz="1800" dirty="0"/>
          </a:p>
          <a:p>
            <a:r>
              <a:rPr lang="en-GB" sz="1800" dirty="0" smtClean="0"/>
              <a:t>Rebecca MacDonald (PwC</a:t>
            </a:r>
            <a:r>
              <a:rPr lang="en-GB" sz="1800" dirty="0"/>
              <a:t>) </a:t>
            </a:r>
            <a:r>
              <a:rPr lang="en-GB" sz="1800" dirty="0" smtClean="0">
                <a:hlinkClick r:id="rId7"/>
              </a:rPr>
              <a:t>Rebecca.Macdonald@pwc.com</a:t>
            </a:r>
            <a:r>
              <a:rPr lang="en-GB" sz="1800" dirty="0" smtClean="0"/>
              <a:t> </a:t>
            </a:r>
            <a:endParaRPr lang="en-GB" sz="1800" u="sng" dirty="0"/>
          </a:p>
          <a:p>
            <a:r>
              <a:rPr lang="en-GB" sz="1800" dirty="0" smtClean="0"/>
              <a:t>Rosalind </a:t>
            </a:r>
            <a:r>
              <a:rPr lang="en-GB" sz="1800" dirty="0" err="1" smtClean="0"/>
              <a:t>Rossouw</a:t>
            </a:r>
            <a:r>
              <a:rPr lang="en-GB" sz="1800" dirty="0" smtClean="0"/>
              <a:t> (Sun Life Financial of Canada</a:t>
            </a:r>
            <a:r>
              <a:rPr lang="en-GB" sz="1800" dirty="0"/>
              <a:t>) </a:t>
            </a:r>
            <a:r>
              <a:rPr lang="en-GB" sz="1800" dirty="0" smtClean="0">
                <a:hlinkClick r:id="rId8"/>
              </a:rPr>
              <a:t>Rosalind.Rossouw@sloc.co.uk</a:t>
            </a:r>
            <a:r>
              <a:rPr lang="en-GB" sz="1800" dirty="0" smtClean="0"/>
              <a:t> </a:t>
            </a:r>
            <a:endParaRPr lang="en-GB" sz="1800" dirty="0"/>
          </a:p>
          <a:p>
            <a:pPr lvl="0"/>
            <a:r>
              <a:rPr lang="en-GB" sz="1800" dirty="0" smtClean="0"/>
              <a:t>Ross Thompson (Standard Life</a:t>
            </a:r>
            <a:r>
              <a:rPr lang="en-GB" sz="1800" dirty="0"/>
              <a:t>) </a:t>
            </a:r>
            <a:r>
              <a:rPr lang="en-GB" sz="1800" dirty="0" smtClean="0">
                <a:hlinkClick r:id="rId9"/>
              </a:rPr>
              <a:t>Ross_Thompson@standardlife.com</a:t>
            </a:r>
            <a:r>
              <a:rPr lang="en-GB" sz="1800" dirty="0" smtClean="0"/>
              <a:t> </a:t>
            </a:r>
            <a:endParaRPr lang="en-GB" sz="1800" dirty="0"/>
          </a:p>
          <a:p>
            <a:pPr lvl="0"/>
            <a:endParaRPr lang="en-GB" sz="1800" dirty="0"/>
          </a:p>
        </p:txBody>
      </p:sp>
    </p:spTree>
    <p:extLst>
      <p:ext uri="{BB962C8B-B14F-4D97-AF65-F5344CB8AC3E}">
        <p14:creationId xmlns:p14="http://schemas.microsoft.com/office/powerpoint/2010/main" val="32123747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smtClean="0"/>
              <a:t>Appendices</a:t>
            </a:r>
            <a:endParaRPr lang="en-GB" dirty="0"/>
          </a:p>
        </p:txBody>
      </p:sp>
      <p:sp>
        <p:nvSpPr>
          <p:cNvPr id="6" name="Subtitle 5"/>
          <p:cNvSpPr>
            <a:spLocks noGrp="1"/>
          </p:cNvSpPr>
          <p:nvPr>
            <p:ph type="subTitle" idx="1"/>
          </p:nvPr>
        </p:nvSpPr>
        <p:spPr/>
        <p:txBody>
          <a:bodyPr/>
          <a:lstStyle/>
          <a:p>
            <a:r>
              <a:rPr lang="en-GB" dirty="0" smtClean="0"/>
              <a:t> </a:t>
            </a:r>
            <a:endParaRPr lang="en-GB" dirty="0"/>
          </a:p>
        </p:txBody>
      </p:sp>
      <p:sp>
        <p:nvSpPr>
          <p:cNvPr id="4" name="Date Placeholder 3"/>
          <p:cNvSpPr>
            <a:spLocks noGrp="1"/>
          </p:cNvSpPr>
          <p:nvPr>
            <p:ph type="dt" sz="half" idx="2"/>
          </p:nvPr>
        </p:nvSpPr>
        <p:spPr/>
        <p:txBody>
          <a:bodyPr/>
          <a:lstStyle/>
          <a:p>
            <a:fld id="{1744C141-B97D-4979-AB76-E8E6AB76C28B}" type="datetime4">
              <a:rPr lang="en-GB" smtClean="0">
                <a:solidFill>
                  <a:schemeClr val="bg1"/>
                </a:solidFill>
              </a:rPr>
              <a:pPr/>
              <a:t>05 May 2017</a:t>
            </a:fld>
            <a:endParaRPr lang="en-GB" dirty="0">
              <a:solidFill>
                <a:schemeClr val="bg1"/>
              </a:solidFill>
            </a:endParaRPr>
          </a:p>
        </p:txBody>
      </p:sp>
      <p:sp>
        <p:nvSpPr>
          <p:cNvPr id="7" name="TextBox 6"/>
          <p:cNvSpPr txBox="1"/>
          <p:nvPr/>
        </p:nvSpPr>
        <p:spPr>
          <a:xfrm>
            <a:off x="9057456" y="147990"/>
            <a:ext cx="697627" cy="369332"/>
          </a:xfrm>
          <a:prstGeom prst="rect">
            <a:avLst/>
          </a:prstGeom>
          <a:noFill/>
        </p:spPr>
        <p:txBody>
          <a:bodyPr wrap="none" rtlCol="0">
            <a:spAutoFit/>
          </a:bodyPr>
          <a:lstStyle/>
          <a:p>
            <a:r>
              <a:rPr lang="en-GB" dirty="0" smtClean="0"/>
              <a:t>Pic 5</a:t>
            </a:r>
            <a:endParaRPr lang="en-GB" dirty="0"/>
          </a:p>
        </p:txBody>
      </p:sp>
    </p:spTree>
    <p:extLst>
      <p:ext uri="{BB962C8B-B14F-4D97-AF65-F5344CB8AC3E}">
        <p14:creationId xmlns:p14="http://schemas.microsoft.com/office/powerpoint/2010/main" val="24792493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5925" y="5047146"/>
            <a:ext cx="5943600" cy="566738"/>
          </a:xfrm>
        </p:spPr>
        <p:txBody>
          <a:bodyPr/>
          <a:lstStyle/>
          <a:p>
            <a:r>
              <a:rPr lang="en-GB" dirty="0" smtClean="0"/>
              <a:t>Willis Towers Watson survey</a:t>
            </a:r>
            <a:endParaRPr lang="en-GB" dirty="0"/>
          </a:p>
        </p:txBody>
      </p:sp>
      <p:sp>
        <p:nvSpPr>
          <p:cNvPr id="3" name="Text Placeholder 2"/>
          <p:cNvSpPr>
            <a:spLocks noGrp="1"/>
          </p:cNvSpPr>
          <p:nvPr>
            <p:ph type="body" sz="half" idx="2"/>
          </p:nvPr>
        </p:nvSpPr>
        <p:spPr>
          <a:xfrm>
            <a:off x="428228" y="5724525"/>
            <a:ext cx="8701235" cy="804862"/>
          </a:xfrm>
        </p:spPr>
        <p:txBody>
          <a:bodyPr/>
          <a:lstStyle/>
          <a:p>
            <a:r>
              <a:rPr lang="en-GB" i="1" dirty="0"/>
              <a:t>With-Profits Expense and Pay-out Benchmarking Survey</a:t>
            </a:r>
            <a:r>
              <a:rPr lang="en-GB" dirty="0"/>
              <a:t> - 14 November 2016</a:t>
            </a:r>
          </a:p>
        </p:txBody>
      </p:sp>
      <p:sp>
        <p:nvSpPr>
          <p:cNvPr id="4" name="Date Placeholder 3"/>
          <p:cNvSpPr>
            <a:spLocks noGrp="1"/>
          </p:cNvSpPr>
          <p:nvPr>
            <p:ph type="dt" sz="half" idx="10"/>
          </p:nvPr>
        </p:nvSpPr>
        <p:spPr/>
        <p:txBody>
          <a:bodyPr/>
          <a:lstStyle/>
          <a:p>
            <a:fld id="{1744C141-B97D-4979-AB76-E8E6AB76C28B}" type="datetime4">
              <a:rPr lang="en-GB" smtClean="0"/>
              <a:pPr/>
              <a:t>05 May 2017</a:t>
            </a:fld>
            <a:endParaRPr lang="en-GB"/>
          </a:p>
        </p:txBody>
      </p:sp>
      <p:graphicFrame>
        <p:nvGraphicFramePr>
          <p:cNvPr id="9" name="Content Placeholder 5"/>
          <p:cNvGraphicFramePr>
            <a:graphicFrameLocks/>
          </p:cNvGraphicFramePr>
          <p:nvPr>
            <p:extLst>
              <p:ext uri="{D42A27DB-BD31-4B8C-83A1-F6EECF244321}">
                <p14:modId xmlns:p14="http://schemas.microsoft.com/office/powerpoint/2010/main" val="268955332"/>
              </p:ext>
            </p:extLst>
          </p:nvPr>
        </p:nvGraphicFramePr>
        <p:xfrm>
          <a:off x="458805" y="954598"/>
          <a:ext cx="8958837" cy="3261360"/>
        </p:xfrm>
        <a:graphic>
          <a:graphicData uri="http://schemas.openxmlformats.org/drawingml/2006/table">
            <a:tbl>
              <a:tblPr firstRow="1" bandRow="1">
                <a:tableStyleId>{21E4AEA4-8DFA-4A89-87EB-49C32662AFE0}</a:tableStyleId>
              </a:tblPr>
              <a:tblGrid>
                <a:gridCol w="1279834">
                  <a:extLst>
                    <a:ext uri="{9D8B030D-6E8A-4147-A177-3AD203B41FA5}">
                      <a16:colId xmlns:a16="http://schemas.microsoft.com/office/drawing/2014/main" val="2813458730"/>
                    </a:ext>
                  </a:extLst>
                </a:gridCol>
                <a:gridCol w="580641">
                  <a:extLst>
                    <a:ext uri="{9D8B030D-6E8A-4147-A177-3AD203B41FA5}">
                      <a16:colId xmlns:a16="http://schemas.microsoft.com/office/drawing/2014/main" val="2064100153"/>
                    </a:ext>
                  </a:extLst>
                </a:gridCol>
                <a:gridCol w="792089">
                  <a:extLst>
                    <a:ext uri="{9D8B030D-6E8A-4147-A177-3AD203B41FA5}">
                      <a16:colId xmlns:a16="http://schemas.microsoft.com/office/drawing/2014/main" val="1663210733"/>
                    </a:ext>
                  </a:extLst>
                </a:gridCol>
                <a:gridCol w="1080119">
                  <a:extLst>
                    <a:ext uri="{9D8B030D-6E8A-4147-A177-3AD203B41FA5}">
                      <a16:colId xmlns:a16="http://schemas.microsoft.com/office/drawing/2014/main" val="795627946"/>
                    </a:ext>
                  </a:extLst>
                </a:gridCol>
                <a:gridCol w="1080120">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3065914">
                  <a:extLst>
                    <a:ext uri="{9D8B030D-6E8A-4147-A177-3AD203B41FA5}">
                      <a16:colId xmlns:a16="http://schemas.microsoft.com/office/drawing/2014/main" val="20002"/>
                    </a:ext>
                  </a:extLst>
                </a:gridCol>
              </a:tblGrid>
              <a:tr h="3024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Product</a:t>
                      </a: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err="1" smtClean="0"/>
                        <a:t>Freq</a:t>
                      </a:r>
                      <a:endParaRPr lang="en-GB" sz="1400" dirty="0" smtClean="0"/>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Term (years)</a:t>
                      </a: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WP Return</a:t>
                      </a: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FTSE </a:t>
                      </a:r>
                      <a:r>
                        <a:rPr lang="en-GB" sz="1400" dirty="0" err="1" smtClean="0"/>
                        <a:t>AllShare</a:t>
                      </a:r>
                      <a:endParaRPr lang="en-GB" sz="1400" dirty="0" smtClean="0"/>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err="1" smtClean="0"/>
                        <a:t>Avg</a:t>
                      </a:r>
                      <a:r>
                        <a:rPr lang="en-GB" sz="1400" dirty="0" smtClean="0"/>
                        <a:t> UL Pens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Comments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02434">
                <a:tc>
                  <a:txBody>
                    <a:bodyPr/>
                    <a:lstStyle/>
                    <a:p>
                      <a:r>
                        <a:rPr lang="en-GB" sz="1400" b="0" dirty="0" smtClean="0">
                          <a:solidFill>
                            <a:srgbClr val="3F4548"/>
                          </a:solidFill>
                        </a:rPr>
                        <a:t>Pension</a:t>
                      </a:r>
                    </a:p>
                  </a:txBody>
                  <a:tcPr>
                    <a:lnL w="12700" cmpd="sng">
                      <a:noFill/>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rgbClr val="3F4548"/>
                          </a:solidFill>
                        </a:rPr>
                        <a:t>RP</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rgbClr val="3F4548"/>
                          </a:solidFill>
                        </a:rPr>
                        <a:t>10</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rgbClr val="3F4548"/>
                          </a:solidFill>
                        </a:rPr>
                        <a:t>5.7%</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rgbClr val="3F4548"/>
                          </a:solidFill>
                        </a:rPr>
                        <a:t>2.5%</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rgbClr val="3F4548"/>
                          </a:solidFill>
                        </a:rPr>
                        <a:t>5.9%</a:t>
                      </a: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rgbClr val="3F4548"/>
                          </a:solidFill>
                        </a:rPr>
                        <a:t>Slightly lower than UL, beats FTSE</a:t>
                      </a:r>
                    </a:p>
                  </a:txBody>
                  <a:tcPr>
                    <a:lnL w="12700" cap="flat" cmpd="sng" algn="ctr">
                      <a:solidFill>
                        <a:schemeClr val="bg2">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r h="302434">
                <a:tc>
                  <a:txBody>
                    <a:bodyPr/>
                    <a:lstStyle/>
                    <a:p>
                      <a:r>
                        <a:rPr lang="en-GB" sz="1400" b="0" dirty="0" smtClean="0">
                          <a:solidFill>
                            <a:srgbClr val="3F4548"/>
                          </a:solidFill>
                        </a:rPr>
                        <a:t>Pension</a:t>
                      </a:r>
                    </a:p>
                  </a:txBody>
                  <a:tcPr>
                    <a:lnL w="12700" cmpd="sng">
                      <a:noFill/>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400" dirty="0" smtClean="0">
                          <a:solidFill>
                            <a:srgbClr val="3F4548"/>
                          </a:solidFill>
                        </a:rPr>
                        <a:t>RP</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400" dirty="0" smtClean="0">
                          <a:solidFill>
                            <a:srgbClr val="3F4548"/>
                          </a:solidFill>
                        </a:rPr>
                        <a:t>20</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400" dirty="0" smtClean="0">
                          <a:solidFill>
                            <a:srgbClr val="3F4548"/>
                          </a:solidFill>
                        </a:rPr>
                        <a:t>5.2%</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400" dirty="0" smtClean="0">
                          <a:solidFill>
                            <a:srgbClr val="3F4548"/>
                          </a:solidFill>
                        </a:rPr>
                        <a:t>2.5%</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rgbClr val="3F4548"/>
                          </a:solidFill>
                        </a:rPr>
                        <a:t>5.6%</a:t>
                      </a: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rgbClr val="3F4548"/>
                          </a:solidFill>
                        </a:rPr>
                        <a:t>Slightly lower than UL, beats FTSE</a:t>
                      </a:r>
                    </a:p>
                  </a:txBody>
                  <a:tcPr>
                    <a:lnL w="12700" cap="flat" cmpd="sng" algn="ctr">
                      <a:solidFill>
                        <a:schemeClr val="bg2">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2"/>
                  </a:ext>
                </a:extLst>
              </a:tr>
              <a:tr h="302434">
                <a:tc>
                  <a:txBody>
                    <a:bodyPr/>
                    <a:lstStyle/>
                    <a:p>
                      <a:r>
                        <a:rPr lang="en-GB" sz="1400" b="0" dirty="0" smtClean="0">
                          <a:solidFill>
                            <a:srgbClr val="3F4548"/>
                          </a:solidFill>
                        </a:rPr>
                        <a:t>Pension</a:t>
                      </a:r>
                    </a:p>
                  </a:txBody>
                  <a:tcPr>
                    <a:lnL w="12700" cmpd="sng">
                      <a:noFill/>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rgbClr val="3F4548"/>
                          </a:solidFill>
                        </a:rPr>
                        <a:t>RP</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rgbClr val="3F4548"/>
                          </a:solidFill>
                        </a:rPr>
                        <a:t>30</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rgbClr val="3F4548"/>
                          </a:solidFill>
                        </a:rPr>
                        <a:t>8.4%</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rgbClr val="3F4548"/>
                          </a:solidFill>
                        </a:rPr>
                        <a:t>4.1%</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400" dirty="0" smtClean="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rgbClr val="3F4548"/>
                          </a:solidFill>
                        </a:rPr>
                        <a:t>Beats FTSE</a:t>
                      </a:r>
                    </a:p>
                  </a:txBody>
                  <a:tcPr>
                    <a:lnL w="12700" cap="flat" cmpd="sng" algn="ctr">
                      <a:solidFill>
                        <a:schemeClr val="bg2">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r h="302434">
                <a:tc>
                  <a:txBody>
                    <a:bodyPr/>
                    <a:lstStyle/>
                    <a:p>
                      <a:r>
                        <a:rPr lang="en-GB" sz="1400" b="0" dirty="0" smtClean="0">
                          <a:solidFill>
                            <a:srgbClr val="3F4548"/>
                          </a:solidFill>
                        </a:rPr>
                        <a:t>Pension</a:t>
                      </a:r>
                    </a:p>
                  </a:txBody>
                  <a:tcPr>
                    <a:lnL w="12700" cmpd="sng">
                      <a:noFill/>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400" dirty="0" smtClean="0">
                          <a:solidFill>
                            <a:srgbClr val="3F4548"/>
                          </a:solidFill>
                        </a:rPr>
                        <a:t>SP</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400" dirty="0" smtClean="0">
                          <a:solidFill>
                            <a:srgbClr val="3F4548"/>
                          </a:solidFill>
                        </a:rPr>
                        <a:t>10</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400" dirty="0" smtClean="0">
                          <a:solidFill>
                            <a:srgbClr val="3F4548"/>
                          </a:solidFill>
                        </a:rPr>
                        <a:t>4.7%</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400" dirty="0" smtClean="0">
                          <a:solidFill>
                            <a:srgbClr val="3F4548"/>
                          </a:solidFill>
                        </a:rPr>
                        <a:t>1.9%</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rgbClr val="3F4548"/>
                          </a:solidFill>
                        </a:rPr>
                        <a:t>4.8%</a:t>
                      </a: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rgbClr val="3F4548"/>
                          </a:solidFill>
                        </a:rPr>
                        <a:t>In line with UL, beats FTSE</a:t>
                      </a:r>
                    </a:p>
                  </a:txBody>
                  <a:tcPr>
                    <a:lnL w="12700" cap="flat" cmpd="sng" algn="ctr">
                      <a:solidFill>
                        <a:schemeClr val="bg2">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4"/>
                  </a:ext>
                </a:extLst>
              </a:tr>
              <a:tr h="302434">
                <a:tc>
                  <a:txBody>
                    <a:bodyPr/>
                    <a:lstStyle/>
                    <a:p>
                      <a:r>
                        <a:rPr lang="en-GB" sz="1400" b="0" dirty="0" smtClean="0">
                          <a:solidFill>
                            <a:srgbClr val="3F4548"/>
                          </a:solidFill>
                        </a:rPr>
                        <a:t>Pension</a:t>
                      </a:r>
                    </a:p>
                  </a:txBody>
                  <a:tcPr>
                    <a:lnL w="12700" cmpd="sng">
                      <a:noFill/>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rgbClr val="3F4548"/>
                          </a:solidFill>
                        </a:rPr>
                        <a:t>SP</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rgbClr val="3F4548"/>
                          </a:solidFill>
                        </a:rPr>
                        <a:t>20</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rgbClr val="3F4548"/>
                          </a:solidFill>
                        </a:rPr>
                        <a:t>6.4%</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rgbClr val="3F4548"/>
                          </a:solidFill>
                        </a:rPr>
                        <a:t>3.3%</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rgbClr val="3F4548"/>
                          </a:solidFill>
                        </a:rPr>
                        <a:t>5.0%</a:t>
                      </a: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rgbClr val="3F4548"/>
                          </a:solidFill>
                        </a:rPr>
                        <a:t>Beats UL, beats FTSE</a:t>
                      </a:r>
                    </a:p>
                  </a:txBody>
                  <a:tcPr>
                    <a:lnL w="12700" cap="flat" cmpd="sng" algn="ctr">
                      <a:solidFill>
                        <a:schemeClr val="bg2">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367614307"/>
                  </a:ext>
                </a:extLst>
              </a:tr>
              <a:tr h="302434">
                <a:tc>
                  <a:txBody>
                    <a:bodyPr/>
                    <a:lstStyle/>
                    <a:p>
                      <a:r>
                        <a:rPr lang="en-GB" sz="1400" b="0" dirty="0" smtClean="0">
                          <a:solidFill>
                            <a:srgbClr val="3F4548"/>
                          </a:solidFill>
                        </a:rPr>
                        <a:t>Pension</a:t>
                      </a:r>
                    </a:p>
                  </a:txBody>
                  <a:tcPr>
                    <a:lnL w="12700" cmpd="sng">
                      <a:noFill/>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400" dirty="0" smtClean="0">
                          <a:solidFill>
                            <a:srgbClr val="3F4548"/>
                          </a:solidFill>
                        </a:rPr>
                        <a:t>SP</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400" dirty="0" smtClean="0">
                          <a:solidFill>
                            <a:srgbClr val="3F4548"/>
                          </a:solidFill>
                        </a:rPr>
                        <a:t>30</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400" dirty="0" smtClean="0">
                          <a:solidFill>
                            <a:srgbClr val="3F4548"/>
                          </a:solidFill>
                        </a:rPr>
                        <a:t>8.9%</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400" dirty="0" smtClean="0">
                          <a:solidFill>
                            <a:srgbClr val="3F4548"/>
                          </a:solidFill>
                        </a:rPr>
                        <a:t>5.5%</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400" dirty="0" smtClean="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rgbClr val="3F4548"/>
                          </a:solidFill>
                        </a:rPr>
                        <a:t>Beats FTSE</a:t>
                      </a:r>
                    </a:p>
                  </a:txBody>
                  <a:tcPr>
                    <a:lnL w="12700" cap="flat" cmpd="sng" algn="ctr">
                      <a:solidFill>
                        <a:schemeClr val="bg2">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170220160"/>
                  </a:ext>
                </a:extLst>
              </a:tr>
              <a:tr h="302434">
                <a:tc>
                  <a:txBody>
                    <a:bodyPr/>
                    <a:lstStyle/>
                    <a:p>
                      <a:r>
                        <a:rPr lang="en-GB" sz="1400" b="0" dirty="0" smtClean="0">
                          <a:solidFill>
                            <a:srgbClr val="3F4548"/>
                          </a:solidFill>
                        </a:rPr>
                        <a:t>Endowment</a:t>
                      </a:r>
                    </a:p>
                  </a:txBody>
                  <a:tcPr>
                    <a:lnL w="12700" cmpd="sng">
                      <a:noFill/>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rgbClr val="3F4548"/>
                          </a:solidFill>
                        </a:rPr>
                        <a:t>SP</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rgbClr val="3F4548"/>
                          </a:solidFill>
                        </a:rPr>
                        <a:t>10</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rgbClr val="3F4548"/>
                          </a:solidFill>
                        </a:rPr>
                        <a:t>4.1%</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rgbClr val="3F4548"/>
                          </a:solidFill>
                        </a:rPr>
                        <a:t>2.5%</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400" dirty="0" smtClean="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smtClean="0">
                          <a:ln>
                            <a:noFill/>
                          </a:ln>
                          <a:solidFill>
                            <a:srgbClr val="3F4548"/>
                          </a:solidFill>
                          <a:effectLst/>
                          <a:uLnTx/>
                          <a:uFillTx/>
                          <a:latin typeface="Arial"/>
                          <a:ea typeface="+mn-ea"/>
                          <a:cs typeface="Arial"/>
                        </a:rPr>
                        <a:t>Beats FTSE</a:t>
                      </a:r>
                      <a:endParaRPr kumimoji="0" lang="en-GB" sz="1400" b="0" i="0" u="none" strike="noStrike" kern="1200" cap="none" spc="0" normalizeH="0" baseline="0" noProof="0" dirty="0" smtClean="0">
                        <a:ln>
                          <a:noFill/>
                        </a:ln>
                        <a:solidFill>
                          <a:srgbClr val="3F4548"/>
                        </a:solidFill>
                        <a:effectLst/>
                        <a:uLnTx/>
                        <a:uFillTx/>
                        <a:latin typeface="Arial"/>
                        <a:ea typeface="+mn-ea"/>
                        <a:cs typeface="Arial"/>
                      </a:endParaRPr>
                    </a:p>
                  </a:txBody>
                  <a:tcPr>
                    <a:lnL w="12700" cap="flat" cmpd="sng" algn="ctr">
                      <a:solidFill>
                        <a:schemeClr val="bg2">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198031745"/>
                  </a:ext>
                </a:extLst>
              </a:tr>
              <a:tr h="302434">
                <a:tc>
                  <a:txBody>
                    <a:bodyPr/>
                    <a:lstStyle/>
                    <a:p>
                      <a:r>
                        <a:rPr lang="en-GB" sz="1400" b="0" dirty="0" smtClean="0">
                          <a:solidFill>
                            <a:srgbClr val="3F4548"/>
                          </a:solidFill>
                        </a:rPr>
                        <a:t>Endowment</a:t>
                      </a:r>
                    </a:p>
                  </a:txBody>
                  <a:tcPr>
                    <a:lnL w="12700" cmpd="sng">
                      <a:noFill/>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400" dirty="0" smtClean="0">
                          <a:solidFill>
                            <a:srgbClr val="3F4548"/>
                          </a:solidFill>
                        </a:rPr>
                        <a:t>SP</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400" dirty="0" smtClean="0">
                          <a:solidFill>
                            <a:srgbClr val="3F4548"/>
                          </a:solidFill>
                        </a:rPr>
                        <a:t>25</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400" dirty="0" smtClean="0">
                          <a:solidFill>
                            <a:srgbClr val="3F4548"/>
                          </a:solidFill>
                        </a:rPr>
                        <a:t>5.9%</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400" dirty="0" smtClean="0">
                          <a:solidFill>
                            <a:srgbClr val="3F4548"/>
                          </a:solidFill>
                        </a:rPr>
                        <a:t>3.3%</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400" dirty="0" smtClean="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3F4548"/>
                          </a:solidFill>
                          <a:effectLst/>
                          <a:uLnTx/>
                          <a:uFillTx/>
                          <a:latin typeface="Arial"/>
                          <a:ea typeface="+mn-ea"/>
                          <a:cs typeface="Arial"/>
                        </a:rPr>
                        <a:t>Beats FTSE</a:t>
                      </a:r>
                    </a:p>
                  </a:txBody>
                  <a:tcPr>
                    <a:lnL w="12700" cap="flat" cmpd="sng" algn="ctr">
                      <a:solidFill>
                        <a:schemeClr val="bg2">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380837966"/>
                  </a:ext>
                </a:extLst>
              </a:tr>
              <a:tr h="302434">
                <a:tc>
                  <a:txBody>
                    <a:bodyPr/>
                    <a:lstStyle/>
                    <a:p>
                      <a:r>
                        <a:rPr lang="en-GB" sz="1400" b="0" dirty="0" smtClean="0">
                          <a:solidFill>
                            <a:srgbClr val="3F4548"/>
                          </a:solidFill>
                        </a:rPr>
                        <a:t>Bond</a:t>
                      </a:r>
                    </a:p>
                  </a:txBody>
                  <a:tcPr>
                    <a:lnL w="12700" cmpd="sng">
                      <a:noFill/>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rgbClr val="3F4548"/>
                          </a:solidFill>
                        </a:rPr>
                        <a:t>SP</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rgbClr val="3F4548"/>
                          </a:solidFill>
                        </a:rPr>
                        <a:t>15</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rgbClr val="3F4548"/>
                          </a:solidFill>
                        </a:rPr>
                        <a:t>4.5%</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rgbClr val="3F4548"/>
                          </a:solidFill>
                        </a:rPr>
                        <a:t>2.8%</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400" dirty="0" smtClean="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rgbClr val="3F4548"/>
                          </a:solidFill>
                        </a:rPr>
                        <a:t>Beats FTSE</a:t>
                      </a:r>
                    </a:p>
                  </a:txBody>
                  <a:tcPr>
                    <a:lnL w="12700" cap="flat" cmpd="sng" algn="ctr">
                      <a:solidFill>
                        <a:schemeClr val="bg2">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647873187"/>
                  </a:ext>
                </a:extLst>
              </a:tr>
            </a:tbl>
          </a:graphicData>
        </a:graphic>
      </p:graphicFrame>
    </p:spTree>
    <p:extLst>
      <p:ext uri="{BB962C8B-B14F-4D97-AF65-F5344CB8AC3E}">
        <p14:creationId xmlns:p14="http://schemas.microsoft.com/office/powerpoint/2010/main" val="40890428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8229" y="5133976"/>
            <a:ext cx="5943600" cy="566738"/>
          </a:xfrm>
        </p:spPr>
        <p:txBody>
          <a:bodyPr/>
          <a:lstStyle/>
          <a:p>
            <a:r>
              <a:rPr lang="en-GB" dirty="0" smtClean="0"/>
              <a:t>Money Management Survey</a:t>
            </a:r>
            <a:endParaRPr lang="en-GB" dirty="0"/>
          </a:p>
        </p:txBody>
      </p:sp>
      <p:sp>
        <p:nvSpPr>
          <p:cNvPr id="3" name="Text Placeholder 2"/>
          <p:cNvSpPr>
            <a:spLocks noGrp="1"/>
          </p:cNvSpPr>
          <p:nvPr>
            <p:ph type="body" sz="half" idx="2"/>
          </p:nvPr>
        </p:nvSpPr>
        <p:spPr>
          <a:xfrm>
            <a:off x="428228" y="5771529"/>
            <a:ext cx="7189067" cy="804862"/>
          </a:xfrm>
        </p:spPr>
        <p:txBody>
          <a:bodyPr/>
          <a:lstStyle/>
          <a:p>
            <a:r>
              <a:rPr lang="en-GB" i="1" dirty="0"/>
              <a:t>Money Management Personal Pensions survey</a:t>
            </a:r>
            <a:r>
              <a:rPr lang="en-GB" dirty="0"/>
              <a:t> – March 2016</a:t>
            </a:r>
          </a:p>
        </p:txBody>
      </p:sp>
      <p:sp>
        <p:nvSpPr>
          <p:cNvPr id="4" name="Date Placeholder 3"/>
          <p:cNvSpPr>
            <a:spLocks noGrp="1"/>
          </p:cNvSpPr>
          <p:nvPr>
            <p:ph type="dt" sz="half" idx="10"/>
          </p:nvPr>
        </p:nvSpPr>
        <p:spPr/>
        <p:txBody>
          <a:bodyPr/>
          <a:lstStyle/>
          <a:p>
            <a:fld id="{1744C141-B97D-4979-AB76-E8E6AB76C28B}" type="datetime4">
              <a:rPr lang="en-GB" smtClean="0"/>
              <a:pPr/>
              <a:t>05 May 2017</a:t>
            </a:fld>
            <a:endParaRPr lang="en-GB"/>
          </a:p>
        </p:txBody>
      </p:sp>
      <p:graphicFrame>
        <p:nvGraphicFramePr>
          <p:cNvPr id="7" name="Content Placeholder 5"/>
          <p:cNvGraphicFramePr>
            <a:graphicFrameLocks/>
          </p:cNvGraphicFramePr>
          <p:nvPr>
            <p:extLst>
              <p:ext uri="{D42A27DB-BD31-4B8C-83A1-F6EECF244321}">
                <p14:modId xmlns:p14="http://schemas.microsoft.com/office/powerpoint/2010/main" val="3134622288"/>
              </p:ext>
            </p:extLst>
          </p:nvPr>
        </p:nvGraphicFramePr>
        <p:xfrm>
          <a:off x="415925" y="1125006"/>
          <a:ext cx="8958837" cy="2956560"/>
        </p:xfrm>
        <a:graphic>
          <a:graphicData uri="http://schemas.openxmlformats.org/drawingml/2006/table">
            <a:tbl>
              <a:tblPr firstRow="1" bandRow="1">
                <a:tableStyleId>{21E4AEA4-8DFA-4A89-87EB-49C32662AFE0}</a:tableStyleId>
              </a:tblPr>
              <a:tblGrid>
                <a:gridCol w="720080">
                  <a:extLst>
                    <a:ext uri="{9D8B030D-6E8A-4147-A177-3AD203B41FA5}">
                      <a16:colId xmlns:a16="http://schemas.microsoft.com/office/drawing/2014/main" val="2813458730"/>
                    </a:ext>
                  </a:extLst>
                </a:gridCol>
                <a:gridCol w="792088">
                  <a:extLst>
                    <a:ext uri="{9D8B030D-6E8A-4147-A177-3AD203B41FA5}">
                      <a16:colId xmlns:a16="http://schemas.microsoft.com/office/drawing/2014/main" val="2064100153"/>
                    </a:ext>
                  </a:extLst>
                </a:gridCol>
                <a:gridCol w="1140396">
                  <a:extLst>
                    <a:ext uri="{9D8B030D-6E8A-4147-A177-3AD203B41FA5}">
                      <a16:colId xmlns:a16="http://schemas.microsoft.com/office/drawing/2014/main" val="1663210733"/>
                    </a:ext>
                  </a:extLst>
                </a:gridCol>
                <a:gridCol w="1080119">
                  <a:extLst>
                    <a:ext uri="{9D8B030D-6E8A-4147-A177-3AD203B41FA5}">
                      <a16:colId xmlns:a16="http://schemas.microsoft.com/office/drawing/2014/main" val="795627946"/>
                    </a:ext>
                  </a:extLst>
                </a:gridCol>
                <a:gridCol w="1080120">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3065914">
                  <a:extLst>
                    <a:ext uri="{9D8B030D-6E8A-4147-A177-3AD203B41FA5}">
                      <a16:colId xmlns:a16="http://schemas.microsoft.com/office/drawing/2014/main" val="20002"/>
                    </a:ext>
                  </a:extLst>
                </a:gridCol>
              </a:tblGrid>
              <a:tr h="3024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err="1" smtClean="0"/>
                        <a:t>Freq</a:t>
                      </a:r>
                      <a:endParaRPr lang="en-GB" sz="1400" dirty="0" smtClean="0"/>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Term (years)</a:t>
                      </a: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WP Payout</a:t>
                      </a: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WP Return</a:t>
                      </a: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UL Payout</a:t>
                      </a: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UL Return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Comments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02434">
                <a:tc>
                  <a:txBody>
                    <a:bodyPr/>
                    <a:lstStyle/>
                    <a:p>
                      <a:pPr algn="ctr"/>
                      <a:r>
                        <a:rPr lang="en-GB" sz="1400" dirty="0" smtClean="0">
                          <a:solidFill>
                            <a:srgbClr val="3F4548"/>
                          </a:solidFill>
                        </a:rPr>
                        <a:t>RP</a:t>
                      </a:r>
                      <a:endParaRPr lang="en-GB" sz="1400" dirty="0">
                        <a:solidFill>
                          <a:srgbClr val="3F4548"/>
                        </a:solidFill>
                      </a:endParaRPr>
                    </a:p>
                  </a:txBody>
                  <a:tcPr>
                    <a:lnL w="12700" cmpd="sng">
                      <a:noFill/>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rgbClr val="3F4548"/>
                          </a:solidFill>
                        </a:rPr>
                        <a:t>5</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rgbClr val="3F4548"/>
                          </a:solidFill>
                        </a:rPr>
                        <a:t>14,221</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rgbClr val="3F4548"/>
                          </a:solidFill>
                        </a:rPr>
                        <a:t>6.7%</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rgbClr val="3F4548"/>
                          </a:solidFill>
                        </a:rPr>
                        <a:t>13,734</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rgbClr val="3F4548"/>
                          </a:solidFill>
                        </a:rPr>
                        <a:t>5.1%</a:t>
                      </a: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3F4548"/>
                          </a:solidFill>
                          <a:effectLst/>
                          <a:uLnTx/>
                          <a:uFillTx/>
                          <a:latin typeface="Arial"/>
                          <a:ea typeface="+mn-ea"/>
                          <a:cs typeface="Arial"/>
                        </a:rPr>
                        <a:t>WP win</a:t>
                      </a:r>
                    </a:p>
                  </a:txBody>
                  <a:tcPr>
                    <a:lnL w="12700" cap="flat" cmpd="sng" algn="ctr">
                      <a:solidFill>
                        <a:schemeClr val="bg2">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r h="302434">
                <a:tc>
                  <a:txBody>
                    <a:bodyPr/>
                    <a:lstStyle/>
                    <a:p>
                      <a:pPr algn="ctr"/>
                      <a:r>
                        <a:rPr lang="en-GB" sz="1400" dirty="0" smtClean="0">
                          <a:solidFill>
                            <a:srgbClr val="3F4548"/>
                          </a:solidFill>
                        </a:rPr>
                        <a:t>RP</a:t>
                      </a:r>
                      <a:endParaRPr lang="en-GB" sz="1400" dirty="0">
                        <a:solidFill>
                          <a:srgbClr val="3F4548"/>
                        </a:solidFill>
                      </a:endParaRPr>
                    </a:p>
                  </a:txBody>
                  <a:tcPr>
                    <a:lnL w="12700" cmpd="sng">
                      <a:noFill/>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400" dirty="0" smtClean="0">
                          <a:solidFill>
                            <a:srgbClr val="3F4548"/>
                          </a:solidFill>
                        </a:rPr>
                        <a:t>10</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400" dirty="0" smtClean="0">
                          <a:solidFill>
                            <a:srgbClr val="3F4548"/>
                          </a:solidFill>
                        </a:rPr>
                        <a:t>32,329</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400" dirty="0" smtClean="0">
                          <a:solidFill>
                            <a:srgbClr val="3F4548"/>
                          </a:solidFill>
                        </a:rPr>
                        <a:t>5.8%</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400" dirty="0" smtClean="0">
                          <a:solidFill>
                            <a:srgbClr val="3F4548"/>
                          </a:solidFill>
                        </a:rPr>
                        <a:t>32,992</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rgbClr val="3F4548"/>
                          </a:solidFill>
                        </a:rPr>
                        <a:t>5.9%</a:t>
                      </a: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3F4548"/>
                          </a:solidFill>
                          <a:effectLst/>
                          <a:uLnTx/>
                          <a:uFillTx/>
                          <a:latin typeface="Arial"/>
                          <a:ea typeface="+mn-ea"/>
                          <a:cs typeface="Arial"/>
                        </a:rPr>
                        <a:t>UL narrow win</a:t>
                      </a:r>
                    </a:p>
                  </a:txBody>
                  <a:tcPr>
                    <a:lnL w="12700" cap="flat" cmpd="sng" algn="ctr">
                      <a:solidFill>
                        <a:schemeClr val="bg2">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2"/>
                  </a:ext>
                </a:extLst>
              </a:tr>
              <a:tr h="302434">
                <a:tc>
                  <a:txBody>
                    <a:bodyPr/>
                    <a:lstStyle/>
                    <a:p>
                      <a:pPr algn="ctr"/>
                      <a:r>
                        <a:rPr lang="en-GB" sz="1400" dirty="0" smtClean="0">
                          <a:solidFill>
                            <a:srgbClr val="3F4548"/>
                          </a:solidFill>
                        </a:rPr>
                        <a:t>RP</a:t>
                      </a:r>
                      <a:endParaRPr lang="en-GB" sz="1400" dirty="0">
                        <a:solidFill>
                          <a:srgbClr val="3F4548"/>
                        </a:solidFill>
                      </a:endParaRPr>
                    </a:p>
                  </a:txBody>
                  <a:tcPr>
                    <a:lnL w="12700" cmpd="sng">
                      <a:noFill/>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rgbClr val="3F4548"/>
                          </a:solidFill>
                        </a:rPr>
                        <a:t>15</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rgbClr val="3F4548"/>
                          </a:solidFill>
                        </a:rPr>
                        <a:t>53,731</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rgbClr val="3F4548"/>
                          </a:solidFill>
                        </a:rPr>
                        <a:t>5.1%</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rgbClr val="3F4548"/>
                          </a:solidFill>
                        </a:rPr>
                        <a:t>58,193</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rgbClr val="3F4548"/>
                          </a:solidFill>
                        </a:rPr>
                        <a:t>5.8%</a:t>
                      </a: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3F4548"/>
                          </a:solidFill>
                          <a:effectLst/>
                          <a:uLnTx/>
                          <a:uFillTx/>
                          <a:latin typeface="Arial"/>
                          <a:ea typeface="+mn-ea"/>
                          <a:cs typeface="Arial"/>
                        </a:rPr>
                        <a:t>UL win</a:t>
                      </a:r>
                    </a:p>
                  </a:txBody>
                  <a:tcPr>
                    <a:lnL w="12700" cap="flat" cmpd="sng" algn="ctr">
                      <a:solidFill>
                        <a:schemeClr val="bg2">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r h="302434">
                <a:tc>
                  <a:txBody>
                    <a:bodyPr/>
                    <a:lstStyle/>
                    <a:p>
                      <a:pPr algn="ctr"/>
                      <a:r>
                        <a:rPr lang="en-GB" sz="1400" dirty="0" smtClean="0">
                          <a:solidFill>
                            <a:srgbClr val="3F4548"/>
                          </a:solidFill>
                        </a:rPr>
                        <a:t>RP</a:t>
                      </a:r>
                      <a:endParaRPr lang="en-GB" sz="1400" dirty="0">
                        <a:solidFill>
                          <a:srgbClr val="3F4548"/>
                        </a:solidFill>
                      </a:endParaRPr>
                    </a:p>
                  </a:txBody>
                  <a:tcPr>
                    <a:lnL w="12700" cmpd="sng">
                      <a:noFill/>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400" dirty="0" smtClean="0">
                          <a:solidFill>
                            <a:srgbClr val="3F4548"/>
                          </a:solidFill>
                        </a:rPr>
                        <a:t>20</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400" dirty="0" smtClean="0">
                          <a:solidFill>
                            <a:srgbClr val="3F4548"/>
                          </a:solidFill>
                        </a:rPr>
                        <a:t>81,494</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400" dirty="0" smtClean="0">
                          <a:solidFill>
                            <a:srgbClr val="3F4548"/>
                          </a:solidFill>
                        </a:rPr>
                        <a:t>5.0%</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400" dirty="0" smtClean="0">
                          <a:solidFill>
                            <a:srgbClr val="3F4548"/>
                          </a:solidFill>
                        </a:rPr>
                        <a:t>82,979</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rgbClr val="3F4548"/>
                          </a:solidFill>
                        </a:rPr>
                        <a:t>5.6%</a:t>
                      </a: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3F4548"/>
                          </a:solidFill>
                          <a:effectLst/>
                          <a:uLnTx/>
                          <a:uFillTx/>
                          <a:latin typeface="Arial"/>
                          <a:ea typeface="+mn-ea"/>
                          <a:cs typeface="Arial"/>
                        </a:rPr>
                        <a:t>UL win</a:t>
                      </a:r>
                    </a:p>
                  </a:txBody>
                  <a:tcPr>
                    <a:lnL w="12700" cap="flat" cmpd="sng" algn="ctr">
                      <a:solidFill>
                        <a:schemeClr val="bg2">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4"/>
                  </a:ext>
                </a:extLst>
              </a:tr>
              <a:tr h="302434">
                <a:tc>
                  <a:txBody>
                    <a:bodyPr/>
                    <a:lstStyle/>
                    <a:p>
                      <a:pPr algn="ctr"/>
                      <a:r>
                        <a:rPr lang="en-GB" sz="1400" dirty="0" smtClean="0">
                          <a:solidFill>
                            <a:srgbClr val="3F4548"/>
                          </a:solidFill>
                        </a:rPr>
                        <a:t>SP</a:t>
                      </a:r>
                      <a:endParaRPr lang="en-GB" sz="1400" dirty="0">
                        <a:solidFill>
                          <a:srgbClr val="3F4548"/>
                        </a:solidFill>
                      </a:endParaRPr>
                    </a:p>
                  </a:txBody>
                  <a:tcPr>
                    <a:lnL w="12700" cmpd="sng">
                      <a:noFill/>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rgbClr val="3F4548"/>
                          </a:solidFill>
                        </a:rPr>
                        <a:t>5</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rgbClr val="3F4548"/>
                          </a:solidFill>
                        </a:rPr>
                        <a:t>13,964</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rgbClr val="3F4548"/>
                          </a:solidFill>
                        </a:rPr>
                        <a:t>6.9%</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rgbClr val="3F4548"/>
                          </a:solidFill>
                        </a:rPr>
                        <a:t>12,745</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rgbClr val="3F4548"/>
                          </a:solidFill>
                        </a:rPr>
                        <a:t>4.7%</a:t>
                      </a: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3F4548"/>
                          </a:solidFill>
                          <a:effectLst/>
                          <a:uLnTx/>
                          <a:uFillTx/>
                          <a:latin typeface="Arial"/>
                          <a:ea typeface="+mn-ea"/>
                          <a:cs typeface="Arial"/>
                        </a:rPr>
                        <a:t>WP win</a:t>
                      </a:r>
                    </a:p>
                  </a:txBody>
                  <a:tcPr>
                    <a:lnL w="12700" cap="flat" cmpd="sng" algn="ctr">
                      <a:solidFill>
                        <a:schemeClr val="bg2">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367614307"/>
                  </a:ext>
                </a:extLst>
              </a:tr>
              <a:tr h="302434">
                <a:tc>
                  <a:txBody>
                    <a:bodyPr/>
                    <a:lstStyle/>
                    <a:p>
                      <a:pPr algn="ctr"/>
                      <a:r>
                        <a:rPr lang="en-GB" sz="1400" dirty="0" smtClean="0">
                          <a:solidFill>
                            <a:srgbClr val="3F4548"/>
                          </a:solidFill>
                        </a:rPr>
                        <a:t>SP</a:t>
                      </a:r>
                      <a:endParaRPr lang="en-GB" sz="1400" dirty="0">
                        <a:solidFill>
                          <a:srgbClr val="3F4548"/>
                        </a:solidFill>
                      </a:endParaRPr>
                    </a:p>
                  </a:txBody>
                  <a:tcPr>
                    <a:lnL w="12700" cmpd="sng">
                      <a:noFill/>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400" dirty="0" smtClean="0">
                          <a:solidFill>
                            <a:srgbClr val="3F4548"/>
                          </a:solidFill>
                        </a:rPr>
                        <a:t>10</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400" dirty="0" smtClean="0">
                          <a:solidFill>
                            <a:srgbClr val="3F4548"/>
                          </a:solidFill>
                        </a:rPr>
                        <a:t>16,679</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400" dirty="0" smtClean="0">
                          <a:solidFill>
                            <a:srgbClr val="3F4548"/>
                          </a:solidFill>
                        </a:rPr>
                        <a:t>5.2%</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400" dirty="0" smtClean="0">
                          <a:solidFill>
                            <a:srgbClr val="3F4548"/>
                          </a:solidFill>
                        </a:rPr>
                        <a:t>16,543</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rgbClr val="3F4548"/>
                          </a:solidFill>
                        </a:rPr>
                        <a:t>4.8%</a:t>
                      </a: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3F4548"/>
                          </a:solidFill>
                          <a:effectLst/>
                          <a:uLnTx/>
                          <a:uFillTx/>
                          <a:latin typeface="Arial"/>
                          <a:ea typeface="+mn-ea"/>
                          <a:cs typeface="Arial"/>
                        </a:rPr>
                        <a:t>WP win</a:t>
                      </a:r>
                    </a:p>
                  </a:txBody>
                  <a:tcPr>
                    <a:lnL w="12700" cap="flat" cmpd="sng" algn="ctr">
                      <a:solidFill>
                        <a:schemeClr val="bg2">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170220160"/>
                  </a:ext>
                </a:extLst>
              </a:tr>
              <a:tr h="302434">
                <a:tc>
                  <a:txBody>
                    <a:bodyPr/>
                    <a:lstStyle/>
                    <a:p>
                      <a:pPr algn="ctr"/>
                      <a:r>
                        <a:rPr lang="en-GB" sz="1400" dirty="0" smtClean="0">
                          <a:solidFill>
                            <a:srgbClr val="3F4548"/>
                          </a:solidFill>
                        </a:rPr>
                        <a:t>SP</a:t>
                      </a:r>
                      <a:endParaRPr lang="en-GB" sz="1400" dirty="0">
                        <a:solidFill>
                          <a:srgbClr val="3F4548"/>
                        </a:solidFill>
                      </a:endParaRPr>
                    </a:p>
                  </a:txBody>
                  <a:tcPr>
                    <a:lnL w="12700" cmpd="sng">
                      <a:noFill/>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rgbClr val="3F4548"/>
                          </a:solidFill>
                        </a:rPr>
                        <a:t>15</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rgbClr val="3F4548"/>
                          </a:solidFill>
                        </a:rPr>
                        <a:t>20,614</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rgbClr val="3F4548"/>
                          </a:solidFill>
                        </a:rPr>
                        <a:t>4.9%</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rgbClr val="3F4548"/>
                          </a:solidFill>
                        </a:rPr>
                        <a:t>19,402</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rgbClr val="3F4548"/>
                          </a:solidFill>
                        </a:rPr>
                        <a:t>4.3%</a:t>
                      </a: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3F4548"/>
                          </a:solidFill>
                          <a:effectLst/>
                          <a:uLnTx/>
                          <a:uFillTx/>
                          <a:latin typeface="Arial"/>
                          <a:ea typeface="+mn-ea"/>
                          <a:cs typeface="Arial"/>
                        </a:rPr>
                        <a:t>WP win</a:t>
                      </a:r>
                    </a:p>
                  </a:txBody>
                  <a:tcPr>
                    <a:lnL w="12700" cap="flat" cmpd="sng" algn="ctr">
                      <a:solidFill>
                        <a:schemeClr val="bg2">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198031745"/>
                  </a:ext>
                </a:extLst>
              </a:tr>
              <a:tr h="302434">
                <a:tc>
                  <a:txBody>
                    <a:bodyPr/>
                    <a:lstStyle/>
                    <a:p>
                      <a:pPr algn="ctr"/>
                      <a:r>
                        <a:rPr lang="en-GB" sz="1400" dirty="0" smtClean="0">
                          <a:solidFill>
                            <a:srgbClr val="3F4548"/>
                          </a:solidFill>
                        </a:rPr>
                        <a:t>SP</a:t>
                      </a:r>
                      <a:endParaRPr lang="en-GB" sz="1400" dirty="0">
                        <a:solidFill>
                          <a:srgbClr val="3F4548"/>
                        </a:solidFill>
                      </a:endParaRPr>
                    </a:p>
                  </a:txBody>
                  <a:tcPr>
                    <a:lnL w="12700" cmpd="sng">
                      <a:noFill/>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400" dirty="0" smtClean="0">
                          <a:solidFill>
                            <a:srgbClr val="3F4548"/>
                          </a:solidFill>
                        </a:rPr>
                        <a:t>20</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400" dirty="0" smtClean="0">
                          <a:solidFill>
                            <a:srgbClr val="3F4548"/>
                          </a:solidFill>
                        </a:rPr>
                        <a:t>35,579</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400" dirty="0" smtClean="0">
                          <a:solidFill>
                            <a:srgbClr val="3F4548"/>
                          </a:solidFill>
                        </a:rPr>
                        <a:t>6.6%</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400" dirty="0" smtClean="0">
                          <a:solidFill>
                            <a:srgbClr val="3F4548"/>
                          </a:solidFill>
                        </a:rPr>
                        <a:t>28,655</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rgbClr val="3F4548"/>
                          </a:solidFill>
                        </a:rPr>
                        <a:t>5.0%</a:t>
                      </a: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3F4548"/>
                          </a:solidFill>
                          <a:effectLst/>
                          <a:uLnTx/>
                          <a:uFillTx/>
                          <a:latin typeface="Arial"/>
                          <a:ea typeface="+mn-ea"/>
                          <a:cs typeface="Arial"/>
                        </a:rPr>
                        <a:t>WP win</a:t>
                      </a:r>
                    </a:p>
                  </a:txBody>
                  <a:tcPr>
                    <a:lnL w="12700" cap="flat" cmpd="sng" algn="ctr">
                      <a:solidFill>
                        <a:schemeClr val="bg2">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380837966"/>
                  </a:ext>
                </a:extLst>
              </a:tr>
            </a:tbl>
          </a:graphicData>
        </a:graphic>
      </p:graphicFrame>
    </p:spTree>
    <p:extLst>
      <p:ext uri="{BB962C8B-B14F-4D97-AF65-F5344CB8AC3E}">
        <p14:creationId xmlns:p14="http://schemas.microsoft.com/office/powerpoint/2010/main" val="40735362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Phase 1: </a:t>
            </a:r>
            <a:r>
              <a:rPr lang="en-GB" dirty="0" err="1" smtClean="0"/>
              <a:t>Workstreams</a:t>
            </a:r>
            <a:endParaRPr lang="en-GB" dirty="0"/>
          </a:p>
        </p:txBody>
      </p:sp>
      <p:sp>
        <p:nvSpPr>
          <p:cNvPr id="4" name="Date Placeholder 3"/>
          <p:cNvSpPr>
            <a:spLocks noGrp="1"/>
          </p:cNvSpPr>
          <p:nvPr>
            <p:ph type="dt" sz="half" idx="10"/>
          </p:nvPr>
        </p:nvSpPr>
        <p:spPr/>
        <p:txBody>
          <a:bodyPr/>
          <a:lstStyle/>
          <a:p>
            <a:fld id="{BC1242CF-12C1-4411-B532-E91306108269}" type="datetime4">
              <a:rPr lang="en-GB" smtClean="0"/>
              <a:pPr/>
              <a:t>05 May 2017</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4</a:t>
            </a:fld>
            <a:endParaRPr lang="en-GB"/>
          </a:p>
        </p:txBody>
      </p:sp>
      <p:grpSp>
        <p:nvGrpSpPr>
          <p:cNvPr id="7" name="Group 6"/>
          <p:cNvGrpSpPr/>
          <p:nvPr/>
        </p:nvGrpSpPr>
        <p:grpSpPr>
          <a:xfrm>
            <a:off x="416496" y="2313947"/>
            <a:ext cx="423034" cy="3851357"/>
            <a:chOff x="53287" y="822342"/>
            <a:chExt cx="423034" cy="3851357"/>
          </a:xfrm>
        </p:grpSpPr>
        <p:sp>
          <p:nvSpPr>
            <p:cNvPr id="23" name="Rectangle 22"/>
            <p:cNvSpPr/>
            <p:nvPr/>
          </p:nvSpPr>
          <p:spPr>
            <a:xfrm rot="16200000">
              <a:off x="-1660875" y="2536504"/>
              <a:ext cx="3851357" cy="42303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4" name="Rectangle 23"/>
            <p:cNvSpPr/>
            <p:nvPr/>
          </p:nvSpPr>
          <p:spPr>
            <a:xfrm rot="16200000">
              <a:off x="-1660875" y="2536504"/>
              <a:ext cx="3851357" cy="42303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373093" bIns="0" numCol="1" spcCol="1270" anchor="t" anchorCtr="0">
              <a:noAutofit/>
            </a:bodyPr>
            <a:lstStyle/>
            <a:p>
              <a:pPr lvl="0" algn="r" defTabSz="1422400">
                <a:lnSpc>
                  <a:spcPct val="90000"/>
                </a:lnSpc>
                <a:spcBef>
                  <a:spcPct val="0"/>
                </a:spcBef>
                <a:spcAft>
                  <a:spcPct val="35000"/>
                </a:spcAft>
              </a:pPr>
              <a:r>
                <a:rPr lang="en-GB" sz="3200" kern="1200" dirty="0" err="1" smtClean="0"/>
                <a:t>Workstream</a:t>
              </a:r>
              <a:r>
                <a:rPr lang="en-GB" sz="3200" kern="1200" dirty="0" smtClean="0"/>
                <a:t> 1</a:t>
              </a:r>
              <a:endParaRPr lang="en-GB" sz="3200" kern="1200" dirty="0"/>
            </a:p>
          </p:txBody>
        </p:sp>
      </p:grpSp>
      <p:grpSp>
        <p:nvGrpSpPr>
          <p:cNvPr id="8" name="Group 7"/>
          <p:cNvGrpSpPr/>
          <p:nvPr/>
        </p:nvGrpSpPr>
        <p:grpSpPr>
          <a:xfrm>
            <a:off x="839528" y="2313947"/>
            <a:ext cx="2457287" cy="3851357"/>
            <a:chOff x="476320" y="822342"/>
            <a:chExt cx="2169256" cy="3851357"/>
          </a:xfrm>
        </p:grpSpPr>
        <p:sp>
          <p:nvSpPr>
            <p:cNvPr id="21" name="Rectangle 20"/>
            <p:cNvSpPr/>
            <p:nvPr/>
          </p:nvSpPr>
          <p:spPr>
            <a:xfrm>
              <a:off x="476320" y="822342"/>
              <a:ext cx="2107158" cy="385135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Rectangle 21"/>
            <p:cNvSpPr/>
            <p:nvPr/>
          </p:nvSpPr>
          <p:spPr>
            <a:xfrm>
              <a:off x="476320" y="822342"/>
              <a:ext cx="2169256" cy="38513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6248" tIns="373093" rIns="206248" bIns="206248" numCol="1" spcCol="1270" anchor="t" anchorCtr="0">
              <a:noAutofit/>
            </a:bodyPr>
            <a:lstStyle/>
            <a:p>
              <a:pPr marL="228600" lvl="1" indent="-228600" algn="l" defTabSz="1022350">
                <a:lnSpc>
                  <a:spcPct val="90000"/>
                </a:lnSpc>
                <a:spcBef>
                  <a:spcPct val="0"/>
                </a:spcBef>
                <a:spcAft>
                  <a:spcPct val="15000"/>
                </a:spcAft>
                <a:buChar char="••"/>
              </a:pPr>
              <a:r>
                <a:rPr lang="en-GB" sz="2300" kern="1200" dirty="0" smtClean="0"/>
                <a:t>The current position.</a:t>
              </a:r>
              <a:endParaRPr lang="en-GB" sz="2300" kern="1200" dirty="0"/>
            </a:p>
            <a:p>
              <a:pPr marL="228600" lvl="1" indent="-228600" algn="l" defTabSz="1022350">
                <a:lnSpc>
                  <a:spcPct val="90000"/>
                </a:lnSpc>
                <a:spcBef>
                  <a:spcPct val="0"/>
                </a:spcBef>
                <a:spcAft>
                  <a:spcPct val="15000"/>
                </a:spcAft>
                <a:buChar char="••"/>
              </a:pPr>
              <a:r>
                <a:rPr lang="en-GB" sz="2300" kern="1200" dirty="0" smtClean="0"/>
                <a:t>What are the issues we are trying to resolve?</a:t>
              </a:r>
              <a:endParaRPr lang="en-GB" sz="2300" kern="1200" dirty="0"/>
            </a:p>
          </p:txBody>
        </p:sp>
      </p:grpSp>
      <p:grpSp>
        <p:nvGrpSpPr>
          <p:cNvPr id="9" name="Group 8"/>
          <p:cNvGrpSpPr/>
          <p:nvPr/>
        </p:nvGrpSpPr>
        <p:grpSpPr>
          <a:xfrm>
            <a:off x="3490601" y="2313947"/>
            <a:ext cx="423034" cy="3851357"/>
            <a:chOff x="3127392" y="822342"/>
            <a:chExt cx="423034" cy="3851357"/>
          </a:xfrm>
        </p:grpSpPr>
        <p:sp>
          <p:nvSpPr>
            <p:cNvPr id="19" name="Rectangle 18"/>
            <p:cNvSpPr/>
            <p:nvPr/>
          </p:nvSpPr>
          <p:spPr>
            <a:xfrm rot="16200000">
              <a:off x="1413230" y="2536504"/>
              <a:ext cx="3851357" cy="42303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Rectangle 19"/>
            <p:cNvSpPr/>
            <p:nvPr/>
          </p:nvSpPr>
          <p:spPr>
            <a:xfrm rot="16200000">
              <a:off x="1413230" y="2536504"/>
              <a:ext cx="3851357" cy="42303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373093" bIns="0" numCol="1" spcCol="1270" anchor="t" anchorCtr="0">
              <a:noAutofit/>
            </a:bodyPr>
            <a:lstStyle/>
            <a:p>
              <a:pPr lvl="0" algn="r" defTabSz="1422400">
                <a:lnSpc>
                  <a:spcPct val="90000"/>
                </a:lnSpc>
                <a:spcBef>
                  <a:spcPct val="0"/>
                </a:spcBef>
                <a:spcAft>
                  <a:spcPct val="35000"/>
                </a:spcAft>
              </a:pPr>
              <a:r>
                <a:rPr lang="en-GB" sz="3200" kern="1200" dirty="0" err="1" smtClean="0"/>
                <a:t>Workstream</a:t>
              </a:r>
              <a:r>
                <a:rPr lang="en-GB" sz="3200" kern="1200" dirty="0" smtClean="0"/>
                <a:t> 2</a:t>
              </a:r>
              <a:endParaRPr lang="en-GB" sz="3200" kern="1200" dirty="0"/>
            </a:p>
          </p:txBody>
        </p:sp>
      </p:grpSp>
      <p:grpSp>
        <p:nvGrpSpPr>
          <p:cNvPr id="10" name="Group 9"/>
          <p:cNvGrpSpPr/>
          <p:nvPr/>
        </p:nvGrpSpPr>
        <p:grpSpPr>
          <a:xfrm>
            <a:off x="3913634" y="2313947"/>
            <a:ext cx="2335510" cy="3851357"/>
            <a:chOff x="3550425" y="822342"/>
            <a:chExt cx="2107158" cy="3851357"/>
          </a:xfrm>
        </p:grpSpPr>
        <p:sp>
          <p:nvSpPr>
            <p:cNvPr id="17" name="Rectangle 16"/>
            <p:cNvSpPr/>
            <p:nvPr/>
          </p:nvSpPr>
          <p:spPr>
            <a:xfrm>
              <a:off x="3550425" y="822342"/>
              <a:ext cx="2107158" cy="385135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Rectangle 17"/>
            <p:cNvSpPr/>
            <p:nvPr/>
          </p:nvSpPr>
          <p:spPr>
            <a:xfrm>
              <a:off x="3550425" y="822342"/>
              <a:ext cx="2107158" cy="38513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6248" tIns="373093" rIns="206248" bIns="206248" numCol="1" spcCol="1270" anchor="t" anchorCtr="0">
              <a:noAutofit/>
            </a:bodyPr>
            <a:lstStyle/>
            <a:p>
              <a:pPr marL="228600" lvl="1" indent="-228600" algn="l" defTabSz="1022350">
                <a:lnSpc>
                  <a:spcPct val="90000"/>
                </a:lnSpc>
                <a:spcBef>
                  <a:spcPct val="0"/>
                </a:spcBef>
                <a:spcAft>
                  <a:spcPct val="15000"/>
                </a:spcAft>
                <a:buChar char="••"/>
              </a:pPr>
              <a:r>
                <a:rPr lang="en-GB" sz="2300" kern="1200" dirty="0" smtClean="0"/>
                <a:t>Current statements. </a:t>
              </a:r>
              <a:endParaRPr lang="en-GB" sz="2300" kern="1200" dirty="0"/>
            </a:p>
            <a:p>
              <a:pPr marL="228600" lvl="1" indent="-228600" algn="l" defTabSz="1022350">
                <a:lnSpc>
                  <a:spcPct val="90000"/>
                </a:lnSpc>
                <a:spcBef>
                  <a:spcPct val="0"/>
                </a:spcBef>
                <a:spcAft>
                  <a:spcPct val="15000"/>
                </a:spcAft>
                <a:buChar char="••"/>
              </a:pPr>
              <a:r>
                <a:rPr lang="en-GB" sz="2300" kern="1200" dirty="0" smtClean="0"/>
                <a:t>What represents good practice?</a:t>
              </a:r>
              <a:endParaRPr lang="en-GB" sz="2300" kern="1200" dirty="0"/>
            </a:p>
          </p:txBody>
        </p:sp>
      </p:grpSp>
      <p:grpSp>
        <p:nvGrpSpPr>
          <p:cNvPr id="11" name="Group 10"/>
          <p:cNvGrpSpPr/>
          <p:nvPr/>
        </p:nvGrpSpPr>
        <p:grpSpPr>
          <a:xfrm>
            <a:off x="6564706" y="2313947"/>
            <a:ext cx="423034" cy="3851357"/>
            <a:chOff x="6201497" y="822342"/>
            <a:chExt cx="423034" cy="3851357"/>
          </a:xfrm>
        </p:grpSpPr>
        <p:sp>
          <p:nvSpPr>
            <p:cNvPr id="15" name="Rectangle 14"/>
            <p:cNvSpPr/>
            <p:nvPr/>
          </p:nvSpPr>
          <p:spPr>
            <a:xfrm rot="16200000">
              <a:off x="4487335" y="2536504"/>
              <a:ext cx="3851357" cy="42303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Rectangle 15"/>
            <p:cNvSpPr/>
            <p:nvPr/>
          </p:nvSpPr>
          <p:spPr>
            <a:xfrm rot="16200000">
              <a:off x="4487335" y="2536504"/>
              <a:ext cx="3851357" cy="42303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373093" bIns="0" numCol="1" spcCol="1270" anchor="t" anchorCtr="0">
              <a:noAutofit/>
            </a:bodyPr>
            <a:lstStyle/>
            <a:p>
              <a:pPr lvl="0" algn="r" defTabSz="1422400">
                <a:lnSpc>
                  <a:spcPct val="90000"/>
                </a:lnSpc>
                <a:spcBef>
                  <a:spcPct val="0"/>
                </a:spcBef>
                <a:spcAft>
                  <a:spcPct val="35000"/>
                </a:spcAft>
              </a:pPr>
              <a:r>
                <a:rPr lang="en-GB" sz="3200" kern="1200" dirty="0" err="1" smtClean="0"/>
                <a:t>Workstream</a:t>
              </a:r>
              <a:r>
                <a:rPr lang="en-GB" sz="3200" kern="1200" dirty="0" smtClean="0"/>
                <a:t> 3</a:t>
              </a:r>
              <a:endParaRPr lang="en-GB" sz="3200" kern="1200" dirty="0"/>
            </a:p>
          </p:txBody>
        </p:sp>
      </p:grpSp>
      <p:grpSp>
        <p:nvGrpSpPr>
          <p:cNvPr id="12" name="Group 11"/>
          <p:cNvGrpSpPr/>
          <p:nvPr/>
        </p:nvGrpSpPr>
        <p:grpSpPr>
          <a:xfrm>
            <a:off x="6987740" y="2313947"/>
            <a:ext cx="2357748" cy="3851357"/>
            <a:chOff x="6624531" y="822342"/>
            <a:chExt cx="2107158" cy="3851357"/>
          </a:xfrm>
        </p:grpSpPr>
        <p:sp>
          <p:nvSpPr>
            <p:cNvPr id="13" name="Rectangle 12"/>
            <p:cNvSpPr/>
            <p:nvPr/>
          </p:nvSpPr>
          <p:spPr>
            <a:xfrm>
              <a:off x="6624531" y="822342"/>
              <a:ext cx="2107158" cy="385135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ectangle 13"/>
            <p:cNvSpPr/>
            <p:nvPr/>
          </p:nvSpPr>
          <p:spPr>
            <a:xfrm>
              <a:off x="6624531" y="822342"/>
              <a:ext cx="2107158" cy="38513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6248" tIns="373093" rIns="206248" bIns="206248" numCol="1" spcCol="1270" anchor="t" anchorCtr="0">
              <a:noAutofit/>
            </a:bodyPr>
            <a:lstStyle/>
            <a:p>
              <a:pPr marL="228600" lvl="1" indent="-228600" algn="l" defTabSz="1022350">
                <a:lnSpc>
                  <a:spcPct val="90000"/>
                </a:lnSpc>
                <a:spcBef>
                  <a:spcPct val="0"/>
                </a:spcBef>
                <a:spcAft>
                  <a:spcPct val="15000"/>
                </a:spcAft>
                <a:buChar char="••"/>
              </a:pPr>
              <a:r>
                <a:rPr lang="en-GB" sz="2300" kern="1200" dirty="0" smtClean="0"/>
                <a:t>What consumer research has been done?</a:t>
              </a:r>
              <a:endParaRPr lang="en-GB" sz="2300" kern="1200" dirty="0"/>
            </a:p>
            <a:p>
              <a:pPr marL="228600" lvl="1" indent="-228600" algn="l" defTabSz="1022350">
                <a:lnSpc>
                  <a:spcPct val="90000"/>
                </a:lnSpc>
                <a:spcBef>
                  <a:spcPct val="0"/>
                </a:spcBef>
                <a:spcAft>
                  <a:spcPct val="15000"/>
                </a:spcAft>
                <a:buChar char="••"/>
              </a:pPr>
              <a:r>
                <a:rPr lang="en-GB" sz="2300" kern="1200" dirty="0" smtClean="0"/>
                <a:t>What does this tell us? </a:t>
              </a:r>
            </a:p>
            <a:p>
              <a:pPr marL="228600" lvl="1" indent="-228600" algn="l" defTabSz="1022350">
                <a:lnSpc>
                  <a:spcPct val="90000"/>
                </a:lnSpc>
                <a:spcBef>
                  <a:spcPct val="0"/>
                </a:spcBef>
                <a:spcAft>
                  <a:spcPct val="15000"/>
                </a:spcAft>
                <a:buChar char="••"/>
              </a:pPr>
              <a:r>
                <a:rPr lang="en-GB" sz="2300" kern="1200" dirty="0" smtClean="0"/>
                <a:t>Where are the gaps?</a:t>
              </a:r>
              <a:endParaRPr lang="en-GB" sz="2300" kern="1200" dirty="0"/>
            </a:p>
          </p:txBody>
        </p:sp>
      </p:grpSp>
      <p:sp>
        <p:nvSpPr>
          <p:cNvPr id="25" name="TextBox 24"/>
          <p:cNvSpPr txBox="1"/>
          <p:nvPr/>
        </p:nvSpPr>
        <p:spPr>
          <a:xfrm>
            <a:off x="776536" y="1445875"/>
            <a:ext cx="2448272" cy="830997"/>
          </a:xfrm>
          <a:prstGeom prst="rect">
            <a:avLst/>
          </a:prstGeom>
          <a:noFill/>
        </p:spPr>
        <p:txBody>
          <a:bodyPr wrap="square" rtlCol="0">
            <a:spAutoFit/>
          </a:bodyPr>
          <a:lstStyle/>
          <a:p>
            <a:pPr algn="ctr"/>
            <a:r>
              <a:rPr lang="en-GB" sz="2400" b="1" dirty="0" smtClean="0"/>
              <a:t>With-profits landscape</a:t>
            </a:r>
            <a:endParaRPr lang="en-GB" sz="2400" b="1" dirty="0"/>
          </a:p>
        </p:txBody>
      </p:sp>
      <p:sp>
        <p:nvSpPr>
          <p:cNvPr id="26" name="TextBox 25"/>
          <p:cNvSpPr txBox="1"/>
          <p:nvPr/>
        </p:nvSpPr>
        <p:spPr>
          <a:xfrm>
            <a:off x="3800872" y="1743199"/>
            <a:ext cx="2664296" cy="461665"/>
          </a:xfrm>
          <a:prstGeom prst="rect">
            <a:avLst/>
          </a:prstGeom>
          <a:noFill/>
        </p:spPr>
        <p:txBody>
          <a:bodyPr wrap="square" rtlCol="0">
            <a:spAutoFit/>
          </a:bodyPr>
          <a:lstStyle/>
          <a:p>
            <a:pPr algn="ctr"/>
            <a:r>
              <a:rPr lang="en-GB" sz="2400" b="1" dirty="0" smtClean="0"/>
              <a:t>Communications</a:t>
            </a:r>
          </a:p>
        </p:txBody>
      </p:sp>
      <p:sp>
        <p:nvSpPr>
          <p:cNvPr id="27" name="TextBox 26"/>
          <p:cNvSpPr txBox="1"/>
          <p:nvPr/>
        </p:nvSpPr>
        <p:spPr>
          <a:xfrm>
            <a:off x="6969224" y="1412776"/>
            <a:ext cx="2304256" cy="830997"/>
          </a:xfrm>
          <a:prstGeom prst="rect">
            <a:avLst/>
          </a:prstGeom>
          <a:noFill/>
        </p:spPr>
        <p:txBody>
          <a:bodyPr wrap="square" rtlCol="0">
            <a:spAutoFit/>
          </a:bodyPr>
          <a:lstStyle/>
          <a:p>
            <a:pPr algn="ctr"/>
            <a:r>
              <a:rPr lang="en-GB" sz="2400" b="1" dirty="0" smtClean="0"/>
              <a:t>Consumer research</a:t>
            </a:r>
          </a:p>
        </p:txBody>
      </p:sp>
    </p:spTree>
    <p:extLst>
      <p:ext uri="{BB962C8B-B14F-4D97-AF65-F5344CB8AC3E}">
        <p14:creationId xmlns:p14="http://schemas.microsoft.com/office/powerpoint/2010/main" val="42790396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Review of with-profits communications</a:t>
            </a:r>
            <a:endParaRPr lang="en-GB" dirty="0"/>
          </a:p>
        </p:txBody>
      </p:sp>
      <p:sp>
        <p:nvSpPr>
          <p:cNvPr id="3" name="Content Placeholder 2"/>
          <p:cNvSpPr>
            <a:spLocks noGrp="1"/>
          </p:cNvSpPr>
          <p:nvPr>
            <p:ph idx="1"/>
          </p:nvPr>
        </p:nvSpPr>
        <p:spPr>
          <a:xfrm>
            <a:off x="416496" y="1412776"/>
            <a:ext cx="8982471" cy="4640262"/>
          </a:xfrm>
        </p:spPr>
        <p:txBody>
          <a:bodyPr/>
          <a:lstStyle/>
          <a:p>
            <a:pPr marL="0" indent="0">
              <a:buNone/>
            </a:pPr>
            <a:r>
              <a:rPr lang="en-GB" sz="2000" b="1" dirty="0" smtClean="0"/>
              <a:t>Review output</a:t>
            </a:r>
            <a:endParaRPr lang="en-GB" sz="2000" dirty="0"/>
          </a:p>
          <a:p>
            <a:pPr marL="0" indent="0">
              <a:buNone/>
            </a:pPr>
            <a:endParaRPr lang="en-GB" sz="2000" dirty="0"/>
          </a:p>
        </p:txBody>
      </p:sp>
      <p:sp>
        <p:nvSpPr>
          <p:cNvPr id="4" name="Date Placeholder 3"/>
          <p:cNvSpPr>
            <a:spLocks noGrp="1"/>
          </p:cNvSpPr>
          <p:nvPr>
            <p:ph type="dt" sz="half" idx="10"/>
          </p:nvPr>
        </p:nvSpPr>
        <p:spPr/>
        <p:txBody>
          <a:bodyPr/>
          <a:lstStyle/>
          <a:p>
            <a:fld id="{BC1242CF-12C1-4411-B532-E91306108269}" type="datetime4">
              <a:rPr lang="en-GB" smtClean="0"/>
              <a:pPr/>
              <a:t>05 May 2017</a:t>
            </a:fld>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40</a:t>
            </a:fld>
            <a:endParaRPr lang="en-GB"/>
          </a:p>
        </p:txBody>
      </p:sp>
      <p:sp>
        <p:nvSpPr>
          <p:cNvPr id="6" name="Rectangle 5"/>
          <p:cNvSpPr/>
          <p:nvPr/>
        </p:nvSpPr>
        <p:spPr>
          <a:xfrm>
            <a:off x="416496" y="411338"/>
            <a:ext cx="1706557" cy="369332"/>
          </a:xfrm>
          <a:prstGeom prst="rect">
            <a:avLst/>
          </a:prstGeom>
        </p:spPr>
        <p:txBody>
          <a:bodyPr wrap="none">
            <a:spAutoFit/>
          </a:bodyPr>
          <a:lstStyle/>
          <a:p>
            <a:r>
              <a:rPr lang="en-GB" b="1" dirty="0" err="1">
                <a:solidFill>
                  <a:srgbClr val="4096B8"/>
                </a:solidFill>
              </a:rPr>
              <a:t>Workstream</a:t>
            </a:r>
            <a:r>
              <a:rPr lang="en-GB" b="1" dirty="0">
                <a:solidFill>
                  <a:srgbClr val="4096B8"/>
                </a:solidFill>
              </a:rPr>
              <a:t> </a:t>
            </a:r>
            <a:r>
              <a:rPr lang="en-GB" b="1" dirty="0" smtClean="0">
                <a:solidFill>
                  <a:srgbClr val="4096B8"/>
                </a:solidFill>
              </a:rPr>
              <a:t>2</a:t>
            </a:r>
            <a:endParaRPr lang="en-GB" dirty="0">
              <a:solidFill>
                <a:srgbClr val="4096B8"/>
              </a:solidFill>
            </a:endParaRPr>
          </a:p>
        </p:txBody>
      </p:sp>
      <p:pic>
        <p:nvPicPr>
          <p:cNvPr id="9" name="Picture 8"/>
          <p:cNvPicPr>
            <a:picLocks noChangeAspect="1"/>
          </p:cNvPicPr>
          <p:nvPr/>
        </p:nvPicPr>
        <p:blipFill>
          <a:blip r:embed="rId3"/>
          <a:stretch>
            <a:fillRect/>
          </a:stretch>
        </p:blipFill>
        <p:spPr>
          <a:xfrm>
            <a:off x="45436" y="2005336"/>
            <a:ext cx="9822527" cy="3629910"/>
          </a:xfrm>
          <a:prstGeom prst="rect">
            <a:avLst/>
          </a:prstGeom>
        </p:spPr>
      </p:pic>
    </p:spTree>
    <p:extLst>
      <p:ext uri="{BB962C8B-B14F-4D97-AF65-F5344CB8AC3E}">
        <p14:creationId xmlns:p14="http://schemas.microsoft.com/office/powerpoint/2010/main" val="20822819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Review of with-profits communications</a:t>
            </a:r>
            <a:endParaRPr lang="en-GB" dirty="0"/>
          </a:p>
        </p:txBody>
      </p:sp>
      <p:sp>
        <p:nvSpPr>
          <p:cNvPr id="3" name="Content Placeholder 2"/>
          <p:cNvSpPr>
            <a:spLocks noGrp="1"/>
          </p:cNvSpPr>
          <p:nvPr>
            <p:ph idx="1"/>
          </p:nvPr>
        </p:nvSpPr>
        <p:spPr>
          <a:xfrm>
            <a:off x="416496" y="1412776"/>
            <a:ext cx="8982471" cy="4640262"/>
          </a:xfrm>
        </p:spPr>
        <p:txBody>
          <a:bodyPr/>
          <a:lstStyle/>
          <a:p>
            <a:pPr marL="0" indent="0">
              <a:buNone/>
            </a:pPr>
            <a:r>
              <a:rPr lang="en-GB" sz="2000" b="1" dirty="0" smtClean="0"/>
              <a:t>Review output</a:t>
            </a:r>
            <a:endParaRPr lang="en-GB" sz="2000" dirty="0"/>
          </a:p>
          <a:p>
            <a:pPr marL="0" indent="0">
              <a:buNone/>
            </a:pPr>
            <a:endParaRPr lang="en-GB" sz="2000" dirty="0"/>
          </a:p>
        </p:txBody>
      </p:sp>
      <p:sp>
        <p:nvSpPr>
          <p:cNvPr id="4" name="Date Placeholder 3"/>
          <p:cNvSpPr>
            <a:spLocks noGrp="1"/>
          </p:cNvSpPr>
          <p:nvPr>
            <p:ph type="dt" sz="half" idx="10"/>
          </p:nvPr>
        </p:nvSpPr>
        <p:spPr/>
        <p:txBody>
          <a:bodyPr/>
          <a:lstStyle/>
          <a:p>
            <a:fld id="{BC1242CF-12C1-4411-B532-E91306108269}" type="datetime4">
              <a:rPr lang="en-GB" smtClean="0"/>
              <a:pPr/>
              <a:t>05 May 2017</a:t>
            </a:fld>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41</a:t>
            </a:fld>
            <a:endParaRPr lang="en-GB"/>
          </a:p>
        </p:txBody>
      </p:sp>
      <p:sp>
        <p:nvSpPr>
          <p:cNvPr id="6" name="Rectangle 5"/>
          <p:cNvSpPr/>
          <p:nvPr/>
        </p:nvSpPr>
        <p:spPr>
          <a:xfrm>
            <a:off x="416496" y="411338"/>
            <a:ext cx="1706557" cy="369332"/>
          </a:xfrm>
          <a:prstGeom prst="rect">
            <a:avLst/>
          </a:prstGeom>
        </p:spPr>
        <p:txBody>
          <a:bodyPr wrap="none">
            <a:spAutoFit/>
          </a:bodyPr>
          <a:lstStyle/>
          <a:p>
            <a:r>
              <a:rPr lang="en-GB" b="1" dirty="0" err="1">
                <a:solidFill>
                  <a:srgbClr val="4096B8"/>
                </a:solidFill>
              </a:rPr>
              <a:t>Workstream</a:t>
            </a:r>
            <a:r>
              <a:rPr lang="en-GB" b="1" dirty="0">
                <a:solidFill>
                  <a:srgbClr val="4096B8"/>
                </a:solidFill>
              </a:rPr>
              <a:t> </a:t>
            </a:r>
            <a:r>
              <a:rPr lang="en-GB" b="1" dirty="0" smtClean="0">
                <a:solidFill>
                  <a:srgbClr val="4096B8"/>
                </a:solidFill>
              </a:rPr>
              <a:t>2</a:t>
            </a:r>
            <a:endParaRPr lang="en-GB" dirty="0">
              <a:solidFill>
                <a:srgbClr val="4096B8"/>
              </a:solidFill>
            </a:endParaRPr>
          </a:p>
        </p:txBody>
      </p:sp>
      <p:pic>
        <p:nvPicPr>
          <p:cNvPr id="8" name="Picture 7"/>
          <p:cNvPicPr>
            <a:picLocks noChangeAspect="1"/>
          </p:cNvPicPr>
          <p:nvPr/>
        </p:nvPicPr>
        <p:blipFill>
          <a:blip r:embed="rId3"/>
          <a:stretch>
            <a:fillRect/>
          </a:stretch>
        </p:blipFill>
        <p:spPr>
          <a:xfrm>
            <a:off x="128464" y="1892524"/>
            <a:ext cx="9646515" cy="3553303"/>
          </a:xfrm>
          <a:prstGeom prst="rect">
            <a:avLst/>
          </a:prstGeom>
        </p:spPr>
      </p:pic>
    </p:spTree>
    <p:extLst>
      <p:ext uri="{BB962C8B-B14F-4D97-AF65-F5344CB8AC3E}">
        <p14:creationId xmlns:p14="http://schemas.microsoft.com/office/powerpoint/2010/main" val="27617391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Review of with-profits communications</a:t>
            </a:r>
            <a:endParaRPr lang="en-GB" dirty="0"/>
          </a:p>
        </p:txBody>
      </p:sp>
      <p:sp>
        <p:nvSpPr>
          <p:cNvPr id="3" name="Content Placeholder 2"/>
          <p:cNvSpPr>
            <a:spLocks noGrp="1"/>
          </p:cNvSpPr>
          <p:nvPr>
            <p:ph idx="1"/>
          </p:nvPr>
        </p:nvSpPr>
        <p:spPr>
          <a:xfrm>
            <a:off x="416496" y="1275366"/>
            <a:ext cx="8982471" cy="4640262"/>
          </a:xfrm>
        </p:spPr>
        <p:txBody>
          <a:bodyPr/>
          <a:lstStyle/>
          <a:p>
            <a:pPr marL="0" indent="0">
              <a:buNone/>
            </a:pPr>
            <a:r>
              <a:rPr lang="en-GB" sz="2000" b="1" dirty="0"/>
              <a:t>Proposals for further improvement: Conventional with-profits</a:t>
            </a:r>
            <a:endParaRPr lang="en-GB" sz="2000" dirty="0"/>
          </a:p>
          <a:p>
            <a:r>
              <a:rPr lang="en-GB" sz="2000" b="1" dirty="0" smtClean="0"/>
              <a:t>Premiums paid over the last year: </a:t>
            </a:r>
            <a:r>
              <a:rPr lang="en-GB" sz="2000" dirty="0" smtClean="0"/>
              <a:t>This </a:t>
            </a:r>
            <a:r>
              <a:rPr lang="en-GB" sz="2000" dirty="0"/>
              <a:t>is the total payment you've made in the past year. It's important to pay your premiums. The guaranteed benefit amounts quoted below are only payable if we have received all of your premiums due.</a:t>
            </a:r>
          </a:p>
          <a:p>
            <a:r>
              <a:rPr lang="en-GB" sz="2000" b="1" dirty="0"/>
              <a:t>Basic guaranteed value (sum assured) [A]: </a:t>
            </a:r>
            <a:r>
              <a:rPr lang="en-GB" sz="2000" dirty="0"/>
              <a:t>This is the minimum amount that we guarantee to pay at the maturity date or when a life assured dies (if this is earlier), before we add bonuses</a:t>
            </a:r>
            <a:r>
              <a:rPr lang="en-GB" sz="2000" dirty="0" smtClean="0"/>
              <a:t>.</a:t>
            </a:r>
          </a:p>
          <a:p>
            <a:r>
              <a:rPr lang="en-GB" sz="2000" b="1" dirty="0" smtClean="0"/>
              <a:t>Regular bonus [B + </a:t>
            </a:r>
            <a:r>
              <a:rPr lang="en-GB" sz="2000" b="1" dirty="0"/>
              <a:t>C]: </a:t>
            </a:r>
            <a:r>
              <a:rPr lang="en-GB" sz="2000" dirty="0"/>
              <a:t>Regular annual bonuses increase the minimum amount that we guarantee to pay at the maturity date or when a life assured dies (if this is earlier).</a:t>
            </a:r>
            <a:endParaRPr lang="en-GB" sz="2000" dirty="0" smtClean="0">
              <a:solidFill>
                <a:srgbClr val="009CC8"/>
              </a:solidFill>
            </a:endParaRPr>
          </a:p>
          <a:p>
            <a:r>
              <a:rPr lang="en-GB" sz="2000" b="1" dirty="0" smtClean="0"/>
              <a:t>Total guaranteed value [A + B + </a:t>
            </a:r>
            <a:r>
              <a:rPr lang="en-GB" sz="2000" b="1" dirty="0"/>
              <a:t>C]:</a:t>
            </a:r>
            <a:r>
              <a:rPr lang="en-GB" sz="2000" dirty="0"/>
              <a:t> This is the </a:t>
            </a:r>
            <a:r>
              <a:rPr lang="en-GB" sz="2000" dirty="0" smtClean="0"/>
              <a:t>total </a:t>
            </a:r>
            <a:r>
              <a:rPr lang="en-GB" sz="2000" dirty="0"/>
              <a:t>amount that we </a:t>
            </a:r>
            <a:r>
              <a:rPr lang="en-GB" sz="2000" dirty="0" smtClean="0"/>
              <a:t>guarantee </a:t>
            </a:r>
            <a:r>
              <a:rPr lang="en-GB" sz="2000" dirty="0"/>
              <a:t>to pay at the maturity date or when a life assured dies (if this is </a:t>
            </a:r>
            <a:r>
              <a:rPr lang="en-GB" sz="2000" dirty="0" smtClean="0"/>
              <a:t>earlier). </a:t>
            </a:r>
          </a:p>
          <a:p>
            <a:endParaRPr lang="en-GB" sz="2000" dirty="0">
              <a:solidFill>
                <a:srgbClr val="009CC8"/>
              </a:solidFill>
            </a:endParaRPr>
          </a:p>
        </p:txBody>
      </p:sp>
      <p:sp>
        <p:nvSpPr>
          <p:cNvPr id="4" name="Date Placeholder 3"/>
          <p:cNvSpPr>
            <a:spLocks noGrp="1"/>
          </p:cNvSpPr>
          <p:nvPr>
            <p:ph type="dt" sz="half" idx="10"/>
          </p:nvPr>
        </p:nvSpPr>
        <p:spPr/>
        <p:txBody>
          <a:bodyPr/>
          <a:lstStyle/>
          <a:p>
            <a:fld id="{BC1242CF-12C1-4411-B532-E91306108269}" type="datetime4">
              <a:rPr lang="en-GB" smtClean="0"/>
              <a:pPr/>
              <a:t>05 May 2017</a:t>
            </a:fld>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42</a:t>
            </a:fld>
            <a:endParaRPr lang="en-GB" dirty="0"/>
          </a:p>
        </p:txBody>
      </p:sp>
      <p:sp>
        <p:nvSpPr>
          <p:cNvPr id="6" name="Rectangle 5"/>
          <p:cNvSpPr/>
          <p:nvPr/>
        </p:nvSpPr>
        <p:spPr>
          <a:xfrm>
            <a:off x="416496" y="411338"/>
            <a:ext cx="1706557" cy="369332"/>
          </a:xfrm>
          <a:prstGeom prst="rect">
            <a:avLst/>
          </a:prstGeom>
        </p:spPr>
        <p:txBody>
          <a:bodyPr wrap="none">
            <a:spAutoFit/>
          </a:bodyPr>
          <a:lstStyle/>
          <a:p>
            <a:r>
              <a:rPr lang="en-GB" b="1" dirty="0" err="1">
                <a:solidFill>
                  <a:srgbClr val="4096B8"/>
                </a:solidFill>
              </a:rPr>
              <a:t>Workstream</a:t>
            </a:r>
            <a:r>
              <a:rPr lang="en-GB" b="1" dirty="0">
                <a:solidFill>
                  <a:srgbClr val="4096B8"/>
                </a:solidFill>
              </a:rPr>
              <a:t> </a:t>
            </a:r>
            <a:r>
              <a:rPr lang="en-GB" b="1" dirty="0" smtClean="0">
                <a:solidFill>
                  <a:srgbClr val="4096B8"/>
                </a:solidFill>
              </a:rPr>
              <a:t>2</a:t>
            </a:r>
            <a:endParaRPr lang="en-GB" dirty="0">
              <a:solidFill>
                <a:srgbClr val="4096B8"/>
              </a:solidFill>
            </a:endParaRPr>
          </a:p>
        </p:txBody>
      </p:sp>
    </p:spTree>
    <p:extLst>
      <p:ext uri="{BB962C8B-B14F-4D97-AF65-F5344CB8AC3E}">
        <p14:creationId xmlns:p14="http://schemas.microsoft.com/office/powerpoint/2010/main" val="12453719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8228" y="5133976"/>
            <a:ext cx="8269188" cy="566738"/>
          </a:xfrm>
        </p:spPr>
        <p:txBody>
          <a:bodyPr/>
          <a:lstStyle/>
          <a:p>
            <a:r>
              <a:rPr lang="en-GB" dirty="0" smtClean="0"/>
              <a:t>Money Advice Service – Retirement </a:t>
            </a:r>
            <a:r>
              <a:rPr lang="en-GB" dirty="0"/>
              <a:t>Language </a:t>
            </a:r>
          </a:p>
        </p:txBody>
      </p:sp>
      <p:sp>
        <p:nvSpPr>
          <p:cNvPr id="3" name="Text Placeholder 2"/>
          <p:cNvSpPr>
            <a:spLocks noGrp="1"/>
          </p:cNvSpPr>
          <p:nvPr>
            <p:ph type="body" sz="half" idx="2"/>
          </p:nvPr>
        </p:nvSpPr>
        <p:spPr>
          <a:xfrm>
            <a:off x="428228" y="5771529"/>
            <a:ext cx="7189067" cy="804862"/>
          </a:xfrm>
        </p:spPr>
        <p:txBody>
          <a:bodyPr/>
          <a:lstStyle/>
          <a:p>
            <a:r>
              <a:rPr lang="en-GB" i="1" dirty="0" smtClean="0"/>
              <a:t>Retirement Language </a:t>
            </a:r>
            <a:r>
              <a:rPr lang="en-GB" dirty="0" smtClean="0"/>
              <a:t>– 4</a:t>
            </a:r>
            <a:r>
              <a:rPr lang="en-GB" baseline="30000" dirty="0" smtClean="0"/>
              <a:t>th</a:t>
            </a:r>
            <a:r>
              <a:rPr lang="en-GB" dirty="0" smtClean="0"/>
              <a:t> February 2016</a:t>
            </a:r>
            <a:endParaRPr lang="en-GB" dirty="0"/>
          </a:p>
        </p:txBody>
      </p:sp>
      <p:sp>
        <p:nvSpPr>
          <p:cNvPr id="4" name="Date Placeholder 3"/>
          <p:cNvSpPr>
            <a:spLocks noGrp="1"/>
          </p:cNvSpPr>
          <p:nvPr>
            <p:ph type="dt" sz="half" idx="10"/>
          </p:nvPr>
        </p:nvSpPr>
        <p:spPr/>
        <p:txBody>
          <a:bodyPr/>
          <a:lstStyle/>
          <a:p>
            <a:fld id="{1744C141-B97D-4979-AB76-E8E6AB76C28B}" type="datetime4">
              <a:rPr lang="en-GB" smtClean="0"/>
              <a:pPr/>
              <a:t>05 May 2017</a:t>
            </a:fld>
            <a:endParaRPr lang="en-GB"/>
          </a:p>
        </p:txBody>
      </p:sp>
      <p:graphicFrame>
        <p:nvGraphicFramePr>
          <p:cNvPr id="7" name="Content Placeholder 5"/>
          <p:cNvGraphicFramePr>
            <a:graphicFrameLocks/>
          </p:cNvGraphicFramePr>
          <p:nvPr>
            <p:extLst>
              <p:ext uri="{D42A27DB-BD31-4B8C-83A1-F6EECF244321}">
                <p14:modId xmlns:p14="http://schemas.microsoft.com/office/powerpoint/2010/main" val="1530205035"/>
              </p:ext>
            </p:extLst>
          </p:nvPr>
        </p:nvGraphicFramePr>
        <p:xfrm>
          <a:off x="428228" y="476672"/>
          <a:ext cx="9073579" cy="4615473"/>
        </p:xfrm>
        <a:graphic>
          <a:graphicData uri="http://schemas.openxmlformats.org/drawingml/2006/table">
            <a:tbl>
              <a:tblPr firstRow="1" bandRow="1">
                <a:tableStyleId>{21E4AEA4-8DFA-4A89-87EB-49C32662AFE0}</a:tableStyleId>
              </a:tblPr>
              <a:tblGrid>
                <a:gridCol w="2463165">
                  <a:extLst>
                    <a:ext uri="{9D8B030D-6E8A-4147-A177-3AD203B41FA5}">
                      <a16:colId xmlns:a16="http://schemas.microsoft.com/office/drawing/2014/main" val="2813458730"/>
                    </a:ext>
                  </a:extLst>
                </a:gridCol>
                <a:gridCol w="2709481">
                  <a:extLst>
                    <a:ext uri="{9D8B030D-6E8A-4147-A177-3AD203B41FA5}">
                      <a16:colId xmlns:a16="http://schemas.microsoft.com/office/drawing/2014/main" val="2064100153"/>
                    </a:ext>
                  </a:extLst>
                </a:gridCol>
                <a:gridCol w="3900933">
                  <a:extLst>
                    <a:ext uri="{9D8B030D-6E8A-4147-A177-3AD203B41FA5}">
                      <a16:colId xmlns:a16="http://schemas.microsoft.com/office/drawing/2014/main" val="1663210733"/>
                    </a:ext>
                  </a:extLst>
                </a:gridCol>
              </a:tblGrid>
              <a:tr h="163803">
                <a:tc>
                  <a:txBody>
                    <a:bodyPr/>
                    <a:lstStyle/>
                    <a:p>
                      <a:pPr>
                        <a:lnSpc>
                          <a:spcPct val="115000"/>
                        </a:lnSpc>
                        <a:spcAft>
                          <a:spcPts val="0"/>
                        </a:spcAft>
                      </a:pPr>
                      <a:r>
                        <a:rPr lang="en-GB" sz="1100" b="1">
                          <a:effectLst/>
                          <a:latin typeface="Calibri" panose="020F0502020204030204" pitchFamily="34" charset="0"/>
                          <a:ea typeface="PMingLiU" panose="02020500000000000000" pitchFamily="18" charset="-120"/>
                          <a:cs typeface="Times New Roman" panose="02020603050405020304" pitchFamily="18" charset="0"/>
                        </a:rPr>
                        <a:t>Short descriptor</a:t>
                      </a:r>
                      <a:endParaRPr lang="en-GB" sz="110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100" b="1">
                          <a:effectLst/>
                          <a:latin typeface="Calibri" panose="020F0502020204030204" pitchFamily="34" charset="0"/>
                          <a:ea typeface="PMingLiU" panose="02020500000000000000" pitchFamily="18" charset="-120"/>
                          <a:cs typeface="Times New Roman" panose="02020603050405020304" pitchFamily="18" charset="0"/>
                        </a:rPr>
                        <a:t>Descriptive sentence</a:t>
                      </a:r>
                      <a:endParaRPr lang="en-GB" sz="110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100" b="1" dirty="0">
                          <a:effectLst/>
                          <a:latin typeface="Calibri" panose="020F0502020204030204" pitchFamily="34" charset="0"/>
                          <a:ea typeface="PMingLiU" panose="02020500000000000000" pitchFamily="18" charset="-120"/>
                          <a:cs typeface="Times New Roman" panose="02020603050405020304" pitchFamily="18" charset="0"/>
                        </a:rPr>
                        <a:t>Additional Detail</a:t>
                      </a:r>
                      <a:endParaRPr lang="en-GB" sz="11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00612">
                <a:tc>
                  <a:txBody>
                    <a:bodyPr/>
                    <a:lstStyle/>
                    <a:p>
                      <a:pPr>
                        <a:lnSpc>
                          <a:spcPct val="115000"/>
                        </a:lnSpc>
                        <a:spcAft>
                          <a:spcPts val="0"/>
                        </a:spcAft>
                      </a:pPr>
                      <a:r>
                        <a:rPr lang="en-GB" sz="1100" dirty="0">
                          <a:effectLst/>
                          <a:latin typeface="Calibri" panose="020F0502020204030204" pitchFamily="34" charset="0"/>
                          <a:ea typeface="PMingLiU" panose="02020500000000000000" pitchFamily="18" charset="-120"/>
                          <a:cs typeface="Times New Roman" panose="02020603050405020304" pitchFamily="18" charset="0"/>
                        </a:rPr>
                        <a:t>Take your pension pot in one go</a:t>
                      </a:r>
                    </a:p>
                  </a:txBody>
                  <a:tcPr marL="68580" marR="68580" marT="0" marB="0">
                    <a:lnL w="12700" cmpd="sng">
                      <a:noFill/>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nSpc>
                          <a:spcPct val="115000"/>
                        </a:lnSpc>
                        <a:spcAft>
                          <a:spcPts val="0"/>
                        </a:spcAft>
                      </a:pPr>
                      <a:r>
                        <a:rPr lang="en-GB" sz="1100">
                          <a:effectLst/>
                          <a:latin typeface="Calibri" panose="020F0502020204030204" pitchFamily="34" charset="0"/>
                          <a:ea typeface="PMingLiU" panose="02020500000000000000" pitchFamily="18" charset="-120"/>
                          <a:cs typeface="Times New Roman" panose="02020603050405020304" pitchFamily="18" charset="0"/>
                        </a:rPr>
                        <a:t>You can take the whole amount as a lump sum in one go if you wish, subject to tax and fees.</a:t>
                      </a:r>
                    </a:p>
                  </a:txBody>
                  <a:tcPr marL="68580" marR="68580" marT="0" marB="0">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nSpc>
                          <a:spcPct val="115000"/>
                        </a:lnSpc>
                        <a:spcAft>
                          <a:spcPts val="0"/>
                        </a:spcAft>
                      </a:pPr>
                      <a:r>
                        <a:rPr lang="en-GB" sz="1100" dirty="0">
                          <a:effectLst/>
                          <a:latin typeface="Calibri" panose="020F0502020204030204" pitchFamily="34" charset="0"/>
                          <a:ea typeface="PMingLiU" panose="02020500000000000000" pitchFamily="18" charset="-120"/>
                          <a:cs typeface="Times New Roman" panose="02020603050405020304" pitchFamily="18" charset="0"/>
                        </a:rPr>
                        <a:t>Explicitly refer to tax implications and fees.</a:t>
                      </a:r>
                    </a:p>
                    <a:p>
                      <a:pPr>
                        <a:lnSpc>
                          <a:spcPct val="115000"/>
                        </a:lnSpc>
                        <a:spcAft>
                          <a:spcPts val="0"/>
                        </a:spcAft>
                      </a:pPr>
                      <a:r>
                        <a:rPr lang="en-GB" sz="1100" dirty="0">
                          <a:effectLst/>
                          <a:latin typeface="Calibri" panose="020F0502020204030204" pitchFamily="34" charset="0"/>
                          <a:ea typeface="PMingLiU" panose="02020500000000000000" pitchFamily="18" charset="-120"/>
                          <a:cs typeface="Times New Roman" panose="02020603050405020304" pitchFamily="18" charset="0"/>
                        </a:rPr>
                        <a:t>Avoid references to cash – seen to invite short-termism</a:t>
                      </a:r>
                    </a:p>
                  </a:txBody>
                  <a:tcPr marL="68580" marR="68580" marT="0" marB="0">
                    <a:lnL w="12700" cap="flat" cmpd="sng" algn="ctr">
                      <a:solidFill>
                        <a:schemeClr val="bg2">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r h="655213">
                <a:tc>
                  <a:txBody>
                    <a:bodyPr/>
                    <a:lstStyle/>
                    <a:p>
                      <a:pPr>
                        <a:lnSpc>
                          <a:spcPct val="115000"/>
                        </a:lnSpc>
                        <a:spcAft>
                          <a:spcPts val="0"/>
                        </a:spcAft>
                      </a:pPr>
                      <a:r>
                        <a:rPr lang="en-GB" sz="1100">
                          <a:effectLst/>
                          <a:latin typeface="Calibri" panose="020F0502020204030204" pitchFamily="34" charset="0"/>
                          <a:ea typeface="PMingLiU" panose="02020500000000000000" pitchFamily="18" charset="-120"/>
                          <a:cs typeface="Times New Roman" panose="02020603050405020304" pitchFamily="18" charset="0"/>
                        </a:rPr>
                        <a:t>Take your pension pot as a number of lump sums</a:t>
                      </a:r>
                    </a:p>
                  </a:txBody>
                  <a:tcPr marL="68580" marR="68580" marT="0" marB="0">
                    <a:lnL w="12700" cmpd="sng">
                      <a:noFill/>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nSpc>
                          <a:spcPct val="115000"/>
                        </a:lnSpc>
                        <a:spcAft>
                          <a:spcPts val="0"/>
                        </a:spcAft>
                      </a:pPr>
                      <a:r>
                        <a:rPr lang="en-GB" sz="1100">
                          <a:effectLst/>
                          <a:latin typeface="Calibri" panose="020F0502020204030204" pitchFamily="34" charset="0"/>
                          <a:ea typeface="PMingLiU" panose="02020500000000000000" pitchFamily="18" charset="-120"/>
                          <a:cs typeface="Times New Roman" panose="02020603050405020304" pitchFamily="18" charset="0"/>
                        </a:rPr>
                        <a:t>You leave your money in your current pension pot and take lump sums from it when you need it.</a:t>
                      </a:r>
                    </a:p>
                  </a:txBody>
                  <a:tcPr marL="68580" marR="68580" marT="0" marB="0">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nSpc>
                          <a:spcPct val="115000"/>
                        </a:lnSpc>
                        <a:spcAft>
                          <a:spcPts val="0"/>
                        </a:spcAft>
                      </a:pPr>
                      <a:r>
                        <a:rPr lang="en-GB" sz="1100" dirty="0">
                          <a:effectLst/>
                          <a:latin typeface="Calibri" panose="020F0502020204030204" pitchFamily="34" charset="0"/>
                          <a:ea typeface="PMingLiU" panose="02020500000000000000" pitchFamily="18" charset="-120"/>
                          <a:cs typeface="Times New Roman" panose="02020603050405020304" pitchFamily="18" charset="0"/>
                        </a:rPr>
                        <a:t>Explicitly refer to tax implications, fees and rules regarding frequency of withdrawals. </a:t>
                      </a:r>
                    </a:p>
                    <a:p>
                      <a:pPr>
                        <a:lnSpc>
                          <a:spcPct val="115000"/>
                        </a:lnSpc>
                        <a:spcAft>
                          <a:spcPts val="0"/>
                        </a:spcAft>
                      </a:pPr>
                      <a:r>
                        <a:rPr lang="en-GB" sz="1100" dirty="0">
                          <a:effectLst/>
                          <a:latin typeface="Calibri" panose="020F0502020204030204" pitchFamily="34" charset="0"/>
                          <a:ea typeface="PMingLiU" panose="02020500000000000000" pitchFamily="18" charset="-120"/>
                          <a:cs typeface="Times New Roman" panose="02020603050405020304" pitchFamily="18" charset="0"/>
                        </a:rPr>
                        <a:t>Avoid references to cash.</a:t>
                      </a:r>
                    </a:p>
                  </a:txBody>
                  <a:tcPr marL="68580" marR="68580" marT="0" marB="0">
                    <a:lnL w="12700" cap="flat" cmpd="sng" algn="ctr">
                      <a:solidFill>
                        <a:schemeClr val="bg2">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2"/>
                  </a:ext>
                </a:extLst>
              </a:tr>
              <a:tr h="600612">
                <a:tc>
                  <a:txBody>
                    <a:bodyPr/>
                    <a:lstStyle/>
                    <a:p>
                      <a:pPr>
                        <a:lnSpc>
                          <a:spcPct val="115000"/>
                        </a:lnSpc>
                        <a:spcAft>
                          <a:spcPts val="0"/>
                        </a:spcAft>
                      </a:pPr>
                      <a:r>
                        <a:rPr lang="en-GB" sz="1100">
                          <a:effectLst/>
                          <a:latin typeface="Calibri" panose="020F0502020204030204" pitchFamily="34" charset="0"/>
                          <a:ea typeface="PMingLiU" panose="02020500000000000000" pitchFamily="18" charset="-120"/>
                          <a:cs typeface="Times New Roman" panose="02020603050405020304" pitchFamily="18" charset="0"/>
                        </a:rPr>
                        <a:t>Get a flexible retirement income</a:t>
                      </a:r>
                    </a:p>
                  </a:txBody>
                  <a:tcPr marL="68580" marR="68580" marT="0" marB="0">
                    <a:lnL w="12700" cmpd="sng">
                      <a:noFill/>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nSpc>
                          <a:spcPct val="115000"/>
                        </a:lnSpc>
                        <a:spcAft>
                          <a:spcPts val="0"/>
                        </a:spcAft>
                      </a:pPr>
                      <a:r>
                        <a:rPr lang="en-GB" sz="1100">
                          <a:effectLst/>
                          <a:latin typeface="Calibri" panose="020F0502020204030204" pitchFamily="34" charset="0"/>
                          <a:ea typeface="PMingLiU" panose="02020500000000000000" pitchFamily="18" charset="-120"/>
                          <a:cs typeface="Times New Roman" panose="02020603050405020304" pitchFamily="18" charset="0"/>
                        </a:rPr>
                        <a:t>You convert all or some of your pension pot into an investment specifically designed to provide an income.</a:t>
                      </a:r>
                    </a:p>
                  </a:txBody>
                  <a:tcPr marL="68580" marR="68580" marT="0" marB="0">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nSpc>
                          <a:spcPct val="115000"/>
                        </a:lnSpc>
                        <a:spcAft>
                          <a:spcPts val="0"/>
                        </a:spcAft>
                      </a:pPr>
                      <a:r>
                        <a:rPr lang="en-GB" sz="1100" dirty="0">
                          <a:effectLst/>
                          <a:latin typeface="Calibri" panose="020F0502020204030204" pitchFamily="34" charset="0"/>
                          <a:ea typeface="PMingLiU" panose="02020500000000000000" pitchFamily="18" charset="-120"/>
                          <a:cs typeface="Times New Roman" panose="02020603050405020304" pitchFamily="18" charset="0"/>
                        </a:rPr>
                        <a:t>Differentiate from annuities. Emphasise tax implications and that income is not guaranteed. </a:t>
                      </a:r>
                    </a:p>
                    <a:p>
                      <a:pPr>
                        <a:lnSpc>
                          <a:spcPct val="115000"/>
                        </a:lnSpc>
                        <a:spcAft>
                          <a:spcPts val="0"/>
                        </a:spcAft>
                      </a:pPr>
                      <a:r>
                        <a:rPr lang="en-GB" sz="1100" dirty="0">
                          <a:effectLst/>
                          <a:latin typeface="Calibri" panose="020F0502020204030204" pitchFamily="34" charset="0"/>
                          <a:ea typeface="PMingLiU" panose="02020500000000000000" pitchFamily="18" charset="-120"/>
                          <a:cs typeface="Times New Roman" panose="02020603050405020304" pitchFamily="18" charset="0"/>
                        </a:rPr>
                        <a:t>Outline advantage – flexibility. </a:t>
                      </a:r>
                    </a:p>
                  </a:txBody>
                  <a:tcPr marL="68580" marR="68580" marT="0" marB="0">
                    <a:lnL w="12700" cap="flat" cmpd="sng" algn="ctr">
                      <a:solidFill>
                        <a:schemeClr val="bg2">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r h="819016">
                <a:tc>
                  <a:txBody>
                    <a:bodyPr/>
                    <a:lstStyle/>
                    <a:p>
                      <a:pPr>
                        <a:lnSpc>
                          <a:spcPct val="115000"/>
                        </a:lnSpc>
                        <a:spcAft>
                          <a:spcPts val="0"/>
                        </a:spcAft>
                      </a:pPr>
                      <a:r>
                        <a:rPr lang="en-GB" sz="1100">
                          <a:effectLst/>
                          <a:latin typeface="Calibri" panose="020F0502020204030204" pitchFamily="34" charset="0"/>
                          <a:ea typeface="PMingLiU" panose="02020500000000000000" pitchFamily="18" charset="-120"/>
                          <a:cs typeface="Times New Roman" panose="02020603050405020304" pitchFamily="18" charset="0"/>
                        </a:rPr>
                        <a:t>Get a lifelong, regular income</a:t>
                      </a:r>
                    </a:p>
                  </a:txBody>
                  <a:tcPr marL="68580" marR="68580" marT="0" marB="0">
                    <a:lnL w="12700" cmpd="sng">
                      <a:noFill/>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nSpc>
                          <a:spcPct val="115000"/>
                        </a:lnSpc>
                        <a:spcAft>
                          <a:spcPts val="0"/>
                        </a:spcAft>
                      </a:pPr>
                      <a:r>
                        <a:rPr lang="en-GB" sz="1100">
                          <a:effectLst/>
                          <a:latin typeface="Calibri" panose="020F0502020204030204" pitchFamily="34" charset="0"/>
                          <a:ea typeface="PMingLiU" panose="02020500000000000000" pitchFamily="18" charset="-120"/>
                          <a:cs typeface="Times New Roman" panose="02020603050405020304" pitchFamily="18" charset="0"/>
                        </a:rPr>
                        <a:t>A lifetime annuity provides you with a regular retirement income for life – with the guarantee that the money won’t run out before you die.</a:t>
                      </a:r>
                    </a:p>
                  </a:txBody>
                  <a:tcPr marL="68580" marR="68580" marT="0" marB="0">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nSpc>
                          <a:spcPct val="115000"/>
                        </a:lnSpc>
                        <a:spcAft>
                          <a:spcPts val="0"/>
                        </a:spcAft>
                      </a:pPr>
                      <a:r>
                        <a:rPr lang="en-GB" sz="1100" dirty="0">
                          <a:effectLst/>
                          <a:latin typeface="Calibri" panose="020F0502020204030204" pitchFamily="34" charset="0"/>
                          <a:ea typeface="PMingLiU" panose="02020500000000000000" pitchFamily="18" charset="-120"/>
                          <a:cs typeface="Times New Roman" panose="02020603050405020304" pitchFamily="18" charset="0"/>
                        </a:rPr>
                        <a:t>Differentiate from drawdown. </a:t>
                      </a:r>
                    </a:p>
                    <a:p>
                      <a:pPr>
                        <a:lnSpc>
                          <a:spcPct val="115000"/>
                        </a:lnSpc>
                        <a:spcAft>
                          <a:spcPts val="0"/>
                        </a:spcAft>
                      </a:pPr>
                      <a:r>
                        <a:rPr lang="en-GB" sz="1100" dirty="0">
                          <a:effectLst/>
                          <a:latin typeface="Calibri" panose="020F0502020204030204" pitchFamily="34" charset="0"/>
                          <a:ea typeface="PMingLiU" panose="02020500000000000000" pitchFamily="18" charset="-120"/>
                          <a:cs typeface="Times New Roman" panose="02020603050405020304" pitchFamily="18" charset="0"/>
                        </a:rPr>
                        <a:t>Clarify guaranteed / low-risk nature.</a:t>
                      </a:r>
                    </a:p>
                    <a:p>
                      <a:pPr>
                        <a:lnSpc>
                          <a:spcPct val="115000"/>
                        </a:lnSpc>
                        <a:spcAft>
                          <a:spcPts val="0"/>
                        </a:spcAft>
                      </a:pPr>
                      <a:r>
                        <a:rPr lang="en-GB" sz="1100" dirty="0">
                          <a:effectLst/>
                          <a:latin typeface="Calibri" panose="020F0502020204030204" pitchFamily="34" charset="0"/>
                          <a:ea typeface="PMingLiU" panose="02020500000000000000" pitchFamily="18" charset="-120"/>
                          <a:cs typeface="Times New Roman" panose="02020603050405020304" pitchFamily="18" charset="0"/>
                        </a:rPr>
                        <a:t>Address concerns regarding early death and the effect of inflation.</a:t>
                      </a:r>
                    </a:p>
                  </a:txBody>
                  <a:tcPr marL="68580" marR="68580" marT="0" marB="0">
                    <a:lnL w="12700" cap="flat" cmpd="sng" algn="ctr">
                      <a:solidFill>
                        <a:schemeClr val="bg2">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4"/>
                  </a:ext>
                </a:extLst>
              </a:tr>
              <a:tr h="928218">
                <a:tc>
                  <a:txBody>
                    <a:bodyPr/>
                    <a:lstStyle/>
                    <a:p>
                      <a:pPr>
                        <a:lnSpc>
                          <a:spcPct val="115000"/>
                        </a:lnSpc>
                        <a:spcAft>
                          <a:spcPts val="0"/>
                        </a:spcAft>
                      </a:pPr>
                      <a:r>
                        <a:rPr lang="en-GB" sz="1100">
                          <a:effectLst/>
                          <a:latin typeface="Calibri" panose="020F0502020204030204" pitchFamily="34" charset="0"/>
                          <a:ea typeface="PMingLiU" panose="02020500000000000000" pitchFamily="18" charset="-120"/>
                          <a:cs typeface="Times New Roman" panose="02020603050405020304" pitchFamily="18" charset="0"/>
                        </a:rPr>
                        <a:t>You don’t have to choose one option – you can mix them over time or over your total pot</a:t>
                      </a:r>
                    </a:p>
                  </a:txBody>
                  <a:tcPr marL="68580" marR="68580" marT="0" marB="0">
                    <a:lnL w="12700" cmpd="sng">
                      <a:noFill/>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nSpc>
                          <a:spcPct val="115000"/>
                        </a:lnSpc>
                        <a:spcAft>
                          <a:spcPts val="0"/>
                        </a:spcAft>
                      </a:pPr>
                      <a:r>
                        <a:rPr lang="en-GB" sz="1100" dirty="0">
                          <a:effectLst/>
                          <a:latin typeface="Calibri" panose="020F0502020204030204" pitchFamily="34" charset="0"/>
                          <a:ea typeface="PMingLiU" panose="02020500000000000000" pitchFamily="18" charset="-120"/>
                          <a:cs typeface="Times New Roman" panose="02020603050405020304" pitchFamily="18" charset="0"/>
                        </a:rPr>
                        <a:t>You don’t have to choose one option – you can choose from a variety of options as you like, and take income or lump sums at different times to suit your needs.</a:t>
                      </a:r>
                    </a:p>
                  </a:txBody>
                  <a:tcPr marL="68580" marR="68580" marT="0" marB="0">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nSpc>
                          <a:spcPct val="115000"/>
                        </a:lnSpc>
                        <a:spcAft>
                          <a:spcPts val="0"/>
                        </a:spcAft>
                      </a:pPr>
                      <a:r>
                        <a:rPr lang="en-GB" sz="1100" dirty="0">
                          <a:effectLst/>
                          <a:latin typeface="Calibri" panose="020F0502020204030204" pitchFamily="34" charset="0"/>
                          <a:ea typeface="PMingLiU" panose="02020500000000000000" pitchFamily="18" charset="-120"/>
                          <a:cs typeface="Times New Roman" panose="02020603050405020304" pitchFamily="18" charset="0"/>
                        </a:rPr>
                        <a:t>Relate explicitly to all the other options. Clarify the advantages of using this option to create a balanced portfolio and mix of flexible and steady income. </a:t>
                      </a:r>
                    </a:p>
                    <a:p>
                      <a:pPr>
                        <a:lnSpc>
                          <a:spcPct val="115000"/>
                        </a:lnSpc>
                        <a:spcAft>
                          <a:spcPts val="0"/>
                        </a:spcAft>
                      </a:pPr>
                      <a:r>
                        <a:rPr lang="en-GB" sz="1100" dirty="0">
                          <a:effectLst/>
                          <a:latin typeface="Calibri" panose="020F0502020204030204" pitchFamily="34" charset="0"/>
                          <a:ea typeface="PMingLiU" panose="02020500000000000000" pitchFamily="18" charset="-120"/>
                          <a:cs typeface="Times New Roman" panose="02020603050405020304" pitchFamily="18" charset="0"/>
                        </a:rPr>
                        <a:t>Encourage use of financial advice.</a:t>
                      </a:r>
                    </a:p>
                  </a:txBody>
                  <a:tcPr marL="68580" marR="68580" marT="0" marB="0">
                    <a:lnL w="12700" cap="flat" cmpd="sng" algn="ctr">
                      <a:solidFill>
                        <a:schemeClr val="bg2">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367614307"/>
                  </a:ext>
                </a:extLst>
              </a:tr>
              <a:tr h="819016">
                <a:tc>
                  <a:txBody>
                    <a:bodyPr/>
                    <a:lstStyle/>
                    <a:p>
                      <a:pPr>
                        <a:lnSpc>
                          <a:spcPct val="115000"/>
                        </a:lnSpc>
                        <a:spcAft>
                          <a:spcPts val="0"/>
                        </a:spcAft>
                      </a:pPr>
                      <a:r>
                        <a:rPr lang="en-GB" sz="1100">
                          <a:effectLst/>
                          <a:latin typeface="Calibri" panose="020F0502020204030204" pitchFamily="34" charset="0"/>
                          <a:ea typeface="PMingLiU" panose="02020500000000000000" pitchFamily="18" charset="-120"/>
                          <a:cs typeface="Times New Roman" panose="02020603050405020304" pitchFamily="18" charset="0"/>
                        </a:rPr>
                        <a:t>Keep your retirement savings where they are</a:t>
                      </a:r>
                    </a:p>
                  </a:txBody>
                  <a:tcPr marL="68580" marR="68580" marT="0" marB="0">
                    <a:lnL w="12700" cmpd="sng">
                      <a:noFill/>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nSpc>
                          <a:spcPct val="115000"/>
                        </a:lnSpc>
                        <a:spcAft>
                          <a:spcPts val="0"/>
                        </a:spcAft>
                      </a:pPr>
                      <a:r>
                        <a:rPr lang="en-GB" sz="1100">
                          <a:effectLst/>
                          <a:latin typeface="Calibri" panose="020F0502020204030204" pitchFamily="34" charset="0"/>
                          <a:ea typeface="PMingLiU" panose="02020500000000000000" pitchFamily="18" charset="-120"/>
                          <a:cs typeface="Times New Roman" panose="02020603050405020304" pitchFamily="18" charset="0"/>
                        </a:rPr>
                        <a:t>You can delay accessing your pension pot beyond your selected retirement date, or your scheme’s normal retirement date.</a:t>
                      </a:r>
                    </a:p>
                  </a:txBody>
                  <a:tcPr marL="68580" marR="68580" marT="0" marB="0">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nSpc>
                          <a:spcPct val="115000"/>
                        </a:lnSpc>
                        <a:spcAft>
                          <a:spcPts val="0"/>
                        </a:spcAft>
                      </a:pPr>
                      <a:r>
                        <a:rPr lang="en-GB" sz="1100" dirty="0">
                          <a:effectLst/>
                          <a:latin typeface="Calibri" panose="020F0502020204030204" pitchFamily="34" charset="0"/>
                          <a:ea typeface="PMingLiU" panose="02020500000000000000" pitchFamily="18" charset="-120"/>
                          <a:cs typeface="Times New Roman" panose="02020603050405020304" pitchFamily="18" charset="0"/>
                        </a:rPr>
                        <a:t>Address reasons for doing so – advantages of leaving pension untouched. </a:t>
                      </a:r>
                    </a:p>
                    <a:p>
                      <a:pPr>
                        <a:lnSpc>
                          <a:spcPct val="115000"/>
                        </a:lnSpc>
                        <a:spcAft>
                          <a:spcPts val="0"/>
                        </a:spcAft>
                      </a:pPr>
                      <a:r>
                        <a:rPr lang="en-GB" sz="1100" dirty="0">
                          <a:effectLst/>
                          <a:latin typeface="Calibri" panose="020F0502020204030204" pitchFamily="34" charset="0"/>
                          <a:ea typeface="PMingLiU" panose="02020500000000000000" pitchFamily="18" charset="-120"/>
                          <a:cs typeface="Times New Roman" panose="02020603050405020304" pitchFamily="18" charset="0"/>
                        </a:rPr>
                        <a:t>Clarify for how long this can be left and what would happen to the fund in the event of death.</a:t>
                      </a:r>
                    </a:p>
                  </a:txBody>
                  <a:tcPr marL="68580" marR="68580" marT="0" marB="0">
                    <a:lnL w="12700" cap="flat" cmpd="sng" algn="ctr">
                      <a:solidFill>
                        <a:schemeClr val="bg2">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170220160"/>
                  </a:ext>
                </a:extLst>
              </a:tr>
            </a:tbl>
          </a:graphicData>
        </a:graphic>
      </p:graphicFrame>
    </p:spTree>
    <p:extLst>
      <p:ext uri="{BB962C8B-B14F-4D97-AF65-F5344CB8AC3E}">
        <p14:creationId xmlns:p14="http://schemas.microsoft.com/office/powerpoint/2010/main" val="20643081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err="1" smtClean="0"/>
              <a:t>Workstream</a:t>
            </a:r>
            <a:r>
              <a:rPr lang="en-GB" dirty="0" smtClean="0"/>
              <a:t> 1</a:t>
            </a:r>
            <a:endParaRPr lang="en-GB" dirty="0"/>
          </a:p>
        </p:txBody>
      </p:sp>
      <p:sp>
        <p:nvSpPr>
          <p:cNvPr id="6" name="Subtitle 5"/>
          <p:cNvSpPr>
            <a:spLocks noGrp="1"/>
          </p:cNvSpPr>
          <p:nvPr>
            <p:ph type="subTitle" idx="1"/>
          </p:nvPr>
        </p:nvSpPr>
        <p:spPr/>
        <p:txBody>
          <a:bodyPr/>
          <a:lstStyle/>
          <a:p>
            <a:r>
              <a:rPr lang="en-GB" dirty="0" smtClean="0"/>
              <a:t>The with-profits landscape</a:t>
            </a:r>
            <a:endParaRPr lang="en-GB" dirty="0"/>
          </a:p>
        </p:txBody>
      </p:sp>
      <p:sp>
        <p:nvSpPr>
          <p:cNvPr id="4" name="Date Placeholder 3"/>
          <p:cNvSpPr>
            <a:spLocks noGrp="1"/>
          </p:cNvSpPr>
          <p:nvPr>
            <p:ph type="dt" sz="half" idx="2"/>
          </p:nvPr>
        </p:nvSpPr>
        <p:spPr/>
        <p:txBody>
          <a:bodyPr/>
          <a:lstStyle/>
          <a:p>
            <a:fld id="{1744C141-B97D-4979-AB76-E8E6AB76C28B}" type="datetime4">
              <a:rPr lang="en-GB" smtClean="0"/>
              <a:pPr/>
              <a:t>05 May 2017</a:t>
            </a:fld>
            <a:endParaRPr lang="en-GB" dirty="0"/>
          </a:p>
        </p:txBody>
      </p:sp>
    </p:spTree>
    <p:extLst>
      <p:ext uri="{BB962C8B-B14F-4D97-AF65-F5344CB8AC3E}">
        <p14:creationId xmlns:p14="http://schemas.microsoft.com/office/powerpoint/2010/main" val="12383183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with-profits landscape</a:t>
            </a:r>
          </a:p>
        </p:txBody>
      </p:sp>
      <p:sp>
        <p:nvSpPr>
          <p:cNvPr id="3" name="Content Placeholder 2"/>
          <p:cNvSpPr>
            <a:spLocks noGrp="1"/>
          </p:cNvSpPr>
          <p:nvPr>
            <p:ph idx="1"/>
          </p:nvPr>
        </p:nvSpPr>
        <p:spPr>
          <a:xfrm>
            <a:off x="392136" y="1317168"/>
            <a:ext cx="8982471" cy="4640262"/>
          </a:xfrm>
        </p:spPr>
        <p:txBody>
          <a:bodyPr/>
          <a:lstStyle/>
          <a:p>
            <a:pPr marL="457200" indent="-457200">
              <a:buNone/>
            </a:pPr>
            <a:r>
              <a:rPr lang="en-GB" sz="2000" dirty="0" smtClean="0"/>
              <a:t>Key features of with-profits business</a:t>
            </a:r>
          </a:p>
          <a:p>
            <a:pPr marL="0" lvl="0" indent="0">
              <a:buNone/>
            </a:pPr>
            <a:endParaRPr lang="en-GB" sz="2000" b="1" dirty="0" smtClean="0"/>
          </a:p>
          <a:p>
            <a:pPr marL="0" indent="0">
              <a:buNone/>
            </a:pPr>
            <a:endParaRPr lang="en-GB" sz="2000" dirty="0" smtClean="0"/>
          </a:p>
          <a:p>
            <a:pPr marL="0" indent="0">
              <a:buNone/>
            </a:pPr>
            <a:endParaRPr lang="en-GB" sz="2000" dirty="0" smtClean="0"/>
          </a:p>
          <a:p>
            <a:pPr marL="457200" indent="-457200">
              <a:buAutoNum type="alphaUcPeriod"/>
            </a:pPr>
            <a:endParaRPr lang="en-GB" sz="2000" dirty="0"/>
          </a:p>
        </p:txBody>
      </p:sp>
      <p:sp>
        <p:nvSpPr>
          <p:cNvPr id="4" name="Date Placeholder 3"/>
          <p:cNvSpPr>
            <a:spLocks noGrp="1"/>
          </p:cNvSpPr>
          <p:nvPr>
            <p:ph type="dt" sz="half" idx="10"/>
          </p:nvPr>
        </p:nvSpPr>
        <p:spPr/>
        <p:txBody>
          <a:bodyPr/>
          <a:lstStyle/>
          <a:p>
            <a:fld id="{BC1242CF-12C1-4411-B532-E91306108269}" type="datetime4">
              <a:rPr lang="en-GB" smtClean="0"/>
              <a:pPr/>
              <a:t>05 May 2017</a:t>
            </a:fld>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6</a:t>
            </a:fld>
            <a:endParaRPr lang="en-GB"/>
          </a:p>
        </p:txBody>
      </p:sp>
      <p:sp>
        <p:nvSpPr>
          <p:cNvPr id="6" name="Rectangle 5"/>
          <p:cNvSpPr/>
          <p:nvPr/>
        </p:nvSpPr>
        <p:spPr>
          <a:xfrm>
            <a:off x="416496" y="411338"/>
            <a:ext cx="1706557" cy="369332"/>
          </a:xfrm>
          <a:prstGeom prst="rect">
            <a:avLst/>
          </a:prstGeom>
        </p:spPr>
        <p:txBody>
          <a:bodyPr wrap="none">
            <a:spAutoFit/>
          </a:bodyPr>
          <a:lstStyle/>
          <a:p>
            <a:r>
              <a:rPr lang="en-GB" b="1" dirty="0" err="1">
                <a:solidFill>
                  <a:srgbClr val="4096B8"/>
                </a:solidFill>
              </a:rPr>
              <a:t>Workstream</a:t>
            </a:r>
            <a:r>
              <a:rPr lang="en-GB" b="1" dirty="0">
                <a:solidFill>
                  <a:srgbClr val="4096B8"/>
                </a:solidFill>
              </a:rPr>
              <a:t> </a:t>
            </a:r>
            <a:r>
              <a:rPr lang="en-GB" b="1" dirty="0" smtClean="0">
                <a:solidFill>
                  <a:srgbClr val="4096B8"/>
                </a:solidFill>
              </a:rPr>
              <a:t>1</a:t>
            </a:r>
            <a:endParaRPr lang="en-GB" dirty="0">
              <a:solidFill>
                <a:srgbClr val="4096B8"/>
              </a:solidFill>
            </a:endParaRPr>
          </a:p>
        </p:txBody>
      </p:sp>
      <p:sp>
        <p:nvSpPr>
          <p:cNvPr id="19" name="Content Placeholder 6"/>
          <p:cNvSpPr>
            <a:spLocks noGrp="1"/>
          </p:cNvSpPr>
          <p:nvPr/>
        </p:nvSpPr>
        <p:spPr bwMode="auto">
          <a:xfrm>
            <a:off x="5349044" y="3385657"/>
            <a:ext cx="4284476" cy="793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9875" indent="-269875" algn="l" rtl="0" eaLnBrk="1" fontAlgn="base" hangingPunct="1">
              <a:spcBef>
                <a:spcPct val="50000"/>
              </a:spcBef>
              <a:spcAft>
                <a:spcPct val="0"/>
              </a:spcAft>
              <a:buClr>
                <a:schemeClr val="accent1"/>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chemeClr val="accent1"/>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chemeClr val="accent1"/>
              </a:buClr>
              <a:buFont typeface="Arial" pitchFamily="34" charset="0"/>
              <a:buChar char="•"/>
              <a:defRPr>
                <a:solidFill>
                  <a:srgbClr val="3F4548"/>
                </a:solidFill>
                <a:latin typeface="+mn-lt"/>
                <a:cs typeface="+mn-cs"/>
              </a:defRPr>
            </a:lvl3pPr>
            <a:lvl4pPr marL="1433513" indent="-182563" algn="l" rtl="0" eaLnBrk="1" fontAlgn="base" hangingPunct="1">
              <a:spcBef>
                <a:spcPct val="50000"/>
              </a:spcBef>
              <a:spcAft>
                <a:spcPct val="0"/>
              </a:spcAft>
              <a:buClr>
                <a:schemeClr val="accent1"/>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chemeClr val="accent1"/>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pPr marL="0" indent="0" algn="ctr">
              <a:spcBef>
                <a:spcPts val="0"/>
              </a:spcBef>
              <a:buNone/>
            </a:pPr>
            <a:r>
              <a:rPr lang="en-GB" b="1" dirty="0" smtClean="0">
                <a:solidFill>
                  <a:srgbClr val="D9AB16"/>
                </a:solidFill>
                <a:latin typeface="+mj-lt"/>
                <a:ea typeface="+mj-ea"/>
                <a:cs typeface="+mj-cs"/>
              </a:rPr>
              <a:t>Key </a:t>
            </a:r>
            <a:r>
              <a:rPr lang="en-GB" b="1" dirty="0">
                <a:solidFill>
                  <a:srgbClr val="D9AB16"/>
                </a:solidFill>
                <a:latin typeface="+mj-lt"/>
                <a:ea typeface="+mj-ea"/>
                <a:cs typeface="+mj-cs"/>
              </a:rPr>
              <a:t>features of with-profits </a:t>
            </a:r>
          </a:p>
          <a:p>
            <a:pPr marL="0" indent="0" algn="ctr">
              <a:spcBef>
                <a:spcPts val="0"/>
              </a:spcBef>
              <a:buNone/>
            </a:pPr>
            <a:r>
              <a:rPr lang="en-GB" b="1" dirty="0">
                <a:solidFill>
                  <a:srgbClr val="D9AB16"/>
                </a:solidFill>
                <a:latin typeface="+mj-lt"/>
                <a:ea typeface="+mj-ea"/>
                <a:cs typeface="+mj-cs"/>
              </a:rPr>
              <a:t>are unchanged</a:t>
            </a:r>
          </a:p>
        </p:txBody>
      </p:sp>
      <p:sp>
        <p:nvSpPr>
          <p:cNvPr id="20" name="Rounded Rectangle 19"/>
          <p:cNvSpPr/>
          <p:nvPr/>
        </p:nvSpPr>
        <p:spPr>
          <a:xfrm>
            <a:off x="488504" y="3495674"/>
            <a:ext cx="2664296"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GB" dirty="0" smtClean="0"/>
              <a:t>Portfolio of underlying assets</a:t>
            </a:r>
            <a:endParaRPr lang="en-GB" dirty="0"/>
          </a:p>
        </p:txBody>
      </p:sp>
      <p:cxnSp>
        <p:nvCxnSpPr>
          <p:cNvPr id="21" name="Straight Arrow Connector 20"/>
          <p:cNvCxnSpPr/>
          <p:nvPr/>
        </p:nvCxnSpPr>
        <p:spPr>
          <a:xfrm>
            <a:off x="3152800" y="4503786"/>
            <a:ext cx="42484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560512" y="2415554"/>
            <a:ext cx="2592288"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GB" dirty="0" smtClean="0"/>
              <a:t>“Business” profits and losses</a:t>
            </a:r>
            <a:endParaRPr lang="en-GB" dirty="0"/>
          </a:p>
        </p:txBody>
      </p:sp>
      <p:sp>
        <p:nvSpPr>
          <p:cNvPr id="23" name="Rounded Rectangle 22"/>
          <p:cNvSpPr/>
          <p:nvPr/>
        </p:nvSpPr>
        <p:spPr>
          <a:xfrm>
            <a:off x="4016896" y="2343546"/>
            <a:ext cx="2664296" cy="936104"/>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GB" dirty="0" smtClean="0">
                <a:solidFill>
                  <a:schemeClr val="tx1"/>
                </a:solidFill>
              </a:rPr>
              <a:t>+ Smoothing</a:t>
            </a:r>
          </a:p>
          <a:p>
            <a:pPr algn="ctr"/>
            <a:r>
              <a:rPr lang="en-GB" dirty="0" smtClean="0">
                <a:solidFill>
                  <a:schemeClr val="tx1"/>
                </a:solidFill>
              </a:rPr>
              <a:t>+ Guarantees</a:t>
            </a:r>
          </a:p>
          <a:p>
            <a:pPr algn="ctr"/>
            <a:r>
              <a:rPr lang="en-GB" dirty="0" smtClean="0">
                <a:solidFill>
                  <a:schemeClr val="tx1"/>
                </a:solidFill>
              </a:rPr>
              <a:t>+ MVR’s</a:t>
            </a:r>
          </a:p>
        </p:txBody>
      </p:sp>
      <p:sp>
        <p:nvSpPr>
          <p:cNvPr id="24" name="Rectangle 23"/>
          <p:cNvSpPr/>
          <p:nvPr/>
        </p:nvSpPr>
        <p:spPr>
          <a:xfrm>
            <a:off x="272480" y="5169966"/>
            <a:ext cx="9361040" cy="923330"/>
          </a:xfrm>
          <a:prstGeom prst="rect">
            <a:avLst/>
          </a:prstGeom>
        </p:spPr>
        <p:txBody>
          <a:bodyPr wrap="square">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i="1" dirty="0" smtClean="0"/>
              <a:t>“based on a diversified portfolio, a degree of smoothing to iron out peaks and troughs of asset performance, and increasing guarantees over a policy term is not seen in any other mass-marketed investment product...</a:t>
            </a:r>
            <a:r>
              <a:rPr lang="en-GB" i="1" baseline="30000" dirty="0" smtClean="0"/>
              <a:t>1</a:t>
            </a:r>
            <a:r>
              <a:rPr lang="en-GB" i="1" dirty="0" smtClean="0"/>
              <a:t>” </a:t>
            </a:r>
          </a:p>
        </p:txBody>
      </p:sp>
      <p:sp>
        <p:nvSpPr>
          <p:cNvPr id="25" name="TextBox 14"/>
          <p:cNvSpPr txBox="1"/>
          <p:nvPr/>
        </p:nvSpPr>
        <p:spPr>
          <a:xfrm>
            <a:off x="7545288" y="2631578"/>
            <a:ext cx="1800200" cy="369332"/>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b="1" dirty="0" smtClean="0"/>
              <a:t>With-profits</a:t>
            </a:r>
            <a:endParaRPr lang="en-GB" b="1" dirty="0"/>
          </a:p>
        </p:txBody>
      </p:sp>
      <p:sp>
        <p:nvSpPr>
          <p:cNvPr id="26" name="TextBox 15"/>
          <p:cNvSpPr txBox="1"/>
          <p:nvPr/>
        </p:nvSpPr>
        <p:spPr>
          <a:xfrm>
            <a:off x="7545288" y="4287762"/>
            <a:ext cx="1800200" cy="369332"/>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b="1" dirty="0" smtClean="0"/>
              <a:t>Unit Linked</a:t>
            </a:r>
            <a:endParaRPr lang="en-GB" b="1" dirty="0"/>
          </a:p>
        </p:txBody>
      </p:sp>
      <p:cxnSp>
        <p:nvCxnSpPr>
          <p:cNvPr id="27" name="Straight Arrow Connector 26"/>
          <p:cNvCxnSpPr>
            <a:stCxn id="22" idx="3"/>
            <a:endCxn id="23" idx="1"/>
          </p:cNvCxnSpPr>
          <p:nvPr/>
        </p:nvCxnSpPr>
        <p:spPr>
          <a:xfrm>
            <a:off x="3152800" y="2811598"/>
            <a:ext cx="86409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hape 18"/>
          <p:cNvCxnSpPr>
            <a:endCxn id="23" idx="2"/>
          </p:cNvCxnSpPr>
          <p:nvPr/>
        </p:nvCxnSpPr>
        <p:spPr>
          <a:xfrm flipV="1">
            <a:off x="3152800" y="3279650"/>
            <a:ext cx="2196244" cy="648072"/>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3" idx="3"/>
            <a:endCxn id="25" idx="1"/>
          </p:cNvCxnSpPr>
          <p:nvPr/>
        </p:nvCxnSpPr>
        <p:spPr>
          <a:xfrm>
            <a:off x="6681192" y="2811598"/>
            <a:ext cx="864096" cy="46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TextBox 27"/>
          <p:cNvSpPr txBox="1"/>
          <p:nvPr/>
        </p:nvSpPr>
        <p:spPr>
          <a:xfrm>
            <a:off x="4088904" y="1911498"/>
            <a:ext cx="2664296" cy="369332"/>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GB" u="sng" dirty="0" smtClean="0"/>
              <a:t>Discretion</a:t>
            </a:r>
            <a:endParaRPr lang="en-GB" u="sng" dirty="0"/>
          </a:p>
        </p:txBody>
      </p:sp>
      <p:sp>
        <p:nvSpPr>
          <p:cNvPr id="31" name="TextBox 30"/>
          <p:cNvSpPr txBox="1"/>
          <p:nvPr/>
        </p:nvSpPr>
        <p:spPr>
          <a:xfrm>
            <a:off x="5097463" y="6381328"/>
            <a:ext cx="4104009" cy="276999"/>
          </a:xfrm>
          <a:prstGeom prst="rect">
            <a:avLst/>
          </a:prstGeom>
          <a:noFill/>
        </p:spPr>
        <p:txBody>
          <a:bodyPr wrap="none" rtlCol="0">
            <a:spAutoFit/>
          </a:bodyPr>
          <a:lstStyle/>
          <a:p>
            <a:r>
              <a:rPr lang="en-GB" sz="1200" dirty="0" smtClean="0"/>
              <a:t>1. With Profits without mystery; </a:t>
            </a:r>
            <a:r>
              <a:rPr lang="en-GB" sz="1200" dirty="0" err="1" smtClean="0"/>
              <a:t>Ranson</a:t>
            </a:r>
            <a:r>
              <a:rPr lang="en-GB" sz="1200" dirty="0" smtClean="0"/>
              <a:t> &amp; </a:t>
            </a:r>
            <a:r>
              <a:rPr lang="en-GB" sz="1200" dirty="0" err="1" smtClean="0"/>
              <a:t>Headdon</a:t>
            </a:r>
            <a:r>
              <a:rPr lang="en-GB" sz="1200" dirty="0" smtClean="0"/>
              <a:t>; 1990</a:t>
            </a:r>
            <a:endParaRPr lang="en-GB" sz="1200" dirty="0"/>
          </a:p>
        </p:txBody>
      </p:sp>
    </p:spTree>
    <p:extLst>
      <p:ext uri="{BB962C8B-B14F-4D97-AF65-F5344CB8AC3E}">
        <p14:creationId xmlns:p14="http://schemas.microsoft.com/office/powerpoint/2010/main" val="7644367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with-profits landscape</a:t>
            </a:r>
          </a:p>
        </p:txBody>
      </p:sp>
      <p:sp>
        <p:nvSpPr>
          <p:cNvPr id="4" name="Date Placeholder 3"/>
          <p:cNvSpPr>
            <a:spLocks noGrp="1"/>
          </p:cNvSpPr>
          <p:nvPr>
            <p:ph type="dt" sz="half" idx="10"/>
          </p:nvPr>
        </p:nvSpPr>
        <p:spPr/>
        <p:txBody>
          <a:bodyPr/>
          <a:lstStyle/>
          <a:p>
            <a:fld id="{BC1242CF-12C1-4411-B532-E91306108269}" type="datetime4">
              <a:rPr lang="en-GB" smtClean="0"/>
              <a:pPr/>
              <a:t>05 May 2017</a:t>
            </a:fld>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7</a:t>
            </a:fld>
            <a:endParaRPr lang="en-GB"/>
          </a:p>
        </p:txBody>
      </p:sp>
      <p:sp>
        <p:nvSpPr>
          <p:cNvPr id="6" name="Rectangle 5"/>
          <p:cNvSpPr/>
          <p:nvPr/>
        </p:nvSpPr>
        <p:spPr>
          <a:xfrm>
            <a:off x="416496" y="411338"/>
            <a:ext cx="1706557" cy="369332"/>
          </a:xfrm>
          <a:prstGeom prst="rect">
            <a:avLst/>
          </a:prstGeom>
        </p:spPr>
        <p:txBody>
          <a:bodyPr wrap="none">
            <a:spAutoFit/>
          </a:bodyPr>
          <a:lstStyle/>
          <a:p>
            <a:r>
              <a:rPr lang="en-GB" b="1" dirty="0" err="1">
                <a:solidFill>
                  <a:srgbClr val="4096B8"/>
                </a:solidFill>
              </a:rPr>
              <a:t>Workstream</a:t>
            </a:r>
            <a:r>
              <a:rPr lang="en-GB" b="1" dirty="0">
                <a:solidFill>
                  <a:srgbClr val="4096B8"/>
                </a:solidFill>
              </a:rPr>
              <a:t> </a:t>
            </a:r>
            <a:r>
              <a:rPr lang="en-GB" b="1" dirty="0" smtClean="0">
                <a:solidFill>
                  <a:srgbClr val="4096B8"/>
                </a:solidFill>
              </a:rPr>
              <a:t>1</a:t>
            </a:r>
            <a:endParaRPr lang="en-GB" dirty="0">
              <a:solidFill>
                <a:srgbClr val="4096B8"/>
              </a:solidFill>
            </a:endParaRPr>
          </a:p>
        </p:txBody>
      </p:sp>
      <p:sp>
        <p:nvSpPr>
          <p:cNvPr id="31" name="Content Placeholder 6"/>
          <p:cNvSpPr txBox="1">
            <a:spLocks/>
          </p:cNvSpPr>
          <p:nvPr/>
        </p:nvSpPr>
        <p:spPr bwMode="auto">
          <a:xfrm>
            <a:off x="422820" y="1268760"/>
            <a:ext cx="8982471" cy="4568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9875" indent="-269875" algn="l" rtl="0" eaLnBrk="1" fontAlgn="base" hangingPunct="1">
              <a:spcBef>
                <a:spcPct val="50000"/>
              </a:spcBef>
              <a:spcAft>
                <a:spcPct val="0"/>
              </a:spcAft>
              <a:buClr>
                <a:schemeClr val="accent1"/>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chemeClr val="accent1"/>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chemeClr val="accent1"/>
              </a:buClr>
              <a:buFont typeface="Arial" pitchFamily="34" charset="0"/>
              <a:buChar char="•"/>
              <a:defRPr>
                <a:solidFill>
                  <a:srgbClr val="3F4548"/>
                </a:solidFill>
                <a:latin typeface="+mn-lt"/>
                <a:cs typeface="+mn-cs"/>
              </a:defRPr>
            </a:lvl3pPr>
            <a:lvl4pPr marL="1433513" indent="-182563" algn="l" rtl="0" eaLnBrk="1" fontAlgn="base" hangingPunct="1">
              <a:spcBef>
                <a:spcPct val="50000"/>
              </a:spcBef>
              <a:spcAft>
                <a:spcPct val="0"/>
              </a:spcAft>
              <a:buClr>
                <a:schemeClr val="accent1"/>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chemeClr val="accent1"/>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pPr marL="0" indent="0">
              <a:buNone/>
            </a:pPr>
            <a:r>
              <a:rPr lang="en-GB" b="1" kern="0" dirty="0" smtClean="0">
                <a:solidFill>
                  <a:srgbClr val="D9AB16"/>
                </a:solidFill>
              </a:rPr>
              <a:t>But the landscape has changed...</a:t>
            </a:r>
            <a:endParaRPr lang="en-GB" b="1" kern="0" dirty="0">
              <a:solidFill>
                <a:srgbClr val="D9AB16"/>
              </a:solidFill>
            </a:endParaRPr>
          </a:p>
        </p:txBody>
      </p:sp>
      <p:cxnSp>
        <p:nvCxnSpPr>
          <p:cNvPr id="29" name="Straight Connector 28"/>
          <p:cNvCxnSpPr/>
          <p:nvPr/>
        </p:nvCxnSpPr>
        <p:spPr>
          <a:xfrm>
            <a:off x="6477231" y="5309777"/>
            <a:ext cx="0" cy="2478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028959" y="5309777"/>
            <a:ext cx="0" cy="247805"/>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364663" y="5309777"/>
            <a:ext cx="0" cy="247805"/>
          </a:xfrm>
          <a:prstGeom prst="line">
            <a:avLst/>
          </a:prstGeom>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5685143" y="5629590"/>
            <a:ext cx="1584176" cy="369332"/>
          </a:xfrm>
          <a:prstGeom prst="rect">
            <a:avLst/>
          </a:prstGeom>
          <a:noFill/>
        </p:spPr>
        <p:txBody>
          <a:bodyPr wrap="square" rtlCol="0">
            <a:spAutoFit/>
          </a:bodyPr>
          <a:lstStyle/>
          <a:p>
            <a:pPr algn="ctr"/>
            <a:r>
              <a:rPr lang="en-GB" dirty="0" smtClean="0"/>
              <a:t>2010</a:t>
            </a:r>
            <a:endParaRPr lang="en-GB" dirty="0"/>
          </a:p>
        </p:txBody>
      </p:sp>
      <p:sp>
        <p:nvSpPr>
          <p:cNvPr id="54" name="TextBox 53"/>
          <p:cNvSpPr txBox="1"/>
          <p:nvPr/>
        </p:nvSpPr>
        <p:spPr>
          <a:xfrm>
            <a:off x="3272875" y="5629590"/>
            <a:ext cx="1584176" cy="369332"/>
          </a:xfrm>
          <a:prstGeom prst="rect">
            <a:avLst/>
          </a:prstGeom>
          <a:noFill/>
        </p:spPr>
        <p:txBody>
          <a:bodyPr wrap="square" rtlCol="0">
            <a:spAutoFit/>
          </a:bodyPr>
          <a:lstStyle/>
          <a:p>
            <a:pPr algn="ctr"/>
            <a:r>
              <a:rPr lang="en-GB" dirty="0" smtClean="0"/>
              <a:t>2000</a:t>
            </a:r>
            <a:endParaRPr lang="en-GB" dirty="0"/>
          </a:p>
        </p:txBody>
      </p:sp>
      <p:sp>
        <p:nvSpPr>
          <p:cNvPr id="55" name="TextBox 54"/>
          <p:cNvSpPr txBox="1"/>
          <p:nvPr/>
        </p:nvSpPr>
        <p:spPr>
          <a:xfrm>
            <a:off x="572575" y="5586187"/>
            <a:ext cx="1584176" cy="369332"/>
          </a:xfrm>
          <a:prstGeom prst="rect">
            <a:avLst/>
          </a:prstGeom>
          <a:noFill/>
        </p:spPr>
        <p:txBody>
          <a:bodyPr wrap="square" rtlCol="0">
            <a:spAutoFit/>
          </a:bodyPr>
          <a:lstStyle/>
          <a:p>
            <a:pPr algn="ctr"/>
            <a:r>
              <a:rPr lang="en-GB" dirty="0" smtClean="0"/>
              <a:t>1990</a:t>
            </a:r>
            <a:endParaRPr lang="en-GB" dirty="0"/>
          </a:p>
        </p:txBody>
      </p:sp>
      <p:sp>
        <p:nvSpPr>
          <p:cNvPr id="56" name="Rectangle 55"/>
          <p:cNvSpPr/>
          <p:nvPr/>
        </p:nvSpPr>
        <p:spPr>
          <a:xfrm>
            <a:off x="4763738" y="4725144"/>
            <a:ext cx="2448272" cy="5219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Consolidation – closed funds</a:t>
            </a:r>
            <a:endParaRPr lang="en-GB" dirty="0"/>
          </a:p>
        </p:txBody>
      </p:sp>
      <p:sp>
        <p:nvSpPr>
          <p:cNvPr id="57" name="Rectangle 56"/>
          <p:cNvSpPr/>
          <p:nvPr/>
        </p:nvSpPr>
        <p:spPr>
          <a:xfrm>
            <a:off x="5693518" y="4147470"/>
            <a:ext cx="2376264" cy="4336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Investment strategy</a:t>
            </a:r>
            <a:endParaRPr lang="en-GB" dirty="0"/>
          </a:p>
        </p:txBody>
      </p:sp>
      <p:sp>
        <p:nvSpPr>
          <p:cNvPr id="58" name="Rectangle 57"/>
          <p:cNvSpPr/>
          <p:nvPr/>
        </p:nvSpPr>
        <p:spPr>
          <a:xfrm>
            <a:off x="3436992" y="4149080"/>
            <a:ext cx="1584176" cy="4336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Endowment </a:t>
            </a:r>
            <a:r>
              <a:rPr lang="en-GB" dirty="0" err="1" smtClean="0"/>
              <a:t>mis</a:t>
            </a:r>
            <a:r>
              <a:rPr lang="en-GB" dirty="0" smtClean="0"/>
              <a:t>-selling</a:t>
            </a:r>
            <a:endParaRPr lang="en-GB" dirty="0"/>
          </a:p>
        </p:txBody>
      </p:sp>
      <p:sp>
        <p:nvSpPr>
          <p:cNvPr id="59" name="Rectangle 58"/>
          <p:cNvSpPr/>
          <p:nvPr/>
        </p:nvSpPr>
        <p:spPr>
          <a:xfrm>
            <a:off x="1424608" y="4723533"/>
            <a:ext cx="2664296" cy="5235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Transition from conventional to unitised</a:t>
            </a:r>
            <a:endParaRPr lang="en-GB" dirty="0"/>
          </a:p>
        </p:txBody>
      </p:sp>
      <p:cxnSp>
        <p:nvCxnSpPr>
          <p:cNvPr id="60" name="Straight Arrow Connector 59"/>
          <p:cNvCxnSpPr/>
          <p:nvPr/>
        </p:nvCxnSpPr>
        <p:spPr>
          <a:xfrm flipV="1">
            <a:off x="4533015" y="5507941"/>
            <a:ext cx="0" cy="5853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flipV="1">
            <a:off x="5967285" y="5517232"/>
            <a:ext cx="5890" cy="502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3997504" y="2893285"/>
            <a:ext cx="1728192" cy="5208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Enhanced Governance</a:t>
            </a:r>
            <a:endParaRPr lang="en-GB" dirty="0"/>
          </a:p>
        </p:txBody>
      </p:sp>
      <p:sp>
        <p:nvSpPr>
          <p:cNvPr id="63" name="Right Arrow 62"/>
          <p:cNvSpPr/>
          <p:nvPr/>
        </p:nvSpPr>
        <p:spPr>
          <a:xfrm>
            <a:off x="0" y="2276872"/>
            <a:ext cx="8481392" cy="576064"/>
          </a:xfrm>
          <a:prstGeom prst="rightArrow">
            <a:avLst/>
          </a:prstGeom>
          <a:solidFill>
            <a:srgbClr val="79A3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Lower interest rates – increasing value / cost </a:t>
            </a:r>
            <a:endParaRPr lang="en-GB" dirty="0"/>
          </a:p>
        </p:txBody>
      </p:sp>
      <p:sp>
        <p:nvSpPr>
          <p:cNvPr id="64" name="Rectangle 63"/>
          <p:cNvSpPr/>
          <p:nvPr/>
        </p:nvSpPr>
        <p:spPr>
          <a:xfrm>
            <a:off x="4429552" y="3571406"/>
            <a:ext cx="1728192" cy="4336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Realistic Valuation</a:t>
            </a:r>
            <a:endParaRPr lang="en-GB" dirty="0"/>
          </a:p>
        </p:txBody>
      </p:sp>
      <p:sp>
        <p:nvSpPr>
          <p:cNvPr id="65" name="Rectangle 64"/>
          <p:cNvSpPr/>
          <p:nvPr/>
        </p:nvSpPr>
        <p:spPr>
          <a:xfrm>
            <a:off x="5860858" y="2893285"/>
            <a:ext cx="2520280" cy="5357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Product changes – reduce guarantees</a:t>
            </a:r>
            <a:endParaRPr lang="en-GB" dirty="0"/>
          </a:p>
        </p:txBody>
      </p:sp>
      <p:sp>
        <p:nvSpPr>
          <p:cNvPr id="66" name="Rectangle 65"/>
          <p:cNvSpPr/>
          <p:nvPr/>
        </p:nvSpPr>
        <p:spPr>
          <a:xfrm>
            <a:off x="7663588" y="3571406"/>
            <a:ext cx="1224136" cy="4336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PRIIPS</a:t>
            </a:r>
            <a:endParaRPr lang="en-GB" dirty="0"/>
          </a:p>
        </p:txBody>
      </p:sp>
      <p:sp>
        <p:nvSpPr>
          <p:cNvPr id="67" name="Rectangle 66"/>
          <p:cNvSpPr/>
          <p:nvPr/>
        </p:nvSpPr>
        <p:spPr>
          <a:xfrm>
            <a:off x="7493718" y="4725144"/>
            <a:ext cx="1152128" cy="5219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IDD</a:t>
            </a:r>
            <a:endParaRPr lang="en-GB" dirty="0"/>
          </a:p>
        </p:txBody>
      </p:sp>
      <p:sp>
        <p:nvSpPr>
          <p:cNvPr id="68" name="Rectangle 67"/>
          <p:cNvSpPr/>
          <p:nvPr/>
        </p:nvSpPr>
        <p:spPr>
          <a:xfrm>
            <a:off x="6511460" y="3571406"/>
            <a:ext cx="1008112" cy="4336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FG16/8</a:t>
            </a:r>
            <a:endParaRPr lang="en-GB" dirty="0"/>
          </a:p>
        </p:txBody>
      </p:sp>
      <p:cxnSp>
        <p:nvCxnSpPr>
          <p:cNvPr id="69" name="Straight Arrow Connector 68"/>
          <p:cNvCxnSpPr/>
          <p:nvPr/>
        </p:nvCxnSpPr>
        <p:spPr>
          <a:xfrm>
            <a:off x="500567" y="5445224"/>
            <a:ext cx="878497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3656856" y="6011996"/>
            <a:ext cx="1728192" cy="369332"/>
          </a:xfrm>
          <a:prstGeom prst="rect">
            <a:avLst/>
          </a:prstGeom>
          <a:noFill/>
        </p:spPr>
        <p:txBody>
          <a:bodyPr wrap="square" rtlCol="0">
            <a:spAutoFit/>
          </a:bodyPr>
          <a:lstStyle/>
          <a:p>
            <a:r>
              <a:rPr lang="en-GB" dirty="0" smtClean="0"/>
              <a:t>Dot Com crash</a:t>
            </a:r>
            <a:endParaRPr lang="en-GB" dirty="0"/>
          </a:p>
        </p:txBody>
      </p:sp>
      <p:sp>
        <p:nvSpPr>
          <p:cNvPr id="71" name="TextBox 70"/>
          <p:cNvSpPr txBox="1"/>
          <p:nvPr/>
        </p:nvSpPr>
        <p:spPr>
          <a:xfrm>
            <a:off x="5505191" y="6011996"/>
            <a:ext cx="1584176" cy="369332"/>
          </a:xfrm>
          <a:prstGeom prst="rect">
            <a:avLst/>
          </a:prstGeom>
          <a:noFill/>
        </p:spPr>
        <p:txBody>
          <a:bodyPr wrap="square" rtlCol="0">
            <a:spAutoFit/>
          </a:bodyPr>
          <a:lstStyle/>
          <a:p>
            <a:r>
              <a:rPr lang="en-GB" dirty="0" smtClean="0"/>
              <a:t>Credit crunch</a:t>
            </a:r>
            <a:endParaRPr lang="en-GB" dirty="0"/>
          </a:p>
        </p:txBody>
      </p:sp>
      <p:sp>
        <p:nvSpPr>
          <p:cNvPr id="33" name="Right Arrow 32"/>
          <p:cNvSpPr/>
          <p:nvPr/>
        </p:nvSpPr>
        <p:spPr>
          <a:xfrm>
            <a:off x="0" y="1628800"/>
            <a:ext cx="8481392" cy="576064"/>
          </a:xfrm>
          <a:prstGeom prst="rightArrow">
            <a:avLst/>
          </a:prstGeom>
          <a:solidFill>
            <a:srgbClr val="79A3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Growth in UL Funds</a:t>
            </a:r>
            <a:endParaRPr lang="en-GB" dirty="0"/>
          </a:p>
        </p:txBody>
      </p:sp>
    </p:spTree>
    <p:extLst>
      <p:ext uri="{BB962C8B-B14F-4D97-AF65-F5344CB8AC3E}">
        <p14:creationId xmlns:p14="http://schemas.microsoft.com/office/powerpoint/2010/main" val="13769098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Have with-profits policies performed?</a:t>
            </a:r>
          </a:p>
        </p:txBody>
      </p:sp>
      <p:sp>
        <p:nvSpPr>
          <p:cNvPr id="3" name="Content Placeholder 2"/>
          <p:cNvSpPr>
            <a:spLocks noGrp="1"/>
          </p:cNvSpPr>
          <p:nvPr>
            <p:ph idx="1"/>
          </p:nvPr>
        </p:nvSpPr>
        <p:spPr>
          <a:xfrm>
            <a:off x="389597" y="1275366"/>
            <a:ext cx="8982471" cy="4640262"/>
          </a:xfrm>
        </p:spPr>
        <p:txBody>
          <a:bodyPr/>
          <a:lstStyle/>
          <a:p>
            <a:pPr marL="0" lvl="0" indent="0">
              <a:buNone/>
            </a:pPr>
            <a:endParaRPr lang="en-GB" sz="2000" b="1" dirty="0" smtClean="0"/>
          </a:p>
          <a:p>
            <a:pPr marL="0" lvl="0" indent="0">
              <a:buNone/>
            </a:pPr>
            <a:endParaRPr lang="en-GB" sz="2000" b="1" dirty="0" smtClean="0"/>
          </a:p>
          <a:p>
            <a:pPr marL="0" lvl="0" indent="0">
              <a:buNone/>
            </a:pPr>
            <a:endParaRPr lang="en-GB" sz="2000" b="1" dirty="0" smtClean="0"/>
          </a:p>
          <a:p>
            <a:pPr marL="0" lvl="0" indent="0">
              <a:buNone/>
            </a:pPr>
            <a:endParaRPr lang="en-GB" sz="2000" b="1" dirty="0"/>
          </a:p>
          <a:p>
            <a:pPr marL="0" lvl="0" indent="0">
              <a:buNone/>
            </a:pPr>
            <a:endParaRPr lang="en-GB" sz="2000" b="1" dirty="0" smtClean="0"/>
          </a:p>
          <a:p>
            <a:pPr marL="0" lvl="0" indent="0">
              <a:buNone/>
            </a:pPr>
            <a:endParaRPr lang="en-GB" sz="2000" b="1" dirty="0" smtClean="0"/>
          </a:p>
          <a:p>
            <a:pPr marL="0" lvl="0" indent="0">
              <a:buNone/>
            </a:pPr>
            <a:endParaRPr lang="en-GB" sz="2000" b="1" dirty="0"/>
          </a:p>
          <a:p>
            <a:pPr marL="0" lvl="0" indent="0">
              <a:buNone/>
            </a:pPr>
            <a:endParaRPr lang="en-GB" sz="2000" b="1" dirty="0" smtClean="0"/>
          </a:p>
          <a:p>
            <a:pPr marL="0" lvl="0" indent="0">
              <a:buNone/>
            </a:pPr>
            <a:endParaRPr lang="en-GB" sz="1000" b="1" dirty="0" smtClean="0"/>
          </a:p>
          <a:p>
            <a:pPr marL="0" indent="0">
              <a:buNone/>
            </a:pPr>
            <a:endParaRPr lang="en-GB" sz="1000" b="1" dirty="0"/>
          </a:p>
          <a:p>
            <a:pPr marL="0" indent="0">
              <a:buNone/>
            </a:pPr>
            <a:endParaRPr lang="en-GB" sz="1000" b="1" dirty="0" smtClean="0"/>
          </a:p>
          <a:p>
            <a:pPr marL="0" indent="0">
              <a:buNone/>
            </a:pPr>
            <a:endParaRPr lang="en-GB" sz="1000" b="1" dirty="0"/>
          </a:p>
          <a:p>
            <a:pPr marL="0" indent="0">
              <a:buNone/>
            </a:pPr>
            <a:endParaRPr lang="en-GB" sz="1000" b="1" dirty="0" smtClean="0"/>
          </a:p>
          <a:p>
            <a:pPr marL="0" lvl="0" indent="0">
              <a:buNone/>
            </a:pPr>
            <a:endParaRPr lang="en-GB" sz="1000" b="1" dirty="0"/>
          </a:p>
          <a:p>
            <a:pPr marL="0" indent="0">
              <a:buNone/>
            </a:pPr>
            <a:endParaRPr lang="en-GB" sz="2000" dirty="0" smtClean="0"/>
          </a:p>
          <a:p>
            <a:pPr marL="0" indent="0">
              <a:buNone/>
            </a:pPr>
            <a:endParaRPr lang="en-GB" sz="2000" dirty="0" smtClean="0"/>
          </a:p>
          <a:p>
            <a:pPr marL="457200" indent="-457200">
              <a:buAutoNum type="alphaUcPeriod"/>
            </a:pPr>
            <a:endParaRPr lang="en-GB" sz="2000" dirty="0"/>
          </a:p>
        </p:txBody>
      </p:sp>
      <p:sp>
        <p:nvSpPr>
          <p:cNvPr id="4" name="Date Placeholder 3"/>
          <p:cNvSpPr>
            <a:spLocks noGrp="1"/>
          </p:cNvSpPr>
          <p:nvPr>
            <p:ph type="dt" sz="half" idx="10"/>
          </p:nvPr>
        </p:nvSpPr>
        <p:spPr/>
        <p:txBody>
          <a:bodyPr/>
          <a:lstStyle/>
          <a:p>
            <a:fld id="{BC1242CF-12C1-4411-B532-E91306108269}" type="datetime4">
              <a:rPr lang="en-GB" smtClean="0"/>
              <a:pPr/>
              <a:t>05 May 2017</a:t>
            </a:fld>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8</a:t>
            </a:fld>
            <a:endParaRPr lang="en-GB"/>
          </a:p>
        </p:txBody>
      </p:sp>
      <p:sp>
        <p:nvSpPr>
          <p:cNvPr id="6" name="Rectangle 5"/>
          <p:cNvSpPr/>
          <p:nvPr/>
        </p:nvSpPr>
        <p:spPr>
          <a:xfrm>
            <a:off x="416496" y="411338"/>
            <a:ext cx="1706557" cy="369332"/>
          </a:xfrm>
          <a:prstGeom prst="rect">
            <a:avLst/>
          </a:prstGeom>
        </p:spPr>
        <p:txBody>
          <a:bodyPr wrap="none">
            <a:spAutoFit/>
          </a:bodyPr>
          <a:lstStyle/>
          <a:p>
            <a:r>
              <a:rPr lang="en-GB" b="1" dirty="0" err="1">
                <a:solidFill>
                  <a:srgbClr val="4096B8"/>
                </a:solidFill>
              </a:rPr>
              <a:t>Workstream</a:t>
            </a:r>
            <a:r>
              <a:rPr lang="en-GB" b="1" dirty="0">
                <a:solidFill>
                  <a:srgbClr val="4096B8"/>
                </a:solidFill>
              </a:rPr>
              <a:t> </a:t>
            </a:r>
            <a:r>
              <a:rPr lang="en-GB" b="1" dirty="0" smtClean="0">
                <a:solidFill>
                  <a:srgbClr val="4096B8"/>
                </a:solidFill>
              </a:rPr>
              <a:t>1</a:t>
            </a:r>
            <a:endParaRPr lang="en-GB" dirty="0">
              <a:solidFill>
                <a:srgbClr val="4096B8"/>
              </a:solidFill>
            </a:endParaRPr>
          </a:p>
        </p:txBody>
      </p:sp>
      <p:sp>
        <p:nvSpPr>
          <p:cNvPr id="13" name="Rectangle 12"/>
          <p:cNvSpPr/>
          <p:nvPr/>
        </p:nvSpPr>
        <p:spPr>
          <a:xfrm>
            <a:off x="3656856" y="6381328"/>
            <a:ext cx="5748908" cy="400110"/>
          </a:xfrm>
          <a:prstGeom prst="rect">
            <a:avLst/>
          </a:prstGeom>
        </p:spPr>
        <p:txBody>
          <a:bodyPr wrap="square">
            <a:spAutoFit/>
          </a:bodyPr>
          <a:lstStyle/>
          <a:p>
            <a:pPr marL="0" indent="0">
              <a:buNone/>
            </a:pPr>
            <a:r>
              <a:rPr lang="en-GB" sz="1000" b="1" dirty="0" smtClean="0"/>
              <a:t>Source: </a:t>
            </a:r>
            <a:r>
              <a:rPr lang="en-GB" sz="1000" dirty="0" smtClean="0"/>
              <a:t>Money </a:t>
            </a:r>
            <a:r>
              <a:rPr lang="en-GB" sz="1000" dirty="0"/>
              <a:t>Management </a:t>
            </a:r>
            <a:r>
              <a:rPr lang="en-GB" sz="1000" dirty="0" smtClean="0"/>
              <a:t>surveys – values typically as at 1</a:t>
            </a:r>
            <a:r>
              <a:rPr lang="en-GB" sz="1000" baseline="30000" dirty="0" smtClean="0"/>
              <a:t>st</a:t>
            </a:r>
            <a:r>
              <a:rPr lang="en-GB" sz="1000" dirty="0" smtClean="0"/>
              <a:t> Jan 2016. 1 March 2015 where PRA returns have been used.</a:t>
            </a:r>
            <a:endParaRPr lang="en-GB" sz="1000" dirty="0"/>
          </a:p>
        </p:txBody>
      </p:sp>
      <p:pic>
        <p:nvPicPr>
          <p:cNvPr id="8" name="Picture 7"/>
          <p:cNvPicPr>
            <a:picLocks noChangeAspect="1"/>
          </p:cNvPicPr>
          <p:nvPr/>
        </p:nvPicPr>
        <p:blipFill>
          <a:blip r:embed="rId3"/>
          <a:stretch>
            <a:fillRect/>
          </a:stretch>
        </p:blipFill>
        <p:spPr>
          <a:xfrm>
            <a:off x="239178" y="1275366"/>
            <a:ext cx="9213432" cy="5033225"/>
          </a:xfrm>
          <a:prstGeom prst="rect">
            <a:avLst/>
          </a:prstGeom>
        </p:spPr>
      </p:pic>
    </p:spTree>
    <p:extLst>
      <p:ext uri="{BB962C8B-B14F-4D97-AF65-F5344CB8AC3E}">
        <p14:creationId xmlns:p14="http://schemas.microsoft.com/office/powerpoint/2010/main" val="22558018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C1242CF-12C1-4411-B532-E91306108269}" type="datetime4">
              <a:rPr lang="en-GB" smtClean="0"/>
              <a:pPr/>
              <a:t>05 May 2017</a:t>
            </a:fld>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9</a:t>
            </a:fld>
            <a:endParaRPr lang="en-GB"/>
          </a:p>
        </p:txBody>
      </p:sp>
      <p:sp>
        <p:nvSpPr>
          <p:cNvPr id="8" name="Rectangle 7"/>
          <p:cNvSpPr/>
          <p:nvPr/>
        </p:nvSpPr>
        <p:spPr>
          <a:xfrm>
            <a:off x="416497" y="1772816"/>
            <a:ext cx="3384376" cy="800219"/>
          </a:xfrm>
          <a:prstGeom prst="rect">
            <a:avLst/>
          </a:prstGeom>
        </p:spPr>
        <p:txBody>
          <a:bodyPr wrap="square">
            <a:spAutoFit/>
          </a:bodyPr>
          <a:lstStyle/>
          <a:p>
            <a:r>
              <a:rPr lang="en-GB" b="1" dirty="0">
                <a:solidFill>
                  <a:srgbClr val="3F4548"/>
                </a:solidFill>
              </a:rPr>
              <a:t>Savers should plot their escape from zombie </a:t>
            </a:r>
            <a:r>
              <a:rPr lang="en-GB" b="1" dirty="0" smtClean="0">
                <a:solidFill>
                  <a:srgbClr val="3F4548"/>
                </a:solidFill>
              </a:rPr>
              <a:t>funds</a:t>
            </a:r>
          </a:p>
          <a:p>
            <a:r>
              <a:rPr lang="en-GB" sz="1000" dirty="0" smtClean="0">
                <a:solidFill>
                  <a:srgbClr val="3F4548"/>
                </a:solidFill>
              </a:rPr>
              <a:t>The Times – 9 July 2016</a:t>
            </a:r>
            <a:endParaRPr lang="en-GB" dirty="0">
              <a:solidFill>
                <a:srgbClr val="3F4548"/>
              </a:solidFill>
            </a:endParaRPr>
          </a:p>
        </p:txBody>
      </p:sp>
      <p:sp>
        <p:nvSpPr>
          <p:cNvPr id="9" name="Rectangle 8"/>
          <p:cNvSpPr/>
          <p:nvPr/>
        </p:nvSpPr>
        <p:spPr>
          <a:xfrm>
            <a:off x="4073971" y="1772816"/>
            <a:ext cx="5343525" cy="923330"/>
          </a:xfrm>
          <a:prstGeom prst="rect">
            <a:avLst/>
          </a:prstGeom>
        </p:spPr>
        <p:txBody>
          <a:bodyPr>
            <a:spAutoFit/>
          </a:bodyPr>
          <a:lstStyle/>
          <a:p>
            <a:r>
              <a:rPr lang="en-GB" b="1" dirty="0">
                <a:solidFill>
                  <a:srgbClr val="3F4548"/>
                </a:solidFill>
              </a:rPr>
              <a:t>Deal or no deal? </a:t>
            </a:r>
            <a:r>
              <a:rPr lang="en-GB" dirty="0">
                <a:solidFill>
                  <a:srgbClr val="3F4548"/>
                </a:solidFill>
              </a:rPr>
              <a:t>Why deciding when to take 'with profits' benefits can be like playing the popular game </a:t>
            </a:r>
            <a:r>
              <a:rPr lang="en-GB" dirty="0" smtClean="0">
                <a:solidFill>
                  <a:srgbClr val="3F4548"/>
                </a:solidFill>
              </a:rPr>
              <a:t>show		</a:t>
            </a:r>
            <a:r>
              <a:rPr lang="en-GB" sz="1000" dirty="0" smtClean="0">
                <a:solidFill>
                  <a:srgbClr val="3F4548"/>
                </a:solidFill>
              </a:rPr>
              <a:t>www.thisismoney.co.uk – 30 May 2015</a:t>
            </a:r>
            <a:endParaRPr lang="en-GB" dirty="0">
              <a:solidFill>
                <a:srgbClr val="3F4548"/>
              </a:solidFill>
            </a:endParaRPr>
          </a:p>
        </p:txBody>
      </p:sp>
      <p:sp>
        <p:nvSpPr>
          <p:cNvPr id="10" name="Rectangle 9"/>
          <p:cNvSpPr/>
          <p:nvPr/>
        </p:nvSpPr>
        <p:spPr>
          <a:xfrm>
            <a:off x="428229" y="2780928"/>
            <a:ext cx="3228627" cy="1477328"/>
          </a:xfrm>
          <a:prstGeom prst="rect">
            <a:avLst/>
          </a:prstGeom>
        </p:spPr>
        <p:txBody>
          <a:bodyPr wrap="square">
            <a:spAutoFit/>
          </a:bodyPr>
          <a:lstStyle/>
          <a:p>
            <a:r>
              <a:rPr lang="en-GB" b="1" dirty="0">
                <a:solidFill>
                  <a:srgbClr val="3F4548"/>
                </a:solidFill>
              </a:rPr>
              <a:t>Help! Why has my 'with profits' pension fund shrunk 11% in two years as stocks hit record highs</a:t>
            </a:r>
            <a:r>
              <a:rPr lang="en-GB" b="1" dirty="0" smtClean="0">
                <a:solidFill>
                  <a:srgbClr val="3F4548"/>
                </a:solidFill>
              </a:rPr>
              <a:t>?	</a:t>
            </a:r>
          </a:p>
          <a:p>
            <a:r>
              <a:rPr lang="en-GB" dirty="0" smtClean="0">
                <a:solidFill>
                  <a:srgbClr val="3F4548"/>
                </a:solidFill>
              </a:rPr>
              <a:t> </a:t>
            </a:r>
            <a:r>
              <a:rPr lang="en-GB" sz="1000" dirty="0">
                <a:solidFill>
                  <a:srgbClr val="3F4548"/>
                </a:solidFill>
              </a:rPr>
              <a:t>www.thisismoney.co.uk – </a:t>
            </a:r>
            <a:r>
              <a:rPr lang="en-GB" sz="1000" dirty="0" smtClean="0">
                <a:solidFill>
                  <a:srgbClr val="3F4548"/>
                </a:solidFill>
              </a:rPr>
              <a:t>20 </a:t>
            </a:r>
            <a:r>
              <a:rPr lang="en-GB" sz="1000" dirty="0">
                <a:solidFill>
                  <a:srgbClr val="3F4548"/>
                </a:solidFill>
              </a:rPr>
              <a:t>May 2015</a:t>
            </a:r>
            <a:endParaRPr lang="en-GB" sz="1000" b="1" dirty="0">
              <a:solidFill>
                <a:srgbClr val="3F4548"/>
              </a:solidFill>
            </a:endParaRPr>
          </a:p>
        </p:txBody>
      </p:sp>
      <p:sp>
        <p:nvSpPr>
          <p:cNvPr id="18" name="Title 1"/>
          <p:cNvSpPr>
            <a:spLocks noGrp="1"/>
          </p:cNvSpPr>
          <p:nvPr>
            <p:ph type="title"/>
          </p:nvPr>
        </p:nvSpPr>
        <p:spPr>
          <a:xfrm>
            <a:off x="428229" y="404813"/>
            <a:ext cx="8982471" cy="1143000"/>
          </a:xfrm>
        </p:spPr>
        <p:txBody>
          <a:bodyPr/>
          <a:lstStyle/>
          <a:p>
            <a:r>
              <a:rPr lang="en-GB" dirty="0" smtClean="0"/>
              <a:t>Have with-profits policies performed? </a:t>
            </a:r>
            <a:endParaRPr lang="en-GB" dirty="0"/>
          </a:p>
        </p:txBody>
      </p:sp>
      <p:sp>
        <p:nvSpPr>
          <p:cNvPr id="19" name="Rectangle 18"/>
          <p:cNvSpPr/>
          <p:nvPr/>
        </p:nvSpPr>
        <p:spPr>
          <a:xfrm>
            <a:off x="416496" y="411338"/>
            <a:ext cx="1706557" cy="369332"/>
          </a:xfrm>
          <a:prstGeom prst="rect">
            <a:avLst/>
          </a:prstGeom>
        </p:spPr>
        <p:txBody>
          <a:bodyPr wrap="none">
            <a:spAutoFit/>
          </a:bodyPr>
          <a:lstStyle/>
          <a:p>
            <a:r>
              <a:rPr lang="en-GB" b="1" dirty="0" err="1">
                <a:solidFill>
                  <a:srgbClr val="4096B8"/>
                </a:solidFill>
              </a:rPr>
              <a:t>Workstream</a:t>
            </a:r>
            <a:r>
              <a:rPr lang="en-GB" b="1" dirty="0">
                <a:solidFill>
                  <a:srgbClr val="4096B8"/>
                </a:solidFill>
              </a:rPr>
              <a:t> </a:t>
            </a:r>
            <a:r>
              <a:rPr lang="en-GB" b="1" dirty="0" smtClean="0">
                <a:solidFill>
                  <a:srgbClr val="4096B8"/>
                </a:solidFill>
              </a:rPr>
              <a:t>1</a:t>
            </a:r>
            <a:endParaRPr lang="en-GB" dirty="0">
              <a:solidFill>
                <a:srgbClr val="4096B8"/>
              </a:solidFill>
            </a:endParaRPr>
          </a:p>
        </p:txBody>
      </p:sp>
      <p:sp>
        <p:nvSpPr>
          <p:cNvPr id="6" name="TextBox 5"/>
          <p:cNvSpPr txBox="1"/>
          <p:nvPr/>
        </p:nvSpPr>
        <p:spPr>
          <a:xfrm>
            <a:off x="446947" y="1124744"/>
            <a:ext cx="3772956" cy="430887"/>
          </a:xfrm>
          <a:prstGeom prst="rect">
            <a:avLst/>
          </a:prstGeom>
          <a:noFill/>
        </p:spPr>
        <p:txBody>
          <a:bodyPr wrap="none" rtlCol="0">
            <a:spAutoFit/>
          </a:bodyPr>
          <a:lstStyle/>
          <a:p>
            <a:r>
              <a:rPr lang="en-GB" sz="2200" b="1" dirty="0" smtClean="0">
                <a:solidFill>
                  <a:srgbClr val="D9AB16"/>
                </a:solidFill>
              </a:rPr>
              <a:t>A selection of headlines …</a:t>
            </a:r>
            <a:endParaRPr lang="en-GB" sz="2200" b="1" dirty="0">
              <a:solidFill>
                <a:srgbClr val="D9AB16"/>
              </a:solidFill>
            </a:endParaRPr>
          </a:p>
        </p:txBody>
      </p:sp>
      <p:pic>
        <p:nvPicPr>
          <p:cNvPr id="2050" name="Picture 2"/>
          <p:cNvPicPr>
            <a:picLocks noChangeAspect="1" noChangeArrowheads="1"/>
          </p:cNvPicPr>
          <p:nvPr/>
        </p:nvPicPr>
        <p:blipFill>
          <a:blip r:embed="rId3" cstate="print"/>
          <a:srcRect/>
          <a:stretch>
            <a:fillRect/>
          </a:stretch>
        </p:blipFill>
        <p:spPr bwMode="auto">
          <a:xfrm>
            <a:off x="4160912" y="3068960"/>
            <a:ext cx="4848225" cy="2638425"/>
          </a:xfrm>
          <a:prstGeom prst="rect">
            <a:avLst/>
          </a:prstGeom>
          <a:noFill/>
          <a:ln w="9525">
            <a:noFill/>
            <a:miter lim="800000"/>
            <a:headEnd/>
            <a:tailEnd/>
          </a:ln>
        </p:spPr>
      </p:pic>
      <p:sp>
        <p:nvSpPr>
          <p:cNvPr id="13" name="Rectangle 12"/>
          <p:cNvSpPr/>
          <p:nvPr/>
        </p:nvSpPr>
        <p:spPr>
          <a:xfrm>
            <a:off x="4088904" y="5805264"/>
            <a:ext cx="3228627" cy="369332"/>
          </a:xfrm>
          <a:prstGeom prst="rect">
            <a:avLst/>
          </a:prstGeom>
        </p:spPr>
        <p:txBody>
          <a:bodyPr wrap="square">
            <a:spAutoFit/>
          </a:bodyPr>
          <a:lstStyle/>
          <a:p>
            <a:r>
              <a:rPr lang="en-GB" sz="1000" dirty="0" smtClean="0">
                <a:solidFill>
                  <a:srgbClr val="3F4548"/>
                </a:solidFill>
              </a:rPr>
              <a:t>The</a:t>
            </a:r>
            <a:r>
              <a:rPr lang="en-GB" dirty="0" smtClean="0">
                <a:solidFill>
                  <a:srgbClr val="3F4548"/>
                </a:solidFill>
              </a:rPr>
              <a:t> </a:t>
            </a:r>
            <a:r>
              <a:rPr lang="en-GB" sz="1000" dirty="0" smtClean="0">
                <a:solidFill>
                  <a:srgbClr val="3F4548"/>
                </a:solidFill>
              </a:rPr>
              <a:t>telegraph</a:t>
            </a:r>
            <a:r>
              <a:rPr lang="en-GB" dirty="0" smtClean="0">
                <a:solidFill>
                  <a:srgbClr val="3F4548"/>
                </a:solidFill>
              </a:rPr>
              <a:t> </a:t>
            </a:r>
            <a:r>
              <a:rPr lang="en-GB" sz="1000" dirty="0" smtClean="0">
                <a:solidFill>
                  <a:srgbClr val="3F4548"/>
                </a:solidFill>
              </a:rPr>
              <a:t>– March 2014</a:t>
            </a:r>
            <a:endParaRPr lang="en-GB" sz="1000" b="1" dirty="0">
              <a:solidFill>
                <a:srgbClr val="3F4548"/>
              </a:solidFill>
            </a:endParaRPr>
          </a:p>
        </p:txBody>
      </p:sp>
      <p:sp>
        <p:nvSpPr>
          <p:cNvPr id="14" name="Rectangle 13"/>
          <p:cNvSpPr/>
          <p:nvPr/>
        </p:nvSpPr>
        <p:spPr>
          <a:xfrm>
            <a:off x="416496" y="4437112"/>
            <a:ext cx="3312368" cy="1785104"/>
          </a:xfrm>
          <a:prstGeom prst="rect">
            <a:avLst/>
          </a:prstGeom>
        </p:spPr>
        <p:txBody>
          <a:bodyPr wrap="square">
            <a:spAutoFit/>
          </a:bodyPr>
          <a:lstStyle/>
          <a:p>
            <a:r>
              <a:rPr lang="en-GB" b="1" dirty="0">
                <a:solidFill>
                  <a:srgbClr val="3F4548"/>
                </a:solidFill>
              </a:rPr>
              <a:t>Savers see with-profits pensions slashed by 87%</a:t>
            </a:r>
            <a:r>
              <a:rPr lang="en-GB" dirty="0">
                <a:solidFill>
                  <a:srgbClr val="3F4548"/>
                </a:solidFill>
              </a:rPr>
              <a:t>: Thousands promised annual payments of £30,000 now set to receive just £</a:t>
            </a:r>
            <a:r>
              <a:rPr lang="en-GB" dirty="0" smtClean="0">
                <a:solidFill>
                  <a:srgbClr val="3F4548"/>
                </a:solidFill>
              </a:rPr>
              <a:t>3,700</a:t>
            </a:r>
          </a:p>
          <a:p>
            <a:endParaRPr lang="en-GB" sz="1000" dirty="0" smtClean="0">
              <a:solidFill>
                <a:srgbClr val="3F4548"/>
              </a:solidFill>
            </a:endParaRPr>
          </a:p>
          <a:p>
            <a:r>
              <a:rPr lang="en-GB" sz="1000" dirty="0" smtClean="0">
                <a:solidFill>
                  <a:srgbClr val="3F4548"/>
                </a:solidFill>
              </a:rPr>
              <a:t>www.thisismoney.co.uk – 12 July 2016</a:t>
            </a:r>
            <a:endParaRPr lang="en-GB" sz="1000" dirty="0">
              <a:solidFill>
                <a:srgbClr val="3F4548"/>
              </a:solidFill>
            </a:endParaRPr>
          </a:p>
        </p:txBody>
      </p:sp>
    </p:spTree>
    <p:extLst>
      <p:ext uri="{BB962C8B-B14F-4D97-AF65-F5344CB8AC3E}">
        <p14:creationId xmlns:p14="http://schemas.microsoft.com/office/powerpoint/2010/main" val="3159008973"/>
      </p:ext>
    </p:extLst>
  </p:cSld>
  <p:clrMapOvr>
    <a:masterClrMapping/>
  </p:clrMapOvr>
  <p:timing>
    <p:tnLst>
      <p:par>
        <p:cTn id="1" dur="indefinite" restart="never" nodeType="tmRoot"/>
      </p:par>
    </p:tnLst>
  </p:timing>
</p:sld>
</file>

<file path=ppt/theme/theme1.xml><?xml version="1.0" encoding="utf-8"?>
<a:theme xmlns:a="http://schemas.openxmlformats.org/drawingml/2006/main" name="IFOA PowerPoint template 14 mid blue">
  <a:themeElements>
    <a:clrScheme name="Custom 2">
      <a:dk1>
        <a:srgbClr val="3F4548"/>
      </a:dk1>
      <a:lt1>
        <a:sysClr val="window" lastClr="FFFFFF"/>
      </a:lt1>
      <a:dk2>
        <a:srgbClr val="000000"/>
      </a:dk2>
      <a:lt2>
        <a:srgbClr val="FFFFFF"/>
      </a:lt2>
      <a:accent1>
        <a:srgbClr val="4096B8"/>
      </a:accent1>
      <a:accent2>
        <a:srgbClr val="113458"/>
      </a:accent2>
      <a:accent3>
        <a:srgbClr val="008452"/>
      </a:accent3>
      <a:accent4>
        <a:srgbClr val="79A32A"/>
      </a:accent4>
      <a:accent5>
        <a:srgbClr val="D9AB16"/>
      </a:accent5>
      <a:accent6>
        <a:srgbClr val="EE741D"/>
      </a:accent6>
      <a:hlink>
        <a:srgbClr val="4096B8"/>
      </a:hlink>
      <a:folHlink>
        <a:srgbClr val="4096B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5A9D80AF541634F88090DB549522CB9" ma:contentTypeVersion="1" ma:contentTypeDescription="Create a new document." ma:contentTypeScope="" ma:versionID="be7ea43377f7a82dc2d06363e000d1ab">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36E03378-2E60-49B9-ABC0-82BE98C927D7}">
  <ds:schemaRefs>
    <ds:schemaRef ds:uri="http://www.w3.org/XML/1998/namespace"/>
    <ds:schemaRef ds:uri="http://schemas.microsoft.com/office/2006/documentManagement/types"/>
    <ds:schemaRef ds:uri="http://schemas.microsoft.com/office/2006/metadata/properties"/>
    <ds:schemaRef ds:uri="http://schemas.openxmlformats.org/package/2006/metadata/core-properties"/>
    <ds:schemaRef ds:uri="http://purl.org/dc/elements/1.1/"/>
    <ds:schemaRef ds:uri="http://schemas.microsoft.com/sharepoint/v3"/>
    <ds:schemaRef ds:uri="http://purl.org/dc/dcmitype/"/>
    <ds:schemaRef ds:uri="http://purl.org/dc/terms/"/>
  </ds:schemaRefs>
</ds:datastoreItem>
</file>

<file path=customXml/itemProps2.xml><?xml version="1.0" encoding="utf-8"?>
<ds:datastoreItem xmlns:ds="http://schemas.openxmlformats.org/officeDocument/2006/customXml" ds:itemID="{D28BBB0D-C09F-45DD-8B3D-E71EFBEC5101}">
  <ds:schemaRefs>
    <ds:schemaRef ds:uri="http://schemas.microsoft.com/sharepoint/v3/contenttype/forms"/>
  </ds:schemaRefs>
</ds:datastoreItem>
</file>

<file path=customXml/itemProps3.xml><?xml version="1.0" encoding="utf-8"?>
<ds:datastoreItem xmlns:ds="http://schemas.openxmlformats.org/officeDocument/2006/customXml" ds:itemID="{770F0167-B4CC-4FB3-8825-5CAD37303E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IFOA PowerPoint template 14 mid blue</Template>
  <TotalTime>2620</TotalTime>
  <Words>3226</Words>
  <Application>Microsoft Office PowerPoint</Application>
  <PresentationFormat>A4 Paper (210x297 mm)</PresentationFormat>
  <Paragraphs>690</Paragraphs>
  <Slides>43</Slides>
  <Notes>43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PMingLiU</vt:lpstr>
      <vt:lpstr>Arial</vt:lpstr>
      <vt:lpstr>Calibri</vt:lpstr>
      <vt:lpstr>Times New Roman</vt:lpstr>
      <vt:lpstr>Wingdings</vt:lpstr>
      <vt:lpstr>IFOA PowerPoint template 14 mid blue</vt:lpstr>
      <vt:lpstr>Value of with-profits for consumers Phase 1</vt:lpstr>
      <vt:lpstr>Working party members:</vt:lpstr>
      <vt:lpstr>Introduction</vt:lpstr>
      <vt:lpstr>Phase 1: Workstreams</vt:lpstr>
      <vt:lpstr>Workstream 1</vt:lpstr>
      <vt:lpstr>The with-profits landscape</vt:lpstr>
      <vt:lpstr>The with-profits landscape</vt:lpstr>
      <vt:lpstr>Have with-profits policies performed?</vt:lpstr>
      <vt:lpstr>Have with-profits policies performed? </vt:lpstr>
      <vt:lpstr>Have with-profits policies performed?</vt:lpstr>
      <vt:lpstr>“With-Profits” varies widely</vt:lpstr>
      <vt:lpstr>Summary - The with-profits landscape</vt:lpstr>
      <vt:lpstr>Workstream 2</vt:lpstr>
      <vt:lpstr>Review of with-profits communications</vt:lpstr>
      <vt:lpstr>Review of with-profits communications</vt:lpstr>
      <vt:lpstr>Review of with-profits communications</vt:lpstr>
      <vt:lpstr>Review of with-profits communications</vt:lpstr>
      <vt:lpstr>Review of with-profits communications</vt:lpstr>
      <vt:lpstr>Review of with-profits communications</vt:lpstr>
      <vt:lpstr>Review of with-profits communications</vt:lpstr>
      <vt:lpstr>Review of with-profits communications</vt:lpstr>
      <vt:lpstr>Review of with-profits communications</vt:lpstr>
      <vt:lpstr>Review of with-profits communications</vt:lpstr>
      <vt:lpstr>Workstream 3</vt:lpstr>
      <vt:lpstr>Review of with-profits consumer research</vt:lpstr>
      <vt:lpstr>Review of with-profits consumer research</vt:lpstr>
      <vt:lpstr>Review of with-profits consumer research</vt:lpstr>
      <vt:lpstr>Review of with-profits consumer research</vt:lpstr>
      <vt:lpstr>Review of with-profits consumer research</vt:lpstr>
      <vt:lpstr>Review of with-profits consumer research</vt:lpstr>
      <vt:lpstr>Conclusion</vt:lpstr>
      <vt:lpstr>Conclusion</vt:lpstr>
      <vt:lpstr>Next steps</vt:lpstr>
      <vt:lpstr>Contributors</vt:lpstr>
      <vt:lpstr>Questions</vt:lpstr>
      <vt:lpstr>PowerPoint Presentation</vt:lpstr>
      <vt:lpstr>Appendices</vt:lpstr>
      <vt:lpstr>Willis Towers Watson survey</vt:lpstr>
      <vt:lpstr>Money Management Survey</vt:lpstr>
      <vt:lpstr>Review of with-profits communications</vt:lpstr>
      <vt:lpstr>Review of with-profits communications</vt:lpstr>
      <vt:lpstr>Review of with-profits communications</vt:lpstr>
      <vt:lpstr>Money Advice Service – Retirement Language </vt:lpstr>
    </vt:vector>
  </TitlesOfParts>
  <Company>The Actuarial Profession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wavexadmin</dc:creator>
  <cp:lastModifiedBy>Ben Stroud</cp:lastModifiedBy>
  <cp:revision>103</cp:revision>
  <cp:lastPrinted>2017-04-04T12:47:41Z</cp:lastPrinted>
  <dcterms:created xsi:type="dcterms:W3CDTF">2013-05-30T14:24:16Z</dcterms:created>
  <dcterms:modified xsi:type="dcterms:W3CDTF">2017-05-05T10:37:12Z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0x01010065A9D80AF541634F88090DB549522CB9</vt:lpwstr>
  </property>
</Properties>
</file>