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9"/>
  </p:notesMasterIdLst>
  <p:handoutMasterIdLst>
    <p:handoutMasterId r:id="rId30"/>
  </p:handoutMasterIdLst>
  <p:sldIdLst>
    <p:sldId id="323" r:id="rId7"/>
    <p:sldId id="324" r:id="rId8"/>
    <p:sldId id="337" r:id="rId9"/>
    <p:sldId id="338" r:id="rId10"/>
    <p:sldId id="339" r:id="rId11"/>
    <p:sldId id="340" r:id="rId12"/>
    <p:sldId id="342" r:id="rId13"/>
    <p:sldId id="343" r:id="rId14"/>
    <p:sldId id="344" r:id="rId15"/>
    <p:sldId id="360" r:id="rId16"/>
    <p:sldId id="361" r:id="rId17"/>
    <p:sldId id="355" r:id="rId18"/>
    <p:sldId id="320" r:id="rId19"/>
    <p:sldId id="356" r:id="rId20"/>
    <p:sldId id="357" r:id="rId21"/>
    <p:sldId id="358" r:id="rId22"/>
    <p:sldId id="352" r:id="rId23"/>
    <p:sldId id="322" r:id="rId24"/>
    <p:sldId id="347" r:id="rId25"/>
    <p:sldId id="362" r:id="rId26"/>
    <p:sldId id="348" r:id="rId27"/>
    <p:sldId id="330" r:id="rId28"/>
  </p:sldIdLst>
  <p:sldSz cx="9144000" cy="5143500" type="screen16x9"/>
  <p:notesSz cx="6797675" cy="985678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342900" algn="l" rtl="0" fontAlgn="base">
      <a:spcBef>
        <a:spcPct val="0"/>
      </a:spcBef>
      <a:spcAft>
        <a:spcPct val="0"/>
      </a:spcAft>
      <a:defRPr kern="1200">
        <a:solidFill>
          <a:schemeClr val="tx1"/>
        </a:solidFill>
        <a:latin typeface="Arial" charset="0"/>
        <a:ea typeface="+mn-ea"/>
        <a:cs typeface="Arial" charset="0"/>
      </a:defRPr>
    </a:lvl2pPr>
    <a:lvl3pPr marL="685800" algn="l" rtl="0" fontAlgn="base">
      <a:spcBef>
        <a:spcPct val="0"/>
      </a:spcBef>
      <a:spcAft>
        <a:spcPct val="0"/>
      </a:spcAft>
      <a:defRPr kern="1200">
        <a:solidFill>
          <a:schemeClr val="tx1"/>
        </a:solidFill>
        <a:latin typeface="Arial" charset="0"/>
        <a:ea typeface="+mn-ea"/>
        <a:cs typeface="Arial" charset="0"/>
      </a:defRPr>
    </a:lvl3pPr>
    <a:lvl4pPr marL="1028700" algn="l" rtl="0" fontAlgn="base">
      <a:spcBef>
        <a:spcPct val="0"/>
      </a:spcBef>
      <a:spcAft>
        <a:spcPct val="0"/>
      </a:spcAft>
      <a:defRPr kern="1200">
        <a:solidFill>
          <a:schemeClr val="tx1"/>
        </a:solidFill>
        <a:latin typeface="Arial" charset="0"/>
        <a:ea typeface="+mn-ea"/>
        <a:cs typeface="Arial" charset="0"/>
      </a:defRPr>
    </a:lvl4pPr>
    <a:lvl5pPr marL="1371600" algn="l" rtl="0" fontAlgn="base">
      <a:spcBef>
        <a:spcPct val="0"/>
      </a:spcBef>
      <a:spcAft>
        <a:spcPct val="0"/>
      </a:spcAft>
      <a:defRPr kern="1200">
        <a:solidFill>
          <a:schemeClr val="tx1"/>
        </a:solidFill>
        <a:latin typeface="Arial" charset="0"/>
        <a:ea typeface="+mn-ea"/>
        <a:cs typeface="Arial" charset="0"/>
      </a:defRPr>
    </a:lvl5pPr>
    <a:lvl6pPr marL="1714500" algn="l" defTabSz="685800" rtl="0" eaLnBrk="1" latinLnBrk="0" hangingPunct="1">
      <a:defRPr kern="1200">
        <a:solidFill>
          <a:schemeClr val="tx1"/>
        </a:solidFill>
        <a:latin typeface="Arial" charset="0"/>
        <a:ea typeface="+mn-ea"/>
        <a:cs typeface="Arial" charset="0"/>
      </a:defRPr>
    </a:lvl6pPr>
    <a:lvl7pPr marL="2057400" algn="l" defTabSz="685800" rtl="0" eaLnBrk="1" latinLnBrk="0" hangingPunct="1">
      <a:defRPr kern="1200">
        <a:solidFill>
          <a:schemeClr val="tx1"/>
        </a:solidFill>
        <a:latin typeface="Arial" charset="0"/>
        <a:ea typeface="+mn-ea"/>
        <a:cs typeface="Arial" charset="0"/>
      </a:defRPr>
    </a:lvl7pPr>
    <a:lvl8pPr marL="2400300" algn="l" defTabSz="685800" rtl="0" eaLnBrk="1" latinLnBrk="0" hangingPunct="1">
      <a:defRPr kern="1200">
        <a:solidFill>
          <a:schemeClr val="tx1"/>
        </a:solidFill>
        <a:latin typeface="Arial" charset="0"/>
        <a:ea typeface="+mn-ea"/>
        <a:cs typeface="Arial" charset="0"/>
      </a:defRPr>
    </a:lvl8pPr>
    <a:lvl9pPr marL="2743200" algn="l" defTabSz="6858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554" userDrawn="1">
          <p15:clr>
            <a:srgbClr val="A4A3A4"/>
          </p15:clr>
        </p15:guide>
        <p15:guide id="2" pos="5465" userDrawn="1">
          <p15:clr>
            <a:srgbClr val="A4A3A4"/>
          </p15:clr>
        </p15:guide>
        <p15:guide id="3" orient="horz" pos="2913" userDrawn="1">
          <p15:clr>
            <a:srgbClr val="A4A3A4"/>
          </p15:clr>
        </p15:guide>
        <p15:guide id="4" pos="295" userDrawn="1">
          <p15:clr>
            <a:srgbClr val="A4A3A4"/>
          </p15:clr>
        </p15:guide>
        <p15:guide id="5" orient="horz" pos="2618" userDrawn="1">
          <p15:clr>
            <a:srgbClr val="A4A3A4"/>
          </p15:clr>
        </p15:guide>
        <p15:guide id="6" orient="horz" pos="849" userDrawn="1">
          <p15:clr>
            <a:srgbClr val="A4A3A4"/>
          </p15:clr>
        </p15:guide>
      </p15:sldGuideLst>
    </p:ext>
    <p:ext uri="{2D200454-40CA-4A62-9FC3-DE9A4176ACB9}">
      <p15:notesGuideLst xmlns:p15="http://schemas.microsoft.com/office/powerpoint/2012/main">
        <p15:guide id="1" orient="horz" pos="3105" userDrawn="1">
          <p15:clr>
            <a:srgbClr val="A4A3A4"/>
          </p15:clr>
        </p15:guide>
        <p15:guide id="2" pos="214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1E7"/>
    <a:srgbClr val="D9AB16"/>
    <a:srgbClr val="F1E2CC"/>
    <a:srgbClr val="D9AA10"/>
    <a:srgbClr val="BFBFBF"/>
    <a:srgbClr val="4B4B4B"/>
    <a:srgbClr val="79A32A"/>
    <a:srgbClr val="008452"/>
    <a:srgbClr val="3F3F3F"/>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0" autoAdjust="0"/>
    <p:restoredTop sz="96242" autoAdjust="0"/>
  </p:normalViewPr>
  <p:slideViewPr>
    <p:cSldViewPr snapToGrid="0" showGuides="1">
      <p:cViewPr varScale="1">
        <p:scale>
          <a:sx n="137" d="100"/>
          <a:sy n="137" d="100"/>
        </p:scale>
        <p:origin x="180" y="438"/>
      </p:cViewPr>
      <p:guideLst>
        <p:guide orient="horz" pos="554"/>
        <p:guide pos="5465"/>
        <p:guide orient="horz" pos="2913"/>
        <p:guide pos="295"/>
        <p:guide orient="horz" pos="2618"/>
        <p:guide orient="horz" pos="8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6" d="100"/>
          <a:sy n="76" d="100"/>
        </p:scale>
        <p:origin x="3293" y="72"/>
      </p:cViewPr>
      <p:guideLst>
        <p:guide orient="horz" pos="3105"/>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C:\Users\938077\Documents\ACS\Training%20materials\UK%20Analyst%20event%20April%202018\TRG%20disc%20chart.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21676992570285"/>
          <c:y val="2.5380710659898477E-2"/>
          <c:w val="0.57363858514550892"/>
          <c:h val="0.92888684599704241"/>
        </c:manualLayout>
      </c:layout>
      <c:doughnutChart>
        <c:varyColors val="1"/>
        <c:ser>
          <c:idx val="0"/>
          <c:order val="0"/>
          <c:explosion val="6"/>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334-475A-BA3F-3A8C9ADB0DEF}"/>
              </c:ext>
            </c:extLst>
          </c:dPt>
          <c:dPt>
            <c:idx val="1"/>
            <c:bubble3D val="0"/>
            <c:explosion val="4"/>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334-475A-BA3F-3A8C9ADB0DEF}"/>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5334-475A-BA3F-3A8C9ADB0DEF}"/>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5334-475A-BA3F-3A8C9ADB0DEF}"/>
              </c:ext>
            </c:extLst>
          </c:dPt>
          <c:dLbls>
            <c:delete val="1"/>
          </c:dLbls>
          <c:cat>
            <c:strRef>
              <c:f>Sheet1!$A$3:$A$6</c:f>
              <c:strCache>
                <c:ptCount val="4"/>
                <c:pt idx="0">
                  <c:v>Educational material</c:v>
                </c:pt>
                <c:pt idx="1">
                  <c:v>Not subject to disc</c:v>
                </c:pt>
                <c:pt idx="2">
                  <c:v>Implementation challenges</c:v>
                </c:pt>
                <c:pt idx="3">
                  <c:v>TRG disucssions</c:v>
                </c:pt>
              </c:strCache>
            </c:strRef>
          </c:cat>
          <c:val>
            <c:numRef>
              <c:f>Sheet1!$B$3:$B$6</c:f>
              <c:numCache>
                <c:formatCode>General</c:formatCode>
                <c:ptCount val="4"/>
                <c:pt idx="0">
                  <c:v>2</c:v>
                </c:pt>
                <c:pt idx="1">
                  <c:v>33</c:v>
                </c:pt>
                <c:pt idx="2">
                  <c:v>4</c:v>
                </c:pt>
                <c:pt idx="3">
                  <c:v>42</c:v>
                </c:pt>
              </c:numCache>
            </c:numRef>
          </c:val>
          <c:extLst>
            <c:ext xmlns:c16="http://schemas.microsoft.com/office/drawing/2014/chart" uri="{C3380CC4-5D6E-409C-BE32-E72D297353CC}">
              <c16:uniqueId val="{00000008-5334-475A-BA3F-3A8C9ADB0DEF}"/>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0.28071</cdr:x>
      <cdr:y>0.36196</cdr:y>
    </cdr:from>
    <cdr:to>
      <cdr:x>0.50465</cdr:x>
      <cdr:y>0.64464</cdr:y>
    </cdr:to>
    <cdr:sp macro="" textlink="">
      <cdr:nvSpPr>
        <cdr:cNvPr id="2" name="TextBox 1"/>
        <cdr:cNvSpPr txBox="1"/>
      </cdr:nvSpPr>
      <cdr:spPr>
        <a:xfrm xmlns:a="http://schemas.openxmlformats.org/drawingml/2006/main">
          <a:off x="1137240" y="905594"/>
          <a:ext cx="907257" cy="707231"/>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2400" b="1" i="1" dirty="0"/>
            <a:t>81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7"/>
            <a:ext cx="2945072" cy="492919"/>
          </a:xfrm>
          <a:prstGeom prst="rect">
            <a:avLst/>
          </a:prstGeom>
        </p:spPr>
        <p:txBody>
          <a:bodyPr vert="horz" lIns="91469" tIns="45736" rIns="91469" bIns="45736" rtlCol="0"/>
          <a:lstStyle>
            <a:lvl1pPr algn="l">
              <a:defRPr sz="1200"/>
            </a:lvl1pPr>
          </a:lstStyle>
          <a:p>
            <a:endParaRPr lang="en-GB"/>
          </a:p>
        </p:txBody>
      </p:sp>
      <p:sp>
        <p:nvSpPr>
          <p:cNvPr id="3" name="Date Placeholder 2"/>
          <p:cNvSpPr>
            <a:spLocks noGrp="1"/>
          </p:cNvSpPr>
          <p:nvPr>
            <p:ph type="dt" sz="quarter" idx="1"/>
          </p:nvPr>
        </p:nvSpPr>
        <p:spPr>
          <a:xfrm>
            <a:off x="3851008" y="7"/>
            <a:ext cx="2945072" cy="492919"/>
          </a:xfrm>
          <a:prstGeom prst="rect">
            <a:avLst/>
          </a:prstGeom>
        </p:spPr>
        <p:txBody>
          <a:bodyPr vert="horz" lIns="91469" tIns="45736" rIns="91469" bIns="45736" rtlCol="0"/>
          <a:lstStyle>
            <a:lvl1pPr algn="r">
              <a:defRPr sz="1200"/>
            </a:lvl1pPr>
          </a:lstStyle>
          <a:p>
            <a:fld id="{2C0B8B72-7A38-4E34-8AB0-81C4BFF11249}" type="datetimeFigureOut">
              <a:rPr lang="en-GB" smtClean="0"/>
              <a:t>14/11/2018</a:t>
            </a:fld>
            <a:endParaRPr lang="en-GB"/>
          </a:p>
        </p:txBody>
      </p:sp>
      <p:sp>
        <p:nvSpPr>
          <p:cNvPr id="4" name="Footer Placeholder 3"/>
          <p:cNvSpPr>
            <a:spLocks noGrp="1"/>
          </p:cNvSpPr>
          <p:nvPr>
            <p:ph type="ftr" sz="quarter" idx="2"/>
          </p:nvPr>
        </p:nvSpPr>
        <p:spPr>
          <a:xfrm>
            <a:off x="5" y="9362289"/>
            <a:ext cx="2945072" cy="492918"/>
          </a:xfrm>
          <a:prstGeom prst="rect">
            <a:avLst/>
          </a:prstGeom>
        </p:spPr>
        <p:txBody>
          <a:bodyPr vert="horz" lIns="91469" tIns="45736" rIns="91469" bIns="45736" rtlCol="0" anchor="b"/>
          <a:lstStyle>
            <a:lvl1pPr algn="l">
              <a:defRPr sz="1200"/>
            </a:lvl1pPr>
          </a:lstStyle>
          <a:p>
            <a:endParaRPr lang="en-GB"/>
          </a:p>
        </p:txBody>
      </p:sp>
      <p:sp>
        <p:nvSpPr>
          <p:cNvPr id="5" name="Slide Number Placeholder 4"/>
          <p:cNvSpPr>
            <a:spLocks noGrp="1"/>
          </p:cNvSpPr>
          <p:nvPr>
            <p:ph type="sldNum" sz="quarter" idx="3"/>
          </p:nvPr>
        </p:nvSpPr>
        <p:spPr>
          <a:xfrm>
            <a:off x="3851008" y="9362289"/>
            <a:ext cx="2945072" cy="492918"/>
          </a:xfrm>
          <a:prstGeom prst="rect">
            <a:avLst/>
          </a:prstGeom>
        </p:spPr>
        <p:txBody>
          <a:bodyPr vert="horz" lIns="91469" tIns="45736" rIns="91469" bIns="45736" rtlCol="0" anchor="b"/>
          <a:lstStyle>
            <a:lvl1pPr algn="r">
              <a:defRPr sz="1200"/>
            </a:lvl1pPr>
          </a:lstStyle>
          <a:p>
            <a:fld id="{512E42F5-50DB-412F-9687-4F825D616D90}" type="slidenum">
              <a:rPr lang="en-GB" smtClean="0"/>
              <a:t>‹#›</a:t>
            </a:fld>
            <a:endParaRPr lang="en-GB"/>
          </a:p>
        </p:txBody>
      </p:sp>
    </p:spTree>
    <p:extLst>
      <p:ext uri="{BB962C8B-B14F-4D97-AF65-F5344CB8AC3E}">
        <p14:creationId xmlns:p14="http://schemas.microsoft.com/office/powerpoint/2010/main" val="4211332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6" y="7"/>
            <a:ext cx="2945659" cy="49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69" tIns="45736" rIns="91469" bIns="45736"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50447" y="7"/>
            <a:ext cx="2945659" cy="49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69" tIns="45736" rIns="91469" bIns="45736"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112713" y="738188"/>
            <a:ext cx="6572250" cy="36972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79768" y="4681975"/>
            <a:ext cx="5438140" cy="4435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69" tIns="45736" rIns="91469" bIns="45736"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174" name="Rectangle 6"/>
          <p:cNvSpPr>
            <a:spLocks noGrp="1" noChangeArrowheads="1"/>
          </p:cNvSpPr>
          <p:nvPr>
            <p:ph type="ftr" sz="quarter" idx="4"/>
          </p:nvPr>
        </p:nvSpPr>
        <p:spPr bwMode="auto">
          <a:xfrm>
            <a:off x="6" y="9362246"/>
            <a:ext cx="2945659" cy="49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69" tIns="45736" rIns="91469" bIns="45736"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50447" y="9362246"/>
            <a:ext cx="2945659" cy="49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69" tIns="45736" rIns="91469" bIns="45736"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900" kern="1200">
        <a:solidFill>
          <a:schemeClr val="tx1"/>
        </a:solidFill>
        <a:latin typeface="Arial" charset="0"/>
        <a:ea typeface="+mn-ea"/>
        <a:cs typeface="Arial" charset="0"/>
      </a:defRPr>
    </a:lvl1pPr>
    <a:lvl2pPr marL="342900" algn="l" rtl="0" fontAlgn="base">
      <a:spcBef>
        <a:spcPct val="30000"/>
      </a:spcBef>
      <a:spcAft>
        <a:spcPct val="0"/>
      </a:spcAft>
      <a:defRPr sz="900" kern="1200">
        <a:solidFill>
          <a:schemeClr val="tx1"/>
        </a:solidFill>
        <a:latin typeface="Arial" charset="0"/>
        <a:ea typeface="+mn-ea"/>
        <a:cs typeface="Arial" charset="0"/>
      </a:defRPr>
    </a:lvl2pPr>
    <a:lvl3pPr marL="685800" algn="l" rtl="0" fontAlgn="base">
      <a:spcBef>
        <a:spcPct val="30000"/>
      </a:spcBef>
      <a:spcAft>
        <a:spcPct val="0"/>
      </a:spcAft>
      <a:defRPr sz="900" kern="1200">
        <a:solidFill>
          <a:schemeClr val="tx1"/>
        </a:solidFill>
        <a:latin typeface="Arial" charset="0"/>
        <a:ea typeface="+mn-ea"/>
        <a:cs typeface="Arial" charset="0"/>
      </a:defRPr>
    </a:lvl3pPr>
    <a:lvl4pPr marL="1028700" algn="l" rtl="0" fontAlgn="base">
      <a:spcBef>
        <a:spcPct val="30000"/>
      </a:spcBef>
      <a:spcAft>
        <a:spcPct val="0"/>
      </a:spcAft>
      <a:defRPr sz="900" kern="1200">
        <a:solidFill>
          <a:schemeClr val="tx1"/>
        </a:solidFill>
        <a:latin typeface="Arial" charset="0"/>
        <a:ea typeface="+mn-ea"/>
        <a:cs typeface="Arial" charset="0"/>
      </a:defRPr>
    </a:lvl4pPr>
    <a:lvl5pPr marL="1371600" algn="l" rtl="0" fontAlgn="base">
      <a:spcBef>
        <a:spcPct val="30000"/>
      </a:spcBef>
      <a:spcAft>
        <a:spcPct val="0"/>
      </a:spcAft>
      <a:defRPr sz="900" kern="1200">
        <a:solidFill>
          <a:schemeClr val="tx1"/>
        </a:solidFill>
        <a:latin typeface="Arial" charset="0"/>
        <a:ea typeface="+mn-ea"/>
        <a:cs typeface="Arial" charset="0"/>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a:t>
            </a:fld>
            <a:endParaRPr lang="en-GB" dirty="0"/>
          </a:p>
        </p:txBody>
      </p:sp>
    </p:spTree>
    <p:extLst>
      <p:ext uri="{BB962C8B-B14F-4D97-AF65-F5344CB8AC3E}">
        <p14:creationId xmlns:p14="http://schemas.microsoft.com/office/powerpoint/2010/main" val="4033511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solidFill>
                  <a:srgbClr val="000000"/>
                </a:solidFill>
              </a:rPr>
              <a:pPr/>
              <a:t>20</a:t>
            </a:fld>
            <a:endParaRPr lang="en-GB" dirty="0">
              <a:solidFill>
                <a:srgbClr val="000000"/>
              </a:solidFill>
            </a:endParaRPr>
          </a:p>
        </p:txBody>
      </p:sp>
    </p:spTree>
    <p:extLst>
      <p:ext uri="{BB962C8B-B14F-4D97-AF65-F5344CB8AC3E}">
        <p14:creationId xmlns:p14="http://schemas.microsoft.com/office/powerpoint/2010/main" val="1469277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solidFill>
                  <a:srgbClr val="000000"/>
                </a:solidFill>
              </a:rPr>
              <a:pPr/>
              <a:t>21</a:t>
            </a:fld>
            <a:endParaRPr lang="en-GB" dirty="0">
              <a:solidFill>
                <a:srgbClr val="000000"/>
              </a:solidFill>
            </a:endParaRPr>
          </a:p>
        </p:txBody>
      </p:sp>
    </p:spTree>
    <p:extLst>
      <p:ext uri="{BB962C8B-B14F-4D97-AF65-F5344CB8AC3E}">
        <p14:creationId xmlns:p14="http://schemas.microsoft.com/office/powerpoint/2010/main" val="2277187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22</a:t>
            </a:fld>
            <a:endParaRPr lang="en-GB" dirty="0"/>
          </a:p>
        </p:txBody>
      </p:sp>
    </p:spTree>
    <p:extLst>
      <p:ext uri="{BB962C8B-B14F-4D97-AF65-F5344CB8AC3E}">
        <p14:creationId xmlns:p14="http://schemas.microsoft.com/office/powerpoint/2010/main" val="840472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a:t>
            </a:fld>
            <a:endParaRPr lang="en-GB" dirty="0"/>
          </a:p>
        </p:txBody>
      </p:sp>
    </p:spTree>
    <p:extLst>
      <p:ext uri="{BB962C8B-B14F-4D97-AF65-F5344CB8AC3E}">
        <p14:creationId xmlns:p14="http://schemas.microsoft.com/office/powerpoint/2010/main" val="640153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C75E569-FA29-4591-9ED9-413A86DC2D18}" type="slidenum">
              <a:rPr lang="en-GB" smtClean="0"/>
              <a:pPr/>
              <a:t>3</a:t>
            </a:fld>
            <a:endParaRPr lang="en-GB"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2880980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C75E569-FA29-4591-9ED9-413A86DC2D18}" type="slidenum">
              <a:rPr lang="en-GB" smtClean="0"/>
              <a:pPr/>
              <a:t>4</a:t>
            </a:fld>
            <a:endParaRPr lang="en-GB"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3641732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C75E569-FA29-4591-9ED9-413A86DC2D18}" type="slidenum">
              <a:rPr lang="en-GB" smtClean="0"/>
              <a:pPr/>
              <a:t>7</a:t>
            </a:fld>
            <a:endParaRPr lang="en-GB"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226032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C75E569-FA29-4591-9ED9-413A86DC2D18}" type="slidenum">
              <a:rPr lang="en-GB" smtClean="0"/>
              <a:pPr/>
              <a:t>8</a:t>
            </a:fld>
            <a:endParaRPr lang="en-GB"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1437495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C75E569-FA29-4591-9ED9-413A86DC2D18}" type="slidenum">
              <a:rPr lang="en-GB" smtClean="0"/>
              <a:pPr/>
              <a:t>9</a:t>
            </a:fld>
            <a:endParaRPr lang="en-GB"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1870842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C75E569-FA29-4591-9ED9-413A86DC2D18}" type="slidenum">
              <a:rPr lang="en-GB" smtClean="0"/>
              <a:pPr/>
              <a:t>10</a:t>
            </a:fld>
            <a:endParaRPr lang="en-GB"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662282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solidFill>
                  <a:srgbClr val="000000"/>
                </a:solidFill>
              </a:rPr>
              <a:pPr/>
              <a:t>19</a:t>
            </a:fld>
            <a:endParaRPr lang="en-GB" dirty="0">
              <a:solidFill>
                <a:srgbClr val="000000"/>
              </a:solidFill>
            </a:endParaRPr>
          </a:p>
        </p:txBody>
      </p:sp>
    </p:spTree>
    <p:extLst>
      <p:ext uri="{BB962C8B-B14F-4D97-AF65-F5344CB8AC3E}">
        <p14:creationId xmlns:p14="http://schemas.microsoft.com/office/powerpoint/2010/main" val="234572147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8" name="Picture 4" descr="E:\Pants Work\Current Work\Actuaries 2011\IFOA Rebrand 2012\PowerPoint\blue_crest.png"/>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a:off x="4969305" y="800101"/>
            <a:ext cx="3946096" cy="4153785"/>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95292" y="1600207"/>
            <a:ext cx="8234358" cy="971549"/>
          </a:xfrm>
        </p:spPr>
        <p:txBody>
          <a:bodyPr anchor="t"/>
          <a:lstStyle>
            <a:lvl1pPr>
              <a:defRPr sz="27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1" y="2085975"/>
            <a:ext cx="7491409" cy="755805"/>
          </a:xfrm>
        </p:spPr>
        <p:txBody>
          <a:bodyPr/>
          <a:lstStyle>
            <a:lvl1pPr marL="0" indent="0">
              <a:spcBef>
                <a:spcPts val="0"/>
              </a:spcBef>
              <a:buFontTx/>
              <a:buNone/>
              <a:defRPr sz="20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r>
              <a:rPr lang="en-US"/>
              <a:t>November 2018</a:t>
            </a:r>
            <a:endParaRPr lang="en-GB"/>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400050" y="195263"/>
            <a:ext cx="1920368" cy="7817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95289" y="1168003"/>
            <a:ext cx="4068763" cy="3480197"/>
          </a:xfrm>
        </p:spPr>
        <p:txBody>
          <a:bodyPr/>
          <a:lstStyle>
            <a:lvl1pPr>
              <a:defRPr sz="1700"/>
            </a:lvl1pPr>
            <a:lvl2pPr>
              <a:defRPr sz="1500"/>
            </a:lvl2pPr>
            <a:lvl3pPr>
              <a:defRPr sz="1400"/>
            </a:lvl3pPr>
            <a:lvl4pPr>
              <a:defRPr sz="1200"/>
            </a:lvl4pPr>
            <a:lvl5pPr>
              <a:defRPr sz="11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16449" y="1168003"/>
            <a:ext cx="4070351" cy="3480197"/>
          </a:xfrm>
        </p:spPr>
        <p:txBody>
          <a:bodyPr/>
          <a:lstStyle>
            <a:lvl1pPr>
              <a:defRPr sz="1700"/>
            </a:lvl1pPr>
            <a:lvl2pPr>
              <a:defRPr sz="1500"/>
            </a:lvl2pPr>
            <a:lvl3pPr>
              <a:defRPr sz="1400"/>
            </a:lvl3pPr>
            <a:lvl4pPr>
              <a:defRPr sz="1200"/>
            </a:lvl4pPr>
            <a:lvl5pPr>
              <a:defRPr sz="11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lvl1pPr>
          </a:lstStyle>
          <a:p>
            <a:r>
              <a:rPr lang="en-US"/>
              <a:t>November 2018</a:t>
            </a:r>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8832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004" y="303498"/>
            <a:ext cx="8229600" cy="85725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700" b="1"/>
            </a:lvl1pPr>
            <a:lvl2pPr marL="342918" indent="0">
              <a:buNone/>
              <a:defRPr sz="1500" b="1"/>
            </a:lvl2pPr>
            <a:lvl3pPr marL="685835" indent="0">
              <a:buNone/>
              <a:defRPr sz="1400" b="1"/>
            </a:lvl3pPr>
            <a:lvl4pPr marL="1028751" indent="0">
              <a:buNone/>
              <a:defRPr sz="1200" b="1"/>
            </a:lvl4pPr>
            <a:lvl5pPr marL="1371669"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700"/>
            </a:lvl1pPr>
            <a:lvl2pPr>
              <a:defRPr sz="1500"/>
            </a:lvl2pPr>
            <a:lvl3pPr>
              <a:defRPr sz="1400"/>
            </a:lvl3pPr>
            <a:lvl4pPr>
              <a:defRPr sz="1200"/>
            </a:lvl4pPr>
            <a:lvl5pPr>
              <a:defRPr sz="11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151335"/>
            <a:ext cx="4041776" cy="479822"/>
          </a:xfrm>
        </p:spPr>
        <p:txBody>
          <a:bodyPr anchor="b"/>
          <a:lstStyle>
            <a:lvl1pPr marL="0" indent="0">
              <a:buNone/>
              <a:defRPr sz="1700" b="1"/>
            </a:lvl1pPr>
            <a:lvl2pPr marL="342918" indent="0">
              <a:buNone/>
              <a:defRPr sz="1500" b="1"/>
            </a:lvl2pPr>
            <a:lvl3pPr marL="685835" indent="0">
              <a:buNone/>
              <a:defRPr sz="1400" b="1"/>
            </a:lvl3pPr>
            <a:lvl4pPr marL="1028751" indent="0">
              <a:buNone/>
              <a:defRPr sz="1200" b="1"/>
            </a:lvl4pPr>
            <a:lvl5pPr marL="1371669"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5" y="1631156"/>
            <a:ext cx="4041776" cy="2963466"/>
          </a:xfrm>
        </p:spPr>
        <p:txBody>
          <a:bodyPr/>
          <a:lstStyle>
            <a:lvl1pPr>
              <a:defRPr sz="1700"/>
            </a:lvl1pPr>
            <a:lvl2pPr>
              <a:defRPr sz="1500"/>
            </a:lvl2pPr>
            <a:lvl3pPr>
              <a:defRPr sz="1400"/>
            </a:lvl3pPr>
            <a:lvl4pPr>
              <a:defRPr sz="1200"/>
            </a:lvl4pPr>
            <a:lvl5pPr>
              <a:defRPr sz="11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defRPr/>
            </a:lvl1pPr>
          </a:lstStyle>
          <a:p>
            <a:r>
              <a:rPr lang="en-US"/>
              <a:t>November 2018</a:t>
            </a:r>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7150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en-US"/>
              <a:t>November 2018</a:t>
            </a:r>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2575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November 2018</a:t>
            </a:r>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52249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5292" y="303610"/>
            <a:ext cx="8291512" cy="857250"/>
          </a:xfrm>
        </p:spPr>
        <p:txBody>
          <a:bodyPr/>
          <a:lstStyle/>
          <a:p>
            <a:r>
              <a:rPr lang="en-US"/>
              <a:t>Click to edit Master title style</a:t>
            </a:r>
            <a:endParaRPr lang="en-GB"/>
          </a:p>
        </p:txBody>
      </p:sp>
      <p:sp>
        <p:nvSpPr>
          <p:cNvPr id="3" name="Text Placeholder 2"/>
          <p:cNvSpPr>
            <a:spLocks noGrp="1"/>
          </p:cNvSpPr>
          <p:nvPr>
            <p:ph type="body" sz="half" idx="1"/>
          </p:nvPr>
        </p:nvSpPr>
        <p:spPr>
          <a:xfrm>
            <a:off x="395289" y="1168003"/>
            <a:ext cx="4068763" cy="3480197"/>
          </a:xfrm>
        </p:spPr>
        <p:txBody>
          <a:bodyPr/>
          <a:lstStyle>
            <a:lvl1pPr>
              <a:defRPr sz="1700"/>
            </a:lvl1pPr>
            <a:lvl2pPr>
              <a:defRPr sz="15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hart Placeholder 3"/>
          <p:cNvSpPr>
            <a:spLocks noGrp="1"/>
          </p:cNvSpPr>
          <p:nvPr>
            <p:ph type="chart" sz="half" idx="2"/>
          </p:nvPr>
        </p:nvSpPr>
        <p:spPr>
          <a:xfrm>
            <a:off x="4616449" y="1168003"/>
            <a:ext cx="4070351" cy="3480197"/>
          </a:xfrm>
        </p:spPr>
        <p:txBody>
          <a:bodyPr/>
          <a:lstStyle>
            <a:lvl1pPr>
              <a:defRPr sz="1700"/>
            </a:lvl1pPr>
          </a:lstStyle>
          <a:p>
            <a:r>
              <a:rPr lang="en-US"/>
              <a:t>Click icon to add chart</a:t>
            </a:r>
            <a:endParaRPr lang="en-GB" dirty="0"/>
          </a:p>
        </p:txBody>
      </p:sp>
      <p:sp>
        <p:nvSpPr>
          <p:cNvPr id="5" name="Date Placeholder 4"/>
          <p:cNvSpPr>
            <a:spLocks noGrp="1"/>
          </p:cNvSpPr>
          <p:nvPr>
            <p:ph type="dt" sz="half" idx="10"/>
          </p:nvPr>
        </p:nvSpPr>
        <p:spPr>
          <a:xfrm>
            <a:off x="395290" y="4807744"/>
            <a:ext cx="2016125" cy="248841"/>
          </a:xfrm>
        </p:spPr>
        <p:txBody>
          <a:bodyPr/>
          <a:lstStyle>
            <a:lvl1pPr>
              <a:defRPr/>
            </a:lvl1pPr>
          </a:lstStyle>
          <a:p>
            <a:r>
              <a:rPr lang="en-US"/>
              <a:t>November 2018</a:t>
            </a:r>
            <a:endParaRPr lang="en-GB"/>
          </a:p>
        </p:txBody>
      </p:sp>
      <p:sp>
        <p:nvSpPr>
          <p:cNvPr id="6" name="Footer Placeholder 5"/>
          <p:cNvSpPr>
            <a:spLocks noGrp="1"/>
          </p:cNvSpPr>
          <p:nvPr>
            <p:ph type="ftr" sz="quarter" idx="11"/>
          </p:nvPr>
        </p:nvSpPr>
        <p:spPr>
          <a:xfrm>
            <a:off x="2411418" y="4807744"/>
            <a:ext cx="4321175" cy="248841"/>
          </a:xfrm>
        </p:spPr>
        <p:txBody>
          <a:bodyPr/>
          <a:lstStyle>
            <a:lvl1pPr>
              <a:defRPr/>
            </a:lvl1pPr>
          </a:lstStyle>
          <a:p>
            <a:endParaRPr lang="en-GB"/>
          </a:p>
        </p:txBody>
      </p:sp>
      <p:sp>
        <p:nvSpPr>
          <p:cNvPr id="7" name="Slide Number Placeholder 6"/>
          <p:cNvSpPr>
            <a:spLocks noGrp="1"/>
          </p:cNvSpPr>
          <p:nvPr>
            <p:ph type="sldNum" sz="quarter" idx="12"/>
          </p:nvPr>
        </p:nvSpPr>
        <p:spPr>
          <a:xfrm>
            <a:off x="8101015" y="4801797"/>
            <a:ext cx="647700" cy="254794"/>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77760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7"/>
            <a:ext cx="8177212" cy="971549"/>
          </a:xfrm>
        </p:spPr>
        <p:txBody>
          <a:bodyPr anchor="t"/>
          <a:lstStyle>
            <a:lvl1pPr>
              <a:defRPr sz="27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1" y="2085975"/>
            <a:ext cx="7148509" cy="755805"/>
          </a:xfrm>
        </p:spPr>
        <p:txBody>
          <a:bodyPr/>
          <a:lstStyle>
            <a:lvl1pPr marL="0" indent="0">
              <a:spcBef>
                <a:spcPts val="0"/>
              </a:spcBef>
              <a:buFontTx/>
              <a:buNone/>
              <a:defRPr sz="20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r>
              <a:rPr lang="en-US"/>
              <a:t>November 2018</a:t>
            </a:r>
            <a:endParaRPr lang="en-GB"/>
          </a:p>
        </p:txBody>
      </p:sp>
      <p:grpSp>
        <p:nvGrpSpPr>
          <p:cNvPr id="4" name="Group 3"/>
          <p:cNvGrpSpPr/>
          <p:nvPr userDrawn="1"/>
        </p:nvGrpSpPr>
        <p:grpSpPr>
          <a:xfrm>
            <a:off x="7693823" y="404980"/>
            <a:ext cx="1189338" cy="496537"/>
            <a:chOff x="7905328" y="493473"/>
            <a:chExt cx="1656184" cy="662050"/>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userDrawn="1"/>
          </p:nvSpPr>
          <p:spPr>
            <a:xfrm>
              <a:off x="8553400" y="539969"/>
              <a:ext cx="1008112" cy="615554"/>
            </a:xfrm>
            <a:prstGeom prst="rect">
              <a:avLst/>
            </a:prstGeom>
            <a:noFill/>
          </p:spPr>
          <p:txBody>
            <a:bodyPr wrap="square" rtlCol="0">
              <a:spAutoFit/>
            </a:bodyPr>
            <a:lstStyle/>
            <a:p>
              <a:r>
                <a:rPr lang="en-GB" sz="1200" dirty="0">
                  <a:solidFill>
                    <a:schemeClr val="bg1"/>
                  </a:solidFill>
                </a:rPr>
                <a:t>Partner</a:t>
              </a:r>
            </a:p>
            <a:p>
              <a:r>
                <a:rPr lang="en-GB" sz="1200" dirty="0">
                  <a:solidFill>
                    <a:schemeClr val="bg1"/>
                  </a:solidFill>
                </a:rPr>
                <a:t>Logo</a:t>
              </a:r>
            </a:p>
          </p:txBody>
        </p:sp>
      </p:grpSp>
      <p:grpSp>
        <p:nvGrpSpPr>
          <p:cNvPr id="5" name="Group 4"/>
          <p:cNvGrpSpPr/>
          <p:nvPr userDrawn="1"/>
        </p:nvGrpSpPr>
        <p:grpSpPr>
          <a:xfrm>
            <a:off x="6286500" y="404979"/>
            <a:ext cx="1189338" cy="496537"/>
            <a:chOff x="7905328" y="1357569"/>
            <a:chExt cx="1656184" cy="662050"/>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8553400" y="1404065"/>
              <a:ext cx="1008112" cy="615554"/>
            </a:xfrm>
            <a:prstGeom prst="rect">
              <a:avLst/>
            </a:prstGeom>
            <a:noFill/>
          </p:spPr>
          <p:txBody>
            <a:bodyPr wrap="square" rtlCol="0">
              <a:spAutoFit/>
            </a:bodyPr>
            <a:lstStyle/>
            <a:p>
              <a:r>
                <a:rPr lang="en-GB" sz="1200" dirty="0">
                  <a:solidFill>
                    <a:schemeClr val="bg1"/>
                  </a:solidFill>
                </a:rPr>
                <a:t>Partner</a:t>
              </a:r>
            </a:p>
            <a:p>
              <a:r>
                <a:rPr lang="en-GB" sz="1200" dirty="0">
                  <a:solidFill>
                    <a:schemeClr val="bg1"/>
                  </a:solidFill>
                </a:rPr>
                <a:t>Logo</a:t>
              </a:r>
            </a:p>
          </p:txBody>
        </p:sp>
      </p:grpSp>
      <p:pic>
        <p:nvPicPr>
          <p:cNvPr id="13" name="Picture 4" descr="E:\Pants Work\Current Work\Actuaries 2011\Logos all\IFOA Logo\Lanscape - Standard\WMF logos\IFOA_logo_L_RGB_WO_text.wmf"/>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00050" y="195263"/>
            <a:ext cx="1920368" cy="78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255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300968" y="4144137"/>
            <a:ext cx="9791567" cy="750322"/>
            <a:chOff x="-326052" y="5525517"/>
            <a:chExt cx="10607533" cy="1000430"/>
          </a:xfrm>
        </p:grpSpPr>
        <p:sp>
          <p:nvSpPr>
            <p:cNvPr id="7" name="TextBox 6"/>
            <p:cNvSpPr txBox="1"/>
            <p:nvPr userDrawn="1"/>
          </p:nvSpPr>
          <p:spPr>
            <a:xfrm rot="18900000">
              <a:off x="918816" y="6054023"/>
              <a:ext cx="1146495" cy="471924"/>
            </a:xfrm>
            <a:prstGeom prst="rect">
              <a:avLst/>
            </a:prstGeom>
            <a:noFill/>
          </p:spPr>
          <p:txBody>
            <a:bodyPr wrap="none" rtlCol="0">
              <a:spAutoFit/>
            </a:bodyPr>
            <a:lstStyle/>
            <a:p>
              <a:r>
                <a:rPr lang="en-GB" sz="1700" dirty="0">
                  <a:solidFill>
                    <a:schemeClr val="accent3">
                      <a:lumMod val="50000"/>
                    </a:schemeClr>
                  </a:solidFill>
                </a:rPr>
                <a:t>Progress</a:t>
              </a:r>
            </a:p>
          </p:txBody>
        </p:sp>
        <p:sp>
          <p:nvSpPr>
            <p:cNvPr id="8" name="TextBox 7"/>
            <p:cNvSpPr txBox="1"/>
            <p:nvPr userDrawn="1"/>
          </p:nvSpPr>
          <p:spPr>
            <a:xfrm rot="18900000">
              <a:off x="1315795" y="6003689"/>
              <a:ext cx="1394827" cy="471924"/>
            </a:xfrm>
            <a:prstGeom prst="rect">
              <a:avLst/>
            </a:prstGeom>
            <a:noFill/>
          </p:spPr>
          <p:txBody>
            <a:bodyPr wrap="none" rtlCol="0">
              <a:spAutoFit/>
            </a:bodyPr>
            <a:lstStyle/>
            <a:p>
              <a:r>
                <a:rPr lang="en-GB" sz="1700" dirty="0">
                  <a:solidFill>
                    <a:schemeClr val="accent3">
                      <a:lumMod val="50000"/>
                    </a:schemeClr>
                  </a:solidFill>
                </a:rPr>
                <a:t>Community</a:t>
              </a:r>
            </a:p>
          </p:txBody>
        </p:sp>
        <p:sp>
          <p:nvSpPr>
            <p:cNvPr id="9" name="TextBox 8"/>
            <p:cNvSpPr txBox="1"/>
            <p:nvPr userDrawn="1"/>
          </p:nvSpPr>
          <p:spPr>
            <a:xfrm rot="18900000">
              <a:off x="1708416" y="5626184"/>
              <a:ext cx="2252700" cy="471924"/>
            </a:xfrm>
            <a:prstGeom prst="rect">
              <a:avLst/>
            </a:prstGeom>
            <a:noFill/>
          </p:spPr>
          <p:txBody>
            <a:bodyPr wrap="none" rtlCol="0">
              <a:spAutoFit/>
            </a:bodyPr>
            <a:lstStyle/>
            <a:p>
              <a:r>
                <a:rPr lang="en-GB" sz="1700" dirty="0">
                  <a:solidFill>
                    <a:schemeClr val="accent3">
                      <a:lumMod val="50000"/>
                    </a:schemeClr>
                  </a:solidFill>
                </a:rPr>
                <a:t>Sessional Meetings</a:t>
              </a:r>
            </a:p>
          </p:txBody>
        </p:sp>
        <p:sp>
          <p:nvSpPr>
            <p:cNvPr id="11" name="TextBox 10"/>
            <p:cNvSpPr txBox="1"/>
            <p:nvPr userDrawn="1"/>
          </p:nvSpPr>
          <p:spPr>
            <a:xfrm rot="18900000">
              <a:off x="2448712" y="6003687"/>
              <a:ext cx="1254163" cy="471924"/>
            </a:xfrm>
            <a:prstGeom prst="rect">
              <a:avLst/>
            </a:prstGeom>
            <a:noFill/>
          </p:spPr>
          <p:txBody>
            <a:bodyPr wrap="none" rtlCol="0">
              <a:spAutoFit/>
            </a:bodyPr>
            <a:lstStyle/>
            <a:p>
              <a:r>
                <a:rPr lang="en-GB" sz="1700" dirty="0">
                  <a:solidFill>
                    <a:schemeClr val="accent3">
                      <a:lumMod val="50000"/>
                    </a:schemeClr>
                  </a:solidFill>
                </a:rPr>
                <a:t>Education</a:t>
              </a:r>
            </a:p>
          </p:txBody>
        </p:sp>
        <p:sp>
          <p:nvSpPr>
            <p:cNvPr id="12" name="TextBox 11"/>
            <p:cNvSpPr txBox="1"/>
            <p:nvPr userDrawn="1"/>
          </p:nvSpPr>
          <p:spPr>
            <a:xfrm rot="18900000">
              <a:off x="2861294" y="5777187"/>
              <a:ext cx="1838629" cy="471924"/>
            </a:xfrm>
            <a:prstGeom prst="rect">
              <a:avLst/>
            </a:prstGeom>
            <a:noFill/>
          </p:spPr>
          <p:txBody>
            <a:bodyPr wrap="none" rtlCol="0">
              <a:spAutoFit/>
            </a:bodyPr>
            <a:lstStyle/>
            <a:p>
              <a:pPr algn="l"/>
              <a:r>
                <a:rPr lang="en-GB" sz="1700" dirty="0">
                  <a:solidFill>
                    <a:schemeClr val="accent3">
                      <a:lumMod val="50000"/>
                    </a:schemeClr>
                  </a:solidFill>
                </a:rPr>
                <a:t>Working parties</a:t>
              </a:r>
            </a:p>
          </p:txBody>
        </p:sp>
        <p:sp>
          <p:nvSpPr>
            <p:cNvPr id="13" name="TextBox 12"/>
            <p:cNvSpPr txBox="1"/>
            <p:nvPr userDrawn="1"/>
          </p:nvSpPr>
          <p:spPr>
            <a:xfrm rot="18900000">
              <a:off x="3460079" y="5928191"/>
              <a:ext cx="1517222" cy="471924"/>
            </a:xfrm>
            <a:prstGeom prst="rect">
              <a:avLst/>
            </a:prstGeom>
            <a:noFill/>
          </p:spPr>
          <p:txBody>
            <a:bodyPr wrap="none" rtlCol="0">
              <a:spAutoFit/>
            </a:bodyPr>
            <a:lstStyle/>
            <a:p>
              <a:r>
                <a:rPr lang="en-GB" sz="1700" dirty="0">
                  <a:solidFill>
                    <a:schemeClr val="accent3">
                      <a:lumMod val="50000"/>
                    </a:schemeClr>
                  </a:solidFill>
                </a:rPr>
                <a:t>Volunteering</a:t>
              </a:r>
            </a:p>
          </p:txBody>
        </p:sp>
        <p:sp>
          <p:nvSpPr>
            <p:cNvPr id="14" name="TextBox 13"/>
            <p:cNvSpPr txBox="1"/>
            <p:nvPr userDrawn="1"/>
          </p:nvSpPr>
          <p:spPr>
            <a:xfrm rot="18900000">
              <a:off x="4070377" y="6020467"/>
              <a:ext cx="1212485" cy="471924"/>
            </a:xfrm>
            <a:prstGeom prst="rect">
              <a:avLst/>
            </a:prstGeom>
            <a:noFill/>
          </p:spPr>
          <p:txBody>
            <a:bodyPr wrap="none" rtlCol="0">
              <a:spAutoFit/>
            </a:bodyPr>
            <a:lstStyle/>
            <a:p>
              <a:r>
                <a:rPr lang="en-GB" sz="1700" dirty="0">
                  <a:solidFill>
                    <a:schemeClr val="accent3">
                      <a:lumMod val="50000"/>
                    </a:schemeClr>
                  </a:solidFill>
                </a:rPr>
                <a:t>Research</a:t>
              </a:r>
            </a:p>
          </p:txBody>
        </p:sp>
        <p:sp>
          <p:nvSpPr>
            <p:cNvPr id="15" name="TextBox 14"/>
            <p:cNvSpPr txBox="1"/>
            <p:nvPr userDrawn="1"/>
          </p:nvSpPr>
          <p:spPr>
            <a:xfrm rot="18900000">
              <a:off x="4414313" y="5659739"/>
              <a:ext cx="2138085" cy="471924"/>
            </a:xfrm>
            <a:prstGeom prst="rect">
              <a:avLst/>
            </a:prstGeom>
            <a:noFill/>
          </p:spPr>
          <p:txBody>
            <a:bodyPr wrap="none" rtlCol="0">
              <a:spAutoFit/>
            </a:bodyPr>
            <a:lstStyle/>
            <a:p>
              <a:r>
                <a:rPr lang="en-GB" sz="1700" dirty="0">
                  <a:solidFill>
                    <a:schemeClr val="accent3">
                      <a:lumMod val="50000"/>
                    </a:schemeClr>
                  </a:solidFill>
                </a:rPr>
                <a:t>Shaping</a:t>
              </a:r>
              <a:r>
                <a:rPr lang="en-GB" sz="1700" baseline="0" dirty="0">
                  <a:solidFill>
                    <a:schemeClr val="accent3">
                      <a:lumMod val="50000"/>
                    </a:schemeClr>
                  </a:solidFill>
                </a:rPr>
                <a:t> the future</a:t>
              </a:r>
              <a:endParaRPr lang="en-GB" sz="1700" dirty="0">
                <a:solidFill>
                  <a:schemeClr val="accent3">
                    <a:lumMod val="50000"/>
                  </a:schemeClr>
                </a:solidFill>
              </a:endParaRPr>
            </a:p>
          </p:txBody>
        </p:sp>
        <p:sp>
          <p:nvSpPr>
            <p:cNvPr id="16" name="TextBox 15"/>
            <p:cNvSpPr txBox="1"/>
            <p:nvPr userDrawn="1"/>
          </p:nvSpPr>
          <p:spPr>
            <a:xfrm rot="18900000">
              <a:off x="5153737" y="5939575"/>
              <a:ext cx="1382670" cy="471924"/>
            </a:xfrm>
            <a:prstGeom prst="rect">
              <a:avLst/>
            </a:prstGeom>
            <a:noFill/>
          </p:spPr>
          <p:txBody>
            <a:bodyPr wrap="none" rtlCol="0">
              <a:spAutoFit/>
            </a:bodyPr>
            <a:lstStyle/>
            <a:p>
              <a:r>
                <a:rPr lang="en-GB" sz="1700" dirty="0">
                  <a:solidFill>
                    <a:schemeClr val="accent3">
                      <a:lumMod val="50000"/>
                    </a:schemeClr>
                  </a:solidFill>
                </a:rPr>
                <a:t>Networking</a:t>
              </a:r>
            </a:p>
          </p:txBody>
        </p:sp>
        <p:sp>
          <p:nvSpPr>
            <p:cNvPr id="17" name="TextBox 16"/>
            <p:cNvSpPr txBox="1"/>
            <p:nvPr userDrawn="1"/>
          </p:nvSpPr>
          <p:spPr>
            <a:xfrm rot="18900000">
              <a:off x="5519560" y="5545288"/>
              <a:ext cx="2358633" cy="471924"/>
            </a:xfrm>
            <a:prstGeom prst="rect">
              <a:avLst/>
            </a:prstGeom>
            <a:noFill/>
          </p:spPr>
          <p:txBody>
            <a:bodyPr wrap="none" rtlCol="0">
              <a:spAutoFit/>
            </a:bodyPr>
            <a:lstStyle/>
            <a:p>
              <a:r>
                <a:rPr lang="en-GB" sz="1700" dirty="0">
                  <a:solidFill>
                    <a:schemeClr val="accent3">
                      <a:lumMod val="50000"/>
                    </a:schemeClr>
                  </a:solidFill>
                </a:rPr>
                <a:t>Professional</a:t>
              </a:r>
              <a:r>
                <a:rPr lang="en-GB" sz="1700" baseline="0" dirty="0">
                  <a:solidFill>
                    <a:schemeClr val="accent3">
                      <a:lumMod val="50000"/>
                    </a:schemeClr>
                  </a:solidFill>
                </a:rPr>
                <a:t> support</a:t>
              </a:r>
              <a:endParaRPr lang="en-GB" sz="1700" dirty="0">
                <a:solidFill>
                  <a:schemeClr val="accent3">
                    <a:lumMod val="50000"/>
                  </a:schemeClr>
                </a:solidFill>
              </a:endParaRPr>
            </a:p>
          </p:txBody>
        </p:sp>
        <p:sp>
          <p:nvSpPr>
            <p:cNvPr id="18" name="TextBox 17"/>
            <p:cNvSpPr txBox="1"/>
            <p:nvPr userDrawn="1"/>
          </p:nvSpPr>
          <p:spPr>
            <a:xfrm rot="18900000">
              <a:off x="6081939" y="5620791"/>
              <a:ext cx="2172817" cy="471924"/>
            </a:xfrm>
            <a:prstGeom prst="rect">
              <a:avLst/>
            </a:prstGeom>
            <a:noFill/>
          </p:spPr>
          <p:txBody>
            <a:bodyPr wrap="none" rtlCol="0">
              <a:spAutoFit/>
            </a:bodyPr>
            <a:lstStyle/>
            <a:p>
              <a:r>
                <a:rPr lang="en-GB" sz="1700" dirty="0">
                  <a:solidFill>
                    <a:schemeClr val="accent3">
                      <a:lumMod val="50000"/>
                    </a:schemeClr>
                  </a:solidFill>
                </a:rPr>
                <a:t>Enterprise and risk</a:t>
              </a:r>
            </a:p>
          </p:txBody>
        </p:sp>
        <p:sp>
          <p:nvSpPr>
            <p:cNvPr id="19" name="TextBox 18"/>
            <p:cNvSpPr txBox="1"/>
            <p:nvPr userDrawn="1"/>
          </p:nvSpPr>
          <p:spPr>
            <a:xfrm rot="18900000">
              <a:off x="6685758" y="5746624"/>
              <a:ext cx="1872388" cy="471924"/>
            </a:xfrm>
            <a:prstGeom prst="rect">
              <a:avLst/>
            </a:prstGeom>
            <a:noFill/>
          </p:spPr>
          <p:txBody>
            <a:bodyPr wrap="none" rtlCol="0">
              <a:spAutoFit/>
            </a:bodyPr>
            <a:lstStyle/>
            <a:p>
              <a:r>
                <a:rPr lang="en-GB" sz="1700" dirty="0">
                  <a:solidFill>
                    <a:schemeClr val="accent3">
                      <a:lumMod val="50000"/>
                    </a:schemeClr>
                  </a:solidFill>
                </a:rPr>
                <a:t>Learned</a:t>
              </a:r>
              <a:r>
                <a:rPr lang="en-GB" sz="1700" baseline="0" dirty="0">
                  <a:solidFill>
                    <a:schemeClr val="accent3">
                      <a:lumMod val="50000"/>
                    </a:schemeClr>
                  </a:solidFill>
                </a:rPr>
                <a:t> society</a:t>
              </a:r>
              <a:endParaRPr lang="en-GB" sz="1700" dirty="0">
                <a:solidFill>
                  <a:schemeClr val="accent3">
                    <a:lumMod val="50000"/>
                  </a:schemeClr>
                </a:solidFill>
              </a:endParaRPr>
            </a:p>
          </p:txBody>
        </p:sp>
        <p:sp>
          <p:nvSpPr>
            <p:cNvPr id="20" name="TextBox 19"/>
            <p:cNvSpPr txBox="1"/>
            <p:nvPr userDrawn="1"/>
          </p:nvSpPr>
          <p:spPr>
            <a:xfrm rot="18900000">
              <a:off x="7313649" y="5973128"/>
              <a:ext cx="1424350" cy="471924"/>
            </a:xfrm>
            <a:prstGeom prst="rect">
              <a:avLst/>
            </a:prstGeom>
            <a:noFill/>
          </p:spPr>
          <p:txBody>
            <a:bodyPr wrap="none" rtlCol="0">
              <a:spAutoFit/>
            </a:bodyPr>
            <a:lstStyle/>
            <a:p>
              <a:r>
                <a:rPr lang="en-GB" sz="1700" dirty="0">
                  <a:solidFill>
                    <a:schemeClr val="accent3">
                      <a:lumMod val="50000"/>
                    </a:schemeClr>
                  </a:solidFill>
                </a:rPr>
                <a:t>Opportunity</a:t>
              </a:r>
            </a:p>
          </p:txBody>
        </p:sp>
        <p:sp>
          <p:nvSpPr>
            <p:cNvPr id="21" name="TextBox 20"/>
            <p:cNvSpPr txBox="1"/>
            <p:nvPr userDrawn="1"/>
          </p:nvSpPr>
          <p:spPr>
            <a:xfrm rot="18900000">
              <a:off x="7746551" y="5587235"/>
              <a:ext cx="2214495" cy="471924"/>
            </a:xfrm>
            <a:prstGeom prst="rect">
              <a:avLst/>
            </a:prstGeom>
            <a:noFill/>
          </p:spPr>
          <p:txBody>
            <a:bodyPr wrap="none" rtlCol="0">
              <a:spAutoFit/>
            </a:bodyPr>
            <a:lstStyle/>
            <a:p>
              <a:r>
                <a:rPr lang="en-GB" sz="1700" dirty="0">
                  <a:solidFill>
                    <a:schemeClr val="accent3">
                      <a:lumMod val="50000"/>
                    </a:schemeClr>
                  </a:solidFill>
                </a:rPr>
                <a:t>International profile</a:t>
              </a:r>
            </a:p>
          </p:txBody>
        </p:sp>
        <p:sp>
          <p:nvSpPr>
            <p:cNvPr id="22" name="TextBox 21"/>
            <p:cNvSpPr txBox="1"/>
            <p:nvPr userDrawn="1"/>
          </p:nvSpPr>
          <p:spPr>
            <a:xfrm rot="18900000">
              <a:off x="8480231" y="6031851"/>
              <a:ext cx="1094398" cy="471924"/>
            </a:xfrm>
            <a:prstGeom prst="rect">
              <a:avLst/>
            </a:prstGeom>
            <a:noFill/>
          </p:spPr>
          <p:txBody>
            <a:bodyPr wrap="none" rtlCol="0">
              <a:spAutoFit/>
            </a:bodyPr>
            <a:lstStyle/>
            <a:p>
              <a:r>
                <a:rPr lang="en-GB" sz="1700" dirty="0">
                  <a:solidFill>
                    <a:schemeClr val="accent3">
                      <a:lumMod val="50000"/>
                    </a:schemeClr>
                  </a:solidFill>
                </a:rPr>
                <a:t>Journals</a:t>
              </a:r>
            </a:p>
          </p:txBody>
        </p:sp>
        <p:sp>
          <p:nvSpPr>
            <p:cNvPr id="23" name="TextBox 22"/>
            <p:cNvSpPr txBox="1"/>
            <p:nvPr userDrawn="1"/>
          </p:nvSpPr>
          <p:spPr>
            <a:xfrm rot="18900000">
              <a:off x="8935279" y="5981517"/>
              <a:ext cx="1346202" cy="471924"/>
            </a:xfrm>
            <a:prstGeom prst="rect">
              <a:avLst/>
            </a:prstGeom>
            <a:noFill/>
          </p:spPr>
          <p:txBody>
            <a:bodyPr wrap="none" rtlCol="0">
              <a:spAutoFit/>
            </a:bodyPr>
            <a:lstStyle/>
            <a:p>
              <a:r>
                <a:rPr lang="en-GB" sz="1700" dirty="0">
                  <a:solidFill>
                    <a:schemeClr val="accent3">
                      <a:lumMod val="50000"/>
                    </a:schemeClr>
                  </a:solidFill>
                </a:rPr>
                <a:t>Supporting</a:t>
              </a:r>
            </a:p>
          </p:txBody>
        </p:sp>
        <p:sp>
          <p:nvSpPr>
            <p:cNvPr id="24" name="TextBox 23"/>
            <p:cNvSpPr txBox="1"/>
            <p:nvPr userDrawn="1"/>
          </p:nvSpPr>
          <p:spPr>
            <a:xfrm rot="18900000">
              <a:off x="-326052" y="5525517"/>
              <a:ext cx="1186437" cy="471924"/>
            </a:xfrm>
            <a:prstGeom prst="rect">
              <a:avLst/>
            </a:prstGeom>
            <a:noFill/>
          </p:spPr>
          <p:txBody>
            <a:bodyPr wrap="none" rtlCol="0">
              <a:spAutoFit/>
            </a:bodyPr>
            <a:lstStyle/>
            <a:p>
              <a:r>
                <a:rPr lang="en-GB" sz="1700" dirty="0">
                  <a:solidFill>
                    <a:schemeClr val="accent3">
                      <a:lumMod val="50000"/>
                    </a:schemeClr>
                  </a:solidFill>
                </a:rPr>
                <a:t>Expertise</a:t>
              </a:r>
            </a:p>
          </p:txBody>
        </p:sp>
        <p:sp>
          <p:nvSpPr>
            <p:cNvPr id="25" name="TextBox 24"/>
            <p:cNvSpPr txBox="1"/>
            <p:nvPr userDrawn="1"/>
          </p:nvSpPr>
          <p:spPr>
            <a:xfrm rot="18900000">
              <a:off x="-209497" y="5852688"/>
              <a:ext cx="1516387" cy="471924"/>
            </a:xfrm>
            <a:prstGeom prst="rect">
              <a:avLst/>
            </a:prstGeom>
            <a:noFill/>
          </p:spPr>
          <p:txBody>
            <a:bodyPr wrap="none" rtlCol="0">
              <a:spAutoFit/>
            </a:bodyPr>
            <a:lstStyle/>
            <a:p>
              <a:r>
                <a:rPr lang="en-GB" sz="1700" dirty="0">
                  <a:solidFill>
                    <a:schemeClr val="accent3">
                      <a:lumMod val="50000"/>
                    </a:schemeClr>
                  </a:solidFill>
                </a:rPr>
                <a:t>Sponsorship</a:t>
              </a:r>
            </a:p>
          </p:txBody>
        </p:sp>
        <p:sp>
          <p:nvSpPr>
            <p:cNvPr id="26" name="TextBox 25"/>
            <p:cNvSpPr txBox="1"/>
            <p:nvPr userDrawn="1"/>
          </p:nvSpPr>
          <p:spPr>
            <a:xfrm rot="18900000">
              <a:off x="181048" y="5634573"/>
              <a:ext cx="2228388" cy="471924"/>
            </a:xfrm>
            <a:prstGeom prst="rect">
              <a:avLst/>
            </a:prstGeom>
            <a:noFill/>
          </p:spPr>
          <p:txBody>
            <a:bodyPr wrap="none" rtlCol="0">
              <a:spAutoFit/>
            </a:bodyPr>
            <a:lstStyle/>
            <a:p>
              <a:r>
                <a:rPr lang="en-GB" sz="1700" dirty="0">
                  <a:solidFill>
                    <a:schemeClr val="accent3">
                      <a:lumMod val="50000"/>
                    </a:schemeClr>
                  </a:solidFill>
                </a:rPr>
                <a:t>Thought leadership</a:t>
              </a:r>
            </a:p>
          </p:txBody>
        </p:sp>
      </p:grpSp>
      <p:sp>
        <p:nvSpPr>
          <p:cNvPr id="3074" name="Rectangle 2"/>
          <p:cNvSpPr>
            <a:spLocks noGrp="1" noChangeArrowheads="1"/>
          </p:cNvSpPr>
          <p:nvPr>
            <p:ph type="ctrTitle"/>
          </p:nvPr>
        </p:nvSpPr>
        <p:spPr>
          <a:xfrm>
            <a:off x="395288" y="1600207"/>
            <a:ext cx="8177212"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1" y="2085975"/>
            <a:ext cx="7596570" cy="755805"/>
          </a:xfrm>
        </p:spPr>
        <p:txBody>
          <a:bodyPr/>
          <a:lstStyle>
            <a:lvl1pPr marL="0" indent="0">
              <a:spcBef>
                <a:spcPts val="0"/>
              </a:spcBef>
              <a:buFontTx/>
              <a:buNone/>
              <a:defRPr sz="20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r>
              <a:rPr lang="en-US"/>
              <a:t>November 2018</a:t>
            </a:r>
            <a:endParaRPr lang="en-GB"/>
          </a:p>
        </p:txBody>
      </p:sp>
      <p:pic>
        <p:nvPicPr>
          <p:cNvPr id="27" name="Picture 4" descr="E:\Pants Work\Current Work\Actuaries 2011\Logos all\IFOA Logo\Lanscape - Standard\WMF logos\IFOA_logo_L_RGB_WO_text.wmf"/>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00050" y="195263"/>
            <a:ext cx="1920368" cy="78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9" y="1600207"/>
            <a:ext cx="7493579" cy="971549"/>
          </a:xfrm>
        </p:spPr>
        <p:txBody>
          <a:bodyPr anchor="t"/>
          <a:lstStyle>
            <a:lvl1pPr>
              <a:defRPr sz="27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pic>
        <p:nvPicPr>
          <p:cNvPr id="31" name="Picture 2" descr="E:\Pants Work\Current Work\Actuaries 2011\Logos all\IFOA Logo\Lanscape - Standard\WMF logos\IFOA_logo_L_RGB.wmf"/>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userDrawn="1"/>
        </p:nvSpPr>
        <p:spPr>
          <a:xfrm rot="18900000">
            <a:off x="871223" y="4552061"/>
            <a:ext cx="1012137" cy="330860"/>
          </a:xfrm>
          <a:prstGeom prst="rect">
            <a:avLst/>
          </a:prstGeom>
          <a:noFill/>
        </p:spPr>
        <p:txBody>
          <a:bodyPr wrap="none" lIns="68580" tIns="34290" rIns="68580" bIns="34290" rtlCol="0">
            <a:spAutoFit/>
          </a:bodyPr>
          <a:lstStyle/>
          <a:p>
            <a:r>
              <a:rPr lang="en-GB" sz="1700" dirty="0">
                <a:solidFill>
                  <a:schemeClr val="bg1">
                    <a:lumMod val="75000"/>
                  </a:schemeClr>
                </a:solidFill>
              </a:rPr>
              <a:t>Progress</a:t>
            </a:r>
          </a:p>
        </p:txBody>
      </p:sp>
      <p:sp>
        <p:nvSpPr>
          <p:cNvPr id="33" name="TextBox 32"/>
          <p:cNvSpPr txBox="1"/>
          <p:nvPr userDrawn="1"/>
        </p:nvSpPr>
        <p:spPr>
          <a:xfrm rot="18900000">
            <a:off x="1237665" y="4514311"/>
            <a:ext cx="1241365" cy="330860"/>
          </a:xfrm>
          <a:prstGeom prst="rect">
            <a:avLst/>
          </a:prstGeom>
          <a:noFill/>
        </p:spPr>
        <p:txBody>
          <a:bodyPr wrap="none" lIns="68580" tIns="34290" rIns="68580" bIns="34290" rtlCol="0">
            <a:spAutoFit/>
          </a:bodyPr>
          <a:lstStyle/>
          <a:p>
            <a:r>
              <a:rPr lang="en-GB" sz="1700" dirty="0">
                <a:solidFill>
                  <a:schemeClr val="bg1">
                    <a:lumMod val="75000"/>
                  </a:schemeClr>
                </a:solidFill>
              </a:rPr>
              <a:t>Community</a:t>
            </a:r>
          </a:p>
        </p:txBody>
      </p:sp>
      <p:sp>
        <p:nvSpPr>
          <p:cNvPr id="34" name="TextBox 33"/>
          <p:cNvSpPr txBox="1"/>
          <p:nvPr userDrawn="1"/>
        </p:nvSpPr>
        <p:spPr>
          <a:xfrm rot="18900000">
            <a:off x="1600085" y="4231182"/>
            <a:ext cx="2033249" cy="330860"/>
          </a:xfrm>
          <a:prstGeom prst="rect">
            <a:avLst/>
          </a:prstGeom>
          <a:noFill/>
        </p:spPr>
        <p:txBody>
          <a:bodyPr wrap="none" lIns="68580" tIns="34290" rIns="68580" bIns="34290" rtlCol="0">
            <a:spAutoFit/>
          </a:bodyPr>
          <a:lstStyle/>
          <a:p>
            <a:r>
              <a:rPr lang="en-GB" sz="1700" dirty="0">
                <a:solidFill>
                  <a:schemeClr val="bg1">
                    <a:lumMod val="75000"/>
                  </a:schemeClr>
                </a:solidFill>
              </a:rPr>
              <a:t>Sessional Meetings</a:t>
            </a:r>
          </a:p>
        </p:txBody>
      </p:sp>
      <p:sp>
        <p:nvSpPr>
          <p:cNvPr id="35" name="TextBox 34"/>
          <p:cNvSpPr txBox="1"/>
          <p:nvPr userDrawn="1"/>
        </p:nvSpPr>
        <p:spPr>
          <a:xfrm rot="18900000">
            <a:off x="2283435" y="4514310"/>
            <a:ext cx="1111523" cy="330860"/>
          </a:xfrm>
          <a:prstGeom prst="rect">
            <a:avLst/>
          </a:prstGeom>
          <a:noFill/>
        </p:spPr>
        <p:txBody>
          <a:bodyPr wrap="none" lIns="68580" tIns="34290" rIns="68580" bIns="34290" rtlCol="0">
            <a:spAutoFit/>
          </a:bodyPr>
          <a:lstStyle/>
          <a:p>
            <a:r>
              <a:rPr lang="en-GB" sz="1700" dirty="0">
                <a:solidFill>
                  <a:schemeClr val="bg1">
                    <a:lumMod val="75000"/>
                  </a:schemeClr>
                </a:solidFill>
              </a:rPr>
              <a:t>Education</a:t>
            </a:r>
          </a:p>
        </p:txBody>
      </p:sp>
      <p:sp>
        <p:nvSpPr>
          <p:cNvPr id="36" name="TextBox 35"/>
          <p:cNvSpPr txBox="1"/>
          <p:nvPr userDrawn="1"/>
        </p:nvSpPr>
        <p:spPr>
          <a:xfrm rot="18900000">
            <a:off x="2664282" y="4344434"/>
            <a:ext cx="1651029" cy="330860"/>
          </a:xfrm>
          <a:prstGeom prst="rect">
            <a:avLst/>
          </a:prstGeom>
          <a:noFill/>
        </p:spPr>
        <p:txBody>
          <a:bodyPr wrap="none" lIns="68580" tIns="34290" rIns="68580" bIns="34290" rtlCol="0">
            <a:spAutoFit/>
          </a:bodyPr>
          <a:lstStyle/>
          <a:p>
            <a:pPr algn="l"/>
            <a:r>
              <a:rPr lang="en-GB" sz="1700" dirty="0">
                <a:solidFill>
                  <a:schemeClr val="bg1">
                    <a:lumMod val="75000"/>
                  </a:schemeClr>
                </a:solidFill>
              </a:rPr>
              <a:t>Working parties</a:t>
            </a:r>
          </a:p>
        </p:txBody>
      </p:sp>
      <p:sp>
        <p:nvSpPr>
          <p:cNvPr id="37" name="TextBox 36"/>
          <p:cNvSpPr txBox="1"/>
          <p:nvPr userDrawn="1"/>
        </p:nvSpPr>
        <p:spPr>
          <a:xfrm rot="18900000">
            <a:off x="3217005" y="4457687"/>
            <a:ext cx="1354345" cy="330860"/>
          </a:xfrm>
          <a:prstGeom prst="rect">
            <a:avLst/>
          </a:prstGeom>
          <a:noFill/>
        </p:spPr>
        <p:txBody>
          <a:bodyPr wrap="none" lIns="68580" tIns="34290" rIns="68580" bIns="34290" rtlCol="0">
            <a:spAutoFit/>
          </a:bodyPr>
          <a:lstStyle/>
          <a:p>
            <a:r>
              <a:rPr lang="en-GB" sz="1700" dirty="0">
                <a:solidFill>
                  <a:schemeClr val="bg1">
                    <a:lumMod val="75000"/>
                  </a:schemeClr>
                </a:solidFill>
              </a:rPr>
              <a:t>Volunteering</a:t>
            </a:r>
          </a:p>
        </p:txBody>
      </p:sp>
      <p:sp>
        <p:nvSpPr>
          <p:cNvPr id="38" name="TextBox 37"/>
          <p:cNvSpPr txBox="1"/>
          <p:nvPr userDrawn="1"/>
        </p:nvSpPr>
        <p:spPr>
          <a:xfrm rot="18900000">
            <a:off x="3780355" y="4526895"/>
            <a:ext cx="1073051" cy="330860"/>
          </a:xfrm>
          <a:prstGeom prst="rect">
            <a:avLst/>
          </a:prstGeom>
          <a:noFill/>
        </p:spPr>
        <p:txBody>
          <a:bodyPr wrap="none" lIns="68580" tIns="34290" rIns="68580" bIns="34290" rtlCol="0">
            <a:spAutoFit/>
          </a:bodyPr>
          <a:lstStyle/>
          <a:p>
            <a:r>
              <a:rPr lang="en-GB" sz="1700" dirty="0">
                <a:solidFill>
                  <a:schemeClr val="bg1">
                    <a:lumMod val="75000"/>
                  </a:schemeClr>
                </a:solidFill>
              </a:rPr>
              <a:t>Research</a:t>
            </a:r>
          </a:p>
        </p:txBody>
      </p:sp>
      <p:sp>
        <p:nvSpPr>
          <p:cNvPr id="39" name="TextBox 38"/>
          <p:cNvSpPr txBox="1"/>
          <p:nvPr userDrawn="1"/>
        </p:nvSpPr>
        <p:spPr>
          <a:xfrm rot="18900000">
            <a:off x="4097835" y="4256349"/>
            <a:ext cx="1927451" cy="330860"/>
          </a:xfrm>
          <a:prstGeom prst="rect">
            <a:avLst/>
          </a:prstGeom>
          <a:noFill/>
        </p:spPr>
        <p:txBody>
          <a:bodyPr wrap="none" lIns="68580" tIns="34290" rIns="68580" bIns="34290" rtlCol="0">
            <a:spAutoFit/>
          </a:bodyPr>
          <a:lstStyle/>
          <a:p>
            <a:r>
              <a:rPr lang="en-GB" sz="1700" dirty="0">
                <a:solidFill>
                  <a:schemeClr val="bg1">
                    <a:lumMod val="75000"/>
                  </a:schemeClr>
                </a:solidFill>
              </a:rPr>
              <a:t>Shaping</a:t>
            </a:r>
            <a:r>
              <a:rPr lang="en-GB" sz="1700" baseline="0" dirty="0">
                <a:solidFill>
                  <a:schemeClr val="bg1">
                    <a:lumMod val="75000"/>
                  </a:schemeClr>
                </a:solidFill>
              </a:rPr>
              <a:t> the future</a:t>
            </a:r>
            <a:endParaRPr lang="en-GB" sz="1700" dirty="0">
              <a:solidFill>
                <a:schemeClr val="bg1">
                  <a:lumMod val="75000"/>
                </a:schemeClr>
              </a:solidFill>
            </a:endParaRPr>
          </a:p>
        </p:txBody>
      </p:sp>
      <p:sp>
        <p:nvSpPr>
          <p:cNvPr id="40" name="TextBox 39"/>
          <p:cNvSpPr txBox="1"/>
          <p:nvPr userDrawn="1"/>
        </p:nvSpPr>
        <p:spPr>
          <a:xfrm rot="18900000">
            <a:off x="4780380" y="4466226"/>
            <a:ext cx="1230145" cy="330860"/>
          </a:xfrm>
          <a:prstGeom prst="rect">
            <a:avLst/>
          </a:prstGeom>
          <a:noFill/>
        </p:spPr>
        <p:txBody>
          <a:bodyPr wrap="none" lIns="68580" tIns="34290" rIns="68580" bIns="34290" rtlCol="0">
            <a:spAutoFit/>
          </a:bodyPr>
          <a:lstStyle/>
          <a:p>
            <a:r>
              <a:rPr lang="en-GB" sz="1700" dirty="0">
                <a:solidFill>
                  <a:schemeClr val="bg1">
                    <a:lumMod val="75000"/>
                  </a:schemeClr>
                </a:solidFill>
              </a:rPr>
              <a:t>Networking</a:t>
            </a:r>
          </a:p>
        </p:txBody>
      </p:sp>
      <p:sp>
        <p:nvSpPr>
          <p:cNvPr id="41" name="TextBox 40"/>
          <p:cNvSpPr txBox="1"/>
          <p:nvPr userDrawn="1"/>
        </p:nvSpPr>
        <p:spPr>
          <a:xfrm rot="18900000">
            <a:off x="5118063" y="4170510"/>
            <a:ext cx="2131033" cy="330860"/>
          </a:xfrm>
          <a:prstGeom prst="rect">
            <a:avLst/>
          </a:prstGeom>
          <a:noFill/>
        </p:spPr>
        <p:txBody>
          <a:bodyPr wrap="none" lIns="68580" tIns="34290" rIns="68580" bIns="34290" rtlCol="0">
            <a:spAutoFit/>
          </a:bodyPr>
          <a:lstStyle/>
          <a:p>
            <a:r>
              <a:rPr lang="en-GB" sz="1700" dirty="0">
                <a:solidFill>
                  <a:schemeClr val="bg1">
                    <a:lumMod val="75000"/>
                  </a:schemeClr>
                </a:solidFill>
              </a:rPr>
              <a:t>Professional</a:t>
            </a:r>
            <a:r>
              <a:rPr lang="en-GB" sz="1700" baseline="0" dirty="0">
                <a:solidFill>
                  <a:schemeClr val="bg1">
                    <a:lumMod val="75000"/>
                  </a:schemeClr>
                </a:solidFill>
              </a:rPr>
              <a:t> support</a:t>
            </a:r>
            <a:endParaRPr lang="en-GB" sz="1700" dirty="0">
              <a:solidFill>
                <a:schemeClr val="bg1">
                  <a:lumMod val="75000"/>
                </a:schemeClr>
              </a:solidFill>
            </a:endParaRPr>
          </a:p>
        </p:txBody>
      </p:sp>
      <p:sp>
        <p:nvSpPr>
          <p:cNvPr id="42" name="TextBox 41"/>
          <p:cNvSpPr txBox="1"/>
          <p:nvPr userDrawn="1"/>
        </p:nvSpPr>
        <p:spPr>
          <a:xfrm rot="18900000">
            <a:off x="5637182" y="4227137"/>
            <a:ext cx="1959511" cy="330860"/>
          </a:xfrm>
          <a:prstGeom prst="rect">
            <a:avLst/>
          </a:prstGeom>
          <a:noFill/>
        </p:spPr>
        <p:txBody>
          <a:bodyPr wrap="none" lIns="68580" tIns="34290" rIns="68580" bIns="34290" rtlCol="0">
            <a:spAutoFit/>
          </a:bodyPr>
          <a:lstStyle/>
          <a:p>
            <a:r>
              <a:rPr lang="en-GB" sz="1700" dirty="0">
                <a:solidFill>
                  <a:schemeClr val="bg1">
                    <a:lumMod val="75000"/>
                  </a:schemeClr>
                </a:solidFill>
              </a:rPr>
              <a:t>Enterprise and risk</a:t>
            </a:r>
          </a:p>
        </p:txBody>
      </p:sp>
      <p:sp>
        <p:nvSpPr>
          <p:cNvPr id="43" name="TextBox 42"/>
          <p:cNvSpPr txBox="1"/>
          <p:nvPr userDrawn="1"/>
        </p:nvSpPr>
        <p:spPr>
          <a:xfrm rot="18900000">
            <a:off x="6194553" y="4321512"/>
            <a:ext cx="1682192" cy="330860"/>
          </a:xfrm>
          <a:prstGeom prst="rect">
            <a:avLst/>
          </a:prstGeom>
          <a:noFill/>
        </p:spPr>
        <p:txBody>
          <a:bodyPr wrap="none" lIns="68580" tIns="34290" rIns="68580" bIns="34290" rtlCol="0">
            <a:spAutoFit/>
          </a:bodyPr>
          <a:lstStyle/>
          <a:p>
            <a:r>
              <a:rPr lang="en-GB" sz="1700" dirty="0">
                <a:solidFill>
                  <a:schemeClr val="bg1">
                    <a:lumMod val="75000"/>
                  </a:schemeClr>
                </a:solidFill>
              </a:rPr>
              <a:t>Learned</a:t>
            </a:r>
            <a:r>
              <a:rPr lang="en-GB" sz="1700" baseline="0" dirty="0">
                <a:solidFill>
                  <a:schemeClr val="bg1">
                    <a:lumMod val="75000"/>
                  </a:schemeClr>
                </a:solidFill>
              </a:rPr>
              <a:t> society</a:t>
            </a:r>
            <a:endParaRPr lang="en-GB" sz="1700" dirty="0">
              <a:solidFill>
                <a:schemeClr val="bg1">
                  <a:lumMod val="75000"/>
                </a:schemeClr>
              </a:solidFill>
            </a:endParaRPr>
          </a:p>
        </p:txBody>
      </p:sp>
      <p:sp>
        <p:nvSpPr>
          <p:cNvPr id="44" name="TextBox 43"/>
          <p:cNvSpPr txBox="1"/>
          <p:nvPr userDrawn="1"/>
        </p:nvSpPr>
        <p:spPr>
          <a:xfrm rot="18900000">
            <a:off x="6774146" y="4491390"/>
            <a:ext cx="1268617" cy="330860"/>
          </a:xfrm>
          <a:prstGeom prst="rect">
            <a:avLst/>
          </a:prstGeom>
          <a:noFill/>
        </p:spPr>
        <p:txBody>
          <a:bodyPr wrap="none" lIns="68580" tIns="34290" rIns="68580" bIns="34290" rtlCol="0">
            <a:spAutoFit/>
          </a:bodyPr>
          <a:lstStyle/>
          <a:p>
            <a:r>
              <a:rPr lang="en-GB" sz="1700" dirty="0">
                <a:solidFill>
                  <a:schemeClr val="bg1">
                    <a:lumMod val="75000"/>
                  </a:schemeClr>
                </a:solidFill>
              </a:rPr>
              <a:t>Opportunity</a:t>
            </a:r>
          </a:p>
        </p:txBody>
      </p:sp>
      <p:sp>
        <p:nvSpPr>
          <p:cNvPr id="45" name="TextBox 44"/>
          <p:cNvSpPr txBox="1"/>
          <p:nvPr userDrawn="1"/>
        </p:nvSpPr>
        <p:spPr>
          <a:xfrm rot="18900000">
            <a:off x="7173747" y="4201970"/>
            <a:ext cx="1997983" cy="330860"/>
          </a:xfrm>
          <a:prstGeom prst="rect">
            <a:avLst/>
          </a:prstGeom>
          <a:noFill/>
        </p:spPr>
        <p:txBody>
          <a:bodyPr wrap="none" lIns="68580" tIns="34290" rIns="68580" bIns="34290" rtlCol="0">
            <a:spAutoFit/>
          </a:bodyPr>
          <a:lstStyle/>
          <a:p>
            <a:r>
              <a:rPr lang="en-GB" sz="1700" dirty="0">
                <a:solidFill>
                  <a:schemeClr val="bg1">
                    <a:lumMod val="75000"/>
                  </a:schemeClr>
                </a:solidFill>
              </a:rPr>
              <a:t>International profile</a:t>
            </a:r>
          </a:p>
        </p:txBody>
      </p:sp>
      <p:sp>
        <p:nvSpPr>
          <p:cNvPr id="46" name="TextBox 45"/>
          <p:cNvSpPr txBox="1"/>
          <p:nvPr userDrawn="1"/>
        </p:nvSpPr>
        <p:spPr>
          <a:xfrm rot="18900000">
            <a:off x="7850991" y="4535432"/>
            <a:ext cx="964046" cy="330860"/>
          </a:xfrm>
          <a:prstGeom prst="rect">
            <a:avLst/>
          </a:prstGeom>
          <a:noFill/>
        </p:spPr>
        <p:txBody>
          <a:bodyPr wrap="none" lIns="68580" tIns="34290" rIns="68580" bIns="34290" rtlCol="0">
            <a:spAutoFit/>
          </a:bodyPr>
          <a:lstStyle/>
          <a:p>
            <a:r>
              <a:rPr lang="en-GB" sz="1700" dirty="0">
                <a:solidFill>
                  <a:schemeClr val="bg1">
                    <a:lumMod val="75000"/>
                  </a:schemeClr>
                </a:solidFill>
              </a:rPr>
              <a:t>Journals</a:t>
            </a:r>
          </a:p>
        </p:txBody>
      </p:sp>
      <p:sp>
        <p:nvSpPr>
          <p:cNvPr id="47" name="TextBox 46"/>
          <p:cNvSpPr txBox="1"/>
          <p:nvPr userDrawn="1"/>
        </p:nvSpPr>
        <p:spPr>
          <a:xfrm rot="18900000">
            <a:off x="8271035" y="4497682"/>
            <a:ext cx="1196481" cy="330860"/>
          </a:xfrm>
          <a:prstGeom prst="rect">
            <a:avLst/>
          </a:prstGeom>
          <a:noFill/>
        </p:spPr>
        <p:txBody>
          <a:bodyPr wrap="none" lIns="68580" tIns="34290" rIns="68580" bIns="34290" rtlCol="0">
            <a:spAutoFit/>
          </a:bodyPr>
          <a:lstStyle/>
          <a:p>
            <a:r>
              <a:rPr lang="en-GB" sz="1700" dirty="0">
                <a:solidFill>
                  <a:schemeClr val="bg1">
                    <a:lumMod val="75000"/>
                  </a:schemeClr>
                </a:solidFill>
              </a:rPr>
              <a:t>Supporting</a:t>
            </a:r>
          </a:p>
        </p:txBody>
      </p:sp>
      <p:sp>
        <p:nvSpPr>
          <p:cNvPr id="48" name="TextBox 47"/>
          <p:cNvSpPr txBox="1"/>
          <p:nvPr userDrawn="1"/>
        </p:nvSpPr>
        <p:spPr>
          <a:xfrm rot="18900000">
            <a:off x="-277885" y="4155682"/>
            <a:ext cx="1049005" cy="330860"/>
          </a:xfrm>
          <a:prstGeom prst="rect">
            <a:avLst/>
          </a:prstGeom>
          <a:noFill/>
        </p:spPr>
        <p:txBody>
          <a:bodyPr wrap="none" lIns="68580" tIns="34290" rIns="68580" bIns="34290" rtlCol="0">
            <a:spAutoFit/>
          </a:bodyPr>
          <a:lstStyle/>
          <a:p>
            <a:r>
              <a:rPr lang="en-GB" sz="1700" dirty="0">
                <a:solidFill>
                  <a:schemeClr val="bg1">
                    <a:lumMod val="75000"/>
                  </a:schemeClr>
                </a:solidFill>
              </a:rPr>
              <a:t>Expertise</a:t>
            </a:r>
          </a:p>
        </p:txBody>
      </p:sp>
      <p:sp>
        <p:nvSpPr>
          <p:cNvPr id="49" name="TextBox 48"/>
          <p:cNvSpPr txBox="1"/>
          <p:nvPr userDrawn="1"/>
        </p:nvSpPr>
        <p:spPr>
          <a:xfrm rot="18900000">
            <a:off x="-170296" y="4401060"/>
            <a:ext cx="1353576" cy="330860"/>
          </a:xfrm>
          <a:prstGeom prst="rect">
            <a:avLst/>
          </a:prstGeom>
          <a:noFill/>
        </p:spPr>
        <p:txBody>
          <a:bodyPr wrap="none" lIns="68580" tIns="34290" rIns="68580" bIns="34290" rtlCol="0">
            <a:spAutoFit/>
          </a:bodyPr>
          <a:lstStyle/>
          <a:p>
            <a:r>
              <a:rPr lang="en-GB" sz="1700" dirty="0">
                <a:solidFill>
                  <a:schemeClr val="bg1">
                    <a:lumMod val="75000"/>
                  </a:schemeClr>
                </a:solidFill>
              </a:rPr>
              <a:t>Sponsorship</a:t>
            </a:r>
          </a:p>
        </p:txBody>
      </p:sp>
      <p:sp>
        <p:nvSpPr>
          <p:cNvPr id="50" name="TextBox 49"/>
          <p:cNvSpPr txBox="1"/>
          <p:nvPr userDrawn="1"/>
        </p:nvSpPr>
        <p:spPr>
          <a:xfrm rot="18900000">
            <a:off x="190207" y="4237474"/>
            <a:ext cx="2010807" cy="330860"/>
          </a:xfrm>
          <a:prstGeom prst="rect">
            <a:avLst/>
          </a:prstGeom>
          <a:noFill/>
        </p:spPr>
        <p:txBody>
          <a:bodyPr wrap="none" lIns="68580" tIns="34290" rIns="68580" bIns="34290" rtlCol="0">
            <a:spAutoFit/>
          </a:bodyPr>
          <a:lstStyle/>
          <a:p>
            <a:r>
              <a:rPr lang="en-GB" sz="1700" dirty="0">
                <a:solidFill>
                  <a:schemeClr val="bg1">
                    <a:lumMod val="75000"/>
                  </a:schemeClr>
                </a:solidFill>
              </a:rPr>
              <a:t>Thought leadership</a:t>
            </a:r>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tx1"/>
                </a:solidFill>
              </a:defRPr>
            </a:lvl1pPr>
          </a:lstStyle>
          <a:p>
            <a:r>
              <a:rPr lang="en-US"/>
              <a:t>November 2018</a:t>
            </a:r>
            <a:endParaRPr lang="en-GB" dirty="0"/>
          </a:p>
        </p:txBody>
      </p:sp>
    </p:spTree>
    <p:extLst>
      <p:ext uri="{BB962C8B-B14F-4D97-AF65-F5344CB8AC3E}">
        <p14:creationId xmlns:p14="http://schemas.microsoft.com/office/powerpoint/2010/main" val="229915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7"/>
            <a:ext cx="8291512"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r>
              <a:rPr lang="en-US"/>
              <a:t>November 2018</a:t>
            </a:r>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625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9" y="1600207"/>
            <a:ext cx="6348412"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tx1"/>
                </a:solidFill>
              </a:defRPr>
            </a:lvl1pPr>
          </a:lstStyle>
          <a:p>
            <a:r>
              <a:rPr lang="en-US"/>
              <a:t>November 2018</a:t>
            </a:r>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859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7"/>
            <a:ext cx="6519862"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r>
              <a:rPr lang="en-US"/>
              <a:t>November 2018</a:t>
            </a:r>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348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7"/>
            <a:ext cx="7129463"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50"/>
            <a:ext cx="1385017" cy="225056"/>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r>
              <a:rPr lang="en-US"/>
              <a:t>November 2018</a:t>
            </a:r>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30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r>
              <a:rPr lang="en-US"/>
              <a:t>November 2018</a:t>
            </a:r>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3654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92" y="303610"/>
            <a:ext cx="8291512"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395292" y="1168003"/>
            <a:ext cx="8291512" cy="348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395290" y="4807744"/>
            <a:ext cx="2016125" cy="2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defRPr sz="900">
                <a:solidFill>
                  <a:schemeClr val="tx1"/>
                </a:solidFill>
              </a:defRPr>
            </a:lvl1pPr>
          </a:lstStyle>
          <a:p>
            <a:r>
              <a:rPr lang="en-US" dirty="0"/>
              <a:t>November 2018</a:t>
            </a:r>
            <a:endParaRPr lang="en-GB" dirty="0"/>
          </a:p>
        </p:txBody>
      </p:sp>
      <p:sp>
        <p:nvSpPr>
          <p:cNvPr id="1029" name="Rectangle 5"/>
          <p:cNvSpPr>
            <a:spLocks noGrp="1" noChangeArrowheads="1"/>
          </p:cNvSpPr>
          <p:nvPr>
            <p:ph type="ftr" sz="quarter" idx="3"/>
          </p:nvPr>
        </p:nvSpPr>
        <p:spPr bwMode="auto">
          <a:xfrm>
            <a:off x="2411417" y="4807744"/>
            <a:ext cx="5589583" cy="2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defRPr sz="900">
                <a:solidFill>
                  <a:srgbClr val="3F4548"/>
                </a:solidFill>
              </a:defRPr>
            </a:lvl1pPr>
          </a:lstStyle>
          <a:p>
            <a:endParaRPr lang="en-GB" dirty="0"/>
          </a:p>
        </p:txBody>
      </p:sp>
      <p:sp>
        <p:nvSpPr>
          <p:cNvPr id="1030" name="Rectangle 6"/>
          <p:cNvSpPr>
            <a:spLocks noGrp="1" noChangeArrowheads="1"/>
          </p:cNvSpPr>
          <p:nvPr>
            <p:ph type="sldNum" sz="quarter" idx="4"/>
          </p:nvPr>
        </p:nvSpPr>
        <p:spPr bwMode="auto">
          <a:xfrm>
            <a:off x="8101015" y="4801797"/>
            <a:ext cx="647700" cy="25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lgn="r">
              <a:defRPr sz="9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468318" y="4747022"/>
            <a:ext cx="8207375" cy="0"/>
          </a:xfrm>
          <a:prstGeom prst="line">
            <a:avLst/>
          </a:prstGeom>
          <a:noFill/>
          <a:ln w="12700">
            <a:solidFill>
              <a:srgbClr val="D9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GB" dirty="0"/>
          </a:p>
        </p:txBody>
      </p:sp>
      <p:pic>
        <p:nvPicPr>
          <p:cNvPr id="60" name="Picture 2" descr="E:\Pants Work\Current Work\Actuaries 2011\Logos all\IFOA Logo\Lanscape - Standard\WMF logos\IFOA_logo_L_RGB.wmf"/>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429500" y="4172341"/>
            <a:ext cx="1242138" cy="505643"/>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4"/>
          <p:cNvGrpSpPr/>
          <p:nvPr/>
        </p:nvGrpSpPr>
        <p:grpSpPr>
          <a:xfrm>
            <a:off x="-2353016" y="0"/>
            <a:ext cx="2263692" cy="5143500"/>
            <a:chOff x="-3137354" y="0"/>
            <a:chExt cx="3018256" cy="6858000"/>
          </a:xfrm>
        </p:grpSpPr>
        <p:sp>
          <p:nvSpPr>
            <p:cNvPr id="62" name="Rectangle 6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p:cNvSpPr txBox="1"/>
            <p:nvPr userDrawn="1"/>
          </p:nvSpPr>
          <p:spPr>
            <a:xfrm>
              <a:off x="-2982573" y="99308"/>
              <a:ext cx="2839661" cy="328295"/>
            </a:xfrm>
            <a:prstGeom prst="rect">
              <a:avLst/>
            </a:prstGeom>
            <a:noFill/>
          </p:spPr>
          <p:txBody>
            <a:bodyPr wrap="square" lIns="0" tIns="0" rIns="0" bIns="0" rtlCol="0">
              <a:spAutoFit/>
            </a:bodyPr>
            <a:lstStyle/>
            <a:p>
              <a:r>
                <a:rPr lang="en-GB" sz="800" b="1" dirty="0">
                  <a:solidFill>
                    <a:schemeClr val="accent2"/>
                  </a:solidFill>
                </a:rPr>
                <a:t>Colour</a:t>
              </a:r>
              <a:r>
                <a:rPr lang="en-GB" sz="800" b="1" baseline="0" dirty="0">
                  <a:solidFill>
                    <a:schemeClr val="accent2"/>
                  </a:solidFill>
                </a:rPr>
                <a:t> palette for PowerPoint presentations</a:t>
              </a:r>
              <a:endParaRPr lang="en-US" sz="800" b="1" dirty="0">
                <a:solidFill>
                  <a:schemeClr val="accent2"/>
                </a:solidFill>
              </a:endParaRPr>
            </a:p>
          </p:txBody>
        </p:sp>
        <p:grpSp>
          <p:nvGrpSpPr>
            <p:cNvPr id="64" name="Group 58"/>
            <p:cNvGrpSpPr/>
            <p:nvPr userDrawn="1"/>
          </p:nvGrpSpPr>
          <p:grpSpPr>
            <a:xfrm>
              <a:off x="-2982571" y="476672"/>
              <a:ext cx="2863473" cy="328294"/>
              <a:chOff x="-2982571" y="476672"/>
              <a:chExt cx="2863473" cy="328294"/>
            </a:xfrm>
          </p:grpSpPr>
          <p:sp>
            <p:nvSpPr>
              <p:cNvPr id="10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1"/>
              <p:cNvSpPr txBox="1"/>
              <p:nvPr userDrawn="1"/>
            </p:nvSpPr>
            <p:spPr>
              <a:xfrm>
                <a:off x="-2518224" y="476672"/>
                <a:ext cx="2399126" cy="328294"/>
              </a:xfrm>
              <a:prstGeom prst="rect">
                <a:avLst/>
              </a:prstGeom>
              <a:noFill/>
            </p:spPr>
            <p:txBody>
              <a:bodyPr wrap="square" lIns="0" tIns="0" rIns="0" bIns="0" rtlCol="0">
                <a:spAutoFit/>
              </a:bodyPr>
              <a:lstStyle/>
              <a:p>
                <a:r>
                  <a:rPr lang="en-GB" sz="800" dirty="0"/>
                  <a:t>Dark blue</a:t>
                </a:r>
              </a:p>
              <a:p>
                <a:r>
                  <a:rPr lang="en-GB" sz="800" dirty="0"/>
                  <a:t>R17</a:t>
                </a:r>
                <a:r>
                  <a:rPr lang="en-GB" sz="800" baseline="0" dirty="0"/>
                  <a:t>  G52  B88</a:t>
                </a:r>
                <a:endParaRPr lang="en-US" sz="800" dirty="0"/>
              </a:p>
            </p:txBody>
          </p:sp>
        </p:grpSp>
        <p:grpSp>
          <p:nvGrpSpPr>
            <p:cNvPr id="65" name="Group 13"/>
            <p:cNvGrpSpPr/>
            <p:nvPr userDrawn="1"/>
          </p:nvGrpSpPr>
          <p:grpSpPr>
            <a:xfrm>
              <a:off x="-2982575" y="882170"/>
              <a:ext cx="2863476" cy="328294"/>
              <a:chOff x="-2928990" y="365095"/>
              <a:chExt cx="2643206" cy="328294"/>
            </a:xfrm>
          </p:grpSpPr>
          <p:sp>
            <p:nvSpPr>
              <p:cNvPr id="104"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Box 15"/>
              <p:cNvSpPr txBox="1"/>
              <p:nvPr userDrawn="1"/>
            </p:nvSpPr>
            <p:spPr>
              <a:xfrm>
                <a:off x="-2500362" y="365095"/>
                <a:ext cx="2214578" cy="328294"/>
              </a:xfrm>
              <a:prstGeom prst="rect">
                <a:avLst/>
              </a:prstGeom>
              <a:noFill/>
            </p:spPr>
            <p:txBody>
              <a:bodyPr wrap="square" lIns="0" tIns="0" rIns="0" bIns="0" rtlCol="0">
                <a:spAutoFit/>
              </a:bodyPr>
              <a:lstStyle/>
              <a:p>
                <a:r>
                  <a:rPr lang="en-GB" sz="800" dirty="0"/>
                  <a:t>Gold</a:t>
                </a:r>
              </a:p>
              <a:p>
                <a:r>
                  <a:rPr lang="en-GB" sz="800" dirty="0"/>
                  <a:t>R217</a:t>
                </a:r>
                <a:r>
                  <a:rPr lang="en-GB" sz="800" baseline="0" dirty="0"/>
                  <a:t>  G171  B22</a:t>
                </a:r>
                <a:endParaRPr lang="en-US" sz="600" dirty="0"/>
              </a:p>
            </p:txBody>
          </p:sp>
        </p:grpSp>
        <p:grpSp>
          <p:nvGrpSpPr>
            <p:cNvPr id="66" name="Group 16"/>
            <p:cNvGrpSpPr/>
            <p:nvPr userDrawn="1"/>
          </p:nvGrpSpPr>
          <p:grpSpPr>
            <a:xfrm>
              <a:off x="-2982575" y="1277829"/>
              <a:ext cx="2863476" cy="328294"/>
              <a:chOff x="-2928990" y="63509"/>
              <a:chExt cx="2643206" cy="328294"/>
            </a:xfrm>
          </p:grpSpPr>
          <p:sp>
            <p:nvSpPr>
              <p:cNvPr id="102" name="Rectangle 17"/>
              <p:cNvSpPr/>
              <p:nvPr userDrawn="1"/>
            </p:nvSpPr>
            <p:spPr>
              <a:xfrm>
                <a:off x="-2928990" y="63509"/>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8"/>
              <p:cNvSpPr txBox="1"/>
              <p:nvPr userDrawn="1"/>
            </p:nvSpPr>
            <p:spPr>
              <a:xfrm>
                <a:off x="-2500362" y="63509"/>
                <a:ext cx="2214578" cy="328294"/>
              </a:xfrm>
              <a:prstGeom prst="rect">
                <a:avLst/>
              </a:prstGeom>
              <a:noFill/>
            </p:spPr>
            <p:txBody>
              <a:bodyPr wrap="square" lIns="0" tIns="0" rIns="0" bIns="0" rtlCol="0">
                <a:spAutoFit/>
              </a:bodyPr>
              <a:lstStyle/>
              <a:p>
                <a:r>
                  <a:rPr lang="en-GB" sz="800" dirty="0"/>
                  <a:t>Mid blue</a:t>
                </a:r>
              </a:p>
              <a:p>
                <a:r>
                  <a:rPr lang="en-GB" sz="800" dirty="0"/>
                  <a:t>R64</a:t>
                </a:r>
                <a:r>
                  <a:rPr lang="en-GB" sz="800" baseline="0" dirty="0"/>
                  <a:t>  G150  B184</a:t>
                </a:r>
                <a:endParaRPr lang="en-US" sz="800" dirty="0"/>
              </a:p>
            </p:txBody>
          </p:sp>
        </p:grpSp>
        <p:sp>
          <p:nvSpPr>
            <p:cNvPr id="67" name="TextBox 66"/>
            <p:cNvSpPr txBox="1"/>
            <p:nvPr userDrawn="1"/>
          </p:nvSpPr>
          <p:spPr>
            <a:xfrm>
              <a:off x="-2982571" y="2122984"/>
              <a:ext cx="2399127" cy="164148"/>
            </a:xfrm>
            <a:prstGeom prst="rect">
              <a:avLst/>
            </a:prstGeom>
            <a:noFill/>
          </p:spPr>
          <p:txBody>
            <a:bodyPr wrap="square" lIns="0" tIns="0" rIns="0" bIns="0" rtlCol="0">
              <a:spAutoFit/>
            </a:bodyPr>
            <a:lstStyle/>
            <a:p>
              <a:r>
                <a:rPr lang="en-GB" sz="800" b="1" dirty="0">
                  <a:solidFill>
                    <a:schemeClr val="accent1"/>
                  </a:solidFill>
                </a:rPr>
                <a:t>Secondary colour palette</a:t>
              </a:r>
              <a:endParaRPr lang="en-US" sz="800" b="1" dirty="0">
                <a:solidFill>
                  <a:schemeClr val="accent1"/>
                </a:solidFill>
              </a:endParaRPr>
            </a:p>
          </p:txBody>
        </p:sp>
        <p:sp>
          <p:nvSpPr>
            <p:cNvPr id="68" name="TextBox 67"/>
            <p:cNvSpPr txBox="1"/>
            <p:nvPr userDrawn="1"/>
          </p:nvSpPr>
          <p:spPr>
            <a:xfrm>
              <a:off x="-2982571" y="260648"/>
              <a:ext cx="2399127" cy="164148"/>
            </a:xfrm>
            <a:prstGeom prst="rect">
              <a:avLst/>
            </a:prstGeom>
            <a:noFill/>
          </p:spPr>
          <p:txBody>
            <a:bodyPr wrap="square" lIns="0" tIns="0" rIns="0" bIns="0" rtlCol="0">
              <a:spAutoFit/>
            </a:bodyPr>
            <a:lstStyle/>
            <a:p>
              <a:pPr>
                <a:tabLst>
                  <a:tab pos="1814513" algn="l"/>
                </a:tabLst>
              </a:pPr>
              <a:r>
                <a:rPr lang="en-GB" sz="800" b="1" dirty="0">
                  <a:solidFill>
                    <a:schemeClr val="accent1"/>
                  </a:solidFill>
                </a:rPr>
                <a:t>Primary colour palette</a:t>
              </a:r>
              <a:endParaRPr lang="en-US" sz="800" b="1" dirty="0">
                <a:solidFill>
                  <a:schemeClr val="accent1"/>
                </a:solidFill>
              </a:endParaRPr>
            </a:p>
          </p:txBody>
        </p:sp>
        <p:grpSp>
          <p:nvGrpSpPr>
            <p:cNvPr id="69" name="Group 24"/>
            <p:cNvGrpSpPr/>
            <p:nvPr userDrawn="1"/>
          </p:nvGrpSpPr>
          <p:grpSpPr>
            <a:xfrm>
              <a:off x="-2982575" y="1688965"/>
              <a:ext cx="2863476" cy="328294"/>
              <a:chOff x="-2928990" y="63509"/>
              <a:chExt cx="2643206" cy="328294"/>
            </a:xfrm>
          </p:grpSpPr>
          <p:sp>
            <p:nvSpPr>
              <p:cNvPr id="100" name="Rectangle 9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userDrawn="1"/>
            </p:nvSpPr>
            <p:spPr>
              <a:xfrm>
                <a:off x="-2500362" y="63509"/>
                <a:ext cx="2214578" cy="328294"/>
              </a:xfrm>
              <a:prstGeom prst="rect">
                <a:avLst/>
              </a:prstGeom>
              <a:noFill/>
            </p:spPr>
            <p:txBody>
              <a:bodyPr wrap="square" lIns="0" tIns="0" rIns="0" bIns="0" rtlCol="0">
                <a:spAutoFit/>
              </a:bodyPr>
              <a:lstStyle/>
              <a:p>
                <a:r>
                  <a:rPr lang="en-GB" sz="800" dirty="0"/>
                  <a:t>Light grey</a:t>
                </a:r>
              </a:p>
              <a:p>
                <a:r>
                  <a:rPr lang="en-GB" sz="800" dirty="0"/>
                  <a:t>R220</a:t>
                </a:r>
                <a:r>
                  <a:rPr lang="en-GB" sz="800" baseline="0" dirty="0"/>
                  <a:t>  G221  B217</a:t>
                </a:r>
                <a:endParaRPr lang="en-US" sz="800" dirty="0"/>
              </a:p>
            </p:txBody>
          </p:sp>
        </p:grpSp>
        <p:grpSp>
          <p:nvGrpSpPr>
            <p:cNvPr id="70" name="Group 27"/>
            <p:cNvGrpSpPr/>
            <p:nvPr userDrawn="1"/>
          </p:nvGrpSpPr>
          <p:grpSpPr>
            <a:xfrm>
              <a:off x="-2982575" y="2733370"/>
              <a:ext cx="2863476" cy="328294"/>
              <a:chOff x="-2928990" y="696778"/>
              <a:chExt cx="2643206" cy="328294"/>
            </a:xfrm>
          </p:grpSpPr>
          <p:sp>
            <p:nvSpPr>
              <p:cNvPr id="98" name="Rectangle 9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p:cNvSpPr txBox="1"/>
              <p:nvPr userDrawn="1"/>
            </p:nvSpPr>
            <p:spPr>
              <a:xfrm>
                <a:off x="-2500362" y="696778"/>
                <a:ext cx="2214578" cy="328294"/>
              </a:xfrm>
              <a:prstGeom prst="rect">
                <a:avLst/>
              </a:prstGeom>
              <a:noFill/>
            </p:spPr>
            <p:txBody>
              <a:bodyPr wrap="square" lIns="0" tIns="0" rIns="0" bIns="0" rtlCol="0">
                <a:spAutoFit/>
              </a:bodyPr>
              <a:lstStyle/>
              <a:p>
                <a:r>
                  <a:rPr lang="en-GB" sz="800" dirty="0"/>
                  <a:t>Pea green</a:t>
                </a:r>
              </a:p>
              <a:p>
                <a:r>
                  <a:rPr lang="en-GB" sz="800" dirty="0"/>
                  <a:t>R121</a:t>
                </a:r>
                <a:r>
                  <a:rPr lang="en-GB" sz="800" baseline="0" dirty="0"/>
                  <a:t>  G163  B42</a:t>
                </a:r>
                <a:endParaRPr lang="en-US" sz="800" dirty="0"/>
              </a:p>
            </p:txBody>
          </p:sp>
        </p:grpSp>
        <p:grpSp>
          <p:nvGrpSpPr>
            <p:cNvPr id="71" name="Group 60"/>
            <p:cNvGrpSpPr/>
            <p:nvPr userDrawn="1"/>
          </p:nvGrpSpPr>
          <p:grpSpPr>
            <a:xfrm>
              <a:off x="-2982571" y="3144506"/>
              <a:ext cx="2863473" cy="328294"/>
              <a:chOff x="-2982571" y="3144506"/>
              <a:chExt cx="2863473" cy="328294"/>
            </a:xfrm>
          </p:grpSpPr>
          <p:sp>
            <p:nvSpPr>
              <p:cNvPr id="96" name="Rectangle 9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p:cNvSpPr txBox="1"/>
              <p:nvPr userDrawn="1"/>
            </p:nvSpPr>
            <p:spPr>
              <a:xfrm>
                <a:off x="-2518224" y="3144506"/>
                <a:ext cx="2399126" cy="328294"/>
              </a:xfrm>
              <a:prstGeom prst="rect">
                <a:avLst/>
              </a:prstGeom>
              <a:noFill/>
            </p:spPr>
            <p:txBody>
              <a:bodyPr wrap="square" lIns="0" tIns="0" rIns="0" bIns="0" rtlCol="0">
                <a:spAutoFit/>
              </a:bodyPr>
              <a:lstStyle/>
              <a:p>
                <a:r>
                  <a:rPr lang="en-GB" sz="800" dirty="0"/>
                  <a:t>Forest green</a:t>
                </a:r>
              </a:p>
              <a:p>
                <a:r>
                  <a:rPr lang="en-GB" sz="800" dirty="0"/>
                  <a:t>R</a:t>
                </a:r>
                <a:r>
                  <a:rPr lang="en-GB" sz="800" baseline="0" dirty="0"/>
                  <a:t>0 G132  B82</a:t>
                </a:r>
                <a:endParaRPr lang="en-US" sz="800" dirty="0"/>
              </a:p>
            </p:txBody>
          </p:sp>
        </p:grpSp>
        <p:grpSp>
          <p:nvGrpSpPr>
            <p:cNvPr id="72" name="Group 33"/>
            <p:cNvGrpSpPr/>
            <p:nvPr userDrawn="1"/>
          </p:nvGrpSpPr>
          <p:grpSpPr>
            <a:xfrm>
              <a:off x="-2982575" y="3555642"/>
              <a:ext cx="2863476" cy="328294"/>
              <a:chOff x="-2928990" y="696778"/>
              <a:chExt cx="2643206" cy="328294"/>
            </a:xfrm>
          </p:grpSpPr>
          <p:sp>
            <p:nvSpPr>
              <p:cNvPr id="94" name="Rectangle 9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p:cNvSpPr txBox="1"/>
              <p:nvPr userDrawn="1"/>
            </p:nvSpPr>
            <p:spPr>
              <a:xfrm>
                <a:off x="-2500362" y="696778"/>
                <a:ext cx="2214578" cy="328294"/>
              </a:xfrm>
              <a:prstGeom prst="rect">
                <a:avLst/>
              </a:prstGeom>
              <a:noFill/>
            </p:spPr>
            <p:txBody>
              <a:bodyPr wrap="square" lIns="0" tIns="0" rIns="0" bIns="0" rtlCol="0">
                <a:spAutoFit/>
              </a:bodyPr>
              <a:lstStyle/>
              <a:p>
                <a:r>
                  <a:rPr lang="en-GB" sz="800" dirty="0"/>
                  <a:t>Bottle green</a:t>
                </a:r>
              </a:p>
              <a:p>
                <a:r>
                  <a:rPr lang="en-GB" sz="800" dirty="0"/>
                  <a:t>R17</a:t>
                </a:r>
                <a:r>
                  <a:rPr lang="en-GB" sz="800" baseline="0" dirty="0"/>
                  <a:t>  G179  B162</a:t>
                </a:r>
                <a:endParaRPr lang="en-US" sz="800" dirty="0"/>
              </a:p>
            </p:txBody>
          </p:sp>
        </p:grpSp>
        <p:grpSp>
          <p:nvGrpSpPr>
            <p:cNvPr id="73" name="Group 36"/>
            <p:cNvGrpSpPr/>
            <p:nvPr userDrawn="1"/>
          </p:nvGrpSpPr>
          <p:grpSpPr>
            <a:xfrm>
              <a:off x="-2982575" y="3966778"/>
              <a:ext cx="2863476" cy="328294"/>
              <a:chOff x="-2928990" y="696778"/>
              <a:chExt cx="2643206" cy="328294"/>
            </a:xfrm>
          </p:grpSpPr>
          <p:sp>
            <p:nvSpPr>
              <p:cNvPr id="92" name="Rectangle 9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userDrawn="1"/>
            </p:nvSpPr>
            <p:spPr>
              <a:xfrm>
                <a:off x="-2500362" y="696778"/>
                <a:ext cx="2214578" cy="328294"/>
              </a:xfrm>
              <a:prstGeom prst="rect">
                <a:avLst/>
              </a:prstGeom>
              <a:noFill/>
            </p:spPr>
            <p:txBody>
              <a:bodyPr wrap="square" lIns="0" tIns="0" rIns="0" bIns="0" rtlCol="0">
                <a:spAutoFit/>
              </a:bodyPr>
              <a:lstStyle/>
              <a:p>
                <a:r>
                  <a:rPr lang="en-GB" sz="800" dirty="0"/>
                  <a:t>Cyan</a:t>
                </a:r>
              </a:p>
              <a:p>
                <a:r>
                  <a:rPr lang="en-GB" sz="800" dirty="0"/>
                  <a:t>R0</a:t>
                </a:r>
                <a:r>
                  <a:rPr lang="en-GB" sz="800" baseline="0" dirty="0"/>
                  <a:t>  G156  B200</a:t>
                </a:r>
                <a:endParaRPr lang="en-US" sz="800" dirty="0"/>
              </a:p>
            </p:txBody>
          </p:sp>
        </p:grpSp>
        <p:grpSp>
          <p:nvGrpSpPr>
            <p:cNvPr id="74" name="Group 63"/>
            <p:cNvGrpSpPr/>
            <p:nvPr userDrawn="1"/>
          </p:nvGrpSpPr>
          <p:grpSpPr>
            <a:xfrm>
              <a:off x="-2982571" y="4377914"/>
              <a:ext cx="2863473" cy="328294"/>
              <a:chOff x="-2982571" y="4377914"/>
              <a:chExt cx="2863473" cy="328294"/>
            </a:xfrm>
          </p:grpSpPr>
          <p:sp>
            <p:nvSpPr>
              <p:cNvPr id="90" name="Rectangle 8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p:cNvSpPr txBox="1"/>
              <p:nvPr userDrawn="1"/>
            </p:nvSpPr>
            <p:spPr>
              <a:xfrm>
                <a:off x="-2518224" y="4377914"/>
                <a:ext cx="2399126" cy="328294"/>
              </a:xfrm>
              <a:prstGeom prst="rect">
                <a:avLst/>
              </a:prstGeom>
              <a:noFill/>
            </p:spPr>
            <p:txBody>
              <a:bodyPr wrap="square" lIns="0" tIns="0" rIns="0" bIns="0" rtlCol="0">
                <a:spAutoFit/>
              </a:bodyPr>
              <a:lstStyle/>
              <a:p>
                <a:r>
                  <a:rPr lang="en-GB" sz="800" dirty="0"/>
                  <a:t>Light blue</a:t>
                </a:r>
              </a:p>
              <a:p>
                <a:r>
                  <a:rPr lang="en-GB" sz="800" dirty="0"/>
                  <a:t>R124</a:t>
                </a:r>
                <a:r>
                  <a:rPr lang="en-GB" sz="800" baseline="0" dirty="0"/>
                  <a:t>  G179  B225</a:t>
                </a:r>
                <a:endParaRPr lang="en-US" sz="800" dirty="0"/>
              </a:p>
            </p:txBody>
          </p:sp>
        </p:grpSp>
        <p:grpSp>
          <p:nvGrpSpPr>
            <p:cNvPr id="75" name="Group 43"/>
            <p:cNvGrpSpPr/>
            <p:nvPr userDrawn="1"/>
          </p:nvGrpSpPr>
          <p:grpSpPr>
            <a:xfrm>
              <a:off x="-2982575" y="4789050"/>
              <a:ext cx="2863476" cy="328294"/>
              <a:chOff x="-2928990" y="696778"/>
              <a:chExt cx="2643206" cy="328294"/>
            </a:xfrm>
          </p:grpSpPr>
          <p:sp>
            <p:nvSpPr>
              <p:cNvPr id="88" name="Rectangle 8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p:cNvSpPr txBox="1"/>
              <p:nvPr userDrawn="1"/>
            </p:nvSpPr>
            <p:spPr>
              <a:xfrm>
                <a:off x="-2500362" y="696778"/>
                <a:ext cx="2214578" cy="328294"/>
              </a:xfrm>
              <a:prstGeom prst="rect">
                <a:avLst/>
              </a:prstGeom>
              <a:noFill/>
            </p:spPr>
            <p:txBody>
              <a:bodyPr wrap="square" lIns="0" tIns="0" rIns="0" bIns="0" rtlCol="0">
                <a:spAutoFit/>
              </a:bodyPr>
              <a:lstStyle/>
              <a:p>
                <a:r>
                  <a:rPr lang="en-GB" sz="800" dirty="0"/>
                  <a:t>Violet</a:t>
                </a:r>
              </a:p>
              <a:p>
                <a:r>
                  <a:rPr lang="en-GB" sz="800" dirty="0"/>
                  <a:t>R128</a:t>
                </a:r>
                <a:r>
                  <a:rPr lang="en-GB" sz="800" baseline="0" dirty="0"/>
                  <a:t>  G118  B207</a:t>
                </a:r>
                <a:endParaRPr lang="en-US" sz="800" dirty="0"/>
              </a:p>
            </p:txBody>
          </p:sp>
        </p:grpSp>
        <p:grpSp>
          <p:nvGrpSpPr>
            <p:cNvPr id="76" name="Group 46"/>
            <p:cNvGrpSpPr/>
            <p:nvPr userDrawn="1"/>
          </p:nvGrpSpPr>
          <p:grpSpPr>
            <a:xfrm>
              <a:off x="-2982575" y="5200186"/>
              <a:ext cx="2863476" cy="328294"/>
              <a:chOff x="-2928990" y="696778"/>
              <a:chExt cx="2643206" cy="328294"/>
            </a:xfrm>
          </p:grpSpPr>
          <p:sp>
            <p:nvSpPr>
              <p:cNvPr id="86" name="Rectangle 8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userDrawn="1"/>
            </p:nvSpPr>
            <p:spPr>
              <a:xfrm>
                <a:off x="-2500362" y="696778"/>
                <a:ext cx="2214578" cy="328294"/>
              </a:xfrm>
              <a:prstGeom prst="rect">
                <a:avLst/>
              </a:prstGeom>
              <a:noFill/>
            </p:spPr>
            <p:txBody>
              <a:bodyPr wrap="square" lIns="0" tIns="0" rIns="0" bIns="0" rtlCol="0">
                <a:spAutoFit/>
              </a:bodyPr>
              <a:lstStyle/>
              <a:p>
                <a:r>
                  <a:rPr lang="en-GB" sz="800" dirty="0"/>
                  <a:t>Purple</a:t>
                </a:r>
              </a:p>
              <a:p>
                <a:r>
                  <a:rPr lang="en-GB" sz="800" dirty="0"/>
                  <a:t>R143</a:t>
                </a:r>
                <a:r>
                  <a:rPr lang="en-GB" sz="800" baseline="0" dirty="0"/>
                  <a:t>  G70  B147</a:t>
                </a:r>
                <a:endParaRPr lang="en-US" sz="800" dirty="0"/>
              </a:p>
            </p:txBody>
          </p:sp>
        </p:grpSp>
        <p:grpSp>
          <p:nvGrpSpPr>
            <p:cNvPr id="77" name="Group 49"/>
            <p:cNvGrpSpPr/>
            <p:nvPr userDrawn="1"/>
          </p:nvGrpSpPr>
          <p:grpSpPr>
            <a:xfrm>
              <a:off x="-2982575" y="5611322"/>
              <a:ext cx="2863476" cy="328294"/>
              <a:chOff x="-2928990" y="696778"/>
              <a:chExt cx="2643206" cy="328294"/>
            </a:xfrm>
          </p:grpSpPr>
          <p:sp>
            <p:nvSpPr>
              <p:cNvPr id="84" name="Rectangle 8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p:cNvSpPr txBox="1"/>
              <p:nvPr userDrawn="1"/>
            </p:nvSpPr>
            <p:spPr>
              <a:xfrm>
                <a:off x="-2500362" y="696778"/>
                <a:ext cx="2214578" cy="328294"/>
              </a:xfrm>
              <a:prstGeom prst="rect">
                <a:avLst/>
              </a:prstGeom>
              <a:noFill/>
            </p:spPr>
            <p:txBody>
              <a:bodyPr wrap="square" lIns="0" tIns="0" rIns="0" bIns="0" rtlCol="0">
                <a:spAutoFit/>
              </a:bodyPr>
              <a:lstStyle/>
              <a:p>
                <a:r>
                  <a:rPr lang="en-GB" sz="800" dirty="0" err="1"/>
                  <a:t>Fuscia</a:t>
                </a:r>
                <a:endParaRPr lang="en-GB" sz="800" dirty="0"/>
              </a:p>
              <a:p>
                <a:r>
                  <a:rPr lang="en-GB" sz="800" dirty="0"/>
                  <a:t>R233</a:t>
                </a:r>
                <a:r>
                  <a:rPr lang="en-GB" sz="800" baseline="0" dirty="0"/>
                  <a:t>  G69  B140</a:t>
                </a:r>
                <a:endParaRPr lang="en-US" sz="800" dirty="0"/>
              </a:p>
            </p:txBody>
          </p:sp>
        </p:grpSp>
        <p:grpSp>
          <p:nvGrpSpPr>
            <p:cNvPr id="78" name="Group 52"/>
            <p:cNvGrpSpPr/>
            <p:nvPr userDrawn="1"/>
          </p:nvGrpSpPr>
          <p:grpSpPr>
            <a:xfrm>
              <a:off x="-2982575" y="6022458"/>
              <a:ext cx="2863476" cy="328294"/>
              <a:chOff x="-2928990" y="696778"/>
              <a:chExt cx="2643206" cy="328294"/>
            </a:xfrm>
          </p:grpSpPr>
          <p:sp>
            <p:nvSpPr>
              <p:cNvPr id="82" name="Rectangle 8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userDrawn="1"/>
            </p:nvSpPr>
            <p:spPr>
              <a:xfrm>
                <a:off x="-2500362" y="696778"/>
                <a:ext cx="2214578" cy="328294"/>
              </a:xfrm>
              <a:prstGeom prst="rect">
                <a:avLst/>
              </a:prstGeom>
              <a:noFill/>
            </p:spPr>
            <p:txBody>
              <a:bodyPr wrap="square" lIns="0" tIns="0" rIns="0" bIns="0" rtlCol="0">
                <a:spAutoFit/>
              </a:bodyPr>
              <a:lstStyle/>
              <a:p>
                <a:r>
                  <a:rPr lang="en-GB" sz="800" dirty="0"/>
                  <a:t>Red</a:t>
                </a:r>
              </a:p>
              <a:p>
                <a:r>
                  <a:rPr lang="en-GB" sz="800" dirty="0"/>
                  <a:t>R200</a:t>
                </a:r>
                <a:r>
                  <a:rPr lang="en-GB" sz="800" baseline="0" dirty="0"/>
                  <a:t>  G30  B69</a:t>
                </a:r>
                <a:endParaRPr lang="en-US" sz="800" dirty="0"/>
              </a:p>
            </p:txBody>
          </p:sp>
        </p:grpSp>
        <p:grpSp>
          <p:nvGrpSpPr>
            <p:cNvPr id="79" name="Group 55"/>
            <p:cNvGrpSpPr/>
            <p:nvPr userDrawn="1"/>
          </p:nvGrpSpPr>
          <p:grpSpPr>
            <a:xfrm>
              <a:off x="-2982575" y="6433591"/>
              <a:ext cx="2863476" cy="328294"/>
              <a:chOff x="-2928990" y="696778"/>
              <a:chExt cx="2643206" cy="328294"/>
            </a:xfrm>
          </p:grpSpPr>
          <p:sp>
            <p:nvSpPr>
              <p:cNvPr id="80" name="Rectangle 7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userDrawn="1"/>
            </p:nvSpPr>
            <p:spPr>
              <a:xfrm>
                <a:off x="-2500362" y="696778"/>
                <a:ext cx="2214578" cy="328294"/>
              </a:xfrm>
              <a:prstGeom prst="rect">
                <a:avLst/>
              </a:prstGeom>
              <a:noFill/>
            </p:spPr>
            <p:txBody>
              <a:bodyPr wrap="square" lIns="0" tIns="0" rIns="0" bIns="0" rtlCol="0">
                <a:spAutoFit/>
              </a:bodyPr>
              <a:lstStyle/>
              <a:p>
                <a:r>
                  <a:rPr lang="en-GB" sz="800" dirty="0"/>
                  <a:t>Orange</a:t>
                </a:r>
              </a:p>
              <a:p>
                <a:r>
                  <a:rPr lang="en-GB" sz="800" dirty="0"/>
                  <a:t>R238</a:t>
                </a:r>
                <a:r>
                  <a:rPr lang="en-GB" sz="800" baseline="0" dirty="0"/>
                  <a:t>  G116  29</a:t>
                </a:r>
                <a:endParaRPr lang="en-US" sz="800" dirty="0"/>
              </a:p>
            </p:txBody>
          </p:sp>
        </p:grpSp>
      </p:gr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2" r:id="rId3"/>
    <p:sldLayoutId id="2147483661" r:id="rId4"/>
    <p:sldLayoutId id="2147483664" r:id="rId5"/>
    <p:sldLayoutId id="2147483666" r:id="rId6"/>
    <p:sldLayoutId id="2147483668" r:id="rId7"/>
    <p:sldLayoutId id="2147483669" r:id="rId8"/>
    <p:sldLayoutId id="2147483650" r:id="rId9"/>
    <p:sldLayoutId id="2147483652" r:id="rId10"/>
    <p:sldLayoutId id="2147483653" r:id="rId11"/>
    <p:sldLayoutId id="2147483654" r:id="rId12"/>
    <p:sldLayoutId id="2147483655" r:id="rId13"/>
    <p:sldLayoutId id="2147483660" r:id="rId14"/>
  </p:sldLayoutIdLst>
  <p:hf hdr="0" ftr="0"/>
  <p:txStyles>
    <p:titleStyle>
      <a:lvl1pPr algn="l" rtl="0" eaLnBrk="1" fontAlgn="base" hangingPunct="1">
        <a:spcBef>
          <a:spcPct val="0"/>
        </a:spcBef>
        <a:spcAft>
          <a:spcPct val="0"/>
        </a:spcAft>
        <a:defRPr sz="2400" b="1">
          <a:solidFill>
            <a:srgbClr val="D9AB16"/>
          </a:solidFill>
          <a:latin typeface="+mj-lt"/>
          <a:ea typeface="+mj-ea"/>
          <a:cs typeface="+mj-cs"/>
        </a:defRPr>
      </a:lvl1pPr>
      <a:lvl2pPr algn="l" rtl="0" eaLnBrk="1" fontAlgn="base" hangingPunct="1">
        <a:spcBef>
          <a:spcPct val="0"/>
        </a:spcBef>
        <a:spcAft>
          <a:spcPct val="0"/>
        </a:spcAft>
        <a:defRPr sz="2400">
          <a:solidFill>
            <a:srgbClr val="D9AB16"/>
          </a:solidFill>
          <a:latin typeface="Arial" charset="0"/>
          <a:cs typeface="Arial" charset="0"/>
        </a:defRPr>
      </a:lvl2pPr>
      <a:lvl3pPr algn="l" rtl="0" eaLnBrk="1" fontAlgn="base" hangingPunct="1">
        <a:spcBef>
          <a:spcPct val="0"/>
        </a:spcBef>
        <a:spcAft>
          <a:spcPct val="0"/>
        </a:spcAft>
        <a:defRPr sz="2400">
          <a:solidFill>
            <a:srgbClr val="D9AB16"/>
          </a:solidFill>
          <a:latin typeface="Arial" charset="0"/>
          <a:cs typeface="Arial" charset="0"/>
        </a:defRPr>
      </a:lvl3pPr>
      <a:lvl4pPr algn="l" rtl="0" eaLnBrk="1" fontAlgn="base" hangingPunct="1">
        <a:spcBef>
          <a:spcPct val="0"/>
        </a:spcBef>
        <a:spcAft>
          <a:spcPct val="0"/>
        </a:spcAft>
        <a:defRPr sz="2400">
          <a:solidFill>
            <a:srgbClr val="D9AB16"/>
          </a:solidFill>
          <a:latin typeface="Arial" charset="0"/>
          <a:cs typeface="Arial" charset="0"/>
        </a:defRPr>
      </a:lvl4pPr>
      <a:lvl5pPr algn="l" rtl="0" eaLnBrk="1" fontAlgn="base" hangingPunct="1">
        <a:spcBef>
          <a:spcPct val="0"/>
        </a:spcBef>
        <a:spcAft>
          <a:spcPct val="0"/>
        </a:spcAft>
        <a:defRPr sz="2400">
          <a:solidFill>
            <a:srgbClr val="D9AB16"/>
          </a:solidFill>
          <a:latin typeface="Arial" charset="0"/>
          <a:cs typeface="Arial" charset="0"/>
        </a:defRPr>
      </a:lvl5pPr>
      <a:lvl6pPr marL="342918" algn="l" rtl="0" eaLnBrk="1" fontAlgn="base" hangingPunct="1">
        <a:spcBef>
          <a:spcPct val="0"/>
        </a:spcBef>
        <a:spcAft>
          <a:spcPct val="0"/>
        </a:spcAft>
        <a:defRPr sz="2400">
          <a:solidFill>
            <a:srgbClr val="D9AB16"/>
          </a:solidFill>
          <a:latin typeface="Arial" charset="0"/>
          <a:cs typeface="Arial" charset="0"/>
        </a:defRPr>
      </a:lvl6pPr>
      <a:lvl7pPr marL="685835" algn="l" rtl="0" eaLnBrk="1" fontAlgn="base" hangingPunct="1">
        <a:spcBef>
          <a:spcPct val="0"/>
        </a:spcBef>
        <a:spcAft>
          <a:spcPct val="0"/>
        </a:spcAft>
        <a:defRPr sz="2400">
          <a:solidFill>
            <a:srgbClr val="D9AB16"/>
          </a:solidFill>
          <a:latin typeface="Arial" charset="0"/>
          <a:cs typeface="Arial" charset="0"/>
        </a:defRPr>
      </a:lvl7pPr>
      <a:lvl8pPr marL="1028751" algn="l" rtl="0" eaLnBrk="1" fontAlgn="base" hangingPunct="1">
        <a:spcBef>
          <a:spcPct val="0"/>
        </a:spcBef>
        <a:spcAft>
          <a:spcPct val="0"/>
        </a:spcAft>
        <a:defRPr sz="2400">
          <a:solidFill>
            <a:srgbClr val="D9AB16"/>
          </a:solidFill>
          <a:latin typeface="Arial" charset="0"/>
          <a:cs typeface="Arial" charset="0"/>
        </a:defRPr>
      </a:lvl8pPr>
      <a:lvl9pPr marL="1371669" algn="l" rtl="0" eaLnBrk="1" fontAlgn="base" hangingPunct="1">
        <a:spcBef>
          <a:spcPct val="0"/>
        </a:spcBef>
        <a:spcAft>
          <a:spcPct val="0"/>
        </a:spcAft>
        <a:defRPr sz="2400">
          <a:solidFill>
            <a:srgbClr val="D9AB16"/>
          </a:solidFill>
          <a:latin typeface="Arial" charset="0"/>
          <a:cs typeface="Arial" charset="0"/>
        </a:defRPr>
      </a:lvl9pPr>
    </p:titleStyle>
    <p:bodyStyle>
      <a:lvl1pPr marL="202417" indent="-202417" algn="l" rtl="0" eaLnBrk="1" fontAlgn="base" hangingPunct="1">
        <a:spcBef>
          <a:spcPct val="50000"/>
        </a:spcBef>
        <a:spcAft>
          <a:spcPct val="0"/>
        </a:spcAft>
        <a:buClr>
          <a:srgbClr val="D9AB16"/>
        </a:buClr>
        <a:buChar char="•"/>
        <a:defRPr sz="1800">
          <a:solidFill>
            <a:srgbClr val="3F4548"/>
          </a:solidFill>
          <a:latin typeface="+mn-lt"/>
          <a:ea typeface="+mn-ea"/>
          <a:cs typeface="+mn-cs"/>
        </a:defRPr>
      </a:lvl1pPr>
      <a:lvl2pPr marL="538190" indent="-201226" algn="l" rtl="0" eaLnBrk="1" fontAlgn="base" hangingPunct="1">
        <a:spcBef>
          <a:spcPct val="50000"/>
        </a:spcBef>
        <a:spcAft>
          <a:spcPct val="0"/>
        </a:spcAft>
        <a:buClr>
          <a:srgbClr val="D9AB16"/>
        </a:buClr>
        <a:buChar char="–"/>
        <a:defRPr sz="1500">
          <a:solidFill>
            <a:srgbClr val="3F4548"/>
          </a:solidFill>
          <a:latin typeface="+mn-lt"/>
          <a:cs typeface="+mn-cs"/>
        </a:defRPr>
      </a:lvl2pPr>
      <a:lvl3pPr marL="803713" indent="-130975" algn="l" rtl="0" eaLnBrk="1" fontAlgn="base" hangingPunct="1">
        <a:spcBef>
          <a:spcPct val="50000"/>
        </a:spcBef>
        <a:spcAft>
          <a:spcPct val="0"/>
        </a:spcAft>
        <a:buClr>
          <a:srgbClr val="D9AB16"/>
        </a:buClr>
        <a:buChar char="•"/>
        <a:defRPr>
          <a:solidFill>
            <a:srgbClr val="3F4548"/>
          </a:solidFill>
          <a:latin typeface="+mn-lt"/>
          <a:cs typeface="+mn-cs"/>
        </a:defRPr>
      </a:lvl3pPr>
      <a:lvl4pPr marL="1075189" indent="-136930" algn="l" rtl="0" eaLnBrk="1" fontAlgn="base" hangingPunct="1">
        <a:spcBef>
          <a:spcPct val="50000"/>
        </a:spcBef>
        <a:spcAft>
          <a:spcPct val="0"/>
        </a:spcAft>
        <a:buClr>
          <a:srgbClr val="D9AB16"/>
        </a:buClr>
        <a:buChar char="–"/>
        <a:defRPr sz="1200">
          <a:solidFill>
            <a:srgbClr val="3F4548"/>
          </a:solidFill>
          <a:latin typeface="+mn-lt"/>
          <a:cs typeface="+mn-cs"/>
        </a:defRPr>
      </a:lvl4pPr>
      <a:lvl5pPr marL="1344283" indent="-132167" algn="l" rtl="0" eaLnBrk="1" fontAlgn="base" hangingPunct="1">
        <a:spcBef>
          <a:spcPct val="50000"/>
        </a:spcBef>
        <a:spcAft>
          <a:spcPct val="0"/>
        </a:spcAft>
        <a:buClr>
          <a:srgbClr val="D9AB16"/>
        </a:buClr>
        <a:buFont typeface="Arial" pitchFamily="34" charset="0"/>
        <a:buChar char="•"/>
        <a:defRPr sz="1100">
          <a:solidFill>
            <a:srgbClr val="3F4548"/>
          </a:solidFill>
          <a:latin typeface="+mn-lt"/>
          <a:cs typeface="+mn-cs"/>
        </a:defRPr>
      </a:lvl5pPr>
      <a:lvl6pPr marL="1687200" indent="-132167" algn="l" rtl="0" eaLnBrk="1" fontAlgn="base" hangingPunct="1">
        <a:spcBef>
          <a:spcPct val="50000"/>
        </a:spcBef>
        <a:spcAft>
          <a:spcPct val="0"/>
        </a:spcAft>
        <a:buClr>
          <a:srgbClr val="D9AB16"/>
        </a:buClr>
        <a:buChar char="»"/>
        <a:defRPr sz="1100">
          <a:solidFill>
            <a:srgbClr val="0D2E64"/>
          </a:solidFill>
          <a:latin typeface="+mn-lt"/>
          <a:cs typeface="+mn-cs"/>
        </a:defRPr>
      </a:lvl6pPr>
      <a:lvl7pPr marL="2030117" indent="-132167" algn="l" rtl="0" eaLnBrk="1" fontAlgn="base" hangingPunct="1">
        <a:spcBef>
          <a:spcPct val="50000"/>
        </a:spcBef>
        <a:spcAft>
          <a:spcPct val="0"/>
        </a:spcAft>
        <a:buClr>
          <a:srgbClr val="D9AB16"/>
        </a:buClr>
        <a:buChar char="»"/>
        <a:defRPr sz="1100">
          <a:solidFill>
            <a:srgbClr val="0D2E64"/>
          </a:solidFill>
          <a:latin typeface="+mn-lt"/>
          <a:cs typeface="+mn-cs"/>
        </a:defRPr>
      </a:lvl7pPr>
      <a:lvl8pPr marL="2373035" indent="-132167" algn="l" rtl="0" eaLnBrk="1" fontAlgn="base" hangingPunct="1">
        <a:spcBef>
          <a:spcPct val="50000"/>
        </a:spcBef>
        <a:spcAft>
          <a:spcPct val="0"/>
        </a:spcAft>
        <a:buClr>
          <a:srgbClr val="D9AB16"/>
        </a:buClr>
        <a:buChar char="»"/>
        <a:defRPr sz="1100">
          <a:solidFill>
            <a:srgbClr val="0D2E64"/>
          </a:solidFill>
          <a:latin typeface="+mn-lt"/>
          <a:cs typeface="+mn-cs"/>
        </a:defRPr>
      </a:lvl8pPr>
      <a:lvl9pPr marL="2715952" indent="-132167" algn="l" rtl="0" eaLnBrk="1" fontAlgn="base" hangingPunct="1">
        <a:spcBef>
          <a:spcPct val="50000"/>
        </a:spcBef>
        <a:spcAft>
          <a:spcPct val="0"/>
        </a:spcAft>
        <a:buClr>
          <a:srgbClr val="D9AB16"/>
        </a:buClr>
        <a:buChar char="»"/>
        <a:defRPr sz="1100">
          <a:solidFill>
            <a:srgbClr val="0D2E64"/>
          </a:solidFill>
          <a:latin typeface="+mn-lt"/>
          <a:cs typeface="+mn-cs"/>
        </a:defRPr>
      </a:lvl9pPr>
    </p:bodyStyle>
    <p:otherStyle>
      <a:defPPr>
        <a:defRPr lang="en-US"/>
      </a:defPPr>
      <a:lvl1pPr marL="0" algn="l" defTabSz="685835" rtl="0" eaLnBrk="1" latinLnBrk="0" hangingPunct="1">
        <a:defRPr sz="1400" kern="1200">
          <a:solidFill>
            <a:schemeClr val="tx1"/>
          </a:solidFill>
          <a:latin typeface="+mn-lt"/>
          <a:ea typeface="+mn-ea"/>
          <a:cs typeface="+mn-cs"/>
        </a:defRPr>
      </a:lvl1pPr>
      <a:lvl2pPr marL="342918" algn="l" defTabSz="685835" rtl="0" eaLnBrk="1" latinLnBrk="0" hangingPunct="1">
        <a:defRPr sz="1400" kern="1200">
          <a:solidFill>
            <a:schemeClr val="tx1"/>
          </a:solidFill>
          <a:latin typeface="+mn-lt"/>
          <a:ea typeface="+mn-ea"/>
          <a:cs typeface="+mn-cs"/>
        </a:defRPr>
      </a:lvl2pPr>
      <a:lvl3pPr marL="685835" algn="l" defTabSz="685835" rtl="0" eaLnBrk="1" latinLnBrk="0" hangingPunct="1">
        <a:defRPr sz="1400" kern="1200">
          <a:solidFill>
            <a:schemeClr val="tx1"/>
          </a:solidFill>
          <a:latin typeface="+mn-lt"/>
          <a:ea typeface="+mn-ea"/>
          <a:cs typeface="+mn-cs"/>
        </a:defRPr>
      </a:lvl3pPr>
      <a:lvl4pPr marL="1028751" algn="l" defTabSz="685835" rtl="0" eaLnBrk="1" latinLnBrk="0" hangingPunct="1">
        <a:defRPr sz="1400" kern="1200">
          <a:solidFill>
            <a:schemeClr val="tx1"/>
          </a:solidFill>
          <a:latin typeface="+mn-lt"/>
          <a:ea typeface="+mn-ea"/>
          <a:cs typeface="+mn-cs"/>
        </a:defRPr>
      </a:lvl4pPr>
      <a:lvl5pPr marL="1371669" algn="l" defTabSz="685835" rtl="0" eaLnBrk="1" latinLnBrk="0" hangingPunct="1">
        <a:defRPr sz="1400" kern="1200">
          <a:solidFill>
            <a:schemeClr val="tx1"/>
          </a:solidFill>
          <a:latin typeface="+mn-lt"/>
          <a:ea typeface="+mn-ea"/>
          <a:cs typeface="+mn-cs"/>
        </a:defRPr>
      </a:lvl5pPr>
      <a:lvl6pPr marL="1714586" algn="l" defTabSz="685835" rtl="0" eaLnBrk="1" latinLnBrk="0" hangingPunct="1">
        <a:defRPr sz="1400" kern="1200">
          <a:solidFill>
            <a:schemeClr val="tx1"/>
          </a:solidFill>
          <a:latin typeface="+mn-lt"/>
          <a:ea typeface="+mn-ea"/>
          <a:cs typeface="+mn-cs"/>
        </a:defRPr>
      </a:lvl6pPr>
      <a:lvl7pPr marL="2057503" algn="l" defTabSz="685835" rtl="0" eaLnBrk="1" latinLnBrk="0" hangingPunct="1">
        <a:defRPr sz="1400" kern="1200">
          <a:solidFill>
            <a:schemeClr val="tx1"/>
          </a:solidFill>
          <a:latin typeface="+mn-lt"/>
          <a:ea typeface="+mn-ea"/>
          <a:cs typeface="+mn-cs"/>
        </a:defRPr>
      </a:lvl7pPr>
      <a:lvl8pPr marL="2400420" algn="l" defTabSz="685835" rtl="0" eaLnBrk="1" latinLnBrk="0" hangingPunct="1">
        <a:defRPr sz="1400" kern="1200">
          <a:solidFill>
            <a:schemeClr val="tx1"/>
          </a:solidFill>
          <a:latin typeface="+mn-lt"/>
          <a:ea typeface="+mn-ea"/>
          <a:cs typeface="+mn-cs"/>
        </a:defRPr>
      </a:lvl8pPr>
      <a:lvl9pPr marL="2743337" algn="l" defTabSz="685835"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261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dirty="0"/>
              <a:t>IFRS 17 - Only 2 years to go, where are we and what are the key issues for the UK market?</a:t>
            </a:r>
          </a:p>
        </p:txBody>
      </p:sp>
      <p:sp>
        <p:nvSpPr>
          <p:cNvPr id="2051" name="Rectangle 3"/>
          <p:cNvSpPr>
            <a:spLocks noGrp="1" noChangeArrowheads="1"/>
          </p:cNvSpPr>
          <p:nvPr>
            <p:ph type="subTitle" idx="1"/>
          </p:nvPr>
        </p:nvSpPr>
        <p:spPr>
          <a:xfrm>
            <a:off x="395292" y="2641161"/>
            <a:ext cx="7849116" cy="972592"/>
          </a:xfrm>
        </p:spPr>
        <p:txBody>
          <a:bodyPr/>
          <a:lstStyle/>
          <a:p>
            <a:pPr>
              <a:spcAft>
                <a:spcPts val="1200"/>
              </a:spcAft>
            </a:pPr>
            <a:r>
              <a:rPr lang="en-GB" altLang="en-US" sz="1800" dirty="0"/>
              <a:t>Speakers: Richard Olswang, Gail Tucker and Anthony Coughlan</a:t>
            </a:r>
          </a:p>
          <a:p>
            <a:pPr>
              <a:spcAft>
                <a:spcPts val="1200"/>
              </a:spcAft>
            </a:pPr>
            <a:r>
              <a:rPr lang="en-GB" altLang="en-US" sz="1800" dirty="0"/>
              <a:t>Chair: Kamran Foroughi</a:t>
            </a:r>
          </a:p>
          <a:p>
            <a:pPr>
              <a:spcAft>
                <a:spcPts val="1200"/>
              </a:spcAft>
            </a:pPr>
            <a:r>
              <a:rPr lang="en-GB" altLang="en-US" sz="1800" dirty="0"/>
              <a:t>Members of the Financial Reporting Group, IFoA</a:t>
            </a:r>
          </a:p>
          <a:p>
            <a:endParaRPr lang="en-GB" dirty="0"/>
          </a:p>
          <a:p>
            <a:endParaRPr lang="en-GB" dirty="0"/>
          </a:p>
          <a:p>
            <a:endParaRPr lang="en-GB" dirty="0"/>
          </a:p>
        </p:txBody>
      </p:sp>
      <p:sp>
        <p:nvSpPr>
          <p:cNvPr id="4" name="Rectangle 4"/>
          <p:cNvSpPr>
            <a:spLocks noGrp="1" noChangeArrowheads="1"/>
          </p:cNvSpPr>
          <p:nvPr>
            <p:ph type="dt" sz="half" idx="2"/>
          </p:nvPr>
        </p:nvSpPr>
        <p:spPr/>
        <p:txBody>
          <a:bodyPr/>
          <a:lstStyle/>
          <a:p>
            <a:r>
              <a:rPr lang="en-US" dirty="0"/>
              <a:t>November 2018</a:t>
            </a:r>
            <a:endParaRPr lang="en-GB" dirty="0"/>
          </a:p>
        </p:txBody>
      </p:sp>
      <p:cxnSp>
        <p:nvCxnSpPr>
          <p:cNvPr id="3" name="Straight Connector 2">
            <a:extLst>
              <a:ext uri="{FF2B5EF4-FFF2-40B4-BE49-F238E27FC236}">
                <a16:creationId xmlns:a16="http://schemas.microsoft.com/office/drawing/2014/main" id="{5DB687FF-E58D-4553-962F-C03148789ADC}"/>
              </a:ext>
            </a:extLst>
          </p:cNvPr>
          <p:cNvCxnSpPr>
            <a:cxnSpLocks/>
          </p:cNvCxnSpPr>
          <p:nvPr/>
        </p:nvCxnSpPr>
        <p:spPr>
          <a:xfrm flipH="1">
            <a:off x="2709541" y="1581968"/>
            <a:ext cx="528818" cy="4992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2">
            <a:extLst>
              <a:ext uri="{FF2B5EF4-FFF2-40B4-BE49-F238E27FC236}">
                <a16:creationId xmlns:a16="http://schemas.microsoft.com/office/drawing/2014/main" id="{19406EAE-8203-4DFA-A06D-DDE723E5EEB5}"/>
              </a:ext>
            </a:extLst>
          </p:cNvPr>
          <p:cNvSpPr txBox="1">
            <a:spLocks noChangeArrowheads="1"/>
          </p:cNvSpPr>
          <p:nvPr/>
        </p:nvSpPr>
        <p:spPr bwMode="auto">
          <a:xfrm>
            <a:off x="2810516" y="1218741"/>
            <a:ext cx="433709" cy="45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lgn="l" rtl="0" eaLnBrk="1" fontAlgn="base" hangingPunct="1">
              <a:spcBef>
                <a:spcPct val="0"/>
              </a:spcBef>
              <a:spcAft>
                <a:spcPct val="0"/>
              </a:spcAft>
              <a:defRPr sz="2700" b="1">
                <a:solidFill>
                  <a:srgbClr val="D9AB16"/>
                </a:solidFill>
                <a:latin typeface="+mj-lt"/>
                <a:ea typeface="+mj-ea"/>
                <a:cs typeface="+mj-cs"/>
              </a:defRPr>
            </a:lvl1pPr>
            <a:lvl2pPr algn="l" rtl="0" eaLnBrk="1" fontAlgn="base" hangingPunct="1">
              <a:spcBef>
                <a:spcPct val="0"/>
              </a:spcBef>
              <a:spcAft>
                <a:spcPct val="0"/>
              </a:spcAft>
              <a:defRPr sz="2400">
                <a:solidFill>
                  <a:srgbClr val="D9AB16"/>
                </a:solidFill>
                <a:latin typeface="Arial" charset="0"/>
                <a:cs typeface="Arial" charset="0"/>
              </a:defRPr>
            </a:lvl2pPr>
            <a:lvl3pPr algn="l" rtl="0" eaLnBrk="1" fontAlgn="base" hangingPunct="1">
              <a:spcBef>
                <a:spcPct val="0"/>
              </a:spcBef>
              <a:spcAft>
                <a:spcPct val="0"/>
              </a:spcAft>
              <a:defRPr sz="2400">
                <a:solidFill>
                  <a:srgbClr val="D9AB16"/>
                </a:solidFill>
                <a:latin typeface="Arial" charset="0"/>
                <a:cs typeface="Arial" charset="0"/>
              </a:defRPr>
            </a:lvl3pPr>
            <a:lvl4pPr algn="l" rtl="0" eaLnBrk="1" fontAlgn="base" hangingPunct="1">
              <a:spcBef>
                <a:spcPct val="0"/>
              </a:spcBef>
              <a:spcAft>
                <a:spcPct val="0"/>
              </a:spcAft>
              <a:defRPr sz="2400">
                <a:solidFill>
                  <a:srgbClr val="D9AB16"/>
                </a:solidFill>
                <a:latin typeface="Arial" charset="0"/>
                <a:cs typeface="Arial" charset="0"/>
              </a:defRPr>
            </a:lvl4pPr>
            <a:lvl5pPr algn="l" rtl="0" eaLnBrk="1" fontAlgn="base" hangingPunct="1">
              <a:spcBef>
                <a:spcPct val="0"/>
              </a:spcBef>
              <a:spcAft>
                <a:spcPct val="0"/>
              </a:spcAft>
              <a:defRPr sz="2400">
                <a:solidFill>
                  <a:srgbClr val="D9AB16"/>
                </a:solidFill>
                <a:latin typeface="Arial" charset="0"/>
                <a:cs typeface="Arial" charset="0"/>
              </a:defRPr>
            </a:lvl5pPr>
            <a:lvl6pPr marL="342918" algn="l" rtl="0" eaLnBrk="1" fontAlgn="base" hangingPunct="1">
              <a:spcBef>
                <a:spcPct val="0"/>
              </a:spcBef>
              <a:spcAft>
                <a:spcPct val="0"/>
              </a:spcAft>
              <a:defRPr sz="2400">
                <a:solidFill>
                  <a:srgbClr val="D9AB16"/>
                </a:solidFill>
                <a:latin typeface="Arial" charset="0"/>
                <a:cs typeface="Arial" charset="0"/>
              </a:defRPr>
            </a:lvl6pPr>
            <a:lvl7pPr marL="685835" algn="l" rtl="0" eaLnBrk="1" fontAlgn="base" hangingPunct="1">
              <a:spcBef>
                <a:spcPct val="0"/>
              </a:spcBef>
              <a:spcAft>
                <a:spcPct val="0"/>
              </a:spcAft>
              <a:defRPr sz="2400">
                <a:solidFill>
                  <a:srgbClr val="D9AB16"/>
                </a:solidFill>
                <a:latin typeface="Arial" charset="0"/>
                <a:cs typeface="Arial" charset="0"/>
              </a:defRPr>
            </a:lvl7pPr>
            <a:lvl8pPr marL="1028751" algn="l" rtl="0" eaLnBrk="1" fontAlgn="base" hangingPunct="1">
              <a:spcBef>
                <a:spcPct val="0"/>
              </a:spcBef>
              <a:spcAft>
                <a:spcPct val="0"/>
              </a:spcAft>
              <a:defRPr sz="2400">
                <a:solidFill>
                  <a:srgbClr val="D9AB16"/>
                </a:solidFill>
                <a:latin typeface="Arial" charset="0"/>
                <a:cs typeface="Arial" charset="0"/>
              </a:defRPr>
            </a:lvl8pPr>
            <a:lvl9pPr marL="1371669" algn="l" rtl="0" eaLnBrk="1" fontAlgn="base" hangingPunct="1">
              <a:spcBef>
                <a:spcPct val="0"/>
              </a:spcBef>
              <a:spcAft>
                <a:spcPct val="0"/>
              </a:spcAft>
              <a:defRPr sz="2400">
                <a:solidFill>
                  <a:srgbClr val="D9AB16"/>
                </a:solidFill>
                <a:latin typeface="Arial" charset="0"/>
                <a:cs typeface="Arial" charset="0"/>
              </a:defRPr>
            </a:lvl9pPr>
          </a:lstStyle>
          <a:p>
            <a:r>
              <a:rPr lang="en-GB" kern="0" dirty="0">
                <a:solidFill>
                  <a:srgbClr val="FF0000"/>
                </a:solidFill>
              </a:rPr>
              <a:t>3</a:t>
            </a:r>
          </a:p>
        </p:txBody>
      </p:sp>
    </p:spTree>
    <p:extLst>
      <p:ext uri="{BB962C8B-B14F-4D97-AF65-F5344CB8AC3E}">
        <p14:creationId xmlns:p14="http://schemas.microsoft.com/office/powerpoint/2010/main" val="2426659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95292" y="303610"/>
            <a:ext cx="8291512" cy="857250"/>
          </a:xfrm>
        </p:spPr>
        <p:txBody>
          <a:bodyPr/>
          <a:lstStyle/>
          <a:p>
            <a:pPr eaLnBrk="1" hangingPunct="1"/>
            <a:r>
              <a:rPr lang="en-GB" altLang="en-US" dirty="0"/>
              <a:t>Other developments in October 2018</a:t>
            </a:r>
            <a:endParaRPr lang="en-GB" altLang="en-US" sz="1800" b="0" dirty="0"/>
          </a:p>
        </p:txBody>
      </p:sp>
      <p:sp>
        <p:nvSpPr>
          <p:cNvPr id="41987"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D9AB16"/>
              </a:buClr>
              <a:buChar char="•"/>
              <a:defRPr sz="2000">
                <a:solidFill>
                  <a:srgbClr val="3F4548"/>
                </a:solidFill>
                <a:latin typeface="Arial" panose="020B0604020202020204" pitchFamily="34" charset="0"/>
                <a:cs typeface="Arial" panose="020B0604020202020204" pitchFamily="34" charset="0"/>
              </a:defRPr>
            </a:lvl1pPr>
            <a:lvl2pPr marL="741344" indent="-284156">
              <a:spcBef>
                <a:spcPct val="50000"/>
              </a:spcBef>
              <a:buClr>
                <a:srgbClr val="D9AB16"/>
              </a:buClr>
              <a:buChar char="–"/>
              <a:defRPr sz="1700">
                <a:solidFill>
                  <a:srgbClr val="3F4548"/>
                </a:solidFill>
                <a:latin typeface="Arial" panose="020B0604020202020204" pitchFamily="34" charset="0"/>
                <a:cs typeface="Arial" panose="020B0604020202020204" pitchFamily="34" charset="0"/>
              </a:defRPr>
            </a:lvl2pPr>
            <a:lvl3pPr marL="1141385" indent="-227007">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598573" indent="-227007">
              <a:spcBef>
                <a:spcPct val="50000"/>
              </a:spcBef>
              <a:buClr>
                <a:srgbClr val="D9AB16"/>
              </a:buClr>
              <a:buChar char="–"/>
              <a:defRPr sz="1400">
                <a:solidFill>
                  <a:srgbClr val="3F4548"/>
                </a:solidFill>
                <a:latin typeface="Arial" panose="020B0604020202020204" pitchFamily="34" charset="0"/>
                <a:cs typeface="Arial" panose="020B0604020202020204" pitchFamily="34" charset="0"/>
              </a:defRPr>
            </a:lvl4pPr>
            <a:lvl5pPr marL="2055761" indent="-227007">
              <a:spcBef>
                <a:spcPct val="50000"/>
              </a:spcBef>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5pPr>
            <a:lvl6pPr marL="2512950"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6pPr>
            <a:lvl7pPr marL="2970139"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7pPr>
            <a:lvl8pPr marL="3427328"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8pPr>
            <a:lvl9pPr marL="3884516"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9pPr>
          </a:lstStyle>
          <a:p>
            <a:pPr>
              <a:spcBef>
                <a:spcPct val="0"/>
              </a:spcBef>
              <a:buClrTx/>
              <a:buFontTx/>
              <a:buNone/>
            </a:pPr>
            <a:fld id="{060ACB2E-C586-4278-9C70-C14183A4CDF9}" type="slidenum">
              <a:rPr lang="en-GB" altLang="en-US" sz="1000"/>
              <a:pPr>
                <a:spcBef>
                  <a:spcPct val="0"/>
                </a:spcBef>
                <a:buClrTx/>
                <a:buFontTx/>
                <a:buNone/>
              </a:pPr>
              <a:t>10</a:t>
            </a:fld>
            <a:endParaRPr lang="en-GB" altLang="en-US" sz="1000" dirty="0"/>
          </a:p>
        </p:txBody>
      </p:sp>
      <p:sp>
        <p:nvSpPr>
          <p:cNvPr id="41989" name="Date Placeholder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D9AB16"/>
              </a:buClr>
              <a:buChar char="•"/>
              <a:defRPr sz="2000">
                <a:solidFill>
                  <a:srgbClr val="3F4548"/>
                </a:solidFill>
                <a:latin typeface="Arial" panose="020B0604020202020204" pitchFamily="34" charset="0"/>
                <a:cs typeface="Arial" panose="020B0604020202020204" pitchFamily="34" charset="0"/>
              </a:defRPr>
            </a:lvl1pPr>
            <a:lvl2pPr marL="741344" indent="-284156">
              <a:spcBef>
                <a:spcPct val="50000"/>
              </a:spcBef>
              <a:buClr>
                <a:srgbClr val="D9AB16"/>
              </a:buClr>
              <a:buChar char="–"/>
              <a:defRPr sz="1700">
                <a:solidFill>
                  <a:srgbClr val="3F4548"/>
                </a:solidFill>
                <a:latin typeface="Arial" panose="020B0604020202020204" pitchFamily="34" charset="0"/>
                <a:cs typeface="Arial" panose="020B0604020202020204" pitchFamily="34" charset="0"/>
              </a:defRPr>
            </a:lvl2pPr>
            <a:lvl3pPr marL="1141385" indent="-227007">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598573" indent="-227007">
              <a:spcBef>
                <a:spcPct val="50000"/>
              </a:spcBef>
              <a:buClr>
                <a:srgbClr val="D9AB16"/>
              </a:buClr>
              <a:buChar char="–"/>
              <a:defRPr sz="1400">
                <a:solidFill>
                  <a:srgbClr val="3F4548"/>
                </a:solidFill>
                <a:latin typeface="Arial" panose="020B0604020202020204" pitchFamily="34" charset="0"/>
                <a:cs typeface="Arial" panose="020B0604020202020204" pitchFamily="34" charset="0"/>
              </a:defRPr>
            </a:lvl4pPr>
            <a:lvl5pPr marL="2055761" indent="-227007">
              <a:spcBef>
                <a:spcPct val="50000"/>
              </a:spcBef>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5pPr>
            <a:lvl6pPr marL="2512950"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6pPr>
            <a:lvl7pPr marL="2970139"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7pPr>
            <a:lvl8pPr marL="3427328"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8pPr>
            <a:lvl9pPr marL="3884516"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9pPr>
          </a:lstStyle>
          <a:p>
            <a:pPr>
              <a:spcBef>
                <a:spcPct val="0"/>
              </a:spcBef>
              <a:buClrTx/>
              <a:buFontTx/>
              <a:buNone/>
            </a:pPr>
            <a:r>
              <a:rPr lang="en-US" altLang="en-US" sz="1000" dirty="0">
                <a:solidFill>
                  <a:schemeClr val="tx1"/>
                </a:solidFill>
              </a:rPr>
              <a:t>November 2018</a:t>
            </a:r>
            <a:endParaRPr lang="en-GB" altLang="en-US" sz="1000" dirty="0">
              <a:solidFill>
                <a:schemeClr val="tx1"/>
              </a:solidFill>
            </a:endParaRPr>
          </a:p>
        </p:txBody>
      </p:sp>
      <p:graphicFrame>
        <p:nvGraphicFramePr>
          <p:cNvPr id="12" name="Table 11">
            <a:extLst>
              <a:ext uri="{FF2B5EF4-FFF2-40B4-BE49-F238E27FC236}">
                <a16:creationId xmlns:a16="http://schemas.microsoft.com/office/drawing/2014/main" id="{1B5D333B-5952-4812-9933-890817D97F70}"/>
              </a:ext>
            </a:extLst>
          </p:cNvPr>
          <p:cNvGraphicFramePr>
            <a:graphicFrameLocks noGrp="1"/>
          </p:cNvGraphicFramePr>
          <p:nvPr>
            <p:extLst>
              <p:ext uri="{D42A27DB-BD31-4B8C-83A1-F6EECF244321}">
                <p14:modId xmlns:p14="http://schemas.microsoft.com/office/powerpoint/2010/main" val="3223066491"/>
              </p:ext>
            </p:extLst>
          </p:nvPr>
        </p:nvGraphicFramePr>
        <p:xfrm>
          <a:off x="468314" y="1126674"/>
          <a:ext cx="8207374" cy="2936716"/>
        </p:xfrm>
        <a:graphic>
          <a:graphicData uri="http://schemas.openxmlformats.org/drawingml/2006/table">
            <a:tbl>
              <a:tblPr firstRow="1" bandRow="1">
                <a:tableStyleId>{5C22544A-7EE6-4342-B048-85BDC9FD1C3A}</a:tableStyleId>
              </a:tblPr>
              <a:tblGrid>
                <a:gridCol w="1977719">
                  <a:extLst>
                    <a:ext uri="{9D8B030D-6E8A-4147-A177-3AD203B41FA5}">
                      <a16:colId xmlns:a16="http://schemas.microsoft.com/office/drawing/2014/main" val="20000"/>
                    </a:ext>
                  </a:extLst>
                </a:gridCol>
                <a:gridCol w="6229655">
                  <a:extLst>
                    <a:ext uri="{9D8B030D-6E8A-4147-A177-3AD203B41FA5}">
                      <a16:colId xmlns:a16="http://schemas.microsoft.com/office/drawing/2014/main" val="4241363930"/>
                    </a:ext>
                  </a:extLst>
                </a:gridCol>
              </a:tblGrid>
              <a:tr h="264705">
                <a:tc>
                  <a:txBody>
                    <a:bodyPr/>
                    <a:lstStyle/>
                    <a:p>
                      <a:r>
                        <a:rPr lang="en-GB" sz="1200" b="1" dirty="0">
                          <a:solidFill>
                            <a:schemeClr val="bg1"/>
                          </a:solidFill>
                        </a:rPr>
                        <a:t>European Parliament</a:t>
                      </a:r>
                    </a:p>
                  </a:txBody>
                  <a:tcPr anchor="ctr">
                    <a:lnR w="9525"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lang="en-GB" sz="1200" b="0" dirty="0">
                          <a:solidFill>
                            <a:schemeClr val="tx1"/>
                          </a:solidFill>
                        </a:rPr>
                        <a:t>Adopted IFRS 17 motion</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8F1E7"/>
                    </a:solidFill>
                  </a:tcPr>
                </a:tc>
                <a:extLst>
                  <a:ext uri="{0D108BD9-81ED-4DB2-BD59-A6C34878D82A}">
                    <a16:rowId xmlns:a16="http://schemas.microsoft.com/office/drawing/2014/main" val="10000"/>
                  </a:ext>
                </a:extLst>
              </a:tr>
              <a:tr h="358842">
                <a:tc>
                  <a:txBody>
                    <a:bodyPr/>
                    <a:lstStyle/>
                    <a:p>
                      <a:r>
                        <a:rPr lang="en-GB" sz="1200" b="1" dirty="0">
                          <a:solidFill>
                            <a:schemeClr val="bg1"/>
                          </a:solidFill>
                        </a:rPr>
                        <a:t>CFO Forum</a:t>
                      </a:r>
                    </a:p>
                  </a:txBody>
                  <a:tcPr anchor="ctr">
                    <a:lnR w="9525"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2"/>
                    </a:solidFill>
                  </a:tcPr>
                </a:tc>
                <a:tc>
                  <a:txBody>
                    <a:bodyPr/>
                    <a:lstStyle/>
                    <a:p>
                      <a:r>
                        <a:rPr lang="en-US" sz="1200" b="0" dirty="0">
                          <a:solidFill>
                            <a:schemeClr val="tx1"/>
                          </a:solidFill>
                        </a:rPr>
                        <a:t>Letter to IASB proposing solutions to issues identified</a:t>
                      </a:r>
                      <a:endParaRPr lang="en-GB" sz="1200" b="0" dirty="0">
                        <a:solidFill>
                          <a:schemeClr val="tx1"/>
                        </a:solidFil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617645">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u="none" dirty="0">
                          <a:solidFill>
                            <a:schemeClr val="bg1"/>
                          </a:solidFill>
                        </a:rPr>
                        <a:t>Global insurance industry</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200" b="1" u="none" dirty="0">
                        <a:solidFill>
                          <a:schemeClr val="bg1"/>
                        </a:solidFill>
                      </a:endParaRPr>
                    </a:p>
                  </a:txBody>
                  <a:tcPr anchor="ctr">
                    <a:lnR w="9525" cap="flat" cmpd="sng" algn="ctr">
                      <a:solidFill>
                        <a:schemeClr val="bg1">
                          <a:lumMod val="85000"/>
                        </a:schemeClr>
                      </a:solidFill>
                      <a:prstDash val="solid"/>
                      <a:round/>
                      <a:headEnd type="none" w="med" len="med"/>
                      <a:tailEnd type="none" w="med" len="med"/>
                    </a:lnR>
                    <a:solidFill>
                      <a:schemeClr val="accent2"/>
                    </a:solidFill>
                  </a:tcPr>
                </a:tc>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b="0" baseline="0" dirty="0">
                          <a:solidFill>
                            <a:schemeClr val="tx1"/>
                          </a:solidFill>
                        </a:rPr>
                        <a:t>Letter from 9 insurance associations</a:t>
                      </a:r>
                    </a:p>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b="0" baseline="0" dirty="0">
                          <a:solidFill>
                            <a:schemeClr val="tx1"/>
                          </a:solidFill>
                        </a:rPr>
                        <a:t>Supports issues raised by CFO Forum and calls for 2 year delay</a:t>
                      </a:r>
                      <a:endParaRPr lang="en-US" dirty="0"/>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495941247"/>
                  </a:ext>
                </a:extLst>
              </a:tr>
              <a:tr h="441175">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u="none" dirty="0">
                          <a:solidFill>
                            <a:schemeClr val="bg1"/>
                          </a:solidFill>
                        </a:rPr>
                        <a:t>EIOPA/ESMA/EBA</a:t>
                      </a:r>
                    </a:p>
                  </a:txBody>
                  <a:tcPr anchor="ctr">
                    <a:lnR w="9525" cap="flat" cmpd="sng" algn="ctr">
                      <a:solidFill>
                        <a:schemeClr val="bg1">
                          <a:lumMod val="85000"/>
                        </a:schemeClr>
                      </a:solidFill>
                      <a:prstDash val="solid"/>
                      <a:round/>
                      <a:headEnd type="none" w="med" len="med"/>
                      <a:tailEnd type="none" w="med" len="med"/>
                    </a:lnR>
                    <a:solidFill>
                      <a:schemeClr val="accent2"/>
                    </a:solidFill>
                  </a:tcPr>
                </a:tc>
                <a:tc>
                  <a:txBody>
                    <a:bodyPr/>
                    <a:lstStyle/>
                    <a:p>
                      <a:pPr marL="171450" indent="-171450" algn="l">
                        <a:buFont typeface="Wingdings" panose="05000000000000000000" pitchFamily="2" charset="2"/>
                        <a:buChar char="§"/>
                      </a:pPr>
                      <a:r>
                        <a:rPr lang="en-GB" sz="1200" b="0" dirty="0">
                          <a:solidFill>
                            <a:schemeClr val="tx1"/>
                          </a:solidFill>
                        </a:rPr>
                        <a:t>Calls for transparency in endorsement process</a:t>
                      </a:r>
                    </a:p>
                    <a:p>
                      <a:pPr marL="171450" indent="-171450" algn="l">
                        <a:buFont typeface="Wingdings" panose="05000000000000000000" pitchFamily="2" charset="2"/>
                        <a:buChar char="§"/>
                      </a:pPr>
                      <a:r>
                        <a:rPr lang="en-GB" sz="1200" b="0" dirty="0">
                          <a:solidFill>
                            <a:schemeClr val="tx1"/>
                          </a:solidFill>
                        </a:rPr>
                        <a:t>Reiterates need for implementation in 2021</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785908372"/>
                  </a:ext>
                </a:extLst>
              </a:tr>
              <a:tr h="617645">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baseline="0" dirty="0">
                          <a:solidFill>
                            <a:schemeClr val="bg1"/>
                          </a:solidFill>
                        </a:rPr>
                        <a:t>EIOPA</a:t>
                      </a:r>
                    </a:p>
                  </a:txBody>
                  <a:tcPr anchor="ctr">
                    <a:lnR w="9525" cap="flat" cmpd="sng" algn="ctr">
                      <a:solidFill>
                        <a:schemeClr val="bg1">
                          <a:lumMod val="85000"/>
                        </a:schemeClr>
                      </a:solidFill>
                      <a:prstDash val="solid"/>
                      <a:round/>
                      <a:headEnd type="none" w="med" len="med"/>
                      <a:tailEnd type="none" w="med" len="med"/>
                    </a:lnR>
                    <a:solidFill>
                      <a:schemeClr val="accent2"/>
                    </a:solidFill>
                  </a:tcPr>
                </a:tc>
                <a:tc>
                  <a:txBody>
                    <a:bodyPr/>
                    <a:lstStyle/>
                    <a:p>
                      <a:pPr marL="171450" indent="-171450">
                        <a:buFont typeface="Wingdings" panose="05000000000000000000" pitchFamily="2" charset="2"/>
                        <a:buChar char="§"/>
                      </a:pPr>
                      <a:r>
                        <a:rPr lang="en-US" sz="1200" b="0" baseline="0" dirty="0">
                          <a:solidFill>
                            <a:schemeClr val="tx1"/>
                          </a:solidFill>
                        </a:rPr>
                        <a:t>IFRS 17 beneficial to European public good</a:t>
                      </a:r>
                    </a:p>
                    <a:p>
                      <a:pPr marL="171450" indent="-171450">
                        <a:buFont typeface="Wingdings" panose="05000000000000000000" pitchFamily="2" charset="2"/>
                        <a:buChar char="§"/>
                      </a:pPr>
                      <a:r>
                        <a:rPr lang="en-US" sz="1200" b="0" baseline="0" dirty="0">
                          <a:solidFill>
                            <a:schemeClr val="tx1"/>
                          </a:solidFill>
                        </a:rPr>
                        <a:t>Options in IFRS 17 may lead to lack of comparability</a:t>
                      </a:r>
                    </a:p>
                    <a:p>
                      <a:pPr marL="171450" indent="-171450">
                        <a:buFont typeface="Wingdings" panose="05000000000000000000" pitchFamily="2" charset="2"/>
                        <a:buChar char="§"/>
                      </a:pPr>
                      <a:r>
                        <a:rPr lang="en-US" sz="1200" b="0" baseline="0" dirty="0">
                          <a:solidFill>
                            <a:schemeClr val="tx1"/>
                          </a:solidFill>
                        </a:rPr>
                        <a:t>Reinsurance and level of aggregation require further consideration</a:t>
                      </a:r>
                      <a:endParaRPr lang="en-GB" dirty="0"/>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92589378"/>
                  </a:ext>
                </a:extLst>
              </a:tr>
              <a:tr h="566194">
                <a:tc>
                  <a:txBody>
                    <a:bodyPr/>
                    <a:lstStyle/>
                    <a:p>
                      <a:r>
                        <a:rPr lang="en-US" sz="1200" b="1" dirty="0">
                          <a:solidFill>
                            <a:schemeClr val="bg1"/>
                          </a:solidFill>
                        </a:rPr>
                        <a:t>EFRAG</a:t>
                      </a:r>
                    </a:p>
                  </a:txBody>
                  <a:tcPr anchor="ctr">
                    <a:lnR w="9525" cap="flat" cmpd="sng" algn="ctr">
                      <a:solidFill>
                        <a:schemeClr val="bg1">
                          <a:lumMod val="85000"/>
                        </a:schemeClr>
                      </a:solidFill>
                      <a:prstDash val="solid"/>
                      <a:round/>
                      <a:headEnd type="none" w="med" len="med"/>
                      <a:tailEnd type="none" w="med" len="med"/>
                    </a:lnR>
                    <a:solidFill>
                      <a:schemeClr val="accent2"/>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0" baseline="0" dirty="0">
                          <a:solidFill>
                            <a:schemeClr val="tx1"/>
                          </a:solidFill>
                        </a:rPr>
                        <a:t>Letter to EIOPA/ESMA/EBA clarifying its approach to the endorsement process</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994534115"/>
                  </a:ext>
                </a:extLst>
              </a:tr>
            </a:tbl>
          </a:graphicData>
        </a:graphic>
      </p:graphicFrame>
    </p:spTree>
    <p:extLst>
      <p:ext uri="{BB962C8B-B14F-4D97-AF65-F5344CB8AC3E}">
        <p14:creationId xmlns:p14="http://schemas.microsoft.com/office/powerpoint/2010/main" val="3883385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C6033-7816-4C5C-9157-B0E0ED4951EB}"/>
              </a:ext>
            </a:extLst>
          </p:cNvPr>
          <p:cNvSpPr>
            <a:spLocks noGrp="1"/>
          </p:cNvSpPr>
          <p:nvPr>
            <p:ph type="title"/>
          </p:nvPr>
        </p:nvSpPr>
        <p:spPr/>
        <p:txBody>
          <a:bodyPr/>
          <a:lstStyle/>
          <a:p>
            <a:r>
              <a:rPr lang="en-GB" dirty="0"/>
              <a:t>IASB response</a:t>
            </a:r>
          </a:p>
        </p:txBody>
      </p:sp>
      <p:sp>
        <p:nvSpPr>
          <p:cNvPr id="3" name="Content Placeholder 2">
            <a:extLst>
              <a:ext uri="{FF2B5EF4-FFF2-40B4-BE49-F238E27FC236}">
                <a16:creationId xmlns:a16="http://schemas.microsoft.com/office/drawing/2014/main" id="{CDDDF42C-0A16-4C64-957C-C3E32385AEB3}"/>
              </a:ext>
            </a:extLst>
          </p:cNvPr>
          <p:cNvSpPr>
            <a:spLocks noGrp="1"/>
          </p:cNvSpPr>
          <p:nvPr>
            <p:ph idx="1"/>
          </p:nvPr>
        </p:nvSpPr>
        <p:spPr/>
        <p:txBody>
          <a:bodyPr/>
          <a:lstStyle/>
          <a:p>
            <a:pPr>
              <a:buFont typeface="Wingdings" panose="05000000000000000000" pitchFamily="2" charset="2"/>
              <a:buChar char="§"/>
            </a:pPr>
            <a:r>
              <a:rPr lang="en-US" dirty="0"/>
              <a:t>Concerns and implementation challenges discussed at October IASB meeting:</a:t>
            </a:r>
          </a:p>
          <a:p>
            <a:pPr lvl="1">
              <a:buFont typeface="Wingdings" panose="05000000000000000000" pitchFamily="2" charset="2"/>
              <a:buChar char="§"/>
            </a:pPr>
            <a:r>
              <a:rPr lang="en-US" dirty="0"/>
              <a:t>IFRS 9 for insurers link and status key Board concern</a:t>
            </a:r>
          </a:p>
          <a:p>
            <a:pPr>
              <a:buFont typeface="Wingdings" panose="05000000000000000000" pitchFamily="2" charset="2"/>
              <a:buChar char="§"/>
            </a:pPr>
            <a:r>
              <a:rPr lang="en-US" dirty="0"/>
              <a:t>Board agreed criteria to assess whether there is a need to amend IFRS 17:</a:t>
            </a:r>
          </a:p>
          <a:p>
            <a:pPr marL="679864" lvl="1" indent="-342900">
              <a:buFont typeface="+mj-lt"/>
              <a:buAutoNum type="alphaLcParenR"/>
            </a:pPr>
            <a:r>
              <a:rPr lang="en-US" dirty="0"/>
              <a:t>amendments would not result in significant loss of useful information </a:t>
            </a:r>
          </a:p>
          <a:p>
            <a:pPr marL="679864" lvl="1" indent="-342900">
              <a:buFont typeface="+mj-lt"/>
              <a:buAutoNum type="alphaLcParenR"/>
            </a:pPr>
            <a:r>
              <a:rPr lang="en-US" dirty="0"/>
              <a:t>amendments would not unduly disrupt implementation processes already under way</a:t>
            </a:r>
          </a:p>
          <a:p>
            <a:pPr marL="679864" lvl="1" indent="-342900">
              <a:buFont typeface="+mj-lt"/>
              <a:buAutoNum type="alphaLcParenR"/>
            </a:pPr>
            <a:r>
              <a:rPr lang="en-US" dirty="0"/>
              <a:t>New evidence required to justify changes to previous decisions</a:t>
            </a:r>
          </a:p>
          <a:p>
            <a:pPr>
              <a:buFont typeface="Wingdings" panose="05000000000000000000" pitchFamily="2" charset="2"/>
              <a:buChar char="§"/>
            </a:pPr>
            <a:r>
              <a:rPr lang="en-US" dirty="0"/>
              <a:t>From December 2018 onwards:</a:t>
            </a:r>
          </a:p>
          <a:p>
            <a:pPr lvl="1">
              <a:buFont typeface="Wingdings" panose="05000000000000000000" pitchFamily="2" charset="2"/>
              <a:buChar char="§"/>
            </a:pPr>
            <a:r>
              <a:rPr lang="en-US" dirty="0"/>
              <a:t>Staff will assess how each issue stacks up against the criteria for change.</a:t>
            </a:r>
          </a:p>
          <a:p>
            <a:pPr lvl="1">
              <a:buFont typeface="Wingdings" panose="05000000000000000000" pitchFamily="2" charset="2"/>
              <a:buChar char="§"/>
            </a:pPr>
            <a:r>
              <a:rPr lang="en-US" dirty="0"/>
              <a:t>Board will be asked for direction on what to do next.</a:t>
            </a:r>
          </a:p>
          <a:p>
            <a:pPr lvl="1">
              <a:buFont typeface="Wingdings" panose="05000000000000000000" pitchFamily="2" charset="2"/>
              <a:buChar char="§"/>
            </a:pPr>
            <a:r>
              <a:rPr lang="en-US" dirty="0"/>
              <a:t>More detailed papers on individual topics will then be developed.</a:t>
            </a:r>
          </a:p>
          <a:p>
            <a:pPr lvl="1">
              <a:buFont typeface="Wingdings" panose="05000000000000000000" pitchFamily="2" charset="2"/>
              <a:buChar char="Ø"/>
            </a:pPr>
            <a:endParaRPr lang="en-US" dirty="0"/>
          </a:p>
        </p:txBody>
      </p:sp>
      <p:sp>
        <p:nvSpPr>
          <p:cNvPr id="4" name="Date Placeholder 3">
            <a:extLst>
              <a:ext uri="{FF2B5EF4-FFF2-40B4-BE49-F238E27FC236}">
                <a16:creationId xmlns:a16="http://schemas.microsoft.com/office/drawing/2014/main" id="{10587389-BC91-49FC-9225-99891684E42B}"/>
              </a:ext>
            </a:extLst>
          </p:cNvPr>
          <p:cNvSpPr>
            <a:spLocks noGrp="1"/>
          </p:cNvSpPr>
          <p:nvPr>
            <p:ph type="dt" sz="half" idx="10"/>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pPr>
              <a:spcBef>
                <a:spcPct val="50000"/>
              </a:spcBef>
              <a:buClr>
                <a:srgbClr val="D9AB16"/>
              </a:buClr>
            </a:pPr>
            <a:r>
              <a:rPr lang="en-US" sz="1000" dirty="0">
                <a:solidFill>
                  <a:srgbClr val="3F4548"/>
                </a:solidFill>
                <a:latin typeface="Arial" panose="020B0604020202020204" pitchFamily="34" charset="0"/>
                <a:cs typeface="Arial" panose="020B0604020202020204" pitchFamily="34" charset="0"/>
              </a:rPr>
              <a:t>November 2018</a:t>
            </a:r>
            <a:endParaRPr lang="en-GB" sz="1000" dirty="0">
              <a:solidFill>
                <a:srgbClr val="3F4548"/>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61EEA77D-B161-482F-A5D7-06AA84EDD727}"/>
              </a:ext>
            </a:extLst>
          </p:cNvPr>
          <p:cNvSpPr>
            <a:spLocks noGrp="1"/>
          </p:cNvSpPr>
          <p:nvPr>
            <p:ph type="sldNum" sz="quarter" idx="12"/>
          </p:nvPr>
        </p:nvSpPr>
        <p:spPr/>
        <p:txBody>
          <a:bodyPr/>
          <a:lstStyle/>
          <a:p>
            <a:fld id="{FE8DA6AF-1811-4E27-A96F-54109F1D0275}" type="slidenum">
              <a:rPr lang="en-GB" smtClean="0"/>
              <a:pPr/>
              <a:t>11</a:t>
            </a:fld>
            <a:endParaRPr lang="en-GB" dirty="0"/>
          </a:p>
        </p:txBody>
      </p:sp>
    </p:spTree>
    <p:extLst>
      <p:ext uri="{BB962C8B-B14F-4D97-AF65-F5344CB8AC3E}">
        <p14:creationId xmlns:p14="http://schemas.microsoft.com/office/powerpoint/2010/main" val="352704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Purpose of the TRG </a:t>
            </a:r>
            <a:endParaRPr lang="en-US" dirty="0"/>
          </a:p>
        </p:txBody>
      </p:sp>
      <p:sp>
        <p:nvSpPr>
          <p:cNvPr id="8" name="Line 130"/>
          <p:cNvSpPr>
            <a:spLocks noChangeShapeType="1"/>
          </p:cNvSpPr>
          <p:nvPr/>
        </p:nvSpPr>
        <p:spPr bwMode="auto">
          <a:xfrm>
            <a:off x="1815262" y="1420651"/>
            <a:ext cx="959021" cy="0"/>
          </a:xfrm>
          <a:prstGeom prst="line">
            <a:avLst/>
          </a:prstGeom>
          <a:noFill/>
          <a:ln w="28575">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68564" tIns="34282" rIns="68564" bIns="34282" numCol="1" anchor="t" anchorCtr="0" compatLnSpc="1">
            <a:prstTxWarp prst="textNoShape">
              <a:avLst/>
            </a:prstTxWarp>
          </a:bodyPr>
          <a:lstStyle/>
          <a:p>
            <a:endParaRPr lang="en-GB" dirty="0">
              <a:solidFill>
                <a:srgbClr val="000000"/>
              </a:solidFill>
            </a:endParaRPr>
          </a:p>
        </p:txBody>
      </p:sp>
      <p:sp>
        <p:nvSpPr>
          <p:cNvPr id="9" name="Line 131"/>
          <p:cNvSpPr>
            <a:spLocks noChangeShapeType="1"/>
          </p:cNvSpPr>
          <p:nvPr/>
        </p:nvSpPr>
        <p:spPr bwMode="auto">
          <a:xfrm>
            <a:off x="2479455" y="1904732"/>
            <a:ext cx="1071652" cy="0"/>
          </a:xfrm>
          <a:prstGeom prst="line">
            <a:avLst/>
          </a:prstGeom>
          <a:noFill/>
          <a:ln w="2857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68564" tIns="34282" rIns="68564" bIns="34282" numCol="1" anchor="t" anchorCtr="0" compatLnSpc="1">
            <a:prstTxWarp prst="textNoShape">
              <a:avLst/>
            </a:prstTxWarp>
          </a:bodyPr>
          <a:lstStyle/>
          <a:p>
            <a:endParaRPr lang="en-GB" dirty="0">
              <a:solidFill>
                <a:srgbClr val="000000"/>
              </a:solidFill>
            </a:endParaRPr>
          </a:p>
        </p:txBody>
      </p:sp>
      <p:sp>
        <p:nvSpPr>
          <p:cNvPr id="10" name="Line 132"/>
          <p:cNvSpPr>
            <a:spLocks noChangeShapeType="1"/>
          </p:cNvSpPr>
          <p:nvPr/>
        </p:nvSpPr>
        <p:spPr bwMode="auto">
          <a:xfrm>
            <a:off x="2784221" y="2729937"/>
            <a:ext cx="1084903" cy="0"/>
          </a:xfrm>
          <a:prstGeom prst="line">
            <a:avLst/>
          </a:prstGeom>
          <a:noFill/>
          <a:ln w="28575">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68564" tIns="34282" rIns="68564" bIns="34282" numCol="1" anchor="t" anchorCtr="0" compatLnSpc="1">
            <a:prstTxWarp prst="textNoShape">
              <a:avLst/>
            </a:prstTxWarp>
          </a:bodyPr>
          <a:lstStyle/>
          <a:p>
            <a:endParaRPr lang="en-GB" dirty="0">
              <a:solidFill>
                <a:srgbClr val="000000"/>
              </a:solidFill>
            </a:endParaRPr>
          </a:p>
        </p:txBody>
      </p:sp>
      <p:sp>
        <p:nvSpPr>
          <p:cNvPr id="11" name="Line 133"/>
          <p:cNvSpPr>
            <a:spLocks noChangeShapeType="1"/>
          </p:cNvSpPr>
          <p:nvPr/>
        </p:nvSpPr>
        <p:spPr bwMode="auto">
          <a:xfrm>
            <a:off x="2487387" y="3546861"/>
            <a:ext cx="1068339" cy="0"/>
          </a:xfrm>
          <a:prstGeom prst="line">
            <a:avLst/>
          </a:prstGeom>
          <a:noFill/>
          <a:ln w="2857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68564" tIns="34282" rIns="68564" bIns="34282" numCol="1" anchor="t" anchorCtr="0" compatLnSpc="1">
            <a:prstTxWarp prst="textNoShape">
              <a:avLst/>
            </a:prstTxWarp>
          </a:bodyPr>
          <a:lstStyle/>
          <a:p>
            <a:endParaRPr lang="en-GB" dirty="0">
              <a:solidFill>
                <a:srgbClr val="000000"/>
              </a:solidFill>
            </a:endParaRPr>
          </a:p>
        </p:txBody>
      </p:sp>
      <p:sp>
        <p:nvSpPr>
          <p:cNvPr id="13" name="Block Arc 12"/>
          <p:cNvSpPr/>
          <p:nvPr/>
        </p:nvSpPr>
        <p:spPr bwMode="ltGray">
          <a:xfrm>
            <a:off x="257845" y="1476796"/>
            <a:ext cx="2373136" cy="2373135"/>
          </a:xfrm>
          <a:prstGeom prst="blockArc">
            <a:avLst>
              <a:gd name="adj1" fmla="val 14507571"/>
              <a:gd name="adj2" fmla="val 7070356"/>
              <a:gd name="adj3" fmla="val 6436"/>
            </a:avLst>
          </a:prstGeom>
          <a:solidFill>
            <a:srgbClr val="D5D1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FFFF"/>
              </a:solidFill>
              <a:latin typeface="Georgia" pitchFamily="18" charset="0"/>
            </a:endParaRPr>
          </a:p>
        </p:txBody>
      </p:sp>
      <p:sp>
        <p:nvSpPr>
          <p:cNvPr id="14" name="Freeform 120"/>
          <p:cNvSpPr>
            <a:spLocks/>
          </p:cNvSpPr>
          <p:nvPr/>
        </p:nvSpPr>
        <p:spPr bwMode="auto">
          <a:xfrm>
            <a:off x="1702631" y="1355740"/>
            <a:ext cx="768542" cy="528372"/>
          </a:xfrm>
          <a:custGeom>
            <a:avLst/>
            <a:gdLst>
              <a:gd name="T0" fmla="*/ 214 w 928"/>
              <a:gd name="T1" fmla="*/ 114 h 638"/>
              <a:gd name="T2" fmla="*/ 214 w 928"/>
              <a:gd name="T3" fmla="*/ 106 h 638"/>
              <a:gd name="T4" fmla="*/ 206 w 928"/>
              <a:gd name="T5" fmla="*/ 66 h 638"/>
              <a:gd name="T6" fmla="*/ 182 w 928"/>
              <a:gd name="T7" fmla="*/ 32 h 638"/>
              <a:gd name="T8" fmla="*/ 148 w 928"/>
              <a:gd name="T9" fmla="*/ 8 h 638"/>
              <a:gd name="T10" fmla="*/ 108 w 928"/>
              <a:gd name="T11" fmla="*/ 0 h 638"/>
              <a:gd name="T12" fmla="*/ 86 w 928"/>
              <a:gd name="T13" fmla="*/ 2 h 638"/>
              <a:gd name="T14" fmla="*/ 48 w 928"/>
              <a:gd name="T15" fmla="*/ 18 h 638"/>
              <a:gd name="T16" fmla="*/ 18 w 928"/>
              <a:gd name="T17" fmla="*/ 46 h 638"/>
              <a:gd name="T18" fmla="*/ 2 w 928"/>
              <a:gd name="T19" fmla="*/ 86 h 638"/>
              <a:gd name="T20" fmla="*/ 0 w 928"/>
              <a:gd name="T21" fmla="*/ 106 h 638"/>
              <a:gd name="T22" fmla="*/ 8 w 928"/>
              <a:gd name="T23" fmla="*/ 148 h 638"/>
              <a:gd name="T24" fmla="*/ 32 w 928"/>
              <a:gd name="T25" fmla="*/ 182 h 638"/>
              <a:gd name="T26" fmla="*/ 66 w 928"/>
              <a:gd name="T27" fmla="*/ 204 h 638"/>
              <a:gd name="T28" fmla="*/ 108 w 928"/>
              <a:gd name="T29" fmla="*/ 214 h 638"/>
              <a:gd name="T30" fmla="*/ 130 w 928"/>
              <a:gd name="T31" fmla="*/ 210 h 638"/>
              <a:gd name="T32" fmla="*/ 168 w 928"/>
              <a:gd name="T33" fmla="*/ 194 h 638"/>
              <a:gd name="T34" fmla="*/ 184 w 928"/>
              <a:gd name="T35" fmla="*/ 180 h 638"/>
              <a:gd name="T36" fmla="*/ 284 w 928"/>
              <a:gd name="T37" fmla="*/ 216 h 638"/>
              <a:gd name="T38" fmla="*/ 380 w 928"/>
              <a:gd name="T39" fmla="*/ 260 h 638"/>
              <a:gd name="T40" fmla="*/ 472 w 928"/>
              <a:gd name="T41" fmla="*/ 310 h 638"/>
              <a:gd name="T42" fmla="*/ 562 w 928"/>
              <a:gd name="T43" fmla="*/ 364 h 638"/>
              <a:gd name="T44" fmla="*/ 646 w 928"/>
              <a:gd name="T45" fmla="*/ 424 h 638"/>
              <a:gd name="T46" fmla="*/ 726 w 928"/>
              <a:gd name="T47" fmla="*/ 490 h 638"/>
              <a:gd name="T48" fmla="*/ 804 w 928"/>
              <a:gd name="T49" fmla="*/ 562 h 638"/>
              <a:gd name="T50" fmla="*/ 874 w 928"/>
              <a:gd name="T51" fmla="*/ 638 h 638"/>
              <a:gd name="T52" fmla="*/ 884 w 928"/>
              <a:gd name="T53" fmla="*/ 622 h 638"/>
              <a:gd name="T54" fmla="*/ 912 w 928"/>
              <a:gd name="T55" fmla="*/ 598 h 638"/>
              <a:gd name="T56" fmla="*/ 928 w 928"/>
              <a:gd name="T57" fmla="*/ 590 h 638"/>
              <a:gd name="T58" fmla="*/ 854 w 928"/>
              <a:gd name="T59" fmla="*/ 512 h 638"/>
              <a:gd name="T60" fmla="*/ 776 w 928"/>
              <a:gd name="T61" fmla="*/ 438 h 638"/>
              <a:gd name="T62" fmla="*/ 692 w 928"/>
              <a:gd name="T63" fmla="*/ 368 h 638"/>
              <a:gd name="T64" fmla="*/ 604 w 928"/>
              <a:gd name="T65" fmla="*/ 306 h 638"/>
              <a:gd name="T66" fmla="*/ 512 w 928"/>
              <a:gd name="T67" fmla="*/ 248 h 638"/>
              <a:gd name="T68" fmla="*/ 416 w 928"/>
              <a:gd name="T69" fmla="*/ 198 h 638"/>
              <a:gd name="T70" fmla="*/ 316 w 928"/>
              <a:gd name="T71" fmla="*/ 152 h 638"/>
              <a:gd name="T72" fmla="*/ 214 w 928"/>
              <a:gd name="T73" fmla="*/ 114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8" h="638">
                <a:moveTo>
                  <a:pt x="214" y="114"/>
                </a:moveTo>
                <a:lnTo>
                  <a:pt x="214" y="114"/>
                </a:lnTo>
                <a:lnTo>
                  <a:pt x="214" y="106"/>
                </a:lnTo>
                <a:lnTo>
                  <a:pt x="214" y="106"/>
                </a:lnTo>
                <a:lnTo>
                  <a:pt x="212" y="86"/>
                </a:lnTo>
                <a:lnTo>
                  <a:pt x="206" y="66"/>
                </a:lnTo>
                <a:lnTo>
                  <a:pt x="196" y="46"/>
                </a:lnTo>
                <a:lnTo>
                  <a:pt x="182" y="32"/>
                </a:lnTo>
                <a:lnTo>
                  <a:pt x="166" y="18"/>
                </a:lnTo>
                <a:lnTo>
                  <a:pt x="148" y="8"/>
                </a:lnTo>
                <a:lnTo>
                  <a:pt x="128" y="2"/>
                </a:lnTo>
                <a:lnTo>
                  <a:pt x="108" y="0"/>
                </a:lnTo>
                <a:lnTo>
                  <a:pt x="108" y="0"/>
                </a:lnTo>
                <a:lnTo>
                  <a:pt x="86" y="2"/>
                </a:lnTo>
                <a:lnTo>
                  <a:pt x="66" y="8"/>
                </a:lnTo>
                <a:lnTo>
                  <a:pt x="48" y="18"/>
                </a:lnTo>
                <a:lnTo>
                  <a:pt x="32" y="32"/>
                </a:lnTo>
                <a:lnTo>
                  <a:pt x="18" y="46"/>
                </a:lnTo>
                <a:lnTo>
                  <a:pt x="8" y="66"/>
                </a:lnTo>
                <a:lnTo>
                  <a:pt x="2" y="86"/>
                </a:lnTo>
                <a:lnTo>
                  <a:pt x="0" y="106"/>
                </a:lnTo>
                <a:lnTo>
                  <a:pt x="0" y="106"/>
                </a:lnTo>
                <a:lnTo>
                  <a:pt x="2" y="128"/>
                </a:lnTo>
                <a:lnTo>
                  <a:pt x="8" y="148"/>
                </a:lnTo>
                <a:lnTo>
                  <a:pt x="18" y="166"/>
                </a:lnTo>
                <a:lnTo>
                  <a:pt x="32" y="182"/>
                </a:lnTo>
                <a:lnTo>
                  <a:pt x="48" y="194"/>
                </a:lnTo>
                <a:lnTo>
                  <a:pt x="66" y="204"/>
                </a:lnTo>
                <a:lnTo>
                  <a:pt x="86" y="210"/>
                </a:lnTo>
                <a:lnTo>
                  <a:pt x="108" y="214"/>
                </a:lnTo>
                <a:lnTo>
                  <a:pt x="108" y="214"/>
                </a:lnTo>
                <a:lnTo>
                  <a:pt x="130" y="210"/>
                </a:lnTo>
                <a:lnTo>
                  <a:pt x="150" y="204"/>
                </a:lnTo>
                <a:lnTo>
                  <a:pt x="168" y="194"/>
                </a:lnTo>
                <a:lnTo>
                  <a:pt x="184" y="180"/>
                </a:lnTo>
                <a:lnTo>
                  <a:pt x="184" y="180"/>
                </a:lnTo>
                <a:lnTo>
                  <a:pt x="234" y="198"/>
                </a:lnTo>
                <a:lnTo>
                  <a:pt x="284" y="216"/>
                </a:lnTo>
                <a:lnTo>
                  <a:pt x="332" y="238"/>
                </a:lnTo>
                <a:lnTo>
                  <a:pt x="380" y="260"/>
                </a:lnTo>
                <a:lnTo>
                  <a:pt x="426" y="284"/>
                </a:lnTo>
                <a:lnTo>
                  <a:pt x="472" y="310"/>
                </a:lnTo>
                <a:lnTo>
                  <a:pt x="518" y="336"/>
                </a:lnTo>
                <a:lnTo>
                  <a:pt x="562" y="364"/>
                </a:lnTo>
                <a:lnTo>
                  <a:pt x="604" y="394"/>
                </a:lnTo>
                <a:lnTo>
                  <a:pt x="646" y="424"/>
                </a:lnTo>
                <a:lnTo>
                  <a:pt x="688" y="456"/>
                </a:lnTo>
                <a:lnTo>
                  <a:pt x="726" y="490"/>
                </a:lnTo>
                <a:lnTo>
                  <a:pt x="766" y="526"/>
                </a:lnTo>
                <a:lnTo>
                  <a:pt x="804" y="562"/>
                </a:lnTo>
                <a:lnTo>
                  <a:pt x="840" y="598"/>
                </a:lnTo>
                <a:lnTo>
                  <a:pt x="874" y="638"/>
                </a:lnTo>
                <a:lnTo>
                  <a:pt x="874" y="638"/>
                </a:lnTo>
                <a:lnTo>
                  <a:pt x="884" y="622"/>
                </a:lnTo>
                <a:lnTo>
                  <a:pt x="898" y="608"/>
                </a:lnTo>
                <a:lnTo>
                  <a:pt x="912" y="598"/>
                </a:lnTo>
                <a:lnTo>
                  <a:pt x="928" y="590"/>
                </a:lnTo>
                <a:lnTo>
                  <a:pt x="928" y="590"/>
                </a:lnTo>
                <a:lnTo>
                  <a:pt x="892" y="550"/>
                </a:lnTo>
                <a:lnTo>
                  <a:pt x="854" y="512"/>
                </a:lnTo>
                <a:lnTo>
                  <a:pt x="816" y="474"/>
                </a:lnTo>
                <a:lnTo>
                  <a:pt x="776" y="438"/>
                </a:lnTo>
                <a:lnTo>
                  <a:pt x="734" y="402"/>
                </a:lnTo>
                <a:lnTo>
                  <a:pt x="692" y="368"/>
                </a:lnTo>
                <a:lnTo>
                  <a:pt x="648" y="336"/>
                </a:lnTo>
                <a:lnTo>
                  <a:pt x="604" y="306"/>
                </a:lnTo>
                <a:lnTo>
                  <a:pt x="558" y="276"/>
                </a:lnTo>
                <a:lnTo>
                  <a:pt x="512" y="248"/>
                </a:lnTo>
                <a:lnTo>
                  <a:pt x="464" y="222"/>
                </a:lnTo>
                <a:lnTo>
                  <a:pt x="416" y="198"/>
                </a:lnTo>
                <a:lnTo>
                  <a:pt x="366" y="174"/>
                </a:lnTo>
                <a:lnTo>
                  <a:pt x="316" y="152"/>
                </a:lnTo>
                <a:lnTo>
                  <a:pt x="266" y="132"/>
                </a:lnTo>
                <a:lnTo>
                  <a:pt x="214" y="114"/>
                </a:lnTo>
                <a:lnTo>
                  <a:pt x="214" y="114"/>
                </a:lnTo>
                <a:close/>
              </a:path>
            </a:pathLst>
          </a:custGeom>
          <a:solidFill>
            <a:schemeClr val="accent1"/>
          </a:solidFill>
          <a:ln>
            <a:noFill/>
          </a:ln>
          <a:extLst/>
        </p:spPr>
        <p:txBody>
          <a:bodyPr vert="horz" wrap="square" lIns="68564" tIns="34282" rIns="68564" bIns="34282" numCol="1" anchor="t" anchorCtr="0" compatLnSpc="1">
            <a:prstTxWarp prst="textNoShape">
              <a:avLst/>
            </a:prstTxWarp>
          </a:bodyPr>
          <a:lstStyle/>
          <a:p>
            <a:endParaRPr lang="en-GB" dirty="0">
              <a:solidFill>
                <a:srgbClr val="000000"/>
              </a:solidFill>
            </a:endParaRPr>
          </a:p>
        </p:txBody>
      </p:sp>
      <p:sp>
        <p:nvSpPr>
          <p:cNvPr id="16" name="Freeform 122"/>
          <p:cNvSpPr>
            <a:spLocks/>
          </p:cNvSpPr>
          <p:nvPr/>
        </p:nvSpPr>
        <p:spPr bwMode="auto">
          <a:xfrm>
            <a:off x="2532457" y="2638839"/>
            <a:ext cx="344519" cy="866265"/>
          </a:xfrm>
          <a:custGeom>
            <a:avLst/>
            <a:gdLst>
              <a:gd name="T0" fmla="*/ 338 w 416"/>
              <a:gd name="T1" fmla="*/ 4 h 1046"/>
              <a:gd name="T2" fmla="*/ 310 w 416"/>
              <a:gd name="T3" fmla="*/ 0 h 1046"/>
              <a:gd name="T4" fmla="*/ 298 w 416"/>
              <a:gd name="T5" fmla="*/ 0 h 1046"/>
              <a:gd name="T6" fmla="*/ 266 w 416"/>
              <a:gd name="T7" fmla="*/ 8 h 1046"/>
              <a:gd name="T8" fmla="*/ 252 w 416"/>
              <a:gd name="T9" fmla="*/ 16 h 1046"/>
              <a:gd name="T10" fmla="*/ 230 w 416"/>
              <a:gd name="T11" fmla="*/ 36 h 1046"/>
              <a:gd name="T12" fmla="*/ 214 w 416"/>
              <a:gd name="T13" fmla="*/ 60 h 1046"/>
              <a:gd name="T14" fmla="*/ 204 w 416"/>
              <a:gd name="T15" fmla="*/ 90 h 1046"/>
              <a:gd name="T16" fmla="*/ 204 w 416"/>
              <a:gd name="T17" fmla="*/ 106 h 1046"/>
              <a:gd name="T18" fmla="*/ 208 w 416"/>
              <a:gd name="T19" fmla="*/ 138 h 1046"/>
              <a:gd name="T20" fmla="*/ 222 w 416"/>
              <a:gd name="T21" fmla="*/ 164 h 1046"/>
              <a:gd name="T22" fmla="*/ 242 w 416"/>
              <a:gd name="T23" fmla="*/ 188 h 1046"/>
              <a:gd name="T24" fmla="*/ 268 w 416"/>
              <a:gd name="T25" fmla="*/ 204 h 1046"/>
              <a:gd name="T26" fmla="*/ 264 w 416"/>
              <a:gd name="T27" fmla="*/ 258 h 1046"/>
              <a:gd name="T28" fmla="*/ 250 w 416"/>
              <a:gd name="T29" fmla="*/ 366 h 1046"/>
              <a:gd name="T30" fmla="*/ 230 w 416"/>
              <a:gd name="T31" fmla="*/ 472 h 1046"/>
              <a:gd name="T32" fmla="*/ 202 w 416"/>
              <a:gd name="T33" fmla="*/ 576 h 1046"/>
              <a:gd name="T34" fmla="*/ 168 w 416"/>
              <a:gd name="T35" fmla="*/ 676 h 1046"/>
              <a:gd name="T36" fmla="*/ 128 w 416"/>
              <a:gd name="T37" fmla="*/ 774 h 1046"/>
              <a:gd name="T38" fmla="*/ 82 w 416"/>
              <a:gd name="T39" fmla="*/ 868 h 1046"/>
              <a:gd name="T40" fmla="*/ 30 w 416"/>
              <a:gd name="T41" fmla="*/ 958 h 1046"/>
              <a:gd name="T42" fmla="*/ 0 w 416"/>
              <a:gd name="T43" fmla="*/ 1000 h 1046"/>
              <a:gd name="T44" fmla="*/ 34 w 416"/>
              <a:gd name="T45" fmla="*/ 1020 h 1046"/>
              <a:gd name="T46" fmla="*/ 56 w 416"/>
              <a:gd name="T47" fmla="*/ 1046 h 1046"/>
              <a:gd name="T48" fmla="*/ 86 w 416"/>
              <a:gd name="T49" fmla="*/ 1002 h 1046"/>
              <a:gd name="T50" fmla="*/ 142 w 416"/>
              <a:gd name="T51" fmla="*/ 906 h 1046"/>
              <a:gd name="T52" fmla="*/ 192 w 416"/>
              <a:gd name="T53" fmla="*/ 808 h 1046"/>
              <a:gd name="T54" fmla="*/ 234 w 416"/>
              <a:gd name="T55" fmla="*/ 706 h 1046"/>
              <a:gd name="T56" fmla="*/ 270 w 416"/>
              <a:gd name="T57" fmla="*/ 600 h 1046"/>
              <a:gd name="T58" fmla="*/ 300 w 416"/>
              <a:gd name="T59" fmla="*/ 492 h 1046"/>
              <a:gd name="T60" fmla="*/ 320 w 416"/>
              <a:gd name="T61" fmla="*/ 380 h 1046"/>
              <a:gd name="T62" fmla="*/ 336 w 416"/>
              <a:gd name="T63" fmla="*/ 266 h 1046"/>
              <a:gd name="T64" fmla="*/ 340 w 416"/>
              <a:gd name="T65" fmla="*/ 208 h 1046"/>
              <a:gd name="T66" fmla="*/ 370 w 416"/>
              <a:gd name="T67" fmla="*/ 194 h 1046"/>
              <a:gd name="T68" fmla="*/ 394 w 416"/>
              <a:gd name="T69" fmla="*/ 170 h 1046"/>
              <a:gd name="T70" fmla="*/ 410 w 416"/>
              <a:gd name="T71" fmla="*/ 140 h 1046"/>
              <a:gd name="T72" fmla="*/ 416 w 416"/>
              <a:gd name="T73" fmla="*/ 106 h 1046"/>
              <a:gd name="T74" fmla="*/ 414 w 416"/>
              <a:gd name="T75" fmla="*/ 88 h 1046"/>
              <a:gd name="T76" fmla="*/ 404 w 416"/>
              <a:gd name="T77" fmla="*/ 56 h 1046"/>
              <a:gd name="T78" fmla="*/ 382 w 416"/>
              <a:gd name="T79" fmla="*/ 28 h 1046"/>
              <a:gd name="T80" fmla="*/ 354 w 416"/>
              <a:gd name="T81" fmla="*/ 10 h 1046"/>
              <a:gd name="T82" fmla="*/ 338 w 416"/>
              <a:gd name="T83" fmla="*/ 4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6" h="1046">
                <a:moveTo>
                  <a:pt x="338" y="4"/>
                </a:moveTo>
                <a:lnTo>
                  <a:pt x="338" y="4"/>
                </a:lnTo>
                <a:lnTo>
                  <a:pt x="324" y="0"/>
                </a:lnTo>
                <a:lnTo>
                  <a:pt x="310" y="0"/>
                </a:lnTo>
                <a:lnTo>
                  <a:pt x="310" y="0"/>
                </a:lnTo>
                <a:lnTo>
                  <a:pt x="298" y="0"/>
                </a:lnTo>
                <a:lnTo>
                  <a:pt x="288" y="2"/>
                </a:lnTo>
                <a:lnTo>
                  <a:pt x="266" y="8"/>
                </a:lnTo>
                <a:lnTo>
                  <a:pt x="266" y="8"/>
                </a:lnTo>
                <a:lnTo>
                  <a:pt x="252" y="16"/>
                </a:lnTo>
                <a:lnTo>
                  <a:pt x="240" y="24"/>
                </a:lnTo>
                <a:lnTo>
                  <a:pt x="230" y="36"/>
                </a:lnTo>
                <a:lnTo>
                  <a:pt x="220" y="48"/>
                </a:lnTo>
                <a:lnTo>
                  <a:pt x="214" y="60"/>
                </a:lnTo>
                <a:lnTo>
                  <a:pt x="208" y="74"/>
                </a:lnTo>
                <a:lnTo>
                  <a:pt x="204" y="90"/>
                </a:lnTo>
                <a:lnTo>
                  <a:pt x="204" y="106"/>
                </a:lnTo>
                <a:lnTo>
                  <a:pt x="204" y="106"/>
                </a:lnTo>
                <a:lnTo>
                  <a:pt x="204" y="122"/>
                </a:lnTo>
                <a:lnTo>
                  <a:pt x="208" y="138"/>
                </a:lnTo>
                <a:lnTo>
                  <a:pt x="214" y="152"/>
                </a:lnTo>
                <a:lnTo>
                  <a:pt x="222" y="164"/>
                </a:lnTo>
                <a:lnTo>
                  <a:pt x="230" y="176"/>
                </a:lnTo>
                <a:lnTo>
                  <a:pt x="242" y="188"/>
                </a:lnTo>
                <a:lnTo>
                  <a:pt x="254" y="196"/>
                </a:lnTo>
                <a:lnTo>
                  <a:pt x="268" y="204"/>
                </a:lnTo>
                <a:lnTo>
                  <a:pt x="268" y="204"/>
                </a:lnTo>
                <a:lnTo>
                  <a:pt x="264" y="258"/>
                </a:lnTo>
                <a:lnTo>
                  <a:pt x="258" y="312"/>
                </a:lnTo>
                <a:lnTo>
                  <a:pt x="250" y="366"/>
                </a:lnTo>
                <a:lnTo>
                  <a:pt x="240" y="420"/>
                </a:lnTo>
                <a:lnTo>
                  <a:pt x="230" y="472"/>
                </a:lnTo>
                <a:lnTo>
                  <a:pt x="216" y="524"/>
                </a:lnTo>
                <a:lnTo>
                  <a:pt x="202" y="576"/>
                </a:lnTo>
                <a:lnTo>
                  <a:pt x="186" y="626"/>
                </a:lnTo>
                <a:lnTo>
                  <a:pt x="168" y="676"/>
                </a:lnTo>
                <a:lnTo>
                  <a:pt x="150" y="726"/>
                </a:lnTo>
                <a:lnTo>
                  <a:pt x="128" y="774"/>
                </a:lnTo>
                <a:lnTo>
                  <a:pt x="106" y="820"/>
                </a:lnTo>
                <a:lnTo>
                  <a:pt x="82" y="868"/>
                </a:lnTo>
                <a:lnTo>
                  <a:pt x="56" y="912"/>
                </a:lnTo>
                <a:lnTo>
                  <a:pt x="30" y="958"/>
                </a:lnTo>
                <a:lnTo>
                  <a:pt x="0" y="1000"/>
                </a:lnTo>
                <a:lnTo>
                  <a:pt x="0" y="1000"/>
                </a:lnTo>
                <a:lnTo>
                  <a:pt x="18" y="1008"/>
                </a:lnTo>
                <a:lnTo>
                  <a:pt x="34" y="1020"/>
                </a:lnTo>
                <a:lnTo>
                  <a:pt x="46" y="1032"/>
                </a:lnTo>
                <a:lnTo>
                  <a:pt x="56" y="1046"/>
                </a:lnTo>
                <a:lnTo>
                  <a:pt x="56" y="1046"/>
                </a:lnTo>
                <a:lnTo>
                  <a:pt x="86" y="1002"/>
                </a:lnTo>
                <a:lnTo>
                  <a:pt x="116" y="954"/>
                </a:lnTo>
                <a:lnTo>
                  <a:pt x="142" y="906"/>
                </a:lnTo>
                <a:lnTo>
                  <a:pt x="168" y="858"/>
                </a:lnTo>
                <a:lnTo>
                  <a:pt x="192" y="808"/>
                </a:lnTo>
                <a:lnTo>
                  <a:pt x="214" y="756"/>
                </a:lnTo>
                <a:lnTo>
                  <a:pt x="234" y="706"/>
                </a:lnTo>
                <a:lnTo>
                  <a:pt x="254" y="654"/>
                </a:lnTo>
                <a:lnTo>
                  <a:pt x="270" y="600"/>
                </a:lnTo>
                <a:lnTo>
                  <a:pt x="286" y="546"/>
                </a:lnTo>
                <a:lnTo>
                  <a:pt x="300" y="492"/>
                </a:lnTo>
                <a:lnTo>
                  <a:pt x="312" y="436"/>
                </a:lnTo>
                <a:lnTo>
                  <a:pt x="320" y="380"/>
                </a:lnTo>
                <a:lnTo>
                  <a:pt x="330" y="324"/>
                </a:lnTo>
                <a:lnTo>
                  <a:pt x="336" y="266"/>
                </a:lnTo>
                <a:lnTo>
                  <a:pt x="340" y="208"/>
                </a:lnTo>
                <a:lnTo>
                  <a:pt x="340" y="208"/>
                </a:lnTo>
                <a:lnTo>
                  <a:pt x="356" y="202"/>
                </a:lnTo>
                <a:lnTo>
                  <a:pt x="370" y="194"/>
                </a:lnTo>
                <a:lnTo>
                  <a:pt x="384" y="184"/>
                </a:lnTo>
                <a:lnTo>
                  <a:pt x="394" y="170"/>
                </a:lnTo>
                <a:lnTo>
                  <a:pt x="404" y="156"/>
                </a:lnTo>
                <a:lnTo>
                  <a:pt x="410" y="140"/>
                </a:lnTo>
                <a:lnTo>
                  <a:pt x="416" y="124"/>
                </a:lnTo>
                <a:lnTo>
                  <a:pt x="416" y="106"/>
                </a:lnTo>
                <a:lnTo>
                  <a:pt x="416" y="106"/>
                </a:lnTo>
                <a:lnTo>
                  <a:pt x="414" y="88"/>
                </a:lnTo>
                <a:lnTo>
                  <a:pt x="410" y="70"/>
                </a:lnTo>
                <a:lnTo>
                  <a:pt x="404" y="56"/>
                </a:lnTo>
                <a:lnTo>
                  <a:pt x="394" y="40"/>
                </a:lnTo>
                <a:lnTo>
                  <a:pt x="382" y="28"/>
                </a:lnTo>
                <a:lnTo>
                  <a:pt x="370" y="18"/>
                </a:lnTo>
                <a:lnTo>
                  <a:pt x="354" y="10"/>
                </a:lnTo>
                <a:lnTo>
                  <a:pt x="338" y="4"/>
                </a:lnTo>
                <a:lnTo>
                  <a:pt x="338" y="4"/>
                </a:lnTo>
                <a:close/>
              </a:path>
            </a:pathLst>
          </a:custGeom>
          <a:solidFill>
            <a:schemeClr val="accent1"/>
          </a:solidFill>
          <a:ln>
            <a:noFill/>
          </a:ln>
          <a:extLst/>
        </p:spPr>
        <p:txBody>
          <a:bodyPr vert="horz" wrap="square" lIns="68564" tIns="34282" rIns="68564" bIns="34282" numCol="1" anchor="t" anchorCtr="0" compatLnSpc="1">
            <a:prstTxWarp prst="textNoShape">
              <a:avLst/>
            </a:prstTxWarp>
          </a:bodyPr>
          <a:lstStyle/>
          <a:p>
            <a:endParaRPr lang="en-GB" dirty="0">
              <a:solidFill>
                <a:srgbClr val="000000"/>
              </a:solidFill>
            </a:endParaRPr>
          </a:p>
        </p:txBody>
      </p:sp>
      <p:sp>
        <p:nvSpPr>
          <p:cNvPr id="17" name="Freeform 123"/>
          <p:cNvSpPr>
            <a:spLocks/>
          </p:cNvSpPr>
          <p:nvPr/>
        </p:nvSpPr>
        <p:spPr bwMode="auto">
          <a:xfrm>
            <a:off x="2416514" y="1823572"/>
            <a:ext cx="395866" cy="826513"/>
          </a:xfrm>
          <a:custGeom>
            <a:avLst/>
            <a:gdLst>
              <a:gd name="T0" fmla="*/ 192 w 478"/>
              <a:gd name="T1" fmla="*/ 168 h 998"/>
              <a:gd name="T2" fmla="*/ 206 w 478"/>
              <a:gd name="T3" fmla="*/ 140 h 998"/>
              <a:gd name="T4" fmla="*/ 212 w 478"/>
              <a:gd name="T5" fmla="*/ 106 h 998"/>
              <a:gd name="T6" fmla="*/ 210 w 478"/>
              <a:gd name="T7" fmla="*/ 86 h 998"/>
              <a:gd name="T8" fmla="*/ 194 w 478"/>
              <a:gd name="T9" fmla="*/ 48 h 998"/>
              <a:gd name="T10" fmla="*/ 166 w 478"/>
              <a:gd name="T11" fmla="*/ 18 h 998"/>
              <a:gd name="T12" fmla="*/ 126 w 478"/>
              <a:gd name="T13" fmla="*/ 2 h 998"/>
              <a:gd name="T14" fmla="*/ 106 w 478"/>
              <a:gd name="T15" fmla="*/ 0 h 998"/>
              <a:gd name="T16" fmla="*/ 66 w 478"/>
              <a:gd name="T17" fmla="*/ 8 h 998"/>
              <a:gd name="T18" fmla="*/ 50 w 478"/>
              <a:gd name="T19" fmla="*/ 16 h 998"/>
              <a:gd name="T20" fmla="*/ 22 w 478"/>
              <a:gd name="T21" fmla="*/ 40 h 998"/>
              <a:gd name="T22" fmla="*/ 12 w 478"/>
              <a:gd name="T23" fmla="*/ 56 h 998"/>
              <a:gd name="T24" fmla="*/ 2 w 478"/>
              <a:gd name="T25" fmla="*/ 80 h 998"/>
              <a:gd name="T26" fmla="*/ 0 w 478"/>
              <a:gd name="T27" fmla="*/ 106 h 998"/>
              <a:gd name="T28" fmla="*/ 2 w 478"/>
              <a:gd name="T29" fmla="*/ 128 h 998"/>
              <a:gd name="T30" fmla="*/ 18 w 478"/>
              <a:gd name="T31" fmla="*/ 166 h 998"/>
              <a:gd name="T32" fmla="*/ 46 w 478"/>
              <a:gd name="T33" fmla="*/ 196 h 998"/>
              <a:gd name="T34" fmla="*/ 84 w 478"/>
              <a:gd name="T35" fmla="*/ 212 h 998"/>
              <a:gd name="T36" fmla="*/ 106 w 478"/>
              <a:gd name="T37" fmla="*/ 214 h 998"/>
              <a:gd name="T38" fmla="*/ 132 w 478"/>
              <a:gd name="T39" fmla="*/ 210 h 998"/>
              <a:gd name="T40" fmla="*/ 162 w 478"/>
              <a:gd name="T41" fmla="*/ 252 h 998"/>
              <a:gd name="T42" fmla="*/ 214 w 478"/>
              <a:gd name="T43" fmla="*/ 342 h 998"/>
              <a:gd name="T44" fmla="*/ 262 w 478"/>
              <a:gd name="T45" fmla="*/ 434 h 998"/>
              <a:gd name="T46" fmla="*/ 302 w 478"/>
              <a:gd name="T47" fmla="*/ 530 h 998"/>
              <a:gd name="T48" fmla="*/ 338 w 478"/>
              <a:gd name="T49" fmla="*/ 630 h 998"/>
              <a:gd name="T50" fmla="*/ 366 w 478"/>
              <a:gd name="T51" fmla="*/ 732 h 998"/>
              <a:gd name="T52" fmla="*/ 388 w 478"/>
              <a:gd name="T53" fmla="*/ 838 h 998"/>
              <a:gd name="T54" fmla="*/ 402 w 478"/>
              <a:gd name="T55" fmla="*/ 944 h 998"/>
              <a:gd name="T56" fmla="*/ 406 w 478"/>
              <a:gd name="T57" fmla="*/ 998 h 998"/>
              <a:gd name="T58" fmla="*/ 438 w 478"/>
              <a:gd name="T59" fmla="*/ 990 h 998"/>
              <a:gd name="T60" fmla="*/ 450 w 478"/>
              <a:gd name="T61" fmla="*/ 990 h 998"/>
              <a:gd name="T62" fmla="*/ 478 w 478"/>
              <a:gd name="T63" fmla="*/ 994 h 998"/>
              <a:gd name="T64" fmla="*/ 474 w 478"/>
              <a:gd name="T65" fmla="*/ 936 h 998"/>
              <a:gd name="T66" fmla="*/ 458 w 478"/>
              <a:gd name="T67" fmla="*/ 824 h 998"/>
              <a:gd name="T68" fmla="*/ 436 w 478"/>
              <a:gd name="T69" fmla="*/ 714 h 998"/>
              <a:gd name="T70" fmla="*/ 406 w 478"/>
              <a:gd name="T71" fmla="*/ 608 h 998"/>
              <a:gd name="T72" fmla="*/ 370 w 478"/>
              <a:gd name="T73" fmla="*/ 504 h 998"/>
              <a:gd name="T74" fmla="*/ 326 w 478"/>
              <a:gd name="T75" fmla="*/ 404 h 998"/>
              <a:gd name="T76" fmla="*/ 278 w 478"/>
              <a:gd name="T77" fmla="*/ 306 h 998"/>
              <a:gd name="T78" fmla="*/ 222 w 478"/>
              <a:gd name="T79" fmla="*/ 214 h 998"/>
              <a:gd name="T80" fmla="*/ 192 w 478"/>
              <a:gd name="T81" fmla="*/ 168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8" h="998">
                <a:moveTo>
                  <a:pt x="192" y="168"/>
                </a:moveTo>
                <a:lnTo>
                  <a:pt x="192" y="168"/>
                </a:lnTo>
                <a:lnTo>
                  <a:pt x="200" y="154"/>
                </a:lnTo>
                <a:lnTo>
                  <a:pt x="206" y="140"/>
                </a:lnTo>
                <a:lnTo>
                  <a:pt x="210" y="124"/>
                </a:lnTo>
                <a:lnTo>
                  <a:pt x="212" y="106"/>
                </a:lnTo>
                <a:lnTo>
                  <a:pt x="212" y="106"/>
                </a:lnTo>
                <a:lnTo>
                  <a:pt x="210" y="86"/>
                </a:lnTo>
                <a:lnTo>
                  <a:pt x="204" y="66"/>
                </a:lnTo>
                <a:lnTo>
                  <a:pt x="194" y="48"/>
                </a:lnTo>
                <a:lnTo>
                  <a:pt x="180" y="32"/>
                </a:lnTo>
                <a:lnTo>
                  <a:pt x="166" y="18"/>
                </a:lnTo>
                <a:lnTo>
                  <a:pt x="146" y="8"/>
                </a:lnTo>
                <a:lnTo>
                  <a:pt x="126" y="2"/>
                </a:lnTo>
                <a:lnTo>
                  <a:pt x="106" y="0"/>
                </a:lnTo>
                <a:lnTo>
                  <a:pt x="106" y="0"/>
                </a:lnTo>
                <a:lnTo>
                  <a:pt x="86" y="2"/>
                </a:lnTo>
                <a:lnTo>
                  <a:pt x="66" y="8"/>
                </a:lnTo>
                <a:lnTo>
                  <a:pt x="66" y="8"/>
                </a:lnTo>
                <a:lnTo>
                  <a:pt x="50" y="16"/>
                </a:lnTo>
                <a:lnTo>
                  <a:pt x="36" y="26"/>
                </a:lnTo>
                <a:lnTo>
                  <a:pt x="22" y="40"/>
                </a:lnTo>
                <a:lnTo>
                  <a:pt x="12" y="56"/>
                </a:lnTo>
                <a:lnTo>
                  <a:pt x="12" y="56"/>
                </a:lnTo>
                <a:lnTo>
                  <a:pt x="6" y="66"/>
                </a:lnTo>
                <a:lnTo>
                  <a:pt x="2" y="80"/>
                </a:lnTo>
                <a:lnTo>
                  <a:pt x="0" y="92"/>
                </a:lnTo>
                <a:lnTo>
                  <a:pt x="0" y="106"/>
                </a:lnTo>
                <a:lnTo>
                  <a:pt x="0" y="106"/>
                </a:lnTo>
                <a:lnTo>
                  <a:pt x="2" y="128"/>
                </a:lnTo>
                <a:lnTo>
                  <a:pt x="8" y="148"/>
                </a:lnTo>
                <a:lnTo>
                  <a:pt x="18" y="166"/>
                </a:lnTo>
                <a:lnTo>
                  <a:pt x="30" y="182"/>
                </a:lnTo>
                <a:lnTo>
                  <a:pt x="46" y="196"/>
                </a:lnTo>
                <a:lnTo>
                  <a:pt x="64" y="204"/>
                </a:lnTo>
                <a:lnTo>
                  <a:pt x="84" y="212"/>
                </a:lnTo>
                <a:lnTo>
                  <a:pt x="106" y="214"/>
                </a:lnTo>
                <a:lnTo>
                  <a:pt x="106" y="214"/>
                </a:lnTo>
                <a:lnTo>
                  <a:pt x="120" y="212"/>
                </a:lnTo>
                <a:lnTo>
                  <a:pt x="132" y="210"/>
                </a:lnTo>
                <a:lnTo>
                  <a:pt x="132" y="210"/>
                </a:lnTo>
                <a:lnTo>
                  <a:pt x="162" y="252"/>
                </a:lnTo>
                <a:lnTo>
                  <a:pt x="188" y="296"/>
                </a:lnTo>
                <a:lnTo>
                  <a:pt x="214" y="342"/>
                </a:lnTo>
                <a:lnTo>
                  <a:pt x="238" y="388"/>
                </a:lnTo>
                <a:lnTo>
                  <a:pt x="262" y="434"/>
                </a:lnTo>
                <a:lnTo>
                  <a:pt x="282" y="482"/>
                </a:lnTo>
                <a:lnTo>
                  <a:pt x="302" y="530"/>
                </a:lnTo>
                <a:lnTo>
                  <a:pt x="320" y="580"/>
                </a:lnTo>
                <a:lnTo>
                  <a:pt x="338" y="630"/>
                </a:lnTo>
                <a:lnTo>
                  <a:pt x="352" y="680"/>
                </a:lnTo>
                <a:lnTo>
                  <a:pt x="366" y="732"/>
                </a:lnTo>
                <a:lnTo>
                  <a:pt x="378" y="784"/>
                </a:lnTo>
                <a:lnTo>
                  <a:pt x="388" y="838"/>
                </a:lnTo>
                <a:lnTo>
                  <a:pt x="396" y="890"/>
                </a:lnTo>
                <a:lnTo>
                  <a:pt x="402" y="944"/>
                </a:lnTo>
                <a:lnTo>
                  <a:pt x="406" y="998"/>
                </a:lnTo>
                <a:lnTo>
                  <a:pt x="406" y="998"/>
                </a:lnTo>
                <a:lnTo>
                  <a:pt x="428" y="992"/>
                </a:lnTo>
                <a:lnTo>
                  <a:pt x="438" y="990"/>
                </a:lnTo>
                <a:lnTo>
                  <a:pt x="450" y="990"/>
                </a:lnTo>
                <a:lnTo>
                  <a:pt x="450" y="990"/>
                </a:lnTo>
                <a:lnTo>
                  <a:pt x="464" y="990"/>
                </a:lnTo>
                <a:lnTo>
                  <a:pt x="478" y="994"/>
                </a:lnTo>
                <a:lnTo>
                  <a:pt x="478" y="994"/>
                </a:lnTo>
                <a:lnTo>
                  <a:pt x="474" y="936"/>
                </a:lnTo>
                <a:lnTo>
                  <a:pt x="466" y="880"/>
                </a:lnTo>
                <a:lnTo>
                  <a:pt x="458" y="824"/>
                </a:lnTo>
                <a:lnTo>
                  <a:pt x="448" y="770"/>
                </a:lnTo>
                <a:lnTo>
                  <a:pt x="436" y="714"/>
                </a:lnTo>
                <a:lnTo>
                  <a:pt x="422" y="662"/>
                </a:lnTo>
                <a:lnTo>
                  <a:pt x="406" y="608"/>
                </a:lnTo>
                <a:lnTo>
                  <a:pt x="388" y="556"/>
                </a:lnTo>
                <a:lnTo>
                  <a:pt x="370" y="504"/>
                </a:lnTo>
                <a:lnTo>
                  <a:pt x="348" y="454"/>
                </a:lnTo>
                <a:lnTo>
                  <a:pt x="326" y="404"/>
                </a:lnTo>
                <a:lnTo>
                  <a:pt x="302" y="354"/>
                </a:lnTo>
                <a:lnTo>
                  <a:pt x="278" y="306"/>
                </a:lnTo>
                <a:lnTo>
                  <a:pt x="250" y="260"/>
                </a:lnTo>
                <a:lnTo>
                  <a:pt x="222" y="214"/>
                </a:lnTo>
                <a:lnTo>
                  <a:pt x="192" y="168"/>
                </a:lnTo>
                <a:lnTo>
                  <a:pt x="192" y="168"/>
                </a:lnTo>
                <a:close/>
              </a:path>
            </a:pathLst>
          </a:custGeom>
          <a:solidFill>
            <a:schemeClr val="accent2"/>
          </a:solidFill>
          <a:ln>
            <a:noFill/>
          </a:ln>
          <a:extLst/>
        </p:spPr>
        <p:txBody>
          <a:bodyPr vert="horz" wrap="square" lIns="68564" tIns="34282" rIns="68564" bIns="34282" numCol="1" anchor="t" anchorCtr="0" compatLnSpc="1">
            <a:prstTxWarp prst="textNoShape">
              <a:avLst/>
            </a:prstTxWarp>
          </a:bodyPr>
          <a:lstStyle/>
          <a:p>
            <a:endParaRPr lang="en-GB" dirty="0">
              <a:solidFill>
                <a:srgbClr val="000000"/>
              </a:solidFill>
            </a:endParaRPr>
          </a:p>
        </p:txBody>
      </p:sp>
      <p:sp>
        <p:nvSpPr>
          <p:cNvPr id="19" name="Freeform 125"/>
          <p:cNvSpPr>
            <a:spLocks/>
          </p:cNvSpPr>
          <p:nvPr/>
        </p:nvSpPr>
        <p:spPr bwMode="auto">
          <a:xfrm>
            <a:off x="2774283" y="1152324"/>
            <a:ext cx="564811" cy="563155"/>
          </a:xfrm>
          <a:custGeom>
            <a:avLst/>
            <a:gdLst>
              <a:gd name="T0" fmla="*/ 682 w 682"/>
              <a:gd name="T1" fmla="*/ 340 h 680"/>
              <a:gd name="T2" fmla="*/ 674 w 682"/>
              <a:gd name="T3" fmla="*/ 410 h 680"/>
              <a:gd name="T4" fmla="*/ 654 w 682"/>
              <a:gd name="T5" fmla="*/ 472 h 680"/>
              <a:gd name="T6" fmla="*/ 624 w 682"/>
              <a:gd name="T7" fmla="*/ 530 h 680"/>
              <a:gd name="T8" fmla="*/ 582 w 682"/>
              <a:gd name="T9" fmla="*/ 582 h 680"/>
              <a:gd name="T10" fmla="*/ 532 w 682"/>
              <a:gd name="T11" fmla="*/ 622 h 680"/>
              <a:gd name="T12" fmla="*/ 474 w 682"/>
              <a:gd name="T13" fmla="*/ 654 h 680"/>
              <a:gd name="T14" fmla="*/ 410 w 682"/>
              <a:gd name="T15" fmla="*/ 674 h 680"/>
              <a:gd name="T16" fmla="*/ 342 w 682"/>
              <a:gd name="T17" fmla="*/ 680 h 680"/>
              <a:gd name="T18" fmla="*/ 306 w 682"/>
              <a:gd name="T19" fmla="*/ 678 h 680"/>
              <a:gd name="T20" fmla="*/ 240 w 682"/>
              <a:gd name="T21" fmla="*/ 666 h 680"/>
              <a:gd name="T22" fmla="*/ 178 w 682"/>
              <a:gd name="T23" fmla="*/ 640 h 680"/>
              <a:gd name="T24" fmla="*/ 124 w 682"/>
              <a:gd name="T25" fmla="*/ 602 h 680"/>
              <a:gd name="T26" fmla="*/ 78 w 682"/>
              <a:gd name="T27" fmla="*/ 556 h 680"/>
              <a:gd name="T28" fmla="*/ 42 w 682"/>
              <a:gd name="T29" fmla="*/ 502 h 680"/>
              <a:gd name="T30" fmla="*/ 16 w 682"/>
              <a:gd name="T31" fmla="*/ 442 h 680"/>
              <a:gd name="T32" fmla="*/ 2 w 682"/>
              <a:gd name="T33" fmla="*/ 376 h 680"/>
              <a:gd name="T34" fmla="*/ 0 w 682"/>
              <a:gd name="T35" fmla="*/ 340 h 680"/>
              <a:gd name="T36" fmla="*/ 8 w 682"/>
              <a:gd name="T37" fmla="*/ 272 h 680"/>
              <a:gd name="T38" fmla="*/ 28 w 682"/>
              <a:gd name="T39" fmla="*/ 208 h 680"/>
              <a:gd name="T40" fmla="*/ 58 w 682"/>
              <a:gd name="T41" fmla="*/ 150 h 680"/>
              <a:gd name="T42" fmla="*/ 100 w 682"/>
              <a:gd name="T43" fmla="*/ 100 h 680"/>
              <a:gd name="T44" fmla="*/ 150 w 682"/>
              <a:gd name="T45" fmla="*/ 58 h 680"/>
              <a:gd name="T46" fmla="*/ 208 w 682"/>
              <a:gd name="T47" fmla="*/ 28 h 680"/>
              <a:gd name="T48" fmla="*/ 272 w 682"/>
              <a:gd name="T49" fmla="*/ 8 h 680"/>
              <a:gd name="T50" fmla="*/ 342 w 682"/>
              <a:gd name="T51" fmla="*/ 0 h 680"/>
              <a:gd name="T52" fmla="*/ 376 w 682"/>
              <a:gd name="T53" fmla="*/ 2 h 680"/>
              <a:gd name="T54" fmla="*/ 442 w 682"/>
              <a:gd name="T55" fmla="*/ 16 h 680"/>
              <a:gd name="T56" fmla="*/ 504 w 682"/>
              <a:gd name="T57" fmla="*/ 42 h 680"/>
              <a:gd name="T58" fmla="*/ 558 w 682"/>
              <a:gd name="T59" fmla="*/ 78 h 680"/>
              <a:gd name="T60" fmla="*/ 604 w 682"/>
              <a:gd name="T61" fmla="*/ 124 h 680"/>
              <a:gd name="T62" fmla="*/ 640 w 682"/>
              <a:gd name="T63" fmla="*/ 178 h 680"/>
              <a:gd name="T64" fmla="*/ 666 w 682"/>
              <a:gd name="T65" fmla="*/ 240 h 680"/>
              <a:gd name="T66" fmla="*/ 680 w 682"/>
              <a:gd name="T67" fmla="*/ 306 h 680"/>
              <a:gd name="T68" fmla="*/ 682 w 682"/>
              <a:gd name="T69" fmla="*/ 34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2" h="680">
                <a:moveTo>
                  <a:pt x="682" y="340"/>
                </a:moveTo>
                <a:lnTo>
                  <a:pt x="682" y="340"/>
                </a:lnTo>
                <a:lnTo>
                  <a:pt x="680" y="376"/>
                </a:lnTo>
                <a:lnTo>
                  <a:pt x="674" y="410"/>
                </a:lnTo>
                <a:lnTo>
                  <a:pt x="666" y="442"/>
                </a:lnTo>
                <a:lnTo>
                  <a:pt x="654" y="472"/>
                </a:lnTo>
                <a:lnTo>
                  <a:pt x="640" y="502"/>
                </a:lnTo>
                <a:lnTo>
                  <a:pt x="624" y="530"/>
                </a:lnTo>
                <a:lnTo>
                  <a:pt x="604" y="556"/>
                </a:lnTo>
                <a:lnTo>
                  <a:pt x="582" y="582"/>
                </a:lnTo>
                <a:lnTo>
                  <a:pt x="558" y="602"/>
                </a:lnTo>
                <a:lnTo>
                  <a:pt x="532" y="622"/>
                </a:lnTo>
                <a:lnTo>
                  <a:pt x="504" y="640"/>
                </a:lnTo>
                <a:lnTo>
                  <a:pt x="474" y="654"/>
                </a:lnTo>
                <a:lnTo>
                  <a:pt x="442" y="666"/>
                </a:lnTo>
                <a:lnTo>
                  <a:pt x="410" y="674"/>
                </a:lnTo>
                <a:lnTo>
                  <a:pt x="376" y="678"/>
                </a:lnTo>
                <a:lnTo>
                  <a:pt x="342" y="680"/>
                </a:lnTo>
                <a:lnTo>
                  <a:pt x="342" y="680"/>
                </a:lnTo>
                <a:lnTo>
                  <a:pt x="306" y="678"/>
                </a:lnTo>
                <a:lnTo>
                  <a:pt x="272" y="674"/>
                </a:lnTo>
                <a:lnTo>
                  <a:pt x="240" y="666"/>
                </a:lnTo>
                <a:lnTo>
                  <a:pt x="208" y="654"/>
                </a:lnTo>
                <a:lnTo>
                  <a:pt x="178" y="640"/>
                </a:lnTo>
                <a:lnTo>
                  <a:pt x="150" y="622"/>
                </a:lnTo>
                <a:lnTo>
                  <a:pt x="124" y="602"/>
                </a:lnTo>
                <a:lnTo>
                  <a:pt x="100" y="582"/>
                </a:lnTo>
                <a:lnTo>
                  <a:pt x="78" y="556"/>
                </a:lnTo>
                <a:lnTo>
                  <a:pt x="58" y="530"/>
                </a:lnTo>
                <a:lnTo>
                  <a:pt x="42" y="502"/>
                </a:lnTo>
                <a:lnTo>
                  <a:pt x="28" y="472"/>
                </a:lnTo>
                <a:lnTo>
                  <a:pt x="16" y="442"/>
                </a:lnTo>
                <a:lnTo>
                  <a:pt x="8" y="410"/>
                </a:lnTo>
                <a:lnTo>
                  <a:pt x="2" y="376"/>
                </a:lnTo>
                <a:lnTo>
                  <a:pt x="0" y="340"/>
                </a:lnTo>
                <a:lnTo>
                  <a:pt x="0" y="340"/>
                </a:lnTo>
                <a:lnTo>
                  <a:pt x="2" y="306"/>
                </a:lnTo>
                <a:lnTo>
                  <a:pt x="8" y="272"/>
                </a:lnTo>
                <a:lnTo>
                  <a:pt x="16" y="240"/>
                </a:lnTo>
                <a:lnTo>
                  <a:pt x="28" y="208"/>
                </a:lnTo>
                <a:lnTo>
                  <a:pt x="42" y="178"/>
                </a:lnTo>
                <a:lnTo>
                  <a:pt x="58" y="150"/>
                </a:lnTo>
                <a:lnTo>
                  <a:pt x="78" y="124"/>
                </a:lnTo>
                <a:lnTo>
                  <a:pt x="100" y="100"/>
                </a:lnTo>
                <a:lnTo>
                  <a:pt x="124" y="78"/>
                </a:lnTo>
                <a:lnTo>
                  <a:pt x="150" y="58"/>
                </a:lnTo>
                <a:lnTo>
                  <a:pt x="178" y="42"/>
                </a:lnTo>
                <a:lnTo>
                  <a:pt x="208" y="28"/>
                </a:lnTo>
                <a:lnTo>
                  <a:pt x="240" y="16"/>
                </a:lnTo>
                <a:lnTo>
                  <a:pt x="272" y="8"/>
                </a:lnTo>
                <a:lnTo>
                  <a:pt x="306" y="2"/>
                </a:lnTo>
                <a:lnTo>
                  <a:pt x="342" y="0"/>
                </a:lnTo>
                <a:lnTo>
                  <a:pt x="342" y="0"/>
                </a:lnTo>
                <a:lnTo>
                  <a:pt x="376" y="2"/>
                </a:lnTo>
                <a:lnTo>
                  <a:pt x="410" y="8"/>
                </a:lnTo>
                <a:lnTo>
                  <a:pt x="442" y="16"/>
                </a:lnTo>
                <a:lnTo>
                  <a:pt x="474" y="28"/>
                </a:lnTo>
                <a:lnTo>
                  <a:pt x="504" y="42"/>
                </a:lnTo>
                <a:lnTo>
                  <a:pt x="532" y="58"/>
                </a:lnTo>
                <a:lnTo>
                  <a:pt x="558" y="78"/>
                </a:lnTo>
                <a:lnTo>
                  <a:pt x="582" y="100"/>
                </a:lnTo>
                <a:lnTo>
                  <a:pt x="604" y="124"/>
                </a:lnTo>
                <a:lnTo>
                  <a:pt x="624" y="150"/>
                </a:lnTo>
                <a:lnTo>
                  <a:pt x="640" y="178"/>
                </a:lnTo>
                <a:lnTo>
                  <a:pt x="654" y="208"/>
                </a:lnTo>
                <a:lnTo>
                  <a:pt x="666" y="240"/>
                </a:lnTo>
                <a:lnTo>
                  <a:pt x="674" y="272"/>
                </a:lnTo>
                <a:lnTo>
                  <a:pt x="680" y="306"/>
                </a:lnTo>
                <a:lnTo>
                  <a:pt x="682" y="340"/>
                </a:lnTo>
                <a:lnTo>
                  <a:pt x="682" y="340"/>
                </a:lnTo>
                <a:close/>
              </a:path>
            </a:pathLst>
          </a:custGeom>
          <a:solidFill>
            <a:schemeClr val="accent1"/>
          </a:solidFill>
          <a:ln>
            <a:noFill/>
          </a:ln>
          <a:extLst/>
        </p:spPr>
        <p:txBody>
          <a:bodyPr vert="horz" wrap="square" lIns="68564" tIns="34282" rIns="68564" bIns="34282" numCol="1" anchor="t" anchorCtr="0" compatLnSpc="1">
            <a:prstTxWarp prst="textNoShape">
              <a:avLst/>
            </a:prstTxWarp>
          </a:bodyPr>
          <a:lstStyle/>
          <a:p>
            <a:endParaRPr lang="en-GB" dirty="0">
              <a:solidFill>
                <a:srgbClr val="000000"/>
              </a:solidFill>
            </a:endParaRPr>
          </a:p>
        </p:txBody>
      </p:sp>
      <p:sp>
        <p:nvSpPr>
          <p:cNvPr id="21" name="Freeform 127"/>
          <p:cNvSpPr>
            <a:spLocks/>
          </p:cNvSpPr>
          <p:nvPr/>
        </p:nvSpPr>
        <p:spPr bwMode="auto">
          <a:xfrm>
            <a:off x="3773056" y="2447318"/>
            <a:ext cx="563156" cy="563155"/>
          </a:xfrm>
          <a:custGeom>
            <a:avLst/>
            <a:gdLst>
              <a:gd name="T0" fmla="*/ 680 w 680"/>
              <a:gd name="T1" fmla="*/ 340 h 680"/>
              <a:gd name="T2" fmla="*/ 674 w 680"/>
              <a:gd name="T3" fmla="*/ 408 h 680"/>
              <a:gd name="T4" fmla="*/ 654 w 680"/>
              <a:gd name="T5" fmla="*/ 472 h 680"/>
              <a:gd name="T6" fmla="*/ 622 w 680"/>
              <a:gd name="T7" fmla="*/ 530 h 680"/>
              <a:gd name="T8" fmla="*/ 580 w 680"/>
              <a:gd name="T9" fmla="*/ 580 h 680"/>
              <a:gd name="T10" fmla="*/ 530 w 680"/>
              <a:gd name="T11" fmla="*/ 622 h 680"/>
              <a:gd name="T12" fmla="*/ 472 w 680"/>
              <a:gd name="T13" fmla="*/ 654 h 680"/>
              <a:gd name="T14" fmla="*/ 408 w 680"/>
              <a:gd name="T15" fmla="*/ 674 h 680"/>
              <a:gd name="T16" fmla="*/ 340 w 680"/>
              <a:gd name="T17" fmla="*/ 680 h 680"/>
              <a:gd name="T18" fmla="*/ 306 w 680"/>
              <a:gd name="T19" fmla="*/ 678 h 680"/>
              <a:gd name="T20" fmla="*/ 238 w 680"/>
              <a:gd name="T21" fmla="*/ 664 h 680"/>
              <a:gd name="T22" fmla="*/ 178 w 680"/>
              <a:gd name="T23" fmla="*/ 638 h 680"/>
              <a:gd name="T24" fmla="*/ 124 w 680"/>
              <a:gd name="T25" fmla="*/ 602 h 680"/>
              <a:gd name="T26" fmla="*/ 78 w 680"/>
              <a:gd name="T27" fmla="*/ 556 h 680"/>
              <a:gd name="T28" fmla="*/ 40 w 680"/>
              <a:gd name="T29" fmla="*/ 502 h 680"/>
              <a:gd name="T30" fmla="*/ 16 w 680"/>
              <a:gd name="T31" fmla="*/ 440 h 680"/>
              <a:gd name="T32" fmla="*/ 2 w 680"/>
              <a:gd name="T33" fmla="*/ 374 h 680"/>
              <a:gd name="T34" fmla="*/ 0 w 680"/>
              <a:gd name="T35" fmla="*/ 340 h 680"/>
              <a:gd name="T36" fmla="*/ 6 w 680"/>
              <a:gd name="T37" fmla="*/ 272 h 680"/>
              <a:gd name="T38" fmla="*/ 26 w 680"/>
              <a:gd name="T39" fmla="*/ 208 h 680"/>
              <a:gd name="T40" fmla="*/ 58 w 680"/>
              <a:gd name="T41" fmla="*/ 150 h 680"/>
              <a:gd name="T42" fmla="*/ 100 w 680"/>
              <a:gd name="T43" fmla="*/ 100 h 680"/>
              <a:gd name="T44" fmla="*/ 150 w 680"/>
              <a:gd name="T45" fmla="*/ 58 h 680"/>
              <a:gd name="T46" fmla="*/ 208 w 680"/>
              <a:gd name="T47" fmla="*/ 26 h 680"/>
              <a:gd name="T48" fmla="*/ 272 w 680"/>
              <a:gd name="T49" fmla="*/ 6 h 680"/>
              <a:gd name="T50" fmla="*/ 340 w 680"/>
              <a:gd name="T51" fmla="*/ 0 h 680"/>
              <a:gd name="T52" fmla="*/ 374 w 680"/>
              <a:gd name="T53" fmla="*/ 2 h 680"/>
              <a:gd name="T54" fmla="*/ 442 w 680"/>
              <a:gd name="T55" fmla="*/ 14 h 680"/>
              <a:gd name="T56" fmla="*/ 502 w 680"/>
              <a:gd name="T57" fmla="*/ 40 h 680"/>
              <a:gd name="T58" fmla="*/ 556 w 680"/>
              <a:gd name="T59" fmla="*/ 78 h 680"/>
              <a:gd name="T60" fmla="*/ 602 w 680"/>
              <a:gd name="T61" fmla="*/ 124 h 680"/>
              <a:gd name="T62" fmla="*/ 640 w 680"/>
              <a:gd name="T63" fmla="*/ 178 h 680"/>
              <a:gd name="T64" fmla="*/ 664 w 680"/>
              <a:gd name="T65" fmla="*/ 238 h 680"/>
              <a:gd name="T66" fmla="*/ 678 w 680"/>
              <a:gd name="T67" fmla="*/ 306 h 680"/>
              <a:gd name="T68" fmla="*/ 680 w 680"/>
              <a:gd name="T69" fmla="*/ 34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0" h="680">
                <a:moveTo>
                  <a:pt x="680" y="340"/>
                </a:moveTo>
                <a:lnTo>
                  <a:pt x="680" y="340"/>
                </a:lnTo>
                <a:lnTo>
                  <a:pt x="678" y="374"/>
                </a:lnTo>
                <a:lnTo>
                  <a:pt x="674" y="408"/>
                </a:lnTo>
                <a:lnTo>
                  <a:pt x="664" y="440"/>
                </a:lnTo>
                <a:lnTo>
                  <a:pt x="654" y="472"/>
                </a:lnTo>
                <a:lnTo>
                  <a:pt x="640" y="502"/>
                </a:lnTo>
                <a:lnTo>
                  <a:pt x="622" y="530"/>
                </a:lnTo>
                <a:lnTo>
                  <a:pt x="602" y="556"/>
                </a:lnTo>
                <a:lnTo>
                  <a:pt x="580" y="580"/>
                </a:lnTo>
                <a:lnTo>
                  <a:pt x="556" y="602"/>
                </a:lnTo>
                <a:lnTo>
                  <a:pt x="530" y="622"/>
                </a:lnTo>
                <a:lnTo>
                  <a:pt x="502" y="638"/>
                </a:lnTo>
                <a:lnTo>
                  <a:pt x="472" y="654"/>
                </a:lnTo>
                <a:lnTo>
                  <a:pt x="442" y="664"/>
                </a:lnTo>
                <a:lnTo>
                  <a:pt x="408" y="674"/>
                </a:lnTo>
                <a:lnTo>
                  <a:pt x="374" y="678"/>
                </a:lnTo>
                <a:lnTo>
                  <a:pt x="340" y="680"/>
                </a:lnTo>
                <a:lnTo>
                  <a:pt x="340" y="680"/>
                </a:lnTo>
                <a:lnTo>
                  <a:pt x="306" y="678"/>
                </a:lnTo>
                <a:lnTo>
                  <a:pt x="272" y="674"/>
                </a:lnTo>
                <a:lnTo>
                  <a:pt x="238" y="664"/>
                </a:lnTo>
                <a:lnTo>
                  <a:pt x="208" y="654"/>
                </a:lnTo>
                <a:lnTo>
                  <a:pt x="178" y="638"/>
                </a:lnTo>
                <a:lnTo>
                  <a:pt x="150" y="622"/>
                </a:lnTo>
                <a:lnTo>
                  <a:pt x="124" y="602"/>
                </a:lnTo>
                <a:lnTo>
                  <a:pt x="100" y="580"/>
                </a:lnTo>
                <a:lnTo>
                  <a:pt x="78" y="556"/>
                </a:lnTo>
                <a:lnTo>
                  <a:pt x="58" y="530"/>
                </a:lnTo>
                <a:lnTo>
                  <a:pt x="40" y="502"/>
                </a:lnTo>
                <a:lnTo>
                  <a:pt x="26" y="472"/>
                </a:lnTo>
                <a:lnTo>
                  <a:pt x="16" y="440"/>
                </a:lnTo>
                <a:lnTo>
                  <a:pt x="6" y="408"/>
                </a:lnTo>
                <a:lnTo>
                  <a:pt x="2" y="374"/>
                </a:lnTo>
                <a:lnTo>
                  <a:pt x="0" y="340"/>
                </a:lnTo>
                <a:lnTo>
                  <a:pt x="0" y="340"/>
                </a:lnTo>
                <a:lnTo>
                  <a:pt x="2" y="306"/>
                </a:lnTo>
                <a:lnTo>
                  <a:pt x="6" y="272"/>
                </a:lnTo>
                <a:lnTo>
                  <a:pt x="16" y="238"/>
                </a:lnTo>
                <a:lnTo>
                  <a:pt x="26" y="208"/>
                </a:lnTo>
                <a:lnTo>
                  <a:pt x="40" y="178"/>
                </a:lnTo>
                <a:lnTo>
                  <a:pt x="58" y="150"/>
                </a:lnTo>
                <a:lnTo>
                  <a:pt x="78" y="124"/>
                </a:lnTo>
                <a:lnTo>
                  <a:pt x="100" y="100"/>
                </a:lnTo>
                <a:lnTo>
                  <a:pt x="124" y="78"/>
                </a:lnTo>
                <a:lnTo>
                  <a:pt x="150" y="58"/>
                </a:lnTo>
                <a:lnTo>
                  <a:pt x="178" y="40"/>
                </a:lnTo>
                <a:lnTo>
                  <a:pt x="208" y="26"/>
                </a:lnTo>
                <a:lnTo>
                  <a:pt x="238" y="14"/>
                </a:lnTo>
                <a:lnTo>
                  <a:pt x="272" y="6"/>
                </a:lnTo>
                <a:lnTo>
                  <a:pt x="306" y="2"/>
                </a:lnTo>
                <a:lnTo>
                  <a:pt x="340" y="0"/>
                </a:lnTo>
                <a:lnTo>
                  <a:pt x="340" y="0"/>
                </a:lnTo>
                <a:lnTo>
                  <a:pt x="374" y="2"/>
                </a:lnTo>
                <a:lnTo>
                  <a:pt x="408" y="6"/>
                </a:lnTo>
                <a:lnTo>
                  <a:pt x="442" y="14"/>
                </a:lnTo>
                <a:lnTo>
                  <a:pt x="472" y="26"/>
                </a:lnTo>
                <a:lnTo>
                  <a:pt x="502" y="40"/>
                </a:lnTo>
                <a:lnTo>
                  <a:pt x="530" y="58"/>
                </a:lnTo>
                <a:lnTo>
                  <a:pt x="556" y="78"/>
                </a:lnTo>
                <a:lnTo>
                  <a:pt x="580" y="100"/>
                </a:lnTo>
                <a:lnTo>
                  <a:pt x="602" y="124"/>
                </a:lnTo>
                <a:lnTo>
                  <a:pt x="622" y="150"/>
                </a:lnTo>
                <a:lnTo>
                  <a:pt x="640" y="178"/>
                </a:lnTo>
                <a:lnTo>
                  <a:pt x="654" y="208"/>
                </a:lnTo>
                <a:lnTo>
                  <a:pt x="664" y="238"/>
                </a:lnTo>
                <a:lnTo>
                  <a:pt x="674" y="272"/>
                </a:lnTo>
                <a:lnTo>
                  <a:pt x="678" y="306"/>
                </a:lnTo>
                <a:lnTo>
                  <a:pt x="680" y="340"/>
                </a:lnTo>
                <a:lnTo>
                  <a:pt x="680" y="340"/>
                </a:lnTo>
                <a:close/>
              </a:path>
            </a:pathLst>
          </a:custGeom>
          <a:solidFill>
            <a:schemeClr val="accent1"/>
          </a:solidFill>
          <a:ln>
            <a:noFill/>
          </a:ln>
          <a:extLst/>
        </p:spPr>
        <p:txBody>
          <a:bodyPr vert="horz" wrap="square" lIns="68564" tIns="34282" rIns="68564" bIns="34282" numCol="1" anchor="t" anchorCtr="0" compatLnSpc="1">
            <a:prstTxWarp prst="textNoShape">
              <a:avLst/>
            </a:prstTxWarp>
          </a:bodyPr>
          <a:lstStyle/>
          <a:p>
            <a:endParaRPr lang="en-GB" dirty="0">
              <a:solidFill>
                <a:srgbClr val="000000"/>
              </a:solidFill>
            </a:endParaRPr>
          </a:p>
        </p:txBody>
      </p:sp>
      <p:sp>
        <p:nvSpPr>
          <p:cNvPr id="22" name="Freeform 128"/>
          <p:cNvSpPr>
            <a:spLocks/>
          </p:cNvSpPr>
          <p:nvPr/>
        </p:nvSpPr>
        <p:spPr bwMode="auto">
          <a:xfrm>
            <a:off x="3488165" y="1799821"/>
            <a:ext cx="563156" cy="563155"/>
          </a:xfrm>
          <a:custGeom>
            <a:avLst/>
            <a:gdLst>
              <a:gd name="T0" fmla="*/ 680 w 680"/>
              <a:gd name="T1" fmla="*/ 340 h 680"/>
              <a:gd name="T2" fmla="*/ 672 w 680"/>
              <a:gd name="T3" fmla="*/ 410 h 680"/>
              <a:gd name="T4" fmla="*/ 652 w 680"/>
              <a:gd name="T5" fmla="*/ 474 h 680"/>
              <a:gd name="T6" fmla="*/ 622 w 680"/>
              <a:gd name="T7" fmla="*/ 530 h 680"/>
              <a:gd name="T8" fmla="*/ 580 w 680"/>
              <a:gd name="T9" fmla="*/ 582 h 680"/>
              <a:gd name="T10" fmla="*/ 530 w 680"/>
              <a:gd name="T11" fmla="*/ 622 h 680"/>
              <a:gd name="T12" fmla="*/ 472 w 680"/>
              <a:gd name="T13" fmla="*/ 654 h 680"/>
              <a:gd name="T14" fmla="*/ 408 w 680"/>
              <a:gd name="T15" fmla="*/ 674 h 680"/>
              <a:gd name="T16" fmla="*/ 340 w 680"/>
              <a:gd name="T17" fmla="*/ 680 h 680"/>
              <a:gd name="T18" fmla="*/ 304 w 680"/>
              <a:gd name="T19" fmla="*/ 680 h 680"/>
              <a:gd name="T20" fmla="*/ 238 w 680"/>
              <a:gd name="T21" fmla="*/ 666 h 680"/>
              <a:gd name="T22" fmla="*/ 178 w 680"/>
              <a:gd name="T23" fmla="*/ 640 h 680"/>
              <a:gd name="T24" fmla="*/ 124 w 680"/>
              <a:gd name="T25" fmla="*/ 604 h 680"/>
              <a:gd name="T26" fmla="*/ 78 w 680"/>
              <a:gd name="T27" fmla="*/ 558 h 680"/>
              <a:gd name="T28" fmla="*/ 40 w 680"/>
              <a:gd name="T29" fmla="*/ 502 h 680"/>
              <a:gd name="T30" fmla="*/ 14 w 680"/>
              <a:gd name="T31" fmla="*/ 442 h 680"/>
              <a:gd name="T32" fmla="*/ 2 w 680"/>
              <a:gd name="T33" fmla="*/ 376 h 680"/>
              <a:gd name="T34" fmla="*/ 0 w 680"/>
              <a:gd name="T35" fmla="*/ 340 h 680"/>
              <a:gd name="T36" fmla="*/ 6 w 680"/>
              <a:gd name="T37" fmla="*/ 272 h 680"/>
              <a:gd name="T38" fmla="*/ 26 w 680"/>
              <a:gd name="T39" fmla="*/ 208 h 680"/>
              <a:gd name="T40" fmla="*/ 58 w 680"/>
              <a:gd name="T41" fmla="*/ 150 h 680"/>
              <a:gd name="T42" fmla="*/ 98 w 680"/>
              <a:gd name="T43" fmla="*/ 100 h 680"/>
              <a:gd name="T44" fmla="*/ 150 w 680"/>
              <a:gd name="T45" fmla="*/ 58 h 680"/>
              <a:gd name="T46" fmla="*/ 208 w 680"/>
              <a:gd name="T47" fmla="*/ 28 h 680"/>
              <a:gd name="T48" fmla="*/ 270 w 680"/>
              <a:gd name="T49" fmla="*/ 8 h 680"/>
              <a:gd name="T50" fmla="*/ 340 w 680"/>
              <a:gd name="T51" fmla="*/ 0 h 680"/>
              <a:gd name="T52" fmla="*/ 374 w 680"/>
              <a:gd name="T53" fmla="*/ 2 h 680"/>
              <a:gd name="T54" fmla="*/ 440 w 680"/>
              <a:gd name="T55" fmla="*/ 16 h 680"/>
              <a:gd name="T56" fmla="*/ 502 w 680"/>
              <a:gd name="T57" fmla="*/ 42 h 680"/>
              <a:gd name="T58" fmla="*/ 556 w 680"/>
              <a:gd name="T59" fmla="*/ 78 h 680"/>
              <a:gd name="T60" fmla="*/ 602 w 680"/>
              <a:gd name="T61" fmla="*/ 124 h 680"/>
              <a:gd name="T62" fmla="*/ 638 w 680"/>
              <a:gd name="T63" fmla="*/ 178 h 680"/>
              <a:gd name="T64" fmla="*/ 664 w 680"/>
              <a:gd name="T65" fmla="*/ 240 h 680"/>
              <a:gd name="T66" fmla="*/ 678 w 680"/>
              <a:gd name="T67" fmla="*/ 306 h 680"/>
              <a:gd name="T68" fmla="*/ 680 w 680"/>
              <a:gd name="T69" fmla="*/ 34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0" h="680">
                <a:moveTo>
                  <a:pt x="680" y="340"/>
                </a:moveTo>
                <a:lnTo>
                  <a:pt x="680" y="340"/>
                </a:lnTo>
                <a:lnTo>
                  <a:pt x="678" y="376"/>
                </a:lnTo>
                <a:lnTo>
                  <a:pt x="672" y="410"/>
                </a:lnTo>
                <a:lnTo>
                  <a:pt x="664" y="442"/>
                </a:lnTo>
                <a:lnTo>
                  <a:pt x="652" y="474"/>
                </a:lnTo>
                <a:lnTo>
                  <a:pt x="638" y="502"/>
                </a:lnTo>
                <a:lnTo>
                  <a:pt x="622" y="530"/>
                </a:lnTo>
                <a:lnTo>
                  <a:pt x="602" y="558"/>
                </a:lnTo>
                <a:lnTo>
                  <a:pt x="580" y="582"/>
                </a:lnTo>
                <a:lnTo>
                  <a:pt x="556" y="604"/>
                </a:lnTo>
                <a:lnTo>
                  <a:pt x="530" y="622"/>
                </a:lnTo>
                <a:lnTo>
                  <a:pt x="502" y="640"/>
                </a:lnTo>
                <a:lnTo>
                  <a:pt x="472" y="654"/>
                </a:lnTo>
                <a:lnTo>
                  <a:pt x="440" y="666"/>
                </a:lnTo>
                <a:lnTo>
                  <a:pt x="408" y="674"/>
                </a:lnTo>
                <a:lnTo>
                  <a:pt x="374" y="680"/>
                </a:lnTo>
                <a:lnTo>
                  <a:pt x="340" y="680"/>
                </a:lnTo>
                <a:lnTo>
                  <a:pt x="340" y="680"/>
                </a:lnTo>
                <a:lnTo>
                  <a:pt x="304" y="680"/>
                </a:lnTo>
                <a:lnTo>
                  <a:pt x="270" y="674"/>
                </a:lnTo>
                <a:lnTo>
                  <a:pt x="238" y="666"/>
                </a:lnTo>
                <a:lnTo>
                  <a:pt x="208" y="654"/>
                </a:lnTo>
                <a:lnTo>
                  <a:pt x="178" y="640"/>
                </a:lnTo>
                <a:lnTo>
                  <a:pt x="150" y="622"/>
                </a:lnTo>
                <a:lnTo>
                  <a:pt x="124" y="604"/>
                </a:lnTo>
                <a:lnTo>
                  <a:pt x="98" y="582"/>
                </a:lnTo>
                <a:lnTo>
                  <a:pt x="78" y="558"/>
                </a:lnTo>
                <a:lnTo>
                  <a:pt x="58" y="530"/>
                </a:lnTo>
                <a:lnTo>
                  <a:pt x="40" y="502"/>
                </a:lnTo>
                <a:lnTo>
                  <a:pt x="26" y="474"/>
                </a:lnTo>
                <a:lnTo>
                  <a:pt x="14" y="442"/>
                </a:lnTo>
                <a:lnTo>
                  <a:pt x="6" y="410"/>
                </a:lnTo>
                <a:lnTo>
                  <a:pt x="2" y="376"/>
                </a:lnTo>
                <a:lnTo>
                  <a:pt x="0" y="340"/>
                </a:lnTo>
                <a:lnTo>
                  <a:pt x="0" y="340"/>
                </a:lnTo>
                <a:lnTo>
                  <a:pt x="2" y="306"/>
                </a:lnTo>
                <a:lnTo>
                  <a:pt x="6" y="272"/>
                </a:lnTo>
                <a:lnTo>
                  <a:pt x="14" y="240"/>
                </a:lnTo>
                <a:lnTo>
                  <a:pt x="26" y="208"/>
                </a:lnTo>
                <a:lnTo>
                  <a:pt x="40" y="178"/>
                </a:lnTo>
                <a:lnTo>
                  <a:pt x="58" y="150"/>
                </a:lnTo>
                <a:lnTo>
                  <a:pt x="78" y="124"/>
                </a:lnTo>
                <a:lnTo>
                  <a:pt x="98" y="100"/>
                </a:lnTo>
                <a:lnTo>
                  <a:pt x="124" y="78"/>
                </a:lnTo>
                <a:lnTo>
                  <a:pt x="150" y="58"/>
                </a:lnTo>
                <a:lnTo>
                  <a:pt x="178" y="42"/>
                </a:lnTo>
                <a:lnTo>
                  <a:pt x="208" y="28"/>
                </a:lnTo>
                <a:lnTo>
                  <a:pt x="238" y="16"/>
                </a:lnTo>
                <a:lnTo>
                  <a:pt x="270" y="8"/>
                </a:lnTo>
                <a:lnTo>
                  <a:pt x="304" y="2"/>
                </a:lnTo>
                <a:lnTo>
                  <a:pt x="340" y="0"/>
                </a:lnTo>
                <a:lnTo>
                  <a:pt x="340" y="0"/>
                </a:lnTo>
                <a:lnTo>
                  <a:pt x="374" y="2"/>
                </a:lnTo>
                <a:lnTo>
                  <a:pt x="408" y="8"/>
                </a:lnTo>
                <a:lnTo>
                  <a:pt x="440" y="16"/>
                </a:lnTo>
                <a:lnTo>
                  <a:pt x="472" y="28"/>
                </a:lnTo>
                <a:lnTo>
                  <a:pt x="502" y="42"/>
                </a:lnTo>
                <a:lnTo>
                  <a:pt x="530" y="58"/>
                </a:lnTo>
                <a:lnTo>
                  <a:pt x="556" y="78"/>
                </a:lnTo>
                <a:lnTo>
                  <a:pt x="580" y="100"/>
                </a:lnTo>
                <a:lnTo>
                  <a:pt x="602" y="124"/>
                </a:lnTo>
                <a:lnTo>
                  <a:pt x="622" y="150"/>
                </a:lnTo>
                <a:lnTo>
                  <a:pt x="638" y="178"/>
                </a:lnTo>
                <a:lnTo>
                  <a:pt x="652" y="208"/>
                </a:lnTo>
                <a:lnTo>
                  <a:pt x="664" y="240"/>
                </a:lnTo>
                <a:lnTo>
                  <a:pt x="672" y="272"/>
                </a:lnTo>
                <a:lnTo>
                  <a:pt x="678" y="306"/>
                </a:lnTo>
                <a:lnTo>
                  <a:pt x="680" y="340"/>
                </a:lnTo>
                <a:lnTo>
                  <a:pt x="680" y="340"/>
                </a:lnTo>
                <a:close/>
              </a:path>
            </a:pathLst>
          </a:custGeom>
          <a:solidFill>
            <a:schemeClr val="accent2"/>
          </a:solidFill>
          <a:ln>
            <a:noFill/>
          </a:ln>
          <a:extLst/>
        </p:spPr>
        <p:txBody>
          <a:bodyPr vert="horz" wrap="square" lIns="68564" tIns="34282" rIns="68564" bIns="34282" numCol="1" anchor="t" anchorCtr="0" compatLnSpc="1">
            <a:prstTxWarp prst="textNoShape">
              <a:avLst/>
            </a:prstTxWarp>
          </a:bodyPr>
          <a:lstStyle/>
          <a:p>
            <a:endParaRPr lang="en-GB" dirty="0">
              <a:solidFill>
                <a:srgbClr val="000000"/>
              </a:solidFill>
            </a:endParaRPr>
          </a:p>
        </p:txBody>
      </p:sp>
      <p:sp>
        <p:nvSpPr>
          <p:cNvPr id="23" name="Freeform 129"/>
          <p:cNvSpPr>
            <a:spLocks/>
          </p:cNvSpPr>
          <p:nvPr/>
        </p:nvSpPr>
        <p:spPr bwMode="auto">
          <a:xfrm>
            <a:off x="3488165" y="3094814"/>
            <a:ext cx="563156" cy="563155"/>
          </a:xfrm>
          <a:custGeom>
            <a:avLst/>
            <a:gdLst>
              <a:gd name="T0" fmla="*/ 680 w 680"/>
              <a:gd name="T1" fmla="*/ 340 h 680"/>
              <a:gd name="T2" fmla="*/ 672 w 680"/>
              <a:gd name="T3" fmla="*/ 408 h 680"/>
              <a:gd name="T4" fmla="*/ 652 w 680"/>
              <a:gd name="T5" fmla="*/ 472 h 680"/>
              <a:gd name="T6" fmla="*/ 622 w 680"/>
              <a:gd name="T7" fmla="*/ 530 h 680"/>
              <a:gd name="T8" fmla="*/ 580 w 680"/>
              <a:gd name="T9" fmla="*/ 580 h 680"/>
              <a:gd name="T10" fmla="*/ 530 w 680"/>
              <a:gd name="T11" fmla="*/ 622 h 680"/>
              <a:gd name="T12" fmla="*/ 472 w 680"/>
              <a:gd name="T13" fmla="*/ 652 h 680"/>
              <a:gd name="T14" fmla="*/ 408 w 680"/>
              <a:gd name="T15" fmla="*/ 672 h 680"/>
              <a:gd name="T16" fmla="*/ 340 w 680"/>
              <a:gd name="T17" fmla="*/ 680 h 680"/>
              <a:gd name="T18" fmla="*/ 304 w 680"/>
              <a:gd name="T19" fmla="*/ 678 h 680"/>
              <a:gd name="T20" fmla="*/ 238 w 680"/>
              <a:gd name="T21" fmla="*/ 664 h 680"/>
              <a:gd name="T22" fmla="*/ 178 w 680"/>
              <a:gd name="T23" fmla="*/ 638 h 680"/>
              <a:gd name="T24" fmla="*/ 124 w 680"/>
              <a:gd name="T25" fmla="*/ 602 h 680"/>
              <a:gd name="T26" fmla="*/ 78 w 680"/>
              <a:gd name="T27" fmla="*/ 556 h 680"/>
              <a:gd name="T28" fmla="*/ 40 w 680"/>
              <a:gd name="T29" fmla="*/ 502 h 680"/>
              <a:gd name="T30" fmla="*/ 14 w 680"/>
              <a:gd name="T31" fmla="*/ 440 h 680"/>
              <a:gd name="T32" fmla="*/ 2 w 680"/>
              <a:gd name="T33" fmla="*/ 374 h 680"/>
              <a:gd name="T34" fmla="*/ 0 w 680"/>
              <a:gd name="T35" fmla="*/ 340 h 680"/>
              <a:gd name="T36" fmla="*/ 6 w 680"/>
              <a:gd name="T37" fmla="*/ 270 h 680"/>
              <a:gd name="T38" fmla="*/ 26 w 680"/>
              <a:gd name="T39" fmla="*/ 206 h 680"/>
              <a:gd name="T40" fmla="*/ 58 w 680"/>
              <a:gd name="T41" fmla="*/ 150 h 680"/>
              <a:gd name="T42" fmla="*/ 98 w 680"/>
              <a:gd name="T43" fmla="*/ 98 h 680"/>
              <a:gd name="T44" fmla="*/ 150 w 680"/>
              <a:gd name="T45" fmla="*/ 58 h 680"/>
              <a:gd name="T46" fmla="*/ 208 w 680"/>
              <a:gd name="T47" fmla="*/ 26 h 680"/>
              <a:gd name="T48" fmla="*/ 270 w 680"/>
              <a:gd name="T49" fmla="*/ 6 h 680"/>
              <a:gd name="T50" fmla="*/ 340 w 680"/>
              <a:gd name="T51" fmla="*/ 0 h 680"/>
              <a:gd name="T52" fmla="*/ 374 w 680"/>
              <a:gd name="T53" fmla="*/ 0 h 680"/>
              <a:gd name="T54" fmla="*/ 440 w 680"/>
              <a:gd name="T55" fmla="*/ 14 h 680"/>
              <a:gd name="T56" fmla="*/ 502 w 680"/>
              <a:gd name="T57" fmla="*/ 40 h 680"/>
              <a:gd name="T58" fmla="*/ 556 w 680"/>
              <a:gd name="T59" fmla="*/ 76 h 680"/>
              <a:gd name="T60" fmla="*/ 602 w 680"/>
              <a:gd name="T61" fmla="*/ 122 h 680"/>
              <a:gd name="T62" fmla="*/ 638 w 680"/>
              <a:gd name="T63" fmla="*/ 178 h 680"/>
              <a:gd name="T64" fmla="*/ 664 w 680"/>
              <a:gd name="T65" fmla="*/ 238 h 680"/>
              <a:gd name="T66" fmla="*/ 678 w 680"/>
              <a:gd name="T67" fmla="*/ 304 h 680"/>
              <a:gd name="T68" fmla="*/ 680 w 680"/>
              <a:gd name="T69" fmla="*/ 34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0" h="680">
                <a:moveTo>
                  <a:pt x="680" y="340"/>
                </a:moveTo>
                <a:lnTo>
                  <a:pt x="680" y="340"/>
                </a:lnTo>
                <a:lnTo>
                  <a:pt x="678" y="374"/>
                </a:lnTo>
                <a:lnTo>
                  <a:pt x="672" y="408"/>
                </a:lnTo>
                <a:lnTo>
                  <a:pt x="664" y="440"/>
                </a:lnTo>
                <a:lnTo>
                  <a:pt x="652" y="472"/>
                </a:lnTo>
                <a:lnTo>
                  <a:pt x="638" y="502"/>
                </a:lnTo>
                <a:lnTo>
                  <a:pt x="622" y="530"/>
                </a:lnTo>
                <a:lnTo>
                  <a:pt x="602" y="556"/>
                </a:lnTo>
                <a:lnTo>
                  <a:pt x="580" y="580"/>
                </a:lnTo>
                <a:lnTo>
                  <a:pt x="556" y="602"/>
                </a:lnTo>
                <a:lnTo>
                  <a:pt x="530" y="622"/>
                </a:lnTo>
                <a:lnTo>
                  <a:pt x="502" y="638"/>
                </a:lnTo>
                <a:lnTo>
                  <a:pt x="472" y="652"/>
                </a:lnTo>
                <a:lnTo>
                  <a:pt x="440" y="664"/>
                </a:lnTo>
                <a:lnTo>
                  <a:pt x="408" y="672"/>
                </a:lnTo>
                <a:lnTo>
                  <a:pt x="374" y="678"/>
                </a:lnTo>
                <a:lnTo>
                  <a:pt x="340" y="680"/>
                </a:lnTo>
                <a:lnTo>
                  <a:pt x="340" y="680"/>
                </a:lnTo>
                <a:lnTo>
                  <a:pt x="304" y="678"/>
                </a:lnTo>
                <a:lnTo>
                  <a:pt x="270" y="672"/>
                </a:lnTo>
                <a:lnTo>
                  <a:pt x="238" y="664"/>
                </a:lnTo>
                <a:lnTo>
                  <a:pt x="208" y="652"/>
                </a:lnTo>
                <a:lnTo>
                  <a:pt x="178" y="638"/>
                </a:lnTo>
                <a:lnTo>
                  <a:pt x="150" y="622"/>
                </a:lnTo>
                <a:lnTo>
                  <a:pt x="124" y="602"/>
                </a:lnTo>
                <a:lnTo>
                  <a:pt x="98" y="580"/>
                </a:lnTo>
                <a:lnTo>
                  <a:pt x="78" y="556"/>
                </a:lnTo>
                <a:lnTo>
                  <a:pt x="58" y="530"/>
                </a:lnTo>
                <a:lnTo>
                  <a:pt x="40" y="502"/>
                </a:lnTo>
                <a:lnTo>
                  <a:pt x="26" y="472"/>
                </a:lnTo>
                <a:lnTo>
                  <a:pt x="14" y="440"/>
                </a:lnTo>
                <a:lnTo>
                  <a:pt x="6" y="408"/>
                </a:lnTo>
                <a:lnTo>
                  <a:pt x="2" y="374"/>
                </a:lnTo>
                <a:lnTo>
                  <a:pt x="0" y="340"/>
                </a:lnTo>
                <a:lnTo>
                  <a:pt x="0" y="340"/>
                </a:lnTo>
                <a:lnTo>
                  <a:pt x="2" y="304"/>
                </a:lnTo>
                <a:lnTo>
                  <a:pt x="6" y="270"/>
                </a:lnTo>
                <a:lnTo>
                  <a:pt x="14" y="238"/>
                </a:lnTo>
                <a:lnTo>
                  <a:pt x="26" y="206"/>
                </a:lnTo>
                <a:lnTo>
                  <a:pt x="40" y="178"/>
                </a:lnTo>
                <a:lnTo>
                  <a:pt x="58" y="150"/>
                </a:lnTo>
                <a:lnTo>
                  <a:pt x="78" y="122"/>
                </a:lnTo>
                <a:lnTo>
                  <a:pt x="98" y="98"/>
                </a:lnTo>
                <a:lnTo>
                  <a:pt x="124" y="76"/>
                </a:lnTo>
                <a:lnTo>
                  <a:pt x="150" y="58"/>
                </a:lnTo>
                <a:lnTo>
                  <a:pt x="178" y="40"/>
                </a:lnTo>
                <a:lnTo>
                  <a:pt x="208" y="26"/>
                </a:lnTo>
                <a:lnTo>
                  <a:pt x="238" y="14"/>
                </a:lnTo>
                <a:lnTo>
                  <a:pt x="270" y="6"/>
                </a:lnTo>
                <a:lnTo>
                  <a:pt x="304" y="0"/>
                </a:lnTo>
                <a:lnTo>
                  <a:pt x="340" y="0"/>
                </a:lnTo>
                <a:lnTo>
                  <a:pt x="340" y="0"/>
                </a:lnTo>
                <a:lnTo>
                  <a:pt x="374" y="0"/>
                </a:lnTo>
                <a:lnTo>
                  <a:pt x="408" y="6"/>
                </a:lnTo>
                <a:lnTo>
                  <a:pt x="440" y="14"/>
                </a:lnTo>
                <a:lnTo>
                  <a:pt x="472" y="26"/>
                </a:lnTo>
                <a:lnTo>
                  <a:pt x="502" y="40"/>
                </a:lnTo>
                <a:lnTo>
                  <a:pt x="530" y="58"/>
                </a:lnTo>
                <a:lnTo>
                  <a:pt x="556" y="76"/>
                </a:lnTo>
                <a:lnTo>
                  <a:pt x="580" y="98"/>
                </a:lnTo>
                <a:lnTo>
                  <a:pt x="602" y="122"/>
                </a:lnTo>
                <a:lnTo>
                  <a:pt x="622" y="150"/>
                </a:lnTo>
                <a:lnTo>
                  <a:pt x="638" y="178"/>
                </a:lnTo>
                <a:lnTo>
                  <a:pt x="652" y="206"/>
                </a:lnTo>
                <a:lnTo>
                  <a:pt x="664" y="238"/>
                </a:lnTo>
                <a:lnTo>
                  <a:pt x="672" y="270"/>
                </a:lnTo>
                <a:lnTo>
                  <a:pt x="678" y="304"/>
                </a:lnTo>
                <a:lnTo>
                  <a:pt x="680" y="340"/>
                </a:lnTo>
                <a:lnTo>
                  <a:pt x="680" y="340"/>
                </a:lnTo>
                <a:close/>
              </a:path>
            </a:pathLst>
          </a:custGeom>
          <a:solidFill>
            <a:schemeClr val="accent2"/>
          </a:solidFill>
          <a:ln>
            <a:noFill/>
          </a:ln>
          <a:extLst/>
        </p:spPr>
        <p:txBody>
          <a:bodyPr vert="horz" wrap="square" lIns="68564" tIns="34282" rIns="68564" bIns="34282" numCol="1" anchor="t" anchorCtr="0" compatLnSpc="1">
            <a:prstTxWarp prst="textNoShape">
              <a:avLst/>
            </a:prstTxWarp>
          </a:bodyPr>
          <a:lstStyle/>
          <a:p>
            <a:endParaRPr lang="en-GB" dirty="0">
              <a:solidFill>
                <a:srgbClr val="000000"/>
              </a:solidFill>
            </a:endParaRPr>
          </a:p>
        </p:txBody>
      </p:sp>
      <p:sp>
        <p:nvSpPr>
          <p:cNvPr id="24" name="Rectangle 135"/>
          <p:cNvSpPr>
            <a:spLocks noChangeArrowheads="1"/>
          </p:cNvSpPr>
          <p:nvPr/>
        </p:nvSpPr>
        <p:spPr bwMode="auto">
          <a:xfrm>
            <a:off x="2984222" y="1260817"/>
            <a:ext cx="141064" cy="34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617"/>
            <a:r>
              <a:rPr lang="en-US" altLang="en-US" sz="2249" b="1" i="1" dirty="0">
                <a:solidFill>
                  <a:srgbClr val="FFFFFF"/>
                </a:solidFill>
                <a:latin typeface="Georgia" panose="02040502050405020303" pitchFamily="18" charset="0"/>
              </a:rPr>
              <a:t>1</a:t>
            </a:r>
            <a:endParaRPr lang="en-US" altLang="en-US" sz="2249" dirty="0">
              <a:solidFill>
                <a:srgbClr val="000000"/>
              </a:solidFill>
              <a:latin typeface="Georgia" panose="02040502050405020303" pitchFamily="18" charset="0"/>
            </a:endParaRPr>
          </a:p>
        </p:txBody>
      </p:sp>
      <p:sp>
        <p:nvSpPr>
          <p:cNvPr id="25" name="Rectangle 136"/>
          <p:cNvSpPr>
            <a:spLocks noChangeArrowheads="1"/>
          </p:cNvSpPr>
          <p:nvPr/>
        </p:nvSpPr>
        <p:spPr bwMode="auto">
          <a:xfrm>
            <a:off x="3677861" y="1908313"/>
            <a:ext cx="181140" cy="34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617"/>
            <a:r>
              <a:rPr lang="en-US" altLang="en-US" sz="2249" b="1" i="1" dirty="0">
                <a:solidFill>
                  <a:srgbClr val="FFFFFF"/>
                </a:solidFill>
                <a:latin typeface="Georgia" panose="02040502050405020303" pitchFamily="18" charset="0"/>
              </a:rPr>
              <a:t>2</a:t>
            </a:r>
            <a:endParaRPr lang="en-US" altLang="en-US" sz="2249" dirty="0">
              <a:solidFill>
                <a:srgbClr val="000000"/>
              </a:solidFill>
              <a:latin typeface="Georgia" panose="02040502050405020303" pitchFamily="18" charset="0"/>
            </a:endParaRPr>
          </a:p>
        </p:txBody>
      </p:sp>
      <p:sp>
        <p:nvSpPr>
          <p:cNvPr id="26" name="Rectangle 137"/>
          <p:cNvSpPr>
            <a:spLocks noChangeArrowheads="1"/>
          </p:cNvSpPr>
          <p:nvPr/>
        </p:nvSpPr>
        <p:spPr bwMode="auto">
          <a:xfrm>
            <a:off x="3983884" y="2555810"/>
            <a:ext cx="179536" cy="34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617"/>
            <a:r>
              <a:rPr lang="en-US" altLang="en-US" sz="2249" b="1" i="1" dirty="0">
                <a:solidFill>
                  <a:srgbClr val="FFFFFF"/>
                </a:solidFill>
                <a:latin typeface="Georgia" panose="02040502050405020303" pitchFamily="18" charset="0"/>
              </a:rPr>
              <a:t>3</a:t>
            </a:r>
            <a:endParaRPr lang="en-US" altLang="en-US" sz="2249" dirty="0">
              <a:solidFill>
                <a:srgbClr val="000000"/>
              </a:solidFill>
              <a:latin typeface="Georgia" panose="02040502050405020303" pitchFamily="18" charset="0"/>
            </a:endParaRPr>
          </a:p>
        </p:txBody>
      </p:sp>
      <p:sp>
        <p:nvSpPr>
          <p:cNvPr id="27" name="Rectangle 138"/>
          <p:cNvSpPr>
            <a:spLocks noChangeArrowheads="1"/>
          </p:cNvSpPr>
          <p:nvPr/>
        </p:nvSpPr>
        <p:spPr bwMode="auto">
          <a:xfrm>
            <a:off x="3673182" y="3203306"/>
            <a:ext cx="187552" cy="34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617"/>
            <a:r>
              <a:rPr lang="en-US" altLang="en-US" sz="2249" b="1" i="1" dirty="0">
                <a:solidFill>
                  <a:srgbClr val="FFFFFF"/>
                </a:solidFill>
                <a:latin typeface="Georgia" panose="02040502050405020303" pitchFamily="18" charset="0"/>
              </a:rPr>
              <a:t>4</a:t>
            </a:r>
            <a:endParaRPr lang="en-US" altLang="en-US" sz="2249" dirty="0">
              <a:solidFill>
                <a:srgbClr val="000000"/>
              </a:solidFill>
              <a:latin typeface="Georgia" panose="02040502050405020303" pitchFamily="18" charset="0"/>
            </a:endParaRPr>
          </a:p>
        </p:txBody>
      </p:sp>
      <p:sp>
        <p:nvSpPr>
          <p:cNvPr id="29" name="Oval 28"/>
          <p:cNvSpPr/>
          <p:nvPr/>
        </p:nvSpPr>
        <p:spPr bwMode="ltGray">
          <a:xfrm>
            <a:off x="448778" y="1667730"/>
            <a:ext cx="1991270" cy="1991270"/>
          </a:xfrm>
          <a:prstGeom prst="ellipse">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solidFill>
                <a:srgbClr val="FFFFFF"/>
              </a:solidFill>
              <a:latin typeface="Georgia" pitchFamily="18" charset="0"/>
            </a:endParaRPr>
          </a:p>
        </p:txBody>
      </p:sp>
      <p:sp>
        <p:nvSpPr>
          <p:cNvPr id="30" name="Rectangle 29"/>
          <p:cNvSpPr/>
          <p:nvPr/>
        </p:nvSpPr>
        <p:spPr>
          <a:xfrm>
            <a:off x="679024" y="2144111"/>
            <a:ext cx="1530776" cy="830997"/>
          </a:xfrm>
          <a:prstGeom prst="rect">
            <a:avLst/>
          </a:prstGeom>
        </p:spPr>
        <p:txBody>
          <a:bodyPr wrap="square">
            <a:spAutoFit/>
          </a:bodyPr>
          <a:lstStyle/>
          <a:p>
            <a:pPr algn="ctr"/>
            <a:r>
              <a:rPr lang="en-US" sz="1200" b="1" dirty="0">
                <a:solidFill>
                  <a:srgbClr val="FFFFFF"/>
                </a:solidFill>
                <a:latin typeface="+mj-lt"/>
              </a:rPr>
              <a:t>Purpose</a:t>
            </a:r>
          </a:p>
          <a:p>
            <a:pPr algn="ctr"/>
            <a:endParaRPr lang="en-US" sz="1200" b="1" dirty="0">
              <a:solidFill>
                <a:srgbClr val="FFFFFF"/>
              </a:solidFill>
              <a:latin typeface="+mj-lt"/>
            </a:endParaRPr>
          </a:p>
          <a:p>
            <a:pPr algn="ctr"/>
            <a:r>
              <a:rPr lang="en-US" sz="1200" b="1" dirty="0">
                <a:solidFill>
                  <a:srgbClr val="FFFFFF"/>
                </a:solidFill>
                <a:latin typeface="+mj-lt"/>
              </a:rPr>
              <a:t>IASB  Transition Resource Group </a:t>
            </a:r>
          </a:p>
        </p:txBody>
      </p:sp>
      <p:cxnSp>
        <p:nvCxnSpPr>
          <p:cNvPr id="31" name="Straight Connector 30"/>
          <p:cNvCxnSpPr/>
          <p:nvPr/>
        </p:nvCxnSpPr>
        <p:spPr>
          <a:xfrm>
            <a:off x="954968" y="2425401"/>
            <a:ext cx="985609"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513563" y="1163122"/>
            <a:ext cx="4453969" cy="369332"/>
          </a:xfrm>
          <a:prstGeom prst="rect">
            <a:avLst/>
          </a:prstGeom>
        </p:spPr>
        <p:txBody>
          <a:bodyPr wrap="square" lIns="0" tIns="0" rIns="0" bIns="0" anchor="t">
            <a:spAutoFit/>
          </a:bodyPr>
          <a:lstStyle/>
          <a:p>
            <a:pPr>
              <a:defRPr/>
            </a:pPr>
            <a:r>
              <a:rPr lang="en-GB" sz="1200" b="1" dirty="0">
                <a:solidFill>
                  <a:srgbClr val="000000"/>
                </a:solidFill>
                <a:latin typeface="+mj-lt"/>
              </a:rPr>
              <a:t>Established to support IFRS 17 implementation  - </a:t>
            </a:r>
            <a:r>
              <a:rPr lang="en-GB" sz="1200" dirty="0">
                <a:solidFill>
                  <a:srgbClr val="000000"/>
                </a:solidFill>
                <a:latin typeface="+mj-lt"/>
              </a:rPr>
              <a:t>Enhance the quality and consistency of implementation </a:t>
            </a:r>
          </a:p>
        </p:txBody>
      </p:sp>
      <p:sp>
        <p:nvSpPr>
          <p:cNvPr id="34" name="Rectangle 33"/>
          <p:cNvSpPr/>
          <p:nvPr/>
        </p:nvSpPr>
        <p:spPr>
          <a:xfrm>
            <a:off x="4208434" y="3372682"/>
            <a:ext cx="4453969" cy="184666"/>
          </a:xfrm>
          <a:prstGeom prst="rect">
            <a:avLst/>
          </a:prstGeom>
        </p:spPr>
        <p:txBody>
          <a:bodyPr wrap="square" lIns="0" tIns="0" rIns="0" bIns="0" anchor="t">
            <a:spAutoFit/>
          </a:bodyPr>
          <a:lstStyle/>
          <a:p>
            <a:pPr>
              <a:defRPr/>
            </a:pPr>
            <a:r>
              <a:rPr lang="en-GB" sz="1200" b="1" dirty="0">
                <a:solidFill>
                  <a:srgbClr val="000000"/>
                </a:solidFill>
                <a:latin typeface="+mj-lt"/>
              </a:rPr>
              <a:t>Webcasts, papers, podcasts and other educational material </a:t>
            </a:r>
            <a:endParaRPr lang="en-GB" sz="1200" dirty="0">
              <a:solidFill>
                <a:srgbClr val="000000"/>
              </a:solidFill>
              <a:latin typeface="+mj-lt"/>
            </a:endParaRPr>
          </a:p>
        </p:txBody>
      </p:sp>
      <p:sp>
        <p:nvSpPr>
          <p:cNvPr id="35" name="Rectangle 34"/>
          <p:cNvSpPr/>
          <p:nvPr/>
        </p:nvSpPr>
        <p:spPr>
          <a:xfrm>
            <a:off x="4226892" y="1888321"/>
            <a:ext cx="4453969" cy="369332"/>
          </a:xfrm>
          <a:prstGeom prst="rect">
            <a:avLst/>
          </a:prstGeom>
        </p:spPr>
        <p:txBody>
          <a:bodyPr wrap="square" lIns="0" tIns="0" rIns="0" bIns="0" anchor="t">
            <a:spAutoFit/>
          </a:bodyPr>
          <a:lstStyle/>
          <a:p>
            <a:pPr>
              <a:defRPr/>
            </a:pPr>
            <a:r>
              <a:rPr lang="en-GB" sz="1200" b="1" dirty="0">
                <a:solidFill>
                  <a:srgbClr val="000000"/>
                </a:solidFill>
                <a:latin typeface="+mj-lt"/>
              </a:rPr>
              <a:t>Public forum for stakeholders to follow the discussion of questions submitted</a:t>
            </a:r>
          </a:p>
        </p:txBody>
      </p:sp>
      <p:sp>
        <p:nvSpPr>
          <p:cNvPr id="38" name="Rectangle 37"/>
          <p:cNvSpPr/>
          <p:nvPr/>
        </p:nvSpPr>
        <p:spPr>
          <a:xfrm>
            <a:off x="4590975" y="2675025"/>
            <a:ext cx="4453969" cy="184666"/>
          </a:xfrm>
          <a:prstGeom prst="rect">
            <a:avLst/>
          </a:prstGeom>
        </p:spPr>
        <p:txBody>
          <a:bodyPr wrap="square" lIns="0" tIns="0" rIns="0" bIns="0" anchor="t">
            <a:spAutoFit/>
          </a:bodyPr>
          <a:lstStyle/>
          <a:p>
            <a:pPr>
              <a:defRPr/>
            </a:pPr>
            <a:r>
              <a:rPr lang="en-GB" sz="1200" b="1" dirty="0">
                <a:solidFill>
                  <a:srgbClr val="000000"/>
                </a:solidFill>
                <a:latin typeface="+mj-lt"/>
              </a:rPr>
              <a:t>Helps the Board to identify if more support is needed </a:t>
            </a:r>
          </a:p>
        </p:txBody>
      </p:sp>
      <p:sp>
        <p:nvSpPr>
          <p:cNvPr id="15" name="Freeform 121"/>
          <p:cNvSpPr>
            <a:spLocks/>
          </p:cNvSpPr>
          <p:nvPr/>
        </p:nvSpPr>
        <p:spPr bwMode="auto">
          <a:xfrm>
            <a:off x="2452503" y="3445651"/>
            <a:ext cx="177228" cy="177228"/>
          </a:xfrm>
          <a:custGeom>
            <a:avLst/>
            <a:gdLst>
              <a:gd name="T0" fmla="*/ 196 w 214"/>
              <a:gd name="T1" fmla="*/ 50 h 214"/>
              <a:gd name="T2" fmla="*/ 196 w 214"/>
              <a:gd name="T3" fmla="*/ 50 h 214"/>
              <a:gd name="T4" fmla="*/ 190 w 214"/>
              <a:gd name="T5" fmla="*/ 40 h 214"/>
              <a:gd name="T6" fmla="*/ 180 w 214"/>
              <a:gd name="T7" fmla="*/ 30 h 214"/>
              <a:gd name="T8" fmla="*/ 170 w 214"/>
              <a:gd name="T9" fmla="*/ 22 h 214"/>
              <a:gd name="T10" fmla="*/ 160 w 214"/>
              <a:gd name="T11" fmla="*/ 14 h 214"/>
              <a:gd name="T12" fmla="*/ 148 w 214"/>
              <a:gd name="T13" fmla="*/ 8 h 214"/>
              <a:gd name="T14" fmla="*/ 134 w 214"/>
              <a:gd name="T15" fmla="*/ 4 h 214"/>
              <a:gd name="T16" fmla="*/ 120 w 214"/>
              <a:gd name="T17" fmla="*/ 2 h 214"/>
              <a:gd name="T18" fmla="*/ 108 w 214"/>
              <a:gd name="T19" fmla="*/ 0 h 214"/>
              <a:gd name="T20" fmla="*/ 108 w 214"/>
              <a:gd name="T21" fmla="*/ 0 h 214"/>
              <a:gd name="T22" fmla="*/ 86 w 214"/>
              <a:gd name="T23" fmla="*/ 4 h 214"/>
              <a:gd name="T24" fmla="*/ 66 w 214"/>
              <a:gd name="T25" fmla="*/ 10 h 214"/>
              <a:gd name="T26" fmla="*/ 48 w 214"/>
              <a:gd name="T27" fmla="*/ 20 h 214"/>
              <a:gd name="T28" fmla="*/ 32 w 214"/>
              <a:gd name="T29" fmla="*/ 32 h 214"/>
              <a:gd name="T30" fmla="*/ 18 w 214"/>
              <a:gd name="T31" fmla="*/ 48 h 214"/>
              <a:gd name="T32" fmla="*/ 8 w 214"/>
              <a:gd name="T33" fmla="*/ 66 h 214"/>
              <a:gd name="T34" fmla="*/ 2 w 214"/>
              <a:gd name="T35" fmla="*/ 86 h 214"/>
              <a:gd name="T36" fmla="*/ 0 w 214"/>
              <a:gd name="T37" fmla="*/ 108 h 214"/>
              <a:gd name="T38" fmla="*/ 0 w 214"/>
              <a:gd name="T39" fmla="*/ 108 h 214"/>
              <a:gd name="T40" fmla="*/ 2 w 214"/>
              <a:gd name="T41" fmla="*/ 128 h 214"/>
              <a:gd name="T42" fmla="*/ 8 w 214"/>
              <a:gd name="T43" fmla="*/ 148 h 214"/>
              <a:gd name="T44" fmla="*/ 18 w 214"/>
              <a:gd name="T45" fmla="*/ 168 h 214"/>
              <a:gd name="T46" fmla="*/ 32 w 214"/>
              <a:gd name="T47" fmla="*/ 182 h 214"/>
              <a:gd name="T48" fmla="*/ 48 w 214"/>
              <a:gd name="T49" fmla="*/ 196 h 214"/>
              <a:gd name="T50" fmla="*/ 66 w 214"/>
              <a:gd name="T51" fmla="*/ 206 h 214"/>
              <a:gd name="T52" fmla="*/ 86 w 214"/>
              <a:gd name="T53" fmla="*/ 212 h 214"/>
              <a:gd name="T54" fmla="*/ 108 w 214"/>
              <a:gd name="T55" fmla="*/ 214 h 214"/>
              <a:gd name="T56" fmla="*/ 108 w 214"/>
              <a:gd name="T57" fmla="*/ 214 h 214"/>
              <a:gd name="T58" fmla="*/ 126 w 214"/>
              <a:gd name="T59" fmla="*/ 212 h 214"/>
              <a:gd name="T60" fmla="*/ 146 w 214"/>
              <a:gd name="T61" fmla="*/ 206 h 214"/>
              <a:gd name="T62" fmla="*/ 162 w 214"/>
              <a:gd name="T63" fmla="*/ 198 h 214"/>
              <a:gd name="T64" fmla="*/ 178 w 214"/>
              <a:gd name="T65" fmla="*/ 188 h 214"/>
              <a:gd name="T66" fmla="*/ 190 w 214"/>
              <a:gd name="T67" fmla="*/ 174 h 214"/>
              <a:gd name="T68" fmla="*/ 200 w 214"/>
              <a:gd name="T69" fmla="*/ 158 h 214"/>
              <a:gd name="T70" fmla="*/ 208 w 214"/>
              <a:gd name="T71" fmla="*/ 140 h 214"/>
              <a:gd name="T72" fmla="*/ 212 w 214"/>
              <a:gd name="T73" fmla="*/ 122 h 214"/>
              <a:gd name="T74" fmla="*/ 212 w 214"/>
              <a:gd name="T75" fmla="*/ 122 h 214"/>
              <a:gd name="T76" fmla="*/ 214 w 214"/>
              <a:gd name="T77" fmla="*/ 108 h 214"/>
              <a:gd name="T78" fmla="*/ 214 w 214"/>
              <a:gd name="T79" fmla="*/ 108 h 214"/>
              <a:gd name="T80" fmla="*/ 212 w 214"/>
              <a:gd name="T81" fmla="*/ 92 h 214"/>
              <a:gd name="T82" fmla="*/ 210 w 214"/>
              <a:gd name="T83" fmla="*/ 78 h 214"/>
              <a:gd name="T84" fmla="*/ 204 w 214"/>
              <a:gd name="T85" fmla="*/ 64 h 214"/>
              <a:gd name="T86" fmla="*/ 196 w 214"/>
              <a:gd name="T87" fmla="*/ 50 h 214"/>
              <a:gd name="T88" fmla="*/ 196 w 214"/>
              <a:gd name="T89" fmla="*/ 5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4" h="214">
                <a:moveTo>
                  <a:pt x="196" y="50"/>
                </a:moveTo>
                <a:lnTo>
                  <a:pt x="196" y="50"/>
                </a:lnTo>
                <a:lnTo>
                  <a:pt x="190" y="40"/>
                </a:lnTo>
                <a:lnTo>
                  <a:pt x="180" y="30"/>
                </a:lnTo>
                <a:lnTo>
                  <a:pt x="170" y="22"/>
                </a:lnTo>
                <a:lnTo>
                  <a:pt x="160" y="14"/>
                </a:lnTo>
                <a:lnTo>
                  <a:pt x="148" y="8"/>
                </a:lnTo>
                <a:lnTo>
                  <a:pt x="134" y="4"/>
                </a:lnTo>
                <a:lnTo>
                  <a:pt x="120" y="2"/>
                </a:lnTo>
                <a:lnTo>
                  <a:pt x="108" y="0"/>
                </a:lnTo>
                <a:lnTo>
                  <a:pt x="108" y="0"/>
                </a:lnTo>
                <a:lnTo>
                  <a:pt x="86" y="4"/>
                </a:lnTo>
                <a:lnTo>
                  <a:pt x="66" y="10"/>
                </a:lnTo>
                <a:lnTo>
                  <a:pt x="48" y="20"/>
                </a:lnTo>
                <a:lnTo>
                  <a:pt x="32" y="32"/>
                </a:lnTo>
                <a:lnTo>
                  <a:pt x="18" y="48"/>
                </a:lnTo>
                <a:lnTo>
                  <a:pt x="8" y="66"/>
                </a:lnTo>
                <a:lnTo>
                  <a:pt x="2" y="86"/>
                </a:lnTo>
                <a:lnTo>
                  <a:pt x="0" y="108"/>
                </a:lnTo>
                <a:lnTo>
                  <a:pt x="0" y="108"/>
                </a:lnTo>
                <a:lnTo>
                  <a:pt x="2" y="128"/>
                </a:lnTo>
                <a:lnTo>
                  <a:pt x="8" y="148"/>
                </a:lnTo>
                <a:lnTo>
                  <a:pt x="18" y="168"/>
                </a:lnTo>
                <a:lnTo>
                  <a:pt x="32" y="182"/>
                </a:lnTo>
                <a:lnTo>
                  <a:pt x="48" y="196"/>
                </a:lnTo>
                <a:lnTo>
                  <a:pt x="66" y="206"/>
                </a:lnTo>
                <a:lnTo>
                  <a:pt x="86" y="212"/>
                </a:lnTo>
                <a:lnTo>
                  <a:pt x="108" y="214"/>
                </a:lnTo>
                <a:lnTo>
                  <a:pt x="108" y="214"/>
                </a:lnTo>
                <a:lnTo>
                  <a:pt x="126" y="212"/>
                </a:lnTo>
                <a:lnTo>
                  <a:pt x="146" y="206"/>
                </a:lnTo>
                <a:lnTo>
                  <a:pt x="162" y="198"/>
                </a:lnTo>
                <a:lnTo>
                  <a:pt x="178" y="188"/>
                </a:lnTo>
                <a:lnTo>
                  <a:pt x="190" y="174"/>
                </a:lnTo>
                <a:lnTo>
                  <a:pt x="200" y="158"/>
                </a:lnTo>
                <a:lnTo>
                  <a:pt x="208" y="140"/>
                </a:lnTo>
                <a:lnTo>
                  <a:pt x="212" y="122"/>
                </a:lnTo>
                <a:lnTo>
                  <a:pt x="212" y="122"/>
                </a:lnTo>
                <a:lnTo>
                  <a:pt x="214" y="108"/>
                </a:lnTo>
                <a:lnTo>
                  <a:pt x="214" y="108"/>
                </a:lnTo>
                <a:lnTo>
                  <a:pt x="212" y="92"/>
                </a:lnTo>
                <a:lnTo>
                  <a:pt x="210" y="78"/>
                </a:lnTo>
                <a:lnTo>
                  <a:pt x="204" y="64"/>
                </a:lnTo>
                <a:lnTo>
                  <a:pt x="196" y="50"/>
                </a:lnTo>
                <a:lnTo>
                  <a:pt x="196" y="50"/>
                </a:lnTo>
                <a:close/>
              </a:path>
            </a:pathLst>
          </a:custGeom>
          <a:solidFill>
            <a:schemeClr val="accent2"/>
          </a:solidFill>
          <a:ln>
            <a:noFill/>
          </a:ln>
          <a:extLst/>
        </p:spPr>
        <p:txBody>
          <a:bodyPr vert="horz" wrap="square" lIns="68564" tIns="34282" rIns="68564" bIns="34282" numCol="1" anchor="t" anchorCtr="0" compatLnSpc="1">
            <a:prstTxWarp prst="textNoShape">
              <a:avLst/>
            </a:prstTxWarp>
          </a:bodyPr>
          <a:lstStyle/>
          <a:p>
            <a:endParaRPr lang="en-GB" dirty="0">
              <a:solidFill>
                <a:srgbClr val="000000"/>
              </a:solidFill>
            </a:endParaRPr>
          </a:p>
        </p:txBody>
      </p:sp>
      <p:sp>
        <p:nvSpPr>
          <p:cNvPr id="28" name="Date Placeholder 3"/>
          <p:cNvSpPr>
            <a:spLocks noGrp="1"/>
          </p:cNvSpPr>
          <p:nvPr>
            <p:ph type="dt" sz="quarter" idx="10"/>
          </p:nvPr>
        </p:nvSpPr>
        <p:spPr>
          <a:xfrm>
            <a:off x="395290" y="4807744"/>
            <a:ext cx="2016125" cy="2488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D9AB16"/>
              </a:buClr>
              <a:buChar char="•"/>
              <a:defRPr sz="2000">
                <a:solidFill>
                  <a:srgbClr val="3F4548"/>
                </a:solidFill>
                <a:latin typeface="Arial" panose="020B0604020202020204" pitchFamily="34" charset="0"/>
                <a:cs typeface="Arial" panose="020B0604020202020204" pitchFamily="34" charset="0"/>
              </a:defRPr>
            </a:lvl1pPr>
            <a:lvl2pPr marL="741344" indent="-284156">
              <a:spcBef>
                <a:spcPct val="50000"/>
              </a:spcBef>
              <a:buClr>
                <a:srgbClr val="D9AB16"/>
              </a:buClr>
              <a:buChar char="–"/>
              <a:defRPr sz="1700">
                <a:solidFill>
                  <a:srgbClr val="3F4548"/>
                </a:solidFill>
                <a:latin typeface="Arial" panose="020B0604020202020204" pitchFamily="34" charset="0"/>
                <a:cs typeface="Arial" panose="020B0604020202020204" pitchFamily="34" charset="0"/>
              </a:defRPr>
            </a:lvl2pPr>
            <a:lvl3pPr marL="1141385" indent="-227007">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598573" indent="-227007">
              <a:spcBef>
                <a:spcPct val="50000"/>
              </a:spcBef>
              <a:buClr>
                <a:srgbClr val="D9AB16"/>
              </a:buClr>
              <a:buChar char="–"/>
              <a:defRPr sz="1400">
                <a:solidFill>
                  <a:srgbClr val="3F4548"/>
                </a:solidFill>
                <a:latin typeface="Arial" panose="020B0604020202020204" pitchFamily="34" charset="0"/>
                <a:cs typeface="Arial" panose="020B0604020202020204" pitchFamily="34" charset="0"/>
              </a:defRPr>
            </a:lvl4pPr>
            <a:lvl5pPr marL="2055761" indent="-227007">
              <a:spcBef>
                <a:spcPct val="50000"/>
              </a:spcBef>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5pPr>
            <a:lvl6pPr marL="2512950"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6pPr>
            <a:lvl7pPr marL="2970139"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7pPr>
            <a:lvl8pPr marL="3427328"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8pPr>
            <a:lvl9pPr marL="3884516"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9pPr>
          </a:lstStyle>
          <a:p>
            <a:pPr>
              <a:spcBef>
                <a:spcPct val="0"/>
              </a:spcBef>
              <a:buClrTx/>
              <a:buFontTx/>
              <a:buNone/>
            </a:pPr>
            <a:r>
              <a:rPr lang="en-US" altLang="en-US" sz="1000" dirty="0">
                <a:solidFill>
                  <a:schemeClr val="tx1"/>
                </a:solidFill>
              </a:rPr>
              <a:t>November 2018</a:t>
            </a:r>
            <a:endParaRPr lang="en-GB" altLang="en-US" sz="1000" dirty="0">
              <a:solidFill>
                <a:schemeClr val="tx1"/>
              </a:solidFill>
            </a:endParaRPr>
          </a:p>
        </p:txBody>
      </p:sp>
      <p:sp>
        <p:nvSpPr>
          <p:cNvPr id="3" name="Slide Number Placeholder 2">
            <a:extLst>
              <a:ext uri="{FF2B5EF4-FFF2-40B4-BE49-F238E27FC236}">
                <a16:creationId xmlns:a16="http://schemas.microsoft.com/office/drawing/2014/main" id="{47EF9A1C-1C22-4587-A646-6D246292C5BE}"/>
              </a:ext>
            </a:extLst>
          </p:cNvPr>
          <p:cNvSpPr>
            <a:spLocks noGrp="1"/>
          </p:cNvSpPr>
          <p:nvPr>
            <p:ph type="sldNum" sz="quarter" idx="12"/>
          </p:nvPr>
        </p:nvSpPr>
        <p:spPr/>
        <p:txBody>
          <a:bodyPr/>
          <a:lstStyle/>
          <a:p>
            <a:fld id="{375E1C19-A04E-4390-A400-023E4FCB19F2}" type="slidenum">
              <a:rPr lang="en-GB" smtClean="0"/>
              <a:pPr/>
              <a:t>12</a:t>
            </a:fld>
            <a:endParaRPr lang="en-GB" dirty="0"/>
          </a:p>
        </p:txBody>
      </p:sp>
    </p:spTree>
    <p:extLst>
      <p:ext uri="{BB962C8B-B14F-4D97-AF65-F5344CB8AC3E}">
        <p14:creationId xmlns:p14="http://schemas.microsoft.com/office/powerpoint/2010/main" val="3829917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D6A6-6048-4FB2-B0FC-FDAFA976C576}"/>
              </a:ext>
            </a:extLst>
          </p:cNvPr>
          <p:cNvSpPr>
            <a:spLocks noGrp="1"/>
          </p:cNvSpPr>
          <p:nvPr>
            <p:ph type="title"/>
          </p:nvPr>
        </p:nvSpPr>
        <p:spPr>
          <a:xfrm>
            <a:off x="358716" y="303610"/>
            <a:ext cx="8291512" cy="857250"/>
          </a:xfrm>
        </p:spPr>
        <p:txBody>
          <a:bodyPr/>
          <a:lstStyle/>
          <a:p>
            <a:r>
              <a:rPr lang="en-GB" dirty="0"/>
              <a:t>TRG meetings </a:t>
            </a:r>
            <a:endParaRPr lang="en-US" sz="1500" dirty="0"/>
          </a:p>
        </p:txBody>
      </p:sp>
      <p:sp>
        <p:nvSpPr>
          <p:cNvPr id="5" name="Slide Number Placeholder 4">
            <a:extLst>
              <a:ext uri="{FF2B5EF4-FFF2-40B4-BE49-F238E27FC236}">
                <a16:creationId xmlns:a16="http://schemas.microsoft.com/office/drawing/2014/main" id="{7EC408A2-6763-4EEE-A542-0D9AD892D8BB}"/>
              </a:ext>
            </a:extLst>
          </p:cNvPr>
          <p:cNvSpPr>
            <a:spLocks noGrp="1"/>
          </p:cNvSpPr>
          <p:nvPr>
            <p:ph type="sldNum" sz="quarter" idx="12"/>
          </p:nvPr>
        </p:nvSpPr>
        <p:spPr/>
        <p:txBody>
          <a:bodyPr/>
          <a:lstStyle/>
          <a:p>
            <a:fld id="{FE8DA6AF-1811-4E27-A96F-54109F1D0275}" type="slidenum">
              <a:rPr lang="en-GB" smtClean="0"/>
              <a:pPr/>
              <a:t>13</a:t>
            </a:fld>
            <a:endParaRPr lang="en-GB" dirty="0"/>
          </a:p>
        </p:txBody>
      </p:sp>
      <p:sp>
        <p:nvSpPr>
          <p:cNvPr id="9" name="Title 7"/>
          <p:cNvSpPr txBox="1">
            <a:spLocks/>
          </p:cNvSpPr>
          <p:nvPr/>
        </p:nvSpPr>
        <p:spPr>
          <a:xfrm>
            <a:off x="534861" y="1021245"/>
            <a:ext cx="8074279" cy="178400"/>
          </a:xfrm>
          <a:prstGeom prst="rect">
            <a:avLst/>
          </a:prstGeom>
        </p:spPr>
        <p:txBody>
          <a:bodyPr vert="horz" lIns="0" tIns="0" rIns="0" bIns="0" rtlCol="0" anchor="t" anchorCtr="0">
            <a:noAutofit/>
          </a:bodyPr>
          <a:lstStyle>
            <a:lvl1pPr algn="l" defTabSz="1219170" rtl="0" eaLnBrk="1" latinLnBrk="0" hangingPunct="1">
              <a:lnSpc>
                <a:spcPct val="100000"/>
              </a:lnSpc>
              <a:spcBef>
                <a:spcPct val="0"/>
              </a:spcBef>
              <a:buNone/>
              <a:defRPr sz="2800" b="1" i="1" kern="1200">
                <a:solidFill>
                  <a:schemeClr val="tx1"/>
                </a:solidFill>
                <a:latin typeface="+mj-lt"/>
                <a:ea typeface="+mj-ea"/>
                <a:cs typeface="+mj-cs"/>
              </a:defRPr>
            </a:lvl1pPr>
          </a:lstStyle>
          <a:p>
            <a:r>
              <a:rPr lang="en-IN" sz="1200" b="0" i="0" dirty="0"/>
              <a:t>Meetings 6 February, 2 May, 26-27 September 2018, 4 April 2019 and …</a:t>
            </a:r>
            <a:endParaRPr lang="en-GB" sz="1200" b="0" i="0" dirty="0"/>
          </a:p>
        </p:txBody>
      </p:sp>
      <p:sp>
        <p:nvSpPr>
          <p:cNvPr id="10" name="Rectangle 9"/>
          <p:cNvSpPr/>
          <p:nvPr/>
        </p:nvSpPr>
        <p:spPr bwMode="ltGray">
          <a:xfrm>
            <a:off x="1653" y="1413617"/>
            <a:ext cx="9140694" cy="885156"/>
          </a:xfrm>
          <a:prstGeom prst="rect">
            <a:avLst/>
          </a:prstGeom>
          <a:solidFill>
            <a:srgbClr val="968C6D">
              <a:lumMod val="20000"/>
              <a:lumOff val="80000"/>
            </a:srgbClr>
          </a:solidFill>
          <a:ln w="3175" cap="flat" cmpd="sng" algn="ctr">
            <a:noFill/>
            <a:prstDash val="solid"/>
          </a:ln>
          <a:effectLst/>
        </p:spPr>
        <p:txBody>
          <a:bodyPr rtlCol="0" anchor="ctr"/>
          <a:lstStyle/>
          <a:p>
            <a:pPr algn="ctr" defTabSz="763914" fontAlgn="auto">
              <a:spcBef>
                <a:spcPts val="0"/>
              </a:spcBef>
              <a:spcAft>
                <a:spcPts val="0"/>
              </a:spcAft>
              <a:defRPr/>
            </a:pPr>
            <a:endParaRPr lang="en-GB" sz="1500" kern="0" dirty="0">
              <a:solidFill>
                <a:srgbClr val="FFFFFF"/>
              </a:solidFill>
              <a:latin typeface="Georgia" pitchFamily="18" charset="0"/>
              <a:cs typeface="+mn-cs"/>
            </a:endParaRPr>
          </a:p>
        </p:txBody>
      </p:sp>
      <p:grpSp>
        <p:nvGrpSpPr>
          <p:cNvPr id="6" name="Group 5"/>
          <p:cNvGrpSpPr/>
          <p:nvPr/>
        </p:nvGrpSpPr>
        <p:grpSpPr>
          <a:xfrm>
            <a:off x="640619" y="1282679"/>
            <a:ext cx="1340885" cy="2700933"/>
            <a:chOff x="437825" y="1412219"/>
            <a:chExt cx="1340885" cy="2700933"/>
          </a:xfrm>
        </p:grpSpPr>
        <p:sp>
          <p:nvSpPr>
            <p:cNvPr id="20" name="Freeform 6"/>
            <p:cNvSpPr>
              <a:spLocks/>
            </p:cNvSpPr>
            <p:nvPr/>
          </p:nvSpPr>
          <p:spPr bwMode="auto">
            <a:xfrm>
              <a:off x="658182" y="1412219"/>
              <a:ext cx="230497" cy="143160"/>
            </a:xfrm>
            <a:custGeom>
              <a:avLst/>
              <a:gdLst>
                <a:gd name="T0" fmla="*/ 512 w 512"/>
                <a:gd name="T1" fmla="*/ 318 h 318"/>
                <a:gd name="T2" fmla="*/ 512 w 512"/>
                <a:gd name="T3" fmla="*/ 316 h 318"/>
                <a:gd name="T4" fmla="*/ 512 w 512"/>
                <a:gd name="T5" fmla="*/ 316 h 318"/>
                <a:gd name="T6" fmla="*/ 510 w 512"/>
                <a:gd name="T7" fmla="*/ 290 h 318"/>
                <a:gd name="T8" fmla="*/ 506 w 512"/>
                <a:gd name="T9" fmla="*/ 262 h 318"/>
                <a:gd name="T10" fmla="*/ 500 w 512"/>
                <a:gd name="T11" fmla="*/ 234 h 318"/>
                <a:gd name="T12" fmla="*/ 492 w 512"/>
                <a:gd name="T13" fmla="*/ 206 h 318"/>
                <a:gd name="T14" fmla="*/ 480 w 512"/>
                <a:gd name="T15" fmla="*/ 180 h 318"/>
                <a:gd name="T16" fmla="*/ 468 w 512"/>
                <a:gd name="T17" fmla="*/ 154 h 318"/>
                <a:gd name="T18" fmla="*/ 454 w 512"/>
                <a:gd name="T19" fmla="*/ 128 h 318"/>
                <a:gd name="T20" fmla="*/ 436 w 512"/>
                <a:gd name="T21" fmla="*/ 104 h 318"/>
                <a:gd name="T22" fmla="*/ 418 w 512"/>
                <a:gd name="T23" fmla="*/ 82 h 318"/>
                <a:gd name="T24" fmla="*/ 398 w 512"/>
                <a:gd name="T25" fmla="*/ 62 h 318"/>
                <a:gd name="T26" fmla="*/ 378 w 512"/>
                <a:gd name="T27" fmla="*/ 44 h 318"/>
                <a:gd name="T28" fmla="*/ 356 w 512"/>
                <a:gd name="T29" fmla="*/ 28 h 318"/>
                <a:gd name="T30" fmla="*/ 332 w 512"/>
                <a:gd name="T31" fmla="*/ 16 h 318"/>
                <a:gd name="T32" fmla="*/ 308 w 512"/>
                <a:gd name="T33" fmla="*/ 8 h 318"/>
                <a:gd name="T34" fmla="*/ 282 w 512"/>
                <a:gd name="T35" fmla="*/ 2 h 318"/>
                <a:gd name="T36" fmla="*/ 256 w 512"/>
                <a:gd name="T37" fmla="*/ 0 h 318"/>
                <a:gd name="T38" fmla="*/ 256 w 512"/>
                <a:gd name="T39" fmla="*/ 0 h 318"/>
                <a:gd name="T40" fmla="*/ 230 w 512"/>
                <a:gd name="T41" fmla="*/ 2 h 318"/>
                <a:gd name="T42" fmla="*/ 204 w 512"/>
                <a:gd name="T43" fmla="*/ 8 h 318"/>
                <a:gd name="T44" fmla="*/ 180 w 512"/>
                <a:gd name="T45" fmla="*/ 16 h 318"/>
                <a:gd name="T46" fmla="*/ 156 w 512"/>
                <a:gd name="T47" fmla="*/ 28 h 318"/>
                <a:gd name="T48" fmla="*/ 134 w 512"/>
                <a:gd name="T49" fmla="*/ 44 h 318"/>
                <a:gd name="T50" fmla="*/ 114 w 512"/>
                <a:gd name="T51" fmla="*/ 62 h 318"/>
                <a:gd name="T52" fmla="*/ 94 w 512"/>
                <a:gd name="T53" fmla="*/ 82 h 318"/>
                <a:gd name="T54" fmla="*/ 76 w 512"/>
                <a:gd name="T55" fmla="*/ 104 h 318"/>
                <a:gd name="T56" fmla="*/ 60 w 512"/>
                <a:gd name="T57" fmla="*/ 128 h 318"/>
                <a:gd name="T58" fmla="*/ 44 w 512"/>
                <a:gd name="T59" fmla="*/ 154 h 318"/>
                <a:gd name="T60" fmla="*/ 32 w 512"/>
                <a:gd name="T61" fmla="*/ 180 h 318"/>
                <a:gd name="T62" fmla="*/ 20 w 512"/>
                <a:gd name="T63" fmla="*/ 206 h 318"/>
                <a:gd name="T64" fmla="*/ 12 w 512"/>
                <a:gd name="T65" fmla="*/ 234 h 318"/>
                <a:gd name="T66" fmla="*/ 6 w 512"/>
                <a:gd name="T67" fmla="*/ 262 h 318"/>
                <a:gd name="T68" fmla="*/ 2 w 512"/>
                <a:gd name="T69" fmla="*/ 290 h 318"/>
                <a:gd name="T70" fmla="*/ 0 w 512"/>
                <a:gd name="T71" fmla="*/ 316 h 318"/>
                <a:gd name="T72" fmla="*/ 0 w 512"/>
                <a:gd name="T73" fmla="*/ 318 h 318"/>
                <a:gd name="T74" fmla="*/ 512 w 512"/>
                <a:gd name="T75"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 h="318">
                  <a:moveTo>
                    <a:pt x="512" y="318"/>
                  </a:moveTo>
                  <a:lnTo>
                    <a:pt x="512" y="316"/>
                  </a:lnTo>
                  <a:lnTo>
                    <a:pt x="512" y="316"/>
                  </a:lnTo>
                  <a:lnTo>
                    <a:pt x="510" y="290"/>
                  </a:lnTo>
                  <a:lnTo>
                    <a:pt x="506" y="262"/>
                  </a:lnTo>
                  <a:lnTo>
                    <a:pt x="500" y="234"/>
                  </a:lnTo>
                  <a:lnTo>
                    <a:pt x="492" y="206"/>
                  </a:lnTo>
                  <a:lnTo>
                    <a:pt x="480" y="180"/>
                  </a:lnTo>
                  <a:lnTo>
                    <a:pt x="468" y="154"/>
                  </a:lnTo>
                  <a:lnTo>
                    <a:pt x="454" y="128"/>
                  </a:lnTo>
                  <a:lnTo>
                    <a:pt x="436" y="104"/>
                  </a:lnTo>
                  <a:lnTo>
                    <a:pt x="418" y="82"/>
                  </a:lnTo>
                  <a:lnTo>
                    <a:pt x="398" y="62"/>
                  </a:lnTo>
                  <a:lnTo>
                    <a:pt x="378" y="44"/>
                  </a:lnTo>
                  <a:lnTo>
                    <a:pt x="356" y="28"/>
                  </a:lnTo>
                  <a:lnTo>
                    <a:pt x="332" y="16"/>
                  </a:lnTo>
                  <a:lnTo>
                    <a:pt x="308" y="8"/>
                  </a:lnTo>
                  <a:lnTo>
                    <a:pt x="282" y="2"/>
                  </a:lnTo>
                  <a:lnTo>
                    <a:pt x="256" y="0"/>
                  </a:lnTo>
                  <a:lnTo>
                    <a:pt x="256" y="0"/>
                  </a:lnTo>
                  <a:lnTo>
                    <a:pt x="230" y="2"/>
                  </a:lnTo>
                  <a:lnTo>
                    <a:pt x="204" y="8"/>
                  </a:lnTo>
                  <a:lnTo>
                    <a:pt x="180" y="16"/>
                  </a:lnTo>
                  <a:lnTo>
                    <a:pt x="156" y="28"/>
                  </a:lnTo>
                  <a:lnTo>
                    <a:pt x="134" y="44"/>
                  </a:lnTo>
                  <a:lnTo>
                    <a:pt x="114" y="62"/>
                  </a:lnTo>
                  <a:lnTo>
                    <a:pt x="94" y="82"/>
                  </a:lnTo>
                  <a:lnTo>
                    <a:pt x="76" y="104"/>
                  </a:lnTo>
                  <a:lnTo>
                    <a:pt x="60" y="128"/>
                  </a:lnTo>
                  <a:lnTo>
                    <a:pt x="44" y="154"/>
                  </a:lnTo>
                  <a:lnTo>
                    <a:pt x="32" y="180"/>
                  </a:lnTo>
                  <a:lnTo>
                    <a:pt x="20" y="206"/>
                  </a:lnTo>
                  <a:lnTo>
                    <a:pt x="12" y="234"/>
                  </a:lnTo>
                  <a:lnTo>
                    <a:pt x="6" y="262"/>
                  </a:lnTo>
                  <a:lnTo>
                    <a:pt x="2" y="290"/>
                  </a:lnTo>
                  <a:lnTo>
                    <a:pt x="0" y="316"/>
                  </a:lnTo>
                  <a:lnTo>
                    <a:pt x="0" y="318"/>
                  </a:lnTo>
                  <a:lnTo>
                    <a:pt x="512" y="318"/>
                  </a:lnTo>
                  <a:close/>
                </a:path>
              </a:pathLst>
            </a:custGeom>
            <a:solidFill>
              <a:srgbClr val="968C6D">
                <a:lumMod val="60000"/>
                <a:lumOff val="40000"/>
              </a:srgbClr>
            </a:solidFill>
            <a:ln>
              <a:noFill/>
            </a:ln>
          </p:spPr>
          <p:txBody>
            <a:bodyPr vert="horz" wrap="square" lIns="68564" tIns="34282" rIns="68564" bIns="34282" numCol="1" anchor="t" anchorCtr="0" compatLnSpc="1">
              <a:prstTxWarp prst="textNoShape">
                <a:avLst/>
              </a:prstTxWarp>
            </a:bodyPr>
            <a:lstStyle/>
            <a:p>
              <a:pPr defTabSz="763914" fontAlgn="auto">
                <a:spcBef>
                  <a:spcPts val="0"/>
                </a:spcBef>
                <a:spcAft>
                  <a:spcPts val="0"/>
                </a:spcAft>
                <a:defRPr/>
              </a:pPr>
              <a:endParaRPr lang="en-GB" sz="1600" kern="0" dirty="0">
                <a:solidFill>
                  <a:srgbClr val="000000"/>
                </a:solidFill>
              </a:endParaRPr>
            </a:p>
          </p:txBody>
        </p:sp>
        <p:sp>
          <p:nvSpPr>
            <p:cNvPr id="21" name="Freeform 7"/>
            <p:cNvSpPr>
              <a:spLocks/>
            </p:cNvSpPr>
            <p:nvPr/>
          </p:nvSpPr>
          <p:spPr bwMode="auto">
            <a:xfrm>
              <a:off x="1355976" y="1412219"/>
              <a:ext cx="229597" cy="143160"/>
            </a:xfrm>
            <a:custGeom>
              <a:avLst/>
              <a:gdLst>
                <a:gd name="T0" fmla="*/ 0 w 510"/>
                <a:gd name="T1" fmla="*/ 318 h 318"/>
                <a:gd name="T2" fmla="*/ 0 w 510"/>
                <a:gd name="T3" fmla="*/ 316 h 318"/>
                <a:gd name="T4" fmla="*/ 0 w 510"/>
                <a:gd name="T5" fmla="*/ 316 h 318"/>
                <a:gd name="T6" fmla="*/ 2 w 510"/>
                <a:gd name="T7" fmla="*/ 290 h 318"/>
                <a:gd name="T8" fmla="*/ 6 w 510"/>
                <a:gd name="T9" fmla="*/ 262 h 318"/>
                <a:gd name="T10" fmla="*/ 12 w 510"/>
                <a:gd name="T11" fmla="*/ 234 h 318"/>
                <a:gd name="T12" fmla="*/ 20 w 510"/>
                <a:gd name="T13" fmla="*/ 206 h 318"/>
                <a:gd name="T14" fmla="*/ 30 w 510"/>
                <a:gd name="T15" fmla="*/ 180 h 318"/>
                <a:gd name="T16" fmla="*/ 44 w 510"/>
                <a:gd name="T17" fmla="*/ 154 h 318"/>
                <a:gd name="T18" fmla="*/ 58 w 510"/>
                <a:gd name="T19" fmla="*/ 128 h 318"/>
                <a:gd name="T20" fmla="*/ 74 w 510"/>
                <a:gd name="T21" fmla="*/ 104 h 318"/>
                <a:gd name="T22" fmla="*/ 92 w 510"/>
                <a:gd name="T23" fmla="*/ 82 h 318"/>
                <a:gd name="T24" fmla="*/ 112 w 510"/>
                <a:gd name="T25" fmla="*/ 62 h 318"/>
                <a:gd name="T26" fmla="*/ 134 w 510"/>
                <a:gd name="T27" fmla="*/ 44 h 318"/>
                <a:gd name="T28" fmla="*/ 156 w 510"/>
                <a:gd name="T29" fmla="*/ 28 h 318"/>
                <a:gd name="T30" fmla="*/ 180 w 510"/>
                <a:gd name="T31" fmla="*/ 16 h 318"/>
                <a:gd name="T32" fmla="*/ 204 w 510"/>
                <a:gd name="T33" fmla="*/ 8 h 318"/>
                <a:gd name="T34" fmla="*/ 230 w 510"/>
                <a:gd name="T35" fmla="*/ 2 h 318"/>
                <a:gd name="T36" fmla="*/ 256 w 510"/>
                <a:gd name="T37" fmla="*/ 0 h 318"/>
                <a:gd name="T38" fmla="*/ 256 w 510"/>
                <a:gd name="T39" fmla="*/ 0 h 318"/>
                <a:gd name="T40" fmla="*/ 282 w 510"/>
                <a:gd name="T41" fmla="*/ 2 h 318"/>
                <a:gd name="T42" fmla="*/ 306 w 510"/>
                <a:gd name="T43" fmla="*/ 8 h 318"/>
                <a:gd name="T44" fmla="*/ 332 w 510"/>
                <a:gd name="T45" fmla="*/ 16 h 318"/>
                <a:gd name="T46" fmla="*/ 354 w 510"/>
                <a:gd name="T47" fmla="*/ 28 h 318"/>
                <a:gd name="T48" fmla="*/ 376 w 510"/>
                <a:gd name="T49" fmla="*/ 44 h 318"/>
                <a:gd name="T50" fmla="*/ 398 w 510"/>
                <a:gd name="T51" fmla="*/ 62 h 318"/>
                <a:gd name="T52" fmla="*/ 418 w 510"/>
                <a:gd name="T53" fmla="*/ 82 h 318"/>
                <a:gd name="T54" fmla="*/ 436 w 510"/>
                <a:gd name="T55" fmla="*/ 104 h 318"/>
                <a:gd name="T56" fmla="*/ 452 w 510"/>
                <a:gd name="T57" fmla="*/ 128 h 318"/>
                <a:gd name="T58" fmla="*/ 466 w 510"/>
                <a:gd name="T59" fmla="*/ 154 h 318"/>
                <a:gd name="T60" fmla="*/ 480 w 510"/>
                <a:gd name="T61" fmla="*/ 180 h 318"/>
                <a:gd name="T62" fmla="*/ 490 w 510"/>
                <a:gd name="T63" fmla="*/ 206 h 318"/>
                <a:gd name="T64" fmla="*/ 500 w 510"/>
                <a:gd name="T65" fmla="*/ 234 h 318"/>
                <a:gd name="T66" fmla="*/ 506 w 510"/>
                <a:gd name="T67" fmla="*/ 262 h 318"/>
                <a:gd name="T68" fmla="*/ 510 w 510"/>
                <a:gd name="T69" fmla="*/ 290 h 318"/>
                <a:gd name="T70" fmla="*/ 510 w 510"/>
                <a:gd name="T71" fmla="*/ 316 h 318"/>
                <a:gd name="T72" fmla="*/ 510 w 510"/>
                <a:gd name="T73" fmla="*/ 318 h 318"/>
                <a:gd name="T74" fmla="*/ 0 w 510"/>
                <a:gd name="T75"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0" h="318">
                  <a:moveTo>
                    <a:pt x="0" y="318"/>
                  </a:moveTo>
                  <a:lnTo>
                    <a:pt x="0" y="316"/>
                  </a:lnTo>
                  <a:lnTo>
                    <a:pt x="0" y="316"/>
                  </a:lnTo>
                  <a:lnTo>
                    <a:pt x="2" y="290"/>
                  </a:lnTo>
                  <a:lnTo>
                    <a:pt x="6" y="262"/>
                  </a:lnTo>
                  <a:lnTo>
                    <a:pt x="12" y="234"/>
                  </a:lnTo>
                  <a:lnTo>
                    <a:pt x="20" y="206"/>
                  </a:lnTo>
                  <a:lnTo>
                    <a:pt x="30" y="180"/>
                  </a:lnTo>
                  <a:lnTo>
                    <a:pt x="44" y="154"/>
                  </a:lnTo>
                  <a:lnTo>
                    <a:pt x="58" y="128"/>
                  </a:lnTo>
                  <a:lnTo>
                    <a:pt x="74" y="104"/>
                  </a:lnTo>
                  <a:lnTo>
                    <a:pt x="92" y="82"/>
                  </a:lnTo>
                  <a:lnTo>
                    <a:pt x="112" y="62"/>
                  </a:lnTo>
                  <a:lnTo>
                    <a:pt x="134" y="44"/>
                  </a:lnTo>
                  <a:lnTo>
                    <a:pt x="156" y="28"/>
                  </a:lnTo>
                  <a:lnTo>
                    <a:pt x="180" y="16"/>
                  </a:lnTo>
                  <a:lnTo>
                    <a:pt x="204" y="8"/>
                  </a:lnTo>
                  <a:lnTo>
                    <a:pt x="230" y="2"/>
                  </a:lnTo>
                  <a:lnTo>
                    <a:pt x="256" y="0"/>
                  </a:lnTo>
                  <a:lnTo>
                    <a:pt x="256" y="0"/>
                  </a:lnTo>
                  <a:lnTo>
                    <a:pt x="282" y="2"/>
                  </a:lnTo>
                  <a:lnTo>
                    <a:pt x="306" y="8"/>
                  </a:lnTo>
                  <a:lnTo>
                    <a:pt x="332" y="16"/>
                  </a:lnTo>
                  <a:lnTo>
                    <a:pt x="354" y="28"/>
                  </a:lnTo>
                  <a:lnTo>
                    <a:pt x="376" y="44"/>
                  </a:lnTo>
                  <a:lnTo>
                    <a:pt x="398" y="62"/>
                  </a:lnTo>
                  <a:lnTo>
                    <a:pt x="418" y="82"/>
                  </a:lnTo>
                  <a:lnTo>
                    <a:pt x="436" y="104"/>
                  </a:lnTo>
                  <a:lnTo>
                    <a:pt x="452" y="128"/>
                  </a:lnTo>
                  <a:lnTo>
                    <a:pt x="466" y="154"/>
                  </a:lnTo>
                  <a:lnTo>
                    <a:pt x="480" y="180"/>
                  </a:lnTo>
                  <a:lnTo>
                    <a:pt x="490" y="206"/>
                  </a:lnTo>
                  <a:lnTo>
                    <a:pt x="500" y="234"/>
                  </a:lnTo>
                  <a:lnTo>
                    <a:pt x="506" y="262"/>
                  </a:lnTo>
                  <a:lnTo>
                    <a:pt x="510" y="290"/>
                  </a:lnTo>
                  <a:lnTo>
                    <a:pt x="510" y="316"/>
                  </a:lnTo>
                  <a:lnTo>
                    <a:pt x="510" y="318"/>
                  </a:lnTo>
                  <a:lnTo>
                    <a:pt x="0" y="318"/>
                  </a:lnTo>
                  <a:close/>
                </a:path>
              </a:pathLst>
            </a:custGeom>
            <a:solidFill>
              <a:srgbClr val="968C6D">
                <a:lumMod val="60000"/>
                <a:lumOff val="40000"/>
              </a:srgbClr>
            </a:solidFill>
            <a:ln>
              <a:noFill/>
            </a:ln>
          </p:spPr>
          <p:txBody>
            <a:bodyPr vert="horz" wrap="square" lIns="68564" tIns="34282" rIns="68564" bIns="34282" numCol="1" anchor="t" anchorCtr="0" compatLnSpc="1">
              <a:prstTxWarp prst="textNoShape">
                <a:avLst/>
              </a:prstTxWarp>
            </a:bodyPr>
            <a:lstStyle/>
            <a:p>
              <a:pPr defTabSz="763914" fontAlgn="auto">
                <a:spcBef>
                  <a:spcPts val="0"/>
                </a:spcBef>
                <a:spcAft>
                  <a:spcPts val="0"/>
                </a:spcAft>
                <a:defRPr/>
              </a:pPr>
              <a:endParaRPr lang="en-GB" sz="1600" kern="0" dirty="0">
                <a:solidFill>
                  <a:srgbClr val="000000"/>
                </a:solidFill>
              </a:endParaRPr>
            </a:p>
          </p:txBody>
        </p:sp>
        <p:sp>
          <p:nvSpPr>
            <p:cNvPr id="22" name="Freeform 11"/>
            <p:cNvSpPr>
              <a:spLocks/>
            </p:cNvSpPr>
            <p:nvPr/>
          </p:nvSpPr>
          <p:spPr bwMode="auto">
            <a:xfrm>
              <a:off x="542033" y="1412219"/>
              <a:ext cx="1160589" cy="1376681"/>
            </a:xfrm>
            <a:custGeom>
              <a:avLst/>
              <a:gdLst>
                <a:gd name="T0" fmla="*/ 2092 w 2578"/>
                <a:gd name="T1" fmla="*/ 756 h 3058"/>
                <a:gd name="T2" fmla="*/ 1912 w 2578"/>
                <a:gd name="T3" fmla="*/ 612 h 3058"/>
                <a:gd name="T4" fmla="*/ 1854 w 2578"/>
                <a:gd name="T5" fmla="*/ 554 h 3058"/>
                <a:gd name="T6" fmla="*/ 1822 w 2578"/>
                <a:gd name="T7" fmla="*/ 484 h 3058"/>
                <a:gd name="T8" fmla="*/ 1810 w 2578"/>
                <a:gd name="T9" fmla="*/ 374 h 3058"/>
                <a:gd name="T10" fmla="*/ 1808 w 2578"/>
                <a:gd name="T11" fmla="*/ 316 h 3058"/>
                <a:gd name="T12" fmla="*/ 1820 w 2578"/>
                <a:gd name="T13" fmla="*/ 234 h 3058"/>
                <a:gd name="T14" fmla="*/ 1852 w 2578"/>
                <a:gd name="T15" fmla="*/ 154 h 3058"/>
                <a:gd name="T16" fmla="*/ 1900 w 2578"/>
                <a:gd name="T17" fmla="*/ 82 h 3058"/>
                <a:gd name="T18" fmla="*/ 1964 w 2578"/>
                <a:gd name="T19" fmla="*/ 28 h 3058"/>
                <a:gd name="T20" fmla="*/ 2038 w 2578"/>
                <a:gd name="T21" fmla="*/ 2 h 3058"/>
                <a:gd name="T22" fmla="*/ 1926 w 2578"/>
                <a:gd name="T23" fmla="*/ 0 h 3058"/>
                <a:gd name="T24" fmla="*/ 1648 w 2578"/>
                <a:gd name="T25" fmla="*/ 12 h 3058"/>
                <a:gd name="T26" fmla="*/ 1402 w 2578"/>
                <a:gd name="T27" fmla="*/ 26 h 3058"/>
                <a:gd name="T28" fmla="*/ 1288 w 2578"/>
                <a:gd name="T29" fmla="*/ 26 h 3058"/>
                <a:gd name="T30" fmla="*/ 1084 w 2578"/>
                <a:gd name="T31" fmla="*/ 22 h 3058"/>
                <a:gd name="T32" fmla="*/ 850 w 2578"/>
                <a:gd name="T33" fmla="*/ 8 h 3058"/>
                <a:gd name="T34" fmla="*/ 514 w 2578"/>
                <a:gd name="T35" fmla="*/ 0 h 3058"/>
                <a:gd name="T36" fmla="*/ 566 w 2578"/>
                <a:gd name="T37" fmla="*/ 8 h 3058"/>
                <a:gd name="T38" fmla="*/ 636 w 2578"/>
                <a:gd name="T39" fmla="*/ 44 h 3058"/>
                <a:gd name="T40" fmla="*/ 694 w 2578"/>
                <a:gd name="T41" fmla="*/ 104 h 3058"/>
                <a:gd name="T42" fmla="*/ 738 w 2578"/>
                <a:gd name="T43" fmla="*/ 180 h 3058"/>
                <a:gd name="T44" fmla="*/ 764 w 2578"/>
                <a:gd name="T45" fmla="*/ 262 h 3058"/>
                <a:gd name="T46" fmla="*/ 770 w 2578"/>
                <a:gd name="T47" fmla="*/ 324 h 3058"/>
                <a:gd name="T48" fmla="*/ 766 w 2578"/>
                <a:gd name="T49" fmla="*/ 416 h 3058"/>
                <a:gd name="T50" fmla="*/ 746 w 2578"/>
                <a:gd name="T51" fmla="*/ 510 h 3058"/>
                <a:gd name="T52" fmla="*/ 708 w 2578"/>
                <a:gd name="T53" fmla="*/ 572 h 3058"/>
                <a:gd name="T54" fmla="*/ 606 w 2578"/>
                <a:gd name="T55" fmla="*/ 658 h 3058"/>
                <a:gd name="T56" fmla="*/ 436 w 2578"/>
                <a:gd name="T57" fmla="*/ 802 h 3058"/>
                <a:gd name="T58" fmla="*/ 386 w 2578"/>
                <a:gd name="T59" fmla="*/ 848 h 3058"/>
                <a:gd name="T60" fmla="*/ 254 w 2578"/>
                <a:gd name="T61" fmla="*/ 1000 h 3058"/>
                <a:gd name="T62" fmla="*/ 148 w 2578"/>
                <a:gd name="T63" fmla="*/ 1170 h 3058"/>
                <a:gd name="T64" fmla="*/ 68 w 2578"/>
                <a:gd name="T65" fmla="*/ 1356 h 3058"/>
                <a:gd name="T66" fmla="*/ 18 w 2578"/>
                <a:gd name="T67" fmla="*/ 1556 h 3058"/>
                <a:gd name="T68" fmla="*/ 0 w 2578"/>
                <a:gd name="T69" fmla="*/ 1768 h 3058"/>
                <a:gd name="T70" fmla="*/ 6 w 2578"/>
                <a:gd name="T71" fmla="*/ 1900 h 3058"/>
                <a:gd name="T72" fmla="*/ 40 w 2578"/>
                <a:gd name="T73" fmla="*/ 2090 h 3058"/>
                <a:gd name="T74" fmla="*/ 102 w 2578"/>
                <a:gd name="T75" fmla="*/ 2270 h 3058"/>
                <a:gd name="T76" fmla="*/ 186 w 2578"/>
                <a:gd name="T77" fmla="*/ 2436 h 3058"/>
                <a:gd name="T78" fmla="*/ 294 w 2578"/>
                <a:gd name="T79" fmla="*/ 2588 h 3058"/>
                <a:gd name="T80" fmla="*/ 422 w 2578"/>
                <a:gd name="T81" fmla="*/ 2722 h 3058"/>
                <a:gd name="T82" fmla="*/ 568 w 2578"/>
                <a:gd name="T83" fmla="*/ 2836 h 3058"/>
                <a:gd name="T84" fmla="*/ 730 w 2578"/>
                <a:gd name="T85" fmla="*/ 2930 h 3058"/>
                <a:gd name="T86" fmla="*/ 906 w 2578"/>
                <a:gd name="T87" fmla="*/ 3000 h 3058"/>
                <a:gd name="T88" fmla="*/ 1092 w 2578"/>
                <a:gd name="T89" fmla="*/ 3042 h 3058"/>
                <a:gd name="T90" fmla="*/ 1288 w 2578"/>
                <a:gd name="T91" fmla="*/ 3058 h 3058"/>
                <a:gd name="T92" fmla="*/ 1420 w 2578"/>
                <a:gd name="T93" fmla="*/ 3050 h 3058"/>
                <a:gd name="T94" fmla="*/ 1610 w 2578"/>
                <a:gd name="T95" fmla="*/ 3016 h 3058"/>
                <a:gd name="T96" fmla="*/ 1790 w 2578"/>
                <a:gd name="T97" fmla="*/ 2956 h 3058"/>
                <a:gd name="T98" fmla="*/ 1956 w 2578"/>
                <a:gd name="T99" fmla="*/ 2870 h 3058"/>
                <a:gd name="T100" fmla="*/ 2108 w 2578"/>
                <a:gd name="T101" fmla="*/ 2762 h 3058"/>
                <a:gd name="T102" fmla="*/ 2242 w 2578"/>
                <a:gd name="T103" fmla="*/ 2634 h 3058"/>
                <a:gd name="T104" fmla="*/ 2358 w 2578"/>
                <a:gd name="T105" fmla="*/ 2488 h 3058"/>
                <a:gd name="T106" fmla="*/ 2450 w 2578"/>
                <a:gd name="T107" fmla="*/ 2328 h 3058"/>
                <a:gd name="T108" fmla="*/ 2520 w 2578"/>
                <a:gd name="T109" fmla="*/ 2152 h 3058"/>
                <a:gd name="T110" fmla="*/ 2562 w 2578"/>
                <a:gd name="T111" fmla="*/ 1964 h 3058"/>
                <a:gd name="T112" fmla="*/ 2578 w 2578"/>
                <a:gd name="T113" fmla="*/ 1768 h 3058"/>
                <a:gd name="T114" fmla="*/ 2570 w 2578"/>
                <a:gd name="T115" fmla="*/ 1626 h 3058"/>
                <a:gd name="T116" fmla="*/ 2530 w 2578"/>
                <a:gd name="T117" fmla="*/ 1422 h 3058"/>
                <a:gd name="T118" fmla="*/ 2460 w 2578"/>
                <a:gd name="T119" fmla="*/ 1230 h 3058"/>
                <a:gd name="T120" fmla="*/ 2362 w 2578"/>
                <a:gd name="T121" fmla="*/ 1054 h 3058"/>
                <a:gd name="T122" fmla="*/ 2238 w 2578"/>
                <a:gd name="T123" fmla="*/ 896 h 3058"/>
                <a:gd name="T124" fmla="*/ 2142 w 2578"/>
                <a:gd name="T125" fmla="*/ 802 h 3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78" h="3058">
                  <a:moveTo>
                    <a:pt x="2142" y="802"/>
                  </a:moveTo>
                  <a:lnTo>
                    <a:pt x="2142" y="802"/>
                  </a:lnTo>
                  <a:lnTo>
                    <a:pt x="2092" y="756"/>
                  </a:lnTo>
                  <a:lnTo>
                    <a:pt x="2046" y="718"/>
                  </a:lnTo>
                  <a:lnTo>
                    <a:pt x="1970" y="658"/>
                  </a:lnTo>
                  <a:lnTo>
                    <a:pt x="1912" y="612"/>
                  </a:lnTo>
                  <a:lnTo>
                    <a:pt x="1890" y="592"/>
                  </a:lnTo>
                  <a:lnTo>
                    <a:pt x="1870" y="572"/>
                  </a:lnTo>
                  <a:lnTo>
                    <a:pt x="1854" y="554"/>
                  </a:lnTo>
                  <a:lnTo>
                    <a:pt x="1842" y="532"/>
                  </a:lnTo>
                  <a:lnTo>
                    <a:pt x="1830" y="510"/>
                  </a:lnTo>
                  <a:lnTo>
                    <a:pt x="1822" y="484"/>
                  </a:lnTo>
                  <a:lnTo>
                    <a:pt x="1816" y="452"/>
                  </a:lnTo>
                  <a:lnTo>
                    <a:pt x="1812" y="416"/>
                  </a:lnTo>
                  <a:lnTo>
                    <a:pt x="1810" y="374"/>
                  </a:lnTo>
                  <a:lnTo>
                    <a:pt x="1808" y="324"/>
                  </a:lnTo>
                  <a:lnTo>
                    <a:pt x="1808" y="316"/>
                  </a:lnTo>
                  <a:lnTo>
                    <a:pt x="1808" y="316"/>
                  </a:lnTo>
                  <a:lnTo>
                    <a:pt x="1810" y="290"/>
                  </a:lnTo>
                  <a:lnTo>
                    <a:pt x="1814" y="262"/>
                  </a:lnTo>
                  <a:lnTo>
                    <a:pt x="1820" y="234"/>
                  </a:lnTo>
                  <a:lnTo>
                    <a:pt x="1828" y="206"/>
                  </a:lnTo>
                  <a:lnTo>
                    <a:pt x="1838" y="180"/>
                  </a:lnTo>
                  <a:lnTo>
                    <a:pt x="1852" y="154"/>
                  </a:lnTo>
                  <a:lnTo>
                    <a:pt x="1866" y="128"/>
                  </a:lnTo>
                  <a:lnTo>
                    <a:pt x="1882" y="104"/>
                  </a:lnTo>
                  <a:lnTo>
                    <a:pt x="1900" y="82"/>
                  </a:lnTo>
                  <a:lnTo>
                    <a:pt x="1920" y="62"/>
                  </a:lnTo>
                  <a:lnTo>
                    <a:pt x="1942" y="44"/>
                  </a:lnTo>
                  <a:lnTo>
                    <a:pt x="1964" y="28"/>
                  </a:lnTo>
                  <a:lnTo>
                    <a:pt x="1988" y="16"/>
                  </a:lnTo>
                  <a:lnTo>
                    <a:pt x="2012" y="8"/>
                  </a:lnTo>
                  <a:lnTo>
                    <a:pt x="2038" y="2"/>
                  </a:lnTo>
                  <a:lnTo>
                    <a:pt x="2064" y="0"/>
                  </a:lnTo>
                  <a:lnTo>
                    <a:pt x="2064" y="0"/>
                  </a:lnTo>
                  <a:lnTo>
                    <a:pt x="1926" y="0"/>
                  </a:lnTo>
                  <a:lnTo>
                    <a:pt x="1818" y="4"/>
                  </a:lnTo>
                  <a:lnTo>
                    <a:pt x="1728" y="8"/>
                  </a:lnTo>
                  <a:lnTo>
                    <a:pt x="1648" y="12"/>
                  </a:lnTo>
                  <a:lnTo>
                    <a:pt x="1574" y="18"/>
                  </a:lnTo>
                  <a:lnTo>
                    <a:pt x="1494" y="22"/>
                  </a:lnTo>
                  <a:lnTo>
                    <a:pt x="1402" y="26"/>
                  </a:lnTo>
                  <a:lnTo>
                    <a:pt x="1288" y="26"/>
                  </a:lnTo>
                  <a:lnTo>
                    <a:pt x="1288" y="26"/>
                  </a:lnTo>
                  <a:lnTo>
                    <a:pt x="1288" y="26"/>
                  </a:lnTo>
                  <a:lnTo>
                    <a:pt x="1288" y="26"/>
                  </a:lnTo>
                  <a:lnTo>
                    <a:pt x="1176" y="26"/>
                  </a:lnTo>
                  <a:lnTo>
                    <a:pt x="1084" y="22"/>
                  </a:lnTo>
                  <a:lnTo>
                    <a:pt x="1004" y="18"/>
                  </a:lnTo>
                  <a:lnTo>
                    <a:pt x="928" y="12"/>
                  </a:lnTo>
                  <a:lnTo>
                    <a:pt x="850" y="8"/>
                  </a:lnTo>
                  <a:lnTo>
                    <a:pt x="760" y="4"/>
                  </a:lnTo>
                  <a:lnTo>
                    <a:pt x="650" y="0"/>
                  </a:lnTo>
                  <a:lnTo>
                    <a:pt x="514" y="0"/>
                  </a:lnTo>
                  <a:lnTo>
                    <a:pt x="514" y="0"/>
                  </a:lnTo>
                  <a:lnTo>
                    <a:pt x="540" y="2"/>
                  </a:lnTo>
                  <a:lnTo>
                    <a:pt x="566" y="8"/>
                  </a:lnTo>
                  <a:lnTo>
                    <a:pt x="590" y="16"/>
                  </a:lnTo>
                  <a:lnTo>
                    <a:pt x="614" y="28"/>
                  </a:lnTo>
                  <a:lnTo>
                    <a:pt x="636" y="44"/>
                  </a:lnTo>
                  <a:lnTo>
                    <a:pt x="656" y="62"/>
                  </a:lnTo>
                  <a:lnTo>
                    <a:pt x="676" y="82"/>
                  </a:lnTo>
                  <a:lnTo>
                    <a:pt x="694" y="104"/>
                  </a:lnTo>
                  <a:lnTo>
                    <a:pt x="712" y="128"/>
                  </a:lnTo>
                  <a:lnTo>
                    <a:pt x="726" y="154"/>
                  </a:lnTo>
                  <a:lnTo>
                    <a:pt x="738" y="180"/>
                  </a:lnTo>
                  <a:lnTo>
                    <a:pt x="750" y="206"/>
                  </a:lnTo>
                  <a:lnTo>
                    <a:pt x="758" y="234"/>
                  </a:lnTo>
                  <a:lnTo>
                    <a:pt x="764" y="262"/>
                  </a:lnTo>
                  <a:lnTo>
                    <a:pt x="768" y="290"/>
                  </a:lnTo>
                  <a:lnTo>
                    <a:pt x="770" y="316"/>
                  </a:lnTo>
                  <a:lnTo>
                    <a:pt x="770" y="324"/>
                  </a:lnTo>
                  <a:lnTo>
                    <a:pt x="770" y="324"/>
                  </a:lnTo>
                  <a:lnTo>
                    <a:pt x="768" y="374"/>
                  </a:lnTo>
                  <a:lnTo>
                    <a:pt x="766" y="416"/>
                  </a:lnTo>
                  <a:lnTo>
                    <a:pt x="760" y="452"/>
                  </a:lnTo>
                  <a:lnTo>
                    <a:pt x="754" y="484"/>
                  </a:lnTo>
                  <a:lnTo>
                    <a:pt x="746" y="510"/>
                  </a:lnTo>
                  <a:lnTo>
                    <a:pt x="736" y="532"/>
                  </a:lnTo>
                  <a:lnTo>
                    <a:pt x="724" y="554"/>
                  </a:lnTo>
                  <a:lnTo>
                    <a:pt x="708" y="572"/>
                  </a:lnTo>
                  <a:lnTo>
                    <a:pt x="688" y="592"/>
                  </a:lnTo>
                  <a:lnTo>
                    <a:pt x="664" y="612"/>
                  </a:lnTo>
                  <a:lnTo>
                    <a:pt x="606" y="658"/>
                  </a:lnTo>
                  <a:lnTo>
                    <a:pt x="532" y="718"/>
                  </a:lnTo>
                  <a:lnTo>
                    <a:pt x="486" y="756"/>
                  </a:lnTo>
                  <a:lnTo>
                    <a:pt x="436" y="802"/>
                  </a:lnTo>
                  <a:lnTo>
                    <a:pt x="436" y="802"/>
                  </a:lnTo>
                  <a:lnTo>
                    <a:pt x="436" y="802"/>
                  </a:lnTo>
                  <a:lnTo>
                    <a:pt x="386" y="848"/>
                  </a:lnTo>
                  <a:lnTo>
                    <a:pt x="340" y="896"/>
                  </a:lnTo>
                  <a:lnTo>
                    <a:pt x="296" y="946"/>
                  </a:lnTo>
                  <a:lnTo>
                    <a:pt x="254" y="1000"/>
                  </a:lnTo>
                  <a:lnTo>
                    <a:pt x="216" y="1054"/>
                  </a:lnTo>
                  <a:lnTo>
                    <a:pt x="180" y="1110"/>
                  </a:lnTo>
                  <a:lnTo>
                    <a:pt x="148" y="1170"/>
                  </a:lnTo>
                  <a:lnTo>
                    <a:pt x="118" y="1230"/>
                  </a:lnTo>
                  <a:lnTo>
                    <a:pt x="90" y="1292"/>
                  </a:lnTo>
                  <a:lnTo>
                    <a:pt x="68" y="1356"/>
                  </a:lnTo>
                  <a:lnTo>
                    <a:pt x="48" y="1422"/>
                  </a:lnTo>
                  <a:lnTo>
                    <a:pt x="30" y="1488"/>
                  </a:lnTo>
                  <a:lnTo>
                    <a:pt x="18" y="1556"/>
                  </a:lnTo>
                  <a:lnTo>
                    <a:pt x="8" y="1626"/>
                  </a:lnTo>
                  <a:lnTo>
                    <a:pt x="2" y="1696"/>
                  </a:lnTo>
                  <a:lnTo>
                    <a:pt x="0" y="1768"/>
                  </a:lnTo>
                  <a:lnTo>
                    <a:pt x="0" y="1768"/>
                  </a:lnTo>
                  <a:lnTo>
                    <a:pt x="2" y="1834"/>
                  </a:lnTo>
                  <a:lnTo>
                    <a:pt x="6" y="1900"/>
                  </a:lnTo>
                  <a:lnTo>
                    <a:pt x="14" y="1964"/>
                  </a:lnTo>
                  <a:lnTo>
                    <a:pt x="26" y="2028"/>
                  </a:lnTo>
                  <a:lnTo>
                    <a:pt x="40" y="2090"/>
                  </a:lnTo>
                  <a:lnTo>
                    <a:pt x="58" y="2152"/>
                  </a:lnTo>
                  <a:lnTo>
                    <a:pt x="78" y="2212"/>
                  </a:lnTo>
                  <a:lnTo>
                    <a:pt x="102" y="2270"/>
                  </a:lnTo>
                  <a:lnTo>
                    <a:pt x="128" y="2328"/>
                  </a:lnTo>
                  <a:lnTo>
                    <a:pt x="156" y="2382"/>
                  </a:lnTo>
                  <a:lnTo>
                    <a:pt x="186" y="2436"/>
                  </a:lnTo>
                  <a:lnTo>
                    <a:pt x="220" y="2488"/>
                  </a:lnTo>
                  <a:lnTo>
                    <a:pt x="256" y="2540"/>
                  </a:lnTo>
                  <a:lnTo>
                    <a:pt x="294" y="2588"/>
                  </a:lnTo>
                  <a:lnTo>
                    <a:pt x="334" y="2634"/>
                  </a:lnTo>
                  <a:lnTo>
                    <a:pt x="378" y="2680"/>
                  </a:lnTo>
                  <a:lnTo>
                    <a:pt x="422" y="2722"/>
                  </a:lnTo>
                  <a:lnTo>
                    <a:pt x="470" y="2762"/>
                  </a:lnTo>
                  <a:lnTo>
                    <a:pt x="518" y="2802"/>
                  </a:lnTo>
                  <a:lnTo>
                    <a:pt x="568" y="2836"/>
                  </a:lnTo>
                  <a:lnTo>
                    <a:pt x="620" y="2870"/>
                  </a:lnTo>
                  <a:lnTo>
                    <a:pt x="674" y="2902"/>
                  </a:lnTo>
                  <a:lnTo>
                    <a:pt x="730" y="2930"/>
                  </a:lnTo>
                  <a:lnTo>
                    <a:pt x="788" y="2956"/>
                  </a:lnTo>
                  <a:lnTo>
                    <a:pt x="846" y="2978"/>
                  </a:lnTo>
                  <a:lnTo>
                    <a:pt x="906" y="3000"/>
                  </a:lnTo>
                  <a:lnTo>
                    <a:pt x="966" y="3016"/>
                  </a:lnTo>
                  <a:lnTo>
                    <a:pt x="1030" y="3030"/>
                  </a:lnTo>
                  <a:lnTo>
                    <a:pt x="1092" y="3042"/>
                  </a:lnTo>
                  <a:lnTo>
                    <a:pt x="1156" y="3050"/>
                  </a:lnTo>
                  <a:lnTo>
                    <a:pt x="1222" y="3056"/>
                  </a:lnTo>
                  <a:lnTo>
                    <a:pt x="1288" y="3058"/>
                  </a:lnTo>
                  <a:lnTo>
                    <a:pt x="1288" y="3058"/>
                  </a:lnTo>
                  <a:lnTo>
                    <a:pt x="1356" y="3056"/>
                  </a:lnTo>
                  <a:lnTo>
                    <a:pt x="1420" y="3050"/>
                  </a:lnTo>
                  <a:lnTo>
                    <a:pt x="1484" y="3042"/>
                  </a:lnTo>
                  <a:lnTo>
                    <a:pt x="1548" y="3030"/>
                  </a:lnTo>
                  <a:lnTo>
                    <a:pt x="1610" y="3016"/>
                  </a:lnTo>
                  <a:lnTo>
                    <a:pt x="1672" y="3000"/>
                  </a:lnTo>
                  <a:lnTo>
                    <a:pt x="1732" y="2978"/>
                  </a:lnTo>
                  <a:lnTo>
                    <a:pt x="1790" y="2956"/>
                  </a:lnTo>
                  <a:lnTo>
                    <a:pt x="1848" y="2930"/>
                  </a:lnTo>
                  <a:lnTo>
                    <a:pt x="1902" y="2902"/>
                  </a:lnTo>
                  <a:lnTo>
                    <a:pt x="1956" y="2870"/>
                  </a:lnTo>
                  <a:lnTo>
                    <a:pt x="2010" y="2836"/>
                  </a:lnTo>
                  <a:lnTo>
                    <a:pt x="2060" y="2802"/>
                  </a:lnTo>
                  <a:lnTo>
                    <a:pt x="2108" y="2762"/>
                  </a:lnTo>
                  <a:lnTo>
                    <a:pt x="2156" y="2722"/>
                  </a:lnTo>
                  <a:lnTo>
                    <a:pt x="2200" y="2680"/>
                  </a:lnTo>
                  <a:lnTo>
                    <a:pt x="2242" y="2634"/>
                  </a:lnTo>
                  <a:lnTo>
                    <a:pt x="2284" y="2588"/>
                  </a:lnTo>
                  <a:lnTo>
                    <a:pt x="2322" y="2540"/>
                  </a:lnTo>
                  <a:lnTo>
                    <a:pt x="2358" y="2488"/>
                  </a:lnTo>
                  <a:lnTo>
                    <a:pt x="2390" y="2436"/>
                  </a:lnTo>
                  <a:lnTo>
                    <a:pt x="2422" y="2382"/>
                  </a:lnTo>
                  <a:lnTo>
                    <a:pt x="2450" y="2328"/>
                  </a:lnTo>
                  <a:lnTo>
                    <a:pt x="2476" y="2270"/>
                  </a:lnTo>
                  <a:lnTo>
                    <a:pt x="2500" y="2212"/>
                  </a:lnTo>
                  <a:lnTo>
                    <a:pt x="2520" y="2152"/>
                  </a:lnTo>
                  <a:lnTo>
                    <a:pt x="2536" y="2090"/>
                  </a:lnTo>
                  <a:lnTo>
                    <a:pt x="2552" y="2028"/>
                  </a:lnTo>
                  <a:lnTo>
                    <a:pt x="2562" y="1964"/>
                  </a:lnTo>
                  <a:lnTo>
                    <a:pt x="2570" y="1900"/>
                  </a:lnTo>
                  <a:lnTo>
                    <a:pt x="2576" y="1834"/>
                  </a:lnTo>
                  <a:lnTo>
                    <a:pt x="2578" y="1768"/>
                  </a:lnTo>
                  <a:lnTo>
                    <a:pt x="2578" y="1768"/>
                  </a:lnTo>
                  <a:lnTo>
                    <a:pt x="2576" y="1696"/>
                  </a:lnTo>
                  <a:lnTo>
                    <a:pt x="2570" y="1626"/>
                  </a:lnTo>
                  <a:lnTo>
                    <a:pt x="2560" y="1556"/>
                  </a:lnTo>
                  <a:lnTo>
                    <a:pt x="2546" y="1488"/>
                  </a:lnTo>
                  <a:lnTo>
                    <a:pt x="2530" y="1422"/>
                  </a:lnTo>
                  <a:lnTo>
                    <a:pt x="2510" y="1356"/>
                  </a:lnTo>
                  <a:lnTo>
                    <a:pt x="2486" y="1292"/>
                  </a:lnTo>
                  <a:lnTo>
                    <a:pt x="2460" y="1230"/>
                  </a:lnTo>
                  <a:lnTo>
                    <a:pt x="2430" y="1170"/>
                  </a:lnTo>
                  <a:lnTo>
                    <a:pt x="2396" y="1110"/>
                  </a:lnTo>
                  <a:lnTo>
                    <a:pt x="2362" y="1054"/>
                  </a:lnTo>
                  <a:lnTo>
                    <a:pt x="2322" y="1000"/>
                  </a:lnTo>
                  <a:lnTo>
                    <a:pt x="2282" y="946"/>
                  </a:lnTo>
                  <a:lnTo>
                    <a:pt x="2238" y="896"/>
                  </a:lnTo>
                  <a:lnTo>
                    <a:pt x="2190" y="848"/>
                  </a:lnTo>
                  <a:lnTo>
                    <a:pt x="2142" y="802"/>
                  </a:lnTo>
                  <a:lnTo>
                    <a:pt x="2142" y="802"/>
                  </a:lnTo>
                  <a:close/>
                </a:path>
              </a:pathLst>
            </a:custGeom>
            <a:solidFill>
              <a:schemeClr val="accent1"/>
            </a:solidFill>
            <a:ln>
              <a:noFill/>
            </a:ln>
          </p:spPr>
          <p:txBody>
            <a:bodyPr vert="horz" wrap="square" lIns="68564" tIns="34282" rIns="68564" bIns="34282" numCol="1" anchor="t" anchorCtr="0" compatLnSpc="1">
              <a:prstTxWarp prst="textNoShape">
                <a:avLst/>
              </a:prstTxWarp>
            </a:bodyPr>
            <a:lstStyle/>
            <a:p>
              <a:pPr defTabSz="763914" fontAlgn="auto">
                <a:spcBef>
                  <a:spcPts val="0"/>
                </a:spcBef>
                <a:spcAft>
                  <a:spcPts val="0"/>
                </a:spcAft>
                <a:defRPr/>
              </a:pPr>
              <a:endParaRPr lang="en-GB" sz="1600" kern="0" dirty="0">
                <a:solidFill>
                  <a:srgbClr val="000000"/>
                </a:solidFill>
              </a:endParaRPr>
            </a:p>
          </p:txBody>
        </p:sp>
        <p:sp>
          <p:nvSpPr>
            <p:cNvPr id="23" name="Oval 22"/>
            <p:cNvSpPr/>
            <p:nvPr/>
          </p:nvSpPr>
          <p:spPr bwMode="ltGray">
            <a:xfrm>
              <a:off x="674430" y="1767150"/>
              <a:ext cx="895796" cy="895796"/>
            </a:xfrm>
            <a:prstGeom prst="ellipse">
              <a:avLst/>
            </a:prstGeom>
            <a:solidFill>
              <a:srgbClr val="FFFFFF"/>
            </a:solidFill>
            <a:ln w="3175" cap="flat" cmpd="sng" algn="ctr">
              <a:noFill/>
              <a:prstDash val="solid"/>
            </a:ln>
            <a:effectLst/>
          </p:spPr>
          <p:txBody>
            <a:bodyPr rtlCol="0" anchor="ctr"/>
            <a:lstStyle/>
            <a:p>
              <a:pPr algn="ctr" defTabSz="763914" fontAlgn="auto">
                <a:spcBef>
                  <a:spcPts val="0"/>
                </a:spcBef>
                <a:spcAft>
                  <a:spcPts val="0"/>
                </a:spcAft>
                <a:defRPr/>
              </a:pPr>
              <a:endParaRPr lang="en-GB" sz="1600" kern="0" dirty="0">
                <a:solidFill>
                  <a:srgbClr val="FFFFFF"/>
                </a:solidFill>
                <a:latin typeface="Georgia" pitchFamily="18" charset="0"/>
                <a:cs typeface="+mn-cs"/>
              </a:endParaRPr>
            </a:p>
          </p:txBody>
        </p:sp>
        <p:sp>
          <p:nvSpPr>
            <p:cNvPr id="24" name="TextBox 23"/>
            <p:cNvSpPr txBox="1"/>
            <p:nvPr/>
          </p:nvSpPr>
          <p:spPr>
            <a:xfrm>
              <a:off x="744278" y="2091234"/>
              <a:ext cx="711829" cy="348476"/>
            </a:xfrm>
            <a:prstGeom prst="rect">
              <a:avLst/>
            </a:prstGeom>
            <a:noFill/>
          </p:spPr>
          <p:txBody>
            <a:bodyPr wrap="square" lIns="0" tIns="0" rIns="0" bIns="0" rtlCol="0">
              <a:noAutofit/>
            </a:bodyPr>
            <a:lstStyle/>
            <a:p>
              <a:pPr algn="ctr" defTabSz="763914">
                <a:spcAft>
                  <a:spcPts val="675"/>
                </a:spcAft>
              </a:pPr>
              <a:r>
                <a:rPr lang="en-GB" sz="1100" b="1" i="1" dirty="0">
                  <a:solidFill>
                    <a:srgbClr val="000000"/>
                  </a:solidFill>
                  <a:latin typeface="Georgia" pitchFamily="18" charset="0"/>
                </a:rPr>
                <a:t>Guidance</a:t>
              </a:r>
            </a:p>
          </p:txBody>
        </p:sp>
        <p:sp>
          <p:nvSpPr>
            <p:cNvPr id="25" name="Title 7"/>
            <p:cNvSpPr txBox="1">
              <a:spLocks/>
            </p:cNvSpPr>
            <p:nvPr/>
          </p:nvSpPr>
          <p:spPr>
            <a:xfrm>
              <a:off x="437825" y="2838444"/>
              <a:ext cx="1340885" cy="1274708"/>
            </a:xfrm>
            <a:prstGeom prst="rect">
              <a:avLst/>
            </a:prstGeom>
          </p:spPr>
          <p:txBody>
            <a:bodyPr vert="horz" lIns="0" tIns="0" rIns="0" bIns="0" rtlCol="0" anchor="t" anchorCtr="0">
              <a:spAutoFit/>
            </a:bodyPr>
            <a:lstStyle>
              <a:lvl1pPr algn="l" defTabSz="1219170" rtl="0" eaLnBrk="1" latinLnBrk="0" hangingPunct="1">
                <a:lnSpc>
                  <a:spcPct val="100000"/>
                </a:lnSpc>
                <a:spcBef>
                  <a:spcPct val="0"/>
                </a:spcBef>
                <a:buNone/>
                <a:defRPr sz="2800" b="1" i="1" kern="1200">
                  <a:solidFill>
                    <a:schemeClr val="tx1"/>
                  </a:solidFill>
                  <a:latin typeface="+mj-lt"/>
                  <a:ea typeface="+mj-ea"/>
                  <a:cs typeface="+mj-cs"/>
                </a:defRPr>
              </a:lvl1pPr>
            </a:lstStyle>
            <a:p>
              <a:pPr marL="134964" indent="-134964">
                <a:spcAft>
                  <a:spcPts val="675"/>
                </a:spcAft>
                <a:buFont typeface="Arial" panose="020B0604020202020204" pitchFamily="34" charset="0"/>
                <a:buChar char="•"/>
              </a:pPr>
              <a:r>
                <a:rPr lang="en-IN" sz="1100" b="0" i="0" dirty="0"/>
                <a:t>TRG does not issue guidance, but assists Board in identifying actions to take</a:t>
              </a:r>
            </a:p>
            <a:p>
              <a:pPr marL="134964" indent="-134964">
                <a:spcAft>
                  <a:spcPts val="675"/>
                </a:spcAft>
                <a:buFont typeface="Arial" panose="020B0604020202020204" pitchFamily="34" charset="0"/>
                <a:buChar char="•"/>
              </a:pPr>
              <a:r>
                <a:rPr lang="en-IN" sz="1100" b="0" i="0" dirty="0"/>
                <a:t>Very high hurdle for amendments</a:t>
              </a:r>
            </a:p>
          </p:txBody>
        </p:sp>
      </p:grpSp>
      <p:grpSp>
        <p:nvGrpSpPr>
          <p:cNvPr id="3" name="Group 2"/>
          <p:cNvGrpSpPr/>
          <p:nvPr/>
        </p:nvGrpSpPr>
        <p:grpSpPr>
          <a:xfrm>
            <a:off x="2799396" y="1282679"/>
            <a:ext cx="1340885" cy="3039487"/>
            <a:chOff x="2321543" y="1412219"/>
            <a:chExt cx="1340885" cy="3039487"/>
          </a:xfrm>
        </p:grpSpPr>
        <p:sp>
          <p:nvSpPr>
            <p:cNvPr id="27" name="Freeform 6"/>
            <p:cNvSpPr>
              <a:spLocks/>
            </p:cNvSpPr>
            <p:nvPr/>
          </p:nvSpPr>
          <p:spPr bwMode="auto">
            <a:xfrm>
              <a:off x="2529657" y="1412219"/>
              <a:ext cx="230497" cy="143160"/>
            </a:xfrm>
            <a:custGeom>
              <a:avLst/>
              <a:gdLst>
                <a:gd name="T0" fmla="*/ 512 w 512"/>
                <a:gd name="T1" fmla="*/ 318 h 318"/>
                <a:gd name="T2" fmla="*/ 512 w 512"/>
                <a:gd name="T3" fmla="*/ 316 h 318"/>
                <a:gd name="T4" fmla="*/ 512 w 512"/>
                <a:gd name="T5" fmla="*/ 316 h 318"/>
                <a:gd name="T6" fmla="*/ 510 w 512"/>
                <a:gd name="T7" fmla="*/ 290 h 318"/>
                <a:gd name="T8" fmla="*/ 506 w 512"/>
                <a:gd name="T9" fmla="*/ 262 h 318"/>
                <a:gd name="T10" fmla="*/ 500 w 512"/>
                <a:gd name="T11" fmla="*/ 234 h 318"/>
                <a:gd name="T12" fmla="*/ 492 w 512"/>
                <a:gd name="T13" fmla="*/ 206 h 318"/>
                <a:gd name="T14" fmla="*/ 480 w 512"/>
                <a:gd name="T15" fmla="*/ 180 h 318"/>
                <a:gd name="T16" fmla="*/ 468 w 512"/>
                <a:gd name="T17" fmla="*/ 154 h 318"/>
                <a:gd name="T18" fmla="*/ 454 w 512"/>
                <a:gd name="T19" fmla="*/ 128 h 318"/>
                <a:gd name="T20" fmla="*/ 436 w 512"/>
                <a:gd name="T21" fmla="*/ 104 h 318"/>
                <a:gd name="T22" fmla="*/ 418 w 512"/>
                <a:gd name="T23" fmla="*/ 82 h 318"/>
                <a:gd name="T24" fmla="*/ 398 w 512"/>
                <a:gd name="T25" fmla="*/ 62 h 318"/>
                <a:gd name="T26" fmla="*/ 378 w 512"/>
                <a:gd name="T27" fmla="*/ 44 h 318"/>
                <a:gd name="T28" fmla="*/ 356 w 512"/>
                <a:gd name="T29" fmla="*/ 28 h 318"/>
                <a:gd name="T30" fmla="*/ 332 w 512"/>
                <a:gd name="T31" fmla="*/ 16 h 318"/>
                <a:gd name="T32" fmla="*/ 308 w 512"/>
                <a:gd name="T33" fmla="*/ 8 h 318"/>
                <a:gd name="T34" fmla="*/ 282 w 512"/>
                <a:gd name="T35" fmla="*/ 2 h 318"/>
                <a:gd name="T36" fmla="*/ 256 w 512"/>
                <a:gd name="T37" fmla="*/ 0 h 318"/>
                <a:gd name="T38" fmla="*/ 256 w 512"/>
                <a:gd name="T39" fmla="*/ 0 h 318"/>
                <a:gd name="T40" fmla="*/ 230 w 512"/>
                <a:gd name="T41" fmla="*/ 2 h 318"/>
                <a:gd name="T42" fmla="*/ 204 w 512"/>
                <a:gd name="T43" fmla="*/ 8 h 318"/>
                <a:gd name="T44" fmla="*/ 180 w 512"/>
                <a:gd name="T45" fmla="*/ 16 h 318"/>
                <a:gd name="T46" fmla="*/ 156 w 512"/>
                <a:gd name="T47" fmla="*/ 28 h 318"/>
                <a:gd name="T48" fmla="*/ 134 w 512"/>
                <a:gd name="T49" fmla="*/ 44 h 318"/>
                <a:gd name="T50" fmla="*/ 114 w 512"/>
                <a:gd name="T51" fmla="*/ 62 h 318"/>
                <a:gd name="T52" fmla="*/ 94 w 512"/>
                <a:gd name="T53" fmla="*/ 82 h 318"/>
                <a:gd name="T54" fmla="*/ 76 w 512"/>
                <a:gd name="T55" fmla="*/ 104 h 318"/>
                <a:gd name="T56" fmla="*/ 60 w 512"/>
                <a:gd name="T57" fmla="*/ 128 h 318"/>
                <a:gd name="T58" fmla="*/ 44 w 512"/>
                <a:gd name="T59" fmla="*/ 154 h 318"/>
                <a:gd name="T60" fmla="*/ 32 w 512"/>
                <a:gd name="T61" fmla="*/ 180 h 318"/>
                <a:gd name="T62" fmla="*/ 20 w 512"/>
                <a:gd name="T63" fmla="*/ 206 h 318"/>
                <a:gd name="T64" fmla="*/ 12 w 512"/>
                <a:gd name="T65" fmla="*/ 234 h 318"/>
                <a:gd name="T66" fmla="*/ 6 w 512"/>
                <a:gd name="T67" fmla="*/ 262 h 318"/>
                <a:gd name="T68" fmla="*/ 2 w 512"/>
                <a:gd name="T69" fmla="*/ 290 h 318"/>
                <a:gd name="T70" fmla="*/ 0 w 512"/>
                <a:gd name="T71" fmla="*/ 316 h 318"/>
                <a:gd name="T72" fmla="*/ 0 w 512"/>
                <a:gd name="T73" fmla="*/ 318 h 318"/>
                <a:gd name="T74" fmla="*/ 512 w 512"/>
                <a:gd name="T75"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 h="318">
                  <a:moveTo>
                    <a:pt x="512" y="318"/>
                  </a:moveTo>
                  <a:lnTo>
                    <a:pt x="512" y="316"/>
                  </a:lnTo>
                  <a:lnTo>
                    <a:pt x="512" y="316"/>
                  </a:lnTo>
                  <a:lnTo>
                    <a:pt x="510" y="290"/>
                  </a:lnTo>
                  <a:lnTo>
                    <a:pt x="506" y="262"/>
                  </a:lnTo>
                  <a:lnTo>
                    <a:pt x="500" y="234"/>
                  </a:lnTo>
                  <a:lnTo>
                    <a:pt x="492" y="206"/>
                  </a:lnTo>
                  <a:lnTo>
                    <a:pt x="480" y="180"/>
                  </a:lnTo>
                  <a:lnTo>
                    <a:pt x="468" y="154"/>
                  </a:lnTo>
                  <a:lnTo>
                    <a:pt x="454" y="128"/>
                  </a:lnTo>
                  <a:lnTo>
                    <a:pt x="436" y="104"/>
                  </a:lnTo>
                  <a:lnTo>
                    <a:pt x="418" y="82"/>
                  </a:lnTo>
                  <a:lnTo>
                    <a:pt x="398" y="62"/>
                  </a:lnTo>
                  <a:lnTo>
                    <a:pt x="378" y="44"/>
                  </a:lnTo>
                  <a:lnTo>
                    <a:pt x="356" y="28"/>
                  </a:lnTo>
                  <a:lnTo>
                    <a:pt x="332" y="16"/>
                  </a:lnTo>
                  <a:lnTo>
                    <a:pt x="308" y="8"/>
                  </a:lnTo>
                  <a:lnTo>
                    <a:pt x="282" y="2"/>
                  </a:lnTo>
                  <a:lnTo>
                    <a:pt x="256" y="0"/>
                  </a:lnTo>
                  <a:lnTo>
                    <a:pt x="256" y="0"/>
                  </a:lnTo>
                  <a:lnTo>
                    <a:pt x="230" y="2"/>
                  </a:lnTo>
                  <a:lnTo>
                    <a:pt x="204" y="8"/>
                  </a:lnTo>
                  <a:lnTo>
                    <a:pt x="180" y="16"/>
                  </a:lnTo>
                  <a:lnTo>
                    <a:pt x="156" y="28"/>
                  </a:lnTo>
                  <a:lnTo>
                    <a:pt x="134" y="44"/>
                  </a:lnTo>
                  <a:lnTo>
                    <a:pt x="114" y="62"/>
                  </a:lnTo>
                  <a:lnTo>
                    <a:pt x="94" y="82"/>
                  </a:lnTo>
                  <a:lnTo>
                    <a:pt x="76" y="104"/>
                  </a:lnTo>
                  <a:lnTo>
                    <a:pt x="60" y="128"/>
                  </a:lnTo>
                  <a:lnTo>
                    <a:pt x="44" y="154"/>
                  </a:lnTo>
                  <a:lnTo>
                    <a:pt x="32" y="180"/>
                  </a:lnTo>
                  <a:lnTo>
                    <a:pt x="20" y="206"/>
                  </a:lnTo>
                  <a:lnTo>
                    <a:pt x="12" y="234"/>
                  </a:lnTo>
                  <a:lnTo>
                    <a:pt x="6" y="262"/>
                  </a:lnTo>
                  <a:lnTo>
                    <a:pt x="2" y="290"/>
                  </a:lnTo>
                  <a:lnTo>
                    <a:pt x="0" y="316"/>
                  </a:lnTo>
                  <a:lnTo>
                    <a:pt x="0" y="318"/>
                  </a:lnTo>
                  <a:lnTo>
                    <a:pt x="512" y="318"/>
                  </a:lnTo>
                  <a:close/>
                </a:path>
              </a:pathLst>
            </a:custGeom>
            <a:solidFill>
              <a:srgbClr val="968C6D">
                <a:lumMod val="60000"/>
                <a:lumOff val="40000"/>
              </a:srgbClr>
            </a:solidFill>
            <a:ln>
              <a:noFill/>
            </a:ln>
          </p:spPr>
          <p:txBody>
            <a:bodyPr vert="horz" wrap="square" lIns="68564" tIns="34282" rIns="68564" bIns="34282" numCol="1" anchor="t" anchorCtr="0" compatLnSpc="1">
              <a:prstTxWarp prst="textNoShape">
                <a:avLst/>
              </a:prstTxWarp>
            </a:bodyPr>
            <a:lstStyle/>
            <a:p>
              <a:pPr defTabSz="763914" fontAlgn="auto">
                <a:spcBef>
                  <a:spcPts val="0"/>
                </a:spcBef>
                <a:spcAft>
                  <a:spcPts val="0"/>
                </a:spcAft>
                <a:defRPr/>
              </a:pPr>
              <a:endParaRPr lang="en-GB" sz="1600" kern="0" dirty="0">
                <a:solidFill>
                  <a:srgbClr val="000000"/>
                </a:solidFill>
              </a:endParaRPr>
            </a:p>
          </p:txBody>
        </p:sp>
        <p:sp>
          <p:nvSpPr>
            <p:cNvPr id="28" name="Freeform 7"/>
            <p:cNvSpPr>
              <a:spLocks/>
            </p:cNvSpPr>
            <p:nvPr/>
          </p:nvSpPr>
          <p:spPr bwMode="auto">
            <a:xfrm>
              <a:off x="3227451" y="1412219"/>
              <a:ext cx="229597" cy="143160"/>
            </a:xfrm>
            <a:custGeom>
              <a:avLst/>
              <a:gdLst>
                <a:gd name="T0" fmla="*/ 0 w 510"/>
                <a:gd name="T1" fmla="*/ 318 h 318"/>
                <a:gd name="T2" fmla="*/ 0 w 510"/>
                <a:gd name="T3" fmla="*/ 316 h 318"/>
                <a:gd name="T4" fmla="*/ 0 w 510"/>
                <a:gd name="T5" fmla="*/ 316 h 318"/>
                <a:gd name="T6" fmla="*/ 2 w 510"/>
                <a:gd name="T7" fmla="*/ 290 h 318"/>
                <a:gd name="T8" fmla="*/ 6 w 510"/>
                <a:gd name="T9" fmla="*/ 262 h 318"/>
                <a:gd name="T10" fmla="*/ 12 w 510"/>
                <a:gd name="T11" fmla="*/ 234 h 318"/>
                <a:gd name="T12" fmla="*/ 20 w 510"/>
                <a:gd name="T13" fmla="*/ 206 h 318"/>
                <a:gd name="T14" fmla="*/ 30 w 510"/>
                <a:gd name="T15" fmla="*/ 180 h 318"/>
                <a:gd name="T16" fmla="*/ 44 w 510"/>
                <a:gd name="T17" fmla="*/ 154 h 318"/>
                <a:gd name="T18" fmla="*/ 58 w 510"/>
                <a:gd name="T19" fmla="*/ 128 h 318"/>
                <a:gd name="T20" fmla="*/ 74 w 510"/>
                <a:gd name="T21" fmla="*/ 104 h 318"/>
                <a:gd name="T22" fmla="*/ 92 w 510"/>
                <a:gd name="T23" fmla="*/ 82 h 318"/>
                <a:gd name="T24" fmla="*/ 112 w 510"/>
                <a:gd name="T25" fmla="*/ 62 h 318"/>
                <a:gd name="T26" fmla="*/ 134 w 510"/>
                <a:gd name="T27" fmla="*/ 44 h 318"/>
                <a:gd name="T28" fmla="*/ 156 w 510"/>
                <a:gd name="T29" fmla="*/ 28 h 318"/>
                <a:gd name="T30" fmla="*/ 180 w 510"/>
                <a:gd name="T31" fmla="*/ 16 h 318"/>
                <a:gd name="T32" fmla="*/ 204 w 510"/>
                <a:gd name="T33" fmla="*/ 8 h 318"/>
                <a:gd name="T34" fmla="*/ 230 w 510"/>
                <a:gd name="T35" fmla="*/ 2 h 318"/>
                <a:gd name="T36" fmla="*/ 256 w 510"/>
                <a:gd name="T37" fmla="*/ 0 h 318"/>
                <a:gd name="T38" fmla="*/ 256 w 510"/>
                <a:gd name="T39" fmla="*/ 0 h 318"/>
                <a:gd name="T40" fmla="*/ 282 w 510"/>
                <a:gd name="T41" fmla="*/ 2 h 318"/>
                <a:gd name="T42" fmla="*/ 306 w 510"/>
                <a:gd name="T43" fmla="*/ 8 h 318"/>
                <a:gd name="T44" fmla="*/ 332 w 510"/>
                <a:gd name="T45" fmla="*/ 16 h 318"/>
                <a:gd name="T46" fmla="*/ 354 w 510"/>
                <a:gd name="T47" fmla="*/ 28 h 318"/>
                <a:gd name="T48" fmla="*/ 376 w 510"/>
                <a:gd name="T49" fmla="*/ 44 h 318"/>
                <a:gd name="T50" fmla="*/ 398 w 510"/>
                <a:gd name="T51" fmla="*/ 62 h 318"/>
                <a:gd name="T52" fmla="*/ 418 w 510"/>
                <a:gd name="T53" fmla="*/ 82 h 318"/>
                <a:gd name="T54" fmla="*/ 436 w 510"/>
                <a:gd name="T55" fmla="*/ 104 h 318"/>
                <a:gd name="T56" fmla="*/ 452 w 510"/>
                <a:gd name="T57" fmla="*/ 128 h 318"/>
                <a:gd name="T58" fmla="*/ 466 w 510"/>
                <a:gd name="T59" fmla="*/ 154 h 318"/>
                <a:gd name="T60" fmla="*/ 480 w 510"/>
                <a:gd name="T61" fmla="*/ 180 h 318"/>
                <a:gd name="T62" fmla="*/ 490 w 510"/>
                <a:gd name="T63" fmla="*/ 206 h 318"/>
                <a:gd name="T64" fmla="*/ 500 w 510"/>
                <a:gd name="T65" fmla="*/ 234 h 318"/>
                <a:gd name="T66" fmla="*/ 506 w 510"/>
                <a:gd name="T67" fmla="*/ 262 h 318"/>
                <a:gd name="T68" fmla="*/ 510 w 510"/>
                <a:gd name="T69" fmla="*/ 290 h 318"/>
                <a:gd name="T70" fmla="*/ 510 w 510"/>
                <a:gd name="T71" fmla="*/ 316 h 318"/>
                <a:gd name="T72" fmla="*/ 510 w 510"/>
                <a:gd name="T73" fmla="*/ 318 h 318"/>
                <a:gd name="T74" fmla="*/ 0 w 510"/>
                <a:gd name="T75"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0" h="318">
                  <a:moveTo>
                    <a:pt x="0" y="318"/>
                  </a:moveTo>
                  <a:lnTo>
                    <a:pt x="0" y="316"/>
                  </a:lnTo>
                  <a:lnTo>
                    <a:pt x="0" y="316"/>
                  </a:lnTo>
                  <a:lnTo>
                    <a:pt x="2" y="290"/>
                  </a:lnTo>
                  <a:lnTo>
                    <a:pt x="6" y="262"/>
                  </a:lnTo>
                  <a:lnTo>
                    <a:pt x="12" y="234"/>
                  </a:lnTo>
                  <a:lnTo>
                    <a:pt x="20" y="206"/>
                  </a:lnTo>
                  <a:lnTo>
                    <a:pt x="30" y="180"/>
                  </a:lnTo>
                  <a:lnTo>
                    <a:pt x="44" y="154"/>
                  </a:lnTo>
                  <a:lnTo>
                    <a:pt x="58" y="128"/>
                  </a:lnTo>
                  <a:lnTo>
                    <a:pt x="74" y="104"/>
                  </a:lnTo>
                  <a:lnTo>
                    <a:pt x="92" y="82"/>
                  </a:lnTo>
                  <a:lnTo>
                    <a:pt x="112" y="62"/>
                  </a:lnTo>
                  <a:lnTo>
                    <a:pt x="134" y="44"/>
                  </a:lnTo>
                  <a:lnTo>
                    <a:pt x="156" y="28"/>
                  </a:lnTo>
                  <a:lnTo>
                    <a:pt x="180" y="16"/>
                  </a:lnTo>
                  <a:lnTo>
                    <a:pt x="204" y="8"/>
                  </a:lnTo>
                  <a:lnTo>
                    <a:pt x="230" y="2"/>
                  </a:lnTo>
                  <a:lnTo>
                    <a:pt x="256" y="0"/>
                  </a:lnTo>
                  <a:lnTo>
                    <a:pt x="256" y="0"/>
                  </a:lnTo>
                  <a:lnTo>
                    <a:pt x="282" y="2"/>
                  </a:lnTo>
                  <a:lnTo>
                    <a:pt x="306" y="8"/>
                  </a:lnTo>
                  <a:lnTo>
                    <a:pt x="332" y="16"/>
                  </a:lnTo>
                  <a:lnTo>
                    <a:pt x="354" y="28"/>
                  </a:lnTo>
                  <a:lnTo>
                    <a:pt x="376" y="44"/>
                  </a:lnTo>
                  <a:lnTo>
                    <a:pt x="398" y="62"/>
                  </a:lnTo>
                  <a:lnTo>
                    <a:pt x="418" y="82"/>
                  </a:lnTo>
                  <a:lnTo>
                    <a:pt x="436" y="104"/>
                  </a:lnTo>
                  <a:lnTo>
                    <a:pt x="452" y="128"/>
                  </a:lnTo>
                  <a:lnTo>
                    <a:pt x="466" y="154"/>
                  </a:lnTo>
                  <a:lnTo>
                    <a:pt x="480" y="180"/>
                  </a:lnTo>
                  <a:lnTo>
                    <a:pt x="490" y="206"/>
                  </a:lnTo>
                  <a:lnTo>
                    <a:pt x="500" y="234"/>
                  </a:lnTo>
                  <a:lnTo>
                    <a:pt x="506" y="262"/>
                  </a:lnTo>
                  <a:lnTo>
                    <a:pt x="510" y="290"/>
                  </a:lnTo>
                  <a:lnTo>
                    <a:pt x="510" y="316"/>
                  </a:lnTo>
                  <a:lnTo>
                    <a:pt x="510" y="318"/>
                  </a:lnTo>
                  <a:lnTo>
                    <a:pt x="0" y="318"/>
                  </a:lnTo>
                  <a:close/>
                </a:path>
              </a:pathLst>
            </a:custGeom>
            <a:solidFill>
              <a:srgbClr val="968C6D">
                <a:lumMod val="60000"/>
                <a:lumOff val="40000"/>
              </a:srgbClr>
            </a:solidFill>
            <a:ln>
              <a:noFill/>
            </a:ln>
          </p:spPr>
          <p:txBody>
            <a:bodyPr vert="horz" wrap="square" lIns="68564" tIns="34282" rIns="68564" bIns="34282" numCol="1" anchor="t" anchorCtr="0" compatLnSpc="1">
              <a:prstTxWarp prst="textNoShape">
                <a:avLst/>
              </a:prstTxWarp>
            </a:bodyPr>
            <a:lstStyle/>
            <a:p>
              <a:pPr defTabSz="763914" fontAlgn="auto">
                <a:spcBef>
                  <a:spcPts val="0"/>
                </a:spcBef>
                <a:spcAft>
                  <a:spcPts val="0"/>
                </a:spcAft>
                <a:defRPr/>
              </a:pPr>
              <a:endParaRPr lang="en-GB" sz="1600" kern="0" dirty="0">
                <a:solidFill>
                  <a:srgbClr val="000000"/>
                </a:solidFill>
              </a:endParaRPr>
            </a:p>
          </p:txBody>
        </p:sp>
        <p:sp>
          <p:nvSpPr>
            <p:cNvPr id="29" name="Freeform 11"/>
            <p:cNvSpPr>
              <a:spLocks/>
            </p:cNvSpPr>
            <p:nvPr/>
          </p:nvSpPr>
          <p:spPr bwMode="auto">
            <a:xfrm>
              <a:off x="2413508" y="1412219"/>
              <a:ext cx="1160589" cy="1376681"/>
            </a:xfrm>
            <a:custGeom>
              <a:avLst/>
              <a:gdLst>
                <a:gd name="T0" fmla="*/ 2092 w 2578"/>
                <a:gd name="T1" fmla="*/ 756 h 3058"/>
                <a:gd name="T2" fmla="*/ 1912 w 2578"/>
                <a:gd name="T3" fmla="*/ 612 h 3058"/>
                <a:gd name="T4" fmla="*/ 1854 w 2578"/>
                <a:gd name="T5" fmla="*/ 554 h 3058"/>
                <a:gd name="T6" fmla="*/ 1822 w 2578"/>
                <a:gd name="T7" fmla="*/ 484 h 3058"/>
                <a:gd name="T8" fmla="*/ 1810 w 2578"/>
                <a:gd name="T9" fmla="*/ 374 h 3058"/>
                <a:gd name="T10" fmla="*/ 1808 w 2578"/>
                <a:gd name="T11" fmla="*/ 316 h 3058"/>
                <a:gd name="T12" fmla="*/ 1820 w 2578"/>
                <a:gd name="T13" fmla="*/ 234 h 3058"/>
                <a:gd name="T14" fmla="*/ 1852 w 2578"/>
                <a:gd name="T15" fmla="*/ 154 h 3058"/>
                <a:gd name="T16" fmla="*/ 1900 w 2578"/>
                <a:gd name="T17" fmla="*/ 82 h 3058"/>
                <a:gd name="T18" fmla="*/ 1964 w 2578"/>
                <a:gd name="T19" fmla="*/ 28 h 3058"/>
                <a:gd name="T20" fmla="*/ 2038 w 2578"/>
                <a:gd name="T21" fmla="*/ 2 h 3058"/>
                <a:gd name="T22" fmla="*/ 1926 w 2578"/>
                <a:gd name="T23" fmla="*/ 0 h 3058"/>
                <a:gd name="T24" fmla="*/ 1648 w 2578"/>
                <a:gd name="T25" fmla="*/ 12 h 3058"/>
                <a:gd name="T26" fmla="*/ 1402 w 2578"/>
                <a:gd name="T27" fmla="*/ 26 h 3058"/>
                <a:gd name="T28" fmla="*/ 1288 w 2578"/>
                <a:gd name="T29" fmla="*/ 26 h 3058"/>
                <a:gd name="T30" fmla="*/ 1084 w 2578"/>
                <a:gd name="T31" fmla="*/ 22 h 3058"/>
                <a:gd name="T32" fmla="*/ 850 w 2578"/>
                <a:gd name="T33" fmla="*/ 8 h 3058"/>
                <a:gd name="T34" fmla="*/ 514 w 2578"/>
                <a:gd name="T35" fmla="*/ 0 h 3058"/>
                <a:gd name="T36" fmla="*/ 566 w 2578"/>
                <a:gd name="T37" fmla="*/ 8 h 3058"/>
                <a:gd name="T38" fmla="*/ 636 w 2578"/>
                <a:gd name="T39" fmla="*/ 44 h 3058"/>
                <a:gd name="T40" fmla="*/ 694 w 2578"/>
                <a:gd name="T41" fmla="*/ 104 h 3058"/>
                <a:gd name="T42" fmla="*/ 738 w 2578"/>
                <a:gd name="T43" fmla="*/ 180 h 3058"/>
                <a:gd name="T44" fmla="*/ 764 w 2578"/>
                <a:gd name="T45" fmla="*/ 262 h 3058"/>
                <a:gd name="T46" fmla="*/ 770 w 2578"/>
                <a:gd name="T47" fmla="*/ 324 h 3058"/>
                <a:gd name="T48" fmla="*/ 766 w 2578"/>
                <a:gd name="T49" fmla="*/ 416 h 3058"/>
                <a:gd name="T50" fmla="*/ 746 w 2578"/>
                <a:gd name="T51" fmla="*/ 510 h 3058"/>
                <a:gd name="T52" fmla="*/ 708 w 2578"/>
                <a:gd name="T53" fmla="*/ 572 h 3058"/>
                <a:gd name="T54" fmla="*/ 606 w 2578"/>
                <a:gd name="T55" fmla="*/ 658 h 3058"/>
                <a:gd name="T56" fmla="*/ 436 w 2578"/>
                <a:gd name="T57" fmla="*/ 802 h 3058"/>
                <a:gd name="T58" fmla="*/ 386 w 2578"/>
                <a:gd name="T59" fmla="*/ 848 h 3058"/>
                <a:gd name="T60" fmla="*/ 254 w 2578"/>
                <a:gd name="T61" fmla="*/ 1000 h 3058"/>
                <a:gd name="T62" fmla="*/ 148 w 2578"/>
                <a:gd name="T63" fmla="*/ 1170 h 3058"/>
                <a:gd name="T64" fmla="*/ 68 w 2578"/>
                <a:gd name="T65" fmla="*/ 1356 h 3058"/>
                <a:gd name="T66" fmla="*/ 18 w 2578"/>
                <a:gd name="T67" fmla="*/ 1556 h 3058"/>
                <a:gd name="T68" fmla="*/ 0 w 2578"/>
                <a:gd name="T69" fmla="*/ 1768 h 3058"/>
                <a:gd name="T70" fmla="*/ 6 w 2578"/>
                <a:gd name="T71" fmla="*/ 1900 h 3058"/>
                <a:gd name="T72" fmla="*/ 40 w 2578"/>
                <a:gd name="T73" fmla="*/ 2090 h 3058"/>
                <a:gd name="T74" fmla="*/ 102 w 2578"/>
                <a:gd name="T75" fmla="*/ 2270 h 3058"/>
                <a:gd name="T76" fmla="*/ 186 w 2578"/>
                <a:gd name="T77" fmla="*/ 2436 h 3058"/>
                <a:gd name="T78" fmla="*/ 294 w 2578"/>
                <a:gd name="T79" fmla="*/ 2588 h 3058"/>
                <a:gd name="T80" fmla="*/ 422 w 2578"/>
                <a:gd name="T81" fmla="*/ 2722 h 3058"/>
                <a:gd name="T82" fmla="*/ 568 w 2578"/>
                <a:gd name="T83" fmla="*/ 2836 h 3058"/>
                <a:gd name="T84" fmla="*/ 730 w 2578"/>
                <a:gd name="T85" fmla="*/ 2930 h 3058"/>
                <a:gd name="T86" fmla="*/ 906 w 2578"/>
                <a:gd name="T87" fmla="*/ 3000 h 3058"/>
                <a:gd name="T88" fmla="*/ 1092 w 2578"/>
                <a:gd name="T89" fmla="*/ 3042 h 3058"/>
                <a:gd name="T90" fmla="*/ 1288 w 2578"/>
                <a:gd name="T91" fmla="*/ 3058 h 3058"/>
                <a:gd name="T92" fmla="*/ 1420 w 2578"/>
                <a:gd name="T93" fmla="*/ 3050 h 3058"/>
                <a:gd name="T94" fmla="*/ 1610 w 2578"/>
                <a:gd name="T95" fmla="*/ 3016 h 3058"/>
                <a:gd name="T96" fmla="*/ 1790 w 2578"/>
                <a:gd name="T97" fmla="*/ 2956 h 3058"/>
                <a:gd name="T98" fmla="*/ 1956 w 2578"/>
                <a:gd name="T99" fmla="*/ 2870 h 3058"/>
                <a:gd name="T100" fmla="*/ 2108 w 2578"/>
                <a:gd name="T101" fmla="*/ 2762 h 3058"/>
                <a:gd name="T102" fmla="*/ 2242 w 2578"/>
                <a:gd name="T103" fmla="*/ 2634 h 3058"/>
                <a:gd name="T104" fmla="*/ 2358 w 2578"/>
                <a:gd name="T105" fmla="*/ 2488 h 3058"/>
                <a:gd name="T106" fmla="*/ 2450 w 2578"/>
                <a:gd name="T107" fmla="*/ 2328 h 3058"/>
                <a:gd name="T108" fmla="*/ 2520 w 2578"/>
                <a:gd name="T109" fmla="*/ 2152 h 3058"/>
                <a:gd name="T110" fmla="*/ 2562 w 2578"/>
                <a:gd name="T111" fmla="*/ 1964 h 3058"/>
                <a:gd name="T112" fmla="*/ 2578 w 2578"/>
                <a:gd name="T113" fmla="*/ 1768 h 3058"/>
                <a:gd name="T114" fmla="*/ 2570 w 2578"/>
                <a:gd name="T115" fmla="*/ 1626 h 3058"/>
                <a:gd name="T116" fmla="*/ 2530 w 2578"/>
                <a:gd name="T117" fmla="*/ 1422 h 3058"/>
                <a:gd name="T118" fmla="*/ 2460 w 2578"/>
                <a:gd name="T119" fmla="*/ 1230 h 3058"/>
                <a:gd name="T120" fmla="*/ 2362 w 2578"/>
                <a:gd name="T121" fmla="*/ 1054 h 3058"/>
                <a:gd name="T122" fmla="*/ 2238 w 2578"/>
                <a:gd name="T123" fmla="*/ 896 h 3058"/>
                <a:gd name="T124" fmla="*/ 2142 w 2578"/>
                <a:gd name="T125" fmla="*/ 802 h 3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78" h="3058">
                  <a:moveTo>
                    <a:pt x="2142" y="802"/>
                  </a:moveTo>
                  <a:lnTo>
                    <a:pt x="2142" y="802"/>
                  </a:lnTo>
                  <a:lnTo>
                    <a:pt x="2092" y="756"/>
                  </a:lnTo>
                  <a:lnTo>
                    <a:pt x="2046" y="718"/>
                  </a:lnTo>
                  <a:lnTo>
                    <a:pt x="1970" y="658"/>
                  </a:lnTo>
                  <a:lnTo>
                    <a:pt x="1912" y="612"/>
                  </a:lnTo>
                  <a:lnTo>
                    <a:pt x="1890" y="592"/>
                  </a:lnTo>
                  <a:lnTo>
                    <a:pt x="1870" y="572"/>
                  </a:lnTo>
                  <a:lnTo>
                    <a:pt x="1854" y="554"/>
                  </a:lnTo>
                  <a:lnTo>
                    <a:pt x="1842" y="532"/>
                  </a:lnTo>
                  <a:lnTo>
                    <a:pt x="1830" y="510"/>
                  </a:lnTo>
                  <a:lnTo>
                    <a:pt x="1822" y="484"/>
                  </a:lnTo>
                  <a:lnTo>
                    <a:pt x="1816" y="452"/>
                  </a:lnTo>
                  <a:lnTo>
                    <a:pt x="1812" y="416"/>
                  </a:lnTo>
                  <a:lnTo>
                    <a:pt x="1810" y="374"/>
                  </a:lnTo>
                  <a:lnTo>
                    <a:pt x="1808" y="324"/>
                  </a:lnTo>
                  <a:lnTo>
                    <a:pt x="1808" y="316"/>
                  </a:lnTo>
                  <a:lnTo>
                    <a:pt x="1808" y="316"/>
                  </a:lnTo>
                  <a:lnTo>
                    <a:pt x="1810" y="290"/>
                  </a:lnTo>
                  <a:lnTo>
                    <a:pt x="1814" y="262"/>
                  </a:lnTo>
                  <a:lnTo>
                    <a:pt x="1820" y="234"/>
                  </a:lnTo>
                  <a:lnTo>
                    <a:pt x="1828" y="206"/>
                  </a:lnTo>
                  <a:lnTo>
                    <a:pt x="1838" y="180"/>
                  </a:lnTo>
                  <a:lnTo>
                    <a:pt x="1852" y="154"/>
                  </a:lnTo>
                  <a:lnTo>
                    <a:pt x="1866" y="128"/>
                  </a:lnTo>
                  <a:lnTo>
                    <a:pt x="1882" y="104"/>
                  </a:lnTo>
                  <a:lnTo>
                    <a:pt x="1900" y="82"/>
                  </a:lnTo>
                  <a:lnTo>
                    <a:pt x="1920" y="62"/>
                  </a:lnTo>
                  <a:lnTo>
                    <a:pt x="1942" y="44"/>
                  </a:lnTo>
                  <a:lnTo>
                    <a:pt x="1964" y="28"/>
                  </a:lnTo>
                  <a:lnTo>
                    <a:pt x="1988" y="16"/>
                  </a:lnTo>
                  <a:lnTo>
                    <a:pt x="2012" y="8"/>
                  </a:lnTo>
                  <a:lnTo>
                    <a:pt x="2038" y="2"/>
                  </a:lnTo>
                  <a:lnTo>
                    <a:pt x="2064" y="0"/>
                  </a:lnTo>
                  <a:lnTo>
                    <a:pt x="2064" y="0"/>
                  </a:lnTo>
                  <a:lnTo>
                    <a:pt x="1926" y="0"/>
                  </a:lnTo>
                  <a:lnTo>
                    <a:pt x="1818" y="4"/>
                  </a:lnTo>
                  <a:lnTo>
                    <a:pt x="1728" y="8"/>
                  </a:lnTo>
                  <a:lnTo>
                    <a:pt x="1648" y="12"/>
                  </a:lnTo>
                  <a:lnTo>
                    <a:pt x="1574" y="18"/>
                  </a:lnTo>
                  <a:lnTo>
                    <a:pt x="1494" y="22"/>
                  </a:lnTo>
                  <a:lnTo>
                    <a:pt x="1402" y="26"/>
                  </a:lnTo>
                  <a:lnTo>
                    <a:pt x="1288" y="26"/>
                  </a:lnTo>
                  <a:lnTo>
                    <a:pt x="1288" y="26"/>
                  </a:lnTo>
                  <a:lnTo>
                    <a:pt x="1288" y="26"/>
                  </a:lnTo>
                  <a:lnTo>
                    <a:pt x="1288" y="26"/>
                  </a:lnTo>
                  <a:lnTo>
                    <a:pt x="1176" y="26"/>
                  </a:lnTo>
                  <a:lnTo>
                    <a:pt x="1084" y="22"/>
                  </a:lnTo>
                  <a:lnTo>
                    <a:pt x="1004" y="18"/>
                  </a:lnTo>
                  <a:lnTo>
                    <a:pt x="928" y="12"/>
                  </a:lnTo>
                  <a:lnTo>
                    <a:pt x="850" y="8"/>
                  </a:lnTo>
                  <a:lnTo>
                    <a:pt x="760" y="4"/>
                  </a:lnTo>
                  <a:lnTo>
                    <a:pt x="650" y="0"/>
                  </a:lnTo>
                  <a:lnTo>
                    <a:pt x="514" y="0"/>
                  </a:lnTo>
                  <a:lnTo>
                    <a:pt x="514" y="0"/>
                  </a:lnTo>
                  <a:lnTo>
                    <a:pt x="540" y="2"/>
                  </a:lnTo>
                  <a:lnTo>
                    <a:pt x="566" y="8"/>
                  </a:lnTo>
                  <a:lnTo>
                    <a:pt x="590" y="16"/>
                  </a:lnTo>
                  <a:lnTo>
                    <a:pt x="614" y="28"/>
                  </a:lnTo>
                  <a:lnTo>
                    <a:pt x="636" y="44"/>
                  </a:lnTo>
                  <a:lnTo>
                    <a:pt x="656" y="62"/>
                  </a:lnTo>
                  <a:lnTo>
                    <a:pt x="676" y="82"/>
                  </a:lnTo>
                  <a:lnTo>
                    <a:pt x="694" y="104"/>
                  </a:lnTo>
                  <a:lnTo>
                    <a:pt x="712" y="128"/>
                  </a:lnTo>
                  <a:lnTo>
                    <a:pt x="726" y="154"/>
                  </a:lnTo>
                  <a:lnTo>
                    <a:pt x="738" y="180"/>
                  </a:lnTo>
                  <a:lnTo>
                    <a:pt x="750" y="206"/>
                  </a:lnTo>
                  <a:lnTo>
                    <a:pt x="758" y="234"/>
                  </a:lnTo>
                  <a:lnTo>
                    <a:pt x="764" y="262"/>
                  </a:lnTo>
                  <a:lnTo>
                    <a:pt x="768" y="290"/>
                  </a:lnTo>
                  <a:lnTo>
                    <a:pt x="770" y="316"/>
                  </a:lnTo>
                  <a:lnTo>
                    <a:pt x="770" y="324"/>
                  </a:lnTo>
                  <a:lnTo>
                    <a:pt x="770" y="324"/>
                  </a:lnTo>
                  <a:lnTo>
                    <a:pt x="768" y="374"/>
                  </a:lnTo>
                  <a:lnTo>
                    <a:pt x="766" y="416"/>
                  </a:lnTo>
                  <a:lnTo>
                    <a:pt x="760" y="452"/>
                  </a:lnTo>
                  <a:lnTo>
                    <a:pt x="754" y="484"/>
                  </a:lnTo>
                  <a:lnTo>
                    <a:pt x="746" y="510"/>
                  </a:lnTo>
                  <a:lnTo>
                    <a:pt x="736" y="532"/>
                  </a:lnTo>
                  <a:lnTo>
                    <a:pt x="724" y="554"/>
                  </a:lnTo>
                  <a:lnTo>
                    <a:pt x="708" y="572"/>
                  </a:lnTo>
                  <a:lnTo>
                    <a:pt x="688" y="592"/>
                  </a:lnTo>
                  <a:lnTo>
                    <a:pt x="664" y="612"/>
                  </a:lnTo>
                  <a:lnTo>
                    <a:pt x="606" y="658"/>
                  </a:lnTo>
                  <a:lnTo>
                    <a:pt x="532" y="718"/>
                  </a:lnTo>
                  <a:lnTo>
                    <a:pt x="486" y="756"/>
                  </a:lnTo>
                  <a:lnTo>
                    <a:pt x="436" y="802"/>
                  </a:lnTo>
                  <a:lnTo>
                    <a:pt x="436" y="802"/>
                  </a:lnTo>
                  <a:lnTo>
                    <a:pt x="436" y="802"/>
                  </a:lnTo>
                  <a:lnTo>
                    <a:pt x="386" y="848"/>
                  </a:lnTo>
                  <a:lnTo>
                    <a:pt x="340" y="896"/>
                  </a:lnTo>
                  <a:lnTo>
                    <a:pt x="296" y="946"/>
                  </a:lnTo>
                  <a:lnTo>
                    <a:pt x="254" y="1000"/>
                  </a:lnTo>
                  <a:lnTo>
                    <a:pt x="216" y="1054"/>
                  </a:lnTo>
                  <a:lnTo>
                    <a:pt x="180" y="1110"/>
                  </a:lnTo>
                  <a:lnTo>
                    <a:pt x="148" y="1170"/>
                  </a:lnTo>
                  <a:lnTo>
                    <a:pt x="118" y="1230"/>
                  </a:lnTo>
                  <a:lnTo>
                    <a:pt x="90" y="1292"/>
                  </a:lnTo>
                  <a:lnTo>
                    <a:pt x="68" y="1356"/>
                  </a:lnTo>
                  <a:lnTo>
                    <a:pt x="48" y="1422"/>
                  </a:lnTo>
                  <a:lnTo>
                    <a:pt x="30" y="1488"/>
                  </a:lnTo>
                  <a:lnTo>
                    <a:pt x="18" y="1556"/>
                  </a:lnTo>
                  <a:lnTo>
                    <a:pt x="8" y="1626"/>
                  </a:lnTo>
                  <a:lnTo>
                    <a:pt x="2" y="1696"/>
                  </a:lnTo>
                  <a:lnTo>
                    <a:pt x="0" y="1768"/>
                  </a:lnTo>
                  <a:lnTo>
                    <a:pt x="0" y="1768"/>
                  </a:lnTo>
                  <a:lnTo>
                    <a:pt x="2" y="1834"/>
                  </a:lnTo>
                  <a:lnTo>
                    <a:pt x="6" y="1900"/>
                  </a:lnTo>
                  <a:lnTo>
                    <a:pt x="14" y="1964"/>
                  </a:lnTo>
                  <a:lnTo>
                    <a:pt x="26" y="2028"/>
                  </a:lnTo>
                  <a:lnTo>
                    <a:pt x="40" y="2090"/>
                  </a:lnTo>
                  <a:lnTo>
                    <a:pt x="58" y="2152"/>
                  </a:lnTo>
                  <a:lnTo>
                    <a:pt x="78" y="2212"/>
                  </a:lnTo>
                  <a:lnTo>
                    <a:pt x="102" y="2270"/>
                  </a:lnTo>
                  <a:lnTo>
                    <a:pt x="128" y="2328"/>
                  </a:lnTo>
                  <a:lnTo>
                    <a:pt x="156" y="2382"/>
                  </a:lnTo>
                  <a:lnTo>
                    <a:pt x="186" y="2436"/>
                  </a:lnTo>
                  <a:lnTo>
                    <a:pt x="220" y="2488"/>
                  </a:lnTo>
                  <a:lnTo>
                    <a:pt x="256" y="2540"/>
                  </a:lnTo>
                  <a:lnTo>
                    <a:pt x="294" y="2588"/>
                  </a:lnTo>
                  <a:lnTo>
                    <a:pt x="334" y="2634"/>
                  </a:lnTo>
                  <a:lnTo>
                    <a:pt x="378" y="2680"/>
                  </a:lnTo>
                  <a:lnTo>
                    <a:pt x="422" y="2722"/>
                  </a:lnTo>
                  <a:lnTo>
                    <a:pt x="470" y="2762"/>
                  </a:lnTo>
                  <a:lnTo>
                    <a:pt x="518" y="2802"/>
                  </a:lnTo>
                  <a:lnTo>
                    <a:pt x="568" y="2836"/>
                  </a:lnTo>
                  <a:lnTo>
                    <a:pt x="620" y="2870"/>
                  </a:lnTo>
                  <a:lnTo>
                    <a:pt x="674" y="2902"/>
                  </a:lnTo>
                  <a:lnTo>
                    <a:pt x="730" y="2930"/>
                  </a:lnTo>
                  <a:lnTo>
                    <a:pt x="788" y="2956"/>
                  </a:lnTo>
                  <a:lnTo>
                    <a:pt x="846" y="2978"/>
                  </a:lnTo>
                  <a:lnTo>
                    <a:pt x="906" y="3000"/>
                  </a:lnTo>
                  <a:lnTo>
                    <a:pt x="966" y="3016"/>
                  </a:lnTo>
                  <a:lnTo>
                    <a:pt x="1030" y="3030"/>
                  </a:lnTo>
                  <a:lnTo>
                    <a:pt x="1092" y="3042"/>
                  </a:lnTo>
                  <a:lnTo>
                    <a:pt x="1156" y="3050"/>
                  </a:lnTo>
                  <a:lnTo>
                    <a:pt x="1222" y="3056"/>
                  </a:lnTo>
                  <a:lnTo>
                    <a:pt x="1288" y="3058"/>
                  </a:lnTo>
                  <a:lnTo>
                    <a:pt x="1288" y="3058"/>
                  </a:lnTo>
                  <a:lnTo>
                    <a:pt x="1356" y="3056"/>
                  </a:lnTo>
                  <a:lnTo>
                    <a:pt x="1420" y="3050"/>
                  </a:lnTo>
                  <a:lnTo>
                    <a:pt x="1484" y="3042"/>
                  </a:lnTo>
                  <a:lnTo>
                    <a:pt x="1548" y="3030"/>
                  </a:lnTo>
                  <a:lnTo>
                    <a:pt x="1610" y="3016"/>
                  </a:lnTo>
                  <a:lnTo>
                    <a:pt x="1672" y="3000"/>
                  </a:lnTo>
                  <a:lnTo>
                    <a:pt x="1732" y="2978"/>
                  </a:lnTo>
                  <a:lnTo>
                    <a:pt x="1790" y="2956"/>
                  </a:lnTo>
                  <a:lnTo>
                    <a:pt x="1848" y="2930"/>
                  </a:lnTo>
                  <a:lnTo>
                    <a:pt x="1902" y="2902"/>
                  </a:lnTo>
                  <a:lnTo>
                    <a:pt x="1956" y="2870"/>
                  </a:lnTo>
                  <a:lnTo>
                    <a:pt x="2010" y="2836"/>
                  </a:lnTo>
                  <a:lnTo>
                    <a:pt x="2060" y="2802"/>
                  </a:lnTo>
                  <a:lnTo>
                    <a:pt x="2108" y="2762"/>
                  </a:lnTo>
                  <a:lnTo>
                    <a:pt x="2156" y="2722"/>
                  </a:lnTo>
                  <a:lnTo>
                    <a:pt x="2200" y="2680"/>
                  </a:lnTo>
                  <a:lnTo>
                    <a:pt x="2242" y="2634"/>
                  </a:lnTo>
                  <a:lnTo>
                    <a:pt x="2284" y="2588"/>
                  </a:lnTo>
                  <a:lnTo>
                    <a:pt x="2322" y="2540"/>
                  </a:lnTo>
                  <a:lnTo>
                    <a:pt x="2358" y="2488"/>
                  </a:lnTo>
                  <a:lnTo>
                    <a:pt x="2390" y="2436"/>
                  </a:lnTo>
                  <a:lnTo>
                    <a:pt x="2422" y="2382"/>
                  </a:lnTo>
                  <a:lnTo>
                    <a:pt x="2450" y="2328"/>
                  </a:lnTo>
                  <a:lnTo>
                    <a:pt x="2476" y="2270"/>
                  </a:lnTo>
                  <a:lnTo>
                    <a:pt x="2500" y="2212"/>
                  </a:lnTo>
                  <a:lnTo>
                    <a:pt x="2520" y="2152"/>
                  </a:lnTo>
                  <a:lnTo>
                    <a:pt x="2536" y="2090"/>
                  </a:lnTo>
                  <a:lnTo>
                    <a:pt x="2552" y="2028"/>
                  </a:lnTo>
                  <a:lnTo>
                    <a:pt x="2562" y="1964"/>
                  </a:lnTo>
                  <a:lnTo>
                    <a:pt x="2570" y="1900"/>
                  </a:lnTo>
                  <a:lnTo>
                    <a:pt x="2576" y="1834"/>
                  </a:lnTo>
                  <a:lnTo>
                    <a:pt x="2578" y="1768"/>
                  </a:lnTo>
                  <a:lnTo>
                    <a:pt x="2578" y="1768"/>
                  </a:lnTo>
                  <a:lnTo>
                    <a:pt x="2576" y="1696"/>
                  </a:lnTo>
                  <a:lnTo>
                    <a:pt x="2570" y="1626"/>
                  </a:lnTo>
                  <a:lnTo>
                    <a:pt x="2560" y="1556"/>
                  </a:lnTo>
                  <a:lnTo>
                    <a:pt x="2546" y="1488"/>
                  </a:lnTo>
                  <a:lnTo>
                    <a:pt x="2530" y="1422"/>
                  </a:lnTo>
                  <a:lnTo>
                    <a:pt x="2510" y="1356"/>
                  </a:lnTo>
                  <a:lnTo>
                    <a:pt x="2486" y="1292"/>
                  </a:lnTo>
                  <a:lnTo>
                    <a:pt x="2460" y="1230"/>
                  </a:lnTo>
                  <a:lnTo>
                    <a:pt x="2430" y="1170"/>
                  </a:lnTo>
                  <a:lnTo>
                    <a:pt x="2396" y="1110"/>
                  </a:lnTo>
                  <a:lnTo>
                    <a:pt x="2362" y="1054"/>
                  </a:lnTo>
                  <a:lnTo>
                    <a:pt x="2322" y="1000"/>
                  </a:lnTo>
                  <a:lnTo>
                    <a:pt x="2282" y="946"/>
                  </a:lnTo>
                  <a:lnTo>
                    <a:pt x="2238" y="896"/>
                  </a:lnTo>
                  <a:lnTo>
                    <a:pt x="2190" y="848"/>
                  </a:lnTo>
                  <a:lnTo>
                    <a:pt x="2142" y="802"/>
                  </a:lnTo>
                  <a:lnTo>
                    <a:pt x="2142" y="802"/>
                  </a:lnTo>
                  <a:close/>
                </a:path>
              </a:pathLst>
            </a:custGeom>
            <a:solidFill>
              <a:schemeClr val="accent2"/>
            </a:solidFill>
            <a:ln>
              <a:noFill/>
            </a:ln>
          </p:spPr>
          <p:txBody>
            <a:bodyPr vert="horz" wrap="square" lIns="68564" tIns="34282" rIns="68564" bIns="34282" numCol="1" anchor="t" anchorCtr="0" compatLnSpc="1">
              <a:prstTxWarp prst="textNoShape">
                <a:avLst/>
              </a:prstTxWarp>
            </a:bodyPr>
            <a:lstStyle/>
            <a:p>
              <a:pPr defTabSz="763914" fontAlgn="auto">
                <a:spcBef>
                  <a:spcPts val="0"/>
                </a:spcBef>
                <a:spcAft>
                  <a:spcPts val="0"/>
                </a:spcAft>
                <a:defRPr/>
              </a:pPr>
              <a:endParaRPr lang="en-GB" sz="1600" kern="0" dirty="0">
                <a:solidFill>
                  <a:srgbClr val="000000"/>
                </a:solidFill>
              </a:endParaRPr>
            </a:p>
          </p:txBody>
        </p:sp>
        <p:sp>
          <p:nvSpPr>
            <p:cNvPr id="30" name="Oval 29"/>
            <p:cNvSpPr/>
            <p:nvPr/>
          </p:nvSpPr>
          <p:spPr bwMode="ltGray">
            <a:xfrm>
              <a:off x="2545905" y="1767150"/>
              <a:ext cx="895796" cy="895796"/>
            </a:xfrm>
            <a:prstGeom prst="ellipse">
              <a:avLst/>
            </a:prstGeom>
            <a:solidFill>
              <a:srgbClr val="FFFFFF"/>
            </a:solidFill>
            <a:ln w="3175" cap="flat" cmpd="sng" algn="ctr">
              <a:noFill/>
              <a:prstDash val="solid"/>
            </a:ln>
            <a:effectLst/>
          </p:spPr>
          <p:txBody>
            <a:bodyPr rtlCol="0" anchor="ctr"/>
            <a:lstStyle/>
            <a:p>
              <a:pPr algn="ctr" defTabSz="763914" fontAlgn="auto">
                <a:spcBef>
                  <a:spcPts val="0"/>
                </a:spcBef>
                <a:spcAft>
                  <a:spcPts val="0"/>
                </a:spcAft>
                <a:defRPr/>
              </a:pPr>
              <a:endParaRPr lang="en-GB" sz="1600" kern="0" dirty="0">
                <a:solidFill>
                  <a:srgbClr val="FFFFFF"/>
                </a:solidFill>
                <a:latin typeface="Georgia" pitchFamily="18" charset="0"/>
                <a:cs typeface="+mn-cs"/>
              </a:endParaRPr>
            </a:p>
          </p:txBody>
        </p:sp>
        <p:sp>
          <p:nvSpPr>
            <p:cNvPr id="31" name="TextBox 30"/>
            <p:cNvSpPr txBox="1"/>
            <p:nvPr/>
          </p:nvSpPr>
          <p:spPr>
            <a:xfrm>
              <a:off x="2526173" y="2100766"/>
              <a:ext cx="923331" cy="169277"/>
            </a:xfrm>
            <a:prstGeom prst="rect">
              <a:avLst/>
            </a:prstGeom>
            <a:noFill/>
          </p:spPr>
          <p:txBody>
            <a:bodyPr wrap="none" lIns="0" tIns="0" rIns="0" bIns="0" rtlCol="0">
              <a:spAutoFit/>
            </a:bodyPr>
            <a:lstStyle/>
            <a:p>
              <a:pPr algn="ctr" defTabSz="763914">
                <a:spcAft>
                  <a:spcPts val="675"/>
                </a:spcAft>
              </a:pPr>
              <a:r>
                <a:rPr lang="en-GB" sz="1100" b="1" i="1" dirty="0">
                  <a:solidFill>
                    <a:srgbClr val="000000"/>
                  </a:solidFill>
                  <a:latin typeface="Georgia" pitchFamily="18" charset="0"/>
                </a:rPr>
                <a:t>Membership</a:t>
              </a:r>
            </a:p>
          </p:txBody>
        </p:sp>
        <p:sp>
          <p:nvSpPr>
            <p:cNvPr id="32" name="Title 7"/>
            <p:cNvSpPr txBox="1">
              <a:spLocks/>
            </p:cNvSpPr>
            <p:nvPr/>
          </p:nvSpPr>
          <p:spPr>
            <a:xfrm>
              <a:off x="2321543" y="2838444"/>
              <a:ext cx="1340885" cy="1613262"/>
            </a:xfrm>
            <a:prstGeom prst="rect">
              <a:avLst/>
            </a:prstGeom>
          </p:spPr>
          <p:txBody>
            <a:bodyPr vert="horz" lIns="0" tIns="0" rIns="0" bIns="0" rtlCol="0" anchor="t" anchorCtr="0">
              <a:spAutoFit/>
            </a:bodyPr>
            <a:lstStyle>
              <a:lvl1pPr algn="l" defTabSz="1219170" rtl="0" eaLnBrk="1" latinLnBrk="0" hangingPunct="1">
                <a:lnSpc>
                  <a:spcPct val="100000"/>
                </a:lnSpc>
                <a:spcBef>
                  <a:spcPct val="0"/>
                </a:spcBef>
                <a:buNone/>
                <a:defRPr sz="2800" b="1" i="1" kern="1200">
                  <a:solidFill>
                    <a:schemeClr val="tx1"/>
                  </a:solidFill>
                  <a:latin typeface="+mj-lt"/>
                  <a:ea typeface="+mj-ea"/>
                  <a:cs typeface="+mj-cs"/>
                </a:defRPr>
              </a:lvl1pPr>
            </a:lstStyle>
            <a:p>
              <a:pPr marL="134964" indent="-134964">
                <a:spcAft>
                  <a:spcPts val="675"/>
                </a:spcAft>
                <a:buFont typeface="Arial" panose="020B0604020202020204" pitchFamily="34" charset="0"/>
                <a:buChar char="•"/>
              </a:pPr>
              <a:r>
                <a:rPr lang="en-IN" sz="1100" b="0" i="0" dirty="0"/>
                <a:t>6 auditors and 9 preparers. Preparers: 4 from Europe, 3 from Asia, 1 each from Canada / Australia</a:t>
              </a:r>
            </a:p>
            <a:p>
              <a:pPr marL="134964" indent="-134964">
                <a:spcAft>
                  <a:spcPts val="675"/>
                </a:spcAft>
                <a:buFont typeface="Arial" panose="020B0604020202020204" pitchFamily="34" charset="0"/>
                <a:buChar char="•"/>
              </a:pPr>
              <a:r>
                <a:rPr lang="en-IN" sz="1100" b="0" i="0" dirty="0"/>
                <a:t>Observers from IAA, IAIS and IOSC</a:t>
              </a:r>
            </a:p>
          </p:txBody>
        </p:sp>
      </p:grpSp>
      <p:grpSp>
        <p:nvGrpSpPr>
          <p:cNvPr id="7" name="Group 6"/>
          <p:cNvGrpSpPr/>
          <p:nvPr/>
        </p:nvGrpSpPr>
        <p:grpSpPr>
          <a:xfrm>
            <a:off x="4964521" y="1282679"/>
            <a:ext cx="1340885" cy="2441888"/>
            <a:chOff x="5590719" y="1412219"/>
            <a:chExt cx="1340885" cy="2441888"/>
          </a:xfrm>
        </p:grpSpPr>
        <p:sp>
          <p:nvSpPr>
            <p:cNvPr id="34" name="Freeform 6"/>
            <p:cNvSpPr>
              <a:spLocks/>
            </p:cNvSpPr>
            <p:nvPr/>
          </p:nvSpPr>
          <p:spPr bwMode="auto">
            <a:xfrm>
              <a:off x="5770263" y="1412219"/>
              <a:ext cx="230497" cy="143160"/>
            </a:xfrm>
            <a:custGeom>
              <a:avLst/>
              <a:gdLst>
                <a:gd name="T0" fmla="*/ 512 w 512"/>
                <a:gd name="T1" fmla="*/ 318 h 318"/>
                <a:gd name="T2" fmla="*/ 512 w 512"/>
                <a:gd name="T3" fmla="*/ 316 h 318"/>
                <a:gd name="T4" fmla="*/ 512 w 512"/>
                <a:gd name="T5" fmla="*/ 316 h 318"/>
                <a:gd name="T6" fmla="*/ 510 w 512"/>
                <a:gd name="T7" fmla="*/ 290 h 318"/>
                <a:gd name="T8" fmla="*/ 506 w 512"/>
                <a:gd name="T9" fmla="*/ 262 h 318"/>
                <a:gd name="T10" fmla="*/ 500 w 512"/>
                <a:gd name="T11" fmla="*/ 234 h 318"/>
                <a:gd name="T12" fmla="*/ 492 w 512"/>
                <a:gd name="T13" fmla="*/ 206 h 318"/>
                <a:gd name="T14" fmla="*/ 480 w 512"/>
                <a:gd name="T15" fmla="*/ 180 h 318"/>
                <a:gd name="T16" fmla="*/ 468 w 512"/>
                <a:gd name="T17" fmla="*/ 154 h 318"/>
                <a:gd name="T18" fmla="*/ 454 w 512"/>
                <a:gd name="T19" fmla="*/ 128 h 318"/>
                <a:gd name="T20" fmla="*/ 436 w 512"/>
                <a:gd name="T21" fmla="*/ 104 h 318"/>
                <a:gd name="T22" fmla="*/ 418 w 512"/>
                <a:gd name="T23" fmla="*/ 82 h 318"/>
                <a:gd name="T24" fmla="*/ 398 w 512"/>
                <a:gd name="T25" fmla="*/ 62 h 318"/>
                <a:gd name="T26" fmla="*/ 378 w 512"/>
                <a:gd name="T27" fmla="*/ 44 h 318"/>
                <a:gd name="T28" fmla="*/ 356 w 512"/>
                <a:gd name="T29" fmla="*/ 28 h 318"/>
                <a:gd name="T30" fmla="*/ 332 w 512"/>
                <a:gd name="T31" fmla="*/ 16 h 318"/>
                <a:gd name="T32" fmla="*/ 308 w 512"/>
                <a:gd name="T33" fmla="*/ 8 h 318"/>
                <a:gd name="T34" fmla="*/ 282 w 512"/>
                <a:gd name="T35" fmla="*/ 2 h 318"/>
                <a:gd name="T36" fmla="*/ 256 w 512"/>
                <a:gd name="T37" fmla="*/ 0 h 318"/>
                <a:gd name="T38" fmla="*/ 256 w 512"/>
                <a:gd name="T39" fmla="*/ 0 h 318"/>
                <a:gd name="T40" fmla="*/ 230 w 512"/>
                <a:gd name="T41" fmla="*/ 2 h 318"/>
                <a:gd name="T42" fmla="*/ 204 w 512"/>
                <a:gd name="T43" fmla="*/ 8 h 318"/>
                <a:gd name="T44" fmla="*/ 180 w 512"/>
                <a:gd name="T45" fmla="*/ 16 h 318"/>
                <a:gd name="T46" fmla="*/ 156 w 512"/>
                <a:gd name="T47" fmla="*/ 28 h 318"/>
                <a:gd name="T48" fmla="*/ 134 w 512"/>
                <a:gd name="T49" fmla="*/ 44 h 318"/>
                <a:gd name="T50" fmla="*/ 114 w 512"/>
                <a:gd name="T51" fmla="*/ 62 h 318"/>
                <a:gd name="T52" fmla="*/ 94 w 512"/>
                <a:gd name="T53" fmla="*/ 82 h 318"/>
                <a:gd name="T54" fmla="*/ 76 w 512"/>
                <a:gd name="T55" fmla="*/ 104 h 318"/>
                <a:gd name="T56" fmla="*/ 60 w 512"/>
                <a:gd name="T57" fmla="*/ 128 h 318"/>
                <a:gd name="T58" fmla="*/ 44 w 512"/>
                <a:gd name="T59" fmla="*/ 154 h 318"/>
                <a:gd name="T60" fmla="*/ 32 w 512"/>
                <a:gd name="T61" fmla="*/ 180 h 318"/>
                <a:gd name="T62" fmla="*/ 20 w 512"/>
                <a:gd name="T63" fmla="*/ 206 h 318"/>
                <a:gd name="T64" fmla="*/ 12 w 512"/>
                <a:gd name="T65" fmla="*/ 234 h 318"/>
                <a:gd name="T66" fmla="*/ 6 w 512"/>
                <a:gd name="T67" fmla="*/ 262 h 318"/>
                <a:gd name="T68" fmla="*/ 2 w 512"/>
                <a:gd name="T69" fmla="*/ 290 h 318"/>
                <a:gd name="T70" fmla="*/ 0 w 512"/>
                <a:gd name="T71" fmla="*/ 316 h 318"/>
                <a:gd name="T72" fmla="*/ 0 w 512"/>
                <a:gd name="T73" fmla="*/ 318 h 318"/>
                <a:gd name="T74" fmla="*/ 512 w 512"/>
                <a:gd name="T75"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 h="318">
                  <a:moveTo>
                    <a:pt x="512" y="318"/>
                  </a:moveTo>
                  <a:lnTo>
                    <a:pt x="512" y="316"/>
                  </a:lnTo>
                  <a:lnTo>
                    <a:pt x="512" y="316"/>
                  </a:lnTo>
                  <a:lnTo>
                    <a:pt x="510" y="290"/>
                  </a:lnTo>
                  <a:lnTo>
                    <a:pt x="506" y="262"/>
                  </a:lnTo>
                  <a:lnTo>
                    <a:pt x="500" y="234"/>
                  </a:lnTo>
                  <a:lnTo>
                    <a:pt x="492" y="206"/>
                  </a:lnTo>
                  <a:lnTo>
                    <a:pt x="480" y="180"/>
                  </a:lnTo>
                  <a:lnTo>
                    <a:pt x="468" y="154"/>
                  </a:lnTo>
                  <a:lnTo>
                    <a:pt x="454" y="128"/>
                  </a:lnTo>
                  <a:lnTo>
                    <a:pt x="436" y="104"/>
                  </a:lnTo>
                  <a:lnTo>
                    <a:pt x="418" y="82"/>
                  </a:lnTo>
                  <a:lnTo>
                    <a:pt x="398" y="62"/>
                  </a:lnTo>
                  <a:lnTo>
                    <a:pt x="378" y="44"/>
                  </a:lnTo>
                  <a:lnTo>
                    <a:pt x="356" y="28"/>
                  </a:lnTo>
                  <a:lnTo>
                    <a:pt x="332" y="16"/>
                  </a:lnTo>
                  <a:lnTo>
                    <a:pt x="308" y="8"/>
                  </a:lnTo>
                  <a:lnTo>
                    <a:pt x="282" y="2"/>
                  </a:lnTo>
                  <a:lnTo>
                    <a:pt x="256" y="0"/>
                  </a:lnTo>
                  <a:lnTo>
                    <a:pt x="256" y="0"/>
                  </a:lnTo>
                  <a:lnTo>
                    <a:pt x="230" y="2"/>
                  </a:lnTo>
                  <a:lnTo>
                    <a:pt x="204" y="8"/>
                  </a:lnTo>
                  <a:lnTo>
                    <a:pt x="180" y="16"/>
                  </a:lnTo>
                  <a:lnTo>
                    <a:pt x="156" y="28"/>
                  </a:lnTo>
                  <a:lnTo>
                    <a:pt x="134" y="44"/>
                  </a:lnTo>
                  <a:lnTo>
                    <a:pt x="114" y="62"/>
                  </a:lnTo>
                  <a:lnTo>
                    <a:pt x="94" y="82"/>
                  </a:lnTo>
                  <a:lnTo>
                    <a:pt x="76" y="104"/>
                  </a:lnTo>
                  <a:lnTo>
                    <a:pt x="60" y="128"/>
                  </a:lnTo>
                  <a:lnTo>
                    <a:pt x="44" y="154"/>
                  </a:lnTo>
                  <a:lnTo>
                    <a:pt x="32" y="180"/>
                  </a:lnTo>
                  <a:lnTo>
                    <a:pt x="20" y="206"/>
                  </a:lnTo>
                  <a:lnTo>
                    <a:pt x="12" y="234"/>
                  </a:lnTo>
                  <a:lnTo>
                    <a:pt x="6" y="262"/>
                  </a:lnTo>
                  <a:lnTo>
                    <a:pt x="2" y="290"/>
                  </a:lnTo>
                  <a:lnTo>
                    <a:pt x="0" y="316"/>
                  </a:lnTo>
                  <a:lnTo>
                    <a:pt x="0" y="318"/>
                  </a:lnTo>
                  <a:lnTo>
                    <a:pt x="512" y="318"/>
                  </a:lnTo>
                  <a:close/>
                </a:path>
              </a:pathLst>
            </a:custGeom>
            <a:solidFill>
              <a:srgbClr val="968C6D">
                <a:lumMod val="60000"/>
                <a:lumOff val="40000"/>
              </a:srgbClr>
            </a:solidFill>
            <a:ln>
              <a:noFill/>
            </a:ln>
          </p:spPr>
          <p:txBody>
            <a:bodyPr vert="horz" wrap="square" lIns="68564" tIns="34282" rIns="68564" bIns="34282" numCol="1" anchor="t" anchorCtr="0" compatLnSpc="1">
              <a:prstTxWarp prst="textNoShape">
                <a:avLst/>
              </a:prstTxWarp>
            </a:bodyPr>
            <a:lstStyle/>
            <a:p>
              <a:pPr defTabSz="763914" fontAlgn="auto">
                <a:spcBef>
                  <a:spcPts val="0"/>
                </a:spcBef>
                <a:spcAft>
                  <a:spcPts val="0"/>
                </a:spcAft>
                <a:defRPr/>
              </a:pPr>
              <a:endParaRPr lang="en-GB" sz="1600" kern="0" dirty="0">
                <a:solidFill>
                  <a:srgbClr val="000000"/>
                </a:solidFill>
              </a:endParaRPr>
            </a:p>
          </p:txBody>
        </p:sp>
        <p:sp>
          <p:nvSpPr>
            <p:cNvPr id="35" name="Freeform 7"/>
            <p:cNvSpPr>
              <a:spLocks/>
            </p:cNvSpPr>
            <p:nvPr/>
          </p:nvSpPr>
          <p:spPr bwMode="auto">
            <a:xfrm>
              <a:off x="6468057" y="1412219"/>
              <a:ext cx="229597" cy="143160"/>
            </a:xfrm>
            <a:custGeom>
              <a:avLst/>
              <a:gdLst>
                <a:gd name="T0" fmla="*/ 0 w 510"/>
                <a:gd name="T1" fmla="*/ 318 h 318"/>
                <a:gd name="T2" fmla="*/ 0 w 510"/>
                <a:gd name="T3" fmla="*/ 316 h 318"/>
                <a:gd name="T4" fmla="*/ 0 w 510"/>
                <a:gd name="T5" fmla="*/ 316 h 318"/>
                <a:gd name="T6" fmla="*/ 2 w 510"/>
                <a:gd name="T7" fmla="*/ 290 h 318"/>
                <a:gd name="T8" fmla="*/ 6 w 510"/>
                <a:gd name="T9" fmla="*/ 262 h 318"/>
                <a:gd name="T10" fmla="*/ 12 w 510"/>
                <a:gd name="T11" fmla="*/ 234 h 318"/>
                <a:gd name="T12" fmla="*/ 20 w 510"/>
                <a:gd name="T13" fmla="*/ 206 h 318"/>
                <a:gd name="T14" fmla="*/ 30 w 510"/>
                <a:gd name="T15" fmla="*/ 180 h 318"/>
                <a:gd name="T16" fmla="*/ 44 w 510"/>
                <a:gd name="T17" fmla="*/ 154 h 318"/>
                <a:gd name="T18" fmla="*/ 58 w 510"/>
                <a:gd name="T19" fmla="*/ 128 h 318"/>
                <a:gd name="T20" fmla="*/ 74 w 510"/>
                <a:gd name="T21" fmla="*/ 104 h 318"/>
                <a:gd name="T22" fmla="*/ 92 w 510"/>
                <a:gd name="T23" fmla="*/ 82 h 318"/>
                <a:gd name="T24" fmla="*/ 112 w 510"/>
                <a:gd name="T25" fmla="*/ 62 h 318"/>
                <a:gd name="T26" fmla="*/ 134 w 510"/>
                <a:gd name="T27" fmla="*/ 44 h 318"/>
                <a:gd name="T28" fmla="*/ 156 w 510"/>
                <a:gd name="T29" fmla="*/ 28 h 318"/>
                <a:gd name="T30" fmla="*/ 180 w 510"/>
                <a:gd name="T31" fmla="*/ 16 h 318"/>
                <a:gd name="T32" fmla="*/ 204 w 510"/>
                <a:gd name="T33" fmla="*/ 8 h 318"/>
                <a:gd name="T34" fmla="*/ 230 w 510"/>
                <a:gd name="T35" fmla="*/ 2 h 318"/>
                <a:gd name="T36" fmla="*/ 256 w 510"/>
                <a:gd name="T37" fmla="*/ 0 h 318"/>
                <a:gd name="T38" fmla="*/ 256 w 510"/>
                <a:gd name="T39" fmla="*/ 0 h 318"/>
                <a:gd name="T40" fmla="*/ 282 w 510"/>
                <a:gd name="T41" fmla="*/ 2 h 318"/>
                <a:gd name="T42" fmla="*/ 306 w 510"/>
                <a:gd name="T43" fmla="*/ 8 h 318"/>
                <a:gd name="T44" fmla="*/ 332 w 510"/>
                <a:gd name="T45" fmla="*/ 16 h 318"/>
                <a:gd name="T46" fmla="*/ 354 w 510"/>
                <a:gd name="T47" fmla="*/ 28 h 318"/>
                <a:gd name="T48" fmla="*/ 376 w 510"/>
                <a:gd name="T49" fmla="*/ 44 h 318"/>
                <a:gd name="T50" fmla="*/ 398 w 510"/>
                <a:gd name="T51" fmla="*/ 62 h 318"/>
                <a:gd name="T52" fmla="*/ 418 w 510"/>
                <a:gd name="T53" fmla="*/ 82 h 318"/>
                <a:gd name="T54" fmla="*/ 436 w 510"/>
                <a:gd name="T55" fmla="*/ 104 h 318"/>
                <a:gd name="T56" fmla="*/ 452 w 510"/>
                <a:gd name="T57" fmla="*/ 128 h 318"/>
                <a:gd name="T58" fmla="*/ 466 w 510"/>
                <a:gd name="T59" fmla="*/ 154 h 318"/>
                <a:gd name="T60" fmla="*/ 480 w 510"/>
                <a:gd name="T61" fmla="*/ 180 h 318"/>
                <a:gd name="T62" fmla="*/ 490 w 510"/>
                <a:gd name="T63" fmla="*/ 206 h 318"/>
                <a:gd name="T64" fmla="*/ 500 w 510"/>
                <a:gd name="T65" fmla="*/ 234 h 318"/>
                <a:gd name="T66" fmla="*/ 506 w 510"/>
                <a:gd name="T67" fmla="*/ 262 h 318"/>
                <a:gd name="T68" fmla="*/ 510 w 510"/>
                <a:gd name="T69" fmla="*/ 290 h 318"/>
                <a:gd name="T70" fmla="*/ 510 w 510"/>
                <a:gd name="T71" fmla="*/ 316 h 318"/>
                <a:gd name="T72" fmla="*/ 510 w 510"/>
                <a:gd name="T73" fmla="*/ 318 h 318"/>
                <a:gd name="T74" fmla="*/ 0 w 510"/>
                <a:gd name="T75"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0" h="318">
                  <a:moveTo>
                    <a:pt x="0" y="318"/>
                  </a:moveTo>
                  <a:lnTo>
                    <a:pt x="0" y="316"/>
                  </a:lnTo>
                  <a:lnTo>
                    <a:pt x="0" y="316"/>
                  </a:lnTo>
                  <a:lnTo>
                    <a:pt x="2" y="290"/>
                  </a:lnTo>
                  <a:lnTo>
                    <a:pt x="6" y="262"/>
                  </a:lnTo>
                  <a:lnTo>
                    <a:pt x="12" y="234"/>
                  </a:lnTo>
                  <a:lnTo>
                    <a:pt x="20" y="206"/>
                  </a:lnTo>
                  <a:lnTo>
                    <a:pt x="30" y="180"/>
                  </a:lnTo>
                  <a:lnTo>
                    <a:pt x="44" y="154"/>
                  </a:lnTo>
                  <a:lnTo>
                    <a:pt x="58" y="128"/>
                  </a:lnTo>
                  <a:lnTo>
                    <a:pt x="74" y="104"/>
                  </a:lnTo>
                  <a:lnTo>
                    <a:pt x="92" y="82"/>
                  </a:lnTo>
                  <a:lnTo>
                    <a:pt x="112" y="62"/>
                  </a:lnTo>
                  <a:lnTo>
                    <a:pt x="134" y="44"/>
                  </a:lnTo>
                  <a:lnTo>
                    <a:pt x="156" y="28"/>
                  </a:lnTo>
                  <a:lnTo>
                    <a:pt x="180" y="16"/>
                  </a:lnTo>
                  <a:lnTo>
                    <a:pt x="204" y="8"/>
                  </a:lnTo>
                  <a:lnTo>
                    <a:pt x="230" y="2"/>
                  </a:lnTo>
                  <a:lnTo>
                    <a:pt x="256" y="0"/>
                  </a:lnTo>
                  <a:lnTo>
                    <a:pt x="256" y="0"/>
                  </a:lnTo>
                  <a:lnTo>
                    <a:pt x="282" y="2"/>
                  </a:lnTo>
                  <a:lnTo>
                    <a:pt x="306" y="8"/>
                  </a:lnTo>
                  <a:lnTo>
                    <a:pt x="332" y="16"/>
                  </a:lnTo>
                  <a:lnTo>
                    <a:pt x="354" y="28"/>
                  </a:lnTo>
                  <a:lnTo>
                    <a:pt x="376" y="44"/>
                  </a:lnTo>
                  <a:lnTo>
                    <a:pt x="398" y="62"/>
                  </a:lnTo>
                  <a:lnTo>
                    <a:pt x="418" y="82"/>
                  </a:lnTo>
                  <a:lnTo>
                    <a:pt x="436" y="104"/>
                  </a:lnTo>
                  <a:lnTo>
                    <a:pt x="452" y="128"/>
                  </a:lnTo>
                  <a:lnTo>
                    <a:pt x="466" y="154"/>
                  </a:lnTo>
                  <a:lnTo>
                    <a:pt x="480" y="180"/>
                  </a:lnTo>
                  <a:lnTo>
                    <a:pt x="490" y="206"/>
                  </a:lnTo>
                  <a:lnTo>
                    <a:pt x="500" y="234"/>
                  </a:lnTo>
                  <a:lnTo>
                    <a:pt x="506" y="262"/>
                  </a:lnTo>
                  <a:lnTo>
                    <a:pt x="510" y="290"/>
                  </a:lnTo>
                  <a:lnTo>
                    <a:pt x="510" y="316"/>
                  </a:lnTo>
                  <a:lnTo>
                    <a:pt x="510" y="318"/>
                  </a:lnTo>
                  <a:lnTo>
                    <a:pt x="0" y="318"/>
                  </a:lnTo>
                  <a:close/>
                </a:path>
              </a:pathLst>
            </a:custGeom>
            <a:solidFill>
              <a:srgbClr val="968C6D">
                <a:lumMod val="60000"/>
                <a:lumOff val="40000"/>
              </a:srgbClr>
            </a:solidFill>
            <a:ln>
              <a:noFill/>
            </a:ln>
          </p:spPr>
          <p:txBody>
            <a:bodyPr vert="horz" wrap="square" lIns="68564" tIns="34282" rIns="68564" bIns="34282" numCol="1" anchor="t" anchorCtr="0" compatLnSpc="1">
              <a:prstTxWarp prst="textNoShape">
                <a:avLst/>
              </a:prstTxWarp>
            </a:bodyPr>
            <a:lstStyle/>
            <a:p>
              <a:pPr defTabSz="763914" fontAlgn="auto">
                <a:spcBef>
                  <a:spcPts val="0"/>
                </a:spcBef>
                <a:spcAft>
                  <a:spcPts val="0"/>
                </a:spcAft>
                <a:defRPr/>
              </a:pPr>
              <a:endParaRPr lang="en-GB" sz="1600" kern="0" dirty="0">
                <a:solidFill>
                  <a:srgbClr val="000000"/>
                </a:solidFill>
              </a:endParaRPr>
            </a:p>
          </p:txBody>
        </p:sp>
        <p:sp>
          <p:nvSpPr>
            <p:cNvPr id="36" name="Freeform 11"/>
            <p:cNvSpPr>
              <a:spLocks/>
            </p:cNvSpPr>
            <p:nvPr/>
          </p:nvSpPr>
          <p:spPr bwMode="auto">
            <a:xfrm>
              <a:off x="5654114" y="1412219"/>
              <a:ext cx="1160589" cy="1376681"/>
            </a:xfrm>
            <a:custGeom>
              <a:avLst/>
              <a:gdLst>
                <a:gd name="T0" fmla="*/ 2092 w 2578"/>
                <a:gd name="T1" fmla="*/ 756 h 3058"/>
                <a:gd name="T2" fmla="*/ 1912 w 2578"/>
                <a:gd name="T3" fmla="*/ 612 h 3058"/>
                <a:gd name="T4" fmla="*/ 1854 w 2578"/>
                <a:gd name="T5" fmla="*/ 554 h 3058"/>
                <a:gd name="T6" fmla="*/ 1822 w 2578"/>
                <a:gd name="T7" fmla="*/ 484 h 3058"/>
                <a:gd name="T8" fmla="*/ 1810 w 2578"/>
                <a:gd name="T9" fmla="*/ 374 h 3058"/>
                <a:gd name="T10" fmla="*/ 1808 w 2578"/>
                <a:gd name="T11" fmla="*/ 316 h 3058"/>
                <a:gd name="T12" fmla="*/ 1820 w 2578"/>
                <a:gd name="T13" fmla="*/ 234 h 3058"/>
                <a:gd name="T14" fmla="*/ 1852 w 2578"/>
                <a:gd name="T15" fmla="*/ 154 h 3058"/>
                <a:gd name="T16" fmla="*/ 1900 w 2578"/>
                <a:gd name="T17" fmla="*/ 82 h 3058"/>
                <a:gd name="T18" fmla="*/ 1964 w 2578"/>
                <a:gd name="T19" fmla="*/ 28 h 3058"/>
                <a:gd name="T20" fmla="*/ 2038 w 2578"/>
                <a:gd name="T21" fmla="*/ 2 h 3058"/>
                <a:gd name="T22" fmla="*/ 1926 w 2578"/>
                <a:gd name="T23" fmla="*/ 0 h 3058"/>
                <a:gd name="T24" fmla="*/ 1648 w 2578"/>
                <a:gd name="T25" fmla="*/ 12 h 3058"/>
                <a:gd name="T26" fmla="*/ 1402 w 2578"/>
                <a:gd name="T27" fmla="*/ 26 h 3058"/>
                <a:gd name="T28" fmla="*/ 1288 w 2578"/>
                <a:gd name="T29" fmla="*/ 26 h 3058"/>
                <a:gd name="T30" fmla="*/ 1084 w 2578"/>
                <a:gd name="T31" fmla="*/ 22 h 3058"/>
                <a:gd name="T32" fmla="*/ 850 w 2578"/>
                <a:gd name="T33" fmla="*/ 8 h 3058"/>
                <a:gd name="T34" fmla="*/ 514 w 2578"/>
                <a:gd name="T35" fmla="*/ 0 h 3058"/>
                <a:gd name="T36" fmla="*/ 566 w 2578"/>
                <a:gd name="T37" fmla="*/ 8 h 3058"/>
                <a:gd name="T38" fmla="*/ 636 w 2578"/>
                <a:gd name="T39" fmla="*/ 44 h 3058"/>
                <a:gd name="T40" fmla="*/ 694 w 2578"/>
                <a:gd name="T41" fmla="*/ 104 h 3058"/>
                <a:gd name="T42" fmla="*/ 738 w 2578"/>
                <a:gd name="T43" fmla="*/ 180 h 3058"/>
                <a:gd name="T44" fmla="*/ 764 w 2578"/>
                <a:gd name="T45" fmla="*/ 262 h 3058"/>
                <a:gd name="T46" fmla="*/ 770 w 2578"/>
                <a:gd name="T47" fmla="*/ 324 h 3058"/>
                <a:gd name="T48" fmla="*/ 766 w 2578"/>
                <a:gd name="T49" fmla="*/ 416 h 3058"/>
                <a:gd name="T50" fmla="*/ 746 w 2578"/>
                <a:gd name="T51" fmla="*/ 510 h 3058"/>
                <a:gd name="T52" fmla="*/ 708 w 2578"/>
                <a:gd name="T53" fmla="*/ 572 h 3058"/>
                <a:gd name="T54" fmla="*/ 606 w 2578"/>
                <a:gd name="T55" fmla="*/ 658 h 3058"/>
                <a:gd name="T56" fmla="*/ 436 w 2578"/>
                <a:gd name="T57" fmla="*/ 802 h 3058"/>
                <a:gd name="T58" fmla="*/ 386 w 2578"/>
                <a:gd name="T59" fmla="*/ 848 h 3058"/>
                <a:gd name="T60" fmla="*/ 254 w 2578"/>
                <a:gd name="T61" fmla="*/ 1000 h 3058"/>
                <a:gd name="T62" fmla="*/ 148 w 2578"/>
                <a:gd name="T63" fmla="*/ 1170 h 3058"/>
                <a:gd name="T64" fmla="*/ 68 w 2578"/>
                <a:gd name="T65" fmla="*/ 1356 h 3058"/>
                <a:gd name="T66" fmla="*/ 18 w 2578"/>
                <a:gd name="T67" fmla="*/ 1556 h 3058"/>
                <a:gd name="T68" fmla="*/ 0 w 2578"/>
                <a:gd name="T69" fmla="*/ 1768 h 3058"/>
                <a:gd name="T70" fmla="*/ 6 w 2578"/>
                <a:gd name="T71" fmla="*/ 1900 h 3058"/>
                <a:gd name="T72" fmla="*/ 40 w 2578"/>
                <a:gd name="T73" fmla="*/ 2090 h 3058"/>
                <a:gd name="T74" fmla="*/ 102 w 2578"/>
                <a:gd name="T75" fmla="*/ 2270 h 3058"/>
                <a:gd name="T76" fmla="*/ 186 w 2578"/>
                <a:gd name="T77" fmla="*/ 2436 h 3058"/>
                <a:gd name="T78" fmla="*/ 294 w 2578"/>
                <a:gd name="T79" fmla="*/ 2588 h 3058"/>
                <a:gd name="T80" fmla="*/ 422 w 2578"/>
                <a:gd name="T81" fmla="*/ 2722 h 3058"/>
                <a:gd name="T82" fmla="*/ 568 w 2578"/>
                <a:gd name="T83" fmla="*/ 2836 h 3058"/>
                <a:gd name="T84" fmla="*/ 730 w 2578"/>
                <a:gd name="T85" fmla="*/ 2930 h 3058"/>
                <a:gd name="T86" fmla="*/ 906 w 2578"/>
                <a:gd name="T87" fmla="*/ 3000 h 3058"/>
                <a:gd name="T88" fmla="*/ 1092 w 2578"/>
                <a:gd name="T89" fmla="*/ 3042 h 3058"/>
                <a:gd name="T90" fmla="*/ 1288 w 2578"/>
                <a:gd name="T91" fmla="*/ 3058 h 3058"/>
                <a:gd name="T92" fmla="*/ 1420 w 2578"/>
                <a:gd name="T93" fmla="*/ 3050 h 3058"/>
                <a:gd name="T94" fmla="*/ 1610 w 2578"/>
                <a:gd name="T95" fmla="*/ 3016 h 3058"/>
                <a:gd name="T96" fmla="*/ 1790 w 2578"/>
                <a:gd name="T97" fmla="*/ 2956 h 3058"/>
                <a:gd name="T98" fmla="*/ 1956 w 2578"/>
                <a:gd name="T99" fmla="*/ 2870 h 3058"/>
                <a:gd name="T100" fmla="*/ 2108 w 2578"/>
                <a:gd name="T101" fmla="*/ 2762 h 3058"/>
                <a:gd name="T102" fmla="*/ 2242 w 2578"/>
                <a:gd name="T103" fmla="*/ 2634 h 3058"/>
                <a:gd name="T104" fmla="*/ 2358 w 2578"/>
                <a:gd name="T105" fmla="*/ 2488 h 3058"/>
                <a:gd name="T106" fmla="*/ 2450 w 2578"/>
                <a:gd name="T107" fmla="*/ 2328 h 3058"/>
                <a:gd name="T108" fmla="*/ 2520 w 2578"/>
                <a:gd name="T109" fmla="*/ 2152 h 3058"/>
                <a:gd name="T110" fmla="*/ 2562 w 2578"/>
                <a:gd name="T111" fmla="*/ 1964 h 3058"/>
                <a:gd name="T112" fmla="*/ 2578 w 2578"/>
                <a:gd name="T113" fmla="*/ 1768 h 3058"/>
                <a:gd name="T114" fmla="*/ 2570 w 2578"/>
                <a:gd name="T115" fmla="*/ 1626 h 3058"/>
                <a:gd name="T116" fmla="*/ 2530 w 2578"/>
                <a:gd name="T117" fmla="*/ 1422 h 3058"/>
                <a:gd name="T118" fmla="*/ 2460 w 2578"/>
                <a:gd name="T119" fmla="*/ 1230 h 3058"/>
                <a:gd name="T120" fmla="*/ 2362 w 2578"/>
                <a:gd name="T121" fmla="*/ 1054 h 3058"/>
                <a:gd name="T122" fmla="*/ 2238 w 2578"/>
                <a:gd name="T123" fmla="*/ 896 h 3058"/>
                <a:gd name="T124" fmla="*/ 2142 w 2578"/>
                <a:gd name="T125" fmla="*/ 802 h 3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78" h="3058">
                  <a:moveTo>
                    <a:pt x="2142" y="802"/>
                  </a:moveTo>
                  <a:lnTo>
                    <a:pt x="2142" y="802"/>
                  </a:lnTo>
                  <a:lnTo>
                    <a:pt x="2092" y="756"/>
                  </a:lnTo>
                  <a:lnTo>
                    <a:pt x="2046" y="718"/>
                  </a:lnTo>
                  <a:lnTo>
                    <a:pt x="1970" y="658"/>
                  </a:lnTo>
                  <a:lnTo>
                    <a:pt x="1912" y="612"/>
                  </a:lnTo>
                  <a:lnTo>
                    <a:pt x="1890" y="592"/>
                  </a:lnTo>
                  <a:lnTo>
                    <a:pt x="1870" y="572"/>
                  </a:lnTo>
                  <a:lnTo>
                    <a:pt x="1854" y="554"/>
                  </a:lnTo>
                  <a:lnTo>
                    <a:pt x="1842" y="532"/>
                  </a:lnTo>
                  <a:lnTo>
                    <a:pt x="1830" y="510"/>
                  </a:lnTo>
                  <a:lnTo>
                    <a:pt x="1822" y="484"/>
                  </a:lnTo>
                  <a:lnTo>
                    <a:pt x="1816" y="452"/>
                  </a:lnTo>
                  <a:lnTo>
                    <a:pt x="1812" y="416"/>
                  </a:lnTo>
                  <a:lnTo>
                    <a:pt x="1810" y="374"/>
                  </a:lnTo>
                  <a:lnTo>
                    <a:pt x="1808" y="324"/>
                  </a:lnTo>
                  <a:lnTo>
                    <a:pt x="1808" y="316"/>
                  </a:lnTo>
                  <a:lnTo>
                    <a:pt x="1808" y="316"/>
                  </a:lnTo>
                  <a:lnTo>
                    <a:pt x="1810" y="290"/>
                  </a:lnTo>
                  <a:lnTo>
                    <a:pt x="1814" y="262"/>
                  </a:lnTo>
                  <a:lnTo>
                    <a:pt x="1820" y="234"/>
                  </a:lnTo>
                  <a:lnTo>
                    <a:pt x="1828" y="206"/>
                  </a:lnTo>
                  <a:lnTo>
                    <a:pt x="1838" y="180"/>
                  </a:lnTo>
                  <a:lnTo>
                    <a:pt x="1852" y="154"/>
                  </a:lnTo>
                  <a:lnTo>
                    <a:pt x="1866" y="128"/>
                  </a:lnTo>
                  <a:lnTo>
                    <a:pt x="1882" y="104"/>
                  </a:lnTo>
                  <a:lnTo>
                    <a:pt x="1900" y="82"/>
                  </a:lnTo>
                  <a:lnTo>
                    <a:pt x="1920" y="62"/>
                  </a:lnTo>
                  <a:lnTo>
                    <a:pt x="1942" y="44"/>
                  </a:lnTo>
                  <a:lnTo>
                    <a:pt x="1964" y="28"/>
                  </a:lnTo>
                  <a:lnTo>
                    <a:pt x="1988" y="16"/>
                  </a:lnTo>
                  <a:lnTo>
                    <a:pt x="2012" y="8"/>
                  </a:lnTo>
                  <a:lnTo>
                    <a:pt x="2038" y="2"/>
                  </a:lnTo>
                  <a:lnTo>
                    <a:pt x="2064" y="0"/>
                  </a:lnTo>
                  <a:lnTo>
                    <a:pt x="2064" y="0"/>
                  </a:lnTo>
                  <a:lnTo>
                    <a:pt x="1926" y="0"/>
                  </a:lnTo>
                  <a:lnTo>
                    <a:pt x="1818" y="4"/>
                  </a:lnTo>
                  <a:lnTo>
                    <a:pt x="1728" y="8"/>
                  </a:lnTo>
                  <a:lnTo>
                    <a:pt x="1648" y="12"/>
                  </a:lnTo>
                  <a:lnTo>
                    <a:pt x="1574" y="18"/>
                  </a:lnTo>
                  <a:lnTo>
                    <a:pt x="1494" y="22"/>
                  </a:lnTo>
                  <a:lnTo>
                    <a:pt x="1402" y="26"/>
                  </a:lnTo>
                  <a:lnTo>
                    <a:pt x="1288" y="26"/>
                  </a:lnTo>
                  <a:lnTo>
                    <a:pt x="1288" y="26"/>
                  </a:lnTo>
                  <a:lnTo>
                    <a:pt x="1288" y="26"/>
                  </a:lnTo>
                  <a:lnTo>
                    <a:pt x="1288" y="26"/>
                  </a:lnTo>
                  <a:lnTo>
                    <a:pt x="1176" y="26"/>
                  </a:lnTo>
                  <a:lnTo>
                    <a:pt x="1084" y="22"/>
                  </a:lnTo>
                  <a:lnTo>
                    <a:pt x="1004" y="18"/>
                  </a:lnTo>
                  <a:lnTo>
                    <a:pt x="928" y="12"/>
                  </a:lnTo>
                  <a:lnTo>
                    <a:pt x="850" y="8"/>
                  </a:lnTo>
                  <a:lnTo>
                    <a:pt x="760" y="4"/>
                  </a:lnTo>
                  <a:lnTo>
                    <a:pt x="650" y="0"/>
                  </a:lnTo>
                  <a:lnTo>
                    <a:pt x="514" y="0"/>
                  </a:lnTo>
                  <a:lnTo>
                    <a:pt x="514" y="0"/>
                  </a:lnTo>
                  <a:lnTo>
                    <a:pt x="540" y="2"/>
                  </a:lnTo>
                  <a:lnTo>
                    <a:pt x="566" y="8"/>
                  </a:lnTo>
                  <a:lnTo>
                    <a:pt x="590" y="16"/>
                  </a:lnTo>
                  <a:lnTo>
                    <a:pt x="614" y="28"/>
                  </a:lnTo>
                  <a:lnTo>
                    <a:pt x="636" y="44"/>
                  </a:lnTo>
                  <a:lnTo>
                    <a:pt x="656" y="62"/>
                  </a:lnTo>
                  <a:lnTo>
                    <a:pt x="676" y="82"/>
                  </a:lnTo>
                  <a:lnTo>
                    <a:pt x="694" y="104"/>
                  </a:lnTo>
                  <a:lnTo>
                    <a:pt x="712" y="128"/>
                  </a:lnTo>
                  <a:lnTo>
                    <a:pt x="726" y="154"/>
                  </a:lnTo>
                  <a:lnTo>
                    <a:pt x="738" y="180"/>
                  </a:lnTo>
                  <a:lnTo>
                    <a:pt x="750" y="206"/>
                  </a:lnTo>
                  <a:lnTo>
                    <a:pt x="758" y="234"/>
                  </a:lnTo>
                  <a:lnTo>
                    <a:pt x="764" y="262"/>
                  </a:lnTo>
                  <a:lnTo>
                    <a:pt x="768" y="290"/>
                  </a:lnTo>
                  <a:lnTo>
                    <a:pt x="770" y="316"/>
                  </a:lnTo>
                  <a:lnTo>
                    <a:pt x="770" y="324"/>
                  </a:lnTo>
                  <a:lnTo>
                    <a:pt x="770" y="324"/>
                  </a:lnTo>
                  <a:lnTo>
                    <a:pt x="768" y="374"/>
                  </a:lnTo>
                  <a:lnTo>
                    <a:pt x="766" y="416"/>
                  </a:lnTo>
                  <a:lnTo>
                    <a:pt x="760" y="452"/>
                  </a:lnTo>
                  <a:lnTo>
                    <a:pt x="754" y="484"/>
                  </a:lnTo>
                  <a:lnTo>
                    <a:pt x="746" y="510"/>
                  </a:lnTo>
                  <a:lnTo>
                    <a:pt x="736" y="532"/>
                  </a:lnTo>
                  <a:lnTo>
                    <a:pt x="724" y="554"/>
                  </a:lnTo>
                  <a:lnTo>
                    <a:pt x="708" y="572"/>
                  </a:lnTo>
                  <a:lnTo>
                    <a:pt x="688" y="592"/>
                  </a:lnTo>
                  <a:lnTo>
                    <a:pt x="664" y="612"/>
                  </a:lnTo>
                  <a:lnTo>
                    <a:pt x="606" y="658"/>
                  </a:lnTo>
                  <a:lnTo>
                    <a:pt x="532" y="718"/>
                  </a:lnTo>
                  <a:lnTo>
                    <a:pt x="486" y="756"/>
                  </a:lnTo>
                  <a:lnTo>
                    <a:pt x="436" y="802"/>
                  </a:lnTo>
                  <a:lnTo>
                    <a:pt x="436" y="802"/>
                  </a:lnTo>
                  <a:lnTo>
                    <a:pt x="436" y="802"/>
                  </a:lnTo>
                  <a:lnTo>
                    <a:pt x="386" y="848"/>
                  </a:lnTo>
                  <a:lnTo>
                    <a:pt x="340" y="896"/>
                  </a:lnTo>
                  <a:lnTo>
                    <a:pt x="296" y="946"/>
                  </a:lnTo>
                  <a:lnTo>
                    <a:pt x="254" y="1000"/>
                  </a:lnTo>
                  <a:lnTo>
                    <a:pt x="216" y="1054"/>
                  </a:lnTo>
                  <a:lnTo>
                    <a:pt x="180" y="1110"/>
                  </a:lnTo>
                  <a:lnTo>
                    <a:pt x="148" y="1170"/>
                  </a:lnTo>
                  <a:lnTo>
                    <a:pt x="118" y="1230"/>
                  </a:lnTo>
                  <a:lnTo>
                    <a:pt x="90" y="1292"/>
                  </a:lnTo>
                  <a:lnTo>
                    <a:pt x="68" y="1356"/>
                  </a:lnTo>
                  <a:lnTo>
                    <a:pt x="48" y="1422"/>
                  </a:lnTo>
                  <a:lnTo>
                    <a:pt x="30" y="1488"/>
                  </a:lnTo>
                  <a:lnTo>
                    <a:pt x="18" y="1556"/>
                  </a:lnTo>
                  <a:lnTo>
                    <a:pt x="8" y="1626"/>
                  </a:lnTo>
                  <a:lnTo>
                    <a:pt x="2" y="1696"/>
                  </a:lnTo>
                  <a:lnTo>
                    <a:pt x="0" y="1768"/>
                  </a:lnTo>
                  <a:lnTo>
                    <a:pt x="0" y="1768"/>
                  </a:lnTo>
                  <a:lnTo>
                    <a:pt x="2" y="1834"/>
                  </a:lnTo>
                  <a:lnTo>
                    <a:pt x="6" y="1900"/>
                  </a:lnTo>
                  <a:lnTo>
                    <a:pt x="14" y="1964"/>
                  </a:lnTo>
                  <a:lnTo>
                    <a:pt x="26" y="2028"/>
                  </a:lnTo>
                  <a:lnTo>
                    <a:pt x="40" y="2090"/>
                  </a:lnTo>
                  <a:lnTo>
                    <a:pt x="58" y="2152"/>
                  </a:lnTo>
                  <a:lnTo>
                    <a:pt x="78" y="2212"/>
                  </a:lnTo>
                  <a:lnTo>
                    <a:pt x="102" y="2270"/>
                  </a:lnTo>
                  <a:lnTo>
                    <a:pt x="128" y="2328"/>
                  </a:lnTo>
                  <a:lnTo>
                    <a:pt x="156" y="2382"/>
                  </a:lnTo>
                  <a:lnTo>
                    <a:pt x="186" y="2436"/>
                  </a:lnTo>
                  <a:lnTo>
                    <a:pt x="220" y="2488"/>
                  </a:lnTo>
                  <a:lnTo>
                    <a:pt x="256" y="2540"/>
                  </a:lnTo>
                  <a:lnTo>
                    <a:pt x="294" y="2588"/>
                  </a:lnTo>
                  <a:lnTo>
                    <a:pt x="334" y="2634"/>
                  </a:lnTo>
                  <a:lnTo>
                    <a:pt x="378" y="2680"/>
                  </a:lnTo>
                  <a:lnTo>
                    <a:pt x="422" y="2722"/>
                  </a:lnTo>
                  <a:lnTo>
                    <a:pt x="470" y="2762"/>
                  </a:lnTo>
                  <a:lnTo>
                    <a:pt x="518" y="2802"/>
                  </a:lnTo>
                  <a:lnTo>
                    <a:pt x="568" y="2836"/>
                  </a:lnTo>
                  <a:lnTo>
                    <a:pt x="620" y="2870"/>
                  </a:lnTo>
                  <a:lnTo>
                    <a:pt x="674" y="2902"/>
                  </a:lnTo>
                  <a:lnTo>
                    <a:pt x="730" y="2930"/>
                  </a:lnTo>
                  <a:lnTo>
                    <a:pt x="788" y="2956"/>
                  </a:lnTo>
                  <a:lnTo>
                    <a:pt x="846" y="2978"/>
                  </a:lnTo>
                  <a:lnTo>
                    <a:pt x="906" y="3000"/>
                  </a:lnTo>
                  <a:lnTo>
                    <a:pt x="966" y="3016"/>
                  </a:lnTo>
                  <a:lnTo>
                    <a:pt x="1030" y="3030"/>
                  </a:lnTo>
                  <a:lnTo>
                    <a:pt x="1092" y="3042"/>
                  </a:lnTo>
                  <a:lnTo>
                    <a:pt x="1156" y="3050"/>
                  </a:lnTo>
                  <a:lnTo>
                    <a:pt x="1222" y="3056"/>
                  </a:lnTo>
                  <a:lnTo>
                    <a:pt x="1288" y="3058"/>
                  </a:lnTo>
                  <a:lnTo>
                    <a:pt x="1288" y="3058"/>
                  </a:lnTo>
                  <a:lnTo>
                    <a:pt x="1356" y="3056"/>
                  </a:lnTo>
                  <a:lnTo>
                    <a:pt x="1420" y="3050"/>
                  </a:lnTo>
                  <a:lnTo>
                    <a:pt x="1484" y="3042"/>
                  </a:lnTo>
                  <a:lnTo>
                    <a:pt x="1548" y="3030"/>
                  </a:lnTo>
                  <a:lnTo>
                    <a:pt x="1610" y="3016"/>
                  </a:lnTo>
                  <a:lnTo>
                    <a:pt x="1672" y="3000"/>
                  </a:lnTo>
                  <a:lnTo>
                    <a:pt x="1732" y="2978"/>
                  </a:lnTo>
                  <a:lnTo>
                    <a:pt x="1790" y="2956"/>
                  </a:lnTo>
                  <a:lnTo>
                    <a:pt x="1848" y="2930"/>
                  </a:lnTo>
                  <a:lnTo>
                    <a:pt x="1902" y="2902"/>
                  </a:lnTo>
                  <a:lnTo>
                    <a:pt x="1956" y="2870"/>
                  </a:lnTo>
                  <a:lnTo>
                    <a:pt x="2010" y="2836"/>
                  </a:lnTo>
                  <a:lnTo>
                    <a:pt x="2060" y="2802"/>
                  </a:lnTo>
                  <a:lnTo>
                    <a:pt x="2108" y="2762"/>
                  </a:lnTo>
                  <a:lnTo>
                    <a:pt x="2156" y="2722"/>
                  </a:lnTo>
                  <a:lnTo>
                    <a:pt x="2200" y="2680"/>
                  </a:lnTo>
                  <a:lnTo>
                    <a:pt x="2242" y="2634"/>
                  </a:lnTo>
                  <a:lnTo>
                    <a:pt x="2284" y="2588"/>
                  </a:lnTo>
                  <a:lnTo>
                    <a:pt x="2322" y="2540"/>
                  </a:lnTo>
                  <a:lnTo>
                    <a:pt x="2358" y="2488"/>
                  </a:lnTo>
                  <a:lnTo>
                    <a:pt x="2390" y="2436"/>
                  </a:lnTo>
                  <a:lnTo>
                    <a:pt x="2422" y="2382"/>
                  </a:lnTo>
                  <a:lnTo>
                    <a:pt x="2450" y="2328"/>
                  </a:lnTo>
                  <a:lnTo>
                    <a:pt x="2476" y="2270"/>
                  </a:lnTo>
                  <a:lnTo>
                    <a:pt x="2500" y="2212"/>
                  </a:lnTo>
                  <a:lnTo>
                    <a:pt x="2520" y="2152"/>
                  </a:lnTo>
                  <a:lnTo>
                    <a:pt x="2536" y="2090"/>
                  </a:lnTo>
                  <a:lnTo>
                    <a:pt x="2552" y="2028"/>
                  </a:lnTo>
                  <a:lnTo>
                    <a:pt x="2562" y="1964"/>
                  </a:lnTo>
                  <a:lnTo>
                    <a:pt x="2570" y="1900"/>
                  </a:lnTo>
                  <a:lnTo>
                    <a:pt x="2576" y="1834"/>
                  </a:lnTo>
                  <a:lnTo>
                    <a:pt x="2578" y="1768"/>
                  </a:lnTo>
                  <a:lnTo>
                    <a:pt x="2578" y="1768"/>
                  </a:lnTo>
                  <a:lnTo>
                    <a:pt x="2576" y="1696"/>
                  </a:lnTo>
                  <a:lnTo>
                    <a:pt x="2570" y="1626"/>
                  </a:lnTo>
                  <a:lnTo>
                    <a:pt x="2560" y="1556"/>
                  </a:lnTo>
                  <a:lnTo>
                    <a:pt x="2546" y="1488"/>
                  </a:lnTo>
                  <a:lnTo>
                    <a:pt x="2530" y="1422"/>
                  </a:lnTo>
                  <a:lnTo>
                    <a:pt x="2510" y="1356"/>
                  </a:lnTo>
                  <a:lnTo>
                    <a:pt x="2486" y="1292"/>
                  </a:lnTo>
                  <a:lnTo>
                    <a:pt x="2460" y="1230"/>
                  </a:lnTo>
                  <a:lnTo>
                    <a:pt x="2430" y="1170"/>
                  </a:lnTo>
                  <a:lnTo>
                    <a:pt x="2396" y="1110"/>
                  </a:lnTo>
                  <a:lnTo>
                    <a:pt x="2362" y="1054"/>
                  </a:lnTo>
                  <a:lnTo>
                    <a:pt x="2322" y="1000"/>
                  </a:lnTo>
                  <a:lnTo>
                    <a:pt x="2282" y="946"/>
                  </a:lnTo>
                  <a:lnTo>
                    <a:pt x="2238" y="896"/>
                  </a:lnTo>
                  <a:lnTo>
                    <a:pt x="2190" y="848"/>
                  </a:lnTo>
                  <a:lnTo>
                    <a:pt x="2142" y="802"/>
                  </a:lnTo>
                  <a:lnTo>
                    <a:pt x="2142" y="802"/>
                  </a:lnTo>
                  <a:close/>
                </a:path>
              </a:pathLst>
            </a:custGeom>
            <a:solidFill>
              <a:schemeClr val="accent1"/>
            </a:solidFill>
            <a:ln>
              <a:noFill/>
            </a:ln>
          </p:spPr>
          <p:txBody>
            <a:bodyPr vert="horz" wrap="square" lIns="68564" tIns="34282" rIns="68564" bIns="34282" numCol="1" anchor="t" anchorCtr="0" compatLnSpc="1">
              <a:prstTxWarp prst="textNoShape">
                <a:avLst/>
              </a:prstTxWarp>
            </a:bodyPr>
            <a:lstStyle/>
            <a:p>
              <a:pPr defTabSz="763914" fontAlgn="auto">
                <a:spcBef>
                  <a:spcPts val="0"/>
                </a:spcBef>
                <a:spcAft>
                  <a:spcPts val="0"/>
                </a:spcAft>
                <a:defRPr/>
              </a:pPr>
              <a:endParaRPr lang="en-GB" sz="1600" kern="0" dirty="0">
                <a:solidFill>
                  <a:srgbClr val="000000"/>
                </a:solidFill>
              </a:endParaRPr>
            </a:p>
          </p:txBody>
        </p:sp>
        <p:sp>
          <p:nvSpPr>
            <p:cNvPr id="37" name="Oval 36"/>
            <p:cNvSpPr/>
            <p:nvPr/>
          </p:nvSpPr>
          <p:spPr bwMode="ltGray">
            <a:xfrm>
              <a:off x="5786511" y="1767150"/>
              <a:ext cx="895796" cy="895796"/>
            </a:xfrm>
            <a:prstGeom prst="ellipse">
              <a:avLst/>
            </a:prstGeom>
            <a:solidFill>
              <a:srgbClr val="FFFFFF"/>
            </a:solidFill>
            <a:ln w="3175" cap="flat" cmpd="sng" algn="ctr">
              <a:noFill/>
              <a:prstDash val="solid"/>
            </a:ln>
            <a:effectLst/>
          </p:spPr>
          <p:txBody>
            <a:bodyPr rtlCol="0" anchor="ctr"/>
            <a:lstStyle/>
            <a:p>
              <a:pPr algn="ctr" defTabSz="763914" fontAlgn="auto">
                <a:spcBef>
                  <a:spcPts val="0"/>
                </a:spcBef>
                <a:spcAft>
                  <a:spcPts val="0"/>
                </a:spcAft>
                <a:defRPr/>
              </a:pPr>
              <a:endParaRPr lang="en-GB" sz="1600" kern="0" dirty="0">
                <a:solidFill>
                  <a:srgbClr val="FFFFFF"/>
                </a:solidFill>
                <a:latin typeface="Georgia" pitchFamily="18" charset="0"/>
                <a:cs typeface="+mn-cs"/>
              </a:endParaRPr>
            </a:p>
          </p:txBody>
        </p:sp>
        <p:sp>
          <p:nvSpPr>
            <p:cNvPr id="38" name="TextBox 37"/>
            <p:cNvSpPr txBox="1"/>
            <p:nvPr/>
          </p:nvSpPr>
          <p:spPr>
            <a:xfrm>
              <a:off x="5866094" y="2007300"/>
              <a:ext cx="711829" cy="348476"/>
            </a:xfrm>
            <a:prstGeom prst="rect">
              <a:avLst/>
            </a:prstGeom>
            <a:noFill/>
          </p:spPr>
          <p:txBody>
            <a:bodyPr wrap="square" lIns="0" tIns="0" rIns="0" bIns="0" rtlCol="0">
              <a:noAutofit/>
            </a:bodyPr>
            <a:lstStyle/>
            <a:p>
              <a:pPr algn="ctr" defTabSz="763914">
                <a:spcAft>
                  <a:spcPts val="675"/>
                </a:spcAft>
              </a:pPr>
              <a:r>
                <a:rPr lang="en-GB" sz="1100" b="1" i="1" dirty="0">
                  <a:solidFill>
                    <a:srgbClr val="000000"/>
                  </a:solidFill>
                  <a:latin typeface="Georgia" pitchFamily="18" charset="0"/>
                </a:rPr>
                <a:t>Papers and minutes </a:t>
              </a:r>
            </a:p>
          </p:txBody>
        </p:sp>
        <p:sp>
          <p:nvSpPr>
            <p:cNvPr id="39" name="Title 7"/>
            <p:cNvSpPr txBox="1">
              <a:spLocks/>
            </p:cNvSpPr>
            <p:nvPr/>
          </p:nvSpPr>
          <p:spPr>
            <a:xfrm>
              <a:off x="5590719" y="2838444"/>
              <a:ext cx="1340885" cy="1015663"/>
            </a:xfrm>
            <a:prstGeom prst="rect">
              <a:avLst/>
            </a:prstGeom>
          </p:spPr>
          <p:txBody>
            <a:bodyPr vert="horz" lIns="0" tIns="0" rIns="0" bIns="0" rtlCol="0" anchor="t" anchorCtr="0">
              <a:spAutoFit/>
            </a:bodyPr>
            <a:lstStyle>
              <a:lvl1pPr algn="l" defTabSz="1219170" rtl="0" eaLnBrk="1" latinLnBrk="0" hangingPunct="1">
                <a:lnSpc>
                  <a:spcPct val="100000"/>
                </a:lnSpc>
                <a:spcBef>
                  <a:spcPct val="0"/>
                </a:spcBef>
                <a:buNone/>
                <a:defRPr sz="2800" b="1" i="1" kern="1200">
                  <a:solidFill>
                    <a:schemeClr val="tx1"/>
                  </a:solidFill>
                  <a:latin typeface="+mj-lt"/>
                  <a:ea typeface="+mj-ea"/>
                  <a:cs typeface="+mj-cs"/>
                </a:defRPr>
              </a:lvl1pPr>
            </a:lstStyle>
            <a:p>
              <a:pPr marL="134964" indent="-134964">
                <a:spcAft>
                  <a:spcPts val="675"/>
                </a:spcAft>
                <a:buFont typeface="Arial" panose="020B0604020202020204" pitchFamily="34" charset="0"/>
                <a:buChar char="•"/>
              </a:pPr>
              <a:r>
                <a:rPr lang="en-IN" sz="1100" b="0" i="0" dirty="0"/>
                <a:t>IASB papers available 2 weeks in advance. Minutes and podcast on IASB website</a:t>
              </a:r>
            </a:p>
          </p:txBody>
        </p:sp>
      </p:grpSp>
      <p:grpSp>
        <p:nvGrpSpPr>
          <p:cNvPr id="8" name="Group 7"/>
          <p:cNvGrpSpPr/>
          <p:nvPr/>
        </p:nvGrpSpPr>
        <p:grpSpPr>
          <a:xfrm>
            <a:off x="7120088" y="1282679"/>
            <a:ext cx="1340885" cy="2611165"/>
            <a:chOff x="7207228" y="1412219"/>
            <a:chExt cx="1340885" cy="2611165"/>
          </a:xfrm>
        </p:grpSpPr>
        <p:sp>
          <p:nvSpPr>
            <p:cNvPr id="41" name="Freeform 6"/>
            <p:cNvSpPr>
              <a:spLocks/>
            </p:cNvSpPr>
            <p:nvPr/>
          </p:nvSpPr>
          <p:spPr bwMode="auto">
            <a:xfrm>
              <a:off x="7362286" y="1412219"/>
              <a:ext cx="230497" cy="143160"/>
            </a:xfrm>
            <a:custGeom>
              <a:avLst/>
              <a:gdLst>
                <a:gd name="T0" fmla="*/ 512 w 512"/>
                <a:gd name="T1" fmla="*/ 318 h 318"/>
                <a:gd name="T2" fmla="*/ 512 w 512"/>
                <a:gd name="T3" fmla="*/ 316 h 318"/>
                <a:gd name="T4" fmla="*/ 512 w 512"/>
                <a:gd name="T5" fmla="*/ 316 h 318"/>
                <a:gd name="T6" fmla="*/ 510 w 512"/>
                <a:gd name="T7" fmla="*/ 290 h 318"/>
                <a:gd name="T8" fmla="*/ 506 w 512"/>
                <a:gd name="T9" fmla="*/ 262 h 318"/>
                <a:gd name="T10" fmla="*/ 500 w 512"/>
                <a:gd name="T11" fmla="*/ 234 h 318"/>
                <a:gd name="T12" fmla="*/ 492 w 512"/>
                <a:gd name="T13" fmla="*/ 206 h 318"/>
                <a:gd name="T14" fmla="*/ 480 w 512"/>
                <a:gd name="T15" fmla="*/ 180 h 318"/>
                <a:gd name="T16" fmla="*/ 468 w 512"/>
                <a:gd name="T17" fmla="*/ 154 h 318"/>
                <a:gd name="T18" fmla="*/ 454 w 512"/>
                <a:gd name="T19" fmla="*/ 128 h 318"/>
                <a:gd name="T20" fmla="*/ 436 w 512"/>
                <a:gd name="T21" fmla="*/ 104 h 318"/>
                <a:gd name="T22" fmla="*/ 418 w 512"/>
                <a:gd name="T23" fmla="*/ 82 h 318"/>
                <a:gd name="T24" fmla="*/ 398 w 512"/>
                <a:gd name="T25" fmla="*/ 62 h 318"/>
                <a:gd name="T26" fmla="*/ 378 w 512"/>
                <a:gd name="T27" fmla="*/ 44 h 318"/>
                <a:gd name="T28" fmla="*/ 356 w 512"/>
                <a:gd name="T29" fmla="*/ 28 h 318"/>
                <a:gd name="T30" fmla="*/ 332 w 512"/>
                <a:gd name="T31" fmla="*/ 16 h 318"/>
                <a:gd name="T32" fmla="*/ 308 w 512"/>
                <a:gd name="T33" fmla="*/ 8 h 318"/>
                <a:gd name="T34" fmla="*/ 282 w 512"/>
                <a:gd name="T35" fmla="*/ 2 h 318"/>
                <a:gd name="T36" fmla="*/ 256 w 512"/>
                <a:gd name="T37" fmla="*/ 0 h 318"/>
                <a:gd name="T38" fmla="*/ 256 w 512"/>
                <a:gd name="T39" fmla="*/ 0 h 318"/>
                <a:gd name="T40" fmla="*/ 230 w 512"/>
                <a:gd name="T41" fmla="*/ 2 h 318"/>
                <a:gd name="T42" fmla="*/ 204 w 512"/>
                <a:gd name="T43" fmla="*/ 8 h 318"/>
                <a:gd name="T44" fmla="*/ 180 w 512"/>
                <a:gd name="T45" fmla="*/ 16 h 318"/>
                <a:gd name="T46" fmla="*/ 156 w 512"/>
                <a:gd name="T47" fmla="*/ 28 h 318"/>
                <a:gd name="T48" fmla="*/ 134 w 512"/>
                <a:gd name="T49" fmla="*/ 44 h 318"/>
                <a:gd name="T50" fmla="*/ 114 w 512"/>
                <a:gd name="T51" fmla="*/ 62 h 318"/>
                <a:gd name="T52" fmla="*/ 94 w 512"/>
                <a:gd name="T53" fmla="*/ 82 h 318"/>
                <a:gd name="T54" fmla="*/ 76 w 512"/>
                <a:gd name="T55" fmla="*/ 104 h 318"/>
                <a:gd name="T56" fmla="*/ 60 w 512"/>
                <a:gd name="T57" fmla="*/ 128 h 318"/>
                <a:gd name="T58" fmla="*/ 44 w 512"/>
                <a:gd name="T59" fmla="*/ 154 h 318"/>
                <a:gd name="T60" fmla="*/ 32 w 512"/>
                <a:gd name="T61" fmla="*/ 180 h 318"/>
                <a:gd name="T62" fmla="*/ 20 w 512"/>
                <a:gd name="T63" fmla="*/ 206 h 318"/>
                <a:gd name="T64" fmla="*/ 12 w 512"/>
                <a:gd name="T65" fmla="*/ 234 h 318"/>
                <a:gd name="T66" fmla="*/ 6 w 512"/>
                <a:gd name="T67" fmla="*/ 262 h 318"/>
                <a:gd name="T68" fmla="*/ 2 w 512"/>
                <a:gd name="T69" fmla="*/ 290 h 318"/>
                <a:gd name="T70" fmla="*/ 0 w 512"/>
                <a:gd name="T71" fmla="*/ 316 h 318"/>
                <a:gd name="T72" fmla="*/ 0 w 512"/>
                <a:gd name="T73" fmla="*/ 318 h 318"/>
                <a:gd name="T74" fmla="*/ 512 w 512"/>
                <a:gd name="T75"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 h="318">
                  <a:moveTo>
                    <a:pt x="512" y="318"/>
                  </a:moveTo>
                  <a:lnTo>
                    <a:pt x="512" y="316"/>
                  </a:lnTo>
                  <a:lnTo>
                    <a:pt x="512" y="316"/>
                  </a:lnTo>
                  <a:lnTo>
                    <a:pt x="510" y="290"/>
                  </a:lnTo>
                  <a:lnTo>
                    <a:pt x="506" y="262"/>
                  </a:lnTo>
                  <a:lnTo>
                    <a:pt x="500" y="234"/>
                  </a:lnTo>
                  <a:lnTo>
                    <a:pt x="492" y="206"/>
                  </a:lnTo>
                  <a:lnTo>
                    <a:pt x="480" y="180"/>
                  </a:lnTo>
                  <a:lnTo>
                    <a:pt x="468" y="154"/>
                  </a:lnTo>
                  <a:lnTo>
                    <a:pt x="454" y="128"/>
                  </a:lnTo>
                  <a:lnTo>
                    <a:pt x="436" y="104"/>
                  </a:lnTo>
                  <a:lnTo>
                    <a:pt x="418" y="82"/>
                  </a:lnTo>
                  <a:lnTo>
                    <a:pt x="398" y="62"/>
                  </a:lnTo>
                  <a:lnTo>
                    <a:pt x="378" y="44"/>
                  </a:lnTo>
                  <a:lnTo>
                    <a:pt x="356" y="28"/>
                  </a:lnTo>
                  <a:lnTo>
                    <a:pt x="332" y="16"/>
                  </a:lnTo>
                  <a:lnTo>
                    <a:pt x="308" y="8"/>
                  </a:lnTo>
                  <a:lnTo>
                    <a:pt x="282" y="2"/>
                  </a:lnTo>
                  <a:lnTo>
                    <a:pt x="256" y="0"/>
                  </a:lnTo>
                  <a:lnTo>
                    <a:pt x="256" y="0"/>
                  </a:lnTo>
                  <a:lnTo>
                    <a:pt x="230" y="2"/>
                  </a:lnTo>
                  <a:lnTo>
                    <a:pt x="204" y="8"/>
                  </a:lnTo>
                  <a:lnTo>
                    <a:pt x="180" y="16"/>
                  </a:lnTo>
                  <a:lnTo>
                    <a:pt x="156" y="28"/>
                  </a:lnTo>
                  <a:lnTo>
                    <a:pt x="134" y="44"/>
                  </a:lnTo>
                  <a:lnTo>
                    <a:pt x="114" y="62"/>
                  </a:lnTo>
                  <a:lnTo>
                    <a:pt x="94" y="82"/>
                  </a:lnTo>
                  <a:lnTo>
                    <a:pt x="76" y="104"/>
                  </a:lnTo>
                  <a:lnTo>
                    <a:pt x="60" y="128"/>
                  </a:lnTo>
                  <a:lnTo>
                    <a:pt x="44" y="154"/>
                  </a:lnTo>
                  <a:lnTo>
                    <a:pt x="32" y="180"/>
                  </a:lnTo>
                  <a:lnTo>
                    <a:pt x="20" y="206"/>
                  </a:lnTo>
                  <a:lnTo>
                    <a:pt x="12" y="234"/>
                  </a:lnTo>
                  <a:lnTo>
                    <a:pt x="6" y="262"/>
                  </a:lnTo>
                  <a:lnTo>
                    <a:pt x="2" y="290"/>
                  </a:lnTo>
                  <a:lnTo>
                    <a:pt x="0" y="316"/>
                  </a:lnTo>
                  <a:lnTo>
                    <a:pt x="0" y="318"/>
                  </a:lnTo>
                  <a:lnTo>
                    <a:pt x="512" y="318"/>
                  </a:lnTo>
                  <a:close/>
                </a:path>
              </a:pathLst>
            </a:custGeom>
            <a:solidFill>
              <a:srgbClr val="968C6D">
                <a:lumMod val="60000"/>
                <a:lumOff val="40000"/>
              </a:srgbClr>
            </a:solidFill>
            <a:ln>
              <a:noFill/>
            </a:ln>
          </p:spPr>
          <p:txBody>
            <a:bodyPr vert="horz" wrap="square" lIns="68564" tIns="34282" rIns="68564" bIns="34282" numCol="1" anchor="t" anchorCtr="0" compatLnSpc="1">
              <a:prstTxWarp prst="textNoShape">
                <a:avLst/>
              </a:prstTxWarp>
            </a:bodyPr>
            <a:lstStyle/>
            <a:p>
              <a:pPr defTabSz="763914" fontAlgn="auto">
                <a:spcBef>
                  <a:spcPts val="0"/>
                </a:spcBef>
                <a:spcAft>
                  <a:spcPts val="0"/>
                </a:spcAft>
                <a:defRPr/>
              </a:pPr>
              <a:endParaRPr lang="en-GB" sz="1600" kern="0" dirty="0">
                <a:solidFill>
                  <a:srgbClr val="000000"/>
                </a:solidFill>
              </a:endParaRPr>
            </a:p>
          </p:txBody>
        </p:sp>
        <p:sp>
          <p:nvSpPr>
            <p:cNvPr id="42" name="Freeform 7"/>
            <p:cNvSpPr>
              <a:spLocks/>
            </p:cNvSpPr>
            <p:nvPr/>
          </p:nvSpPr>
          <p:spPr bwMode="auto">
            <a:xfrm>
              <a:off x="8060080" y="1412219"/>
              <a:ext cx="229597" cy="143160"/>
            </a:xfrm>
            <a:custGeom>
              <a:avLst/>
              <a:gdLst>
                <a:gd name="T0" fmla="*/ 0 w 510"/>
                <a:gd name="T1" fmla="*/ 318 h 318"/>
                <a:gd name="T2" fmla="*/ 0 w 510"/>
                <a:gd name="T3" fmla="*/ 316 h 318"/>
                <a:gd name="T4" fmla="*/ 0 w 510"/>
                <a:gd name="T5" fmla="*/ 316 h 318"/>
                <a:gd name="T6" fmla="*/ 2 w 510"/>
                <a:gd name="T7" fmla="*/ 290 h 318"/>
                <a:gd name="T8" fmla="*/ 6 w 510"/>
                <a:gd name="T9" fmla="*/ 262 h 318"/>
                <a:gd name="T10" fmla="*/ 12 w 510"/>
                <a:gd name="T11" fmla="*/ 234 h 318"/>
                <a:gd name="T12" fmla="*/ 20 w 510"/>
                <a:gd name="T13" fmla="*/ 206 h 318"/>
                <a:gd name="T14" fmla="*/ 30 w 510"/>
                <a:gd name="T15" fmla="*/ 180 h 318"/>
                <a:gd name="T16" fmla="*/ 44 w 510"/>
                <a:gd name="T17" fmla="*/ 154 h 318"/>
                <a:gd name="T18" fmla="*/ 58 w 510"/>
                <a:gd name="T19" fmla="*/ 128 h 318"/>
                <a:gd name="T20" fmla="*/ 74 w 510"/>
                <a:gd name="T21" fmla="*/ 104 h 318"/>
                <a:gd name="T22" fmla="*/ 92 w 510"/>
                <a:gd name="T23" fmla="*/ 82 h 318"/>
                <a:gd name="T24" fmla="*/ 112 w 510"/>
                <a:gd name="T25" fmla="*/ 62 h 318"/>
                <a:gd name="T26" fmla="*/ 134 w 510"/>
                <a:gd name="T27" fmla="*/ 44 h 318"/>
                <a:gd name="T28" fmla="*/ 156 w 510"/>
                <a:gd name="T29" fmla="*/ 28 h 318"/>
                <a:gd name="T30" fmla="*/ 180 w 510"/>
                <a:gd name="T31" fmla="*/ 16 h 318"/>
                <a:gd name="T32" fmla="*/ 204 w 510"/>
                <a:gd name="T33" fmla="*/ 8 h 318"/>
                <a:gd name="T34" fmla="*/ 230 w 510"/>
                <a:gd name="T35" fmla="*/ 2 h 318"/>
                <a:gd name="T36" fmla="*/ 256 w 510"/>
                <a:gd name="T37" fmla="*/ 0 h 318"/>
                <a:gd name="T38" fmla="*/ 256 w 510"/>
                <a:gd name="T39" fmla="*/ 0 h 318"/>
                <a:gd name="T40" fmla="*/ 282 w 510"/>
                <a:gd name="T41" fmla="*/ 2 h 318"/>
                <a:gd name="T42" fmla="*/ 306 w 510"/>
                <a:gd name="T43" fmla="*/ 8 h 318"/>
                <a:gd name="T44" fmla="*/ 332 w 510"/>
                <a:gd name="T45" fmla="*/ 16 h 318"/>
                <a:gd name="T46" fmla="*/ 354 w 510"/>
                <a:gd name="T47" fmla="*/ 28 h 318"/>
                <a:gd name="T48" fmla="*/ 376 w 510"/>
                <a:gd name="T49" fmla="*/ 44 h 318"/>
                <a:gd name="T50" fmla="*/ 398 w 510"/>
                <a:gd name="T51" fmla="*/ 62 h 318"/>
                <a:gd name="T52" fmla="*/ 418 w 510"/>
                <a:gd name="T53" fmla="*/ 82 h 318"/>
                <a:gd name="T54" fmla="*/ 436 w 510"/>
                <a:gd name="T55" fmla="*/ 104 h 318"/>
                <a:gd name="T56" fmla="*/ 452 w 510"/>
                <a:gd name="T57" fmla="*/ 128 h 318"/>
                <a:gd name="T58" fmla="*/ 466 w 510"/>
                <a:gd name="T59" fmla="*/ 154 h 318"/>
                <a:gd name="T60" fmla="*/ 480 w 510"/>
                <a:gd name="T61" fmla="*/ 180 h 318"/>
                <a:gd name="T62" fmla="*/ 490 w 510"/>
                <a:gd name="T63" fmla="*/ 206 h 318"/>
                <a:gd name="T64" fmla="*/ 500 w 510"/>
                <a:gd name="T65" fmla="*/ 234 h 318"/>
                <a:gd name="T66" fmla="*/ 506 w 510"/>
                <a:gd name="T67" fmla="*/ 262 h 318"/>
                <a:gd name="T68" fmla="*/ 510 w 510"/>
                <a:gd name="T69" fmla="*/ 290 h 318"/>
                <a:gd name="T70" fmla="*/ 510 w 510"/>
                <a:gd name="T71" fmla="*/ 316 h 318"/>
                <a:gd name="T72" fmla="*/ 510 w 510"/>
                <a:gd name="T73" fmla="*/ 318 h 318"/>
                <a:gd name="T74" fmla="*/ 0 w 510"/>
                <a:gd name="T75"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0" h="318">
                  <a:moveTo>
                    <a:pt x="0" y="318"/>
                  </a:moveTo>
                  <a:lnTo>
                    <a:pt x="0" y="316"/>
                  </a:lnTo>
                  <a:lnTo>
                    <a:pt x="0" y="316"/>
                  </a:lnTo>
                  <a:lnTo>
                    <a:pt x="2" y="290"/>
                  </a:lnTo>
                  <a:lnTo>
                    <a:pt x="6" y="262"/>
                  </a:lnTo>
                  <a:lnTo>
                    <a:pt x="12" y="234"/>
                  </a:lnTo>
                  <a:lnTo>
                    <a:pt x="20" y="206"/>
                  </a:lnTo>
                  <a:lnTo>
                    <a:pt x="30" y="180"/>
                  </a:lnTo>
                  <a:lnTo>
                    <a:pt x="44" y="154"/>
                  </a:lnTo>
                  <a:lnTo>
                    <a:pt x="58" y="128"/>
                  </a:lnTo>
                  <a:lnTo>
                    <a:pt x="74" y="104"/>
                  </a:lnTo>
                  <a:lnTo>
                    <a:pt x="92" y="82"/>
                  </a:lnTo>
                  <a:lnTo>
                    <a:pt x="112" y="62"/>
                  </a:lnTo>
                  <a:lnTo>
                    <a:pt x="134" y="44"/>
                  </a:lnTo>
                  <a:lnTo>
                    <a:pt x="156" y="28"/>
                  </a:lnTo>
                  <a:lnTo>
                    <a:pt x="180" y="16"/>
                  </a:lnTo>
                  <a:lnTo>
                    <a:pt x="204" y="8"/>
                  </a:lnTo>
                  <a:lnTo>
                    <a:pt x="230" y="2"/>
                  </a:lnTo>
                  <a:lnTo>
                    <a:pt x="256" y="0"/>
                  </a:lnTo>
                  <a:lnTo>
                    <a:pt x="256" y="0"/>
                  </a:lnTo>
                  <a:lnTo>
                    <a:pt x="282" y="2"/>
                  </a:lnTo>
                  <a:lnTo>
                    <a:pt x="306" y="8"/>
                  </a:lnTo>
                  <a:lnTo>
                    <a:pt x="332" y="16"/>
                  </a:lnTo>
                  <a:lnTo>
                    <a:pt x="354" y="28"/>
                  </a:lnTo>
                  <a:lnTo>
                    <a:pt x="376" y="44"/>
                  </a:lnTo>
                  <a:lnTo>
                    <a:pt x="398" y="62"/>
                  </a:lnTo>
                  <a:lnTo>
                    <a:pt x="418" y="82"/>
                  </a:lnTo>
                  <a:lnTo>
                    <a:pt x="436" y="104"/>
                  </a:lnTo>
                  <a:lnTo>
                    <a:pt x="452" y="128"/>
                  </a:lnTo>
                  <a:lnTo>
                    <a:pt x="466" y="154"/>
                  </a:lnTo>
                  <a:lnTo>
                    <a:pt x="480" y="180"/>
                  </a:lnTo>
                  <a:lnTo>
                    <a:pt x="490" y="206"/>
                  </a:lnTo>
                  <a:lnTo>
                    <a:pt x="500" y="234"/>
                  </a:lnTo>
                  <a:lnTo>
                    <a:pt x="506" y="262"/>
                  </a:lnTo>
                  <a:lnTo>
                    <a:pt x="510" y="290"/>
                  </a:lnTo>
                  <a:lnTo>
                    <a:pt x="510" y="316"/>
                  </a:lnTo>
                  <a:lnTo>
                    <a:pt x="510" y="318"/>
                  </a:lnTo>
                  <a:lnTo>
                    <a:pt x="0" y="318"/>
                  </a:lnTo>
                  <a:close/>
                </a:path>
              </a:pathLst>
            </a:custGeom>
            <a:solidFill>
              <a:srgbClr val="968C6D">
                <a:lumMod val="60000"/>
                <a:lumOff val="40000"/>
              </a:srgbClr>
            </a:solidFill>
            <a:ln>
              <a:noFill/>
            </a:ln>
          </p:spPr>
          <p:txBody>
            <a:bodyPr vert="horz" wrap="square" lIns="68564" tIns="34282" rIns="68564" bIns="34282" numCol="1" anchor="t" anchorCtr="0" compatLnSpc="1">
              <a:prstTxWarp prst="textNoShape">
                <a:avLst/>
              </a:prstTxWarp>
            </a:bodyPr>
            <a:lstStyle/>
            <a:p>
              <a:pPr defTabSz="763914" fontAlgn="auto">
                <a:spcBef>
                  <a:spcPts val="0"/>
                </a:spcBef>
                <a:spcAft>
                  <a:spcPts val="0"/>
                </a:spcAft>
                <a:defRPr/>
              </a:pPr>
              <a:endParaRPr lang="en-GB" sz="1600" kern="0" dirty="0">
                <a:solidFill>
                  <a:srgbClr val="000000"/>
                </a:solidFill>
              </a:endParaRPr>
            </a:p>
          </p:txBody>
        </p:sp>
        <p:sp>
          <p:nvSpPr>
            <p:cNvPr id="43" name="Freeform 11"/>
            <p:cNvSpPr>
              <a:spLocks/>
            </p:cNvSpPr>
            <p:nvPr/>
          </p:nvSpPr>
          <p:spPr bwMode="auto">
            <a:xfrm>
              <a:off x="7246137" y="1412219"/>
              <a:ext cx="1160589" cy="1376681"/>
            </a:xfrm>
            <a:custGeom>
              <a:avLst/>
              <a:gdLst>
                <a:gd name="T0" fmla="*/ 2092 w 2578"/>
                <a:gd name="T1" fmla="*/ 756 h 3058"/>
                <a:gd name="T2" fmla="*/ 1912 w 2578"/>
                <a:gd name="T3" fmla="*/ 612 h 3058"/>
                <a:gd name="T4" fmla="*/ 1854 w 2578"/>
                <a:gd name="T5" fmla="*/ 554 h 3058"/>
                <a:gd name="T6" fmla="*/ 1822 w 2578"/>
                <a:gd name="T7" fmla="*/ 484 h 3058"/>
                <a:gd name="T8" fmla="*/ 1810 w 2578"/>
                <a:gd name="T9" fmla="*/ 374 h 3058"/>
                <a:gd name="T10" fmla="*/ 1808 w 2578"/>
                <a:gd name="T11" fmla="*/ 316 h 3058"/>
                <a:gd name="T12" fmla="*/ 1820 w 2578"/>
                <a:gd name="T13" fmla="*/ 234 h 3058"/>
                <a:gd name="T14" fmla="*/ 1852 w 2578"/>
                <a:gd name="T15" fmla="*/ 154 h 3058"/>
                <a:gd name="T16" fmla="*/ 1900 w 2578"/>
                <a:gd name="T17" fmla="*/ 82 h 3058"/>
                <a:gd name="T18" fmla="*/ 1964 w 2578"/>
                <a:gd name="T19" fmla="*/ 28 h 3058"/>
                <a:gd name="T20" fmla="*/ 2038 w 2578"/>
                <a:gd name="T21" fmla="*/ 2 h 3058"/>
                <a:gd name="T22" fmla="*/ 1926 w 2578"/>
                <a:gd name="T23" fmla="*/ 0 h 3058"/>
                <a:gd name="T24" fmla="*/ 1648 w 2578"/>
                <a:gd name="T25" fmla="*/ 12 h 3058"/>
                <a:gd name="T26" fmla="*/ 1402 w 2578"/>
                <a:gd name="T27" fmla="*/ 26 h 3058"/>
                <a:gd name="T28" fmla="*/ 1288 w 2578"/>
                <a:gd name="T29" fmla="*/ 26 h 3058"/>
                <a:gd name="T30" fmla="*/ 1084 w 2578"/>
                <a:gd name="T31" fmla="*/ 22 h 3058"/>
                <a:gd name="T32" fmla="*/ 850 w 2578"/>
                <a:gd name="T33" fmla="*/ 8 h 3058"/>
                <a:gd name="T34" fmla="*/ 514 w 2578"/>
                <a:gd name="T35" fmla="*/ 0 h 3058"/>
                <a:gd name="T36" fmla="*/ 566 w 2578"/>
                <a:gd name="T37" fmla="*/ 8 h 3058"/>
                <a:gd name="T38" fmla="*/ 636 w 2578"/>
                <a:gd name="T39" fmla="*/ 44 h 3058"/>
                <a:gd name="T40" fmla="*/ 694 w 2578"/>
                <a:gd name="T41" fmla="*/ 104 h 3058"/>
                <a:gd name="T42" fmla="*/ 738 w 2578"/>
                <a:gd name="T43" fmla="*/ 180 h 3058"/>
                <a:gd name="T44" fmla="*/ 764 w 2578"/>
                <a:gd name="T45" fmla="*/ 262 h 3058"/>
                <a:gd name="T46" fmla="*/ 770 w 2578"/>
                <a:gd name="T47" fmla="*/ 324 h 3058"/>
                <a:gd name="T48" fmla="*/ 766 w 2578"/>
                <a:gd name="T49" fmla="*/ 416 h 3058"/>
                <a:gd name="T50" fmla="*/ 746 w 2578"/>
                <a:gd name="T51" fmla="*/ 510 h 3058"/>
                <a:gd name="T52" fmla="*/ 708 w 2578"/>
                <a:gd name="T53" fmla="*/ 572 h 3058"/>
                <a:gd name="T54" fmla="*/ 606 w 2578"/>
                <a:gd name="T55" fmla="*/ 658 h 3058"/>
                <a:gd name="T56" fmla="*/ 436 w 2578"/>
                <a:gd name="T57" fmla="*/ 802 h 3058"/>
                <a:gd name="T58" fmla="*/ 386 w 2578"/>
                <a:gd name="T59" fmla="*/ 848 h 3058"/>
                <a:gd name="T60" fmla="*/ 254 w 2578"/>
                <a:gd name="T61" fmla="*/ 1000 h 3058"/>
                <a:gd name="T62" fmla="*/ 148 w 2578"/>
                <a:gd name="T63" fmla="*/ 1170 h 3058"/>
                <a:gd name="T64" fmla="*/ 68 w 2578"/>
                <a:gd name="T65" fmla="*/ 1356 h 3058"/>
                <a:gd name="T66" fmla="*/ 18 w 2578"/>
                <a:gd name="T67" fmla="*/ 1556 h 3058"/>
                <a:gd name="T68" fmla="*/ 0 w 2578"/>
                <a:gd name="T69" fmla="*/ 1768 h 3058"/>
                <a:gd name="T70" fmla="*/ 6 w 2578"/>
                <a:gd name="T71" fmla="*/ 1900 h 3058"/>
                <a:gd name="T72" fmla="*/ 40 w 2578"/>
                <a:gd name="T73" fmla="*/ 2090 h 3058"/>
                <a:gd name="T74" fmla="*/ 102 w 2578"/>
                <a:gd name="T75" fmla="*/ 2270 h 3058"/>
                <a:gd name="T76" fmla="*/ 186 w 2578"/>
                <a:gd name="T77" fmla="*/ 2436 h 3058"/>
                <a:gd name="T78" fmla="*/ 294 w 2578"/>
                <a:gd name="T79" fmla="*/ 2588 h 3058"/>
                <a:gd name="T80" fmla="*/ 422 w 2578"/>
                <a:gd name="T81" fmla="*/ 2722 h 3058"/>
                <a:gd name="T82" fmla="*/ 568 w 2578"/>
                <a:gd name="T83" fmla="*/ 2836 h 3058"/>
                <a:gd name="T84" fmla="*/ 730 w 2578"/>
                <a:gd name="T85" fmla="*/ 2930 h 3058"/>
                <a:gd name="T86" fmla="*/ 906 w 2578"/>
                <a:gd name="T87" fmla="*/ 3000 h 3058"/>
                <a:gd name="T88" fmla="*/ 1092 w 2578"/>
                <a:gd name="T89" fmla="*/ 3042 h 3058"/>
                <a:gd name="T90" fmla="*/ 1288 w 2578"/>
                <a:gd name="T91" fmla="*/ 3058 h 3058"/>
                <a:gd name="T92" fmla="*/ 1420 w 2578"/>
                <a:gd name="T93" fmla="*/ 3050 h 3058"/>
                <a:gd name="T94" fmla="*/ 1610 w 2578"/>
                <a:gd name="T95" fmla="*/ 3016 h 3058"/>
                <a:gd name="T96" fmla="*/ 1790 w 2578"/>
                <a:gd name="T97" fmla="*/ 2956 h 3058"/>
                <a:gd name="T98" fmla="*/ 1956 w 2578"/>
                <a:gd name="T99" fmla="*/ 2870 h 3058"/>
                <a:gd name="T100" fmla="*/ 2108 w 2578"/>
                <a:gd name="T101" fmla="*/ 2762 h 3058"/>
                <a:gd name="T102" fmla="*/ 2242 w 2578"/>
                <a:gd name="T103" fmla="*/ 2634 h 3058"/>
                <a:gd name="T104" fmla="*/ 2358 w 2578"/>
                <a:gd name="T105" fmla="*/ 2488 h 3058"/>
                <a:gd name="T106" fmla="*/ 2450 w 2578"/>
                <a:gd name="T107" fmla="*/ 2328 h 3058"/>
                <a:gd name="T108" fmla="*/ 2520 w 2578"/>
                <a:gd name="T109" fmla="*/ 2152 h 3058"/>
                <a:gd name="T110" fmla="*/ 2562 w 2578"/>
                <a:gd name="T111" fmla="*/ 1964 h 3058"/>
                <a:gd name="T112" fmla="*/ 2578 w 2578"/>
                <a:gd name="T113" fmla="*/ 1768 h 3058"/>
                <a:gd name="T114" fmla="*/ 2570 w 2578"/>
                <a:gd name="T115" fmla="*/ 1626 h 3058"/>
                <a:gd name="T116" fmla="*/ 2530 w 2578"/>
                <a:gd name="T117" fmla="*/ 1422 h 3058"/>
                <a:gd name="T118" fmla="*/ 2460 w 2578"/>
                <a:gd name="T119" fmla="*/ 1230 h 3058"/>
                <a:gd name="T120" fmla="*/ 2362 w 2578"/>
                <a:gd name="T121" fmla="*/ 1054 h 3058"/>
                <a:gd name="T122" fmla="*/ 2238 w 2578"/>
                <a:gd name="T123" fmla="*/ 896 h 3058"/>
                <a:gd name="T124" fmla="*/ 2142 w 2578"/>
                <a:gd name="T125" fmla="*/ 802 h 3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78" h="3058">
                  <a:moveTo>
                    <a:pt x="2142" y="802"/>
                  </a:moveTo>
                  <a:lnTo>
                    <a:pt x="2142" y="802"/>
                  </a:lnTo>
                  <a:lnTo>
                    <a:pt x="2092" y="756"/>
                  </a:lnTo>
                  <a:lnTo>
                    <a:pt x="2046" y="718"/>
                  </a:lnTo>
                  <a:lnTo>
                    <a:pt x="1970" y="658"/>
                  </a:lnTo>
                  <a:lnTo>
                    <a:pt x="1912" y="612"/>
                  </a:lnTo>
                  <a:lnTo>
                    <a:pt x="1890" y="592"/>
                  </a:lnTo>
                  <a:lnTo>
                    <a:pt x="1870" y="572"/>
                  </a:lnTo>
                  <a:lnTo>
                    <a:pt x="1854" y="554"/>
                  </a:lnTo>
                  <a:lnTo>
                    <a:pt x="1842" y="532"/>
                  </a:lnTo>
                  <a:lnTo>
                    <a:pt x="1830" y="510"/>
                  </a:lnTo>
                  <a:lnTo>
                    <a:pt x="1822" y="484"/>
                  </a:lnTo>
                  <a:lnTo>
                    <a:pt x="1816" y="452"/>
                  </a:lnTo>
                  <a:lnTo>
                    <a:pt x="1812" y="416"/>
                  </a:lnTo>
                  <a:lnTo>
                    <a:pt x="1810" y="374"/>
                  </a:lnTo>
                  <a:lnTo>
                    <a:pt x="1808" y="324"/>
                  </a:lnTo>
                  <a:lnTo>
                    <a:pt x="1808" y="316"/>
                  </a:lnTo>
                  <a:lnTo>
                    <a:pt x="1808" y="316"/>
                  </a:lnTo>
                  <a:lnTo>
                    <a:pt x="1810" y="290"/>
                  </a:lnTo>
                  <a:lnTo>
                    <a:pt x="1814" y="262"/>
                  </a:lnTo>
                  <a:lnTo>
                    <a:pt x="1820" y="234"/>
                  </a:lnTo>
                  <a:lnTo>
                    <a:pt x="1828" y="206"/>
                  </a:lnTo>
                  <a:lnTo>
                    <a:pt x="1838" y="180"/>
                  </a:lnTo>
                  <a:lnTo>
                    <a:pt x="1852" y="154"/>
                  </a:lnTo>
                  <a:lnTo>
                    <a:pt x="1866" y="128"/>
                  </a:lnTo>
                  <a:lnTo>
                    <a:pt x="1882" y="104"/>
                  </a:lnTo>
                  <a:lnTo>
                    <a:pt x="1900" y="82"/>
                  </a:lnTo>
                  <a:lnTo>
                    <a:pt x="1920" y="62"/>
                  </a:lnTo>
                  <a:lnTo>
                    <a:pt x="1942" y="44"/>
                  </a:lnTo>
                  <a:lnTo>
                    <a:pt x="1964" y="28"/>
                  </a:lnTo>
                  <a:lnTo>
                    <a:pt x="1988" y="16"/>
                  </a:lnTo>
                  <a:lnTo>
                    <a:pt x="2012" y="8"/>
                  </a:lnTo>
                  <a:lnTo>
                    <a:pt x="2038" y="2"/>
                  </a:lnTo>
                  <a:lnTo>
                    <a:pt x="2064" y="0"/>
                  </a:lnTo>
                  <a:lnTo>
                    <a:pt x="2064" y="0"/>
                  </a:lnTo>
                  <a:lnTo>
                    <a:pt x="1926" y="0"/>
                  </a:lnTo>
                  <a:lnTo>
                    <a:pt x="1818" y="4"/>
                  </a:lnTo>
                  <a:lnTo>
                    <a:pt x="1728" y="8"/>
                  </a:lnTo>
                  <a:lnTo>
                    <a:pt x="1648" y="12"/>
                  </a:lnTo>
                  <a:lnTo>
                    <a:pt x="1574" y="18"/>
                  </a:lnTo>
                  <a:lnTo>
                    <a:pt x="1494" y="22"/>
                  </a:lnTo>
                  <a:lnTo>
                    <a:pt x="1402" y="26"/>
                  </a:lnTo>
                  <a:lnTo>
                    <a:pt x="1288" y="26"/>
                  </a:lnTo>
                  <a:lnTo>
                    <a:pt x="1288" y="26"/>
                  </a:lnTo>
                  <a:lnTo>
                    <a:pt x="1288" y="26"/>
                  </a:lnTo>
                  <a:lnTo>
                    <a:pt x="1288" y="26"/>
                  </a:lnTo>
                  <a:lnTo>
                    <a:pt x="1176" y="26"/>
                  </a:lnTo>
                  <a:lnTo>
                    <a:pt x="1084" y="22"/>
                  </a:lnTo>
                  <a:lnTo>
                    <a:pt x="1004" y="18"/>
                  </a:lnTo>
                  <a:lnTo>
                    <a:pt x="928" y="12"/>
                  </a:lnTo>
                  <a:lnTo>
                    <a:pt x="850" y="8"/>
                  </a:lnTo>
                  <a:lnTo>
                    <a:pt x="760" y="4"/>
                  </a:lnTo>
                  <a:lnTo>
                    <a:pt x="650" y="0"/>
                  </a:lnTo>
                  <a:lnTo>
                    <a:pt x="514" y="0"/>
                  </a:lnTo>
                  <a:lnTo>
                    <a:pt x="514" y="0"/>
                  </a:lnTo>
                  <a:lnTo>
                    <a:pt x="540" y="2"/>
                  </a:lnTo>
                  <a:lnTo>
                    <a:pt x="566" y="8"/>
                  </a:lnTo>
                  <a:lnTo>
                    <a:pt x="590" y="16"/>
                  </a:lnTo>
                  <a:lnTo>
                    <a:pt x="614" y="28"/>
                  </a:lnTo>
                  <a:lnTo>
                    <a:pt x="636" y="44"/>
                  </a:lnTo>
                  <a:lnTo>
                    <a:pt x="656" y="62"/>
                  </a:lnTo>
                  <a:lnTo>
                    <a:pt x="676" y="82"/>
                  </a:lnTo>
                  <a:lnTo>
                    <a:pt x="694" y="104"/>
                  </a:lnTo>
                  <a:lnTo>
                    <a:pt x="712" y="128"/>
                  </a:lnTo>
                  <a:lnTo>
                    <a:pt x="726" y="154"/>
                  </a:lnTo>
                  <a:lnTo>
                    <a:pt x="738" y="180"/>
                  </a:lnTo>
                  <a:lnTo>
                    <a:pt x="750" y="206"/>
                  </a:lnTo>
                  <a:lnTo>
                    <a:pt x="758" y="234"/>
                  </a:lnTo>
                  <a:lnTo>
                    <a:pt x="764" y="262"/>
                  </a:lnTo>
                  <a:lnTo>
                    <a:pt x="768" y="290"/>
                  </a:lnTo>
                  <a:lnTo>
                    <a:pt x="770" y="316"/>
                  </a:lnTo>
                  <a:lnTo>
                    <a:pt x="770" y="324"/>
                  </a:lnTo>
                  <a:lnTo>
                    <a:pt x="770" y="324"/>
                  </a:lnTo>
                  <a:lnTo>
                    <a:pt x="768" y="374"/>
                  </a:lnTo>
                  <a:lnTo>
                    <a:pt x="766" y="416"/>
                  </a:lnTo>
                  <a:lnTo>
                    <a:pt x="760" y="452"/>
                  </a:lnTo>
                  <a:lnTo>
                    <a:pt x="754" y="484"/>
                  </a:lnTo>
                  <a:lnTo>
                    <a:pt x="746" y="510"/>
                  </a:lnTo>
                  <a:lnTo>
                    <a:pt x="736" y="532"/>
                  </a:lnTo>
                  <a:lnTo>
                    <a:pt x="724" y="554"/>
                  </a:lnTo>
                  <a:lnTo>
                    <a:pt x="708" y="572"/>
                  </a:lnTo>
                  <a:lnTo>
                    <a:pt x="688" y="592"/>
                  </a:lnTo>
                  <a:lnTo>
                    <a:pt x="664" y="612"/>
                  </a:lnTo>
                  <a:lnTo>
                    <a:pt x="606" y="658"/>
                  </a:lnTo>
                  <a:lnTo>
                    <a:pt x="532" y="718"/>
                  </a:lnTo>
                  <a:lnTo>
                    <a:pt x="486" y="756"/>
                  </a:lnTo>
                  <a:lnTo>
                    <a:pt x="436" y="802"/>
                  </a:lnTo>
                  <a:lnTo>
                    <a:pt x="436" y="802"/>
                  </a:lnTo>
                  <a:lnTo>
                    <a:pt x="436" y="802"/>
                  </a:lnTo>
                  <a:lnTo>
                    <a:pt x="386" y="848"/>
                  </a:lnTo>
                  <a:lnTo>
                    <a:pt x="340" y="896"/>
                  </a:lnTo>
                  <a:lnTo>
                    <a:pt x="296" y="946"/>
                  </a:lnTo>
                  <a:lnTo>
                    <a:pt x="254" y="1000"/>
                  </a:lnTo>
                  <a:lnTo>
                    <a:pt x="216" y="1054"/>
                  </a:lnTo>
                  <a:lnTo>
                    <a:pt x="180" y="1110"/>
                  </a:lnTo>
                  <a:lnTo>
                    <a:pt x="148" y="1170"/>
                  </a:lnTo>
                  <a:lnTo>
                    <a:pt x="118" y="1230"/>
                  </a:lnTo>
                  <a:lnTo>
                    <a:pt x="90" y="1292"/>
                  </a:lnTo>
                  <a:lnTo>
                    <a:pt x="68" y="1356"/>
                  </a:lnTo>
                  <a:lnTo>
                    <a:pt x="48" y="1422"/>
                  </a:lnTo>
                  <a:lnTo>
                    <a:pt x="30" y="1488"/>
                  </a:lnTo>
                  <a:lnTo>
                    <a:pt x="18" y="1556"/>
                  </a:lnTo>
                  <a:lnTo>
                    <a:pt x="8" y="1626"/>
                  </a:lnTo>
                  <a:lnTo>
                    <a:pt x="2" y="1696"/>
                  </a:lnTo>
                  <a:lnTo>
                    <a:pt x="0" y="1768"/>
                  </a:lnTo>
                  <a:lnTo>
                    <a:pt x="0" y="1768"/>
                  </a:lnTo>
                  <a:lnTo>
                    <a:pt x="2" y="1834"/>
                  </a:lnTo>
                  <a:lnTo>
                    <a:pt x="6" y="1900"/>
                  </a:lnTo>
                  <a:lnTo>
                    <a:pt x="14" y="1964"/>
                  </a:lnTo>
                  <a:lnTo>
                    <a:pt x="26" y="2028"/>
                  </a:lnTo>
                  <a:lnTo>
                    <a:pt x="40" y="2090"/>
                  </a:lnTo>
                  <a:lnTo>
                    <a:pt x="58" y="2152"/>
                  </a:lnTo>
                  <a:lnTo>
                    <a:pt x="78" y="2212"/>
                  </a:lnTo>
                  <a:lnTo>
                    <a:pt x="102" y="2270"/>
                  </a:lnTo>
                  <a:lnTo>
                    <a:pt x="128" y="2328"/>
                  </a:lnTo>
                  <a:lnTo>
                    <a:pt x="156" y="2382"/>
                  </a:lnTo>
                  <a:lnTo>
                    <a:pt x="186" y="2436"/>
                  </a:lnTo>
                  <a:lnTo>
                    <a:pt x="220" y="2488"/>
                  </a:lnTo>
                  <a:lnTo>
                    <a:pt x="256" y="2540"/>
                  </a:lnTo>
                  <a:lnTo>
                    <a:pt x="294" y="2588"/>
                  </a:lnTo>
                  <a:lnTo>
                    <a:pt x="334" y="2634"/>
                  </a:lnTo>
                  <a:lnTo>
                    <a:pt x="378" y="2680"/>
                  </a:lnTo>
                  <a:lnTo>
                    <a:pt x="422" y="2722"/>
                  </a:lnTo>
                  <a:lnTo>
                    <a:pt x="470" y="2762"/>
                  </a:lnTo>
                  <a:lnTo>
                    <a:pt x="518" y="2802"/>
                  </a:lnTo>
                  <a:lnTo>
                    <a:pt x="568" y="2836"/>
                  </a:lnTo>
                  <a:lnTo>
                    <a:pt x="620" y="2870"/>
                  </a:lnTo>
                  <a:lnTo>
                    <a:pt x="674" y="2902"/>
                  </a:lnTo>
                  <a:lnTo>
                    <a:pt x="730" y="2930"/>
                  </a:lnTo>
                  <a:lnTo>
                    <a:pt x="788" y="2956"/>
                  </a:lnTo>
                  <a:lnTo>
                    <a:pt x="846" y="2978"/>
                  </a:lnTo>
                  <a:lnTo>
                    <a:pt x="906" y="3000"/>
                  </a:lnTo>
                  <a:lnTo>
                    <a:pt x="966" y="3016"/>
                  </a:lnTo>
                  <a:lnTo>
                    <a:pt x="1030" y="3030"/>
                  </a:lnTo>
                  <a:lnTo>
                    <a:pt x="1092" y="3042"/>
                  </a:lnTo>
                  <a:lnTo>
                    <a:pt x="1156" y="3050"/>
                  </a:lnTo>
                  <a:lnTo>
                    <a:pt x="1222" y="3056"/>
                  </a:lnTo>
                  <a:lnTo>
                    <a:pt x="1288" y="3058"/>
                  </a:lnTo>
                  <a:lnTo>
                    <a:pt x="1288" y="3058"/>
                  </a:lnTo>
                  <a:lnTo>
                    <a:pt x="1356" y="3056"/>
                  </a:lnTo>
                  <a:lnTo>
                    <a:pt x="1420" y="3050"/>
                  </a:lnTo>
                  <a:lnTo>
                    <a:pt x="1484" y="3042"/>
                  </a:lnTo>
                  <a:lnTo>
                    <a:pt x="1548" y="3030"/>
                  </a:lnTo>
                  <a:lnTo>
                    <a:pt x="1610" y="3016"/>
                  </a:lnTo>
                  <a:lnTo>
                    <a:pt x="1672" y="3000"/>
                  </a:lnTo>
                  <a:lnTo>
                    <a:pt x="1732" y="2978"/>
                  </a:lnTo>
                  <a:lnTo>
                    <a:pt x="1790" y="2956"/>
                  </a:lnTo>
                  <a:lnTo>
                    <a:pt x="1848" y="2930"/>
                  </a:lnTo>
                  <a:lnTo>
                    <a:pt x="1902" y="2902"/>
                  </a:lnTo>
                  <a:lnTo>
                    <a:pt x="1956" y="2870"/>
                  </a:lnTo>
                  <a:lnTo>
                    <a:pt x="2010" y="2836"/>
                  </a:lnTo>
                  <a:lnTo>
                    <a:pt x="2060" y="2802"/>
                  </a:lnTo>
                  <a:lnTo>
                    <a:pt x="2108" y="2762"/>
                  </a:lnTo>
                  <a:lnTo>
                    <a:pt x="2156" y="2722"/>
                  </a:lnTo>
                  <a:lnTo>
                    <a:pt x="2200" y="2680"/>
                  </a:lnTo>
                  <a:lnTo>
                    <a:pt x="2242" y="2634"/>
                  </a:lnTo>
                  <a:lnTo>
                    <a:pt x="2284" y="2588"/>
                  </a:lnTo>
                  <a:lnTo>
                    <a:pt x="2322" y="2540"/>
                  </a:lnTo>
                  <a:lnTo>
                    <a:pt x="2358" y="2488"/>
                  </a:lnTo>
                  <a:lnTo>
                    <a:pt x="2390" y="2436"/>
                  </a:lnTo>
                  <a:lnTo>
                    <a:pt x="2422" y="2382"/>
                  </a:lnTo>
                  <a:lnTo>
                    <a:pt x="2450" y="2328"/>
                  </a:lnTo>
                  <a:lnTo>
                    <a:pt x="2476" y="2270"/>
                  </a:lnTo>
                  <a:lnTo>
                    <a:pt x="2500" y="2212"/>
                  </a:lnTo>
                  <a:lnTo>
                    <a:pt x="2520" y="2152"/>
                  </a:lnTo>
                  <a:lnTo>
                    <a:pt x="2536" y="2090"/>
                  </a:lnTo>
                  <a:lnTo>
                    <a:pt x="2552" y="2028"/>
                  </a:lnTo>
                  <a:lnTo>
                    <a:pt x="2562" y="1964"/>
                  </a:lnTo>
                  <a:lnTo>
                    <a:pt x="2570" y="1900"/>
                  </a:lnTo>
                  <a:lnTo>
                    <a:pt x="2576" y="1834"/>
                  </a:lnTo>
                  <a:lnTo>
                    <a:pt x="2578" y="1768"/>
                  </a:lnTo>
                  <a:lnTo>
                    <a:pt x="2578" y="1768"/>
                  </a:lnTo>
                  <a:lnTo>
                    <a:pt x="2576" y="1696"/>
                  </a:lnTo>
                  <a:lnTo>
                    <a:pt x="2570" y="1626"/>
                  </a:lnTo>
                  <a:lnTo>
                    <a:pt x="2560" y="1556"/>
                  </a:lnTo>
                  <a:lnTo>
                    <a:pt x="2546" y="1488"/>
                  </a:lnTo>
                  <a:lnTo>
                    <a:pt x="2530" y="1422"/>
                  </a:lnTo>
                  <a:lnTo>
                    <a:pt x="2510" y="1356"/>
                  </a:lnTo>
                  <a:lnTo>
                    <a:pt x="2486" y="1292"/>
                  </a:lnTo>
                  <a:lnTo>
                    <a:pt x="2460" y="1230"/>
                  </a:lnTo>
                  <a:lnTo>
                    <a:pt x="2430" y="1170"/>
                  </a:lnTo>
                  <a:lnTo>
                    <a:pt x="2396" y="1110"/>
                  </a:lnTo>
                  <a:lnTo>
                    <a:pt x="2362" y="1054"/>
                  </a:lnTo>
                  <a:lnTo>
                    <a:pt x="2322" y="1000"/>
                  </a:lnTo>
                  <a:lnTo>
                    <a:pt x="2282" y="946"/>
                  </a:lnTo>
                  <a:lnTo>
                    <a:pt x="2238" y="896"/>
                  </a:lnTo>
                  <a:lnTo>
                    <a:pt x="2190" y="848"/>
                  </a:lnTo>
                  <a:lnTo>
                    <a:pt x="2142" y="802"/>
                  </a:lnTo>
                  <a:lnTo>
                    <a:pt x="2142" y="802"/>
                  </a:lnTo>
                  <a:close/>
                </a:path>
              </a:pathLst>
            </a:custGeom>
            <a:solidFill>
              <a:schemeClr val="accent2"/>
            </a:solidFill>
            <a:ln>
              <a:noFill/>
            </a:ln>
          </p:spPr>
          <p:txBody>
            <a:bodyPr vert="horz" wrap="square" lIns="68564" tIns="34282" rIns="68564" bIns="34282" numCol="1" anchor="t" anchorCtr="0" compatLnSpc="1">
              <a:prstTxWarp prst="textNoShape">
                <a:avLst/>
              </a:prstTxWarp>
            </a:bodyPr>
            <a:lstStyle/>
            <a:p>
              <a:pPr defTabSz="763914" fontAlgn="auto">
                <a:spcBef>
                  <a:spcPts val="0"/>
                </a:spcBef>
                <a:spcAft>
                  <a:spcPts val="0"/>
                </a:spcAft>
                <a:defRPr/>
              </a:pPr>
              <a:endParaRPr lang="en-GB" sz="1600" kern="0" dirty="0">
                <a:solidFill>
                  <a:srgbClr val="000000"/>
                </a:solidFill>
              </a:endParaRPr>
            </a:p>
          </p:txBody>
        </p:sp>
        <p:sp>
          <p:nvSpPr>
            <p:cNvPr id="44" name="Oval 43"/>
            <p:cNvSpPr/>
            <p:nvPr/>
          </p:nvSpPr>
          <p:spPr bwMode="ltGray">
            <a:xfrm>
              <a:off x="7378534" y="1767150"/>
              <a:ext cx="895796" cy="895796"/>
            </a:xfrm>
            <a:prstGeom prst="ellipse">
              <a:avLst/>
            </a:prstGeom>
            <a:solidFill>
              <a:srgbClr val="FFFFFF"/>
            </a:solidFill>
            <a:ln w="3175" cap="flat" cmpd="sng" algn="ctr">
              <a:noFill/>
              <a:prstDash val="solid"/>
            </a:ln>
            <a:effectLst/>
          </p:spPr>
          <p:txBody>
            <a:bodyPr rtlCol="0" anchor="ctr"/>
            <a:lstStyle/>
            <a:p>
              <a:pPr algn="ctr" defTabSz="763914" fontAlgn="auto">
                <a:spcBef>
                  <a:spcPts val="0"/>
                </a:spcBef>
                <a:spcAft>
                  <a:spcPts val="0"/>
                </a:spcAft>
                <a:defRPr/>
              </a:pPr>
              <a:endParaRPr lang="en-GB" sz="1600" kern="0" dirty="0">
                <a:solidFill>
                  <a:srgbClr val="FFFFFF"/>
                </a:solidFill>
                <a:latin typeface="Georgia" pitchFamily="18" charset="0"/>
                <a:cs typeface="+mn-cs"/>
              </a:endParaRPr>
            </a:p>
          </p:txBody>
        </p:sp>
        <p:sp>
          <p:nvSpPr>
            <p:cNvPr id="45" name="TextBox 44"/>
            <p:cNvSpPr txBox="1"/>
            <p:nvPr/>
          </p:nvSpPr>
          <p:spPr>
            <a:xfrm>
              <a:off x="7371425" y="2115750"/>
              <a:ext cx="931345" cy="169277"/>
            </a:xfrm>
            <a:prstGeom prst="rect">
              <a:avLst/>
            </a:prstGeom>
            <a:noFill/>
          </p:spPr>
          <p:txBody>
            <a:bodyPr wrap="none" lIns="0" tIns="0" rIns="0" bIns="0" rtlCol="0">
              <a:spAutoFit/>
            </a:bodyPr>
            <a:lstStyle/>
            <a:p>
              <a:pPr algn="ctr" defTabSz="763914">
                <a:spcAft>
                  <a:spcPts val="675"/>
                </a:spcAft>
              </a:pPr>
              <a:r>
                <a:rPr lang="en-GB" sz="1100" b="1" i="1" dirty="0">
                  <a:solidFill>
                    <a:srgbClr val="000000"/>
                  </a:solidFill>
                  <a:latin typeface="Georgia" pitchFamily="18" charset="0"/>
                </a:rPr>
                <a:t>Submissions</a:t>
              </a:r>
            </a:p>
          </p:txBody>
        </p:sp>
        <p:sp>
          <p:nvSpPr>
            <p:cNvPr id="46" name="Title 7"/>
            <p:cNvSpPr txBox="1">
              <a:spLocks/>
            </p:cNvSpPr>
            <p:nvPr/>
          </p:nvSpPr>
          <p:spPr>
            <a:xfrm>
              <a:off x="7207228" y="2838444"/>
              <a:ext cx="1340885" cy="1184940"/>
            </a:xfrm>
            <a:prstGeom prst="rect">
              <a:avLst/>
            </a:prstGeom>
          </p:spPr>
          <p:txBody>
            <a:bodyPr vert="horz" lIns="0" tIns="0" rIns="0" bIns="0" rtlCol="0" anchor="t" anchorCtr="0">
              <a:spAutoFit/>
            </a:bodyPr>
            <a:lstStyle>
              <a:lvl1pPr algn="l" defTabSz="1219170" rtl="0" eaLnBrk="1" latinLnBrk="0" hangingPunct="1">
                <a:lnSpc>
                  <a:spcPct val="100000"/>
                </a:lnSpc>
                <a:spcBef>
                  <a:spcPct val="0"/>
                </a:spcBef>
                <a:buNone/>
                <a:defRPr sz="2800" b="1" i="1" kern="1200">
                  <a:solidFill>
                    <a:schemeClr val="tx1"/>
                  </a:solidFill>
                  <a:latin typeface="+mj-lt"/>
                  <a:ea typeface="+mj-ea"/>
                  <a:cs typeface="+mj-cs"/>
                </a:defRPr>
              </a:lvl1pPr>
            </a:lstStyle>
            <a:p>
              <a:pPr marL="134964" indent="-134964">
                <a:spcAft>
                  <a:spcPts val="675"/>
                </a:spcAft>
                <a:buFont typeface="Arial" panose="020B0604020202020204" pitchFamily="34" charset="0"/>
                <a:buChar char="•"/>
              </a:pPr>
              <a:r>
                <a:rPr lang="en-IN" sz="1100" b="0" i="0" dirty="0"/>
                <a:t>Anyone can submit an issue if it relates to IFRS 17, may result in diversity in practice and expected to be pervasive</a:t>
              </a:r>
            </a:p>
          </p:txBody>
        </p:sp>
      </p:grpSp>
      <p:sp>
        <p:nvSpPr>
          <p:cNvPr id="40" name="Date Placeholder 3"/>
          <p:cNvSpPr>
            <a:spLocks noGrp="1"/>
          </p:cNvSpPr>
          <p:nvPr>
            <p:ph type="dt" sz="quarter" idx="10"/>
          </p:nvPr>
        </p:nvSpPr>
        <p:spPr>
          <a:xfrm>
            <a:off x="402503" y="4807750"/>
            <a:ext cx="2016125" cy="24884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spcBef>
                <a:spcPct val="50000"/>
              </a:spcBef>
              <a:buClr>
                <a:srgbClr val="D9AB16"/>
              </a:buClr>
              <a:buChar char="•"/>
              <a:defRPr sz="2000">
                <a:solidFill>
                  <a:srgbClr val="3F4548"/>
                </a:solidFill>
                <a:latin typeface="Arial" panose="020B0604020202020204" pitchFamily="34" charset="0"/>
                <a:cs typeface="Arial" panose="020B0604020202020204" pitchFamily="34" charset="0"/>
              </a:defRPr>
            </a:lvl1pPr>
            <a:lvl2pPr marL="741344" indent="-284156">
              <a:spcBef>
                <a:spcPct val="50000"/>
              </a:spcBef>
              <a:buClr>
                <a:srgbClr val="D9AB16"/>
              </a:buClr>
              <a:buChar char="–"/>
              <a:defRPr sz="1700">
                <a:solidFill>
                  <a:srgbClr val="3F4548"/>
                </a:solidFill>
                <a:latin typeface="Arial" panose="020B0604020202020204" pitchFamily="34" charset="0"/>
                <a:cs typeface="Arial" panose="020B0604020202020204" pitchFamily="34" charset="0"/>
              </a:defRPr>
            </a:lvl2pPr>
            <a:lvl3pPr marL="1141385" indent="-227007">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598573" indent="-227007">
              <a:spcBef>
                <a:spcPct val="50000"/>
              </a:spcBef>
              <a:buClr>
                <a:srgbClr val="D9AB16"/>
              </a:buClr>
              <a:buChar char="–"/>
              <a:defRPr sz="1400">
                <a:solidFill>
                  <a:srgbClr val="3F4548"/>
                </a:solidFill>
                <a:latin typeface="Arial" panose="020B0604020202020204" pitchFamily="34" charset="0"/>
                <a:cs typeface="Arial" panose="020B0604020202020204" pitchFamily="34" charset="0"/>
              </a:defRPr>
            </a:lvl4pPr>
            <a:lvl5pPr marL="2055761" indent="-227007">
              <a:spcBef>
                <a:spcPct val="50000"/>
              </a:spcBef>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5pPr>
            <a:lvl6pPr marL="2512950"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6pPr>
            <a:lvl7pPr marL="2970139"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7pPr>
            <a:lvl8pPr marL="3427328"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8pPr>
            <a:lvl9pPr marL="3884516"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9pPr>
          </a:lstStyle>
          <a:p>
            <a:pPr>
              <a:buNone/>
            </a:pPr>
            <a:r>
              <a:rPr lang="en-US" altLang="en-US" sz="1000" dirty="0"/>
              <a:t>November 2018</a:t>
            </a:r>
            <a:endParaRPr lang="en-GB" altLang="en-US" sz="1000" dirty="0"/>
          </a:p>
        </p:txBody>
      </p:sp>
    </p:spTree>
    <p:extLst>
      <p:ext uri="{BB962C8B-B14F-4D97-AF65-F5344CB8AC3E}">
        <p14:creationId xmlns:p14="http://schemas.microsoft.com/office/powerpoint/2010/main" val="2269988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ltGray">
          <a:xfrm flipV="1">
            <a:off x="5113754" y="2370220"/>
            <a:ext cx="825342" cy="400801"/>
          </a:xfrm>
          <a:custGeom>
            <a:avLst/>
            <a:gdLst>
              <a:gd name="connsiteX0" fmla="*/ 0 w 2043113"/>
              <a:gd name="connsiteY0" fmla="*/ 542925 h 542925"/>
              <a:gd name="connsiteX1" fmla="*/ 0 w 2043113"/>
              <a:gd name="connsiteY1" fmla="*/ 0 h 542925"/>
              <a:gd name="connsiteX2" fmla="*/ 2043113 w 2043113"/>
              <a:gd name="connsiteY2" fmla="*/ 0 h 542925"/>
            </a:gdLst>
            <a:ahLst/>
            <a:cxnLst>
              <a:cxn ang="0">
                <a:pos x="connsiteX0" y="connsiteY0"/>
              </a:cxn>
              <a:cxn ang="0">
                <a:pos x="connsiteX1" y="connsiteY1"/>
              </a:cxn>
              <a:cxn ang="0">
                <a:pos x="connsiteX2" y="connsiteY2"/>
              </a:cxn>
            </a:cxnLst>
            <a:rect l="l" t="t" r="r" b="b"/>
            <a:pathLst>
              <a:path w="2043113" h="542925">
                <a:moveTo>
                  <a:pt x="0" y="542925"/>
                </a:moveTo>
                <a:lnTo>
                  <a:pt x="0" y="0"/>
                </a:lnTo>
                <a:lnTo>
                  <a:pt x="2043113" y="0"/>
                </a:lnTo>
              </a:path>
            </a:pathLst>
          </a:custGeom>
          <a:noFill/>
          <a:ln w="12700">
            <a:solidFill>
              <a:srgbClr val="968C6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Freeform 12"/>
          <p:cNvSpPr/>
          <p:nvPr/>
        </p:nvSpPr>
        <p:spPr bwMode="ltGray">
          <a:xfrm flipH="1" flipV="1">
            <a:off x="3291840" y="3573495"/>
            <a:ext cx="1234810" cy="475532"/>
          </a:xfrm>
          <a:custGeom>
            <a:avLst/>
            <a:gdLst>
              <a:gd name="connsiteX0" fmla="*/ 0 w 2043113"/>
              <a:gd name="connsiteY0" fmla="*/ 542925 h 542925"/>
              <a:gd name="connsiteX1" fmla="*/ 0 w 2043113"/>
              <a:gd name="connsiteY1" fmla="*/ 0 h 542925"/>
              <a:gd name="connsiteX2" fmla="*/ 2043113 w 2043113"/>
              <a:gd name="connsiteY2" fmla="*/ 0 h 542925"/>
            </a:gdLst>
            <a:ahLst/>
            <a:cxnLst>
              <a:cxn ang="0">
                <a:pos x="connsiteX0" y="connsiteY0"/>
              </a:cxn>
              <a:cxn ang="0">
                <a:pos x="connsiteX1" y="connsiteY1"/>
              </a:cxn>
              <a:cxn ang="0">
                <a:pos x="connsiteX2" y="connsiteY2"/>
              </a:cxn>
            </a:cxnLst>
            <a:rect l="l" t="t" r="r" b="b"/>
            <a:pathLst>
              <a:path w="2043113" h="542925">
                <a:moveTo>
                  <a:pt x="0" y="542925"/>
                </a:moveTo>
                <a:lnTo>
                  <a:pt x="0" y="0"/>
                </a:lnTo>
                <a:lnTo>
                  <a:pt x="2043113" y="0"/>
                </a:lnTo>
              </a:path>
            </a:pathLst>
          </a:custGeom>
          <a:noFill/>
          <a:ln w="12700">
            <a:solidFill>
              <a:srgbClr val="968C6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p:cNvSpPr>
            <a:spLocks noGrp="1"/>
          </p:cNvSpPr>
          <p:nvPr>
            <p:ph type="title"/>
          </p:nvPr>
        </p:nvSpPr>
        <p:spPr/>
        <p:txBody>
          <a:bodyPr/>
          <a:lstStyle/>
          <a:p>
            <a:r>
              <a:rPr lang="en-US" dirty="0"/>
              <a:t>TRG Submissions and discussions </a:t>
            </a:r>
          </a:p>
        </p:txBody>
      </p:sp>
      <p:sp>
        <p:nvSpPr>
          <p:cNvPr id="5" name="Slide Number Placeholder 4"/>
          <p:cNvSpPr>
            <a:spLocks noGrp="1"/>
          </p:cNvSpPr>
          <p:nvPr>
            <p:ph type="sldNum" sz="quarter" idx="12"/>
          </p:nvPr>
        </p:nvSpPr>
        <p:spPr/>
        <p:txBody>
          <a:bodyPr/>
          <a:lstStyle/>
          <a:p>
            <a:fld id="{FE8DA6AF-1811-4E27-A96F-54109F1D0275}" type="slidenum">
              <a:rPr lang="en-GB" smtClean="0"/>
              <a:pPr/>
              <a:t>14</a:t>
            </a:fld>
            <a:endParaRPr lang="en-GB" dirty="0"/>
          </a:p>
        </p:txBody>
      </p:sp>
      <p:sp>
        <p:nvSpPr>
          <p:cNvPr id="7" name="Freeform 6"/>
          <p:cNvSpPr/>
          <p:nvPr/>
        </p:nvSpPr>
        <p:spPr bwMode="ltGray">
          <a:xfrm rot="10800000" flipH="1">
            <a:off x="1459669" y="1920492"/>
            <a:ext cx="1687793" cy="542925"/>
          </a:xfrm>
          <a:custGeom>
            <a:avLst/>
            <a:gdLst>
              <a:gd name="connsiteX0" fmla="*/ 0 w 2043113"/>
              <a:gd name="connsiteY0" fmla="*/ 542925 h 542925"/>
              <a:gd name="connsiteX1" fmla="*/ 0 w 2043113"/>
              <a:gd name="connsiteY1" fmla="*/ 0 h 542925"/>
              <a:gd name="connsiteX2" fmla="*/ 2043113 w 2043113"/>
              <a:gd name="connsiteY2" fmla="*/ 0 h 542925"/>
            </a:gdLst>
            <a:ahLst/>
            <a:cxnLst>
              <a:cxn ang="0">
                <a:pos x="connsiteX0" y="connsiteY0"/>
              </a:cxn>
              <a:cxn ang="0">
                <a:pos x="connsiteX1" y="connsiteY1"/>
              </a:cxn>
              <a:cxn ang="0">
                <a:pos x="connsiteX2" y="connsiteY2"/>
              </a:cxn>
            </a:cxnLst>
            <a:rect l="l" t="t" r="r" b="b"/>
            <a:pathLst>
              <a:path w="2043113" h="542925">
                <a:moveTo>
                  <a:pt x="0" y="542925"/>
                </a:moveTo>
                <a:lnTo>
                  <a:pt x="0" y="0"/>
                </a:lnTo>
                <a:lnTo>
                  <a:pt x="2043113" y="0"/>
                </a:lnTo>
              </a:path>
            </a:pathLst>
          </a:custGeom>
          <a:noFill/>
          <a:ln w="12700">
            <a:solidFill>
              <a:srgbClr val="968C6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p:cNvSpPr/>
          <p:nvPr/>
        </p:nvSpPr>
        <p:spPr>
          <a:xfrm>
            <a:off x="5939096" y="2183792"/>
            <a:ext cx="2736592" cy="1710028"/>
          </a:xfrm>
          <a:prstGeom prst="rect">
            <a:avLst/>
          </a:prstGeom>
          <a:ln w="12700">
            <a:solidFill>
              <a:srgbClr val="968C6D"/>
            </a:solidFill>
            <a:prstDash val="sysDot"/>
          </a:ln>
        </p:spPr>
        <p:txBody>
          <a:bodyPr wrap="square">
            <a:noAutofit/>
          </a:bodyPr>
          <a:lstStyle/>
          <a:p>
            <a:pPr>
              <a:spcAft>
                <a:spcPts val="300"/>
              </a:spcAft>
            </a:pPr>
            <a:r>
              <a:rPr lang="en-IN" sz="1100" dirty="0">
                <a:latin typeface="+mj-lt"/>
                <a:ea typeface="Georgia"/>
                <a:cs typeface="Georgia"/>
                <a:sym typeface="Georgia"/>
              </a:rPr>
              <a:t>33 submissions not subject to detailed discussions –reported to the TRG and commented by exemption only:</a:t>
            </a:r>
          </a:p>
          <a:p>
            <a:pPr marL="171450" indent="-171450">
              <a:spcAft>
                <a:spcPts val="300"/>
              </a:spcAft>
              <a:buFont typeface="Arial" panose="020B0604020202020204" pitchFamily="34" charset="0"/>
              <a:buChar char="•"/>
            </a:pPr>
            <a:r>
              <a:rPr lang="en-IN" sz="1100" dirty="0">
                <a:latin typeface="+mj-lt"/>
                <a:ea typeface="Georgia"/>
                <a:cs typeface="Georgia"/>
                <a:sym typeface="Georgia"/>
              </a:rPr>
              <a:t>24 answered by applying the words in the standard</a:t>
            </a:r>
          </a:p>
          <a:p>
            <a:pPr marL="171450" indent="-171450">
              <a:spcAft>
                <a:spcPts val="300"/>
              </a:spcAft>
              <a:buFont typeface="Arial" panose="020B0604020202020204" pitchFamily="34" charset="0"/>
              <a:buChar char="•"/>
            </a:pPr>
            <a:r>
              <a:rPr lang="en-IN" sz="1100" dirty="0">
                <a:latin typeface="+mj-lt"/>
                <a:ea typeface="Georgia"/>
                <a:cs typeface="Georgia"/>
                <a:sym typeface="Georgia"/>
              </a:rPr>
              <a:t>6 do not meet the submission criteria</a:t>
            </a:r>
          </a:p>
          <a:p>
            <a:pPr marL="171450" indent="-171450">
              <a:spcAft>
                <a:spcPts val="300"/>
              </a:spcAft>
              <a:buFont typeface="Arial" panose="020B0604020202020204" pitchFamily="34" charset="0"/>
              <a:buChar char="•"/>
            </a:pPr>
            <a:r>
              <a:rPr lang="en-IN" sz="1100" dirty="0">
                <a:latin typeface="+mj-lt"/>
                <a:ea typeface="Georgia"/>
                <a:cs typeface="Georgia"/>
                <a:sym typeface="Georgia"/>
              </a:rPr>
              <a:t>3 resulted in proposed annual improvements</a:t>
            </a:r>
          </a:p>
          <a:p>
            <a:pPr>
              <a:spcAft>
                <a:spcPts val="300"/>
              </a:spcAft>
            </a:pPr>
            <a:r>
              <a:rPr lang="en-IN" sz="1100" dirty="0">
                <a:latin typeface="+mj-lt"/>
                <a:ea typeface="Georgia"/>
                <a:cs typeface="Georgia"/>
                <a:sym typeface="Georgia"/>
              </a:rPr>
              <a:t> </a:t>
            </a:r>
          </a:p>
        </p:txBody>
      </p:sp>
      <p:sp>
        <p:nvSpPr>
          <p:cNvPr id="9" name="Rectangle 8"/>
          <p:cNvSpPr/>
          <p:nvPr/>
        </p:nvSpPr>
        <p:spPr>
          <a:xfrm>
            <a:off x="5807852" y="878269"/>
            <a:ext cx="2368408" cy="814832"/>
          </a:xfrm>
          <a:prstGeom prst="rect">
            <a:avLst/>
          </a:prstGeom>
          <a:ln w="12700">
            <a:solidFill>
              <a:srgbClr val="968C6D"/>
            </a:solidFill>
            <a:prstDash val="sysDot"/>
          </a:ln>
        </p:spPr>
        <p:txBody>
          <a:bodyPr wrap="square">
            <a:noAutofit/>
          </a:bodyPr>
          <a:lstStyle/>
          <a:p>
            <a:pPr>
              <a:spcAft>
                <a:spcPts val="300"/>
              </a:spcAft>
            </a:pPr>
            <a:r>
              <a:rPr lang="en-IN" sz="1100" dirty="0">
                <a:latin typeface="+mj-lt"/>
                <a:ea typeface="Georgia"/>
                <a:cs typeface="Georgia"/>
                <a:sym typeface="Georgia"/>
              </a:rPr>
              <a:t>2 submissions related to mutuals led to educational material </a:t>
            </a:r>
            <a:endParaRPr lang="en-GB" sz="1100" dirty="0">
              <a:latin typeface="+mj-lt"/>
              <a:ea typeface="Georgia"/>
              <a:cs typeface="Georgia"/>
              <a:sym typeface="Georgia"/>
            </a:endParaRPr>
          </a:p>
        </p:txBody>
      </p:sp>
      <p:sp>
        <p:nvSpPr>
          <p:cNvPr id="10" name="Rectangle 9"/>
          <p:cNvSpPr/>
          <p:nvPr/>
        </p:nvSpPr>
        <p:spPr>
          <a:xfrm>
            <a:off x="468313" y="3291036"/>
            <a:ext cx="2811586" cy="1238123"/>
          </a:xfrm>
          <a:prstGeom prst="rect">
            <a:avLst/>
          </a:prstGeom>
          <a:ln w="12700">
            <a:solidFill>
              <a:srgbClr val="968C6D"/>
            </a:solidFill>
            <a:prstDash val="sysDot"/>
          </a:ln>
        </p:spPr>
        <p:txBody>
          <a:bodyPr wrap="square">
            <a:noAutofit/>
          </a:bodyPr>
          <a:lstStyle/>
          <a:p>
            <a:pPr lvl="0">
              <a:spcAft>
                <a:spcPts val="300"/>
              </a:spcAft>
            </a:pPr>
            <a:r>
              <a:rPr lang="en-US" sz="1100" dirty="0">
                <a:latin typeface="+mj-lt"/>
                <a:ea typeface="Georgia"/>
                <a:cs typeface="Georgia"/>
                <a:sym typeface="Georgia"/>
              </a:rPr>
              <a:t>4 submissions reported to Board as operational challenges </a:t>
            </a:r>
          </a:p>
          <a:p>
            <a:pPr marL="182563" lvl="0" indent="-182563">
              <a:spcAft>
                <a:spcPts val="300"/>
              </a:spcAft>
              <a:buFont typeface="Arial" panose="020B0604020202020204" pitchFamily="34" charset="0"/>
              <a:buChar char="•"/>
            </a:pPr>
            <a:r>
              <a:rPr lang="en-GB" sz="1100" dirty="0">
                <a:latin typeface="+mj-lt"/>
              </a:rPr>
              <a:t>Presentation of assets and liabilities</a:t>
            </a:r>
          </a:p>
          <a:p>
            <a:pPr marL="182563" lvl="0" indent="-182563">
              <a:spcAft>
                <a:spcPts val="300"/>
              </a:spcAft>
              <a:buFont typeface="Arial" panose="020B0604020202020204" pitchFamily="34" charset="0"/>
              <a:buChar char="•"/>
            </a:pPr>
            <a:r>
              <a:rPr lang="en-GB" sz="1100" dirty="0">
                <a:latin typeface="+mj-lt"/>
              </a:rPr>
              <a:t>Premiums received in applying PAA</a:t>
            </a:r>
          </a:p>
          <a:p>
            <a:pPr marL="182563" lvl="0" indent="-182563">
              <a:spcAft>
                <a:spcPts val="300"/>
              </a:spcAft>
              <a:buFont typeface="Arial" panose="020B0604020202020204" pitchFamily="34" charset="0"/>
              <a:buChar char="•"/>
            </a:pPr>
            <a:r>
              <a:rPr lang="en-GB" sz="1100" dirty="0">
                <a:latin typeface="+mj-lt"/>
              </a:rPr>
              <a:t>Treatment of contracts acquired in settlement period</a:t>
            </a:r>
          </a:p>
          <a:p>
            <a:pPr lvl="0">
              <a:spcAft>
                <a:spcPts val="300"/>
              </a:spcAft>
            </a:pPr>
            <a:endParaRPr lang="en-IN" sz="1100" dirty="0">
              <a:latin typeface="+mj-lt"/>
            </a:endParaRPr>
          </a:p>
        </p:txBody>
      </p:sp>
      <p:sp>
        <p:nvSpPr>
          <p:cNvPr id="11" name="Rectangle 10"/>
          <p:cNvSpPr/>
          <p:nvPr/>
        </p:nvSpPr>
        <p:spPr>
          <a:xfrm>
            <a:off x="468313" y="1246562"/>
            <a:ext cx="2405385" cy="665656"/>
          </a:xfrm>
          <a:prstGeom prst="rect">
            <a:avLst/>
          </a:prstGeom>
          <a:ln w="12700">
            <a:solidFill>
              <a:srgbClr val="968C6D"/>
            </a:solidFill>
            <a:prstDash val="sysDot"/>
          </a:ln>
        </p:spPr>
        <p:txBody>
          <a:bodyPr wrap="square">
            <a:noAutofit/>
          </a:bodyPr>
          <a:lstStyle/>
          <a:p>
            <a:pPr>
              <a:spcAft>
                <a:spcPts val="300"/>
              </a:spcAft>
            </a:pPr>
            <a:r>
              <a:rPr lang="en-US" sz="1100" dirty="0">
                <a:latin typeface="+mj-lt"/>
                <a:ea typeface="Georgia"/>
                <a:cs typeface="Georgia"/>
                <a:sym typeface="Georgia"/>
              </a:rPr>
              <a:t>42 submissions (20 technical papers) subject to detailed TRG discussions</a:t>
            </a:r>
          </a:p>
        </p:txBody>
      </p:sp>
      <p:sp>
        <p:nvSpPr>
          <p:cNvPr id="12" name="Freeform 11"/>
          <p:cNvSpPr/>
          <p:nvPr/>
        </p:nvSpPr>
        <p:spPr bwMode="ltGray">
          <a:xfrm>
            <a:off x="4335481" y="1173009"/>
            <a:ext cx="1472371" cy="317979"/>
          </a:xfrm>
          <a:custGeom>
            <a:avLst/>
            <a:gdLst>
              <a:gd name="connsiteX0" fmla="*/ 0 w 2043113"/>
              <a:gd name="connsiteY0" fmla="*/ 542925 h 542925"/>
              <a:gd name="connsiteX1" fmla="*/ 0 w 2043113"/>
              <a:gd name="connsiteY1" fmla="*/ 0 h 542925"/>
              <a:gd name="connsiteX2" fmla="*/ 2043113 w 2043113"/>
              <a:gd name="connsiteY2" fmla="*/ 0 h 542925"/>
            </a:gdLst>
            <a:ahLst/>
            <a:cxnLst>
              <a:cxn ang="0">
                <a:pos x="connsiteX0" y="connsiteY0"/>
              </a:cxn>
              <a:cxn ang="0">
                <a:pos x="connsiteX1" y="connsiteY1"/>
              </a:cxn>
              <a:cxn ang="0">
                <a:pos x="connsiteX2" y="connsiteY2"/>
              </a:cxn>
            </a:cxnLst>
            <a:rect l="l" t="t" r="r" b="b"/>
            <a:pathLst>
              <a:path w="2043113" h="542925">
                <a:moveTo>
                  <a:pt x="0" y="542925"/>
                </a:moveTo>
                <a:lnTo>
                  <a:pt x="0" y="0"/>
                </a:lnTo>
                <a:lnTo>
                  <a:pt x="2043113" y="0"/>
                </a:lnTo>
              </a:path>
            </a:pathLst>
          </a:custGeom>
          <a:noFill/>
          <a:ln w="12700">
            <a:solidFill>
              <a:srgbClr val="968C6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16" name="Chart 15"/>
          <p:cNvGraphicFramePr>
            <a:graphicFrameLocks/>
          </p:cNvGraphicFramePr>
          <p:nvPr>
            <p:extLst>
              <p:ext uri="{D42A27DB-BD31-4B8C-83A1-F6EECF244321}">
                <p14:modId xmlns:p14="http://schemas.microsoft.com/office/powerpoint/2010/main" val="4230425141"/>
              </p:ext>
            </p:extLst>
          </p:nvPr>
        </p:nvGraphicFramePr>
        <p:xfrm>
          <a:off x="2623354" y="1319671"/>
          <a:ext cx="4051300" cy="2501900"/>
        </p:xfrm>
        <a:graphic>
          <a:graphicData uri="http://schemas.openxmlformats.org/drawingml/2006/chart">
            <c:chart xmlns:c="http://schemas.openxmlformats.org/drawingml/2006/chart" xmlns:r="http://schemas.openxmlformats.org/officeDocument/2006/relationships" r:id="rId2"/>
          </a:graphicData>
        </a:graphic>
      </p:graphicFrame>
      <p:sp>
        <p:nvSpPr>
          <p:cNvPr id="14" name="Date Placeholder 3"/>
          <p:cNvSpPr>
            <a:spLocks noGrp="1"/>
          </p:cNvSpPr>
          <p:nvPr>
            <p:ph type="dt" sz="quarter" idx="10"/>
          </p:nvPr>
        </p:nvSpPr>
        <p:spPr>
          <a:xfrm>
            <a:off x="395290" y="4807744"/>
            <a:ext cx="2016125" cy="2488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D9AB16"/>
              </a:buClr>
              <a:buChar char="•"/>
              <a:defRPr sz="2000">
                <a:solidFill>
                  <a:srgbClr val="3F4548"/>
                </a:solidFill>
                <a:latin typeface="Arial" panose="020B0604020202020204" pitchFamily="34" charset="0"/>
                <a:cs typeface="Arial" panose="020B0604020202020204" pitchFamily="34" charset="0"/>
              </a:defRPr>
            </a:lvl1pPr>
            <a:lvl2pPr marL="741344" indent="-284156">
              <a:spcBef>
                <a:spcPct val="50000"/>
              </a:spcBef>
              <a:buClr>
                <a:srgbClr val="D9AB16"/>
              </a:buClr>
              <a:buChar char="–"/>
              <a:defRPr sz="1700">
                <a:solidFill>
                  <a:srgbClr val="3F4548"/>
                </a:solidFill>
                <a:latin typeface="Arial" panose="020B0604020202020204" pitchFamily="34" charset="0"/>
                <a:cs typeface="Arial" panose="020B0604020202020204" pitchFamily="34" charset="0"/>
              </a:defRPr>
            </a:lvl2pPr>
            <a:lvl3pPr marL="1141385" indent="-227007">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598573" indent="-227007">
              <a:spcBef>
                <a:spcPct val="50000"/>
              </a:spcBef>
              <a:buClr>
                <a:srgbClr val="D9AB16"/>
              </a:buClr>
              <a:buChar char="–"/>
              <a:defRPr sz="1400">
                <a:solidFill>
                  <a:srgbClr val="3F4548"/>
                </a:solidFill>
                <a:latin typeface="Arial" panose="020B0604020202020204" pitchFamily="34" charset="0"/>
                <a:cs typeface="Arial" panose="020B0604020202020204" pitchFamily="34" charset="0"/>
              </a:defRPr>
            </a:lvl4pPr>
            <a:lvl5pPr marL="2055761" indent="-227007">
              <a:spcBef>
                <a:spcPct val="50000"/>
              </a:spcBef>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5pPr>
            <a:lvl6pPr marL="2512950"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6pPr>
            <a:lvl7pPr marL="2970139"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7pPr>
            <a:lvl8pPr marL="3427328"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8pPr>
            <a:lvl9pPr marL="3884516"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9pPr>
          </a:lstStyle>
          <a:p>
            <a:pPr>
              <a:spcBef>
                <a:spcPct val="0"/>
              </a:spcBef>
              <a:buClrTx/>
              <a:buFontTx/>
              <a:buNone/>
            </a:pPr>
            <a:r>
              <a:rPr lang="en-US" altLang="en-US" sz="1000" dirty="0">
                <a:solidFill>
                  <a:schemeClr val="tx1"/>
                </a:solidFill>
              </a:rPr>
              <a:t>November 2018</a:t>
            </a:r>
            <a:endParaRPr lang="en-GB" altLang="en-US" sz="1000" dirty="0">
              <a:solidFill>
                <a:schemeClr val="tx1"/>
              </a:solidFill>
            </a:endParaRPr>
          </a:p>
        </p:txBody>
      </p:sp>
    </p:spTree>
    <p:extLst>
      <p:ext uri="{BB962C8B-B14F-4D97-AF65-F5344CB8AC3E}">
        <p14:creationId xmlns:p14="http://schemas.microsoft.com/office/powerpoint/2010/main" val="614364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TRG discussions relevant for life insurers </a:t>
            </a:r>
          </a:p>
        </p:txBody>
      </p:sp>
      <p:sp>
        <p:nvSpPr>
          <p:cNvPr id="5" name="Slide Number Placeholder 4"/>
          <p:cNvSpPr>
            <a:spLocks noGrp="1"/>
          </p:cNvSpPr>
          <p:nvPr>
            <p:ph type="sldNum" sz="quarter" idx="12"/>
          </p:nvPr>
        </p:nvSpPr>
        <p:spPr/>
        <p:txBody>
          <a:bodyPr/>
          <a:lstStyle/>
          <a:p>
            <a:fld id="{FE8DA6AF-1811-4E27-A96F-54109F1D0275}" type="slidenum">
              <a:rPr lang="en-GB" smtClean="0"/>
              <a:pPr/>
              <a:t>15</a:t>
            </a:fld>
            <a:endParaRPr lang="en-GB" dirty="0"/>
          </a:p>
        </p:txBody>
      </p:sp>
      <p:sp>
        <p:nvSpPr>
          <p:cNvPr id="9" name="Snip Diagonal Corner Rectangle 8"/>
          <p:cNvSpPr/>
          <p:nvPr/>
        </p:nvSpPr>
        <p:spPr>
          <a:xfrm>
            <a:off x="1940428" y="1075310"/>
            <a:ext cx="5459400" cy="612000"/>
          </a:xfrm>
          <a:prstGeom prst="snip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t>Top down discount rate</a:t>
            </a:r>
          </a:p>
        </p:txBody>
      </p:sp>
      <p:sp>
        <p:nvSpPr>
          <p:cNvPr id="12" name="Snip Diagonal Corner Rectangle 11"/>
          <p:cNvSpPr/>
          <p:nvPr/>
        </p:nvSpPr>
        <p:spPr>
          <a:xfrm>
            <a:off x="2720340" y="1855556"/>
            <a:ext cx="4625340" cy="612000"/>
          </a:xfrm>
          <a:prstGeom prst="snip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t>Contracts with mutualisation</a:t>
            </a:r>
          </a:p>
        </p:txBody>
      </p:sp>
      <p:sp>
        <p:nvSpPr>
          <p:cNvPr id="13" name="Snip Same Side Corner Rectangle 12"/>
          <p:cNvSpPr/>
          <p:nvPr/>
        </p:nvSpPr>
        <p:spPr>
          <a:xfrm>
            <a:off x="2720340" y="2635802"/>
            <a:ext cx="4625340" cy="612000"/>
          </a:xfrm>
          <a:prstGeom prst="snip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t>Coverage units to amortise CSM</a:t>
            </a:r>
          </a:p>
        </p:txBody>
      </p:sp>
      <p:sp>
        <p:nvSpPr>
          <p:cNvPr id="14" name="Snip Same Side Corner Rectangle 13"/>
          <p:cNvSpPr/>
          <p:nvPr/>
        </p:nvSpPr>
        <p:spPr>
          <a:xfrm>
            <a:off x="1947318" y="3416048"/>
            <a:ext cx="5459400" cy="612000"/>
          </a:xfrm>
          <a:prstGeom prst="snip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t>Combination and separation of insurance components </a:t>
            </a:r>
          </a:p>
        </p:txBody>
      </p:sp>
      <p:sp>
        <p:nvSpPr>
          <p:cNvPr id="10" name="Date Placeholder 3"/>
          <p:cNvSpPr>
            <a:spLocks noGrp="1"/>
          </p:cNvSpPr>
          <p:nvPr>
            <p:ph type="dt" sz="quarter" idx="10"/>
          </p:nvPr>
        </p:nvSpPr>
        <p:spPr>
          <a:xfrm>
            <a:off x="395290" y="4807744"/>
            <a:ext cx="2016125" cy="2488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D9AB16"/>
              </a:buClr>
              <a:buChar char="•"/>
              <a:defRPr sz="2000">
                <a:solidFill>
                  <a:srgbClr val="3F4548"/>
                </a:solidFill>
                <a:latin typeface="Arial" panose="020B0604020202020204" pitchFamily="34" charset="0"/>
                <a:cs typeface="Arial" panose="020B0604020202020204" pitchFamily="34" charset="0"/>
              </a:defRPr>
            </a:lvl1pPr>
            <a:lvl2pPr marL="741344" indent="-284156">
              <a:spcBef>
                <a:spcPct val="50000"/>
              </a:spcBef>
              <a:buClr>
                <a:srgbClr val="D9AB16"/>
              </a:buClr>
              <a:buChar char="–"/>
              <a:defRPr sz="1700">
                <a:solidFill>
                  <a:srgbClr val="3F4548"/>
                </a:solidFill>
                <a:latin typeface="Arial" panose="020B0604020202020204" pitchFamily="34" charset="0"/>
                <a:cs typeface="Arial" panose="020B0604020202020204" pitchFamily="34" charset="0"/>
              </a:defRPr>
            </a:lvl2pPr>
            <a:lvl3pPr marL="1141385" indent="-227007">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598573" indent="-227007">
              <a:spcBef>
                <a:spcPct val="50000"/>
              </a:spcBef>
              <a:buClr>
                <a:srgbClr val="D9AB16"/>
              </a:buClr>
              <a:buChar char="–"/>
              <a:defRPr sz="1400">
                <a:solidFill>
                  <a:srgbClr val="3F4548"/>
                </a:solidFill>
                <a:latin typeface="Arial" panose="020B0604020202020204" pitchFamily="34" charset="0"/>
                <a:cs typeface="Arial" panose="020B0604020202020204" pitchFamily="34" charset="0"/>
              </a:defRPr>
            </a:lvl4pPr>
            <a:lvl5pPr marL="2055761" indent="-227007">
              <a:spcBef>
                <a:spcPct val="50000"/>
              </a:spcBef>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5pPr>
            <a:lvl6pPr marL="2512950"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6pPr>
            <a:lvl7pPr marL="2970139"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7pPr>
            <a:lvl8pPr marL="3427328"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8pPr>
            <a:lvl9pPr marL="3884516"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9pPr>
          </a:lstStyle>
          <a:p>
            <a:pPr>
              <a:spcBef>
                <a:spcPct val="0"/>
              </a:spcBef>
              <a:buClrTx/>
              <a:buFontTx/>
              <a:buNone/>
            </a:pPr>
            <a:r>
              <a:rPr lang="en-US" altLang="en-US" sz="1000" dirty="0">
                <a:solidFill>
                  <a:schemeClr val="tx1"/>
                </a:solidFill>
              </a:rPr>
              <a:t>November 2018</a:t>
            </a:r>
            <a:endParaRPr lang="en-GB" altLang="en-US" sz="1000" dirty="0">
              <a:solidFill>
                <a:schemeClr val="tx1"/>
              </a:solidFill>
            </a:endParaRPr>
          </a:p>
        </p:txBody>
      </p:sp>
      <p:sp>
        <p:nvSpPr>
          <p:cNvPr id="11" name="Diamond 10"/>
          <p:cNvSpPr/>
          <p:nvPr/>
        </p:nvSpPr>
        <p:spPr>
          <a:xfrm>
            <a:off x="231662" y="1151424"/>
            <a:ext cx="2751615" cy="2762449"/>
          </a:xfrm>
          <a:prstGeom prst="diamond">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Gail’s top 4 TRG  topics for UK life insurers</a:t>
            </a:r>
          </a:p>
        </p:txBody>
      </p:sp>
    </p:spTree>
    <p:extLst>
      <p:ext uri="{BB962C8B-B14F-4D97-AF65-F5344CB8AC3E}">
        <p14:creationId xmlns:p14="http://schemas.microsoft.com/office/powerpoint/2010/main" val="2348593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considerations</a:t>
            </a:r>
          </a:p>
        </p:txBody>
      </p:sp>
      <p:sp>
        <p:nvSpPr>
          <p:cNvPr id="13" name="Date Placeholder 3"/>
          <p:cNvSpPr>
            <a:spLocks noGrp="1"/>
          </p:cNvSpPr>
          <p:nvPr>
            <p:ph type="dt" sz="half" idx="10"/>
          </p:nvPr>
        </p:nvSpPr>
        <p:spPr>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spcBef>
                <a:spcPct val="50000"/>
              </a:spcBef>
              <a:buClr>
                <a:srgbClr val="D9AB16"/>
              </a:buClr>
              <a:buChar char="•"/>
              <a:defRPr sz="2000">
                <a:solidFill>
                  <a:srgbClr val="3F4548"/>
                </a:solidFill>
                <a:latin typeface="Arial" panose="020B0604020202020204" pitchFamily="34" charset="0"/>
                <a:cs typeface="Arial" panose="020B0604020202020204" pitchFamily="34" charset="0"/>
              </a:defRPr>
            </a:lvl1pPr>
            <a:lvl2pPr marL="741344" indent="-284156">
              <a:spcBef>
                <a:spcPct val="50000"/>
              </a:spcBef>
              <a:buClr>
                <a:srgbClr val="D9AB16"/>
              </a:buClr>
              <a:buChar char="–"/>
              <a:defRPr sz="1700">
                <a:solidFill>
                  <a:srgbClr val="3F4548"/>
                </a:solidFill>
                <a:latin typeface="Arial" panose="020B0604020202020204" pitchFamily="34" charset="0"/>
                <a:cs typeface="Arial" panose="020B0604020202020204" pitchFamily="34" charset="0"/>
              </a:defRPr>
            </a:lvl2pPr>
            <a:lvl3pPr marL="1141385" indent="-227007">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598573" indent="-227007">
              <a:spcBef>
                <a:spcPct val="50000"/>
              </a:spcBef>
              <a:buClr>
                <a:srgbClr val="D9AB16"/>
              </a:buClr>
              <a:buChar char="–"/>
              <a:defRPr sz="1400">
                <a:solidFill>
                  <a:srgbClr val="3F4548"/>
                </a:solidFill>
                <a:latin typeface="Arial" panose="020B0604020202020204" pitchFamily="34" charset="0"/>
                <a:cs typeface="Arial" panose="020B0604020202020204" pitchFamily="34" charset="0"/>
              </a:defRPr>
            </a:lvl4pPr>
            <a:lvl5pPr marL="2055761" indent="-227007">
              <a:spcBef>
                <a:spcPct val="50000"/>
              </a:spcBef>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5pPr>
            <a:lvl6pPr marL="2512950"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6pPr>
            <a:lvl7pPr marL="2970139"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7pPr>
            <a:lvl8pPr marL="3427328"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8pPr>
            <a:lvl9pPr marL="3884516"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9pPr>
          </a:lstStyle>
          <a:p>
            <a:pPr>
              <a:buClrTx/>
              <a:buNone/>
            </a:pPr>
            <a:r>
              <a:rPr lang="en-US" altLang="en-US" sz="1000" dirty="0"/>
              <a:t>November 2018</a:t>
            </a:r>
            <a:endParaRPr lang="en-GB" altLang="en-US" sz="1000"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16</a:t>
            </a:fld>
            <a:endParaRPr lang="en-GB" dirty="0"/>
          </a:p>
        </p:txBody>
      </p:sp>
      <p:cxnSp>
        <p:nvCxnSpPr>
          <p:cNvPr id="10" name="Straight Arrow Connector 9"/>
          <p:cNvCxnSpPr/>
          <p:nvPr/>
        </p:nvCxnSpPr>
        <p:spPr>
          <a:xfrm>
            <a:off x="948340" y="3928381"/>
            <a:ext cx="2559667" cy="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948340" y="1752513"/>
            <a:ext cx="3" cy="2175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22753" y="3943876"/>
            <a:ext cx="2223436" cy="369332"/>
          </a:xfrm>
          <a:prstGeom prst="rect">
            <a:avLst/>
          </a:prstGeom>
          <a:noFill/>
        </p:spPr>
        <p:txBody>
          <a:bodyPr wrap="square" rtlCol="0">
            <a:spAutoFit/>
          </a:bodyPr>
          <a:lstStyle/>
          <a:p>
            <a:r>
              <a:rPr lang="en-US" b="1" dirty="0">
                <a:solidFill>
                  <a:schemeClr val="accent1"/>
                </a:solidFill>
              </a:rPr>
              <a:t>Time</a:t>
            </a:r>
          </a:p>
        </p:txBody>
      </p:sp>
      <p:sp>
        <p:nvSpPr>
          <p:cNvPr id="33" name="TextBox 32"/>
          <p:cNvSpPr txBox="1"/>
          <p:nvPr/>
        </p:nvSpPr>
        <p:spPr>
          <a:xfrm rot="16200000">
            <a:off x="-357014" y="2631997"/>
            <a:ext cx="2223436" cy="369332"/>
          </a:xfrm>
          <a:prstGeom prst="rect">
            <a:avLst/>
          </a:prstGeom>
          <a:noFill/>
        </p:spPr>
        <p:txBody>
          <a:bodyPr wrap="square" rtlCol="0">
            <a:spAutoFit/>
          </a:bodyPr>
          <a:lstStyle/>
          <a:p>
            <a:r>
              <a:rPr lang="en-US" b="1" dirty="0">
                <a:solidFill>
                  <a:schemeClr val="accent1"/>
                </a:solidFill>
              </a:rPr>
              <a:t>Complexity</a:t>
            </a:r>
          </a:p>
        </p:txBody>
      </p:sp>
      <p:sp>
        <p:nvSpPr>
          <p:cNvPr id="9" name="Freeform 8"/>
          <p:cNvSpPr/>
          <p:nvPr/>
        </p:nvSpPr>
        <p:spPr>
          <a:xfrm>
            <a:off x="965563" y="1947553"/>
            <a:ext cx="2196935" cy="1995055"/>
          </a:xfrm>
          <a:custGeom>
            <a:avLst/>
            <a:gdLst>
              <a:gd name="connsiteX0" fmla="*/ 0 w 2196935"/>
              <a:gd name="connsiteY0" fmla="*/ 1995055 h 1995055"/>
              <a:gd name="connsiteX1" fmla="*/ 285008 w 2196935"/>
              <a:gd name="connsiteY1" fmla="*/ 1888177 h 1995055"/>
              <a:gd name="connsiteX2" fmla="*/ 391886 w 2196935"/>
              <a:gd name="connsiteY2" fmla="*/ 1698172 h 1995055"/>
              <a:gd name="connsiteX3" fmla="*/ 546265 w 2196935"/>
              <a:gd name="connsiteY3" fmla="*/ 1757548 h 1995055"/>
              <a:gd name="connsiteX4" fmla="*/ 593766 w 2196935"/>
              <a:gd name="connsiteY4" fmla="*/ 1187533 h 1995055"/>
              <a:gd name="connsiteX5" fmla="*/ 878774 w 2196935"/>
              <a:gd name="connsiteY5" fmla="*/ 1282535 h 1995055"/>
              <a:gd name="connsiteX6" fmla="*/ 997527 w 2196935"/>
              <a:gd name="connsiteY6" fmla="*/ 890650 h 1995055"/>
              <a:gd name="connsiteX7" fmla="*/ 1199408 w 2196935"/>
              <a:gd name="connsiteY7" fmla="*/ 1425039 h 1995055"/>
              <a:gd name="connsiteX8" fmla="*/ 1294410 w 2196935"/>
              <a:gd name="connsiteY8" fmla="*/ 451263 h 1995055"/>
              <a:gd name="connsiteX9" fmla="*/ 1496291 w 2196935"/>
              <a:gd name="connsiteY9" fmla="*/ 593766 h 1995055"/>
              <a:gd name="connsiteX10" fmla="*/ 1686296 w 2196935"/>
              <a:gd name="connsiteY10" fmla="*/ 308759 h 1995055"/>
              <a:gd name="connsiteX11" fmla="*/ 1959428 w 2196935"/>
              <a:gd name="connsiteY11" fmla="*/ 676894 h 1995055"/>
              <a:gd name="connsiteX12" fmla="*/ 2196935 w 2196935"/>
              <a:gd name="connsiteY12" fmla="*/ 0 h 199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6935" h="1995055">
                <a:moveTo>
                  <a:pt x="0" y="1995055"/>
                </a:moveTo>
                <a:cubicBezTo>
                  <a:pt x="109847" y="1966356"/>
                  <a:pt x="219694" y="1937658"/>
                  <a:pt x="285008" y="1888177"/>
                </a:cubicBezTo>
                <a:cubicBezTo>
                  <a:pt x="350322" y="1838696"/>
                  <a:pt x="348343" y="1719943"/>
                  <a:pt x="391886" y="1698172"/>
                </a:cubicBezTo>
                <a:cubicBezTo>
                  <a:pt x="435429" y="1676401"/>
                  <a:pt x="512618" y="1842655"/>
                  <a:pt x="546265" y="1757548"/>
                </a:cubicBezTo>
                <a:cubicBezTo>
                  <a:pt x="579912" y="1672441"/>
                  <a:pt x="538348" y="1266702"/>
                  <a:pt x="593766" y="1187533"/>
                </a:cubicBezTo>
                <a:cubicBezTo>
                  <a:pt x="649184" y="1108364"/>
                  <a:pt x="811481" y="1332015"/>
                  <a:pt x="878774" y="1282535"/>
                </a:cubicBezTo>
                <a:cubicBezTo>
                  <a:pt x="946067" y="1233055"/>
                  <a:pt x="944088" y="866899"/>
                  <a:pt x="997527" y="890650"/>
                </a:cubicBezTo>
                <a:cubicBezTo>
                  <a:pt x="1050966" y="914401"/>
                  <a:pt x="1149928" y="1498270"/>
                  <a:pt x="1199408" y="1425039"/>
                </a:cubicBezTo>
                <a:cubicBezTo>
                  <a:pt x="1248889" y="1351808"/>
                  <a:pt x="1244930" y="589808"/>
                  <a:pt x="1294410" y="451263"/>
                </a:cubicBezTo>
                <a:cubicBezTo>
                  <a:pt x="1343890" y="312718"/>
                  <a:pt x="1430977" y="617517"/>
                  <a:pt x="1496291" y="593766"/>
                </a:cubicBezTo>
                <a:cubicBezTo>
                  <a:pt x="1561605" y="570015"/>
                  <a:pt x="1609107" y="294904"/>
                  <a:pt x="1686296" y="308759"/>
                </a:cubicBezTo>
                <a:cubicBezTo>
                  <a:pt x="1763486" y="322614"/>
                  <a:pt x="1874322" y="728354"/>
                  <a:pt x="1959428" y="676894"/>
                </a:cubicBezTo>
                <a:cubicBezTo>
                  <a:pt x="2044535" y="625434"/>
                  <a:pt x="2120735" y="312717"/>
                  <a:pt x="2196935" y="0"/>
                </a:cubicBezTo>
              </a:path>
            </a:pathLst>
          </a:custGeom>
          <a:noFill/>
          <a:ln>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https://cms.qz.com/wp-content/uploads/2017/10/colorcorrected1.jpeg?quality=75&amp;strip=all&amp;w=6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3141" y="1585243"/>
            <a:ext cx="4288360" cy="270443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0FF47A80-1E53-45F4-B595-59CE8A3A2907}"/>
              </a:ext>
            </a:extLst>
          </p:cNvPr>
          <p:cNvSpPr/>
          <p:nvPr/>
        </p:nvSpPr>
        <p:spPr bwMode="ltGray">
          <a:xfrm>
            <a:off x="468312" y="1260003"/>
            <a:ext cx="3151187" cy="305316"/>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8977" tIns="48977" rIns="48977" bIns="48977" rtlCol="0" anchor="ctr"/>
          <a:lstStyle/>
          <a:p>
            <a:r>
              <a:rPr lang="en-IN" sz="1400" b="1" dirty="0">
                <a:solidFill>
                  <a:schemeClr val="bg1"/>
                </a:solidFill>
                <a:latin typeface="+mj-lt"/>
              </a:rPr>
              <a:t>Ongoing implementation </a:t>
            </a:r>
          </a:p>
        </p:txBody>
      </p:sp>
      <p:sp>
        <p:nvSpPr>
          <p:cNvPr id="19" name="Rectangle 18">
            <a:extLst>
              <a:ext uri="{FF2B5EF4-FFF2-40B4-BE49-F238E27FC236}">
                <a16:creationId xmlns:a16="http://schemas.microsoft.com/office/drawing/2014/main" id="{38FAAAF9-DAE0-4279-BDA1-860CF7FCFDC0}"/>
              </a:ext>
            </a:extLst>
          </p:cNvPr>
          <p:cNvSpPr/>
          <p:nvPr/>
        </p:nvSpPr>
        <p:spPr bwMode="ltGray">
          <a:xfrm>
            <a:off x="3810001" y="1260003"/>
            <a:ext cx="4865688" cy="305316"/>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8977" tIns="48977" rIns="48977" bIns="48977" rtlCol="0" anchor="ctr"/>
          <a:lstStyle/>
          <a:p>
            <a:r>
              <a:rPr lang="en-IN" sz="1400" b="1" dirty="0">
                <a:solidFill>
                  <a:schemeClr val="bg1"/>
                </a:solidFill>
                <a:latin typeface="+mj-lt"/>
              </a:rPr>
              <a:t>Frequency of financial crises</a:t>
            </a:r>
          </a:p>
        </p:txBody>
      </p:sp>
    </p:spTree>
    <p:extLst>
      <p:ext uri="{BB962C8B-B14F-4D97-AF65-F5344CB8AC3E}">
        <p14:creationId xmlns:p14="http://schemas.microsoft.com/office/powerpoint/2010/main" val="2765105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D6A6-6048-4FB2-B0FC-FDAFA976C576}"/>
              </a:ext>
            </a:extLst>
          </p:cNvPr>
          <p:cNvSpPr>
            <a:spLocks noGrp="1"/>
          </p:cNvSpPr>
          <p:nvPr>
            <p:ph type="title"/>
          </p:nvPr>
        </p:nvSpPr>
        <p:spPr/>
        <p:txBody>
          <a:bodyPr/>
          <a:lstStyle/>
          <a:p>
            <a:r>
              <a:rPr lang="en-IN" dirty="0"/>
              <a:t>Current topics for UK life products (1/2)</a:t>
            </a:r>
            <a:endParaRPr lang="en-US" sz="1500" dirty="0"/>
          </a:p>
        </p:txBody>
      </p:sp>
      <p:sp>
        <p:nvSpPr>
          <p:cNvPr id="6" name="Content Placeholder 5">
            <a:extLst>
              <a:ext uri="{FF2B5EF4-FFF2-40B4-BE49-F238E27FC236}">
                <a16:creationId xmlns:a16="http://schemas.microsoft.com/office/drawing/2014/main" id="{C0F03DD8-C568-4B3A-A286-9DAF1ECDB1D3}"/>
              </a:ext>
            </a:extLst>
          </p:cNvPr>
          <p:cNvSpPr>
            <a:spLocks noGrp="1"/>
          </p:cNvSpPr>
          <p:nvPr>
            <p:ph sz="half" idx="2"/>
          </p:nvPr>
        </p:nvSpPr>
        <p:spPr/>
        <p:txBody>
          <a:bodyPr/>
          <a:lstStyle/>
          <a:p>
            <a:pPr marL="122445" indent="-122445">
              <a:spcBef>
                <a:spcPts val="0"/>
              </a:spcBef>
              <a:spcAft>
                <a:spcPts val="600"/>
              </a:spcAft>
              <a:buFont typeface="Arial" panose="020B0604020202020204" pitchFamily="34" charset="0"/>
              <a:buChar char="•"/>
            </a:pPr>
            <a:r>
              <a:rPr lang="en-IN" sz="1600" dirty="0"/>
              <a:t>Discount rates – Reference portfolio, default allowance and implications</a:t>
            </a:r>
          </a:p>
          <a:p>
            <a:pPr marL="122445" indent="-122445">
              <a:spcBef>
                <a:spcPts val="0"/>
              </a:spcBef>
              <a:spcAft>
                <a:spcPts val="600"/>
              </a:spcAft>
              <a:buFont typeface="Arial" panose="020B0604020202020204" pitchFamily="34" charset="0"/>
              <a:buChar char="•"/>
            </a:pPr>
            <a:r>
              <a:rPr lang="en-IN" sz="1600" dirty="0"/>
              <a:t>CSM/profit released over deferred period</a:t>
            </a:r>
          </a:p>
          <a:p>
            <a:pPr marL="122445" indent="-122445">
              <a:spcBef>
                <a:spcPts val="0"/>
              </a:spcBef>
              <a:spcAft>
                <a:spcPts val="600"/>
              </a:spcAft>
              <a:buFont typeface="Arial" panose="020B0604020202020204" pitchFamily="34" charset="0"/>
              <a:buChar char="•"/>
            </a:pPr>
            <a:r>
              <a:rPr lang="en-IN" sz="1600" dirty="0"/>
              <a:t>Treatment of annuity guaranteed periods – distinct investment component?</a:t>
            </a:r>
          </a:p>
          <a:p>
            <a:pPr marL="122445" indent="-122445">
              <a:spcBef>
                <a:spcPts val="0"/>
              </a:spcBef>
              <a:spcAft>
                <a:spcPts val="600"/>
              </a:spcAft>
              <a:buFont typeface="Arial" panose="020B0604020202020204" pitchFamily="34" charset="0"/>
              <a:buChar char="•"/>
            </a:pPr>
            <a:r>
              <a:rPr lang="en-IN" sz="1600" dirty="0"/>
              <a:t>Investment expenses – excluded?</a:t>
            </a:r>
          </a:p>
          <a:p>
            <a:pPr marL="122445" indent="-122445">
              <a:spcBef>
                <a:spcPts val="0"/>
              </a:spcBef>
              <a:spcAft>
                <a:spcPts val="600"/>
              </a:spcAft>
              <a:buFont typeface="Arial" panose="020B0604020202020204" pitchFamily="34" charset="0"/>
              <a:buChar char="•"/>
            </a:pPr>
            <a:r>
              <a:rPr lang="en-IN" sz="1600" dirty="0"/>
              <a:t>Bulk transfers from ‘buy in’ to ‘buy out’ – new contract(s)?</a:t>
            </a:r>
          </a:p>
          <a:p>
            <a:pPr marL="122445" indent="-122445">
              <a:spcBef>
                <a:spcPts val="0"/>
              </a:spcBef>
              <a:spcAft>
                <a:spcPts val="600"/>
              </a:spcAft>
              <a:buFont typeface="Arial" panose="020B0604020202020204" pitchFamily="34" charset="0"/>
              <a:buChar char="•"/>
            </a:pPr>
            <a:r>
              <a:rPr lang="en-IN" sz="1600" dirty="0"/>
              <a:t>Reinsurance mismatch – longevity risk</a:t>
            </a:r>
          </a:p>
          <a:p>
            <a:pPr>
              <a:spcBef>
                <a:spcPts val="0"/>
              </a:spcBef>
              <a:spcAft>
                <a:spcPts val="600"/>
              </a:spcAft>
            </a:pPr>
            <a:endParaRPr lang="en-IN" sz="1600" dirty="0"/>
          </a:p>
          <a:p>
            <a:pPr>
              <a:spcBef>
                <a:spcPts val="0"/>
              </a:spcBef>
              <a:spcAft>
                <a:spcPts val="600"/>
              </a:spcAft>
            </a:pPr>
            <a:endParaRPr lang="en-GB" sz="1600" dirty="0"/>
          </a:p>
        </p:txBody>
      </p:sp>
      <p:sp>
        <p:nvSpPr>
          <p:cNvPr id="12" name="Content Placeholder 11">
            <a:extLst>
              <a:ext uri="{FF2B5EF4-FFF2-40B4-BE49-F238E27FC236}">
                <a16:creationId xmlns:a16="http://schemas.microsoft.com/office/drawing/2014/main" id="{92FBF2E7-D742-499E-AFC0-04B1E7F469C2}"/>
              </a:ext>
            </a:extLst>
          </p:cNvPr>
          <p:cNvSpPr>
            <a:spLocks noGrp="1"/>
          </p:cNvSpPr>
          <p:nvPr>
            <p:ph sz="quarter" idx="4"/>
          </p:nvPr>
        </p:nvSpPr>
        <p:spPr/>
        <p:txBody>
          <a:bodyPr/>
          <a:lstStyle/>
          <a:p>
            <a:pPr marL="122445" indent="-122445">
              <a:spcBef>
                <a:spcPts val="0"/>
              </a:spcBef>
              <a:spcAft>
                <a:spcPts val="600"/>
              </a:spcAft>
              <a:buFont typeface="Arial" panose="020B0604020202020204" pitchFamily="34" charset="0"/>
              <a:buChar char="•"/>
            </a:pPr>
            <a:r>
              <a:rPr lang="en-IN" sz="1600" dirty="0"/>
              <a:t>Reinsurance – Mismatches and P&amp;L volatility</a:t>
            </a:r>
          </a:p>
          <a:p>
            <a:pPr marL="122445" indent="-122445">
              <a:spcBef>
                <a:spcPts val="0"/>
              </a:spcBef>
              <a:spcAft>
                <a:spcPts val="600"/>
              </a:spcAft>
              <a:buFont typeface="Arial" panose="020B0604020202020204" pitchFamily="34" charset="0"/>
              <a:buChar char="•"/>
            </a:pPr>
            <a:r>
              <a:rPr lang="en-IN" sz="1600" dirty="0"/>
              <a:t>Mismatch from day 1 lock-in for CSM</a:t>
            </a:r>
          </a:p>
          <a:p>
            <a:pPr marL="122445" indent="-122445">
              <a:spcBef>
                <a:spcPts val="0"/>
              </a:spcBef>
              <a:spcAft>
                <a:spcPts val="600"/>
              </a:spcAft>
              <a:buFont typeface="Arial" panose="020B0604020202020204" pitchFamily="34" charset="0"/>
              <a:buChar char="•"/>
            </a:pPr>
            <a:r>
              <a:rPr lang="en-IN" sz="1600" dirty="0"/>
              <a:t>Definition of portfolio and extent of offsetting</a:t>
            </a:r>
          </a:p>
          <a:p>
            <a:pPr marL="122445" indent="-122445">
              <a:spcBef>
                <a:spcPts val="0"/>
              </a:spcBef>
              <a:spcAft>
                <a:spcPts val="600"/>
              </a:spcAft>
              <a:buFont typeface="Arial" panose="020B0604020202020204" pitchFamily="34" charset="0"/>
              <a:buChar char="•"/>
            </a:pPr>
            <a:r>
              <a:rPr lang="en-IN" sz="1600" dirty="0"/>
              <a:t>Assessment of the illiquidity premium</a:t>
            </a:r>
          </a:p>
          <a:p>
            <a:pPr marL="122445" indent="-122445">
              <a:spcBef>
                <a:spcPts val="0"/>
              </a:spcBef>
              <a:spcAft>
                <a:spcPts val="600"/>
              </a:spcAft>
              <a:buFont typeface="Arial" panose="020B0604020202020204" pitchFamily="34" charset="0"/>
              <a:buChar char="•"/>
            </a:pPr>
            <a:r>
              <a:rPr lang="en-IN" sz="1600" dirty="0"/>
              <a:t>Transition – Separate consideration of gross and reinsured CSM</a:t>
            </a:r>
          </a:p>
          <a:p>
            <a:pPr marL="122445" indent="-122445">
              <a:spcBef>
                <a:spcPts val="0"/>
              </a:spcBef>
              <a:spcAft>
                <a:spcPts val="600"/>
              </a:spcAft>
              <a:buFont typeface="Arial" panose="020B0604020202020204" pitchFamily="34" charset="0"/>
              <a:buChar char="•"/>
            </a:pPr>
            <a:endParaRPr lang="en-IN" sz="1600" dirty="0"/>
          </a:p>
          <a:p>
            <a:pPr>
              <a:spcBef>
                <a:spcPts val="0"/>
              </a:spcBef>
              <a:spcAft>
                <a:spcPts val="600"/>
              </a:spcAft>
            </a:pPr>
            <a:endParaRPr lang="en-GB" sz="1600" dirty="0"/>
          </a:p>
        </p:txBody>
      </p:sp>
      <p:sp>
        <p:nvSpPr>
          <p:cNvPr id="4" name="Date Placeholder 3">
            <a:extLst>
              <a:ext uri="{FF2B5EF4-FFF2-40B4-BE49-F238E27FC236}">
                <a16:creationId xmlns:a16="http://schemas.microsoft.com/office/drawing/2014/main" id="{338B9E4C-37B4-4B76-80F3-DF64D50E5088}"/>
              </a:ext>
            </a:extLst>
          </p:cNvPr>
          <p:cNvSpPr>
            <a:spLocks noGrp="1"/>
          </p:cNvSpPr>
          <p:nvPr>
            <p:ph type="dt" sz="half" idx="10"/>
          </p:nvPr>
        </p:nvSpPr>
        <p:spPr/>
        <p:txBody>
          <a:bodyPr/>
          <a:lstStyle/>
          <a:p>
            <a:r>
              <a:rPr lang="en-US" dirty="0">
                <a:solidFill>
                  <a:srgbClr val="3F4548"/>
                </a:solidFill>
              </a:rPr>
              <a:t>November 2018</a:t>
            </a:r>
            <a:endParaRPr lang="en-GB" dirty="0">
              <a:solidFill>
                <a:srgbClr val="3F4548"/>
              </a:solidFill>
            </a:endParaRPr>
          </a:p>
        </p:txBody>
      </p:sp>
      <p:sp>
        <p:nvSpPr>
          <p:cNvPr id="5" name="Slide Number Placeholder 4">
            <a:extLst>
              <a:ext uri="{FF2B5EF4-FFF2-40B4-BE49-F238E27FC236}">
                <a16:creationId xmlns:a16="http://schemas.microsoft.com/office/drawing/2014/main" id="{7EC408A2-6763-4EEE-A542-0D9AD892D8BB}"/>
              </a:ext>
            </a:extLst>
          </p:cNvPr>
          <p:cNvSpPr>
            <a:spLocks noGrp="1"/>
          </p:cNvSpPr>
          <p:nvPr>
            <p:ph type="sldNum" sz="quarter" idx="12"/>
          </p:nvPr>
        </p:nvSpPr>
        <p:spPr/>
        <p:txBody>
          <a:bodyPr/>
          <a:lstStyle/>
          <a:p>
            <a:fld id="{FE8DA6AF-1811-4E27-A96F-54109F1D0275}" type="slidenum">
              <a:rPr lang="en-GB" smtClean="0"/>
              <a:pPr/>
              <a:t>17</a:t>
            </a:fld>
            <a:endParaRPr lang="en-GB" dirty="0"/>
          </a:p>
        </p:txBody>
      </p:sp>
      <p:sp>
        <p:nvSpPr>
          <p:cNvPr id="7" name="Rectangle 6"/>
          <p:cNvSpPr/>
          <p:nvPr/>
        </p:nvSpPr>
        <p:spPr bwMode="ltGray">
          <a:xfrm>
            <a:off x="468312" y="1260003"/>
            <a:ext cx="4057967" cy="305316"/>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8977" tIns="48977" rIns="48977" bIns="48977" rtlCol="0" anchor="ctr"/>
          <a:lstStyle/>
          <a:p>
            <a:r>
              <a:rPr lang="en-IN" sz="1400" b="1" dirty="0">
                <a:solidFill>
                  <a:schemeClr val="bg1"/>
                </a:solidFill>
                <a:latin typeface="+mj-lt"/>
              </a:rPr>
              <a:t>Annuities</a:t>
            </a:r>
          </a:p>
        </p:txBody>
      </p:sp>
      <p:sp>
        <p:nvSpPr>
          <p:cNvPr id="8" name="Rectangle 7"/>
          <p:cNvSpPr/>
          <p:nvPr/>
        </p:nvSpPr>
        <p:spPr bwMode="ltGray">
          <a:xfrm>
            <a:off x="4648199" y="1260003"/>
            <a:ext cx="4027489" cy="305316"/>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8977" tIns="48977" rIns="48977" bIns="48977" rtlCol="0" anchor="ctr"/>
          <a:lstStyle/>
          <a:p>
            <a:r>
              <a:rPr lang="en-IN" sz="1400" b="1" dirty="0">
                <a:solidFill>
                  <a:schemeClr val="bg1"/>
                </a:solidFill>
                <a:latin typeface="+mj-lt"/>
              </a:rPr>
              <a:t>Protection</a:t>
            </a:r>
          </a:p>
        </p:txBody>
      </p:sp>
      <p:sp>
        <p:nvSpPr>
          <p:cNvPr id="9" name="TextBox 8"/>
          <p:cNvSpPr txBox="1"/>
          <p:nvPr/>
        </p:nvSpPr>
        <p:spPr>
          <a:xfrm>
            <a:off x="1264838" y="2266790"/>
            <a:ext cx="3414419" cy="2357598"/>
          </a:xfrm>
          <a:prstGeom prst="rect">
            <a:avLst/>
          </a:prstGeom>
          <a:noFill/>
        </p:spPr>
        <p:txBody>
          <a:bodyPr wrap="square" lIns="0" tIns="0" rIns="0" bIns="0" rtlCol="0">
            <a:noAutofit/>
          </a:bodyPr>
          <a:lstStyle/>
          <a:p>
            <a:pPr>
              <a:spcAft>
                <a:spcPts val="408"/>
              </a:spcAft>
            </a:pPr>
            <a:endParaRPr lang="en-IN" sz="1400" dirty="0"/>
          </a:p>
        </p:txBody>
      </p:sp>
      <p:sp>
        <p:nvSpPr>
          <p:cNvPr id="10" name="TextBox 9"/>
          <p:cNvSpPr txBox="1"/>
          <p:nvPr/>
        </p:nvSpPr>
        <p:spPr>
          <a:xfrm>
            <a:off x="5358797" y="2605154"/>
            <a:ext cx="3428282" cy="2357598"/>
          </a:xfrm>
          <a:prstGeom prst="rect">
            <a:avLst/>
          </a:prstGeom>
          <a:noFill/>
        </p:spPr>
        <p:txBody>
          <a:bodyPr wrap="square" lIns="0" tIns="0" rIns="0" bIns="0" rtlCol="0">
            <a:noAutofit/>
          </a:bodyPr>
          <a:lstStyle/>
          <a:p>
            <a:pPr marL="122445" indent="-122445">
              <a:spcAft>
                <a:spcPts val="408"/>
              </a:spcAft>
              <a:buFont typeface="Arial" panose="020B0604020202020204" pitchFamily="34" charset="0"/>
              <a:buChar char="•"/>
            </a:pPr>
            <a:endParaRPr lang="en-IN" sz="1400" dirty="0"/>
          </a:p>
        </p:txBody>
      </p:sp>
      <p:cxnSp>
        <p:nvCxnSpPr>
          <p:cNvPr id="23" name="Straight Connector 22">
            <a:extLst>
              <a:ext uri="{FF2B5EF4-FFF2-40B4-BE49-F238E27FC236}">
                <a16:creationId xmlns:a16="http://schemas.microsoft.com/office/drawing/2014/main" id="{E05E3BDF-16A4-4412-8D82-D2C59577C6D4}"/>
              </a:ext>
            </a:extLst>
          </p:cNvPr>
          <p:cNvCxnSpPr>
            <a:cxnSpLocks/>
          </p:cNvCxnSpPr>
          <p:nvPr/>
        </p:nvCxnSpPr>
        <p:spPr>
          <a:xfrm>
            <a:off x="489878" y="4361614"/>
            <a:ext cx="399830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86B889-23EC-4BC8-876F-78C27F6812C0}"/>
              </a:ext>
            </a:extLst>
          </p:cNvPr>
          <p:cNvCxnSpPr>
            <a:cxnSpLocks/>
          </p:cNvCxnSpPr>
          <p:nvPr/>
        </p:nvCxnSpPr>
        <p:spPr>
          <a:xfrm>
            <a:off x="4671857" y="3972994"/>
            <a:ext cx="400383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045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D6A6-6048-4FB2-B0FC-FDAFA976C576}"/>
              </a:ext>
            </a:extLst>
          </p:cNvPr>
          <p:cNvSpPr>
            <a:spLocks noGrp="1"/>
          </p:cNvSpPr>
          <p:nvPr>
            <p:ph type="title"/>
          </p:nvPr>
        </p:nvSpPr>
        <p:spPr>
          <a:xfrm>
            <a:off x="358716" y="303610"/>
            <a:ext cx="8291512" cy="857250"/>
          </a:xfrm>
        </p:spPr>
        <p:txBody>
          <a:bodyPr/>
          <a:lstStyle/>
          <a:p>
            <a:r>
              <a:rPr lang="en-IN" dirty="0"/>
              <a:t>Current topics for UK life products (2/2)</a:t>
            </a:r>
            <a:endParaRPr lang="en-US" sz="1500" dirty="0"/>
          </a:p>
        </p:txBody>
      </p:sp>
      <p:sp>
        <p:nvSpPr>
          <p:cNvPr id="4" name="Date Placeholder 3">
            <a:extLst>
              <a:ext uri="{FF2B5EF4-FFF2-40B4-BE49-F238E27FC236}">
                <a16:creationId xmlns:a16="http://schemas.microsoft.com/office/drawing/2014/main" id="{338B9E4C-37B4-4B76-80F3-DF64D50E5088}"/>
              </a:ext>
            </a:extLst>
          </p:cNvPr>
          <p:cNvSpPr>
            <a:spLocks noGrp="1"/>
          </p:cNvSpPr>
          <p:nvPr>
            <p:ph type="dt" sz="half" idx="10"/>
          </p:nvPr>
        </p:nvSpPr>
        <p:spPr/>
        <p:txBody>
          <a:bodyPr/>
          <a:lstStyle/>
          <a:p>
            <a:r>
              <a:rPr lang="en-US" sz="1000" dirty="0">
                <a:solidFill>
                  <a:srgbClr val="3F4548"/>
                </a:solidFill>
              </a:rPr>
              <a:t>November 2018</a:t>
            </a:r>
            <a:endParaRPr lang="en-GB" sz="1000" dirty="0">
              <a:solidFill>
                <a:srgbClr val="3F4548"/>
              </a:solidFill>
            </a:endParaRPr>
          </a:p>
        </p:txBody>
      </p:sp>
      <p:sp>
        <p:nvSpPr>
          <p:cNvPr id="5" name="Slide Number Placeholder 4">
            <a:extLst>
              <a:ext uri="{FF2B5EF4-FFF2-40B4-BE49-F238E27FC236}">
                <a16:creationId xmlns:a16="http://schemas.microsoft.com/office/drawing/2014/main" id="{7EC408A2-6763-4EEE-A542-0D9AD892D8BB}"/>
              </a:ext>
            </a:extLst>
          </p:cNvPr>
          <p:cNvSpPr>
            <a:spLocks noGrp="1"/>
          </p:cNvSpPr>
          <p:nvPr>
            <p:ph type="sldNum" sz="quarter" idx="12"/>
          </p:nvPr>
        </p:nvSpPr>
        <p:spPr/>
        <p:txBody>
          <a:bodyPr/>
          <a:lstStyle/>
          <a:p>
            <a:fld id="{FE8DA6AF-1811-4E27-A96F-54109F1D0275}" type="slidenum">
              <a:rPr lang="en-GB" smtClean="0"/>
              <a:pPr/>
              <a:t>18</a:t>
            </a:fld>
            <a:endParaRPr lang="en-GB" dirty="0"/>
          </a:p>
        </p:txBody>
      </p:sp>
      <p:sp>
        <p:nvSpPr>
          <p:cNvPr id="9" name="TextBox 8"/>
          <p:cNvSpPr txBox="1"/>
          <p:nvPr/>
        </p:nvSpPr>
        <p:spPr>
          <a:xfrm>
            <a:off x="502838" y="1614554"/>
            <a:ext cx="3414419" cy="2357598"/>
          </a:xfrm>
          <a:prstGeom prst="rect">
            <a:avLst/>
          </a:prstGeom>
          <a:noFill/>
        </p:spPr>
        <p:txBody>
          <a:bodyPr wrap="square" lIns="0" tIns="0" rIns="0" bIns="0" rtlCol="0">
            <a:noAutofit/>
          </a:bodyPr>
          <a:lstStyle/>
          <a:p>
            <a:pPr marL="182563" indent="-182563">
              <a:spcAft>
                <a:spcPts val="408"/>
              </a:spcAft>
              <a:buClr>
                <a:schemeClr val="accent1"/>
              </a:buClr>
              <a:buFont typeface="Arial" panose="020B0604020202020204" pitchFamily="34" charset="0"/>
              <a:buChar char="•"/>
            </a:pPr>
            <a:r>
              <a:rPr lang="en-IN" sz="1400" dirty="0"/>
              <a:t>Practical application of the variable fee approach</a:t>
            </a:r>
          </a:p>
          <a:p>
            <a:pPr marL="182563" indent="-182563">
              <a:spcAft>
                <a:spcPts val="408"/>
              </a:spcAft>
              <a:buClr>
                <a:schemeClr val="accent1"/>
              </a:buClr>
              <a:buFont typeface="Arial" panose="020B0604020202020204" pitchFamily="34" charset="0"/>
              <a:buChar char="•"/>
            </a:pPr>
            <a:r>
              <a:rPr lang="en-IN" sz="1400" dirty="0"/>
              <a:t>Definition of underlying item and implications</a:t>
            </a:r>
          </a:p>
          <a:p>
            <a:pPr marL="182563" indent="-182563">
              <a:spcAft>
                <a:spcPts val="408"/>
              </a:spcAft>
              <a:buClr>
                <a:schemeClr val="accent1"/>
              </a:buClr>
              <a:buFont typeface="Arial" panose="020B0604020202020204" pitchFamily="34" charset="0"/>
              <a:buChar char="•"/>
            </a:pPr>
            <a:r>
              <a:rPr lang="en-IN" sz="1400" dirty="0"/>
              <a:t>Aggregation and grouping including mutualisation</a:t>
            </a:r>
          </a:p>
          <a:p>
            <a:pPr marL="182563" indent="-182563">
              <a:spcAft>
                <a:spcPts val="408"/>
              </a:spcAft>
              <a:buClr>
                <a:schemeClr val="accent1"/>
              </a:buClr>
              <a:buFont typeface="Arial" panose="020B0604020202020204" pitchFamily="34" charset="0"/>
              <a:buChar char="•"/>
            </a:pPr>
            <a:r>
              <a:rPr lang="en-IN" sz="1400" dirty="0"/>
              <a:t>Illiquidity premium and stochastic modelling</a:t>
            </a:r>
          </a:p>
          <a:p>
            <a:pPr marL="182563" indent="-182563">
              <a:spcAft>
                <a:spcPts val="408"/>
              </a:spcAft>
              <a:buClr>
                <a:schemeClr val="accent1"/>
              </a:buClr>
              <a:buFont typeface="Arial" panose="020B0604020202020204" pitchFamily="34" charset="0"/>
              <a:buChar char="•"/>
            </a:pPr>
            <a:r>
              <a:rPr lang="en-IN" sz="1400" dirty="0"/>
              <a:t>Treatment of non-profit contracts within funds – mismatches?</a:t>
            </a:r>
          </a:p>
          <a:p>
            <a:pPr marL="285750" indent="-285750">
              <a:spcAft>
                <a:spcPts val="408"/>
              </a:spcAft>
              <a:buClr>
                <a:schemeClr val="accent1"/>
              </a:buClr>
              <a:buFont typeface="Arial" panose="020B0604020202020204" pitchFamily="34" charset="0"/>
              <a:buChar char="•"/>
            </a:pPr>
            <a:endParaRPr lang="en-IN" sz="1400" dirty="0"/>
          </a:p>
        </p:txBody>
      </p:sp>
      <p:sp>
        <p:nvSpPr>
          <p:cNvPr id="10" name="TextBox 9"/>
          <p:cNvSpPr txBox="1"/>
          <p:nvPr/>
        </p:nvSpPr>
        <p:spPr>
          <a:xfrm>
            <a:off x="4665376" y="1614554"/>
            <a:ext cx="4010312" cy="2357598"/>
          </a:xfrm>
          <a:prstGeom prst="rect">
            <a:avLst/>
          </a:prstGeom>
          <a:noFill/>
        </p:spPr>
        <p:txBody>
          <a:bodyPr wrap="square" lIns="0" tIns="0" rIns="0" bIns="0" rtlCol="0">
            <a:noAutofit/>
          </a:bodyPr>
          <a:lstStyle/>
          <a:p>
            <a:pPr marL="182563" indent="-182563">
              <a:spcAft>
                <a:spcPts val="408"/>
              </a:spcAft>
              <a:buClr>
                <a:schemeClr val="accent1"/>
              </a:buClr>
              <a:buFont typeface="Arial" panose="020B0604020202020204" pitchFamily="34" charset="0"/>
              <a:buChar char="•"/>
            </a:pPr>
            <a:r>
              <a:rPr lang="en-IN" sz="1400" dirty="0"/>
              <a:t>Practical approaches to the risk adjustment and related disclosures</a:t>
            </a:r>
          </a:p>
          <a:p>
            <a:pPr marL="182563" indent="-182563">
              <a:spcAft>
                <a:spcPts val="408"/>
              </a:spcAft>
              <a:buClr>
                <a:schemeClr val="accent1"/>
              </a:buClr>
              <a:buFont typeface="Arial" panose="020B0604020202020204" pitchFamily="34" charset="0"/>
              <a:buChar char="•"/>
            </a:pPr>
            <a:r>
              <a:rPr lang="en-IN" sz="1400" dirty="0"/>
              <a:t>Transition – Application of FRA &amp; MRA and what is fair value?</a:t>
            </a:r>
          </a:p>
          <a:p>
            <a:pPr marL="182563" indent="-182563">
              <a:spcAft>
                <a:spcPts val="408"/>
              </a:spcAft>
              <a:buClr>
                <a:schemeClr val="accent1"/>
              </a:buClr>
              <a:buFont typeface="Arial" panose="020B0604020202020204" pitchFamily="34" charset="0"/>
              <a:buChar char="•"/>
            </a:pPr>
            <a:r>
              <a:rPr lang="en-IN" sz="1400" dirty="0"/>
              <a:t>Onerous contracts and profitability groups</a:t>
            </a:r>
          </a:p>
          <a:p>
            <a:pPr marL="182563" indent="-182563">
              <a:spcAft>
                <a:spcPts val="408"/>
              </a:spcAft>
              <a:buClr>
                <a:schemeClr val="accent1"/>
              </a:buClr>
              <a:buFont typeface="Arial" panose="020B0604020202020204" pitchFamily="34" charset="0"/>
              <a:buChar char="•"/>
            </a:pPr>
            <a:r>
              <a:rPr lang="en-IN" sz="1400" dirty="0"/>
              <a:t>Dual reporting – Interims, expense look-through etc.</a:t>
            </a:r>
          </a:p>
          <a:p>
            <a:pPr marL="182563" indent="-182563">
              <a:spcAft>
                <a:spcPts val="408"/>
              </a:spcAft>
              <a:buClr>
                <a:schemeClr val="accent1"/>
              </a:buClr>
              <a:buFont typeface="Arial" panose="020B0604020202020204" pitchFamily="34" charset="0"/>
              <a:buChar char="•"/>
            </a:pPr>
            <a:r>
              <a:rPr lang="en-IN" sz="1400" dirty="0"/>
              <a:t>Approach to hybrid (unit linked/with profit) contracts </a:t>
            </a:r>
          </a:p>
          <a:p>
            <a:pPr marL="182563" indent="-182563">
              <a:spcAft>
                <a:spcPts val="408"/>
              </a:spcAft>
              <a:buClr>
                <a:schemeClr val="accent1"/>
              </a:buClr>
              <a:buFont typeface="Arial" panose="020B0604020202020204" pitchFamily="34" charset="0"/>
              <a:buChar char="•"/>
            </a:pPr>
            <a:r>
              <a:rPr lang="en-IN" sz="1400" dirty="0"/>
              <a:t>Eligibility for the variable fee approach</a:t>
            </a:r>
          </a:p>
          <a:p>
            <a:pPr marL="182563" indent="-182563">
              <a:spcAft>
                <a:spcPts val="408"/>
              </a:spcAft>
              <a:buClr>
                <a:schemeClr val="accent1"/>
              </a:buClr>
              <a:buFont typeface="Arial" panose="020B0604020202020204" pitchFamily="34" charset="0"/>
              <a:buChar char="•"/>
            </a:pPr>
            <a:endParaRPr lang="en-IN" sz="1400" dirty="0"/>
          </a:p>
          <a:p>
            <a:pPr marL="285750" indent="-285750">
              <a:spcAft>
                <a:spcPts val="408"/>
              </a:spcAft>
              <a:buClr>
                <a:schemeClr val="accent1"/>
              </a:buClr>
              <a:buFont typeface="Arial" panose="020B0604020202020204" pitchFamily="34" charset="0"/>
              <a:buChar char="•"/>
            </a:pPr>
            <a:endParaRPr lang="en-IN" sz="1400" dirty="0"/>
          </a:p>
        </p:txBody>
      </p:sp>
      <p:cxnSp>
        <p:nvCxnSpPr>
          <p:cNvPr id="18" name="Straight Connector 17"/>
          <p:cNvCxnSpPr>
            <a:cxnSpLocks/>
          </p:cNvCxnSpPr>
          <p:nvPr/>
        </p:nvCxnSpPr>
        <p:spPr>
          <a:xfrm>
            <a:off x="489878" y="4049194"/>
            <a:ext cx="399830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4671857" y="4049194"/>
            <a:ext cx="400383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425DE30-A5E4-4DDF-9CBF-190256C5954A}"/>
              </a:ext>
            </a:extLst>
          </p:cNvPr>
          <p:cNvSpPr/>
          <p:nvPr/>
        </p:nvSpPr>
        <p:spPr bwMode="ltGray">
          <a:xfrm>
            <a:off x="468312" y="1260003"/>
            <a:ext cx="4057967" cy="305316"/>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8977" tIns="48977" rIns="48977" bIns="48977" rtlCol="0" anchor="ctr"/>
          <a:lstStyle/>
          <a:p>
            <a:r>
              <a:rPr lang="en-IN" sz="1400" b="1" dirty="0">
                <a:solidFill>
                  <a:schemeClr val="bg1"/>
                </a:solidFill>
              </a:rPr>
              <a:t>With profits</a:t>
            </a:r>
          </a:p>
        </p:txBody>
      </p:sp>
      <p:sp>
        <p:nvSpPr>
          <p:cNvPr id="12" name="Rectangle 11">
            <a:extLst>
              <a:ext uri="{FF2B5EF4-FFF2-40B4-BE49-F238E27FC236}">
                <a16:creationId xmlns:a16="http://schemas.microsoft.com/office/drawing/2014/main" id="{BFF59884-6060-40D6-91AA-453A38D85880}"/>
              </a:ext>
            </a:extLst>
          </p:cNvPr>
          <p:cNvSpPr/>
          <p:nvPr/>
        </p:nvSpPr>
        <p:spPr bwMode="ltGray">
          <a:xfrm>
            <a:off x="4648199" y="1260003"/>
            <a:ext cx="4027489" cy="305316"/>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8977" tIns="48977" rIns="48977" bIns="48977" rtlCol="0" anchor="ctr"/>
          <a:lstStyle/>
          <a:p>
            <a:r>
              <a:rPr lang="en-IN" sz="1400" b="1" dirty="0">
                <a:solidFill>
                  <a:schemeClr val="bg1"/>
                </a:solidFill>
              </a:rPr>
              <a:t>Other topics</a:t>
            </a:r>
          </a:p>
        </p:txBody>
      </p:sp>
    </p:spTree>
    <p:extLst>
      <p:ext uri="{BB962C8B-B14F-4D97-AF65-F5344CB8AC3E}">
        <p14:creationId xmlns:p14="http://schemas.microsoft.com/office/powerpoint/2010/main" val="984842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9E645E-9B97-4FAC-9577-81F825F916CB}"/>
              </a:ext>
            </a:extLst>
          </p:cNvPr>
          <p:cNvSpPr/>
          <p:nvPr/>
        </p:nvSpPr>
        <p:spPr bwMode="ltGray">
          <a:xfrm>
            <a:off x="468312" y="1260003"/>
            <a:ext cx="5231448" cy="305316"/>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8977" tIns="48977" rIns="48977" bIns="48977" rtlCol="0" anchor="ctr"/>
          <a:lstStyle/>
          <a:p>
            <a:r>
              <a:rPr lang="en-IN" sz="1400" b="1" dirty="0">
                <a:solidFill>
                  <a:schemeClr val="bg1"/>
                </a:solidFill>
              </a:rPr>
              <a:t>Current focus: </a:t>
            </a:r>
          </a:p>
        </p:txBody>
      </p:sp>
      <p:sp>
        <p:nvSpPr>
          <p:cNvPr id="21506" name="Title 1"/>
          <p:cNvSpPr>
            <a:spLocks noGrp="1"/>
          </p:cNvSpPr>
          <p:nvPr>
            <p:ph type="title"/>
          </p:nvPr>
        </p:nvSpPr>
        <p:spPr/>
        <p:txBody>
          <a:bodyPr/>
          <a:lstStyle/>
          <a:p>
            <a:r>
              <a:rPr lang="en-GB" altLang="en-US" dirty="0"/>
              <a:t>IFoA cross-practice Financial Reporting Group</a:t>
            </a:r>
          </a:p>
        </p:txBody>
      </p:sp>
      <p:sp>
        <p:nvSpPr>
          <p:cNvPr id="21509" name="Content Placeholder 1"/>
          <p:cNvSpPr>
            <a:spLocks noGrp="1"/>
          </p:cNvSpPr>
          <p:nvPr>
            <p:ph idx="1"/>
          </p:nvPr>
        </p:nvSpPr>
        <p:spPr>
          <a:xfrm>
            <a:off x="395292" y="1607820"/>
            <a:ext cx="5586408" cy="3040380"/>
          </a:xfrm>
        </p:spPr>
        <p:txBody>
          <a:bodyPr/>
          <a:lstStyle/>
          <a:p>
            <a:pPr>
              <a:spcBef>
                <a:spcPts val="700"/>
              </a:spcBef>
            </a:pPr>
            <a:r>
              <a:rPr lang="en-GB" altLang="en-US" sz="1400" dirty="0"/>
              <a:t>Steering IFoA activity related to financial reporting</a:t>
            </a:r>
          </a:p>
          <a:p>
            <a:pPr>
              <a:spcBef>
                <a:spcPts val="700"/>
              </a:spcBef>
            </a:pPr>
            <a:r>
              <a:rPr lang="en-GB" altLang="en-US" sz="1400" dirty="0"/>
              <a:t>Supporting IAA ISAP 4 / IAN 100 development &amp; IFoA response</a:t>
            </a:r>
          </a:p>
          <a:p>
            <a:pPr>
              <a:spcBef>
                <a:spcPts val="700"/>
              </a:spcBef>
            </a:pPr>
            <a:r>
              <a:rPr lang="en-GB" altLang="en-US" sz="1400" dirty="0"/>
              <a:t>Engaging with external stakeholders (IASB, EFRAG, FRC, HRMC etc.) as appropriate</a:t>
            </a:r>
            <a:br>
              <a:rPr lang="en-GB" altLang="en-US" sz="1400" dirty="0"/>
            </a:br>
            <a:endParaRPr lang="en-GB" altLang="en-US" sz="1400" dirty="0"/>
          </a:p>
          <a:p>
            <a:pPr>
              <a:spcBef>
                <a:spcPts val="700"/>
              </a:spcBef>
            </a:pPr>
            <a:endParaRPr lang="en-GB" altLang="en-US" sz="1400" dirty="0"/>
          </a:p>
          <a:p>
            <a:pPr>
              <a:spcBef>
                <a:spcPts val="700"/>
              </a:spcBef>
            </a:pPr>
            <a:r>
              <a:rPr lang="en-GB" altLang="en-US" sz="1400" dirty="0"/>
              <a:t>Life Conference presentations 2010-2018 </a:t>
            </a:r>
          </a:p>
          <a:p>
            <a:pPr>
              <a:spcBef>
                <a:spcPts val="700"/>
              </a:spcBef>
            </a:pPr>
            <a:r>
              <a:rPr lang="en-GB" altLang="en-US" sz="1400" dirty="0"/>
              <a:t>July &amp; September 2017 Staple Inn seminars</a:t>
            </a:r>
          </a:p>
          <a:p>
            <a:pPr>
              <a:spcBef>
                <a:spcPts val="700"/>
              </a:spcBef>
            </a:pPr>
            <a:r>
              <a:rPr lang="en-GB" altLang="en-US" sz="1400" dirty="0"/>
              <a:t>2011 Staple Inn paper critiquing 2010 ED</a:t>
            </a:r>
          </a:p>
          <a:p>
            <a:pPr>
              <a:spcBef>
                <a:spcPts val="700"/>
              </a:spcBef>
            </a:pPr>
            <a:r>
              <a:rPr lang="en-GB" altLang="en-US" sz="1400" dirty="0"/>
              <a:t>2013 published IFoA response to 2013 ED</a:t>
            </a:r>
          </a:p>
          <a:p>
            <a:pPr lvl="1"/>
            <a:endParaRPr lang="en-GB" altLang="en-US" dirty="0"/>
          </a:p>
        </p:txBody>
      </p:sp>
      <p:sp>
        <p:nvSpPr>
          <p:cNvPr id="4" name="Date Placeholder 3">
            <a:extLst>
              <a:ext uri="{FF2B5EF4-FFF2-40B4-BE49-F238E27FC236}">
                <a16:creationId xmlns:a16="http://schemas.microsoft.com/office/drawing/2014/main" id="{40EC0791-A3A3-4A19-8A80-D3DC9114071F}"/>
              </a:ext>
            </a:extLst>
          </p:cNvPr>
          <p:cNvSpPr>
            <a:spLocks noGrp="1"/>
          </p:cNvSpPr>
          <p:nvPr>
            <p:ph type="dt" sz="half" idx="10"/>
          </p:nvPr>
        </p:nvSpPr>
        <p:spPr/>
        <p:txBody>
          <a:bodyPr/>
          <a:lstStyle/>
          <a:p>
            <a:r>
              <a:rPr lang="en-US" dirty="0"/>
              <a:t>November 2018</a:t>
            </a:r>
            <a:endParaRPr lang="en-GB" dirty="0"/>
          </a:p>
        </p:txBody>
      </p:sp>
      <p:sp>
        <p:nvSpPr>
          <p:cNvPr id="3" name="Slide Number Placeholder 2">
            <a:extLst>
              <a:ext uri="{FF2B5EF4-FFF2-40B4-BE49-F238E27FC236}">
                <a16:creationId xmlns:a16="http://schemas.microsoft.com/office/drawing/2014/main" id="{8F3A7E4C-80EA-4283-8552-7077B28B7A8C}"/>
              </a:ext>
            </a:extLst>
          </p:cNvPr>
          <p:cNvSpPr>
            <a:spLocks noGrp="1"/>
          </p:cNvSpPr>
          <p:nvPr>
            <p:ph type="sldNum" sz="quarter" idx="12"/>
          </p:nvPr>
        </p:nvSpPr>
        <p:spPr/>
        <p:txBody>
          <a:bodyPr/>
          <a:lstStyle/>
          <a:p>
            <a:fld id="{FE8DA6AF-1811-4E27-A96F-54109F1D0275}" type="slidenum">
              <a:rPr lang="en-GB" smtClean="0"/>
              <a:pPr/>
              <a:t>19</a:t>
            </a:fld>
            <a:endParaRPr lang="en-GB" dirty="0"/>
          </a:p>
        </p:txBody>
      </p:sp>
      <p:sp>
        <p:nvSpPr>
          <p:cNvPr id="8" name="Content Placeholder 1"/>
          <p:cNvSpPr txBox="1">
            <a:spLocks/>
          </p:cNvSpPr>
          <p:nvPr/>
        </p:nvSpPr>
        <p:spPr bwMode="auto">
          <a:xfrm>
            <a:off x="6477000" y="1081925"/>
            <a:ext cx="2209804" cy="2933816"/>
          </a:xfrm>
          <a:prstGeom prst="rect">
            <a:avLst/>
          </a:prstGeom>
          <a:solidFill>
            <a:schemeClr val="tx1">
              <a:lumMod val="20000"/>
              <a:lumOff val="80000"/>
            </a:schemeClr>
          </a:solidFill>
          <a:ln>
            <a:noFill/>
          </a:ln>
          <a:effectLst/>
          <a:extLst/>
        </p:spPr>
        <p:txBody>
          <a:bodyPr vert="horz" wrap="square" lIns="51435" tIns="25718" rIns="51435" bIns="25718" numCol="1" anchor="t" anchorCtr="0" compatLnSpc="1">
            <a:prstTxWarp prst="textNoShape">
              <a:avLst/>
            </a:prstTxWarp>
          </a:bodyPr>
          <a:lstStyle>
            <a:lvl1pPr marL="269883" indent="-269883"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69" indent="-268295"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591" indent="-174629" algn="l" rtl="0" eaLnBrk="1" fontAlgn="base" hangingPunct="1">
              <a:spcBef>
                <a:spcPct val="50000"/>
              </a:spcBef>
              <a:spcAft>
                <a:spcPct val="0"/>
              </a:spcAft>
              <a:buClr>
                <a:srgbClr val="D9AB16"/>
              </a:buClr>
              <a:buChar char="•"/>
              <a:defRPr>
                <a:solidFill>
                  <a:srgbClr val="3F4548"/>
                </a:solidFill>
                <a:latin typeface="+mn-lt"/>
                <a:cs typeface="+mn-cs"/>
              </a:defRPr>
            </a:lvl3pPr>
            <a:lvl4pPr marL="1433549" indent="-182569"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333" indent="-176218" algn="l" rtl="0" eaLnBrk="1" fontAlgn="base" hangingPunct="1">
              <a:spcBef>
                <a:spcPct val="50000"/>
              </a:spcBef>
              <a:spcAft>
                <a:spcPct val="0"/>
              </a:spcAft>
              <a:buClr>
                <a:srgbClr val="D9AB16"/>
              </a:buClr>
              <a:buFont typeface="Arial" pitchFamily="34" charset="0"/>
              <a:buChar char="•"/>
              <a:defRPr sz="1467">
                <a:solidFill>
                  <a:srgbClr val="3F4548"/>
                </a:solidFill>
                <a:latin typeface="+mn-lt"/>
                <a:cs typeface="+mn-cs"/>
              </a:defRPr>
            </a:lvl5pPr>
            <a:lvl6pPr marL="2249544" indent="-176218" algn="l" rtl="0" eaLnBrk="1" fontAlgn="base" hangingPunct="1">
              <a:spcBef>
                <a:spcPct val="50000"/>
              </a:spcBef>
              <a:spcAft>
                <a:spcPct val="0"/>
              </a:spcAft>
              <a:buClr>
                <a:srgbClr val="D9AB16"/>
              </a:buClr>
              <a:buChar char="»"/>
              <a:defRPr sz="1467">
                <a:solidFill>
                  <a:srgbClr val="0D2E64"/>
                </a:solidFill>
                <a:latin typeface="+mn-lt"/>
                <a:cs typeface="+mn-cs"/>
              </a:defRPr>
            </a:lvl6pPr>
            <a:lvl7pPr marL="2706755" indent="-176218" algn="l" rtl="0" eaLnBrk="1" fontAlgn="base" hangingPunct="1">
              <a:spcBef>
                <a:spcPct val="50000"/>
              </a:spcBef>
              <a:spcAft>
                <a:spcPct val="0"/>
              </a:spcAft>
              <a:buClr>
                <a:srgbClr val="D9AB16"/>
              </a:buClr>
              <a:buChar char="»"/>
              <a:defRPr sz="1467">
                <a:solidFill>
                  <a:srgbClr val="0D2E64"/>
                </a:solidFill>
                <a:latin typeface="+mn-lt"/>
                <a:cs typeface="+mn-cs"/>
              </a:defRPr>
            </a:lvl7pPr>
            <a:lvl8pPr marL="3163968" indent="-176218" algn="l" rtl="0" eaLnBrk="1" fontAlgn="base" hangingPunct="1">
              <a:spcBef>
                <a:spcPct val="50000"/>
              </a:spcBef>
              <a:spcAft>
                <a:spcPct val="0"/>
              </a:spcAft>
              <a:buClr>
                <a:srgbClr val="D9AB16"/>
              </a:buClr>
              <a:buChar char="»"/>
              <a:defRPr sz="1467">
                <a:solidFill>
                  <a:srgbClr val="0D2E64"/>
                </a:solidFill>
                <a:latin typeface="+mn-lt"/>
                <a:cs typeface="+mn-cs"/>
              </a:defRPr>
            </a:lvl8pPr>
            <a:lvl9pPr marL="3621179" indent="-176218" algn="l" rtl="0" eaLnBrk="1" fontAlgn="base" hangingPunct="1">
              <a:spcBef>
                <a:spcPct val="50000"/>
              </a:spcBef>
              <a:spcAft>
                <a:spcPct val="0"/>
              </a:spcAft>
              <a:buClr>
                <a:srgbClr val="D9AB16"/>
              </a:buClr>
              <a:buChar char="»"/>
              <a:defRPr sz="1467">
                <a:solidFill>
                  <a:srgbClr val="0D2E64"/>
                </a:solidFill>
                <a:latin typeface="+mn-lt"/>
                <a:cs typeface="+mn-cs"/>
              </a:defRPr>
            </a:lvl9pPr>
          </a:lstStyle>
          <a:p>
            <a:pPr marL="0" indent="0">
              <a:spcAft>
                <a:spcPts val="600"/>
              </a:spcAft>
              <a:buNone/>
            </a:pPr>
            <a:r>
              <a:rPr lang="en-GB" altLang="en-US" sz="1350" b="1" kern="0" dirty="0"/>
              <a:t>Current membership:</a:t>
            </a:r>
          </a:p>
          <a:p>
            <a:pPr marL="182563" indent="-182563">
              <a:spcBef>
                <a:spcPts val="600"/>
              </a:spcBef>
              <a:buClrTx/>
            </a:pPr>
            <a:r>
              <a:rPr lang="en-GB" altLang="en-US" sz="1350" kern="0" dirty="0"/>
              <a:t>Kamran Foroughi (Chair)</a:t>
            </a:r>
          </a:p>
          <a:p>
            <a:pPr marL="182563" indent="-182563">
              <a:spcBef>
                <a:spcPts val="600"/>
              </a:spcBef>
              <a:buClrTx/>
            </a:pPr>
            <a:r>
              <a:rPr lang="en-GB" altLang="en-US" sz="1350" kern="0" dirty="0"/>
              <a:t>Anthony Coughlan</a:t>
            </a:r>
          </a:p>
          <a:p>
            <a:pPr marL="182563" indent="-182563">
              <a:spcBef>
                <a:spcPts val="600"/>
              </a:spcBef>
              <a:buClrTx/>
            </a:pPr>
            <a:r>
              <a:rPr lang="en-GB" altLang="en-US" sz="1350" kern="0" dirty="0"/>
              <a:t>Nick Dexter</a:t>
            </a:r>
          </a:p>
          <a:p>
            <a:pPr marL="182563" indent="-182563">
              <a:spcBef>
                <a:spcPts val="600"/>
              </a:spcBef>
              <a:buClrTx/>
            </a:pPr>
            <a:r>
              <a:rPr lang="en-GB" altLang="en-US" sz="1350" kern="0" dirty="0"/>
              <a:t>Richard Olswang</a:t>
            </a:r>
          </a:p>
          <a:p>
            <a:pPr marL="182563" indent="-182563">
              <a:spcBef>
                <a:spcPts val="600"/>
              </a:spcBef>
              <a:buClrTx/>
            </a:pPr>
            <a:r>
              <a:rPr lang="en-GB" altLang="en-US" sz="1350" kern="0" dirty="0"/>
              <a:t>Tony Silverman</a:t>
            </a:r>
          </a:p>
          <a:p>
            <a:pPr marL="182563" indent="-182563">
              <a:spcBef>
                <a:spcPts val="600"/>
              </a:spcBef>
              <a:buClrTx/>
            </a:pPr>
            <a:r>
              <a:rPr lang="en-GB" altLang="en-US" sz="1350" kern="0" dirty="0"/>
              <a:t>Gail Tucker</a:t>
            </a:r>
          </a:p>
          <a:p>
            <a:pPr marL="182563" indent="-182563">
              <a:spcBef>
                <a:spcPts val="600"/>
              </a:spcBef>
              <a:buClrTx/>
            </a:pPr>
            <a:r>
              <a:rPr lang="en-GB" altLang="en-US" sz="1350" kern="0" dirty="0"/>
              <a:t>Martin White</a:t>
            </a:r>
          </a:p>
          <a:p>
            <a:pPr marL="182563" indent="-182563">
              <a:spcBef>
                <a:spcPts val="600"/>
              </a:spcBef>
              <a:buClrTx/>
            </a:pPr>
            <a:r>
              <a:rPr lang="en-GB" altLang="en-US" sz="1350" kern="0" dirty="0"/>
              <a:t>Derek Wright</a:t>
            </a:r>
          </a:p>
          <a:p>
            <a:pPr marL="182563" indent="-182563">
              <a:spcBef>
                <a:spcPts val="600"/>
              </a:spcBef>
              <a:buClrTx/>
            </a:pPr>
            <a:r>
              <a:rPr lang="en-GB" altLang="en-US" sz="1350" kern="0" dirty="0"/>
              <a:t>Murray Wright</a:t>
            </a:r>
          </a:p>
        </p:txBody>
      </p:sp>
      <p:sp>
        <p:nvSpPr>
          <p:cNvPr id="12" name="Rectangle 11">
            <a:extLst>
              <a:ext uri="{FF2B5EF4-FFF2-40B4-BE49-F238E27FC236}">
                <a16:creationId xmlns:a16="http://schemas.microsoft.com/office/drawing/2014/main" id="{7DBE618D-83DA-47B0-B8D3-33E161A1B802}"/>
              </a:ext>
            </a:extLst>
          </p:cNvPr>
          <p:cNvSpPr/>
          <p:nvPr/>
        </p:nvSpPr>
        <p:spPr bwMode="ltGray">
          <a:xfrm>
            <a:off x="468312" y="2905163"/>
            <a:ext cx="5231448" cy="305316"/>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8977" tIns="48977" rIns="48977" bIns="48977" rtlCol="0" anchor="ctr"/>
          <a:lstStyle/>
          <a:p>
            <a:r>
              <a:rPr lang="en-IN" sz="1400" b="1" dirty="0">
                <a:solidFill>
                  <a:schemeClr val="bg1"/>
                </a:solidFill>
              </a:rPr>
              <a:t>Past materials:</a:t>
            </a:r>
          </a:p>
        </p:txBody>
      </p:sp>
    </p:spTree>
    <p:extLst>
      <p:ext uri="{BB962C8B-B14F-4D97-AF65-F5344CB8AC3E}">
        <p14:creationId xmlns:p14="http://schemas.microsoft.com/office/powerpoint/2010/main" val="4167917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altLang="en-US" dirty="0"/>
              <a:t>Agenda</a:t>
            </a:r>
          </a:p>
        </p:txBody>
      </p:sp>
      <p:sp>
        <p:nvSpPr>
          <p:cNvPr id="21507" name="Date Placeholder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D9AB16"/>
              </a:buClr>
              <a:buChar char="•"/>
              <a:defRPr sz="2000">
                <a:solidFill>
                  <a:srgbClr val="3F4548"/>
                </a:solidFill>
                <a:latin typeface="Arial" panose="020B0604020202020204" pitchFamily="34" charset="0"/>
                <a:cs typeface="Arial" panose="020B0604020202020204" pitchFamily="34" charset="0"/>
              </a:defRPr>
            </a:lvl1pPr>
            <a:lvl2pPr marL="741344" indent="-284156">
              <a:spcBef>
                <a:spcPct val="50000"/>
              </a:spcBef>
              <a:buClr>
                <a:srgbClr val="D9AB16"/>
              </a:buClr>
              <a:buChar char="–"/>
              <a:defRPr sz="1700">
                <a:solidFill>
                  <a:srgbClr val="3F4548"/>
                </a:solidFill>
                <a:latin typeface="Arial" panose="020B0604020202020204" pitchFamily="34" charset="0"/>
                <a:cs typeface="Arial" panose="020B0604020202020204" pitchFamily="34" charset="0"/>
              </a:defRPr>
            </a:lvl2pPr>
            <a:lvl3pPr marL="1141385" indent="-227007">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598573" indent="-227007">
              <a:spcBef>
                <a:spcPct val="50000"/>
              </a:spcBef>
              <a:buClr>
                <a:srgbClr val="D9AB16"/>
              </a:buClr>
              <a:buChar char="–"/>
              <a:defRPr sz="1400">
                <a:solidFill>
                  <a:srgbClr val="3F4548"/>
                </a:solidFill>
                <a:latin typeface="Arial" panose="020B0604020202020204" pitchFamily="34" charset="0"/>
                <a:cs typeface="Arial" panose="020B0604020202020204" pitchFamily="34" charset="0"/>
              </a:defRPr>
            </a:lvl4pPr>
            <a:lvl5pPr marL="2055761" indent="-227007">
              <a:spcBef>
                <a:spcPct val="50000"/>
              </a:spcBef>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5pPr>
            <a:lvl6pPr marL="2512950"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6pPr>
            <a:lvl7pPr marL="2970139"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7pPr>
            <a:lvl8pPr marL="3427328"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8pPr>
            <a:lvl9pPr marL="3884516"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9pPr>
          </a:lstStyle>
          <a:p>
            <a:pPr>
              <a:spcBef>
                <a:spcPct val="0"/>
              </a:spcBef>
              <a:buClrTx/>
              <a:buFontTx/>
              <a:buNone/>
            </a:pPr>
            <a:r>
              <a:rPr lang="en-US" altLang="en-US" sz="1000" dirty="0">
                <a:solidFill>
                  <a:schemeClr val="tx1"/>
                </a:solidFill>
              </a:rPr>
              <a:t>November 2018</a:t>
            </a:r>
            <a:endParaRPr lang="en-GB" altLang="en-US" sz="1000" dirty="0">
              <a:solidFill>
                <a:schemeClr val="tx1"/>
              </a:solidFill>
            </a:endParaRPr>
          </a:p>
        </p:txBody>
      </p:sp>
      <p:sp>
        <p:nvSpPr>
          <p:cNvPr id="21508"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D9AB16"/>
              </a:buClr>
              <a:buChar char="•"/>
              <a:defRPr sz="2000">
                <a:solidFill>
                  <a:srgbClr val="3F4548"/>
                </a:solidFill>
                <a:latin typeface="Arial" panose="020B0604020202020204" pitchFamily="34" charset="0"/>
                <a:cs typeface="Arial" panose="020B0604020202020204" pitchFamily="34" charset="0"/>
              </a:defRPr>
            </a:lvl1pPr>
            <a:lvl2pPr marL="741344" indent="-284156">
              <a:spcBef>
                <a:spcPct val="50000"/>
              </a:spcBef>
              <a:buClr>
                <a:srgbClr val="D9AB16"/>
              </a:buClr>
              <a:buChar char="–"/>
              <a:defRPr sz="1700">
                <a:solidFill>
                  <a:srgbClr val="3F4548"/>
                </a:solidFill>
                <a:latin typeface="Arial" panose="020B0604020202020204" pitchFamily="34" charset="0"/>
                <a:cs typeface="Arial" panose="020B0604020202020204" pitchFamily="34" charset="0"/>
              </a:defRPr>
            </a:lvl2pPr>
            <a:lvl3pPr marL="1141385" indent="-227007">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598573" indent="-227007">
              <a:spcBef>
                <a:spcPct val="50000"/>
              </a:spcBef>
              <a:buClr>
                <a:srgbClr val="D9AB16"/>
              </a:buClr>
              <a:buChar char="–"/>
              <a:defRPr sz="1400">
                <a:solidFill>
                  <a:srgbClr val="3F4548"/>
                </a:solidFill>
                <a:latin typeface="Arial" panose="020B0604020202020204" pitchFamily="34" charset="0"/>
                <a:cs typeface="Arial" panose="020B0604020202020204" pitchFamily="34" charset="0"/>
              </a:defRPr>
            </a:lvl4pPr>
            <a:lvl5pPr marL="2055761" indent="-227007">
              <a:spcBef>
                <a:spcPct val="50000"/>
              </a:spcBef>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5pPr>
            <a:lvl6pPr marL="2512950"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6pPr>
            <a:lvl7pPr marL="2970139"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7pPr>
            <a:lvl8pPr marL="3427328"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8pPr>
            <a:lvl9pPr marL="3884516"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9pPr>
          </a:lstStyle>
          <a:p>
            <a:pPr>
              <a:spcBef>
                <a:spcPct val="0"/>
              </a:spcBef>
              <a:buClrTx/>
              <a:buFontTx/>
              <a:buNone/>
            </a:pPr>
            <a:fld id="{79B93488-3E47-425E-9724-C7969C10F0E0}" type="slidenum">
              <a:rPr lang="en-GB" altLang="en-US" sz="1000"/>
              <a:pPr>
                <a:spcBef>
                  <a:spcPct val="0"/>
                </a:spcBef>
                <a:buClrTx/>
                <a:buFontTx/>
                <a:buNone/>
              </a:pPr>
              <a:t>2</a:t>
            </a:fld>
            <a:endParaRPr lang="en-GB" altLang="en-US" sz="1000" dirty="0"/>
          </a:p>
        </p:txBody>
      </p:sp>
      <p:sp>
        <p:nvSpPr>
          <p:cNvPr id="21509" name="Content Placeholder 1"/>
          <p:cNvSpPr>
            <a:spLocks noGrp="1"/>
          </p:cNvSpPr>
          <p:nvPr>
            <p:ph idx="1"/>
          </p:nvPr>
        </p:nvSpPr>
        <p:spPr>
          <a:xfrm>
            <a:off x="468313" y="1168004"/>
            <a:ext cx="8207376" cy="2981116"/>
          </a:xfrm>
          <a:solidFill>
            <a:srgbClr val="DCDDD9"/>
          </a:solidFill>
        </p:spPr>
        <p:txBody>
          <a:bodyPr anchor="ctr"/>
          <a:lstStyle/>
          <a:p>
            <a:pPr>
              <a:spcAft>
                <a:spcPts val="1800"/>
              </a:spcAft>
            </a:pPr>
            <a:r>
              <a:rPr lang="en-GB" dirty="0"/>
              <a:t>Industry developments</a:t>
            </a:r>
            <a:endParaRPr lang="en-GB" altLang="en-US" dirty="0"/>
          </a:p>
          <a:p>
            <a:pPr>
              <a:spcAft>
                <a:spcPts val="1800"/>
              </a:spcAft>
            </a:pPr>
            <a:r>
              <a:rPr lang="en-GB" dirty="0"/>
              <a:t>IASB &amp; TRG developments</a:t>
            </a:r>
          </a:p>
          <a:p>
            <a:pPr>
              <a:spcAft>
                <a:spcPts val="1800"/>
              </a:spcAft>
            </a:pPr>
            <a:r>
              <a:rPr lang="en-GB" altLang="en-US" dirty="0"/>
              <a:t>Current focus areas for UK Life products</a:t>
            </a:r>
          </a:p>
          <a:p>
            <a:pPr>
              <a:spcAft>
                <a:spcPts val="1800"/>
              </a:spcAft>
            </a:pPr>
            <a:r>
              <a:rPr lang="en-GB" dirty="0"/>
              <a:t>IFoA and IAA response to IFRS 17</a:t>
            </a:r>
            <a:endParaRPr lang="en-GB" altLang="en-US" dirty="0"/>
          </a:p>
        </p:txBody>
      </p:sp>
      <p:pic>
        <p:nvPicPr>
          <p:cNvPr id="3" name="Picture 2"/>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5900"/>
                    </a14:imgEffect>
                    <a14:imgEffect>
                      <a14:brightnessContrast bright="5000"/>
                    </a14:imgEffect>
                  </a14:imgLayer>
                </a14:imgProps>
              </a:ext>
              <a:ext uri="{28A0092B-C50C-407E-A947-70E740481C1C}">
                <a14:useLocalDpi xmlns:a14="http://schemas.microsoft.com/office/drawing/2010/main"/>
              </a:ext>
            </a:extLst>
          </a:blip>
          <a:srcRect/>
          <a:stretch/>
        </p:blipFill>
        <p:spPr>
          <a:xfrm>
            <a:off x="5247023" y="1168004"/>
            <a:ext cx="3428665" cy="2987030"/>
          </a:xfrm>
          <a:prstGeom prst="rect">
            <a:avLst/>
          </a:prstGeom>
        </p:spPr>
      </p:pic>
    </p:spTree>
    <p:extLst>
      <p:ext uri="{BB962C8B-B14F-4D97-AF65-F5344CB8AC3E}">
        <p14:creationId xmlns:p14="http://schemas.microsoft.com/office/powerpoint/2010/main" val="1135217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altLang="en-US" dirty="0"/>
              <a:t>IFoA Life IFRS 17 working parties recently established</a:t>
            </a:r>
          </a:p>
        </p:txBody>
      </p:sp>
      <p:sp>
        <p:nvSpPr>
          <p:cNvPr id="4" name="Date Placeholder 3">
            <a:extLst>
              <a:ext uri="{FF2B5EF4-FFF2-40B4-BE49-F238E27FC236}">
                <a16:creationId xmlns:a16="http://schemas.microsoft.com/office/drawing/2014/main" id="{40EC0791-A3A3-4A19-8A80-D3DC9114071F}"/>
              </a:ext>
            </a:extLst>
          </p:cNvPr>
          <p:cNvSpPr>
            <a:spLocks noGrp="1"/>
          </p:cNvSpPr>
          <p:nvPr>
            <p:ph type="dt" sz="half" idx="10"/>
          </p:nvPr>
        </p:nvSpPr>
        <p:spPr/>
        <p:txBody>
          <a:bodyPr/>
          <a:lstStyle/>
          <a:p>
            <a:r>
              <a:rPr lang="en-US" dirty="0"/>
              <a:t>November 2018</a:t>
            </a:r>
            <a:endParaRPr lang="en-GB" dirty="0"/>
          </a:p>
        </p:txBody>
      </p:sp>
      <p:sp>
        <p:nvSpPr>
          <p:cNvPr id="3" name="Slide Number Placeholder 2">
            <a:extLst>
              <a:ext uri="{FF2B5EF4-FFF2-40B4-BE49-F238E27FC236}">
                <a16:creationId xmlns:a16="http://schemas.microsoft.com/office/drawing/2014/main" id="{8F3A7E4C-80EA-4283-8552-7077B28B7A8C}"/>
              </a:ext>
            </a:extLst>
          </p:cNvPr>
          <p:cNvSpPr>
            <a:spLocks noGrp="1"/>
          </p:cNvSpPr>
          <p:nvPr>
            <p:ph type="sldNum" sz="quarter" idx="12"/>
          </p:nvPr>
        </p:nvSpPr>
        <p:spPr/>
        <p:txBody>
          <a:bodyPr/>
          <a:lstStyle/>
          <a:p>
            <a:fld id="{FE8DA6AF-1811-4E27-A96F-54109F1D0275}" type="slidenum">
              <a:rPr lang="en-GB" smtClean="0"/>
              <a:pPr/>
              <a:t>20</a:t>
            </a:fld>
            <a:endParaRPr lang="en-GB" dirty="0"/>
          </a:p>
        </p:txBody>
      </p:sp>
      <p:sp>
        <p:nvSpPr>
          <p:cNvPr id="2" name="Rectangle 1">
            <a:extLst>
              <a:ext uri="{FF2B5EF4-FFF2-40B4-BE49-F238E27FC236}">
                <a16:creationId xmlns:a16="http://schemas.microsoft.com/office/drawing/2014/main" id="{271D93B3-089F-4566-BA29-9FEC9857A456}"/>
              </a:ext>
            </a:extLst>
          </p:cNvPr>
          <p:cNvSpPr/>
          <p:nvPr/>
        </p:nvSpPr>
        <p:spPr>
          <a:xfrm>
            <a:off x="468312" y="1347788"/>
            <a:ext cx="2503488" cy="2507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algn="ctr">
              <a:spcAft>
                <a:spcPts val="1800"/>
              </a:spcAft>
            </a:pPr>
            <a:r>
              <a:rPr lang="en-GB" altLang="en-US" sz="2400" b="1" dirty="0"/>
              <a:t>Future of discount rates</a:t>
            </a:r>
          </a:p>
          <a:p>
            <a:pPr>
              <a:spcAft>
                <a:spcPts val="0"/>
              </a:spcAft>
              <a:tabLst>
                <a:tab pos="715963" algn="l"/>
              </a:tabLst>
            </a:pPr>
            <a:endParaRPr lang="en-GB" altLang="en-US" sz="2000" dirty="0"/>
          </a:p>
          <a:p>
            <a:pPr>
              <a:spcAft>
                <a:spcPts val="0"/>
              </a:spcAft>
              <a:tabLst>
                <a:tab pos="715963" algn="l"/>
              </a:tabLst>
            </a:pPr>
            <a:r>
              <a:rPr lang="en-GB" altLang="en-US" sz="2000" i="1" dirty="0">
                <a:solidFill>
                  <a:schemeClr val="accent1"/>
                </a:solidFill>
              </a:rPr>
              <a:t>Chair: </a:t>
            </a:r>
          </a:p>
          <a:p>
            <a:pPr>
              <a:spcAft>
                <a:spcPts val="0"/>
              </a:spcAft>
              <a:tabLst>
                <a:tab pos="358775" algn="l"/>
              </a:tabLst>
            </a:pPr>
            <a:r>
              <a:rPr lang="en-GB" altLang="en-US" sz="2000" dirty="0"/>
              <a:t>	Richard Olswang</a:t>
            </a:r>
          </a:p>
        </p:txBody>
      </p:sp>
      <p:sp>
        <p:nvSpPr>
          <p:cNvPr id="7" name="Rectangle 6">
            <a:extLst>
              <a:ext uri="{FF2B5EF4-FFF2-40B4-BE49-F238E27FC236}">
                <a16:creationId xmlns:a16="http://schemas.microsoft.com/office/drawing/2014/main" id="{E3B56A90-383B-41C2-B0F6-5C6FB9FC0300}"/>
              </a:ext>
            </a:extLst>
          </p:cNvPr>
          <p:cNvSpPr/>
          <p:nvPr/>
        </p:nvSpPr>
        <p:spPr>
          <a:xfrm>
            <a:off x="3185160" y="1347788"/>
            <a:ext cx="2773680" cy="2507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algn="ctr">
              <a:spcAft>
                <a:spcPts val="1800"/>
              </a:spcAft>
            </a:pPr>
            <a:r>
              <a:rPr lang="en-GB" altLang="en-US" sz="2400" b="1" dirty="0"/>
              <a:t>Contractual Services Margin</a:t>
            </a:r>
          </a:p>
          <a:p>
            <a:pPr>
              <a:spcAft>
                <a:spcPts val="0"/>
              </a:spcAft>
              <a:tabLst>
                <a:tab pos="715963" algn="l"/>
              </a:tabLst>
            </a:pPr>
            <a:endParaRPr lang="en-GB" altLang="en-US" sz="2000" dirty="0"/>
          </a:p>
          <a:p>
            <a:pPr>
              <a:spcAft>
                <a:spcPts val="0"/>
              </a:spcAft>
              <a:tabLst>
                <a:tab pos="715963" algn="l"/>
              </a:tabLst>
            </a:pPr>
            <a:r>
              <a:rPr lang="en-GB" altLang="en-US" sz="2000" i="1" dirty="0">
                <a:solidFill>
                  <a:schemeClr val="accent1"/>
                </a:solidFill>
              </a:rPr>
              <a:t>Chair: </a:t>
            </a:r>
          </a:p>
          <a:p>
            <a:pPr>
              <a:spcAft>
                <a:spcPts val="0"/>
              </a:spcAft>
              <a:tabLst>
                <a:tab pos="358775" algn="l"/>
              </a:tabLst>
            </a:pPr>
            <a:r>
              <a:rPr lang="en-GB" altLang="en-US" sz="2000" dirty="0"/>
              <a:t>	Rebecca Brown</a:t>
            </a:r>
          </a:p>
        </p:txBody>
      </p:sp>
      <p:sp>
        <p:nvSpPr>
          <p:cNvPr id="8" name="Rectangle 7">
            <a:extLst>
              <a:ext uri="{FF2B5EF4-FFF2-40B4-BE49-F238E27FC236}">
                <a16:creationId xmlns:a16="http://schemas.microsoft.com/office/drawing/2014/main" id="{12BA96E0-CA77-451F-BAA7-353D6355DD00}"/>
              </a:ext>
            </a:extLst>
          </p:cNvPr>
          <p:cNvSpPr/>
          <p:nvPr/>
        </p:nvSpPr>
        <p:spPr>
          <a:xfrm>
            <a:off x="6172200" y="1347788"/>
            <a:ext cx="2503488" cy="25079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algn="ctr">
              <a:spcAft>
                <a:spcPts val="1800"/>
              </a:spcAft>
            </a:pPr>
            <a:r>
              <a:rPr lang="en-GB" altLang="en-US" sz="2400" b="1" dirty="0"/>
              <a:t>Transversal issues </a:t>
            </a:r>
          </a:p>
          <a:p>
            <a:pPr>
              <a:spcAft>
                <a:spcPts val="0"/>
              </a:spcAft>
              <a:tabLst>
                <a:tab pos="715963" algn="l"/>
              </a:tabLst>
            </a:pPr>
            <a:endParaRPr lang="en-GB" altLang="en-US" sz="2000" dirty="0"/>
          </a:p>
          <a:p>
            <a:pPr>
              <a:spcAft>
                <a:spcPts val="0"/>
              </a:spcAft>
              <a:tabLst>
                <a:tab pos="715963" algn="l"/>
              </a:tabLst>
            </a:pPr>
            <a:r>
              <a:rPr lang="en-GB" altLang="en-US" sz="2000" i="1" dirty="0">
                <a:solidFill>
                  <a:schemeClr val="accent1"/>
                </a:solidFill>
              </a:rPr>
              <a:t>Chair:</a:t>
            </a:r>
            <a:r>
              <a:rPr lang="en-GB" altLang="en-US" sz="2000" dirty="0">
                <a:solidFill>
                  <a:schemeClr val="accent1"/>
                </a:solidFill>
              </a:rPr>
              <a:t> </a:t>
            </a:r>
          </a:p>
          <a:p>
            <a:pPr>
              <a:spcAft>
                <a:spcPts val="0"/>
              </a:spcAft>
              <a:tabLst>
                <a:tab pos="358775" algn="l"/>
              </a:tabLst>
            </a:pPr>
            <a:r>
              <a:rPr lang="en-GB" altLang="en-US" sz="2000" dirty="0"/>
              <a:t>	Dom Veney</a:t>
            </a:r>
          </a:p>
        </p:txBody>
      </p:sp>
    </p:spTree>
    <p:extLst>
      <p:ext uri="{BB962C8B-B14F-4D97-AF65-F5344CB8AC3E}">
        <p14:creationId xmlns:p14="http://schemas.microsoft.com/office/powerpoint/2010/main" val="1370177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altLang="en-US" dirty="0"/>
              <a:t>IFoA support &amp; response to ISAP 4 &amp; IAN 100</a:t>
            </a:r>
          </a:p>
        </p:txBody>
      </p:sp>
      <p:sp>
        <p:nvSpPr>
          <p:cNvPr id="21509" name="Content Placeholder 1"/>
          <p:cNvSpPr>
            <a:spLocks noGrp="1"/>
          </p:cNvSpPr>
          <p:nvPr>
            <p:ph idx="1"/>
          </p:nvPr>
        </p:nvSpPr>
        <p:spPr>
          <a:xfrm>
            <a:off x="395292" y="1160689"/>
            <a:ext cx="4988696" cy="3484463"/>
          </a:xfrm>
        </p:spPr>
        <p:txBody>
          <a:bodyPr/>
          <a:lstStyle/>
          <a:p>
            <a:r>
              <a:rPr lang="en-GB" altLang="en-US" sz="1400" b="1" dirty="0"/>
              <a:t>International Standard of Actuarial Practice 4:</a:t>
            </a:r>
          </a:p>
          <a:p>
            <a:pPr lvl="1"/>
            <a:r>
              <a:rPr lang="en-GB" altLang="en-US" sz="1200" dirty="0"/>
              <a:t>Purpose to increase confidence that IFRS 17 related actuarial services IFRS 17 carried out professionally and with due care</a:t>
            </a:r>
          </a:p>
          <a:p>
            <a:pPr lvl="1"/>
            <a:r>
              <a:rPr lang="en-GB" altLang="en-US" sz="1200" dirty="0"/>
              <a:t>Less than 10 pages covering: Standards across knowledge requirements, GMM, VFA, disclosures and transition.</a:t>
            </a:r>
          </a:p>
          <a:p>
            <a:pPr lvl="1"/>
            <a:r>
              <a:rPr lang="en-GB" altLang="en-US" sz="1200" dirty="0"/>
              <a:t>Exposure draft period in H1 2018 with revised (final) draft expected February 2019 for publication in 2019.</a:t>
            </a:r>
          </a:p>
          <a:p>
            <a:r>
              <a:rPr lang="en-GB" altLang="en-US" sz="1400" b="1" dirty="0"/>
              <a:t>International Actuarial Note 100: </a:t>
            </a:r>
          </a:p>
          <a:p>
            <a:pPr lvl="1"/>
            <a:r>
              <a:rPr lang="en-GB" altLang="en-US" sz="1200" dirty="0"/>
              <a:t>Non-binding educational document c. 100-200 pages.</a:t>
            </a:r>
          </a:p>
          <a:p>
            <a:pPr lvl="1"/>
            <a:r>
              <a:rPr lang="en-GB" altLang="en-US" sz="1200" dirty="0"/>
              <a:t>17 chapters divided into 4 sections: GMM, Model variations (PAA, participating, reinsurance), Uses of fair value, Other</a:t>
            </a:r>
          </a:p>
          <a:p>
            <a:pPr lvl="1"/>
            <a:r>
              <a:rPr lang="en-GB" altLang="en-US" sz="1200" dirty="0"/>
              <a:t>Includes Q&amp;A</a:t>
            </a:r>
          </a:p>
          <a:p>
            <a:pPr lvl="1"/>
            <a:r>
              <a:rPr lang="en-GB" altLang="en-US" sz="1200" dirty="0"/>
              <a:t>All chapters drafted with exposure draft targeted late 2018.</a:t>
            </a:r>
          </a:p>
        </p:txBody>
      </p:sp>
      <p:sp>
        <p:nvSpPr>
          <p:cNvPr id="3" name="Slide Number Placeholder 2">
            <a:extLst>
              <a:ext uri="{FF2B5EF4-FFF2-40B4-BE49-F238E27FC236}">
                <a16:creationId xmlns:a16="http://schemas.microsoft.com/office/drawing/2014/main" id="{8F3A7E4C-80EA-4283-8552-7077B28B7A8C}"/>
              </a:ext>
            </a:extLst>
          </p:cNvPr>
          <p:cNvSpPr>
            <a:spLocks noGrp="1"/>
          </p:cNvSpPr>
          <p:nvPr>
            <p:ph type="sldNum" sz="quarter" idx="12"/>
          </p:nvPr>
        </p:nvSpPr>
        <p:spPr/>
        <p:txBody>
          <a:bodyPr/>
          <a:lstStyle/>
          <a:p>
            <a:fld id="{FE8DA6AF-1811-4E27-A96F-54109F1D0275}" type="slidenum">
              <a:rPr lang="en-GB" smtClean="0"/>
              <a:pPr/>
              <a:t>21</a:t>
            </a:fld>
            <a:endParaRPr lang="en-GB" dirty="0"/>
          </a:p>
        </p:txBody>
      </p:sp>
      <p:sp>
        <p:nvSpPr>
          <p:cNvPr id="4" name="Date Placeholder 3">
            <a:extLst>
              <a:ext uri="{FF2B5EF4-FFF2-40B4-BE49-F238E27FC236}">
                <a16:creationId xmlns:a16="http://schemas.microsoft.com/office/drawing/2014/main" id="{40EC0791-A3A3-4A19-8A80-D3DC9114071F}"/>
              </a:ext>
            </a:extLst>
          </p:cNvPr>
          <p:cNvSpPr>
            <a:spLocks noGrp="1"/>
          </p:cNvSpPr>
          <p:nvPr>
            <p:ph type="dt" sz="half" idx="10"/>
          </p:nvPr>
        </p:nvSpPr>
        <p:spPr/>
        <p:txBody>
          <a:bodyPr/>
          <a:lstStyle/>
          <a:p>
            <a:r>
              <a:rPr lang="en-US" dirty="0">
                <a:solidFill>
                  <a:srgbClr val="3F4548"/>
                </a:solidFill>
              </a:rPr>
              <a:t>November 2018</a:t>
            </a:r>
            <a:endParaRPr lang="en-GB" dirty="0">
              <a:solidFill>
                <a:srgbClr val="3F4548"/>
              </a:solidFill>
            </a:endParaRPr>
          </a:p>
        </p:txBody>
      </p:sp>
      <p:sp>
        <p:nvSpPr>
          <p:cNvPr id="8" name="Content Placeholder 1"/>
          <p:cNvSpPr txBox="1">
            <a:spLocks/>
          </p:cNvSpPr>
          <p:nvPr/>
        </p:nvSpPr>
        <p:spPr bwMode="auto">
          <a:xfrm>
            <a:off x="5761374" y="1160860"/>
            <a:ext cx="2925430" cy="3290825"/>
          </a:xfrm>
          <a:prstGeom prst="rect">
            <a:avLst/>
          </a:prstGeom>
          <a:solidFill>
            <a:schemeClr val="tx1">
              <a:lumMod val="20000"/>
              <a:lumOff val="80000"/>
            </a:schemeClr>
          </a:solidFill>
          <a:ln>
            <a:noFill/>
          </a:ln>
          <a:effectLst/>
          <a:extLst/>
        </p:spPr>
        <p:txBody>
          <a:bodyPr vert="horz" wrap="square" lIns="51435" tIns="25718" rIns="51435" bIns="25718" numCol="1" anchor="t" anchorCtr="0" compatLnSpc="1">
            <a:prstTxWarp prst="textNoShape">
              <a:avLst/>
            </a:prstTxWarp>
          </a:bodyPr>
          <a:lstStyle>
            <a:lvl1pPr marL="269883" indent="-269883"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69" indent="-268295"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591" indent="-174629" algn="l" rtl="0" eaLnBrk="1" fontAlgn="base" hangingPunct="1">
              <a:spcBef>
                <a:spcPct val="50000"/>
              </a:spcBef>
              <a:spcAft>
                <a:spcPct val="0"/>
              </a:spcAft>
              <a:buClr>
                <a:srgbClr val="D9AB16"/>
              </a:buClr>
              <a:buChar char="•"/>
              <a:defRPr>
                <a:solidFill>
                  <a:srgbClr val="3F4548"/>
                </a:solidFill>
                <a:latin typeface="+mn-lt"/>
                <a:cs typeface="+mn-cs"/>
              </a:defRPr>
            </a:lvl3pPr>
            <a:lvl4pPr marL="1433549" indent="-182569"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333" indent="-176218" algn="l" rtl="0" eaLnBrk="1" fontAlgn="base" hangingPunct="1">
              <a:spcBef>
                <a:spcPct val="50000"/>
              </a:spcBef>
              <a:spcAft>
                <a:spcPct val="0"/>
              </a:spcAft>
              <a:buClr>
                <a:srgbClr val="D9AB16"/>
              </a:buClr>
              <a:buFont typeface="Arial" pitchFamily="34" charset="0"/>
              <a:buChar char="•"/>
              <a:defRPr sz="1467">
                <a:solidFill>
                  <a:srgbClr val="3F4548"/>
                </a:solidFill>
                <a:latin typeface="+mn-lt"/>
                <a:cs typeface="+mn-cs"/>
              </a:defRPr>
            </a:lvl5pPr>
            <a:lvl6pPr marL="2249544" indent="-176218" algn="l" rtl="0" eaLnBrk="1" fontAlgn="base" hangingPunct="1">
              <a:spcBef>
                <a:spcPct val="50000"/>
              </a:spcBef>
              <a:spcAft>
                <a:spcPct val="0"/>
              </a:spcAft>
              <a:buClr>
                <a:srgbClr val="D9AB16"/>
              </a:buClr>
              <a:buChar char="»"/>
              <a:defRPr sz="1467">
                <a:solidFill>
                  <a:srgbClr val="0D2E64"/>
                </a:solidFill>
                <a:latin typeface="+mn-lt"/>
                <a:cs typeface="+mn-cs"/>
              </a:defRPr>
            </a:lvl6pPr>
            <a:lvl7pPr marL="2706755" indent="-176218" algn="l" rtl="0" eaLnBrk="1" fontAlgn="base" hangingPunct="1">
              <a:spcBef>
                <a:spcPct val="50000"/>
              </a:spcBef>
              <a:spcAft>
                <a:spcPct val="0"/>
              </a:spcAft>
              <a:buClr>
                <a:srgbClr val="D9AB16"/>
              </a:buClr>
              <a:buChar char="»"/>
              <a:defRPr sz="1467">
                <a:solidFill>
                  <a:srgbClr val="0D2E64"/>
                </a:solidFill>
                <a:latin typeface="+mn-lt"/>
                <a:cs typeface="+mn-cs"/>
              </a:defRPr>
            </a:lvl7pPr>
            <a:lvl8pPr marL="3163968" indent="-176218" algn="l" rtl="0" eaLnBrk="1" fontAlgn="base" hangingPunct="1">
              <a:spcBef>
                <a:spcPct val="50000"/>
              </a:spcBef>
              <a:spcAft>
                <a:spcPct val="0"/>
              </a:spcAft>
              <a:buClr>
                <a:srgbClr val="D9AB16"/>
              </a:buClr>
              <a:buChar char="»"/>
              <a:defRPr sz="1467">
                <a:solidFill>
                  <a:srgbClr val="0D2E64"/>
                </a:solidFill>
                <a:latin typeface="+mn-lt"/>
                <a:cs typeface="+mn-cs"/>
              </a:defRPr>
            </a:lvl8pPr>
            <a:lvl9pPr marL="3621179" indent="-176218" algn="l" rtl="0" eaLnBrk="1" fontAlgn="base" hangingPunct="1">
              <a:spcBef>
                <a:spcPct val="50000"/>
              </a:spcBef>
              <a:spcAft>
                <a:spcPct val="0"/>
              </a:spcAft>
              <a:buClr>
                <a:srgbClr val="D9AB16"/>
              </a:buClr>
              <a:buChar char="»"/>
              <a:defRPr sz="1467">
                <a:solidFill>
                  <a:srgbClr val="0D2E64"/>
                </a:solidFill>
                <a:latin typeface="+mn-lt"/>
                <a:cs typeface="+mn-cs"/>
              </a:defRPr>
            </a:lvl9pPr>
          </a:lstStyle>
          <a:p>
            <a:pPr marL="0" indent="0">
              <a:buNone/>
            </a:pPr>
            <a:r>
              <a:rPr lang="en-GB" altLang="en-US" sz="1350" b="1" kern="0" dirty="0"/>
              <a:t>Current volunteers:</a:t>
            </a:r>
          </a:p>
          <a:p>
            <a:pPr>
              <a:spcBef>
                <a:spcPts val="0"/>
              </a:spcBef>
              <a:buClrTx/>
            </a:pPr>
            <a:r>
              <a:rPr lang="en-GB" altLang="en-US" sz="1275" kern="0" dirty="0"/>
              <a:t>Anthony Coughlan (Chair)</a:t>
            </a:r>
          </a:p>
          <a:p>
            <a:pPr>
              <a:spcBef>
                <a:spcPts val="0"/>
              </a:spcBef>
              <a:buClrTx/>
            </a:pPr>
            <a:r>
              <a:rPr lang="en-GB" sz="1275" dirty="0"/>
              <a:t>Derek Wright (IAA)</a:t>
            </a:r>
          </a:p>
          <a:p>
            <a:pPr>
              <a:spcBef>
                <a:spcPts val="0"/>
              </a:spcBef>
              <a:buClrTx/>
            </a:pPr>
            <a:r>
              <a:rPr lang="en-GB" sz="1275" dirty="0"/>
              <a:t>Tamsin Abbey</a:t>
            </a:r>
          </a:p>
          <a:p>
            <a:pPr>
              <a:spcBef>
                <a:spcPts val="0"/>
              </a:spcBef>
              <a:buClrTx/>
            </a:pPr>
            <a:r>
              <a:rPr lang="en-GB" sz="1275" dirty="0"/>
              <a:t>Darren Clay</a:t>
            </a:r>
          </a:p>
          <a:p>
            <a:pPr>
              <a:spcBef>
                <a:spcPts val="0"/>
              </a:spcBef>
              <a:buClrTx/>
            </a:pPr>
            <a:r>
              <a:rPr lang="en-GB" sz="1275" dirty="0"/>
              <a:t>Greg Douglas</a:t>
            </a:r>
            <a:endParaRPr lang="en-GB" altLang="en-US" sz="1275" kern="0" dirty="0"/>
          </a:p>
          <a:p>
            <a:pPr>
              <a:spcBef>
                <a:spcPts val="0"/>
              </a:spcBef>
              <a:buClrTx/>
            </a:pPr>
            <a:r>
              <a:rPr lang="en-GB" sz="1275" dirty="0"/>
              <a:t>Sophia Ch’ng Sok Heang</a:t>
            </a:r>
          </a:p>
          <a:p>
            <a:pPr>
              <a:spcBef>
                <a:spcPts val="0"/>
              </a:spcBef>
              <a:buClrTx/>
            </a:pPr>
            <a:r>
              <a:rPr lang="en-GB" sz="1275" dirty="0"/>
              <a:t>Joanne Lonergan</a:t>
            </a:r>
          </a:p>
          <a:p>
            <a:pPr>
              <a:spcBef>
                <a:spcPts val="0"/>
              </a:spcBef>
              <a:buClrTx/>
            </a:pPr>
            <a:r>
              <a:rPr lang="en-GB" sz="1275" dirty="0"/>
              <a:t>Natalia Mirin</a:t>
            </a:r>
          </a:p>
          <a:p>
            <a:pPr>
              <a:spcBef>
                <a:spcPts val="0"/>
              </a:spcBef>
              <a:buClrTx/>
            </a:pPr>
            <a:r>
              <a:rPr lang="en-GB" sz="1275" dirty="0"/>
              <a:t>Erica Nicholson</a:t>
            </a:r>
          </a:p>
          <a:p>
            <a:pPr>
              <a:spcBef>
                <a:spcPts val="0"/>
              </a:spcBef>
              <a:buClrTx/>
            </a:pPr>
            <a:r>
              <a:rPr lang="en-GB" sz="1275" dirty="0"/>
              <a:t>Ainsley Normand</a:t>
            </a:r>
          </a:p>
          <a:p>
            <a:pPr>
              <a:spcBef>
                <a:spcPts val="0"/>
              </a:spcBef>
              <a:buClrTx/>
            </a:pPr>
            <a:r>
              <a:rPr lang="en-GB" sz="1275" dirty="0"/>
              <a:t>Michael Reid</a:t>
            </a:r>
          </a:p>
          <a:p>
            <a:pPr>
              <a:spcBef>
                <a:spcPts val="0"/>
              </a:spcBef>
              <a:buClrTx/>
            </a:pPr>
            <a:r>
              <a:rPr lang="en-GB" sz="1275" dirty="0"/>
              <a:t>Lucinda Parlett</a:t>
            </a:r>
          </a:p>
          <a:p>
            <a:pPr>
              <a:spcBef>
                <a:spcPts val="0"/>
              </a:spcBef>
              <a:buClrTx/>
            </a:pPr>
            <a:r>
              <a:rPr lang="en-GB" sz="1275" dirty="0"/>
              <a:t>Mark Sweetenham</a:t>
            </a:r>
          </a:p>
          <a:p>
            <a:pPr>
              <a:spcBef>
                <a:spcPts val="0"/>
              </a:spcBef>
              <a:buClrTx/>
            </a:pPr>
            <a:r>
              <a:rPr lang="en-GB" sz="1275" dirty="0"/>
              <a:t>Nick Walker</a:t>
            </a:r>
          </a:p>
          <a:p>
            <a:pPr>
              <a:spcBef>
                <a:spcPts val="0"/>
              </a:spcBef>
              <a:buClrTx/>
            </a:pPr>
            <a:r>
              <a:rPr lang="en-GB" sz="1275" dirty="0"/>
              <a:t>Martin White</a:t>
            </a:r>
          </a:p>
          <a:p>
            <a:pPr>
              <a:spcBef>
                <a:spcPts val="0"/>
              </a:spcBef>
              <a:buClrTx/>
            </a:pPr>
            <a:endParaRPr lang="en-GB" sz="1275" dirty="0"/>
          </a:p>
        </p:txBody>
      </p:sp>
    </p:spTree>
    <p:extLst>
      <p:ext uri="{BB962C8B-B14F-4D97-AF65-F5344CB8AC3E}">
        <p14:creationId xmlns:p14="http://schemas.microsoft.com/office/powerpoint/2010/main" val="3230919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November 2018</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22</a:t>
            </a:fld>
            <a:endParaRPr lang="en-GB" dirty="0"/>
          </a:p>
        </p:txBody>
      </p:sp>
      <p:sp>
        <p:nvSpPr>
          <p:cNvPr id="8" name="Content Placeholder 7"/>
          <p:cNvSpPr>
            <a:spLocks noGrp="1"/>
          </p:cNvSpPr>
          <p:nvPr>
            <p:ph idx="1"/>
          </p:nvPr>
        </p:nvSpPr>
        <p:spPr>
          <a:xfrm>
            <a:off x="383381" y="3003802"/>
            <a:ext cx="8246269" cy="1767302"/>
          </a:xfrm>
        </p:spPr>
        <p:txBody>
          <a:bodyPr/>
          <a:lstStyle/>
          <a:p>
            <a:pPr marL="0" indent="0">
              <a:buNone/>
            </a:pPr>
            <a:r>
              <a:rPr lang="en-GB" sz="900" dirty="0"/>
              <a:t>The views expressed in this presentation are those of invited contributors and not necessarily those of the IFoA. The IFoA do not endorse any of the views stated, nor any claims or representations made in this presentation and accept no responsibility or liability to any person for loss or damage suffered as a consequence of their placing reliance upon any view, claim or representation made in this presentation. </a:t>
            </a:r>
            <a:br>
              <a:rPr lang="en-GB" sz="900" dirty="0"/>
            </a:br>
            <a:endParaRPr lang="en-GB" sz="900" dirty="0"/>
          </a:p>
          <a:p>
            <a:pPr marL="0" indent="0">
              <a:buNone/>
            </a:pPr>
            <a:r>
              <a:rPr lang="en-GB" sz="900" dirty="0"/>
              <a:t>The information and expressions of opinion contained in this publication are not intended to be a comprehensive study, nor to provide actuarial advice or advice of any nature and should not be treated as a substitute for specific advice concerning individual situations. On no account may any part of this presentation be reproduced without the written permission of the IFoA.</a:t>
            </a:r>
          </a:p>
        </p:txBody>
      </p:sp>
      <p:sp>
        <p:nvSpPr>
          <p:cNvPr id="10" name="Rectangular Callout 9"/>
          <p:cNvSpPr/>
          <p:nvPr/>
        </p:nvSpPr>
        <p:spPr>
          <a:xfrm>
            <a:off x="383382" y="519931"/>
            <a:ext cx="4080607" cy="1296144"/>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dirty="0"/>
          </a:p>
        </p:txBody>
      </p:sp>
      <p:sp>
        <p:nvSpPr>
          <p:cNvPr id="7" name="Rectangular Callout 6"/>
          <p:cNvSpPr/>
          <p:nvPr/>
        </p:nvSpPr>
        <p:spPr>
          <a:xfrm>
            <a:off x="4680012" y="519931"/>
            <a:ext cx="4068703" cy="1296144"/>
          </a:xfrm>
          <a:prstGeom prst="wedgeRectCallout">
            <a:avLst>
              <a:gd name="adj1" fmla="val -53799"/>
              <a:gd name="adj2" fmla="val 1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dirty="0"/>
          </a:p>
        </p:txBody>
      </p:sp>
      <p:sp>
        <p:nvSpPr>
          <p:cNvPr id="2" name="Title 1"/>
          <p:cNvSpPr>
            <a:spLocks noGrp="1"/>
          </p:cNvSpPr>
          <p:nvPr>
            <p:ph type="title"/>
          </p:nvPr>
        </p:nvSpPr>
        <p:spPr>
          <a:xfrm>
            <a:off x="571500" y="739380"/>
            <a:ext cx="3730471" cy="857250"/>
          </a:xfrm>
        </p:spPr>
        <p:txBody>
          <a:bodyPr/>
          <a:lstStyle/>
          <a:p>
            <a:pPr algn="ctr"/>
            <a:r>
              <a:rPr lang="en-GB" sz="3600" dirty="0">
                <a:solidFill>
                  <a:schemeClr val="accent2"/>
                </a:solidFill>
              </a:rPr>
              <a:t>Questions</a:t>
            </a:r>
          </a:p>
        </p:txBody>
      </p:sp>
      <p:sp>
        <p:nvSpPr>
          <p:cNvPr id="9" name="Title 1"/>
          <p:cNvSpPr txBox="1">
            <a:spLocks/>
          </p:cNvSpPr>
          <p:nvPr/>
        </p:nvSpPr>
        <p:spPr bwMode="auto">
          <a:xfrm>
            <a:off x="4842030" y="735546"/>
            <a:ext cx="378762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3600" dirty="0">
                <a:solidFill>
                  <a:schemeClr val="bg1"/>
                </a:solidFill>
              </a:rPr>
              <a:t>Comments</a:t>
            </a:r>
          </a:p>
        </p:txBody>
      </p:sp>
    </p:spTree>
    <p:extLst>
      <p:ext uri="{BB962C8B-B14F-4D97-AF65-F5344CB8AC3E}">
        <p14:creationId xmlns:p14="http://schemas.microsoft.com/office/powerpoint/2010/main" val="1749384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a:t>IFRS 17 required in the consolidated accounts of publicly traded companies when endorsed by the EU</a:t>
            </a:r>
            <a:br>
              <a:rPr lang="en-GB" altLang="en-US" dirty="0"/>
            </a:br>
            <a:endParaRPr lang="en-GB" altLang="en-US" sz="1800" b="0" dirty="0"/>
          </a:p>
        </p:txBody>
      </p:sp>
      <p:sp>
        <p:nvSpPr>
          <p:cNvPr id="41987" name="Slide Number Placeholder 4"/>
          <p:cNvSpPr>
            <a:spLocks noGrp="1"/>
          </p:cNvSpPr>
          <p:nvPr>
            <p:ph type="sldNum" sz="quarter" idx="12"/>
          </p:nvPr>
        </p:nvSpPr>
        <p:spPr>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spcBef>
                <a:spcPct val="50000"/>
              </a:spcBef>
              <a:buClr>
                <a:srgbClr val="D9AB16"/>
              </a:buClr>
              <a:buChar char="•"/>
              <a:defRPr sz="2000">
                <a:solidFill>
                  <a:srgbClr val="3F4548"/>
                </a:solidFill>
                <a:latin typeface="Arial" panose="020B0604020202020204" pitchFamily="34" charset="0"/>
                <a:cs typeface="Arial" panose="020B0604020202020204" pitchFamily="34" charset="0"/>
              </a:defRPr>
            </a:lvl1pPr>
            <a:lvl2pPr marL="741344" indent="-284156">
              <a:spcBef>
                <a:spcPct val="50000"/>
              </a:spcBef>
              <a:buClr>
                <a:srgbClr val="D9AB16"/>
              </a:buClr>
              <a:buChar char="–"/>
              <a:defRPr sz="1700">
                <a:solidFill>
                  <a:srgbClr val="3F4548"/>
                </a:solidFill>
                <a:latin typeface="Arial" panose="020B0604020202020204" pitchFamily="34" charset="0"/>
                <a:cs typeface="Arial" panose="020B0604020202020204" pitchFamily="34" charset="0"/>
              </a:defRPr>
            </a:lvl2pPr>
            <a:lvl3pPr marL="1141385" indent="-227007">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598573" indent="-227007">
              <a:spcBef>
                <a:spcPct val="50000"/>
              </a:spcBef>
              <a:buClr>
                <a:srgbClr val="D9AB16"/>
              </a:buClr>
              <a:buChar char="–"/>
              <a:defRPr sz="1400">
                <a:solidFill>
                  <a:srgbClr val="3F4548"/>
                </a:solidFill>
                <a:latin typeface="Arial" panose="020B0604020202020204" pitchFamily="34" charset="0"/>
                <a:cs typeface="Arial" panose="020B0604020202020204" pitchFamily="34" charset="0"/>
              </a:defRPr>
            </a:lvl4pPr>
            <a:lvl5pPr marL="2055761" indent="-227007">
              <a:spcBef>
                <a:spcPct val="50000"/>
              </a:spcBef>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5pPr>
            <a:lvl6pPr marL="2512950"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6pPr>
            <a:lvl7pPr marL="2970139"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7pPr>
            <a:lvl8pPr marL="3427328"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8pPr>
            <a:lvl9pPr marL="3884516"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9pPr>
          </a:lstStyle>
          <a:p>
            <a:pPr>
              <a:buClrTx/>
              <a:buNone/>
            </a:pPr>
            <a:fld id="{060ACB2E-C586-4278-9C70-C14183A4CDF9}" type="slidenum">
              <a:rPr lang="en-GB" altLang="en-US" sz="1000"/>
              <a:pPr>
                <a:buClrTx/>
                <a:buNone/>
              </a:pPr>
              <a:t>3</a:t>
            </a:fld>
            <a:endParaRPr lang="en-GB" altLang="en-US" sz="1000" dirty="0"/>
          </a:p>
        </p:txBody>
      </p:sp>
      <p:sp>
        <p:nvSpPr>
          <p:cNvPr id="41989" name="Date Placeholder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D9AB16"/>
              </a:buClr>
              <a:buChar char="•"/>
              <a:defRPr sz="2000">
                <a:solidFill>
                  <a:srgbClr val="3F4548"/>
                </a:solidFill>
                <a:latin typeface="Arial" panose="020B0604020202020204" pitchFamily="34" charset="0"/>
                <a:cs typeface="Arial" panose="020B0604020202020204" pitchFamily="34" charset="0"/>
              </a:defRPr>
            </a:lvl1pPr>
            <a:lvl2pPr marL="741344" indent="-284156">
              <a:spcBef>
                <a:spcPct val="50000"/>
              </a:spcBef>
              <a:buClr>
                <a:srgbClr val="D9AB16"/>
              </a:buClr>
              <a:buChar char="–"/>
              <a:defRPr sz="1700">
                <a:solidFill>
                  <a:srgbClr val="3F4548"/>
                </a:solidFill>
                <a:latin typeface="Arial" panose="020B0604020202020204" pitchFamily="34" charset="0"/>
                <a:cs typeface="Arial" panose="020B0604020202020204" pitchFamily="34" charset="0"/>
              </a:defRPr>
            </a:lvl2pPr>
            <a:lvl3pPr marL="1141385" indent="-227007">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598573" indent="-227007">
              <a:spcBef>
                <a:spcPct val="50000"/>
              </a:spcBef>
              <a:buClr>
                <a:srgbClr val="D9AB16"/>
              </a:buClr>
              <a:buChar char="–"/>
              <a:defRPr sz="1400">
                <a:solidFill>
                  <a:srgbClr val="3F4548"/>
                </a:solidFill>
                <a:latin typeface="Arial" panose="020B0604020202020204" pitchFamily="34" charset="0"/>
                <a:cs typeface="Arial" panose="020B0604020202020204" pitchFamily="34" charset="0"/>
              </a:defRPr>
            </a:lvl4pPr>
            <a:lvl5pPr marL="2055761" indent="-227007">
              <a:spcBef>
                <a:spcPct val="50000"/>
              </a:spcBef>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5pPr>
            <a:lvl6pPr marL="2512950"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6pPr>
            <a:lvl7pPr marL="2970139"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7pPr>
            <a:lvl8pPr marL="3427328"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8pPr>
            <a:lvl9pPr marL="3884516"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9pPr>
          </a:lstStyle>
          <a:p>
            <a:pPr>
              <a:spcBef>
                <a:spcPct val="0"/>
              </a:spcBef>
              <a:buClrTx/>
              <a:buFontTx/>
              <a:buNone/>
            </a:pPr>
            <a:r>
              <a:rPr lang="en-US" altLang="en-US" sz="1000" dirty="0">
                <a:solidFill>
                  <a:schemeClr val="tx1"/>
                </a:solidFill>
              </a:rPr>
              <a:t>November 2018</a:t>
            </a:r>
            <a:endParaRPr lang="en-GB" altLang="en-US" sz="1000" dirty="0">
              <a:solidFill>
                <a:schemeClr val="tx1"/>
              </a:solidFill>
            </a:endParaRPr>
          </a:p>
        </p:txBody>
      </p:sp>
      <p:sp>
        <p:nvSpPr>
          <p:cNvPr id="4" name="AutoShape 4" descr="Image result for european commission logo"/>
          <p:cNvSpPr>
            <a:spLocks noChangeAspect="1" noChangeArrowheads="1"/>
          </p:cNvSpPr>
          <p:nvPr/>
        </p:nvSpPr>
        <p:spPr bwMode="auto">
          <a:xfrm>
            <a:off x="0"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44798" y="1054654"/>
            <a:ext cx="1350150" cy="938354"/>
          </a:xfrm>
          <a:prstGeom prst="rect">
            <a:avLst/>
          </a:prstGeom>
        </p:spPr>
      </p:pic>
      <p:sp>
        <p:nvSpPr>
          <p:cNvPr id="8" name="TextBox 7"/>
          <p:cNvSpPr txBox="1"/>
          <p:nvPr/>
        </p:nvSpPr>
        <p:spPr>
          <a:xfrm>
            <a:off x="2075560" y="2253058"/>
            <a:ext cx="1064158" cy="493072"/>
          </a:xfrm>
          <a:prstGeom prst="rect">
            <a:avLst/>
          </a:prstGeom>
          <a:solidFill>
            <a:schemeClr val="accent2"/>
          </a:solidFill>
        </p:spPr>
        <p:txBody>
          <a:bodyPr wrap="square" lIns="68580" tIns="34290" rIns="68580" bIns="34290" rtlCol="0" anchor="ctr">
            <a:noAutofit/>
          </a:bodyPr>
          <a:lstStyle/>
          <a:p>
            <a:pPr algn="ctr"/>
            <a:r>
              <a:rPr lang="en-GB" sz="1200" b="1" dirty="0">
                <a:solidFill>
                  <a:schemeClr val="bg1"/>
                </a:solidFill>
              </a:rPr>
              <a:t>EFRAG Advice</a:t>
            </a:r>
          </a:p>
        </p:txBody>
      </p:sp>
      <p:sp>
        <p:nvSpPr>
          <p:cNvPr id="14" name="TextBox 13"/>
          <p:cNvSpPr txBox="1"/>
          <p:nvPr/>
        </p:nvSpPr>
        <p:spPr>
          <a:xfrm>
            <a:off x="2091123" y="3014830"/>
            <a:ext cx="1033031" cy="488077"/>
          </a:xfrm>
          <a:prstGeom prst="rect">
            <a:avLst/>
          </a:prstGeom>
          <a:solidFill>
            <a:schemeClr val="accent2"/>
          </a:solidFill>
        </p:spPr>
        <p:txBody>
          <a:bodyPr wrap="square" lIns="68580" tIns="34290" rIns="68580" bIns="34290" rtlCol="0" anchor="ctr">
            <a:noAutofit/>
          </a:bodyPr>
          <a:lstStyle/>
          <a:p>
            <a:pPr algn="ctr"/>
            <a:r>
              <a:rPr lang="en-GB" sz="1200" b="1" dirty="0">
                <a:solidFill>
                  <a:schemeClr val="bg1"/>
                </a:solidFill>
              </a:rPr>
              <a:t>ARC</a:t>
            </a:r>
          </a:p>
          <a:p>
            <a:pPr algn="ctr"/>
            <a:r>
              <a:rPr lang="en-GB" sz="1200" b="1" dirty="0">
                <a:solidFill>
                  <a:schemeClr val="bg1"/>
                </a:solidFill>
              </a:rPr>
              <a:t>Vote</a:t>
            </a:r>
          </a:p>
        </p:txBody>
      </p:sp>
      <p:sp>
        <p:nvSpPr>
          <p:cNvPr id="15" name="TextBox 14"/>
          <p:cNvSpPr txBox="1"/>
          <p:nvPr/>
        </p:nvSpPr>
        <p:spPr>
          <a:xfrm>
            <a:off x="1247421" y="3859010"/>
            <a:ext cx="972108" cy="488700"/>
          </a:xfrm>
          <a:prstGeom prst="rect">
            <a:avLst/>
          </a:prstGeom>
          <a:solidFill>
            <a:schemeClr val="accent2"/>
          </a:solidFill>
        </p:spPr>
        <p:txBody>
          <a:bodyPr wrap="square" lIns="68580" tIns="34290" rIns="68580" bIns="34290" rtlCol="0" anchor="ctr">
            <a:noAutofit/>
          </a:bodyPr>
          <a:lstStyle/>
          <a:p>
            <a:pPr algn="ctr"/>
            <a:r>
              <a:rPr lang="en-GB" sz="1200" b="1" dirty="0">
                <a:solidFill>
                  <a:schemeClr val="bg1"/>
                </a:solidFill>
              </a:rPr>
              <a:t>EU Council Scrutiny</a:t>
            </a:r>
          </a:p>
        </p:txBody>
      </p:sp>
      <p:sp>
        <p:nvSpPr>
          <p:cNvPr id="16" name="TextBox 15"/>
          <p:cNvSpPr txBox="1"/>
          <p:nvPr/>
        </p:nvSpPr>
        <p:spPr>
          <a:xfrm>
            <a:off x="3114303" y="3859010"/>
            <a:ext cx="1026114" cy="488700"/>
          </a:xfrm>
          <a:prstGeom prst="rect">
            <a:avLst/>
          </a:prstGeom>
          <a:solidFill>
            <a:schemeClr val="accent2"/>
          </a:solidFill>
        </p:spPr>
        <p:txBody>
          <a:bodyPr wrap="square" lIns="68580" tIns="34290" rIns="68580" bIns="34290" rtlCol="0" anchor="ctr">
            <a:noAutofit/>
          </a:bodyPr>
          <a:lstStyle/>
          <a:p>
            <a:pPr algn="ctr"/>
            <a:r>
              <a:rPr lang="en-GB" sz="1100" b="1" dirty="0">
                <a:solidFill>
                  <a:schemeClr val="bg1"/>
                </a:solidFill>
              </a:rPr>
              <a:t>European Parliament</a:t>
            </a:r>
          </a:p>
          <a:p>
            <a:pPr algn="ctr"/>
            <a:r>
              <a:rPr lang="en-GB" sz="1100" b="1" dirty="0">
                <a:solidFill>
                  <a:schemeClr val="bg1"/>
                </a:solidFill>
              </a:rPr>
              <a:t>Scrutiny</a:t>
            </a:r>
          </a:p>
        </p:txBody>
      </p:sp>
      <p:sp>
        <p:nvSpPr>
          <p:cNvPr id="30" name="TextBox 29"/>
          <p:cNvSpPr txBox="1"/>
          <p:nvPr/>
        </p:nvSpPr>
        <p:spPr>
          <a:xfrm flipH="1">
            <a:off x="3631814" y="1805870"/>
            <a:ext cx="3790065" cy="1393616"/>
          </a:xfrm>
          <a:prstGeom prst="rect">
            <a:avLst/>
          </a:prstGeom>
          <a:noFill/>
          <a:ln>
            <a:solidFill>
              <a:schemeClr val="accent2"/>
            </a:solidFill>
          </a:ln>
        </p:spPr>
        <p:txBody>
          <a:bodyPr wrap="square" lIns="68580" tIns="34290" rIns="68580" bIns="34290" rtlCol="0" anchor="ctr">
            <a:noAutofit/>
          </a:bodyPr>
          <a:lstStyle/>
          <a:p>
            <a:r>
              <a:rPr lang="en-GB" sz="1400" b="1" dirty="0">
                <a:solidFill>
                  <a:srgbClr val="2F5079"/>
                </a:solidFill>
              </a:rPr>
              <a:t>Technical Endorsement Criteria:</a:t>
            </a:r>
          </a:p>
          <a:p>
            <a:pPr marL="266700" lvl="1" indent="-174625">
              <a:buFont typeface="Wingdings" panose="05000000000000000000" pitchFamily="2" charset="2"/>
              <a:buChar char="§"/>
            </a:pPr>
            <a:r>
              <a:rPr lang="en-GB" sz="1400" b="1" dirty="0">
                <a:solidFill>
                  <a:srgbClr val="2F5079"/>
                </a:solidFill>
              </a:rPr>
              <a:t>Relevance</a:t>
            </a:r>
          </a:p>
          <a:p>
            <a:pPr marL="266700" lvl="1" indent="-174625">
              <a:buFont typeface="Wingdings" panose="05000000000000000000" pitchFamily="2" charset="2"/>
              <a:buChar char="§"/>
            </a:pPr>
            <a:r>
              <a:rPr lang="en-GB" sz="1400" b="1" dirty="0">
                <a:solidFill>
                  <a:srgbClr val="2F5079"/>
                </a:solidFill>
              </a:rPr>
              <a:t>Reliability</a:t>
            </a:r>
          </a:p>
          <a:p>
            <a:pPr marL="266700" lvl="1" indent="-174625">
              <a:buFont typeface="Wingdings" panose="05000000000000000000" pitchFamily="2" charset="2"/>
              <a:buChar char="§"/>
            </a:pPr>
            <a:r>
              <a:rPr lang="en-GB" sz="1400" b="1" dirty="0">
                <a:solidFill>
                  <a:srgbClr val="2F5079"/>
                </a:solidFill>
              </a:rPr>
              <a:t>Comparability</a:t>
            </a:r>
          </a:p>
          <a:p>
            <a:pPr marL="266700" lvl="1" indent="-174625">
              <a:spcAft>
                <a:spcPts val="600"/>
              </a:spcAft>
              <a:buFont typeface="Wingdings" panose="05000000000000000000" pitchFamily="2" charset="2"/>
              <a:buChar char="§"/>
            </a:pPr>
            <a:r>
              <a:rPr lang="en-GB" sz="1400" b="1" dirty="0">
                <a:solidFill>
                  <a:srgbClr val="2F5079"/>
                </a:solidFill>
              </a:rPr>
              <a:t>Understandability</a:t>
            </a:r>
          </a:p>
          <a:p>
            <a:r>
              <a:rPr lang="en-GB" sz="1400" b="1" dirty="0">
                <a:solidFill>
                  <a:srgbClr val="2F5079"/>
                </a:solidFill>
              </a:rPr>
              <a:t>Conducive to the European Public Good</a:t>
            </a:r>
          </a:p>
        </p:txBody>
      </p:sp>
      <p:cxnSp>
        <p:nvCxnSpPr>
          <p:cNvPr id="40" name="Straight Connector 39">
            <a:extLst>
              <a:ext uri="{FF2B5EF4-FFF2-40B4-BE49-F238E27FC236}">
                <a16:creationId xmlns:a16="http://schemas.microsoft.com/office/drawing/2014/main" id="{6EF9130C-0627-4D7F-97A8-28B62FFFBDCA}"/>
              </a:ext>
            </a:extLst>
          </p:cNvPr>
          <p:cNvCxnSpPr>
            <a:cxnSpLocks/>
            <a:stCxn id="30" idx="3"/>
          </p:cNvCxnSpPr>
          <p:nvPr/>
        </p:nvCxnSpPr>
        <p:spPr>
          <a:xfrm flipH="1" flipV="1">
            <a:off x="3130624" y="2499662"/>
            <a:ext cx="501190" cy="301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9" name="Arrow: Down 38">
            <a:extLst>
              <a:ext uri="{FF2B5EF4-FFF2-40B4-BE49-F238E27FC236}">
                <a16:creationId xmlns:a16="http://schemas.microsoft.com/office/drawing/2014/main" id="{02B5247D-44B0-4F37-93EA-CB1BF3FF02C8}"/>
              </a:ext>
            </a:extLst>
          </p:cNvPr>
          <p:cNvSpPr/>
          <p:nvPr/>
        </p:nvSpPr>
        <p:spPr>
          <a:xfrm>
            <a:off x="2584778" y="2019347"/>
            <a:ext cx="45719" cy="193708"/>
          </a:xfrm>
          <a:prstGeom prst="downArrow">
            <a:avLst/>
          </a:prstGeom>
          <a:solidFill>
            <a:srgbClr val="D9AA10"/>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Arrow: Down 43">
            <a:extLst>
              <a:ext uri="{FF2B5EF4-FFF2-40B4-BE49-F238E27FC236}">
                <a16:creationId xmlns:a16="http://schemas.microsoft.com/office/drawing/2014/main" id="{3C05EAAA-2AAF-4A93-B154-775D4CC8008D}"/>
              </a:ext>
            </a:extLst>
          </p:cNvPr>
          <p:cNvSpPr/>
          <p:nvPr/>
        </p:nvSpPr>
        <p:spPr>
          <a:xfrm>
            <a:off x="2590522" y="2784213"/>
            <a:ext cx="45719" cy="193708"/>
          </a:xfrm>
          <a:prstGeom prst="downArrow">
            <a:avLst/>
          </a:prstGeom>
          <a:solidFill>
            <a:srgbClr val="D9AA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Arrow: Down 44">
            <a:extLst>
              <a:ext uri="{FF2B5EF4-FFF2-40B4-BE49-F238E27FC236}">
                <a16:creationId xmlns:a16="http://schemas.microsoft.com/office/drawing/2014/main" id="{7314C0D2-709A-4D63-BE5D-564ABAC41AC7}"/>
              </a:ext>
            </a:extLst>
          </p:cNvPr>
          <p:cNvSpPr/>
          <p:nvPr/>
        </p:nvSpPr>
        <p:spPr>
          <a:xfrm>
            <a:off x="3105778" y="3263817"/>
            <a:ext cx="51487" cy="828000"/>
          </a:xfrm>
          <a:prstGeom prst="downArrow">
            <a:avLst/>
          </a:prstGeom>
          <a:solidFill>
            <a:srgbClr val="D9AA10"/>
          </a:solidFill>
          <a:scene3d>
            <a:camera prst="orthographicFront">
              <a:rot lat="0" lon="0" rev="4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Arrow: Down 45">
            <a:extLst>
              <a:ext uri="{FF2B5EF4-FFF2-40B4-BE49-F238E27FC236}">
                <a16:creationId xmlns:a16="http://schemas.microsoft.com/office/drawing/2014/main" id="{F6E87B9A-6774-496D-9240-40845833D42C}"/>
              </a:ext>
            </a:extLst>
          </p:cNvPr>
          <p:cNvSpPr/>
          <p:nvPr/>
        </p:nvSpPr>
        <p:spPr>
          <a:xfrm>
            <a:off x="2176567" y="3269459"/>
            <a:ext cx="51487" cy="828000"/>
          </a:xfrm>
          <a:prstGeom prst="downArrow">
            <a:avLst/>
          </a:prstGeom>
          <a:solidFill>
            <a:srgbClr val="D9AA10"/>
          </a:solidFill>
          <a:scene3d>
            <a:camera prst="orthographicFront">
              <a:rot lat="0" lon="0" rev="17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42281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GB" altLang="en-US" dirty="0"/>
              <a:t>EFRAG Process</a:t>
            </a:r>
            <a:br>
              <a:rPr lang="en-GB" altLang="en-US" dirty="0"/>
            </a:br>
            <a:endParaRPr lang="en-GB" altLang="en-US" dirty="0"/>
          </a:p>
        </p:txBody>
      </p:sp>
      <p:sp>
        <p:nvSpPr>
          <p:cNvPr id="41989" name="Date Placeholder 3"/>
          <p:cNvSpPr>
            <a:spLocks noGrp="1"/>
          </p:cNvSpPr>
          <p:nvPr>
            <p:ph type="dt" sz="half" idx="10"/>
          </p:nvPr>
        </p:nvSpPr>
        <p:spPr>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spcBef>
                <a:spcPct val="50000"/>
              </a:spcBef>
              <a:buClr>
                <a:srgbClr val="D9AB16"/>
              </a:buClr>
              <a:buChar char="•"/>
              <a:defRPr sz="2000">
                <a:solidFill>
                  <a:srgbClr val="3F4548"/>
                </a:solidFill>
                <a:latin typeface="Arial" panose="020B0604020202020204" pitchFamily="34" charset="0"/>
                <a:cs typeface="Arial" panose="020B0604020202020204" pitchFamily="34" charset="0"/>
              </a:defRPr>
            </a:lvl1pPr>
            <a:lvl2pPr marL="741344" indent="-284156">
              <a:spcBef>
                <a:spcPct val="50000"/>
              </a:spcBef>
              <a:buClr>
                <a:srgbClr val="D9AB16"/>
              </a:buClr>
              <a:buChar char="–"/>
              <a:defRPr sz="1700">
                <a:solidFill>
                  <a:srgbClr val="3F4548"/>
                </a:solidFill>
                <a:latin typeface="Arial" panose="020B0604020202020204" pitchFamily="34" charset="0"/>
                <a:cs typeface="Arial" panose="020B0604020202020204" pitchFamily="34" charset="0"/>
              </a:defRPr>
            </a:lvl2pPr>
            <a:lvl3pPr marL="1141385" indent="-227007">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598573" indent="-227007">
              <a:spcBef>
                <a:spcPct val="50000"/>
              </a:spcBef>
              <a:buClr>
                <a:srgbClr val="D9AB16"/>
              </a:buClr>
              <a:buChar char="–"/>
              <a:defRPr sz="1400">
                <a:solidFill>
                  <a:srgbClr val="3F4548"/>
                </a:solidFill>
                <a:latin typeface="Arial" panose="020B0604020202020204" pitchFamily="34" charset="0"/>
                <a:cs typeface="Arial" panose="020B0604020202020204" pitchFamily="34" charset="0"/>
              </a:defRPr>
            </a:lvl4pPr>
            <a:lvl5pPr marL="2055761" indent="-227007">
              <a:spcBef>
                <a:spcPct val="50000"/>
              </a:spcBef>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5pPr>
            <a:lvl6pPr marL="2512950"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6pPr>
            <a:lvl7pPr marL="2970139"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7pPr>
            <a:lvl8pPr marL="3427328"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8pPr>
            <a:lvl9pPr marL="3884516"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9pPr>
          </a:lstStyle>
          <a:p>
            <a:pPr>
              <a:buClrTx/>
              <a:buNone/>
            </a:pPr>
            <a:r>
              <a:rPr lang="en-US" altLang="en-US" sz="1000" dirty="0"/>
              <a:t>November 2018</a:t>
            </a:r>
            <a:endParaRPr lang="en-GB" altLang="en-US" sz="1000" dirty="0"/>
          </a:p>
        </p:txBody>
      </p:sp>
      <p:sp>
        <p:nvSpPr>
          <p:cNvPr id="41987" name="Slide Number Placeholder 4"/>
          <p:cNvSpPr>
            <a:spLocks noGrp="1"/>
          </p:cNvSpPr>
          <p:nvPr>
            <p:ph type="sldNum" sz="quarter" idx="12"/>
          </p:nvPr>
        </p:nvSpPr>
        <p:spPr>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spcBef>
                <a:spcPct val="50000"/>
              </a:spcBef>
              <a:buClr>
                <a:srgbClr val="D9AB16"/>
              </a:buClr>
              <a:buChar char="•"/>
              <a:defRPr sz="2000">
                <a:solidFill>
                  <a:srgbClr val="3F4548"/>
                </a:solidFill>
                <a:latin typeface="Arial" panose="020B0604020202020204" pitchFamily="34" charset="0"/>
                <a:cs typeface="Arial" panose="020B0604020202020204" pitchFamily="34" charset="0"/>
              </a:defRPr>
            </a:lvl1pPr>
            <a:lvl2pPr marL="741344" indent="-284156">
              <a:spcBef>
                <a:spcPct val="50000"/>
              </a:spcBef>
              <a:buClr>
                <a:srgbClr val="D9AB16"/>
              </a:buClr>
              <a:buChar char="–"/>
              <a:defRPr sz="1700">
                <a:solidFill>
                  <a:srgbClr val="3F4548"/>
                </a:solidFill>
                <a:latin typeface="Arial" panose="020B0604020202020204" pitchFamily="34" charset="0"/>
                <a:cs typeface="Arial" panose="020B0604020202020204" pitchFamily="34" charset="0"/>
              </a:defRPr>
            </a:lvl2pPr>
            <a:lvl3pPr marL="1141385" indent="-227007">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598573" indent="-227007">
              <a:spcBef>
                <a:spcPct val="50000"/>
              </a:spcBef>
              <a:buClr>
                <a:srgbClr val="D9AB16"/>
              </a:buClr>
              <a:buChar char="–"/>
              <a:defRPr sz="1400">
                <a:solidFill>
                  <a:srgbClr val="3F4548"/>
                </a:solidFill>
                <a:latin typeface="Arial" panose="020B0604020202020204" pitchFamily="34" charset="0"/>
                <a:cs typeface="Arial" panose="020B0604020202020204" pitchFamily="34" charset="0"/>
              </a:defRPr>
            </a:lvl4pPr>
            <a:lvl5pPr marL="2055761" indent="-227007">
              <a:spcBef>
                <a:spcPct val="50000"/>
              </a:spcBef>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5pPr>
            <a:lvl6pPr marL="2512950"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6pPr>
            <a:lvl7pPr marL="2970139"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7pPr>
            <a:lvl8pPr marL="3427328"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8pPr>
            <a:lvl9pPr marL="3884516"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9pPr>
          </a:lstStyle>
          <a:p>
            <a:pPr>
              <a:buClrTx/>
              <a:buNone/>
            </a:pPr>
            <a:fld id="{060ACB2E-C586-4278-9C70-C14183A4CDF9}" type="slidenum">
              <a:rPr lang="en-GB" altLang="en-US" sz="1000"/>
              <a:pPr>
                <a:buClrTx/>
                <a:buNone/>
              </a:pPr>
              <a:t>4</a:t>
            </a:fld>
            <a:endParaRPr lang="en-GB" altLang="en-US" sz="1000" dirty="0"/>
          </a:p>
        </p:txBody>
      </p:sp>
      <p:graphicFrame>
        <p:nvGraphicFramePr>
          <p:cNvPr id="12" name="Table 11">
            <a:extLst>
              <a:ext uri="{FF2B5EF4-FFF2-40B4-BE49-F238E27FC236}">
                <a16:creationId xmlns:a16="http://schemas.microsoft.com/office/drawing/2014/main" id="{1B5D333B-5952-4812-9933-890817D97F70}"/>
              </a:ext>
            </a:extLst>
          </p:cNvPr>
          <p:cNvGraphicFramePr>
            <a:graphicFrameLocks noGrp="1"/>
          </p:cNvGraphicFramePr>
          <p:nvPr>
            <p:extLst>
              <p:ext uri="{D42A27DB-BD31-4B8C-83A1-F6EECF244321}">
                <p14:modId xmlns:p14="http://schemas.microsoft.com/office/powerpoint/2010/main" val="4056984872"/>
              </p:ext>
            </p:extLst>
          </p:nvPr>
        </p:nvGraphicFramePr>
        <p:xfrm>
          <a:off x="468313" y="864235"/>
          <a:ext cx="7039428" cy="3291840"/>
        </p:xfrm>
        <a:graphic>
          <a:graphicData uri="http://schemas.openxmlformats.org/drawingml/2006/table">
            <a:tbl>
              <a:tblPr firstRow="1" bandRow="1">
                <a:tableStyleId>{5C22544A-7EE6-4342-B048-85BDC9FD1C3A}</a:tableStyleId>
              </a:tblPr>
              <a:tblGrid>
                <a:gridCol w="2211169">
                  <a:extLst>
                    <a:ext uri="{9D8B030D-6E8A-4147-A177-3AD203B41FA5}">
                      <a16:colId xmlns:a16="http://schemas.microsoft.com/office/drawing/2014/main" val="20000"/>
                    </a:ext>
                  </a:extLst>
                </a:gridCol>
                <a:gridCol w="4828259">
                  <a:extLst>
                    <a:ext uri="{9D8B030D-6E8A-4147-A177-3AD203B41FA5}">
                      <a16:colId xmlns:a16="http://schemas.microsoft.com/office/drawing/2014/main" val="4241363930"/>
                    </a:ext>
                  </a:extLst>
                </a:gridCol>
              </a:tblGrid>
              <a:tr h="232139">
                <a:tc gridSpan="2">
                  <a:txBody>
                    <a:bodyPr/>
                    <a:lstStyle/>
                    <a:p>
                      <a:r>
                        <a:rPr lang="en-GB" sz="1200" dirty="0"/>
                        <a:t>Evidence gathering</a:t>
                      </a:r>
                    </a:p>
                  </a:txBody>
                  <a:tcPr>
                    <a:solidFill>
                      <a:schemeClr val="accent2"/>
                    </a:solidFill>
                  </a:tcPr>
                </a:tc>
                <a:tc hMerge="1">
                  <a:txBody>
                    <a:bodyPr/>
                    <a:lstStyle/>
                    <a:p>
                      <a:endParaRPr lang="en-GB" sz="1000" dirty="0"/>
                    </a:p>
                  </a:txBody>
                  <a:tcPr/>
                </a:tc>
                <a:extLst>
                  <a:ext uri="{0D108BD9-81ED-4DB2-BD59-A6C34878D82A}">
                    <a16:rowId xmlns:a16="http://schemas.microsoft.com/office/drawing/2014/main" val="10000"/>
                  </a:ext>
                </a:extLst>
              </a:tr>
              <a:tr h="232139">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u="none" dirty="0"/>
                        <a:t>Detailed case study </a:t>
                      </a:r>
                    </a:p>
                  </a:txBody>
                  <a:tcPr>
                    <a:solidFill>
                      <a:srgbClr val="F1E2CC"/>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dirty="0"/>
                        <a:t>11 submissions, of which 9 CFO Forum</a:t>
                      </a:r>
                      <a:endParaRPr lang="en-GB" sz="1200" baseline="0" dirty="0"/>
                    </a:p>
                  </a:txBody>
                  <a:tcPr/>
                </a:tc>
                <a:extLst>
                  <a:ext uri="{0D108BD9-81ED-4DB2-BD59-A6C34878D82A}">
                    <a16:rowId xmlns:a16="http://schemas.microsoft.com/office/drawing/2014/main" val="10001"/>
                  </a:ext>
                </a:extLst>
              </a:tr>
              <a:tr h="232139">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u="none" dirty="0"/>
                        <a:t>Simplified case study</a:t>
                      </a:r>
                      <a:endParaRPr lang="en-GB" sz="1200" u="none" baseline="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dirty="0"/>
                        <a:t>49 submissions, of which 11 CFO Forum</a:t>
                      </a:r>
                      <a:endParaRPr lang="en-GB" sz="1200" baseline="0" dirty="0"/>
                    </a:p>
                  </a:txBody>
                  <a:tcPr/>
                </a:tc>
                <a:extLst>
                  <a:ext uri="{0D108BD9-81ED-4DB2-BD59-A6C34878D82A}">
                    <a16:rowId xmlns:a16="http://schemas.microsoft.com/office/drawing/2014/main" val="1785908372"/>
                  </a:ext>
                </a:extLst>
              </a:tr>
              <a:tr h="232139">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u="none" baseline="0" dirty="0"/>
                        <a:t>User outreach</a:t>
                      </a:r>
                      <a:endParaRPr lang="en-GB" sz="1200" baseline="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aseline="0" dirty="0"/>
                        <a:t>27 users</a:t>
                      </a:r>
                    </a:p>
                  </a:txBody>
                  <a:tcPr/>
                </a:tc>
                <a:extLst>
                  <a:ext uri="{0D108BD9-81ED-4DB2-BD59-A6C34878D82A}">
                    <a16:rowId xmlns:a16="http://schemas.microsoft.com/office/drawing/2014/main" val="3366508454"/>
                  </a:ext>
                </a:extLst>
              </a:tr>
              <a:tr h="377226">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u="none" baseline="0" dirty="0"/>
                        <a:t>Economic study</a:t>
                      </a:r>
                    </a:p>
                  </a:txBody>
                  <a:tcPr/>
                </a:tc>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baseline="0" dirty="0"/>
                        <a:t>Competition</a:t>
                      </a:r>
                    </a:p>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baseline="0" dirty="0"/>
                        <a:t>Products &amp; pricing</a:t>
                      </a:r>
                    </a:p>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baseline="0" dirty="0"/>
                        <a:t>Asset allocation</a:t>
                      </a:r>
                    </a:p>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baseline="0" dirty="0"/>
                        <a:t>Funding of insurance undertakings</a:t>
                      </a:r>
                    </a:p>
                  </a:txBody>
                  <a:tcPr/>
                </a:tc>
                <a:extLst>
                  <a:ext uri="{0D108BD9-81ED-4DB2-BD59-A6C34878D82A}">
                    <a16:rowId xmlns:a16="http://schemas.microsoft.com/office/drawing/2014/main" val="3491974507"/>
                  </a:ext>
                </a:extLst>
              </a:tr>
              <a:tr h="335075">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u="none" baseline="0" dirty="0"/>
                        <a:t>Presentations to EFRAG Board</a:t>
                      </a:r>
                    </a:p>
                  </a:txBody>
                  <a:tcPr/>
                </a:tc>
                <a:tc>
                  <a:txBody>
                    <a:bodyPr/>
                    <a:lstStyle/>
                    <a:p>
                      <a:pPr marL="180975" marR="0" lvl="1" indent="-1809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baseline="0" dirty="0"/>
                        <a:t>CFOs, users, audit profession, actuarial profession, reinsurers</a:t>
                      </a:r>
                    </a:p>
                    <a:p>
                      <a:pPr marL="180975" marR="0" lvl="1" indent="-1809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baseline="0" dirty="0"/>
                        <a:t>CFO Forum Chairman presented summary of case study results</a:t>
                      </a:r>
                    </a:p>
                  </a:txBody>
                  <a:tcPr/>
                </a:tc>
                <a:extLst>
                  <a:ext uri="{0D108BD9-81ED-4DB2-BD59-A6C34878D82A}">
                    <a16:rowId xmlns:a16="http://schemas.microsoft.com/office/drawing/2014/main" val="3569755900"/>
                  </a:ext>
                </a:extLst>
              </a:tr>
              <a:tr h="232139">
                <a:tc gridSpan="2">
                  <a:txBody>
                    <a:bodyPr/>
                    <a:lstStyle/>
                    <a:p>
                      <a:r>
                        <a:rPr lang="en-GB" sz="1200" b="1" dirty="0">
                          <a:solidFill>
                            <a:schemeClr val="bg1"/>
                          </a:solidFill>
                        </a:rPr>
                        <a:t>Development of advice</a:t>
                      </a:r>
                    </a:p>
                  </a:txBody>
                  <a:tcPr>
                    <a:solidFill>
                      <a:schemeClr val="accent2"/>
                    </a:solidFill>
                  </a:tcPr>
                </a:tc>
                <a:tc hMerge="1">
                  <a:txBody>
                    <a:bodyPr/>
                    <a:lstStyle/>
                    <a:p>
                      <a:endParaRPr lang="en-GB" sz="1000" b="1" dirty="0">
                        <a:solidFill>
                          <a:schemeClr val="bg1"/>
                        </a:solidFill>
                      </a:endParaRPr>
                    </a:p>
                  </a:txBody>
                  <a:tcPr>
                    <a:solidFill>
                      <a:schemeClr val="accent1"/>
                    </a:solidFill>
                  </a:tcPr>
                </a:tc>
                <a:extLst>
                  <a:ext uri="{0D108BD9-81ED-4DB2-BD59-A6C34878D82A}">
                    <a16:rowId xmlns:a16="http://schemas.microsoft.com/office/drawing/2014/main" val="10005"/>
                  </a:ext>
                </a:extLst>
              </a:tr>
              <a:tr h="595876">
                <a:tc gridSpan="2">
                  <a:txBody>
                    <a:bodyPr/>
                    <a:lstStyle/>
                    <a:p>
                      <a:pPr marL="171450" indent="-171450">
                        <a:buFont typeface="Wingdings" panose="05000000000000000000" pitchFamily="2" charset="2"/>
                        <a:buChar char="§"/>
                      </a:pPr>
                      <a:r>
                        <a:rPr lang="en-GB" sz="1200" dirty="0"/>
                        <a:t>Draft endorsement advice</a:t>
                      </a:r>
                    </a:p>
                    <a:p>
                      <a:pPr marL="171450" indent="-171450">
                        <a:buFont typeface="Wingdings" panose="05000000000000000000" pitchFamily="2" charset="2"/>
                        <a:buChar char="§"/>
                      </a:pPr>
                      <a:r>
                        <a:rPr lang="en-GB" sz="1200" dirty="0"/>
                        <a:t>Two</a:t>
                      </a:r>
                      <a:r>
                        <a:rPr lang="en-GB" sz="1200" baseline="0" dirty="0"/>
                        <a:t> month public consultation period</a:t>
                      </a:r>
                    </a:p>
                    <a:p>
                      <a:pPr marL="171450" indent="-171450">
                        <a:buFont typeface="Wingdings" panose="05000000000000000000" pitchFamily="2" charset="2"/>
                        <a:buChar char="§"/>
                      </a:pPr>
                      <a:r>
                        <a:rPr lang="en-GB" sz="1200" baseline="0" dirty="0"/>
                        <a:t>Final advice then sent to European Commission</a:t>
                      </a:r>
                      <a:endParaRPr lang="en-GB" sz="1200" dirty="0"/>
                    </a:p>
                  </a:txBody>
                  <a:tcPr>
                    <a:solidFill>
                      <a:srgbClr val="F1E2CC"/>
                    </a:solidFill>
                  </a:tcPr>
                </a:tc>
                <a:tc hMerge="1">
                  <a:txBody>
                    <a:bodyPr/>
                    <a:lstStyle/>
                    <a:p>
                      <a:pPr marL="171450" indent="-171450">
                        <a:buFont typeface="Wingdings" panose="05000000000000000000" pitchFamily="2" charset="2"/>
                        <a:buChar char="§"/>
                      </a:pPr>
                      <a:endParaRPr lang="en-GB" sz="1000" dirty="0"/>
                    </a:p>
                  </a:txBody>
                  <a:tcPr>
                    <a:solidFill>
                      <a:schemeClr val="tx2">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01884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DDF42C-0A16-4C64-957C-C3E32385AEB3}"/>
              </a:ext>
            </a:extLst>
          </p:cNvPr>
          <p:cNvSpPr>
            <a:spLocks noGrp="1"/>
          </p:cNvSpPr>
          <p:nvPr>
            <p:ph idx="1"/>
          </p:nvPr>
        </p:nvSpPr>
        <p:spPr>
          <a:xfrm>
            <a:off x="395292" y="1168003"/>
            <a:ext cx="8497248" cy="3480197"/>
          </a:xfrm>
        </p:spPr>
        <p:txBody>
          <a:bodyPr/>
          <a:lstStyle/>
          <a:p>
            <a:r>
              <a:rPr lang="en-GB" dirty="0"/>
              <a:t>Testing provided evidence of </a:t>
            </a:r>
            <a:r>
              <a:rPr lang="en-GB" b="1" dirty="0"/>
              <a:t>11 significant issues </a:t>
            </a:r>
            <a:r>
              <a:rPr lang="en-GB" dirty="0"/>
              <a:t>and </a:t>
            </a:r>
            <a:r>
              <a:rPr lang="en-GB" b="1" dirty="0"/>
              <a:t>their impact</a:t>
            </a:r>
            <a:r>
              <a:rPr lang="en-GB" dirty="0"/>
              <a:t>:</a:t>
            </a:r>
          </a:p>
          <a:p>
            <a:pPr lvl="1"/>
            <a:endParaRPr lang="en-GB" dirty="0"/>
          </a:p>
          <a:p>
            <a:endParaRPr lang="en-GB" dirty="0"/>
          </a:p>
          <a:p>
            <a:endParaRPr lang="en-GB" dirty="0"/>
          </a:p>
          <a:p>
            <a:pPr>
              <a:spcBef>
                <a:spcPts val="1800"/>
              </a:spcBef>
            </a:pPr>
            <a:r>
              <a:rPr lang="en-GB" dirty="0"/>
              <a:t>In addition, the </a:t>
            </a:r>
            <a:r>
              <a:rPr lang="en-GB" b="1" dirty="0"/>
              <a:t>implementation timelines are very challenging</a:t>
            </a:r>
          </a:p>
        </p:txBody>
      </p:sp>
      <p:sp>
        <p:nvSpPr>
          <p:cNvPr id="14" name="Rectangle 13">
            <a:extLst>
              <a:ext uri="{FF2B5EF4-FFF2-40B4-BE49-F238E27FC236}">
                <a16:creationId xmlns:a16="http://schemas.microsoft.com/office/drawing/2014/main" id="{AEA22E61-177A-48F6-A070-1C15C06C8BF8}"/>
              </a:ext>
            </a:extLst>
          </p:cNvPr>
          <p:cNvSpPr/>
          <p:nvPr/>
        </p:nvSpPr>
        <p:spPr>
          <a:xfrm>
            <a:off x="701040" y="1508313"/>
            <a:ext cx="7974648" cy="1120587"/>
          </a:xfrm>
          <a:prstGeom prst="rect">
            <a:avLst/>
          </a:prstGeom>
          <a:solidFill>
            <a:schemeClr val="bg2">
              <a:lumMod val="85000"/>
            </a:schemeClr>
          </a:solidFill>
        </p:spPr>
        <p:txBody>
          <a:bodyPr wrap="square" anchor="b">
            <a:noAutofit/>
          </a:bodyPr>
          <a:lstStyle/>
          <a:p>
            <a:endParaRPr lang="en-GB" dirty="0">
              <a:solidFill>
                <a:schemeClr val="accent2"/>
              </a:solidFill>
            </a:endParaRPr>
          </a:p>
          <a:p>
            <a:pPr marL="541338"/>
            <a:r>
              <a:rPr lang="en-GB" dirty="0">
                <a:solidFill>
                  <a:schemeClr val="accent2"/>
                </a:solidFill>
              </a:rPr>
              <a:t>These issues need to be resolved in IFRS 17 before endorsement</a:t>
            </a:r>
          </a:p>
        </p:txBody>
      </p:sp>
      <p:sp>
        <p:nvSpPr>
          <p:cNvPr id="2" name="Title 1">
            <a:extLst>
              <a:ext uri="{FF2B5EF4-FFF2-40B4-BE49-F238E27FC236}">
                <a16:creationId xmlns:a16="http://schemas.microsoft.com/office/drawing/2014/main" id="{C9EC6033-7816-4C5C-9157-B0E0ED4951EB}"/>
              </a:ext>
            </a:extLst>
          </p:cNvPr>
          <p:cNvSpPr>
            <a:spLocks noGrp="1"/>
          </p:cNvSpPr>
          <p:nvPr>
            <p:ph type="title"/>
          </p:nvPr>
        </p:nvSpPr>
        <p:spPr/>
        <p:txBody>
          <a:bodyPr/>
          <a:lstStyle/>
          <a:p>
            <a:r>
              <a:rPr lang="en-GB" dirty="0"/>
              <a:t>CFO Forum findings</a:t>
            </a:r>
          </a:p>
        </p:txBody>
      </p:sp>
      <p:sp>
        <p:nvSpPr>
          <p:cNvPr id="4" name="Date Placeholder 3">
            <a:extLst>
              <a:ext uri="{FF2B5EF4-FFF2-40B4-BE49-F238E27FC236}">
                <a16:creationId xmlns:a16="http://schemas.microsoft.com/office/drawing/2014/main" id="{10587389-BC91-49FC-9225-99891684E42B}"/>
              </a:ext>
            </a:extLst>
          </p:cNvPr>
          <p:cNvSpPr>
            <a:spLocks noGrp="1"/>
          </p:cNvSpPr>
          <p:nvPr>
            <p:ph type="dt" sz="half" idx="10"/>
          </p:nvPr>
        </p:nvSpPr>
        <p:spPr/>
        <p:txBody>
          <a:bodyPr/>
          <a:lstStyle/>
          <a:p>
            <a:r>
              <a:rPr lang="en-US" sz="1000" dirty="0"/>
              <a:t>November 2018</a:t>
            </a:r>
            <a:endParaRPr lang="en-GB" sz="1000" dirty="0"/>
          </a:p>
        </p:txBody>
      </p:sp>
      <p:sp>
        <p:nvSpPr>
          <p:cNvPr id="5" name="Slide Number Placeholder 4">
            <a:extLst>
              <a:ext uri="{FF2B5EF4-FFF2-40B4-BE49-F238E27FC236}">
                <a16:creationId xmlns:a16="http://schemas.microsoft.com/office/drawing/2014/main" id="{61EEA77D-B161-482F-A5D7-06AA84EDD727}"/>
              </a:ext>
            </a:extLst>
          </p:cNvPr>
          <p:cNvSpPr>
            <a:spLocks noGrp="1"/>
          </p:cNvSpPr>
          <p:nvPr>
            <p:ph type="sldNum" sz="quarter" idx="12"/>
          </p:nvPr>
        </p:nvSpPr>
        <p:spPr/>
        <p:txBody>
          <a:bodyPr/>
          <a:lstStyle/>
          <a:p>
            <a:fld id="{FE8DA6AF-1811-4E27-A96F-54109F1D0275}" type="slidenum">
              <a:rPr lang="en-GB" smtClean="0"/>
              <a:pPr/>
              <a:t>5</a:t>
            </a:fld>
            <a:endParaRPr lang="en-GB" dirty="0"/>
          </a:p>
        </p:txBody>
      </p:sp>
      <p:sp>
        <p:nvSpPr>
          <p:cNvPr id="10" name="Rectangle 9">
            <a:extLst>
              <a:ext uri="{FF2B5EF4-FFF2-40B4-BE49-F238E27FC236}">
                <a16:creationId xmlns:a16="http://schemas.microsoft.com/office/drawing/2014/main" id="{AE20416A-0251-48C4-89EC-ACD4B451550D}"/>
              </a:ext>
            </a:extLst>
          </p:cNvPr>
          <p:cNvSpPr/>
          <p:nvPr/>
        </p:nvSpPr>
        <p:spPr>
          <a:xfrm>
            <a:off x="1181100" y="1632268"/>
            <a:ext cx="1982288" cy="5105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Measurement</a:t>
            </a:r>
          </a:p>
        </p:txBody>
      </p:sp>
      <p:sp>
        <p:nvSpPr>
          <p:cNvPr id="11" name="Rectangle 10">
            <a:extLst>
              <a:ext uri="{FF2B5EF4-FFF2-40B4-BE49-F238E27FC236}">
                <a16:creationId xmlns:a16="http://schemas.microsoft.com/office/drawing/2014/main" id="{576C8F1C-116A-4EDB-9606-A67D452DE0A6}"/>
              </a:ext>
            </a:extLst>
          </p:cNvPr>
          <p:cNvSpPr/>
          <p:nvPr/>
        </p:nvSpPr>
        <p:spPr>
          <a:xfrm>
            <a:off x="3455126" y="1632268"/>
            <a:ext cx="1982288" cy="5105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GB" sz="1400" b="1" dirty="0"/>
              <a:t>Operational complexity</a:t>
            </a:r>
          </a:p>
        </p:txBody>
      </p:sp>
      <p:sp>
        <p:nvSpPr>
          <p:cNvPr id="12" name="Rectangle 11">
            <a:extLst>
              <a:ext uri="{FF2B5EF4-FFF2-40B4-BE49-F238E27FC236}">
                <a16:creationId xmlns:a16="http://schemas.microsoft.com/office/drawing/2014/main" id="{C2F57590-F4C7-40C6-9A5C-AACE9343661B}"/>
              </a:ext>
            </a:extLst>
          </p:cNvPr>
          <p:cNvSpPr/>
          <p:nvPr/>
        </p:nvSpPr>
        <p:spPr>
          <a:xfrm>
            <a:off x="5729152" y="1632268"/>
            <a:ext cx="1982288" cy="5105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GB" sz="1400" b="1" dirty="0"/>
              <a:t>Implementation challenges</a:t>
            </a:r>
          </a:p>
        </p:txBody>
      </p:sp>
      <p:sp>
        <p:nvSpPr>
          <p:cNvPr id="15" name="Rectangle 14">
            <a:extLst>
              <a:ext uri="{FF2B5EF4-FFF2-40B4-BE49-F238E27FC236}">
                <a16:creationId xmlns:a16="http://schemas.microsoft.com/office/drawing/2014/main" id="{E3225BE6-BD33-4131-A25B-BA571C6994B1}"/>
              </a:ext>
            </a:extLst>
          </p:cNvPr>
          <p:cNvSpPr/>
          <p:nvPr/>
        </p:nvSpPr>
        <p:spPr>
          <a:xfrm>
            <a:off x="468313" y="3321665"/>
            <a:ext cx="8207375" cy="686456"/>
          </a:xfrm>
          <a:prstGeom prst="rect">
            <a:avLst/>
          </a:prstGeom>
          <a:solidFill>
            <a:schemeClr val="accent1"/>
          </a:solidFill>
        </p:spPr>
        <p:txBody>
          <a:bodyPr wrap="square">
            <a:noAutofit/>
          </a:bodyPr>
          <a:lstStyle/>
          <a:p>
            <a:pPr algn="ctr"/>
            <a:r>
              <a:rPr lang="en-GB" sz="1600" dirty="0">
                <a:solidFill>
                  <a:schemeClr val="accent2"/>
                </a:solidFill>
              </a:rPr>
              <a:t>Total </a:t>
            </a:r>
            <a:r>
              <a:rPr lang="en-GB" sz="2000" b="1" dirty="0">
                <a:solidFill>
                  <a:schemeClr val="accent2"/>
                </a:solidFill>
              </a:rPr>
              <a:t>implementation</a:t>
            </a:r>
            <a:r>
              <a:rPr lang="en-GB" sz="1600" dirty="0">
                <a:solidFill>
                  <a:schemeClr val="accent2"/>
                </a:solidFill>
              </a:rPr>
              <a:t> cost for </a:t>
            </a:r>
            <a:r>
              <a:rPr lang="en-GB" sz="2000" b="1" dirty="0">
                <a:solidFill>
                  <a:schemeClr val="accent2"/>
                </a:solidFill>
              </a:rPr>
              <a:t>12 companies </a:t>
            </a:r>
            <a:br>
              <a:rPr lang="en-GB" sz="2000" b="1" dirty="0">
                <a:solidFill>
                  <a:schemeClr val="accent2"/>
                </a:solidFill>
              </a:rPr>
            </a:br>
            <a:r>
              <a:rPr lang="en-GB" sz="1600" dirty="0">
                <a:solidFill>
                  <a:schemeClr val="accent2"/>
                </a:solidFill>
              </a:rPr>
              <a:t>providing estimates </a:t>
            </a:r>
            <a:r>
              <a:rPr lang="en-GB" sz="1600" b="1" dirty="0">
                <a:solidFill>
                  <a:schemeClr val="accent2"/>
                </a:solidFill>
              </a:rPr>
              <a:t>of </a:t>
            </a:r>
            <a:r>
              <a:rPr lang="en-GB" sz="2000" b="1" dirty="0">
                <a:solidFill>
                  <a:schemeClr val="accent2"/>
                </a:solidFill>
              </a:rPr>
              <a:t>€1.9 bn</a:t>
            </a:r>
            <a:endParaRPr lang="en-GB" sz="1600" b="1" dirty="0">
              <a:solidFill>
                <a:schemeClr val="accent2"/>
              </a:solidFill>
            </a:endParaRPr>
          </a:p>
        </p:txBody>
      </p:sp>
      <p:grpSp>
        <p:nvGrpSpPr>
          <p:cNvPr id="19" name="Group 18">
            <a:extLst>
              <a:ext uri="{FF2B5EF4-FFF2-40B4-BE49-F238E27FC236}">
                <a16:creationId xmlns:a16="http://schemas.microsoft.com/office/drawing/2014/main" id="{48C21DD0-B557-411E-A4CE-A013392DB66B}"/>
              </a:ext>
            </a:extLst>
          </p:cNvPr>
          <p:cNvGrpSpPr/>
          <p:nvPr/>
        </p:nvGrpSpPr>
        <p:grpSpPr>
          <a:xfrm>
            <a:off x="857325" y="2260097"/>
            <a:ext cx="339015" cy="296413"/>
            <a:chOff x="6084644" y="1225550"/>
            <a:chExt cx="2690813" cy="2352675"/>
          </a:xfrm>
          <a:solidFill>
            <a:schemeClr val="accent2"/>
          </a:solidFill>
        </p:grpSpPr>
        <p:sp>
          <p:nvSpPr>
            <p:cNvPr id="16" name="Freeform 8">
              <a:extLst>
                <a:ext uri="{FF2B5EF4-FFF2-40B4-BE49-F238E27FC236}">
                  <a16:creationId xmlns:a16="http://schemas.microsoft.com/office/drawing/2014/main" id="{42FEC547-831D-441F-BF0D-3AB4090F2ABD}"/>
                </a:ext>
              </a:extLst>
            </p:cNvPr>
            <p:cNvSpPr>
              <a:spLocks noEditPoints="1"/>
            </p:cNvSpPr>
            <p:nvPr/>
          </p:nvSpPr>
          <p:spPr bwMode="auto">
            <a:xfrm>
              <a:off x="6084644" y="1225550"/>
              <a:ext cx="2690813" cy="2352675"/>
            </a:xfrm>
            <a:custGeom>
              <a:avLst/>
              <a:gdLst>
                <a:gd name="T0" fmla="*/ 3375 w 3391"/>
                <a:gd name="T1" fmla="*/ 2804 h 2964"/>
                <a:gd name="T2" fmla="*/ 1788 w 3391"/>
                <a:gd name="T3" fmla="*/ 57 h 2964"/>
                <a:gd name="T4" fmla="*/ 1778 w 3391"/>
                <a:gd name="T5" fmla="*/ 42 h 2964"/>
                <a:gd name="T6" fmla="*/ 1768 w 3391"/>
                <a:gd name="T7" fmla="*/ 31 h 2964"/>
                <a:gd name="T8" fmla="*/ 1758 w 3391"/>
                <a:gd name="T9" fmla="*/ 21 h 2964"/>
                <a:gd name="T10" fmla="*/ 1746 w 3391"/>
                <a:gd name="T11" fmla="*/ 14 h 2964"/>
                <a:gd name="T12" fmla="*/ 1732 w 3391"/>
                <a:gd name="T13" fmla="*/ 7 h 2964"/>
                <a:gd name="T14" fmla="*/ 1722 w 3391"/>
                <a:gd name="T15" fmla="*/ 4 h 2964"/>
                <a:gd name="T16" fmla="*/ 1713 w 3391"/>
                <a:gd name="T17" fmla="*/ 2 h 2964"/>
                <a:gd name="T18" fmla="*/ 1707 w 3391"/>
                <a:gd name="T19" fmla="*/ 0 h 2964"/>
                <a:gd name="T20" fmla="*/ 1700 w 3391"/>
                <a:gd name="T21" fmla="*/ 0 h 2964"/>
                <a:gd name="T22" fmla="*/ 1697 w 3391"/>
                <a:gd name="T23" fmla="*/ 0 h 2964"/>
                <a:gd name="T24" fmla="*/ 1687 w 3391"/>
                <a:gd name="T25" fmla="*/ 0 h 2964"/>
                <a:gd name="T26" fmla="*/ 1673 w 3391"/>
                <a:gd name="T27" fmla="*/ 3 h 2964"/>
                <a:gd name="T28" fmla="*/ 1659 w 3391"/>
                <a:gd name="T29" fmla="*/ 7 h 2964"/>
                <a:gd name="T30" fmla="*/ 1643 w 3391"/>
                <a:gd name="T31" fmla="*/ 14 h 2964"/>
                <a:gd name="T32" fmla="*/ 1643 w 3391"/>
                <a:gd name="T33" fmla="*/ 14 h 2964"/>
                <a:gd name="T34" fmla="*/ 1628 w 3391"/>
                <a:gd name="T35" fmla="*/ 24 h 2964"/>
                <a:gd name="T36" fmla="*/ 1615 w 3391"/>
                <a:gd name="T37" fmla="*/ 38 h 2964"/>
                <a:gd name="T38" fmla="*/ 1603 w 3391"/>
                <a:gd name="T39" fmla="*/ 55 h 2964"/>
                <a:gd name="T40" fmla="*/ 17 w 3391"/>
                <a:gd name="T41" fmla="*/ 2803 h 2964"/>
                <a:gd name="T42" fmla="*/ 9 w 3391"/>
                <a:gd name="T43" fmla="*/ 2819 h 2964"/>
                <a:gd name="T44" fmla="*/ 4 w 3391"/>
                <a:gd name="T45" fmla="*/ 2834 h 2964"/>
                <a:gd name="T46" fmla="*/ 2 w 3391"/>
                <a:gd name="T47" fmla="*/ 2847 h 2964"/>
                <a:gd name="T48" fmla="*/ 0 w 3391"/>
                <a:gd name="T49" fmla="*/ 2862 h 2964"/>
                <a:gd name="T50" fmla="*/ 3 w 3391"/>
                <a:gd name="T51" fmla="*/ 2879 h 2964"/>
                <a:gd name="T52" fmla="*/ 5 w 3391"/>
                <a:gd name="T53" fmla="*/ 2891 h 2964"/>
                <a:gd name="T54" fmla="*/ 8 w 3391"/>
                <a:gd name="T55" fmla="*/ 2900 h 2964"/>
                <a:gd name="T56" fmla="*/ 11 w 3391"/>
                <a:gd name="T57" fmla="*/ 2908 h 2964"/>
                <a:gd name="T58" fmla="*/ 22 w 3391"/>
                <a:gd name="T59" fmla="*/ 2923 h 2964"/>
                <a:gd name="T60" fmla="*/ 35 w 3391"/>
                <a:gd name="T61" fmla="*/ 2937 h 2964"/>
                <a:gd name="T62" fmla="*/ 52 w 3391"/>
                <a:gd name="T63" fmla="*/ 2950 h 2964"/>
                <a:gd name="T64" fmla="*/ 68 w 3391"/>
                <a:gd name="T65" fmla="*/ 2958 h 2964"/>
                <a:gd name="T66" fmla="*/ 87 w 3391"/>
                <a:gd name="T67" fmla="*/ 2962 h 2964"/>
                <a:gd name="T68" fmla="*/ 107 w 3391"/>
                <a:gd name="T69" fmla="*/ 2964 h 2964"/>
                <a:gd name="T70" fmla="*/ 3281 w 3391"/>
                <a:gd name="T71" fmla="*/ 2964 h 2964"/>
                <a:gd name="T72" fmla="*/ 3299 w 3391"/>
                <a:gd name="T73" fmla="*/ 2962 h 2964"/>
                <a:gd name="T74" fmla="*/ 3314 w 3391"/>
                <a:gd name="T75" fmla="*/ 2959 h 2964"/>
                <a:gd name="T76" fmla="*/ 3327 w 3391"/>
                <a:gd name="T77" fmla="*/ 2955 h 2964"/>
                <a:gd name="T78" fmla="*/ 3340 w 3391"/>
                <a:gd name="T79" fmla="*/ 2949 h 2964"/>
                <a:gd name="T80" fmla="*/ 3354 w 3391"/>
                <a:gd name="T81" fmla="*/ 2938 h 2964"/>
                <a:gd name="T82" fmla="*/ 3363 w 3391"/>
                <a:gd name="T83" fmla="*/ 2930 h 2964"/>
                <a:gd name="T84" fmla="*/ 3369 w 3391"/>
                <a:gd name="T85" fmla="*/ 2923 h 2964"/>
                <a:gd name="T86" fmla="*/ 3374 w 3391"/>
                <a:gd name="T87" fmla="*/ 2916 h 2964"/>
                <a:gd name="T88" fmla="*/ 3375 w 3391"/>
                <a:gd name="T89" fmla="*/ 2913 h 2964"/>
                <a:gd name="T90" fmla="*/ 3380 w 3391"/>
                <a:gd name="T91" fmla="*/ 2904 h 2964"/>
                <a:gd name="T92" fmla="*/ 3384 w 3391"/>
                <a:gd name="T93" fmla="*/ 2891 h 2964"/>
                <a:gd name="T94" fmla="*/ 3389 w 3391"/>
                <a:gd name="T95" fmla="*/ 2876 h 2964"/>
                <a:gd name="T96" fmla="*/ 3391 w 3391"/>
                <a:gd name="T97" fmla="*/ 2861 h 2964"/>
                <a:gd name="T98" fmla="*/ 3391 w 3391"/>
                <a:gd name="T99" fmla="*/ 2860 h 2964"/>
                <a:gd name="T100" fmla="*/ 3387 w 3391"/>
                <a:gd name="T101" fmla="*/ 2832 h 2964"/>
                <a:gd name="T102" fmla="*/ 3375 w 3391"/>
                <a:gd name="T103" fmla="*/ 2804 h 2964"/>
                <a:gd name="T104" fmla="*/ 323 w 3391"/>
                <a:gd name="T105" fmla="*/ 2733 h 2964"/>
                <a:gd name="T106" fmla="*/ 1696 w 3391"/>
                <a:gd name="T107" fmla="*/ 357 h 2964"/>
                <a:gd name="T108" fmla="*/ 3067 w 3391"/>
                <a:gd name="T109" fmla="*/ 2733 h 2964"/>
                <a:gd name="T110" fmla="*/ 323 w 3391"/>
                <a:gd name="T111" fmla="*/ 2733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91" h="2964">
                  <a:moveTo>
                    <a:pt x="3375" y="2804"/>
                  </a:moveTo>
                  <a:lnTo>
                    <a:pt x="1788" y="57"/>
                  </a:lnTo>
                  <a:lnTo>
                    <a:pt x="1778" y="42"/>
                  </a:lnTo>
                  <a:lnTo>
                    <a:pt x="1768" y="31"/>
                  </a:lnTo>
                  <a:lnTo>
                    <a:pt x="1758" y="21"/>
                  </a:lnTo>
                  <a:lnTo>
                    <a:pt x="1746" y="14"/>
                  </a:lnTo>
                  <a:lnTo>
                    <a:pt x="1732" y="7"/>
                  </a:lnTo>
                  <a:lnTo>
                    <a:pt x="1722" y="4"/>
                  </a:lnTo>
                  <a:lnTo>
                    <a:pt x="1713" y="2"/>
                  </a:lnTo>
                  <a:lnTo>
                    <a:pt x="1707" y="0"/>
                  </a:lnTo>
                  <a:lnTo>
                    <a:pt x="1700" y="0"/>
                  </a:lnTo>
                  <a:lnTo>
                    <a:pt x="1697" y="0"/>
                  </a:lnTo>
                  <a:lnTo>
                    <a:pt x="1687" y="0"/>
                  </a:lnTo>
                  <a:lnTo>
                    <a:pt x="1673" y="3"/>
                  </a:lnTo>
                  <a:lnTo>
                    <a:pt x="1659" y="7"/>
                  </a:lnTo>
                  <a:lnTo>
                    <a:pt x="1643" y="14"/>
                  </a:lnTo>
                  <a:lnTo>
                    <a:pt x="1643" y="14"/>
                  </a:lnTo>
                  <a:lnTo>
                    <a:pt x="1628" y="24"/>
                  </a:lnTo>
                  <a:lnTo>
                    <a:pt x="1615" y="38"/>
                  </a:lnTo>
                  <a:lnTo>
                    <a:pt x="1603" y="55"/>
                  </a:lnTo>
                  <a:lnTo>
                    <a:pt x="17" y="2803"/>
                  </a:lnTo>
                  <a:lnTo>
                    <a:pt x="9" y="2819"/>
                  </a:lnTo>
                  <a:lnTo>
                    <a:pt x="4" y="2834"/>
                  </a:lnTo>
                  <a:lnTo>
                    <a:pt x="2" y="2847"/>
                  </a:lnTo>
                  <a:lnTo>
                    <a:pt x="0" y="2862"/>
                  </a:lnTo>
                  <a:lnTo>
                    <a:pt x="3" y="2879"/>
                  </a:lnTo>
                  <a:lnTo>
                    <a:pt x="5" y="2891"/>
                  </a:lnTo>
                  <a:lnTo>
                    <a:pt x="8" y="2900"/>
                  </a:lnTo>
                  <a:lnTo>
                    <a:pt x="11" y="2908"/>
                  </a:lnTo>
                  <a:lnTo>
                    <a:pt x="22" y="2923"/>
                  </a:lnTo>
                  <a:lnTo>
                    <a:pt x="35" y="2937"/>
                  </a:lnTo>
                  <a:lnTo>
                    <a:pt x="52" y="2950"/>
                  </a:lnTo>
                  <a:lnTo>
                    <a:pt x="68" y="2958"/>
                  </a:lnTo>
                  <a:lnTo>
                    <a:pt x="87" y="2962"/>
                  </a:lnTo>
                  <a:lnTo>
                    <a:pt x="107" y="2964"/>
                  </a:lnTo>
                  <a:lnTo>
                    <a:pt x="3281" y="2964"/>
                  </a:lnTo>
                  <a:lnTo>
                    <a:pt x="3299" y="2962"/>
                  </a:lnTo>
                  <a:lnTo>
                    <a:pt x="3314" y="2959"/>
                  </a:lnTo>
                  <a:lnTo>
                    <a:pt x="3327" y="2955"/>
                  </a:lnTo>
                  <a:lnTo>
                    <a:pt x="3340" y="2949"/>
                  </a:lnTo>
                  <a:lnTo>
                    <a:pt x="3354" y="2938"/>
                  </a:lnTo>
                  <a:lnTo>
                    <a:pt x="3363" y="2930"/>
                  </a:lnTo>
                  <a:lnTo>
                    <a:pt x="3369" y="2923"/>
                  </a:lnTo>
                  <a:lnTo>
                    <a:pt x="3374" y="2916"/>
                  </a:lnTo>
                  <a:lnTo>
                    <a:pt x="3375" y="2913"/>
                  </a:lnTo>
                  <a:lnTo>
                    <a:pt x="3380" y="2904"/>
                  </a:lnTo>
                  <a:lnTo>
                    <a:pt x="3384" y="2891"/>
                  </a:lnTo>
                  <a:lnTo>
                    <a:pt x="3389" y="2876"/>
                  </a:lnTo>
                  <a:lnTo>
                    <a:pt x="3391" y="2861"/>
                  </a:lnTo>
                  <a:lnTo>
                    <a:pt x="3391" y="2860"/>
                  </a:lnTo>
                  <a:lnTo>
                    <a:pt x="3387" y="2832"/>
                  </a:lnTo>
                  <a:lnTo>
                    <a:pt x="3375" y="2804"/>
                  </a:lnTo>
                  <a:close/>
                  <a:moveTo>
                    <a:pt x="323" y="2733"/>
                  </a:moveTo>
                  <a:lnTo>
                    <a:pt x="1696" y="357"/>
                  </a:lnTo>
                  <a:lnTo>
                    <a:pt x="3067" y="2733"/>
                  </a:lnTo>
                  <a:lnTo>
                    <a:pt x="323" y="273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9">
              <a:extLst>
                <a:ext uri="{FF2B5EF4-FFF2-40B4-BE49-F238E27FC236}">
                  <a16:creationId xmlns:a16="http://schemas.microsoft.com/office/drawing/2014/main" id="{94D69DCC-0A63-49A4-901A-261EC3B80734}"/>
                </a:ext>
              </a:extLst>
            </p:cNvPr>
            <p:cNvSpPr>
              <a:spLocks/>
            </p:cNvSpPr>
            <p:nvPr/>
          </p:nvSpPr>
          <p:spPr bwMode="auto">
            <a:xfrm>
              <a:off x="7303844" y="3051175"/>
              <a:ext cx="250825" cy="252413"/>
            </a:xfrm>
            <a:custGeom>
              <a:avLst/>
              <a:gdLst>
                <a:gd name="T0" fmla="*/ 0 w 318"/>
                <a:gd name="T1" fmla="*/ 158 h 318"/>
                <a:gd name="T2" fmla="*/ 4 w 318"/>
                <a:gd name="T3" fmla="*/ 127 h 318"/>
                <a:gd name="T4" fmla="*/ 14 w 318"/>
                <a:gd name="T5" fmla="*/ 97 h 318"/>
                <a:gd name="T6" fmla="*/ 28 w 318"/>
                <a:gd name="T7" fmla="*/ 70 h 318"/>
                <a:gd name="T8" fmla="*/ 47 w 318"/>
                <a:gd name="T9" fmla="*/ 47 h 318"/>
                <a:gd name="T10" fmla="*/ 70 w 318"/>
                <a:gd name="T11" fmla="*/ 27 h 318"/>
                <a:gd name="T12" fmla="*/ 98 w 318"/>
                <a:gd name="T13" fmla="*/ 12 h 318"/>
                <a:gd name="T14" fmla="*/ 127 w 318"/>
                <a:gd name="T15" fmla="*/ 3 h 318"/>
                <a:gd name="T16" fmla="*/ 160 w 318"/>
                <a:gd name="T17" fmla="*/ 0 h 318"/>
                <a:gd name="T18" fmla="*/ 191 w 318"/>
                <a:gd name="T19" fmla="*/ 3 h 318"/>
                <a:gd name="T20" fmla="*/ 221 w 318"/>
                <a:gd name="T21" fmla="*/ 12 h 318"/>
                <a:gd name="T22" fmla="*/ 248 w 318"/>
                <a:gd name="T23" fmla="*/ 27 h 318"/>
                <a:gd name="T24" fmla="*/ 272 w 318"/>
                <a:gd name="T25" fmla="*/ 47 h 318"/>
                <a:gd name="T26" fmla="*/ 291 w 318"/>
                <a:gd name="T27" fmla="*/ 70 h 318"/>
                <a:gd name="T28" fmla="*/ 306 w 318"/>
                <a:gd name="T29" fmla="*/ 97 h 318"/>
                <a:gd name="T30" fmla="*/ 315 w 318"/>
                <a:gd name="T31" fmla="*/ 127 h 318"/>
                <a:gd name="T32" fmla="*/ 318 w 318"/>
                <a:gd name="T33" fmla="*/ 158 h 318"/>
                <a:gd name="T34" fmla="*/ 315 w 318"/>
                <a:gd name="T35" fmla="*/ 191 h 318"/>
                <a:gd name="T36" fmla="*/ 306 w 318"/>
                <a:gd name="T37" fmla="*/ 221 h 318"/>
                <a:gd name="T38" fmla="*/ 291 w 318"/>
                <a:gd name="T39" fmla="*/ 248 h 318"/>
                <a:gd name="T40" fmla="*/ 272 w 318"/>
                <a:gd name="T41" fmla="*/ 271 h 318"/>
                <a:gd name="T42" fmla="*/ 248 w 318"/>
                <a:gd name="T43" fmla="*/ 290 h 318"/>
                <a:gd name="T44" fmla="*/ 221 w 318"/>
                <a:gd name="T45" fmla="*/ 306 h 318"/>
                <a:gd name="T46" fmla="*/ 191 w 318"/>
                <a:gd name="T47" fmla="*/ 314 h 318"/>
                <a:gd name="T48" fmla="*/ 160 w 318"/>
                <a:gd name="T49" fmla="*/ 318 h 318"/>
                <a:gd name="T50" fmla="*/ 127 w 318"/>
                <a:gd name="T51" fmla="*/ 314 h 318"/>
                <a:gd name="T52" fmla="*/ 98 w 318"/>
                <a:gd name="T53" fmla="*/ 306 h 318"/>
                <a:gd name="T54" fmla="*/ 70 w 318"/>
                <a:gd name="T55" fmla="*/ 290 h 318"/>
                <a:gd name="T56" fmla="*/ 47 w 318"/>
                <a:gd name="T57" fmla="*/ 271 h 318"/>
                <a:gd name="T58" fmla="*/ 28 w 318"/>
                <a:gd name="T59" fmla="*/ 248 h 318"/>
                <a:gd name="T60" fmla="*/ 14 w 318"/>
                <a:gd name="T61" fmla="*/ 221 h 318"/>
                <a:gd name="T62" fmla="*/ 4 w 318"/>
                <a:gd name="T63" fmla="*/ 191 h 318"/>
                <a:gd name="T64" fmla="*/ 0 w 318"/>
                <a:gd name="T65" fmla="*/ 15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8" h="318">
                  <a:moveTo>
                    <a:pt x="0" y="158"/>
                  </a:moveTo>
                  <a:lnTo>
                    <a:pt x="4" y="127"/>
                  </a:lnTo>
                  <a:lnTo>
                    <a:pt x="14" y="97"/>
                  </a:lnTo>
                  <a:lnTo>
                    <a:pt x="28" y="70"/>
                  </a:lnTo>
                  <a:lnTo>
                    <a:pt x="47" y="47"/>
                  </a:lnTo>
                  <a:lnTo>
                    <a:pt x="70" y="27"/>
                  </a:lnTo>
                  <a:lnTo>
                    <a:pt x="98" y="12"/>
                  </a:lnTo>
                  <a:lnTo>
                    <a:pt x="127" y="3"/>
                  </a:lnTo>
                  <a:lnTo>
                    <a:pt x="160" y="0"/>
                  </a:lnTo>
                  <a:lnTo>
                    <a:pt x="191" y="3"/>
                  </a:lnTo>
                  <a:lnTo>
                    <a:pt x="221" y="12"/>
                  </a:lnTo>
                  <a:lnTo>
                    <a:pt x="248" y="27"/>
                  </a:lnTo>
                  <a:lnTo>
                    <a:pt x="272" y="47"/>
                  </a:lnTo>
                  <a:lnTo>
                    <a:pt x="291" y="70"/>
                  </a:lnTo>
                  <a:lnTo>
                    <a:pt x="306" y="97"/>
                  </a:lnTo>
                  <a:lnTo>
                    <a:pt x="315" y="127"/>
                  </a:lnTo>
                  <a:lnTo>
                    <a:pt x="318" y="158"/>
                  </a:lnTo>
                  <a:lnTo>
                    <a:pt x="315" y="191"/>
                  </a:lnTo>
                  <a:lnTo>
                    <a:pt x="306" y="221"/>
                  </a:lnTo>
                  <a:lnTo>
                    <a:pt x="291" y="248"/>
                  </a:lnTo>
                  <a:lnTo>
                    <a:pt x="272" y="271"/>
                  </a:lnTo>
                  <a:lnTo>
                    <a:pt x="248" y="290"/>
                  </a:lnTo>
                  <a:lnTo>
                    <a:pt x="221" y="306"/>
                  </a:lnTo>
                  <a:lnTo>
                    <a:pt x="191" y="314"/>
                  </a:lnTo>
                  <a:lnTo>
                    <a:pt x="160" y="318"/>
                  </a:lnTo>
                  <a:lnTo>
                    <a:pt x="127" y="314"/>
                  </a:lnTo>
                  <a:lnTo>
                    <a:pt x="98" y="306"/>
                  </a:lnTo>
                  <a:lnTo>
                    <a:pt x="70" y="290"/>
                  </a:lnTo>
                  <a:lnTo>
                    <a:pt x="47" y="271"/>
                  </a:lnTo>
                  <a:lnTo>
                    <a:pt x="28" y="248"/>
                  </a:lnTo>
                  <a:lnTo>
                    <a:pt x="14" y="221"/>
                  </a:lnTo>
                  <a:lnTo>
                    <a:pt x="4" y="191"/>
                  </a:lnTo>
                  <a:lnTo>
                    <a:pt x="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0">
              <a:extLst>
                <a:ext uri="{FF2B5EF4-FFF2-40B4-BE49-F238E27FC236}">
                  <a16:creationId xmlns:a16="http://schemas.microsoft.com/office/drawing/2014/main" id="{EBF078EC-0130-433F-87F1-2CF2CA276177}"/>
                </a:ext>
              </a:extLst>
            </p:cNvPr>
            <p:cNvSpPr>
              <a:spLocks/>
            </p:cNvSpPr>
            <p:nvPr/>
          </p:nvSpPr>
          <p:spPr bwMode="auto">
            <a:xfrm>
              <a:off x="7249869" y="1893887"/>
              <a:ext cx="358775" cy="1027113"/>
            </a:xfrm>
            <a:custGeom>
              <a:avLst/>
              <a:gdLst>
                <a:gd name="T0" fmla="*/ 452 w 452"/>
                <a:gd name="T1" fmla="*/ 225 h 1295"/>
                <a:gd name="T2" fmla="*/ 448 w 452"/>
                <a:gd name="T3" fmla="*/ 189 h 1295"/>
                <a:gd name="T4" fmla="*/ 440 w 452"/>
                <a:gd name="T5" fmla="*/ 155 h 1295"/>
                <a:gd name="T6" fmla="*/ 426 w 452"/>
                <a:gd name="T7" fmla="*/ 122 h 1295"/>
                <a:gd name="T8" fmla="*/ 408 w 452"/>
                <a:gd name="T9" fmla="*/ 92 h 1295"/>
                <a:gd name="T10" fmla="*/ 385 w 452"/>
                <a:gd name="T11" fmla="*/ 66 h 1295"/>
                <a:gd name="T12" fmla="*/ 359 w 452"/>
                <a:gd name="T13" fmla="*/ 43 h 1295"/>
                <a:gd name="T14" fmla="*/ 329 w 452"/>
                <a:gd name="T15" fmla="*/ 25 h 1295"/>
                <a:gd name="T16" fmla="*/ 297 w 452"/>
                <a:gd name="T17" fmla="*/ 12 h 1295"/>
                <a:gd name="T18" fmla="*/ 262 w 452"/>
                <a:gd name="T19" fmla="*/ 3 h 1295"/>
                <a:gd name="T20" fmla="*/ 226 w 452"/>
                <a:gd name="T21" fmla="*/ 0 h 1295"/>
                <a:gd name="T22" fmla="*/ 189 w 452"/>
                <a:gd name="T23" fmla="*/ 3 h 1295"/>
                <a:gd name="T24" fmla="*/ 154 w 452"/>
                <a:gd name="T25" fmla="*/ 12 h 1295"/>
                <a:gd name="T26" fmla="*/ 122 w 452"/>
                <a:gd name="T27" fmla="*/ 25 h 1295"/>
                <a:gd name="T28" fmla="*/ 93 w 452"/>
                <a:gd name="T29" fmla="*/ 43 h 1295"/>
                <a:gd name="T30" fmla="*/ 66 w 452"/>
                <a:gd name="T31" fmla="*/ 66 h 1295"/>
                <a:gd name="T32" fmla="*/ 44 w 452"/>
                <a:gd name="T33" fmla="*/ 92 h 1295"/>
                <a:gd name="T34" fmla="*/ 25 w 452"/>
                <a:gd name="T35" fmla="*/ 122 h 1295"/>
                <a:gd name="T36" fmla="*/ 11 w 452"/>
                <a:gd name="T37" fmla="*/ 155 h 1295"/>
                <a:gd name="T38" fmla="*/ 3 w 452"/>
                <a:gd name="T39" fmla="*/ 189 h 1295"/>
                <a:gd name="T40" fmla="*/ 0 w 452"/>
                <a:gd name="T41" fmla="*/ 225 h 1295"/>
                <a:gd name="T42" fmla="*/ 2 w 452"/>
                <a:gd name="T43" fmla="*/ 254 h 1295"/>
                <a:gd name="T44" fmla="*/ 1 w 452"/>
                <a:gd name="T45" fmla="*/ 254 h 1295"/>
                <a:gd name="T46" fmla="*/ 113 w 452"/>
                <a:gd name="T47" fmla="*/ 1195 h 1295"/>
                <a:gd name="T48" fmla="*/ 114 w 452"/>
                <a:gd name="T49" fmla="*/ 1195 h 1295"/>
                <a:gd name="T50" fmla="*/ 120 w 452"/>
                <a:gd name="T51" fmla="*/ 1219 h 1295"/>
                <a:gd name="T52" fmla="*/ 129 w 452"/>
                <a:gd name="T53" fmla="*/ 1240 h 1295"/>
                <a:gd name="T54" fmla="*/ 143 w 452"/>
                <a:gd name="T55" fmla="*/ 1259 h 1295"/>
                <a:gd name="T56" fmla="*/ 159 w 452"/>
                <a:gd name="T57" fmla="*/ 1274 h 1295"/>
                <a:gd name="T58" fmla="*/ 180 w 452"/>
                <a:gd name="T59" fmla="*/ 1285 h 1295"/>
                <a:gd name="T60" fmla="*/ 202 w 452"/>
                <a:gd name="T61" fmla="*/ 1292 h 1295"/>
                <a:gd name="T62" fmla="*/ 226 w 452"/>
                <a:gd name="T63" fmla="*/ 1295 h 1295"/>
                <a:gd name="T64" fmla="*/ 250 w 452"/>
                <a:gd name="T65" fmla="*/ 1292 h 1295"/>
                <a:gd name="T66" fmla="*/ 272 w 452"/>
                <a:gd name="T67" fmla="*/ 1285 h 1295"/>
                <a:gd name="T68" fmla="*/ 291 w 452"/>
                <a:gd name="T69" fmla="*/ 1274 h 1295"/>
                <a:gd name="T70" fmla="*/ 309 w 452"/>
                <a:gd name="T71" fmla="*/ 1259 h 1295"/>
                <a:gd name="T72" fmla="*/ 322 w 452"/>
                <a:gd name="T73" fmla="*/ 1240 h 1295"/>
                <a:gd name="T74" fmla="*/ 332 w 452"/>
                <a:gd name="T75" fmla="*/ 1219 h 1295"/>
                <a:gd name="T76" fmla="*/ 337 w 452"/>
                <a:gd name="T77" fmla="*/ 1195 h 1295"/>
                <a:gd name="T78" fmla="*/ 338 w 452"/>
                <a:gd name="T79" fmla="*/ 1195 h 1295"/>
                <a:gd name="T80" fmla="*/ 449 w 452"/>
                <a:gd name="T81" fmla="*/ 254 h 1295"/>
                <a:gd name="T82" fmla="*/ 449 w 452"/>
                <a:gd name="T83" fmla="*/ 254 h 1295"/>
                <a:gd name="T84" fmla="*/ 452 w 452"/>
                <a:gd name="T85" fmla="*/ 225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2" h="1295">
                  <a:moveTo>
                    <a:pt x="452" y="225"/>
                  </a:moveTo>
                  <a:lnTo>
                    <a:pt x="448" y="189"/>
                  </a:lnTo>
                  <a:lnTo>
                    <a:pt x="440" y="155"/>
                  </a:lnTo>
                  <a:lnTo>
                    <a:pt x="426" y="122"/>
                  </a:lnTo>
                  <a:lnTo>
                    <a:pt x="408" y="92"/>
                  </a:lnTo>
                  <a:lnTo>
                    <a:pt x="385" y="66"/>
                  </a:lnTo>
                  <a:lnTo>
                    <a:pt x="359" y="43"/>
                  </a:lnTo>
                  <a:lnTo>
                    <a:pt x="329" y="25"/>
                  </a:lnTo>
                  <a:lnTo>
                    <a:pt x="297" y="12"/>
                  </a:lnTo>
                  <a:lnTo>
                    <a:pt x="262" y="3"/>
                  </a:lnTo>
                  <a:lnTo>
                    <a:pt x="226" y="0"/>
                  </a:lnTo>
                  <a:lnTo>
                    <a:pt x="189" y="3"/>
                  </a:lnTo>
                  <a:lnTo>
                    <a:pt x="154" y="12"/>
                  </a:lnTo>
                  <a:lnTo>
                    <a:pt x="122" y="25"/>
                  </a:lnTo>
                  <a:lnTo>
                    <a:pt x="93" y="43"/>
                  </a:lnTo>
                  <a:lnTo>
                    <a:pt x="66" y="66"/>
                  </a:lnTo>
                  <a:lnTo>
                    <a:pt x="44" y="92"/>
                  </a:lnTo>
                  <a:lnTo>
                    <a:pt x="25" y="122"/>
                  </a:lnTo>
                  <a:lnTo>
                    <a:pt x="11" y="155"/>
                  </a:lnTo>
                  <a:lnTo>
                    <a:pt x="3" y="189"/>
                  </a:lnTo>
                  <a:lnTo>
                    <a:pt x="0" y="225"/>
                  </a:lnTo>
                  <a:lnTo>
                    <a:pt x="2" y="254"/>
                  </a:lnTo>
                  <a:lnTo>
                    <a:pt x="1" y="254"/>
                  </a:lnTo>
                  <a:lnTo>
                    <a:pt x="113" y="1195"/>
                  </a:lnTo>
                  <a:lnTo>
                    <a:pt x="114" y="1195"/>
                  </a:lnTo>
                  <a:lnTo>
                    <a:pt x="120" y="1219"/>
                  </a:lnTo>
                  <a:lnTo>
                    <a:pt x="129" y="1240"/>
                  </a:lnTo>
                  <a:lnTo>
                    <a:pt x="143" y="1259"/>
                  </a:lnTo>
                  <a:lnTo>
                    <a:pt x="159" y="1274"/>
                  </a:lnTo>
                  <a:lnTo>
                    <a:pt x="180" y="1285"/>
                  </a:lnTo>
                  <a:lnTo>
                    <a:pt x="202" y="1292"/>
                  </a:lnTo>
                  <a:lnTo>
                    <a:pt x="226" y="1295"/>
                  </a:lnTo>
                  <a:lnTo>
                    <a:pt x="250" y="1292"/>
                  </a:lnTo>
                  <a:lnTo>
                    <a:pt x="272" y="1285"/>
                  </a:lnTo>
                  <a:lnTo>
                    <a:pt x="291" y="1274"/>
                  </a:lnTo>
                  <a:lnTo>
                    <a:pt x="309" y="1259"/>
                  </a:lnTo>
                  <a:lnTo>
                    <a:pt x="322" y="1240"/>
                  </a:lnTo>
                  <a:lnTo>
                    <a:pt x="332" y="1219"/>
                  </a:lnTo>
                  <a:lnTo>
                    <a:pt x="337" y="1195"/>
                  </a:lnTo>
                  <a:lnTo>
                    <a:pt x="338" y="1195"/>
                  </a:lnTo>
                  <a:lnTo>
                    <a:pt x="449" y="254"/>
                  </a:lnTo>
                  <a:lnTo>
                    <a:pt x="449" y="254"/>
                  </a:lnTo>
                  <a:lnTo>
                    <a:pt x="452" y="2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332444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C6033-7816-4C5C-9157-B0E0ED4951EB}"/>
              </a:ext>
            </a:extLst>
          </p:cNvPr>
          <p:cNvSpPr>
            <a:spLocks noGrp="1"/>
          </p:cNvSpPr>
          <p:nvPr>
            <p:ph type="title"/>
          </p:nvPr>
        </p:nvSpPr>
        <p:spPr/>
        <p:txBody>
          <a:bodyPr/>
          <a:lstStyle/>
          <a:p>
            <a:r>
              <a:rPr lang="en-GB" dirty="0"/>
              <a:t>EFRAG response: Letter to IASB</a:t>
            </a:r>
          </a:p>
        </p:txBody>
      </p:sp>
      <p:sp>
        <p:nvSpPr>
          <p:cNvPr id="3" name="Content Placeholder 2">
            <a:extLst>
              <a:ext uri="{FF2B5EF4-FFF2-40B4-BE49-F238E27FC236}">
                <a16:creationId xmlns:a16="http://schemas.microsoft.com/office/drawing/2014/main" id="{CDDDF42C-0A16-4C64-957C-C3E32385AEB3}"/>
              </a:ext>
            </a:extLst>
          </p:cNvPr>
          <p:cNvSpPr>
            <a:spLocks noGrp="1"/>
          </p:cNvSpPr>
          <p:nvPr>
            <p:ph idx="1"/>
          </p:nvPr>
        </p:nvSpPr>
        <p:spPr/>
        <p:txBody>
          <a:bodyPr/>
          <a:lstStyle/>
          <a:p>
            <a:r>
              <a:rPr lang="en-US" dirty="0"/>
              <a:t>EFRAG preparing draft endorsement advice on IFRS 17</a:t>
            </a:r>
          </a:p>
          <a:p>
            <a:r>
              <a:rPr lang="en-US" dirty="0"/>
              <a:t>EFRAG has conducted significant outreach</a:t>
            </a:r>
          </a:p>
          <a:p>
            <a:r>
              <a:rPr lang="en-US" dirty="0"/>
              <a:t>Constituents have raised a number of concerns</a:t>
            </a:r>
          </a:p>
          <a:p>
            <a:r>
              <a:rPr lang="en-US" dirty="0"/>
              <a:t>EFRAG has not yet determined impact of issues on draft endorsement advice</a:t>
            </a:r>
          </a:p>
          <a:p>
            <a:r>
              <a:rPr lang="en-US" dirty="0"/>
              <a:t>EFRAG Board identified 6 issues that merit further consideration by IASB</a:t>
            </a:r>
          </a:p>
        </p:txBody>
      </p:sp>
      <p:sp>
        <p:nvSpPr>
          <p:cNvPr id="4" name="Date Placeholder 3">
            <a:extLst>
              <a:ext uri="{FF2B5EF4-FFF2-40B4-BE49-F238E27FC236}">
                <a16:creationId xmlns:a16="http://schemas.microsoft.com/office/drawing/2014/main" id="{10587389-BC91-49FC-9225-99891684E42B}"/>
              </a:ext>
            </a:extLst>
          </p:cNvPr>
          <p:cNvSpPr>
            <a:spLocks noGrp="1"/>
          </p:cNvSpPr>
          <p:nvPr>
            <p:ph type="dt" sz="half" idx="10"/>
          </p:nvPr>
        </p:nvSpPr>
        <p:spPr/>
        <p:txBody>
          <a:bodyPr/>
          <a:lstStyle/>
          <a:p>
            <a:r>
              <a:rPr lang="en-US" sz="1000" dirty="0"/>
              <a:t>November 2018</a:t>
            </a:r>
            <a:endParaRPr lang="en-GB" sz="1000" dirty="0"/>
          </a:p>
        </p:txBody>
      </p:sp>
      <p:sp>
        <p:nvSpPr>
          <p:cNvPr id="5" name="Slide Number Placeholder 4">
            <a:extLst>
              <a:ext uri="{FF2B5EF4-FFF2-40B4-BE49-F238E27FC236}">
                <a16:creationId xmlns:a16="http://schemas.microsoft.com/office/drawing/2014/main" id="{61EEA77D-B161-482F-A5D7-06AA84EDD727}"/>
              </a:ext>
            </a:extLst>
          </p:cNvPr>
          <p:cNvSpPr>
            <a:spLocks noGrp="1"/>
          </p:cNvSpPr>
          <p:nvPr>
            <p:ph type="sldNum" sz="quarter" idx="12"/>
          </p:nvPr>
        </p:nvSpPr>
        <p:spPr/>
        <p:txBody>
          <a:bodyPr/>
          <a:lstStyle/>
          <a:p>
            <a:fld id="{FE8DA6AF-1811-4E27-A96F-54109F1D0275}" type="slidenum">
              <a:rPr lang="en-GB" smtClean="0"/>
              <a:pPr/>
              <a:t>6</a:t>
            </a:fld>
            <a:endParaRPr lang="en-GB" dirty="0"/>
          </a:p>
        </p:txBody>
      </p:sp>
    </p:spTree>
    <p:extLst>
      <p:ext uri="{BB962C8B-B14F-4D97-AF65-F5344CB8AC3E}">
        <p14:creationId xmlns:p14="http://schemas.microsoft.com/office/powerpoint/2010/main" val="2119817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GB" altLang="en-US" dirty="0"/>
              <a:t>Concerns &amp; implementation challenges (1)</a:t>
            </a:r>
            <a:br>
              <a:rPr lang="en-GB" altLang="en-US" dirty="0"/>
            </a:br>
            <a:endParaRPr lang="en-GB" altLang="en-US" dirty="0"/>
          </a:p>
        </p:txBody>
      </p:sp>
      <p:sp>
        <p:nvSpPr>
          <p:cNvPr id="41989" name="Date Placeholder 3"/>
          <p:cNvSpPr>
            <a:spLocks noGrp="1"/>
          </p:cNvSpPr>
          <p:nvPr>
            <p:ph type="dt" sz="half" idx="10"/>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spcBef>
                <a:spcPct val="50000"/>
              </a:spcBef>
              <a:buClr>
                <a:srgbClr val="D9AB16"/>
              </a:buClr>
              <a:buChar char="•"/>
              <a:defRPr sz="2000">
                <a:solidFill>
                  <a:srgbClr val="3F4548"/>
                </a:solidFill>
                <a:latin typeface="Arial" panose="020B0604020202020204" pitchFamily="34" charset="0"/>
                <a:cs typeface="Arial" panose="020B0604020202020204" pitchFamily="34" charset="0"/>
              </a:defRPr>
            </a:lvl1pPr>
            <a:lvl2pPr marL="741344" indent="-284156">
              <a:spcBef>
                <a:spcPct val="50000"/>
              </a:spcBef>
              <a:buClr>
                <a:srgbClr val="D9AB16"/>
              </a:buClr>
              <a:buChar char="–"/>
              <a:defRPr sz="1700">
                <a:solidFill>
                  <a:srgbClr val="3F4548"/>
                </a:solidFill>
                <a:latin typeface="Arial" panose="020B0604020202020204" pitchFamily="34" charset="0"/>
                <a:cs typeface="Arial" panose="020B0604020202020204" pitchFamily="34" charset="0"/>
              </a:defRPr>
            </a:lvl2pPr>
            <a:lvl3pPr marL="1141385" indent="-227007">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598573" indent="-227007">
              <a:spcBef>
                <a:spcPct val="50000"/>
              </a:spcBef>
              <a:buClr>
                <a:srgbClr val="D9AB16"/>
              </a:buClr>
              <a:buChar char="–"/>
              <a:defRPr sz="1400">
                <a:solidFill>
                  <a:srgbClr val="3F4548"/>
                </a:solidFill>
                <a:latin typeface="Arial" panose="020B0604020202020204" pitchFamily="34" charset="0"/>
                <a:cs typeface="Arial" panose="020B0604020202020204" pitchFamily="34" charset="0"/>
              </a:defRPr>
            </a:lvl4pPr>
            <a:lvl5pPr marL="2055761" indent="-227007">
              <a:spcBef>
                <a:spcPct val="50000"/>
              </a:spcBef>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5pPr>
            <a:lvl6pPr marL="2512950"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6pPr>
            <a:lvl7pPr marL="2970139"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7pPr>
            <a:lvl8pPr marL="3427328"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8pPr>
            <a:lvl9pPr marL="3884516"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9pPr>
          </a:lstStyle>
          <a:p>
            <a:pPr>
              <a:buNone/>
            </a:pPr>
            <a:r>
              <a:rPr lang="en-US" altLang="en-US" sz="1000" dirty="0"/>
              <a:t>November 2018</a:t>
            </a:r>
            <a:endParaRPr lang="en-GB" altLang="en-US" sz="1000" dirty="0"/>
          </a:p>
        </p:txBody>
      </p:sp>
      <p:sp>
        <p:nvSpPr>
          <p:cNvPr id="41987" name="Slide Number Placeholder 4"/>
          <p:cNvSpPr>
            <a:spLocks noGrp="1"/>
          </p:cNvSpPr>
          <p:nvPr>
            <p:ph type="sldNum" sz="quarter" idx="12"/>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spcBef>
                <a:spcPct val="50000"/>
              </a:spcBef>
              <a:buClr>
                <a:srgbClr val="D9AB16"/>
              </a:buClr>
              <a:buChar char="•"/>
              <a:defRPr sz="2000">
                <a:solidFill>
                  <a:srgbClr val="3F4548"/>
                </a:solidFill>
                <a:latin typeface="Arial" panose="020B0604020202020204" pitchFamily="34" charset="0"/>
                <a:cs typeface="Arial" panose="020B0604020202020204" pitchFamily="34" charset="0"/>
              </a:defRPr>
            </a:lvl1pPr>
            <a:lvl2pPr marL="741344" indent="-284156">
              <a:spcBef>
                <a:spcPct val="50000"/>
              </a:spcBef>
              <a:buClr>
                <a:srgbClr val="D9AB16"/>
              </a:buClr>
              <a:buChar char="–"/>
              <a:defRPr sz="1700">
                <a:solidFill>
                  <a:srgbClr val="3F4548"/>
                </a:solidFill>
                <a:latin typeface="Arial" panose="020B0604020202020204" pitchFamily="34" charset="0"/>
                <a:cs typeface="Arial" panose="020B0604020202020204" pitchFamily="34" charset="0"/>
              </a:defRPr>
            </a:lvl2pPr>
            <a:lvl3pPr marL="1141385" indent="-227007">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598573" indent="-227007">
              <a:spcBef>
                <a:spcPct val="50000"/>
              </a:spcBef>
              <a:buClr>
                <a:srgbClr val="D9AB16"/>
              </a:buClr>
              <a:buChar char="–"/>
              <a:defRPr sz="1400">
                <a:solidFill>
                  <a:srgbClr val="3F4548"/>
                </a:solidFill>
                <a:latin typeface="Arial" panose="020B0604020202020204" pitchFamily="34" charset="0"/>
                <a:cs typeface="Arial" panose="020B0604020202020204" pitchFamily="34" charset="0"/>
              </a:defRPr>
            </a:lvl4pPr>
            <a:lvl5pPr marL="2055761" indent="-227007">
              <a:spcBef>
                <a:spcPct val="50000"/>
              </a:spcBef>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5pPr>
            <a:lvl6pPr marL="2512950"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6pPr>
            <a:lvl7pPr marL="2970139"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7pPr>
            <a:lvl8pPr marL="3427328"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8pPr>
            <a:lvl9pPr marL="3884516"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9pPr>
          </a:lstStyle>
          <a:p>
            <a:pPr>
              <a:buNone/>
            </a:pPr>
            <a:fld id="{060ACB2E-C586-4278-9C70-C14183A4CDF9}" type="slidenum">
              <a:rPr lang="en-GB" altLang="en-US" sz="1000"/>
              <a:pPr>
                <a:buNone/>
              </a:pPr>
              <a:t>7</a:t>
            </a:fld>
            <a:endParaRPr lang="en-GB" altLang="en-US" sz="1000" dirty="0"/>
          </a:p>
        </p:txBody>
      </p:sp>
      <p:graphicFrame>
        <p:nvGraphicFramePr>
          <p:cNvPr id="12" name="Table 11">
            <a:extLst>
              <a:ext uri="{FF2B5EF4-FFF2-40B4-BE49-F238E27FC236}">
                <a16:creationId xmlns:a16="http://schemas.microsoft.com/office/drawing/2014/main" id="{1B5D333B-5952-4812-9933-890817D97F70}"/>
              </a:ext>
            </a:extLst>
          </p:cNvPr>
          <p:cNvGraphicFramePr>
            <a:graphicFrameLocks noGrp="1"/>
          </p:cNvGraphicFramePr>
          <p:nvPr>
            <p:extLst>
              <p:ext uri="{D42A27DB-BD31-4B8C-83A1-F6EECF244321}">
                <p14:modId xmlns:p14="http://schemas.microsoft.com/office/powerpoint/2010/main" val="2529663004"/>
              </p:ext>
            </p:extLst>
          </p:nvPr>
        </p:nvGraphicFramePr>
        <p:xfrm>
          <a:off x="468313" y="879475"/>
          <a:ext cx="7485413" cy="2956059"/>
        </p:xfrm>
        <a:graphic>
          <a:graphicData uri="http://schemas.openxmlformats.org/drawingml/2006/table">
            <a:tbl>
              <a:tblPr firstRow="1" bandRow="1">
                <a:tableStyleId>{5C22544A-7EE6-4342-B048-85BDC9FD1C3A}</a:tableStyleId>
              </a:tblPr>
              <a:tblGrid>
                <a:gridCol w="1943596">
                  <a:extLst>
                    <a:ext uri="{9D8B030D-6E8A-4147-A177-3AD203B41FA5}">
                      <a16:colId xmlns:a16="http://schemas.microsoft.com/office/drawing/2014/main" val="20000"/>
                    </a:ext>
                  </a:extLst>
                </a:gridCol>
                <a:gridCol w="3588327">
                  <a:extLst>
                    <a:ext uri="{9D8B030D-6E8A-4147-A177-3AD203B41FA5}">
                      <a16:colId xmlns:a16="http://schemas.microsoft.com/office/drawing/2014/main" val="4241363930"/>
                    </a:ext>
                  </a:extLst>
                </a:gridCol>
                <a:gridCol w="1025236">
                  <a:extLst>
                    <a:ext uri="{9D8B030D-6E8A-4147-A177-3AD203B41FA5}">
                      <a16:colId xmlns:a16="http://schemas.microsoft.com/office/drawing/2014/main" val="2355589240"/>
                    </a:ext>
                  </a:extLst>
                </a:gridCol>
                <a:gridCol w="928254">
                  <a:extLst>
                    <a:ext uri="{9D8B030D-6E8A-4147-A177-3AD203B41FA5}">
                      <a16:colId xmlns:a16="http://schemas.microsoft.com/office/drawing/2014/main" val="3796809186"/>
                    </a:ext>
                  </a:extLst>
                </a:gridCol>
              </a:tblGrid>
              <a:tr h="403745">
                <a:tc>
                  <a:txBody>
                    <a:bodyPr/>
                    <a:lstStyle/>
                    <a:p>
                      <a:endParaRPr lang="en-GB" sz="1200" b="1" dirty="0">
                        <a:solidFill>
                          <a:schemeClr val="bg1"/>
                        </a:solidFill>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GB" sz="1200" b="0" dirty="0">
                        <a:solidFill>
                          <a:schemeClr val="tx1"/>
                        </a:solidFill>
                      </a:endParaRPr>
                    </a:p>
                  </a:txBody>
                  <a:tcPr anchor="ctr">
                    <a:lnL w="12700"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GB" sz="1200" b="1" dirty="0">
                          <a:solidFill>
                            <a:schemeClr val="bg1"/>
                          </a:solidFill>
                        </a:rPr>
                        <a:t>CFO Forum finding</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4"/>
                    </a:solidFill>
                  </a:tcPr>
                </a:tc>
                <a:tc>
                  <a:txBody>
                    <a:bodyPr/>
                    <a:lstStyle/>
                    <a:p>
                      <a:pPr algn="ctr"/>
                      <a:r>
                        <a:rPr lang="en-GB" sz="1200" b="1" dirty="0">
                          <a:solidFill>
                            <a:schemeClr val="bg1"/>
                          </a:solidFill>
                        </a:rPr>
                        <a:t>In EFRAG letter</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4"/>
                    </a:solidFill>
                  </a:tcPr>
                </a:tc>
                <a:extLst>
                  <a:ext uri="{0D108BD9-81ED-4DB2-BD59-A6C34878D82A}">
                    <a16:rowId xmlns:a16="http://schemas.microsoft.com/office/drawing/2014/main" val="1693052339"/>
                  </a:ext>
                </a:extLst>
              </a:tr>
              <a:tr h="273773">
                <a:tc>
                  <a:txBody>
                    <a:bodyPr/>
                    <a:lstStyle/>
                    <a:p>
                      <a:r>
                        <a:rPr lang="en-GB" sz="1200" b="1" dirty="0">
                          <a:solidFill>
                            <a:schemeClr val="bg1"/>
                          </a:solidFill>
                        </a:rPr>
                        <a:t>Scope of IFRS 17</a:t>
                      </a:r>
                    </a:p>
                  </a:txBody>
                  <a:tcPr anchor="ctr">
                    <a:lnR w="9525"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l"/>
                      <a:r>
                        <a:rPr lang="en-US" sz="1200" b="0" dirty="0">
                          <a:solidFill>
                            <a:schemeClr val="tx1"/>
                          </a:solidFill>
                        </a:rPr>
                        <a:t>Loans that transfer insurance risk</a:t>
                      </a:r>
                      <a:endParaRPr lang="en-GB" sz="1200" b="0" dirty="0">
                        <a:solidFill>
                          <a:schemeClr val="tx1"/>
                        </a:solidFil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8F1E7"/>
                    </a:solidFill>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200" b="1" baseline="0" dirty="0">
                          <a:solidFill>
                            <a:srgbClr val="00B050"/>
                          </a:solidFill>
                          <a:sym typeface="Wingdings" panose="05000000000000000000" pitchFamily="2" charset="2"/>
                        </a:rPr>
                        <a:t></a:t>
                      </a:r>
                      <a:endParaRPr lang="en-GB" sz="1200" b="1" baseline="0" dirty="0">
                        <a:solidFill>
                          <a:srgbClr val="00B050"/>
                        </a:solidFil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8F1E7"/>
                    </a:solidFill>
                  </a:tcPr>
                </a:tc>
                <a:tc>
                  <a:txBody>
                    <a:bodyPr/>
                    <a:lstStyle/>
                    <a:p>
                      <a:pPr algn="ctr"/>
                      <a:r>
                        <a:rPr lang="en-GB" sz="1200" b="1" baseline="0" dirty="0">
                          <a:solidFill>
                            <a:srgbClr val="00B050"/>
                          </a:solidFill>
                          <a:sym typeface="Wingdings" panose="05000000000000000000" pitchFamily="2" charset="2"/>
                        </a:rPr>
                        <a:t></a:t>
                      </a:r>
                      <a:endParaRPr lang="en-GB" sz="1200" b="1" baseline="0" dirty="0">
                        <a:solidFill>
                          <a:srgbClr val="00B050"/>
                        </a:solidFil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8F1E7"/>
                    </a:solidFill>
                  </a:tcPr>
                </a:tc>
                <a:extLst>
                  <a:ext uri="{0D108BD9-81ED-4DB2-BD59-A6C34878D82A}">
                    <a16:rowId xmlns:a16="http://schemas.microsoft.com/office/drawing/2014/main" val="10000"/>
                  </a:ext>
                </a:extLst>
              </a:tr>
              <a:tr h="273773">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u="none" dirty="0">
                          <a:solidFill>
                            <a:schemeClr val="bg1"/>
                          </a:solidFill>
                        </a:rPr>
                        <a:t>Level of aggregation</a:t>
                      </a:r>
                    </a:p>
                  </a:txBody>
                  <a:tcPr anchor="ctr">
                    <a:lnR w="9525"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2"/>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0" baseline="0" dirty="0">
                          <a:solidFill>
                            <a:schemeClr val="tx1"/>
                          </a:solidFill>
                        </a:rPr>
                        <a:t>Annual cohorts, profitability groups</a:t>
                      </a:r>
                      <a:endParaRPr lang="en-GB" sz="1200" b="0" baseline="0" dirty="0">
                        <a:solidFill>
                          <a:schemeClr val="tx1"/>
                        </a:solidFil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baseline="0" dirty="0">
                          <a:solidFill>
                            <a:srgbClr val="00B050"/>
                          </a:solidFill>
                          <a:sym typeface="Wingdings" panose="05000000000000000000" pitchFamily="2" charset="2"/>
                        </a:rPr>
                        <a:t></a:t>
                      </a:r>
                      <a:endParaRPr lang="en-GB" sz="1200" b="1" baseline="0" dirty="0">
                        <a:solidFill>
                          <a:srgbClr val="00B050"/>
                        </a:solidFil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baseline="0" dirty="0">
                          <a:solidFill>
                            <a:srgbClr val="00B050"/>
                          </a:solidFill>
                          <a:sym typeface="Wingdings" panose="05000000000000000000" pitchFamily="2" charset="2"/>
                        </a:rPr>
                        <a:t></a:t>
                      </a:r>
                      <a:endParaRPr lang="en-GB" sz="1200" b="1" baseline="0" dirty="0">
                        <a:solidFill>
                          <a:srgbClr val="00B050"/>
                        </a:solidFil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268277">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u="none" dirty="0">
                          <a:solidFill>
                            <a:schemeClr val="bg1"/>
                          </a:solidFill>
                        </a:rPr>
                        <a:t>Acquisition cash flows</a:t>
                      </a:r>
                      <a:endParaRPr lang="en-GB" sz="1200" b="1" u="none" baseline="0" dirty="0">
                        <a:solidFill>
                          <a:schemeClr val="bg1"/>
                        </a:solidFill>
                      </a:endParaRPr>
                    </a:p>
                  </a:txBody>
                  <a:tcPr anchor="ctr">
                    <a:lnR w="9525" cap="flat" cmpd="sng" algn="ctr">
                      <a:solidFill>
                        <a:schemeClr val="bg1">
                          <a:lumMod val="85000"/>
                        </a:schemeClr>
                      </a:solidFill>
                      <a:prstDash val="solid"/>
                      <a:round/>
                      <a:headEnd type="none" w="med" len="med"/>
                      <a:tailEnd type="none" w="med" len="med"/>
                    </a:lnR>
                    <a:solidFill>
                      <a:schemeClr val="accent2"/>
                    </a:solidFill>
                  </a:tcPr>
                </a:tc>
                <a:tc>
                  <a:txBody>
                    <a:bodyPr/>
                    <a:lstStyle/>
                    <a:p>
                      <a:pPr algn="l"/>
                      <a:r>
                        <a:rPr lang="en-US" sz="1200" b="0" dirty="0">
                          <a:solidFill>
                            <a:schemeClr val="tx1"/>
                          </a:solidFill>
                        </a:rPr>
                        <a:t>Allocation to future renewals</a:t>
                      </a:r>
                      <a:endParaRPr lang="en-GB" sz="1200" b="0" dirty="0">
                        <a:solidFill>
                          <a:schemeClr val="tx1"/>
                        </a:solidFil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baseline="0" dirty="0">
                          <a:solidFill>
                            <a:srgbClr val="00B050"/>
                          </a:solidFill>
                          <a:sym typeface="Wingdings" panose="05000000000000000000" pitchFamily="2" charset="2"/>
                        </a:rPr>
                        <a:t></a:t>
                      </a:r>
                      <a:endParaRPr lang="en-GB" sz="1200" b="1" baseline="0" dirty="0">
                        <a:solidFill>
                          <a:srgbClr val="00B050"/>
                        </a:solidFil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baseline="0" dirty="0">
                          <a:solidFill>
                            <a:srgbClr val="00B050"/>
                          </a:solidFill>
                          <a:sym typeface="Wingdings" panose="05000000000000000000" pitchFamily="2" charset="2"/>
                        </a:rPr>
                        <a:t></a:t>
                      </a:r>
                      <a:endParaRPr lang="en-GB" sz="1200" b="1" baseline="0" dirty="0">
                        <a:solidFill>
                          <a:srgbClr val="00B050"/>
                        </a:solidFil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785908372"/>
                  </a:ext>
                </a:extLst>
              </a:tr>
              <a:tr h="197619">
                <a:tc rowSpan="2">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u="none" baseline="0" dirty="0">
                          <a:solidFill>
                            <a:schemeClr val="bg1"/>
                          </a:solidFill>
                        </a:rPr>
                        <a:t>Discount rate</a:t>
                      </a:r>
                      <a:endParaRPr lang="en-GB" sz="1200" b="1" baseline="0" dirty="0">
                        <a:solidFill>
                          <a:schemeClr val="bg1"/>
                        </a:solidFill>
                      </a:endParaRPr>
                    </a:p>
                  </a:txBody>
                  <a:tcPr anchor="ctr">
                    <a:lnR w="9525" cap="flat" cmpd="sng" algn="ctr">
                      <a:solidFill>
                        <a:schemeClr val="bg1">
                          <a:lumMod val="85000"/>
                        </a:schemeClr>
                      </a:solidFill>
                      <a:prstDash val="solid"/>
                      <a:round/>
                      <a:headEnd type="none" w="med" len="med"/>
                      <a:tailEnd type="none" w="med" len="med"/>
                    </a:lnR>
                    <a:solidFill>
                      <a:schemeClr val="accent2"/>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0" baseline="0" dirty="0">
                          <a:solidFill>
                            <a:schemeClr val="tx1"/>
                          </a:solidFill>
                        </a:rPr>
                        <a:t>Locked in rate under General Model</a:t>
                      </a:r>
                      <a:endParaRPr lang="en-GB" sz="1200" b="0" baseline="0" dirty="0">
                        <a:solidFill>
                          <a:schemeClr val="tx1"/>
                        </a:solidFil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baseline="0" dirty="0">
                          <a:solidFill>
                            <a:srgbClr val="00B050"/>
                          </a:solidFill>
                          <a:sym typeface="Wingdings" panose="05000000000000000000" pitchFamily="2" charset="2"/>
                        </a:rPr>
                        <a:t></a:t>
                      </a:r>
                      <a:endParaRPr lang="en-GB" sz="1200" b="1" baseline="0" dirty="0">
                        <a:solidFill>
                          <a:srgbClr val="00B050"/>
                        </a:solidFil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i="0" baseline="0" dirty="0">
                          <a:solidFill>
                            <a:srgbClr val="C00000"/>
                          </a:solidFill>
                          <a:sym typeface="Wingdings" panose="05000000000000000000" pitchFamily="2" charset="2"/>
                        </a:rPr>
                        <a:t></a:t>
                      </a:r>
                      <a:endParaRPr lang="en-GB" sz="1200" b="0" baseline="0" dirty="0">
                        <a:solidFill>
                          <a:schemeClr val="tx1"/>
                        </a:solidFil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366508454"/>
                  </a:ext>
                </a:extLst>
              </a:tr>
              <a:tr h="277975">
                <a:tc vMerge="1">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200" b="1" u="none" baseline="0" dirty="0">
                        <a:solidFill>
                          <a:schemeClr val="bg1"/>
                        </a:solidFill>
                      </a:endParaRPr>
                    </a:p>
                  </a:txBody>
                  <a:tcPr anchor="ctr">
                    <a:lnR w="9525" cap="flat" cmpd="sng" algn="ctr">
                      <a:solidFill>
                        <a:schemeClr val="bg1">
                          <a:lumMod val="85000"/>
                        </a:schemeClr>
                      </a:solidFill>
                      <a:prstDash val="solid"/>
                      <a:round/>
                      <a:headEnd type="none" w="med" len="med"/>
                      <a:tailEnd type="none" w="med" len="med"/>
                    </a:lnR>
                    <a:solidFill>
                      <a:srgbClr val="D9AB16"/>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0" baseline="0" dirty="0">
                          <a:solidFill>
                            <a:schemeClr val="tx1"/>
                          </a:solidFill>
                        </a:rPr>
                        <a:t>Prescribed approach</a:t>
                      </a:r>
                      <a:endParaRPr lang="en-GB" sz="1200" b="0" baseline="0" dirty="0">
                        <a:solidFill>
                          <a:schemeClr val="tx1"/>
                        </a:solidFil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1" i="0" u="none" strike="noStrike" kern="1200" cap="none" spc="0" normalizeH="0" baseline="0" noProof="0" dirty="0">
                          <a:ln>
                            <a:noFill/>
                          </a:ln>
                          <a:solidFill>
                            <a:srgbClr val="C00000"/>
                          </a:solidFill>
                          <a:effectLst/>
                          <a:uLnTx/>
                          <a:uFillTx/>
                          <a:latin typeface="Arial"/>
                          <a:ea typeface="+mn-ea"/>
                          <a:cs typeface="Arial"/>
                          <a:sym typeface="Wingdings" panose="05000000000000000000" pitchFamily="2" charset="2"/>
                        </a:rPr>
                        <a:t></a:t>
                      </a:r>
                      <a:endParaRPr kumimoji="0" lang="en-GB" sz="1200" b="0" i="0" u="none" strike="noStrike" kern="1200" cap="none" spc="0" normalizeH="0" baseline="0" noProof="0" dirty="0">
                        <a:ln>
                          <a:noFill/>
                        </a:ln>
                        <a:solidFill>
                          <a:srgbClr val="3F4548"/>
                        </a:solidFill>
                        <a:effectLst/>
                        <a:uLnTx/>
                        <a:uFillTx/>
                        <a:latin typeface="Arial"/>
                        <a:ea typeface="+mn-ea"/>
                        <a:cs typeface="Aria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1" i="0" u="none" strike="noStrike" kern="1200" cap="none" spc="0" normalizeH="0" baseline="0" noProof="0" dirty="0">
                          <a:ln>
                            <a:noFill/>
                          </a:ln>
                          <a:solidFill>
                            <a:srgbClr val="C00000"/>
                          </a:solidFill>
                          <a:effectLst/>
                          <a:uLnTx/>
                          <a:uFillTx/>
                          <a:latin typeface="Arial"/>
                          <a:ea typeface="+mn-ea"/>
                          <a:cs typeface="Arial"/>
                          <a:sym typeface="Wingdings" panose="05000000000000000000" pitchFamily="2" charset="2"/>
                        </a:rPr>
                        <a:t></a:t>
                      </a:r>
                      <a:endParaRPr kumimoji="0" lang="en-GB" sz="1200" b="0" i="0" u="none" strike="noStrike" kern="1200" cap="none" spc="0" normalizeH="0" baseline="0" noProof="0" dirty="0">
                        <a:ln>
                          <a:noFill/>
                        </a:ln>
                        <a:solidFill>
                          <a:srgbClr val="3F4548"/>
                        </a:solidFill>
                        <a:effectLst/>
                        <a:uLnTx/>
                        <a:uFillTx/>
                        <a:latin typeface="Arial"/>
                        <a:ea typeface="+mn-ea"/>
                        <a:cs typeface="Aria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491974507"/>
                  </a:ext>
                </a:extLst>
              </a:tr>
              <a:tr h="300644">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u="none" baseline="0" dirty="0">
                          <a:solidFill>
                            <a:schemeClr val="bg1"/>
                          </a:solidFill>
                        </a:rPr>
                        <a:t>Risk adjustment</a:t>
                      </a:r>
                      <a:endParaRPr lang="en-GB" sz="1200" b="1" baseline="0" dirty="0">
                        <a:solidFill>
                          <a:schemeClr val="bg1"/>
                        </a:solidFill>
                      </a:endParaRPr>
                    </a:p>
                  </a:txBody>
                  <a:tcPr anchor="ctr">
                    <a:lnR w="9525" cap="flat" cmpd="sng" algn="ctr">
                      <a:solidFill>
                        <a:schemeClr val="bg1">
                          <a:lumMod val="85000"/>
                        </a:schemeClr>
                      </a:solidFill>
                      <a:prstDash val="solid"/>
                      <a:round/>
                      <a:headEnd type="none" w="med" len="med"/>
                      <a:tailEnd type="none" w="med" len="med"/>
                    </a:lnR>
                    <a:solidFill>
                      <a:schemeClr val="accent2"/>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0" baseline="0" dirty="0">
                          <a:solidFill>
                            <a:schemeClr val="tx1"/>
                          </a:solidFill>
                        </a:rPr>
                        <a:t>Assessment at group level vs. entity level</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i="0" baseline="0" dirty="0">
                          <a:solidFill>
                            <a:srgbClr val="C00000"/>
                          </a:solidFill>
                          <a:sym typeface="Wingdings" panose="05000000000000000000" pitchFamily="2" charset="2"/>
                        </a:rPr>
                        <a:t></a:t>
                      </a:r>
                      <a:endParaRPr lang="en-US" sz="1200" b="0" baseline="0" dirty="0">
                        <a:solidFill>
                          <a:schemeClr val="tx1"/>
                        </a:solidFil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i="0" baseline="0" dirty="0">
                          <a:solidFill>
                            <a:srgbClr val="C00000"/>
                          </a:solidFill>
                          <a:sym typeface="Wingdings" panose="05000000000000000000" pitchFamily="2" charset="2"/>
                        </a:rPr>
                        <a:t></a:t>
                      </a:r>
                      <a:endParaRPr lang="en-US" sz="1200" b="0" baseline="0" dirty="0">
                        <a:solidFill>
                          <a:schemeClr val="tx1"/>
                        </a:solidFil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569755900"/>
                  </a:ext>
                </a:extLst>
              </a:tr>
              <a:tr h="273773">
                <a:tc>
                  <a:txBody>
                    <a:bodyPr/>
                    <a:lstStyle/>
                    <a:p>
                      <a:r>
                        <a:rPr lang="en-US" sz="1200" b="1" dirty="0">
                          <a:solidFill>
                            <a:schemeClr val="bg1"/>
                          </a:solidFill>
                        </a:rPr>
                        <a:t>CSM: Coverage units</a:t>
                      </a:r>
                    </a:p>
                  </a:txBody>
                  <a:tcPr anchor="ctr">
                    <a:lnR w="9525" cap="flat" cmpd="sng" algn="ctr">
                      <a:solidFill>
                        <a:schemeClr val="bg1">
                          <a:lumMod val="85000"/>
                        </a:schemeClr>
                      </a:solidFill>
                      <a:prstDash val="solid"/>
                      <a:round/>
                      <a:headEnd type="none" w="med" len="med"/>
                      <a:tailEnd type="none" w="med" len="med"/>
                    </a:lnR>
                    <a:solidFill>
                      <a:schemeClr val="accent2"/>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0" baseline="0" dirty="0">
                          <a:solidFill>
                            <a:schemeClr val="tx1"/>
                          </a:solidFill>
                        </a:rPr>
                        <a:t>Allowance for investment services outside VFA</a:t>
                      </a:r>
                      <a:endParaRPr lang="en-GB" sz="1200" b="0" baseline="0" dirty="0">
                        <a:solidFill>
                          <a:schemeClr val="tx1"/>
                        </a:solidFil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baseline="0" dirty="0">
                          <a:solidFill>
                            <a:srgbClr val="00B050"/>
                          </a:solidFill>
                          <a:sym typeface="Wingdings" panose="05000000000000000000" pitchFamily="2" charset="2"/>
                        </a:rPr>
                        <a:t></a:t>
                      </a:r>
                      <a:endParaRPr lang="en-GB" sz="1200" b="1" baseline="0" dirty="0">
                        <a:solidFill>
                          <a:srgbClr val="00B050"/>
                        </a:solidFil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baseline="0" dirty="0">
                          <a:solidFill>
                            <a:srgbClr val="00B050"/>
                          </a:solidFill>
                          <a:sym typeface="Wingdings" panose="05000000000000000000" pitchFamily="2" charset="2"/>
                        </a:rPr>
                        <a:t></a:t>
                      </a:r>
                      <a:endParaRPr lang="en-GB" sz="1200" b="1" baseline="0" dirty="0">
                        <a:solidFill>
                          <a:srgbClr val="00B050"/>
                        </a:solidFil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994534115"/>
                  </a:ext>
                </a:extLst>
              </a:tr>
              <a:tr h="273773">
                <a:tc>
                  <a:txBody>
                    <a:bodyPr/>
                    <a:lstStyle/>
                    <a:p>
                      <a:r>
                        <a:rPr lang="en-US" sz="1200" b="1" dirty="0">
                          <a:solidFill>
                            <a:schemeClr val="bg1"/>
                          </a:solidFill>
                        </a:rPr>
                        <a:t>CSM: Hedging</a:t>
                      </a:r>
                    </a:p>
                  </a:txBody>
                  <a:tcPr anchor="ctr">
                    <a:lnR w="9525" cap="flat" cmpd="sng" algn="ctr">
                      <a:solidFill>
                        <a:schemeClr val="bg1">
                          <a:lumMod val="85000"/>
                        </a:schemeClr>
                      </a:solidFill>
                      <a:prstDash val="solid"/>
                      <a:round/>
                      <a:headEnd type="none" w="med" len="med"/>
                      <a:tailEnd type="none" w="med" len="med"/>
                    </a:lnR>
                    <a:solidFill>
                      <a:schemeClr val="accent2"/>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0" baseline="0" dirty="0">
                          <a:solidFill>
                            <a:schemeClr val="tx1"/>
                          </a:solidFill>
                        </a:rPr>
                        <a:t>Scope of hedge adjustment</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baseline="0" dirty="0">
                          <a:solidFill>
                            <a:srgbClr val="00B050"/>
                          </a:solidFill>
                          <a:sym typeface="Wingdings" panose="05000000000000000000" pitchFamily="2" charset="2"/>
                        </a:rPr>
                        <a:t></a:t>
                      </a:r>
                      <a:endParaRPr lang="en-GB" sz="1200" b="1" baseline="0" dirty="0">
                        <a:solidFill>
                          <a:srgbClr val="00B050"/>
                        </a:solidFil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i="0" baseline="0" dirty="0">
                          <a:solidFill>
                            <a:srgbClr val="C00000"/>
                          </a:solidFill>
                          <a:sym typeface="Wingdings" panose="05000000000000000000" pitchFamily="2" charset="2"/>
                        </a:rPr>
                        <a:t></a:t>
                      </a:r>
                      <a:endParaRPr lang="en-GB" sz="1200" b="0" baseline="0" dirty="0">
                        <a:solidFill>
                          <a:schemeClr val="tx1"/>
                        </a:solidFil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410755341"/>
                  </a:ext>
                </a:extLst>
              </a:tr>
              <a:tr h="273773">
                <a:tc>
                  <a:txBody>
                    <a:bodyPr/>
                    <a:lstStyle/>
                    <a:p>
                      <a:r>
                        <a:rPr lang="en-GB" sz="1200" b="1" dirty="0">
                          <a:solidFill>
                            <a:schemeClr val="bg1"/>
                          </a:solidFill>
                        </a:rPr>
                        <a:t>Premiums received</a:t>
                      </a:r>
                    </a:p>
                  </a:txBody>
                  <a:tcPr anchor="ctr">
                    <a:lnR w="9525" cap="flat" cmpd="sng" algn="ctr">
                      <a:solidFill>
                        <a:schemeClr val="bg1">
                          <a:lumMod val="85000"/>
                        </a:schemeClr>
                      </a:solidFill>
                      <a:prstDash val="solid"/>
                      <a:round/>
                      <a:headEnd type="none" w="med" len="med"/>
                      <a:tailEnd type="none" w="med" len="med"/>
                    </a:lnR>
                    <a:solidFill>
                      <a:schemeClr val="accent2"/>
                    </a:solidFill>
                  </a:tcPr>
                </a:tc>
                <a:tc>
                  <a:txBody>
                    <a:bodyPr/>
                    <a:lstStyle/>
                    <a:p>
                      <a:pPr algn="l"/>
                      <a:r>
                        <a:rPr lang="en-GB" sz="1200" b="0" dirty="0">
                          <a:solidFill>
                            <a:schemeClr val="tx1"/>
                          </a:solidFill>
                        </a:rPr>
                        <a:t>Identification for groups of contracts</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1" i="0" u="none" strike="noStrike" kern="1200" cap="none" spc="0" normalizeH="0" baseline="0" noProof="0" dirty="0">
                          <a:ln>
                            <a:noFill/>
                          </a:ln>
                          <a:solidFill>
                            <a:srgbClr val="C00000"/>
                          </a:solidFill>
                          <a:effectLst/>
                          <a:uLnTx/>
                          <a:uFillTx/>
                          <a:latin typeface="Arial"/>
                          <a:ea typeface="+mn-ea"/>
                          <a:cs typeface="Arial"/>
                          <a:sym typeface="Wingdings" panose="05000000000000000000" pitchFamily="2" charset="2"/>
                        </a:rPr>
                        <a:t></a:t>
                      </a:r>
                      <a:endParaRPr kumimoji="0" lang="en-GB" sz="1200" b="0" i="0" u="none" strike="noStrike" kern="1200" cap="none" spc="0" normalizeH="0" baseline="0" noProof="0" dirty="0">
                        <a:ln>
                          <a:noFill/>
                        </a:ln>
                        <a:solidFill>
                          <a:srgbClr val="3F4548"/>
                        </a:solidFill>
                        <a:effectLst/>
                        <a:uLnTx/>
                        <a:uFillTx/>
                        <a:latin typeface="Arial"/>
                        <a:ea typeface="+mn-ea"/>
                        <a:cs typeface="Aria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1" i="0" u="none" strike="noStrike" kern="1200" cap="none" spc="0" normalizeH="0" baseline="0" noProof="0" dirty="0">
                          <a:ln>
                            <a:noFill/>
                          </a:ln>
                          <a:solidFill>
                            <a:srgbClr val="C00000"/>
                          </a:solidFill>
                          <a:effectLst/>
                          <a:uLnTx/>
                          <a:uFillTx/>
                          <a:latin typeface="Arial"/>
                          <a:ea typeface="+mn-ea"/>
                          <a:cs typeface="Arial"/>
                          <a:sym typeface="Wingdings" panose="05000000000000000000" pitchFamily="2" charset="2"/>
                        </a:rPr>
                        <a:t></a:t>
                      </a:r>
                      <a:endParaRPr kumimoji="0" lang="en-GB" sz="1200" b="0" i="0" u="none" strike="noStrike" kern="1200" cap="none" spc="0" normalizeH="0" baseline="0" noProof="0" dirty="0">
                        <a:ln>
                          <a:noFill/>
                        </a:ln>
                        <a:solidFill>
                          <a:srgbClr val="3F4548"/>
                        </a:solidFill>
                        <a:effectLst/>
                        <a:uLnTx/>
                        <a:uFillTx/>
                        <a:latin typeface="Arial"/>
                        <a:ea typeface="+mn-ea"/>
                        <a:cs typeface="Aria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950255193"/>
                  </a:ext>
                </a:extLst>
              </a:tr>
            </a:tbl>
          </a:graphicData>
        </a:graphic>
      </p:graphicFrame>
    </p:spTree>
    <p:extLst>
      <p:ext uri="{BB962C8B-B14F-4D97-AF65-F5344CB8AC3E}">
        <p14:creationId xmlns:p14="http://schemas.microsoft.com/office/powerpoint/2010/main" val="1126200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GB" altLang="en-US" dirty="0"/>
              <a:t>Concerns &amp; implementation challenges (2)</a:t>
            </a:r>
            <a:br>
              <a:rPr lang="en-GB" altLang="en-US" dirty="0"/>
            </a:br>
            <a:endParaRPr lang="en-GB" altLang="en-US" dirty="0"/>
          </a:p>
        </p:txBody>
      </p:sp>
      <p:sp>
        <p:nvSpPr>
          <p:cNvPr id="41989" name="Date Placeholder 3"/>
          <p:cNvSpPr>
            <a:spLocks noGrp="1"/>
          </p:cNvSpPr>
          <p:nvPr>
            <p:ph type="dt" sz="half" idx="10"/>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spcBef>
                <a:spcPct val="50000"/>
              </a:spcBef>
              <a:buClr>
                <a:srgbClr val="D9AB16"/>
              </a:buClr>
              <a:buChar char="•"/>
              <a:defRPr sz="2000">
                <a:solidFill>
                  <a:srgbClr val="3F4548"/>
                </a:solidFill>
                <a:latin typeface="Arial" panose="020B0604020202020204" pitchFamily="34" charset="0"/>
                <a:cs typeface="Arial" panose="020B0604020202020204" pitchFamily="34" charset="0"/>
              </a:defRPr>
            </a:lvl1pPr>
            <a:lvl2pPr marL="741344" indent="-284156">
              <a:spcBef>
                <a:spcPct val="50000"/>
              </a:spcBef>
              <a:buClr>
                <a:srgbClr val="D9AB16"/>
              </a:buClr>
              <a:buChar char="–"/>
              <a:defRPr sz="1700">
                <a:solidFill>
                  <a:srgbClr val="3F4548"/>
                </a:solidFill>
                <a:latin typeface="Arial" panose="020B0604020202020204" pitchFamily="34" charset="0"/>
                <a:cs typeface="Arial" panose="020B0604020202020204" pitchFamily="34" charset="0"/>
              </a:defRPr>
            </a:lvl2pPr>
            <a:lvl3pPr marL="1141385" indent="-227007">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598573" indent="-227007">
              <a:spcBef>
                <a:spcPct val="50000"/>
              </a:spcBef>
              <a:buClr>
                <a:srgbClr val="D9AB16"/>
              </a:buClr>
              <a:buChar char="–"/>
              <a:defRPr sz="1400">
                <a:solidFill>
                  <a:srgbClr val="3F4548"/>
                </a:solidFill>
                <a:latin typeface="Arial" panose="020B0604020202020204" pitchFamily="34" charset="0"/>
                <a:cs typeface="Arial" panose="020B0604020202020204" pitchFamily="34" charset="0"/>
              </a:defRPr>
            </a:lvl4pPr>
            <a:lvl5pPr marL="2055761" indent="-227007">
              <a:spcBef>
                <a:spcPct val="50000"/>
              </a:spcBef>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5pPr>
            <a:lvl6pPr marL="2512950"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6pPr>
            <a:lvl7pPr marL="2970139"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7pPr>
            <a:lvl8pPr marL="3427328"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8pPr>
            <a:lvl9pPr marL="3884516"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9pPr>
          </a:lstStyle>
          <a:p>
            <a:pPr>
              <a:buNone/>
            </a:pPr>
            <a:r>
              <a:rPr lang="en-US" altLang="en-US" sz="1000" dirty="0"/>
              <a:t>November 2018</a:t>
            </a:r>
            <a:endParaRPr lang="en-GB" altLang="en-US" sz="1000" dirty="0"/>
          </a:p>
        </p:txBody>
      </p:sp>
      <p:sp>
        <p:nvSpPr>
          <p:cNvPr id="41987" name="Slide Number Placeholder 4"/>
          <p:cNvSpPr>
            <a:spLocks noGrp="1"/>
          </p:cNvSpPr>
          <p:nvPr>
            <p:ph type="sldNum" sz="quarter" idx="12"/>
          </p:nvPr>
        </p:nvSpPr>
        <p:spPr/>
        <p:txBody>
          <a:bodyPr/>
          <a:lstStyle>
            <a:lvl1pPr>
              <a:spcBef>
                <a:spcPct val="50000"/>
              </a:spcBef>
              <a:buClr>
                <a:srgbClr val="D9AB16"/>
              </a:buClr>
              <a:buChar char="•"/>
              <a:defRPr sz="2000">
                <a:solidFill>
                  <a:srgbClr val="3F4548"/>
                </a:solidFill>
                <a:latin typeface="Arial" panose="020B0604020202020204" pitchFamily="34" charset="0"/>
                <a:cs typeface="Arial" panose="020B0604020202020204" pitchFamily="34" charset="0"/>
              </a:defRPr>
            </a:lvl1pPr>
            <a:lvl2pPr marL="741344" indent="-284156">
              <a:spcBef>
                <a:spcPct val="50000"/>
              </a:spcBef>
              <a:buClr>
                <a:srgbClr val="D9AB16"/>
              </a:buClr>
              <a:buChar char="–"/>
              <a:defRPr sz="1700">
                <a:solidFill>
                  <a:srgbClr val="3F4548"/>
                </a:solidFill>
                <a:latin typeface="Arial" panose="020B0604020202020204" pitchFamily="34" charset="0"/>
                <a:cs typeface="Arial" panose="020B0604020202020204" pitchFamily="34" charset="0"/>
              </a:defRPr>
            </a:lvl2pPr>
            <a:lvl3pPr marL="1141385" indent="-227007">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598573" indent="-227007">
              <a:spcBef>
                <a:spcPct val="50000"/>
              </a:spcBef>
              <a:buClr>
                <a:srgbClr val="D9AB16"/>
              </a:buClr>
              <a:buChar char="–"/>
              <a:defRPr sz="1400">
                <a:solidFill>
                  <a:srgbClr val="3F4548"/>
                </a:solidFill>
                <a:latin typeface="Arial" panose="020B0604020202020204" pitchFamily="34" charset="0"/>
                <a:cs typeface="Arial" panose="020B0604020202020204" pitchFamily="34" charset="0"/>
              </a:defRPr>
            </a:lvl4pPr>
            <a:lvl5pPr marL="2055761" indent="-227007">
              <a:spcBef>
                <a:spcPct val="50000"/>
              </a:spcBef>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5pPr>
            <a:lvl6pPr marL="2512950"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6pPr>
            <a:lvl7pPr marL="2970139"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7pPr>
            <a:lvl8pPr marL="3427328"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8pPr>
            <a:lvl9pPr marL="3884516"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9pPr>
          </a:lstStyle>
          <a:p>
            <a:pPr>
              <a:buNone/>
            </a:pPr>
            <a:fld id="{060ACB2E-C586-4278-9C70-C14183A4CDF9}" type="slidenum">
              <a:rPr lang="en-GB" altLang="en-US" sz="1000"/>
              <a:pPr>
                <a:buNone/>
              </a:pPr>
              <a:t>8</a:t>
            </a:fld>
            <a:endParaRPr lang="en-GB" altLang="en-US" sz="1000" dirty="0"/>
          </a:p>
        </p:txBody>
      </p:sp>
      <p:graphicFrame>
        <p:nvGraphicFramePr>
          <p:cNvPr id="12" name="Table 11">
            <a:extLst>
              <a:ext uri="{FF2B5EF4-FFF2-40B4-BE49-F238E27FC236}">
                <a16:creationId xmlns:a16="http://schemas.microsoft.com/office/drawing/2014/main" id="{1B5D333B-5952-4812-9933-890817D97F70}"/>
              </a:ext>
            </a:extLst>
          </p:cNvPr>
          <p:cNvGraphicFramePr>
            <a:graphicFrameLocks noGrp="1"/>
          </p:cNvGraphicFramePr>
          <p:nvPr>
            <p:extLst>
              <p:ext uri="{D42A27DB-BD31-4B8C-83A1-F6EECF244321}">
                <p14:modId xmlns:p14="http://schemas.microsoft.com/office/powerpoint/2010/main" val="1341192811"/>
              </p:ext>
            </p:extLst>
          </p:nvPr>
        </p:nvGraphicFramePr>
        <p:xfrm>
          <a:off x="468313" y="887192"/>
          <a:ext cx="7485413" cy="3234318"/>
        </p:xfrm>
        <a:graphic>
          <a:graphicData uri="http://schemas.openxmlformats.org/drawingml/2006/table">
            <a:tbl>
              <a:tblPr firstRow="1" bandRow="1">
                <a:tableStyleId>{5C22544A-7EE6-4342-B048-85BDC9FD1C3A}</a:tableStyleId>
              </a:tblPr>
              <a:tblGrid>
                <a:gridCol w="1943596">
                  <a:extLst>
                    <a:ext uri="{9D8B030D-6E8A-4147-A177-3AD203B41FA5}">
                      <a16:colId xmlns:a16="http://schemas.microsoft.com/office/drawing/2014/main" val="20000"/>
                    </a:ext>
                  </a:extLst>
                </a:gridCol>
                <a:gridCol w="3588327">
                  <a:extLst>
                    <a:ext uri="{9D8B030D-6E8A-4147-A177-3AD203B41FA5}">
                      <a16:colId xmlns:a16="http://schemas.microsoft.com/office/drawing/2014/main" val="4241363930"/>
                    </a:ext>
                  </a:extLst>
                </a:gridCol>
                <a:gridCol w="1025236">
                  <a:extLst>
                    <a:ext uri="{9D8B030D-6E8A-4147-A177-3AD203B41FA5}">
                      <a16:colId xmlns:a16="http://schemas.microsoft.com/office/drawing/2014/main" val="2355589240"/>
                    </a:ext>
                  </a:extLst>
                </a:gridCol>
                <a:gridCol w="928254">
                  <a:extLst>
                    <a:ext uri="{9D8B030D-6E8A-4147-A177-3AD203B41FA5}">
                      <a16:colId xmlns:a16="http://schemas.microsoft.com/office/drawing/2014/main" val="3796809186"/>
                    </a:ext>
                  </a:extLst>
                </a:gridCol>
              </a:tblGrid>
              <a:tr h="318655">
                <a:tc>
                  <a:txBody>
                    <a:bodyPr/>
                    <a:lstStyle/>
                    <a:p>
                      <a:endParaRPr lang="en-GB" sz="1200" b="1" dirty="0">
                        <a:solidFill>
                          <a:schemeClr val="bg1"/>
                        </a:solidFill>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GB" sz="1200" b="0" dirty="0">
                        <a:solidFill>
                          <a:schemeClr val="tx1"/>
                        </a:solidFill>
                      </a:endParaRPr>
                    </a:p>
                  </a:txBody>
                  <a:tcPr anchor="ctr">
                    <a:lnL w="12700"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GB" sz="1200" b="1" dirty="0">
                          <a:solidFill>
                            <a:schemeClr val="bg1"/>
                          </a:solidFill>
                        </a:rPr>
                        <a:t>CFO Forum finding</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4"/>
                    </a:solidFill>
                  </a:tcPr>
                </a:tc>
                <a:tc>
                  <a:txBody>
                    <a:bodyPr/>
                    <a:lstStyle/>
                    <a:p>
                      <a:pPr algn="ctr"/>
                      <a:r>
                        <a:rPr lang="en-GB" sz="1200" b="1" dirty="0">
                          <a:solidFill>
                            <a:schemeClr val="bg1"/>
                          </a:solidFill>
                        </a:rPr>
                        <a:t>In EFRAG letter</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4"/>
                    </a:solidFill>
                  </a:tcPr>
                </a:tc>
                <a:extLst>
                  <a:ext uri="{0D108BD9-81ED-4DB2-BD59-A6C34878D82A}">
                    <a16:rowId xmlns:a16="http://schemas.microsoft.com/office/drawing/2014/main" val="1693052339"/>
                  </a:ext>
                </a:extLst>
              </a:tr>
              <a:tr h="273773">
                <a:tc rowSpan="2">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u="none" dirty="0">
                          <a:solidFill>
                            <a:schemeClr val="bg1"/>
                          </a:solidFill>
                        </a:rPr>
                        <a:t>Business combinations</a:t>
                      </a:r>
                    </a:p>
                  </a:txBody>
                  <a:tcPr anchor="ctr">
                    <a:lnR w="9525"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2"/>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0" baseline="0" dirty="0">
                          <a:solidFill>
                            <a:schemeClr val="tx1"/>
                          </a:solidFill>
                        </a:rPr>
                        <a:t>Classification of contracts</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baseline="0" dirty="0">
                          <a:solidFill>
                            <a:srgbClr val="00B050"/>
                          </a:solidFill>
                          <a:sym typeface="Wingdings" panose="05000000000000000000" pitchFamily="2" charset="2"/>
                        </a:rPr>
                        <a:t></a:t>
                      </a:r>
                      <a:endParaRPr lang="en-GB" sz="1200" b="1" baseline="0" dirty="0">
                        <a:solidFill>
                          <a:srgbClr val="00B050"/>
                        </a:solidFil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1" i="0" u="none" strike="noStrike" kern="1200" cap="none" spc="0" normalizeH="0" baseline="0" noProof="0" dirty="0">
                          <a:ln>
                            <a:noFill/>
                          </a:ln>
                          <a:solidFill>
                            <a:srgbClr val="C00000"/>
                          </a:solidFill>
                          <a:effectLst/>
                          <a:uLnTx/>
                          <a:uFillTx/>
                          <a:latin typeface="Arial"/>
                          <a:ea typeface="+mn-ea"/>
                          <a:cs typeface="Arial"/>
                          <a:sym typeface="Wingdings" panose="05000000000000000000" pitchFamily="2" charset="2"/>
                        </a:rPr>
                        <a:t></a:t>
                      </a:r>
                      <a:endParaRPr kumimoji="0" lang="en-GB" sz="1200" b="0" i="0" u="none" strike="noStrike" kern="1200" cap="none" spc="0" normalizeH="0" baseline="0" noProof="0" dirty="0">
                        <a:ln>
                          <a:noFill/>
                        </a:ln>
                        <a:solidFill>
                          <a:srgbClr val="3F4548"/>
                        </a:solidFill>
                        <a:effectLst/>
                        <a:uLnTx/>
                        <a:uFillTx/>
                        <a:latin typeface="Arial"/>
                        <a:ea typeface="+mn-ea"/>
                        <a:cs typeface="Aria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268277">
                <a:tc vMerge="1">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200" b="1" u="none" baseline="0" dirty="0">
                        <a:solidFill>
                          <a:schemeClr val="bg1"/>
                        </a:solidFill>
                      </a:endParaRPr>
                    </a:p>
                  </a:txBody>
                  <a:tcPr anchor="ctr">
                    <a:lnR w="9525" cap="flat" cmpd="sng" algn="ctr">
                      <a:solidFill>
                        <a:schemeClr val="bg1">
                          <a:lumMod val="85000"/>
                        </a:schemeClr>
                      </a:solidFill>
                      <a:prstDash val="solid"/>
                      <a:round/>
                      <a:headEnd type="none" w="med" len="med"/>
                      <a:tailEnd type="none" w="med" len="med"/>
                    </a:lnR>
                    <a:solidFill>
                      <a:srgbClr val="D9AB16"/>
                    </a:solidFill>
                  </a:tcPr>
                </a:tc>
                <a:tc>
                  <a:txBody>
                    <a:bodyPr/>
                    <a:lstStyle/>
                    <a:p>
                      <a:pPr algn="l"/>
                      <a:r>
                        <a:rPr lang="en-GB" sz="1200" b="0" dirty="0">
                          <a:solidFill>
                            <a:schemeClr val="tx1"/>
                          </a:solidFill>
                        </a:rPr>
                        <a:t>Contracts acquired during settlement period</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baseline="0" dirty="0">
                          <a:solidFill>
                            <a:srgbClr val="00B050"/>
                          </a:solidFill>
                          <a:sym typeface="Wingdings" panose="05000000000000000000" pitchFamily="2" charset="2"/>
                        </a:rPr>
                        <a:t></a:t>
                      </a:r>
                      <a:endParaRPr lang="en-GB" sz="1200" b="1" baseline="0" dirty="0">
                        <a:solidFill>
                          <a:srgbClr val="00B050"/>
                        </a:solidFil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1" i="0" u="none" strike="noStrike" kern="1200" cap="none" spc="0" normalizeH="0" baseline="0" noProof="0" dirty="0">
                          <a:ln>
                            <a:noFill/>
                          </a:ln>
                          <a:solidFill>
                            <a:srgbClr val="C00000"/>
                          </a:solidFill>
                          <a:effectLst/>
                          <a:uLnTx/>
                          <a:uFillTx/>
                          <a:latin typeface="Arial"/>
                          <a:ea typeface="+mn-ea"/>
                          <a:cs typeface="Arial"/>
                          <a:sym typeface="Wingdings" panose="05000000000000000000" pitchFamily="2" charset="2"/>
                        </a:rPr>
                        <a:t></a:t>
                      </a:r>
                      <a:endParaRPr kumimoji="0" lang="en-GB" sz="1200" b="0" i="0" u="none" strike="noStrike" kern="1200" cap="none" spc="0" normalizeH="0" baseline="0" noProof="0" dirty="0">
                        <a:ln>
                          <a:noFill/>
                        </a:ln>
                        <a:solidFill>
                          <a:srgbClr val="3F4548"/>
                        </a:solidFill>
                        <a:effectLst/>
                        <a:uLnTx/>
                        <a:uFillTx/>
                        <a:latin typeface="Arial"/>
                        <a:ea typeface="+mn-ea"/>
                        <a:cs typeface="Aria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785908372"/>
                  </a:ext>
                </a:extLst>
              </a:tr>
              <a:tr h="197619">
                <a:tc rowSpan="3">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baseline="0" dirty="0">
                          <a:solidFill>
                            <a:schemeClr val="bg1"/>
                          </a:solidFill>
                        </a:rPr>
                        <a:t>Reinsurance</a:t>
                      </a:r>
                    </a:p>
                  </a:txBody>
                  <a:tcPr anchor="ctr">
                    <a:lnR w="9525" cap="flat" cmpd="sng" algn="ctr">
                      <a:solidFill>
                        <a:schemeClr val="bg1">
                          <a:lumMod val="85000"/>
                        </a:schemeClr>
                      </a:solidFill>
                      <a:prstDash val="solid"/>
                      <a:round/>
                      <a:headEnd type="none" w="med" len="med"/>
                      <a:tailEnd type="none" w="med" len="med"/>
                    </a:lnR>
                    <a:solidFill>
                      <a:schemeClr val="accent2"/>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0" baseline="0" dirty="0">
                          <a:solidFill>
                            <a:schemeClr val="tx1"/>
                          </a:solidFill>
                        </a:rPr>
                        <a:t>Asymmetry in profit recognition</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srgbClr val="00B050"/>
                          </a:solidFill>
                          <a:effectLst/>
                          <a:uLnTx/>
                          <a:uFillTx/>
                          <a:latin typeface="Arial"/>
                          <a:ea typeface="+mn-ea"/>
                          <a:cs typeface="Arial"/>
                          <a:sym typeface="Wingdings" panose="05000000000000000000" pitchFamily="2" charset="2"/>
                        </a:rPr>
                        <a:t></a:t>
                      </a:r>
                      <a:endParaRPr kumimoji="0" lang="en-GB" sz="1200" b="1" i="0" u="none" strike="noStrike" kern="1200" cap="none" spc="0" normalizeH="0" baseline="0" noProof="0" dirty="0">
                        <a:ln>
                          <a:noFill/>
                        </a:ln>
                        <a:solidFill>
                          <a:srgbClr val="00B050"/>
                        </a:solidFill>
                        <a:effectLst/>
                        <a:uLnTx/>
                        <a:uFillTx/>
                        <a:latin typeface="Arial"/>
                        <a:ea typeface="+mn-ea"/>
                        <a:cs typeface="Aria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baseline="0" dirty="0">
                          <a:solidFill>
                            <a:srgbClr val="00B050"/>
                          </a:solidFill>
                          <a:sym typeface="Wingdings" panose="05000000000000000000" pitchFamily="2" charset="2"/>
                        </a:rPr>
                        <a:t></a:t>
                      </a:r>
                      <a:endParaRPr lang="en-GB" sz="1200" b="1" baseline="0" dirty="0">
                        <a:solidFill>
                          <a:srgbClr val="00B050"/>
                        </a:solidFil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366508454"/>
                  </a:ext>
                </a:extLst>
              </a:tr>
              <a:tr h="277975">
                <a:tc vMerge="1">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200" b="1" u="none" baseline="0" dirty="0">
                        <a:solidFill>
                          <a:schemeClr val="bg1"/>
                        </a:solidFill>
                      </a:endParaRPr>
                    </a:p>
                  </a:txBody>
                  <a:tcPr anchor="ctr">
                    <a:lnR w="9525" cap="flat" cmpd="sng" algn="ctr">
                      <a:solidFill>
                        <a:schemeClr val="bg1">
                          <a:lumMod val="85000"/>
                        </a:schemeClr>
                      </a:solidFill>
                      <a:prstDash val="solid"/>
                      <a:round/>
                      <a:headEnd type="none" w="med" len="med"/>
                      <a:tailEnd type="none" w="med" len="med"/>
                    </a:lnR>
                    <a:solidFill>
                      <a:srgbClr val="D9AB16"/>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0" baseline="0" dirty="0">
                          <a:solidFill>
                            <a:schemeClr val="tx1"/>
                          </a:solidFill>
                        </a:rPr>
                        <a:t>Ineligibility for VFA</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srgbClr val="00B050"/>
                          </a:solidFill>
                          <a:effectLst/>
                          <a:uLnTx/>
                          <a:uFillTx/>
                          <a:latin typeface="Arial"/>
                          <a:ea typeface="+mn-ea"/>
                          <a:cs typeface="Arial"/>
                          <a:sym typeface="Wingdings" panose="05000000000000000000" pitchFamily="2" charset="2"/>
                        </a:rPr>
                        <a:t></a:t>
                      </a:r>
                      <a:endParaRPr kumimoji="0" lang="en-GB" sz="1200" b="1" i="0" u="none" strike="noStrike" kern="1200" cap="none" spc="0" normalizeH="0" baseline="0" noProof="0" dirty="0">
                        <a:ln>
                          <a:noFill/>
                        </a:ln>
                        <a:solidFill>
                          <a:srgbClr val="00B050"/>
                        </a:solidFill>
                        <a:effectLst/>
                        <a:uLnTx/>
                        <a:uFillTx/>
                        <a:latin typeface="Arial"/>
                        <a:ea typeface="+mn-ea"/>
                        <a:cs typeface="Aria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1" i="0" u="none" strike="noStrike" kern="1200" cap="none" spc="0" normalizeH="0" baseline="0" noProof="0" dirty="0">
                          <a:ln>
                            <a:noFill/>
                          </a:ln>
                          <a:solidFill>
                            <a:srgbClr val="C00000"/>
                          </a:solidFill>
                          <a:effectLst/>
                          <a:uLnTx/>
                          <a:uFillTx/>
                          <a:latin typeface="+mn-lt"/>
                          <a:ea typeface="+mn-ea"/>
                          <a:cs typeface="+mn-cs"/>
                          <a:sym typeface="Wingdings" panose="05000000000000000000" pitchFamily="2" charset="2"/>
                        </a:rPr>
                        <a:t></a:t>
                      </a:r>
                      <a:endParaRPr kumimoji="0" lang="en-GB" sz="1200" b="0" i="0" u="none" strike="noStrike" kern="1200" cap="none" spc="0" normalizeH="0" baseline="0" noProof="0" dirty="0">
                        <a:ln>
                          <a:noFill/>
                        </a:ln>
                        <a:solidFill>
                          <a:srgbClr val="3F4548"/>
                        </a:solidFill>
                        <a:effectLst/>
                        <a:uLnTx/>
                        <a:uFillTx/>
                        <a:latin typeface="Arial"/>
                        <a:ea typeface="+mn-ea"/>
                        <a:cs typeface="Aria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491974507"/>
                  </a:ext>
                </a:extLst>
              </a:tr>
              <a:tr h="300644">
                <a:tc vMerge="1">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200" b="1" baseline="0" dirty="0">
                        <a:solidFill>
                          <a:schemeClr val="bg1"/>
                        </a:solidFill>
                      </a:endParaRPr>
                    </a:p>
                  </a:txBody>
                  <a:tcPr anchor="ctr">
                    <a:lnR w="9525" cap="flat" cmpd="sng" algn="ctr">
                      <a:solidFill>
                        <a:schemeClr val="bg1">
                          <a:lumMod val="85000"/>
                        </a:schemeClr>
                      </a:solidFill>
                      <a:prstDash val="solid"/>
                      <a:round/>
                      <a:headEnd type="none" w="med" len="med"/>
                      <a:tailEnd type="none" w="med" len="med"/>
                    </a:lnR>
                    <a:solidFill>
                      <a:srgbClr val="D9AB16"/>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0" baseline="0" dirty="0">
                          <a:solidFill>
                            <a:schemeClr val="tx1"/>
                          </a:solidFill>
                        </a:rPr>
                        <a:t>Inconsistent contract boundaries</a:t>
                      </a:r>
                      <a:endParaRPr lang="en-GB" sz="1200" b="0" baseline="0" dirty="0">
                        <a:solidFill>
                          <a:schemeClr val="tx1"/>
                        </a:solidFil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srgbClr val="00B050"/>
                          </a:solidFill>
                          <a:effectLst/>
                          <a:uLnTx/>
                          <a:uFillTx/>
                          <a:latin typeface="Arial"/>
                          <a:ea typeface="+mn-ea"/>
                          <a:cs typeface="Arial"/>
                          <a:sym typeface="Wingdings" panose="05000000000000000000" pitchFamily="2" charset="2"/>
                        </a:rPr>
                        <a:t></a:t>
                      </a:r>
                      <a:endParaRPr kumimoji="0" lang="en-GB" sz="1200" b="1" i="0" u="none" strike="noStrike" kern="1200" cap="none" spc="0" normalizeH="0" baseline="0" noProof="0" dirty="0">
                        <a:ln>
                          <a:noFill/>
                        </a:ln>
                        <a:solidFill>
                          <a:srgbClr val="00B050"/>
                        </a:solidFill>
                        <a:effectLst/>
                        <a:uLnTx/>
                        <a:uFillTx/>
                        <a:latin typeface="Arial"/>
                        <a:ea typeface="+mn-ea"/>
                        <a:cs typeface="Aria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baseline="0" dirty="0">
                          <a:solidFill>
                            <a:srgbClr val="00B050"/>
                          </a:solidFill>
                          <a:sym typeface="Wingdings" panose="05000000000000000000" pitchFamily="2" charset="2"/>
                        </a:rPr>
                        <a:t></a:t>
                      </a:r>
                      <a:endParaRPr lang="en-GB" sz="1200" b="1" baseline="0" dirty="0">
                        <a:solidFill>
                          <a:srgbClr val="00B050"/>
                        </a:solidFil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569755900"/>
                  </a:ext>
                </a:extLst>
              </a:tr>
              <a:tr h="273773">
                <a:tc rowSpan="5">
                  <a:txBody>
                    <a:bodyPr/>
                    <a:lstStyle/>
                    <a:p>
                      <a:r>
                        <a:rPr lang="en-US" sz="1200" b="1" dirty="0">
                          <a:solidFill>
                            <a:schemeClr val="bg1"/>
                          </a:solidFill>
                        </a:rPr>
                        <a:t>Presentation</a:t>
                      </a:r>
                    </a:p>
                  </a:txBody>
                  <a:tcPr anchor="ctr">
                    <a:lnR w="9525" cap="flat" cmpd="sng" algn="ctr">
                      <a:solidFill>
                        <a:schemeClr val="bg1">
                          <a:lumMod val="85000"/>
                        </a:schemeClr>
                      </a:solidFill>
                      <a:prstDash val="solid"/>
                      <a:round/>
                      <a:headEnd type="none" w="med" len="med"/>
                      <a:tailEnd type="none" w="med" len="med"/>
                    </a:lnR>
                    <a:solidFill>
                      <a:schemeClr val="accent2"/>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0" baseline="0" dirty="0">
                          <a:solidFill>
                            <a:schemeClr val="tx1"/>
                          </a:solidFill>
                        </a:rPr>
                        <a:t>Separation of contracts in asset / liability position</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srgbClr val="00B050"/>
                          </a:solidFill>
                          <a:effectLst/>
                          <a:uLnTx/>
                          <a:uFillTx/>
                          <a:latin typeface="Arial"/>
                          <a:ea typeface="+mn-ea"/>
                          <a:cs typeface="Arial"/>
                          <a:sym typeface="Wingdings" panose="05000000000000000000" pitchFamily="2" charset="2"/>
                        </a:rPr>
                        <a:t></a:t>
                      </a:r>
                      <a:endParaRPr kumimoji="0" lang="en-GB" sz="1200" b="1" i="0" u="none" strike="noStrike" kern="1200" cap="none" spc="0" normalizeH="0" baseline="0" noProof="0" dirty="0">
                        <a:ln>
                          <a:noFill/>
                        </a:ln>
                        <a:solidFill>
                          <a:srgbClr val="00B050"/>
                        </a:solidFill>
                        <a:effectLst/>
                        <a:uLnTx/>
                        <a:uFillTx/>
                        <a:latin typeface="Arial"/>
                        <a:ea typeface="+mn-ea"/>
                        <a:cs typeface="Aria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baseline="0" dirty="0">
                          <a:solidFill>
                            <a:srgbClr val="00B050"/>
                          </a:solidFill>
                          <a:sym typeface="Wingdings" panose="05000000000000000000" pitchFamily="2" charset="2"/>
                        </a:rPr>
                        <a:t></a:t>
                      </a:r>
                      <a:endParaRPr lang="en-GB" sz="1200" b="1" baseline="0" dirty="0">
                        <a:solidFill>
                          <a:srgbClr val="00B050"/>
                        </a:solidFil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994534115"/>
                  </a:ext>
                </a:extLst>
              </a:tr>
              <a:tr h="273773">
                <a:tc vMerge="1">
                  <a:txBody>
                    <a:bodyPr/>
                    <a:lstStyle/>
                    <a:p>
                      <a:endParaRPr lang="en-US" sz="1200" b="1" dirty="0">
                        <a:solidFill>
                          <a:schemeClr val="bg1"/>
                        </a:solidFill>
                      </a:endParaRPr>
                    </a:p>
                  </a:txBody>
                  <a:tcPr anchor="ctr">
                    <a:lnR w="9525" cap="flat" cmpd="sng" algn="ctr">
                      <a:solidFill>
                        <a:schemeClr val="bg1">
                          <a:lumMod val="85000"/>
                        </a:schemeClr>
                      </a:solidFill>
                      <a:prstDash val="solid"/>
                      <a:round/>
                      <a:headEnd type="none" w="med" len="med"/>
                      <a:tailEnd type="none" w="med" len="med"/>
                    </a:lnR>
                    <a:solidFill>
                      <a:srgbClr val="D9AB16"/>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0" baseline="0" dirty="0">
                          <a:solidFill>
                            <a:schemeClr val="tx1"/>
                          </a:solidFill>
                        </a:rPr>
                        <a:t>Cash paid vs. received</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srgbClr val="00B050"/>
                          </a:solidFill>
                          <a:effectLst/>
                          <a:uLnTx/>
                          <a:uFillTx/>
                          <a:latin typeface="Arial"/>
                          <a:ea typeface="+mn-ea"/>
                          <a:cs typeface="Arial"/>
                          <a:sym typeface="Wingdings" panose="05000000000000000000" pitchFamily="2" charset="2"/>
                        </a:rPr>
                        <a:t></a:t>
                      </a:r>
                      <a:endParaRPr kumimoji="0" lang="en-GB" sz="1200" b="1" i="0" u="none" strike="noStrike" kern="1200" cap="none" spc="0" normalizeH="0" baseline="0" noProof="0" dirty="0">
                        <a:ln>
                          <a:noFill/>
                        </a:ln>
                        <a:solidFill>
                          <a:srgbClr val="00B050"/>
                        </a:solidFill>
                        <a:effectLst/>
                        <a:uLnTx/>
                        <a:uFillTx/>
                        <a:latin typeface="Arial"/>
                        <a:ea typeface="+mn-ea"/>
                        <a:cs typeface="Aria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baseline="0" dirty="0">
                          <a:solidFill>
                            <a:srgbClr val="00B050"/>
                          </a:solidFill>
                          <a:sym typeface="Wingdings" panose="05000000000000000000" pitchFamily="2" charset="2"/>
                        </a:rPr>
                        <a:t></a:t>
                      </a:r>
                      <a:endParaRPr lang="en-GB" sz="1200" b="1" baseline="0" dirty="0">
                        <a:solidFill>
                          <a:srgbClr val="00B050"/>
                        </a:solidFil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410755341"/>
                  </a:ext>
                </a:extLst>
              </a:tr>
              <a:tr h="273773">
                <a:tc vMerge="1">
                  <a:txBody>
                    <a:bodyPr/>
                    <a:lstStyle/>
                    <a:p>
                      <a:endParaRPr lang="en-US" sz="1200" b="1" dirty="0">
                        <a:solidFill>
                          <a:schemeClr val="bg1"/>
                        </a:solidFill>
                      </a:endParaRPr>
                    </a:p>
                  </a:txBody>
                  <a:tcPr anchor="ctr">
                    <a:lnR w="9525" cap="flat" cmpd="sng" algn="ctr">
                      <a:solidFill>
                        <a:schemeClr val="bg1">
                          <a:lumMod val="85000"/>
                        </a:schemeClr>
                      </a:solidFill>
                      <a:prstDash val="solid"/>
                      <a:round/>
                      <a:headEnd type="none" w="med" len="med"/>
                      <a:tailEnd type="none" w="med" len="med"/>
                    </a:lnR>
                    <a:solidFill>
                      <a:srgbClr val="D9AB16"/>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0" baseline="0" dirty="0">
                          <a:solidFill>
                            <a:schemeClr val="tx1"/>
                          </a:solidFill>
                        </a:rPr>
                        <a:t>Permitting OCI accounting</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1" i="0" u="none" strike="noStrike" kern="1200" cap="none" spc="0" normalizeH="0" baseline="0" noProof="0" dirty="0">
                          <a:ln>
                            <a:noFill/>
                          </a:ln>
                          <a:solidFill>
                            <a:srgbClr val="C00000"/>
                          </a:solidFill>
                          <a:effectLst/>
                          <a:uLnTx/>
                          <a:uFillTx/>
                          <a:latin typeface="Arial"/>
                          <a:ea typeface="+mn-ea"/>
                          <a:cs typeface="Arial"/>
                          <a:sym typeface="Wingdings" panose="05000000000000000000" pitchFamily="2" charset="2"/>
                        </a:rPr>
                        <a:t></a:t>
                      </a:r>
                      <a:endParaRPr kumimoji="0" lang="en-GB" sz="1200" b="0" i="0" u="none" strike="noStrike" kern="1200" cap="none" spc="0" normalizeH="0" baseline="0" noProof="0" dirty="0">
                        <a:ln>
                          <a:noFill/>
                        </a:ln>
                        <a:solidFill>
                          <a:srgbClr val="3F4548"/>
                        </a:solidFill>
                        <a:effectLst/>
                        <a:uLnTx/>
                        <a:uFillTx/>
                        <a:latin typeface="Arial"/>
                        <a:ea typeface="+mn-ea"/>
                        <a:cs typeface="Aria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1" i="0" u="none" strike="noStrike" kern="1200" cap="none" spc="0" normalizeH="0" baseline="0" noProof="0" dirty="0">
                          <a:ln>
                            <a:noFill/>
                          </a:ln>
                          <a:solidFill>
                            <a:srgbClr val="C00000"/>
                          </a:solidFill>
                          <a:effectLst/>
                          <a:uLnTx/>
                          <a:uFillTx/>
                          <a:latin typeface="Arial"/>
                          <a:ea typeface="+mn-ea"/>
                          <a:cs typeface="Arial"/>
                          <a:sym typeface="Wingdings" panose="05000000000000000000" pitchFamily="2" charset="2"/>
                        </a:rPr>
                        <a:t></a:t>
                      </a:r>
                      <a:endParaRPr kumimoji="0" lang="en-GB" sz="1200" b="0" i="0" u="none" strike="noStrike" kern="1200" cap="none" spc="0" normalizeH="0" baseline="0" noProof="0" dirty="0">
                        <a:ln>
                          <a:noFill/>
                        </a:ln>
                        <a:solidFill>
                          <a:srgbClr val="3F4548"/>
                        </a:solidFill>
                        <a:effectLst/>
                        <a:uLnTx/>
                        <a:uFillTx/>
                        <a:latin typeface="Arial"/>
                        <a:ea typeface="+mn-ea"/>
                        <a:cs typeface="Aria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682129155"/>
                  </a:ext>
                </a:extLst>
              </a:tr>
              <a:tr h="278259">
                <a:tc vMerge="1">
                  <a:txBody>
                    <a:bodyPr/>
                    <a:lstStyle/>
                    <a:p>
                      <a:endParaRPr lang="en-US" sz="1200" b="1" dirty="0">
                        <a:solidFill>
                          <a:schemeClr val="bg1"/>
                        </a:solidFill>
                      </a:endParaRPr>
                    </a:p>
                  </a:txBody>
                  <a:tcPr anchor="ctr">
                    <a:lnR w="9525" cap="flat" cmpd="sng" algn="ctr">
                      <a:solidFill>
                        <a:schemeClr val="bg1">
                          <a:lumMod val="85000"/>
                        </a:schemeClr>
                      </a:solidFill>
                      <a:prstDash val="solid"/>
                      <a:round/>
                      <a:headEnd type="none" w="med" len="med"/>
                      <a:tailEnd type="none" w="med" len="med"/>
                    </a:lnR>
                    <a:solidFill>
                      <a:srgbClr val="D9AB16"/>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0" baseline="0" dirty="0">
                          <a:solidFill>
                            <a:schemeClr val="tx1"/>
                          </a:solidFill>
                        </a:rPr>
                        <a:t>Exclusion of investment component from revenue</a:t>
                      </a:r>
                      <a:r>
                        <a:rPr lang="en-US" sz="1200" b="0" baseline="30000" dirty="0">
                          <a:solidFill>
                            <a:schemeClr val="tx1"/>
                          </a:solidFill>
                        </a:rPr>
                        <a:t>1</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srgbClr val="00B050"/>
                          </a:solidFill>
                          <a:effectLst/>
                          <a:uLnTx/>
                          <a:uFillTx/>
                          <a:latin typeface="Arial"/>
                          <a:ea typeface="+mn-ea"/>
                          <a:cs typeface="Arial"/>
                          <a:sym typeface="Wingdings" panose="05000000000000000000" pitchFamily="2" charset="2"/>
                        </a:rPr>
                        <a:t></a:t>
                      </a:r>
                      <a:endParaRPr kumimoji="0" lang="en-GB" sz="1200" b="1" i="0" u="none" strike="noStrike" kern="1200" cap="none" spc="0" normalizeH="0" baseline="0" noProof="0" dirty="0">
                        <a:ln>
                          <a:noFill/>
                        </a:ln>
                        <a:solidFill>
                          <a:srgbClr val="00B050"/>
                        </a:solidFill>
                        <a:effectLst/>
                        <a:uLnTx/>
                        <a:uFillTx/>
                        <a:latin typeface="Arial"/>
                        <a:ea typeface="+mn-ea"/>
                        <a:cs typeface="Aria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1" i="0" u="none" strike="noStrike" kern="1200" cap="none" spc="0" normalizeH="0" baseline="0" noProof="0" dirty="0">
                          <a:ln>
                            <a:noFill/>
                          </a:ln>
                          <a:solidFill>
                            <a:srgbClr val="C00000"/>
                          </a:solidFill>
                          <a:effectLst/>
                          <a:uLnTx/>
                          <a:uFillTx/>
                          <a:latin typeface="Arial"/>
                          <a:ea typeface="+mn-ea"/>
                          <a:cs typeface="Arial"/>
                          <a:sym typeface="Wingdings" panose="05000000000000000000" pitchFamily="2" charset="2"/>
                        </a:rPr>
                        <a:t></a:t>
                      </a:r>
                      <a:endParaRPr kumimoji="0" lang="en-GB" sz="1200" b="0" i="0" u="none" strike="noStrike" kern="1200" cap="none" spc="0" normalizeH="0" baseline="0" noProof="0" dirty="0">
                        <a:ln>
                          <a:noFill/>
                        </a:ln>
                        <a:solidFill>
                          <a:srgbClr val="3F4548"/>
                        </a:solidFill>
                        <a:effectLst/>
                        <a:uLnTx/>
                        <a:uFillTx/>
                        <a:latin typeface="Arial"/>
                        <a:ea typeface="+mn-ea"/>
                        <a:cs typeface="Aria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348487185"/>
                  </a:ext>
                </a:extLst>
              </a:tr>
              <a:tr h="273773">
                <a:tc vMerge="1">
                  <a:txBody>
                    <a:bodyPr/>
                    <a:lstStyle/>
                    <a:p>
                      <a:endParaRPr lang="en-US" sz="1200" b="1" dirty="0">
                        <a:solidFill>
                          <a:schemeClr val="bg1"/>
                        </a:solidFill>
                      </a:endParaRPr>
                    </a:p>
                  </a:txBody>
                  <a:tcPr anchor="ctr">
                    <a:lnR w="9525" cap="flat" cmpd="sng" algn="ctr">
                      <a:solidFill>
                        <a:schemeClr val="bg1">
                          <a:lumMod val="85000"/>
                        </a:schemeClr>
                      </a:solidFill>
                      <a:prstDash val="solid"/>
                      <a:round/>
                      <a:headEnd type="none" w="med" len="med"/>
                      <a:tailEnd type="none" w="med" len="med"/>
                    </a:lnR>
                    <a:solidFill>
                      <a:srgbClr val="D9AB16"/>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0" baseline="0" dirty="0">
                          <a:solidFill>
                            <a:schemeClr val="tx1"/>
                          </a:solidFill>
                        </a:rPr>
                        <a:t>Offsetting liability by funds withheld</a:t>
                      </a:r>
                      <a:r>
                        <a:rPr lang="en-US" sz="1200" b="0" baseline="30000" dirty="0">
                          <a:solidFill>
                            <a:schemeClr val="tx1"/>
                          </a:solidFill>
                        </a:rPr>
                        <a:t>1</a:t>
                      </a:r>
                      <a:endParaRPr lang="en-US" sz="1200" b="0" baseline="0" dirty="0">
                        <a:solidFill>
                          <a:schemeClr val="tx1"/>
                        </a:solidFil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srgbClr val="00B050"/>
                          </a:solidFill>
                          <a:effectLst/>
                          <a:uLnTx/>
                          <a:uFillTx/>
                          <a:latin typeface="Arial"/>
                          <a:ea typeface="+mn-ea"/>
                          <a:cs typeface="Arial"/>
                          <a:sym typeface="Wingdings" panose="05000000000000000000" pitchFamily="2" charset="2"/>
                        </a:rPr>
                        <a:t></a:t>
                      </a:r>
                      <a:endParaRPr kumimoji="0" lang="en-GB" sz="1200" b="1" i="0" u="none" strike="noStrike" kern="1200" cap="none" spc="0" normalizeH="0" baseline="0" noProof="0" dirty="0">
                        <a:ln>
                          <a:noFill/>
                        </a:ln>
                        <a:solidFill>
                          <a:srgbClr val="00B050"/>
                        </a:solidFill>
                        <a:effectLst/>
                        <a:uLnTx/>
                        <a:uFillTx/>
                        <a:latin typeface="Arial"/>
                        <a:ea typeface="+mn-ea"/>
                        <a:cs typeface="Aria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1" i="0" u="none" strike="noStrike" kern="1200" cap="none" spc="0" normalizeH="0" baseline="0" noProof="0" dirty="0">
                          <a:ln>
                            <a:noFill/>
                          </a:ln>
                          <a:solidFill>
                            <a:srgbClr val="C00000"/>
                          </a:solidFill>
                          <a:effectLst/>
                          <a:uLnTx/>
                          <a:uFillTx/>
                          <a:latin typeface="Arial"/>
                          <a:ea typeface="+mn-ea"/>
                          <a:cs typeface="Arial"/>
                          <a:sym typeface="Wingdings" panose="05000000000000000000" pitchFamily="2" charset="2"/>
                        </a:rPr>
                        <a:t></a:t>
                      </a:r>
                      <a:endParaRPr kumimoji="0" lang="en-GB" sz="1200" b="0" i="0" u="none" strike="noStrike" kern="1200" cap="none" spc="0" normalizeH="0" baseline="0" noProof="0" dirty="0">
                        <a:ln>
                          <a:noFill/>
                        </a:ln>
                        <a:solidFill>
                          <a:srgbClr val="3F4548"/>
                        </a:solidFill>
                        <a:effectLst/>
                        <a:uLnTx/>
                        <a:uFillTx/>
                        <a:latin typeface="Arial"/>
                        <a:ea typeface="+mn-ea"/>
                        <a:cs typeface="Aria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526684995"/>
                  </a:ext>
                </a:extLst>
              </a:tr>
            </a:tbl>
          </a:graphicData>
        </a:graphic>
      </p:graphicFrame>
      <p:sp>
        <p:nvSpPr>
          <p:cNvPr id="2" name="TextBox 1">
            <a:extLst>
              <a:ext uri="{FF2B5EF4-FFF2-40B4-BE49-F238E27FC236}">
                <a16:creationId xmlns:a16="http://schemas.microsoft.com/office/drawing/2014/main" id="{6423DC37-016B-4678-9B7A-AEBCF8E813F4}"/>
              </a:ext>
            </a:extLst>
          </p:cNvPr>
          <p:cNvSpPr txBox="1"/>
          <p:nvPr/>
        </p:nvSpPr>
        <p:spPr>
          <a:xfrm>
            <a:off x="827313" y="4403513"/>
            <a:ext cx="2971800" cy="230832"/>
          </a:xfrm>
          <a:prstGeom prst="rect">
            <a:avLst/>
          </a:prstGeom>
          <a:noFill/>
        </p:spPr>
        <p:txBody>
          <a:bodyPr wrap="square" rtlCol="0">
            <a:spAutoFit/>
          </a:bodyPr>
          <a:lstStyle/>
          <a:p>
            <a:r>
              <a:rPr lang="en-US" sz="900" baseline="30000" dirty="0"/>
              <a:t>1</a:t>
            </a:r>
            <a:r>
              <a:rPr lang="en-US" sz="900" dirty="0"/>
              <a:t>Not included in IASB Board papers</a:t>
            </a:r>
            <a:endParaRPr lang="en-GB" sz="900" dirty="0"/>
          </a:p>
        </p:txBody>
      </p:sp>
    </p:spTree>
    <p:extLst>
      <p:ext uri="{BB962C8B-B14F-4D97-AF65-F5344CB8AC3E}">
        <p14:creationId xmlns:p14="http://schemas.microsoft.com/office/powerpoint/2010/main" val="263758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GB" altLang="en-US" dirty="0"/>
              <a:t>Concerns &amp; implementation challenges (3)</a:t>
            </a:r>
            <a:br>
              <a:rPr lang="en-GB" altLang="en-US" dirty="0"/>
            </a:br>
            <a:endParaRPr lang="en-GB" altLang="en-US" dirty="0"/>
          </a:p>
        </p:txBody>
      </p:sp>
      <p:sp>
        <p:nvSpPr>
          <p:cNvPr id="41989" name="Date Placeholder 3"/>
          <p:cNvSpPr>
            <a:spLocks noGrp="1"/>
          </p:cNvSpPr>
          <p:nvPr>
            <p:ph type="dt" sz="half" idx="10"/>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spcBef>
                <a:spcPct val="50000"/>
              </a:spcBef>
              <a:buClr>
                <a:srgbClr val="D9AB16"/>
              </a:buClr>
              <a:buChar char="•"/>
              <a:defRPr sz="2000">
                <a:solidFill>
                  <a:srgbClr val="3F4548"/>
                </a:solidFill>
                <a:latin typeface="Arial" panose="020B0604020202020204" pitchFamily="34" charset="0"/>
                <a:cs typeface="Arial" panose="020B0604020202020204" pitchFamily="34" charset="0"/>
              </a:defRPr>
            </a:lvl1pPr>
            <a:lvl2pPr marL="741344" indent="-284156">
              <a:spcBef>
                <a:spcPct val="50000"/>
              </a:spcBef>
              <a:buClr>
                <a:srgbClr val="D9AB16"/>
              </a:buClr>
              <a:buChar char="–"/>
              <a:defRPr sz="1700">
                <a:solidFill>
                  <a:srgbClr val="3F4548"/>
                </a:solidFill>
                <a:latin typeface="Arial" panose="020B0604020202020204" pitchFamily="34" charset="0"/>
                <a:cs typeface="Arial" panose="020B0604020202020204" pitchFamily="34" charset="0"/>
              </a:defRPr>
            </a:lvl2pPr>
            <a:lvl3pPr marL="1141385" indent="-227007">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598573" indent="-227007">
              <a:spcBef>
                <a:spcPct val="50000"/>
              </a:spcBef>
              <a:buClr>
                <a:srgbClr val="D9AB16"/>
              </a:buClr>
              <a:buChar char="–"/>
              <a:defRPr sz="1400">
                <a:solidFill>
                  <a:srgbClr val="3F4548"/>
                </a:solidFill>
                <a:latin typeface="Arial" panose="020B0604020202020204" pitchFamily="34" charset="0"/>
                <a:cs typeface="Arial" panose="020B0604020202020204" pitchFamily="34" charset="0"/>
              </a:defRPr>
            </a:lvl4pPr>
            <a:lvl5pPr marL="2055761" indent="-227007">
              <a:spcBef>
                <a:spcPct val="50000"/>
              </a:spcBef>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5pPr>
            <a:lvl6pPr marL="2512950"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6pPr>
            <a:lvl7pPr marL="2970139"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7pPr>
            <a:lvl8pPr marL="3427328"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8pPr>
            <a:lvl9pPr marL="3884516"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9pPr>
          </a:lstStyle>
          <a:p>
            <a:pPr>
              <a:buNone/>
            </a:pPr>
            <a:r>
              <a:rPr lang="en-US" altLang="en-US" sz="1000" dirty="0"/>
              <a:t>November 2018</a:t>
            </a:r>
            <a:endParaRPr lang="en-GB" altLang="en-US" sz="1000" dirty="0"/>
          </a:p>
        </p:txBody>
      </p:sp>
      <p:sp>
        <p:nvSpPr>
          <p:cNvPr id="41987" name="Slide Number Placeholder 4"/>
          <p:cNvSpPr>
            <a:spLocks noGrp="1"/>
          </p:cNvSpPr>
          <p:nvPr>
            <p:ph type="sldNum" sz="quarter" idx="12"/>
          </p:nvPr>
        </p:nvSpPr>
        <p:spPr>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spcBef>
                <a:spcPct val="50000"/>
              </a:spcBef>
              <a:buClr>
                <a:srgbClr val="D9AB16"/>
              </a:buClr>
              <a:buChar char="•"/>
              <a:defRPr sz="2000">
                <a:solidFill>
                  <a:srgbClr val="3F4548"/>
                </a:solidFill>
                <a:latin typeface="Arial" panose="020B0604020202020204" pitchFamily="34" charset="0"/>
                <a:cs typeface="Arial" panose="020B0604020202020204" pitchFamily="34" charset="0"/>
              </a:defRPr>
            </a:lvl1pPr>
            <a:lvl2pPr marL="741344" indent="-284156">
              <a:spcBef>
                <a:spcPct val="50000"/>
              </a:spcBef>
              <a:buClr>
                <a:srgbClr val="D9AB16"/>
              </a:buClr>
              <a:buChar char="–"/>
              <a:defRPr sz="1700">
                <a:solidFill>
                  <a:srgbClr val="3F4548"/>
                </a:solidFill>
                <a:latin typeface="Arial" panose="020B0604020202020204" pitchFamily="34" charset="0"/>
                <a:cs typeface="Arial" panose="020B0604020202020204" pitchFamily="34" charset="0"/>
              </a:defRPr>
            </a:lvl2pPr>
            <a:lvl3pPr marL="1141385" indent="-227007">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598573" indent="-227007">
              <a:spcBef>
                <a:spcPct val="50000"/>
              </a:spcBef>
              <a:buClr>
                <a:srgbClr val="D9AB16"/>
              </a:buClr>
              <a:buChar char="–"/>
              <a:defRPr sz="1400">
                <a:solidFill>
                  <a:srgbClr val="3F4548"/>
                </a:solidFill>
                <a:latin typeface="Arial" panose="020B0604020202020204" pitchFamily="34" charset="0"/>
                <a:cs typeface="Arial" panose="020B0604020202020204" pitchFamily="34" charset="0"/>
              </a:defRPr>
            </a:lvl4pPr>
            <a:lvl5pPr marL="2055761" indent="-227007">
              <a:spcBef>
                <a:spcPct val="50000"/>
              </a:spcBef>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5pPr>
            <a:lvl6pPr marL="2512950"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6pPr>
            <a:lvl7pPr marL="2970139"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7pPr>
            <a:lvl8pPr marL="3427328"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8pPr>
            <a:lvl9pPr marL="3884516" indent="-227007" eaLnBrk="0" fontAlgn="base" hangingPunct="0">
              <a:spcBef>
                <a:spcPct val="50000"/>
              </a:spcBef>
              <a:spcAft>
                <a:spcPct val="0"/>
              </a:spcAft>
              <a:buClr>
                <a:srgbClr val="D9AB16"/>
              </a:buClr>
              <a:buFont typeface="Arial" panose="020B0604020202020204" pitchFamily="34" charset="0"/>
              <a:buChar char="•"/>
              <a:defRPr sz="1200">
                <a:solidFill>
                  <a:srgbClr val="3F4548"/>
                </a:solidFill>
                <a:latin typeface="Arial" panose="020B0604020202020204" pitchFamily="34" charset="0"/>
                <a:cs typeface="Arial" panose="020B0604020202020204" pitchFamily="34" charset="0"/>
              </a:defRPr>
            </a:lvl9pPr>
          </a:lstStyle>
          <a:p>
            <a:pPr>
              <a:buClrTx/>
              <a:buNone/>
            </a:pPr>
            <a:fld id="{060ACB2E-C586-4278-9C70-C14183A4CDF9}" type="slidenum">
              <a:rPr lang="en-GB" altLang="en-US" sz="1000"/>
              <a:pPr>
                <a:buClrTx/>
                <a:buNone/>
              </a:pPr>
              <a:t>9</a:t>
            </a:fld>
            <a:endParaRPr lang="en-GB" altLang="en-US" sz="1000" dirty="0"/>
          </a:p>
        </p:txBody>
      </p:sp>
      <p:graphicFrame>
        <p:nvGraphicFramePr>
          <p:cNvPr id="12" name="Table 11">
            <a:extLst>
              <a:ext uri="{FF2B5EF4-FFF2-40B4-BE49-F238E27FC236}">
                <a16:creationId xmlns:a16="http://schemas.microsoft.com/office/drawing/2014/main" id="{1B5D333B-5952-4812-9933-890817D97F70}"/>
              </a:ext>
            </a:extLst>
          </p:cNvPr>
          <p:cNvGraphicFramePr>
            <a:graphicFrameLocks noGrp="1"/>
          </p:cNvGraphicFramePr>
          <p:nvPr>
            <p:extLst>
              <p:ext uri="{D42A27DB-BD31-4B8C-83A1-F6EECF244321}">
                <p14:modId xmlns:p14="http://schemas.microsoft.com/office/powerpoint/2010/main" val="3501987904"/>
              </p:ext>
            </p:extLst>
          </p:nvPr>
        </p:nvGraphicFramePr>
        <p:xfrm>
          <a:off x="468313" y="887192"/>
          <a:ext cx="7485413" cy="3166961"/>
        </p:xfrm>
        <a:graphic>
          <a:graphicData uri="http://schemas.openxmlformats.org/drawingml/2006/table">
            <a:tbl>
              <a:tblPr firstRow="1" bandRow="1">
                <a:tableStyleId>{5C22544A-7EE6-4342-B048-85BDC9FD1C3A}</a:tableStyleId>
              </a:tblPr>
              <a:tblGrid>
                <a:gridCol w="1611087">
                  <a:extLst>
                    <a:ext uri="{9D8B030D-6E8A-4147-A177-3AD203B41FA5}">
                      <a16:colId xmlns:a16="http://schemas.microsoft.com/office/drawing/2014/main" val="20000"/>
                    </a:ext>
                  </a:extLst>
                </a:gridCol>
                <a:gridCol w="3920836">
                  <a:extLst>
                    <a:ext uri="{9D8B030D-6E8A-4147-A177-3AD203B41FA5}">
                      <a16:colId xmlns:a16="http://schemas.microsoft.com/office/drawing/2014/main" val="4241363930"/>
                    </a:ext>
                  </a:extLst>
                </a:gridCol>
                <a:gridCol w="1025236">
                  <a:extLst>
                    <a:ext uri="{9D8B030D-6E8A-4147-A177-3AD203B41FA5}">
                      <a16:colId xmlns:a16="http://schemas.microsoft.com/office/drawing/2014/main" val="2355589240"/>
                    </a:ext>
                  </a:extLst>
                </a:gridCol>
                <a:gridCol w="928254">
                  <a:extLst>
                    <a:ext uri="{9D8B030D-6E8A-4147-A177-3AD203B41FA5}">
                      <a16:colId xmlns:a16="http://schemas.microsoft.com/office/drawing/2014/main" val="3796809186"/>
                    </a:ext>
                  </a:extLst>
                </a:gridCol>
              </a:tblGrid>
              <a:tr h="453928">
                <a:tc>
                  <a:txBody>
                    <a:bodyPr/>
                    <a:lstStyle/>
                    <a:p>
                      <a:endParaRPr lang="en-GB" sz="1200" b="1" dirty="0">
                        <a:solidFill>
                          <a:schemeClr val="bg1"/>
                        </a:solidFill>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GB" sz="1200" b="0" dirty="0">
                        <a:solidFill>
                          <a:schemeClr val="tx1"/>
                        </a:solidFill>
                      </a:endParaRPr>
                    </a:p>
                  </a:txBody>
                  <a:tcPr anchor="ctr">
                    <a:lnL w="12700"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GB" sz="1200" b="1" dirty="0">
                          <a:solidFill>
                            <a:schemeClr val="bg1"/>
                          </a:solidFill>
                        </a:rPr>
                        <a:t>CFO Forum finding</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4"/>
                    </a:solidFill>
                  </a:tcPr>
                </a:tc>
                <a:tc>
                  <a:txBody>
                    <a:bodyPr/>
                    <a:lstStyle/>
                    <a:p>
                      <a:pPr algn="ctr"/>
                      <a:r>
                        <a:rPr lang="en-GB" sz="1200" b="1" dirty="0">
                          <a:solidFill>
                            <a:schemeClr val="bg1"/>
                          </a:solidFill>
                        </a:rPr>
                        <a:t>In EFRAG letter</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4"/>
                    </a:solidFill>
                  </a:tcPr>
                </a:tc>
                <a:extLst>
                  <a:ext uri="{0D108BD9-81ED-4DB2-BD59-A6C34878D82A}">
                    <a16:rowId xmlns:a16="http://schemas.microsoft.com/office/drawing/2014/main" val="1693052339"/>
                  </a:ext>
                </a:extLst>
              </a:tr>
              <a:tr h="335474">
                <a:tc>
                  <a:txBody>
                    <a:bodyPr/>
                    <a:lstStyle/>
                    <a:p>
                      <a:r>
                        <a:rPr lang="en-GB" sz="1200" b="1" dirty="0">
                          <a:solidFill>
                            <a:schemeClr val="bg1"/>
                          </a:solidFill>
                        </a:rPr>
                        <a:t>Scope of VFA</a:t>
                      </a:r>
                    </a:p>
                  </a:txBody>
                  <a:tcPr anchor="ctr">
                    <a:lnR w="9525"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lang="en-US" sz="1200" b="0" dirty="0">
                          <a:solidFill>
                            <a:schemeClr val="tx1"/>
                          </a:solidFill>
                        </a:rPr>
                        <a:t>Inconsistent treatment of economically similar products</a:t>
                      </a:r>
                      <a:endParaRPr lang="en-GB" sz="1200" b="0" dirty="0">
                        <a:solidFill>
                          <a:schemeClr val="tx1"/>
                        </a:solidFil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8F1E7"/>
                    </a:solidFill>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baseline="0" dirty="0">
                          <a:solidFill>
                            <a:srgbClr val="00B050"/>
                          </a:solidFill>
                          <a:sym typeface="Wingdings" panose="05000000000000000000" pitchFamily="2" charset="2"/>
                        </a:rPr>
                        <a:t></a:t>
                      </a:r>
                      <a:endParaRPr lang="en-GB" sz="1200" b="1" baseline="0" dirty="0">
                        <a:solidFill>
                          <a:srgbClr val="00B050"/>
                        </a:solidFil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8F1E7"/>
                    </a:solidFill>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1" i="0" u="none" strike="noStrike" kern="1200" cap="none" spc="0" normalizeH="0" baseline="0" noProof="0" dirty="0">
                          <a:ln>
                            <a:noFill/>
                          </a:ln>
                          <a:solidFill>
                            <a:srgbClr val="C00000"/>
                          </a:solidFill>
                          <a:effectLst/>
                          <a:uLnTx/>
                          <a:uFillTx/>
                          <a:latin typeface="Arial"/>
                          <a:ea typeface="+mn-ea"/>
                          <a:cs typeface="Arial"/>
                          <a:sym typeface="Wingdings" panose="05000000000000000000" pitchFamily="2" charset="2"/>
                        </a:rPr>
                        <a:t></a:t>
                      </a:r>
                      <a:endParaRPr kumimoji="0" lang="en-GB" sz="1200" b="0" i="0" u="none" strike="noStrike" kern="1200" cap="none" spc="0" normalizeH="0" baseline="0" noProof="0" dirty="0">
                        <a:ln>
                          <a:noFill/>
                        </a:ln>
                        <a:solidFill>
                          <a:srgbClr val="3F4548"/>
                        </a:solidFill>
                        <a:effectLst/>
                        <a:uLnTx/>
                        <a:uFillTx/>
                        <a:latin typeface="Arial"/>
                        <a:ea typeface="+mn-ea"/>
                        <a:cs typeface="Aria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8F1E7"/>
                    </a:solidFill>
                  </a:tcPr>
                </a:tc>
                <a:extLst>
                  <a:ext uri="{0D108BD9-81ED-4DB2-BD59-A6C34878D82A}">
                    <a16:rowId xmlns:a16="http://schemas.microsoft.com/office/drawing/2014/main" val="10000"/>
                  </a:ext>
                </a:extLst>
              </a:tr>
              <a:tr h="335474">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u="none" dirty="0">
                          <a:solidFill>
                            <a:schemeClr val="bg1"/>
                          </a:solidFill>
                        </a:rPr>
                        <a:t>Interim accounts</a:t>
                      </a:r>
                    </a:p>
                  </a:txBody>
                  <a:tcPr anchor="ctr">
                    <a:lnR w="9525"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2"/>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0" baseline="0" dirty="0">
                          <a:solidFill>
                            <a:schemeClr val="tx1"/>
                          </a:solidFill>
                        </a:rPr>
                        <a:t>Leads to dual accounting</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1" i="0" u="none" strike="noStrike" kern="1200" cap="none" spc="0" normalizeH="0" baseline="0" noProof="0" dirty="0">
                          <a:ln>
                            <a:noFill/>
                          </a:ln>
                          <a:solidFill>
                            <a:srgbClr val="C00000"/>
                          </a:solidFill>
                          <a:effectLst/>
                          <a:uLnTx/>
                          <a:uFillTx/>
                          <a:latin typeface="+mn-lt"/>
                          <a:ea typeface="+mn-ea"/>
                          <a:cs typeface="+mn-cs"/>
                          <a:sym typeface="Wingdings" panose="05000000000000000000" pitchFamily="2" charset="2"/>
                        </a:rPr>
                        <a:t></a:t>
                      </a:r>
                      <a:endParaRPr kumimoji="0" lang="en-GB" sz="1200" b="0" i="0" u="none" strike="noStrike" kern="1200" cap="none" spc="0" normalizeH="0" baseline="0" noProof="0" dirty="0">
                        <a:ln>
                          <a:noFill/>
                        </a:ln>
                        <a:solidFill>
                          <a:srgbClr val="3F4548"/>
                        </a:solidFill>
                        <a:effectLst/>
                        <a:uLnTx/>
                        <a:uFillTx/>
                        <a:latin typeface="+mn-lt"/>
                        <a:ea typeface="+mn-ea"/>
                        <a:cs typeface="+mn-cs"/>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1" i="0" u="none" strike="noStrike" kern="1200" cap="none" spc="0" normalizeH="0" baseline="0" noProof="0" dirty="0">
                          <a:ln>
                            <a:noFill/>
                          </a:ln>
                          <a:solidFill>
                            <a:srgbClr val="C00000"/>
                          </a:solidFill>
                          <a:effectLst/>
                          <a:uLnTx/>
                          <a:uFillTx/>
                          <a:latin typeface="Arial"/>
                          <a:ea typeface="+mn-ea"/>
                          <a:cs typeface="Arial"/>
                          <a:sym typeface="Wingdings" panose="05000000000000000000" pitchFamily="2" charset="2"/>
                        </a:rPr>
                        <a:t></a:t>
                      </a:r>
                      <a:endParaRPr kumimoji="0" lang="en-GB" sz="1200" b="0" i="0" u="none" strike="noStrike" kern="1200" cap="none" spc="0" normalizeH="0" baseline="0" noProof="0" dirty="0">
                        <a:ln>
                          <a:noFill/>
                        </a:ln>
                        <a:solidFill>
                          <a:srgbClr val="3F4548"/>
                        </a:solidFill>
                        <a:effectLst/>
                        <a:uLnTx/>
                        <a:uFillTx/>
                        <a:latin typeface="Arial"/>
                        <a:ea typeface="+mn-ea"/>
                        <a:cs typeface="Aria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335474">
                <a:tc rowSpan="3">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u="none" dirty="0">
                          <a:solidFill>
                            <a:schemeClr val="bg1"/>
                          </a:solidFill>
                        </a:rPr>
                        <a:t>Effective date</a:t>
                      </a:r>
                    </a:p>
                  </a:txBody>
                  <a:tcPr anchor="ctr">
                    <a:lnR w="9525" cap="flat" cmpd="sng" algn="ctr">
                      <a:solidFill>
                        <a:schemeClr val="bg1">
                          <a:lumMod val="85000"/>
                        </a:schemeClr>
                      </a:solidFill>
                      <a:prstDash val="solid"/>
                      <a:round/>
                      <a:headEnd type="none" w="med" len="med"/>
                      <a:tailEnd type="none" w="med" len="med"/>
                    </a:lnR>
                    <a:solidFill>
                      <a:schemeClr val="accent2"/>
                    </a:solidFill>
                  </a:tcPr>
                </a:tc>
                <a:tc>
                  <a:txBody>
                    <a:bodyPr/>
                    <a:lstStyle/>
                    <a:p>
                      <a:pPr algn="l"/>
                      <a:r>
                        <a:rPr lang="en-GB" sz="1200" b="0" dirty="0">
                          <a:solidFill>
                            <a:schemeClr val="tx1"/>
                          </a:solidFill>
                        </a:rPr>
                        <a:t>Implementation challenges</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baseline="0" dirty="0">
                          <a:solidFill>
                            <a:srgbClr val="00B050"/>
                          </a:solidFill>
                          <a:sym typeface="Wingdings" panose="05000000000000000000" pitchFamily="2" charset="2"/>
                        </a:rPr>
                        <a:t></a:t>
                      </a:r>
                      <a:endParaRPr lang="en-GB" sz="1200" b="1" baseline="0" dirty="0">
                        <a:solidFill>
                          <a:srgbClr val="00B050"/>
                        </a:solidFil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1" i="0" u="none" strike="noStrike" kern="1200" cap="none" spc="0" normalizeH="0" baseline="0" noProof="0" dirty="0">
                          <a:ln>
                            <a:noFill/>
                          </a:ln>
                          <a:solidFill>
                            <a:srgbClr val="C00000"/>
                          </a:solidFill>
                          <a:effectLst/>
                          <a:uLnTx/>
                          <a:uFillTx/>
                          <a:latin typeface="Arial"/>
                          <a:ea typeface="+mn-ea"/>
                          <a:cs typeface="Arial"/>
                          <a:sym typeface="Wingdings" panose="05000000000000000000" pitchFamily="2" charset="2"/>
                        </a:rPr>
                        <a:t></a:t>
                      </a:r>
                      <a:endParaRPr kumimoji="0" lang="en-GB" sz="1200" b="0" i="0" u="none" strike="noStrike" kern="1200" cap="none" spc="0" normalizeH="0" baseline="0" noProof="0" dirty="0">
                        <a:ln>
                          <a:noFill/>
                        </a:ln>
                        <a:solidFill>
                          <a:srgbClr val="3F4548"/>
                        </a:solidFill>
                        <a:effectLst/>
                        <a:uLnTx/>
                        <a:uFillTx/>
                        <a:latin typeface="Arial"/>
                        <a:ea typeface="+mn-ea"/>
                        <a:cs typeface="Aria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785908372"/>
                  </a:ext>
                </a:extLst>
              </a:tr>
              <a:tr h="347448">
                <a:tc vMerge="1">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200" b="1" baseline="0" dirty="0">
                        <a:solidFill>
                          <a:schemeClr val="bg1"/>
                        </a:solidFill>
                      </a:endParaRPr>
                    </a:p>
                  </a:txBody>
                  <a:tcPr anchor="ctr">
                    <a:lnR w="9525" cap="flat" cmpd="sng" algn="ctr">
                      <a:solidFill>
                        <a:schemeClr val="bg1">
                          <a:lumMod val="85000"/>
                        </a:schemeClr>
                      </a:solidFill>
                      <a:prstDash val="solid"/>
                      <a:round/>
                      <a:headEnd type="none" w="med" len="med"/>
                      <a:tailEnd type="none" w="med" len="med"/>
                    </a:lnR>
                    <a:solidFill>
                      <a:srgbClr val="D9AB16"/>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0" baseline="0" dirty="0">
                          <a:solidFill>
                            <a:schemeClr val="tx1"/>
                          </a:solidFill>
                        </a:rPr>
                        <a:t>Requirement for comparatives</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1" i="0" u="none" strike="noStrike" kern="1200" cap="none" spc="0" normalizeH="0" baseline="0" noProof="0" dirty="0">
                          <a:ln>
                            <a:noFill/>
                          </a:ln>
                          <a:solidFill>
                            <a:srgbClr val="C00000"/>
                          </a:solidFill>
                          <a:effectLst/>
                          <a:uLnTx/>
                          <a:uFillTx/>
                          <a:latin typeface="+mn-lt"/>
                          <a:ea typeface="+mn-ea"/>
                          <a:cs typeface="+mn-cs"/>
                          <a:sym typeface="Wingdings" panose="05000000000000000000" pitchFamily="2" charset="2"/>
                        </a:rPr>
                        <a:t></a:t>
                      </a:r>
                      <a:endParaRPr kumimoji="0" lang="en-GB" sz="1200" b="0" i="0" u="none" strike="noStrike" kern="1200" cap="none" spc="0" normalizeH="0" baseline="0" noProof="0" dirty="0">
                        <a:ln>
                          <a:noFill/>
                        </a:ln>
                        <a:solidFill>
                          <a:srgbClr val="3F4548"/>
                        </a:solidFill>
                        <a:effectLst/>
                        <a:uLnTx/>
                        <a:uFillTx/>
                        <a:latin typeface="+mn-lt"/>
                        <a:ea typeface="+mn-ea"/>
                        <a:cs typeface="+mn-cs"/>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1" i="0" u="none" strike="noStrike" kern="1200" cap="none" spc="0" normalizeH="0" baseline="0" noProof="0" dirty="0">
                          <a:ln>
                            <a:noFill/>
                          </a:ln>
                          <a:solidFill>
                            <a:srgbClr val="C00000"/>
                          </a:solidFill>
                          <a:effectLst/>
                          <a:uLnTx/>
                          <a:uFillTx/>
                          <a:latin typeface="Arial"/>
                          <a:ea typeface="+mn-ea"/>
                          <a:cs typeface="Arial"/>
                          <a:sym typeface="Wingdings" panose="05000000000000000000" pitchFamily="2" charset="2"/>
                        </a:rPr>
                        <a:t></a:t>
                      </a:r>
                      <a:endParaRPr kumimoji="0" lang="en-GB" sz="1200" b="0" i="0" u="none" strike="noStrike" kern="1200" cap="none" spc="0" normalizeH="0" baseline="0" noProof="0" dirty="0">
                        <a:ln>
                          <a:noFill/>
                        </a:ln>
                        <a:solidFill>
                          <a:srgbClr val="3F4548"/>
                        </a:solidFill>
                        <a:effectLst/>
                        <a:uLnTx/>
                        <a:uFillTx/>
                        <a:latin typeface="Arial"/>
                        <a:ea typeface="+mn-ea"/>
                        <a:cs typeface="Aria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366508454"/>
                  </a:ext>
                </a:extLst>
              </a:tr>
              <a:tr h="337248">
                <a:tc vMerge="1">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200" b="1" baseline="0" dirty="0">
                        <a:solidFill>
                          <a:schemeClr val="bg1"/>
                        </a:solidFill>
                      </a:endParaRPr>
                    </a:p>
                  </a:txBody>
                  <a:tcPr anchor="ctr">
                    <a:lnR w="9525" cap="flat" cmpd="sng" algn="ctr">
                      <a:solidFill>
                        <a:schemeClr val="bg1">
                          <a:lumMod val="85000"/>
                        </a:schemeClr>
                      </a:solidFill>
                      <a:prstDash val="solid"/>
                      <a:round/>
                      <a:headEnd type="none" w="med" len="med"/>
                      <a:tailEnd type="none" w="med" len="med"/>
                    </a:lnR>
                    <a:solidFill>
                      <a:srgbClr val="D9AB16"/>
                    </a:solidFill>
                  </a:tcPr>
                </a:tc>
                <a:tc>
                  <a:txBody>
                    <a:bodyPr/>
                    <a:lstStyle/>
                    <a:p>
                      <a:r>
                        <a:rPr lang="en-US" sz="1200" b="0" baseline="0" dirty="0">
                          <a:solidFill>
                            <a:schemeClr val="tx1"/>
                          </a:solidFill>
                        </a:rPr>
                        <a:t>Deferral of IFRS 9</a:t>
                      </a:r>
                      <a:endParaRPr lang="en-GB" dirty="0"/>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1" i="0" u="none" strike="noStrike" kern="1200" cap="none" spc="0" normalizeH="0" baseline="0" noProof="0" dirty="0">
                          <a:ln>
                            <a:noFill/>
                          </a:ln>
                          <a:solidFill>
                            <a:srgbClr val="C00000"/>
                          </a:solidFill>
                          <a:effectLst/>
                          <a:uLnTx/>
                          <a:uFillTx/>
                          <a:latin typeface="+mn-lt"/>
                          <a:ea typeface="+mn-ea"/>
                          <a:cs typeface="+mn-cs"/>
                          <a:sym typeface="Wingdings" panose="05000000000000000000" pitchFamily="2" charset="2"/>
                        </a:rPr>
                        <a:t></a:t>
                      </a:r>
                      <a:endParaRPr kumimoji="0" lang="en-GB" sz="1200" b="0" i="0" u="none" strike="noStrike" kern="1200" cap="none" spc="0" normalizeH="0" baseline="0" noProof="0" dirty="0">
                        <a:ln>
                          <a:noFill/>
                        </a:ln>
                        <a:solidFill>
                          <a:srgbClr val="3F4548"/>
                        </a:solidFill>
                        <a:effectLst/>
                        <a:uLnTx/>
                        <a:uFillTx/>
                        <a:latin typeface="+mn-lt"/>
                        <a:ea typeface="+mn-ea"/>
                        <a:cs typeface="+mn-cs"/>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1" i="0" u="none" strike="noStrike" kern="1200" cap="none" spc="0" normalizeH="0" baseline="0" noProof="0" dirty="0">
                          <a:ln>
                            <a:noFill/>
                          </a:ln>
                          <a:solidFill>
                            <a:srgbClr val="C00000"/>
                          </a:solidFill>
                          <a:effectLst/>
                          <a:uLnTx/>
                          <a:uFillTx/>
                          <a:latin typeface="Arial"/>
                          <a:ea typeface="+mn-ea"/>
                          <a:cs typeface="Arial"/>
                          <a:sym typeface="Wingdings" panose="05000000000000000000" pitchFamily="2" charset="2"/>
                        </a:rPr>
                        <a:t></a:t>
                      </a:r>
                      <a:endParaRPr kumimoji="0" lang="en-GB" sz="1200" b="0" i="0" u="none" strike="noStrike" kern="1200" cap="none" spc="0" normalizeH="0" baseline="0" noProof="0" dirty="0">
                        <a:ln>
                          <a:noFill/>
                        </a:ln>
                        <a:solidFill>
                          <a:srgbClr val="3F4548"/>
                        </a:solidFill>
                        <a:effectLst/>
                        <a:uLnTx/>
                        <a:uFillTx/>
                        <a:latin typeface="Arial"/>
                        <a:ea typeface="+mn-ea"/>
                        <a:cs typeface="Aria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6674484"/>
                  </a:ext>
                </a:extLst>
              </a:tr>
              <a:tr h="347695">
                <a:tc rowSpan="3">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baseline="0" dirty="0">
                          <a:solidFill>
                            <a:schemeClr val="bg1"/>
                          </a:solidFill>
                        </a:rPr>
                        <a:t>Transition</a:t>
                      </a:r>
                    </a:p>
                  </a:txBody>
                  <a:tcPr anchor="ctr">
                    <a:lnR w="9525" cap="flat" cmpd="sng" algn="ctr">
                      <a:solidFill>
                        <a:schemeClr val="bg1">
                          <a:lumMod val="85000"/>
                        </a:schemeClr>
                      </a:solidFill>
                      <a:prstDash val="solid"/>
                      <a:round/>
                      <a:headEnd type="none" w="med" len="med"/>
                      <a:tailEnd type="none" w="med" len="med"/>
                    </a:lnR>
                    <a:solidFill>
                      <a:schemeClr val="accent2"/>
                    </a:solidFill>
                  </a:tcPr>
                </a:tc>
                <a:tc>
                  <a:txBody>
                    <a:bodyPr/>
                    <a:lstStyle/>
                    <a:p>
                      <a:r>
                        <a:rPr lang="en-US" sz="1200" b="0" baseline="0" dirty="0">
                          <a:solidFill>
                            <a:schemeClr val="tx1"/>
                          </a:solidFill>
                        </a:rPr>
                        <a:t>Optionality</a:t>
                      </a:r>
                      <a:endParaRPr lang="en-GB" dirty="0"/>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1" i="0" u="none" strike="noStrike" kern="1200" cap="none" spc="0" normalizeH="0" baseline="0" noProof="0" dirty="0">
                          <a:ln>
                            <a:noFill/>
                          </a:ln>
                          <a:solidFill>
                            <a:srgbClr val="C00000"/>
                          </a:solidFill>
                          <a:effectLst/>
                          <a:uLnTx/>
                          <a:uFillTx/>
                          <a:latin typeface="+mn-lt"/>
                          <a:ea typeface="+mn-ea"/>
                          <a:cs typeface="+mn-cs"/>
                          <a:sym typeface="Wingdings" panose="05000000000000000000" pitchFamily="2" charset="2"/>
                        </a:rPr>
                        <a:t></a:t>
                      </a:r>
                      <a:endParaRPr kumimoji="0" lang="en-GB" sz="1200" b="0" i="0" u="none" strike="noStrike" kern="1200" cap="none" spc="0" normalizeH="0" baseline="0" noProof="0" dirty="0">
                        <a:ln>
                          <a:noFill/>
                        </a:ln>
                        <a:solidFill>
                          <a:srgbClr val="3F4548"/>
                        </a:solidFill>
                        <a:effectLst/>
                        <a:uLnTx/>
                        <a:uFillTx/>
                        <a:latin typeface="+mn-lt"/>
                        <a:ea typeface="+mn-ea"/>
                        <a:cs typeface="+mn-cs"/>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1" i="0" u="none" strike="noStrike" kern="1200" cap="none" spc="0" normalizeH="0" baseline="0" noProof="0" dirty="0">
                          <a:ln>
                            <a:noFill/>
                          </a:ln>
                          <a:solidFill>
                            <a:srgbClr val="C00000"/>
                          </a:solidFill>
                          <a:effectLst/>
                          <a:uLnTx/>
                          <a:uFillTx/>
                          <a:latin typeface="Arial"/>
                          <a:ea typeface="+mn-ea"/>
                          <a:cs typeface="Arial"/>
                          <a:sym typeface="Wingdings" panose="05000000000000000000" pitchFamily="2" charset="2"/>
                        </a:rPr>
                        <a:t></a:t>
                      </a:r>
                      <a:endParaRPr kumimoji="0" lang="en-GB" sz="1200" b="0" i="0" u="none" strike="noStrike" kern="1200" cap="none" spc="0" normalizeH="0" baseline="0" noProof="0" dirty="0">
                        <a:ln>
                          <a:noFill/>
                        </a:ln>
                        <a:solidFill>
                          <a:srgbClr val="3F4548"/>
                        </a:solidFill>
                        <a:effectLst/>
                        <a:uLnTx/>
                        <a:uFillTx/>
                        <a:latin typeface="Arial"/>
                        <a:ea typeface="+mn-ea"/>
                        <a:cs typeface="Aria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92589378"/>
                  </a:ext>
                </a:extLst>
              </a:tr>
              <a:tr h="335474">
                <a:tc vMerge="1">
                  <a:txBody>
                    <a:bodyPr/>
                    <a:lstStyle/>
                    <a:p>
                      <a:endParaRPr lang="en-US" sz="1200" b="1" dirty="0">
                        <a:solidFill>
                          <a:schemeClr val="bg1"/>
                        </a:solidFill>
                      </a:endParaRPr>
                    </a:p>
                  </a:txBody>
                  <a:tcPr anchor="ctr">
                    <a:lnR w="9525" cap="flat" cmpd="sng" algn="ctr">
                      <a:solidFill>
                        <a:schemeClr val="bg1">
                          <a:lumMod val="85000"/>
                        </a:schemeClr>
                      </a:solidFill>
                      <a:prstDash val="solid"/>
                      <a:round/>
                      <a:headEnd type="none" w="med" len="med"/>
                      <a:tailEnd type="none" w="med" len="med"/>
                    </a:lnR>
                    <a:solidFill>
                      <a:srgbClr val="D9AB16"/>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0" baseline="0" dirty="0">
                          <a:solidFill>
                            <a:schemeClr val="tx1"/>
                          </a:solidFill>
                        </a:rPr>
                        <a:t>Modifications to the Modified Retrospective Approach</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srgbClr val="00B050"/>
                          </a:solidFill>
                          <a:effectLst/>
                          <a:uLnTx/>
                          <a:uFillTx/>
                          <a:latin typeface="Arial"/>
                          <a:ea typeface="+mn-ea"/>
                          <a:cs typeface="Arial"/>
                          <a:sym typeface="Wingdings" panose="05000000000000000000" pitchFamily="2" charset="2"/>
                        </a:rPr>
                        <a:t></a:t>
                      </a:r>
                      <a:endParaRPr kumimoji="0" lang="en-GB" sz="1200" b="1" i="0" u="none" strike="noStrike" kern="1200" cap="none" spc="0" normalizeH="0" baseline="0" noProof="0" dirty="0">
                        <a:ln>
                          <a:noFill/>
                        </a:ln>
                        <a:solidFill>
                          <a:srgbClr val="00B050"/>
                        </a:solidFill>
                        <a:effectLst/>
                        <a:uLnTx/>
                        <a:uFillTx/>
                        <a:latin typeface="Arial"/>
                        <a:ea typeface="+mn-ea"/>
                        <a:cs typeface="Aria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baseline="0" dirty="0">
                          <a:solidFill>
                            <a:srgbClr val="00B050"/>
                          </a:solidFill>
                          <a:sym typeface="Wingdings" panose="05000000000000000000" pitchFamily="2" charset="2"/>
                        </a:rPr>
                        <a:t></a:t>
                      </a:r>
                      <a:endParaRPr lang="en-GB" sz="1200" b="1" baseline="0" dirty="0">
                        <a:solidFill>
                          <a:srgbClr val="00B050"/>
                        </a:solidFil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994534115"/>
                  </a:ext>
                </a:extLst>
              </a:tr>
              <a:tr h="335474">
                <a:tc vMerge="1">
                  <a:txBody>
                    <a:bodyPr/>
                    <a:lstStyle/>
                    <a:p>
                      <a:endParaRPr lang="en-US" sz="1200" b="1" dirty="0">
                        <a:solidFill>
                          <a:schemeClr val="bg1"/>
                        </a:solidFill>
                      </a:endParaRPr>
                    </a:p>
                  </a:txBody>
                  <a:tcPr anchor="ctr">
                    <a:lnR w="9525" cap="flat" cmpd="sng" algn="ctr">
                      <a:solidFill>
                        <a:schemeClr val="bg1">
                          <a:lumMod val="85000"/>
                        </a:schemeClr>
                      </a:solidFill>
                      <a:prstDash val="solid"/>
                      <a:round/>
                      <a:headEnd type="none" w="med" len="med"/>
                      <a:tailEnd type="none" w="med" len="med"/>
                    </a:lnR>
                    <a:solidFill>
                      <a:srgbClr val="D9AB16"/>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0" baseline="0" dirty="0">
                          <a:solidFill>
                            <a:schemeClr val="tx1"/>
                          </a:solidFill>
                        </a:rPr>
                        <a:t>OCI balance under the Fair Value approach</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srgbClr val="00B050"/>
                          </a:solidFill>
                          <a:effectLst/>
                          <a:uLnTx/>
                          <a:uFillTx/>
                          <a:latin typeface="Arial"/>
                          <a:ea typeface="+mn-ea"/>
                          <a:cs typeface="Arial"/>
                          <a:sym typeface="Wingdings" panose="05000000000000000000" pitchFamily="2" charset="2"/>
                        </a:rPr>
                        <a:t></a:t>
                      </a:r>
                      <a:endParaRPr kumimoji="0" lang="en-GB" sz="1200" b="1" i="0" u="none" strike="noStrike" kern="1200" cap="none" spc="0" normalizeH="0" baseline="0" noProof="0" dirty="0">
                        <a:ln>
                          <a:noFill/>
                        </a:ln>
                        <a:solidFill>
                          <a:srgbClr val="00B050"/>
                        </a:solidFill>
                        <a:effectLst/>
                        <a:uLnTx/>
                        <a:uFillTx/>
                        <a:latin typeface="Arial"/>
                        <a:ea typeface="+mn-ea"/>
                        <a:cs typeface="Aria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baseline="0" dirty="0">
                          <a:solidFill>
                            <a:srgbClr val="00B050"/>
                          </a:solidFill>
                          <a:sym typeface="Wingdings" panose="05000000000000000000" pitchFamily="2" charset="2"/>
                        </a:rPr>
                        <a:t></a:t>
                      </a:r>
                      <a:endParaRPr lang="en-GB" sz="1200" b="1" baseline="0" dirty="0">
                        <a:solidFill>
                          <a:srgbClr val="00B050"/>
                        </a:solidFil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410755341"/>
                  </a:ext>
                </a:extLst>
              </a:tr>
            </a:tbl>
          </a:graphicData>
        </a:graphic>
      </p:graphicFrame>
    </p:spTree>
    <p:extLst>
      <p:ext uri="{BB962C8B-B14F-4D97-AF65-F5344CB8AC3E}">
        <p14:creationId xmlns:p14="http://schemas.microsoft.com/office/powerpoint/2010/main" val="2276865365"/>
      </p:ext>
    </p:extLst>
  </p:cSld>
  <p:clrMapOvr>
    <a:masterClrMapping/>
  </p:clrMapOvr>
</p:sld>
</file>

<file path=ppt/theme/theme1.xml><?xml version="1.0" encoding="utf-8"?>
<a:theme xmlns:a="http://schemas.openxmlformats.org/drawingml/2006/main" name="IFOA PowerPoint template 16.9">
  <a:themeElements>
    <a:clrScheme name="Custom 3">
      <a:dk1>
        <a:srgbClr val="3F4548"/>
      </a:dk1>
      <a:lt1>
        <a:sysClr val="window" lastClr="FFFFFF"/>
      </a:lt1>
      <a:dk2>
        <a:srgbClr val="000000"/>
      </a:dk2>
      <a:lt2>
        <a:srgbClr val="FFFFFF"/>
      </a:lt2>
      <a:accent1>
        <a:srgbClr val="D9AB16"/>
      </a:accent1>
      <a:accent2>
        <a:srgbClr val="113458"/>
      </a:accent2>
      <a:accent3>
        <a:srgbClr val="7CB3E1"/>
      </a:accent3>
      <a:accent4>
        <a:srgbClr val="4096B8"/>
      </a:accent4>
      <a:accent5>
        <a:srgbClr val="11B3A2"/>
      </a:accent5>
      <a:accent6>
        <a:srgbClr val="008452"/>
      </a:accent6>
      <a:hlink>
        <a:srgbClr val="D9AB16"/>
      </a:hlink>
      <a:folHlink>
        <a:srgbClr val="D9AB1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FOA PowerPoint 16.9.potx" id="{57431F25-0E3D-4E56-8B00-A405E6DD11F0}" vid="{97C7A00C-46BF-4582-B91A-E7C534285BB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picture xmlns="b3f18c78-44d5-476d-9d36-21898dcfb7aa">
      <Url xsi:nil="true"/>
      <Description xsi:nil="true"/>
    </picture>
    <hyperlink xmlns="b3f18c78-44d5-476d-9d36-21898dcfb7aa">
      <Url xsi:nil="true"/>
      <Description xsi:nil="true"/>
    </hyperlink>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b921ac28-8646-473c-91fe-f89955a73f55" ContentTypeId="0x0101" PreviousValue="false"/>
</file>

<file path=customXml/item4.xml><?xml version="1.0" encoding="utf-8"?>
<?mso-contentType ?>
<customXsn xmlns="http://schemas.microsoft.com/office/2006/metadata/customXsn">
  <xsnLocation/>
  <cached>True</cached>
  <openByDefault>False</openByDefault>
  <xsnScope/>
</customXsn>
</file>

<file path=customXml/item5.xml><?xml version="1.0" encoding="utf-8"?>
<ct:contentTypeSchema xmlns:ct="http://schemas.microsoft.com/office/2006/metadata/contentType" xmlns:ma="http://schemas.microsoft.com/office/2006/metadata/properties/metaAttributes" ct:_="" ma:_="" ma:contentTypeName="Document" ma:contentTypeID="0x01010028DE0E917351464B82F1A3764406BC2F" ma:contentTypeVersion="3" ma:contentTypeDescription="Create a new document." ma:contentTypeScope="" ma:versionID="4ba4d36336dfef77d4626d6cf58caaa2">
  <xsd:schema xmlns:xsd="http://www.w3.org/2001/XMLSchema" xmlns:xs="http://www.w3.org/2001/XMLSchema" xmlns:p="http://schemas.microsoft.com/office/2006/metadata/properties" xmlns:ns2="b3f18c78-44d5-476d-9d36-21898dcfb7aa" targetNamespace="http://schemas.microsoft.com/office/2006/metadata/properties" ma:root="true" ma:fieldsID="6f2a5d0eadbd028535945c29d06421f4" ns2:_="">
    <xsd:import namespace="b3f18c78-44d5-476d-9d36-21898dcfb7aa"/>
    <xsd:element name="properties">
      <xsd:complexType>
        <xsd:sequence>
          <xsd:element name="documentManagement">
            <xsd:complexType>
              <xsd:all>
                <xsd:element ref="ns2:hyperlink" minOccurs="0"/>
                <xsd:element ref="ns2:pictur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f18c78-44d5-476d-9d36-21898dcfb7aa" elementFormDefault="qualified">
    <xsd:import namespace="http://schemas.microsoft.com/office/2006/documentManagement/types"/>
    <xsd:import namespace="http://schemas.microsoft.com/office/infopath/2007/PartnerControls"/>
    <xsd:element name="hyperlink" ma:index="8" nillable="true" ma:displayName="hyperlink" ma:description="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picture" ma:index="9" nillable="true" ma:displayName="picture" ma:format="Hyperlink" ma:internalName="pictur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60155B-21D9-435B-A5E0-326581CA6808}">
  <ds:schemaRefs>
    <ds:schemaRef ds:uri="http://schemas.microsoft.com/office/infopath/2007/PartnerControls"/>
    <ds:schemaRef ds:uri="http://purl.org/dc/elements/1.1/"/>
    <ds:schemaRef ds:uri="http://schemas.microsoft.com/office/2006/metadata/properties"/>
    <ds:schemaRef ds:uri="b3f18c78-44d5-476d-9d36-21898dcfb7aa"/>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A866CC8A-12E7-4E9C-B8A4-0CC6D009140F}">
  <ds:schemaRefs>
    <ds:schemaRef ds:uri="http://schemas.microsoft.com/sharepoint/v3/contenttype/forms"/>
  </ds:schemaRefs>
</ds:datastoreItem>
</file>

<file path=customXml/itemProps3.xml><?xml version="1.0" encoding="utf-8"?>
<ds:datastoreItem xmlns:ds="http://schemas.openxmlformats.org/officeDocument/2006/customXml" ds:itemID="{113F5AF7-A6AF-4536-A0CC-37084C819B46}">
  <ds:schemaRefs>
    <ds:schemaRef ds:uri="Microsoft.SharePoint.Taxonomy.ContentTypeSync"/>
  </ds:schemaRefs>
</ds:datastoreItem>
</file>

<file path=customXml/itemProps4.xml><?xml version="1.0" encoding="utf-8"?>
<ds:datastoreItem xmlns:ds="http://schemas.openxmlformats.org/officeDocument/2006/customXml" ds:itemID="{F7B91F8B-C379-4F7F-BA3B-D74E1455F3A2}">
  <ds:schemaRefs>
    <ds:schemaRef ds:uri="http://schemas.microsoft.com/office/2006/metadata/customXsn"/>
  </ds:schemaRefs>
</ds:datastoreItem>
</file>

<file path=customXml/itemProps5.xml><?xml version="1.0" encoding="utf-8"?>
<ds:datastoreItem xmlns:ds="http://schemas.openxmlformats.org/officeDocument/2006/customXml" ds:itemID="{1D2F2137-AB02-4364-B49B-DB79253400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f18c78-44d5-476d-9d36-21898dcfb7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IFOA PowerPoint template 16.9</Template>
  <TotalTime>4123</TotalTime>
  <Words>1598</Words>
  <Application>Microsoft Office PowerPoint</Application>
  <PresentationFormat>On-screen Show (16:9)</PresentationFormat>
  <Paragraphs>391</Paragraphs>
  <Slides>22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Georgia</vt:lpstr>
      <vt:lpstr>Wingdings</vt:lpstr>
      <vt:lpstr>IFOA PowerPoint template 16.9</vt:lpstr>
      <vt:lpstr>IFRS 17 - Only 2 years to go, where are we and what are the key issues for the UK market?</vt:lpstr>
      <vt:lpstr>Agenda</vt:lpstr>
      <vt:lpstr>IFRS 17 required in the consolidated accounts of publicly traded companies when endorsed by the EU </vt:lpstr>
      <vt:lpstr>EFRAG Process </vt:lpstr>
      <vt:lpstr>CFO Forum findings</vt:lpstr>
      <vt:lpstr>EFRAG response: Letter to IASB</vt:lpstr>
      <vt:lpstr>Concerns &amp; implementation challenges (1) </vt:lpstr>
      <vt:lpstr>Concerns &amp; implementation challenges (2) </vt:lpstr>
      <vt:lpstr>Concerns &amp; implementation challenges (3) </vt:lpstr>
      <vt:lpstr>Other developments in October 2018</vt:lpstr>
      <vt:lpstr>IASB response</vt:lpstr>
      <vt:lpstr>Purpose of the TRG </vt:lpstr>
      <vt:lpstr>TRG meetings </vt:lpstr>
      <vt:lpstr>TRG Submissions and discussions </vt:lpstr>
      <vt:lpstr>Some TRG discussions relevant for life insurers </vt:lpstr>
      <vt:lpstr>Other considerations</vt:lpstr>
      <vt:lpstr>Current topics for UK life products (1/2)</vt:lpstr>
      <vt:lpstr>Current topics for UK life products (2/2)</vt:lpstr>
      <vt:lpstr>IFoA cross-practice Financial Reporting Group</vt:lpstr>
      <vt:lpstr>IFoA Life IFRS 17 working parties recently established</vt:lpstr>
      <vt:lpstr>IFoA support &amp; response to ISAP 4 &amp; IAN 100</vt:lpstr>
      <vt:lpstr>Questions</vt:lpstr>
    </vt:vector>
  </TitlesOfParts>
  <Company>IFoA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Windows User</dc:creator>
  <cp:lastModifiedBy>Foroughi, Kamran (London)</cp:lastModifiedBy>
  <cp:revision>230</cp:revision>
  <cp:lastPrinted>2018-11-13T12:50:52Z</cp:lastPrinted>
  <dcterms:created xsi:type="dcterms:W3CDTF">2016-07-04T15:53:51Z</dcterms:created>
  <dcterms:modified xsi:type="dcterms:W3CDTF">2018-11-14T13:45:33Z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0x01010028DE0E917351464B82F1A3764406BC2F</vt:lpwstr>
  </property>
</Properties>
</file>