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332" r:id="rId6"/>
    <p:sldId id="273" r:id="rId7"/>
    <p:sldId id="294" r:id="rId8"/>
    <p:sldId id="295" r:id="rId9"/>
    <p:sldId id="298" r:id="rId10"/>
    <p:sldId id="296" r:id="rId11"/>
    <p:sldId id="299" r:id="rId12"/>
    <p:sldId id="302" r:id="rId13"/>
    <p:sldId id="301" r:id="rId14"/>
    <p:sldId id="304" r:id="rId15"/>
    <p:sldId id="313" r:id="rId16"/>
    <p:sldId id="314" r:id="rId17"/>
    <p:sldId id="317" r:id="rId18"/>
    <p:sldId id="316" r:id="rId19"/>
    <p:sldId id="334" r:id="rId20"/>
    <p:sldId id="284" r:id="rId21"/>
    <p:sldId id="308" r:id="rId22"/>
    <p:sldId id="335" r:id="rId23"/>
    <p:sldId id="318" r:id="rId24"/>
    <p:sldId id="320" r:id="rId25"/>
    <p:sldId id="321" r:id="rId26"/>
    <p:sldId id="322" r:id="rId27"/>
    <p:sldId id="323" r:id="rId28"/>
    <p:sldId id="324" r:id="rId29"/>
    <p:sldId id="325" r:id="rId30"/>
    <p:sldId id="326" r:id="rId31"/>
    <p:sldId id="329" r:id="rId32"/>
    <p:sldId id="330" r:id="rId33"/>
    <p:sldId id="331" r:id="rId34"/>
    <p:sldId id="336" r:id="rId35"/>
    <p:sldId id="337" r:id="rId36"/>
    <p:sldId id="338" r:id="rId37"/>
    <p:sldId id="270" r:id="rId38"/>
  </p:sldIdLst>
  <p:sldSz cx="12192000" cy="6858000"/>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32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2E64"/>
    <a:srgbClr val="2F5079"/>
    <a:srgbClr val="FFFFFF"/>
    <a:srgbClr val="E9458C"/>
    <a:srgbClr val="000000"/>
    <a:srgbClr val="79A32A"/>
    <a:srgbClr val="008452"/>
    <a:srgbClr val="11B3A2"/>
    <a:srgbClr val="009CC8"/>
    <a:srgbClr val="7CB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6247" autoAdjust="0"/>
  </p:normalViewPr>
  <p:slideViewPr>
    <p:cSldViewPr showGuides="1">
      <p:cViewPr varScale="1">
        <p:scale>
          <a:sx n="104" d="100"/>
          <a:sy n="104" d="100"/>
        </p:scale>
        <p:origin x="138" y="420"/>
      </p:cViewPr>
      <p:guideLst>
        <p:guide orient="horz" pos="4247"/>
        <p:guide pos="3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88"/>
    </p:cViewPr>
  </p:sorterViewPr>
  <p:notesViewPr>
    <p:cSldViewPr showGuides="1">
      <p:cViewPr varScale="1">
        <p:scale>
          <a:sx n="88" d="100"/>
          <a:sy n="88" d="100"/>
        </p:scale>
        <p:origin x="271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75E569-FA29-4591-9ED9-413A86DC2D18}" type="slidenum">
              <a:rPr lang="en-GB" smtClean="0"/>
              <a:pPr/>
              <a:t>1</a:t>
            </a:fld>
            <a:endParaRPr lang="en-GB"/>
          </a:p>
        </p:txBody>
      </p:sp>
    </p:spTree>
    <p:extLst>
      <p:ext uri="{BB962C8B-B14F-4D97-AF65-F5344CB8AC3E}">
        <p14:creationId xmlns:p14="http://schemas.microsoft.com/office/powerpoint/2010/main" val="3865213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35B1C-CD90-DC01-8589-6BAC58A7E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F6BA5-F952-BBBC-5557-D71B8AB26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95C446-B604-948B-A18A-CDFABC72A3F2}"/>
              </a:ext>
            </a:extLst>
          </p:cNvPr>
          <p:cNvSpPr>
            <a:spLocks noGrp="1"/>
          </p:cNvSpPr>
          <p:nvPr>
            <p:ph type="body" idx="1"/>
          </p:nvPr>
        </p:nvSpPr>
        <p:spPr/>
        <p:txBody>
          <a:bodyPr/>
          <a:lstStyle/>
          <a:p>
            <a:r>
              <a:rPr lang="en-GB"/>
              <a:t>Wording lifted from WP202:</a:t>
            </a:r>
          </a:p>
          <a:p>
            <a:endParaRPr lang="en-GB"/>
          </a:p>
          <a:p>
            <a:r>
              <a:rPr lang="en-GB" b="1"/>
              <a:t>Mortality</a:t>
            </a:r>
            <a:r>
              <a:rPr lang="en-GB"/>
              <a:t>: </a:t>
            </a:r>
          </a:p>
          <a:p>
            <a:r>
              <a:rPr lang="en-GB"/>
              <a:t>•Male non-smokers show evidence of improvements over the period to 2019 and a spike in experience in 2020 and even heavier experience in 2021. Experience in 2022 and 2023 is substantially lighter than the preceding two years, and is similar to the level in 2017 to 2018.</a:t>
            </a:r>
          </a:p>
          <a:p>
            <a:r>
              <a:rPr lang="en-GB"/>
              <a:t>•Female non-smoker experience shows evidence of improvements over the period as a whole but is marked by flat experience across 2017 to 2020. Experience in 2021 is heavier, then is lighter in 2022, with 2023 experience being the lightest of the period.</a:t>
            </a:r>
          </a:p>
          <a:p>
            <a:r>
              <a:rPr lang="en-GB"/>
              <a:t>•Male smoker experience in 2019 is light compared with other years. Since 2020, experience has followed a decreasing trend.</a:t>
            </a:r>
          </a:p>
          <a:p>
            <a:r>
              <a:rPr lang="en-GB"/>
              <a:t>•Female smoker experience is similar in 2018-2021 and in 2023 but heavier in 2022. </a:t>
            </a:r>
          </a:p>
          <a:p>
            <a:endParaRPr lang="en-GB"/>
          </a:p>
          <a:p>
            <a:pPr marL="0" marR="0" lvl="0" indent="0" algn="l" defTabSz="914400" rtl="0" eaLnBrk="1" fontAlgn="base" latinLnBrk="0" hangingPunct="1">
              <a:lnSpc>
                <a:spcPct val="100000"/>
              </a:lnSpc>
              <a:spcBef>
                <a:spcPct val="30000"/>
              </a:spcBef>
              <a:spcAft>
                <a:spcPct val="0"/>
              </a:spcAft>
              <a:buClrTx/>
              <a:buSzTx/>
              <a:buFontTx/>
              <a:buNone/>
              <a:tabLst/>
              <a:defRPr/>
            </a:pPr>
            <a:r>
              <a:rPr lang="en-GB" b="1"/>
              <a:t>ACI</a:t>
            </a:r>
            <a:r>
              <a:rPr lang="en-GB"/>
              <a:t>: </a:t>
            </a:r>
          </a:p>
          <a:p>
            <a:r>
              <a:rPr lang="en-GB" sz="1200" kern="1200">
                <a:solidFill>
                  <a:schemeClr val="tx1"/>
                </a:solidFill>
                <a:effectLst/>
                <a:latin typeface="Arial" charset="0"/>
                <a:ea typeface="+mn-ea"/>
                <a:cs typeface="Arial" charset="0"/>
              </a:rPr>
              <a:t>•Experience in 2020 is lighter than in all preceding years for all subsets. Experience in 2021 rebounds from the 2020 value for all subsets but the extent varies considerably by subset. </a:t>
            </a:r>
          </a:p>
          <a:p>
            <a:r>
              <a:rPr lang="en-GB" sz="1200" kern="1200">
                <a:solidFill>
                  <a:schemeClr val="tx1"/>
                </a:solidFill>
                <a:effectLst/>
                <a:latin typeface="Arial" charset="0"/>
                <a:ea typeface="+mn-ea"/>
                <a:cs typeface="Arial" charset="0"/>
              </a:rPr>
              <a:t>•Female non-smoker experience appears to return to pre-pandemic levels in 2021 and 2022, whilst 2023 experience in the heaviest of the period. Male non-smoker is very close to expected in 2022 and 2023.</a:t>
            </a:r>
          </a:p>
          <a:p>
            <a:r>
              <a:rPr lang="en-GB" sz="1200" kern="1200">
                <a:solidFill>
                  <a:schemeClr val="tx1"/>
                </a:solidFill>
                <a:effectLst/>
                <a:latin typeface="Arial" charset="0"/>
                <a:ea typeface="+mn-ea"/>
                <a:cs typeface="Arial" charset="0"/>
              </a:rPr>
              <a:t>•The experience of male and female smokers is more volatile, and the confidence intervals wider, so it is difficult to draw firm conclusions. However, the male smoker experience appears to trend to lighter experience over the period.</a:t>
            </a:r>
          </a:p>
          <a:p>
            <a:r>
              <a:rPr lang="en-GB" sz="1200" kern="1200">
                <a:solidFill>
                  <a:schemeClr val="tx1"/>
                </a:solidFill>
                <a:effectLst/>
                <a:latin typeface="Arial" charset="0"/>
                <a:ea typeface="+mn-ea"/>
                <a:cs typeface="Arial" charset="0"/>
              </a:rPr>
              <a:t>•The amounts-weighted experience broadly tracks the lives-weighted experience and generally sits within the confidence intervals.</a:t>
            </a:r>
          </a:p>
          <a:p>
            <a:pPr lvl="0"/>
            <a:endParaRPr lang="en-GB" sz="1200" kern="1200">
              <a:solidFill>
                <a:schemeClr val="tx1"/>
              </a:solidFill>
              <a:effectLst/>
              <a:latin typeface="Arial" charset="0"/>
              <a:ea typeface="+mn-ea"/>
              <a:cs typeface="Arial" charset="0"/>
            </a:endParaRPr>
          </a:p>
        </p:txBody>
      </p:sp>
      <p:sp>
        <p:nvSpPr>
          <p:cNvPr id="4" name="Slide Number Placeholder 3">
            <a:extLst>
              <a:ext uri="{FF2B5EF4-FFF2-40B4-BE49-F238E27FC236}">
                <a16:creationId xmlns:a16="http://schemas.microsoft.com/office/drawing/2014/main" id="{9C68645C-9D70-6C4F-6A19-01F27ABC2FF5}"/>
              </a:ext>
            </a:extLst>
          </p:cNvPr>
          <p:cNvSpPr>
            <a:spLocks noGrp="1"/>
          </p:cNvSpPr>
          <p:nvPr>
            <p:ph type="sldNum" sz="quarter" idx="5"/>
          </p:nvPr>
        </p:nvSpPr>
        <p:spPr/>
        <p:txBody>
          <a:bodyPr/>
          <a:lstStyle/>
          <a:p>
            <a:fld id="{0C75E569-FA29-4591-9ED9-413A86DC2D18}" type="slidenum">
              <a:rPr lang="en-GB" smtClean="0"/>
              <a:pPr/>
              <a:t>21</a:t>
            </a:fld>
            <a:endParaRPr lang="en-GB"/>
          </a:p>
        </p:txBody>
      </p:sp>
    </p:spTree>
    <p:extLst>
      <p:ext uri="{BB962C8B-B14F-4D97-AF65-F5344CB8AC3E}">
        <p14:creationId xmlns:p14="http://schemas.microsoft.com/office/powerpoint/2010/main" val="2070293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4538F-AD66-5300-368E-9BB47EF4F3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C277EE-8A4A-21A7-F0FD-8D48AE120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AB4A12-779B-AE0E-E322-CECA219B0FF8}"/>
              </a:ext>
            </a:extLst>
          </p:cNvPr>
          <p:cNvSpPr>
            <a:spLocks noGrp="1"/>
          </p:cNvSpPr>
          <p:nvPr>
            <p:ph type="body" idx="1"/>
          </p:nvPr>
        </p:nvSpPr>
        <p:spPr/>
        <p:txBody>
          <a:bodyPr/>
          <a:lstStyle/>
          <a:p>
            <a:pPr lvl="0"/>
            <a:endParaRPr lang="en-GB" sz="1200" kern="1200">
              <a:solidFill>
                <a:schemeClr val="tx1"/>
              </a:solidFill>
              <a:effectLst/>
              <a:latin typeface="Arial" charset="0"/>
              <a:ea typeface="+mn-ea"/>
              <a:cs typeface="Arial" charset="0"/>
            </a:endParaRPr>
          </a:p>
        </p:txBody>
      </p:sp>
      <p:sp>
        <p:nvSpPr>
          <p:cNvPr id="4" name="Slide Number Placeholder 3">
            <a:extLst>
              <a:ext uri="{FF2B5EF4-FFF2-40B4-BE49-F238E27FC236}">
                <a16:creationId xmlns:a16="http://schemas.microsoft.com/office/drawing/2014/main" id="{39EDBE2C-8823-799E-3A86-9582BFF0BE4B}"/>
              </a:ext>
            </a:extLst>
          </p:cNvPr>
          <p:cNvSpPr>
            <a:spLocks noGrp="1"/>
          </p:cNvSpPr>
          <p:nvPr>
            <p:ph type="sldNum" sz="quarter" idx="5"/>
          </p:nvPr>
        </p:nvSpPr>
        <p:spPr/>
        <p:txBody>
          <a:bodyPr/>
          <a:lstStyle/>
          <a:p>
            <a:fld id="{0C75E569-FA29-4591-9ED9-413A86DC2D18}" type="slidenum">
              <a:rPr lang="en-GB" smtClean="0"/>
              <a:pPr/>
              <a:t>22</a:t>
            </a:fld>
            <a:endParaRPr lang="en-GB"/>
          </a:p>
        </p:txBody>
      </p:sp>
    </p:spTree>
    <p:extLst>
      <p:ext uri="{BB962C8B-B14F-4D97-AF65-F5344CB8AC3E}">
        <p14:creationId xmlns:p14="http://schemas.microsoft.com/office/powerpoint/2010/main" val="2967561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ECD9F-82BE-BB54-4840-55EDA00A2E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3BD8B3-72E7-52AC-B030-53B9E6A47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64700C-8E60-E145-50ED-0B6820BAFF1F}"/>
              </a:ext>
            </a:extLst>
          </p:cNvPr>
          <p:cNvSpPr>
            <a:spLocks noGrp="1"/>
          </p:cNvSpPr>
          <p:nvPr>
            <p:ph type="body" idx="1"/>
          </p:nvPr>
        </p:nvSpPr>
        <p:spPr/>
        <p:txBody>
          <a:bodyPr/>
          <a:lstStyle/>
          <a:p>
            <a:pPr lvl="0"/>
            <a:endParaRPr lang="en-GB" sz="1200" kern="1200">
              <a:solidFill>
                <a:schemeClr val="tx1"/>
              </a:solidFill>
              <a:effectLst/>
              <a:latin typeface="Arial" charset="0"/>
              <a:ea typeface="+mn-ea"/>
              <a:cs typeface="Arial" charset="0"/>
            </a:endParaRPr>
          </a:p>
        </p:txBody>
      </p:sp>
      <p:sp>
        <p:nvSpPr>
          <p:cNvPr id="4" name="Slide Number Placeholder 3">
            <a:extLst>
              <a:ext uri="{FF2B5EF4-FFF2-40B4-BE49-F238E27FC236}">
                <a16:creationId xmlns:a16="http://schemas.microsoft.com/office/drawing/2014/main" id="{FE88A98D-04F0-5754-62B3-6728D2680D68}"/>
              </a:ext>
            </a:extLst>
          </p:cNvPr>
          <p:cNvSpPr>
            <a:spLocks noGrp="1"/>
          </p:cNvSpPr>
          <p:nvPr>
            <p:ph type="sldNum" sz="quarter" idx="5"/>
          </p:nvPr>
        </p:nvSpPr>
        <p:spPr/>
        <p:txBody>
          <a:bodyPr/>
          <a:lstStyle/>
          <a:p>
            <a:fld id="{0C75E569-FA29-4591-9ED9-413A86DC2D18}" type="slidenum">
              <a:rPr lang="en-GB" smtClean="0"/>
              <a:pPr/>
              <a:t>23</a:t>
            </a:fld>
            <a:endParaRPr lang="en-GB"/>
          </a:p>
        </p:txBody>
      </p:sp>
    </p:spTree>
    <p:extLst>
      <p:ext uri="{BB962C8B-B14F-4D97-AF65-F5344CB8AC3E}">
        <p14:creationId xmlns:p14="http://schemas.microsoft.com/office/powerpoint/2010/main" val="2540927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2F260-7EB7-4C32-7835-3CB6890926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62C33-0A92-D85D-4896-A01B16C3AC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D2DEBD-F192-9101-C8BA-D7F0F30F5EA4}"/>
              </a:ext>
            </a:extLst>
          </p:cNvPr>
          <p:cNvSpPr>
            <a:spLocks noGrp="1"/>
          </p:cNvSpPr>
          <p:nvPr>
            <p:ph type="body" idx="1"/>
          </p:nvPr>
        </p:nvSpPr>
        <p:spPr/>
        <p:txBody>
          <a:bodyPr/>
          <a:lstStyle/>
          <a:p>
            <a:pPr lvl="0"/>
            <a:endParaRPr lang="en-GB" sz="1200" kern="1200">
              <a:solidFill>
                <a:schemeClr val="tx1"/>
              </a:solidFill>
              <a:effectLst/>
              <a:latin typeface="Arial" charset="0"/>
              <a:ea typeface="+mn-ea"/>
              <a:cs typeface="Arial" charset="0"/>
            </a:endParaRPr>
          </a:p>
        </p:txBody>
      </p:sp>
      <p:sp>
        <p:nvSpPr>
          <p:cNvPr id="4" name="Slide Number Placeholder 3">
            <a:extLst>
              <a:ext uri="{FF2B5EF4-FFF2-40B4-BE49-F238E27FC236}">
                <a16:creationId xmlns:a16="http://schemas.microsoft.com/office/drawing/2014/main" id="{4F6386EE-943A-7A1E-0152-5276074E1DC6}"/>
              </a:ext>
            </a:extLst>
          </p:cNvPr>
          <p:cNvSpPr>
            <a:spLocks noGrp="1"/>
          </p:cNvSpPr>
          <p:nvPr>
            <p:ph type="sldNum" sz="quarter" idx="5"/>
          </p:nvPr>
        </p:nvSpPr>
        <p:spPr/>
        <p:txBody>
          <a:bodyPr/>
          <a:lstStyle/>
          <a:p>
            <a:fld id="{0C75E569-FA29-4591-9ED9-413A86DC2D18}" type="slidenum">
              <a:rPr lang="en-GB" smtClean="0"/>
              <a:pPr/>
              <a:t>24</a:t>
            </a:fld>
            <a:endParaRPr lang="en-GB"/>
          </a:p>
        </p:txBody>
      </p:sp>
    </p:spTree>
    <p:extLst>
      <p:ext uri="{BB962C8B-B14F-4D97-AF65-F5344CB8AC3E}">
        <p14:creationId xmlns:p14="http://schemas.microsoft.com/office/powerpoint/2010/main" val="1050886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A7D40-96AE-1DD6-FF12-07F6B31E2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D476BF-865A-DC6E-384D-36D53FC8B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D7DF67-AA7E-D04B-D5C1-39AD9EBA49BF}"/>
              </a:ext>
            </a:extLst>
          </p:cNvPr>
          <p:cNvSpPr>
            <a:spLocks noGrp="1"/>
          </p:cNvSpPr>
          <p:nvPr>
            <p:ph type="body" idx="1"/>
          </p:nvPr>
        </p:nvSpPr>
        <p:spPr/>
        <p:txBody>
          <a:bodyPr/>
          <a:lstStyle/>
          <a:p>
            <a:pPr lvl="0"/>
            <a:endParaRPr lang="en-GB" sz="1200" kern="1200">
              <a:solidFill>
                <a:schemeClr val="tx1"/>
              </a:solidFill>
              <a:effectLst/>
              <a:latin typeface="Arial" charset="0"/>
              <a:ea typeface="+mn-ea"/>
              <a:cs typeface="Arial" charset="0"/>
            </a:endParaRPr>
          </a:p>
        </p:txBody>
      </p:sp>
      <p:sp>
        <p:nvSpPr>
          <p:cNvPr id="4" name="Slide Number Placeholder 3">
            <a:extLst>
              <a:ext uri="{FF2B5EF4-FFF2-40B4-BE49-F238E27FC236}">
                <a16:creationId xmlns:a16="http://schemas.microsoft.com/office/drawing/2014/main" id="{B728E6A3-9529-856A-EFC6-7CB51D97D164}"/>
              </a:ext>
            </a:extLst>
          </p:cNvPr>
          <p:cNvSpPr>
            <a:spLocks noGrp="1"/>
          </p:cNvSpPr>
          <p:nvPr>
            <p:ph type="sldNum" sz="quarter" idx="5"/>
          </p:nvPr>
        </p:nvSpPr>
        <p:spPr/>
        <p:txBody>
          <a:bodyPr/>
          <a:lstStyle/>
          <a:p>
            <a:fld id="{0C75E569-FA29-4591-9ED9-413A86DC2D18}" type="slidenum">
              <a:rPr lang="en-GB" smtClean="0"/>
              <a:pPr/>
              <a:t>25</a:t>
            </a:fld>
            <a:endParaRPr lang="en-GB"/>
          </a:p>
        </p:txBody>
      </p:sp>
    </p:spTree>
    <p:extLst>
      <p:ext uri="{BB962C8B-B14F-4D97-AF65-F5344CB8AC3E}">
        <p14:creationId xmlns:p14="http://schemas.microsoft.com/office/powerpoint/2010/main" val="3509487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29E2F-89D4-7F7E-D4B6-AC1FE6DECA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137FD8-42EB-E7C9-9017-9436483F46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A206D-81A3-0DEE-CAE2-4D49118C7AD3}"/>
              </a:ext>
            </a:extLst>
          </p:cNvPr>
          <p:cNvSpPr>
            <a:spLocks noGrp="1"/>
          </p:cNvSpPr>
          <p:nvPr>
            <p:ph type="body" idx="1"/>
          </p:nvPr>
        </p:nvSpPr>
        <p:spPr/>
        <p:txBody>
          <a:bodyPr/>
          <a:lstStyle/>
          <a:p>
            <a:pPr lvl="0"/>
            <a:endParaRPr lang="en-GB" sz="1200" kern="1200">
              <a:solidFill>
                <a:schemeClr val="tx1"/>
              </a:solidFill>
              <a:effectLst/>
              <a:latin typeface="Arial" charset="0"/>
              <a:ea typeface="+mn-ea"/>
              <a:cs typeface="Arial" charset="0"/>
            </a:endParaRPr>
          </a:p>
        </p:txBody>
      </p:sp>
      <p:sp>
        <p:nvSpPr>
          <p:cNvPr id="4" name="Slide Number Placeholder 3">
            <a:extLst>
              <a:ext uri="{FF2B5EF4-FFF2-40B4-BE49-F238E27FC236}">
                <a16:creationId xmlns:a16="http://schemas.microsoft.com/office/drawing/2014/main" id="{521DBE1F-DD38-5F2B-3B4D-5A9DD53DD08D}"/>
              </a:ext>
            </a:extLst>
          </p:cNvPr>
          <p:cNvSpPr>
            <a:spLocks noGrp="1"/>
          </p:cNvSpPr>
          <p:nvPr>
            <p:ph type="sldNum" sz="quarter" idx="5"/>
          </p:nvPr>
        </p:nvSpPr>
        <p:spPr/>
        <p:txBody>
          <a:bodyPr/>
          <a:lstStyle/>
          <a:p>
            <a:fld id="{0C75E569-FA29-4591-9ED9-413A86DC2D18}" type="slidenum">
              <a:rPr lang="en-GB" smtClean="0"/>
              <a:pPr/>
              <a:t>26</a:t>
            </a:fld>
            <a:endParaRPr lang="en-GB"/>
          </a:p>
        </p:txBody>
      </p:sp>
    </p:spTree>
    <p:extLst>
      <p:ext uri="{BB962C8B-B14F-4D97-AF65-F5344CB8AC3E}">
        <p14:creationId xmlns:p14="http://schemas.microsoft.com/office/powerpoint/2010/main" val="2995209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93396-EB45-9E7E-89B6-8510EAD0C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05709-B58C-F9B7-B662-D1B3D2C75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820B8F-4DBA-F7DA-339C-C137D78C4983}"/>
              </a:ext>
            </a:extLst>
          </p:cNvPr>
          <p:cNvSpPr>
            <a:spLocks noGrp="1"/>
          </p:cNvSpPr>
          <p:nvPr>
            <p:ph type="body" idx="1"/>
          </p:nvPr>
        </p:nvSpPr>
        <p:spPr/>
        <p:txBody>
          <a:bodyPr/>
          <a:lstStyle/>
          <a:p>
            <a:r>
              <a:rPr lang="en-GB" sz="1200" i="1" kern="1200">
                <a:solidFill>
                  <a:schemeClr val="tx1"/>
                </a:solidFill>
                <a:effectLst/>
                <a:latin typeface="Arial" charset="0"/>
                <a:ea typeface="+mn-ea"/>
                <a:cs typeface="Arial" charset="0"/>
              </a:rPr>
              <a:t>The charts show the proportions of claims by cause are relatively consistent by calendar year for all sex/smoker subsets, however there are some changes over the period:</a:t>
            </a:r>
          </a:p>
          <a:p>
            <a:pPr lvl="0"/>
            <a:r>
              <a:rPr lang="en-GB" sz="1200" i="1" kern="1200">
                <a:solidFill>
                  <a:schemeClr val="tx1"/>
                </a:solidFill>
                <a:effectLst/>
                <a:latin typeface="Arial" charset="0"/>
                <a:ea typeface="+mn-ea"/>
                <a:cs typeface="Arial" charset="0"/>
              </a:rPr>
              <a:t>The proportion of cancer claims are highest in 2023 in all subsets. All subsets other than female smokers show an increasing proportion of cancer claims across the period.</a:t>
            </a:r>
          </a:p>
          <a:p>
            <a:pPr lvl="0"/>
            <a:r>
              <a:rPr lang="en-GB" sz="1200" i="1" kern="1200">
                <a:solidFill>
                  <a:schemeClr val="tx1"/>
                </a:solidFill>
                <a:effectLst/>
                <a:latin typeface="Arial" charset="0"/>
                <a:ea typeface="+mn-ea"/>
                <a:cs typeface="Arial" charset="0"/>
              </a:rPr>
              <a:t>Other circulatory is the next leading cause of death for all subsets other than female smokers for which it is respiratory. </a:t>
            </a:r>
          </a:p>
          <a:p>
            <a:pPr lvl="0"/>
            <a:r>
              <a:rPr lang="en-GB" sz="1200" i="1" kern="1200">
                <a:solidFill>
                  <a:schemeClr val="tx1"/>
                </a:solidFill>
                <a:effectLst/>
                <a:latin typeface="Arial" charset="0"/>
                <a:ea typeface="+mn-ea"/>
                <a:cs typeface="Arial" charset="0"/>
              </a:rPr>
              <a:t>The trends for causes with fewer claims are broadly flat over the period.</a:t>
            </a:r>
          </a:p>
          <a:p>
            <a:r>
              <a:rPr lang="en-GB" sz="1200" i="1" kern="1200">
                <a:solidFill>
                  <a:schemeClr val="tx1"/>
                </a:solidFill>
                <a:effectLst/>
                <a:latin typeface="Arial" charset="0"/>
                <a:ea typeface="+mn-ea"/>
                <a:cs typeface="Arial" charset="0"/>
              </a:rPr>
              <a:t> </a:t>
            </a:r>
          </a:p>
          <a:p>
            <a:r>
              <a:rPr lang="en-GB" sz="1200" i="1" kern="1200">
                <a:solidFill>
                  <a:schemeClr val="tx1"/>
                </a:solidFill>
                <a:effectLst/>
                <a:latin typeface="Arial" charset="0"/>
                <a:ea typeface="+mn-ea"/>
                <a:cs typeface="Arial" charset="0"/>
              </a:rPr>
              <a:t>Comparing results by risk group, we note:</a:t>
            </a:r>
          </a:p>
          <a:p>
            <a:pPr lvl="0"/>
            <a:r>
              <a:rPr lang="en-GB" sz="1200" i="1" kern="1200">
                <a:solidFill>
                  <a:schemeClr val="tx1"/>
                </a:solidFill>
                <a:effectLst/>
                <a:latin typeface="Arial" charset="0"/>
                <a:ea typeface="+mn-ea"/>
                <a:cs typeface="Arial" charset="0"/>
              </a:rPr>
              <a:t>The proportion of cancer claims is higher for females than males and generally higher for non-smokers than smokers.</a:t>
            </a:r>
          </a:p>
          <a:p>
            <a:pPr lvl="0"/>
            <a:r>
              <a:rPr lang="en-GB" sz="1200" i="1" kern="1200">
                <a:solidFill>
                  <a:schemeClr val="tx1"/>
                </a:solidFill>
                <a:effectLst/>
                <a:latin typeface="Arial" charset="0"/>
                <a:ea typeface="+mn-ea"/>
                <a:cs typeface="Arial" charset="0"/>
              </a:rPr>
              <a:t>The proportion of other circulatory claims is higher for males than females.</a:t>
            </a:r>
          </a:p>
          <a:p>
            <a:pPr lvl="0"/>
            <a:r>
              <a:rPr lang="en-GB" sz="1200" i="1" kern="1200">
                <a:solidFill>
                  <a:schemeClr val="tx1"/>
                </a:solidFill>
                <a:effectLst/>
                <a:latin typeface="Arial" charset="0"/>
                <a:ea typeface="+mn-ea"/>
                <a:cs typeface="Arial" charset="0"/>
              </a:rPr>
              <a:t>The proportion of combined other circulatory and heart attack claims is higher for male smoker than male non-smokers (the same is true for females, however the number of female smoker heart attacks claims is low and so it is included in the residual group).</a:t>
            </a:r>
          </a:p>
          <a:p>
            <a:endParaRPr lang="en-GB" i="1"/>
          </a:p>
          <a:p>
            <a:endParaRPr lang="en-GB"/>
          </a:p>
        </p:txBody>
      </p:sp>
      <p:sp>
        <p:nvSpPr>
          <p:cNvPr id="4" name="Slide Number Placeholder 3">
            <a:extLst>
              <a:ext uri="{FF2B5EF4-FFF2-40B4-BE49-F238E27FC236}">
                <a16:creationId xmlns:a16="http://schemas.microsoft.com/office/drawing/2014/main" id="{01C65D0D-BB52-49F0-E7E7-118B43FD1541}"/>
              </a:ext>
            </a:extLst>
          </p:cNvPr>
          <p:cNvSpPr>
            <a:spLocks noGrp="1"/>
          </p:cNvSpPr>
          <p:nvPr>
            <p:ph type="sldNum" sz="quarter" idx="5"/>
          </p:nvPr>
        </p:nvSpPr>
        <p:spPr/>
        <p:txBody>
          <a:bodyPr/>
          <a:lstStyle/>
          <a:p>
            <a:fld id="{0C75E569-FA29-4591-9ED9-413A86DC2D18}" type="slidenum">
              <a:rPr lang="en-GB" smtClean="0"/>
              <a:pPr/>
              <a:t>29</a:t>
            </a:fld>
            <a:endParaRPr lang="en-GB"/>
          </a:p>
        </p:txBody>
      </p:sp>
    </p:spTree>
    <p:extLst>
      <p:ext uri="{BB962C8B-B14F-4D97-AF65-F5344CB8AC3E}">
        <p14:creationId xmlns:p14="http://schemas.microsoft.com/office/powerpoint/2010/main" val="3919267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495F2-1B75-DE61-65B0-A465E49B5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B52B8-1498-09E6-E852-D1486340DD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D71AB-9FD6-9EB8-242D-1045E93C2B91}"/>
              </a:ext>
            </a:extLst>
          </p:cNvPr>
          <p:cNvSpPr>
            <a:spLocks noGrp="1"/>
          </p:cNvSpPr>
          <p:nvPr>
            <p:ph type="body" idx="1"/>
          </p:nvPr>
        </p:nvSpPr>
        <p:spPr/>
        <p:txBody>
          <a:bodyPr/>
          <a:lstStyle/>
          <a:p>
            <a:r>
              <a:rPr lang="en-GB" sz="1200" i="1" kern="1200">
                <a:solidFill>
                  <a:schemeClr val="tx1"/>
                </a:solidFill>
                <a:effectLst/>
                <a:latin typeface="Arial" charset="0"/>
                <a:ea typeface="+mn-ea"/>
                <a:cs typeface="Arial" charset="0"/>
              </a:rPr>
              <a:t>The charts show the proportions of claims by cause are relatively consistent by calendar year for all sex/smoker subsets, however there are some changes over the period:</a:t>
            </a:r>
          </a:p>
          <a:p>
            <a:pPr lvl="0"/>
            <a:r>
              <a:rPr lang="en-GB" sz="1200" i="1" kern="1200">
                <a:solidFill>
                  <a:schemeClr val="tx1"/>
                </a:solidFill>
                <a:effectLst/>
                <a:latin typeface="Arial" charset="0"/>
                <a:ea typeface="+mn-ea"/>
                <a:cs typeface="Arial" charset="0"/>
              </a:rPr>
              <a:t>The proportion of cancer claims are highest in 2023 in all subsets. All subsets other than female smokers show an increasing proportion of cancer claims across the period.</a:t>
            </a:r>
          </a:p>
          <a:p>
            <a:pPr lvl="0"/>
            <a:r>
              <a:rPr lang="en-GB" sz="1200" i="1" kern="1200">
                <a:solidFill>
                  <a:schemeClr val="tx1"/>
                </a:solidFill>
                <a:effectLst/>
                <a:latin typeface="Arial" charset="0"/>
                <a:ea typeface="+mn-ea"/>
                <a:cs typeface="Arial" charset="0"/>
              </a:rPr>
              <a:t>Other circulatory is the next leading cause of death for all subsets other than female smokers for which it is respiratory. </a:t>
            </a:r>
          </a:p>
          <a:p>
            <a:pPr lvl="0"/>
            <a:r>
              <a:rPr lang="en-GB" sz="1200" i="1" kern="1200">
                <a:solidFill>
                  <a:schemeClr val="tx1"/>
                </a:solidFill>
                <a:effectLst/>
                <a:latin typeface="Arial" charset="0"/>
                <a:ea typeface="+mn-ea"/>
                <a:cs typeface="Arial" charset="0"/>
              </a:rPr>
              <a:t>The trends for causes with fewer claims are broadly flat over the period.</a:t>
            </a:r>
          </a:p>
          <a:p>
            <a:r>
              <a:rPr lang="en-GB" sz="1200" i="1" kern="1200">
                <a:solidFill>
                  <a:schemeClr val="tx1"/>
                </a:solidFill>
                <a:effectLst/>
                <a:latin typeface="Arial" charset="0"/>
                <a:ea typeface="+mn-ea"/>
                <a:cs typeface="Arial" charset="0"/>
              </a:rPr>
              <a:t> </a:t>
            </a:r>
          </a:p>
          <a:p>
            <a:r>
              <a:rPr lang="en-GB" sz="1200" i="1" kern="1200">
                <a:solidFill>
                  <a:schemeClr val="tx1"/>
                </a:solidFill>
                <a:effectLst/>
                <a:latin typeface="Arial" charset="0"/>
                <a:ea typeface="+mn-ea"/>
                <a:cs typeface="Arial" charset="0"/>
              </a:rPr>
              <a:t>Comparing results by risk group, we note:</a:t>
            </a:r>
          </a:p>
          <a:p>
            <a:pPr lvl="0"/>
            <a:r>
              <a:rPr lang="en-GB" sz="1200" i="1" kern="1200">
                <a:solidFill>
                  <a:schemeClr val="tx1"/>
                </a:solidFill>
                <a:effectLst/>
                <a:latin typeface="Arial" charset="0"/>
                <a:ea typeface="+mn-ea"/>
                <a:cs typeface="Arial" charset="0"/>
              </a:rPr>
              <a:t>The proportion of cancer claims is higher for females than males and generally higher for non-smokers than smokers.</a:t>
            </a:r>
          </a:p>
          <a:p>
            <a:pPr lvl="0"/>
            <a:r>
              <a:rPr lang="en-GB" sz="1200" i="1" kern="1200">
                <a:solidFill>
                  <a:schemeClr val="tx1"/>
                </a:solidFill>
                <a:effectLst/>
                <a:latin typeface="Arial" charset="0"/>
                <a:ea typeface="+mn-ea"/>
                <a:cs typeface="Arial" charset="0"/>
              </a:rPr>
              <a:t>The proportion of other circulatory claims is higher for males than females.</a:t>
            </a:r>
          </a:p>
          <a:p>
            <a:pPr lvl="0"/>
            <a:r>
              <a:rPr lang="en-GB" sz="1200" i="1" kern="1200">
                <a:solidFill>
                  <a:schemeClr val="tx1"/>
                </a:solidFill>
                <a:effectLst/>
                <a:latin typeface="Arial" charset="0"/>
                <a:ea typeface="+mn-ea"/>
                <a:cs typeface="Arial" charset="0"/>
              </a:rPr>
              <a:t>The proportion of combined other circulatory and heart attack claims is higher for male smoker than male non-smokers (the same is true for females, however the number of female smoker heart attacks claims is low and so it is included in the residual group).</a:t>
            </a:r>
          </a:p>
          <a:p>
            <a:endParaRPr lang="en-GB" i="1"/>
          </a:p>
          <a:p>
            <a:endParaRPr lang="en-GB"/>
          </a:p>
        </p:txBody>
      </p:sp>
      <p:sp>
        <p:nvSpPr>
          <p:cNvPr id="4" name="Slide Number Placeholder 3">
            <a:extLst>
              <a:ext uri="{FF2B5EF4-FFF2-40B4-BE49-F238E27FC236}">
                <a16:creationId xmlns:a16="http://schemas.microsoft.com/office/drawing/2014/main" id="{746157F6-01EA-D5F5-DDC9-5AC6558D8518}"/>
              </a:ext>
            </a:extLst>
          </p:cNvPr>
          <p:cNvSpPr>
            <a:spLocks noGrp="1"/>
          </p:cNvSpPr>
          <p:nvPr>
            <p:ph type="sldNum" sz="quarter" idx="5"/>
          </p:nvPr>
        </p:nvSpPr>
        <p:spPr/>
        <p:txBody>
          <a:bodyPr/>
          <a:lstStyle/>
          <a:p>
            <a:fld id="{0C75E569-FA29-4591-9ED9-413A86DC2D18}" type="slidenum">
              <a:rPr lang="en-GB" smtClean="0"/>
              <a:pPr/>
              <a:t>30</a:t>
            </a:fld>
            <a:endParaRPr lang="en-GB"/>
          </a:p>
        </p:txBody>
      </p:sp>
    </p:spTree>
    <p:extLst>
      <p:ext uri="{BB962C8B-B14F-4D97-AF65-F5344CB8AC3E}">
        <p14:creationId xmlns:p14="http://schemas.microsoft.com/office/powerpoint/2010/main" val="396503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92E0E-58C0-5EFD-A15F-30068D99B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65614-2155-8A12-5E9B-3E63C3480C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7C819-AFC2-0684-0FC9-3FA70972078D}"/>
              </a:ext>
            </a:extLst>
          </p:cNvPr>
          <p:cNvSpPr>
            <a:spLocks noGrp="1"/>
          </p:cNvSpPr>
          <p:nvPr>
            <p:ph type="body" idx="1"/>
          </p:nvPr>
        </p:nvSpPr>
        <p:spPr/>
        <p:txBody>
          <a:bodyPr/>
          <a:lstStyle/>
          <a:p>
            <a:r>
              <a:rPr lang="en-GB"/>
              <a:t>Wording lifted from WP202:</a:t>
            </a:r>
          </a:p>
          <a:p>
            <a:endParaRPr lang="en-GB"/>
          </a:p>
          <a:p>
            <a:r>
              <a:rPr lang="en-GB" b="1"/>
              <a:t>Mortality</a:t>
            </a:r>
            <a:r>
              <a:rPr lang="en-GB"/>
              <a:t>: </a:t>
            </a:r>
          </a:p>
          <a:p>
            <a:r>
              <a:rPr lang="en-GB"/>
              <a:t>•Male non-smokers show evidence of improvements over the period to 2019 and a spike in experience in 2020 and even heavier experience in 2021. Experience in 2022 and 2023 is substantially lighter than the preceding two years, and is similar to the level in 2017 to 2018.</a:t>
            </a:r>
          </a:p>
          <a:p>
            <a:r>
              <a:rPr lang="en-GB"/>
              <a:t>•Female non-smoker experience shows evidence of improvements over the period as a whole but is marked by flat experience across 2017 to 2020. Experience in 2021 is heavier, then is lighter in 2022, with 2023 experience being the lightest of the period.</a:t>
            </a:r>
          </a:p>
          <a:p>
            <a:r>
              <a:rPr lang="en-GB"/>
              <a:t>•Male smoker experience in 2019 is light compared with other years. Since 2020, experience has followed a decreasing trend.</a:t>
            </a:r>
          </a:p>
          <a:p>
            <a:r>
              <a:rPr lang="en-GB"/>
              <a:t>•Female smoker experience is similar in 2018-2021 and in 2023 but heavier in 2022. </a:t>
            </a:r>
          </a:p>
          <a:p>
            <a:endParaRPr lang="en-GB"/>
          </a:p>
          <a:p>
            <a:pPr marL="0" marR="0" lvl="0" indent="0" algn="l" defTabSz="914400" rtl="0" eaLnBrk="1" fontAlgn="base" latinLnBrk="0" hangingPunct="1">
              <a:lnSpc>
                <a:spcPct val="100000"/>
              </a:lnSpc>
              <a:spcBef>
                <a:spcPct val="30000"/>
              </a:spcBef>
              <a:spcAft>
                <a:spcPct val="0"/>
              </a:spcAft>
              <a:buClrTx/>
              <a:buSzTx/>
              <a:buFontTx/>
              <a:buNone/>
              <a:tabLst/>
              <a:defRPr/>
            </a:pPr>
            <a:r>
              <a:rPr lang="en-GB" b="1"/>
              <a:t>ACI</a:t>
            </a:r>
            <a:r>
              <a:rPr lang="en-GB"/>
              <a:t>: </a:t>
            </a:r>
          </a:p>
          <a:p>
            <a:r>
              <a:rPr lang="en-GB" sz="1200" kern="1200">
                <a:solidFill>
                  <a:schemeClr val="tx1"/>
                </a:solidFill>
                <a:effectLst/>
                <a:latin typeface="Arial" charset="0"/>
                <a:ea typeface="+mn-ea"/>
                <a:cs typeface="Arial" charset="0"/>
              </a:rPr>
              <a:t>•Experience in 2020 is lighter than in all preceding years for all subsets. Experience in 2021 rebounds from the 2020 value for all subsets but the extent varies considerably by subset. </a:t>
            </a:r>
          </a:p>
          <a:p>
            <a:r>
              <a:rPr lang="en-GB" sz="1200" kern="1200">
                <a:solidFill>
                  <a:schemeClr val="tx1"/>
                </a:solidFill>
                <a:effectLst/>
                <a:latin typeface="Arial" charset="0"/>
                <a:ea typeface="+mn-ea"/>
                <a:cs typeface="Arial" charset="0"/>
              </a:rPr>
              <a:t>•Female non-smoker experience appears to return to pre-pandemic levels in 2021 and 2022, whilst 2023 experience in the heaviest of the period. Male non-smoker is very close to expected in 2022 and 2023.</a:t>
            </a:r>
          </a:p>
          <a:p>
            <a:r>
              <a:rPr lang="en-GB" sz="1200" kern="1200">
                <a:solidFill>
                  <a:schemeClr val="tx1"/>
                </a:solidFill>
                <a:effectLst/>
                <a:latin typeface="Arial" charset="0"/>
                <a:ea typeface="+mn-ea"/>
                <a:cs typeface="Arial" charset="0"/>
              </a:rPr>
              <a:t>•The experience of male and female smokers is more volatile, and the confidence intervals wider, so it is difficult to draw firm conclusions. However, the male smoker experience appears to trend to lighter experience over the period.</a:t>
            </a:r>
          </a:p>
          <a:p>
            <a:r>
              <a:rPr lang="en-GB" sz="1200" kern="1200">
                <a:solidFill>
                  <a:schemeClr val="tx1"/>
                </a:solidFill>
                <a:effectLst/>
                <a:latin typeface="Arial" charset="0"/>
                <a:ea typeface="+mn-ea"/>
                <a:cs typeface="Arial" charset="0"/>
              </a:rPr>
              <a:t>•The amounts-weighted experience broadly tracks the lives-weighted experience and generally sits within the confidence intervals.</a:t>
            </a:r>
          </a:p>
          <a:p>
            <a:pPr lvl="0"/>
            <a:endParaRPr lang="en-GB" sz="1200" kern="1200">
              <a:solidFill>
                <a:schemeClr val="tx1"/>
              </a:solidFill>
              <a:effectLst/>
              <a:latin typeface="Arial" charset="0"/>
              <a:ea typeface="+mn-ea"/>
              <a:cs typeface="Arial" charset="0"/>
            </a:endParaRPr>
          </a:p>
        </p:txBody>
      </p:sp>
      <p:sp>
        <p:nvSpPr>
          <p:cNvPr id="4" name="Slide Number Placeholder 3">
            <a:extLst>
              <a:ext uri="{FF2B5EF4-FFF2-40B4-BE49-F238E27FC236}">
                <a16:creationId xmlns:a16="http://schemas.microsoft.com/office/drawing/2014/main" id="{E9E4F90F-E219-10FE-D633-AE923220E963}"/>
              </a:ext>
            </a:extLst>
          </p:cNvPr>
          <p:cNvSpPr>
            <a:spLocks noGrp="1"/>
          </p:cNvSpPr>
          <p:nvPr>
            <p:ph type="sldNum" sz="quarter" idx="5"/>
          </p:nvPr>
        </p:nvSpPr>
        <p:spPr/>
        <p:txBody>
          <a:bodyPr/>
          <a:lstStyle/>
          <a:p>
            <a:fld id="{0C75E569-FA29-4591-9ED9-413A86DC2D18}" type="slidenum">
              <a:rPr lang="en-GB" smtClean="0"/>
              <a:pPr/>
              <a:t>6</a:t>
            </a:fld>
            <a:endParaRPr lang="en-GB"/>
          </a:p>
        </p:txBody>
      </p:sp>
    </p:spTree>
    <p:extLst>
      <p:ext uri="{BB962C8B-B14F-4D97-AF65-F5344CB8AC3E}">
        <p14:creationId xmlns:p14="http://schemas.microsoft.com/office/powerpoint/2010/main" val="114161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120650">
              <a:buFont typeface="Arial"/>
              <a:buNone/>
            </a:pPr>
            <a:r>
              <a:rPr lang="en-GB" sz="1100"/>
              <a:t>Mort – charts 2C (NSM only) - shape by age OK – perhaps some slight reshaping required (for makes – dip at mid ages)</a:t>
            </a:r>
          </a:p>
          <a:p>
            <a:pPr marL="0" lvl="0" indent="-120650">
              <a:buFont typeface="Arial"/>
              <a:buNone/>
            </a:pPr>
            <a:r>
              <a:rPr lang="en-GB" sz="1100"/>
              <a:t>CI -  Chart 3C – MNS OK, FNS – ages 50-54 needs looking into (impacts of screening)</a:t>
            </a:r>
          </a:p>
          <a:p>
            <a:endParaRPr lang="en-GB"/>
          </a:p>
          <a:p>
            <a:endParaRPr lang="en-GB"/>
          </a:p>
          <a:p>
            <a:r>
              <a:rPr lang="en-GB"/>
              <a:t>Wording lifted from WP202:</a:t>
            </a:r>
          </a:p>
          <a:p>
            <a:endParaRPr lang="en-GB"/>
          </a:p>
          <a:p>
            <a:r>
              <a:rPr lang="en-GB" b="1"/>
              <a:t>Mortality</a:t>
            </a:r>
            <a:r>
              <a:rPr lang="en-GB"/>
              <a:t>: </a:t>
            </a:r>
          </a:p>
          <a:p>
            <a:r>
              <a:rPr lang="en-GB" sz="1200" kern="1200">
                <a:solidFill>
                  <a:schemeClr val="tx1"/>
                </a:solidFill>
                <a:effectLst/>
                <a:latin typeface="Arial" charset="0"/>
                <a:ea typeface="+mn-ea"/>
                <a:cs typeface="Arial" charset="0"/>
              </a:rPr>
              <a:t>•Male non-smoker experience appears relatively flat across most age bands in all periods, however, all periods show lighter experience than expected at ages 55-59 and 60-64. Experience appears heavier at older ages.</a:t>
            </a:r>
          </a:p>
          <a:p>
            <a:r>
              <a:rPr lang="en-GB" sz="1200" kern="1200">
                <a:solidFill>
                  <a:schemeClr val="tx1"/>
                </a:solidFill>
                <a:effectLst/>
                <a:latin typeface="Arial" charset="0"/>
                <a:ea typeface="+mn-ea"/>
                <a:cs typeface="Arial" charset="0"/>
              </a:rPr>
              <a:t>•Female non-smoker experience has a similar shape in all periods. It is relatively flat at younger ages then becomes increasingly heavier at older ages.</a:t>
            </a:r>
          </a:p>
          <a:p>
            <a:r>
              <a:rPr lang="en-GB" sz="1200" kern="1200">
                <a:solidFill>
                  <a:schemeClr val="tx1"/>
                </a:solidFill>
                <a:effectLst/>
                <a:latin typeface="Arial" charset="0"/>
                <a:ea typeface="+mn-ea"/>
                <a:cs typeface="Arial" charset="0"/>
              </a:rPr>
              <a:t>•Male smoker experience follows a similar shape in all periods. Similar to other periods, 2023 is characterised by lighter than average experience at younger ages and heavier than average experience at older ages.</a:t>
            </a:r>
          </a:p>
          <a:p>
            <a:r>
              <a:rPr lang="en-GB" sz="1200" kern="1200">
                <a:solidFill>
                  <a:schemeClr val="tx1"/>
                </a:solidFill>
                <a:effectLst/>
                <a:latin typeface="Arial" charset="0"/>
                <a:ea typeface="+mn-ea"/>
                <a:cs typeface="Arial" charset="0"/>
              </a:rPr>
              <a:t>•The shape of female smoker experience in 2023 is flat across age bands with reasonable data volumes and is similar in shape and level to 2016-2019 experience. Experience in 2023 is consistently lighter than in 2022 across all age bands.</a:t>
            </a:r>
          </a:p>
          <a:p>
            <a:pPr lvl="0"/>
            <a:endParaRPr lang="en-GB" sz="1200" kern="1200">
              <a:solidFill>
                <a:schemeClr val="tx1"/>
              </a:solidFill>
              <a:effectLst/>
              <a:latin typeface="Arial" charset="0"/>
              <a:ea typeface="+mn-ea"/>
              <a:cs typeface="Arial" charset="0"/>
            </a:endParaRPr>
          </a:p>
          <a:p>
            <a:pPr lvl="0"/>
            <a:endParaRPr lang="en-GB"/>
          </a:p>
          <a:p>
            <a:r>
              <a:rPr lang="en-GB" b="1"/>
              <a:t>ACI</a:t>
            </a:r>
            <a:r>
              <a:rPr lang="en-GB"/>
              <a:t>: </a:t>
            </a:r>
          </a:p>
          <a:p>
            <a:r>
              <a:rPr lang="en-GB" i="1"/>
              <a:t>•Male non-smoker experience generally appears stable in 2023 and less volatile than in 2022. Relatively slightly heavier experience at younger ages is offset by lighter experience at ages 55-59 and 60-64.</a:t>
            </a:r>
          </a:p>
          <a:p>
            <a:r>
              <a:rPr lang="en-GB" i="1"/>
              <a:t>•The spike in female non-smoker experience in 2022 at ages 50-54, which we previous noted in Working Paper 191, is still present in these results and also in the new 2023 data. Otherwise, experience in 2023 is generally close to expected for other age bands with reasonable data volumes.</a:t>
            </a:r>
          </a:p>
          <a:p>
            <a:r>
              <a:rPr lang="en-GB" i="1"/>
              <a:t>•Female smoker experience by age is volatile, and confidence intervals are wide, however both 2022 and 2023 experience shows a similar shape, albeit at different overall levels (i.e. heavier at 40-44 and 45-49 and lighter at 50-54 and 55-59). </a:t>
            </a:r>
          </a:p>
          <a:p>
            <a:r>
              <a:rPr lang="en-GB" i="1"/>
              <a:t>•Male smoker experience is relatively flat in 2023 compared with 2022 but confidence intervals are wide. </a:t>
            </a:r>
          </a:p>
          <a:p>
            <a:endParaRPr lang="en-GB"/>
          </a:p>
        </p:txBody>
      </p:sp>
      <p:sp>
        <p:nvSpPr>
          <p:cNvPr id="4" name="Slide Number Placeholder 3"/>
          <p:cNvSpPr>
            <a:spLocks noGrp="1"/>
          </p:cNvSpPr>
          <p:nvPr>
            <p:ph type="sldNum" sz="quarter" idx="5"/>
          </p:nvPr>
        </p:nvSpPr>
        <p:spPr/>
        <p:txBody>
          <a:bodyPr/>
          <a:lstStyle/>
          <a:p>
            <a:fld id="{0C75E569-FA29-4591-9ED9-413A86DC2D18}" type="slidenum">
              <a:rPr lang="en-GB" smtClean="0"/>
              <a:pPr/>
              <a:t>7</a:t>
            </a:fld>
            <a:endParaRPr lang="en-GB"/>
          </a:p>
        </p:txBody>
      </p:sp>
    </p:spTree>
    <p:extLst>
      <p:ext uri="{BB962C8B-B14F-4D97-AF65-F5344CB8AC3E}">
        <p14:creationId xmlns:p14="http://schemas.microsoft.com/office/powerpoint/2010/main" val="345511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EE7B2-AFFA-3587-2558-23F96E8B4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65369-023D-A66D-9A2F-08DA921CC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CDF74-E81C-2EF9-0449-67BFBEC245C2}"/>
              </a:ext>
            </a:extLst>
          </p:cNvPr>
          <p:cNvSpPr>
            <a:spLocks noGrp="1"/>
          </p:cNvSpPr>
          <p:nvPr>
            <p:ph type="body" idx="1"/>
          </p:nvPr>
        </p:nvSpPr>
        <p:spPr/>
        <p:txBody>
          <a:bodyPr/>
          <a:lstStyle/>
          <a:p>
            <a:r>
              <a:rPr lang="en-GB" b="1"/>
              <a:t>Mortality:</a:t>
            </a:r>
          </a:p>
          <a:p>
            <a:r>
              <a:rPr lang="en-GB" b="0" i="1"/>
              <a:t>Chart 2J shows:</a:t>
            </a:r>
          </a:p>
          <a:p>
            <a:r>
              <a:rPr lang="en-GB" b="0" i="1"/>
              <a:t>•All periods show that more-deprived deciles experience heavier mortality than less-deprived deciles. </a:t>
            </a:r>
          </a:p>
          <a:p>
            <a:r>
              <a:rPr lang="en-GB" b="0" i="1"/>
              <a:t>•The shape of experience is similar in all periods for the middle deciles (3 to 9). At the more deprived (1 and 2) and least deprived (10) deciles the 2023 experience is lighter than 2022 and the 2016-2019 baseline.</a:t>
            </a:r>
          </a:p>
          <a:p>
            <a:r>
              <a:rPr lang="en-GB" b="0" i="1"/>
              <a:t>•The corresponding results for 2020 and 2021 in Working Paper 191 showed heavier experience at the more deprived deciles and so the results for 2022 and 2023 appear to show a return to the pre-pandemic spread of experience.</a:t>
            </a:r>
          </a:p>
          <a:p>
            <a:endParaRPr lang="en-GB" b="0"/>
          </a:p>
          <a:p>
            <a:r>
              <a:rPr lang="en-GB" b="1"/>
              <a:t>ACI:</a:t>
            </a:r>
          </a:p>
          <a:p>
            <a:r>
              <a:rPr lang="en-GB" b="0" i="1"/>
              <a:t>Chart 3J shows that experience is generally flat by IMD decile in all time periods.</a:t>
            </a:r>
          </a:p>
        </p:txBody>
      </p:sp>
      <p:sp>
        <p:nvSpPr>
          <p:cNvPr id="4" name="Slide Number Placeholder 3">
            <a:extLst>
              <a:ext uri="{FF2B5EF4-FFF2-40B4-BE49-F238E27FC236}">
                <a16:creationId xmlns:a16="http://schemas.microsoft.com/office/drawing/2014/main" id="{9365F919-6A55-CAEE-4B08-99807AEDB8C1}"/>
              </a:ext>
            </a:extLst>
          </p:cNvPr>
          <p:cNvSpPr>
            <a:spLocks noGrp="1"/>
          </p:cNvSpPr>
          <p:nvPr>
            <p:ph type="sldNum" sz="quarter" idx="5"/>
          </p:nvPr>
        </p:nvSpPr>
        <p:spPr/>
        <p:txBody>
          <a:bodyPr/>
          <a:lstStyle/>
          <a:p>
            <a:fld id="{0C75E569-FA29-4591-9ED9-413A86DC2D18}" type="slidenum">
              <a:rPr lang="en-GB" smtClean="0"/>
              <a:pPr/>
              <a:t>9</a:t>
            </a:fld>
            <a:endParaRPr lang="en-GB"/>
          </a:p>
        </p:txBody>
      </p:sp>
    </p:spTree>
    <p:extLst>
      <p:ext uri="{BB962C8B-B14F-4D97-AF65-F5344CB8AC3E}">
        <p14:creationId xmlns:p14="http://schemas.microsoft.com/office/powerpoint/2010/main" val="2215800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9450D-BF04-80D5-5888-35604D8E4F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3CC99-5D5C-82AB-173D-7C3C1DEC7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E4E76A-C955-8971-DF64-FE288C7368DB}"/>
              </a:ext>
            </a:extLst>
          </p:cNvPr>
          <p:cNvSpPr>
            <a:spLocks noGrp="1"/>
          </p:cNvSpPr>
          <p:nvPr>
            <p:ph type="body" idx="1"/>
          </p:nvPr>
        </p:nvSpPr>
        <p:spPr/>
        <p:txBody>
          <a:bodyPr/>
          <a:lstStyle/>
          <a:p>
            <a:r>
              <a:rPr lang="en-GB" b="1"/>
              <a:t>Mortality:</a:t>
            </a:r>
          </a:p>
          <a:p>
            <a:r>
              <a:rPr lang="en-GB" b="0" i="1"/>
              <a:t>Chart 2L shows an apparent “North/South divide”. The range of experience is greater in 2023 than in 2022.</a:t>
            </a:r>
          </a:p>
          <a:p>
            <a:endParaRPr lang="en-GB"/>
          </a:p>
          <a:p>
            <a:r>
              <a:rPr lang="en-GB" b="1"/>
              <a:t>ACI:</a:t>
            </a:r>
          </a:p>
          <a:p>
            <a:r>
              <a:rPr lang="en-GB" b="0" i="1"/>
              <a:t>Chart 3L shows an apparent “North/South divide” in experience in 2022, with heavier experience in Scotland, North East England, Yorkshire and the Humber and Norther Ireland contrasting with lighter experience in other UK region. This feature is less apparent in 2023. </a:t>
            </a:r>
          </a:p>
          <a:p>
            <a:r>
              <a:rPr lang="en-GB" b="0" i="1"/>
              <a:t>Scotland, Northern Ireland and the North East have heavier experience than expected in both periods, whilst Wales, London, the South East and the East of England have lighter experience than expected in both periods.</a:t>
            </a:r>
          </a:p>
          <a:p>
            <a:endParaRPr lang="en-GB" b="0"/>
          </a:p>
        </p:txBody>
      </p:sp>
      <p:sp>
        <p:nvSpPr>
          <p:cNvPr id="4" name="Slide Number Placeholder 3">
            <a:extLst>
              <a:ext uri="{FF2B5EF4-FFF2-40B4-BE49-F238E27FC236}">
                <a16:creationId xmlns:a16="http://schemas.microsoft.com/office/drawing/2014/main" id="{0B58A373-544C-E45C-331D-1B8E61AA6CF5}"/>
              </a:ext>
            </a:extLst>
          </p:cNvPr>
          <p:cNvSpPr>
            <a:spLocks noGrp="1"/>
          </p:cNvSpPr>
          <p:nvPr>
            <p:ph type="sldNum" sz="quarter" idx="5"/>
          </p:nvPr>
        </p:nvSpPr>
        <p:spPr/>
        <p:txBody>
          <a:bodyPr/>
          <a:lstStyle/>
          <a:p>
            <a:fld id="{0C75E569-FA29-4591-9ED9-413A86DC2D18}" type="slidenum">
              <a:rPr lang="en-GB" smtClean="0"/>
              <a:pPr/>
              <a:t>10</a:t>
            </a:fld>
            <a:endParaRPr lang="en-GB"/>
          </a:p>
        </p:txBody>
      </p:sp>
    </p:spTree>
    <p:extLst>
      <p:ext uri="{BB962C8B-B14F-4D97-AF65-F5344CB8AC3E}">
        <p14:creationId xmlns:p14="http://schemas.microsoft.com/office/powerpoint/2010/main" val="195620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a:solidFill>
                  <a:schemeClr val="tx1"/>
                </a:solidFill>
                <a:effectLst/>
                <a:latin typeface="Arial" charset="0"/>
                <a:ea typeface="+mn-ea"/>
                <a:cs typeface="Arial" charset="0"/>
              </a:rPr>
              <a:t>The charts show the proportions of claims by cause are relatively consistent by calendar year for all sex/smoker subsets, however there are some changes over the period:</a:t>
            </a:r>
          </a:p>
          <a:p>
            <a:pPr lvl="0"/>
            <a:r>
              <a:rPr lang="en-GB" sz="1200" i="1" kern="1200">
                <a:solidFill>
                  <a:schemeClr val="tx1"/>
                </a:solidFill>
                <a:effectLst/>
                <a:latin typeface="Arial" charset="0"/>
                <a:ea typeface="+mn-ea"/>
                <a:cs typeface="Arial" charset="0"/>
              </a:rPr>
              <a:t>The proportion of cancer claims are highest in 2023 in all subsets. All subsets other than female smokers show an increasing proportion of cancer claims across the period.</a:t>
            </a:r>
          </a:p>
          <a:p>
            <a:pPr lvl="0"/>
            <a:r>
              <a:rPr lang="en-GB" sz="1200" i="1" kern="1200">
                <a:solidFill>
                  <a:schemeClr val="tx1"/>
                </a:solidFill>
                <a:effectLst/>
                <a:latin typeface="Arial" charset="0"/>
                <a:ea typeface="+mn-ea"/>
                <a:cs typeface="Arial" charset="0"/>
              </a:rPr>
              <a:t>Other circulatory is the next leading cause of death for all subsets other than female smokers for which it is respiratory. </a:t>
            </a:r>
          </a:p>
          <a:p>
            <a:pPr lvl="0"/>
            <a:r>
              <a:rPr lang="en-GB" sz="1200" i="1" kern="1200">
                <a:solidFill>
                  <a:schemeClr val="tx1"/>
                </a:solidFill>
                <a:effectLst/>
                <a:latin typeface="Arial" charset="0"/>
                <a:ea typeface="+mn-ea"/>
                <a:cs typeface="Arial" charset="0"/>
              </a:rPr>
              <a:t>The trends for causes with fewer claims are broadly flat over the period.</a:t>
            </a:r>
          </a:p>
          <a:p>
            <a:r>
              <a:rPr lang="en-GB" sz="1200" i="1" kern="1200">
                <a:solidFill>
                  <a:schemeClr val="tx1"/>
                </a:solidFill>
                <a:effectLst/>
                <a:latin typeface="Arial" charset="0"/>
                <a:ea typeface="+mn-ea"/>
                <a:cs typeface="Arial" charset="0"/>
              </a:rPr>
              <a:t> </a:t>
            </a:r>
          </a:p>
          <a:p>
            <a:r>
              <a:rPr lang="en-GB" sz="1200" i="1" kern="1200">
                <a:solidFill>
                  <a:schemeClr val="tx1"/>
                </a:solidFill>
                <a:effectLst/>
                <a:latin typeface="Arial" charset="0"/>
                <a:ea typeface="+mn-ea"/>
                <a:cs typeface="Arial" charset="0"/>
              </a:rPr>
              <a:t>Comparing results by risk group, we note:</a:t>
            </a:r>
          </a:p>
          <a:p>
            <a:pPr lvl="0"/>
            <a:r>
              <a:rPr lang="en-GB" sz="1200" i="1" kern="1200">
                <a:solidFill>
                  <a:schemeClr val="tx1"/>
                </a:solidFill>
                <a:effectLst/>
                <a:latin typeface="Arial" charset="0"/>
                <a:ea typeface="+mn-ea"/>
                <a:cs typeface="Arial" charset="0"/>
              </a:rPr>
              <a:t>The proportion of cancer claims is higher for females than males and generally higher for non-smokers than smokers.</a:t>
            </a:r>
          </a:p>
          <a:p>
            <a:pPr lvl="0"/>
            <a:r>
              <a:rPr lang="en-GB" sz="1200" i="1" kern="1200">
                <a:solidFill>
                  <a:schemeClr val="tx1"/>
                </a:solidFill>
                <a:effectLst/>
                <a:latin typeface="Arial" charset="0"/>
                <a:ea typeface="+mn-ea"/>
                <a:cs typeface="Arial" charset="0"/>
              </a:rPr>
              <a:t>The proportion of other circulatory claims is higher for males than females.</a:t>
            </a:r>
          </a:p>
          <a:p>
            <a:pPr lvl="0"/>
            <a:r>
              <a:rPr lang="en-GB" sz="1200" i="1" kern="1200">
                <a:solidFill>
                  <a:schemeClr val="tx1"/>
                </a:solidFill>
                <a:effectLst/>
                <a:latin typeface="Arial" charset="0"/>
                <a:ea typeface="+mn-ea"/>
                <a:cs typeface="Arial" charset="0"/>
              </a:rPr>
              <a:t>The proportion of combined other circulatory and heart attack claims is higher for male smoker than male non-smokers (the same is true for females, however the number of female smoker heart attacks claims is low and so it is included in the residual group).</a:t>
            </a:r>
          </a:p>
          <a:p>
            <a:endParaRPr lang="en-GB" i="1"/>
          </a:p>
        </p:txBody>
      </p:sp>
      <p:sp>
        <p:nvSpPr>
          <p:cNvPr id="4" name="Slide Number Placeholder 3"/>
          <p:cNvSpPr>
            <a:spLocks noGrp="1"/>
          </p:cNvSpPr>
          <p:nvPr>
            <p:ph type="sldNum" sz="quarter" idx="5"/>
          </p:nvPr>
        </p:nvSpPr>
        <p:spPr/>
        <p:txBody>
          <a:bodyPr/>
          <a:lstStyle/>
          <a:p>
            <a:fld id="{0C75E569-FA29-4591-9ED9-413A86DC2D18}" type="slidenum">
              <a:rPr lang="en-GB" smtClean="0"/>
              <a:pPr/>
              <a:t>12</a:t>
            </a:fld>
            <a:endParaRPr lang="en-GB"/>
          </a:p>
        </p:txBody>
      </p:sp>
    </p:spTree>
    <p:extLst>
      <p:ext uri="{BB962C8B-B14F-4D97-AF65-F5344CB8AC3E}">
        <p14:creationId xmlns:p14="http://schemas.microsoft.com/office/powerpoint/2010/main" val="16714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a:solidFill>
                  <a:schemeClr val="tx1"/>
                </a:solidFill>
                <a:effectLst/>
                <a:latin typeface="Arial" charset="0"/>
                <a:ea typeface="+mn-ea"/>
                <a:cs typeface="Arial" charset="0"/>
              </a:rPr>
              <a:t>The charts show the proportions of claims by cause are relatively consistent by calendar year for all sex/smoker subsets, however there are some changes over the period:</a:t>
            </a:r>
          </a:p>
          <a:p>
            <a:pPr lvl="0"/>
            <a:r>
              <a:rPr lang="en-GB" sz="1200" i="1" kern="1200">
                <a:solidFill>
                  <a:schemeClr val="tx1"/>
                </a:solidFill>
                <a:effectLst/>
                <a:latin typeface="Arial" charset="0"/>
                <a:ea typeface="+mn-ea"/>
                <a:cs typeface="Arial" charset="0"/>
              </a:rPr>
              <a:t>The proportion of cancer claims are highest in 2023 in all subsets. All subsets other than female smokers show an increasing proportion of cancer claims across the period.</a:t>
            </a:r>
          </a:p>
          <a:p>
            <a:pPr lvl="0"/>
            <a:r>
              <a:rPr lang="en-GB" sz="1200" i="1" kern="1200">
                <a:solidFill>
                  <a:schemeClr val="tx1"/>
                </a:solidFill>
                <a:effectLst/>
                <a:latin typeface="Arial" charset="0"/>
                <a:ea typeface="+mn-ea"/>
                <a:cs typeface="Arial" charset="0"/>
              </a:rPr>
              <a:t>Other circulatory is the next leading cause of death for all subsets other than female smokers for which it is respiratory. </a:t>
            </a:r>
          </a:p>
          <a:p>
            <a:pPr lvl="0"/>
            <a:r>
              <a:rPr lang="en-GB" sz="1200" i="1" kern="1200">
                <a:solidFill>
                  <a:schemeClr val="tx1"/>
                </a:solidFill>
                <a:effectLst/>
                <a:latin typeface="Arial" charset="0"/>
                <a:ea typeface="+mn-ea"/>
                <a:cs typeface="Arial" charset="0"/>
              </a:rPr>
              <a:t>The trends for causes with fewer claims are broadly flat over the period.</a:t>
            </a:r>
          </a:p>
          <a:p>
            <a:r>
              <a:rPr lang="en-GB" sz="1200" i="1" kern="1200">
                <a:solidFill>
                  <a:schemeClr val="tx1"/>
                </a:solidFill>
                <a:effectLst/>
                <a:latin typeface="Arial" charset="0"/>
                <a:ea typeface="+mn-ea"/>
                <a:cs typeface="Arial" charset="0"/>
              </a:rPr>
              <a:t> </a:t>
            </a:r>
          </a:p>
          <a:p>
            <a:r>
              <a:rPr lang="en-GB" sz="1200" i="1" kern="1200">
                <a:solidFill>
                  <a:schemeClr val="tx1"/>
                </a:solidFill>
                <a:effectLst/>
                <a:latin typeface="Arial" charset="0"/>
                <a:ea typeface="+mn-ea"/>
                <a:cs typeface="Arial" charset="0"/>
              </a:rPr>
              <a:t>Comparing results by risk group, we note:</a:t>
            </a:r>
          </a:p>
          <a:p>
            <a:pPr lvl="0"/>
            <a:r>
              <a:rPr lang="en-GB" sz="1200" i="1" kern="1200">
                <a:solidFill>
                  <a:schemeClr val="tx1"/>
                </a:solidFill>
                <a:effectLst/>
                <a:latin typeface="Arial" charset="0"/>
                <a:ea typeface="+mn-ea"/>
                <a:cs typeface="Arial" charset="0"/>
              </a:rPr>
              <a:t>The proportion of cancer claims is higher for females than males and generally higher for non-smokers than smokers.</a:t>
            </a:r>
          </a:p>
          <a:p>
            <a:pPr lvl="0"/>
            <a:r>
              <a:rPr lang="en-GB" sz="1200" i="1" kern="1200">
                <a:solidFill>
                  <a:schemeClr val="tx1"/>
                </a:solidFill>
                <a:effectLst/>
                <a:latin typeface="Arial" charset="0"/>
                <a:ea typeface="+mn-ea"/>
                <a:cs typeface="Arial" charset="0"/>
              </a:rPr>
              <a:t>The proportion of other circulatory claims is higher for males than females.</a:t>
            </a:r>
          </a:p>
          <a:p>
            <a:pPr lvl="0"/>
            <a:r>
              <a:rPr lang="en-GB" sz="1200" i="1" kern="1200">
                <a:solidFill>
                  <a:schemeClr val="tx1"/>
                </a:solidFill>
                <a:effectLst/>
                <a:latin typeface="Arial" charset="0"/>
                <a:ea typeface="+mn-ea"/>
                <a:cs typeface="Arial" charset="0"/>
              </a:rPr>
              <a:t>The proportion of combined other circulatory and heart attack claims is higher for male smoker than male non-smokers (the same is true for females, however the number of female smoker heart attacks claims is low and so it is included in the residual group).</a:t>
            </a:r>
          </a:p>
          <a:p>
            <a:endParaRPr lang="en-GB" i="1"/>
          </a:p>
          <a:p>
            <a:endParaRPr lang="en-GB"/>
          </a:p>
        </p:txBody>
      </p:sp>
      <p:sp>
        <p:nvSpPr>
          <p:cNvPr id="4" name="Slide Number Placeholder 3"/>
          <p:cNvSpPr>
            <a:spLocks noGrp="1"/>
          </p:cNvSpPr>
          <p:nvPr>
            <p:ph type="sldNum" sz="quarter" idx="5"/>
          </p:nvPr>
        </p:nvSpPr>
        <p:spPr/>
        <p:txBody>
          <a:bodyPr/>
          <a:lstStyle/>
          <a:p>
            <a:fld id="{0C75E569-FA29-4591-9ED9-413A86DC2D18}" type="slidenum">
              <a:rPr lang="en-GB" smtClean="0"/>
              <a:pPr/>
              <a:t>13</a:t>
            </a:fld>
            <a:endParaRPr lang="en-GB"/>
          </a:p>
        </p:txBody>
      </p:sp>
    </p:spTree>
    <p:extLst>
      <p:ext uri="{BB962C8B-B14F-4D97-AF65-F5344CB8AC3E}">
        <p14:creationId xmlns:p14="http://schemas.microsoft.com/office/powerpoint/2010/main" val="4270994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a:solidFill>
                  <a:schemeClr val="tx1"/>
                </a:solidFill>
                <a:effectLst/>
                <a:latin typeface="Arial" charset="0"/>
                <a:ea typeface="+mn-ea"/>
                <a:cs typeface="Arial" charset="0"/>
              </a:rPr>
              <a:t>The charts show the proportions of claims by cause are relatively consistent by calendar year for all sex/smoker subsets, however there are some changes over the period:</a:t>
            </a:r>
          </a:p>
          <a:p>
            <a:pPr lvl="0"/>
            <a:r>
              <a:rPr lang="en-GB" sz="1200" i="1" kern="1200">
                <a:solidFill>
                  <a:schemeClr val="tx1"/>
                </a:solidFill>
                <a:effectLst/>
                <a:latin typeface="Arial" charset="0"/>
                <a:ea typeface="+mn-ea"/>
                <a:cs typeface="Arial" charset="0"/>
              </a:rPr>
              <a:t>The proportion of cancer claims is generally lowest in 2022 except for male non-smokers, which appears to have an increasing proportion of cancer claims.</a:t>
            </a:r>
          </a:p>
          <a:p>
            <a:pPr lvl="0"/>
            <a:r>
              <a:rPr lang="en-GB" sz="1200" i="1" kern="1200">
                <a:solidFill>
                  <a:schemeClr val="tx1"/>
                </a:solidFill>
                <a:effectLst/>
                <a:latin typeface="Arial" charset="0"/>
                <a:ea typeface="+mn-ea"/>
                <a:cs typeface="Arial" charset="0"/>
              </a:rPr>
              <a:t>For the non-smoker subsets the proportions of deaths decrease across the period. This is not evident for smokers.</a:t>
            </a:r>
          </a:p>
          <a:p>
            <a:pPr lvl="0"/>
            <a:r>
              <a:rPr lang="en-GB" sz="1200" i="1" kern="1200">
                <a:solidFill>
                  <a:schemeClr val="tx1"/>
                </a:solidFill>
                <a:effectLst/>
                <a:latin typeface="Arial" charset="0"/>
                <a:ea typeface="+mn-ea"/>
                <a:cs typeface="Arial" charset="0"/>
              </a:rPr>
              <a:t>The trends for causes with fewer claims are broadly consistent over the period.</a:t>
            </a:r>
          </a:p>
          <a:p>
            <a:endParaRPr lang="en-GB" sz="1200" i="1" kern="1200">
              <a:solidFill>
                <a:schemeClr val="tx1"/>
              </a:solidFill>
              <a:effectLst/>
              <a:latin typeface="Arial" charset="0"/>
              <a:ea typeface="+mn-ea"/>
              <a:cs typeface="Arial" charset="0"/>
            </a:endParaRPr>
          </a:p>
          <a:p>
            <a:r>
              <a:rPr lang="en-GB" sz="1200" i="1" kern="1200">
                <a:solidFill>
                  <a:schemeClr val="tx1"/>
                </a:solidFill>
                <a:effectLst/>
                <a:latin typeface="Arial" charset="0"/>
                <a:ea typeface="+mn-ea"/>
                <a:cs typeface="Arial" charset="0"/>
              </a:rPr>
              <a:t>Comparing results by risk group, we note:</a:t>
            </a:r>
          </a:p>
          <a:p>
            <a:pPr lvl="0"/>
            <a:r>
              <a:rPr lang="en-GB" sz="1200" i="1" kern="1200">
                <a:solidFill>
                  <a:schemeClr val="tx1"/>
                </a:solidFill>
                <a:effectLst/>
                <a:latin typeface="Arial" charset="0"/>
                <a:ea typeface="+mn-ea"/>
                <a:cs typeface="Arial" charset="0"/>
              </a:rPr>
              <a:t>The proportion of deaths is higher for smokers than non-smokers.</a:t>
            </a:r>
          </a:p>
          <a:p>
            <a:pPr lvl="0"/>
            <a:r>
              <a:rPr lang="en-GB" sz="1200" i="1" kern="1200">
                <a:solidFill>
                  <a:schemeClr val="tx1"/>
                </a:solidFill>
                <a:effectLst/>
                <a:latin typeface="Arial" charset="0"/>
                <a:ea typeface="+mn-ea"/>
                <a:cs typeface="Arial" charset="0"/>
              </a:rPr>
              <a:t>The proportion of cancer claims is higher for females than males and higher for non-smokers than smokers.</a:t>
            </a:r>
          </a:p>
          <a:p>
            <a:pPr lvl="0"/>
            <a:r>
              <a:rPr lang="en-GB" sz="1200" i="1" kern="1200">
                <a:solidFill>
                  <a:schemeClr val="tx1"/>
                </a:solidFill>
                <a:effectLst/>
                <a:latin typeface="Arial" charset="0"/>
                <a:ea typeface="+mn-ea"/>
                <a:cs typeface="Arial" charset="0"/>
              </a:rPr>
              <a:t>The proportion of heart attack claims is higher for male smokers, compared with male non-smokers but the proportion of stroke claims is similar.</a:t>
            </a:r>
          </a:p>
          <a:p>
            <a:pPr lvl="0"/>
            <a:r>
              <a:rPr lang="en-GB" sz="1200" i="1" kern="1200">
                <a:solidFill>
                  <a:schemeClr val="tx1"/>
                </a:solidFill>
                <a:effectLst/>
                <a:latin typeface="Arial" charset="0"/>
                <a:ea typeface="+mn-ea"/>
                <a:cs typeface="Arial" charset="0"/>
              </a:rPr>
              <a:t>For female non-smokers there is a higher proportion of stroke claims than heart attack claims. The opposite is true in both male datasets.</a:t>
            </a:r>
          </a:p>
          <a:p>
            <a:endParaRPr lang="en-GB" i="1"/>
          </a:p>
        </p:txBody>
      </p:sp>
      <p:sp>
        <p:nvSpPr>
          <p:cNvPr id="4" name="Slide Number Placeholder 3"/>
          <p:cNvSpPr>
            <a:spLocks noGrp="1"/>
          </p:cNvSpPr>
          <p:nvPr>
            <p:ph type="sldNum" sz="quarter" idx="5"/>
          </p:nvPr>
        </p:nvSpPr>
        <p:spPr/>
        <p:txBody>
          <a:bodyPr/>
          <a:lstStyle/>
          <a:p>
            <a:fld id="{0C75E569-FA29-4591-9ED9-413A86DC2D18}" type="slidenum">
              <a:rPr lang="en-GB" smtClean="0"/>
              <a:pPr/>
              <a:t>14</a:t>
            </a:fld>
            <a:endParaRPr lang="en-GB"/>
          </a:p>
        </p:txBody>
      </p:sp>
    </p:spTree>
    <p:extLst>
      <p:ext uri="{BB962C8B-B14F-4D97-AF65-F5344CB8AC3E}">
        <p14:creationId xmlns:p14="http://schemas.microsoft.com/office/powerpoint/2010/main" val="883134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a:solidFill>
                  <a:schemeClr val="tx1"/>
                </a:solidFill>
                <a:effectLst/>
                <a:latin typeface="Arial" charset="0"/>
                <a:ea typeface="+mn-ea"/>
                <a:cs typeface="Arial" charset="0"/>
              </a:rPr>
              <a:t>The charts show the proportions of claims by cause are relatively consistent by calendar year for all sex/smoker subsets, however there are some changes over the period:</a:t>
            </a:r>
          </a:p>
          <a:p>
            <a:pPr lvl="0"/>
            <a:r>
              <a:rPr lang="en-GB" sz="1200" i="1" kern="1200">
                <a:solidFill>
                  <a:schemeClr val="tx1"/>
                </a:solidFill>
                <a:effectLst/>
                <a:latin typeface="Arial" charset="0"/>
                <a:ea typeface="+mn-ea"/>
                <a:cs typeface="Arial" charset="0"/>
              </a:rPr>
              <a:t>The proportion of cancer claims is generally lowest in 2022 except for male non-smokers, which appears to have an increasing proportion of cancer claims.</a:t>
            </a:r>
          </a:p>
          <a:p>
            <a:pPr lvl="0"/>
            <a:r>
              <a:rPr lang="en-GB" sz="1200" i="1" kern="1200">
                <a:solidFill>
                  <a:schemeClr val="tx1"/>
                </a:solidFill>
                <a:effectLst/>
                <a:latin typeface="Arial" charset="0"/>
                <a:ea typeface="+mn-ea"/>
                <a:cs typeface="Arial" charset="0"/>
              </a:rPr>
              <a:t>For the non-smoker subsets the proportions of deaths decrease across the period. This is not evident for smokers.</a:t>
            </a:r>
          </a:p>
          <a:p>
            <a:pPr lvl="0"/>
            <a:r>
              <a:rPr lang="en-GB" sz="1200" i="1" kern="1200">
                <a:solidFill>
                  <a:schemeClr val="tx1"/>
                </a:solidFill>
                <a:effectLst/>
                <a:latin typeface="Arial" charset="0"/>
                <a:ea typeface="+mn-ea"/>
                <a:cs typeface="Arial" charset="0"/>
              </a:rPr>
              <a:t>The trends for causes with fewer claims are broadly consistent over the period.</a:t>
            </a:r>
          </a:p>
          <a:p>
            <a:endParaRPr lang="en-GB" sz="1200" i="1" kern="1200">
              <a:solidFill>
                <a:schemeClr val="tx1"/>
              </a:solidFill>
              <a:effectLst/>
              <a:latin typeface="Arial" charset="0"/>
              <a:ea typeface="+mn-ea"/>
              <a:cs typeface="Arial" charset="0"/>
            </a:endParaRPr>
          </a:p>
          <a:p>
            <a:r>
              <a:rPr lang="en-GB" sz="1200" i="1" kern="1200">
                <a:solidFill>
                  <a:schemeClr val="tx1"/>
                </a:solidFill>
                <a:effectLst/>
                <a:latin typeface="Arial" charset="0"/>
                <a:ea typeface="+mn-ea"/>
                <a:cs typeface="Arial" charset="0"/>
              </a:rPr>
              <a:t>Comparing results by risk group, we note:</a:t>
            </a:r>
          </a:p>
          <a:p>
            <a:pPr lvl="0"/>
            <a:r>
              <a:rPr lang="en-GB" sz="1200" i="1" kern="1200">
                <a:solidFill>
                  <a:schemeClr val="tx1"/>
                </a:solidFill>
                <a:effectLst/>
                <a:latin typeface="Arial" charset="0"/>
                <a:ea typeface="+mn-ea"/>
                <a:cs typeface="Arial" charset="0"/>
              </a:rPr>
              <a:t>The proportion of deaths is higher for smokers than non-smokers.</a:t>
            </a:r>
          </a:p>
          <a:p>
            <a:pPr lvl="0"/>
            <a:r>
              <a:rPr lang="en-GB" sz="1200" i="1" kern="1200">
                <a:solidFill>
                  <a:schemeClr val="tx1"/>
                </a:solidFill>
                <a:effectLst/>
                <a:latin typeface="Arial" charset="0"/>
                <a:ea typeface="+mn-ea"/>
                <a:cs typeface="Arial" charset="0"/>
              </a:rPr>
              <a:t>The proportion of cancer claims is higher for females than males and higher for non-smokers than smokers.</a:t>
            </a:r>
          </a:p>
          <a:p>
            <a:pPr lvl="0"/>
            <a:r>
              <a:rPr lang="en-GB" sz="1200" i="1" kern="1200">
                <a:solidFill>
                  <a:schemeClr val="tx1"/>
                </a:solidFill>
                <a:effectLst/>
                <a:latin typeface="Arial" charset="0"/>
                <a:ea typeface="+mn-ea"/>
                <a:cs typeface="Arial" charset="0"/>
              </a:rPr>
              <a:t>The proportion of heart attack claims is higher for male smokers, compared with male non-smokers but the proportion of stroke claims is similar.</a:t>
            </a:r>
          </a:p>
          <a:p>
            <a:pPr lvl="0"/>
            <a:r>
              <a:rPr lang="en-GB" sz="1200" i="1" kern="1200">
                <a:solidFill>
                  <a:schemeClr val="tx1"/>
                </a:solidFill>
                <a:effectLst/>
                <a:latin typeface="Arial" charset="0"/>
                <a:ea typeface="+mn-ea"/>
                <a:cs typeface="Arial" charset="0"/>
              </a:rPr>
              <a:t>For female non-smokers there is a higher proportion of stroke claims than heart attack claims. The opposite is true in both male datasets.</a:t>
            </a:r>
          </a:p>
          <a:p>
            <a:endParaRPr lang="en-GB" i="1"/>
          </a:p>
        </p:txBody>
      </p:sp>
      <p:sp>
        <p:nvSpPr>
          <p:cNvPr id="4" name="Slide Number Placeholder 3"/>
          <p:cNvSpPr>
            <a:spLocks noGrp="1"/>
          </p:cNvSpPr>
          <p:nvPr>
            <p:ph type="sldNum" sz="quarter" idx="5"/>
          </p:nvPr>
        </p:nvSpPr>
        <p:spPr/>
        <p:txBody>
          <a:bodyPr/>
          <a:lstStyle/>
          <a:p>
            <a:fld id="{0C75E569-FA29-4591-9ED9-413A86DC2D18}" type="slidenum">
              <a:rPr lang="en-GB" smtClean="0"/>
              <a:pPr/>
              <a:t>15</a:t>
            </a:fld>
            <a:endParaRPr lang="en-GB"/>
          </a:p>
        </p:txBody>
      </p:sp>
    </p:spTree>
    <p:extLst>
      <p:ext uri="{BB962C8B-B14F-4D97-AF65-F5344CB8AC3E}">
        <p14:creationId xmlns:p14="http://schemas.microsoft.com/office/powerpoint/2010/main" val="232170945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6625739" y="1066801"/>
            <a:ext cx="5261461" cy="553838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27056" y="2133608"/>
            <a:ext cx="10979144" cy="1295399"/>
          </a:xfrm>
        </p:spPr>
        <p:txBody>
          <a:bodyPr anchor="t"/>
          <a:lstStyle>
            <a:lvl1pPr>
              <a:defRPr sz="3600" b="1">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9988545"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08 October 2025</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ln w="12700">
            <a:solidFill>
              <a:schemeClr val="tx2">
                <a:lumMod val="65000"/>
                <a:lumOff val="35000"/>
              </a:schemeClr>
            </a:solidFill>
          </a:ln>
          <a:effectLst>
            <a:softEdge rad="31750"/>
          </a:effectLst>
        </p:spPr>
        <p:txBody>
          <a:bodyPr/>
          <a:lstStyle>
            <a:lvl1pPr>
              <a:defRPr b="1">
                <a:solidFill>
                  <a:schemeClr val="tx1"/>
                </a:solidFill>
              </a:defRPr>
            </a:lvl1pPr>
          </a:lstStyle>
          <a:p>
            <a:fld id="{1744C141-B97D-4979-AB76-E8E6AB76C28B}" type="datetime4">
              <a:rPr lang="en-GB" smtClean="0"/>
              <a:pPr/>
              <a:t>08 October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9D143EA-A2F3-48B5-BC61-6CC1B4478A7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6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bg2"/>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accent2"/>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ln w="12700">
            <a:solidFill>
              <a:schemeClr val="tx2">
                <a:lumMod val="65000"/>
                <a:lumOff val="35000"/>
              </a:schemeClr>
            </a:solidFill>
          </a:ln>
          <a:effectLst>
            <a:softEdge rad="31750"/>
          </a:effectLst>
        </p:spPr>
        <p:txBody>
          <a:bodyPr/>
          <a:lstStyle>
            <a:lvl1pPr>
              <a:defRPr b="1">
                <a:solidFill>
                  <a:schemeClr val="tx1"/>
                </a:solidFill>
              </a:defRPr>
            </a:lvl1pPr>
          </a:lstStyle>
          <a:p>
            <a:fld id="{1744C141-B97D-4979-AB76-E8E6AB76C28B}" type="datetime4">
              <a:rPr lang="en-GB" smtClean="0"/>
              <a:pPr/>
              <a:t>08 October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9D143EA-A2F3-48B5-BC61-6CC1B4478A7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87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08 October 2025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55266" y="1557338"/>
            <a:ext cx="5427134"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08 October 2025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08 October 2025</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08 October 2025</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08 October 2025</a:t>
            </a:fld>
            <a:endParaRPr lang="en-GB"/>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6155266" y="1557338"/>
            <a:ext cx="5427134" cy="4640262"/>
          </a:xfrm>
        </p:spPr>
        <p:txBody>
          <a:bodyPr/>
          <a:lstStyle>
            <a:lvl1pPr>
              <a:defRPr sz="2200"/>
            </a:lvl1pPr>
          </a:lstStyle>
          <a:p>
            <a:r>
              <a:rPr lang="en-US"/>
              <a:t>Click icon to add chart</a:t>
            </a:r>
            <a:endParaRPr lang="en-GB" dirty="0"/>
          </a:p>
        </p:txBody>
      </p:sp>
      <p:sp>
        <p:nvSpPr>
          <p:cNvPr id="5" name="Date Placeholder 4"/>
          <p:cNvSpPr>
            <a:spLocks noGrp="1"/>
          </p:cNvSpPr>
          <p:nvPr>
            <p:ph type="dt" sz="half" idx="10"/>
          </p:nvPr>
        </p:nvSpPr>
        <p:spPr>
          <a:xfrm>
            <a:off x="527054" y="6410325"/>
            <a:ext cx="2688166" cy="331788"/>
          </a:xfrm>
        </p:spPr>
        <p:txBody>
          <a:bodyPr/>
          <a:lstStyle>
            <a:lvl1pPr>
              <a:defRPr/>
            </a:lvl1pPr>
          </a:lstStyle>
          <a:p>
            <a:fld id="{E55E8865-9CB5-4569-9D00-F0979EDB96F2}" type="datetime4">
              <a:rPr lang="en-GB"/>
              <a:pPr/>
              <a:t>08 October 2025</a:t>
            </a:fld>
            <a:endParaRPr lang="en-GB"/>
          </a:p>
        </p:txBody>
      </p:sp>
      <p:sp>
        <p:nvSpPr>
          <p:cNvPr id="6" name="Footer Placeholder 5"/>
          <p:cNvSpPr>
            <a:spLocks noGrp="1"/>
          </p:cNvSpPr>
          <p:nvPr>
            <p:ph type="ftr" sz="quarter" idx="11"/>
          </p:nvPr>
        </p:nvSpPr>
        <p:spPr>
          <a:xfrm>
            <a:off x="3215223" y="6410325"/>
            <a:ext cx="5761567"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10801353" y="6402396"/>
            <a:ext cx="8636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p:bg>
      <p:bgPr>
        <a:solidFill>
          <a:srgbClr val="C7EA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052" y="2634300"/>
            <a:ext cx="11055349" cy="1143000"/>
          </a:xfrm>
        </p:spPr>
        <p:txBody>
          <a:bodyPr/>
          <a:lstStyle>
            <a:lvl1pPr>
              <a:defRPr>
                <a:solidFill>
                  <a:schemeClr val="accent2"/>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solidFill>
                  <a:schemeClr val="accent2"/>
                </a:solidFill>
              </a:defRPr>
            </a:lvl1pPr>
          </a:lstStyle>
          <a:p>
            <a:r>
              <a:rPr lang="en-GB"/>
              <a:t>6 October 2025</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FE8DA6AF-1811-4E27-A96F-54109F1D0275}" type="slidenum">
              <a:rPr lang="en-GB" smtClean="0"/>
              <a:pPr/>
              <a:t>‹#›</a:t>
            </a:fld>
            <a:endParaRPr lang="en-GB"/>
          </a:p>
        </p:txBody>
      </p:sp>
    </p:spTree>
    <p:extLst>
      <p:ext uri="{BB962C8B-B14F-4D97-AF65-F5344CB8AC3E}">
        <p14:creationId xmlns:p14="http://schemas.microsoft.com/office/powerpoint/2010/main" val="193556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6" y="2133608"/>
            <a:ext cx="10979144" cy="1295399"/>
          </a:xfrm>
        </p:spPr>
        <p:txBody>
          <a:bodyPr anchor="t"/>
          <a:lstStyle>
            <a:lvl1pPr>
              <a:defRPr sz="3600" b="1">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9988545"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08 October 2025</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7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51811" y="5546038"/>
            <a:ext cx="12952723" cy="959392"/>
            <a:chOff x="-285849" y="5546036"/>
            <a:chExt cx="10524089" cy="959392"/>
          </a:xfrm>
        </p:grpSpPr>
        <p:sp>
          <p:nvSpPr>
            <p:cNvPr id="7" name="TextBox 6"/>
            <p:cNvSpPr txBox="1"/>
            <p:nvPr userDrawn="1"/>
          </p:nvSpPr>
          <p:spPr>
            <a:xfrm rot="18900000">
              <a:off x="957932" y="6074541"/>
              <a:ext cx="1068262" cy="430887"/>
            </a:xfrm>
            <a:prstGeom prst="rect">
              <a:avLst/>
            </a:prstGeom>
            <a:noFill/>
          </p:spPr>
          <p:txBody>
            <a:bodyPr wrap="none" rtlCol="0">
              <a:spAutoFit/>
            </a:bodyPr>
            <a:lstStyle/>
            <a:p>
              <a:r>
                <a:rPr lang="en-GB" sz="2200" dirty="0">
                  <a:solidFill>
                    <a:srgbClr val="2F5079"/>
                  </a:solidFill>
                </a:rPr>
                <a:t>Progress</a:t>
              </a:r>
            </a:p>
          </p:txBody>
        </p:sp>
        <p:sp>
          <p:nvSpPr>
            <p:cNvPr id="8" name="TextBox 7"/>
            <p:cNvSpPr txBox="1"/>
            <p:nvPr userDrawn="1"/>
          </p:nvSpPr>
          <p:spPr>
            <a:xfrm rot="18900000">
              <a:off x="1357949" y="6024208"/>
              <a:ext cx="1310516" cy="430887"/>
            </a:xfrm>
            <a:prstGeom prst="rect">
              <a:avLst/>
            </a:prstGeom>
            <a:noFill/>
          </p:spPr>
          <p:txBody>
            <a:bodyPr wrap="none" rtlCol="0">
              <a:spAutoFit/>
            </a:bodyPr>
            <a:lstStyle/>
            <a:p>
              <a:r>
                <a:rPr lang="en-GB" sz="2200" dirty="0">
                  <a:solidFill>
                    <a:srgbClr val="2F5079"/>
                  </a:solidFill>
                </a:rPr>
                <a:t>Community</a:t>
              </a:r>
            </a:p>
          </p:txBody>
        </p:sp>
        <p:sp>
          <p:nvSpPr>
            <p:cNvPr id="9" name="TextBox 8"/>
            <p:cNvSpPr txBox="1"/>
            <p:nvPr userDrawn="1"/>
          </p:nvSpPr>
          <p:spPr>
            <a:xfrm rot="18900000">
              <a:off x="1765332" y="5646703"/>
              <a:ext cx="2138868" cy="430887"/>
            </a:xfrm>
            <a:prstGeom prst="rect">
              <a:avLst/>
            </a:prstGeom>
            <a:noFill/>
          </p:spPr>
          <p:txBody>
            <a:bodyPr wrap="none" rtlCol="0">
              <a:spAutoFit/>
            </a:bodyPr>
            <a:lstStyle/>
            <a:p>
              <a:r>
                <a:rPr lang="en-GB" sz="2200" dirty="0">
                  <a:solidFill>
                    <a:srgbClr val="2F5079"/>
                  </a:solidFill>
                </a:rPr>
                <a:t>Sessional Meetings</a:t>
              </a:r>
            </a:p>
          </p:txBody>
        </p:sp>
        <p:sp>
          <p:nvSpPr>
            <p:cNvPr id="11" name="TextBox 10"/>
            <p:cNvSpPr txBox="1"/>
            <p:nvPr userDrawn="1"/>
          </p:nvSpPr>
          <p:spPr>
            <a:xfrm rot="18900000">
              <a:off x="2490868" y="6024206"/>
              <a:ext cx="1169852" cy="430887"/>
            </a:xfrm>
            <a:prstGeom prst="rect">
              <a:avLst/>
            </a:prstGeom>
            <a:noFill/>
          </p:spPr>
          <p:txBody>
            <a:bodyPr wrap="none" rtlCol="0">
              <a:spAutoFit/>
            </a:bodyPr>
            <a:lstStyle/>
            <a:p>
              <a:r>
                <a:rPr lang="en-GB" sz="2200" dirty="0">
                  <a:solidFill>
                    <a:srgbClr val="2F5079"/>
                  </a:solidFill>
                </a:rPr>
                <a:t>Education</a:t>
              </a:r>
            </a:p>
          </p:txBody>
        </p:sp>
        <p:sp>
          <p:nvSpPr>
            <p:cNvPr id="12" name="TextBox 11"/>
            <p:cNvSpPr txBox="1"/>
            <p:nvPr userDrawn="1"/>
          </p:nvSpPr>
          <p:spPr>
            <a:xfrm rot="18900000">
              <a:off x="2910553" y="5797705"/>
              <a:ext cx="1740113" cy="430887"/>
            </a:xfrm>
            <a:prstGeom prst="rect">
              <a:avLst/>
            </a:prstGeom>
            <a:noFill/>
          </p:spPr>
          <p:txBody>
            <a:bodyPr wrap="none" rtlCol="0">
              <a:spAutoFit/>
            </a:bodyPr>
            <a:lstStyle/>
            <a:p>
              <a:pPr algn="l"/>
              <a:r>
                <a:rPr lang="en-GB" sz="2200" dirty="0">
                  <a:solidFill>
                    <a:srgbClr val="2F5079"/>
                  </a:solidFill>
                </a:rPr>
                <a:t>Working parties</a:t>
              </a:r>
            </a:p>
          </p:txBody>
        </p:sp>
        <p:sp>
          <p:nvSpPr>
            <p:cNvPr id="13" name="TextBox 12"/>
            <p:cNvSpPr txBox="1"/>
            <p:nvPr userDrawn="1"/>
          </p:nvSpPr>
          <p:spPr>
            <a:xfrm rot="18900000">
              <a:off x="3505942" y="5948709"/>
              <a:ext cx="1425495" cy="430887"/>
            </a:xfrm>
            <a:prstGeom prst="rect">
              <a:avLst/>
            </a:prstGeom>
            <a:noFill/>
          </p:spPr>
          <p:txBody>
            <a:bodyPr wrap="none" rtlCol="0">
              <a:spAutoFit/>
            </a:bodyPr>
            <a:lstStyle/>
            <a:p>
              <a:r>
                <a:rPr lang="en-GB" sz="2200" dirty="0">
                  <a:solidFill>
                    <a:srgbClr val="2F5079"/>
                  </a:solidFill>
                </a:rPr>
                <a:t>Volunteering</a:t>
              </a:r>
            </a:p>
          </p:txBody>
        </p:sp>
        <p:sp>
          <p:nvSpPr>
            <p:cNvPr id="14" name="TextBox 13"/>
            <p:cNvSpPr txBox="1"/>
            <p:nvPr userDrawn="1"/>
          </p:nvSpPr>
          <p:spPr>
            <a:xfrm rot="18900000">
              <a:off x="4110578" y="6040986"/>
              <a:ext cx="1132081" cy="430887"/>
            </a:xfrm>
            <a:prstGeom prst="rect">
              <a:avLst/>
            </a:prstGeom>
            <a:noFill/>
          </p:spPr>
          <p:txBody>
            <a:bodyPr wrap="none" rtlCol="0">
              <a:spAutoFit/>
            </a:bodyPr>
            <a:lstStyle/>
            <a:p>
              <a:r>
                <a:rPr lang="en-GB" sz="2200" dirty="0">
                  <a:solidFill>
                    <a:srgbClr val="2F5079"/>
                  </a:solidFill>
                </a:rPr>
                <a:t>Research</a:t>
              </a:r>
            </a:p>
          </p:txBody>
        </p:sp>
        <p:sp>
          <p:nvSpPr>
            <p:cNvPr id="15" name="TextBox 14"/>
            <p:cNvSpPr txBox="1"/>
            <p:nvPr userDrawn="1"/>
          </p:nvSpPr>
          <p:spPr>
            <a:xfrm rot="18900000">
              <a:off x="4470578" y="5680258"/>
              <a:ext cx="2025555" cy="430887"/>
            </a:xfrm>
            <a:prstGeom prst="rect">
              <a:avLst/>
            </a:prstGeom>
            <a:noFill/>
          </p:spPr>
          <p:txBody>
            <a:bodyPr wrap="none" rtlCol="0">
              <a:spAutoFit/>
            </a:bodyPr>
            <a:lstStyle/>
            <a:p>
              <a:r>
                <a:rPr lang="en-GB" sz="2200" dirty="0">
                  <a:solidFill>
                    <a:srgbClr val="2F5079"/>
                  </a:solidFill>
                </a:rPr>
                <a:t>Shaping</a:t>
              </a:r>
              <a:r>
                <a:rPr lang="en-GB" sz="2200" baseline="0" dirty="0">
                  <a:solidFill>
                    <a:srgbClr val="2F5079"/>
                  </a:solidFill>
                </a:rPr>
                <a:t> the future</a:t>
              </a:r>
              <a:endParaRPr lang="en-GB" sz="2200" dirty="0">
                <a:solidFill>
                  <a:srgbClr val="2F5079"/>
                </a:solidFill>
              </a:endParaRPr>
            </a:p>
          </p:txBody>
        </p:sp>
        <p:sp>
          <p:nvSpPr>
            <p:cNvPr id="16" name="TextBox 15"/>
            <p:cNvSpPr txBox="1"/>
            <p:nvPr userDrawn="1"/>
          </p:nvSpPr>
          <p:spPr>
            <a:xfrm rot="18900000">
              <a:off x="5196326" y="5960094"/>
              <a:ext cx="1297491" cy="430887"/>
            </a:xfrm>
            <a:prstGeom prst="rect">
              <a:avLst/>
            </a:prstGeom>
            <a:noFill/>
          </p:spPr>
          <p:txBody>
            <a:bodyPr wrap="none" rtlCol="0">
              <a:spAutoFit/>
            </a:bodyPr>
            <a:lstStyle/>
            <a:p>
              <a:r>
                <a:rPr lang="en-GB" sz="2200" dirty="0">
                  <a:solidFill>
                    <a:srgbClr val="2F5079"/>
                  </a:solidFill>
                </a:rPr>
                <a:t>Networking</a:t>
              </a:r>
            </a:p>
          </p:txBody>
        </p:sp>
        <p:sp>
          <p:nvSpPr>
            <p:cNvPr id="17" name="TextBox 16"/>
            <p:cNvSpPr txBox="1"/>
            <p:nvPr userDrawn="1"/>
          </p:nvSpPr>
          <p:spPr>
            <a:xfrm rot="18900000">
              <a:off x="5577996" y="5565807"/>
              <a:ext cx="2241760" cy="430887"/>
            </a:xfrm>
            <a:prstGeom prst="rect">
              <a:avLst/>
            </a:prstGeom>
            <a:noFill/>
          </p:spPr>
          <p:txBody>
            <a:bodyPr wrap="none" rtlCol="0">
              <a:spAutoFit/>
            </a:bodyPr>
            <a:lstStyle/>
            <a:p>
              <a:r>
                <a:rPr lang="en-GB" sz="2200" dirty="0">
                  <a:solidFill>
                    <a:srgbClr val="2F5079"/>
                  </a:solidFill>
                </a:rPr>
                <a:t>Professional</a:t>
              </a:r>
              <a:r>
                <a:rPr lang="en-GB" sz="2200" baseline="0" dirty="0">
                  <a:solidFill>
                    <a:srgbClr val="2F5079"/>
                  </a:solidFill>
                </a:rPr>
                <a:t> support</a:t>
              </a:r>
              <a:endParaRPr lang="en-GB" sz="2200" dirty="0">
                <a:solidFill>
                  <a:srgbClr val="2F5079"/>
                </a:solidFill>
              </a:endParaRPr>
            </a:p>
          </p:txBody>
        </p:sp>
        <p:sp>
          <p:nvSpPr>
            <p:cNvPr id="18" name="TextBox 17"/>
            <p:cNvSpPr txBox="1"/>
            <p:nvPr userDrawn="1"/>
          </p:nvSpPr>
          <p:spPr>
            <a:xfrm rot="18900000">
              <a:off x="6136684" y="5641309"/>
              <a:ext cx="2063326" cy="430887"/>
            </a:xfrm>
            <a:prstGeom prst="rect">
              <a:avLst/>
            </a:prstGeom>
            <a:noFill/>
          </p:spPr>
          <p:txBody>
            <a:bodyPr wrap="none" rtlCol="0">
              <a:spAutoFit/>
            </a:bodyPr>
            <a:lstStyle/>
            <a:p>
              <a:r>
                <a:rPr lang="en-GB" sz="2200" dirty="0">
                  <a:solidFill>
                    <a:srgbClr val="2F5079"/>
                  </a:solidFill>
                </a:rPr>
                <a:t>Enterprise and risk</a:t>
              </a:r>
            </a:p>
          </p:txBody>
        </p:sp>
        <p:sp>
          <p:nvSpPr>
            <p:cNvPr id="19" name="TextBox 18"/>
            <p:cNvSpPr txBox="1"/>
            <p:nvPr userDrawn="1"/>
          </p:nvSpPr>
          <p:spPr>
            <a:xfrm rot="18900000">
              <a:off x="6736813" y="5767143"/>
              <a:ext cx="1770277" cy="430887"/>
            </a:xfrm>
            <a:prstGeom prst="rect">
              <a:avLst/>
            </a:prstGeom>
            <a:noFill/>
          </p:spPr>
          <p:txBody>
            <a:bodyPr wrap="none" rtlCol="0">
              <a:spAutoFit/>
            </a:bodyPr>
            <a:lstStyle/>
            <a:p>
              <a:r>
                <a:rPr lang="en-GB" sz="2200" dirty="0">
                  <a:solidFill>
                    <a:srgbClr val="2F5079"/>
                  </a:solidFill>
                </a:rPr>
                <a:t>Learned</a:t>
              </a:r>
              <a:r>
                <a:rPr lang="en-GB" sz="2200" baseline="0" dirty="0">
                  <a:solidFill>
                    <a:srgbClr val="2F5079"/>
                  </a:solidFill>
                </a:rPr>
                <a:t> society</a:t>
              </a:r>
              <a:endParaRPr lang="en-GB" sz="2200" dirty="0">
                <a:solidFill>
                  <a:srgbClr val="2F5079"/>
                </a:solidFill>
              </a:endParaRPr>
            </a:p>
          </p:txBody>
        </p:sp>
        <p:sp>
          <p:nvSpPr>
            <p:cNvPr id="20" name="TextBox 19"/>
            <p:cNvSpPr txBox="1"/>
            <p:nvPr userDrawn="1"/>
          </p:nvSpPr>
          <p:spPr>
            <a:xfrm rot="18900000">
              <a:off x="7357541" y="5993647"/>
              <a:ext cx="1336564" cy="430887"/>
            </a:xfrm>
            <a:prstGeom prst="rect">
              <a:avLst/>
            </a:prstGeom>
            <a:noFill/>
          </p:spPr>
          <p:txBody>
            <a:bodyPr wrap="none" rtlCol="0">
              <a:spAutoFit/>
            </a:bodyPr>
            <a:lstStyle/>
            <a:p>
              <a:r>
                <a:rPr lang="en-GB" sz="2200" dirty="0">
                  <a:solidFill>
                    <a:srgbClr val="2F5079"/>
                  </a:solidFill>
                </a:rPr>
                <a:t>Opportunity</a:t>
              </a:r>
            </a:p>
          </p:txBody>
        </p:sp>
        <p:sp>
          <p:nvSpPr>
            <p:cNvPr id="21" name="TextBox 20"/>
            <p:cNvSpPr txBox="1"/>
            <p:nvPr userDrawn="1"/>
          </p:nvSpPr>
          <p:spPr>
            <a:xfrm rot="18900000">
              <a:off x="7802599" y="5607753"/>
              <a:ext cx="2102399" cy="430887"/>
            </a:xfrm>
            <a:prstGeom prst="rect">
              <a:avLst/>
            </a:prstGeom>
            <a:noFill/>
          </p:spPr>
          <p:txBody>
            <a:bodyPr wrap="none" rtlCol="0">
              <a:spAutoFit/>
            </a:bodyPr>
            <a:lstStyle/>
            <a:p>
              <a:r>
                <a:rPr lang="en-GB" sz="2200" dirty="0">
                  <a:solidFill>
                    <a:srgbClr val="2F5079"/>
                  </a:solidFill>
                </a:rPr>
                <a:t>International profile</a:t>
              </a:r>
            </a:p>
          </p:txBody>
        </p:sp>
        <p:sp>
          <p:nvSpPr>
            <p:cNvPr id="22" name="TextBox 21"/>
            <p:cNvSpPr txBox="1"/>
            <p:nvPr userDrawn="1"/>
          </p:nvSpPr>
          <p:spPr>
            <a:xfrm rot="18900000">
              <a:off x="8518697" y="6052369"/>
              <a:ext cx="1017466" cy="430887"/>
            </a:xfrm>
            <a:prstGeom prst="rect">
              <a:avLst/>
            </a:prstGeom>
            <a:noFill/>
          </p:spPr>
          <p:txBody>
            <a:bodyPr wrap="none" rtlCol="0">
              <a:spAutoFit/>
            </a:bodyPr>
            <a:lstStyle/>
            <a:p>
              <a:r>
                <a:rPr lang="en-GB" sz="2200" dirty="0">
                  <a:solidFill>
                    <a:srgbClr val="2F5079"/>
                  </a:solidFill>
                </a:rPr>
                <a:t>Journals</a:t>
              </a:r>
            </a:p>
          </p:txBody>
        </p:sp>
        <p:sp>
          <p:nvSpPr>
            <p:cNvPr id="23" name="TextBox 22"/>
            <p:cNvSpPr txBox="1"/>
            <p:nvPr userDrawn="1"/>
          </p:nvSpPr>
          <p:spPr>
            <a:xfrm rot="18900000">
              <a:off x="8978520" y="6002036"/>
              <a:ext cx="1259720" cy="430887"/>
            </a:xfrm>
            <a:prstGeom prst="rect">
              <a:avLst/>
            </a:prstGeom>
            <a:noFill/>
          </p:spPr>
          <p:txBody>
            <a:bodyPr wrap="none" rtlCol="0">
              <a:spAutoFit/>
            </a:bodyPr>
            <a:lstStyle/>
            <a:p>
              <a:r>
                <a:rPr lang="en-GB" sz="2200" dirty="0">
                  <a:solidFill>
                    <a:srgbClr val="2F5079"/>
                  </a:solidFill>
                </a:rPr>
                <a:t>Supporting</a:t>
              </a:r>
            </a:p>
          </p:txBody>
        </p:sp>
        <p:sp>
          <p:nvSpPr>
            <p:cNvPr id="24" name="TextBox 23"/>
            <p:cNvSpPr txBox="1"/>
            <p:nvPr userDrawn="1"/>
          </p:nvSpPr>
          <p:spPr>
            <a:xfrm rot="18900000">
              <a:off x="-285849" y="5546036"/>
              <a:ext cx="1106032" cy="430887"/>
            </a:xfrm>
            <a:prstGeom prst="rect">
              <a:avLst/>
            </a:prstGeom>
            <a:noFill/>
          </p:spPr>
          <p:txBody>
            <a:bodyPr wrap="none" rtlCol="0">
              <a:spAutoFit/>
            </a:bodyPr>
            <a:lstStyle/>
            <a:p>
              <a:r>
                <a:rPr lang="en-GB" sz="2200" dirty="0">
                  <a:solidFill>
                    <a:srgbClr val="2F5079"/>
                  </a:solidFill>
                </a:rPr>
                <a:t>Expertise</a:t>
              </a:r>
            </a:p>
          </p:txBody>
        </p:sp>
        <p:sp>
          <p:nvSpPr>
            <p:cNvPr id="25" name="TextBox 24"/>
            <p:cNvSpPr txBox="1"/>
            <p:nvPr userDrawn="1"/>
          </p:nvSpPr>
          <p:spPr>
            <a:xfrm rot="18900000">
              <a:off x="-163868" y="5873207"/>
              <a:ext cx="1425130" cy="430887"/>
            </a:xfrm>
            <a:prstGeom prst="rect">
              <a:avLst/>
            </a:prstGeom>
            <a:noFill/>
          </p:spPr>
          <p:txBody>
            <a:bodyPr wrap="none" rtlCol="0">
              <a:spAutoFit/>
            </a:bodyPr>
            <a:lstStyle/>
            <a:p>
              <a:r>
                <a:rPr lang="en-GB" sz="2200" dirty="0">
                  <a:solidFill>
                    <a:srgbClr val="2F5079"/>
                  </a:solidFill>
                </a:rPr>
                <a:t>Sponsorship</a:t>
              </a:r>
            </a:p>
          </p:txBody>
        </p:sp>
        <p:sp>
          <p:nvSpPr>
            <p:cNvPr id="26" name="TextBox 25"/>
            <p:cNvSpPr txBox="1"/>
            <p:nvPr userDrawn="1"/>
          </p:nvSpPr>
          <p:spPr>
            <a:xfrm rot="18900000">
              <a:off x="237530" y="5655092"/>
              <a:ext cx="2115424" cy="430887"/>
            </a:xfrm>
            <a:prstGeom prst="rect">
              <a:avLst/>
            </a:prstGeom>
            <a:noFill/>
          </p:spPr>
          <p:txBody>
            <a:bodyPr wrap="none" rtlCol="0">
              <a:spAutoFit/>
            </a:bodyPr>
            <a:lstStyle/>
            <a:p>
              <a:r>
                <a:rPr lang="en-GB" sz="2200" dirty="0">
                  <a:solidFill>
                    <a:srgbClr val="2F5079"/>
                  </a:solidFill>
                </a:rPr>
                <a:t>Thought leadership</a:t>
              </a:r>
            </a:p>
          </p:txBody>
        </p:sp>
      </p:grpSp>
      <p:sp>
        <p:nvSpPr>
          <p:cNvPr id="3074" name="Rectangle 2"/>
          <p:cNvSpPr>
            <a:spLocks noGrp="1" noChangeArrowheads="1"/>
          </p:cNvSpPr>
          <p:nvPr>
            <p:ph type="ctrTitle"/>
          </p:nvPr>
        </p:nvSpPr>
        <p:spPr>
          <a:xfrm>
            <a:off x="527050" y="2133608"/>
            <a:ext cx="10902949" cy="1295399"/>
          </a:xfrm>
        </p:spPr>
        <p:txBody>
          <a:bodyPr anchor="t"/>
          <a:lstStyle>
            <a:lvl1pPr>
              <a:defRPr sz="3600">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10128760"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08 October 2025</a:t>
            </a:fld>
            <a:endParaRPr lang="en-GB"/>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0" y="2133608"/>
            <a:ext cx="10902949" cy="1295399"/>
          </a:xfrm>
        </p:spPr>
        <p:txBody>
          <a:bodyPr anchor="t"/>
          <a:lstStyle>
            <a:lvl1pPr>
              <a:defRPr sz="3600" b="1">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9531345"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08 October 2025</a:t>
            </a:fld>
            <a:endParaRPr lang="en-GB"/>
          </a:p>
        </p:txBody>
      </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8693149" cy="1295399"/>
          </a:xfrm>
        </p:spPr>
        <p:txBody>
          <a:bodyPr anchor="t"/>
          <a:lstStyle>
            <a:lvl1pPr>
              <a:defRPr sz="3600">
                <a:solidFill>
                  <a:schemeClr val="bg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accent3"/>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smtClean="0"/>
              <a:pPr/>
              <a:t>08 October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2B5E93A1-97F2-4F0B-97B4-7DE5BCAEF38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08 October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3A24984-E1B2-407C-9C01-0E1FE92EBEC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08 October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3A24984-E1B2-407C-9C01-0E1FE92EBEC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20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08 October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FE279110-C7C3-460A-A314-D193AF4E881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24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08 October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FE279110-C7C3-460A-A314-D193AF4E881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98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5"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27055" y="1557338"/>
            <a:ext cx="11055349"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527054" y="6410325"/>
            <a:ext cx="2688166"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08 October 2025</a:t>
            </a:fld>
            <a:endParaRPr lang="en-GB" dirty="0"/>
          </a:p>
        </p:txBody>
      </p:sp>
      <p:sp>
        <p:nvSpPr>
          <p:cNvPr id="1029" name="Rectangle 5"/>
          <p:cNvSpPr>
            <a:spLocks noGrp="1" noChangeArrowheads="1"/>
          </p:cNvSpPr>
          <p:nvPr>
            <p:ph type="ftr" sz="quarter" idx="3"/>
          </p:nvPr>
        </p:nvSpPr>
        <p:spPr bwMode="auto">
          <a:xfrm>
            <a:off x="3215223" y="6410325"/>
            <a:ext cx="745277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10801353" y="6402396"/>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624423"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60" name="Picture 2" descr="E:\Pants Work\Current Work\Actuaries 2011\Logos all\IFOA Logo\Lanscape - Standard\WMF logos\IFOA_logo_L_RGB.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9887960" y="447353"/>
            <a:ext cx="1656184"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userDrawn="1"/>
        </p:nvGrpSpPr>
        <p:grpSpPr>
          <a:xfrm>
            <a:off x="-3137354" y="0"/>
            <a:ext cx="3018256" cy="68580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a:solidFill>
                    <a:schemeClr val="accent2"/>
                  </a:solidFill>
                </a:rPr>
                <a:t>Colour</a:t>
              </a:r>
              <a:r>
                <a:rPr lang="en-GB" sz="1000" b="1" baseline="0" dirty="0">
                  <a:solidFill>
                    <a:schemeClr val="accent2"/>
                  </a:solidFill>
                </a:rPr>
                <a:t> palette for PowerPoint presentations</a:t>
              </a:r>
              <a:endParaRPr lang="en-US" sz="1000" b="1" dirty="0">
                <a:solidFill>
                  <a:schemeClr val="accent2"/>
                </a:solidFill>
              </a:endParaRPr>
            </a:p>
          </p:txBody>
        </p:sp>
        <p:grpSp>
          <p:nvGrpSpPr>
            <p:cNvPr id="64" name="Group 58"/>
            <p:cNvGrpSpPr/>
            <p:nvPr userDrawn="1"/>
          </p:nvGrpSpPr>
          <p:grpSpPr>
            <a:xfrm>
              <a:off x="-2982571" y="476672"/>
              <a:ext cx="2863473" cy="307777"/>
              <a:chOff x="-2982571" y="476672"/>
              <a:chExt cx="2863473" cy="307777"/>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a:t>Dark blue</a:t>
                </a:r>
              </a:p>
              <a:p>
                <a:r>
                  <a:rPr lang="en-GB" sz="1000" dirty="0"/>
                  <a:t>R:17</a:t>
                </a:r>
                <a:r>
                  <a:rPr lang="en-GB" sz="1000" baseline="0" dirty="0"/>
                  <a:t>  G:52  B:88</a:t>
                </a:r>
                <a:endParaRPr lang="en-US" sz="1000" dirty="0"/>
              </a:p>
            </p:txBody>
          </p:sp>
        </p:grpSp>
        <p:grpSp>
          <p:nvGrpSpPr>
            <p:cNvPr id="65" name="Group 13"/>
            <p:cNvGrpSpPr/>
            <p:nvPr userDrawn="1"/>
          </p:nvGrpSpPr>
          <p:grpSpPr>
            <a:xfrm>
              <a:off x="-2982575" y="882170"/>
              <a:ext cx="2863476" cy="307777"/>
              <a:chOff x="-2928990" y="365095"/>
              <a:chExt cx="2643206" cy="307777"/>
            </a:xfrm>
          </p:grpSpPr>
          <p:sp>
            <p:nvSpPr>
              <p:cNvPr id="104" name="Rectangle 14"/>
              <p:cNvSpPr/>
              <p:nvPr userDrawn="1"/>
            </p:nvSpPr>
            <p:spPr>
              <a:xfrm>
                <a:off x="-2928990" y="365095"/>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a:t>Gold</a:t>
                </a:r>
              </a:p>
              <a:p>
                <a:r>
                  <a:rPr lang="en-GB" sz="1000" dirty="0"/>
                  <a:t>R:217</a:t>
                </a:r>
                <a:r>
                  <a:rPr lang="en-GB" sz="1000" baseline="0" dirty="0"/>
                  <a:t>  G:171  B:22</a:t>
                </a:r>
                <a:endParaRPr lang="en-US" sz="800" dirty="0"/>
              </a:p>
            </p:txBody>
          </p:sp>
        </p:grpSp>
        <p:grpSp>
          <p:nvGrpSpPr>
            <p:cNvPr id="66" name="Group 16"/>
            <p:cNvGrpSpPr/>
            <p:nvPr userDrawn="1"/>
          </p:nvGrpSpPr>
          <p:grpSpPr>
            <a:xfrm>
              <a:off x="-2982575" y="1277829"/>
              <a:ext cx="2863476" cy="307777"/>
              <a:chOff x="-2928990" y="63509"/>
              <a:chExt cx="2643206" cy="307777"/>
            </a:xfrm>
          </p:grpSpPr>
          <p:sp>
            <p:nvSpPr>
              <p:cNvPr id="102" name="Rectangle 17"/>
              <p:cNvSpPr/>
              <p:nvPr userDrawn="1"/>
            </p:nvSpPr>
            <p:spPr>
              <a:xfrm>
                <a:off x="-2928990" y="63509"/>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a:t>Mid blue</a:t>
                </a:r>
              </a:p>
              <a:p>
                <a:r>
                  <a:rPr lang="en-GB" sz="1000" dirty="0"/>
                  <a:t>R:64</a:t>
                </a:r>
                <a:r>
                  <a:rPr lang="en-GB" sz="1000" baseline="0" dirty="0"/>
                  <a:t>  G:150  B:184</a:t>
                </a:r>
                <a:endParaRPr lang="en-US" sz="1000" dirty="0"/>
              </a:p>
            </p:txBody>
          </p:sp>
        </p:grpSp>
        <p:sp>
          <p:nvSpPr>
            <p:cNvPr id="67" name="TextBox 6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a:solidFill>
                    <a:schemeClr val="accent1"/>
                  </a:solidFill>
                </a:rPr>
                <a:t>Secondary colour palette</a:t>
              </a:r>
              <a:endParaRPr lang="en-US" sz="1000" b="1" dirty="0">
                <a:solidFill>
                  <a:schemeClr val="accent1"/>
                </a:solidFill>
              </a:endParaRPr>
            </a:p>
          </p:txBody>
        </p:sp>
        <p:sp>
          <p:nvSpPr>
            <p:cNvPr id="68" name="TextBox 6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a:solidFill>
                    <a:schemeClr val="accent1"/>
                  </a:solidFill>
                </a:rPr>
                <a:t>Primary colour palette</a:t>
              </a:r>
              <a:endParaRPr lang="en-US" sz="1000" b="1" dirty="0">
                <a:solidFill>
                  <a:schemeClr val="accent1"/>
                </a:solidFill>
              </a:endParaRPr>
            </a:p>
          </p:txBody>
        </p:sp>
        <p:grpSp>
          <p:nvGrpSpPr>
            <p:cNvPr id="69" name="Group 24"/>
            <p:cNvGrpSpPr/>
            <p:nvPr userDrawn="1"/>
          </p:nvGrpSpPr>
          <p:grpSpPr>
            <a:xfrm>
              <a:off x="-2982575" y="1688965"/>
              <a:ext cx="2863476" cy="307777"/>
              <a:chOff x="-2928990" y="63509"/>
              <a:chExt cx="2643206" cy="307777"/>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00362" y="63509"/>
                <a:ext cx="2214578" cy="307777"/>
              </a:xfrm>
              <a:prstGeom prst="rect">
                <a:avLst/>
              </a:prstGeom>
              <a:noFill/>
            </p:spPr>
            <p:txBody>
              <a:bodyPr wrap="square" lIns="0" tIns="0" rIns="0" bIns="0" rtlCol="0">
                <a:spAutoFit/>
              </a:bodyPr>
              <a:lstStyle/>
              <a:p>
                <a:r>
                  <a:rPr lang="en-GB" sz="1000" dirty="0"/>
                  <a:t>Light grey</a:t>
                </a:r>
              </a:p>
              <a:p>
                <a:r>
                  <a:rPr lang="en-GB" sz="1000" dirty="0"/>
                  <a:t>R:220</a:t>
                </a:r>
                <a:r>
                  <a:rPr lang="en-GB" sz="1000" baseline="0" dirty="0"/>
                  <a:t>  G:221  B:217</a:t>
                </a:r>
                <a:endParaRPr lang="en-US" sz="1000" dirty="0"/>
              </a:p>
            </p:txBody>
          </p:sp>
        </p:grpSp>
        <p:grpSp>
          <p:nvGrpSpPr>
            <p:cNvPr id="70" name="Group 27"/>
            <p:cNvGrpSpPr/>
            <p:nvPr userDrawn="1"/>
          </p:nvGrpSpPr>
          <p:grpSpPr>
            <a:xfrm>
              <a:off x="-2982575" y="2373330"/>
              <a:ext cx="2863476" cy="307777"/>
              <a:chOff x="-2928990" y="336738"/>
              <a:chExt cx="2643206" cy="307777"/>
            </a:xfrm>
          </p:grpSpPr>
          <p:sp>
            <p:nvSpPr>
              <p:cNvPr id="98" name="Rectangle 97"/>
              <p:cNvSpPr/>
              <p:nvPr userDrawn="1"/>
            </p:nvSpPr>
            <p:spPr>
              <a:xfrm>
                <a:off x="-2928990" y="33673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userDrawn="1"/>
            </p:nvSpPr>
            <p:spPr>
              <a:xfrm>
                <a:off x="-2500362" y="336738"/>
                <a:ext cx="2214578" cy="307777"/>
              </a:xfrm>
              <a:prstGeom prst="rect">
                <a:avLst/>
              </a:prstGeom>
              <a:noFill/>
            </p:spPr>
            <p:txBody>
              <a:bodyPr wrap="square" lIns="0" tIns="0" rIns="0" bIns="0" rtlCol="0">
                <a:spAutoFit/>
              </a:bodyPr>
              <a:lstStyle/>
              <a:p>
                <a:r>
                  <a:rPr lang="en-GB" sz="1000" dirty="0"/>
                  <a:t>Pea green</a:t>
                </a:r>
              </a:p>
              <a:p>
                <a:r>
                  <a:rPr lang="en-GB" sz="1000" dirty="0"/>
                  <a:t>R:121</a:t>
                </a:r>
                <a:r>
                  <a:rPr lang="en-GB" sz="1000" baseline="0" dirty="0"/>
                  <a:t>  G:163  B:42</a:t>
                </a:r>
                <a:endParaRPr lang="en-US" sz="1000" dirty="0"/>
              </a:p>
            </p:txBody>
          </p:sp>
        </p:grpSp>
        <p:grpSp>
          <p:nvGrpSpPr>
            <p:cNvPr id="71" name="Group 60"/>
            <p:cNvGrpSpPr/>
            <p:nvPr userDrawn="1"/>
          </p:nvGrpSpPr>
          <p:grpSpPr>
            <a:xfrm>
              <a:off x="-2982571" y="2784466"/>
              <a:ext cx="2863473" cy="307777"/>
              <a:chOff x="-2982571" y="2784466"/>
              <a:chExt cx="2863473" cy="307777"/>
            </a:xfrm>
          </p:grpSpPr>
          <p:sp>
            <p:nvSpPr>
              <p:cNvPr id="96" name="Rectangle 95"/>
              <p:cNvSpPr/>
              <p:nvPr userDrawn="1"/>
            </p:nvSpPr>
            <p:spPr>
              <a:xfrm>
                <a:off x="-2982571" y="278446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18224" y="2784466"/>
                <a:ext cx="2399126" cy="307777"/>
              </a:xfrm>
              <a:prstGeom prst="rect">
                <a:avLst/>
              </a:prstGeom>
              <a:noFill/>
            </p:spPr>
            <p:txBody>
              <a:bodyPr wrap="square" lIns="0" tIns="0" rIns="0" bIns="0" rtlCol="0">
                <a:spAutoFit/>
              </a:bodyPr>
              <a:lstStyle/>
              <a:p>
                <a:r>
                  <a:rPr lang="en-GB" sz="1000" dirty="0"/>
                  <a:t>Forest green</a:t>
                </a:r>
              </a:p>
              <a:p>
                <a:r>
                  <a:rPr lang="en-GB" sz="1000" dirty="0"/>
                  <a:t>R:</a:t>
                </a:r>
                <a:r>
                  <a:rPr lang="en-GB" sz="1000" baseline="0" dirty="0"/>
                  <a:t>0 G:132  B:82</a:t>
                </a:r>
                <a:endParaRPr lang="en-US" sz="1000" dirty="0"/>
              </a:p>
            </p:txBody>
          </p:sp>
        </p:grpSp>
        <p:grpSp>
          <p:nvGrpSpPr>
            <p:cNvPr id="72" name="Group 33"/>
            <p:cNvGrpSpPr/>
            <p:nvPr userDrawn="1"/>
          </p:nvGrpSpPr>
          <p:grpSpPr>
            <a:xfrm>
              <a:off x="-2982575" y="3195602"/>
              <a:ext cx="2863476" cy="307777"/>
              <a:chOff x="-2928990" y="336738"/>
              <a:chExt cx="2643206" cy="307777"/>
            </a:xfrm>
          </p:grpSpPr>
          <p:sp>
            <p:nvSpPr>
              <p:cNvPr id="94" name="Rectangle 93"/>
              <p:cNvSpPr/>
              <p:nvPr userDrawn="1"/>
            </p:nvSpPr>
            <p:spPr>
              <a:xfrm>
                <a:off x="-2928990" y="33673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00362" y="336738"/>
                <a:ext cx="2214578" cy="307777"/>
              </a:xfrm>
              <a:prstGeom prst="rect">
                <a:avLst/>
              </a:prstGeom>
              <a:noFill/>
            </p:spPr>
            <p:txBody>
              <a:bodyPr wrap="square" lIns="0" tIns="0" rIns="0" bIns="0" rtlCol="0">
                <a:spAutoFit/>
              </a:bodyPr>
              <a:lstStyle/>
              <a:p>
                <a:r>
                  <a:rPr lang="en-GB" sz="1000" dirty="0"/>
                  <a:t>Bottle green</a:t>
                </a:r>
              </a:p>
              <a:p>
                <a:r>
                  <a:rPr lang="en-GB" sz="1000" dirty="0"/>
                  <a:t>R:17</a:t>
                </a:r>
                <a:r>
                  <a:rPr lang="en-GB" sz="1000" baseline="0" dirty="0"/>
                  <a:t>  G:179  B:162</a:t>
                </a:r>
                <a:endParaRPr lang="en-US" sz="1000" dirty="0"/>
              </a:p>
            </p:txBody>
          </p:sp>
        </p:grpSp>
        <p:grpSp>
          <p:nvGrpSpPr>
            <p:cNvPr id="74" name="Group 63"/>
            <p:cNvGrpSpPr/>
            <p:nvPr userDrawn="1"/>
          </p:nvGrpSpPr>
          <p:grpSpPr>
            <a:xfrm>
              <a:off x="-2982571" y="3645024"/>
              <a:ext cx="2863473" cy="307777"/>
              <a:chOff x="-2982571" y="3645024"/>
              <a:chExt cx="2863473" cy="307777"/>
            </a:xfrm>
          </p:grpSpPr>
          <p:sp>
            <p:nvSpPr>
              <p:cNvPr id="90" name="Rectangle 89"/>
              <p:cNvSpPr/>
              <p:nvPr userDrawn="1"/>
            </p:nvSpPr>
            <p:spPr>
              <a:xfrm>
                <a:off x="-2982571" y="364502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18224" y="3645024"/>
                <a:ext cx="2399126" cy="307777"/>
              </a:xfrm>
              <a:prstGeom prst="rect">
                <a:avLst/>
              </a:prstGeom>
              <a:noFill/>
            </p:spPr>
            <p:txBody>
              <a:bodyPr wrap="square" lIns="0" tIns="0" rIns="0" bIns="0" rtlCol="0">
                <a:spAutoFit/>
              </a:bodyPr>
              <a:lstStyle/>
              <a:p>
                <a:r>
                  <a:rPr lang="en-GB" sz="1000" dirty="0"/>
                  <a:t>Light blue</a:t>
                </a:r>
              </a:p>
              <a:p>
                <a:r>
                  <a:rPr lang="en-GB" sz="1000" dirty="0"/>
                  <a:t>R:124</a:t>
                </a:r>
                <a:r>
                  <a:rPr lang="en-GB" sz="1000" baseline="0" dirty="0"/>
                  <a:t>  G:179  B:225</a:t>
                </a:r>
                <a:endParaRPr lang="en-US" sz="1000" dirty="0"/>
              </a:p>
            </p:txBody>
          </p:sp>
        </p:grpSp>
        <p:grpSp>
          <p:nvGrpSpPr>
            <p:cNvPr id="75" name="Group 43"/>
            <p:cNvGrpSpPr/>
            <p:nvPr userDrawn="1"/>
          </p:nvGrpSpPr>
          <p:grpSpPr>
            <a:xfrm>
              <a:off x="-2982575" y="4056160"/>
              <a:ext cx="2863476" cy="307777"/>
              <a:chOff x="-2928990" y="-36112"/>
              <a:chExt cx="2643206" cy="307777"/>
            </a:xfrm>
          </p:grpSpPr>
          <p:sp>
            <p:nvSpPr>
              <p:cNvPr id="88" name="Rectangle 87"/>
              <p:cNvSpPr/>
              <p:nvPr userDrawn="1"/>
            </p:nvSpPr>
            <p:spPr>
              <a:xfrm>
                <a:off x="-2928990" y="-36112"/>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36112"/>
                <a:ext cx="2214578" cy="307777"/>
              </a:xfrm>
              <a:prstGeom prst="rect">
                <a:avLst/>
              </a:prstGeom>
              <a:noFill/>
            </p:spPr>
            <p:txBody>
              <a:bodyPr wrap="square" lIns="0" tIns="0" rIns="0" bIns="0" rtlCol="0">
                <a:spAutoFit/>
              </a:bodyPr>
              <a:lstStyle/>
              <a:p>
                <a:r>
                  <a:rPr lang="en-GB" sz="1000" dirty="0"/>
                  <a:t>Violet</a:t>
                </a:r>
              </a:p>
              <a:p>
                <a:r>
                  <a:rPr lang="en-GB" sz="1000" dirty="0"/>
                  <a:t>R:128</a:t>
                </a:r>
                <a:r>
                  <a:rPr lang="en-GB" sz="1000" baseline="0" dirty="0"/>
                  <a:t>  G:118  B:207</a:t>
                </a:r>
                <a:endParaRPr lang="en-US" sz="1000" dirty="0"/>
              </a:p>
            </p:txBody>
          </p:sp>
        </p:grpSp>
        <p:grpSp>
          <p:nvGrpSpPr>
            <p:cNvPr id="76" name="Group 46"/>
            <p:cNvGrpSpPr/>
            <p:nvPr userDrawn="1"/>
          </p:nvGrpSpPr>
          <p:grpSpPr>
            <a:xfrm>
              <a:off x="-2982575" y="4467296"/>
              <a:ext cx="2863476" cy="307777"/>
              <a:chOff x="-2928990" y="-36112"/>
              <a:chExt cx="2643206" cy="307777"/>
            </a:xfrm>
          </p:grpSpPr>
          <p:sp>
            <p:nvSpPr>
              <p:cNvPr id="86" name="Rectangle 85"/>
              <p:cNvSpPr/>
              <p:nvPr userDrawn="1"/>
            </p:nvSpPr>
            <p:spPr>
              <a:xfrm>
                <a:off x="-2928990" y="-36112"/>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36112"/>
                <a:ext cx="2214578" cy="307777"/>
              </a:xfrm>
              <a:prstGeom prst="rect">
                <a:avLst/>
              </a:prstGeom>
              <a:noFill/>
            </p:spPr>
            <p:txBody>
              <a:bodyPr wrap="square" lIns="0" tIns="0" rIns="0" bIns="0" rtlCol="0">
                <a:spAutoFit/>
              </a:bodyPr>
              <a:lstStyle/>
              <a:p>
                <a:r>
                  <a:rPr lang="en-GB" sz="1000" dirty="0"/>
                  <a:t>Purple</a:t>
                </a:r>
              </a:p>
              <a:p>
                <a:r>
                  <a:rPr lang="en-GB" sz="1000" dirty="0"/>
                  <a:t>R:143</a:t>
                </a:r>
                <a:r>
                  <a:rPr lang="en-GB" sz="1000" baseline="0" dirty="0"/>
                  <a:t>  G:70  B:147</a:t>
                </a:r>
                <a:endParaRPr lang="en-US" sz="1000" dirty="0"/>
              </a:p>
            </p:txBody>
          </p:sp>
        </p:grpSp>
        <p:grpSp>
          <p:nvGrpSpPr>
            <p:cNvPr id="77" name="Group 49"/>
            <p:cNvGrpSpPr/>
            <p:nvPr userDrawn="1"/>
          </p:nvGrpSpPr>
          <p:grpSpPr>
            <a:xfrm>
              <a:off x="-2982575" y="5713511"/>
              <a:ext cx="2863476" cy="307777"/>
              <a:chOff x="-2928990" y="798967"/>
              <a:chExt cx="2643206" cy="307777"/>
            </a:xfrm>
          </p:grpSpPr>
          <p:sp>
            <p:nvSpPr>
              <p:cNvPr id="84" name="Rectangle 83"/>
              <p:cNvSpPr/>
              <p:nvPr userDrawn="1"/>
            </p:nvSpPr>
            <p:spPr>
              <a:xfrm>
                <a:off x="-2928990" y="798967"/>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798967"/>
                <a:ext cx="2214578" cy="307777"/>
              </a:xfrm>
              <a:prstGeom prst="rect">
                <a:avLst/>
              </a:prstGeom>
              <a:noFill/>
            </p:spPr>
            <p:txBody>
              <a:bodyPr wrap="square" lIns="0" tIns="0" rIns="0" bIns="0" rtlCol="0">
                <a:spAutoFit/>
              </a:bodyPr>
              <a:lstStyle/>
              <a:p>
                <a:r>
                  <a:rPr lang="en-GB" sz="1000" dirty="0" err="1"/>
                  <a:t>Fuscia</a:t>
                </a:r>
                <a:endParaRPr lang="en-GB" sz="1000" dirty="0"/>
              </a:p>
              <a:p>
                <a:r>
                  <a:rPr lang="en-GB" sz="1000" dirty="0"/>
                  <a:t>R:233</a:t>
                </a:r>
                <a:r>
                  <a:rPr lang="en-GB" sz="1000" baseline="0" dirty="0"/>
                  <a:t>  G:69  B:140</a:t>
                </a:r>
                <a:endParaRPr lang="en-US" sz="1000" dirty="0"/>
              </a:p>
            </p:txBody>
          </p:sp>
        </p:grpSp>
        <p:grpSp>
          <p:nvGrpSpPr>
            <p:cNvPr id="78" name="Group 52"/>
            <p:cNvGrpSpPr/>
            <p:nvPr userDrawn="1"/>
          </p:nvGrpSpPr>
          <p:grpSpPr>
            <a:xfrm>
              <a:off x="-2982575" y="5281463"/>
              <a:ext cx="2863476" cy="307777"/>
              <a:chOff x="-2928990" y="-44217"/>
              <a:chExt cx="2643206" cy="307777"/>
            </a:xfrm>
          </p:grpSpPr>
          <p:sp>
            <p:nvSpPr>
              <p:cNvPr id="82" name="Rectangle 81"/>
              <p:cNvSpPr/>
              <p:nvPr userDrawn="1"/>
            </p:nvSpPr>
            <p:spPr>
              <a:xfrm>
                <a:off x="-2928990" y="-44217"/>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2500362" y="-44217"/>
                <a:ext cx="2214578" cy="307777"/>
              </a:xfrm>
              <a:prstGeom prst="rect">
                <a:avLst/>
              </a:prstGeom>
              <a:noFill/>
            </p:spPr>
            <p:txBody>
              <a:bodyPr wrap="square" lIns="0" tIns="0" rIns="0" bIns="0" rtlCol="0">
                <a:spAutoFit/>
              </a:bodyPr>
              <a:lstStyle/>
              <a:p>
                <a:r>
                  <a:rPr lang="en-GB" sz="1000" dirty="0"/>
                  <a:t>Red</a:t>
                </a:r>
              </a:p>
              <a:p>
                <a:r>
                  <a:rPr lang="en-GB" sz="1000" dirty="0"/>
                  <a:t>R:200</a:t>
                </a:r>
                <a:r>
                  <a:rPr lang="en-GB" sz="1000" baseline="0" dirty="0"/>
                  <a:t>  G:30  B:69</a:t>
                </a:r>
                <a:endParaRPr lang="en-US" sz="1000" dirty="0"/>
              </a:p>
            </p:txBody>
          </p:sp>
        </p:grpSp>
        <p:grpSp>
          <p:nvGrpSpPr>
            <p:cNvPr id="79" name="Group 55"/>
            <p:cNvGrpSpPr/>
            <p:nvPr userDrawn="1"/>
          </p:nvGrpSpPr>
          <p:grpSpPr>
            <a:xfrm>
              <a:off x="-2982575" y="6145559"/>
              <a:ext cx="2863476" cy="307777"/>
              <a:chOff x="-2928990" y="408746"/>
              <a:chExt cx="2643206" cy="307777"/>
            </a:xfrm>
          </p:grpSpPr>
          <p:sp>
            <p:nvSpPr>
              <p:cNvPr id="80" name="Rectangle 79"/>
              <p:cNvSpPr/>
              <p:nvPr userDrawn="1"/>
            </p:nvSpPr>
            <p:spPr>
              <a:xfrm>
                <a:off x="-2928990" y="408746"/>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userDrawn="1"/>
            </p:nvSpPr>
            <p:spPr>
              <a:xfrm>
                <a:off x="-2500362" y="408746"/>
                <a:ext cx="2214578" cy="307777"/>
              </a:xfrm>
              <a:prstGeom prst="rect">
                <a:avLst/>
              </a:prstGeom>
              <a:noFill/>
            </p:spPr>
            <p:txBody>
              <a:bodyPr wrap="square" lIns="0" tIns="0" rIns="0" bIns="0" rtlCol="0">
                <a:spAutoFit/>
              </a:bodyPr>
              <a:lstStyle/>
              <a:p>
                <a:r>
                  <a:rPr lang="en-GB" sz="1000" dirty="0"/>
                  <a:t>Orange</a:t>
                </a:r>
              </a:p>
              <a:p>
                <a:r>
                  <a:rPr lang="en-GB" sz="1000" dirty="0"/>
                  <a:t>R:238</a:t>
                </a:r>
                <a:r>
                  <a:rPr lang="en-GB" sz="1000" baseline="0" dirty="0"/>
                  <a:t>  G:116  B:29</a:t>
                </a:r>
                <a:endParaRPr lang="en-US" sz="1000" dirty="0"/>
              </a:p>
            </p:txBody>
          </p:sp>
        </p:grpSp>
      </p:grpSp>
      <p:sp>
        <p:nvSpPr>
          <p:cNvPr id="57" name="Rectangle 56">
            <a:extLst>
              <a:ext uri="{FF2B5EF4-FFF2-40B4-BE49-F238E27FC236}">
                <a16:creationId xmlns:a16="http://schemas.microsoft.com/office/drawing/2014/main" id="{13806877-BA01-4216-88CE-219A8CE4A280}"/>
              </a:ext>
            </a:extLst>
          </p:cNvPr>
          <p:cNvSpPr/>
          <p:nvPr userDrawn="1"/>
        </p:nvSpPr>
        <p:spPr>
          <a:xfrm>
            <a:off x="-2977008" y="4869160"/>
            <a:ext cx="309565" cy="285752"/>
          </a:xfrm>
          <a:prstGeom prst="rect">
            <a:avLst/>
          </a:prstGeom>
          <a:solidFill>
            <a:srgbClr val="952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7A47EF7E-4961-40F5-A2E0-ED88A6A0CF09}"/>
              </a:ext>
            </a:extLst>
          </p:cNvPr>
          <p:cNvSpPr txBox="1"/>
          <p:nvPr userDrawn="1"/>
        </p:nvSpPr>
        <p:spPr>
          <a:xfrm>
            <a:off x="-2512661" y="4869160"/>
            <a:ext cx="2399129" cy="307777"/>
          </a:xfrm>
          <a:prstGeom prst="rect">
            <a:avLst/>
          </a:prstGeom>
          <a:noFill/>
        </p:spPr>
        <p:txBody>
          <a:bodyPr wrap="square" lIns="0" tIns="0" rIns="0" bIns="0" rtlCol="0">
            <a:spAutoFit/>
          </a:bodyPr>
          <a:lstStyle/>
          <a:p>
            <a:r>
              <a:rPr lang="en-GB" sz="1000" dirty="0"/>
              <a:t>Plum</a:t>
            </a:r>
          </a:p>
          <a:p>
            <a:r>
              <a:rPr lang="en-GB" sz="1000" dirty="0"/>
              <a:t>R:149</a:t>
            </a:r>
            <a:r>
              <a:rPr lang="en-GB" sz="1000" baseline="0" dirty="0"/>
              <a:t>  G:46  B:100</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1" r:id="rId2"/>
    <p:sldLayoutId id="2147483662" r:id="rId3"/>
    <p:sldLayoutId id="2147483670" r:id="rId4"/>
    <p:sldLayoutId id="2147483668" r:id="rId5"/>
    <p:sldLayoutId id="2147483669" r:id="rId6"/>
    <p:sldLayoutId id="2147483673" r:id="rId7"/>
    <p:sldLayoutId id="2147483675" r:id="rId8"/>
    <p:sldLayoutId id="2147483676" r:id="rId9"/>
    <p:sldLayoutId id="2147483674" r:id="rId10"/>
    <p:sldLayoutId id="2147483677" r:id="rId11"/>
    <p:sldLayoutId id="2147483650" r:id="rId12"/>
    <p:sldLayoutId id="2147483652" r:id="rId13"/>
    <p:sldLayoutId id="2147483653" r:id="rId14"/>
    <p:sldLayoutId id="2147483654" r:id="rId15"/>
    <p:sldLayoutId id="2147483655" r:id="rId16"/>
    <p:sldLayoutId id="2147483660" r:id="rId17"/>
    <p:sldLayoutId id="2147483678" r:id="rId18"/>
  </p:sldLayoutIdLst>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p:titleStyle>
    <p:bodyStyle>
      <a:lvl1pPr marL="269889" indent="-269889"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18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sz="1600">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4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2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a:t>CMI Assurances investigation update</a:t>
            </a:r>
          </a:p>
        </p:txBody>
      </p:sp>
      <p:sp>
        <p:nvSpPr>
          <p:cNvPr id="2051" name="Rectangle 3"/>
          <p:cNvSpPr>
            <a:spLocks noGrp="1" noChangeArrowheads="1"/>
          </p:cNvSpPr>
          <p:nvPr>
            <p:ph type="subTitle" idx="1"/>
          </p:nvPr>
        </p:nvSpPr>
        <p:spPr>
          <a:xfrm>
            <a:off x="527056" y="2708279"/>
            <a:ext cx="7675696" cy="1296789"/>
          </a:xfrm>
        </p:spPr>
        <p:txBody>
          <a:bodyPr/>
          <a:lstStyle/>
          <a:p>
            <a:r>
              <a:rPr lang="en-GB" dirty="0"/>
              <a:t>Stephen Courquin</a:t>
            </a:r>
          </a:p>
          <a:p>
            <a:endParaRPr lang="en-GB" dirty="0"/>
          </a:p>
        </p:txBody>
      </p:sp>
      <p:sp>
        <p:nvSpPr>
          <p:cNvPr id="4" name="Rectangle 4"/>
          <p:cNvSpPr>
            <a:spLocks noGrp="1" noChangeArrowheads="1"/>
          </p:cNvSpPr>
          <p:nvPr>
            <p:ph type="dt" sz="half" idx="2"/>
          </p:nvPr>
        </p:nvSpPr>
        <p:spPr/>
        <p:txBody>
          <a:bodyPr/>
          <a:lstStyle/>
          <a:p>
            <a:fld id="{5E48DFFE-EFA0-44BE-8867-EC03927B5DA5}" type="datetime4">
              <a:rPr lang="en-GB"/>
              <a:pPr/>
              <a:t>08 October 2025</a:t>
            </a:fld>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BC06D-606C-D77B-D38D-89239094BF2D}"/>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7CBAD141-F00F-CB99-B0F0-3AD41303F940}"/>
              </a:ext>
            </a:extLst>
          </p:cNvPr>
          <p:cNvSpPr>
            <a:spLocks noGrp="1"/>
          </p:cNvSpPr>
          <p:nvPr>
            <p:ph type="title"/>
          </p:nvPr>
        </p:nvSpPr>
        <p:spPr>
          <a:xfrm>
            <a:off x="527052" y="404813"/>
            <a:ext cx="11055349" cy="1143000"/>
          </a:xfrm>
        </p:spPr>
        <p:txBody>
          <a:bodyPr/>
          <a:lstStyle/>
          <a:p>
            <a:r>
              <a:rPr lang="en-US"/>
              <a:t>Experience by UK region</a:t>
            </a:r>
          </a:p>
        </p:txBody>
      </p:sp>
      <p:sp>
        <p:nvSpPr>
          <p:cNvPr id="5" name="Date Placeholder 4">
            <a:extLst>
              <a:ext uri="{FF2B5EF4-FFF2-40B4-BE49-F238E27FC236}">
                <a16:creationId xmlns:a16="http://schemas.microsoft.com/office/drawing/2014/main" id="{D1EA4FD6-E06D-9D86-2319-15C528F6A5DB}"/>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921DFA35-2CCD-6A11-CE41-089E9C65A1CC}"/>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10</a:t>
            </a:fld>
            <a:endParaRPr lang="en-GB"/>
          </a:p>
        </p:txBody>
      </p:sp>
      <p:sp>
        <p:nvSpPr>
          <p:cNvPr id="21" name="TextBox 20">
            <a:extLst>
              <a:ext uri="{FF2B5EF4-FFF2-40B4-BE49-F238E27FC236}">
                <a16:creationId xmlns:a16="http://schemas.microsoft.com/office/drawing/2014/main" id="{C316DE5A-AF0F-E046-898A-DE5FC9FC46ED}"/>
              </a:ext>
            </a:extLst>
          </p:cNvPr>
          <p:cNvSpPr txBox="1"/>
          <p:nvPr/>
        </p:nvSpPr>
        <p:spPr>
          <a:xfrm>
            <a:off x="5831439" y="1686604"/>
            <a:ext cx="2338939" cy="369332"/>
          </a:xfrm>
          <a:prstGeom prst="rect">
            <a:avLst/>
          </a:prstGeom>
          <a:noFill/>
        </p:spPr>
        <p:txBody>
          <a:bodyPr wrap="square" rtlCol="0">
            <a:spAutoFit/>
          </a:bodyPr>
          <a:lstStyle/>
          <a:p>
            <a:pPr algn="ctr"/>
            <a:r>
              <a:rPr lang="en-GB" b="1">
                <a:solidFill>
                  <a:schemeClr val="accent2"/>
                </a:solidFill>
              </a:rPr>
              <a:t>Mortality - 2023</a:t>
            </a:r>
          </a:p>
        </p:txBody>
      </p:sp>
      <p:sp>
        <p:nvSpPr>
          <p:cNvPr id="23" name="TextBox 22">
            <a:extLst>
              <a:ext uri="{FF2B5EF4-FFF2-40B4-BE49-F238E27FC236}">
                <a16:creationId xmlns:a16="http://schemas.microsoft.com/office/drawing/2014/main" id="{4CD22F71-E3A5-5868-AE20-D9DF3CC38F7F}"/>
              </a:ext>
            </a:extLst>
          </p:cNvPr>
          <p:cNvSpPr txBox="1"/>
          <p:nvPr/>
        </p:nvSpPr>
        <p:spPr>
          <a:xfrm>
            <a:off x="8665684" y="1659169"/>
            <a:ext cx="2694858" cy="369332"/>
          </a:xfrm>
          <a:prstGeom prst="rect">
            <a:avLst/>
          </a:prstGeom>
          <a:noFill/>
        </p:spPr>
        <p:txBody>
          <a:bodyPr wrap="square" rtlCol="0">
            <a:spAutoFit/>
          </a:bodyPr>
          <a:lstStyle/>
          <a:p>
            <a:pPr algn="ctr"/>
            <a:r>
              <a:rPr lang="en-GB" b="1">
                <a:solidFill>
                  <a:schemeClr val="accent2"/>
                </a:solidFill>
              </a:rPr>
              <a:t>Accelerated CI - 2023</a:t>
            </a:r>
          </a:p>
        </p:txBody>
      </p:sp>
      <p:pic>
        <p:nvPicPr>
          <p:cNvPr id="3" name="Picture 2">
            <a:extLst>
              <a:ext uri="{FF2B5EF4-FFF2-40B4-BE49-F238E27FC236}">
                <a16:creationId xmlns:a16="http://schemas.microsoft.com/office/drawing/2014/main" id="{3A23DAC1-2488-8768-FE08-EDACD8106248}"/>
              </a:ext>
            </a:extLst>
          </p:cNvPr>
          <p:cNvPicPr>
            <a:picLocks noChangeAspect="1"/>
          </p:cNvPicPr>
          <p:nvPr/>
        </p:nvPicPr>
        <p:blipFill>
          <a:blip r:embed="rId3"/>
          <a:stretch>
            <a:fillRect/>
          </a:stretch>
        </p:blipFill>
        <p:spPr>
          <a:xfrm>
            <a:off x="8488981" y="2055936"/>
            <a:ext cx="3048264" cy="3999323"/>
          </a:xfrm>
          <a:prstGeom prst="rect">
            <a:avLst/>
          </a:prstGeom>
        </p:spPr>
      </p:pic>
      <p:pic>
        <p:nvPicPr>
          <p:cNvPr id="4" name="Picture 3">
            <a:extLst>
              <a:ext uri="{FF2B5EF4-FFF2-40B4-BE49-F238E27FC236}">
                <a16:creationId xmlns:a16="http://schemas.microsoft.com/office/drawing/2014/main" id="{788F184E-2E0D-AC9E-5DDC-465D8EDE9725}"/>
              </a:ext>
            </a:extLst>
          </p:cNvPr>
          <p:cNvPicPr>
            <a:picLocks noChangeAspect="1"/>
          </p:cNvPicPr>
          <p:nvPr/>
        </p:nvPicPr>
        <p:blipFill>
          <a:blip r:embed="rId4"/>
          <a:stretch>
            <a:fillRect/>
          </a:stretch>
        </p:blipFill>
        <p:spPr>
          <a:xfrm>
            <a:off x="5461245" y="2028501"/>
            <a:ext cx="3023878" cy="4054191"/>
          </a:xfrm>
          <a:prstGeom prst="rect">
            <a:avLst/>
          </a:prstGeom>
        </p:spPr>
      </p:pic>
      <p:sp>
        <p:nvSpPr>
          <p:cNvPr id="8" name="Content Placeholder 2">
            <a:extLst>
              <a:ext uri="{FF2B5EF4-FFF2-40B4-BE49-F238E27FC236}">
                <a16:creationId xmlns:a16="http://schemas.microsoft.com/office/drawing/2014/main" id="{2EC16959-375B-7162-C5D3-B0F8186A6944}"/>
              </a:ext>
            </a:extLst>
          </p:cNvPr>
          <p:cNvSpPr>
            <a:spLocks noGrp="1"/>
          </p:cNvSpPr>
          <p:nvPr>
            <p:ph idx="1"/>
          </p:nvPr>
        </p:nvSpPr>
        <p:spPr>
          <a:xfrm>
            <a:off x="527052" y="1873956"/>
            <a:ext cx="4930335" cy="4323644"/>
          </a:xfrm>
        </p:spPr>
        <p:txBody>
          <a:bodyPr/>
          <a:lstStyle/>
          <a:p>
            <a:r>
              <a:rPr lang="en-GB"/>
              <a:t>One-way A/Es – no allowance for age/sex/socio-economic profiles</a:t>
            </a:r>
          </a:p>
          <a:p>
            <a:r>
              <a:rPr lang="en-GB"/>
              <a:t>Found that results vary year-to-year due to volatility</a:t>
            </a:r>
          </a:p>
          <a:p>
            <a:r>
              <a:rPr lang="en-GB"/>
              <a:t>2023 results show:</a:t>
            </a:r>
          </a:p>
          <a:p>
            <a:pPr lvl="1"/>
            <a:r>
              <a:rPr lang="en-GB"/>
              <a:t>Apparent “North/South divide” for mortality</a:t>
            </a:r>
          </a:p>
          <a:p>
            <a:pPr lvl="1"/>
            <a:r>
              <a:rPr lang="en-GB"/>
              <a:t>Less evidence of a divide for ACI</a:t>
            </a:r>
          </a:p>
          <a:p>
            <a:endParaRPr lang="en-GB"/>
          </a:p>
        </p:txBody>
      </p:sp>
    </p:spTree>
    <p:extLst>
      <p:ext uri="{BB962C8B-B14F-4D97-AF65-F5344CB8AC3E}">
        <p14:creationId xmlns:p14="http://schemas.microsoft.com/office/powerpoint/2010/main" val="70963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D561F-F543-F22C-FAFD-D37FE6E6CACC}"/>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80A3A4A5-1E2F-5D15-F8A8-1E1B49A19DC0}"/>
              </a:ext>
            </a:extLst>
          </p:cNvPr>
          <p:cNvSpPr>
            <a:spLocks noGrp="1"/>
          </p:cNvSpPr>
          <p:nvPr>
            <p:ph type="title"/>
          </p:nvPr>
        </p:nvSpPr>
        <p:spPr>
          <a:xfrm>
            <a:off x="527052" y="404813"/>
            <a:ext cx="11055349" cy="1143000"/>
          </a:xfrm>
        </p:spPr>
        <p:txBody>
          <a:bodyPr/>
          <a:lstStyle/>
          <a:p>
            <a:r>
              <a:rPr lang="en-US"/>
              <a:t>Cause of death / CI claim</a:t>
            </a:r>
          </a:p>
        </p:txBody>
      </p:sp>
      <p:sp>
        <p:nvSpPr>
          <p:cNvPr id="14" name="Content Placeholder 2">
            <a:extLst>
              <a:ext uri="{FF2B5EF4-FFF2-40B4-BE49-F238E27FC236}">
                <a16:creationId xmlns:a16="http://schemas.microsoft.com/office/drawing/2014/main" id="{C5B8DB31-A4D6-91D0-0635-93259C757AC2}"/>
              </a:ext>
            </a:extLst>
          </p:cNvPr>
          <p:cNvSpPr>
            <a:spLocks noGrp="1"/>
          </p:cNvSpPr>
          <p:nvPr>
            <p:ph sz="half" idx="1"/>
          </p:nvPr>
        </p:nvSpPr>
        <p:spPr>
          <a:xfrm>
            <a:off x="527050" y="1557338"/>
            <a:ext cx="11055349" cy="4640262"/>
          </a:xfrm>
        </p:spPr>
        <p:txBody>
          <a:bodyPr/>
          <a:lstStyle/>
          <a:p>
            <a:r>
              <a:rPr lang="en-US" sz="1800"/>
              <a:t>An analysis by cause of claim for ACI benefits has been included in the annual report for the last couple of years. 9 of the 11 datasets (93% of claims) include data for this</a:t>
            </a:r>
            <a:endParaRPr lang="en-US"/>
          </a:p>
          <a:p>
            <a:endParaRPr lang="en-US" sz="1800"/>
          </a:p>
          <a:p>
            <a:r>
              <a:rPr lang="en-US" sz="1800"/>
              <a:t>The committee received support from data contributors to supply cause of death information for mortality benefits and now 10 of 13 datasets (90% of claims) include sufficient data to provide this analysis for the first time in WP202</a:t>
            </a:r>
          </a:p>
          <a:p>
            <a:endParaRPr lang="en-US" sz="1800"/>
          </a:p>
          <a:p>
            <a:r>
              <a:rPr lang="en-US" sz="1800"/>
              <a:t>As part of this a new cause of </a:t>
            </a:r>
            <a:r>
              <a:rPr lang="en-GB" sz="1800"/>
              <a:t>claim/death mapping was developed</a:t>
            </a:r>
          </a:p>
          <a:p>
            <a:r>
              <a:rPr lang="en-GB" sz="1800"/>
              <a:t>Based on ICD-11 chapters with more granularity where needed (e.g. splitting heart attacks from other diseases of the circulatory system)</a:t>
            </a:r>
          </a:p>
          <a:p>
            <a:r>
              <a:rPr lang="en-GB" sz="1800"/>
              <a:t>This should lead to fewer mappings of CI claims and deaths to the “Other” category.</a:t>
            </a:r>
            <a:endParaRPr lang="en-US" sz="1800"/>
          </a:p>
        </p:txBody>
      </p:sp>
      <p:sp>
        <p:nvSpPr>
          <p:cNvPr id="5" name="Date Placeholder 4">
            <a:extLst>
              <a:ext uri="{FF2B5EF4-FFF2-40B4-BE49-F238E27FC236}">
                <a16:creationId xmlns:a16="http://schemas.microsoft.com/office/drawing/2014/main" id="{96116FF3-99BE-0E50-EEF3-4972E7996A18}"/>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014AB318-735A-22E9-8958-11D917D7F3FD}"/>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11</a:t>
            </a:fld>
            <a:endParaRPr lang="en-GB"/>
          </a:p>
        </p:txBody>
      </p:sp>
    </p:spTree>
    <p:extLst>
      <p:ext uri="{BB962C8B-B14F-4D97-AF65-F5344CB8AC3E}">
        <p14:creationId xmlns:p14="http://schemas.microsoft.com/office/powerpoint/2010/main" val="731469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2BFBF-EDCF-0681-C32F-BB8B6D2193C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2E4A59F-2BB9-9D8A-F683-FAC01488B2B5}"/>
              </a:ext>
            </a:extLst>
          </p:cNvPr>
          <p:cNvPicPr>
            <a:picLocks noChangeAspect="1"/>
          </p:cNvPicPr>
          <p:nvPr/>
        </p:nvPicPr>
        <p:blipFill>
          <a:blip r:embed="rId3"/>
          <a:stretch>
            <a:fillRect/>
          </a:stretch>
        </p:blipFill>
        <p:spPr>
          <a:xfrm>
            <a:off x="615490" y="2523348"/>
            <a:ext cx="5477738" cy="3713283"/>
          </a:xfrm>
          <a:prstGeom prst="rect">
            <a:avLst/>
          </a:prstGeom>
        </p:spPr>
      </p:pic>
      <p:sp>
        <p:nvSpPr>
          <p:cNvPr id="12" name="Title 1">
            <a:extLst>
              <a:ext uri="{FF2B5EF4-FFF2-40B4-BE49-F238E27FC236}">
                <a16:creationId xmlns:a16="http://schemas.microsoft.com/office/drawing/2014/main" id="{5F140FC7-858E-DB12-B689-553A3A07450E}"/>
              </a:ext>
            </a:extLst>
          </p:cNvPr>
          <p:cNvSpPr>
            <a:spLocks noGrp="1"/>
          </p:cNvSpPr>
          <p:nvPr>
            <p:ph type="title"/>
          </p:nvPr>
        </p:nvSpPr>
        <p:spPr>
          <a:xfrm>
            <a:off x="527052" y="404813"/>
            <a:ext cx="11055349" cy="1143000"/>
          </a:xfrm>
        </p:spPr>
        <p:txBody>
          <a:bodyPr/>
          <a:lstStyle/>
          <a:p>
            <a:r>
              <a:rPr lang="en-US"/>
              <a:t>Cause of death on mortality benefits</a:t>
            </a:r>
          </a:p>
        </p:txBody>
      </p:sp>
      <p:sp>
        <p:nvSpPr>
          <p:cNvPr id="5" name="Date Placeholder 4">
            <a:extLst>
              <a:ext uri="{FF2B5EF4-FFF2-40B4-BE49-F238E27FC236}">
                <a16:creationId xmlns:a16="http://schemas.microsoft.com/office/drawing/2014/main" id="{8A535992-5E20-3597-DA5A-CFB05E4794C8}"/>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B0F5CB65-DC64-4D1F-7701-B702CE730CA5}"/>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12</a:t>
            </a:fld>
            <a:endParaRPr lang="en-GB"/>
          </a:p>
        </p:txBody>
      </p:sp>
      <p:grpSp>
        <p:nvGrpSpPr>
          <p:cNvPr id="14" name="Group 13">
            <a:extLst>
              <a:ext uri="{FF2B5EF4-FFF2-40B4-BE49-F238E27FC236}">
                <a16:creationId xmlns:a16="http://schemas.microsoft.com/office/drawing/2014/main" id="{FEA3AF1D-4160-ABEC-1917-CF3D3FC6F08A}"/>
              </a:ext>
            </a:extLst>
          </p:cNvPr>
          <p:cNvGrpSpPr/>
          <p:nvPr/>
        </p:nvGrpSpPr>
        <p:grpSpPr>
          <a:xfrm>
            <a:off x="2189284" y="2188339"/>
            <a:ext cx="9047404" cy="4047910"/>
            <a:chOff x="2290797" y="2598701"/>
            <a:chExt cx="9047404" cy="4047910"/>
          </a:xfrm>
        </p:grpSpPr>
        <p:pic>
          <p:nvPicPr>
            <p:cNvPr id="7" name="Picture 6">
              <a:extLst>
                <a:ext uri="{FF2B5EF4-FFF2-40B4-BE49-F238E27FC236}">
                  <a16:creationId xmlns:a16="http://schemas.microsoft.com/office/drawing/2014/main" id="{D7B41A47-2950-4D3B-0DE0-D992406408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1167" y="2933079"/>
              <a:ext cx="5047034" cy="3279853"/>
            </a:xfrm>
            <a:prstGeom prst="rect">
              <a:avLst/>
            </a:prstGeom>
            <a:noFill/>
          </p:spPr>
        </p:pic>
        <p:sp>
          <p:nvSpPr>
            <p:cNvPr id="8" name="TextBox 7">
              <a:extLst>
                <a:ext uri="{FF2B5EF4-FFF2-40B4-BE49-F238E27FC236}">
                  <a16:creationId xmlns:a16="http://schemas.microsoft.com/office/drawing/2014/main" id="{A2438FF9-D561-FF2F-AF95-4EC35051F552}"/>
                </a:ext>
              </a:extLst>
            </p:cNvPr>
            <p:cNvSpPr txBox="1"/>
            <p:nvPr/>
          </p:nvSpPr>
          <p:spPr>
            <a:xfrm>
              <a:off x="2290797" y="2598701"/>
              <a:ext cx="2338939" cy="369332"/>
            </a:xfrm>
            <a:prstGeom prst="rect">
              <a:avLst/>
            </a:prstGeom>
            <a:noFill/>
          </p:spPr>
          <p:txBody>
            <a:bodyPr wrap="square" rtlCol="0">
              <a:spAutoFit/>
            </a:bodyPr>
            <a:lstStyle/>
            <a:p>
              <a:pPr algn="ctr"/>
              <a:r>
                <a:rPr lang="en-GB" b="1">
                  <a:solidFill>
                    <a:schemeClr val="accent2"/>
                  </a:solidFill>
                </a:rPr>
                <a:t>Male non-smoker</a:t>
              </a:r>
            </a:p>
          </p:txBody>
        </p:sp>
        <p:sp>
          <p:nvSpPr>
            <p:cNvPr id="9" name="TextBox 8">
              <a:extLst>
                <a:ext uri="{FF2B5EF4-FFF2-40B4-BE49-F238E27FC236}">
                  <a16:creationId xmlns:a16="http://schemas.microsoft.com/office/drawing/2014/main" id="{BC5818BF-55A2-C7D6-5336-3767215F8F5E}"/>
                </a:ext>
              </a:extLst>
            </p:cNvPr>
            <p:cNvSpPr txBox="1"/>
            <p:nvPr/>
          </p:nvSpPr>
          <p:spPr>
            <a:xfrm>
              <a:off x="7833903" y="2598701"/>
              <a:ext cx="2412000" cy="646331"/>
            </a:xfrm>
            <a:prstGeom prst="rect">
              <a:avLst/>
            </a:prstGeom>
            <a:noFill/>
          </p:spPr>
          <p:txBody>
            <a:bodyPr wrap="square" rtlCol="0">
              <a:spAutoFit/>
            </a:bodyPr>
            <a:lstStyle/>
            <a:p>
              <a:pPr algn="ctr"/>
              <a:r>
                <a:rPr lang="en-GB" b="1">
                  <a:solidFill>
                    <a:schemeClr val="accent2"/>
                  </a:solidFill>
                </a:rPr>
                <a:t>Female non-smoker</a:t>
              </a:r>
            </a:p>
          </p:txBody>
        </p:sp>
        <p:pic>
          <p:nvPicPr>
            <p:cNvPr id="10" name="Picture 9">
              <a:extLst>
                <a:ext uri="{FF2B5EF4-FFF2-40B4-BE49-F238E27FC236}">
                  <a16:creationId xmlns:a16="http://schemas.microsoft.com/office/drawing/2014/main" id="{717D393C-9D0A-14FA-FD24-82058477FC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34299" y="6387307"/>
              <a:ext cx="1779336" cy="259304"/>
            </a:xfrm>
            <a:prstGeom prst="rect">
              <a:avLst/>
            </a:prstGeom>
            <a:noFill/>
          </p:spPr>
        </p:pic>
      </p:grpSp>
      <p:sp>
        <p:nvSpPr>
          <p:cNvPr id="13" name="TextBox 12">
            <a:extLst>
              <a:ext uri="{FF2B5EF4-FFF2-40B4-BE49-F238E27FC236}">
                <a16:creationId xmlns:a16="http://schemas.microsoft.com/office/drawing/2014/main" id="{394AAE24-75CB-D9F0-40D7-F048D80FFB7B}"/>
              </a:ext>
            </a:extLst>
          </p:cNvPr>
          <p:cNvSpPr txBox="1"/>
          <p:nvPr/>
        </p:nvSpPr>
        <p:spPr>
          <a:xfrm>
            <a:off x="615946" y="1519259"/>
            <a:ext cx="8027580" cy="369332"/>
          </a:xfrm>
          <a:prstGeom prst="rect">
            <a:avLst/>
          </a:prstGeom>
          <a:noFill/>
        </p:spPr>
        <p:txBody>
          <a:bodyPr wrap="square" rtlCol="0">
            <a:spAutoFit/>
          </a:bodyPr>
          <a:lstStyle>
            <a:defPPr>
              <a:defRPr lang="en-GB"/>
            </a:defPPr>
            <a:lvl1pPr algn="ctr">
              <a:defRPr b="1">
                <a:solidFill>
                  <a:schemeClr val="accent2"/>
                </a:solidFill>
              </a:defRPr>
            </a:lvl1pPr>
          </a:lstStyle>
          <a:p>
            <a:pPr algn="l"/>
            <a:r>
              <a:rPr lang="en-GB" b="0">
                <a:solidFill>
                  <a:schemeClr val="tx1"/>
                </a:solidFill>
              </a:rPr>
              <a:t>Proportion of claims by cause of death</a:t>
            </a:r>
          </a:p>
        </p:txBody>
      </p:sp>
    </p:spTree>
    <p:extLst>
      <p:ext uri="{BB962C8B-B14F-4D97-AF65-F5344CB8AC3E}">
        <p14:creationId xmlns:p14="http://schemas.microsoft.com/office/powerpoint/2010/main" val="166281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6F6F454-437E-7106-DE38-34D3BE70A61F}"/>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D9FEBA49-9F7A-A9AE-2792-26043081F2DF}"/>
              </a:ext>
            </a:extLst>
          </p:cNvPr>
          <p:cNvSpPr>
            <a:spLocks noGrp="1"/>
          </p:cNvSpPr>
          <p:nvPr>
            <p:ph type="title"/>
          </p:nvPr>
        </p:nvSpPr>
        <p:spPr>
          <a:xfrm>
            <a:off x="527052" y="404813"/>
            <a:ext cx="11055349" cy="1143000"/>
          </a:xfrm>
        </p:spPr>
        <p:txBody>
          <a:bodyPr/>
          <a:lstStyle/>
          <a:p>
            <a:r>
              <a:rPr lang="en-US"/>
              <a:t>Cause of death on mortality benefits</a:t>
            </a:r>
          </a:p>
        </p:txBody>
      </p:sp>
      <p:sp>
        <p:nvSpPr>
          <p:cNvPr id="5" name="Date Placeholder 4">
            <a:extLst>
              <a:ext uri="{FF2B5EF4-FFF2-40B4-BE49-F238E27FC236}">
                <a16:creationId xmlns:a16="http://schemas.microsoft.com/office/drawing/2014/main" id="{E531EB6E-FE04-D65F-7632-96060D811D68}"/>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35F6C703-1046-D25B-AB94-29A74D98C34A}"/>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13</a:t>
            </a:fld>
            <a:endParaRPr lang="en-GB"/>
          </a:p>
        </p:txBody>
      </p:sp>
      <p:grpSp>
        <p:nvGrpSpPr>
          <p:cNvPr id="14" name="Group 13">
            <a:extLst>
              <a:ext uri="{FF2B5EF4-FFF2-40B4-BE49-F238E27FC236}">
                <a16:creationId xmlns:a16="http://schemas.microsoft.com/office/drawing/2014/main" id="{85F7C6E4-521E-4BA0-C969-787D27E8066B}"/>
              </a:ext>
            </a:extLst>
          </p:cNvPr>
          <p:cNvGrpSpPr/>
          <p:nvPr/>
        </p:nvGrpSpPr>
        <p:grpSpPr>
          <a:xfrm>
            <a:off x="863519" y="2132412"/>
            <a:ext cx="9371752" cy="3747386"/>
            <a:chOff x="874151" y="2598701"/>
            <a:chExt cx="9371752" cy="3747386"/>
          </a:xfrm>
        </p:grpSpPr>
        <p:pic>
          <p:nvPicPr>
            <p:cNvPr id="2" name="Picture 1">
              <a:extLst>
                <a:ext uri="{FF2B5EF4-FFF2-40B4-BE49-F238E27FC236}">
                  <a16:creationId xmlns:a16="http://schemas.microsoft.com/office/drawing/2014/main" id="{BCC8A8FE-54DC-F28B-6CE2-4ECC1188C1CA}"/>
                </a:ext>
              </a:extLst>
            </p:cNvPr>
            <p:cNvPicPr>
              <a:picLocks noChangeAspect="1"/>
            </p:cNvPicPr>
            <p:nvPr/>
          </p:nvPicPr>
          <p:blipFill>
            <a:blip r:embed="rId3"/>
            <a:stretch>
              <a:fillRect/>
            </a:stretch>
          </p:blipFill>
          <p:spPr>
            <a:xfrm>
              <a:off x="874151" y="2975023"/>
              <a:ext cx="5234408" cy="3371064"/>
            </a:xfrm>
            <a:prstGeom prst="rect">
              <a:avLst/>
            </a:prstGeom>
          </p:spPr>
        </p:pic>
        <p:sp>
          <p:nvSpPr>
            <p:cNvPr id="8" name="TextBox 7">
              <a:extLst>
                <a:ext uri="{FF2B5EF4-FFF2-40B4-BE49-F238E27FC236}">
                  <a16:creationId xmlns:a16="http://schemas.microsoft.com/office/drawing/2014/main" id="{D128BD84-11E5-D9B7-445C-73CE97B404A1}"/>
                </a:ext>
              </a:extLst>
            </p:cNvPr>
            <p:cNvSpPr txBox="1"/>
            <p:nvPr/>
          </p:nvSpPr>
          <p:spPr>
            <a:xfrm>
              <a:off x="2290797" y="2598701"/>
              <a:ext cx="2338939" cy="369332"/>
            </a:xfrm>
            <a:prstGeom prst="rect">
              <a:avLst/>
            </a:prstGeom>
            <a:noFill/>
          </p:spPr>
          <p:txBody>
            <a:bodyPr wrap="square" rtlCol="0">
              <a:spAutoFit/>
            </a:bodyPr>
            <a:lstStyle/>
            <a:p>
              <a:pPr algn="ctr"/>
              <a:r>
                <a:rPr lang="en-GB" b="1">
                  <a:solidFill>
                    <a:schemeClr val="accent2"/>
                  </a:solidFill>
                </a:rPr>
                <a:t>Male non-smoker</a:t>
              </a:r>
            </a:p>
          </p:txBody>
        </p:sp>
        <p:sp>
          <p:nvSpPr>
            <p:cNvPr id="9" name="TextBox 8">
              <a:extLst>
                <a:ext uri="{FF2B5EF4-FFF2-40B4-BE49-F238E27FC236}">
                  <a16:creationId xmlns:a16="http://schemas.microsoft.com/office/drawing/2014/main" id="{D21AFC57-1586-0563-6485-4329389C0155}"/>
                </a:ext>
              </a:extLst>
            </p:cNvPr>
            <p:cNvSpPr txBox="1"/>
            <p:nvPr/>
          </p:nvSpPr>
          <p:spPr>
            <a:xfrm>
              <a:off x="7833903" y="2598701"/>
              <a:ext cx="2412000" cy="369332"/>
            </a:xfrm>
            <a:prstGeom prst="rect">
              <a:avLst/>
            </a:prstGeom>
            <a:noFill/>
          </p:spPr>
          <p:txBody>
            <a:bodyPr wrap="square" rtlCol="0">
              <a:spAutoFit/>
            </a:bodyPr>
            <a:lstStyle/>
            <a:p>
              <a:pPr algn="ctr"/>
              <a:r>
                <a:rPr lang="en-GB" b="1">
                  <a:solidFill>
                    <a:schemeClr val="accent2"/>
                  </a:solidFill>
                </a:rPr>
                <a:t>Male smoker</a:t>
              </a:r>
            </a:p>
          </p:txBody>
        </p:sp>
        <p:pic>
          <p:nvPicPr>
            <p:cNvPr id="10" name="Picture 9">
              <a:extLst>
                <a:ext uri="{FF2B5EF4-FFF2-40B4-BE49-F238E27FC236}">
                  <a16:creationId xmlns:a16="http://schemas.microsoft.com/office/drawing/2014/main" id="{7B38235B-277A-ADE7-DBCE-E26379D40E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68032" y="6016841"/>
              <a:ext cx="1779336" cy="259304"/>
            </a:xfrm>
            <a:prstGeom prst="rect">
              <a:avLst/>
            </a:prstGeom>
            <a:noFill/>
          </p:spPr>
        </p:pic>
      </p:grpSp>
      <p:sp>
        <p:nvSpPr>
          <p:cNvPr id="13" name="TextBox 12">
            <a:extLst>
              <a:ext uri="{FF2B5EF4-FFF2-40B4-BE49-F238E27FC236}">
                <a16:creationId xmlns:a16="http://schemas.microsoft.com/office/drawing/2014/main" id="{C624FA40-2CFA-5E1C-2D56-72C43A881CB1}"/>
              </a:ext>
            </a:extLst>
          </p:cNvPr>
          <p:cNvSpPr txBox="1"/>
          <p:nvPr/>
        </p:nvSpPr>
        <p:spPr>
          <a:xfrm>
            <a:off x="615946" y="1519259"/>
            <a:ext cx="8027580" cy="369332"/>
          </a:xfrm>
          <a:prstGeom prst="rect">
            <a:avLst/>
          </a:prstGeom>
          <a:noFill/>
        </p:spPr>
        <p:txBody>
          <a:bodyPr wrap="square" rtlCol="0">
            <a:spAutoFit/>
          </a:bodyPr>
          <a:lstStyle>
            <a:defPPr>
              <a:defRPr lang="en-GB"/>
            </a:defPPr>
            <a:lvl1pPr algn="ctr">
              <a:defRPr b="1">
                <a:solidFill>
                  <a:schemeClr val="accent2"/>
                </a:solidFill>
              </a:defRPr>
            </a:lvl1pPr>
          </a:lstStyle>
          <a:p>
            <a:pPr algn="l"/>
            <a:r>
              <a:rPr lang="en-GB" b="0">
                <a:solidFill>
                  <a:schemeClr val="tx1"/>
                </a:solidFill>
              </a:rPr>
              <a:t>Proportion of claims by cause of death</a:t>
            </a:r>
          </a:p>
        </p:txBody>
      </p:sp>
      <p:pic>
        <p:nvPicPr>
          <p:cNvPr id="3" name="Picture 2">
            <a:extLst>
              <a:ext uri="{FF2B5EF4-FFF2-40B4-BE49-F238E27FC236}">
                <a16:creationId xmlns:a16="http://schemas.microsoft.com/office/drawing/2014/main" id="{AA3D325F-5569-1B48-3AE2-9210D334D0C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5456" y="2509679"/>
            <a:ext cx="4676140" cy="2938780"/>
          </a:xfrm>
          <a:prstGeom prst="rect">
            <a:avLst/>
          </a:prstGeom>
          <a:noFill/>
        </p:spPr>
      </p:pic>
    </p:spTree>
    <p:extLst>
      <p:ext uri="{BB962C8B-B14F-4D97-AF65-F5344CB8AC3E}">
        <p14:creationId xmlns:p14="http://schemas.microsoft.com/office/powerpoint/2010/main" val="129307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8EF78-DE2A-1066-3E25-B8B642E9CFB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0CB9E7C-3AA6-DC80-369B-CE7A1ADABAD9}"/>
              </a:ext>
            </a:extLst>
          </p:cNvPr>
          <p:cNvPicPr>
            <a:picLocks noChangeAspect="1"/>
          </p:cNvPicPr>
          <p:nvPr/>
        </p:nvPicPr>
        <p:blipFill>
          <a:blip r:embed="rId3"/>
          <a:stretch>
            <a:fillRect/>
          </a:stretch>
        </p:blipFill>
        <p:spPr>
          <a:xfrm>
            <a:off x="1184383" y="2494754"/>
            <a:ext cx="3873017" cy="3404468"/>
          </a:xfrm>
          <a:prstGeom prst="rect">
            <a:avLst/>
          </a:prstGeom>
        </p:spPr>
      </p:pic>
      <p:sp>
        <p:nvSpPr>
          <p:cNvPr id="12" name="Title 1">
            <a:extLst>
              <a:ext uri="{FF2B5EF4-FFF2-40B4-BE49-F238E27FC236}">
                <a16:creationId xmlns:a16="http://schemas.microsoft.com/office/drawing/2014/main" id="{C142FC6E-345F-4708-BE42-28B5016200F3}"/>
              </a:ext>
            </a:extLst>
          </p:cNvPr>
          <p:cNvSpPr>
            <a:spLocks noGrp="1"/>
          </p:cNvSpPr>
          <p:nvPr>
            <p:ph type="title"/>
          </p:nvPr>
        </p:nvSpPr>
        <p:spPr>
          <a:xfrm>
            <a:off x="527052" y="404813"/>
            <a:ext cx="11055349" cy="1143000"/>
          </a:xfrm>
        </p:spPr>
        <p:txBody>
          <a:bodyPr/>
          <a:lstStyle/>
          <a:p>
            <a:r>
              <a:rPr lang="en-US"/>
              <a:t>Cause of claim on ACI benefits</a:t>
            </a:r>
          </a:p>
        </p:txBody>
      </p:sp>
      <p:sp>
        <p:nvSpPr>
          <p:cNvPr id="5" name="Date Placeholder 4">
            <a:extLst>
              <a:ext uri="{FF2B5EF4-FFF2-40B4-BE49-F238E27FC236}">
                <a16:creationId xmlns:a16="http://schemas.microsoft.com/office/drawing/2014/main" id="{F0963346-AC3D-7217-33BE-D32061D483A4}"/>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775E22D0-93CA-E2C4-3D6C-B3E7F41EC33C}"/>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14</a:t>
            </a:fld>
            <a:endParaRPr lang="en-GB"/>
          </a:p>
        </p:txBody>
      </p:sp>
      <p:grpSp>
        <p:nvGrpSpPr>
          <p:cNvPr id="14" name="Group 13">
            <a:extLst>
              <a:ext uri="{FF2B5EF4-FFF2-40B4-BE49-F238E27FC236}">
                <a16:creationId xmlns:a16="http://schemas.microsoft.com/office/drawing/2014/main" id="{F0E7A78C-96BB-4134-713B-7553E9F8E3F3}"/>
              </a:ext>
            </a:extLst>
          </p:cNvPr>
          <p:cNvGrpSpPr/>
          <p:nvPr/>
        </p:nvGrpSpPr>
        <p:grpSpPr>
          <a:xfrm>
            <a:off x="1951596" y="2125421"/>
            <a:ext cx="7156699" cy="3773866"/>
            <a:chOff x="1962228" y="2591710"/>
            <a:chExt cx="7156699" cy="3773866"/>
          </a:xfrm>
        </p:grpSpPr>
        <p:sp>
          <p:nvSpPr>
            <p:cNvPr id="8" name="TextBox 7">
              <a:extLst>
                <a:ext uri="{FF2B5EF4-FFF2-40B4-BE49-F238E27FC236}">
                  <a16:creationId xmlns:a16="http://schemas.microsoft.com/office/drawing/2014/main" id="{1CCA8EF2-2F46-BF1C-D244-6F770921E88E}"/>
                </a:ext>
              </a:extLst>
            </p:cNvPr>
            <p:cNvSpPr txBox="1"/>
            <p:nvPr/>
          </p:nvSpPr>
          <p:spPr>
            <a:xfrm>
              <a:off x="1962228" y="2591710"/>
              <a:ext cx="2338939" cy="369332"/>
            </a:xfrm>
            <a:prstGeom prst="rect">
              <a:avLst/>
            </a:prstGeom>
            <a:noFill/>
          </p:spPr>
          <p:txBody>
            <a:bodyPr wrap="square" rtlCol="0">
              <a:spAutoFit/>
            </a:bodyPr>
            <a:lstStyle/>
            <a:p>
              <a:pPr algn="ctr"/>
              <a:r>
                <a:rPr lang="en-GB" b="1">
                  <a:solidFill>
                    <a:schemeClr val="accent2"/>
                  </a:solidFill>
                </a:rPr>
                <a:t>Male non-smoker</a:t>
              </a:r>
            </a:p>
          </p:txBody>
        </p:sp>
        <p:sp>
          <p:nvSpPr>
            <p:cNvPr id="9" name="TextBox 8">
              <a:extLst>
                <a:ext uri="{FF2B5EF4-FFF2-40B4-BE49-F238E27FC236}">
                  <a16:creationId xmlns:a16="http://schemas.microsoft.com/office/drawing/2014/main" id="{85D7448E-9C46-FCC5-AC33-FE1836685E6F}"/>
                </a:ext>
              </a:extLst>
            </p:cNvPr>
            <p:cNvSpPr txBox="1"/>
            <p:nvPr/>
          </p:nvSpPr>
          <p:spPr>
            <a:xfrm>
              <a:off x="6706927" y="2593969"/>
              <a:ext cx="2412000" cy="369332"/>
            </a:xfrm>
            <a:prstGeom prst="rect">
              <a:avLst/>
            </a:prstGeom>
            <a:noFill/>
          </p:spPr>
          <p:txBody>
            <a:bodyPr wrap="square" rtlCol="0">
              <a:spAutoFit/>
            </a:bodyPr>
            <a:lstStyle/>
            <a:p>
              <a:pPr algn="ctr"/>
              <a:r>
                <a:rPr lang="en-GB" b="1">
                  <a:solidFill>
                    <a:schemeClr val="accent2"/>
                  </a:solidFill>
                </a:rPr>
                <a:t>Female non-smoker</a:t>
              </a:r>
            </a:p>
          </p:txBody>
        </p:sp>
        <p:pic>
          <p:nvPicPr>
            <p:cNvPr id="10" name="Picture 9">
              <a:extLst>
                <a:ext uri="{FF2B5EF4-FFF2-40B4-BE49-F238E27FC236}">
                  <a16:creationId xmlns:a16="http://schemas.microsoft.com/office/drawing/2014/main" id="{70B08C20-4FFB-C217-2DC0-84109083D0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0368" y="6106272"/>
              <a:ext cx="1779336" cy="259304"/>
            </a:xfrm>
            <a:prstGeom prst="rect">
              <a:avLst/>
            </a:prstGeom>
            <a:noFill/>
          </p:spPr>
        </p:pic>
      </p:grpSp>
      <p:sp>
        <p:nvSpPr>
          <p:cNvPr id="13" name="TextBox 12">
            <a:extLst>
              <a:ext uri="{FF2B5EF4-FFF2-40B4-BE49-F238E27FC236}">
                <a16:creationId xmlns:a16="http://schemas.microsoft.com/office/drawing/2014/main" id="{F66D9D65-C1F5-2728-12C1-0B47523A98D9}"/>
              </a:ext>
            </a:extLst>
          </p:cNvPr>
          <p:cNvSpPr txBox="1"/>
          <p:nvPr/>
        </p:nvSpPr>
        <p:spPr>
          <a:xfrm>
            <a:off x="615946" y="1519259"/>
            <a:ext cx="8027580" cy="369332"/>
          </a:xfrm>
          <a:prstGeom prst="rect">
            <a:avLst/>
          </a:prstGeom>
          <a:noFill/>
        </p:spPr>
        <p:txBody>
          <a:bodyPr wrap="square" rtlCol="0">
            <a:spAutoFit/>
          </a:bodyPr>
          <a:lstStyle>
            <a:defPPr>
              <a:defRPr lang="en-GB"/>
            </a:defPPr>
            <a:lvl1pPr algn="ctr">
              <a:defRPr b="1">
                <a:solidFill>
                  <a:schemeClr val="accent2"/>
                </a:solidFill>
              </a:defRPr>
            </a:lvl1pPr>
          </a:lstStyle>
          <a:p>
            <a:pPr algn="l"/>
            <a:r>
              <a:rPr lang="en-GB" b="0">
                <a:solidFill>
                  <a:schemeClr val="tx1"/>
                </a:solidFill>
              </a:rPr>
              <a:t>Proportion of claims by cause</a:t>
            </a:r>
          </a:p>
        </p:txBody>
      </p:sp>
      <p:pic>
        <p:nvPicPr>
          <p:cNvPr id="2" name="Picture 1">
            <a:extLst>
              <a:ext uri="{FF2B5EF4-FFF2-40B4-BE49-F238E27FC236}">
                <a16:creationId xmlns:a16="http://schemas.microsoft.com/office/drawing/2014/main" id="{04BD2F45-202D-8743-8D2B-3581F8A56494}"/>
              </a:ext>
            </a:extLst>
          </p:cNvPr>
          <p:cNvPicPr>
            <a:picLocks noChangeAspect="1"/>
          </p:cNvPicPr>
          <p:nvPr/>
        </p:nvPicPr>
        <p:blipFill>
          <a:blip r:embed="rId5"/>
          <a:stretch>
            <a:fillRect/>
          </a:stretch>
        </p:blipFill>
        <p:spPr>
          <a:xfrm>
            <a:off x="5836456" y="2497012"/>
            <a:ext cx="3677274" cy="3158002"/>
          </a:xfrm>
          <a:prstGeom prst="rect">
            <a:avLst/>
          </a:prstGeom>
        </p:spPr>
      </p:pic>
    </p:spTree>
    <p:extLst>
      <p:ext uri="{BB962C8B-B14F-4D97-AF65-F5344CB8AC3E}">
        <p14:creationId xmlns:p14="http://schemas.microsoft.com/office/powerpoint/2010/main" val="950924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FC3D-3E26-E328-6925-5796EADDA5E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F06FE4-A1E6-35C9-A2CC-68115DB8D34D}"/>
              </a:ext>
            </a:extLst>
          </p:cNvPr>
          <p:cNvPicPr>
            <a:picLocks noChangeAspect="1"/>
          </p:cNvPicPr>
          <p:nvPr/>
        </p:nvPicPr>
        <p:blipFill>
          <a:blip r:embed="rId3"/>
          <a:stretch>
            <a:fillRect/>
          </a:stretch>
        </p:blipFill>
        <p:spPr>
          <a:xfrm>
            <a:off x="1673740" y="2494754"/>
            <a:ext cx="3565421" cy="3404468"/>
          </a:xfrm>
          <a:prstGeom prst="rect">
            <a:avLst/>
          </a:prstGeom>
        </p:spPr>
      </p:pic>
      <p:sp>
        <p:nvSpPr>
          <p:cNvPr id="12" name="Title 1">
            <a:extLst>
              <a:ext uri="{FF2B5EF4-FFF2-40B4-BE49-F238E27FC236}">
                <a16:creationId xmlns:a16="http://schemas.microsoft.com/office/drawing/2014/main" id="{1E479CFB-3E96-BB27-E38C-B46D2BEA50BF}"/>
              </a:ext>
            </a:extLst>
          </p:cNvPr>
          <p:cNvSpPr>
            <a:spLocks noGrp="1"/>
          </p:cNvSpPr>
          <p:nvPr>
            <p:ph type="title"/>
          </p:nvPr>
        </p:nvSpPr>
        <p:spPr>
          <a:xfrm>
            <a:off x="527052" y="404813"/>
            <a:ext cx="11055349" cy="1143000"/>
          </a:xfrm>
        </p:spPr>
        <p:txBody>
          <a:bodyPr/>
          <a:lstStyle/>
          <a:p>
            <a:r>
              <a:rPr lang="en-US"/>
              <a:t>Cause of claim on ACI benefits</a:t>
            </a:r>
          </a:p>
        </p:txBody>
      </p:sp>
      <p:sp>
        <p:nvSpPr>
          <p:cNvPr id="5" name="Date Placeholder 4">
            <a:extLst>
              <a:ext uri="{FF2B5EF4-FFF2-40B4-BE49-F238E27FC236}">
                <a16:creationId xmlns:a16="http://schemas.microsoft.com/office/drawing/2014/main" id="{35DDC7BB-5385-23A1-16E6-69E862D320FD}"/>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9907A4E4-0A39-1E16-DC80-D3C25A353560}"/>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15</a:t>
            </a:fld>
            <a:endParaRPr lang="en-GB"/>
          </a:p>
        </p:txBody>
      </p:sp>
      <p:grpSp>
        <p:nvGrpSpPr>
          <p:cNvPr id="14" name="Group 13">
            <a:extLst>
              <a:ext uri="{FF2B5EF4-FFF2-40B4-BE49-F238E27FC236}">
                <a16:creationId xmlns:a16="http://schemas.microsoft.com/office/drawing/2014/main" id="{26E72A96-14FE-ACC8-DF00-8CF5B7E59367}"/>
              </a:ext>
            </a:extLst>
          </p:cNvPr>
          <p:cNvGrpSpPr/>
          <p:nvPr/>
        </p:nvGrpSpPr>
        <p:grpSpPr>
          <a:xfrm>
            <a:off x="2280165" y="2127680"/>
            <a:ext cx="6310809" cy="3771607"/>
            <a:chOff x="2290797" y="2593969"/>
            <a:chExt cx="6310809" cy="3771607"/>
          </a:xfrm>
        </p:grpSpPr>
        <p:sp>
          <p:nvSpPr>
            <p:cNvPr id="8" name="TextBox 7">
              <a:extLst>
                <a:ext uri="{FF2B5EF4-FFF2-40B4-BE49-F238E27FC236}">
                  <a16:creationId xmlns:a16="http://schemas.microsoft.com/office/drawing/2014/main" id="{9823D8A6-E849-91D8-B944-35FF42043F61}"/>
                </a:ext>
              </a:extLst>
            </p:cNvPr>
            <p:cNvSpPr txBox="1"/>
            <p:nvPr/>
          </p:nvSpPr>
          <p:spPr>
            <a:xfrm>
              <a:off x="2290797" y="2598701"/>
              <a:ext cx="2338939" cy="369332"/>
            </a:xfrm>
            <a:prstGeom prst="rect">
              <a:avLst/>
            </a:prstGeom>
            <a:noFill/>
          </p:spPr>
          <p:txBody>
            <a:bodyPr wrap="square" rtlCol="0">
              <a:spAutoFit/>
            </a:bodyPr>
            <a:lstStyle/>
            <a:p>
              <a:pPr algn="ctr"/>
              <a:r>
                <a:rPr lang="en-GB" b="1">
                  <a:solidFill>
                    <a:schemeClr val="accent2"/>
                  </a:solidFill>
                </a:rPr>
                <a:t>Male non-smoker</a:t>
              </a:r>
            </a:p>
          </p:txBody>
        </p:sp>
        <p:sp>
          <p:nvSpPr>
            <p:cNvPr id="9" name="TextBox 8">
              <a:extLst>
                <a:ext uri="{FF2B5EF4-FFF2-40B4-BE49-F238E27FC236}">
                  <a16:creationId xmlns:a16="http://schemas.microsoft.com/office/drawing/2014/main" id="{91FB2AA8-BEC6-D0D8-4CDC-DD4762CA72DA}"/>
                </a:ext>
              </a:extLst>
            </p:cNvPr>
            <p:cNvSpPr txBox="1"/>
            <p:nvPr/>
          </p:nvSpPr>
          <p:spPr>
            <a:xfrm>
              <a:off x="6189606" y="2593969"/>
              <a:ext cx="2412000" cy="369332"/>
            </a:xfrm>
            <a:prstGeom prst="rect">
              <a:avLst/>
            </a:prstGeom>
            <a:noFill/>
          </p:spPr>
          <p:txBody>
            <a:bodyPr wrap="square" rtlCol="0">
              <a:spAutoFit/>
            </a:bodyPr>
            <a:lstStyle/>
            <a:p>
              <a:pPr algn="ctr"/>
              <a:r>
                <a:rPr lang="en-GB" b="1">
                  <a:solidFill>
                    <a:schemeClr val="accent2"/>
                  </a:solidFill>
                </a:rPr>
                <a:t>Male smoker</a:t>
              </a:r>
            </a:p>
          </p:txBody>
        </p:sp>
        <p:pic>
          <p:nvPicPr>
            <p:cNvPr id="10" name="Picture 9">
              <a:extLst>
                <a:ext uri="{FF2B5EF4-FFF2-40B4-BE49-F238E27FC236}">
                  <a16:creationId xmlns:a16="http://schemas.microsoft.com/office/drawing/2014/main" id="{EEC62CBF-B309-540B-CED4-169834838C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0368" y="6106272"/>
              <a:ext cx="1779336" cy="259304"/>
            </a:xfrm>
            <a:prstGeom prst="rect">
              <a:avLst/>
            </a:prstGeom>
            <a:noFill/>
          </p:spPr>
        </p:pic>
      </p:grpSp>
      <p:sp>
        <p:nvSpPr>
          <p:cNvPr id="13" name="TextBox 12">
            <a:extLst>
              <a:ext uri="{FF2B5EF4-FFF2-40B4-BE49-F238E27FC236}">
                <a16:creationId xmlns:a16="http://schemas.microsoft.com/office/drawing/2014/main" id="{2AA286A1-2729-ECD5-DA37-15767BB8649D}"/>
              </a:ext>
            </a:extLst>
          </p:cNvPr>
          <p:cNvSpPr txBox="1"/>
          <p:nvPr/>
        </p:nvSpPr>
        <p:spPr>
          <a:xfrm>
            <a:off x="615946" y="1519259"/>
            <a:ext cx="8027580" cy="369332"/>
          </a:xfrm>
          <a:prstGeom prst="rect">
            <a:avLst/>
          </a:prstGeom>
          <a:noFill/>
        </p:spPr>
        <p:txBody>
          <a:bodyPr wrap="square" rtlCol="0">
            <a:spAutoFit/>
          </a:bodyPr>
          <a:lstStyle>
            <a:defPPr>
              <a:defRPr lang="en-GB"/>
            </a:defPPr>
            <a:lvl1pPr algn="ctr">
              <a:defRPr b="1">
                <a:solidFill>
                  <a:schemeClr val="accent2"/>
                </a:solidFill>
              </a:defRPr>
            </a:lvl1pPr>
          </a:lstStyle>
          <a:p>
            <a:pPr algn="l"/>
            <a:r>
              <a:rPr lang="en-GB" b="0">
                <a:solidFill>
                  <a:schemeClr val="tx1"/>
                </a:solidFill>
              </a:rPr>
              <a:t>Proportion of claims by cause</a:t>
            </a:r>
          </a:p>
        </p:txBody>
      </p:sp>
      <p:pic>
        <p:nvPicPr>
          <p:cNvPr id="7" name="Picture 6">
            <a:extLst>
              <a:ext uri="{FF2B5EF4-FFF2-40B4-BE49-F238E27FC236}">
                <a16:creationId xmlns:a16="http://schemas.microsoft.com/office/drawing/2014/main" id="{FB81D92B-1BCD-DAEC-32CE-41C2FA15C5C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36526" y="2495413"/>
            <a:ext cx="3096895" cy="3152140"/>
          </a:xfrm>
          <a:prstGeom prst="rect">
            <a:avLst/>
          </a:prstGeom>
          <a:noFill/>
        </p:spPr>
      </p:pic>
    </p:spTree>
    <p:extLst>
      <p:ext uri="{BB962C8B-B14F-4D97-AF65-F5344CB8AC3E}">
        <p14:creationId xmlns:p14="http://schemas.microsoft.com/office/powerpoint/2010/main" val="3869528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81E4-9437-0CA8-CE35-369D274A4A50}"/>
              </a:ext>
            </a:extLst>
          </p:cNvPr>
          <p:cNvSpPr>
            <a:spLocks noGrp="1"/>
          </p:cNvSpPr>
          <p:nvPr>
            <p:ph type="title"/>
          </p:nvPr>
        </p:nvSpPr>
        <p:spPr/>
        <p:txBody>
          <a:bodyPr/>
          <a:lstStyle/>
          <a:p>
            <a:r>
              <a:rPr lang="en-GB"/>
              <a:t>Next steps</a:t>
            </a:r>
          </a:p>
        </p:txBody>
      </p:sp>
      <p:sp>
        <p:nvSpPr>
          <p:cNvPr id="3" name="Content Placeholder 2">
            <a:extLst>
              <a:ext uri="{FF2B5EF4-FFF2-40B4-BE49-F238E27FC236}">
                <a16:creationId xmlns:a16="http://schemas.microsoft.com/office/drawing/2014/main" id="{E71D5C25-C5F9-B4D9-EDCB-E11795F37F18}"/>
              </a:ext>
            </a:extLst>
          </p:cNvPr>
          <p:cNvSpPr>
            <a:spLocks noGrp="1"/>
          </p:cNvSpPr>
          <p:nvPr>
            <p:ph idx="1"/>
          </p:nvPr>
        </p:nvSpPr>
        <p:spPr/>
        <p:txBody>
          <a:bodyPr/>
          <a:lstStyle/>
          <a:p>
            <a:r>
              <a:rPr lang="en-GB" dirty="0"/>
              <a:t>Collecting 2024 data with a target date of 31 October 2025</a:t>
            </a:r>
          </a:p>
          <a:p>
            <a:r>
              <a:rPr lang="en-GB" dirty="0"/>
              <a:t>Report on experience in 2026</a:t>
            </a:r>
          </a:p>
          <a:p>
            <a:r>
              <a:rPr lang="en-GB" dirty="0"/>
              <a:t>Considering combining 2022-2024 experience</a:t>
            </a:r>
          </a:p>
          <a:p>
            <a:r>
              <a:rPr lang="en-GB" dirty="0"/>
              <a:t>Work to maintain/improve coverage of additional analyses</a:t>
            </a:r>
          </a:p>
        </p:txBody>
      </p:sp>
      <p:sp>
        <p:nvSpPr>
          <p:cNvPr id="4" name="Date Placeholder 3">
            <a:extLst>
              <a:ext uri="{FF2B5EF4-FFF2-40B4-BE49-F238E27FC236}">
                <a16:creationId xmlns:a16="http://schemas.microsoft.com/office/drawing/2014/main" id="{5D1ED04D-5F88-1843-8C1A-5290F4135A3A}"/>
              </a:ext>
            </a:extLst>
          </p:cNvPr>
          <p:cNvSpPr>
            <a:spLocks noGrp="1"/>
          </p:cNvSpPr>
          <p:nvPr>
            <p:ph type="dt" sz="half" idx="10"/>
          </p:nvPr>
        </p:nvSpPr>
        <p:spPr/>
        <p:txBody>
          <a:bodyPr/>
          <a:lstStyle/>
          <a:p>
            <a:r>
              <a:rPr lang="en-GB"/>
              <a:t>6 October 2025</a:t>
            </a:r>
          </a:p>
        </p:txBody>
      </p:sp>
      <p:sp>
        <p:nvSpPr>
          <p:cNvPr id="5" name="Slide Number Placeholder 4">
            <a:extLst>
              <a:ext uri="{FF2B5EF4-FFF2-40B4-BE49-F238E27FC236}">
                <a16:creationId xmlns:a16="http://schemas.microsoft.com/office/drawing/2014/main" id="{CB42C9F3-E588-8136-9A42-37DFDE74E5AA}"/>
              </a:ext>
            </a:extLst>
          </p:cNvPr>
          <p:cNvSpPr>
            <a:spLocks noGrp="1"/>
          </p:cNvSpPr>
          <p:nvPr>
            <p:ph type="sldNum" sz="quarter" idx="12"/>
          </p:nvPr>
        </p:nvSpPr>
        <p:spPr/>
        <p:txBody>
          <a:bodyPr/>
          <a:lstStyle/>
          <a:p>
            <a:fld id="{FE8DA6AF-1811-4E27-A96F-54109F1D0275}" type="slidenum">
              <a:rPr lang="en-GB" smtClean="0"/>
              <a:pPr/>
              <a:t>16</a:t>
            </a:fld>
            <a:endParaRPr lang="en-GB"/>
          </a:p>
        </p:txBody>
      </p:sp>
    </p:spTree>
    <p:extLst>
      <p:ext uri="{BB962C8B-B14F-4D97-AF65-F5344CB8AC3E}">
        <p14:creationId xmlns:p14="http://schemas.microsoft.com/office/powerpoint/2010/main" val="2270430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99D6C-3C05-A266-5C6F-575CB0654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9C079-A8F5-5C55-FEEE-F5D485543192}"/>
              </a:ext>
            </a:extLst>
          </p:cNvPr>
          <p:cNvSpPr>
            <a:spLocks noGrp="1"/>
          </p:cNvSpPr>
          <p:nvPr>
            <p:ph type="title"/>
          </p:nvPr>
        </p:nvSpPr>
        <p:spPr/>
        <p:txBody>
          <a:bodyPr/>
          <a:lstStyle/>
          <a:p>
            <a:r>
              <a:rPr lang="en-GB"/>
              <a:t>Rated term assurance experience analysis</a:t>
            </a:r>
          </a:p>
        </p:txBody>
      </p:sp>
      <p:sp>
        <p:nvSpPr>
          <p:cNvPr id="3" name="Date Placeholder 2">
            <a:extLst>
              <a:ext uri="{FF2B5EF4-FFF2-40B4-BE49-F238E27FC236}">
                <a16:creationId xmlns:a16="http://schemas.microsoft.com/office/drawing/2014/main" id="{7D3B8655-9126-08B1-3219-DEEDB6997384}"/>
              </a:ext>
            </a:extLst>
          </p:cNvPr>
          <p:cNvSpPr>
            <a:spLocks noGrp="1"/>
          </p:cNvSpPr>
          <p:nvPr>
            <p:ph type="dt" sz="half" idx="10"/>
          </p:nvPr>
        </p:nvSpPr>
        <p:spPr/>
        <p:txBody>
          <a:bodyPr/>
          <a:lstStyle/>
          <a:p>
            <a:r>
              <a:rPr lang="en-GB"/>
              <a:t>6 October 2025</a:t>
            </a:r>
          </a:p>
        </p:txBody>
      </p:sp>
      <p:sp>
        <p:nvSpPr>
          <p:cNvPr id="4" name="Slide Number Placeholder 3">
            <a:extLst>
              <a:ext uri="{FF2B5EF4-FFF2-40B4-BE49-F238E27FC236}">
                <a16:creationId xmlns:a16="http://schemas.microsoft.com/office/drawing/2014/main" id="{E1C3D89D-567C-440C-41FA-9994DA0EA3FA}"/>
              </a:ext>
            </a:extLst>
          </p:cNvPr>
          <p:cNvSpPr>
            <a:spLocks noGrp="1"/>
          </p:cNvSpPr>
          <p:nvPr>
            <p:ph type="sldNum" sz="quarter" idx="12"/>
          </p:nvPr>
        </p:nvSpPr>
        <p:spPr/>
        <p:txBody>
          <a:bodyPr/>
          <a:lstStyle/>
          <a:p>
            <a:fld id="{FE8DA6AF-1811-4E27-A96F-54109F1D0275}" type="slidenum">
              <a:rPr lang="en-GB" smtClean="0"/>
              <a:pPr/>
              <a:t>17</a:t>
            </a:fld>
            <a:endParaRPr lang="en-GB"/>
          </a:p>
        </p:txBody>
      </p:sp>
    </p:spTree>
    <p:extLst>
      <p:ext uri="{BB962C8B-B14F-4D97-AF65-F5344CB8AC3E}">
        <p14:creationId xmlns:p14="http://schemas.microsoft.com/office/powerpoint/2010/main" val="3213983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5CA0B-0A7B-E1F3-70E1-7DEA3D0FB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84952-7B3D-FE20-9B0D-D929B8E8C681}"/>
              </a:ext>
            </a:extLst>
          </p:cNvPr>
          <p:cNvSpPr>
            <a:spLocks noGrp="1"/>
          </p:cNvSpPr>
          <p:nvPr>
            <p:ph type="title"/>
          </p:nvPr>
        </p:nvSpPr>
        <p:spPr/>
        <p:txBody>
          <a:bodyPr/>
          <a:lstStyle/>
          <a:p>
            <a:r>
              <a:rPr lang="en-GB"/>
              <a:t>Background</a:t>
            </a:r>
          </a:p>
        </p:txBody>
      </p:sp>
      <p:sp>
        <p:nvSpPr>
          <p:cNvPr id="3" name="Content Placeholder 2">
            <a:extLst>
              <a:ext uri="{FF2B5EF4-FFF2-40B4-BE49-F238E27FC236}">
                <a16:creationId xmlns:a16="http://schemas.microsoft.com/office/drawing/2014/main" id="{993D5A33-35E2-FCCD-8C99-302813808698}"/>
              </a:ext>
            </a:extLst>
          </p:cNvPr>
          <p:cNvSpPr>
            <a:spLocks noGrp="1"/>
          </p:cNvSpPr>
          <p:nvPr>
            <p:ph idx="1"/>
          </p:nvPr>
        </p:nvSpPr>
        <p:spPr/>
        <p:txBody>
          <a:bodyPr/>
          <a:lstStyle/>
          <a:p>
            <a:r>
              <a:rPr lang="en-GB" sz="1800" dirty="0"/>
              <a:t>Term assurances sold with additional loadings to account for health issues and/or indicators of increased future risk</a:t>
            </a:r>
            <a:endParaRPr lang="en-US" dirty="0"/>
          </a:p>
          <a:p>
            <a:r>
              <a:rPr lang="en-GB" sz="1800" dirty="0"/>
              <a:t>Lower data volumes than “standard lives” and greater benefit to pooling</a:t>
            </a:r>
            <a:endParaRPr lang="en-GB" dirty="0"/>
          </a:p>
          <a:p>
            <a:endParaRPr lang="en-GB" sz="1200" dirty="0">
              <a:solidFill>
                <a:srgbClr val="4096B8"/>
              </a:solidFill>
            </a:endParaRPr>
          </a:p>
          <a:p>
            <a:r>
              <a:rPr lang="en-GB" sz="1800" dirty="0"/>
              <a:t>Several providers have supplied data for rated lives under term assurances alongside “standard lives” data for several years</a:t>
            </a:r>
            <a:endParaRPr lang="en-GB" dirty="0"/>
          </a:p>
          <a:p>
            <a:r>
              <a:rPr lang="en-GB" sz="1800" dirty="0"/>
              <a:t>Worked with others to collect this data where missing and also rating levels (percentage and per </a:t>
            </a:r>
            <a:r>
              <a:rPr lang="en-GB" sz="1800" dirty="0" err="1"/>
              <a:t>mille</a:t>
            </a:r>
            <a:r>
              <a:rPr lang="en-GB" sz="1800" dirty="0"/>
              <a:t>)</a:t>
            </a:r>
            <a:endParaRPr lang="en-GB" dirty="0"/>
          </a:p>
          <a:p>
            <a:r>
              <a:rPr lang="en-GB" sz="1800" dirty="0"/>
              <a:t>Methodology similar to annual analysis except adjust experience by rating levels (also show some results unadjusted)</a:t>
            </a:r>
            <a:endParaRPr lang="en-GB" dirty="0"/>
          </a:p>
          <a:p>
            <a:endParaRPr lang="en-GB" sz="1800" dirty="0"/>
          </a:p>
          <a:p>
            <a:endParaRPr lang="en-GB" sz="1800" dirty="0"/>
          </a:p>
          <a:p>
            <a:r>
              <a:rPr lang="en-GB" sz="1800" dirty="0"/>
              <a:t>Covers the period 2021 to 2023 and includes comparisons to “standard lives” by combining 2021 data from WP191 and 2022/23 data from WP202</a:t>
            </a:r>
            <a:endParaRPr lang="en-GB" dirty="0"/>
          </a:p>
          <a:p>
            <a:endParaRPr lang="en-GB" sz="1800" dirty="0">
              <a:solidFill>
                <a:srgbClr val="FF0000"/>
              </a:solidFill>
            </a:endParaRPr>
          </a:p>
          <a:p>
            <a:endParaRPr lang="en-GB" sz="1800" dirty="0">
              <a:solidFill>
                <a:srgbClr val="FF0000"/>
              </a:solidFill>
            </a:endParaRPr>
          </a:p>
        </p:txBody>
      </p:sp>
      <p:sp>
        <p:nvSpPr>
          <p:cNvPr id="4" name="Date Placeholder 3">
            <a:extLst>
              <a:ext uri="{FF2B5EF4-FFF2-40B4-BE49-F238E27FC236}">
                <a16:creationId xmlns:a16="http://schemas.microsoft.com/office/drawing/2014/main" id="{94996526-E4F7-AA13-9490-214E5E051E6B}"/>
              </a:ext>
            </a:extLst>
          </p:cNvPr>
          <p:cNvSpPr>
            <a:spLocks noGrp="1"/>
          </p:cNvSpPr>
          <p:nvPr>
            <p:ph type="dt" sz="half" idx="10"/>
          </p:nvPr>
        </p:nvSpPr>
        <p:spPr/>
        <p:txBody>
          <a:bodyPr/>
          <a:lstStyle/>
          <a:p>
            <a:r>
              <a:rPr lang="en-GB"/>
              <a:t>6 October 2025</a:t>
            </a:r>
          </a:p>
        </p:txBody>
      </p:sp>
      <p:sp>
        <p:nvSpPr>
          <p:cNvPr id="5" name="Slide Number Placeholder 4">
            <a:extLst>
              <a:ext uri="{FF2B5EF4-FFF2-40B4-BE49-F238E27FC236}">
                <a16:creationId xmlns:a16="http://schemas.microsoft.com/office/drawing/2014/main" id="{35D47253-F699-655D-469A-B99CF440EFE3}"/>
              </a:ext>
            </a:extLst>
          </p:cNvPr>
          <p:cNvSpPr>
            <a:spLocks noGrp="1"/>
          </p:cNvSpPr>
          <p:nvPr>
            <p:ph type="sldNum" sz="quarter" idx="12"/>
          </p:nvPr>
        </p:nvSpPr>
        <p:spPr/>
        <p:txBody>
          <a:bodyPr/>
          <a:lstStyle/>
          <a:p>
            <a:fld id="{FE8DA6AF-1811-4E27-A96F-54109F1D0275}" type="slidenum">
              <a:rPr lang="en-GB" smtClean="0"/>
              <a:pPr/>
              <a:t>18</a:t>
            </a:fld>
            <a:endParaRPr lang="en-GB"/>
          </a:p>
        </p:txBody>
      </p:sp>
      <p:pic>
        <p:nvPicPr>
          <p:cNvPr id="7" name="Picture 6">
            <a:extLst>
              <a:ext uri="{FF2B5EF4-FFF2-40B4-BE49-F238E27FC236}">
                <a16:creationId xmlns:a16="http://schemas.microsoft.com/office/drawing/2014/main" id="{10B1D192-5415-06FA-0A32-9C23A7BA2AF4}"/>
              </a:ext>
            </a:extLst>
          </p:cNvPr>
          <p:cNvPicPr>
            <a:picLocks noChangeAspect="1"/>
          </p:cNvPicPr>
          <p:nvPr/>
        </p:nvPicPr>
        <p:blipFill>
          <a:blip r:embed="rId2"/>
          <a:stretch>
            <a:fillRect/>
          </a:stretch>
        </p:blipFill>
        <p:spPr>
          <a:xfrm>
            <a:off x="2278066" y="4919662"/>
            <a:ext cx="7553325" cy="381000"/>
          </a:xfrm>
          <a:prstGeom prst="rect">
            <a:avLst/>
          </a:prstGeom>
        </p:spPr>
      </p:pic>
    </p:spTree>
    <p:extLst>
      <p:ext uri="{BB962C8B-B14F-4D97-AF65-F5344CB8AC3E}">
        <p14:creationId xmlns:p14="http://schemas.microsoft.com/office/powerpoint/2010/main" val="69571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16AED-AA47-2C3D-EAA9-732D6B686EB0}"/>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B919E357-3378-517E-585E-3BD2C503C3F6}"/>
              </a:ext>
            </a:extLst>
          </p:cNvPr>
          <p:cNvSpPr>
            <a:spLocks noGrp="1"/>
          </p:cNvSpPr>
          <p:nvPr>
            <p:ph type="title"/>
          </p:nvPr>
        </p:nvSpPr>
        <p:spPr>
          <a:xfrm>
            <a:off x="527052" y="404813"/>
            <a:ext cx="11055349" cy="1143000"/>
          </a:xfrm>
        </p:spPr>
        <p:txBody>
          <a:bodyPr/>
          <a:lstStyle/>
          <a:p>
            <a:r>
              <a:rPr lang="en-US"/>
              <a:t>Dataset</a:t>
            </a:r>
          </a:p>
        </p:txBody>
      </p:sp>
      <p:sp>
        <p:nvSpPr>
          <p:cNvPr id="14" name="Content Placeholder 2">
            <a:extLst>
              <a:ext uri="{FF2B5EF4-FFF2-40B4-BE49-F238E27FC236}">
                <a16:creationId xmlns:a16="http://schemas.microsoft.com/office/drawing/2014/main" id="{78BE50A8-0027-1C23-BF43-70C5B6B76602}"/>
              </a:ext>
            </a:extLst>
          </p:cNvPr>
          <p:cNvSpPr>
            <a:spLocks noGrp="1"/>
          </p:cNvSpPr>
          <p:nvPr>
            <p:ph sz="half" idx="1"/>
          </p:nvPr>
        </p:nvSpPr>
        <p:spPr>
          <a:xfrm>
            <a:off x="527050" y="1557338"/>
            <a:ext cx="5568950" cy="4640262"/>
          </a:xfrm>
        </p:spPr>
        <p:txBody>
          <a:bodyPr/>
          <a:lstStyle/>
          <a:p>
            <a:r>
              <a:rPr lang="en-US" sz="1800">
                <a:solidFill>
                  <a:schemeClr val="tx1"/>
                </a:solidFill>
              </a:rPr>
              <a:t>Composition of data by exposure generally similar to standard lives but</a:t>
            </a:r>
          </a:p>
          <a:p>
            <a:pPr lvl="1"/>
            <a:r>
              <a:rPr lang="en-US" sz="1800">
                <a:solidFill>
                  <a:schemeClr val="tx1"/>
                </a:solidFill>
              </a:rPr>
              <a:t>Less dominated by longer duration business</a:t>
            </a:r>
          </a:p>
          <a:p>
            <a:pPr lvl="1"/>
            <a:r>
              <a:rPr lang="en-US" sz="1800">
                <a:solidFill>
                  <a:schemeClr val="tx1"/>
                </a:solidFill>
              </a:rPr>
              <a:t>Lower sums assured for mortality only</a:t>
            </a:r>
          </a:p>
          <a:p>
            <a:endParaRPr lang="en-US" sz="1800">
              <a:solidFill>
                <a:schemeClr val="tx1"/>
              </a:solidFill>
            </a:endParaRPr>
          </a:p>
          <a:p>
            <a:r>
              <a:rPr lang="en-US" sz="1800">
                <a:solidFill>
                  <a:schemeClr val="tx1"/>
                </a:solidFill>
              </a:rPr>
              <a:t>Non-</a:t>
            </a:r>
            <a:r>
              <a:rPr lang="en-US" sz="1800" err="1">
                <a:solidFill>
                  <a:schemeClr val="tx1"/>
                </a:solidFill>
              </a:rPr>
              <a:t>standardised</a:t>
            </a:r>
            <a:r>
              <a:rPr lang="en-US" sz="1800">
                <a:solidFill>
                  <a:schemeClr val="tx1"/>
                </a:solidFill>
              </a:rPr>
              <a:t> average rating levels:</a:t>
            </a:r>
          </a:p>
          <a:p>
            <a:endParaRPr lang="en-US" sz="1800">
              <a:solidFill>
                <a:schemeClr val="tx1"/>
              </a:solidFill>
            </a:endParaRPr>
          </a:p>
          <a:p>
            <a:endParaRPr lang="en-US" sz="1800">
              <a:solidFill>
                <a:schemeClr val="tx1"/>
              </a:solidFill>
            </a:endParaRPr>
          </a:p>
          <a:p>
            <a:endParaRPr lang="en-US" sz="1800">
              <a:solidFill>
                <a:schemeClr val="tx1"/>
              </a:solidFill>
            </a:endParaRPr>
          </a:p>
          <a:p>
            <a:endParaRPr lang="en-US" sz="1800">
              <a:solidFill>
                <a:schemeClr val="tx1"/>
              </a:solidFill>
            </a:endParaRPr>
          </a:p>
          <a:p>
            <a:r>
              <a:rPr lang="en-US" sz="1800">
                <a:solidFill>
                  <a:schemeClr val="tx1"/>
                </a:solidFill>
              </a:rPr>
              <a:t>Data suggests reducing trend in ratings by issue year</a:t>
            </a:r>
          </a:p>
        </p:txBody>
      </p:sp>
      <p:sp>
        <p:nvSpPr>
          <p:cNvPr id="5" name="Date Placeholder 4">
            <a:extLst>
              <a:ext uri="{FF2B5EF4-FFF2-40B4-BE49-F238E27FC236}">
                <a16:creationId xmlns:a16="http://schemas.microsoft.com/office/drawing/2014/main" id="{8ABE5148-B76D-5E8E-7DA5-40C1912E9ED2}"/>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7A92930A-11CA-C576-C2E0-2471541BFB7A}"/>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19</a:t>
            </a:fld>
            <a:endParaRPr lang="en-GB"/>
          </a:p>
        </p:txBody>
      </p:sp>
      <p:pic>
        <p:nvPicPr>
          <p:cNvPr id="8" name="Picture 7" descr="A picture containing text, screenshot, line, parallel&#10;&#10;Description automatically generated">
            <a:extLst>
              <a:ext uri="{FF2B5EF4-FFF2-40B4-BE49-F238E27FC236}">
                <a16:creationId xmlns:a16="http://schemas.microsoft.com/office/drawing/2014/main" id="{80942307-B430-A9A0-DFF1-30D30C9469F9}"/>
              </a:ext>
            </a:extLst>
          </p:cNvPr>
          <p:cNvPicPr>
            <a:picLocks noChangeAspect="1"/>
          </p:cNvPicPr>
          <p:nvPr/>
        </p:nvPicPr>
        <p:blipFill rotWithShape="1">
          <a:blip r:embed="rId2">
            <a:extLst>
              <a:ext uri="{28A0092B-C50C-407E-A947-70E740481C1C}">
                <a14:useLocalDpi xmlns:a14="http://schemas.microsoft.com/office/drawing/2010/main" val="0"/>
              </a:ext>
            </a:extLst>
          </a:blip>
          <a:srcRect t="87575" r="40000" b="7347"/>
          <a:stretch/>
        </p:blipFill>
        <p:spPr bwMode="auto">
          <a:xfrm>
            <a:off x="7147771" y="5655037"/>
            <a:ext cx="3442123" cy="205602"/>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CD2B2843-8AF9-BFF6-A131-9C5649D01829}"/>
              </a:ext>
            </a:extLst>
          </p:cNvPr>
          <p:cNvSpPr txBox="1"/>
          <p:nvPr/>
        </p:nvSpPr>
        <p:spPr>
          <a:xfrm>
            <a:off x="6372520" y="1228333"/>
            <a:ext cx="5139964" cy="707886"/>
          </a:xfrm>
          <a:prstGeom prst="rect">
            <a:avLst/>
          </a:prstGeom>
          <a:noFill/>
        </p:spPr>
        <p:txBody>
          <a:bodyPr wrap="square">
            <a:spAutoFit/>
          </a:bodyPr>
          <a:lstStyle/>
          <a:p>
            <a:r>
              <a:rPr lang="en-GB" b="1">
                <a:solidFill>
                  <a:schemeClr val="accent2"/>
                </a:solidFill>
                <a:effectLst/>
                <a:latin typeface="Arial" panose="020B0604020202020204" pitchFamily="34" charset="0"/>
                <a:ea typeface="Arial" panose="020B0604020202020204" pitchFamily="34" charset="0"/>
                <a:cs typeface="Times New Roman" panose="02020603050405020304" pitchFamily="18" charset="0"/>
              </a:rPr>
              <a:t>Claims by year for 2021-2023, by benefit type</a:t>
            </a:r>
            <a:endParaRPr lang="en-GB" sz="4000" b="1">
              <a:solidFill>
                <a:schemeClr val="accent2"/>
              </a:solidFill>
            </a:endParaRPr>
          </a:p>
        </p:txBody>
      </p:sp>
      <p:pic>
        <p:nvPicPr>
          <p:cNvPr id="3" name="Picture 2">
            <a:extLst>
              <a:ext uri="{FF2B5EF4-FFF2-40B4-BE49-F238E27FC236}">
                <a16:creationId xmlns:a16="http://schemas.microsoft.com/office/drawing/2014/main" id="{0E57ECB6-C86A-0265-55A0-1E5BC4552F5A}"/>
              </a:ext>
            </a:extLst>
          </p:cNvPr>
          <p:cNvPicPr>
            <a:picLocks noChangeAspect="1"/>
          </p:cNvPicPr>
          <p:nvPr/>
        </p:nvPicPr>
        <p:blipFill>
          <a:blip r:embed="rId3"/>
          <a:stretch>
            <a:fillRect/>
          </a:stretch>
        </p:blipFill>
        <p:spPr>
          <a:xfrm>
            <a:off x="6372520" y="1936219"/>
            <a:ext cx="4770794" cy="3456000"/>
          </a:xfrm>
          <a:prstGeom prst="rect">
            <a:avLst/>
          </a:prstGeom>
        </p:spPr>
      </p:pic>
      <p:graphicFrame>
        <p:nvGraphicFramePr>
          <p:cNvPr id="2" name="Table 1">
            <a:extLst>
              <a:ext uri="{FF2B5EF4-FFF2-40B4-BE49-F238E27FC236}">
                <a16:creationId xmlns:a16="http://schemas.microsoft.com/office/drawing/2014/main" id="{5A55FE4A-40A5-5EB7-50B3-2C7E2629116A}"/>
              </a:ext>
            </a:extLst>
          </p:cNvPr>
          <p:cNvGraphicFramePr>
            <a:graphicFrameLocks noGrp="1"/>
          </p:cNvGraphicFramePr>
          <p:nvPr/>
        </p:nvGraphicFramePr>
        <p:xfrm>
          <a:off x="868680" y="3779520"/>
          <a:ext cx="4488180" cy="1165860"/>
        </p:xfrm>
        <a:graphic>
          <a:graphicData uri="http://schemas.openxmlformats.org/drawingml/2006/table">
            <a:tbl>
              <a:tblPr firstRow="1" bandRow="1">
                <a:tableStyleId>{5C22544A-7EE6-4342-B048-85BDC9FD1C3A}</a:tableStyleId>
              </a:tblPr>
              <a:tblGrid>
                <a:gridCol w="812954">
                  <a:extLst>
                    <a:ext uri="{9D8B030D-6E8A-4147-A177-3AD203B41FA5}">
                      <a16:colId xmlns:a16="http://schemas.microsoft.com/office/drawing/2014/main" val="3470441283"/>
                    </a:ext>
                  </a:extLst>
                </a:gridCol>
                <a:gridCol w="711334">
                  <a:extLst>
                    <a:ext uri="{9D8B030D-6E8A-4147-A177-3AD203B41FA5}">
                      <a16:colId xmlns:a16="http://schemas.microsoft.com/office/drawing/2014/main" val="4284804361"/>
                    </a:ext>
                  </a:extLst>
                </a:gridCol>
                <a:gridCol w="711334">
                  <a:extLst>
                    <a:ext uri="{9D8B030D-6E8A-4147-A177-3AD203B41FA5}">
                      <a16:colId xmlns:a16="http://schemas.microsoft.com/office/drawing/2014/main" val="2712903846"/>
                    </a:ext>
                  </a:extLst>
                </a:gridCol>
                <a:gridCol w="711334">
                  <a:extLst>
                    <a:ext uri="{9D8B030D-6E8A-4147-A177-3AD203B41FA5}">
                      <a16:colId xmlns:a16="http://schemas.microsoft.com/office/drawing/2014/main" val="1426622797"/>
                    </a:ext>
                  </a:extLst>
                </a:gridCol>
                <a:gridCol w="711334">
                  <a:extLst>
                    <a:ext uri="{9D8B030D-6E8A-4147-A177-3AD203B41FA5}">
                      <a16:colId xmlns:a16="http://schemas.microsoft.com/office/drawing/2014/main" val="244879859"/>
                    </a:ext>
                  </a:extLst>
                </a:gridCol>
                <a:gridCol w="829890">
                  <a:extLst>
                    <a:ext uri="{9D8B030D-6E8A-4147-A177-3AD203B41FA5}">
                      <a16:colId xmlns:a16="http://schemas.microsoft.com/office/drawing/2014/main" val="651788746"/>
                    </a:ext>
                  </a:extLst>
                </a:gridCol>
              </a:tblGrid>
              <a:tr h="388620">
                <a:tc>
                  <a:txBody>
                    <a:bodyPr/>
                    <a:lstStyle/>
                    <a:p>
                      <a:pPr algn="ctr" fontAlgn="b">
                        <a:buNone/>
                      </a:pPr>
                      <a:r>
                        <a:rPr lang="en-GB" sz="1400" u="none" strike="noStrike">
                          <a:effectLst/>
                        </a:rPr>
                        <a:t> </a:t>
                      </a:r>
                      <a:endParaRPr lang="en-GB" sz="14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b">
                        <a:buNone/>
                      </a:pPr>
                      <a:r>
                        <a:rPr lang="en-GB" sz="1400" u="none" strike="noStrike">
                          <a:effectLst/>
                        </a:rPr>
                        <a:t>MNS</a:t>
                      </a:r>
                      <a:endParaRPr lang="en-GB" sz="1400" b="1"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b">
                        <a:buNone/>
                      </a:pPr>
                      <a:r>
                        <a:rPr lang="en-GB" sz="1400" u="none" strike="noStrike" err="1">
                          <a:effectLst/>
                        </a:rPr>
                        <a:t>MSm</a:t>
                      </a:r>
                      <a:endParaRPr lang="en-GB" sz="1400" b="1"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b">
                        <a:buNone/>
                      </a:pPr>
                      <a:r>
                        <a:rPr lang="en-GB" sz="1400" u="none" strike="noStrike">
                          <a:effectLst/>
                        </a:rPr>
                        <a:t>FNS</a:t>
                      </a:r>
                      <a:endParaRPr lang="en-GB" sz="1400" b="1"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b">
                        <a:buNone/>
                      </a:pPr>
                      <a:r>
                        <a:rPr lang="en-GB" sz="1400" u="none" strike="noStrike" err="1">
                          <a:effectLst/>
                        </a:rPr>
                        <a:t>FNSm</a:t>
                      </a:r>
                      <a:endParaRPr lang="en-GB" sz="1400" b="1"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b">
                        <a:buNone/>
                      </a:pPr>
                      <a:r>
                        <a:rPr lang="en-GB" sz="1400" u="none" strike="noStrike">
                          <a:effectLst/>
                        </a:rPr>
                        <a:t>Average</a:t>
                      </a:r>
                      <a:endParaRPr lang="en-GB" sz="1400" b="1" i="0" u="none" strike="noStrike">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270539380"/>
                  </a:ext>
                </a:extLst>
              </a:tr>
              <a:tr h="388620">
                <a:tc>
                  <a:txBody>
                    <a:bodyPr/>
                    <a:lstStyle/>
                    <a:p>
                      <a:pPr algn="l" fontAlgn="b">
                        <a:buNone/>
                      </a:pPr>
                      <a:r>
                        <a:rPr lang="en-GB" sz="1400" u="none" strike="noStrike">
                          <a:effectLst/>
                        </a:rPr>
                        <a:t>Mortality</a:t>
                      </a:r>
                      <a:endParaRPr lang="en-GB" sz="1400" b="1"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buNone/>
                      </a:pPr>
                      <a:r>
                        <a:rPr lang="en-GB" sz="1400" u="none" strike="noStrike">
                          <a:effectLst/>
                        </a:rPr>
                        <a:t>171%</a:t>
                      </a:r>
                      <a:endParaRPr lang="en-GB"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buNone/>
                      </a:pPr>
                      <a:r>
                        <a:rPr lang="en-GB" sz="1400" u="none" strike="noStrike">
                          <a:effectLst/>
                        </a:rPr>
                        <a:t>161%</a:t>
                      </a:r>
                      <a:endParaRPr lang="en-GB"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buNone/>
                      </a:pPr>
                      <a:r>
                        <a:rPr lang="en-GB" sz="1400" u="none" strike="noStrike">
                          <a:effectLst/>
                        </a:rPr>
                        <a:t>168%</a:t>
                      </a:r>
                      <a:endParaRPr lang="en-GB"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buNone/>
                      </a:pPr>
                      <a:r>
                        <a:rPr lang="en-GB" sz="1400" u="none" strike="noStrike">
                          <a:effectLst/>
                        </a:rPr>
                        <a:t>164%</a:t>
                      </a:r>
                      <a:endParaRPr lang="en-GB"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buNone/>
                      </a:pPr>
                      <a:r>
                        <a:rPr lang="en-GB" sz="1400" u="none" strike="noStrike">
                          <a:effectLst/>
                        </a:rPr>
                        <a:t>168%</a:t>
                      </a:r>
                      <a:endParaRPr lang="en-GB" sz="14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06382156"/>
                  </a:ext>
                </a:extLst>
              </a:tr>
              <a:tr h="388620">
                <a:tc>
                  <a:txBody>
                    <a:bodyPr/>
                    <a:lstStyle/>
                    <a:p>
                      <a:pPr algn="l" fontAlgn="b">
                        <a:buNone/>
                      </a:pPr>
                      <a:r>
                        <a:rPr lang="en-GB" sz="1400" u="none" strike="noStrike">
                          <a:effectLst/>
                        </a:rPr>
                        <a:t>ACI</a:t>
                      </a:r>
                      <a:endParaRPr lang="en-GB" sz="1400" b="1"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buNone/>
                      </a:pPr>
                      <a:r>
                        <a:rPr lang="en-GB" sz="1400" u="none" strike="noStrike">
                          <a:effectLst/>
                        </a:rPr>
                        <a:t>138%</a:t>
                      </a:r>
                      <a:endParaRPr lang="en-GB"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buNone/>
                      </a:pPr>
                      <a:r>
                        <a:rPr lang="en-GB" sz="1400" u="none" strike="noStrike">
                          <a:effectLst/>
                        </a:rPr>
                        <a:t>137%</a:t>
                      </a:r>
                      <a:endParaRPr lang="en-GB"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buNone/>
                      </a:pPr>
                      <a:r>
                        <a:rPr lang="en-GB" sz="1400" u="none" strike="noStrike">
                          <a:effectLst/>
                        </a:rPr>
                        <a:t>141%</a:t>
                      </a:r>
                      <a:endParaRPr lang="en-GB"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buNone/>
                      </a:pPr>
                      <a:r>
                        <a:rPr lang="en-GB" sz="1400" u="none" strike="noStrike">
                          <a:effectLst/>
                        </a:rPr>
                        <a:t>140%</a:t>
                      </a:r>
                      <a:endParaRPr lang="en-GB"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buNone/>
                      </a:pPr>
                      <a:r>
                        <a:rPr lang="en-GB" sz="1400" u="none" strike="noStrike">
                          <a:effectLst/>
                        </a:rPr>
                        <a:t>139%</a:t>
                      </a:r>
                      <a:endParaRPr lang="en-GB" sz="14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938455596"/>
                  </a:ext>
                </a:extLst>
              </a:tr>
            </a:tbl>
          </a:graphicData>
        </a:graphic>
      </p:graphicFrame>
    </p:spTree>
    <p:extLst>
      <p:ext uri="{BB962C8B-B14F-4D97-AF65-F5344CB8AC3E}">
        <p14:creationId xmlns:p14="http://schemas.microsoft.com/office/powerpoint/2010/main" val="5989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9F57A-C22A-D824-562D-CCB436EAD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2A6C6-5F30-7F44-DB9E-74D75B156282}"/>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E55B204C-6226-9961-6982-4B12461A1D84}"/>
              </a:ext>
            </a:extLst>
          </p:cNvPr>
          <p:cNvSpPr>
            <a:spLocks noGrp="1"/>
          </p:cNvSpPr>
          <p:nvPr>
            <p:ph idx="1"/>
          </p:nvPr>
        </p:nvSpPr>
        <p:spPr/>
        <p:txBody>
          <a:bodyPr/>
          <a:lstStyle/>
          <a:p>
            <a:pPr marL="342900" indent="-342900">
              <a:buAutoNum type="arabicPeriod"/>
            </a:pPr>
            <a:r>
              <a:rPr lang="en-GB" sz="1800"/>
              <a:t>Annual analysis of claims experience for term assurances (incorporating 2023 experience)</a:t>
            </a:r>
            <a:endParaRPr lang="en-US"/>
          </a:p>
          <a:p>
            <a:pPr marL="342900" indent="-342900">
              <a:buAutoNum type="arabicPeriod"/>
            </a:pPr>
            <a:r>
              <a:rPr lang="en-GB" sz="1800"/>
              <a:t>Analysis of rated lives for term assurances (2021-2023)</a:t>
            </a:r>
          </a:p>
          <a:p>
            <a:pPr marL="342900" indent="-342900">
              <a:buAutoNum type="arabicPeriod"/>
            </a:pPr>
            <a:r>
              <a:rPr lang="en-GB" sz="1800"/>
              <a:t>Plans for a paper on using the CMI Mortality Projections Model for assured lives</a:t>
            </a:r>
          </a:p>
          <a:p>
            <a:pPr marL="0" indent="0">
              <a:buNone/>
            </a:pPr>
            <a:endParaRPr lang="en-GB" sz="1800"/>
          </a:p>
        </p:txBody>
      </p:sp>
      <p:sp>
        <p:nvSpPr>
          <p:cNvPr id="4" name="Date Placeholder 3">
            <a:extLst>
              <a:ext uri="{FF2B5EF4-FFF2-40B4-BE49-F238E27FC236}">
                <a16:creationId xmlns:a16="http://schemas.microsoft.com/office/drawing/2014/main" id="{B231E1E3-59D6-F4D7-4E5C-BEAF61337A71}"/>
              </a:ext>
            </a:extLst>
          </p:cNvPr>
          <p:cNvSpPr>
            <a:spLocks noGrp="1"/>
          </p:cNvSpPr>
          <p:nvPr>
            <p:ph type="dt" sz="half" idx="10"/>
          </p:nvPr>
        </p:nvSpPr>
        <p:spPr/>
        <p:txBody>
          <a:bodyPr/>
          <a:lstStyle/>
          <a:p>
            <a:r>
              <a:rPr lang="en-GB"/>
              <a:t>6 October 2025</a:t>
            </a:r>
          </a:p>
        </p:txBody>
      </p:sp>
      <p:sp>
        <p:nvSpPr>
          <p:cNvPr id="5" name="Slide Number Placeholder 4">
            <a:extLst>
              <a:ext uri="{FF2B5EF4-FFF2-40B4-BE49-F238E27FC236}">
                <a16:creationId xmlns:a16="http://schemas.microsoft.com/office/drawing/2014/main" id="{6697F3E3-8100-D5B3-2F1F-B767F45A643B}"/>
              </a:ext>
            </a:extLst>
          </p:cNvPr>
          <p:cNvSpPr>
            <a:spLocks noGrp="1"/>
          </p:cNvSpPr>
          <p:nvPr>
            <p:ph type="sldNum" sz="quarter" idx="12"/>
          </p:nvPr>
        </p:nvSpPr>
        <p:spPr/>
        <p:txBody>
          <a:bodyPr/>
          <a:lstStyle/>
          <a:p>
            <a:fld id="{FE8DA6AF-1811-4E27-A96F-54109F1D0275}" type="slidenum">
              <a:rPr lang="en-GB" smtClean="0"/>
              <a:pPr/>
              <a:t>2</a:t>
            </a:fld>
            <a:endParaRPr lang="en-GB"/>
          </a:p>
        </p:txBody>
      </p:sp>
    </p:spTree>
    <p:extLst>
      <p:ext uri="{BB962C8B-B14F-4D97-AF65-F5344CB8AC3E}">
        <p14:creationId xmlns:p14="http://schemas.microsoft.com/office/powerpoint/2010/main" val="2054461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2E4D-39C7-9957-400D-5E9F419251D0}"/>
              </a:ext>
            </a:extLst>
          </p:cNvPr>
          <p:cNvSpPr>
            <a:spLocks noGrp="1"/>
          </p:cNvSpPr>
          <p:nvPr>
            <p:ph type="title"/>
          </p:nvPr>
        </p:nvSpPr>
        <p:spPr/>
        <p:txBody>
          <a:bodyPr/>
          <a:lstStyle/>
          <a:p>
            <a:r>
              <a:rPr lang="en-GB"/>
              <a:t>Overall experience</a:t>
            </a:r>
          </a:p>
        </p:txBody>
      </p:sp>
      <p:sp>
        <p:nvSpPr>
          <p:cNvPr id="5" name="Date Placeholder 4">
            <a:extLst>
              <a:ext uri="{FF2B5EF4-FFF2-40B4-BE49-F238E27FC236}">
                <a16:creationId xmlns:a16="http://schemas.microsoft.com/office/drawing/2014/main" id="{615A83D6-AEA1-FA76-1629-1AD6379CFBDA}"/>
              </a:ext>
            </a:extLst>
          </p:cNvPr>
          <p:cNvSpPr>
            <a:spLocks noGrp="1"/>
          </p:cNvSpPr>
          <p:nvPr>
            <p:ph type="dt" sz="half" idx="10"/>
          </p:nvPr>
        </p:nvSpPr>
        <p:spPr/>
        <p:txBody>
          <a:bodyPr/>
          <a:lstStyle/>
          <a:p>
            <a:r>
              <a:rPr lang="en-GB"/>
              <a:t>6 October 2025</a:t>
            </a:r>
          </a:p>
        </p:txBody>
      </p:sp>
      <p:sp>
        <p:nvSpPr>
          <p:cNvPr id="6" name="Slide Number Placeholder 5">
            <a:extLst>
              <a:ext uri="{FF2B5EF4-FFF2-40B4-BE49-F238E27FC236}">
                <a16:creationId xmlns:a16="http://schemas.microsoft.com/office/drawing/2014/main" id="{7D5285EB-FEB8-19F3-E2C4-8FD62C5E36B1}"/>
              </a:ext>
            </a:extLst>
          </p:cNvPr>
          <p:cNvSpPr>
            <a:spLocks noGrp="1"/>
          </p:cNvSpPr>
          <p:nvPr>
            <p:ph type="sldNum" sz="quarter" idx="12"/>
          </p:nvPr>
        </p:nvSpPr>
        <p:spPr/>
        <p:txBody>
          <a:bodyPr/>
          <a:lstStyle/>
          <a:p>
            <a:fld id="{375E1C19-A04E-4390-A400-023E4FCB19F2}" type="slidenum">
              <a:rPr lang="en-GB" smtClean="0"/>
              <a:pPr/>
              <a:t>20</a:t>
            </a:fld>
            <a:endParaRPr lang="en-GB"/>
          </a:p>
        </p:txBody>
      </p:sp>
      <p:graphicFrame>
        <p:nvGraphicFramePr>
          <p:cNvPr id="7" name="Table 6">
            <a:extLst>
              <a:ext uri="{FF2B5EF4-FFF2-40B4-BE49-F238E27FC236}">
                <a16:creationId xmlns:a16="http://schemas.microsoft.com/office/drawing/2014/main" id="{56A713C8-5F06-4A0C-41F0-3CECB354E1BE}"/>
              </a:ext>
            </a:extLst>
          </p:cNvPr>
          <p:cNvGraphicFramePr>
            <a:graphicFrameLocks noGrp="1"/>
          </p:cNvGraphicFramePr>
          <p:nvPr/>
        </p:nvGraphicFramePr>
        <p:xfrm>
          <a:off x="1535687" y="1953954"/>
          <a:ext cx="9120626" cy="3583246"/>
        </p:xfrm>
        <a:graphic>
          <a:graphicData uri="http://schemas.openxmlformats.org/drawingml/2006/table">
            <a:tbl>
              <a:tblPr firstRow="1" bandRow="1">
                <a:tableStyleId>{5C22544A-7EE6-4342-B048-85BDC9FD1C3A}</a:tableStyleId>
              </a:tblPr>
              <a:tblGrid>
                <a:gridCol w="2364606">
                  <a:extLst>
                    <a:ext uri="{9D8B030D-6E8A-4147-A177-3AD203B41FA5}">
                      <a16:colId xmlns:a16="http://schemas.microsoft.com/office/drawing/2014/main" val="1144559565"/>
                    </a:ext>
                  </a:extLst>
                </a:gridCol>
                <a:gridCol w="1689005">
                  <a:extLst>
                    <a:ext uri="{9D8B030D-6E8A-4147-A177-3AD203B41FA5}">
                      <a16:colId xmlns:a16="http://schemas.microsoft.com/office/drawing/2014/main" val="189287979"/>
                    </a:ext>
                  </a:extLst>
                </a:gridCol>
                <a:gridCol w="1689005">
                  <a:extLst>
                    <a:ext uri="{9D8B030D-6E8A-4147-A177-3AD203B41FA5}">
                      <a16:colId xmlns:a16="http://schemas.microsoft.com/office/drawing/2014/main" val="2461123608"/>
                    </a:ext>
                  </a:extLst>
                </a:gridCol>
                <a:gridCol w="1689005">
                  <a:extLst>
                    <a:ext uri="{9D8B030D-6E8A-4147-A177-3AD203B41FA5}">
                      <a16:colId xmlns:a16="http://schemas.microsoft.com/office/drawing/2014/main" val="3061812892"/>
                    </a:ext>
                  </a:extLst>
                </a:gridCol>
                <a:gridCol w="1689005">
                  <a:extLst>
                    <a:ext uri="{9D8B030D-6E8A-4147-A177-3AD203B41FA5}">
                      <a16:colId xmlns:a16="http://schemas.microsoft.com/office/drawing/2014/main" val="965648199"/>
                    </a:ext>
                  </a:extLst>
                </a:gridCol>
              </a:tblGrid>
              <a:tr h="486438">
                <a:tc>
                  <a:txBody>
                    <a:bodyPr/>
                    <a:lstStyle/>
                    <a:p>
                      <a:endParaRPr lang="en-GB"/>
                    </a:p>
                  </a:txBody>
                  <a:tcPr/>
                </a:tc>
                <a:tc gridSpan="2">
                  <a:txBody>
                    <a:bodyPr/>
                    <a:lstStyle/>
                    <a:p>
                      <a:pPr algn="ctr"/>
                      <a:r>
                        <a:rPr lang="en-GB"/>
                        <a:t>Mortality</a:t>
                      </a:r>
                    </a:p>
                  </a:txBody>
                  <a:tcPr/>
                </a:tc>
                <a:tc hMerge="1">
                  <a:txBody>
                    <a:bodyPr/>
                    <a:lstStyle/>
                    <a:p>
                      <a:endParaRPr lang="en-GB"/>
                    </a:p>
                  </a:txBody>
                  <a:tcPr/>
                </a:tc>
                <a:tc gridSpan="2">
                  <a:txBody>
                    <a:bodyPr/>
                    <a:lstStyle/>
                    <a:p>
                      <a:pPr algn="ctr"/>
                      <a:r>
                        <a:rPr lang="en-GB"/>
                        <a:t>Accelerated CI</a:t>
                      </a:r>
                    </a:p>
                  </a:txBody>
                  <a:tcPr/>
                </a:tc>
                <a:tc hMerge="1">
                  <a:txBody>
                    <a:bodyPr/>
                    <a:lstStyle/>
                    <a:p>
                      <a:endParaRPr lang="en-GB"/>
                    </a:p>
                  </a:txBody>
                  <a:tcPr/>
                </a:tc>
                <a:extLst>
                  <a:ext uri="{0D108BD9-81ED-4DB2-BD59-A6C34878D82A}">
                    <a16:rowId xmlns:a16="http://schemas.microsoft.com/office/drawing/2014/main" val="2191788954"/>
                  </a:ext>
                </a:extLst>
              </a:tr>
              <a:tr h="486438">
                <a:tc>
                  <a:txBody>
                    <a:bodyPr/>
                    <a:lstStyle/>
                    <a:p>
                      <a:endParaRPr lang="en-GB">
                        <a:solidFill>
                          <a:schemeClr val="bg1"/>
                        </a:solidFill>
                      </a:endParaRPr>
                    </a:p>
                  </a:txBody>
                  <a:tcPr>
                    <a:solidFill>
                      <a:schemeClr val="accent1"/>
                    </a:solidFill>
                  </a:tcPr>
                </a:tc>
                <a:tc>
                  <a:txBody>
                    <a:bodyPr/>
                    <a:lstStyle/>
                    <a:p>
                      <a:r>
                        <a:rPr lang="en-GB" b="1">
                          <a:solidFill>
                            <a:schemeClr val="bg1"/>
                          </a:solidFill>
                        </a:rPr>
                        <a:t>Adjusted</a:t>
                      </a:r>
                    </a:p>
                  </a:txBody>
                  <a:tcPr>
                    <a:solidFill>
                      <a:schemeClr val="accent1"/>
                    </a:solidFill>
                  </a:tcPr>
                </a:tc>
                <a:tc>
                  <a:txBody>
                    <a:bodyPr/>
                    <a:lstStyle/>
                    <a:p>
                      <a:r>
                        <a:rPr lang="en-GB" b="1">
                          <a:solidFill>
                            <a:schemeClr val="bg1"/>
                          </a:solidFill>
                        </a:rPr>
                        <a:t>Unadjusted</a:t>
                      </a:r>
                    </a:p>
                  </a:txBody>
                  <a:tcPr>
                    <a:solidFill>
                      <a:schemeClr val="accent1"/>
                    </a:solidFill>
                  </a:tcPr>
                </a:tc>
                <a:tc>
                  <a:txBody>
                    <a:bodyPr/>
                    <a:lstStyle/>
                    <a:p>
                      <a:r>
                        <a:rPr lang="en-GB" b="1">
                          <a:solidFill>
                            <a:schemeClr val="bg1"/>
                          </a:solidFill>
                        </a:rPr>
                        <a:t>Adjusted</a:t>
                      </a:r>
                    </a:p>
                  </a:txBody>
                  <a:tcPr>
                    <a:solidFill>
                      <a:schemeClr val="accent1"/>
                    </a:solidFill>
                  </a:tcPr>
                </a:tc>
                <a:tc>
                  <a:txBody>
                    <a:bodyPr/>
                    <a:lstStyle/>
                    <a:p>
                      <a:r>
                        <a:rPr lang="en-GB" b="1">
                          <a:solidFill>
                            <a:schemeClr val="bg1"/>
                          </a:solidFill>
                        </a:rPr>
                        <a:t>Unadjusted</a:t>
                      </a:r>
                    </a:p>
                  </a:txBody>
                  <a:tcPr>
                    <a:solidFill>
                      <a:schemeClr val="accent1"/>
                    </a:solidFill>
                  </a:tcPr>
                </a:tc>
                <a:extLst>
                  <a:ext uri="{0D108BD9-81ED-4DB2-BD59-A6C34878D82A}">
                    <a16:rowId xmlns:a16="http://schemas.microsoft.com/office/drawing/2014/main" val="2769485276"/>
                  </a:ext>
                </a:extLst>
              </a:tr>
              <a:tr h="522074">
                <a:tc>
                  <a:txBody>
                    <a:bodyPr/>
                    <a:lstStyle/>
                    <a:p>
                      <a:r>
                        <a:rPr lang="en-GB"/>
                        <a:t>Male non-smoker</a:t>
                      </a:r>
                    </a:p>
                  </a:txBody>
                  <a:tcPr/>
                </a:tc>
                <a:tc>
                  <a:txBody>
                    <a:bodyPr/>
                    <a:lstStyle/>
                    <a:p>
                      <a:pPr algn="ctr"/>
                      <a:r>
                        <a:rPr lang="en-GB"/>
                        <a:t>92</a:t>
                      </a:r>
                    </a:p>
                  </a:txBody>
                  <a:tcPr/>
                </a:tc>
                <a:tc>
                  <a:txBody>
                    <a:bodyPr/>
                    <a:lstStyle/>
                    <a:p>
                      <a:pPr algn="ctr"/>
                      <a:r>
                        <a:rPr lang="en-GB"/>
                        <a:t>157</a:t>
                      </a:r>
                    </a:p>
                  </a:txBody>
                  <a:tcPr/>
                </a:tc>
                <a:tc>
                  <a:txBody>
                    <a:bodyPr/>
                    <a:lstStyle/>
                    <a:p>
                      <a:pPr algn="ctr"/>
                      <a:r>
                        <a:rPr lang="en-GB"/>
                        <a:t>90</a:t>
                      </a:r>
                    </a:p>
                  </a:txBody>
                  <a:tcPr/>
                </a:tc>
                <a:tc>
                  <a:txBody>
                    <a:bodyPr/>
                    <a:lstStyle/>
                    <a:p>
                      <a:pPr algn="ctr"/>
                      <a:r>
                        <a:rPr lang="en-GB"/>
                        <a:t>124</a:t>
                      </a:r>
                    </a:p>
                  </a:txBody>
                  <a:tcPr/>
                </a:tc>
                <a:extLst>
                  <a:ext uri="{0D108BD9-81ED-4DB2-BD59-A6C34878D82A}">
                    <a16:rowId xmlns:a16="http://schemas.microsoft.com/office/drawing/2014/main" val="1000182959"/>
                  </a:ext>
                </a:extLst>
              </a:tr>
              <a:tr h="522074">
                <a:tc>
                  <a:txBody>
                    <a:bodyPr/>
                    <a:lstStyle/>
                    <a:p>
                      <a:r>
                        <a:rPr lang="en-GB"/>
                        <a:t>Male smoker</a:t>
                      </a:r>
                    </a:p>
                  </a:txBody>
                  <a:tcPr/>
                </a:tc>
                <a:tc>
                  <a:txBody>
                    <a:bodyPr/>
                    <a:lstStyle/>
                    <a:p>
                      <a:pPr algn="ctr"/>
                      <a:r>
                        <a:rPr lang="en-GB"/>
                        <a:t>75</a:t>
                      </a:r>
                    </a:p>
                  </a:txBody>
                  <a:tcPr/>
                </a:tc>
                <a:tc>
                  <a:txBody>
                    <a:bodyPr/>
                    <a:lstStyle/>
                    <a:p>
                      <a:pPr algn="ctr"/>
                      <a:r>
                        <a:rPr lang="en-GB"/>
                        <a:t>121</a:t>
                      </a:r>
                    </a:p>
                  </a:txBody>
                  <a:tcPr/>
                </a:tc>
                <a:tc>
                  <a:txBody>
                    <a:bodyPr/>
                    <a:lstStyle/>
                    <a:p>
                      <a:pPr algn="ctr"/>
                      <a:r>
                        <a:rPr lang="en-GB"/>
                        <a:t>81</a:t>
                      </a:r>
                    </a:p>
                  </a:txBody>
                  <a:tcPr/>
                </a:tc>
                <a:tc>
                  <a:txBody>
                    <a:bodyPr/>
                    <a:lstStyle/>
                    <a:p>
                      <a:pPr algn="ctr"/>
                      <a:r>
                        <a:rPr lang="en-GB"/>
                        <a:t>110</a:t>
                      </a:r>
                    </a:p>
                  </a:txBody>
                  <a:tcPr/>
                </a:tc>
                <a:extLst>
                  <a:ext uri="{0D108BD9-81ED-4DB2-BD59-A6C34878D82A}">
                    <a16:rowId xmlns:a16="http://schemas.microsoft.com/office/drawing/2014/main" val="3690733359"/>
                  </a:ext>
                </a:extLst>
              </a:tr>
              <a:tr h="522074">
                <a:tc>
                  <a:txBody>
                    <a:bodyPr/>
                    <a:lstStyle/>
                    <a:p>
                      <a:r>
                        <a:rPr lang="en-GB"/>
                        <a:t>Female non-smoker</a:t>
                      </a:r>
                    </a:p>
                  </a:txBody>
                  <a:tcPr/>
                </a:tc>
                <a:tc>
                  <a:txBody>
                    <a:bodyPr/>
                    <a:lstStyle/>
                    <a:p>
                      <a:pPr algn="ctr"/>
                      <a:r>
                        <a:rPr lang="en-GB"/>
                        <a:t>91</a:t>
                      </a:r>
                    </a:p>
                  </a:txBody>
                  <a:tcPr/>
                </a:tc>
                <a:tc>
                  <a:txBody>
                    <a:bodyPr/>
                    <a:lstStyle/>
                    <a:p>
                      <a:pPr algn="ctr"/>
                      <a:r>
                        <a:rPr lang="en-GB"/>
                        <a:t>153</a:t>
                      </a:r>
                    </a:p>
                  </a:txBody>
                  <a:tcPr/>
                </a:tc>
                <a:tc>
                  <a:txBody>
                    <a:bodyPr/>
                    <a:lstStyle/>
                    <a:p>
                      <a:pPr algn="ctr"/>
                      <a:r>
                        <a:rPr lang="en-GB"/>
                        <a:t>82</a:t>
                      </a:r>
                    </a:p>
                  </a:txBody>
                  <a:tcPr/>
                </a:tc>
                <a:tc>
                  <a:txBody>
                    <a:bodyPr/>
                    <a:lstStyle/>
                    <a:p>
                      <a:pPr algn="ctr"/>
                      <a:r>
                        <a:rPr lang="en-GB"/>
                        <a:t>116</a:t>
                      </a:r>
                    </a:p>
                  </a:txBody>
                  <a:tcPr/>
                </a:tc>
                <a:extLst>
                  <a:ext uri="{0D108BD9-81ED-4DB2-BD59-A6C34878D82A}">
                    <a16:rowId xmlns:a16="http://schemas.microsoft.com/office/drawing/2014/main" val="1836457706"/>
                  </a:ext>
                </a:extLst>
              </a:tr>
              <a:tr h="522074">
                <a:tc>
                  <a:txBody>
                    <a:bodyPr/>
                    <a:lstStyle/>
                    <a:p>
                      <a:r>
                        <a:rPr lang="en-GB"/>
                        <a:t>Female smoker</a:t>
                      </a:r>
                    </a:p>
                  </a:txBody>
                  <a:tcPr/>
                </a:tc>
                <a:tc>
                  <a:txBody>
                    <a:bodyPr/>
                    <a:lstStyle/>
                    <a:p>
                      <a:pPr algn="ctr"/>
                      <a:r>
                        <a:rPr lang="en-GB"/>
                        <a:t>77</a:t>
                      </a:r>
                    </a:p>
                  </a:txBody>
                  <a:tcPr/>
                </a:tc>
                <a:tc>
                  <a:txBody>
                    <a:bodyPr/>
                    <a:lstStyle/>
                    <a:p>
                      <a:pPr algn="ctr"/>
                      <a:r>
                        <a:rPr lang="en-GB"/>
                        <a:t>126</a:t>
                      </a:r>
                    </a:p>
                  </a:txBody>
                  <a:tcPr/>
                </a:tc>
                <a:tc>
                  <a:txBody>
                    <a:bodyPr/>
                    <a:lstStyle/>
                    <a:p>
                      <a:pPr algn="ctr"/>
                      <a:r>
                        <a:rPr lang="en-GB"/>
                        <a:t>72</a:t>
                      </a:r>
                    </a:p>
                  </a:txBody>
                  <a:tcPr/>
                </a:tc>
                <a:tc>
                  <a:txBody>
                    <a:bodyPr/>
                    <a:lstStyle/>
                    <a:p>
                      <a:pPr algn="ctr"/>
                      <a:r>
                        <a:rPr lang="en-GB"/>
                        <a:t>101</a:t>
                      </a:r>
                    </a:p>
                  </a:txBody>
                  <a:tcPr/>
                </a:tc>
                <a:extLst>
                  <a:ext uri="{0D108BD9-81ED-4DB2-BD59-A6C34878D82A}">
                    <a16:rowId xmlns:a16="http://schemas.microsoft.com/office/drawing/2014/main" val="2171185655"/>
                  </a:ext>
                </a:extLst>
              </a:tr>
              <a:tr h="522074">
                <a:tc>
                  <a:txBody>
                    <a:bodyPr/>
                    <a:lstStyle/>
                    <a:p>
                      <a:r>
                        <a:rPr lang="en-GB" b="1"/>
                        <a:t>All</a:t>
                      </a:r>
                    </a:p>
                  </a:txBody>
                  <a:tcPr/>
                </a:tc>
                <a:tc>
                  <a:txBody>
                    <a:bodyPr/>
                    <a:lstStyle/>
                    <a:p>
                      <a:pPr algn="ctr"/>
                      <a:r>
                        <a:rPr lang="en-GB" b="1"/>
                        <a:t>88</a:t>
                      </a:r>
                    </a:p>
                  </a:txBody>
                  <a:tcPr/>
                </a:tc>
                <a:tc>
                  <a:txBody>
                    <a:bodyPr/>
                    <a:lstStyle/>
                    <a:p>
                      <a:pPr algn="ctr"/>
                      <a:r>
                        <a:rPr lang="en-GB" b="1"/>
                        <a:t>147</a:t>
                      </a:r>
                    </a:p>
                  </a:txBody>
                  <a:tcPr/>
                </a:tc>
                <a:tc>
                  <a:txBody>
                    <a:bodyPr/>
                    <a:lstStyle/>
                    <a:p>
                      <a:pPr algn="ctr"/>
                      <a:r>
                        <a:rPr lang="en-GB" b="1"/>
                        <a:t>84</a:t>
                      </a:r>
                    </a:p>
                  </a:txBody>
                  <a:tcPr/>
                </a:tc>
                <a:tc>
                  <a:txBody>
                    <a:bodyPr/>
                    <a:lstStyle/>
                    <a:p>
                      <a:pPr algn="ctr"/>
                      <a:r>
                        <a:rPr lang="en-GB" b="1"/>
                        <a:t>118</a:t>
                      </a:r>
                    </a:p>
                  </a:txBody>
                  <a:tcPr/>
                </a:tc>
                <a:extLst>
                  <a:ext uri="{0D108BD9-81ED-4DB2-BD59-A6C34878D82A}">
                    <a16:rowId xmlns:a16="http://schemas.microsoft.com/office/drawing/2014/main" val="309390186"/>
                  </a:ext>
                </a:extLst>
              </a:tr>
            </a:tbl>
          </a:graphicData>
        </a:graphic>
      </p:graphicFrame>
      <p:sp>
        <p:nvSpPr>
          <p:cNvPr id="9" name="TextBox 8">
            <a:extLst>
              <a:ext uri="{FF2B5EF4-FFF2-40B4-BE49-F238E27FC236}">
                <a16:creationId xmlns:a16="http://schemas.microsoft.com/office/drawing/2014/main" id="{5C096ABA-DAE1-AE97-F2F1-55D570011A9B}"/>
              </a:ext>
            </a:extLst>
          </p:cNvPr>
          <p:cNvSpPr txBox="1"/>
          <p:nvPr/>
        </p:nvSpPr>
        <p:spPr>
          <a:xfrm>
            <a:off x="595843" y="1320800"/>
            <a:ext cx="6075890" cy="369332"/>
          </a:xfrm>
          <a:prstGeom prst="rect">
            <a:avLst/>
          </a:prstGeom>
          <a:noFill/>
        </p:spPr>
        <p:txBody>
          <a:bodyPr wrap="square" rtlCol="0">
            <a:spAutoFit/>
          </a:bodyPr>
          <a:lstStyle/>
          <a:p>
            <a:r>
              <a:rPr lang="en-GB"/>
              <a:t>Overall lives-weighted 100 A/E values 2021-2023 </a:t>
            </a:r>
          </a:p>
        </p:txBody>
      </p:sp>
    </p:spTree>
    <p:extLst>
      <p:ext uri="{BB962C8B-B14F-4D97-AF65-F5344CB8AC3E}">
        <p14:creationId xmlns:p14="http://schemas.microsoft.com/office/powerpoint/2010/main" val="3085543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E577B-9DFE-E144-A378-07A6575B3D44}"/>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B7274A6C-968F-8844-7AEE-5BD7A6FE28DA}"/>
              </a:ext>
            </a:extLst>
          </p:cNvPr>
          <p:cNvSpPr>
            <a:spLocks noGrp="1"/>
          </p:cNvSpPr>
          <p:nvPr>
            <p:ph type="title"/>
          </p:nvPr>
        </p:nvSpPr>
        <p:spPr>
          <a:xfrm>
            <a:off x="527052" y="404813"/>
            <a:ext cx="11055349" cy="1143000"/>
          </a:xfrm>
        </p:spPr>
        <p:txBody>
          <a:bodyPr/>
          <a:lstStyle/>
          <a:p>
            <a:r>
              <a:rPr lang="en-US"/>
              <a:t>Experience by calendar year</a:t>
            </a:r>
          </a:p>
        </p:txBody>
      </p:sp>
      <p:sp>
        <p:nvSpPr>
          <p:cNvPr id="5" name="Date Placeholder 4">
            <a:extLst>
              <a:ext uri="{FF2B5EF4-FFF2-40B4-BE49-F238E27FC236}">
                <a16:creationId xmlns:a16="http://schemas.microsoft.com/office/drawing/2014/main" id="{68136F03-D23F-E50A-F801-95D6FA374E09}"/>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CDC857E7-6459-9D1A-42F1-160F74F11B1C}"/>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21</a:t>
            </a:fld>
            <a:endParaRPr lang="en-GB"/>
          </a:p>
        </p:txBody>
      </p:sp>
      <p:sp>
        <p:nvSpPr>
          <p:cNvPr id="21" name="TextBox 20">
            <a:extLst>
              <a:ext uri="{FF2B5EF4-FFF2-40B4-BE49-F238E27FC236}">
                <a16:creationId xmlns:a16="http://schemas.microsoft.com/office/drawing/2014/main" id="{97AE1A49-35DE-C60E-35D7-237E67AE8F26}"/>
              </a:ext>
            </a:extLst>
          </p:cNvPr>
          <p:cNvSpPr txBox="1"/>
          <p:nvPr/>
        </p:nvSpPr>
        <p:spPr>
          <a:xfrm>
            <a:off x="1976956" y="1674796"/>
            <a:ext cx="2338939" cy="369332"/>
          </a:xfrm>
          <a:prstGeom prst="rect">
            <a:avLst/>
          </a:prstGeom>
          <a:noFill/>
        </p:spPr>
        <p:txBody>
          <a:bodyPr wrap="square" rtlCol="0">
            <a:spAutoFit/>
          </a:bodyPr>
          <a:lstStyle/>
          <a:p>
            <a:pPr algn="ctr"/>
            <a:r>
              <a:rPr lang="en-GB" b="1">
                <a:solidFill>
                  <a:schemeClr val="accent2"/>
                </a:solidFill>
              </a:rPr>
              <a:t>Mortality</a:t>
            </a:r>
          </a:p>
        </p:txBody>
      </p:sp>
      <p:sp>
        <p:nvSpPr>
          <p:cNvPr id="23" name="TextBox 22">
            <a:extLst>
              <a:ext uri="{FF2B5EF4-FFF2-40B4-BE49-F238E27FC236}">
                <a16:creationId xmlns:a16="http://schemas.microsoft.com/office/drawing/2014/main" id="{74437F55-96EB-EC00-B0A7-5D5D07DD82A1}"/>
              </a:ext>
            </a:extLst>
          </p:cNvPr>
          <p:cNvSpPr txBox="1"/>
          <p:nvPr/>
        </p:nvSpPr>
        <p:spPr>
          <a:xfrm>
            <a:off x="7619471" y="1686604"/>
            <a:ext cx="2338939" cy="369332"/>
          </a:xfrm>
          <a:prstGeom prst="rect">
            <a:avLst/>
          </a:prstGeom>
          <a:noFill/>
        </p:spPr>
        <p:txBody>
          <a:bodyPr wrap="square" rtlCol="0">
            <a:spAutoFit/>
          </a:bodyPr>
          <a:lstStyle/>
          <a:p>
            <a:pPr algn="ctr"/>
            <a:r>
              <a:rPr lang="en-GB" b="1">
                <a:solidFill>
                  <a:schemeClr val="accent2"/>
                </a:solidFill>
              </a:rPr>
              <a:t>Accelerated CI</a:t>
            </a:r>
          </a:p>
        </p:txBody>
      </p:sp>
      <p:sp>
        <p:nvSpPr>
          <p:cNvPr id="7" name="TextBox 6">
            <a:extLst>
              <a:ext uri="{FF2B5EF4-FFF2-40B4-BE49-F238E27FC236}">
                <a16:creationId xmlns:a16="http://schemas.microsoft.com/office/drawing/2014/main" id="{D686B380-CEC5-19C6-13E8-4515CC13C5D3}"/>
              </a:ext>
            </a:extLst>
          </p:cNvPr>
          <p:cNvSpPr txBox="1"/>
          <p:nvPr/>
        </p:nvSpPr>
        <p:spPr>
          <a:xfrm>
            <a:off x="595843" y="1320800"/>
            <a:ext cx="6075890" cy="369332"/>
          </a:xfrm>
          <a:prstGeom prst="rect">
            <a:avLst/>
          </a:prstGeom>
          <a:noFill/>
        </p:spPr>
        <p:txBody>
          <a:bodyPr wrap="square" rtlCol="0">
            <a:spAutoFit/>
          </a:bodyPr>
          <a:lstStyle/>
          <a:p>
            <a:r>
              <a:rPr lang="en-GB"/>
              <a:t>Lives-weighted 100 A/E values by calendar year</a:t>
            </a:r>
          </a:p>
        </p:txBody>
      </p:sp>
      <p:pic>
        <p:nvPicPr>
          <p:cNvPr id="2" name="Picture 1">
            <a:extLst>
              <a:ext uri="{FF2B5EF4-FFF2-40B4-BE49-F238E27FC236}">
                <a16:creationId xmlns:a16="http://schemas.microsoft.com/office/drawing/2014/main" id="{786854A7-35BE-645C-8261-1588491E438F}"/>
              </a:ext>
            </a:extLst>
          </p:cNvPr>
          <p:cNvPicPr>
            <a:picLocks noChangeAspect="1"/>
          </p:cNvPicPr>
          <p:nvPr/>
        </p:nvPicPr>
        <p:blipFill>
          <a:blip r:embed="rId3"/>
          <a:stretch>
            <a:fillRect/>
          </a:stretch>
        </p:blipFill>
        <p:spPr>
          <a:xfrm>
            <a:off x="728933" y="2055936"/>
            <a:ext cx="5238750" cy="3960000"/>
          </a:xfrm>
          <a:prstGeom prst="rect">
            <a:avLst/>
          </a:prstGeom>
        </p:spPr>
      </p:pic>
      <p:pic>
        <p:nvPicPr>
          <p:cNvPr id="8" name="Picture 7">
            <a:extLst>
              <a:ext uri="{FF2B5EF4-FFF2-40B4-BE49-F238E27FC236}">
                <a16:creationId xmlns:a16="http://schemas.microsoft.com/office/drawing/2014/main" id="{17A1A704-2C82-7E36-2A34-46C91F91753A}"/>
              </a:ext>
            </a:extLst>
          </p:cNvPr>
          <p:cNvPicPr>
            <a:picLocks noChangeAspect="1"/>
          </p:cNvPicPr>
          <p:nvPr/>
        </p:nvPicPr>
        <p:blipFill>
          <a:blip r:embed="rId4"/>
          <a:stretch>
            <a:fillRect/>
          </a:stretch>
        </p:blipFill>
        <p:spPr>
          <a:xfrm>
            <a:off x="6224319" y="2055936"/>
            <a:ext cx="5252428" cy="3960000"/>
          </a:xfrm>
          <a:prstGeom prst="rect">
            <a:avLst/>
          </a:prstGeom>
        </p:spPr>
      </p:pic>
      <p:pic>
        <p:nvPicPr>
          <p:cNvPr id="9" name="Picture 8">
            <a:extLst>
              <a:ext uri="{FF2B5EF4-FFF2-40B4-BE49-F238E27FC236}">
                <a16:creationId xmlns:a16="http://schemas.microsoft.com/office/drawing/2014/main" id="{48A99262-FB72-C215-2E8A-E7E0EF36BDF8}"/>
              </a:ext>
            </a:extLst>
          </p:cNvPr>
          <p:cNvPicPr>
            <a:picLocks noChangeAspect="1"/>
          </p:cNvPicPr>
          <p:nvPr/>
        </p:nvPicPr>
        <p:blipFill>
          <a:blip r:embed="rId5"/>
          <a:stretch>
            <a:fillRect/>
          </a:stretch>
        </p:blipFill>
        <p:spPr>
          <a:xfrm>
            <a:off x="3485642" y="6103214"/>
            <a:ext cx="5138168" cy="180000"/>
          </a:xfrm>
          <a:prstGeom prst="rect">
            <a:avLst/>
          </a:prstGeom>
        </p:spPr>
      </p:pic>
    </p:spTree>
    <p:extLst>
      <p:ext uri="{BB962C8B-B14F-4D97-AF65-F5344CB8AC3E}">
        <p14:creationId xmlns:p14="http://schemas.microsoft.com/office/powerpoint/2010/main" val="285704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561F2-815B-BB66-7EAB-C3F3AE85276E}"/>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7C7794CB-BB27-A55A-D33B-E8E47BAA629D}"/>
              </a:ext>
            </a:extLst>
          </p:cNvPr>
          <p:cNvSpPr>
            <a:spLocks noGrp="1"/>
          </p:cNvSpPr>
          <p:nvPr>
            <p:ph type="title"/>
          </p:nvPr>
        </p:nvSpPr>
        <p:spPr>
          <a:xfrm>
            <a:off x="527052" y="404813"/>
            <a:ext cx="11055349" cy="1143000"/>
          </a:xfrm>
        </p:spPr>
        <p:txBody>
          <a:bodyPr/>
          <a:lstStyle/>
          <a:p>
            <a:r>
              <a:rPr lang="en-US"/>
              <a:t>Experience by age band</a:t>
            </a:r>
          </a:p>
        </p:txBody>
      </p:sp>
      <p:sp>
        <p:nvSpPr>
          <p:cNvPr id="5" name="Date Placeholder 4">
            <a:extLst>
              <a:ext uri="{FF2B5EF4-FFF2-40B4-BE49-F238E27FC236}">
                <a16:creationId xmlns:a16="http://schemas.microsoft.com/office/drawing/2014/main" id="{1B235D39-D712-D2F5-5A19-004216DC37F1}"/>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160BC818-6FA2-B33D-0618-242DBDBD5F93}"/>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22</a:t>
            </a:fld>
            <a:endParaRPr lang="en-GB"/>
          </a:p>
        </p:txBody>
      </p:sp>
      <p:sp>
        <p:nvSpPr>
          <p:cNvPr id="21" name="TextBox 20">
            <a:extLst>
              <a:ext uri="{FF2B5EF4-FFF2-40B4-BE49-F238E27FC236}">
                <a16:creationId xmlns:a16="http://schemas.microsoft.com/office/drawing/2014/main" id="{C3872584-D72F-1D58-5CEC-4E2511BA4756}"/>
              </a:ext>
            </a:extLst>
          </p:cNvPr>
          <p:cNvSpPr txBox="1"/>
          <p:nvPr/>
        </p:nvSpPr>
        <p:spPr>
          <a:xfrm>
            <a:off x="1414130" y="1674796"/>
            <a:ext cx="3498112" cy="369332"/>
          </a:xfrm>
          <a:prstGeom prst="rect">
            <a:avLst/>
          </a:prstGeom>
          <a:noFill/>
        </p:spPr>
        <p:txBody>
          <a:bodyPr wrap="square" rtlCol="0">
            <a:spAutoFit/>
          </a:bodyPr>
          <a:lstStyle/>
          <a:p>
            <a:pPr algn="ctr"/>
            <a:r>
              <a:rPr lang="en-GB" b="1">
                <a:solidFill>
                  <a:schemeClr val="accent2"/>
                </a:solidFill>
              </a:rPr>
              <a:t>Mortality – male non-smoker</a:t>
            </a:r>
          </a:p>
        </p:txBody>
      </p:sp>
      <p:sp>
        <p:nvSpPr>
          <p:cNvPr id="7" name="TextBox 6">
            <a:extLst>
              <a:ext uri="{FF2B5EF4-FFF2-40B4-BE49-F238E27FC236}">
                <a16:creationId xmlns:a16="http://schemas.microsoft.com/office/drawing/2014/main" id="{C3C678C9-0925-A657-4332-32C71B93A068}"/>
              </a:ext>
            </a:extLst>
          </p:cNvPr>
          <p:cNvSpPr txBox="1"/>
          <p:nvPr/>
        </p:nvSpPr>
        <p:spPr>
          <a:xfrm>
            <a:off x="595843" y="1320800"/>
            <a:ext cx="7200620" cy="369332"/>
          </a:xfrm>
          <a:prstGeom prst="rect">
            <a:avLst/>
          </a:prstGeom>
          <a:noFill/>
        </p:spPr>
        <p:txBody>
          <a:bodyPr wrap="square" rtlCol="0">
            <a:spAutoFit/>
          </a:bodyPr>
          <a:lstStyle/>
          <a:p>
            <a:r>
              <a:rPr lang="en-GB"/>
              <a:t>Lives-weighted 100 A/E values and expected claims by age band</a:t>
            </a:r>
          </a:p>
        </p:txBody>
      </p:sp>
      <p:pic>
        <p:nvPicPr>
          <p:cNvPr id="3" name="Picture 2">
            <a:extLst>
              <a:ext uri="{FF2B5EF4-FFF2-40B4-BE49-F238E27FC236}">
                <a16:creationId xmlns:a16="http://schemas.microsoft.com/office/drawing/2014/main" id="{F49ED5A3-0E10-AC40-B14B-957432926C48}"/>
              </a:ext>
            </a:extLst>
          </p:cNvPr>
          <p:cNvPicPr>
            <a:picLocks noChangeAspect="1"/>
          </p:cNvPicPr>
          <p:nvPr/>
        </p:nvPicPr>
        <p:blipFill>
          <a:blip r:embed="rId3"/>
          <a:stretch>
            <a:fillRect/>
          </a:stretch>
        </p:blipFill>
        <p:spPr>
          <a:xfrm>
            <a:off x="527052" y="1995101"/>
            <a:ext cx="5375806" cy="3960000"/>
          </a:xfrm>
          <a:prstGeom prst="rect">
            <a:avLst/>
          </a:prstGeom>
        </p:spPr>
      </p:pic>
      <p:sp>
        <p:nvSpPr>
          <p:cNvPr id="4" name="TextBox 3">
            <a:extLst>
              <a:ext uri="{FF2B5EF4-FFF2-40B4-BE49-F238E27FC236}">
                <a16:creationId xmlns:a16="http://schemas.microsoft.com/office/drawing/2014/main" id="{4D340074-CD0E-4152-D4B1-57A2A2E4337E}"/>
              </a:ext>
            </a:extLst>
          </p:cNvPr>
          <p:cNvSpPr txBox="1"/>
          <p:nvPr/>
        </p:nvSpPr>
        <p:spPr>
          <a:xfrm>
            <a:off x="6874754" y="1695926"/>
            <a:ext cx="3498112" cy="369332"/>
          </a:xfrm>
          <a:prstGeom prst="rect">
            <a:avLst/>
          </a:prstGeom>
          <a:noFill/>
        </p:spPr>
        <p:txBody>
          <a:bodyPr wrap="square" rtlCol="0">
            <a:spAutoFit/>
          </a:bodyPr>
          <a:lstStyle/>
          <a:p>
            <a:pPr algn="ctr"/>
            <a:r>
              <a:rPr lang="en-GB" b="1">
                <a:solidFill>
                  <a:schemeClr val="accent2"/>
                </a:solidFill>
              </a:rPr>
              <a:t>Mortality – female non-smoker</a:t>
            </a:r>
          </a:p>
        </p:txBody>
      </p:sp>
      <p:pic>
        <p:nvPicPr>
          <p:cNvPr id="10" name="Picture 9">
            <a:extLst>
              <a:ext uri="{FF2B5EF4-FFF2-40B4-BE49-F238E27FC236}">
                <a16:creationId xmlns:a16="http://schemas.microsoft.com/office/drawing/2014/main" id="{AE301D28-D380-69A9-A17C-5A045CC962CE}"/>
              </a:ext>
            </a:extLst>
          </p:cNvPr>
          <p:cNvPicPr>
            <a:picLocks noChangeAspect="1"/>
          </p:cNvPicPr>
          <p:nvPr/>
        </p:nvPicPr>
        <p:blipFill>
          <a:blip r:embed="rId4"/>
          <a:stretch>
            <a:fillRect/>
          </a:stretch>
        </p:blipFill>
        <p:spPr>
          <a:xfrm>
            <a:off x="6054726" y="1995101"/>
            <a:ext cx="5375806" cy="3960000"/>
          </a:xfrm>
          <a:prstGeom prst="rect">
            <a:avLst/>
          </a:prstGeom>
        </p:spPr>
      </p:pic>
      <p:pic>
        <p:nvPicPr>
          <p:cNvPr id="11" name="Picture 10">
            <a:extLst>
              <a:ext uri="{FF2B5EF4-FFF2-40B4-BE49-F238E27FC236}">
                <a16:creationId xmlns:a16="http://schemas.microsoft.com/office/drawing/2014/main" id="{7EA917A1-D5EE-B267-3DE1-AA172D3AEC0D}"/>
              </a:ext>
            </a:extLst>
          </p:cNvPr>
          <p:cNvPicPr>
            <a:picLocks noChangeAspect="1"/>
          </p:cNvPicPr>
          <p:nvPr/>
        </p:nvPicPr>
        <p:blipFill>
          <a:blip r:embed="rId5"/>
          <a:stretch>
            <a:fillRect/>
          </a:stretch>
        </p:blipFill>
        <p:spPr>
          <a:xfrm>
            <a:off x="2859508" y="5998745"/>
            <a:ext cx="5835791" cy="180000"/>
          </a:xfrm>
          <a:prstGeom prst="rect">
            <a:avLst/>
          </a:prstGeom>
        </p:spPr>
      </p:pic>
    </p:spTree>
    <p:extLst>
      <p:ext uri="{BB962C8B-B14F-4D97-AF65-F5344CB8AC3E}">
        <p14:creationId xmlns:p14="http://schemas.microsoft.com/office/powerpoint/2010/main" val="392307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39882-20CF-8832-4586-B4A5261A3366}"/>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BB5AF752-EC91-5EE4-0F07-62E5FDC2A928}"/>
              </a:ext>
            </a:extLst>
          </p:cNvPr>
          <p:cNvSpPr>
            <a:spLocks noGrp="1"/>
          </p:cNvSpPr>
          <p:nvPr>
            <p:ph type="title"/>
          </p:nvPr>
        </p:nvSpPr>
        <p:spPr>
          <a:xfrm>
            <a:off x="527052" y="404813"/>
            <a:ext cx="11055349" cy="1143000"/>
          </a:xfrm>
        </p:spPr>
        <p:txBody>
          <a:bodyPr/>
          <a:lstStyle/>
          <a:p>
            <a:r>
              <a:rPr lang="en-US"/>
              <a:t>Experience by age band</a:t>
            </a:r>
          </a:p>
        </p:txBody>
      </p:sp>
      <p:sp>
        <p:nvSpPr>
          <p:cNvPr id="5" name="Date Placeholder 4">
            <a:extLst>
              <a:ext uri="{FF2B5EF4-FFF2-40B4-BE49-F238E27FC236}">
                <a16:creationId xmlns:a16="http://schemas.microsoft.com/office/drawing/2014/main" id="{38EA4070-8DEE-0AB7-DA48-C9B8A651B9D2}"/>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6D7691D5-C52F-66C6-4262-2593BD746E71}"/>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23</a:t>
            </a:fld>
            <a:endParaRPr lang="en-GB"/>
          </a:p>
        </p:txBody>
      </p:sp>
      <p:sp>
        <p:nvSpPr>
          <p:cNvPr id="21" name="TextBox 20">
            <a:extLst>
              <a:ext uri="{FF2B5EF4-FFF2-40B4-BE49-F238E27FC236}">
                <a16:creationId xmlns:a16="http://schemas.microsoft.com/office/drawing/2014/main" id="{EE85C251-0C98-189C-F8B1-99EAFBD07B8D}"/>
              </a:ext>
            </a:extLst>
          </p:cNvPr>
          <p:cNvSpPr txBox="1"/>
          <p:nvPr/>
        </p:nvSpPr>
        <p:spPr>
          <a:xfrm>
            <a:off x="1414130" y="1674796"/>
            <a:ext cx="3498112" cy="369332"/>
          </a:xfrm>
          <a:prstGeom prst="rect">
            <a:avLst/>
          </a:prstGeom>
          <a:noFill/>
        </p:spPr>
        <p:txBody>
          <a:bodyPr wrap="square" rtlCol="0">
            <a:spAutoFit/>
          </a:bodyPr>
          <a:lstStyle/>
          <a:p>
            <a:pPr algn="ctr"/>
            <a:r>
              <a:rPr lang="en-GB" b="1">
                <a:solidFill>
                  <a:schemeClr val="accent2"/>
                </a:solidFill>
              </a:rPr>
              <a:t>ACI – male non-smoker</a:t>
            </a:r>
          </a:p>
        </p:txBody>
      </p:sp>
      <p:sp>
        <p:nvSpPr>
          <p:cNvPr id="7" name="TextBox 6">
            <a:extLst>
              <a:ext uri="{FF2B5EF4-FFF2-40B4-BE49-F238E27FC236}">
                <a16:creationId xmlns:a16="http://schemas.microsoft.com/office/drawing/2014/main" id="{17D3633D-B834-235A-596A-374FA8D28905}"/>
              </a:ext>
            </a:extLst>
          </p:cNvPr>
          <p:cNvSpPr txBox="1"/>
          <p:nvPr/>
        </p:nvSpPr>
        <p:spPr>
          <a:xfrm>
            <a:off x="595843" y="1320800"/>
            <a:ext cx="7232704" cy="369332"/>
          </a:xfrm>
          <a:prstGeom prst="rect">
            <a:avLst/>
          </a:prstGeom>
          <a:noFill/>
        </p:spPr>
        <p:txBody>
          <a:bodyPr wrap="square" rtlCol="0">
            <a:spAutoFit/>
          </a:bodyPr>
          <a:lstStyle/>
          <a:p>
            <a:r>
              <a:rPr lang="en-GB"/>
              <a:t>Lives-weighted 100 A/E values and expected claims by age band</a:t>
            </a:r>
          </a:p>
        </p:txBody>
      </p:sp>
      <p:sp>
        <p:nvSpPr>
          <p:cNvPr id="4" name="TextBox 3">
            <a:extLst>
              <a:ext uri="{FF2B5EF4-FFF2-40B4-BE49-F238E27FC236}">
                <a16:creationId xmlns:a16="http://schemas.microsoft.com/office/drawing/2014/main" id="{4BE73F18-DFD0-3553-FFBB-7B6EBA968AB6}"/>
              </a:ext>
            </a:extLst>
          </p:cNvPr>
          <p:cNvSpPr txBox="1"/>
          <p:nvPr/>
        </p:nvSpPr>
        <p:spPr>
          <a:xfrm>
            <a:off x="6874754" y="1695926"/>
            <a:ext cx="3498112" cy="369332"/>
          </a:xfrm>
          <a:prstGeom prst="rect">
            <a:avLst/>
          </a:prstGeom>
          <a:noFill/>
        </p:spPr>
        <p:txBody>
          <a:bodyPr wrap="square" rtlCol="0">
            <a:spAutoFit/>
          </a:bodyPr>
          <a:lstStyle/>
          <a:p>
            <a:pPr algn="ctr"/>
            <a:r>
              <a:rPr lang="en-GB" b="1">
                <a:solidFill>
                  <a:schemeClr val="accent2"/>
                </a:solidFill>
              </a:rPr>
              <a:t>ACI – female non-smoker</a:t>
            </a:r>
          </a:p>
        </p:txBody>
      </p:sp>
      <p:pic>
        <p:nvPicPr>
          <p:cNvPr id="2" name="Picture 1">
            <a:extLst>
              <a:ext uri="{FF2B5EF4-FFF2-40B4-BE49-F238E27FC236}">
                <a16:creationId xmlns:a16="http://schemas.microsoft.com/office/drawing/2014/main" id="{9916DB20-73E2-D2EF-568A-131482FB79F1}"/>
              </a:ext>
            </a:extLst>
          </p:cNvPr>
          <p:cNvPicPr>
            <a:picLocks noChangeAspect="1"/>
          </p:cNvPicPr>
          <p:nvPr/>
        </p:nvPicPr>
        <p:blipFill>
          <a:blip r:embed="rId3"/>
          <a:stretch>
            <a:fillRect/>
          </a:stretch>
        </p:blipFill>
        <p:spPr>
          <a:xfrm>
            <a:off x="527052" y="2069158"/>
            <a:ext cx="5365160" cy="3960000"/>
          </a:xfrm>
          <a:prstGeom prst="rect">
            <a:avLst/>
          </a:prstGeom>
        </p:spPr>
      </p:pic>
      <p:pic>
        <p:nvPicPr>
          <p:cNvPr id="8" name="Picture 7">
            <a:extLst>
              <a:ext uri="{FF2B5EF4-FFF2-40B4-BE49-F238E27FC236}">
                <a16:creationId xmlns:a16="http://schemas.microsoft.com/office/drawing/2014/main" id="{FDFC3D70-7959-1AB7-E564-B20A21EE52E0}"/>
              </a:ext>
            </a:extLst>
          </p:cNvPr>
          <p:cNvPicPr>
            <a:picLocks noChangeAspect="1"/>
          </p:cNvPicPr>
          <p:nvPr/>
        </p:nvPicPr>
        <p:blipFill>
          <a:blip r:embed="rId4"/>
          <a:stretch>
            <a:fillRect/>
          </a:stretch>
        </p:blipFill>
        <p:spPr>
          <a:xfrm>
            <a:off x="6054726" y="2069158"/>
            <a:ext cx="5365160" cy="3960000"/>
          </a:xfrm>
          <a:prstGeom prst="rect">
            <a:avLst/>
          </a:prstGeom>
        </p:spPr>
      </p:pic>
      <p:pic>
        <p:nvPicPr>
          <p:cNvPr id="11" name="Picture 10">
            <a:extLst>
              <a:ext uri="{FF2B5EF4-FFF2-40B4-BE49-F238E27FC236}">
                <a16:creationId xmlns:a16="http://schemas.microsoft.com/office/drawing/2014/main" id="{05CB790B-2C3A-F9D7-807B-0F6EF269C887}"/>
              </a:ext>
            </a:extLst>
          </p:cNvPr>
          <p:cNvPicPr>
            <a:picLocks noChangeAspect="1"/>
          </p:cNvPicPr>
          <p:nvPr/>
        </p:nvPicPr>
        <p:blipFill>
          <a:blip r:embed="rId5"/>
          <a:stretch>
            <a:fillRect/>
          </a:stretch>
        </p:blipFill>
        <p:spPr>
          <a:xfrm>
            <a:off x="2859508" y="5998745"/>
            <a:ext cx="5835791" cy="180000"/>
          </a:xfrm>
          <a:prstGeom prst="rect">
            <a:avLst/>
          </a:prstGeom>
        </p:spPr>
      </p:pic>
    </p:spTree>
    <p:extLst>
      <p:ext uri="{BB962C8B-B14F-4D97-AF65-F5344CB8AC3E}">
        <p14:creationId xmlns:p14="http://schemas.microsoft.com/office/powerpoint/2010/main" val="733496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301F8-EA10-6BDC-AA42-920542DB9C4A}"/>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A3CDCC86-B766-CF5B-68A1-0EEE3729FD67}"/>
              </a:ext>
            </a:extLst>
          </p:cNvPr>
          <p:cNvSpPr>
            <a:spLocks noGrp="1"/>
          </p:cNvSpPr>
          <p:nvPr>
            <p:ph type="title"/>
          </p:nvPr>
        </p:nvSpPr>
        <p:spPr>
          <a:xfrm>
            <a:off x="527052" y="404813"/>
            <a:ext cx="11055349" cy="1143000"/>
          </a:xfrm>
        </p:spPr>
        <p:txBody>
          <a:bodyPr/>
          <a:lstStyle/>
          <a:p>
            <a:r>
              <a:rPr lang="en-US"/>
              <a:t>Experience by policy duration</a:t>
            </a:r>
          </a:p>
        </p:txBody>
      </p:sp>
      <p:sp>
        <p:nvSpPr>
          <p:cNvPr id="5" name="Date Placeholder 4">
            <a:extLst>
              <a:ext uri="{FF2B5EF4-FFF2-40B4-BE49-F238E27FC236}">
                <a16:creationId xmlns:a16="http://schemas.microsoft.com/office/drawing/2014/main" id="{6F338AB7-246E-A1F4-9069-B8C9B7C21C8A}"/>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D12536AD-49D1-0AEC-D556-8C55595CE3AB}"/>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24</a:t>
            </a:fld>
            <a:endParaRPr lang="en-GB"/>
          </a:p>
        </p:txBody>
      </p:sp>
      <p:sp>
        <p:nvSpPr>
          <p:cNvPr id="21" name="TextBox 20">
            <a:extLst>
              <a:ext uri="{FF2B5EF4-FFF2-40B4-BE49-F238E27FC236}">
                <a16:creationId xmlns:a16="http://schemas.microsoft.com/office/drawing/2014/main" id="{97DC8C30-0B3D-16ED-AE42-9F14F4304378}"/>
              </a:ext>
            </a:extLst>
          </p:cNvPr>
          <p:cNvSpPr txBox="1"/>
          <p:nvPr/>
        </p:nvSpPr>
        <p:spPr>
          <a:xfrm>
            <a:off x="1414130" y="1674796"/>
            <a:ext cx="3498112" cy="369332"/>
          </a:xfrm>
          <a:prstGeom prst="rect">
            <a:avLst/>
          </a:prstGeom>
          <a:noFill/>
        </p:spPr>
        <p:txBody>
          <a:bodyPr wrap="square" rtlCol="0">
            <a:spAutoFit/>
          </a:bodyPr>
          <a:lstStyle/>
          <a:p>
            <a:pPr algn="ctr"/>
            <a:r>
              <a:rPr lang="en-GB" b="1">
                <a:solidFill>
                  <a:schemeClr val="accent2"/>
                </a:solidFill>
              </a:rPr>
              <a:t>Mortality – male non-smoker</a:t>
            </a:r>
          </a:p>
        </p:txBody>
      </p:sp>
      <p:sp>
        <p:nvSpPr>
          <p:cNvPr id="7" name="TextBox 6">
            <a:extLst>
              <a:ext uri="{FF2B5EF4-FFF2-40B4-BE49-F238E27FC236}">
                <a16:creationId xmlns:a16="http://schemas.microsoft.com/office/drawing/2014/main" id="{F9B8BADE-8055-A119-3920-425E2CCCB46D}"/>
              </a:ext>
            </a:extLst>
          </p:cNvPr>
          <p:cNvSpPr txBox="1"/>
          <p:nvPr/>
        </p:nvSpPr>
        <p:spPr>
          <a:xfrm>
            <a:off x="595843" y="1320800"/>
            <a:ext cx="7810220" cy="369332"/>
          </a:xfrm>
          <a:prstGeom prst="rect">
            <a:avLst/>
          </a:prstGeom>
          <a:noFill/>
        </p:spPr>
        <p:txBody>
          <a:bodyPr wrap="square" rtlCol="0">
            <a:spAutoFit/>
          </a:bodyPr>
          <a:lstStyle/>
          <a:p>
            <a:r>
              <a:rPr lang="en-GB"/>
              <a:t>Lives-weighted 100 A/E values and expected claims by policy duration</a:t>
            </a:r>
          </a:p>
        </p:txBody>
      </p:sp>
      <p:sp>
        <p:nvSpPr>
          <p:cNvPr id="4" name="TextBox 3">
            <a:extLst>
              <a:ext uri="{FF2B5EF4-FFF2-40B4-BE49-F238E27FC236}">
                <a16:creationId xmlns:a16="http://schemas.microsoft.com/office/drawing/2014/main" id="{A88FEDF3-03F7-50B2-017D-257F366EFB97}"/>
              </a:ext>
            </a:extLst>
          </p:cNvPr>
          <p:cNvSpPr txBox="1"/>
          <p:nvPr/>
        </p:nvSpPr>
        <p:spPr>
          <a:xfrm>
            <a:off x="6874754" y="1695926"/>
            <a:ext cx="3498112" cy="369332"/>
          </a:xfrm>
          <a:prstGeom prst="rect">
            <a:avLst/>
          </a:prstGeom>
          <a:noFill/>
        </p:spPr>
        <p:txBody>
          <a:bodyPr wrap="square" rtlCol="0">
            <a:spAutoFit/>
          </a:bodyPr>
          <a:lstStyle/>
          <a:p>
            <a:pPr algn="ctr"/>
            <a:r>
              <a:rPr lang="en-GB" b="1">
                <a:solidFill>
                  <a:schemeClr val="accent2"/>
                </a:solidFill>
              </a:rPr>
              <a:t>Mortality – female non-smoker</a:t>
            </a:r>
          </a:p>
        </p:txBody>
      </p:sp>
      <p:pic>
        <p:nvPicPr>
          <p:cNvPr id="3" name="Picture 2">
            <a:extLst>
              <a:ext uri="{FF2B5EF4-FFF2-40B4-BE49-F238E27FC236}">
                <a16:creationId xmlns:a16="http://schemas.microsoft.com/office/drawing/2014/main" id="{0C7DAC44-BBFF-1618-79E3-E7D947386781}"/>
              </a:ext>
            </a:extLst>
          </p:cNvPr>
          <p:cNvPicPr>
            <a:picLocks noChangeAspect="1"/>
          </p:cNvPicPr>
          <p:nvPr/>
        </p:nvPicPr>
        <p:blipFill>
          <a:blip r:embed="rId3"/>
          <a:stretch>
            <a:fillRect/>
          </a:stretch>
        </p:blipFill>
        <p:spPr>
          <a:xfrm>
            <a:off x="548967" y="1995101"/>
            <a:ext cx="5228437" cy="3960000"/>
          </a:xfrm>
          <a:prstGeom prst="rect">
            <a:avLst/>
          </a:prstGeom>
        </p:spPr>
      </p:pic>
      <p:pic>
        <p:nvPicPr>
          <p:cNvPr id="10" name="Picture 9">
            <a:extLst>
              <a:ext uri="{FF2B5EF4-FFF2-40B4-BE49-F238E27FC236}">
                <a16:creationId xmlns:a16="http://schemas.microsoft.com/office/drawing/2014/main" id="{D073C321-915A-27CA-68BB-DDD5B203D7F1}"/>
              </a:ext>
            </a:extLst>
          </p:cNvPr>
          <p:cNvPicPr>
            <a:picLocks noChangeAspect="1"/>
          </p:cNvPicPr>
          <p:nvPr/>
        </p:nvPicPr>
        <p:blipFill>
          <a:blip r:embed="rId4"/>
          <a:stretch>
            <a:fillRect/>
          </a:stretch>
        </p:blipFill>
        <p:spPr>
          <a:xfrm>
            <a:off x="5956670" y="1995101"/>
            <a:ext cx="5228437" cy="3960000"/>
          </a:xfrm>
          <a:prstGeom prst="rect">
            <a:avLst/>
          </a:prstGeom>
        </p:spPr>
      </p:pic>
      <p:pic>
        <p:nvPicPr>
          <p:cNvPr id="11" name="Picture 10">
            <a:extLst>
              <a:ext uri="{FF2B5EF4-FFF2-40B4-BE49-F238E27FC236}">
                <a16:creationId xmlns:a16="http://schemas.microsoft.com/office/drawing/2014/main" id="{FFFEAEA0-C5D2-8EEA-EB00-48D44B807967}"/>
              </a:ext>
            </a:extLst>
          </p:cNvPr>
          <p:cNvPicPr>
            <a:picLocks noChangeAspect="1"/>
          </p:cNvPicPr>
          <p:nvPr/>
        </p:nvPicPr>
        <p:blipFill>
          <a:blip r:embed="rId5"/>
          <a:stretch>
            <a:fillRect/>
          </a:stretch>
        </p:blipFill>
        <p:spPr>
          <a:xfrm>
            <a:off x="2859508" y="5998745"/>
            <a:ext cx="5835791" cy="180000"/>
          </a:xfrm>
          <a:prstGeom prst="rect">
            <a:avLst/>
          </a:prstGeom>
        </p:spPr>
      </p:pic>
    </p:spTree>
    <p:extLst>
      <p:ext uri="{BB962C8B-B14F-4D97-AF65-F5344CB8AC3E}">
        <p14:creationId xmlns:p14="http://schemas.microsoft.com/office/powerpoint/2010/main" val="1696910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AC788-2D1E-5ED4-5A7A-8226A43D35DB}"/>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F5BD6DFA-CCE0-4D09-8492-ECE9B8B7A56B}"/>
              </a:ext>
            </a:extLst>
          </p:cNvPr>
          <p:cNvSpPr>
            <a:spLocks noGrp="1"/>
          </p:cNvSpPr>
          <p:nvPr>
            <p:ph type="title"/>
          </p:nvPr>
        </p:nvSpPr>
        <p:spPr>
          <a:xfrm>
            <a:off x="527052" y="404813"/>
            <a:ext cx="11055349" cy="1143000"/>
          </a:xfrm>
        </p:spPr>
        <p:txBody>
          <a:bodyPr/>
          <a:lstStyle/>
          <a:p>
            <a:r>
              <a:rPr lang="en-US"/>
              <a:t>Experience by policy duration</a:t>
            </a:r>
          </a:p>
        </p:txBody>
      </p:sp>
      <p:sp>
        <p:nvSpPr>
          <p:cNvPr id="5" name="Date Placeholder 4">
            <a:extLst>
              <a:ext uri="{FF2B5EF4-FFF2-40B4-BE49-F238E27FC236}">
                <a16:creationId xmlns:a16="http://schemas.microsoft.com/office/drawing/2014/main" id="{23C86D23-4BA8-AA8B-BC25-DAE070EF7790}"/>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766DAE54-8D34-A581-5F09-22B807DAC064}"/>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25</a:t>
            </a:fld>
            <a:endParaRPr lang="en-GB"/>
          </a:p>
        </p:txBody>
      </p:sp>
      <p:sp>
        <p:nvSpPr>
          <p:cNvPr id="21" name="TextBox 20">
            <a:extLst>
              <a:ext uri="{FF2B5EF4-FFF2-40B4-BE49-F238E27FC236}">
                <a16:creationId xmlns:a16="http://schemas.microsoft.com/office/drawing/2014/main" id="{C4D3FD89-F873-BAB0-0718-D792C675DBFE}"/>
              </a:ext>
            </a:extLst>
          </p:cNvPr>
          <p:cNvSpPr txBox="1"/>
          <p:nvPr/>
        </p:nvSpPr>
        <p:spPr>
          <a:xfrm>
            <a:off x="1414130" y="1674796"/>
            <a:ext cx="3498112" cy="369332"/>
          </a:xfrm>
          <a:prstGeom prst="rect">
            <a:avLst/>
          </a:prstGeom>
          <a:noFill/>
        </p:spPr>
        <p:txBody>
          <a:bodyPr wrap="square" rtlCol="0">
            <a:spAutoFit/>
          </a:bodyPr>
          <a:lstStyle/>
          <a:p>
            <a:pPr algn="ctr"/>
            <a:r>
              <a:rPr lang="en-GB" b="1">
                <a:solidFill>
                  <a:schemeClr val="accent2"/>
                </a:solidFill>
              </a:rPr>
              <a:t>ACI – male non-smoker</a:t>
            </a:r>
          </a:p>
        </p:txBody>
      </p:sp>
      <p:sp>
        <p:nvSpPr>
          <p:cNvPr id="7" name="TextBox 6">
            <a:extLst>
              <a:ext uri="{FF2B5EF4-FFF2-40B4-BE49-F238E27FC236}">
                <a16:creationId xmlns:a16="http://schemas.microsoft.com/office/drawing/2014/main" id="{239AFDC8-DFF1-24DE-F9AF-E32AF9AEADB9}"/>
              </a:ext>
            </a:extLst>
          </p:cNvPr>
          <p:cNvSpPr txBox="1"/>
          <p:nvPr/>
        </p:nvSpPr>
        <p:spPr>
          <a:xfrm>
            <a:off x="595842" y="1320800"/>
            <a:ext cx="7344999" cy="369332"/>
          </a:xfrm>
          <a:prstGeom prst="rect">
            <a:avLst/>
          </a:prstGeom>
          <a:noFill/>
        </p:spPr>
        <p:txBody>
          <a:bodyPr wrap="square" rtlCol="0">
            <a:spAutoFit/>
          </a:bodyPr>
          <a:lstStyle/>
          <a:p>
            <a:r>
              <a:rPr lang="en-GB"/>
              <a:t>Lives-weighted 100 A/E values and expected claims by policy duration</a:t>
            </a:r>
          </a:p>
        </p:txBody>
      </p:sp>
      <p:sp>
        <p:nvSpPr>
          <p:cNvPr id="4" name="TextBox 3">
            <a:extLst>
              <a:ext uri="{FF2B5EF4-FFF2-40B4-BE49-F238E27FC236}">
                <a16:creationId xmlns:a16="http://schemas.microsoft.com/office/drawing/2014/main" id="{D21B96C7-C7BE-EDE3-94CA-31AEAD2D45A3}"/>
              </a:ext>
            </a:extLst>
          </p:cNvPr>
          <p:cNvSpPr txBox="1"/>
          <p:nvPr/>
        </p:nvSpPr>
        <p:spPr>
          <a:xfrm>
            <a:off x="6874754" y="1695926"/>
            <a:ext cx="3498112" cy="369332"/>
          </a:xfrm>
          <a:prstGeom prst="rect">
            <a:avLst/>
          </a:prstGeom>
          <a:noFill/>
        </p:spPr>
        <p:txBody>
          <a:bodyPr wrap="square" rtlCol="0">
            <a:spAutoFit/>
          </a:bodyPr>
          <a:lstStyle/>
          <a:p>
            <a:pPr algn="ctr"/>
            <a:r>
              <a:rPr lang="en-GB" b="1">
                <a:solidFill>
                  <a:schemeClr val="accent2"/>
                </a:solidFill>
              </a:rPr>
              <a:t>ACI – female non-smoker</a:t>
            </a:r>
          </a:p>
        </p:txBody>
      </p:sp>
      <p:pic>
        <p:nvPicPr>
          <p:cNvPr id="11" name="Picture 10">
            <a:extLst>
              <a:ext uri="{FF2B5EF4-FFF2-40B4-BE49-F238E27FC236}">
                <a16:creationId xmlns:a16="http://schemas.microsoft.com/office/drawing/2014/main" id="{332A6217-D949-4734-6A0E-1D08364C30CB}"/>
              </a:ext>
            </a:extLst>
          </p:cNvPr>
          <p:cNvPicPr>
            <a:picLocks noChangeAspect="1"/>
          </p:cNvPicPr>
          <p:nvPr/>
        </p:nvPicPr>
        <p:blipFill>
          <a:blip r:embed="rId3"/>
          <a:stretch>
            <a:fillRect/>
          </a:stretch>
        </p:blipFill>
        <p:spPr>
          <a:xfrm>
            <a:off x="2859508" y="5998745"/>
            <a:ext cx="5835791" cy="180000"/>
          </a:xfrm>
          <a:prstGeom prst="rect">
            <a:avLst/>
          </a:prstGeom>
        </p:spPr>
      </p:pic>
      <p:pic>
        <p:nvPicPr>
          <p:cNvPr id="2" name="Picture 1">
            <a:extLst>
              <a:ext uri="{FF2B5EF4-FFF2-40B4-BE49-F238E27FC236}">
                <a16:creationId xmlns:a16="http://schemas.microsoft.com/office/drawing/2014/main" id="{F32DC8C8-CA3B-87C3-BBF7-C930CD1577E6}"/>
              </a:ext>
            </a:extLst>
          </p:cNvPr>
          <p:cNvPicPr>
            <a:picLocks noChangeAspect="1"/>
          </p:cNvPicPr>
          <p:nvPr/>
        </p:nvPicPr>
        <p:blipFill>
          <a:blip r:embed="rId4"/>
          <a:stretch>
            <a:fillRect/>
          </a:stretch>
        </p:blipFill>
        <p:spPr>
          <a:xfrm>
            <a:off x="665061" y="1995101"/>
            <a:ext cx="5228437" cy="3960000"/>
          </a:xfrm>
          <a:prstGeom prst="rect">
            <a:avLst/>
          </a:prstGeom>
        </p:spPr>
      </p:pic>
      <p:pic>
        <p:nvPicPr>
          <p:cNvPr id="8" name="Picture 7">
            <a:extLst>
              <a:ext uri="{FF2B5EF4-FFF2-40B4-BE49-F238E27FC236}">
                <a16:creationId xmlns:a16="http://schemas.microsoft.com/office/drawing/2014/main" id="{B12CB8D7-3992-0249-EB89-509CD4FF71E9}"/>
              </a:ext>
            </a:extLst>
          </p:cNvPr>
          <p:cNvPicPr>
            <a:picLocks noChangeAspect="1"/>
          </p:cNvPicPr>
          <p:nvPr/>
        </p:nvPicPr>
        <p:blipFill>
          <a:blip r:embed="rId5"/>
          <a:stretch>
            <a:fillRect/>
          </a:stretch>
        </p:blipFill>
        <p:spPr>
          <a:xfrm>
            <a:off x="6096000" y="1995101"/>
            <a:ext cx="5228437" cy="3960000"/>
          </a:xfrm>
          <a:prstGeom prst="rect">
            <a:avLst/>
          </a:prstGeom>
        </p:spPr>
      </p:pic>
    </p:spTree>
    <p:extLst>
      <p:ext uri="{BB962C8B-B14F-4D97-AF65-F5344CB8AC3E}">
        <p14:creationId xmlns:p14="http://schemas.microsoft.com/office/powerpoint/2010/main" val="1237353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85C8D-F785-03A0-6E22-01E7EBC5476C}"/>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A1D5F790-BC76-7AF5-DBDA-040A4A7DB6C7}"/>
              </a:ext>
            </a:extLst>
          </p:cNvPr>
          <p:cNvSpPr>
            <a:spLocks noGrp="1"/>
          </p:cNvSpPr>
          <p:nvPr>
            <p:ph type="title"/>
          </p:nvPr>
        </p:nvSpPr>
        <p:spPr>
          <a:xfrm>
            <a:off x="527052" y="404813"/>
            <a:ext cx="11055349" cy="1143000"/>
          </a:xfrm>
        </p:spPr>
        <p:txBody>
          <a:bodyPr/>
          <a:lstStyle/>
          <a:p>
            <a:r>
              <a:rPr lang="en-US"/>
              <a:t>Experience by commencement year</a:t>
            </a:r>
          </a:p>
        </p:txBody>
      </p:sp>
      <p:sp>
        <p:nvSpPr>
          <p:cNvPr id="5" name="Date Placeholder 4">
            <a:extLst>
              <a:ext uri="{FF2B5EF4-FFF2-40B4-BE49-F238E27FC236}">
                <a16:creationId xmlns:a16="http://schemas.microsoft.com/office/drawing/2014/main" id="{FB6BCB82-E95B-2390-59B5-BC1BC5503FAD}"/>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76250E67-CA3C-1E88-874D-5B2F6F1D6921}"/>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26</a:t>
            </a:fld>
            <a:endParaRPr lang="en-GB"/>
          </a:p>
        </p:txBody>
      </p:sp>
      <p:sp>
        <p:nvSpPr>
          <p:cNvPr id="21" name="TextBox 20">
            <a:extLst>
              <a:ext uri="{FF2B5EF4-FFF2-40B4-BE49-F238E27FC236}">
                <a16:creationId xmlns:a16="http://schemas.microsoft.com/office/drawing/2014/main" id="{DB8C2C6F-8087-345A-23CF-74F53D0AA3C2}"/>
              </a:ext>
            </a:extLst>
          </p:cNvPr>
          <p:cNvSpPr txBox="1"/>
          <p:nvPr/>
        </p:nvSpPr>
        <p:spPr>
          <a:xfrm>
            <a:off x="1335774" y="1770781"/>
            <a:ext cx="3498112" cy="369332"/>
          </a:xfrm>
          <a:prstGeom prst="rect">
            <a:avLst/>
          </a:prstGeom>
          <a:noFill/>
        </p:spPr>
        <p:txBody>
          <a:bodyPr wrap="square" rtlCol="0">
            <a:spAutoFit/>
          </a:bodyPr>
          <a:lstStyle/>
          <a:p>
            <a:pPr algn="ctr"/>
            <a:r>
              <a:rPr lang="en-GB" b="1">
                <a:solidFill>
                  <a:schemeClr val="accent2"/>
                </a:solidFill>
              </a:rPr>
              <a:t>Mortality</a:t>
            </a:r>
          </a:p>
        </p:txBody>
      </p:sp>
      <p:sp>
        <p:nvSpPr>
          <p:cNvPr id="7" name="TextBox 6">
            <a:extLst>
              <a:ext uri="{FF2B5EF4-FFF2-40B4-BE49-F238E27FC236}">
                <a16:creationId xmlns:a16="http://schemas.microsoft.com/office/drawing/2014/main" id="{32266683-2148-B70E-BF33-461DFB764E20}"/>
              </a:ext>
            </a:extLst>
          </p:cNvPr>
          <p:cNvSpPr txBox="1"/>
          <p:nvPr/>
        </p:nvSpPr>
        <p:spPr>
          <a:xfrm>
            <a:off x="595843" y="1320800"/>
            <a:ext cx="8339610" cy="369332"/>
          </a:xfrm>
          <a:prstGeom prst="rect">
            <a:avLst/>
          </a:prstGeom>
          <a:noFill/>
        </p:spPr>
        <p:txBody>
          <a:bodyPr wrap="square" rtlCol="0">
            <a:spAutoFit/>
          </a:bodyPr>
          <a:lstStyle/>
          <a:p>
            <a:r>
              <a:rPr lang="en-GB"/>
              <a:t>Lives-weighted 100 A/E values and expected claims by commencement year</a:t>
            </a:r>
          </a:p>
        </p:txBody>
      </p:sp>
      <p:sp>
        <p:nvSpPr>
          <p:cNvPr id="4" name="TextBox 3">
            <a:extLst>
              <a:ext uri="{FF2B5EF4-FFF2-40B4-BE49-F238E27FC236}">
                <a16:creationId xmlns:a16="http://schemas.microsoft.com/office/drawing/2014/main" id="{ADB8F4AD-8A2A-08CD-D7AE-8B1BC25AAC18}"/>
              </a:ext>
            </a:extLst>
          </p:cNvPr>
          <p:cNvSpPr txBox="1"/>
          <p:nvPr/>
        </p:nvSpPr>
        <p:spPr>
          <a:xfrm>
            <a:off x="6946243" y="1770781"/>
            <a:ext cx="3498112" cy="369332"/>
          </a:xfrm>
          <a:prstGeom prst="rect">
            <a:avLst/>
          </a:prstGeom>
          <a:noFill/>
        </p:spPr>
        <p:txBody>
          <a:bodyPr wrap="square" rtlCol="0">
            <a:spAutoFit/>
          </a:bodyPr>
          <a:lstStyle/>
          <a:p>
            <a:pPr algn="ctr"/>
            <a:r>
              <a:rPr lang="en-GB" b="1">
                <a:solidFill>
                  <a:schemeClr val="accent2"/>
                </a:solidFill>
              </a:rPr>
              <a:t>ACI</a:t>
            </a:r>
          </a:p>
        </p:txBody>
      </p:sp>
      <p:pic>
        <p:nvPicPr>
          <p:cNvPr id="11" name="Picture 10">
            <a:extLst>
              <a:ext uri="{FF2B5EF4-FFF2-40B4-BE49-F238E27FC236}">
                <a16:creationId xmlns:a16="http://schemas.microsoft.com/office/drawing/2014/main" id="{12CF39AE-A558-5A1E-B4B9-8C4030DEDAC3}"/>
              </a:ext>
            </a:extLst>
          </p:cNvPr>
          <p:cNvPicPr>
            <a:picLocks noChangeAspect="1"/>
          </p:cNvPicPr>
          <p:nvPr/>
        </p:nvPicPr>
        <p:blipFill>
          <a:blip r:embed="rId3"/>
          <a:stretch>
            <a:fillRect/>
          </a:stretch>
        </p:blipFill>
        <p:spPr>
          <a:xfrm>
            <a:off x="2859508" y="5998745"/>
            <a:ext cx="5835791" cy="180000"/>
          </a:xfrm>
          <a:prstGeom prst="rect">
            <a:avLst/>
          </a:prstGeom>
        </p:spPr>
      </p:pic>
      <p:pic>
        <p:nvPicPr>
          <p:cNvPr id="9" name="Picture 8">
            <a:extLst>
              <a:ext uri="{FF2B5EF4-FFF2-40B4-BE49-F238E27FC236}">
                <a16:creationId xmlns:a16="http://schemas.microsoft.com/office/drawing/2014/main" id="{6964E347-13DE-7033-ECD7-33F04093AF5E}"/>
              </a:ext>
            </a:extLst>
          </p:cNvPr>
          <p:cNvPicPr>
            <a:picLocks noChangeAspect="1"/>
          </p:cNvPicPr>
          <p:nvPr/>
        </p:nvPicPr>
        <p:blipFill>
          <a:blip r:embed="rId4"/>
          <a:stretch>
            <a:fillRect/>
          </a:stretch>
        </p:blipFill>
        <p:spPr>
          <a:xfrm>
            <a:off x="5870512" y="2134438"/>
            <a:ext cx="5794439" cy="3420000"/>
          </a:xfrm>
          <a:prstGeom prst="rect">
            <a:avLst/>
          </a:prstGeom>
        </p:spPr>
      </p:pic>
      <p:pic>
        <p:nvPicPr>
          <p:cNvPr id="12" name="Picture 11">
            <a:extLst>
              <a:ext uri="{FF2B5EF4-FFF2-40B4-BE49-F238E27FC236}">
                <a16:creationId xmlns:a16="http://schemas.microsoft.com/office/drawing/2014/main" id="{1CC35FD7-E0E6-6E48-5C34-349C5B3B175C}"/>
              </a:ext>
            </a:extLst>
          </p:cNvPr>
          <p:cNvPicPr>
            <a:picLocks noChangeAspect="1"/>
          </p:cNvPicPr>
          <p:nvPr/>
        </p:nvPicPr>
        <p:blipFill>
          <a:blip r:embed="rId5"/>
          <a:stretch>
            <a:fillRect/>
          </a:stretch>
        </p:blipFill>
        <p:spPr>
          <a:xfrm>
            <a:off x="299148" y="2171111"/>
            <a:ext cx="5629843" cy="3420000"/>
          </a:xfrm>
          <a:prstGeom prst="rect">
            <a:avLst/>
          </a:prstGeom>
        </p:spPr>
      </p:pic>
    </p:spTree>
    <p:extLst>
      <p:ext uri="{BB962C8B-B14F-4D97-AF65-F5344CB8AC3E}">
        <p14:creationId xmlns:p14="http://schemas.microsoft.com/office/powerpoint/2010/main" val="1580708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50E8-DED9-088C-981A-C24473C75093}"/>
              </a:ext>
            </a:extLst>
          </p:cNvPr>
          <p:cNvSpPr>
            <a:spLocks noGrp="1"/>
          </p:cNvSpPr>
          <p:nvPr>
            <p:ph type="title"/>
          </p:nvPr>
        </p:nvSpPr>
        <p:spPr/>
        <p:txBody>
          <a:bodyPr/>
          <a:lstStyle/>
          <a:p>
            <a:r>
              <a:rPr lang="en-GB"/>
              <a:t>Experience by IMD decile</a:t>
            </a:r>
          </a:p>
        </p:txBody>
      </p:sp>
      <p:pic>
        <p:nvPicPr>
          <p:cNvPr id="7" name="Content Placeholder 6">
            <a:extLst>
              <a:ext uri="{FF2B5EF4-FFF2-40B4-BE49-F238E27FC236}">
                <a16:creationId xmlns:a16="http://schemas.microsoft.com/office/drawing/2014/main" id="{47B8B821-29F5-D8D7-99B8-0D718AC2A501}"/>
              </a:ext>
            </a:extLst>
          </p:cNvPr>
          <p:cNvPicPr>
            <a:picLocks noGrp="1" noChangeAspect="1"/>
          </p:cNvPicPr>
          <p:nvPr>
            <p:ph sz="half" idx="1"/>
          </p:nvPr>
        </p:nvPicPr>
        <p:blipFill>
          <a:blip r:embed="rId2"/>
          <a:stretch>
            <a:fillRect/>
          </a:stretch>
        </p:blipFill>
        <p:spPr>
          <a:xfrm>
            <a:off x="490571" y="2167469"/>
            <a:ext cx="5449294" cy="3420000"/>
          </a:xfrm>
          <a:prstGeom prst="rect">
            <a:avLst/>
          </a:prstGeom>
        </p:spPr>
      </p:pic>
      <p:sp>
        <p:nvSpPr>
          <p:cNvPr id="5" name="Date Placeholder 4">
            <a:extLst>
              <a:ext uri="{FF2B5EF4-FFF2-40B4-BE49-F238E27FC236}">
                <a16:creationId xmlns:a16="http://schemas.microsoft.com/office/drawing/2014/main" id="{8F0BA4B3-4DDF-A54A-758E-D5E8270076F4}"/>
              </a:ext>
            </a:extLst>
          </p:cNvPr>
          <p:cNvSpPr>
            <a:spLocks noGrp="1"/>
          </p:cNvSpPr>
          <p:nvPr>
            <p:ph type="dt" sz="half" idx="10"/>
          </p:nvPr>
        </p:nvSpPr>
        <p:spPr/>
        <p:txBody>
          <a:bodyPr/>
          <a:lstStyle/>
          <a:p>
            <a:r>
              <a:rPr lang="en-GB"/>
              <a:t>6 October 2025</a:t>
            </a:r>
          </a:p>
        </p:txBody>
      </p:sp>
      <p:sp>
        <p:nvSpPr>
          <p:cNvPr id="6" name="Slide Number Placeholder 5">
            <a:extLst>
              <a:ext uri="{FF2B5EF4-FFF2-40B4-BE49-F238E27FC236}">
                <a16:creationId xmlns:a16="http://schemas.microsoft.com/office/drawing/2014/main" id="{DB164FCD-4702-AB28-6D46-C764CEE63A62}"/>
              </a:ext>
            </a:extLst>
          </p:cNvPr>
          <p:cNvSpPr>
            <a:spLocks noGrp="1"/>
          </p:cNvSpPr>
          <p:nvPr>
            <p:ph type="sldNum" sz="quarter" idx="12"/>
          </p:nvPr>
        </p:nvSpPr>
        <p:spPr/>
        <p:txBody>
          <a:bodyPr/>
          <a:lstStyle/>
          <a:p>
            <a:fld id="{375E1C19-A04E-4390-A400-023E4FCB19F2}" type="slidenum">
              <a:rPr lang="en-GB" smtClean="0"/>
              <a:pPr/>
              <a:t>27</a:t>
            </a:fld>
            <a:endParaRPr lang="en-GB"/>
          </a:p>
        </p:txBody>
      </p:sp>
      <p:sp>
        <p:nvSpPr>
          <p:cNvPr id="8" name="TextBox 7">
            <a:extLst>
              <a:ext uri="{FF2B5EF4-FFF2-40B4-BE49-F238E27FC236}">
                <a16:creationId xmlns:a16="http://schemas.microsoft.com/office/drawing/2014/main" id="{F0AE0CA8-7F2E-FB08-6D30-44D7A2CAC3D0}"/>
              </a:ext>
            </a:extLst>
          </p:cNvPr>
          <p:cNvSpPr txBox="1"/>
          <p:nvPr/>
        </p:nvSpPr>
        <p:spPr>
          <a:xfrm>
            <a:off x="1335774" y="1770781"/>
            <a:ext cx="3498112" cy="369332"/>
          </a:xfrm>
          <a:prstGeom prst="rect">
            <a:avLst/>
          </a:prstGeom>
          <a:noFill/>
        </p:spPr>
        <p:txBody>
          <a:bodyPr wrap="square" rtlCol="0">
            <a:spAutoFit/>
          </a:bodyPr>
          <a:lstStyle/>
          <a:p>
            <a:pPr algn="ctr"/>
            <a:r>
              <a:rPr lang="en-GB" b="1">
                <a:solidFill>
                  <a:schemeClr val="accent2"/>
                </a:solidFill>
              </a:rPr>
              <a:t>Mortality</a:t>
            </a:r>
          </a:p>
        </p:txBody>
      </p:sp>
      <p:sp>
        <p:nvSpPr>
          <p:cNvPr id="9" name="TextBox 8">
            <a:extLst>
              <a:ext uri="{FF2B5EF4-FFF2-40B4-BE49-F238E27FC236}">
                <a16:creationId xmlns:a16="http://schemas.microsoft.com/office/drawing/2014/main" id="{69CCEE27-1D43-B605-9209-08A121858475}"/>
              </a:ext>
            </a:extLst>
          </p:cNvPr>
          <p:cNvSpPr txBox="1"/>
          <p:nvPr/>
        </p:nvSpPr>
        <p:spPr>
          <a:xfrm>
            <a:off x="6946243" y="1770781"/>
            <a:ext cx="3498112" cy="369332"/>
          </a:xfrm>
          <a:prstGeom prst="rect">
            <a:avLst/>
          </a:prstGeom>
          <a:noFill/>
        </p:spPr>
        <p:txBody>
          <a:bodyPr wrap="square" rtlCol="0">
            <a:spAutoFit/>
          </a:bodyPr>
          <a:lstStyle/>
          <a:p>
            <a:pPr algn="ctr"/>
            <a:r>
              <a:rPr lang="en-GB" b="1">
                <a:solidFill>
                  <a:schemeClr val="accent2"/>
                </a:solidFill>
              </a:rPr>
              <a:t>ACI</a:t>
            </a:r>
          </a:p>
        </p:txBody>
      </p:sp>
      <p:pic>
        <p:nvPicPr>
          <p:cNvPr id="10" name="Picture 9">
            <a:extLst>
              <a:ext uri="{FF2B5EF4-FFF2-40B4-BE49-F238E27FC236}">
                <a16:creationId xmlns:a16="http://schemas.microsoft.com/office/drawing/2014/main" id="{DDB8CD57-5E91-245F-05B8-D5E4158C3585}"/>
              </a:ext>
            </a:extLst>
          </p:cNvPr>
          <p:cNvPicPr>
            <a:picLocks noChangeAspect="1"/>
          </p:cNvPicPr>
          <p:nvPr/>
        </p:nvPicPr>
        <p:blipFill>
          <a:blip r:embed="rId3"/>
          <a:stretch>
            <a:fillRect/>
          </a:stretch>
        </p:blipFill>
        <p:spPr>
          <a:xfrm>
            <a:off x="6252137" y="2167469"/>
            <a:ext cx="5564747" cy="3420000"/>
          </a:xfrm>
          <a:prstGeom prst="rect">
            <a:avLst/>
          </a:prstGeom>
        </p:spPr>
      </p:pic>
      <p:sp>
        <p:nvSpPr>
          <p:cNvPr id="11" name="TextBox 10">
            <a:extLst>
              <a:ext uri="{FF2B5EF4-FFF2-40B4-BE49-F238E27FC236}">
                <a16:creationId xmlns:a16="http://schemas.microsoft.com/office/drawing/2014/main" id="{F123CFEE-49D9-1F51-664C-36C8AD346807}"/>
              </a:ext>
            </a:extLst>
          </p:cNvPr>
          <p:cNvSpPr txBox="1"/>
          <p:nvPr/>
        </p:nvSpPr>
        <p:spPr>
          <a:xfrm>
            <a:off x="595843" y="1320800"/>
            <a:ext cx="8339610" cy="369332"/>
          </a:xfrm>
          <a:prstGeom prst="rect">
            <a:avLst/>
          </a:prstGeom>
          <a:noFill/>
        </p:spPr>
        <p:txBody>
          <a:bodyPr wrap="square" rtlCol="0">
            <a:spAutoFit/>
          </a:bodyPr>
          <a:lstStyle/>
          <a:p>
            <a:r>
              <a:rPr lang="en-GB"/>
              <a:t>Lives-weighted 100 A/E values and expected claims by UK-wide IMD decile</a:t>
            </a:r>
          </a:p>
        </p:txBody>
      </p:sp>
      <p:sp>
        <p:nvSpPr>
          <p:cNvPr id="12" name="TextBox 11">
            <a:extLst>
              <a:ext uri="{FF2B5EF4-FFF2-40B4-BE49-F238E27FC236}">
                <a16:creationId xmlns:a16="http://schemas.microsoft.com/office/drawing/2014/main" id="{52A95844-FB66-4250-2B06-F5763D217D10}"/>
              </a:ext>
            </a:extLst>
          </p:cNvPr>
          <p:cNvSpPr txBox="1"/>
          <p:nvPr/>
        </p:nvSpPr>
        <p:spPr>
          <a:xfrm>
            <a:off x="703849" y="5783171"/>
            <a:ext cx="10216445" cy="461665"/>
          </a:xfrm>
          <a:prstGeom prst="rect">
            <a:avLst/>
          </a:prstGeom>
          <a:noFill/>
        </p:spPr>
        <p:txBody>
          <a:bodyPr wrap="square" rtlCol="0">
            <a:spAutoFit/>
          </a:bodyPr>
          <a:lstStyle/>
          <a:p>
            <a:r>
              <a:rPr lang="en-GB" sz="1200"/>
              <a:t>*Experience shown by UK-wide IMD decile – a measure that combines individual countries’ IMD rankings</a:t>
            </a:r>
          </a:p>
          <a:p>
            <a:r>
              <a:rPr lang="en-GB" sz="1200"/>
              <a:t>1 = Most deprived; 10 = Least deprived</a:t>
            </a:r>
          </a:p>
        </p:txBody>
      </p:sp>
    </p:spTree>
    <p:extLst>
      <p:ext uri="{BB962C8B-B14F-4D97-AF65-F5344CB8AC3E}">
        <p14:creationId xmlns:p14="http://schemas.microsoft.com/office/powerpoint/2010/main" val="1746739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DB254-3953-3919-1B9F-4B496E4E85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0EE907-BFCF-C71A-0695-21E32694FF78}"/>
              </a:ext>
            </a:extLst>
          </p:cNvPr>
          <p:cNvSpPr>
            <a:spLocks noGrp="1"/>
          </p:cNvSpPr>
          <p:nvPr>
            <p:ph type="title"/>
          </p:nvPr>
        </p:nvSpPr>
        <p:spPr/>
        <p:txBody>
          <a:bodyPr/>
          <a:lstStyle/>
          <a:p>
            <a:r>
              <a:rPr lang="en-GB"/>
              <a:t>Experience by rating level</a:t>
            </a:r>
          </a:p>
        </p:txBody>
      </p:sp>
      <p:sp>
        <p:nvSpPr>
          <p:cNvPr id="5" name="Date Placeholder 4">
            <a:extLst>
              <a:ext uri="{FF2B5EF4-FFF2-40B4-BE49-F238E27FC236}">
                <a16:creationId xmlns:a16="http://schemas.microsoft.com/office/drawing/2014/main" id="{D71B430D-439B-B20B-8E73-D6FEEDE87835}"/>
              </a:ext>
            </a:extLst>
          </p:cNvPr>
          <p:cNvSpPr>
            <a:spLocks noGrp="1"/>
          </p:cNvSpPr>
          <p:nvPr>
            <p:ph type="dt" sz="half" idx="10"/>
          </p:nvPr>
        </p:nvSpPr>
        <p:spPr/>
        <p:txBody>
          <a:bodyPr/>
          <a:lstStyle/>
          <a:p>
            <a:r>
              <a:rPr lang="en-GB"/>
              <a:t>6 October 2025</a:t>
            </a:r>
          </a:p>
        </p:txBody>
      </p:sp>
      <p:sp>
        <p:nvSpPr>
          <p:cNvPr id="6" name="Slide Number Placeholder 5">
            <a:extLst>
              <a:ext uri="{FF2B5EF4-FFF2-40B4-BE49-F238E27FC236}">
                <a16:creationId xmlns:a16="http://schemas.microsoft.com/office/drawing/2014/main" id="{50F3C432-2C4A-886A-F06A-3FA71203C7B5}"/>
              </a:ext>
            </a:extLst>
          </p:cNvPr>
          <p:cNvSpPr>
            <a:spLocks noGrp="1"/>
          </p:cNvSpPr>
          <p:nvPr>
            <p:ph type="sldNum" sz="quarter" idx="12"/>
          </p:nvPr>
        </p:nvSpPr>
        <p:spPr/>
        <p:txBody>
          <a:bodyPr/>
          <a:lstStyle/>
          <a:p>
            <a:fld id="{375E1C19-A04E-4390-A400-023E4FCB19F2}" type="slidenum">
              <a:rPr lang="en-GB" smtClean="0"/>
              <a:pPr/>
              <a:t>28</a:t>
            </a:fld>
            <a:endParaRPr lang="en-GB"/>
          </a:p>
        </p:txBody>
      </p:sp>
      <p:sp>
        <p:nvSpPr>
          <p:cNvPr id="8" name="TextBox 7">
            <a:extLst>
              <a:ext uri="{FF2B5EF4-FFF2-40B4-BE49-F238E27FC236}">
                <a16:creationId xmlns:a16="http://schemas.microsoft.com/office/drawing/2014/main" id="{A29B8381-7B81-A79E-86A3-53422B81204F}"/>
              </a:ext>
            </a:extLst>
          </p:cNvPr>
          <p:cNvSpPr txBox="1"/>
          <p:nvPr/>
        </p:nvSpPr>
        <p:spPr>
          <a:xfrm>
            <a:off x="1335774" y="1770781"/>
            <a:ext cx="3498112" cy="369332"/>
          </a:xfrm>
          <a:prstGeom prst="rect">
            <a:avLst/>
          </a:prstGeom>
          <a:noFill/>
        </p:spPr>
        <p:txBody>
          <a:bodyPr wrap="square" rtlCol="0">
            <a:spAutoFit/>
          </a:bodyPr>
          <a:lstStyle/>
          <a:p>
            <a:pPr algn="ctr"/>
            <a:r>
              <a:rPr lang="en-GB" b="1">
                <a:solidFill>
                  <a:schemeClr val="accent2"/>
                </a:solidFill>
              </a:rPr>
              <a:t>Mortality</a:t>
            </a:r>
          </a:p>
        </p:txBody>
      </p:sp>
      <p:sp>
        <p:nvSpPr>
          <p:cNvPr id="9" name="TextBox 8">
            <a:extLst>
              <a:ext uri="{FF2B5EF4-FFF2-40B4-BE49-F238E27FC236}">
                <a16:creationId xmlns:a16="http://schemas.microsoft.com/office/drawing/2014/main" id="{A861426D-DD03-2D09-B3F0-F2F63CAC4122}"/>
              </a:ext>
            </a:extLst>
          </p:cNvPr>
          <p:cNvSpPr txBox="1"/>
          <p:nvPr/>
        </p:nvSpPr>
        <p:spPr>
          <a:xfrm>
            <a:off x="6946243" y="1770781"/>
            <a:ext cx="3498112" cy="369332"/>
          </a:xfrm>
          <a:prstGeom prst="rect">
            <a:avLst/>
          </a:prstGeom>
          <a:noFill/>
        </p:spPr>
        <p:txBody>
          <a:bodyPr wrap="square" rtlCol="0">
            <a:spAutoFit/>
          </a:bodyPr>
          <a:lstStyle/>
          <a:p>
            <a:pPr algn="ctr"/>
            <a:r>
              <a:rPr lang="en-GB" b="1">
                <a:solidFill>
                  <a:schemeClr val="accent2"/>
                </a:solidFill>
              </a:rPr>
              <a:t>ACI</a:t>
            </a:r>
          </a:p>
        </p:txBody>
      </p:sp>
      <p:sp>
        <p:nvSpPr>
          <p:cNvPr id="11" name="TextBox 10">
            <a:extLst>
              <a:ext uri="{FF2B5EF4-FFF2-40B4-BE49-F238E27FC236}">
                <a16:creationId xmlns:a16="http://schemas.microsoft.com/office/drawing/2014/main" id="{494DBB90-BC75-5B33-C60D-ED4F779AA382}"/>
              </a:ext>
            </a:extLst>
          </p:cNvPr>
          <p:cNvSpPr txBox="1"/>
          <p:nvPr/>
        </p:nvSpPr>
        <p:spPr>
          <a:xfrm>
            <a:off x="595843" y="1320800"/>
            <a:ext cx="8339610" cy="369332"/>
          </a:xfrm>
          <a:prstGeom prst="rect">
            <a:avLst/>
          </a:prstGeom>
          <a:noFill/>
        </p:spPr>
        <p:txBody>
          <a:bodyPr wrap="square" rtlCol="0">
            <a:spAutoFit/>
          </a:bodyPr>
          <a:lstStyle/>
          <a:p>
            <a:r>
              <a:rPr lang="en-GB"/>
              <a:t>Lives-weighted 100 A/E values and expected claims by rating level</a:t>
            </a:r>
          </a:p>
        </p:txBody>
      </p:sp>
      <p:pic>
        <p:nvPicPr>
          <p:cNvPr id="3" name="Picture 2">
            <a:extLst>
              <a:ext uri="{FF2B5EF4-FFF2-40B4-BE49-F238E27FC236}">
                <a16:creationId xmlns:a16="http://schemas.microsoft.com/office/drawing/2014/main" id="{7343B436-CB59-D8EB-C06D-B8230B8A255B}"/>
              </a:ext>
            </a:extLst>
          </p:cNvPr>
          <p:cNvPicPr>
            <a:picLocks noChangeAspect="1"/>
          </p:cNvPicPr>
          <p:nvPr/>
        </p:nvPicPr>
        <p:blipFill>
          <a:blip r:embed="rId2"/>
          <a:stretch>
            <a:fillRect/>
          </a:stretch>
        </p:blipFill>
        <p:spPr>
          <a:xfrm>
            <a:off x="5912925" y="2167469"/>
            <a:ext cx="5564747" cy="3420000"/>
          </a:xfrm>
          <a:prstGeom prst="rect">
            <a:avLst/>
          </a:prstGeom>
        </p:spPr>
      </p:pic>
      <p:pic>
        <p:nvPicPr>
          <p:cNvPr id="12" name="Picture 11">
            <a:extLst>
              <a:ext uri="{FF2B5EF4-FFF2-40B4-BE49-F238E27FC236}">
                <a16:creationId xmlns:a16="http://schemas.microsoft.com/office/drawing/2014/main" id="{339AF5DE-2C0A-A617-9243-F08B444C749F}"/>
              </a:ext>
            </a:extLst>
          </p:cNvPr>
          <p:cNvPicPr>
            <a:picLocks noChangeAspect="1"/>
          </p:cNvPicPr>
          <p:nvPr/>
        </p:nvPicPr>
        <p:blipFill>
          <a:blip r:embed="rId3"/>
          <a:stretch>
            <a:fillRect/>
          </a:stretch>
        </p:blipFill>
        <p:spPr>
          <a:xfrm>
            <a:off x="302456" y="2179374"/>
            <a:ext cx="5564747" cy="3420000"/>
          </a:xfrm>
          <a:prstGeom prst="rect">
            <a:avLst/>
          </a:prstGeom>
        </p:spPr>
      </p:pic>
    </p:spTree>
    <p:extLst>
      <p:ext uri="{BB962C8B-B14F-4D97-AF65-F5344CB8AC3E}">
        <p14:creationId xmlns:p14="http://schemas.microsoft.com/office/powerpoint/2010/main" val="3335486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3AE30-0139-EECD-DDCC-DAC1D132491E}"/>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A5B083AC-9294-C1AB-6CF5-C10EA44C376C}"/>
              </a:ext>
            </a:extLst>
          </p:cNvPr>
          <p:cNvSpPr>
            <a:spLocks noGrp="1"/>
          </p:cNvSpPr>
          <p:nvPr>
            <p:ph type="title"/>
          </p:nvPr>
        </p:nvSpPr>
        <p:spPr>
          <a:xfrm>
            <a:off x="527052" y="404813"/>
            <a:ext cx="11055349" cy="1143000"/>
          </a:xfrm>
        </p:spPr>
        <p:txBody>
          <a:bodyPr/>
          <a:lstStyle/>
          <a:p>
            <a:r>
              <a:rPr lang="en-US"/>
              <a:t>Cause of death on mortality benefits</a:t>
            </a:r>
          </a:p>
        </p:txBody>
      </p:sp>
      <p:sp>
        <p:nvSpPr>
          <p:cNvPr id="5" name="Date Placeholder 4">
            <a:extLst>
              <a:ext uri="{FF2B5EF4-FFF2-40B4-BE49-F238E27FC236}">
                <a16:creationId xmlns:a16="http://schemas.microsoft.com/office/drawing/2014/main" id="{F3EA5425-760A-AFAC-B62E-B9DF175AAA92}"/>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15F47CAE-68AE-E754-BA77-28F2F003718B}"/>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29</a:t>
            </a:fld>
            <a:endParaRPr lang="en-GB"/>
          </a:p>
        </p:txBody>
      </p:sp>
      <p:grpSp>
        <p:nvGrpSpPr>
          <p:cNvPr id="14" name="Group 13">
            <a:extLst>
              <a:ext uri="{FF2B5EF4-FFF2-40B4-BE49-F238E27FC236}">
                <a16:creationId xmlns:a16="http://schemas.microsoft.com/office/drawing/2014/main" id="{C5BF4691-C7B6-8A40-DCF8-79B40DF320F4}"/>
              </a:ext>
            </a:extLst>
          </p:cNvPr>
          <p:cNvGrpSpPr/>
          <p:nvPr/>
        </p:nvGrpSpPr>
        <p:grpSpPr>
          <a:xfrm>
            <a:off x="2280165" y="2132412"/>
            <a:ext cx="7285255" cy="385865"/>
            <a:chOff x="2290797" y="2598701"/>
            <a:chExt cx="7285255" cy="385865"/>
          </a:xfrm>
        </p:grpSpPr>
        <p:sp>
          <p:nvSpPr>
            <p:cNvPr id="8" name="TextBox 7">
              <a:extLst>
                <a:ext uri="{FF2B5EF4-FFF2-40B4-BE49-F238E27FC236}">
                  <a16:creationId xmlns:a16="http://schemas.microsoft.com/office/drawing/2014/main" id="{2F9D3224-152A-C084-3333-B371B971DABD}"/>
                </a:ext>
              </a:extLst>
            </p:cNvPr>
            <p:cNvSpPr txBox="1"/>
            <p:nvPr/>
          </p:nvSpPr>
          <p:spPr>
            <a:xfrm>
              <a:off x="2290797" y="2598701"/>
              <a:ext cx="2338939" cy="369332"/>
            </a:xfrm>
            <a:prstGeom prst="rect">
              <a:avLst/>
            </a:prstGeom>
            <a:noFill/>
          </p:spPr>
          <p:txBody>
            <a:bodyPr wrap="square" rtlCol="0">
              <a:spAutoFit/>
            </a:bodyPr>
            <a:lstStyle/>
            <a:p>
              <a:pPr algn="ctr"/>
              <a:r>
                <a:rPr lang="en-GB" b="1">
                  <a:solidFill>
                    <a:schemeClr val="accent2"/>
                  </a:solidFill>
                </a:rPr>
                <a:t>Male non-smoker</a:t>
              </a:r>
            </a:p>
          </p:txBody>
        </p:sp>
        <p:sp>
          <p:nvSpPr>
            <p:cNvPr id="9" name="TextBox 8">
              <a:extLst>
                <a:ext uri="{FF2B5EF4-FFF2-40B4-BE49-F238E27FC236}">
                  <a16:creationId xmlns:a16="http://schemas.microsoft.com/office/drawing/2014/main" id="{D01C55A0-CEA6-515A-662B-BBAE8F9F7860}"/>
                </a:ext>
              </a:extLst>
            </p:cNvPr>
            <p:cNvSpPr txBox="1"/>
            <p:nvPr/>
          </p:nvSpPr>
          <p:spPr>
            <a:xfrm>
              <a:off x="7164052" y="2615234"/>
              <a:ext cx="2412000" cy="369332"/>
            </a:xfrm>
            <a:prstGeom prst="rect">
              <a:avLst/>
            </a:prstGeom>
            <a:noFill/>
          </p:spPr>
          <p:txBody>
            <a:bodyPr wrap="square" rtlCol="0">
              <a:spAutoFit/>
            </a:bodyPr>
            <a:lstStyle/>
            <a:p>
              <a:pPr algn="ctr"/>
              <a:r>
                <a:rPr lang="en-GB" b="1">
                  <a:solidFill>
                    <a:schemeClr val="accent2"/>
                  </a:solidFill>
                </a:rPr>
                <a:t>Female non-smoker</a:t>
              </a:r>
            </a:p>
          </p:txBody>
        </p:sp>
      </p:grpSp>
      <p:sp>
        <p:nvSpPr>
          <p:cNvPr id="13" name="TextBox 12">
            <a:extLst>
              <a:ext uri="{FF2B5EF4-FFF2-40B4-BE49-F238E27FC236}">
                <a16:creationId xmlns:a16="http://schemas.microsoft.com/office/drawing/2014/main" id="{5CE0D625-359D-F737-0612-E2703C55FADF}"/>
              </a:ext>
            </a:extLst>
          </p:cNvPr>
          <p:cNvSpPr txBox="1"/>
          <p:nvPr/>
        </p:nvSpPr>
        <p:spPr>
          <a:xfrm>
            <a:off x="615946" y="1519259"/>
            <a:ext cx="8027580" cy="369332"/>
          </a:xfrm>
          <a:prstGeom prst="rect">
            <a:avLst/>
          </a:prstGeom>
          <a:noFill/>
        </p:spPr>
        <p:txBody>
          <a:bodyPr wrap="square" rtlCol="0">
            <a:spAutoFit/>
          </a:bodyPr>
          <a:lstStyle>
            <a:defPPr>
              <a:defRPr lang="en-GB"/>
            </a:defPPr>
            <a:lvl1pPr algn="ctr">
              <a:defRPr b="1">
                <a:solidFill>
                  <a:schemeClr val="accent2"/>
                </a:solidFill>
              </a:defRPr>
            </a:lvl1pPr>
          </a:lstStyle>
          <a:p>
            <a:pPr algn="l"/>
            <a:r>
              <a:rPr lang="en-GB" b="0">
                <a:solidFill>
                  <a:schemeClr val="tx1"/>
                </a:solidFill>
              </a:rPr>
              <a:t>Proportion of claims by cause of death</a:t>
            </a:r>
          </a:p>
        </p:txBody>
      </p:sp>
      <p:pic>
        <p:nvPicPr>
          <p:cNvPr id="4" name="Picture 3">
            <a:extLst>
              <a:ext uri="{FF2B5EF4-FFF2-40B4-BE49-F238E27FC236}">
                <a16:creationId xmlns:a16="http://schemas.microsoft.com/office/drawing/2014/main" id="{53A3707B-4190-1D9B-5893-63813F0E76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9629" y="2501744"/>
            <a:ext cx="4000009" cy="3024000"/>
          </a:xfrm>
          <a:prstGeom prst="rect">
            <a:avLst/>
          </a:prstGeom>
          <a:noFill/>
        </p:spPr>
      </p:pic>
      <p:pic>
        <p:nvPicPr>
          <p:cNvPr id="7" name="Picture 6">
            <a:extLst>
              <a:ext uri="{FF2B5EF4-FFF2-40B4-BE49-F238E27FC236}">
                <a16:creationId xmlns:a16="http://schemas.microsoft.com/office/drawing/2014/main" id="{F925065C-253F-50D2-7134-E455D345016D}"/>
              </a:ext>
            </a:extLst>
          </p:cNvPr>
          <p:cNvPicPr>
            <a:picLocks noChangeAspect="1"/>
          </p:cNvPicPr>
          <p:nvPr/>
        </p:nvPicPr>
        <p:blipFill>
          <a:blip r:embed="rId4"/>
          <a:stretch>
            <a:fillRect/>
          </a:stretch>
        </p:blipFill>
        <p:spPr>
          <a:xfrm>
            <a:off x="6096000" y="2463101"/>
            <a:ext cx="4000499" cy="3024000"/>
          </a:xfrm>
          <a:prstGeom prst="rect">
            <a:avLst/>
          </a:prstGeom>
        </p:spPr>
      </p:pic>
      <p:pic>
        <p:nvPicPr>
          <p:cNvPr id="11" name="Picture 10">
            <a:extLst>
              <a:ext uri="{FF2B5EF4-FFF2-40B4-BE49-F238E27FC236}">
                <a16:creationId xmlns:a16="http://schemas.microsoft.com/office/drawing/2014/main" id="{5932766D-A3A4-39E8-073E-F02CF8D98D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26170" y="5693257"/>
            <a:ext cx="1657112" cy="216000"/>
          </a:xfrm>
          <a:prstGeom prst="rect">
            <a:avLst/>
          </a:prstGeom>
          <a:noFill/>
        </p:spPr>
      </p:pic>
    </p:spTree>
    <p:extLst>
      <p:ext uri="{BB962C8B-B14F-4D97-AF65-F5344CB8AC3E}">
        <p14:creationId xmlns:p14="http://schemas.microsoft.com/office/powerpoint/2010/main" val="864817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Annual term assurance experience analysis</a:t>
            </a:r>
          </a:p>
        </p:txBody>
      </p:sp>
      <p:sp>
        <p:nvSpPr>
          <p:cNvPr id="3" name="Date Placeholder 2"/>
          <p:cNvSpPr>
            <a:spLocks noGrp="1"/>
          </p:cNvSpPr>
          <p:nvPr>
            <p:ph type="dt" sz="half" idx="10"/>
          </p:nvPr>
        </p:nvSpPr>
        <p:spPr/>
        <p:txBody>
          <a:bodyPr/>
          <a:lstStyle/>
          <a:p>
            <a:r>
              <a:rPr lang="en-GB"/>
              <a:t>6 October 2025</a:t>
            </a:r>
          </a:p>
        </p:txBody>
      </p:sp>
      <p:sp>
        <p:nvSpPr>
          <p:cNvPr id="4" name="Slide Number Placeholder 3">
            <a:extLst>
              <a:ext uri="{FF2B5EF4-FFF2-40B4-BE49-F238E27FC236}">
                <a16:creationId xmlns:a16="http://schemas.microsoft.com/office/drawing/2014/main" id="{556E8039-BB99-3B9D-754E-4662134B0CB3}"/>
              </a:ext>
            </a:extLst>
          </p:cNvPr>
          <p:cNvSpPr>
            <a:spLocks noGrp="1"/>
          </p:cNvSpPr>
          <p:nvPr>
            <p:ph type="sldNum" sz="quarter" idx="12"/>
          </p:nvPr>
        </p:nvSpPr>
        <p:spPr/>
        <p:txBody>
          <a:bodyPr/>
          <a:lstStyle/>
          <a:p>
            <a:fld id="{FE8DA6AF-1811-4E27-A96F-54109F1D0275}" type="slidenum">
              <a:rPr lang="en-GB" smtClean="0"/>
              <a:pPr/>
              <a:t>3</a:t>
            </a:fld>
            <a:endParaRPr lang="en-GB"/>
          </a:p>
        </p:txBody>
      </p:sp>
    </p:spTree>
    <p:extLst>
      <p:ext uri="{BB962C8B-B14F-4D97-AF65-F5344CB8AC3E}">
        <p14:creationId xmlns:p14="http://schemas.microsoft.com/office/powerpoint/2010/main" val="1386462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FF73E-7D46-64D9-E019-14BC6648CD82}"/>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88A33019-B660-FA0D-A0D3-7B9F638C28B0}"/>
              </a:ext>
            </a:extLst>
          </p:cNvPr>
          <p:cNvSpPr>
            <a:spLocks noGrp="1"/>
          </p:cNvSpPr>
          <p:nvPr>
            <p:ph type="title"/>
          </p:nvPr>
        </p:nvSpPr>
        <p:spPr>
          <a:xfrm>
            <a:off x="527052" y="404813"/>
            <a:ext cx="11055349" cy="1143000"/>
          </a:xfrm>
        </p:spPr>
        <p:txBody>
          <a:bodyPr/>
          <a:lstStyle/>
          <a:p>
            <a:r>
              <a:rPr lang="en-US"/>
              <a:t>Cause of death on ACI benefits</a:t>
            </a:r>
          </a:p>
        </p:txBody>
      </p:sp>
      <p:sp>
        <p:nvSpPr>
          <p:cNvPr id="5" name="Date Placeholder 4">
            <a:extLst>
              <a:ext uri="{FF2B5EF4-FFF2-40B4-BE49-F238E27FC236}">
                <a16:creationId xmlns:a16="http://schemas.microsoft.com/office/drawing/2014/main" id="{9E857C79-1A0A-D246-723C-C928A75CC784}"/>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6B2D720E-37A9-DDB7-B8FF-E8CD8206E622}"/>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30</a:t>
            </a:fld>
            <a:endParaRPr lang="en-GB"/>
          </a:p>
        </p:txBody>
      </p:sp>
      <p:grpSp>
        <p:nvGrpSpPr>
          <p:cNvPr id="14" name="Group 13">
            <a:extLst>
              <a:ext uri="{FF2B5EF4-FFF2-40B4-BE49-F238E27FC236}">
                <a16:creationId xmlns:a16="http://schemas.microsoft.com/office/drawing/2014/main" id="{3933F7A1-E8FB-264C-98D0-97AE324C4A82}"/>
              </a:ext>
            </a:extLst>
          </p:cNvPr>
          <p:cNvGrpSpPr/>
          <p:nvPr/>
        </p:nvGrpSpPr>
        <p:grpSpPr>
          <a:xfrm>
            <a:off x="2739541" y="1989611"/>
            <a:ext cx="6304884" cy="370156"/>
            <a:chOff x="2750173" y="2455900"/>
            <a:chExt cx="6304884" cy="370156"/>
          </a:xfrm>
        </p:grpSpPr>
        <p:sp>
          <p:nvSpPr>
            <p:cNvPr id="8" name="TextBox 7">
              <a:extLst>
                <a:ext uri="{FF2B5EF4-FFF2-40B4-BE49-F238E27FC236}">
                  <a16:creationId xmlns:a16="http://schemas.microsoft.com/office/drawing/2014/main" id="{2DDD136A-EFB9-723D-C045-AEAC3A14E10A}"/>
                </a:ext>
              </a:extLst>
            </p:cNvPr>
            <p:cNvSpPr txBox="1"/>
            <p:nvPr/>
          </p:nvSpPr>
          <p:spPr>
            <a:xfrm>
              <a:off x="2750173" y="2455900"/>
              <a:ext cx="2338939" cy="369332"/>
            </a:xfrm>
            <a:prstGeom prst="rect">
              <a:avLst/>
            </a:prstGeom>
            <a:noFill/>
          </p:spPr>
          <p:txBody>
            <a:bodyPr wrap="square" rtlCol="0">
              <a:spAutoFit/>
            </a:bodyPr>
            <a:lstStyle/>
            <a:p>
              <a:pPr algn="ctr"/>
              <a:r>
                <a:rPr lang="en-GB" b="1">
                  <a:solidFill>
                    <a:schemeClr val="accent2"/>
                  </a:solidFill>
                </a:rPr>
                <a:t>Male non-smoker</a:t>
              </a:r>
            </a:p>
          </p:txBody>
        </p:sp>
        <p:sp>
          <p:nvSpPr>
            <p:cNvPr id="9" name="TextBox 8">
              <a:extLst>
                <a:ext uri="{FF2B5EF4-FFF2-40B4-BE49-F238E27FC236}">
                  <a16:creationId xmlns:a16="http://schemas.microsoft.com/office/drawing/2014/main" id="{A8CCF816-BA56-F179-4EB5-8667DEAC79CF}"/>
                </a:ext>
              </a:extLst>
            </p:cNvPr>
            <p:cNvSpPr txBox="1"/>
            <p:nvPr/>
          </p:nvSpPr>
          <p:spPr>
            <a:xfrm>
              <a:off x="6643057" y="2456724"/>
              <a:ext cx="2412000" cy="369332"/>
            </a:xfrm>
            <a:prstGeom prst="rect">
              <a:avLst/>
            </a:prstGeom>
            <a:noFill/>
          </p:spPr>
          <p:txBody>
            <a:bodyPr wrap="square" rtlCol="0">
              <a:spAutoFit/>
            </a:bodyPr>
            <a:lstStyle/>
            <a:p>
              <a:pPr algn="ctr"/>
              <a:r>
                <a:rPr lang="en-GB" b="1">
                  <a:solidFill>
                    <a:schemeClr val="accent2"/>
                  </a:solidFill>
                </a:rPr>
                <a:t>Female non-smoker</a:t>
              </a:r>
            </a:p>
          </p:txBody>
        </p:sp>
      </p:grpSp>
      <p:sp>
        <p:nvSpPr>
          <p:cNvPr id="13" name="TextBox 12">
            <a:extLst>
              <a:ext uri="{FF2B5EF4-FFF2-40B4-BE49-F238E27FC236}">
                <a16:creationId xmlns:a16="http://schemas.microsoft.com/office/drawing/2014/main" id="{B79C27DB-2558-B4DE-C6DE-DE857D089533}"/>
              </a:ext>
            </a:extLst>
          </p:cNvPr>
          <p:cNvSpPr txBox="1"/>
          <p:nvPr/>
        </p:nvSpPr>
        <p:spPr>
          <a:xfrm>
            <a:off x="615946" y="1519259"/>
            <a:ext cx="8027580" cy="369332"/>
          </a:xfrm>
          <a:prstGeom prst="rect">
            <a:avLst/>
          </a:prstGeom>
          <a:noFill/>
        </p:spPr>
        <p:txBody>
          <a:bodyPr wrap="square" rtlCol="0">
            <a:spAutoFit/>
          </a:bodyPr>
          <a:lstStyle>
            <a:defPPr>
              <a:defRPr lang="en-GB"/>
            </a:defPPr>
            <a:lvl1pPr algn="ctr">
              <a:defRPr b="1">
                <a:solidFill>
                  <a:schemeClr val="accent2"/>
                </a:solidFill>
              </a:defRPr>
            </a:lvl1pPr>
          </a:lstStyle>
          <a:p>
            <a:pPr algn="l"/>
            <a:r>
              <a:rPr lang="en-GB" b="0">
                <a:solidFill>
                  <a:schemeClr val="tx1"/>
                </a:solidFill>
              </a:rPr>
              <a:t>Proportion of claims by cause of claim</a:t>
            </a:r>
          </a:p>
        </p:txBody>
      </p:sp>
      <p:pic>
        <p:nvPicPr>
          <p:cNvPr id="11" name="Picture 10">
            <a:extLst>
              <a:ext uri="{FF2B5EF4-FFF2-40B4-BE49-F238E27FC236}">
                <a16:creationId xmlns:a16="http://schemas.microsoft.com/office/drawing/2014/main" id="{8DAEB6F4-9213-24C5-E9A5-39A563EC0D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6170" y="5845611"/>
            <a:ext cx="1657112" cy="216000"/>
          </a:xfrm>
          <a:prstGeom prst="rect">
            <a:avLst/>
          </a:prstGeom>
          <a:noFill/>
        </p:spPr>
      </p:pic>
      <p:pic>
        <p:nvPicPr>
          <p:cNvPr id="2" name="Picture 1">
            <a:extLst>
              <a:ext uri="{FF2B5EF4-FFF2-40B4-BE49-F238E27FC236}">
                <a16:creationId xmlns:a16="http://schemas.microsoft.com/office/drawing/2014/main" id="{133AF87D-D72A-BB8E-48DC-67FD334AA4CD}"/>
              </a:ext>
            </a:extLst>
          </p:cNvPr>
          <p:cNvPicPr>
            <a:picLocks noChangeAspect="1"/>
          </p:cNvPicPr>
          <p:nvPr/>
        </p:nvPicPr>
        <p:blipFill>
          <a:blip r:embed="rId4"/>
          <a:stretch>
            <a:fillRect/>
          </a:stretch>
        </p:blipFill>
        <p:spPr>
          <a:xfrm>
            <a:off x="2158092" y="2251580"/>
            <a:ext cx="3501836" cy="3564000"/>
          </a:xfrm>
          <a:prstGeom prst="rect">
            <a:avLst/>
          </a:prstGeom>
        </p:spPr>
      </p:pic>
      <p:pic>
        <p:nvPicPr>
          <p:cNvPr id="3" name="Picture 2">
            <a:extLst>
              <a:ext uri="{FF2B5EF4-FFF2-40B4-BE49-F238E27FC236}">
                <a16:creationId xmlns:a16="http://schemas.microsoft.com/office/drawing/2014/main" id="{346619D5-1984-492C-90F7-1406ACBE0C5D}"/>
              </a:ext>
            </a:extLst>
          </p:cNvPr>
          <p:cNvPicPr>
            <a:picLocks noChangeAspect="1"/>
          </p:cNvPicPr>
          <p:nvPr/>
        </p:nvPicPr>
        <p:blipFill>
          <a:blip r:embed="rId5"/>
          <a:stretch>
            <a:fillRect/>
          </a:stretch>
        </p:blipFill>
        <p:spPr>
          <a:xfrm>
            <a:off x="5884929" y="2281611"/>
            <a:ext cx="3488322" cy="3564000"/>
          </a:xfrm>
          <a:prstGeom prst="rect">
            <a:avLst/>
          </a:prstGeom>
        </p:spPr>
      </p:pic>
    </p:spTree>
    <p:extLst>
      <p:ext uri="{BB962C8B-B14F-4D97-AF65-F5344CB8AC3E}">
        <p14:creationId xmlns:p14="http://schemas.microsoft.com/office/powerpoint/2010/main" val="2919226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6B298-310D-7621-31BF-6BAF2A671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791FE-54CE-8094-DE69-5EA92FEBEAA5}"/>
              </a:ext>
            </a:extLst>
          </p:cNvPr>
          <p:cNvSpPr>
            <a:spLocks noGrp="1"/>
          </p:cNvSpPr>
          <p:nvPr>
            <p:ph type="title"/>
          </p:nvPr>
        </p:nvSpPr>
        <p:spPr/>
        <p:txBody>
          <a:bodyPr/>
          <a:lstStyle/>
          <a:p>
            <a:r>
              <a:rPr lang="en-GB"/>
              <a:t>Next steps</a:t>
            </a:r>
          </a:p>
        </p:txBody>
      </p:sp>
      <p:sp>
        <p:nvSpPr>
          <p:cNvPr id="3" name="Content Placeholder 2">
            <a:extLst>
              <a:ext uri="{FF2B5EF4-FFF2-40B4-BE49-F238E27FC236}">
                <a16:creationId xmlns:a16="http://schemas.microsoft.com/office/drawing/2014/main" id="{2BB7C2D8-DF8C-EC66-6DD1-7505AB32867D}"/>
              </a:ext>
            </a:extLst>
          </p:cNvPr>
          <p:cNvSpPr>
            <a:spLocks noGrp="1"/>
          </p:cNvSpPr>
          <p:nvPr>
            <p:ph idx="1"/>
          </p:nvPr>
        </p:nvSpPr>
        <p:spPr/>
        <p:txBody>
          <a:bodyPr/>
          <a:lstStyle/>
          <a:p>
            <a:r>
              <a:rPr lang="en-GB" dirty="0"/>
              <a:t>2024 data will be collected as part of the annual data collection</a:t>
            </a:r>
          </a:p>
          <a:p>
            <a:r>
              <a:rPr lang="en-GB" dirty="0"/>
              <a:t>Gauge feedback on output</a:t>
            </a:r>
          </a:p>
          <a:p>
            <a:r>
              <a:rPr lang="en-GB" dirty="0"/>
              <a:t>Consider combining with annual term assurance experience analysis paper</a:t>
            </a:r>
          </a:p>
        </p:txBody>
      </p:sp>
      <p:sp>
        <p:nvSpPr>
          <p:cNvPr id="4" name="Date Placeholder 3">
            <a:extLst>
              <a:ext uri="{FF2B5EF4-FFF2-40B4-BE49-F238E27FC236}">
                <a16:creationId xmlns:a16="http://schemas.microsoft.com/office/drawing/2014/main" id="{1C16E491-6824-7D27-BE8C-6DC2D53DC056}"/>
              </a:ext>
            </a:extLst>
          </p:cNvPr>
          <p:cNvSpPr>
            <a:spLocks noGrp="1"/>
          </p:cNvSpPr>
          <p:nvPr>
            <p:ph type="dt" sz="half" idx="10"/>
          </p:nvPr>
        </p:nvSpPr>
        <p:spPr/>
        <p:txBody>
          <a:bodyPr/>
          <a:lstStyle/>
          <a:p>
            <a:r>
              <a:rPr lang="en-GB"/>
              <a:t>6 October 2025</a:t>
            </a:r>
          </a:p>
        </p:txBody>
      </p:sp>
      <p:sp>
        <p:nvSpPr>
          <p:cNvPr id="5" name="Slide Number Placeholder 4">
            <a:extLst>
              <a:ext uri="{FF2B5EF4-FFF2-40B4-BE49-F238E27FC236}">
                <a16:creationId xmlns:a16="http://schemas.microsoft.com/office/drawing/2014/main" id="{5DF3FC4A-21B4-0D54-6408-31C68CA6F4D2}"/>
              </a:ext>
            </a:extLst>
          </p:cNvPr>
          <p:cNvSpPr>
            <a:spLocks noGrp="1"/>
          </p:cNvSpPr>
          <p:nvPr>
            <p:ph type="sldNum" sz="quarter" idx="12"/>
          </p:nvPr>
        </p:nvSpPr>
        <p:spPr/>
        <p:txBody>
          <a:bodyPr/>
          <a:lstStyle/>
          <a:p>
            <a:fld id="{FE8DA6AF-1811-4E27-A96F-54109F1D0275}" type="slidenum">
              <a:rPr lang="en-GB" smtClean="0"/>
              <a:pPr/>
              <a:t>31</a:t>
            </a:fld>
            <a:endParaRPr lang="en-GB"/>
          </a:p>
        </p:txBody>
      </p:sp>
    </p:spTree>
    <p:extLst>
      <p:ext uri="{BB962C8B-B14F-4D97-AF65-F5344CB8AC3E}">
        <p14:creationId xmlns:p14="http://schemas.microsoft.com/office/powerpoint/2010/main" val="439457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2C896-81AA-D09F-BC0D-7BFF64C20A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AD6136-9B44-FC8E-C204-20C8CCAD14F1}"/>
              </a:ext>
            </a:extLst>
          </p:cNvPr>
          <p:cNvSpPr>
            <a:spLocks noGrp="1"/>
          </p:cNvSpPr>
          <p:nvPr>
            <p:ph type="title"/>
          </p:nvPr>
        </p:nvSpPr>
        <p:spPr/>
        <p:txBody>
          <a:bodyPr/>
          <a:lstStyle/>
          <a:p>
            <a:r>
              <a:rPr lang="en-GB"/>
              <a:t>CMI Model guidance for assured lives</a:t>
            </a:r>
          </a:p>
        </p:txBody>
      </p:sp>
      <p:sp>
        <p:nvSpPr>
          <p:cNvPr id="3" name="Date Placeholder 2">
            <a:extLst>
              <a:ext uri="{FF2B5EF4-FFF2-40B4-BE49-F238E27FC236}">
                <a16:creationId xmlns:a16="http://schemas.microsoft.com/office/drawing/2014/main" id="{6E845208-2B63-C54D-EE12-1CADACB53129}"/>
              </a:ext>
            </a:extLst>
          </p:cNvPr>
          <p:cNvSpPr>
            <a:spLocks noGrp="1"/>
          </p:cNvSpPr>
          <p:nvPr>
            <p:ph type="dt" sz="half" idx="10"/>
          </p:nvPr>
        </p:nvSpPr>
        <p:spPr/>
        <p:txBody>
          <a:bodyPr/>
          <a:lstStyle/>
          <a:p>
            <a:r>
              <a:rPr lang="en-GB"/>
              <a:t>6 October 2025</a:t>
            </a:r>
          </a:p>
        </p:txBody>
      </p:sp>
      <p:sp>
        <p:nvSpPr>
          <p:cNvPr id="4" name="Slide Number Placeholder 3">
            <a:extLst>
              <a:ext uri="{FF2B5EF4-FFF2-40B4-BE49-F238E27FC236}">
                <a16:creationId xmlns:a16="http://schemas.microsoft.com/office/drawing/2014/main" id="{AE989C90-4082-EE79-637E-83EF368473BA}"/>
              </a:ext>
            </a:extLst>
          </p:cNvPr>
          <p:cNvSpPr>
            <a:spLocks noGrp="1"/>
          </p:cNvSpPr>
          <p:nvPr>
            <p:ph type="sldNum" sz="quarter" idx="12"/>
          </p:nvPr>
        </p:nvSpPr>
        <p:spPr/>
        <p:txBody>
          <a:bodyPr/>
          <a:lstStyle/>
          <a:p>
            <a:fld id="{FE8DA6AF-1811-4E27-A96F-54109F1D0275}" type="slidenum">
              <a:rPr lang="en-GB" smtClean="0"/>
              <a:pPr/>
              <a:t>32</a:t>
            </a:fld>
            <a:endParaRPr lang="en-GB"/>
          </a:p>
        </p:txBody>
      </p:sp>
    </p:spTree>
    <p:extLst>
      <p:ext uri="{BB962C8B-B14F-4D97-AF65-F5344CB8AC3E}">
        <p14:creationId xmlns:p14="http://schemas.microsoft.com/office/powerpoint/2010/main" val="1084430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4309D-C50B-607D-4CBC-96FAD8A77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4F8148-2A66-47B3-952F-C5D603AC677E}"/>
              </a:ext>
            </a:extLst>
          </p:cNvPr>
          <p:cNvSpPr>
            <a:spLocks noGrp="1"/>
          </p:cNvSpPr>
          <p:nvPr>
            <p:ph type="title"/>
          </p:nvPr>
        </p:nvSpPr>
        <p:spPr/>
        <p:txBody>
          <a:bodyPr/>
          <a:lstStyle/>
          <a:p>
            <a:r>
              <a:rPr lang="en-GB"/>
              <a:t>Overview</a:t>
            </a:r>
          </a:p>
        </p:txBody>
      </p:sp>
      <p:sp>
        <p:nvSpPr>
          <p:cNvPr id="3" name="Content Placeholder 2">
            <a:extLst>
              <a:ext uri="{FF2B5EF4-FFF2-40B4-BE49-F238E27FC236}">
                <a16:creationId xmlns:a16="http://schemas.microsoft.com/office/drawing/2014/main" id="{D09C686C-8A42-9A36-88E1-4AE01E691850}"/>
              </a:ext>
            </a:extLst>
          </p:cNvPr>
          <p:cNvSpPr>
            <a:spLocks noGrp="1"/>
          </p:cNvSpPr>
          <p:nvPr>
            <p:ph idx="1"/>
          </p:nvPr>
        </p:nvSpPr>
        <p:spPr>
          <a:xfrm>
            <a:off x="527055" y="1340768"/>
            <a:ext cx="11055349" cy="4856832"/>
          </a:xfrm>
        </p:spPr>
        <p:txBody>
          <a:bodyPr/>
          <a:lstStyle/>
          <a:p>
            <a:r>
              <a:rPr lang="en-GB" sz="1800" dirty="0"/>
              <a:t>Previous guidance provided in WP110 which looked at:</a:t>
            </a:r>
            <a:endParaRPr lang="en-US" dirty="0"/>
          </a:p>
          <a:p>
            <a:pPr lvl="1" indent="-267970"/>
            <a:r>
              <a:rPr lang="en-GB" sz="1600" dirty="0"/>
              <a:t>Reliability of the exposure data for younger ages</a:t>
            </a:r>
          </a:p>
          <a:p>
            <a:pPr lvl="1" indent="-267970"/>
            <a:r>
              <a:rPr lang="en-GB" sz="1600" dirty="0"/>
              <a:t>Constraints applied in the fitting of the APC parameters for the younger ages</a:t>
            </a:r>
          </a:p>
          <a:p>
            <a:pPr lvl="1" indent="-267970"/>
            <a:r>
              <a:rPr lang="en-GB" sz="1600" dirty="0"/>
              <a:t>Model fit if restricting the dataset to different age ranges</a:t>
            </a:r>
          </a:p>
          <a:p>
            <a:pPr lvl="1" indent="-267970"/>
            <a:r>
              <a:rPr lang="en-GB" sz="1600" dirty="0"/>
              <a:t>Basis risk – allowance for differences between insured lives and the general population</a:t>
            </a:r>
          </a:p>
          <a:p>
            <a:pPr lvl="1" indent="-267970"/>
            <a:r>
              <a:rPr lang="en-GB" sz="1600" dirty="0"/>
              <a:t>Using insured data in projection models  </a:t>
            </a:r>
          </a:p>
          <a:p>
            <a:r>
              <a:rPr lang="en-GB" sz="1800" dirty="0"/>
              <a:t>Given the significant changes in the CMI_2024 model it was thought updated guidance would be useful</a:t>
            </a:r>
          </a:p>
          <a:p>
            <a:r>
              <a:rPr lang="en-GB" sz="1800" dirty="0"/>
              <a:t>New guidance will cover:</a:t>
            </a:r>
          </a:p>
          <a:p>
            <a:pPr lvl="1" indent="-267970"/>
            <a:r>
              <a:rPr lang="en-GB" sz="1600" dirty="0"/>
              <a:t>Overview of changes from the CMI_2023 model to CMI_2024 </a:t>
            </a:r>
          </a:p>
          <a:p>
            <a:pPr lvl="1" indent="-267970"/>
            <a:r>
              <a:rPr lang="en-GB" sz="1600" dirty="0"/>
              <a:t>Considerations of the fitted overlay for term assurance ages</a:t>
            </a:r>
          </a:p>
          <a:p>
            <a:pPr lvl="1" indent="-267970"/>
            <a:r>
              <a:rPr lang="en-GB" sz="1600" dirty="0"/>
              <a:t>Considerations of differences in socioeconomic profile</a:t>
            </a:r>
          </a:p>
          <a:p>
            <a:pPr lvl="1" indent="-267970"/>
            <a:r>
              <a:rPr lang="en-GB" sz="1600" dirty="0"/>
              <a:t>Practical guidance for experience analysis </a:t>
            </a:r>
            <a:endParaRPr lang="en-GB" sz="1800" dirty="0"/>
          </a:p>
          <a:p>
            <a:endParaRPr lang="en-GB" dirty="0"/>
          </a:p>
        </p:txBody>
      </p:sp>
      <p:sp>
        <p:nvSpPr>
          <p:cNvPr id="4" name="Date Placeholder 3">
            <a:extLst>
              <a:ext uri="{FF2B5EF4-FFF2-40B4-BE49-F238E27FC236}">
                <a16:creationId xmlns:a16="http://schemas.microsoft.com/office/drawing/2014/main" id="{12CFDA04-F78F-A6A3-CA6E-26FC675BD1B5}"/>
              </a:ext>
            </a:extLst>
          </p:cNvPr>
          <p:cNvSpPr>
            <a:spLocks noGrp="1"/>
          </p:cNvSpPr>
          <p:nvPr>
            <p:ph type="dt" sz="half" idx="10"/>
          </p:nvPr>
        </p:nvSpPr>
        <p:spPr/>
        <p:txBody>
          <a:bodyPr/>
          <a:lstStyle/>
          <a:p>
            <a:r>
              <a:rPr lang="en-GB"/>
              <a:t>6 October 2025</a:t>
            </a:r>
          </a:p>
        </p:txBody>
      </p:sp>
      <p:sp>
        <p:nvSpPr>
          <p:cNvPr id="5" name="Slide Number Placeholder 4">
            <a:extLst>
              <a:ext uri="{FF2B5EF4-FFF2-40B4-BE49-F238E27FC236}">
                <a16:creationId xmlns:a16="http://schemas.microsoft.com/office/drawing/2014/main" id="{28E44973-F98F-F932-B927-57BB9BC89E6E}"/>
              </a:ext>
            </a:extLst>
          </p:cNvPr>
          <p:cNvSpPr>
            <a:spLocks noGrp="1"/>
          </p:cNvSpPr>
          <p:nvPr>
            <p:ph type="sldNum" sz="quarter" idx="12"/>
          </p:nvPr>
        </p:nvSpPr>
        <p:spPr/>
        <p:txBody>
          <a:bodyPr/>
          <a:lstStyle/>
          <a:p>
            <a:fld id="{FE8DA6AF-1811-4E27-A96F-54109F1D0275}" type="slidenum">
              <a:rPr lang="en-GB" smtClean="0"/>
              <a:pPr/>
              <a:t>33</a:t>
            </a:fld>
            <a:endParaRPr lang="en-GB"/>
          </a:p>
        </p:txBody>
      </p:sp>
    </p:spTree>
    <p:extLst>
      <p:ext uri="{BB962C8B-B14F-4D97-AF65-F5344CB8AC3E}">
        <p14:creationId xmlns:p14="http://schemas.microsoft.com/office/powerpoint/2010/main" val="3727255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a:t>6 October 2025</a:t>
            </a:r>
          </a:p>
        </p:txBody>
      </p:sp>
      <p:sp>
        <p:nvSpPr>
          <p:cNvPr id="5" name="Slide Number Placeholder 4"/>
          <p:cNvSpPr>
            <a:spLocks noGrp="1"/>
          </p:cNvSpPr>
          <p:nvPr>
            <p:ph type="sldNum" sz="quarter" idx="12"/>
          </p:nvPr>
        </p:nvSpPr>
        <p:spPr/>
        <p:txBody>
          <a:bodyPr/>
          <a:lstStyle/>
          <a:p>
            <a:fld id="{FE8DA6AF-1811-4E27-A96F-54109F1D0275}" type="slidenum">
              <a:rPr lang="en-GB" smtClean="0"/>
              <a:pPr/>
              <a:t>34</a:t>
            </a:fld>
            <a:endParaRPr lang="en-GB"/>
          </a:p>
        </p:txBody>
      </p:sp>
      <p:sp>
        <p:nvSpPr>
          <p:cNvPr id="8" name="Content Placeholder 7"/>
          <p:cNvSpPr>
            <a:spLocks noGrp="1"/>
          </p:cNvSpPr>
          <p:nvPr>
            <p:ph idx="1"/>
          </p:nvPr>
        </p:nvSpPr>
        <p:spPr>
          <a:xfrm>
            <a:off x="511174" y="4005068"/>
            <a:ext cx="10995025" cy="2356403"/>
          </a:xfrm>
        </p:spPr>
        <p:txBody>
          <a:bodyPr/>
          <a:lstStyle/>
          <a:p>
            <a:pPr marL="0" indent="0">
              <a:buNone/>
            </a:pPr>
            <a:r>
              <a:rPr lang="en-GB" dirty="0"/>
              <a:t>Expressions of individual views by members of the Institute and Faculty of Actuaries and its staff are encouraged.</a:t>
            </a:r>
          </a:p>
          <a:p>
            <a:pPr marL="0" indent="0">
              <a:buNone/>
            </a:pPr>
            <a:r>
              <a:rPr lang="en-GB" dirty="0"/>
              <a:t>The views expressed in this presentation are those of the presenter.</a:t>
            </a:r>
          </a:p>
        </p:txBody>
      </p:sp>
      <p:sp>
        <p:nvSpPr>
          <p:cNvPr id="10" name="Rectangular Callout 9"/>
          <p:cNvSpPr/>
          <p:nvPr/>
        </p:nvSpPr>
        <p:spPr>
          <a:xfrm>
            <a:off x="511175" y="693242"/>
            <a:ext cx="5440809"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6240015" y="693242"/>
            <a:ext cx="5424937"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62000" y="985840"/>
            <a:ext cx="4973961" cy="1143000"/>
          </a:xfrm>
        </p:spPr>
        <p:txBody>
          <a:bodyPr/>
          <a:lstStyle/>
          <a:p>
            <a:pPr algn="ctr"/>
            <a:r>
              <a:rPr lang="en-GB" sz="4800" b="0" dirty="0">
                <a:solidFill>
                  <a:schemeClr val="bg2"/>
                </a:solidFill>
              </a:rPr>
              <a:t>Questions</a:t>
            </a:r>
          </a:p>
        </p:txBody>
      </p:sp>
      <p:sp>
        <p:nvSpPr>
          <p:cNvPr id="9" name="Title 1"/>
          <p:cNvSpPr txBox="1">
            <a:spLocks/>
          </p:cNvSpPr>
          <p:nvPr/>
        </p:nvSpPr>
        <p:spPr bwMode="auto">
          <a:xfrm>
            <a:off x="6456040" y="980728"/>
            <a:ext cx="50501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Comments</a:t>
            </a:r>
          </a:p>
        </p:txBody>
      </p:sp>
    </p:spTree>
    <p:extLst>
      <p:ext uri="{BB962C8B-B14F-4D97-AF65-F5344CB8AC3E}">
        <p14:creationId xmlns:p14="http://schemas.microsoft.com/office/powerpoint/2010/main" val="396446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643ED-16F8-2FB1-5F67-400652884343}"/>
              </a:ext>
            </a:extLst>
          </p:cNvPr>
          <p:cNvSpPr>
            <a:spLocks noGrp="1"/>
          </p:cNvSpPr>
          <p:nvPr>
            <p:ph type="title"/>
          </p:nvPr>
        </p:nvSpPr>
        <p:spPr/>
        <p:txBody>
          <a:bodyPr/>
          <a:lstStyle/>
          <a:p>
            <a:r>
              <a:rPr lang="en-GB"/>
              <a:t>Background</a:t>
            </a:r>
          </a:p>
        </p:txBody>
      </p:sp>
      <p:sp>
        <p:nvSpPr>
          <p:cNvPr id="3" name="Content Placeholder 2">
            <a:extLst>
              <a:ext uri="{FF2B5EF4-FFF2-40B4-BE49-F238E27FC236}">
                <a16:creationId xmlns:a16="http://schemas.microsoft.com/office/drawing/2014/main" id="{D7E01717-1A5F-D10A-62F3-CEB2040481D8}"/>
              </a:ext>
            </a:extLst>
          </p:cNvPr>
          <p:cNvSpPr>
            <a:spLocks noGrp="1"/>
          </p:cNvSpPr>
          <p:nvPr>
            <p:ph idx="1"/>
          </p:nvPr>
        </p:nvSpPr>
        <p:spPr/>
        <p:txBody>
          <a:bodyPr/>
          <a:lstStyle/>
          <a:p>
            <a:r>
              <a:rPr lang="en-GB" sz="1800"/>
              <a:t>Annual analysis of claims experience for term assurances sold at standard rates</a:t>
            </a:r>
          </a:p>
          <a:p>
            <a:pPr lvl="1" indent="-267970"/>
            <a:r>
              <a:rPr lang="en-GB" sz="1800"/>
              <a:t>Mortality only (incl. TI)</a:t>
            </a:r>
          </a:p>
          <a:p>
            <a:pPr lvl="1" indent="-267970"/>
            <a:r>
              <a:rPr lang="en-GB" sz="1800"/>
              <a:t>Accelerated critical illness</a:t>
            </a:r>
          </a:p>
          <a:p>
            <a:r>
              <a:rPr lang="en-GB" sz="1800">
                <a:solidFill>
                  <a:schemeClr val="tx1"/>
                </a:solidFill>
              </a:rPr>
              <a:t>Aim is to  monitor experience and assess case for new standard tables</a:t>
            </a:r>
          </a:p>
          <a:p>
            <a:r>
              <a:rPr lang="en-GB" sz="1800"/>
              <a:t>Data for the previous year collected annually from long-standing data contributors </a:t>
            </a:r>
          </a:p>
          <a:p>
            <a:pPr lvl="1" indent="-267970"/>
            <a:r>
              <a:rPr lang="en-GB" sz="1800"/>
              <a:t>Approx. 85% market coverage</a:t>
            </a:r>
          </a:p>
          <a:p>
            <a:r>
              <a:rPr lang="en-GB" sz="1800"/>
              <a:t>Actual/Expected values – calculated using “16” Series term assurance tables</a:t>
            </a:r>
          </a:p>
          <a:p>
            <a:pPr lvl="1" indent="-267970"/>
            <a:r>
              <a:rPr lang="en-GB" sz="1800"/>
              <a:t>Overall experience and trends by year</a:t>
            </a:r>
          </a:p>
          <a:p>
            <a:pPr lvl="1" indent="-267970"/>
            <a:r>
              <a:rPr lang="en-GB" sz="1800"/>
              <a:t>Age and policy duration – assess fit of tables to experience</a:t>
            </a:r>
          </a:p>
          <a:p>
            <a:pPr lvl="1" indent="-267970"/>
            <a:r>
              <a:rPr lang="en-GB" sz="1800"/>
              <a:t>Other risk factors (sum assured band, sales channel etc.)</a:t>
            </a:r>
          </a:p>
          <a:p>
            <a:pPr lvl="1" indent="-267970"/>
            <a:r>
              <a:rPr lang="en-GB" sz="1800"/>
              <a:t>New analyses by cause of claim/death; IMD decile, UK region</a:t>
            </a:r>
          </a:p>
          <a:p>
            <a:endParaRPr lang="en-GB" sz="1800"/>
          </a:p>
        </p:txBody>
      </p:sp>
      <p:sp>
        <p:nvSpPr>
          <p:cNvPr id="4" name="Date Placeholder 3">
            <a:extLst>
              <a:ext uri="{FF2B5EF4-FFF2-40B4-BE49-F238E27FC236}">
                <a16:creationId xmlns:a16="http://schemas.microsoft.com/office/drawing/2014/main" id="{7E542F6F-6308-7344-B1B0-1AB90F8DFFBC}"/>
              </a:ext>
            </a:extLst>
          </p:cNvPr>
          <p:cNvSpPr>
            <a:spLocks noGrp="1"/>
          </p:cNvSpPr>
          <p:nvPr>
            <p:ph type="dt" sz="half" idx="10"/>
          </p:nvPr>
        </p:nvSpPr>
        <p:spPr/>
        <p:txBody>
          <a:bodyPr/>
          <a:lstStyle/>
          <a:p>
            <a:r>
              <a:rPr lang="en-GB"/>
              <a:t>6 October 2025</a:t>
            </a:r>
          </a:p>
        </p:txBody>
      </p:sp>
      <p:sp>
        <p:nvSpPr>
          <p:cNvPr id="5" name="Slide Number Placeholder 4">
            <a:extLst>
              <a:ext uri="{FF2B5EF4-FFF2-40B4-BE49-F238E27FC236}">
                <a16:creationId xmlns:a16="http://schemas.microsoft.com/office/drawing/2014/main" id="{601D17EC-2E62-7524-C7BB-4BE28A4FF77F}"/>
              </a:ext>
            </a:extLst>
          </p:cNvPr>
          <p:cNvSpPr>
            <a:spLocks noGrp="1"/>
          </p:cNvSpPr>
          <p:nvPr>
            <p:ph type="sldNum" sz="quarter" idx="12"/>
          </p:nvPr>
        </p:nvSpPr>
        <p:spPr/>
        <p:txBody>
          <a:bodyPr/>
          <a:lstStyle/>
          <a:p>
            <a:fld id="{FE8DA6AF-1811-4E27-A96F-54109F1D0275}" type="slidenum">
              <a:rPr lang="en-GB" smtClean="0"/>
              <a:pPr/>
              <a:t>4</a:t>
            </a:fld>
            <a:endParaRPr lang="en-GB"/>
          </a:p>
        </p:txBody>
      </p:sp>
    </p:spTree>
    <p:extLst>
      <p:ext uri="{BB962C8B-B14F-4D97-AF65-F5344CB8AC3E}">
        <p14:creationId xmlns:p14="http://schemas.microsoft.com/office/powerpoint/2010/main" val="43279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C33E0DA-2A41-5917-13C9-A4E06B8B6A01}"/>
              </a:ext>
            </a:extLst>
          </p:cNvPr>
          <p:cNvSpPr>
            <a:spLocks noGrp="1"/>
          </p:cNvSpPr>
          <p:nvPr>
            <p:ph type="title"/>
          </p:nvPr>
        </p:nvSpPr>
        <p:spPr>
          <a:xfrm>
            <a:off x="527052" y="404813"/>
            <a:ext cx="11055349" cy="1143000"/>
          </a:xfrm>
        </p:spPr>
        <p:txBody>
          <a:bodyPr/>
          <a:lstStyle/>
          <a:p>
            <a:r>
              <a:rPr lang="en-US"/>
              <a:t>Dataset</a:t>
            </a:r>
          </a:p>
        </p:txBody>
      </p:sp>
      <p:sp>
        <p:nvSpPr>
          <p:cNvPr id="14" name="Content Placeholder 2">
            <a:extLst>
              <a:ext uri="{FF2B5EF4-FFF2-40B4-BE49-F238E27FC236}">
                <a16:creationId xmlns:a16="http://schemas.microsoft.com/office/drawing/2014/main" id="{C96EB743-DF60-CD36-6E93-CA53633E63D7}"/>
              </a:ext>
            </a:extLst>
          </p:cNvPr>
          <p:cNvSpPr>
            <a:spLocks noGrp="1"/>
          </p:cNvSpPr>
          <p:nvPr>
            <p:ph sz="half" idx="1"/>
          </p:nvPr>
        </p:nvSpPr>
        <p:spPr>
          <a:xfrm>
            <a:off x="527050" y="1557338"/>
            <a:ext cx="5425017" cy="4640262"/>
          </a:xfrm>
        </p:spPr>
        <p:txBody>
          <a:bodyPr/>
          <a:lstStyle/>
          <a:p>
            <a:r>
              <a:rPr lang="en-US" sz="1800"/>
              <a:t>Mortality only and ACI analysed separately</a:t>
            </a:r>
          </a:p>
          <a:p>
            <a:r>
              <a:rPr lang="en-US" sz="1800"/>
              <a:t>Allowances made for late reporting</a:t>
            </a:r>
          </a:p>
          <a:p>
            <a:r>
              <a:rPr lang="en-US" sz="1800"/>
              <a:t>Both roughly 50% male/female and around 85% non-smoker : 15% smoker</a:t>
            </a:r>
          </a:p>
          <a:p>
            <a:r>
              <a:rPr lang="en-US" sz="1800"/>
              <a:t>Dominated by longer duration business (60% durations 5+)</a:t>
            </a:r>
          </a:p>
          <a:p>
            <a:r>
              <a:rPr lang="en-US" sz="1800"/>
              <a:t>Majority level SA for mortality but decreasing SA for ACI</a:t>
            </a:r>
          </a:p>
          <a:p>
            <a:r>
              <a:rPr lang="en-US" sz="1800"/>
              <a:t>Significantly higher average sums assured for mortality vs ACI (£179k vs £85k)</a:t>
            </a:r>
          </a:p>
          <a:p>
            <a:r>
              <a:rPr lang="en-US" sz="1800"/>
              <a:t>Close to full coverage for additional analyses</a:t>
            </a:r>
          </a:p>
          <a:p>
            <a:pPr lvl="1" indent="-267970"/>
            <a:r>
              <a:rPr lang="en-US" sz="1800"/>
              <a:t>90% of claims include cause</a:t>
            </a:r>
          </a:p>
          <a:p>
            <a:pPr lvl="1" indent="-267970"/>
            <a:r>
              <a:rPr lang="en-US" sz="1800"/>
              <a:t>80% of claims include IMD &amp; UK region</a:t>
            </a:r>
          </a:p>
        </p:txBody>
      </p:sp>
      <p:pic>
        <p:nvPicPr>
          <p:cNvPr id="7" name="Content Placeholder 6" descr="A graph of a number of people&#10;&#10;AI-generated content may be incorrect.">
            <a:extLst>
              <a:ext uri="{FF2B5EF4-FFF2-40B4-BE49-F238E27FC236}">
                <a16:creationId xmlns:a16="http://schemas.microsoft.com/office/drawing/2014/main" id="{C47B02ED-D762-F569-6686-55517AD0633F}"/>
              </a:ext>
            </a:extLst>
          </p:cNvPr>
          <p:cNvPicPr>
            <a:picLocks noGrp="1" noChangeAspect="1"/>
          </p:cNvPicPr>
          <p:nvPr>
            <p:ph sz="half" idx="2"/>
          </p:nvPr>
        </p:nvPicPr>
        <p:blipFill>
          <a:blip r:embed="rId2"/>
          <a:stretch>
            <a:fillRect/>
          </a:stretch>
        </p:blipFill>
        <p:spPr>
          <a:xfrm>
            <a:off x="6155266" y="1911736"/>
            <a:ext cx="5427134" cy="3931466"/>
          </a:xfrm>
          <a:prstGeom prst="rect">
            <a:avLst/>
          </a:prstGeom>
          <a:noFill/>
        </p:spPr>
      </p:pic>
      <p:sp>
        <p:nvSpPr>
          <p:cNvPr id="5" name="Date Placeholder 4">
            <a:extLst>
              <a:ext uri="{FF2B5EF4-FFF2-40B4-BE49-F238E27FC236}">
                <a16:creationId xmlns:a16="http://schemas.microsoft.com/office/drawing/2014/main" id="{59B1A376-6FDA-A795-9674-63892CDC5AA3}"/>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14EA3132-DDDD-59E9-9F0A-965EFB242F7F}"/>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5</a:t>
            </a:fld>
            <a:endParaRPr lang="en-GB"/>
          </a:p>
        </p:txBody>
      </p:sp>
      <p:pic>
        <p:nvPicPr>
          <p:cNvPr id="8" name="Picture 7" descr="A picture containing text, screenshot, line, parallel&#10;&#10;Description automatically generated">
            <a:extLst>
              <a:ext uri="{FF2B5EF4-FFF2-40B4-BE49-F238E27FC236}">
                <a16:creationId xmlns:a16="http://schemas.microsoft.com/office/drawing/2014/main" id="{B0B8907C-57B7-2978-463E-E922FA281F10}"/>
              </a:ext>
            </a:extLst>
          </p:cNvPr>
          <p:cNvPicPr>
            <a:picLocks noChangeAspect="1"/>
          </p:cNvPicPr>
          <p:nvPr/>
        </p:nvPicPr>
        <p:blipFill rotWithShape="1">
          <a:blip r:embed="rId3">
            <a:extLst>
              <a:ext uri="{28A0092B-C50C-407E-A947-70E740481C1C}">
                <a14:useLocalDpi xmlns:a14="http://schemas.microsoft.com/office/drawing/2010/main" val="0"/>
              </a:ext>
            </a:extLst>
          </a:blip>
          <a:srcRect t="87575" r="40000" b="7347"/>
          <a:stretch/>
        </p:blipFill>
        <p:spPr bwMode="auto">
          <a:xfrm>
            <a:off x="7147771" y="5655037"/>
            <a:ext cx="3442123" cy="205602"/>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D51E082C-EA67-1159-5BFB-A108C8BEF340}"/>
              </a:ext>
            </a:extLst>
          </p:cNvPr>
          <p:cNvSpPr txBox="1"/>
          <p:nvPr/>
        </p:nvSpPr>
        <p:spPr>
          <a:xfrm>
            <a:off x="6372520" y="1228333"/>
            <a:ext cx="5139964" cy="707886"/>
          </a:xfrm>
          <a:prstGeom prst="rect">
            <a:avLst/>
          </a:prstGeom>
          <a:noFill/>
        </p:spPr>
        <p:txBody>
          <a:bodyPr wrap="square">
            <a:spAutoFit/>
          </a:bodyPr>
          <a:lstStyle/>
          <a:p>
            <a:r>
              <a:rPr lang="en-GB" b="1">
                <a:solidFill>
                  <a:schemeClr val="accent2"/>
                </a:solidFill>
                <a:effectLst/>
                <a:latin typeface="Arial" panose="020B0604020202020204" pitchFamily="34" charset="0"/>
                <a:ea typeface="Arial" panose="020B0604020202020204" pitchFamily="34" charset="0"/>
                <a:cs typeface="Times New Roman" panose="02020603050405020304" pitchFamily="18" charset="0"/>
              </a:rPr>
              <a:t>Claims by year for 2016-2023, by benefit type</a:t>
            </a:r>
            <a:endParaRPr lang="en-GB" sz="4000" b="1">
              <a:solidFill>
                <a:schemeClr val="accent2"/>
              </a:solidFill>
            </a:endParaRPr>
          </a:p>
        </p:txBody>
      </p:sp>
    </p:spTree>
    <p:extLst>
      <p:ext uri="{BB962C8B-B14F-4D97-AF65-F5344CB8AC3E}">
        <p14:creationId xmlns:p14="http://schemas.microsoft.com/office/powerpoint/2010/main" val="2096436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B257C-1B55-68B5-5592-32958BFA6BAA}"/>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48B95E5D-A716-B755-4BD5-9D08526B4F4F}"/>
              </a:ext>
            </a:extLst>
          </p:cNvPr>
          <p:cNvSpPr>
            <a:spLocks noGrp="1"/>
          </p:cNvSpPr>
          <p:nvPr>
            <p:ph type="title"/>
          </p:nvPr>
        </p:nvSpPr>
        <p:spPr>
          <a:xfrm>
            <a:off x="527052" y="404813"/>
            <a:ext cx="11055349" cy="1143000"/>
          </a:xfrm>
        </p:spPr>
        <p:txBody>
          <a:bodyPr/>
          <a:lstStyle/>
          <a:p>
            <a:r>
              <a:rPr lang="en-US"/>
              <a:t>Experience by calendar year</a:t>
            </a:r>
          </a:p>
        </p:txBody>
      </p:sp>
      <p:sp>
        <p:nvSpPr>
          <p:cNvPr id="5" name="Date Placeholder 4">
            <a:extLst>
              <a:ext uri="{FF2B5EF4-FFF2-40B4-BE49-F238E27FC236}">
                <a16:creationId xmlns:a16="http://schemas.microsoft.com/office/drawing/2014/main" id="{CFF0DECC-3EF1-7D98-3DFD-E2A6C34C118D}"/>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983F8CA0-4894-F8C9-4C30-88EA78C94928}"/>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6</a:t>
            </a:fld>
            <a:endParaRPr lang="en-GB"/>
          </a:p>
        </p:txBody>
      </p:sp>
      <p:pic>
        <p:nvPicPr>
          <p:cNvPr id="19" name="Picture 18">
            <a:extLst>
              <a:ext uri="{FF2B5EF4-FFF2-40B4-BE49-F238E27FC236}">
                <a16:creationId xmlns:a16="http://schemas.microsoft.com/office/drawing/2014/main" id="{06D6ACEE-DF89-3DD5-065A-3948503DF68C}"/>
              </a:ext>
            </a:extLst>
          </p:cNvPr>
          <p:cNvPicPr>
            <a:picLocks noChangeAspect="1"/>
          </p:cNvPicPr>
          <p:nvPr/>
        </p:nvPicPr>
        <p:blipFill>
          <a:blip r:embed="rId3"/>
          <a:stretch>
            <a:fillRect/>
          </a:stretch>
        </p:blipFill>
        <p:spPr>
          <a:xfrm>
            <a:off x="3773103" y="5997790"/>
            <a:ext cx="3991366" cy="213560"/>
          </a:xfrm>
          <a:prstGeom prst="rect">
            <a:avLst/>
          </a:prstGeom>
        </p:spPr>
      </p:pic>
      <p:sp>
        <p:nvSpPr>
          <p:cNvPr id="21" name="TextBox 20">
            <a:extLst>
              <a:ext uri="{FF2B5EF4-FFF2-40B4-BE49-F238E27FC236}">
                <a16:creationId xmlns:a16="http://schemas.microsoft.com/office/drawing/2014/main" id="{F18A33CE-03EE-E38E-A903-2B1E4E741C8E}"/>
              </a:ext>
            </a:extLst>
          </p:cNvPr>
          <p:cNvSpPr txBox="1"/>
          <p:nvPr/>
        </p:nvSpPr>
        <p:spPr>
          <a:xfrm>
            <a:off x="1976956" y="1674796"/>
            <a:ext cx="2338939" cy="369332"/>
          </a:xfrm>
          <a:prstGeom prst="rect">
            <a:avLst/>
          </a:prstGeom>
          <a:noFill/>
        </p:spPr>
        <p:txBody>
          <a:bodyPr wrap="square" rtlCol="0">
            <a:spAutoFit/>
          </a:bodyPr>
          <a:lstStyle/>
          <a:p>
            <a:pPr algn="ctr"/>
            <a:r>
              <a:rPr lang="en-GB" b="1">
                <a:solidFill>
                  <a:schemeClr val="accent2"/>
                </a:solidFill>
              </a:rPr>
              <a:t>Mortality</a:t>
            </a:r>
          </a:p>
        </p:txBody>
      </p:sp>
      <p:sp>
        <p:nvSpPr>
          <p:cNvPr id="23" name="TextBox 22">
            <a:extLst>
              <a:ext uri="{FF2B5EF4-FFF2-40B4-BE49-F238E27FC236}">
                <a16:creationId xmlns:a16="http://schemas.microsoft.com/office/drawing/2014/main" id="{87BDE358-CA25-1CD4-7453-58FD638888AD}"/>
              </a:ext>
            </a:extLst>
          </p:cNvPr>
          <p:cNvSpPr txBox="1"/>
          <p:nvPr/>
        </p:nvSpPr>
        <p:spPr>
          <a:xfrm>
            <a:off x="7619471" y="1686604"/>
            <a:ext cx="2338939" cy="369332"/>
          </a:xfrm>
          <a:prstGeom prst="rect">
            <a:avLst/>
          </a:prstGeom>
          <a:noFill/>
        </p:spPr>
        <p:txBody>
          <a:bodyPr wrap="square" rtlCol="0">
            <a:spAutoFit/>
          </a:bodyPr>
          <a:lstStyle/>
          <a:p>
            <a:pPr algn="ctr"/>
            <a:r>
              <a:rPr lang="en-GB" b="1">
                <a:solidFill>
                  <a:schemeClr val="accent2"/>
                </a:solidFill>
              </a:rPr>
              <a:t>Accelerated CI</a:t>
            </a:r>
          </a:p>
        </p:txBody>
      </p:sp>
      <p:sp>
        <p:nvSpPr>
          <p:cNvPr id="8" name="TextBox 7">
            <a:extLst>
              <a:ext uri="{FF2B5EF4-FFF2-40B4-BE49-F238E27FC236}">
                <a16:creationId xmlns:a16="http://schemas.microsoft.com/office/drawing/2014/main" id="{A8BB3D81-2036-109C-FE55-B03AF370C5D0}"/>
              </a:ext>
            </a:extLst>
          </p:cNvPr>
          <p:cNvSpPr txBox="1"/>
          <p:nvPr/>
        </p:nvSpPr>
        <p:spPr>
          <a:xfrm>
            <a:off x="595842" y="1320800"/>
            <a:ext cx="8291483" cy="369332"/>
          </a:xfrm>
          <a:prstGeom prst="rect">
            <a:avLst/>
          </a:prstGeom>
          <a:noFill/>
        </p:spPr>
        <p:txBody>
          <a:bodyPr wrap="square" rtlCol="0">
            <a:spAutoFit/>
          </a:bodyPr>
          <a:lstStyle/>
          <a:p>
            <a:r>
              <a:rPr lang="en-GB"/>
              <a:t>Lives-weighted 100 A/E values by calendar year</a:t>
            </a:r>
            <a:endParaRPr lang="en-GB">
              <a:solidFill>
                <a:srgbClr val="FF0000"/>
              </a:solidFill>
            </a:endParaRPr>
          </a:p>
        </p:txBody>
      </p:sp>
      <p:pic>
        <p:nvPicPr>
          <p:cNvPr id="2" name="Picture 1">
            <a:extLst>
              <a:ext uri="{FF2B5EF4-FFF2-40B4-BE49-F238E27FC236}">
                <a16:creationId xmlns:a16="http://schemas.microsoft.com/office/drawing/2014/main" id="{AFA27B94-5F60-75B1-5E5D-7BBF12D88089}"/>
              </a:ext>
            </a:extLst>
          </p:cNvPr>
          <p:cNvPicPr>
            <a:picLocks noChangeAspect="1"/>
          </p:cNvPicPr>
          <p:nvPr/>
        </p:nvPicPr>
        <p:blipFill>
          <a:blip r:embed="rId4"/>
          <a:stretch>
            <a:fillRect/>
          </a:stretch>
        </p:blipFill>
        <p:spPr>
          <a:xfrm>
            <a:off x="6267950" y="2055936"/>
            <a:ext cx="5238749" cy="3960000"/>
          </a:xfrm>
          <a:prstGeom prst="rect">
            <a:avLst/>
          </a:prstGeom>
        </p:spPr>
      </p:pic>
      <p:pic>
        <p:nvPicPr>
          <p:cNvPr id="7" name="Picture 6">
            <a:extLst>
              <a:ext uri="{FF2B5EF4-FFF2-40B4-BE49-F238E27FC236}">
                <a16:creationId xmlns:a16="http://schemas.microsoft.com/office/drawing/2014/main" id="{6D8D89B9-CB1B-B11A-113A-AF10F8617CC9}"/>
              </a:ext>
            </a:extLst>
          </p:cNvPr>
          <p:cNvPicPr>
            <a:picLocks noChangeAspect="1"/>
          </p:cNvPicPr>
          <p:nvPr/>
        </p:nvPicPr>
        <p:blipFill>
          <a:blip r:embed="rId5"/>
          <a:stretch>
            <a:fillRect/>
          </a:stretch>
        </p:blipFill>
        <p:spPr>
          <a:xfrm>
            <a:off x="857251" y="2055936"/>
            <a:ext cx="5238749" cy="3960000"/>
          </a:xfrm>
          <a:prstGeom prst="rect">
            <a:avLst/>
          </a:prstGeom>
        </p:spPr>
      </p:pic>
    </p:spTree>
    <p:extLst>
      <p:ext uri="{BB962C8B-B14F-4D97-AF65-F5344CB8AC3E}">
        <p14:creationId xmlns:p14="http://schemas.microsoft.com/office/powerpoint/2010/main" val="2075526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4D454AAB-946C-2B8B-C1BA-FA76A23BB0FA}"/>
              </a:ext>
            </a:extLst>
          </p:cNvPr>
          <p:cNvSpPr>
            <a:spLocks noGrp="1"/>
          </p:cNvSpPr>
          <p:nvPr>
            <p:ph type="title"/>
          </p:nvPr>
        </p:nvSpPr>
        <p:spPr>
          <a:xfrm>
            <a:off x="527052" y="404813"/>
            <a:ext cx="11055349" cy="1143000"/>
          </a:xfrm>
        </p:spPr>
        <p:txBody>
          <a:bodyPr/>
          <a:lstStyle/>
          <a:p>
            <a:r>
              <a:rPr lang="en-US"/>
              <a:t>Experience by age band</a:t>
            </a:r>
          </a:p>
        </p:txBody>
      </p:sp>
      <p:pic>
        <p:nvPicPr>
          <p:cNvPr id="15" name="Content Placeholder 14">
            <a:extLst>
              <a:ext uri="{FF2B5EF4-FFF2-40B4-BE49-F238E27FC236}">
                <a16:creationId xmlns:a16="http://schemas.microsoft.com/office/drawing/2014/main" id="{FE42DA1D-CF42-2AA7-4A1A-19E2B359DC4A}"/>
              </a:ext>
            </a:extLst>
          </p:cNvPr>
          <p:cNvPicPr>
            <a:picLocks noGrp="1" noChangeAspect="1"/>
          </p:cNvPicPr>
          <p:nvPr>
            <p:ph sz="half" idx="2"/>
          </p:nvPr>
        </p:nvPicPr>
        <p:blipFill>
          <a:blip r:embed="rId3"/>
          <a:stretch>
            <a:fillRect/>
          </a:stretch>
        </p:blipFill>
        <p:spPr>
          <a:xfrm>
            <a:off x="527052" y="2037790"/>
            <a:ext cx="5238749" cy="3960000"/>
          </a:xfrm>
          <a:prstGeom prst="rect">
            <a:avLst/>
          </a:prstGeom>
          <a:noFill/>
        </p:spPr>
      </p:pic>
      <p:sp>
        <p:nvSpPr>
          <p:cNvPr id="5" name="Date Placeholder 4">
            <a:extLst>
              <a:ext uri="{FF2B5EF4-FFF2-40B4-BE49-F238E27FC236}">
                <a16:creationId xmlns:a16="http://schemas.microsoft.com/office/drawing/2014/main" id="{1CD59CA6-EC9A-AE2F-940A-6F59FE3BE000}"/>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6E109E6C-55BD-DCC4-6161-69AA9A3ED681}"/>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7</a:t>
            </a:fld>
            <a:endParaRPr lang="en-GB"/>
          </a:p>
        </p:txBody>
      </p:sp>
      <p:pic>
        <p:nvPicPr>
          <p:cNvPr id="18" name="Picture 17">
            <a:extLst>
              <a:ext uri="{FF2B5EF4-FFF2-40B4-BE49-F238E27FC236}">
                <a16:creationId xmlns:a16="http://schemas.microsoft.com/office/drawing/2014/main" id="{E8D61206-C7F9-B3EC-05ED-EB79FA56CC08}"/>
              </a:ext>
            </a:extLst>
          </p:cNvPr>
          <p:cNvPicPr>
            <a:picLocks noChangeAspect="1"/>
          </p:cNvPicPr>
          <p:nvPr/>
        </p:nvPicPr>
        <p:blipFill>
          <a:blip r:embed="rId4"/>
          <a:stretch>
            <a:fillRect/>
          </a:stretch>
        </p:blipFill>
        <p:spPr>
          <a:xfrm>
            <a:off x="6173066" y="2037790"/>
            <a:ext cx="5231750" cy="3960000"/>
          </a:xfrm>
          <a:prstGeom prst="rect">
            <a:avLst/>
          </a:prstGeom>
        </p:spPr>
      </p:pic>
      <p:pic>
        <p:nvPicPr>
          <p:cNvPr id="19" name="Picture 18">
            <a:extLst>
              <a:ext uri="{FF2B5EF4-FFF2-40B4-BE49-F238E27FC236}">
                <a16:creationId xmlns:a16="http://schemas.microsoft.com/office/drawing/2014/main" id="{A5D45611-BB85-223B-5D46-07BCAB6431DF}"/>
              </a:ext>
            </a:extLst>
          </p:cNvPr>
          <p:cNvPicPr>
            <a:picLocks noChangeAspect="1"/>
          </p:cNvPicPr>
          <p:nvPr/>
        </p:nvPicPr>
        <p:blipFill>
          <a:blip r:embed="rId5"/>
          <a:stretch>
            <a:fillRect/>
          </a:stretch>
        </p:blipFill>
        <p:spPr>
          <a:xfrm>
            <a:off x="3773103" y="5997790"/>
            <a:ext cx="3991366" cy="213560"/>
          </a:xfrm>
          <a:prstGeom prst="rect">
            <a:avLst/>
          </a:prstGeom>
        </p:spPr>
      </p:pic>
      <p:sp>
        <p:nvSpPr>
          <p:cNvPr id="21" name="TextBox 20">
            <a:extLst>
              <a:ext uri="{FF2B5EF4-FFF2-40B4-BE49-F238E27FC236}">
                <a16:creationId xmlns:a16="http://schemas.microsoft.com/office/drawing/2014/main" id="{9F5A18FC-7A1E-C66B-4F12-6ABB600D76C0}"/>
              </a:ext>
            </a:extLst>
          </p:cNvPr>
          <p:cNvSpPr txBox="1"/>
          <p:nvPr/>
        </p:nvSpPr>
        <p:spPr>
          <a:xfrm>
            <a:off x="1976956" y="1674796"/>
            <a:ext cx="2338939" cy="369332"/>
          </a:xfrm>
          <a:prstGeom prst="rect">
            <a:avLst/>
          </a:prstGeom>
          <a:noFill/>
        </p:spPr>
        <p:txBody>
          <a:bodyPr wrap="square" rtlCol="0">
            <a:spAutoFit/>
          </a:bodyPr>
          <a:lstStyle/>
          <a:p>
            <a:pPr algn="ctr"/>
            <a:r>
              <a:rPr lang="en-GB" b="1">
                <a:solidFill>
                  <a:schemeClr val="accent2"/>
                </a:solidFill>
              </a:rPr>
              <a:t>Mortality 2023</a:t>
            </a:r>
          </a:p>
        </p:txBody>
      </p:sp>
      <p:sp>
        <p:nvSpPr>
          <p:cNvPr id="23" name="TextBox 22">
            <a:extLst>
              <a:ext uri="{FF2B5EF4-FFF2-40B4-BE49-F238E27FC236}">
                <a16:creationId xmlns:a16="http://schemas.microsoft.com/office/drawing/2014/main" id="{08A8BE43-4FD0-CDC5-7A9D-F73D638DECB5}"/>
              </a:ext>
            </a:extLst>
          </p:cNvPr>
          <p:cNvSpPr txBox="1"/>
          <p:nvPr/>
        </p:nvSpPr>
        <p:spPr>
          <a:xfrm>
            <a:off x="7619471" y="1686604"/>
            <a:ext cx="2595573" cy="369332"/>
          </a:xfrm>
          <a:prstGeom prst="rect">
            <a:avLst/>
          </a:prstGeom>
          <a:noFill/>
        </p:spPr>
        <p:txBody>
          <a:bodyPr wrap="square" rtlCol="0">
            <a:spAutoFit/>
          </a:bodyPr>
          <a:lstStyle/>
          <a:p>
            <a:pPr algn="ctr"/>
            <a:r>
              <a:rPr lang="en-GB" b="1">
                <a:solidFill>
                  <a:schemeClr val="accent2"/>
                </a:solidFill>
              </a:rPr>
              <a:t>Accelerated CI 2023</a:t>
            </a:r>
          </a:p>
        </p:txBody>
      </p:sp>
      <p:sp>
        <p:nvSpPr>
          <p:cNvPr id="25" name="TextBox 24">
            <a:extLst>
              <a:ext uri="{FF2B5EF4-FFF2-40B4-BE49-F238E27FC236}">
                <a16:creationId xmlns:a16="http://schemas.microsoft.com/office/drawing/2014/main" id="{B0C1492D-3120-D9BD-1ABE-3673ED3CC5A5}"/>
              </a:ext>
            </a:extLst>
          </p:cNvPr>
          <p:cNvSpPr txBox="1"/>
          <p:nvPr/>
        </p:nvSpPr>
        <p:spPr>
          <a:xfrm>
            <a:off x="595843" y="1320800"/>
            <a:ext cx="6075890" cy="369332"/>
          </a:xfrm>
          <a:prstGeom prst="rect">
            <a:avLst/>
          </a:prstGeom>
          <a:noFill/>
        </p:spPr>
        <p:txBody>
          <a:bodyPr wrap="square" rtlCol="0">
            <a:spAutoFit/>
          </a:bodyPr>
          <a:lstStyle/>
          <a:p>
            <a:r>
              <a:rPr lang="en-GB"/>
              <a:t>Lives-weighted 100 A/E values by age band</a:t>
            </a:r>
          </a:p>
        </p:txBody>
      </p:sp>
    </p:spTree>
    <p:extLst>
      <p:ext uri="{BB962C8B-B14F-4D97-AF65-F5344CB8AC3E}">
        <p14:creationId xmlns:p14="http://schemas.microsoft.com/office/powerpoint/2010/main" val="3100451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F21EA-F7EB-F412-6442-E5644BF73E4D}"/>
              </a:ext>
            </a:extLst>
          </p:cNvPr>
          <p:cNvSpPr>
            <a:spLocks noGrp="1"/>
          </p:cNvSpPr>
          <p:nvPr>
            <p:ph type="title"/>
          </p:nvPr>
        </p:nvSpPr>
        <p:spPr/>
        <p:txBody>
          <a:bodyPr/>
          <a:lstStyle/>
          <a:p>
            <a:r>
              <a:rPr lang="en-GB"/>
              <a:t>Fit of “16” Series tables to experience</a:t>
            </a:r>
          </a:p>
        </p:txBody>
      </p:sp>
      <p:sp>
        <p:nvSpPr>
          <p:cNvPr id="3" name="Content Placeholder 2">
            <a:extLst>
              <a:ext uri="{FF2B5EF4-FFF2-40B4-BE49-F238E27FC236}">
                <a16:creationId xmlns:a16="http://schemas.microsoft.com/office/drawing/2014/main" id="{7FB4D09B-1E19-541E-1884-200B9DE3DC0B}"/>
              </a:ext>
            </a:extLst>
          </p:cNvPr>
          <p:cNvSpPr>
            <a:spLocks noGrp="1"/>
          </p:cNvSpPr>
          <p:nvPr>
            <p:ph idx="1"/>
          </p:nvPr>
        </p:nvSpPr>
        <p:spPr/>
        <p:txBody>
          <a:bodyPr/>
          <a:lstStyle/>
          <a:p>
            <a:r>
              <a:rPr lang="en-GB"/>
              <a:t>Data is now 7 years on from mid-point of “16” Series tables</a:t>
            </a:r>
          </a:p>
          <a:p>
            <a:r>
              <a:rPr lang="en-GB"/>
              <a:t>Committee keen to maintain relevance of its tables</a:t>
            </a:r>
          </a:p>
          <a:p>
            <a:r>
              <a:rPr lang="en-GB"/>
              <a:t>Agreed to step up assessment of whether experience suggests new tables are warranted</a:t>
            </a:r>
          </a:p>
          <a:p>
            <a:r>
              <a:rPr lang="en-GB"/>
              <a:t>New section of working paper considers this</a:t>
            </a:r>
          </a:p>
          <a:p>
            <a:pPr lvl="1" indent="-267970"/>
            <a:r>
              <a:rPr lang="en-GB"/>
              <a:t>Some indication of areas where the fit to data isn’t as strong</a:t>
            </a:r>
          </a:p>
          <a:p>
            <a:pPr lvl="1" indent="-267970"/>
            <a:r>
              <a:rPr lang="en-GB"/>
              <a:t>Recent focus on single years of experience means more volatile results – particularly at limit ages and short durations</a:t>
            </a:r>
          </a:p>
          <a:p>
            <a:pPr lvl="1" indent="-267970"/>
            <a:r>
              <a:rPr lang="en-GB"/>
              <a:t>COVID-19 masked underlying trends in experience</a:t>
            </a:r>
          </a:p>
          <a:p>
            <a:pPr lvl="1" indent="-267970"/>
            <a:r>
              <a:rPr lang="en-GB"/>
              <a:t>Intend to consider grouping 2022-2024 experience in next annual analysis to allow stronger conclusions.</a:t>
            </a:r>
          </a:p>
          <a:p>
            <a:endParaRPr lang="en-GB"/>
          </a:p>
        </p:txBody>
      </p:sp>
      <p:sp>
        <p:nvSpPr>
          <p:cNvPr id="4" name="Date Placeholder 3">
            <a:extLst>
              <a:ext uri="{FF2B5EF4-FFF2-40B4-BE49-F238E27FC236}">
                <a16:creationId xmlns:a16="http://schemas.microsoft.com/office/drawing/2014/main" id="{BC268F8C-6727-BBA8-3E43-A03231D5FCBA}"/>
              </a:ext>
            </a:extLst>
          </p:cNvPr>
          <p:cNvSpPr>
            <a:spLocks noGrp="1"/>
          </p:cNvSpPr>
          <p:nvPr>
            <p:ph type="dt" sz="half" idx="10"/>
          </p:nvPr>
        </p:nvSpPr>
        <p:spPr/>
        <p:txBody>
          <a:bodyPr/>
          <a:lstStyle/>
          <a:p>
            <a:r>
              <a:rPr lang="en-GB"/>
              <a:t>6 October 2025</a:t>
            </a:r>
          </a:p>
        </p:txBody>
      </p:sp>
      <p:sp>
        <p:nvSpPr>
          <p:cNvPr id="5" name="Slide Number Placeholder 4">
            <a:extLst>
              <a:ext uri="{FF2B5EF4-FFF2-40B4-BE49-F238E27FC236}">
                <a16:creationId xmlns:a16="http://schemas.microsoft.com/office/drawing/2014/main" id="{F871F151-B2C0-DCEE-2420-73D96D9779E3}"/>
              </a:ext>
            </a:extLst>
          </p:cNvPr>
          <p:cNvSpPr>
            <a:spLocks noGrp="1"/>
          </p:cNvSpPr>
          <p:nvPr>
            <p:ph type="sldNum" sz="quarter" idx="12"/>
          </p:nvPr>
        </p:nvSpPr>
        <p:spPr/>
        <p:txBody>
          <a:bodyPr/>
          <a:lstStyle/>
          <a:p>
            <a:fld id="{FE8DA6AF-1811-4E27-A96F-54109F1D0275}" type="slidenum">
              <a:rPr lang="en-GB" smtClean="0"/>
              <a:pPr/>
              <a:t>8</a:t>
            </a:fld>
            <a:endParaRPr lang="en-GB"/>
          </a:p>
        </p:txBody>
      </p:sp>
    </p:spTree>
    <p:extLst>
      <p:ext uri="{BB962C8B-B14F-4D97-AF65-F5344CB8AC3E}">
        <p14:creationId xmlns:p14="http://schemas.microsoft.com/office/powerpoint/2010/main" val="745470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9A060-E988-2596-7D96-F0312F44C032}"/>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116F8001-F4C0-D2F4-244A-57CACC97E5CF}"/>
              </a:ext>
            </a:extLst>
          </p:cNvPr>
          <p:cNvSpPr>
            <a:spLocks noGrp="1"/>
          </p:cNvSpPr>
          <p:nvPr>
            <p:ph type="title"/>
          </p:nvPr>
        </p:nvSpPr>
        <p:spPr>
          <a:xfrm>
            <a:off x="527052" y="404813"/>
            <a:ext cx="11055349" cy="1143000"/>
          </a:xfrm>
        </p:spPr>
        <p:txBody>
          <a:bodyPr/>
          <a:lstStyle/>
          <a:p>
            <a:r>
              <a:rPr lang="en-US"/>
              <a:t>Experience by IMD decile</a:t>
            </a:r>
          </a:p>
        </p:txBody>
      </p:sp>
      <p:sp>
        <p:nvSpPr>
          <p:cNvPr id="5" name="Date Placeholder 4">
            <a:extLst>
              <a:ext uri="{FF2B5EF4-FFF2-40B4-BE49-F238E27FC236}">
                <a16:creationId xmlns:a16="http://schemas.microsoft.com/office/drawing/2014/main" id="{90A4A6FF-C9B7-BE99-1035-13B040415C9A}"/>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r>
              <a:rPr lang="en-GB"/>
              <a:t>6 October 2025</a:t>
            </a:r>
          </a:p>
        </p:txBody>
      </p:sp>
      <p:sp>
        <p:nvSpPr>
          <p:cNvPr id="6" name="Slide Number Placeholder 5">
            <a:extLst>
              <a:ext uri="{FF2B5EF4-FFF2-40B4-BE49-F238E27FC236}">
                <a16:creationId xmlns:a16="http://schemas.microsoft.com/office/drawing/2014/main" id="{E4F1A96E-2863-6412-0290-5A5274315BF7}"/>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375E1C19-A04E-4390-A400-023E4FCB19F2}" type="slidenum">
              <a:rPr lang="en-GB" smtClean="0"/>
              <a:pPr>
                <a:spcAft>
                  <a:spcPts val="600"/>
                </a:spcAft>
              </a:pPr>
              <a:t>9</a:t>
            </a:fld>
            <a:endParaRPr lang="en-GB"/>
          </a:p>
        </p:txBody>
      </p:sp>
      <p:sp>
        <p:nvSpPr>
          <p:cNvPr id="23" name="TextBox 22">
            <a:extLst>
              <a:ext uri="{FF2B5EF4-FFF2-40B4-BE49-F238E27FC236}">
                <a16:creationId xmlns:a16="http://schemas.microsoft.com/office/drawing/2014/main" id="{29525304-CE22-FEB7-47ED-4ECADD08851D}"/>
              </a:ext>
            </a:extLst>
          </p:cNvPr>
          <p:cNvSpPr txBox="1"/>
          <p:nvPr/>
        </p:nvSpPr>
        <p:spPr>
          <a:xfrm>
            <a:off x="7619470" y="1686604"/>
            <a:ext cx="2412000" cy="646331"/>
          </a:xfrm>
          <a:prstGeom prst="rect">
            <a:avLst/>
          </a:prstGeom>
          <a:noFill/>
        </p:spPr>
        <p:txBody>
          <a:bodyPr wrap="square" rtlCol="0">
            <a:spAutoFit/>
          </a:bodyPr>
          <a:lstStyle/>
          <a:p>
            <a:pPr algn="ctr"/>
            <a:r>
              <a:rPr lang="en-GB" b="1">
                <a:solidFill>
                  <a:schemeClr val="accent2"/>
                </a:solidFill>
              </a:rPr>
              <a:t>Accelerated CI 2023</a:t>
            </a:r>
          </a:p>
        </p:txBody>
      </p:sp>
      <p:pic>
        <p:nvPicPr>
          <p:cNvPr id="3" name="Picture 2">
            <a:extLst>
              <a:ext uri="{FF2B5EF4-FFF2-40B4-BE49-F238E27FC236}">
                <a16:creationId xmlns:a16="http://schemas.microsoft.com/office/drawing/2014/main" id="{D62D9D91-126A-43D1-6004-691B590CFC0A}"/>
              </a:ext>
            </a:extLst>
          </p:cNvPr>
          <p:cNvPicPr>
            <a:picLocks noChangeAspect="1"/>
          </p:cNvPicPr>
          <p:nvPr/>
        </p:nvPicPr>
        <p:blipFill>
          <a:blip r:embed="rId3"/>
          <a:stretch>
            <a:fillRect/>
          </a:stretch>
        </p:blipFill>
        <p:spPr>
          <a:xfrm>
            <a:off x="527052" y="1956688"/>
            <a:ext cx="5427134" cy="3417608"/>
          </a:xfrm>
          <a:prstGeom prst="rect">
            <a:avLst/>
          </a:prstGeom>
        </p:spPr>
      </p:pic>
      <p:pic>
        <p:nvPicPr>
          <p:cNvPr id="4" name="Picture 3">
            <a:extLst>
              <a:ext uri="{FF2B5EF4-FFF2-40B4-BE49-F238E27FC236}">
                <a16:creationId xmlns:a16="http://schemas.microsoft.com/office/drawing/2014/main" id="{548C4A7A-7A5D-3B86-600E-F3208F2225CD}"/>
              </a:ext>
            </a:extLst>
          </p:cNvPr>
          <p:cNvPicPr>
            <a:picLocks noChangeAspect="1"/>
          </p:cNvPicPr>
          <p:nvPr/>
        </p:nvPicPr>
        <p:blipFill>
          <a:blip r:embed="rId4"/>
          <a:stretch>
            <a:fillRect/>
          </a:stretch>
        </p:blipFill>
        <p:spPr>
          <a:xfrm>
            <a:off x="6096000" y="1956688"/>
            <a:ext cx="5557500" cy="3420000"/>
          </a:xfrm>
          <a:prstGeom prst="rect">
            <a:avLst/>
          </a:prstGeom>
        </p:spPr>
      </p:pic>
      <p:sp>
        <p:nvSpPr>
          <p:cNvPr id="7" name="TextBox 6">
            <a:extLst>
              <a:ext uri="{FF2B5EF4-FFF2-40B4-BE49-F238E27FC236}">
                <a16:creationId xmlns:a16="http://schemas.microsoft.com/office/drawing/2014/main" id="{9246571F-8A86-D0B2-CA47-5F9BF4690233}"/>
              </a:ext>
            </a:extLst>
          </p:cNvPr>
          <p:cNvSpPr txBox="1"/>
          <p:nvPr/>
        </p:nvSpPr>
        <p:spPr>
          <a:xfrm>
            <a:off x="703849" y="5783171"/>
            <a:ext cx="10216445" cy="461665"/>
          </a:xfrm>
          <a:prstGeom prst="rect">
            <a:avLst/>
          </a:prstGeom>
          <a:noFill/>
        </p:spPr>
        <p:txBody>
          <a:bodyPr wrap="square" rtlCol="0">
            <a:spAutoFit/>
          </a:bodyPr>
          <a:lstStyle/>
          <a:p>
            <a:r>
              <a:rPr lang="en-GB" sz="1200"/>
              <a:t>*Experience shown by UK-wide IMD decile – a measure that combines individual countries’ IMD rankings</a:t>
            </a:r>
          </a:p>
          <a:p>
            <a:r>
              <a:rPr lang="en-GB" sz="1200"/>
              <a:t>1 = Most deprived; 10 = Least deprived</a:t>
            </a:r>
          </a:p>
        </p:txBody>
      </p:sp>
      <p:sp>
        <p:nvSpPr>
          <p:cNvPr id="21" name="TextBox 20">
            <a:extLst>
              <a:ext uri="{FF2B5EF4-FFF2-40B4-BE49-F238E27FC236}">
                <a16:creationId xmlns:a16="http://schemas.microsoft.com/office/drawing/2014/main" id="{BCA78351-2CB7-EDB6-D88E-3F8BF69945E7}"/>
              </a:ext>
            </a:extLst>
          </p:cNvPr>
          <p:cNvSpPr txBox="1"/>
          <p:nvPr/>
        </p:nvSpPr>
        <p:spPr>
          <a:xfrm>
            <a:off x="1976956" y="1674796"/>
            <a:ext cx="2338939" cy="369332"/>
          </a:xfrm>
          <a:prstGeom prst="rect">
            <a:avLst/>
          </a:prstGeom>
          <a:noFill/>
        </p:spPr>
        <p:txBody>
          <a:bodyPr wrap="square" rtlCol="0">
            <a:spAutoFit/>
          </a:bodyPr>
          <a:lstStyle/>
          <a:p>
            <a:pPr algn="ctr"/>
            <a:r>
              <a:rPr lang="en-GB" b="1">
                <a:solidFill>
                  <a:schemeClr val="accent2"/>
                </a:solidFill>
              </a:rPr>
              <a:t>Mortality 2023</a:t>
            </a:r>
          </a:p>
        </p:txBody>
      </p:sp>
      <p:sp>
        <p:nvSpPr>
          <p:cNvPr id="9" name="TextBox 8">
            <a:extLst>
              <a:ext uri="{FF2B5EF4-FFF2-40B4-BE49-F238E27FC236}">
                <a16:creationId xmlns:a16="http://schemas.microsoft.com/office/drawing/2014/main" id="{80C60009-230A-ED68-E63E-6576EF367739}"/>
              </a:ext>
            </a:extLst>
          </p:cNvPr>
          <p:cNvSpPr txBox="1"/>
          <p:nvPr/>
        </p:nvSpPr>
        <p:spPr>
          <a:xfrm>
            <a:off x="595843" y="1320800"/>
            <a:ext cx="6075890" cy="369332"/>
          </a:xfrm>
          <a:prstGeom prst="rect">
            <a:avLst/>
          </a:prstGeom>
          <a:noFill/>
        </p:spPr>
        <p:txBody>
          <a:bodyPr wrap="square" rtlCol="0">
            <a:spAutoFit/>
          </a:bodyPr>
          <a:lstStyle/>
          <a:p>
            <a:r>
              <a:rPr lang="en-GB"/>
              <a:t>Lives-weighted 100 A/E values by UK-wide IMD decile</a:t>
            </a:r>
          </a:p>
        </p:txBody>
      </p:sp>
    </p:spTree>
    <p:extLst>
      <p:ext uri="{BB962C8B-B14F-4D97-AF65-F5344CB8AC3E}">
        <p14:creationId xmlns:p14="http://schemas.microsoft.com/office/powerpoint/2010/main" val="3628163752"/>
      </p:ext>
    </p:extLst>
  </p:cSld>
  <p:clrMapOvr>
    <a:masterClrMapping/>
  </p:clrMapOvr>
</p:sld>
</file>

<file path=ppt/theme/theme1.xml><?xml version="1.0" encoding="utf-8"?>
<a:theme xmlns:a="http://schemas.openxmlformats.org/drawingml/2006/main" name="IFOA PowerPoint template 07">
  <a:themeElements>
    <a:clrScheme name="IFoA Cyan">
      <a:dk1>
        <a:srgbClr val="3F4548"/>
      </a:dk1>
      <a:lt1>
        <a:sysClr val="window" lastClr="FFFFFF"/>
      </a:lt1>
      <a:dk2>
        <a:srgbClr val="002060"/>
      </a:dk2>
      <a:lt2>
        <a:srgbClr val="FFFFFF"/>
      </a:lt2>
      <a:accent1>
        <a:srgbClr val="009CC8"/>
      </a:accent1>
      <a:accent2>
        <a:srgbClr val="113458"/>
      </a:accent2>
      <a:accent3>
        <a:srgbClr val="D9AB16"/>
      </a:accent3>
      <a:accent4>
        <a:srgbClr val="8076CF"/>
      </a:accent4>
      <a:accent5>
        <a:srgbClr val="11B3A2"/>
      </a:accent5>
      <a:accent6>
        <a:srgbClr val="7CB3E1"/>
      </a:accent6>
      <a:hlink>
        <a:srgbClr val="3F4548"/>
      </a:hlink>
      <a:folHlink>
        <a:srgbClr val="3F454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B222EF8-9FCF-44E7-A573-6A22F427C4BF}" vid="{34749C0E-2427-4487-8C3E-7DFD33AF1EB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2879d6f-2fd2-443b-a781-2439c085c5b8">
      <Terms xmlns="http://schemas.microsoft.com/office/infopath/2007/PartnerControls"/>
    </lcf76f155ced4ddcb4097134ff3c332f>
    <TaxCatchAll xmlns="919e1d24-1a2b-49f6-9a8b-bc3de2bec60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F51E6F19A8EC45A30408DF5AC12F0A" ma:contentTypeVersion="11" ma:contentTypeDescription="Create a new document." ma:contentTypeScope="" ma:versionID="a80878f2bf5ba644ec1ff4a3096bd619">
  <xsd:schema xmlns:xsd="http://www.w3.org/2001/XMLSchema" xmlns:xs="http://www.w3.org/2001/XMLSchema" xmlns:p="http://schemas.microsoft.com/office/2006/metadata/properties" xmlns:ns2="12879d6f-2fd2-443b-a781-2439c085c5b8" xmlns:ns3="919e1d24-1a2b-49f6-9a8b-bc3de2bec602" targetNamespace="http://schemas.microsoft.com/office/2006/metadata/properties" ma:root="true" ma:fieldsID="4d1e0030294ff7e145ad94665d47f103" ns2:_="" ns3:_="">
    <xsd:import namespace="12879d6f-2fd2-443b-a781-2439c085c5b8"/>
    <xsd:import namespace="919e1d24-1a2b-49f6-9a8b-bc3de2bec60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79d6f-2fd2-443b-a781-2439c085c5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c5664ec-2097-44f6-aef9-a995d752de4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9e1d24-1a2b-49f6-9a8b-bc3de2bec60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e5e3440-a892-40ed-bed4-b490fdc6b01d}" ma:internalName="TaxCatchAll" ma:showField="CatchAllData" ma:web="919e1d24-1a2b-49f6-9a8b-bc3de2bec6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5FF129-CA03-4F50-9E88-B152E608748D}">
  <ds:schemaRefs>
    <ds:schemaRef ds:uri="http://schemas.microsoft.com/sharepoint/v3/contenttype/forms"/>
  </ds:schemaRefs>
</ds:datastoreItem>
</file>

<file path=customXml/itemProps2.xml><?xml version="1.0" encoding="utf-8"?>
<ds:datastoreItem xmlns:ds="http://schemas.openxmlformats.org/officeDocument/2006/customXml" ds:itemID="{26621D23-808A-4035-A8F9-B46F127B4B8C}">
  <ds:schemaRefs>
    <ds:schemaRef ds:uri="http://schemas.microsoft.com/office/2006/metadata/properties"/>
    <ds:schemaRef ds:uri="http://schemas.microsoft.com/office/infopath/2007/PartnerControls"/>
    <ds:schemaRef ds:uri="b40ea311-6855-4109-a12b-7b31768e48ce"/>
    <ds:schemaRef ds:uri="5a2f27fa-6f31-4bd7-837e-cbe7e60b1847"/>
    <ds:schemaRef ds:uri="12879d6f-2fd2-443b-a781-2439c085c5b8"/>
    <ds:schemaRef ds:uri="919e1d24-1a2b-49f6-9a8b-bc3de2bec602"/>
  </ds:schemaRefs>
</ds:datastoreItem>
</file>

<file path=customXml/itemProps3.xml><?xml version="1.0" encoding="utf-8"?>
<ds:datastoreItem xmlns:ds="http://schemas.openxmlformats.org/officeDocument/2006/customXml" ds:itemID="{B585C79A-A090-49CF-A659-E6B9040FE8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879d6f-2fd2-443b-a781-2439c085c5b8"/>
    <ds:schemaRef ds:uri="919e1d24-1a2b-49f6-9a8b-bc3de2bec6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IFOA PowerPoint template 16.9 V03 2021</Template>
  <TotalTime>149</TotalTime>
  <Words>3778</Words>
  <Application>Microsoft Office PowerPoint</Application>
  <PresentationFormat>Widescreen</PresentationFormat>
  <Paragraphs>426</Paragraphs>
  <Slides>34</Slides>
  <Notes>17</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IFOA PowerPoint template 07</vt:lpstr>
      <vt:lpstr>CMI Assurances investigation update</vt:lpstr>
      <vt:lpstr>Agenda</vt:lpstr>
      <vt:lpstr>Annual term assurance experience analysis</vt:lpstr>
      <vt:lpstr>Background</vt:lpstr>
      <vt:lpstr>Dataset</vt:lpstr>
      <vt:lpstr>Experience by calendar year</vt:lpstr>
      <vt:lpstr>Experience by age band</vt:lpstr>
      <vt:lpstr>Fit of “16” Series tables to experience</vt:lpstr>
      <vt:lpstr>Experience by IMD decile</vt:lpstr>
      <vt:lpstr>Experience by UK region</vt:lpstr>
      <vt:lpstr>Cause of death / CI claim</vt:lpstr>
      <vt:lpstr>Cause of death on mortality benefits</vt:lpstr>
      <vt:lpstr>Cause of death on mortality benefits</vt:lpstr>
      <vt:lpstr>Cause of claim on ACI benefits</vt:lpstr>
      <vt:lpstr>Cause of claim on ACI benefits</vt:lpstr>
      <vt:lpstr>Next steps</vt:lpstr>
      <vt:lpstr>Rated term assurance experience analysis</vt:lpstr>
      <vt:lpstr>Background</vt:lpstr>
      <vt:lpstr>Dataset</vt:lpstr>
      <vt:lpstr>Overall experience</vt:lpstr>
      <vt:lpstr>Experience by calendar year</vt:lpstr>
      <vt:lpstr>Experience by age band</vt:lpstr>
      <vt:lpstr>Experience by age band</vt:lpstr>
      <vt:lpstr>Experience by policy duration</vt:lpstr>
      <vt:lpstr>Experience by policy duration</vt:lpstr>
      <vt:lpstr>Experience by commencement year</vt:lpstr>
      <vt:lpstr>Experience by IMD decile</vt:lpstr>
      <vt:lpstr>Experience by rating level</vt:lpstr>
      <vt:lpstr>Cause of death on mortality benefits</vt:lpstr>
      <vt:lpstr>Cause of death on ACI benefits</vt:lpstr>
      <vt:lpstr>Next steps</vt:lpstr>
      <vt:lpstr>CMI Model guidance for assured lives</vt:lpstr>
      <vt:lpstr>Overview</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Hadley</dc:creator>
  <cp:lastModifiedBy>Courquin, Stephen</cp:lastModifiedBy>
  <cp:revision>9</cp:revision>
  <dcterms:created xsi:type="dcterms:W3CDTF">2025-10-02T08:23:12Z</dcterms:created>
  <dcterms:modified xsi:type="dcterms:W3CDTF">2025-10-08T15:03:19Z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0x010100F9F51E6F19A8EC45A30408DF5AC12F0A</vt:lpwstr>
  </property>
  <property fmtid="{D5CDD505-2E9C-101B-9397-08002B2CF9AE}" pid="3" name="MSIP_Label_0d0d896c-7307-4e3f-87b0-7d1d5d997a8c_Enabled">
    <vt:lpwstr>true</vt:lpwstr>
  </property>
  <property fmtid="{D5CDD505-2E9C-101B-9397-08002B2CF9AE}" pid="4" name="MSIP_Label_0d0d896c-7307-4e3f-87b0-7d1d5d997a8c_SetDate">
    <vt:lpwstr>2025-10-02T12:49:16Z</vt:lpwstr>
  </property>
  <property fmtid="{D5CDD505-2E9C-101B-9397-08002B2CF9AE}" pid="5" name="MSIP_Label_0d0d896c-7307-4e3f-87b0-7d1d5d997a8c_Method">
    <vt:lpwstr>Privileged</vt:lpwstr>
  </property>
  <property fmtid="{D5CDD505-2E9C-101B-9397-08002B2CF9AE}" pid="6" name="MSIP_Label_0d0d896c-7307-4e3f-87b0-7d1d5d997a8c_Name">
    <vt:lpwstr>Public</vt:lpwstr>
  </property>
  <property fmtid="{D5CDD505-2E9C-101B-9397-08002B2CF9AE}" pid="7" name="MSIP_Label_0d0d896c-7307-4e3f-87b0-7d1d5d997a8c_SiteId">
    <vt:lpwstr>3425dff1-3121-4de4-a918-893fc94ebbbc</vt:lpwstr>
  </property>
  <property fmtid="{D5CDD505-2E9C-101B-9397-08002B2CF9AE}" pid="8" name="MSIP_Label_0d0d896c-7307-4e3f-87b0-7d1d5d997a8c_ActionId">
    <vt:lpwstr>6c1a4051-4a54-41b6-85e4-0b4a64dc87ae</vt:lpwstr>
  </property>
  <property fmtid="{D5CDD505-2E9C-101B-9397-08002B2CF9AE}" pid="9" name="MSIP_Label_0d0d896c-7307-4e3f-87b0-7d1d5d997a8c_ContentBits">
    <vt:lpwstr>0</vt:lpwstr>
  </property>
  <property fmtid="{D5CDD505-2E9C-101B-9397-08002B2CF9AE}" pid="10" name="MSIP_Label_0d0d896c-7307-4e3f-87b0-7d1d5d997a8c_Tag">
    <vt:lpwstr>10, 0, 1, 1</vt:lpwstr>
  </property>
  <property fmtid="{D5CDD505-2E9C-101B-9397-08002B2CF9AE}" pid="11" name="MediaServiceImageTags">
    <vt:lpwstr/>
  </property>
</Properties>
</file>