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276" r:id="rId5"/>
    <p:sldId id="373" r:id="rId6"/>
    <p:sldId id="282" r:id="rId7"/>
    <p:sldId id="357" r:id="rId8"/>
    <p:sldId id="302" r:id="rId9"/>
    <p:sldId id="286" r:id="rId10"/>
    <p:sldId id="371" r:id="rId11"/>
    <p:sldId id="314" r:id="rId12"/>
    <p:sldId id="304" r:id="rId13"/>
    <p:sldId id="372" r:id="rId14"/>
    <p:sldId id="281" r:id="rId15"/>
    <p:sldId id="293" r:id="rId16"/>
    <p:sldId id="336" r:id="rId17"/>
    <p:sldId id="337" r:id="rId18"/>
    <p:sldId id="340" r:id="rId19"/>
    <p:sldId id="294" r:id="rId20"/>
    <p:sldId id="375" r:id="rId21"/>
    <p:sldId id="376" r:id="rId22"/>
    <p:sldId id="343" r:id="rId23"/>
    <p:sldId id="350" r:id="rId24"/>
    <p:sldId id="351" r:id="rId25"/>
    <p:sldId id="352" r:id="rId26"/>
    <p:sldId id="353" r:id="rId27"/>
    <p:sldId id="354" r:id="rId28"/>
    <p:sldId id="355" r:id="rId29"/>
    <p:sldId id="344" r:id="rId30"/>
    <p:sldId id="288" r:id="rId31"/>
    <p:sldId id="289" r:id="rId32"/>
    <p:sldId id="300" r:id="rId33"/>
    <p:sldId id="328" r:id="rId34"/>
    <p:sldId id="366" r:id="rId35"/>
    <p:sldId id="291" r:id="rId36"/>
    <p:sldId id="345" r:id="rId37"/>
    <p:sldId id="346" r:id="rId38"/>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D5D080-B816-DDE8-A590-63049CEB53CF}" name="Jack Carmichael" initials="JC" userId="S::JACK.CARMICHAEL@barnett-waddingham.co.uk::d162c3ec-66b3-44c1-959b-7e5cc8c2d5d2" providerId="AD"/>
  <p188:author id="{61C06BB5-3383-5A9D-B514-A0196843A2CE}" name="David Hale" initials="DH" userId="S::David.Hale@barnett-waddingham.co.uk::16c9d286-edd3-4c9e-98a1-056cbb9b6a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6B8"/>
    <a:srgbClr val="2F5079"/>
    <a:srgbClr val="C7EAF8"/>
    <a:srgbClr val="8EC3D8"/>
    <a:srgbClr val="FFFFFF"/>
    <a:srgbClr val="E9458C"/>
    <a:srgbClr val="000000"/>
    <a:srgbClr val="79A32A"/>
    <a:srgbClr val="008452"/>
    <a:srgbClr val="11B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7" autoAdjust="0"/>
    <p:restoredTop sz="87779" autoAdjust="0"/>
  </p:normalViewPr>
  <p:slideViewPr>
    <p:cSldViewPr snapToGrid="0" snapToObjects="1" showGuides="1">
      <p:cViewPr varScale="1">
        <p:scale>
          <a:sx n="111" d="100"/>
          <a:sy n="111" d="100"/>
        </p:scale>
        <p:origin x="608" y="80"/>
      </p:cViewPr>
      <p:guideLst>
        <p:guide orient="horz" pos="4247"/>
        <p:guide pos="2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7FCEBB-68D1-44D6-A2DD-422FD73C629B}"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GB"/>
        </a:p>
      </dgm:t>
    </dgm:pt>
    <dgm:pt modelId="{0B0831E6-6323-4AD7-9626-5B25E9206718}">
      <dgm:prSet phldrT="[Text]" custT="1"/>
      <dgm:spPr/>
      <dgm:t>
        <a:bodyPr/>
        <a:lstStyle/>
        <a:p>
          <a:r>
            <a:rPr lang="en-GB" sz="2200" dirty="0"/>
            <a:t>Current “S3” tables are based on 2009-16 data, published in 2018</a:t>
          </a:r>
        </a:p>
      </dgm:t>
    </dgm:pt>
    <dgm:pt modelId="{E2D4718A-7DC9-45DF-AD17-114611330127}" type="parTrans" cxnId="{238E78EB-255A-49F3-8DB8-B1A9A7021D49}">
      <dgm:prSet/>
      <dgm:spPr/>
      <dgm:t>
        <a:bodyPr/>
        <a:lstStyle/>
        <a:p>
          <a:endParaRPr lang="en-GB" sz="2200"/>
        </a:p>
      </dgm:t>
    </dgm:pt>
    <dgm:pt modelId="{AEE5F327-B55A-4BA6-B7A3-E76F95F117F5}" type="sibTrans" cxnId="{238E78EB-255A-49F3-8DB8-B1A9A7021D49}">
      <dgm:prSet/>
      <dgm:spPr/>
      <dgm:t>
        <a:bodyPr/>
        <a:lstStyle/>
        <a:p>
          <a:endParaRPr lang="en-GB" sz="2200"/>
        </a:p>
      </dgm:t>
    </dgm:pt>
    <dgm:pt modelId="{CC56425E-6F4B-4138-BA21-06A0FD5FF313}">
      <dgm:prSet custT="1"/>
      <dgm:spPr/>
      <dgm:t>
        <a:bodyPr/>
        <a:lstStyle/>
        <a:p>
          <a:r>
            <a:rPr lang="en-GB" sz="2200" dirty="0"/>
            <a:t>30 tables varying by: sex, pensioner type, retirement health, and pension amount</a:t>
          </a:r>
        </a:p>
      </dgm:t>
    </dgm:pt>
    <dgm:pt modelId="{72FD5A13-5D50-4D7C-8E6F-D6F338B0D637}" type="parTrans" cxnId="{E5179703-7D25-483C-B560-812C8D545BC3}">
      <dgm:prSet/>
      <dgm:spPr/>
      <dgm:t>
        <a:bodyPr/>
        <a:lstStyle/>
        <a:p>
          <a:endParaRPr lang="en-GB" sz="2200"/>
        </a:p>
      </dgm:t>
    </dgm:pt>
    <dgm:pt modelId="{DFEE8418-F291-4389-951E-396B26071963}" type="sibTrans" cxnId="{E5179703-7D25-483C-B560-812C8D545BC3}">
      <dgm:prSet/>
      <dgm:spPr/>
      <dgm:t>
        <a:bodyPr/>
        <a:lstStyle/>
        <a:p>
          <a:endParaRPr lang="en-GB" sz="2200"/>
        </a:p>
      </dgm:t>
    </dgm:pt>
    <dgm:pt modelId="{E6850797-A569-4A3D-BCC1-C2C18351AE30}">
      <dgm:prSet custT="1"/>
      <dgm:spPr/>
      <dgm:t>
        <a:bodyPr/>
        <a:lstStyle/>
        <a:p>
          <a:r>
            <a:rPr lang="en-GB" sz="2200" dirty="0"/>
            <a:t>Intend to publish “S4” tables at the start of 2024 based on more recent data</a:t>
          </a:r>
        </a:p>
      </dgm:t>
    </dgm:pt>
    <dgm:pt modelId="{2B43CD45-9630-45FA-A837-92E5590ED01B}" type="parTrans" cxnId="{271A4E9A-A84F-4DE5-AE81-59DFAA815641}">
      <dgm:prSet/>
      <dgm:spPr/>
      <dgm:t>
        <a:bodyPr/>
        <a:lstStyle/>
        <a:p>
          <a:endParaRPr lang="en-GB" sz="2200"/>
        </a:p>
      </dgm:t>
    </dgm:pt>
    <dgm:pt modelId="{071D3AF7-9CF4-4CF5-8AF2-93D1007A6829}" type="sibTrans" cxnId="{271A4E9A-A84F-4DE5-AE81-59DFAA815641}">
      <dgm:prSet/>
      <dgm:spPr/>
      <dgm:t>
        <a:bodyPr/>
        <a:lstStyle/>
        <a:p>
          <a:endParaRPr lang="en-GB" sz="2200"/>
        </a:p>
      </dgm:t>
    </dgm:pt>
    <dgm:pt modelId="{642A90A7-48F0-4877-8F2F-37B6F6E9CCEC}">
      <dgm:prSet custT="1"/>
      <dgm:spPr/>
      <dgm:t>
        <a:bodyPr/>
        <a:lstStyle/>
        <a:p>
          <a:r>
            <a:rPr lang="en-GB" sz="2200" dirty="0"/>
            <a:t>Recently consulted on the proposed approach for S4</a:t>
          </a:r>
        </a:p>
      </dgm:t>
    </dgm:pt>
    <dgm:pt modelId="{233C915A-46A6-4C92-90E1-C45B5F25A3C2}" type="parTrans" cxnId="{18742896-1416-4A1F-A9C9-1B96F59DEDFB}">
      <dgm:prSet/>
      <dgm:spPr/>
      <dgm:t>
        <a:bodyPr/>
        <a:lstStyle/>
        <a:p>
          <a:endParaRPr lang="en-GB" sz="2200"/>
        </a:p>
      </dgm:t>
    </dgm:pt>
    <dgm:pt modelId="{06C516E5-F283-4BAD-BE47-FC1852BD411E}" type="sibTrans" cxnId="{18742896-1416-4A1F-A9C9-1B96F59DEDFB}">
      <dgm:prSet/>
      <dgm:spPr/>
      <dgm:t>
        <a:bodyPr/>
        <a:lstStyle/>
        <a:p>
          <a:endParaRPr lang="en-GB" sz="2200"/>
        </a:p>
      </dgm:t>
    </dgm:pt>
    <dgm:pt modelId="{DB4978EA-3BAF-4605-9AD5-3FEBD4626611}" type="pres">
      <dgm:prSet presAssocID="{497FCEBB-68D1-44D6-A2DD-422FD73C629B}" presName="linear" presStyleCnt="0">
        <dgm:presLayoutVars>
          <dgm:animLvl val="lvl"/>
          <dgm:resizeHandles val="exact"/>
        </dgm:presLayoutVars>
      </dgm:prSet>
      <dgm:spPr/>
      <dgm:t>
        <a:bodyPr/>
        <a:lstStyle/>
        <a:p>
          <a:endParaRPr lang="en-US"/>
        </a:p>
      </dgm:t>
    </dgm:pt>
    <dgm:pt modelId="{89C9418E-38FB-469B-B6F4-A4140A1D730F}" type="pres">
      <dgm:prSet presAssocID="{0B0831E6-6323-4AD7-9626-5B25E9206718}" presName="parentText" presStyleLbl="node1" presStyleIdx="0" presStyleCnt="4">
        <dgm:presLayoutVars>
          <dgm:chMax val="0"/>
          <dgm:bulletEnabled val="1"/>
        </dgm:presLayoutVars>
      </dgm:prSet>
      <dgm:spPr/>
      <dgm:t>
        <a:bodyPr/>
        <a:lstStyle/>
        <a:p>
          <a:endParaRPr lang="en-US"/>
        </a:p>
      </dgm:t>
    </dgm:pt>
    <dgm:pt modelId="{27A1FE59-8E93-44E0-BF87-BB4B92BE12B7}" type="pres">
      <dgm:prSet presAssocID="{AEE5F327-B55A-4BA6-B7A3-E76F95F117F5}" presName="spacer" presStyleCnt="0"/>
      <dgm:spPr/>
    </dgm:pt>
    <dgm:pt modelId="{608CC0E8-F4E3-435F-A39A-B6A1CD26C911}" type="pres">
      <dgm:prSet presAssocID="{CC56425E-6F4B-4138-BA21-06A0FD5FF313}" presName="parentText" presStyleLbl="node1" presStyleIdx="1" presStyleCnt="4">
        <dgm:presLayoutVars>
          <dgm:chMax val="0"/>
          <dgm:bulletEnabled val="1"/>
        </dgm:presLayoutVars>
      </dgm:prSet>
      <dgm:spPr/>
      <dgm:t>
        <a:bodyPr/>
        <a:lstStyle/>
        <a:p>
          <a:endParaRPr lang="en-US"/>
        </a:p>
      </dgm:t>
    </dgm:pt>
    <dgm:pt modelId="{5B3E217A-F3C6-42F0-BA19-27EF86DE2F51}" type="pres">
      <dgm:prSet presAssocID="{DFEE8418-F291-4389-951E-396B26071963}" presName="spacer" presStyleCnt="0"/>
      <dgm:spPr/>
    </dgm:pt>
    <dgm:pt modelId="{FAA3C950-3110-47A5-9014-C2F777590E65}" type="pres">
      <dgm:prSet presAssocID="{E6850797-A569-4A3D-BCC1-C2C18351AE30}" presName="parentText" presStyleLbl="node1" presStyleIdx="2" presStyleCnt="4">
        <dgm:presLayoutVars>
          <dgm:chMax val="0"/>
          <dgm:bulletEnabled val="1"/>
        </dgm:presLayoutVars>
      </dgm:prSet>
      <dgm:spPr/>
      <dgm:t>
        <a:bodyPr/>
        <a:lstStyle/>
        <a:p>
          <a:endParaRPr lang="en-US"/>
        </a:p>
      </dgm:t>
    </dgm:pt>
    <dgm:pt modelId="{05FF69D0-419F-44B1-A3F4-0106724D0CFD}" type="pres">
      <dgm:prSet presAssocID="{071D3AF7-9CF4-4CF5-8AF2-93D1007A6829}" presName="spacer" presStyleCnt="0"/>
      <dgm:spPr/>
    </dgm:pt>
    <dgm:pt modelId="{8DA29FD7-C2A7-4E31-9D1E-1AB14D5C88AE}" type="pres">
      <dgm:prSet presAssocID="{642A90A7-48F0-4877-8F2F-37B6F6E9CCEC}" presName="parentText" presStyleLbl="node1" presStyleIdx="3" presStyleCnt="4">
        <dgm:presLayoutVars>
          <dgm:chMax val="0"/>
          <dgm:bulletEnabled val="1"/>
        </dgm:presLayoutVars>
      </dgm:prSet>
      <dgm:spPr/>
      <dgm:t>
        <a:bodyPr/>
        <a:lstStyle/>
        <a:p>
          <a:endParaRPr lang="en-US"/>
        </a:p>
      </dgm:t>
    </dgm:pt>
  </dgm:ptLst>
  <dgm:cxnLst>
    <dgm:cxn modelId="{B1608522-F835-4AB5-A085-70DC55477E82}" type="presOf" srcId="{497FCEBB-68D1-44D6-A2DD-422FD73C629B}" destId="{DB4978EA-3BAF-4605-9AD5-3FEBD4626611}" srcOrd="0" destOrd="0" presId="urn:microsoft.com/office/officeart/2005/8/layout/vList2"/>
    <dgm:cxn modelId="{271A4E9A-A84F-4DE5-AE81-59DFAA815641}" srcId="{497FCEBB-68D1-44D6-A2DD-422FD73C629B}" destId="{E6850797-A569-4A3D-BCC1-C2C18351AE30}" srcOrd="2" destOrd="0" parTransId="{2B43CD45-9630-45FA-A837-92E5590ED01B}" sibTransId="{071D3AF7-9CF4-4CF5-8AF2-93D1007A6829}"/>
    <dgm:cxn modelId="{BDA6C720-3BED-4249-9A77-72AC4D4AF285}" type="presOf" srcId="{E6850797-A569-4A3D-BCC1-C2C18351AE30}" destId="{FAA3C950-3110-47A5-9014-C2F777590E65}" srcOrd="0" destOrd="0" presId="urn:microsoft.com/office/officeart/2005/8/layout/vList2"/>
    <dgm:cxn modelId="{1869B35D-201F-4BDF-ADDE-B8DEC59871D9}" type="presOf" srcId="{CC56425E-6F4B-4138-BA21-06A0FD5FF313}" destId="{608CC0E8-F4E3-435F-A39A-B6A1CD26C911}" srcOrd="0" destOrd="0" presId="urn:microsoft.com/office/officeart/2005/8/layout/vList2"/>
    <dgm:cxn modelId="{6E891917-DE6C-4CF1-95FF-74AD2756F949}" type="presOf" srcId="{0B0831E6-6323-4AD7-9626-5B25E9206718}" destId="{89C9418E-38FB-469B-B6F4-A4140A1D730F}" srcOrd="0" destOrd="0" presId="urn:microsoft.com/office/officeart/2005/8/layout/vList2"/>
    <dgm:cxn modelId="{0C725FBB-C6DD-4DD1-8496-1F032F9184D1}" type="presOf" srcId="{642A90A7-48F0-4877-8F2F-37B6F6E9CCEC}" destId="{8DA29FD7-C2A7-4E31-9D1E-1AB14D5C88AE}" srcOrd="0" destOrd="0" presId="urn:microsoft.com/office/officeart/2005/8/layout/vList2"/>
    <dgm:cxn modelId="{E5179703-7D25-483C-B560-812C8D545BC3}" srcId="{497FCEBB-68D1-44D6-A2DD-422FD73C629B}" destId="{CC56425E-6F4B-4138-BA21-06A0FD5FF313}" srcOrd="1" destOrd="0" parTransId="{72FD5A13-5D50-4D7C-8E6F-D6F338B0D637}" sibTransId="{DFEE8418-F291-4389-951E-396B26071963}"/>
    <dgm:cxn modelId="{18742896-1416-4A1F-A9C9-1B96F59DEDFB}" srcId="{497FCEBB-68D1-44D6-A2DD-422FD73C629B}" destId="{642A90A7-48F0-4877-8F2F-37B6F6E9CCEC}" srcOrd="3" destOrd="0" parTransId="{233C915A-46A6-4C92-90E1-C45B5F25A3C2}" sibTransId="{06C516E5-F283-4BAD-BE47-FC1852BD411E}"/>
    <dgm:cxn modelId="{238E78EB-255A-49F3-8DB8-B1A9A7021D49}" srcId="{497FCEBB-68D1-44D6-A2DD-422FD73C629B}" destId="{0B0831E6-6323-4AD7-9626-5B25E9206718}" srcOrd="0" destOrd="0" parTransId="{E2D4718A-7DC9-45DF-AD17-114611330127}" sibTransId="{AEE5F327-B55A-4BA6-B7A3-E76F95F117F5}"/>
    <dgm:cxn modelId="{9F2A129A-FCF1-462B-97E6-20779B580B2D}" type="presParOf" srcId="{DB4978EA-3BAF-4605-9AD5-3FEBD4626611}" destId="{89C9418E-38FB-469B-B6F4-A4140A1D730F}" srcOrd="0" destOrd="0" presId="urn:microsoft.com/office/officeart/2005/8/layout/vList2"/>
    <dgm:cxn modelId="{14C0B357-ED52-4910-B038-FA51171AE034}" type="presParOf" srcId="{DB4978EA-3BAF-4605-9AD5-3FEBD4626611}" destId="{27A1FE59-8E93-44E0-BF87-BB4B92BE12B7}" srcOrd="1" destOrd="0" presId="urn:microsoft.com/office/officeart/2005/8/layout/vList2"/>
    <dgm:cxn modelId="{E77B1344-9039-43BE-A809-49E139B0F22C}" type="presParOf" srcId="{DB4978EA-3BAF-4605-9AD5-3FEBD4626611}" destId="{608CC0E8-F4E3-435F-A39A-B6A1CD26C911}" srcOrd="2" destOrd="0" presId="urn:microsoft.com/office/officeart/2005/8/layout/vList2"/>
    <dgm:cxn modelId="{B07F6291-7FD7-45B5-8DE9-BBAE71B58937}" type="presParOf" srcId="{DB4978EA-3BAF-4605-9AD5-3FEBD4626611}" destId="{5B3E217A-F3C6-42F0-BA19-27EF86DE2F51}" srcOrd="3" destOrd="0" presId="urn:microsoft.com/office/officeart/2005/8/layout/vList2"/>
    <dgm:cxn modelId="{63358239-A429-48FA-999E-D57851A1834A}" type="presParOf" srcId="{DB4978EA-3BAF-4605-9AD5-3FEBD4626611}" destId="{FAA3C950-3110-47A5-9014-C2F777590E65}" srcOrd="4" destOrd="0" presId="urn:microsoft.com/office/officeart/2005/8/layout/vList2"/>
    <dgm:cxn modelId="{273FF17E-8965-405A-B10F-FDB95E84360F}" type="presParOf" srcId="{DB4978EA-3BAF-4605-9AD5-3FEBD4626611}" destId="{05FF69D0-419F-44B1-A3F4-0106724D0CFD}" srcOrd="5" destOrd="0" presId="urn:microsoft.com/office/officeart/2005/8/layout/vList2"/>
    <dgm:cxn modelId="{62ADFFD2-7B12-43D3-A8D0-23056143F951}" type="presParOf" srcId="{DB4978EA-3BAF-4605-9AD5-3FEBD4626611}" destId="{8DA29FD7-C2A7-4E31-9D1E-1AB14D5C88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B1477-6EDD-486C-B3F0-E9363B6747E5}"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GB"/>
        </a:p>
      </dgm:t>
    </dgm:pt>
    <dgm:pt modelId="{D3A715E3-AF5D-4CFE-89CB-5C4A90F72F66}">
      <dgm:prSet phldrT="[Text]" custT="1"/>
      <dgm:spPr/>
      <dgm:t>
        <a:bodyPr/>
        <a:lstStyle/>
        <a:p>
          <a:r>
            <a:rPr lang="en-GB" sz="2200" dirty="0"/>
            <a:t>Graduation period of 2014 to 2019 – excluding the pandemic</a:t>
          </a:r>
        </a:p>
      </dgm:t>
    </dgm:pt>
    <dgm:pt modelId="{E0261ABA-55EB-4A20-A63D-C668C0D79864}" type="parTrans" cxnId="{3E4E4195-EFA4-4A37-9AAA-E58A53BDAB02}">
      <dgm:prSet/>
      <dgm:spPr/>
      <dgm:t>
        <a:bodyPr/>
        <a:lstStyle/>
        <a:p>
          <a:endParaRPr lang="en-GB" sz="2200"/>
        </a:p>
      </dgm:t>
    </dgm:pt>
    <dgm:pt modelId="{4CB43DDF-9EE5-42BC-9E69-09F8A7D41C72}" type="sibTrans" cxnId="{3E4E4195-EFA4-4A37-9AAA-E58A53BDAB02}">
      <dgm:prSet/>
      <dgm:spPr/>
      <dgm:t>
        <a:bodyPr/>
        <a:lstStyle/>
        <a:p>
          <a:endParaRPr lang="en-GB" sz="2200"/>
        </a:p>
      </dgm:t>
    </dgm:pt>
    <dgm:pt modelId="{E2F3310B-1B6E-4ABD-82FB-7531A2B1F25D}">
      <dgm:prSet custT="1"/>
      <dgm:spPr/>
      <dgm:t>
        <a:bodyPr/>
        <a:lstStyle/>
        <a:p>
          <a:r>
            <a:rPr lang="en-GB" sz="2200" dirty="0"/>
            <a:t>For the most part, retain the BAU graduation methods from S3</a:t>
          </a:r>
        </a:p>
      </dgm:t>
    </dgm:pt>
    <dgm:pt modelId="{BB49513D-5DD7-4878-A0DA-D959D3B5F055}" type="parTrans" cxnId="{32FAB325-0F6B-48FC-B44E-877961440B4B}">
      <dgm:prSet/>
      <dgm:spPr/>
      <dgm:t>
        <a:bodyPr/>
        <a:lstStyle/>
        <a:p>
          <a:endParaRPr lang="en-GB" sz="2200"/>
        </a:p>
      </dgm:t>
    </dgm:pt>
    <dgm:pt modelId="{D90079F5-04EA-4202-BEB1-B1D080B40978}" type="sibTrans" cxnId="{32FAB325-0F6B-48FC-B44E-877961440B4B}">
      <dgm:prSet/>
      <dgm:spPr/>
      <dgm:t>
        <a:bodyPr/>
        <a:lstStyle/>
        <a:p>
          <a:endParaRPr lang="en-GB" sz="2200"/>
        </a:p>
      </dgm:t>
    </dgm:pt>
    <dgm:pt modelId="{F2E35FC2-6FA8-40A5-8198-DB856056D570}">
      <dgm:prSet custT="1"/>
      <dgm:spPr/>
      <dgm:t>
        <a:bodyPr/>
        <a:lstStyle/>
        <a:p>
          <a:r>
            <a:rPr lang="en-GB" sz="2200"/>
            <a:t>Update the existing 30 tables from S3</a:t>
          </a:r>
          <a:endParaRPr lang="en-GB" sz="2200" dirty="0"/>
        </a:p>
      </dgm:t>
    </dgm:pt>
    <dgm:pt modelId="{4EEA10ED-A173-41E7-B46A-6F51A90B04A6}" type="parTrans" cxnId="{3FE8FC7F-7A33-4401-96E1-83CDB48FFEDF}">
      <dgm:prSet/>
      <dgm:spPr/>
      <dgm:t>
        <a:bodyPr/>
        <a:lstStyle/>
        <a:p>
          <a:endParaRPr lang="en-GB" sz="2200"/>
        </a:p>
      </dgm:t>
    </dgm:pt>
    <dgm:pt modelId="{9DDF6801-68E1-405A-B56B-A6B05EBD061C}" type="sibTrans" cxnId="{3FE8FC7F-7A33-4401-96E1-83CDB48FFEDF}">
      <dgm:prSet/>
      <dgm:spPr/>
      <dgm:t>
        <a:bodyPr/>
        <a:lstStyle/>
        <a:p>
          <a:endParaRPr lang="en-GB" sz="2200"/>
        </a:p>
      </dgm:t>
    </dgm:pt>
    <dgm:pt modelId="{D6BF5F96-7B6D-46B1-BE6A-FB914DD7403E}">
      <dgm:prSet custT="1"/>
      <dgm:spPr/>
      <dgm:t>
        <a:bodyPr/>
        <a:lstStyle/>
        <a:p>
          <a:r>
            <a:rPr lang="en-GB" sz="2200" dirty="0"/>
            <a:t>Update the amounts used to delimit the amount-banded tables</a:t>
          </a:r>
        </a:p>
      </dgm:t>
    </dgm:pt>
    <dgm:pt modelId="{52499FC1-990B-4624-87CD-D74D741DB0F8}" type="parTrans" cxnId="{FD04C660-7AE2-4A85-95FA-EF5036AD5056}">
      <dgm:prSet/>
      <dgm:spPr/>
      <dgm:t>
        <a:bodyPr/>
        <a:lstStyle/>
        <a:p>
          <a:endParaRPr lang="en-GB" sz="2200"/>
        </a:p>
      </dgm:t>
    </dgm:pt>
    <dgm:pt modelId="{ED0DCE7E-52EE-4D1A-AFF4-33E1C7D6A520}" type="sibTrans" cxnId="{FD04C660-7AE2-4A85-95FA-EF5036AD5056}">
      <dgm:prSet/>
      <dgm:spPr/>
      <dgm:t>
        <a:bodyPr/>
        <a:lstStyle/>
        <a:p>
          <a:endParaRPr lang="en-GB" sz="2200"/>
        </a:p>
      </dgm:t>
    </dgm:pt>
    <dgm:pt modelId="{4AE626E8-CF6B-4859-994E-F1AEA6214160}">
      <dgm:prSet custT="1"/>
      <dgm:spPr/>
      <dgm:t>
        <a:bodyPr/>
        <a:lstStyle/>
        <a:p>
          <a:r>
            <a:rPr lang="en-GB" sz="2200" dirty="0"/>
            <a:t>Produce 12 new “IMD tables”</a:t>
          </a:r>
        </a:p>
      </dgm:t>
    </dgm:pt>
    <dgm:pt modelId="{6E8A4C3A-1A0C-4D08-A834-764CE28978DC}" type="parTrans" cxnId="{73042792-2729-48A2-BC58-647367C55526}">
      <dgm:prSet/>
      <dgm:spPr/>
      <dgm:t>
        <a:bodyPr/>
        <a:lstStyle/>
        <a:p>
          <a:endParaRPr lang="en-GB" sz="2200"/>
        </a:p>
      </dgm:t>
    </dgm:pt>
    <dgm:pt modelId="{DAF1F8F4-3985-4D6B-9415-065C28AE88FD}" type="sibTrans" cxnId="{73042792-2729-48A2-BC58-647367C55526}">
      <dgm:prSet/>
      <dgm:spPr/>
      <dgm:t>
        <a:bodyPr/>
        <a:lstStyle/>
        <a:p>
          <a:endParaRPr lang="en-GB" sz="2200"/>
        </a:p>
      </dgm:t>
    </dgm:pt>
    <dgm:pt modelId="{F81F4925-6608-4FF5-A05A-E7554DBB1F1A}" type="pres">
      <dgm:prSet presAssocID="{7A6B1477-6EDD-486C-B3F0-E9363B6747E5}" presName="linear" presStyleCnt="0">
        <dgm:presLayoutVars>
          <dgm:dir/>
          <dgm:animLvl val="lvl"/>
          <dgm:resizeHandles val="exact"/>
        </dgm:presLayoutVars>
      </dgm:prSet>
      <dgm:spPr/>
      <dgm:t>
        <a:bodyPr/>
        <a:lstStyle/>
        <a:p>
          <a:endParaRPr lang="en-US"/>
        </a:p>
      </dgm:t>
    </dgm:pt>
    <dgm:pt modelId="{E87A58E0-95C5-41A2-8D56-19F10395A89E}" type="pres">
      <dgm:prSet presAssocID="{D3A715E3-AF5D-4CFE-89CB-5C4A90F72F66}" presName="parentLin" presStyleCnt="0"/>
      <dgm:spPr/>
    </dgm:pt>
    <dgm:pt modelId="{3E40FC6B-7ED2-42FD-9FA8-5AD8DB8F8CD9}" type="pres">
      <dgm:prSet presAssocID="{D3A715E3-AF5D-4CFE-89CB-5C4A90F72F66}" presName="parentLeftMargin" presStyleLbl="node1" presStyleIdx="0" presStyleCnt="5"/>
      <dgm:spPr/>
      <dgm:t>
        <a:bodyPr/>
        <a:lstStyle/>
        <a:p>
          <a:endParaRPr lang="en-US"/>
        </a:p>
      </dgm:t>
    </dgm:pt>
    <dgm:pt modelId="{EB8AB6C7-CD8F-4231-ACE6-F8CCC8A9559A}" type="pres">
      <dgm:prSet presAssocID="{D3A715E3-AF5D-4CFE-89CB-5C4A90F72F66}" presName="parentText" presStyleLbl="node1" presStyleIdx="0" presStyleCnt="5" custScaleX="130140">
        <dgm:presLayoutVars>
          <dgm:chMax val="0"/>
          <dgm:bulletEnabled val="1"/>
        </dgm:presLayoutVars>
      </dgm:prSet>
      <dgm:spPr/>
      <dgm:t>
        <a:bodyPr/>
        <a:lstStyle/>
        <a:p>
          <a:endParaRPr lang="en-US"/>
        </a:p>
      </dgm:t>
    </dgm:pt>
    <dgm:pt modelId="{866EA970-8167-416E-A9CE-FC7913F30BB7}" type="pres">
      <dgm:prSet presAssocID="{D3A715E3-AF5D-4CFE-89CB-5C4A90F72F66}" presName="negativeSpace" presStyleCnt="0"/>
      <dgm:spPr/>
    </dgm:pt>
    <dgm:pt modelId="{AB034448-D41A-4F5E-81DF-BC88F03625D5}" type="pres">
      <dgm:prSet presAssocID="{D3A715E3-AF5D-4CFE-89CB-5C4A90F72F66}" presName="childText" presStyleLbl="conFgAcc1" presStyleIdx="0" presStyleCnt="5">
        <dgm:presLayoutVars>
          <dgm:bulletEnabled val="1"/>
        </dgm:presLayoutVars>
      </dgm:prSet>
      <dgm:spPr/>
    </dgm:pt>
    <dgm:pt modelId="{D7364D9E-32FD-482C-8CC8-6990FDDAF7A7}" type="pres">
      <dgm:prSet presAssocID="{4CB43DDF-9EE5-42BC-9E69-09F8A7D41C72}" presName="spaceBetweenRectangles" presStyleCnt="0"/>
      <dgm:spPr/>
    </dgm:pt>
    <dgm:pt modelId="{CEBE97D2-9C8F-434B-B4A7-9EE25557CB89}" type="pres">
      <dgm:prSet presAssocID="{E2F3310B-1B6E-4ABD-82FB-7531A2B1F25D}" presName="parentLin" presStyleCnt="0"/>
      <dgm:spPr/>
    </dgm:pt>
    <dgm:pt modelId="{2EFDC0AA-AB7F-48B9-AA2C-FD02DEC89658}" type="pres">
      <dgm:prSet presAssocID="{E2F3310B-1B6E-4ABD-82FB-7531A2B1F25D}" presName="parentLeftMargin" presStyleLbl="node1" presStyleIdx="0" presStyleCnt="5"/>
      <dgm:spPr/>
      <dgm:t>
        <a:bodyPr/>
        <a:lstStyle/>
        <a:p>
          <a:endParaRPr lang="en-US"/>
        </a:p>
      </dgm:t>
    </dgm:pt>
    <dgm:pt modelId="{B753BEB6-1267-40C5-BF25-41BCD84989D6}" type="pres">
      <dgm:prSet presAssocID="{E2F3310B-1B6E-4ABD-82FB-7531A2B1F25D}" presName="parentText" presStyleLbl="node1" presStyleIdx="1" presStyleCnt="5" custScaleX="130140">
        <dgm:presLayoutVars>
          <dgm:chMax val="0"/>
          <dgm:bulletEnabled val="1"/>
        </dgm:presLayoutVars>
      </dgm:prSet>
      <dgm:spPr/>
      <dgm:t>
        <a:bodyPr/>
        <a:lstStyle/>
        <a:p>
          <a:endParaRPr lang="en-US"/>
        </a:p>
      </dgm:t>
    </dgm:pt>
    <dgm:pt modelId="{A6AB69A4-B157-4ACB-89BE-B023B82278E2}" type="pres">
      <dgm:prSet presAssocID="{E2F3310B-1B6E-4ABD-82FB-7531A2B1F25D}" presName="negativeSpace" presStyleCnt="0"/>
      <dgm:spPr/>
    </dgm:pt>
    <dgm:pt modelId="{5A0898FF-7DEC-4E08-B627-7837368659FA}" type="pres">
      <dgm:prSet presAssocID="{E2F3310B-1B6E-4ABD-82FB-7531A2B1F25D}" presName="childText" presStyleLbl="conFgAcc1" presStyleIdx="1" presStyleCnt="5">
        <dgm:presLayoutVars>
          <dgm:bulletEnabled val="1"/>
        </dgm:presLayoutVars>
      </dgm:prSet>
      <dgm:spPr/>
    </dgm:pt>
    <dgm:pt modelId="{9C04D6D7-D085-4FF4-A132-733C5261DC15}" type="pres">
      <dgm:prSet presAssocID="{D90079F5-04EA-4202-BEB1-B1D080B40978}" presName="spaceBetweenRectangles" presStyleCnt="0"/>
      <dgm:spPr/>
    </dgm:pt>
    <dgm:pt modelId="{F277411F-253E-4034-B899-727CDAAB53BB}" type="pres">
      <dgm:prSet presAssocID="{F2E35FC2-6FA8-40A5-8198-DB856056D570}" presName="parentLin" presStyleCnt="0"/>
      <dgm:spPr/>
    </dgm:pt>
    <dgm:pt modelId="{DE551147-AEC0-4104-9628-8EFAB37CC1B0}" type="pres">
      <dgm:prSet presAssocID="{F2E35FC2-6FA8-40A5-8198-DB856056D570}" presName="parentLeftMargin" presStyleLbl="node1" presStyleIdx="1" presStyleCnt="5"/>
      <dgm:spPr/>
      <dgm:t>
        <a:bodyPr/>
        <a:lstStyle/>
        <a:p>
          <a:endParaRPr lang="en-US"/>
        </a:p>
      </dgm:t>
    </dgm:pt>
    <dgm:pt modelId="{E13D5781-1276-4956-9BEF-D588D2B3EB4A}" type="pres">
      <dgm:prSet presAssocID="{F2E35FC2-6FA8-40A5-8198-DB856056D570}" presName="parentText" presStyleLbl="node1" presStyleIdx="2" presStyleCnt="5" custScaleX="130140">
        <dgm:presLayoutVars>
          <dgm:chMax val="0"/>
          <dgm:bulletEnabled val="1"/>
        </dgm:presLayoutVars>
      </dgm:prSet>
      <dgm:spPr/>
      <dgm:t>
        <a:bodyPr/>
        <a:lstStyle/>
        <a:p>
          <a:endParaRPr lang="en-US"/>
        </a:p>
      </dgm:t>
    </dgm:pt>
    <dgm:pt modelId="{EA947DD8-F48D-4D5E-A039-951002455220}" type="pres">
      <dgm:prSet presAssocID="{F2E35FC2-6FA8-40A5-8198-DB856056D570}" presName="negativeSpace" presStyleCnt="0"/>
      <dgm:spPr/>
    </dgm:pt>
    <dgm:pt modelId="{3F33E4D5-E27F-4EDE-93CA-74AE788A229E}" type="pres">
      <dgm:prSet presAssocID="{F2E35FC2-6FA8-40A5-8198-DB856056D570}" presName="childText" presStyleLbl="conFgAcc1" presStyleIdx="2" presStyleCnt="5">
        <dgm:presLayoutVars>
          <dgm:bulletEnabled val="1"/>
        </dgm:presLayoutVars>
      </dgm:prSet>
      <dgm:spPr/>
    </dgm:pt>
    <dgm:pt modelId="{F08FDCC3-D467-49C6-A2DF-4C91418558BE}" type="pres">
      <dgm:prSet presAssocID="{9DDF6801-68E1-405A-B56B-A6B05EBD061C}" presName="spaceBetweenRectangles" presStyleCnt="0"/>
      <dgm:spPr/>
    </dgm:pt>
    <dgm:pt modelId="{BA93EC69-BEE0-4D9A-8860-2CF0DE6071F0}" type="pres">
      <dgm:prSet presAssocID="{D6BF5F96-7B6D-46B1-BE6A-FB914DD7403E}" presName="parentLin" presStyleCnt="0"/>
      <dgm:spPr/>
    </dgm:pt>
    <dgm:pt modelId="{56B4014C-7DE1-412F-85AF-F056C4693CB0}" type="pres">
      <dgm:prSet presAssocID="{D6BF5F96-7B6D-46B1-BE6A-FB914DD7403E}" presName="parentLeftMargin" presStyleLbl="node1" presStyleIdx="2" presStyleCnt="5"/>
      <dgm:spPr/>
      <dgm:t>
        <a:bodyPr/>
        <a:lstStyle/>
        <a:p>
          <a:endParaRPr lang="en-US"/>
        </a:p>
      </dgm:t>
    </dgm:pt>
    <dgm:pt modelId="{9C2B566D-746B-4B62-849C-766203AD61AC}" type="pres">
      <dgm:prSet presAssocID="{D6BF5F96-7B6D-46B1-BE6A-FB914DD7403E}" presName="parentText" presStyleLbl="node1" presStyleIdx="3" presStyleCnt="5" custScaleX="130140">
        <dgm:presLayoutVars>
          <dgm:chMax val="0"/>
          <dgm:bulletEnabled val="1"/>
        </dgm:presLayoutVars>
      </dgm:prSet>
      <dgm:spPr/>
      <dgm:t>
        <a:bodyPr/>
        <a:lstStyle/>
        <a:p>
          <a:endParaRPr lang="en-US"/>
        </a:p>
      </dgm:t>
    </dgm:pt>
    <dgm:pt modelId="{D1B864D4-9AA9-458B-AD74-DC84AAA57F4C}" type="pres">
      <dgm:prSet presAssocID="{D6BF5F96-7B6D-46B1-BE6A-FB914DD7403E}" presName="negativeSpace" presStyleCnt="0"/>
      <dgm:spPr/>
    </dgm:pt>
    <dgm:pt modelId="{34A586B7-031B-4088-AEAE-29678C84E010}" type="pres">
      <dgm:prSet presAssocID="{D6BF5F96-7B6D-46B1-BE6A-FB914DD7403E}" presName="childText" presStyleLbl="conFgAcc1" presStyleIdx="3" presStyleCnt="5">
        <dgm:presLayoutVars>
          <dgm:bulletEnabled val="1"/>
        </dgm:presLayoutVars>
      </dgm:prSet>
      <dgm:spPr/>
    </dgm:pt>
    <dgm:pt modelId="{5831308E-06E8-4610-BCE0-90AD0F4E536C}" type="pres">
      <dgm:prSet presAssocID="{ED0DCE7E-52EE-4D1A-AFF4-33E1C7D6A520}" presName="spaceBetweenRectangles" presStyleCnt="0"/>
      <dgm:spPr/>
    </dgm:pt>
    <dgm:pt modelId="{1EAA10C2-2505-4649-A4A4-48938B99A5A7}" type="pres">
      <dgm:prSet presAssocID="{4AE626E8-CF6B-4859-994E-F1AEA6214160}" presName="parentLin" presStyleCnt="0"/>
      <dgm:spPr/>
    </dgm:pt>
    <dgm:pt modelId="{78FCBADC-EC12-4F66-92FB-185A37742389}" type="pres">
      <dgm:prSet presAssocID="{4AE626E8-CF6B-4859-994E-F1AEA6214160}" presName="parentLeftMargin" presStyleLbl="node1" presStyleIdx="3" presStyleCnt="5"/>
      <dgm:spPr/>
      <dgm:t>
        <a:bodyPr/>
        <a:lstStyle/>
        <a:p>
          <a:endParaRPr lang="en-US"/>
        </a:p>
      </dgm:t>
    </dgm:pt>
    <dgm:pt modelId="{1E118671-62C7-4E9B-851F-9BDED7A2FD0E}" type="pres">
      <dgm:prSet presAssocID="{4AE626E8-CF6B-4859-994E-F1AEA6214160}" presName="parentText" presStyleLbl="node1" presStyleIdx="4" presStyleCnt="5" custScaleX="130140">
        <dgm:presLayoutVars>
          <dgm:chMax val="0"/>
          <dgm:bulletEnabled val="1"/>
        </dgm:presLayoutVars>
      </dgm:prSet>
      <dgm:spPr/>
      <dgm:t>
        <a:bodyPr/>
        <a:lstStyle/>
        <a:p>
          <a:endParaRPr lang="en-US"/>
        </a:p>
      </dgm:t>
    </dgm:pt>
    <dgm:pt modelId="{DD2B79EE-19F6-42F0-B6A4-251847020438}" type="pres">
      <dgm:prSet presAssocID="{4AE626E8-CF6B-4859-994E-F1AEA6214160}" presName="negativeSpace" presStyleCnt="0"/>
      <dgm:spPr/>
    </dgm:pt>
    <dgm:pt modelId="{DE7E98B0-7CBC-4807-ACC4-D05697020618}" type="pres">
      <dgm:prSet presAssocID="{4AE626E8-CF6B-4859-994E-F1AEA6214160}" presName="childText" presStyleLbl="conFgAcc1" presStyleIdx="4" presStyleCnt="5">
        <dgm:presLayoutVars>
          <dgm:bulletEnabled val="1"/>
        </dgm:presLayoutVars>
      </dgm:prSet>
      <dgm:spPr/>
    </dgm:pt>
  </dgm:ptLst>
  <dgm:cxnLst>
    <dgm:cxn modelId="{1714DAA7-7007-47EE-9E6F-685FC30D5513}" type="presOf" srcId="{F2E35FC2-6FA8-40A5-8198-DB856056D570}" destId="{DE551147-AEC0-4104-9628-8EFAB37CC1B0}" srcOrd="0" destOrd="0" presId="urn:microsoft.com/office/officeart/2005/8/layout/list1"/>
    <dgm:cxn modelId="{FD04C660-7AE2-4A85-95FA-EF5036AD5056}" srcId="{7A6B1477-6EDD-486C-B3F0-E9363B6747E5}" destId="{D6BF5F96-7B6D-46B1-BE6A-FB914DD7403E}" srcOrd="3" destOrd="0" parTransId="{52499FC1-990B-4624-87CD-D74D741DB0F8}" sibTransId="{ED0DCE7E-52EE-4D1A-AFF4-33E1C7D6A520}"/>
    <dgm:cxn modelId="{420D16B3-8FDB-40FE-98E2-CA7B9F4BAFED}" type="presOf" srcId="{D6BF5F96-7B6D-46B1-BE6A-FB914DD7403E}" destId="{56B4014C-7DE1-412F-85AF-F056C4693CB0}" srcOrd="0" destOrd="0" presId="urn:microsoft.com/office/officeart/2005/8/layout/list1"/>
    <dgm:cxn modelId="{32FAB325-0F6B-48FC-B44E-877961440B4B}" srcId="{7A6B1477-6EDD-486C-B3F0-E9363B6747E5}" destId="{E2F3310B-1B6E-4ABD-82FB-7531A2B1F25D}" srcOrd="1" destOrd="0" parTransId="{BB49513D-5DD7-4878-A0DA-D959D3B5F055}" sibTransId="{D90079F5-04EA-4202-BEB1-B1D080B40978}"/>
    <dgm:cxn modelId="{DC3DD5DB-0F13-42F6-B215-230F875BAC45}" type="presOf" srcId="{D6BF5F96-7B6D-46B1-BE6A-FB914DD7403E}" destId="{9C2B566D-746B-4B62-849C-766203AD61AC}" srcOrd="1" destOrd="0" presId="urn:microsoft.com/office/officeart/2005/8/layout/list1"/>
    <dgm:cxn modelId="{3E4E4195-EFA4-4A37-9AAA-E58A53BDAB02}" srcId="{7A6B1477-6EDD-486C-B3F0-E9363B6747E5}" destId="{D3A715E3-AF5D-4CFE-89CB-5C4A90F72F66}" srcOrd="0" destOrd="0" parTransId="{E0261ABA-55EB-4A20-A63D-C668C0D79864}" sibTransId="{4CB43DDF-9EE5-42BC-9E69-09F8A7D41C72}"/>
    <dgm:cxn modelId="{53103667-9767-4438-A999-91673D7A751F}" type="presOf" srcId="{7A6B1477-6EDD-486C-B3F0-E9363B6747E5}" destId="{F81F4925-6608-4FF5-A05A-E7554DBB1F1A}" srcOrd="0" destOrd="0" presId="urn:microsoft.com/office/officeart/2005/8/layout/list1"/>
    <dgm:cxn modelId="{F334A92B-492B-4C77-975F-FE37DCE806C8}" type="presOf" srcId="{E2F3310B-1B6E-4ABD-82FB-7531A2B1F25D}" destId="{B753BEB6-1267-40C5-BF25-41BCD84989D6}" srcOrd="1" destOrd="0" presId="urn:microsoft.com/office/officeart/2005/8/layout/list1"/>
    <dgm:cxn modelId="{3FE8FC7F-7A33-4401-96E1-83CDB48FFEDF}" srcId="{7A6B1477-6EDD-486C-B3F0-E9363B6747E5}" destId="{F2E35FC2-6FA8-40A5-8198-DB856056D570}" srcOrd="2" destOrd="0" parTransId="{4EEA10ED-A173-41E7-B46A-6F51A90B04A6}" sibTransId="{9DDF6801-68E1-405A-B56B-A6B05EBD061C}"/>
    <dgm:cxn modelId="{A103A931-1580-4143-950B-9E0F8F46E3F6}" type="presOf" srcId="{D3A715E3-AF5D-4CFE-89CB-5C4A90F72F66}" destId="{3E40FC6B-7ED2-42FD-9FA8-5AD8DB8F8CD9}" srcOrd="0" destOrd="0" presId="urn:microsoft.com/office/officeart/2005/8/layout/list1"/>
    <dgm:cxn modelId="{D8B83066-F016-48DD-8194-748127E0A246}" type="presOf" srcId="{D3A715E3-AF5D-4CFE-89CB-5C4A90F72F66}" destId="{EB8AB6C7-CD8F-4231-ACE6-F8CCC8A9559A}" srcOrd="1" destOrd="0" presId="urn:microsoft.com/office/officeart/2005/8/layout/list1"/>
    <dgm:cxn modelId="{23C83600-E11F-48DE-90AF-7A0F38B3EC72}" type="presOf" srcId="{F2E35FC2-6FA8-40A5-8198-DB856056D570}" destId="{E13D5781-1276-4956-9BEF-D588D2B3EB4A}" srcOrd="1" destOrd="0" presId="urn:microsoft.com/office/officeart/2005/8/layout/list1"/>
    <dgm:cxn modelId="{B5200CE9-C4F9-411B-B8CE-9D3FA7ED3F8C}" type="presOf" srcId="{4AE626E8-CF6B-4859-994E-F1AEA6214160}" destId="{1E118671-62C7-4E9B-851F-9BDED7A2FD0E}" srcOrd="1" destOrd="0" presId="urn:microsoft.com/office/officeart/2005/8/layout/list1"/>
    <dgm:cxn modelId="{73042792-2729-48A2-BC58-647367C55526}" srcId="{7A6B1477-6EDD-486C-B3F0-E9363B6747E5}" destId="{4AE626E8-CF6B-4859-994E-F1AEA6214160}" srcOrd="4" destOrd="0" parTransId="{6E8A4C3A-1A0C-4D08-A834-764CE28978DC}" sibTransId="{DAF1F8F4-3985-4D6B-9415-065C28AE88FD}"/>
    <dgm:cxn modelId="{1731506A-B8BA-4CE0-9B53-F6A77CFE1BF7}" type="presOf" srcId="{4AE626E8-CF6B-4859-994E-F1AEA6214160}" destId="{78FCBADC-EC12-4F66-92FB-185A37742389}" srcOrd="0" destOrd="0" presId="urn:microsoft.com/office/officeart/2005/8/layout/list1"/>
    <dgm:cxn modelId="{4F238C4E-70E7-4EE1-9E00-B384D4FCD33C}" type="presOf" srcId="{E2F3310B-1B6E-4ABD-82FB-7531A2B1F25D}" destId="{2EFDC0AA-AB7F-48B9-AA2C-FD02DEC89658}" srcOrd="0" destOrd="0" presId="urn:microsoft.com/office/officeart/2005/8/layout/list1"/>
    <dgm:cxn modelId="{40646194-F104-49D1-A306-AEB67B34251B}" type="presParOf" srcId="{F81F4925-6608-4FF5-A05A-E7554DBB1F1A}" destId="{E87A58E0-95C5-41A2-8D56-19F10395A89E}" srcOrd="0" destOrd="0" presId="urn:microsoft.com/office/officeart/2005/8/layout/list1"/>
    <dgm:cxn modelId="{285A97CB-C44E-42AB-9CB0-05B0C7DF42D5}" type="presParOf" srcId="{E87A58E0-95C5-41A2-8D56-19F10395A89E}" destId="{3E40FC6B-7ED2-42FD-9FA8-5AD8DB8F8CD9}" srcOrd="0" destOrd="0" presId="urn:microsoft.com/office/officeart/2005/8/layout/list1"/>
    <dgm:cxn modelId="{3DD1B78A-FD2B-49ED-BC18-C34C3584BC30}" type="presParOf" srcId="{E87A58E0-95C5-41A2-8D56-19F10395A89E}" destId="{EB8AB6C7-CD8F-4231-ACE6-F8CCC8A9559A}" srcOrd="1" destOrd="0" presId="urn:microsoft.com/office/officeart/2005/8/layout/list1"/>
    <dgm:cxn modelId="{948C5E02-2AA7-4D4D-AFE0-782227DA863F}" type="presParOf" srcId="{F81F4925-6608-4FF5-A05A-E7554DBB1F1A}" destId="{866EA970-8167-416E-A9CE-FC7913F30BB7}" srcOrd="1" destOrd="0" presId="urn:microsoft.com/office/officeart/2005/8/layout/list1"/>
    <dgm:cxn modelId="{457FDF4F-667D-4C11-8775-94D5C08D8FAE}" type="presParOf" srcId="{F81F4925-6608-4FF5-A05A-E7554DBB1F1A}" destId="{AB034448-D41A-4F5E-81DF-BC88F03625D5}" srcOrd="2" destOrd="0" presId="urn:microsoft.com/office/officeart/2005/8/layout/list1"/>
    <dgm:cxn modelId="{CD216581-EDED-4D1C-AA98-6E3CA90F7256}" type="presParOf" srcId="{F81F4925-6608-4FF5-A05A-E7554DBB1F1A}" destId="{D7364D9E-32FD-482C-8CC8-6990FDDAF7A7}" srcOrd="3" destOrd="0" presId="urn:microsoft.com/office/officeart/2005/8/layout/list1"/>
    <dgm:cxn modelId="{A8A258AC-0513-4161-B0DB-B2FF5E35A608}" type="presParOf" srcId="{F81F4925-6608-4FF5-A05A-E7554DBB1F1A}" destId="{CEBE97D2-9C8F-434B-B4A7-9EE25557CB89}" srcOrd="4" destOrd="0" presId="urn:microsoft.com/office/officeart/2005/8/layout/list1"/>
    <dgm:cxn modelId="{7383E133-A41C-4DA3-9C51-4EB55821498F}" type="presParOf" srcId="{CEBE97D2-9C8F-434B-B4A7-9EE25557CB89}" destId="{2EFDC0AA-AB7F-48B9-AA2C-FD02DEC89658}" srcOrd="0" destOrd="0" presId="urn:microsoft.com/office/officeart/2005/8/layout/list1"/>
    <dgm:cxn modelId="{C23AA36B-57B1-49CA-86E7-603694B236E3}" type="presParOf" srcId="{CEBE97D2-9C8F-434B-B4A7-9EE25557CB89}" destId="{B753BEB6-1267-40C5-BF25-41BCD84989D6}" srcOrd="1" destOrd="0" presId="urn:microsoft.com/office/officeart/2005/8/layout/list1"/>
    <dgm:cxn modelId="{F76E2C4A-B540-46D5-B4A6-576B0D01132A}" type="presParOf" srcId="{F81F4925-6608-4FF5-A05A-E7554DBB1F1A}" destId="{A6AB69A4-B157-4ACB-89BE-B023B82278E2}" srcOrd="5" destOrd="0" presId="urn:microsoft.com/office/officeart/2005/8/layout/list1"/>
    <dgm:cxn modelId="{93D77D9F-5639-4092-AD90-FC6E1650B24E}" type="presParOf" srcId="{F81F4925-6608-4FF5-A05A-E7554DBB1F1A}" destId="{5A0898FF-7DEC-4E08-B627-7837368659FA}" srcOrd="6" destOrd="0" presId="urn:microsoft.com/office/officeart/2005/8/layout/list1"/>
    <dgm:cxn modelId="{C35303C9-D639-4BD1-A34A-9193EDCD9008}" type="presParOf" srcId="{F81F4925-6608-4FF5-A05A-E7554DBB1F1A}" destId="{9C04D6D7-D085-4FF4-A132-733C5261DC15}" srcOrd="7" destOrd="0" presId="urn:microsoft.com/office/officeart/2005/8/layout/list1"/>
    <dgm:cxn modelId="{E2346B58-4482-462E-AF0C-85BB6AD05F65}" type="presParOf" srcId="{F81F4925-6608-4FF5-A05A-E7554DBB1F1A}" destId="{F277411F-253E-4034-B899-727CDAAB53BB}" srcOrd="8" destOrd="0" presId="urn:microsoft.com/office/officeart/2005/8/layout/list1"/>
    <dgm:cxn modelId="{0027380A-B91C-418B-B1C5-AEF471B4CDC1}" type="presParOf" srcId="{F277411F-253E-4034-B899-727CDAAB53BB}" destId="{DE551147-AEC0-4104-9628-8EFAB37CC1B0}" srcOrd="0" destOrd="0" presId="urn:microsoft.com/office/officeart/2005/8/layout/list1"/>
    <dgm:cxn modelId="{7398A290-EA14-4043-8F2F-38B7F5065895}" type="presParOf" srcId="{F277411F-253E-4034-B899-727CDAAB53BB}" destId="{E13D5781-1276-4956-9BEF-D588D2B3EB4A}" srcOrd="1" destOrd="0" presId="urn:microsoft.com/office/officeart/2005/8/layout/list1"/>
    <dgm:cxn modelId="{FD2A8E3A-5D4D-4888-BB6E-843C8A03BD30}" type="presParOf" srcId="{F81F4925-6608-4FF5-A05A-E7554DBB1F1A}" destId="{EA947DD8-F48D-4D5E-A039-951002455220}" srcOrd="9" destOrd="0" presId="urn:microsoft.com/office/officeart/2005/8/layout/list1"/>
    <dgm:cxn modelId="{2C5C35A1-17D9-45DB-B969-BC88881A2FFA}" type="presParOf" srcId="{F81F4925-6608-4FF5-A05A-E7554DBB1F1A}" destId="{3F33E4D5-E27F-4EDE-93CA-74AE788A229E}" srcOrd="10" destOrd="0" presId="urn:microsoft.com/office/officeart/2005/8/layout/list1"/>
    <dgm:cxn modelId="{52964F1B-08EE-4730-BE59-11D6AAB78224}" type="presParOf" srcId="{F81F4925-6608-4FF5-A05A-E7554DBB1F1A}" destId="{F08FDCC3-D467-49C6-A2DF-4C91418558BE}" srcOrd="11" destOrd="0" presId="urn:microsoft.com/office/officeart/2005/8/layout/list1"/>
    <dgm:cxn modelId="{43617523-8B9D-4371-B32D-8AFF468A8CA6}" type="presParOf" srcId="{F81F4925-6608-4FF5-A05A-E7554DBB1F1A}" destId="{BA93EC69-BEE0-4D9A-8860-2CF0DE6071F0}" srcOrd="12" destOrd="0" presId="urn:microsoft.com/office/officeart/2005/8/layout/list1"/>
    <dgm:cxn modelId="{F19FCFB0-FDD6-4CB6-869B-533BE2FB8CA0}" type="presParOf" srcId="{BA93EC69-BEE0-4D9A-8860-2CF0DE6071F0}" destId="{56B4014C-7DE1-412F-85AF-F056C4693CB0}" srcOrd="0" destOrd="0" presId="urn:microsoft.com/office/officeart/2005/8/layout/list1"/>
    <dgm:cxn modelId="{4040F3BB-8CB8-471F-94C6-556E298940F2}" type="presParOf" srcId="{BA93EC69-BEE0-4D9A-8860-2CF0DE6071F0}" destId="{9C2B566D-746B-4B62-849C-766203AD61AC}" srcOrd="1" destOrd="0" presId="urn:microsoft.com/office/officeart/2005/8/layout/list1"/>
    <dgm:cxn modelId="{9808DD17-2A54-4252-BE0B-8D4F1DF9E42D}" type="presParOf" srcId="{F81F4925-6608-4FF5-A05A-E7554DBB1F1A}" destId="{D1B864D4-9AA9-458B-AD74-DC84AAA57F4C}" srcOrd="13" destOrd="0" presId="urn:microsoft.com/office/officeart/2005/8/layout/list1"/>
    <dgm:cxn modelId="{45DD0BD2-B65E-4EB6-B4C7-6CA1D7103101}" type="presParOf" srcId="{F81F4925-6608-4FF5-A05A-E7554DBB1F1A}" destId="{34A586B7-031B-4088-AEAE-29678C84E010}" srcOrd="14" destOrd="0" presId="urn:microsoft.com/office/officeart/2005/8/layout/list1"/>
    <dgm:cxn modelId="{864E15D6-2904-4551-B3AC-350F72C20FD7}" type="presParOf" srcId="{F81F4925-6608-4FF5-A05A-E7554DBB1F1A}" destId="{5831308E-06E8-4610-BCE0-90AD0F4E536C}" srcOrd="15" destOrd="0" presId="urn:microsoft.com/office/officeart/2005/8/layout/list1"/>
    <dgm:cxn modelId="{8E0D40F6-9821-44A6-8A42-BA9B1AD385A3}" type="presParOf" srcId="{F81F4925-6608-4FF5-A05A-E7554DBB1F1A}" destId="{1EAA10C2-2505-4649-A4A4-48938B99A5A7}" srcOrd="16" destOrd="0" presId="urn:microsoft.com/office/officeart/2005/8/layout/list1"/>
    <dgm:cxn modelId="{CB8E5B1B-08F8-4B18-AC9D-94B8D6D28666}" type="presParOf" srcId="{1EAA10C2-2505-4649-A4A4-48938B99A5A7}" destId="{78FCBADC-EC12-4F66-92FB-185A37742389}" srcOrd="0" destOrd="0" presId="urn:microsoft.com/office/officeart/2005/8/layout/list1"/>
    <dgm:cxn modelId="{11F5DA41-C309-44EE-8336-2837DED16AC2}" type="presParOf" srcId="{1EAA10C2-2505-4649-A4A4-48938B99A5A7}" destId="{1E118671-62C7-4E9B-851F-9BDED7A2FD0E}" srcOrd="1" destOrd="0" presId="urn:microsoft.com/office/officeart/2005/8/layout/list1"/>
    <dgm:cxn modelId="{739BFF03-249F-4AD5-B2DF-538D6DD1E727}" type="presParOf" srcId="{F81F4925-6608-4FF5-A05A-E7554DBB1F1A}" destId="{DD2B79EE-19F6-42F0-B6A4-251847020438}" srcOrd="17" destOrd="0" presId="urn:microsoft.com/office/officeart/2005/8/layout/list1"/>
    <dgm:cxn modelId="{134C8C02-C1A9-42C2-98F1-CAD6D9315850}" type="presParOf" srcId="{F81F4925-6608-4FF5-A05A-E7554DBB1F1A}" destId="{DE7E98B0-7CBC-4807-ACC4-D0569702061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56381F-CFF2-4BDC-A842-16A174C43464}" type="doc">
      <dgm:prSet loTypeId="urn:microsoft.com/office/officeart/2005/8/layout/vProcess5" loCatId="process" qsTypeId="urn:microsoft.com/office/officeart/2005/8/quickstyle/simple1" qsCatId="simple" csTypeId="urn:microsoft.com/office/officeart/2005/8/colors/accent2_3" csCatId="accent2" phldr="1"/>
      <dgm:spPr/>
    </dgm:pt>
    <dgm:pt modelId="{2D41318C-5275-47FD-96EE-288D9D2A5808}">
      <dgm:prSet phldrT="[Text]" custT="1"/>
      <dgm:spPr/>
      <dgm:t>
        <a:bodyPr/>
        <a:lstStyle/>
        <a:p>
          <a:pPr>
            <a:buFont typeface="+mj-lt"/>
            <a:buAutoNum type="arabicPeriod"/>
          </a:pPr>
          <a:r>
            <a:rPr lang="en-GB" sz="2200" dirty="0"/>
            <a:t>Use a subset of the total dataset for schemes that contain good quality IMD data </a:t>
          </a:r>
        </a:p>
      </dgm:t>
    </dgm:pt>
    <dgm:pt modelId="{6E4E5EEC-7940-472A-AF5E-530C3543C0A9}" type="parTrans" cxnId="{9ABF3366-6DAD-4107-B4C2-0FC5C93013EE}">
      <dgm:prSet/>
      <dgm:spPr/>
      <dgm:t>
        <a:bodyPr/>
        <a:lstStyle/>
        <a:p>
          <a:endParaRPr lang="en-GB" sz="2200"/>
        </a:p>
      </dgm:t>
    </dgm:pt>
    <dgm:pt modelId="{8A6A45C2-D982-4077-81D9-36987CA6114A}" type="sibTrans" cxnId="{9ABF3366-6DAD-4107-B4C2-0FC5C93013EE}">
      <dgm:prSet custT="1"/>
      <dgm:spPr/>
      <dgm:t>
        <a:bodyPr/>
        <a:lstStyle/>
        <a:p>
          <a:endParaRPr lang="en-GB" sz="2200"/>
        </a:p>
      </dgm:t>
    </dgm:pt>
    <dgm:pt modelId="{026D1184-C495-4360-A21A-28406021795D}">
      <dgm:prSet custT="1"/>
      <dgm:spPr/>
      <dgm:t>
        <a:bodyPr/>
        <a:lstStyle/>
        <a:p>
          <a:r>
            <a:rPr lang="en-GB" sz="2200" dirty="0"/>
            <a:t>Split the data into a large number of “cells” based on IMD decile and pension amount</a:t>
          </a:r>
        </a:p>
      </dgm:t>
    </dgm:pt>
    <dgm:pt modelId="{7EF73CDC-7984-4033-92B6-8847AE1B56E4}" type="parTrans" cxnId="{49F74D11-C0D4-46F1-AE91-D1E86EDAB081}">
      <dgm:prSet/>
      <dgm:spPr/>
      <dgm:t>
        <a:bodyPr/>
        <a:lstStyle/>
        <a:p>
          <a:endParaRPr lang="en-GB" sz="2200"/>
        </a:p>
      </dgm:t>
    </dgm:pt>
    <dgm:pt modelId="{995FAA3D-916F-49A7-AF23-D5E0673B861B}" type="sibTrans" cxnId="{49F74D11-C0D4-46F1-AE91-D1E86EDAB081}">
      <dgm:prSet custT="1"/>
      <dgm:spPr/>
      <dgm:t>
        <a:bodyPr/>
        <a:lstStyle/>
        <a:p>
          <a:endParaRPr lang="en-GB" sz="2200"/>
        </a:p>
      </dgm:t>
    </dgm:pt>
    <dgm:pt modelId="{2800EFC2-AC6E-4A1F-BACB-B446C31580A1}">
      <dgm:prSet custT="1"/>
      <dgm:spPr/>
      <dgm:t>
        <a:bodyPr/>
        <a:lstStyle/>
        <a:p>
          <a:r>
            <a:rPr lang="en-GB" sz="2200" dirty="0"/>
            <a:t>Assign the cells to four groups, so that cells with similar mortality are assigned to the same group</a:t>
          </a:r>
        </a:p>
      </dgm:t>
    </dgm:pt>
    <dgm:pt modelId="{5ED66D18-C64B-4D0C-A436-3F9386F83AF2}" type="parTrans" cxnId="{4C4EF93D-0348-4110-AD72-DFB8975FAE1D}">
      <dgm:prSet/>
      <dgm:spPr/>
      <dgm:t>
        <a:bodyPr/>
        <a:lstStyle/>
        <a:p>
          <a:endParaRPr lang="en-GB" sz="2200"/>
        </a:p>
      </dgm:t>
    </dgm:pt>
    <dgm:pt modelId="{478FB94D-1C5A-482D-AD8A-B91C43D30089}" type="sibTrans" cxnId="{4C4EF93D-0348-4110-AD72-DFB8975FAE1D}">
      <dgm:prSet custT="1"/>
      <dgm:spPr/>
      <dgm:t>
        <a:bodyPr/>
        <a:lstStyle/>
        <a:p>
          <a:endParaRPr lang="en-GB" sz="2200"/>
        </a:p>
      </dgm:t>
    </dgm:pt>
    <dgm:pt modelId="{DC28DEE2-B3C4-40C9-9297-4CD751100905}">
      <dgm:prSet custT="1"/>
      <dgm:spPr/>
      <dgm:t>
        <a:bodyPr/>
        <a:lstStyle/>
        <a:p>
          <a:r>
            <a:rPr lang="en-GB" sz="2200"/>
            <a:t>Graduate mortality tables for each group</a:t>
          </a:r>
        </a:p>
      </dgm:t>
    </dgm:pt>
    <dgm:pt modelId="{9501B803-9A45-4925-8E45-2ABDAEBFC1B6}" type="parTrans" cxnId="{A5FD6057-28BE-4516-AC20-DD61849F20FA}">
      <dgm:prSet/>
      <dgm:spPr/>
      <dgm:t>
        <a:bodyPr/>
        <a:lstStyle/>
        <a:p>
          <a:endParaRPr lang="en-GB" sz="2200"/>
        </a:p>
      </dgm:t>
    </dgm:pt>
    <dgm:pt modelId="{BD6A6748-666F-4052-BF0B-27364474DDCF}" type="sibTrans" cxnId="{A5FD6057-28BE-4516-AC20-DD61849F20FA}">
      <dgm:prSet/>
      <dgm:spPr/>
      <dgm:t>
        <a:bodyPr/>
        <a:lstStyle/>
        <a:p>
          <a:endParaRPr lang="en-GB" sz="2200"/>
        </a:p>
      </dgm:t>
    </dgm:pt>
    <dgm:pt modelId="{37F6889A-D419-4956-BA05-F13397E06F29}" type="pres">
      <dgm:prSet presAssocID="{0256381F-CFF2-4BDC-A842-16A174C43464}" presName="outerComposite" presStyleCnt="0">
        <dgm:presLayoutVars>
          <dgm:chMax val="5"/>
          <dgm:dir/>
          <dgm:resizeHandles val="exact"/>
        </dgm:presLayoutVars>
      </dgm:prSet>
      <dgm:spPr/>
    </dgm:pt>
    <dgm:pt modelId="{602534F5-76C4-487B-8EB1-59C3EFB482BF}" type="pres">
      <dgm:prSet presAssocID="{0256381F-CFF2-4BDC-A842-16A174C43464}" presName="dummyMaxCanvas" presStyleCnt="0">
        <dgm:presLayoutVars/>
      </dgm:prSet>
      <dgm:spPr/>
    </dgm:pt>
    <dgm:pt modelId="{D10B9230-4F8C-4826-B281-E45F0EA9E977}" type="pres">
      <dgm:prSet presAssocID="{0256381F-CFF2-4BDC-A842-16A174C43464}" presName="FourNodes_1" presStyleLbl="node1" presStyleIdx="0" presStyleCnt="4">
        <dgm:presLayoutVars>
          <dgm:bulletEnabled val="1"/>
        </dgm:presLayoutVars>
      </dgm:prSet>
      <dgm:spPr/>
      <dgm:t>
        <a:bodyPr/>
        <a:lstStyle/>
        <a:p>
          <a:endParaRPr lang="en-US"/>
        </a:p>
      </dgm:t>
    </dgm:pt>
    <dgm:pt modelId="{A06D62BF-D9DA-4D06-B155-3855BC695B60}" type="pres">
      <dgm:prSet presAssocID="{0256381F-CFF2-4BDC-A842-16A174C43464}" presName="FourNodes_2" presStyleLbl="node1" presStyleIdx="1" presStyleCnt="4">
        <dgm:presLayoutVars>
          <dgm:bulletEnabled val="1"/>
        </dgm:presLayoutVars>
      </dgm:prSet>
      <dgm:spPr/>
      <dgm:t>
        <a:bodyPr/>
        <a:lstStyle/>
        <a:p>
          <a:endParaRPr lang="en-US"/>
        </a:p>
      </dgm:t>
    </dgm:pt>
    <dgm:pt modelId="{CE550090-D20E-4722-967B-F03D7BAF7C7E}" type="pres">
      <dgm:prSet presAssocID="{0256381F-CFF2-4BDC-A842-16A174C43464}" presName="FourNodes_3" presStyleLbl="node1" presStyleIdx="2" presStyleCnt="4">
        <dgm:presLayoutVars>
          <dgm:bulletEnabled val="1"/>
        </dgm:presLayoutVars>
      </dgm:prSet>
      <dgm:spPr/>
      <dgm:t>
        <a:bodyPr/>
        <a:lstStyle/>
        <a:p>
          <a:endParaRPr lang="en-US"/>
        </a:p>
      </dgm:t>
    </dgm:pt>
    <dgm:pt modelId="{BE4F64E6-5CF6-4D70-8DAD-3AEC91C9968D}" type="pres">
      <dgm:prSet presAssocID="{0256381F-CFF2-4BDC-A842-16A174C43464}" presName="FourNodes_4" presStyleLbl="node1" presStyleIdx="3" presStyleCnt="4">
        <dgm:presLayoutVars>
          <dgm:bulletEnabled val="1"/>
        </dgm:presLayoutVars>
      </dgm:prSet>
      <dgm:spPr/>
      <dgm:t>
        <a:bodyPr/>
        <a:lstStyle/>
        <a:p>
          <a:endParaRPr lang="en-US"/>
        </a:p>
      </dgm:t>
    </dgm:pt>
    <dgm:pt modelId="{ADD2A10D-1197-4E86-BF25-C4F63B34AA75}" type="pres">
      <dgm:prSet presAssocID="{0256381F-CFF2-4BDC-A842-16A174C43464}" presName="FourConn_1-2" presStyleLbl="fgAccFollowNode1" presStyleIdx="0" presStyleCnt="3">
        <dgm:presLayoutVars>
          <dgm:bulletEnabled val="1"/>
        </dgm:presLayoutVars>
      </dgm:prSet>
      <dgm:spPr/>
      <dgm:t>
        <a:bodyPr/>
        <a:lstStyle/>
        <a:p>
          <a:endParaRPr lang="en-US"/>
        </a:p>
      </dgm:t>
    </dgm:pt>
    <dgm:pt modelId="{195BF51A-ADA7-41D0-B55B-089E424FB6BF}" type="pres">
      <dgm:prSet presAssocID="{0256381F-CFF2-4BDC-A842-16A174C43464}" presName="FourConn_2-3" presStyleLbl="fgAccFollowNode1" presStyleIdx="1" presStyleCnt="3">
        <dgm:presLayoutVars>
          <dgm:bulletEnabled val="1"/>
        </dgm:presLayoutVars>
      </dgm:prSet>
      <dgm:spPr/>
      <dgm:t>
        <a:bodyPr/>
        <a:lstStyle/>
        <a:p>
          <a:endParaRPr lang="en-US"/>
        </a:p>
      </dgm:t>
    </dgm:pt>
    <dgm:pt modelId="{EACF501D-D1ED-4DCA-A6FD-922F2D0C9B4A}" type="pres">
      <dgm:prSet presAssocID="{0256381F-CFF2-4BDC-A842-16A174C43464}" presName="FourConn_3-4" presStyleLbl="fgAccFollowNode1" presStyleIdx="2" presStyleCnt="3">
        <dgm:presLayoutVars>
          <dgm:bulletEnabled val="1"/>
        </dgm:presLayoutVars>
      </dgm:prSet>
      <dgm:spPr/>
      <dgm:t>
        <a:bodyPr/>
        <a:lstStyle/>
        <a:p>
          <a:endParaRPr lang="en-US"/>
        </a:p>
      </dgm:t>
    </dgm:pt>
    <dgm:pt modelId="{44670F16-17EF-41CC-8262-93A307437E15}" type="pres">
      <dgm:prSet presAssocID="{0256381F-CFF2-4BDC-A842-16A174C43464}" presName="FourNodes_1_text" presStyleLbl="node1" presStyleIdx="3" presStyleCnt="4">
        <dgm:presLayoutVars>
          <dgm:bulletEnabled val="1"/>
        </dgm:presLayoutVars>
      </dgm:prSet>
      <dgm:spPr/>
      <dgm:t>
        <a:bodyPr/>
        <a:lstStyle/>
        <a:p>
          <a:endParaRPr lang="en-US"/>
        </a:p>
      </dgm:t>
    </dgm:pt>
    <dgm:pt modelId="{87C5AA7F-76AF-4D18-85F3-037AF99734B7}" type="pres">
      <dgm:prSet presAssocID="{0256381F-CFF2-4BDC-A842-16A174C43464}" presName="FourNodes_2_text" presStyleLbl="node1" presStyleIdx="3" presStyleCnt="4">
        <dgm:presLayoutVars>
          <dgm:bulletEnabled val="1"/>
        </dgm:presLayoutVars>
      </dgm:prSet>
      <dgm:spPr/>
      <dgm:t>
        <a:bodyPr/>
        <a:lstStyle/>
        <a:p>
          <a:endParaRPr lang="en-US"/>
        </a:p>
      </dgm:t>
    </dgm:pt>
    <dgm:pt modelId="{7A6DB4EF-9D31-4F07-A2CF-384EF42DE32A}" type="pres">
      <dgm:prSet presAssocID="{0256381F-CFF2-4BDC-A842-16A174C43464}" presName="FourNodes_3_text" presStyleLbl="node1" presStyleIdx="3" presStyleCnt="4">
        <dgm:presLayoutVars>
          <dgm:bulletEnabled val="1"/>
        </dgm:presLayoutVars>
      </dgm:prSet>
      <dgm:spPr/>
      <dgm:t>
        <a:bodyPr/>
        <a:lstStyle/>
        <a:p>
          <a:endParaRPr lang="en-US"/>
        </a:p>
      </dgm:t>
    </dgm:pt>
    <dgm:pt modelId="{387C9CF6-3AE7-4DFC-82F8-3975ABE8C8AC}" type="pres">
      <dgm:prSet presAssocID="{0256381F-CFF2-4BDC-A842-16A174C43464}" presName="FourNodes_4_text" presStyleLbl="node1" presStyleIdx="3" presStyleCnt="4">
        <dgm:presLayoutVars>
          <dgm:bulletEnabled val="1"/>
        </dgm:presLayoutVars>
      </dgm:prSet>
      <dgm:spPr/>
      <dgm:t>
        <a:bodyPr/>
        <a:lstStyle/>
        <a:p>
          <a:endParaRPr lang="en-US"/>
        </a:p>
      </dgm:t>
    </dgm:pt>
  </dgm:ptLst>
  <dgm:cxnLst>
    <dgm:cxn modelId="{26233231-6118-4F4B-A8B0-0E1F8F19E4DD}" type="presOf" srcId="{2800EFC2-AC6E-4A1F-BACB-B446C31580A1}" destId="{7A6DB4EF-9D31-4F07-A2CF-384EF42DE32A}" srcOrd="1" destOrd="0" presId="urn:microsoft.com/office/officeart/2005/8/layout/vProcess5"/>
    <dgm:cxn modelId="{0783A628-E9A0-4C81-B2F5-A30151A01552}" type="presOf" srcId="{8A6A45C2-D982-4077-81D9-36987CA6114A}" destId="{ADD2A10D-1197-4E86-BF25-C4F63B34AA75}" srcOrd="0" destOrd="0" presId="urn:microsoft.com/office/officeart/2005/8/layout/vProcess5"/>
    <dgm:cxn modelId="{9ABF3366-6DAD-4107-B4C2-0FC5C93013EE}" srcId="{0256381F-CFF2-4BDC-A842-16A174C43464}" destId="{2D41318C-5275-47FD-96EE-288D9D2A5808}" srcOrd="0" destOrd="0" parTransId="{6E4E5EEC-7940-472A-AF5E-530C3543C0A9}" sibTransId="{8A6A45C2-D982-4077-81D9-36987CA6114A}"/>
    <dgm:cxn modelId="{2E8AB93E-B7E7-493D-AF84-5F5306DF80EA}" type="presOf" srcId="{2D41318C-5275-47FD-96EE-288D9D2A5808}" destId="{D10B9230-4F8C-4826-B281-E45F0EA9E977}" srcOrd="0" destOrd="0" presId="urn:microsoft.com/office/officeart/2005/8/layout/vProcess5"/>
    <dgm:cxn modelId="{07626400-3D5E-4B09-BE59-CCA762302114}" type="presOf" srcId="{995FAA3D-916F-49A7-AF23-D5E0673B861B}" destId="{195BF51A-ADA7-41D0-B55B-089E424FB6BF}" srcOrd="0" destOrd="0" presId="urn:microsoft.com/office/officeart/2005/8/layout/vProcess5"/>
    <dgm:cxn modelId="{29382BC5-95E1-4FD5-B0A3-55B2D6873D69}" type="presOf" srcId="{478FB94D-1C5A-482D-AD8A-B91C43D30089}" destId="{EACF501D-D1ED-4DCA-A6FD-922F2D0C9B4A}" srcOrd="0" destOrd="0" presId="urn:microsoft.com/office/officeart/2005/8/layout/vProcess5"/>
    <dgm:cxn modelId="{49F74D11-C0D4-46F1-AE91-D1E86EDAB081}" srcId="{0256381F-CFF2-4BDC-A842-16A174C43464}" destId="{026D1184-C495-4360-A21A-28406021795D}" srcOrd="1" destOrd="0" parTransId="{7EF73CDC-7984-4033-92B6-8847AE1B56E4}" sibTransId="{995FAA3D-916F-49A7-AF23-D5E0673B861B}"/>
    <dgm:cxn modelId="{FE6D0BFD-D1E3-4589-A383-48826734E617}" type="presOf" srcId="{026D1184-C495-4360-A21A-28406021795D}" destId="{A06D62BF-D9DA-4D06-B155-3855BC695B60}" srcOrd="0" destOrd="0" presId="urn:microsoft.com/office/officeart/2005/8/layout/vProcess5"/>
    <dgm:cxn modelId="{A5FD6057-28BE-4516-AC20-DD61849F20FA}" srcId="{0256381F-CFF2-4BDC-A842-16A174C43464}" destId="{DC28DEE2-B3C4-40C9-9297-4CD751100905}" srcOrd="3" destOrd="0" parTransId="{9501B803-9A45-4925-8E45-2ABDAEBFC1B6}" sibTransId="{BD6A6748-666F-4052-BF0B-27364474DDCF}"/>
    <dgm:cxn modelId="{2711C2B4-A247-4513-ADBD-C9360AB679F5}" type="presOf" srcId="{0256381F-CFF2-4BDC-A842-16A174C43464}" destId="{37F6889A-D419-4956-BA05-F13397E06F29}" srcOrd="0" destOrd="0" presId="urn:microsoft.com/office/officeart/2005/8/layout/vProcess5"/>
    <dgm:cxn modelId="{6A0F0837-0D23-4F91-AD64-4FED838391B3}" type="presOf" srcId="{DC28DEE2-B3C4-40C9-9297-4CD751100905}" destId="{387C9CF6-3AE7-4DFC-82F8-3975ABE8C8AC}" srcOrd="1" destOrd="0" presId="urn:microsoft.com/office/officeart/2005/8/layout/vProcess5"/>
    <dgm:cxn modelId="{AD4C0EBE-5274-47F4-86B1-06BF137047AF}" type="presOf" srcId="{2800EFC2-AC6E-4A1F-BACB-B446C31580A1}" destId="{CE550090-D20E-4722-967B-F03D7BAF7C7E}" srcOrd="0" destOrd="0" presId="urn:microsoft.com/office/officeart/2005/8/layout/vProcess5"/>
    <dgm:cxn modelId="{0B843227-81C1-4E00-8105-74DCA7D885B3}" type="presOf" srcId="{DC28DEE2-B3C4-40C9-9297-4CD751100905}" destId="{BE4F64E6-5CF6-4D70-8DAD-3AEC91C9968D}" srcOrd="0" destOrd="0" presId="urn:microsoft.com/office/officeart/2005/8/layout/vProcess5"/>
    <dgm:cxn modelId="{D59C6B80-E5C1-4F8C-A7E5-CF110CCEE8A0}" type="presOf" srcId="{026D1184-C495-4360-A21A-28406021795D}" destId="{87C5AA7F-76AF-4D18-85F3-037AF99734B7}" srcOrd="1" destOrd="0" presId="urn:microsoft.com/office/officeart/2005/8/layout/vProcess5"/>
    <dgm:cxn modelId="{D01BD078-A6C5-4636-A383-8A62CC83D7BA}" type="presOf" srcId="{2D41318C-5275-47FD-96EE-288D9D2A5808}" destId="{44670F16-17EF-41CC-8262-93A307437E15}" srcOrd="1" destOrd="0" presId="urn:microsoft.com/office/officeart/2005/8/layout/vProcess5"/>
    <dgm:cxn modelId="{4C4EF93D-0348-4110-AD72-DFB8975FAE1D}" srcId="{0256381F-CFF2-4BDC-A842-16A174C43464}" destId="{2800EFC2-AC6E-4A1F-BACB-B446C31580A1}" srcOrd="2" destOrd="0" parTransId="{5ED66D18-C64B-4D0C-A436-3F9386F83AF2}" sibTransId="{478FB94D-1C5A-482D-AD8A-B91C43D30089}"/>
    <dgm:cxn modelId="{57A5CED0-BD1B-487A-8DA4-8396B7CFDF11}" type="presParOf" srcId="{37F6889A-D419-4956-BA05-F13397E06F29}" destId="{602534F5-76C4-487B-8EB1-59C3EFB482BF}" srcOrd="0" destOrd="0" presId="urn:microsoft.com/office/officeart/2005/8/layout/vProcess5"/>
    <dgm:cxn modelId="{9AD04AC0-0BFD-47A7-9536-77D3352FA73D}" type="presParOf" srcId="{37F6889A-D419-4956-BA05-F13397E06F29}" destId="{D10B9230-4F8C-4826-B281-E45F0EA9E977}" srcOrd="1" destOrd="0" presId="urn:microsoft.com/office/officeart/2005/8/layout/vProcess5"/>
    <dgm:cxn modelId="{FD642F32-844C-4794-ADEE-AA679A23BA43}" type="presParOf" srcId="{37F6889A-D419-4956-BA05-F13397E06F29}" destId="{A06D62BF-D9DA-4D06-B155-3855BC695B60}" srcOrd="2" destOrd="0" presId="urn:microsoft.com/office/officeart/2005/8/layout/vProcess5"/>
    <dgm:cxn modelId="{4A591FE2-5F85-4FE1-B5EE-91B97E06A4F0}" type="presParOf" srcId="{37F6889A-D419-4956-BA05-F13397E06F29}" destId="{CE550090-D20E-4722-967B-F03D7BAF7C7E}" srcOrd="3" destOrd="0" presId="urn:microsoft.com/office/officeart/2005/8/layout/vProcess5"/>
    <dgm:cxn modelId="{A997214B-3DA2-44B9-880E-556F151FCD09}" type="presParOf" srcId="{37F6889A-D419-4956-BA05-F13397E06F29}" destId="{BE4F64E6-5CF6-4D70-8DAD-3AEC91C9968D}" srcOrd="4" destOrd="0" presId="urn:microsoft.com/office/officeart/2005/8/layout/vProcess5"/>
    <dgm:cxn modelId="{B43C0F9C-CC7C-4E43-9C4F-D179CC00764C}" type="presParOf" srcId="{37F6889A-D419-4956-BA05-F13397E06F29}" destId="{ADD2A10D-1197-4E86-BF25-C4F63B34AA75}" srcOrd="5" destOrd="0" presId="urn:microsoft.com/office/officeart/2005/8/layout/vProcess5"/>
    <dgm:cxn modelId="{ADF53FA4-3CB6-44FE-AE28-F96DA3FA2EE3}" type="presParOf" srcId="{37F6889A-D419-4956-BA05-F13397E06F29}" destId="{195BF51A-ADA7-41D0-B55B-089E424FB6BF}" srcOrd="6" destOrd="0" presId="urn:microsoft.com/office/officeart/2005/8/layout/vProcess5"/>
    <dgm:cxn modelId="{B2E910D0-D3BB-4CDF-AD05-572EBD47B7D7}" type="presParOf" srcId="{37F6889A-D419-4956-BA05-F13397E06F29}" destId="{EACF501D-D1ED-4DCA-A6FD-922F2D0C9B4A}" srcOrd="7" destOrd="0" presId="urn:microsoft.com/office/officeart/2005/8/layout/vProcess5"/>
    <dgm:cxn modelId="{F43384DC-9CEB-4ED6-B3B5-13C827BFC8A5}" type="presParOf" srcId="{37F6889A-D419-4956-BA05-F13397E06F29}" destId="{44670F16-17EF-41CC-8262-93A307437E15}" srcOrd="8" destOrd="0" presId="urn:microsoft.com/office/officeart/2005/8/layout/vProcess5"/>
    <dgm:cxn modelId="{D5B73A93-D6D1-44F8-B3C1-F4998939A49D}" type="presParOf" srcId="{37F6889A-D419-4956-BA05-F13397E06F29}" destId="{87C5AA7F-76AF-4D18-85F3-037AF99734B7}" srcOrd="9" destOrd="0" presId="urn:microsoft.com/office/officeart/2005/8/layout/vProcess5"/>
    <dgm:cxn modelId="{1B3BC1E6-1D68-43FB-BA7A-EF487FCEFCC2}" type="presParOf" srcId="{37F6889A-D419-4956-BA05-F13397E06F29}" destId="{7A6DB4EF-9D31-4F07-A2CF-384EF42DE32A}" srcOrd="10" destOrd="0" presId="urn:microsoft.com/office/officeart/2005/8/layout/vProcess5"/>
    <dgm:cxn modelId="{9677B482-CF29-4C67-B21C-8E203254F4D1}" type="presParOf" srcId="{37F6889A-D419-4956-BA05-F13397E06F29}" destId="{387C9CF6-3AE7-4DFC-82F8-3975ABE8C8A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15466-64E4-4EF0-BF6C-5401FD605CAD}"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GB"/>
        </a:p>
      </dgm:t>
    </dgm:pt>
    <dgm:pt modelId="{E92344A9-5CCC-4EBD-931D-F2175CDC785D}">
      <dgm:prSet phldrT="[Text]" custT="1"/>
      <dgm:spPr/>
      <dgm:t>
        <a:bodyPr/>
        <a:lstStyle/>
        <a:p>
          <a:r>
            <a:rPr lang="en-GB" sz="2200" dirty="0">
              <a:latin typeface="+mj-lt"/>
            </a:rPr>
            <a:t>First consultation on approach and methods </a:t>
          </a:r>
        </a:p>
        <a:p>
          <a:r>
            <a:rPr lang="en-GB" sz="2200" dirty="0">
              <a:latin typeface="+mj-lt"/>
            </a:rPr>
            <a:t>Working Paper 174 – </a:t>
          </a:r>
          <a:r>
            <a:rPr lang="en-GB" sz="2200" b="1" dirty="0">
              <a:latin typeface="+mj-lt"/>
            </a:rPr>
            <a:t>4 May 2023</a:t>
          </a:r>
        </a:p>
      </dgm:t>
    </dgm:pt>
    <dgm:pt modelId="{CFC4D3D0-856D-4C9D-98C6-AD0EAF8C873F}" type="parTrans" cxnId="{BDD6786D-F72B-4E10-AC40-6363AACD7517}">
      <dgm:prSet/>
      <dgm:spPr/>
      <dgm:t>
        <a:bodyPr/>
        <a:lstStyle/>
        <a:p>
          <a:endParaRPr lang="en-GB" sz="1800">
            <a:latin typeface="+mj-lt"/>
          </a:endParaRPr>
        </a:p>
      </dgm:t>
    </dgm:pt>
    <dgm:pt modelId="{8408B4B8-1086-4108-81DE-076FC7161829}" type="sibTrans" cxnId="{BDD6786D-F72B-4E10-AC40-6363AACD7517}">
      <dgm:prSet custT="1"/>
      <dgm:spPr/>
      <dgm:t>
        <a:bodyPr/>
        <a:lstStyle/>
        <a:p>
          <a:endParaRPr lang="en-GB" sz="1800">
            <a:latin typeface="+mj-lt"/>
          </a:endParaRPr>
        </a:p>
      </dgm:t>
    </dgm:pt>
    <dgm:pt modelId="{FC310119-3B02-4886-A406-40735A47A458}">
      <dgm:prSet phldrT="[Text]" custT="1"/>
      <dgm:spPr/>
      <dgm:t>
        <a:bodyPr/>
        <a:lstStyle/>
        <a:p>
          <a:r>
            <a:rPr lang="en-GB" sz="2200" dirty="0">
              <a:latin typeface="+mj-lt"/>
            </a:rPr>
            <a:t>Second consultation on proposed tables</a:t>
          </a:r>
        </a:p>
        <a:p>
          <a:r>
            <a:rPr lang="en-GB" sz="2200" b="1" dirty="0">
              <a:latin typeface="+mj-lt"/>
            </a:rPr>
            <a:t>Autumn 2023</a:t>
          </a:r>
        </a:p>
      </dgm:t>
    </dgm:pt>
    <dgm:pt modelId="{F5E15032-6A2E-4B6B-970B-42E4339FDD9C}" type="parTrans" cxnId="{9A45EE6B-0370-4C1E-81C5-748937637D82}">
      <dgm:prSet/>
      <dgm:spPr/>
      <dgm:t>
        <a:bodyPr/>
        <a:lstStyle/>
        <a:p>
          <a:endParaRPr lang="en-GB" sz="1800">
            <a:latin typeface="+mj-lt"/>
          </a:endParaRPr>
        </a:p>
      </dgm:t>
    </dgm:pt>
    <dgm:pt modelId="{D81DB467-7A94-42B8-8AEF-E6756C7CC914}" type="sibTrans" cxnId="{9A45EE6B-0370-4C1E-81C5-748937637D82}">
      <dgm:prSet custT="1"/>
      <dgm:spPr/>
      <dgm:t>
        <a:bodyPr/>
        <a:lstStyle/>
        <a:p>
          <a:endParaRPr lang="en-GB" sz="1800">
            <a:latin typeface="+mj-lt"/>
          </a:endParaRPr>
        </a:p>
      </dgm:t>
    </dgm:pt>
    <dgm:pt modelId="{B604B873-C9CA-4302-8C74-393ED3B2265F}">
      <dgm:prSet phldrT="[Text]" custT="1"/>
      <dgm:spPr/>
      <dgm:t>
        <a:bodyPr/>
        <a:lstStyle/>
        <a:p>
          <a:r>
            <a:rPr lang="en-GB" sz="2200" dirty="0">
              <a:latin typeface="+mj-lt"/>
            </a:rPr>
            <a:t>Publication of S4 tables</a:t>
          </a:r>
        </a:p>
        <a:p>
          <a:r>
            <a:rPr lang="en-GB" sz="2200" b="1" dirty="0">
              <a:latin typeface="+mj-lt"/>
            </a:rPr>
            <a:t>Early 2024</a:t>
          </a:r>
        </a:p>
      </dgm:t>
    </dgm:pt>
    <dgm:pt modelId="{5AC36513-CF1F-4795-AC17-1FB685FF0EE4}" type="parTrans" cxnId="{45F0ACC7-B43F-454E-A646-0CFD6CC3EB5E}">
      <dgm:prSet/>
      <dgm:spPr/>
      <dgm:t>
        <a:bodyPr/>
        <a:lstStyle/>
        <a:p>
          <a:endParaRPr lang="en-GB" sz="1800">
            <a:latin typeface="+mj-lt"/>
          </a:endParaRPr>
        </a:p>
      </dgm:t>
    </dgm:pt>
    <dgm:pt modelId="{F7A3EF78-DC9F-415C-BACA-5AD1F8B6BE75}" type="sibTrans" cxnId="{45F0ACC7-B43F-454E-A646-0CFD6CC3EB5E}">
      <dgm:prSet/>
      <dgm:spPr/>
      <dgm:t>
        <a:bodyPr/>
        <a:lstStyle/>
        <a:p>
          <a:endParaRPr lang="en-GB" sz="1800">
            <a:latin typeface="+mj-lt"/>
          </a:endParaRPr>
        </a:p>
      </dgm:t>
    </dgm:pt>
    <dgm:pt modelId="{39819E03-C358-4758-B257-936CD2A92E20}" type="pres">
      <dgm:prSet presAssocID="{ECA15466-64E4-4EF0-BF6C-5401FD605CAD}" presName="Name0" presStyleCnt="0">
        <dgm:presLayoutVars>
          <dgm:dir/>
          <dgm:animLvl val="lvl"/>
          <dgm:resizeHandles val="exact"/>
        </dgm:presLayoutVars>
      </dgm:prSet>
      <dgm:spPr/>
      <dgm:t>
        <a:bodyPr/>
        <a:lstStyle/>
        <a:p>
          <a:endParaRPr lang="en-US"/>
        </a:p>
      </dgm:t>
    </dgm:pt>
    <dgm:pt modelId="{332B72E4-5B8D-4B9E-A9FF-B5A7BE57F570}" type="pres">
      <dgm:prSet presAssocID="{B604B873-C9CA-4302-8C74-393ED3B2265F}" presName="boxAndChildren" presStyleCnt="0"/>
      <dgm:spPr/>
    </dgm:pt>
    <dgm:pt modelId="{88110393-CF60-4295-8A54-3BA383DD2FCE}" type="pres">
      <dgm:prSet presAssocID="{B604B873-C9CA-4302-8C74-393ED3B2265F}" presName="parentTextBox" presStyleLbl="node1" presStyleIdx="0" presStyleCnt="3" custScaleY="81735"/>
      <dgm:spPr/>
      <dgm:t>
        <a:bodyPr/>
        <a:lstStyle/>
        <a:p>
          <a:endParaRPr lang="en-US"/>
        </a:p>
      </dgm:t>
    </dgm:pt>
    <dgm:pt modelId="{2BF4023E-993D-41BB-9F2C-A4C5AB323376}" type="pres">
      <dgm:prSet presAssocID="{D81DB467-7A94-42B8-8AEF-E6756C7CC914}" presName="sp" presStyleCnt="0"/>
      <dgm:spPr/>
    </dgm:pt>
    <dgm:pt modelId="{422DA8A7-38DC-46B7-A116-B7297DD00FCF}" type="pres">
      <dgm:prSet presAssocID="{FC310119-3B02-4886-A406-40735A47A458}" presName="arrowAndChildren" presStyleCnt="0"/>
      <dgm:spPr/>
    </dgm:pt>
    <dgm:pt modelId="{7E176DC3-6E49-40AD-B518-C62C0792FFFB}" type="pres">
      <dgm:prSet presAssocID="{FC310119-3B02-4886-A406-40735A47A458}" presName="parentTextArrow" presStyleLbl="node1" presStyleIdx="1" presStyleCnt="3" custScaleY="79557"/>
      <dgm:spPr/>
      <dgm:t>
        <a:bodyPr/>
        <a:lstStyle/>
        <a:p>
          <a:endParaRPr lang="en-US"/>
        </a:p>
      </dgm:t>
    </dgm:pt>
    <dgm:pt modelId="{17A112E7-5BFB-480B-94C2-857DB06B4994}" type="pres">
      <dgm:prSet presAssocID="{8408B4B8-1086-4108-81DE-076FC7161829}" presName="sp" presStyleCnt="0"/>
      <dgm:spPr/>
    </dgm:pt>
    <dgm:pt modelId="{8CE0E113-11F0-4C5B-BC27-392DDDF416A2}" type="pres">
      <dgm:prSet presAssocID="{E92344A9-5CCC-4EBD-931D-F2175CDC785D}" presName="arrowAndChildren" presStyleCnt="0"/>
      <dgm:spPr/>
    </dgm:pt>
    <dgm:pt modelId="{EAA581BE-0BC2-4735-A261-B5E9CEF1F456}" type="pres">
      <dgm:prSet presAssocID="{E92344A9-5CCC-4EBD-931D-F2175CDC785D}" presName="parentTextArrow" presStyleLbl="node1" presStyleIdx="2" presStyleCnt="3" custScaleY="82804"/>
      <dgm:spPr/>
      <dgm:t>
        <a:bodyPr/>
        <a:lstStyle/>
        <a:p>
          <a:endParaRPr lang="en-US"/>
        </a:p>
      </dgm:t>
    </dgm:pt>
  </dgm:ptLst>
  <dgm:cxnLst>
    <dgm:cxn modelId="{12A10BE8-9A6B-4F89-82EA-0B1E4BCD1323}" type="presOf" srcId="{FC310119-3B02-4886-A406-40735A47A458}" destId="{7E176DC3-6E49-40AD-B518-C62C0792FFFB}" srcOrd="0" destOrd="0" presId="urn:microsoft.com/office/officeart/2005/8/layout/process4"/>
    <dgm:cxn modelId="{9A45EE6B-0370-4C1E-81C5-748937637D82}" srcId="{ECA15466-64E4-4EF0-BF6C-5401FD605CAD}" destId="{FC310119-3B02-4886-A406-40735A47A458}" srcOrd="1" destOrd="0" parTransId="{F5E15032-6A2E-4B6B-970B-42E4339FDD9C}" sibTransId="{D81DB467-7A94-42B8-8AEF-E6756C7CC914}"/>
    <dgm:cxn modelId="{6DB7349C-D788-467E-B0C8-79E38450459F}" type="presOf" srcId="{E92344A9-5CCC-4EBD-931D-F2175CDC785D}" destId="{EAA581BE-0BC2-4735-A261-B5E9CEF1F456}" srcOrd="0" destOrd="0" presId="urn:microsoft.com/office/officeart/2005/8/layout/process4"/>
    <dgm:cxn modelId="{7FE38232-2858-45EF-8793-F3C33CE55A72}" type="presOf" srcId="{B604B873-C9CA-4302-8C74-393ED3B2265F}" destId="{88110393-CF60-4295-8A54-3BA383DD2FCE}" srcOrd="0" destOrd="0" presId="urn:microsoft.com/office/officeart/2005/8/layout/process4"/>
    <dgm:cxn modelId="{A75D7B66-5D26-4480-AEC5-DD37E5B7E58E}" type="presOf" srcId="{ECA15466-64E4-4EF0-BF6C-5401FD605CAD}" destId="{39819E03-C358-4758-B257-936CD2A92E20}" srcOrd="0" destOrd="0" presId="urn:microsoft.com/office/officeart/2005/8/layout/process4"/>
    <dgm:cxn modelId="{45F0ACC7-B43F-454E-A646-0CFD6CC3EB5E}" srcId="{ECA15466-64E4-4EF0-BF6C-5401FD605CAD}" destId="{B604B873-C9CA-4302-8C74-393ED3B2265F}" srcOrd="2" destOrd="0" parTransId="{5AC36513-CF1F-4795-AC17-1FB685FF0EE4}" sibTransId="{F7A3EF78-DC9F-415C-BACA-5AD1F8B6BE75}"/>
    <dgm:cxn modelId="{BDD6786D-F72B-4E10-AC40-6363AACD7517}" srcId="{ECA15466-64E4-4EF0-BF6C-5401FD605CAD}" destId="{E92344A9-5CCC-4EBD-931D-F2175CDC785D}" srcOrd="0" destOrd="0" parTransId="{CFC4D3D0-856D-4C9D-98C6-AD0EAF8C873F}" sibTransId="{8408B4B8-1086-4108-81DE-076FC7161829}"/>
    <dgm:cxn modelId="{1C3A167E-CC1B-4273-9277-781953118B79}" type="presParOf" srcId="{39819E03-C358-4758-B257-936CD2A92E20}" destId="{332B72E4-5B8D-4B9E-A9FF-B5A7BE57F570}" srcOrd="0" destOrd="0" presId="urn:microsoft.com/office/officeart/2005/8/layout/process4"/>
    <dgm:cxn modelId="{B38DF5F3-4A29-4EF8-BD61-DFE060825EC3}" type="presParOf" srcId="{332B72E4-5B8D-4B9E-A9FF-B5A7BE57F570}" destId="{88110393-CF60-4295-8A54-3BA383DD2FCE}" srcOrd="0" destOrd="0" presId="urn:microsoft.com/office/officeart/2005/8/layout/process4"/>
    <dgm:cxn modelId="{91CC5BA2-3AB2-4606-9BB1-C034C6798D2D}" type="presParOf" srcId="{39819E03-C358-4758-B257-936CD2A92E20}" destId="{2BF4023E-993D-41BB-9F2C-A4C5AB323376}" srcOrd="1" destOrd="0" presId="urn:microsoft.com/office/officeart/2005/8/layout/process4"/>
    <dgm:cxn modelId="{D0E1BC29-99B9-4519-990E-0864C1C6E467}" type="presParOf" srcId="{39819E03-C358-4758-B257-936CD2A92E20}" destId="{422DA8A7-38DC-46B7-A116-B7297DD00FCF}" srcOrd="2" destOrd="0" presId="urn:microsoft.com/office/officeart/2005/8/layout/process4"/>
    <dgm:cxn modelId="{E6F3A8BF-A258-46C1-9403-E026799E94C8}" type="presParOf" srcId="{422DA8A7-38DC-46B7-A116-B7297DD00FCF}" destId="{7E176DC3-6E49-40AD-B518-C62C0792FFFB}" srcOrd="0" destOrd="0" presId="urn:microsoft.com/office/officeart/2005/8/layout/process4"/>
    <dgm:cxn modelId="{B8C4FBE9-32E5-4CEC-86E2-56348AB8415F}" type="presParOf" srcId="{39819E03-C358-4758-B257-936CD2A92E20}" destId="{17A112E7-5BFB-480B-94C2-857DB06B4994}" srcOrd="3" destOrd="0" presId="urn:microsoft.com/office/officeart/2005/8/layout/process4"/>
    <dgm:cxn modelId="{A5127AD2-C082-443A-9EE5-D7C035A9C798}" type="presParOf" srcId="{39819E03-C358-4758-B257-936CD2A92E20}" destId="{8CE0E113-11F0-4C5B-BC27-392DDDF416A2}" srcOrd="4" destOrd="0" presId="urn:microsoft.com/office/officeart/2005/8/layout/process4"/>
    <dgm:cxn modelId="{40879F38-47A6-40F0-BF56-BF3124ED1AC0}" type="presParOf" srcId="{8CE0E113-11F0-4C5B-BC27-392DDDF416A2}" destId="{EAA581BE-0BC2-4735-A261-B5E9CEF1F4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9418E-38FB-469B-B6F4-A4140A1D730F}">
      <dsp:nvSpPr>
        <dsp:cNvPr id="0" name=""/>
        <dsp:cNvSpPr/>
      </dsp:nvSpPr>
      <dsp:spPr>
        <a:xfrm>
          <a:off x="0" y="10279"/>
          <a:ext cx="8982471" cy="91728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Current “S3” tables are based on 2009-16 data, published in 2018</a:t>
          </a:r>
        </a:p>
      </dsp:txBody>
      <dsp:txXfrm>
        <a:off x="44778" y="55057"/>
        <a:ext cx="8892915" cy="827724"/>
      </dsp:txXfrm>
    </dsp:sp>
    <dsp:sp modelId="{608CC0E8-F4E3-435F-A39A-B6A1CD26C911}">
      <dsp:nvSpPr>
        <dsp:cNvPr id="0" name=""/>
        <dsp:cNvSpPr/>
      </dsp:nvSpPr>
      <dsp:spPr>
        <a:xfrm>
          <a:off x="0" y="1068679"/>
          <a:ext cx="8982471" cy="917280"/>
        </a:xfrm>
        <a:prstGeom prst="roundRect">
          <a:avLst/>
        </a:prstGeom>
        <a:solidFill>
          <a:schemeClr val="accent2">
            <a:shade val="80000"/>
            <a:hueOff val="201836"/>
            <a:satOff val="-20821"/>
            <a:lumOff val="1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30 tables varying by: sex, pensioner type, retirement health, and pension amount</a:t>
          </a:r>
        </a:p>
      </dsp:txBody>
      <dsp:txXfrm>
        <a:off x="44778" y="1113457"/>
        <a:ext cx="8892915" cy="827724"/>
      </dsp:txXfrm>
    </dsp:sp>
    <dsp:sp modelId="{FAA3C950-3110-47A5-9014-C2F777590E65}">
      <dsp:nvSpPr>
        <dsp:cNvPr id="0" name=""/>
        <dsp:cNvSpPr/>
      </dsp:nvSpPr>
      <dsp:spPr>
        <a:xfrm>
          <a:off x="0" y="2127079"/>
          <a:ext cx="8982471" cy="917280"/>
        </a:xfrm>
        <a:prstGeom prst="roundRect">
          <a:avLst/>
        </a:prstGeom>
        <a:solidFill>
          <a:schemeClr val="accent2">
            <a:shade val="80000"/>
            <a:hueOff val="403671"/>
            <a:satOff val="-41642"/>
            <a:lumOff val="2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Intend to publish “S4” tables at the start of 2024 based on more recent data</a:t>
          </a:r>
        </a:p>
      </dsp:txBody>
      <dsp:txXfrm>
        <a:off x="44778" y="2171857"/>
        <a:ext cx="8892915" cy="827724"/>
      </dsp:txXfrm>
    </dsp:sp>
    <dsp:sp modelId="{8DA29FD7-C2A7-4E31-9D1E-1AB14D5C88AE}">
      <dsp:nvSpPr>
        <dsp:cNvPr id="0" name=""/>
        <dsp:cNvSpPr/>
      </dsp:nvSpPr>
      <dsp:spPr>
        <a:xfrm>
          <a:off x="0" y="3185479"/>
          <a:ext cx="8982471" cy="917280"/>
        </a:xfrm>
        <a:prstGeom prst="roundRect">
          <a:avLst/>
        </a:prstGeom>
        <a:solidFill>
          <a:schemeClr val="accent2">
            <a:shade val="80000"/>
            <a:hueOff val="605507"/>
            <a:satOff val="-62463"/>
            <a:lumOff val="431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Recently consulted on the proposed approach for S4</a:t>
          </a:r>
        </a:p>
      </dsp:txBody>
      <dsp:txXfrm>
        <a:off x="44778" y="3230257"/>
        <a:ext cx="8892915"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34448-D41A-4F5E-81DF-BC88F03625D5}">
      <dsp:nvSpPr>
        <dsp:cNvPr id="0" name=""/>
        <dsp:cNvSpPr/>
      </dsp:nvSpPr>
      <dsp:spPr>
        <a:xfrm>
          <a:off x="0" y="340566"/>
          <a:ext cx="9225749" cy="5040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AB6C7-CD8F-4231-ACE6-F8CCC8A9559A}">
      <dsp:nvSpPr>
        <dsp:cNvPr id="0" name=""/>
        <dsp:cNvSpPr/>
      </dsp:nvSpPr>
      <dsp:spPr>
        <a:xfrm>
          <a:off x="461287" y="45366"/>
          <a:ext cx="8404472" cy="59040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098" tIns="0" rIns="244098" bIns="0" numCol="1" spcCol="1270" anchor="ctr" anchorCtr="0">
          <a:noAutofit/>
        </a:bodyPr>
        <a:lstStyle/>
        <a:p>
          <a:pPr lvl="0" algn="l" defTabSz="977900">
            <a:lnSpc>
              <a:spcPct val="90000"/>
            </a:lnSpc>
            <a:spcBef>
              <a:spcPct val="0"/>
            </a:spcBef>
            <a:spcAft>
              <a:spcPct val="35000"/>
            </a:spcAft>
          </a:pPr>
          <a:r>
            <a:rPr lang="en-GB" sz="2200" kern="1200" dirty="0"/>
            <a:t>Graduation period of 2014 to 2019 – excluding the pandemic</a:t>
          </a:r>
        </a:p>
      </dsp:txBody>
      <dsp:txXfrm>
        <a:off x="490108" y="74187"/>
        <a:ext cx="8346830" cy="532758"/>
      </dsp:txXfrm>
    </dsp:sp>
    <dsp:sp modelId="{5A0898FF-7DEC-4E08-B627-7837368659FA}">
      <dsp:nvSpPr>
        <dsp:cNvPr id="0" name=""/>
        <dsp:cNvSpPr/>
      </dsp:nvSpPr>
      <dsp:spPr>
        <a:xfrm>
          <a:off x="0" y="1247766"/>
          <a:ext cx="9225749" cy="504000"/>
        </a:xfrm>
        <a:prstGeom prst="rect">
          <a:avLst/>
        </a:prstGeom>
        <a:solidFill>
          <a:schemeClr val="lt1">
            <a:alpha val="90000"/>
            <a:hueOff val="0"/>
            <a:satOff val="0"/>
            <a:lumOff val="0"/>
            <a:alphaOff val="0"/>
          </a:schemeClr>
        </a:solidFill>
        <a:ln w="25400" cap="flat" cmpd="sng" algn="ctr">
          <a:solidFill>
            <a:schemeClr val="accent2">
              <a:shade val="80000"/>
              <a:hueOff val="151377"/>
              <a:satOff val="-15616"/>
              <a:lumOff val="10783"/>
              <a:alphaOff val="0"/>
            </a:schemeClr>
          </a:solidFill>
          <a:prstDash val="solid"/>
        </a:ln>
        <a:effectLst/>
      </dsp:spPr>
      <dsp:style>
        <a:lnRef idx="2">
          <a:scrgbClr r="0" g="0" b="0"/>
        </a:lnRef>
        <a:fillRef idx="1">
          <a:scrgbClr r="0" g="0" b="0"/>
        </a:fillRef>
        <a:effectRef idx="0">
          <a:scrgbClr r="0" g="0" b="0"/>
        </a:effectRef>
        <a:fontRef idx="minor"/>
      </dsp:style>
    </dsp:sp>
    <dsp:sp modelId="{B753BEB6-1267-40C5-BF25-41BCD84989D6}">
      <dsp:nvSpPr>
        <dsp:cNvPr id="0" name=""/>
        <dsp:cNvSpPr/>
      </dsp:nvSpPr>
      <dsp:spPr>
        <a:xfrm>
          <a:off x="461287" y="952566"/>
          <a:ext cx="8404472" cy="590400"/>
        </a:xfrm>
        <a:prstGeom prst="roundRect">
          <a:avLst/>
        </a:prstGeom>
        <a:solidFill>
          <a:schemeClr val="accent2">
            <a:shade val="80000"/>
            <a:hueOff val="151377"/>
            <a:satOff val="-15616"/>
            <a:lumOff val="107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098" tIns="0" rIns="244098" bIns="0" numCol="1" spcCol="1270" anchor="ctr" anchorCtr="0">
          <a:noAutofit/>
        </a:bodyPr>
        <a:lstStyle/>
        <a:p>
          <a:pPr lvl="0" algn="l" defTabSz="977900">
            <a:lnSpc>
              <a:spcPct val="90000"/>
            </a:lnSpc>
            <a:spcBef>
              <a:spcPct val="0"/>
            </a:spcBef>
            <a:spcAft>
              <a:spcPct val="35000"/>
            </a:spcAft>
          </a:pPr>
          <a:r>
            <a:rPr lang="en-GB" sz="2200" kern="1200" dirty="0"/>
            <a:t>For the most part, retain the BAU graduation methods from S3</a:t>
          </a:r>
        </a:p>
      </dsp:txBody>
      <dsp:txXfrm>
        <a:off x="490108" y="981387"/>
        <a:ext cx="8346830" cy="532758"/>
      </dsp:txXfrm>
    </dsp:sp>
    <dsp:sp modelId="{3F33E4D5-E27F-4EDE-93CA-74AE788A229E}">
      <dsp:nvSpPr>
        <dsp:cNvPr id="0" name=""/>
        <dsp:cNvSpPr/>
      </dsp:nvSpPr>
      <dsp:spPr>
        <a:xfrm>
          <a:off x="0" y="2154966"/>
          <a:ext cx="9225749" cy="504000"/>
        </a:xfrm>
        <a:prstGeom prst="rect">
          <a:avLst/>
        </a:prstGeom>
        <a:solidFill>
          <a:schemeClr val="lt1">
            <a:alpha val="90000"/>
            <a:hueOff val="0"/>
            <a:satOff val="0"/>
            <a:lumOff val="0"/>
            <a:alphaOff val="0"/>
          </a:schemeClr>
        </a:solidFill>
        <a:ln w="25400" cap="flat" cmpd="sng" algn="ctr">
          <a:solidFill>
            <a:schemeClr val="accent2">
              <a:shade val="80000"/>
              <a:hueOff val="302753"/>
              <a:satOff val="-31231"/>
              <a:lumOff val="21566"/>
              <a:alphaOff val="0"/>
            </a:schemeClr>
          </a:solidFill>
          <a:prstDash val="solid"/>
        </a:ln>
        <a:effectLst/>
      </dsp:spPr>
      <dsp:style>
        <a:lnRef idx="2">
          <a:scrgbClr r="0" g="0" b="0"/>
        </a:lnRef>
        <a:fillRef idx="1">
          <a:scrgbClr r="0" g="0" b="0"/>
        </a:fillRef>
        <a:effectRef idx="0">
          <a:scrgbClr r="0" g="0" b="0"/>
        </a:effectRef>
        <a:fontRef idx="minor"/>
      </dsp:style>
    </dsp:sp>
    <dsp:sp modelId="{E13D5781-1276-4956-9BEF-D588D2B3EB4A}">
      <dsp:nvSpPr>
        <dsp:cNvPr id="0" name=""/>
        <dsp:cNvSpPr/>
      </dsp:nvSpPr>
      <dsp:spPr>
        <a:xfrm>
          <a:off x="461287" y="1859766"/>
          <a:ext cx="8404472" cy="590400"/>
        </a:xfrm>
        <a:prstGeom prst="roundRect">
          <a:avLst/>
        </a:prstGeom>
        <a:solidFill>
          <a:schemeClr val="accent2">
            <a:shade val="80000"/>
            <a:hueOff val="302753"/>
            <a:satOff val="-31231"/>
            <a:lumOff val="215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098" tIns="0" rIns="244098" bIns="0" numCol="1" spcCol="1270" anchor="ctr" anchorCtr="0">
          <a:noAutofit/>
        </a:bodyPr>
        <a:lstStyle/>
        <a:p>
          <a:pPr lvl="0" algn="l" defTabSz="977900">
            <a:lnSpc>
              <a:spcPct val="90000"/>
            </a:lnSpc>
            <a:spcBef>
              <a:spcPct val="0"/>
            </a:spcBef>
            <a:spcAft>
              <a:spcPct val="35000"/>
            </a:spcAft>
          </a:pPr>
          <a:r>
            <a:rPr lang="en-GB" sz="2200" kern="1200"/>
            <a:t>Update the existing 30 tables from S3</a:t>
          </a:r>
          <a:endParaRPr lang="en-GB" sz="2200" kern="1200" dirty="0"/>
        </a:p>
      </dsp:txBody>
      <dsp:txXfrm>
        <a:off x="490108" y="1888587"/>
        <a:ext cx="8346830" cy="532758"/>
      </dsp:txXfrm>
    </dsp:sp>
    <dsp:sp modelId="{34A586B7-031B-4088-AEAE-29678C84E010}">
      <dsp:nvSpPr>
        <dsp:cNvPr id="0" name=""/>
        <dsp:cNvSpPr/>
      </dsp:nvSpPr>
      <dsp:spPr>
        <a:xfrm>
          <a:off x="0" y="3062166"/>
          <a:ext cx="9225749" cy="504000"/>
        </a:xfrm>
        <a:prstGeom prst="rect">
          <a:avLst/>
        </a:prstGeom>
        <a:solidFill>
          <a:schemeClr val="lt1">
            <a:alpha val="90000"/>
            <a:hueOff val="0"/>
            <a:satOff val="0"/>
            <a:lumOff val="0"/>
            <a:alphaOff val="0"/>
          </a:schemeClr>
        </a:solidFill>
        <a:ln w="25400" cap="flat" cmpd="sng" algn="ctr">
          <a:solidFill>
            <a:schemeClr val="accent2">
              <a:shade val="80000"/>
              <a:hueOff val="454130"/>
              <a:satOff val="-46847"/>
              <a:lumOff val="32349"/>
              <a:alphaOff val="0"/>
            </a:schemeClr>
          </a:solidFill>
          <a:prstDash val="solid"/>
        </a:ln>
        <a:effectLst/>
      </dsp:spPr>
      <dsp:style>
        <a:lnRef idx="2">
          <a:scrgbClr r="0" g="0" b="0"/>
        </a:lnRef>
        <a:fillRef idx="1">
          <a:scrgbClr r="0" g="0" b="0"/>
        </a:fillRef>
        <a:effectRef idx="0">
          <a:scrgbClr r="0" g="0" b="0"/>
        </a:effectRef>
        <a:fontRef idx="minor"/>
      </dsp:style>
    </dsp:sp>
    <dsp:sp modelId="{9C2B566D-746B-4B62-849C-766203AD61AC}">
      <dsp:nvSpPr>
        <dsp:cNvPr id="0" name=""/>
        <dsp:cNvSpPr/>
      </dsp:nvSpPr>
      <dsp:spPr>
        <a:xfrm>
          <a:off x="461287" y="2766966"/>
          <a:ext cx="8404472" cy="590400"/>
        </a:xfrm>
        <a:prstGeom prst="roundRect">
          <a:avLst/>
        </a:prstGeom>
        <a:solidFill>
          <a:schemeClr val="accent2">
            <a:shade val="80000"/>
            <a:hueOff val="454130"/>
            <a:satOff val="-46847"/>
            <a:lumOff val="32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098" tIns="0" rIns="244098" bIns="0" numCol="1" spcCol="1270" anchor="ctr" anchorCtr="0">
          <a:noAutofit/>
        </a:bodyPr>
        <a:lstStyle/>
        <a:p>
          <a:pPr lvl="0" algn="l" defTabSz="977900">
            <a:lnSpc>
              <a:spcPct val="90000"/>
            </a:lnSpc>
            <a:spcBef>
              <a:spcPct val="0"/>
            </a:spcBef>
            <a:spcAft>
              <a:spcPct val="35000"/>
            </a:spcAft>
          </a:pPr>
          <a:r>
            <a:rPr lang="en-GB" sz="2200" kern="1200" dirty="0"/>
            <a:t>Update the amounts used to delimit the amount-banded tables</a:t>
          </a:r>
        </a:p>
      </dsp:txBody>
      <dsp:txXfrm>
        <a:off x="490108" y="2795787"/>
        <a:ext cx="8346830" cy="532758"/>
      </dsp:txXfrm>
    </dsp:sp>
    <dsp:sp modelId="{DE7E98B0-7CBC-4807-ACC4-D05697020618}">
      <dsp:nvSpPr>
        <dsp:cNvPr id="0" name=""/>
        <dsp:cNvSpPr/>
      </dsp:nvSpPr>
      <dsp:spPr>
        <a:xfrm>
          <a:off x="0" y="3969366"/>
          <a:ext cx="9225749" cy="504000"/>
        </a:xfrm>
        <a:prstGeom prst="rect">
          <a:avLst/>
        </a:prstGeom>
        <a:solidFill>
          <a:schemeClr val="lt1">
            <a:alpha val="90000"/>
            <a:hueOff val="0"/>
            <a:satOff val="0"/>
            <a:lumOff val="0"/>
            <a:alphaOff val="0"/>
          </a:schemeClr>
        </a:solidFill>
        <a:ln w="25400" cap="flat" cmpd="sng" algn="ctr">
          <a:solidFill>
            <a:schemeClr val="accent2">
              <a:shade val="80000"/>
              <a:hueOff val="605507"/>
              <a:satOff val="-62463"/>
              <a:lumOff val="43132"/>
              <a:alphaOff val="0"/>
            </a:schemeClr>
          </a:solidFill>
          <a:prstDash val="solid"/>
        </a:ln>
        <a:effectLst/>
      </dsp:spPr>
      <dsp:style>
        <a:lnRef idx="2">
          <a:scrgbClr r="0" g="0" b="0"/>
        </a:lnRef>
        <a:fillRef idx="1">
          <a:scrgbClr r="0" g="0" b="0"/>
        </a:fillRef>
        <a:effectRef idx="0">
          <a:scrgbClr r="0" g="0" b="0"/>
        </a:effectRef>
        <a:fontRef idx="minor"/>
      </dsp:style>
    </dsp:sp>
    <dsp:sp modelId="{1E118671-62C7-4E9B-851F-9BDED7A2FD0E}">
      <dsp:nvSpPr>
        <dsp:cNvPr id="0" name=""/>
        <dsp:cNvSpPr/>
      </dsp:nvSpPr>
      <dsp:spPr>
        <a:xfrm>
          <a:off x="461287" y="3674166"/>
          <a:ext cx="8404472" cy="590400"/>
        </a:xfrm>
        <a:prstGeom prst="roundRect">
          <a:avLst/>
        </a:prstGeom>
        <a:solidFill>
          <a:schemeClr val="accent2">
            <a:shade val="80000"/>
            <a:hueOff val="605507"/>
            <a:satOff val="-62463"/>
            <a:lumOff val="431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098" tIns="0" rIns="244098" bIns="0" numCol="1" spcCol="1270" anchor="ctr" anchorCtr="0">
          <a:noAutofit/>
        </a:bodyPr>
        <a:lstStyle/>
        <a:p>
          <a:pPr lvl="0" algn="l" defTabSz="977900">
            <a:lnSpc>
              <a:spcPct val="90000"/>
            </a:lnSpc>
            <a:spcBef>
              <a:spcPct val="0"/>
            </a:spcBef>
            <a:spcAft>
              <a:spcPct val="35000"/>
            </a:spcAft>
          </a:pPr>
          <a:r>
            <a:rPr lang="en-GB" sz="2200" kern="1200" dirty="0"/>
            <a:t>Produce 12 new “IMD tables”</a:t>
          </a:r>
        </a:p>
      </dsp:txBody>
      <dsp:txXfrm>
        <a:off x="490108" y="3702987"/>
        <a:ext cx="834683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B9230-4F8C-4826-B281-E45F0EA9E977}">
      <dsp:nvSpPr>
        <dsp:cNvPr id="0" name=""/>
        <dsp:cNvSpPr/>
      </dsp:nvSpPr>
      <dsp:spPr>
        <a:xfrm>
          <a:off x="0" y="0"/>
          <a:ext cx="7413149" cy="873474"/>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buFont typeface="+mj-lt"/>
            <a:buAutoNum type="arabicPeriod"/>
          </a:pPr>
          <a:r>
            <a:rPr lang="en-GB" sz="2200" kern="1200" dirty="0"/>
            <a:t>Use a subset of the total dataset for schemes that contain good quality IMD data </a:t>
          </a:r>
        </a:p>
      </dsp:txBody>
      <dsp:txXfrm>
        <a:off x="25583" y="25583"/>
        <a:ext cx="6396794" cy="822308"/>
      </dsp:txXfrm>
    </dsp:sp>
    <dsp:sp modelId="{A06D62BF-D9DA-4D06-B155-3855BC695B60}">
      <dsp:nvSpPr>
        <dsp:cNvPr id="0" name=""/>
        <dsp:cNvSpPr/>
      </dsp:nvSpPr>
      <dsp:spPr>
        <a:xfrm>
          <a:off x="620851" y="1032287"/>
          <a:ext cx="7413149" cy="873474"/>
        </a:xfrm>
        <a:prstGeom prst="roundRect">
          <a:avLst>
            <a:gd name="adj" fmla="val 10000"/>
          </a:avLst>
        </a:prstGeom>
        <a:solidFill>
          <a:schemeClr val="accent2">
            <a:shade val="80000"/>
            <a:hueOff val="201836"/>
            <a:satOff val="-20821"/>
            <a:lumOff val="14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Split the data into a large number of “cells” based on IMD decile and pension amount</a:t>
          </a:r>
        </a:p>
      </dsp:txBody>
      <dsp:txXfrm>
        <a:off x="646434" y="1057870"/>
        <a:ext cx="6173373" cy="822308"/>
      </dsp:txXfrm>
    </dsp:sp>
    <dsp:sp modelId="{CE550090-D20E-4722-967B-F03D7BAF7C7E}">
      <dsp:nvSpPr>
        <dsp:cNvPr id="0" name=""/>
        <dsp:cNvSpPr/>
      </dsp:nvSpPr>
      <dsp:spPr>
        <a:xfrm>
          <a:off x="1232436" y="2064575"/>
          <a:ext cx="7413149" cy="873474"/>
        </a:xfrm>
        <a:prstGeom prst="roundRect">
          <a:avLst>
            <a:gd name="adj" fmla="val 10000"/>
          </a:avLst>
        </a:prstGeom>
        <a:solidFill>
          <a:schemeClr val="accent2">
            <a:shade val="80000"/>
            <a:hueOff val="403671"/>
            <a:satOff val="-41642"/>
            <a:lumOff val="287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t>Assign the cells to four groups, so that cells with similar mortality are assigned to the same group</a:t>
          </a:r>
        </a:p>
      </dsp:txBody>
      <dsp:txXfrm>
        <a:off x="1258019" y="2090158"/>
        <a:ext cx="6182640" cy="822308"/>
      </dsp:txXfrm>
    </dsp:sp>
    <dsp:sp modelId="{BE4F64E6-5CF6-4D70-8DAD-3AEC91C9968D}">
      <dsp:nvSpPr>
        <dsp:cNvPr id="0" name=""/>
        <dsp:cNvSpPr/>
      </dsp:nvSpPr>
      <dsp:spPr>
        <a:xfrm>
          <a:off x="1853287" y="3096863"/>
          <a:ext cx="7413149" cy="873474"/>
        </a:xfrm>
        <a:prstGeom prst="roundRect">
          <a:avLst>
            <a:gd name="adj" fmla="val 10000"/>
          </a:avLst>
        </a:prstGeom>
        <a:solidFill>
          <a:schemeClr val="accent2">
            <a:shade val="80000"/>
            <a:hueOff val="605507"/>
            <a:satOff val="-62463"/>
            <a:lumOff val="431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a:t>Graduate mortality tables for each group</a:t>
          </a:r>
        </a:p>
      </dsp:txBody>
      <dsp:txXfrm>
        <a:off x="1878870" y="3122446"/>
        <a:ext cx="6173373" cy="822308"/>
      </dsp:txXfrm>
    </dsp:sp>
    <dsp:sp modelId="{ADD2A10D-1197-4E86-BF25-C4F63B34AA75}">
      <dsp:nvSpPr>
        <dsp:cNvPr id="0" name=""/>
        <dsp:cNvSpPr/>
      </dsp:nvSpPr>
      <dsp:spPr>
        <a:xfrm>
          <a:off x="6845391" y="669001"/>
          <a:ext cx="567758" cy="56775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dsp:txBody>
      <dsp:txXfrm>
        <a:off x="6973137" y="669001"/>
        <a:ext cx="312266" cy="427238"/>
      </dsp:txXfrm>
    </dsp:sp>
    <dsp:sp modelId="{195BF51A-ADA7-41D0-B55B-089E424FB6BF}">
      <dsp:nvSpPr>
        <dsp:cNvPr id="0" name=""/>
        <dsp:cNvSpPr/>
      </dsp:nvSpPr>
      <dsp:spPr>
        <a:xfrm>
          <a:off x="7466242" y="1701289"/>
          <a:ext cx="567758" cy="56775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dsp:txBody>
      <dsp:txXfrm>
        <a:off x="7593988" y="1701289"/>
        <a:ext cx="312266" cy="427238"/>
      </dsp:txXfrm>
    </dsp:sp>
    <dsp:sp modelId="{EACF501D-D1ED-4DCA-A6FD-922F2D0C9B4A}">
      <dsp:nvSpPr>
        <dsp:cNvPr id="0" name=""/>
        <dsp:cNvSpPr/>
      </dsp:nvSpPr>
      <dsp:spPr>
        <a:xfrm>
          <a:off x="8077827" y="2733577"/>
          <a:ext cx="567758" cy="56775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dsp:txBody>
      <dsp:txXfrm>
        <a:off x="8205573" y="2733577"/>
        <a:ext cx="312266" cy="427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10393-CF60-4295-8A54-3BA383DD2FCE}">
      <dsp:nvSpPr>
        <dsp:cNvPr id="0" name=""/>
        <dsp:cNvSpPr/>
      </dsp:nvSpPr>
      <dsp:spPr>
        <a:xfrm>
          <a:off x="0" y="3696697"/>
          <a:ext cx="9250561" cy="1224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latin typeface="+mj-lt"/>
            </a:rPr>
            <a:t>Publication of S4 tables</a:t>
          </a:r>
        </a:p>
        <a:p>
          <a:pPr lvl="0" algn="ctr" defTabSz="977900">
            <a:lnSpc>
              <a:spcPct val="90000"/>
            </a:lnSpc>
            <a:spcBef>
              <a:spcPct val="0"/>
            </a:spcBef>
            <a:spcAft>
              <a:spcPct val="35000"/>
            </a:spcAft>
          </a:pPr>
          <a:r>
            <a:rPr lang="en-GB" sz="2200" b="1" kern="1200" dirty="0">
              <a:latin typeface="+mj-lt"/>
            </a:rPr>
            <a:t>Early 2024</a:t>
          </a:r>
        </a:p>
      </dsp:txBody>
      <dsp:txXfrm>
        <a:off x="0" y="3696697"/>
        <a:ext cx="9250561" cy="1224000"/>
      </dsp:txXfrm>
    </dsp:sp>
    <dsp:sp modelId="{7E176DC3-6E49-40AD-B518-C62C0792FFFB}">
      <dsp:nvSpPr>
        <dsp:cNvPr id="0" name=""/>
        <dsp:cNvSpPr/>
      </dsp:nvSpPr>
      <dsp:spPr>
        <a:xfrm rot="10800000">
          <a:off x="0" y="1886810"/>
          <a:ext cx="9250561" cy="1832349"/>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latin typeface="+mj-lt"/>
            </a:rPr>
            <a:t>Second consultation on proposed tables</a:t>
          </a:r>
        </a:p>
        <a:p>
          <a:pPr lvl="0" algn="ctr" defTabSz="977900">
            <a:lnSpc>
              <a:spcPct val="90000"/>
            </a:lnSpc>
            <a:spcBef>
              <a:spcPct val="0"/>
            </a:spcBef>
            <a:spcAft>
              <a:spcPct val="35000"/>
            </a:spcAft>
          </a:pPr>
          <a:r>
            <a:rPr lang="en-GB" sz="2200" b="1" kern="1200" dirty="0">
              <a:latin typeface="+mj-lt"/>
            </a:rPr>
            <a:t>Autumn 2023</a:t>
          </a:r>
        </a:p>
      </dsp:txBody>
      <dsp:txXfrm rot="10800000">
        <a:off x="0" y="1886810"/>
        <a:ext cx="9250561" cy="1190605"/>
      </dsp:txXfrm>
    </dsp:sp>
    <dsp:sp modelId="{EAA581BE-0BC2-4735-A261-B5E9CEF1F456}">
      <dsp:nvSpPr>
        <dsp:cNvPr id="0" name=""/>
        <dsp:cNvSpPr/>
      </dsp:nvSpPr>
      <dsp:spPr>
        <a:xfrm rot="10800000">
          <a:off x="0" y="2139"/>
          <a:ext cx="9250561" cy="1907134"/>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a:latin typeface="+mj-lt"/>
            </a:rPr>
            <a:t>First consultation on approach and methods </a:t>
          </a:r>
        </a:p>
        <a:p>
          <a:pPr lvl="0" algn="ctr" defTabSz="977900">
            <a:lnSpc>
              <a:spcPct val="90000"/>
            </a:lnSpc>
            <a:spcBef>
              <a:spcPct val="0"/>
            </a:spcBef>
            <a:spcAft>
              <a:spcPct val="35000"/>
            </a:spcAft>
          </a:pPr>
          <a:r>
            <a:rPr lang="en-GB" sz="2200" kern="1200" dirty="0">
              <a:latin typeface="+mj-lt"/>
            </a:rPr>
            <a:t>Working Paper 174 – </a:t>
          </a:r>
          <a:r>
            <a:rPr lang="en-GB" sz="2200" b="1" kern="1200" dirty="0">
              <a:latin typeface="+mj-lt"/>
            </a:rPr>
            <a:t>4 May 2023</a:t>
          </a:r>
        </a:p>
      </dsp:txBody>
      <dsp:txXfrm rot="10800000">
        <a:off x="0" y="2139"/>
        <a:ext cx="9250561" cy="1239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0DABD8-D315-2CB2-3C24-0400655E2AC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F3B73E-8E49-4C62-A85E-8AFCA4F01AF7}"/>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B6B63B2-DD01-4995-B024-AA907EC946C1}" type="datetimeFigureOut">
              <a:rPr lang="en-GB" smtClean="0"/>
              <a:t>04/09/2023</a:t>
            </a:fld>
            <a:endParaRPr lang="en-GB"/>
          </a:p>
        </p:txBody>
      </p:sp>
      <p:sp>
        <p:nvSpPr>
          <p:cNvPr id="4" name="Footer Placeholder 3">
            <a:extLst>
              <a:ext uri="{FF2B5EF4-FFF2-40B4-BE49-F238E27FC236}">
                <a16:creationId xmlns:a16="http://schemas.microsoft.com/office/drawing/2014/main" id="{248533C8-0137-C8FA-9A9B-2275E20E318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0AF464-5FD2-A2D0-46E9-AD367E5C879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AFDB460-1A31-4AC8-8FBE-D8E89BC70A2B}" type="slidenum">
              <a:rPr lang="en-GB" smtClean="0"/>
              <a:t>‹#›</a:t>
            </a:fld>
            <a:endParaRPr lang="en-GB"/>
          </a:p>
        </p:txBody>
      </p:sp>
    </p:spTree>
    <p:extLst>
      <p:ext uri="{BB962C8B-B14F-4D97-AF65-F5344CB8AC3E}">
        <p14:creationId xmlns:p14="http://schemas.microsoft.com/office/powerpoint/2010/main" val="2469191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183871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See the week 2023-33 monitor for more details of registrations v occurrences. </a:t>
            </a:r>
          </a:p>
        </p:txBody>
      </p:sp>
      <p:sp>
        <p:nvSpPr>
          <p:cNvPr id="4" name="Slide Number Placeholder 3"/>
          <p:cNvSpPr>
            <a:spLocks noGrp="1"/>
          </p:cNvSpPr>
          <p:nvPr>
            <p:ph type="sldNum" sz="quarter" idx="5"/>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181834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142640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One-off exercise – only to August 2022. But shows that relative impact to the pandemic was similar across IMD deciles</a:t>
            </a:r>
          </a:p>
        </p:txBody>
      </p:sp>
      <p:sp>
        <p:nvSpPr>
          <p:cNvPr id="4" name="Slide Number Placeholder 3"/>
          <p:cNvSpPr>
            <a:spLocks noGrp="1"/>
          </p:cNvSpPr>
          <p:nvPr>
            <p:ph type="sldNum" sz="quarter" idx="5"/>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208948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Quite a lot of detail here – could trim it?</a:t>
            </a:r>
          </a:p>
        </p:txBody>
      </p:sp>
      <p:sp>
        <p:nvSpPr>
          <p:cNvPr id="4" name="Slide Number Placeholder 3"/>
          <p:cNvSpPr>
            <a:spLocks noGrp="1"/>
          </p:cNvSpPr>
          <p:nvPr>
            <p:ph type="sldNum" sz="quarter" idx="5"/>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260256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Proposing to produce four tables for each of male Pensioners, female Pensioners, and female Dependants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illustrative results show the proposed tables have a wider spread of mortality than tables that solely incorporate IMD decile or pension amount</a:t>
            </a:r>
          </a:p>
          <a:p>
            <a:endParaRPr lang="en-GB" dirty="0"/>
          </a:p>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288630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likely to change the allocation of three cells at top-right but it feels reasonable to show the groups from the consultation for now.</a:t>
            </a:r>
          </a:p>
        </p:txBody>
      </p:sp>
      <p:sp>
        <p:nvSpPr>
          <p:cNvPr id="4" name="Slide Number Placeholder 3"/>
          <p:cNvSpPr>
            <a:spLocks noGrp="1"/>
          </p:cNvSpPr>
          <p:nvPr>
            <p:ph type="sldNum" sz="quarter" idx="5"/>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200272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27</a:t>
            </a:fld>
            <a:endParaRPr lang="en-GB"/>
          </a:p>
        </p:txBody>
      </p:sp>
    </p:spTree>
    <p:extLst>
      <p:ext uri="{BB962C8B-B14F-4D97-AF65-F5344CB8AC3E}">
        <p14:creationId xmlns:p14="http://schemas.microsoft.com/office/powerpoint/2010/main" val="363513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28</a:t>
            </a:fld>
            <a:endParaRPr lang="en-GB"/>
          </a:p>
        </p:txBody>
      </p:sp>
    </p:spTree>
    <p:extLst>
      <p:ext uri="{BB962C8B-B14F-4D97-AF65-F5344CB8AC3E}">
        <p14:creationId xmlns:p14="http://schemas.microsoft.com/office/powerpoint/2010/main" val="506700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7EAF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4800"/>
            <a:ext cx="8413203" cy="1296000"/>
          </a:xfrm>
        </p:spPr>
        <p:txBody>
          <a:bodyPr anchor="b"/>
          <a:lstStyle>
            <a:lvl1pPr>
              <a:defRPr sz="3600" b="1">
                <a:solidFill>
                  <a:schemeClr val="accent2"/>
                </a:solidFill>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a:xfrm>
            <a:off x="428229" y="3780000"/>
            <a:ext cx="6631517" cy="1007740"/>
          </a:xfrm>
        </p:spPr>
        <p:txBody>
          <a:bodyPr/>
          <a:lstStyle>
            <a:lvl1pPr marL="0" indent="0">
              <a:spcBef>
                <a:spcPts val="0"/>
              </a:spcBef>
              <a:buFontTx/>
              <a:buNone/>
              <a:defRPr sz="2600" b="1">
                <a:solidFill>
                  <a:schemeClr val="accent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accent2"/>
                </a:solidFill>
              </a:defRPr>
            </a:lvl1pPr>
          </a:lstStyle>
          <a:p>
            <a:r>
              <a:rPr lang="en-US"/>
              <a:t>7 September 2023</a:t>
            </a:r>
            <a:endParaRPr lang="en-GB"/>
          </a:p>
        </p:txBody>
      </p:sp>
      <p:pic>
        <p:nvPicPr>
          <p:cNvPr id="2" name="Picture 2" descr="O:\CMI\Committees\Executive\projects\Branding\CMI_logo_RGB v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29" y="323965"/>
            <a:ext cx="3852000" cy="121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r>
              <a:rPr lang="en-US"/>
              <a:t>7 September 2023</a:t>
            </a:r>
            <a:endParaRPr lang="en-GB" dirty="0"/>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r>
              <a:rPr lang="en-GB"/>
              <a:t>CMI update on pensioner mortality assumptions</a:t>
            </a:r>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C7EA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229" y="2634300"/>
            <a:ext cx="8982471" cy="1143000"/>
          </a:xfrm>
        </p:spPr>
        <p:txBody>
          <a:bodyPr/>
          <a:lstStyle>
            <a:lvl1pPr>
              <a:defRPr>
                <a:solidFill>
                  <a:schemeClr val="accent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accent2"/>
                </a:solidFill>
              </a:defRPr>
            </a:lvl1pPr>
          </a:lstStyle>
          <a:p>
            <a:r>
              <a:rPr lang="en-US"/>
              <a:t>7 September 2023</a:t>
            </a:r>
            <a:endParaRPr lang="en-GB" dirty="0"/>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GB"/>
              <a:t>CMI update on pensioner mortality assumptions</a:t>
            </a:r>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FE8DA6AF-1811-4E27-A96F-54109F1D0275}" type="slidenum">
              <a:rPr lang="en-GB" smtClean="0"/>
              <a:pPr/>
              <a:t>‹#›</a:t>
            </a:fld>
            <a:endParaRPr lang="en-GB"/>
          </a:p>
        </p:txBody>
      </p:sp>
    </p:spTree>
    <p:extLst>
      <p:ext uri="{BB962C8B-B14F-4D97-AF65-F5344CB8AC3E}">
        <p14:creationId xmlns:p14="http://schemas.microsoft.com/office/powerpoint/2010/main" val="264414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C7EAF8"/>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28229" y="6410325"/>
            <a:ext cx="2378471" cy="331788"/>
          </a:xfrm>
        </p:spPr>
        <p:txBody>
          <a:bodyPr/>
          <a:lstStyle>
            <a:lvl1pPr>
              <a:defRPr>
                <a:solidFill>
                  <a:schemeClr val="accent2"/>
                </a:solidFill>
              </a:defRPr>
            </a:lvl1pPr>
          </a:lstStyle>
          <a:p>
            <a:r>
              <a:rPr lang="en-US"/>
              <a:t>7 September 2023</a:t>
            </a:r>
            <a:endParaRPr lang="en-GB" dirty="0"/>
          </a:p>
        </p:txBody>
      </p:sp>
      <p:sp>
        <p:nvSpPr>
          <p:cNvPr id="6" name="TextBox 5"/>
          <p:cNvSpPr txBox="1"/>
          <p:nvPr userDrawn="1"/>
        </p:nvSpPr>
        <p:spPr>
          <a:xfrm>
            <a:off x="428229" y="3218477"/>
            <a:ext cx="8982472" cy="2970044"/>
          </a:xfrm>
          <a:prstGeom prst="rect">
            <a:avLst/>
          </a:prstGeom>
          <a:noFill/>
        </p:spPr>
        <p:txBody>
          <a:bodyPr wrap="square" rtlCol="0" anchor="b">
            <a:spAutoFit/>
          </a:bodyPr>
          <a:lstStyle/>
          <a:p>
            <a:r>
              <a:rPr lang="en-GB" sz="1100" dirty="0">
                <a:solidFill>
                  <a:srgbClr val="113458"/>
                </a:solidFill>
              </a:rPr>
              <a:t>Continuous</a:t>
            </a:r>
            <a:r>
              <a:rPr lang="en-GB" sz="1100" baseline="0" dirty="0">
                <a:solidFill>
                  <a:srgbClr val="113458"/>
                </a:solidFill>
              </a:rPr>
              <a:t> Mortality Investigation Limited</a:t>
            </a:r>
            <a:endParaRPr lang="en-GB" sz="1100" dirty="0">
              <a:solidFill>
                <a:srgbClr val="113458"/>
              </a:solidFill>
            </a:endParaRPr>
          </a:p>
          <a:p>
            <a:r>
              <a:rPr lang="en-GB" sz="1100" dirty="0">
                <a:solidFill>
                  <a:srgbClr val="113458"/>
                </a:solidFill>
              </a:rPr>
              <a:t>Registered in England &amp; Wales (Company number: 8373631)</a:t>
            </a:r>
          </a:p>
          <a:p>
            <a:r>
              <a:rPr lang="en-GB" sz="1100" dirty="0">
                <a:solidFill>
                  <a:srgbClr val="113458"/>
                </a:solidFill>
              </a:rPr>
              <a:t>Registered Office: 7</a:t>
            </a:r>
            <a:r>
              <a:rPr lang="en-GB" sz="1100" baseline="30000" dirty="0">
                <a:solidFill>
                  <a:srgbClr val="113458"/>
                </a:solidFill>
              </a:rPr>
              <a:t>th</a:t>
            </a:r>
            <a:r>
              <a:rPr lang="en-GB" sz="1100" baseline="0" dirty="0">
                <a:solidFill>
                  <a:srgbClr val="113458"/>
                </a:solidFill>
              </a:rPr>
              <a:t> floor, Holborn Gate, 326-330 High Holborn, London, WC1V 7PP</a:t>
            </a:r>
            <a:endParaRPr lang="en-GB" sz="1100" dirty="0">
              <a:solidFill>
                <a:srgbClr val="113458"/>
              </a:solidFill>
            </a:endParaRPr>
          </a:p>
          <a:p>
            <a:endParaRPr lang="en-GB" sz="1100" dirty="0">
              <a:solidFill>
                <a:srgbClr val="113458"/>
              </a:solidFill>
            </a:endParaRPr>
          </a:p>
          <a:p>
            <a:r>
              <a:rPr lang="en-GB" sz="1100" dirty="0">
                <a:solidFill>
                  <a:srgbClr val="113458"/>
                </a:solidFill>
              </a:rPr>
              <a:t>Correspondence address: Two</a:t>
            </a:r>
            <a:r>
              <a:rPr lang="en-GB" sz="1100" baseline="0" dirty="0">
                <a:solidFill>
                  <a:srgbClr val="113458"/>
                </a:solidFill>
              </a:rPr>
              <a:t> London Wall Place, 123 London Wall</a:t>
            </a:r>
            <a:r>
              <a:rPr lang="en-GB" sz="1100" dirty="0">
                <a:solidFill>
                  <a:srgbClr val="113458"/>
                </a:solidFill>
              </a:rPr>
              <a:t>, London, EC2Y 5AU, United Kingdom</a:t>
            </a:r>
          </a:p>
          <a:p>
            <a:r>
              <a:rPr lang="en-GB" sz="1100" dirty="0">
                <a:solidFill>
                  <a:srgbClr val="113458"/>
                </a:solidFill>
              </a:rPr>
              <a:t>Email: info@cmilimited.co.uk</a:t>
            </a:r>
            <a:endParaRPr lang="en-GB" sz="1100" baseline="0" dirty="0">
              <a:solidFill>
                <a:srgbClr val="113458"/>
              </a:solidFill>
            </a:endParaRPr>
          </a:p>
          <a:p>
            <a:r>
              <a:rPr lang="en-GB" sz="1100" dirty="0">
                <a:solidFill>
                  <a:srgbClr val="113458"/>
                </a:solidFill>
              </a:rPr>
              <a:t>Tel: +44</a:t>
            </a:r>
            <a:r>
              <a:rPr lang="en-GB" sz="1100" baseline="0" dirty="0">
                <a:solidFill>
                  <a:srgbClr val="113458"/>
                </a:solidFill>
              </a:rPr>
              <a:t> </a:t>
            </a:r>
            <a:r>
              <a:rPr lang="en-GB" sz="1100" dirty="0">
                <a:solidFill>
                  <a:srgbClr val="113458"/>
                </a:solidFill>
              </a:rPr>
              <a:t>20 7776 3820</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dirty="0">
              <a:solidFill>
                <a:srgbClr val="113458"/>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dirty="0">
                <a:solidFill>
                  <a:srgbClr val="113458"/>
                </a:solidFill>
              </a:rPr>
              <a:t>Website:</a:t>
            </a:r>
            <a:r>
              <a:rPr lang="en-GB" sz="1100" baseline="0" dirty="0">
                <a:solidFill>
                  <a:srgbClr val="113458"/>
                </a:solidFill>
              </a:rPr>
              <a:t> www.cmilimited.co.uk (redirects to </a:t>
            </a:r>
            <a:r>
              <a:rPr lang="en-GB" sz="1100" dirty="0">
                <a:solidFill>
                  <a:srgbClr val="113458"/>
                </a:solidFill>
              </a:rPr>
              <a:t>www.actuaries.org.uk)</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100" noProof="0" dirty="0">
              <a:solidFill>
                <a:srgbClr val="113458"/>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100" noProof="0" dirty="0">
                <a:solidFill>
                  <a:srgbClr val="113458"/>
                </a:solidFill>
              </a:rPr>
              <a:t>Continuous Mortality Investigation Limited (‘the CMI’) is wholly owned by the Institute and Faculty of Actuaries.</a:t>
            </a:r>
          </a:p>
          <a:p>
            <a:endParaRPr lang="en-GB" sz="1100" dirty="0">
              <a:solidFill>
                <a:srgbClr val="113458"/>
              </a:solidFill>
            </a:endParaRPr>
          </a:p>
          <a:p>
            <a:r>
              <a:rPr lang="en-GB" sz="1100" dirty="0">
                <a:solidFill>
                  <a:srgbClr val="113458"/>
                </a:solidFill>
              </a:rPr>
              <a:t>Disclaimer: This document has been prepared by and/or on behalf of Continuous Mortality Investigation Limited (CMI). This document does not constitute advice and should not be relied upon as such. While care has been taken to ensure that it is accurate, up-to-date and useful, CMI will not accept any legal liability in relation to its contents.</a:t>
            </a:r>
          </a:p>
          <a:p>
            <a:endParaRPr lang="en-GB" sz="1100" dirty="0">
              <a:solidFill>
                <a:srgbClr val="113458"/>
              </a:solidFill>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100" dirty="0">
                <a:solidFill>
                  <a:srgbClr val="113458"/>
                </a:solidFill>
              </a:rPr>
              <a:t>© Continuous</a:t>
            </a:r>
            <a:r>
              <a:rPr lang="en-GB" sz="1100" baseline="0" dirty="0">
                <a:solidFill>
                  <a:srgbClr val="113458"/>
                </a:solidFill>
              </a:rPr>
              <a:t> Mortality Investigation Limited</a:t>
            </a:r>
            <a:endParaRPr lang="en-GB" sz="1100" dirty="0">
              <a:solidFill>
                <a:srgbClr val="113458"/>
              </a:solidFill>
            </a:endParaRPr>
          </a:p>
        </p:txBody>
      </p:sp>
      <p:pic>
        <p:nvPicPr>
          <p:cNvPr id="5" name="Picture 2" descr="O:\CMI\Committees\Executive\projects\Branding\CMI_logo_RGB v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8229" y="323965"/>
            <a:ext cx="3852000" cy="121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7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a:defRPr/>
            </a:lvl1pPr>
          </a:lstStyle>
          <a:p>
            <a:r>
              <a:rPr lang="en-US"/>
              <a:t>7 September 2023</a:t>
            </a:r>
            <a:endParaRPr lang="en-GB" dirty="0"/>
          </a:p>
        </p:txBody>
      </p:sp>
      <p:sp>
        <p:nvSpPr>
          <p:cNvPr id="5" name="Footer Placeholder 4"/>
          <p:cNvSpPr>
            <a:spLocks noGrp="1"/>
          </p:cNvSpPr>
          <p:nvPr>
            <p:ph type="ftr" sz="quarter" idx="11"/>
          </p:nvPr>
        </p:nvSpPr>
        <p:spPr/>
        <p:txBody>
          <a:bodyPr/>
          <a:lstStyle>
            <a:lvl1pPr>
              <a:defRPr/>
            </a:lvl1pPr>
          </a:lstStyle>
          <a:p>
            <a:r>
              <a:rPr lang="en-GB"/>
              <a:t>CMI update on pensioner mortality assumptions</a:t>
            </a:r>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a:t>7 September 2023</a:t>
            </a:r>
            <a:endParaRPr lang="en-GB" dirty="0"/>
          </a:p>
        </p:txBody>
      </p:sp>
      <p:sp>
        <p:nvSpPr>
          <p:cNvPr id="6" name="Footer Placeholder 5"/>
          <p:cNvSpPr>
            <a:spLocks noGrp="1"/>
          </p:cNvSpPr>
          <p:nvPr>
            <p:ph type="ftr" sz="quarter" idx="11"/>
          </p:nvPr>
        </p:nvSpPr>
        <p:spPr/>
        <p:txBody>
          <a:bodyPr/>
          <a:lstStyle>
            <a:lvl1pPr>
              <a:defRPr/>
            </a:lvl1pPr>
          </a:lstStyle>
          <a:p>
            <a:r>
              <a:rPr lang="en-GB"/>
              <a:t>CMI update on pensioner mortality assumptions</a:t>
            </a:r>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a:t>7 September 2023</a:t>
            </a:r>
            <a:endParaRPr lang="en-GB" dirty="0"/>
          </a:p>
        </p:txBody>
      </p:sp>
      <p:sp>
        <p:nvSpPr>
          <p:cNvPr id="8" name="Footer Placeholder 7"/>
          <p:cNvSpPr>
            <a:spLocks noGrp="1"/>
          </p:cNvSpPr>
          <p:nvPr>
            <p:ph type="ftr" sz="quarter" idx="11"/>
          </p:nvPr>
        </p:nvSpPr>
        <p:spPr/>
        <p:txBody>
          <a:bodyPr/>
          <a:lstStyle>
            <a:lvl1pPr>
              <a:defRPr/>
            </a:lvl1pPr>
          </a:lstStyle>
          <a:p>
            <a:r>
              <a:rPr lang="en-GB"/>
              <a:t>CMI update on pensioner mortality assumptions</a:t>
            </a:r>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7 September 2023</a:t>
            </a:r>
            <a:endParaRPr lang="en-GB" dirty="0"/>
          </a:p>
        </p:txBody>
      </p:sp>
      <p:sp>
        <p:nvSpPr>
          <p:cNvPr id="4" name="Footer Placeholder 3"/>
          <p:cNvSpPr>
            <a:spLocks noGrp="1"/>
          </p:cNvSpPr>
          <p:nvPr>
            <p:ph type="ftr" sz="quarter" idx="11"/>
          </p:nvPr>
        </p:nvSpPr>
        <p:spPr/>
        <p:txBody>
          <a:bodyPr/>
          <a:lstStyle>
            <a:lvl1pPr>
              <a:defRPr/>
            </a:lvl1pPr>
          </a:lstStyle>
          <a:p>
            <a:r>
              <a:rPr lang="en-GB"/>
              <a:t>CMI update on pensioner mortality assumptions</a:t>
            </a:r>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7 September 2023</a:t>
            </a:r>
            <a:endParaRPr lang="en-GB" dirty="0"/>
          </a:p>
        </p:txBody>
      </p:sp>
      <p:sp>
        <p:nvSpPr>
          <p:cNvPr id="3" name="Footer Placeholder 2"/>
          <p:cNvSpPr>
            <a:spLocks noGrp="1"/>
          </p:cNvSpPr>
          <p:nvPr>
            <p:ph type="ftr" sz="quarter" idx="11"/>
          </p:nvPr>
        </p:nvSpPr>
        <p:spPr/>
        <p:txBody>
          <a:bodyPr/>
          <a:lstStyle>
            <a:lvl1pPr>
              <a:defRPr/>
            </a:lvl1pPr>
          </a:lstStyle>
          <a:p>
            <a:r>
              <a:rPr lang="en-GB"/>
              <a:t>CMI update on pensioner mortality assumptions</a:t>
            </a:r>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7 September 2023</a:t>
            </a:r>
            <a:endParaRPr lang="en-GB" dirty="0"/>
          </a:p>
        </p:txBody>
      </p:sp>
      <p:sp>
        <p:nvSpPr>
          <p:cNvPr id="6" name="Footer Placeholder 5"/>
          <p:cNvSpPr>
            <a:spLocks noGrp="1"/>
          </p:cNvSpPr>
          <p:nvPr>
            <p:ph type="ftr" sz="quarter" idx="11"/>
          </p:nvPr>
        </p:nvSpPr>
        <p:spPr/>
        <p:txBody>
          <a:bodyPr/>
          <a:lstStyle>
            <a:lvl1pPr>
              <a:defRPr/>
            </a:lvl1pPr>
          </a:lstStyle>
          <a:p>
            <a:r>
              <a:rPr lang="en-GB"/>
              <a:t>CMI update on pensioner mortality assumptions</a:t>
            </a:r>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r>
              <a:rPr lang="en-US"/>
              <a:t>7 September 2023</a:t>
            </a:r>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r>
              <a:rPr lang="en-GB"/>
              <a:t>CMI update on pensioner mortality assumptions</a:t>
            </a:r>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4"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3">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
        <p:nvSpPr>
          <p:cNvPr id="58" name="Rectangle 57"/>
          <p:cNvSpPr/>
          <p:nvPr/>
        </p:nvSpPr>
        <p:spPr>
          <a:xfrm>
            <a:off x="-2989413"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3" y="2348880"/>
            <a:ext cx="2399129" cy="307777"/>
          </a:xfrm>
          <a:prstGeom prst="rect">
            <a:avLst/>
          </a:prstGeom>
          <a:noFill/>
        </p:spPr>
        <p:txBody>
          <a:bodyPr wrap="square" lIns="0" tIns="0" rIns="0" bIns="0" rtlCol="0">
            <a:spAutoFit/>
          </a:bodyPr>
          <a:lstStyle/>
          <a:p>
            <a:r>
              <a:rPr lang="en-GB" sz="1000" dirty="0"/>
              <a:t>Dark grey</a:t>
            </a:r>
          </a:p>
          <a:p>
            <a:r>
              <a:rPr lang="en-GB" sz="1000" dirty="0"/>
              <a:t>R63</a:t>
            </a:r>
            <a:r>
              <a:rPr lang="en-GB" sz="1000" baseline="0" dirty="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52" r:id="rId5"/>
    <p:sldLayoutId id="2147483653" r:id="rId6"/>
    <p:sldLayoutId id="2147483654" r:id="rId7"/>
    <p:sldLayoutId id="2147483655" r:id="rId8"/>
    <p:sldLayoutId id="2147483657" r:id="rId9"/>
    <p:sldLayoutId id="2147483660" r:id="rId10"/>
  </p:sldLayoutIdLst>
  <p:hf hd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CMI update on </a:t>
            </a:r>
            <a:br>
              <a:rPr lang="en-GB" dirty="0"/>
            </a:br>
            <a:r>
              <a:rPr lang="en-GB" dirty="0"/>
              <a:t>pensioner mortality assumptions</a:t>
            </a:r>
          </a:p>
        </p:txBody>
      </p:sp>
      <p:sp>
        <p:nvSpPr>
          <p:cNvPr id="3" name="Subtitle 2"/>
          <p:cNvSpPr>
            <a:spLocks noGrp="1"/>
          </p:cNvSpPr>
          <p:nvPr>
            <p:ph type="subTitle" idx="1"/>
          </p:nvPr>
        </p:nvSpPr>
        <p:spPr>
          <a:xfrm>
            <a:off x="428229" y="3780000"/>
            <a:ext cx="9333838" cy="614447"/>
          </a:xfrm>
        </p:spPr>
        <p:txBody>
          <a:bodyPr/>
          <a:lstStyle/>
          <a:p>
            <a:r>
              <a:rPr lang="en-GB" dirty="0"/>
              <a:t>Matthew Fletcher (SAPS Committee)</a:t>
            </a:r>
          </a:p>
          <a:p>
            <a:r>
              <a:rPr lang="en-GB" dirty="0"/>
              <a:t>Susan Hanlon (Mortality Projections Committee)</a:t>
            </a:r>
          </a:p>
        </p:txBody>
      </p:sp>
    </p:spTree>
    <p:extLst>
      <p:ext uri="{BB962C8B-B14F-4D97-AF65-F5344CB8AC3E}">
        <p14:creationId xmlns:p14="http://schemas.microsoft.com/office/powerpoint/2010/main" val="322324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4BF3-EB37-BF93-3104-28CE886B500B}"/>
              </a:ext>
            </a:extLst>
          </p:cNvPr>
          <p:cNvSpPr>
            <a:spLocks noGrp="1"/>
          </p:cNvSpPr>
          <p:nvPr>
            <p:ph type="title"/>
          </p:nvPr>
        </p:nvSpPr>
        <p:spPr/>
        <p:txBody>
          <a:bodyPr/>
          <a:lstStyle/>
          <a:p>
            <a:r>
              <a:rPr lang="en-GB" dirty="0"/>
              <a:t>Recent mortality – SAPS population</a:t>
            </a:r>
          </a:p>
        </p:txBody>
      </p:sp>
      <p:sp>
        <p:nvSpPr>
          <p:cNvPr id="3" name="Date Placeholder 2">
            <a:extLst>
              <a:ext uri="{FF2B5EF4-FFF2-40B4-BE49-F238E27FC236}">
                <a16:creationId xmlns:a16="http://schemas.microsoft.com/office/drawing/2014/main" id="{B51B5539-97CD-D1E5-B8CC-7B7BC97EE13D}"/>
              </a:ext>
            </a:extLst>
          </p:cNvPr>
          <p:cNvSpPr>
            <a:spLocks noGrp="1"/>
          </p:cNvSpPr>
          <p:nvPr>
            <p:ph type="dt" sz="half" idx="10"/>
          </p:nvPr>
        </p:nvSpPr>
        <p:spPr/>
        <p:txBody>
          <a:bodyPr/>
          <a:lstStyle/>
          <a:p>
            <a:r>
              <a:rPr lang="en-US"/>
              <a:t>7 September 2023</a:t>
            </a:r>
            <a:endParaRPr lang="en-GB" dirty="0"/>
          </a:p>
        </p:txBody>
      </p:sp>
      <p:sp>
        <p:nvSpPr>
          <p:cNvPr id="5" name="Slide Number Placeholder 4">
            <a:extLst>
              <a:ext uri="{FF2B5EF4-FFF2-40B4-BE49-F238E27FC236}">
                <a16:creationId xmlns:a16="http://schemas.microsoft.com/office/drawing/2014/main" id="{54781045-5352-F01D-566F-DB37BC3315D7}"/>
              </a:ext>
            </a:extLst>
          </p:cNvPr>
          <p:cNvSpPr>
            <a:spLocks noGrp="1"/>
          </p:cNvSpPr>
          <p:nvPr>
            <p:ph type="sldNum" sz="quarter" idx="12"/>
          </p:nvPr>
        </p:nvSpPr>
        <p:spPr/>
        <p:txBody>
          <a:bodyPr/>
          <a:lstStyle/>
          <a:p>
            <a:fld id="{FE8DA6AF-1811-4E27-A96F-54109F1D0275}" type="slidenum">
              <a:rPr lang="en-GB" smtClean="0"/>
              <a:pPr/>
              <a:t>10</a:t>
            </a:fld>
            <a:endParaRPr lang="en-GB"/>
          </a:p>
        </p:txBody>
      </p:sp>
      <p:sp>
        <p:nvSpPr>
          <p:cNvPr id="6" name="Footer Placeholder 5">
            <a:extLst>
              <a:ext uri="{FF2B5EF4-FFF2-40B4-BE49-F238E27FC236}">
                <a16:creationId xmlns:a16="http://schemas.microsoft.com/office/drawing/2014/main" id="{70724FBA-3427-39B0-C089-81446597C8F5}"/>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23009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29" y="404813"/>
            <a:ext cx="8982471" cy="642752"/>
          </a:xfrm>
        </p:spPr>
        <p:txBody>
          <a:bodyPr/>
          <a:lstStyle/>
          <a:p>
            <a:r>
              <a:rPr lang="en-GB" dirty="0"/>
              <a:t>Data</a:t>
            </a:r>
          </a:p>
        </p:txBody>
      </p:sp>
      <p:sp>
        <p:nvSpPr>
          <p:cNvPr id="5" name="Content Placeholder 4"/>
          <p:cNvSpPr>
            <a:spLocks noGrp="1"/>
          </p:cNvSpPr>
          <p:nvPr>
            <p:ph idx="1"/>
          </p:nvPr>
        </p:nvSpPr>
        <p:spPr>
          <a:xfrm>
            <a:off x="428229" y="1322541"/>
            <a:ext cx="8982471" cy="1716818"/>
          </a:xfrm>
        </p:spPr>
        <p:txBody>
          <a:bodyPr/>
          <a:lstStyle/>
          <a:p>
            <a:r>
              <a:rPr lang="en-GB" dirty="0"/>
              <a:t>The exposed to risk and deaths are similar to last year’s dataset</a:t>
            </a:r>
          </a:p>
          <a:p>
            <a:r>
              <a:rPr lang="en-GB" dirty="0"/>
              <a:t>Low volume of data in the final two years due to the timing of data submissions</a:t>
            </a:r>
          </a:p>
          <a:p>
            <a:r>
              <a:rPr lang="en-GB" dirty="0"/>
              <a:t>Material changes to public sector data</a:t>
            </a:r>
          </a:p>
        </p:txBody>
      </p:sp>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11</a:t>
            </a:fld>
            <a:endParaRPr lang="en-GB"/>
          </a:p>
        </p:txBody>
      </p:sp>
      <p:pic>
        <p:nvPicPr>
          <p:cNvPr id="9" name="Picture 8">
            <a:extLst>
              <a:ext uri="{FF2B5EF4-FFF2-40B4-BE49-F238E27FC236}">
                <a16:creationId xmlns:a16="http://schemas.microsoft.com/office/drawing/2014/main" id="{C39D738F-61E5-A72C-A0E5-D9FF4D000096}"/>
              </a:ext>
            </a:extLst>
          </p:cNvPr>
          <p:cNvPicPr>
            <a:picLocks noChangeAspect="1"/>
          </p:cNvPicPr>
          <p:nvPr/>
        </p:nvPicPr>
        <p:blipFill>
          <a:blip r:embed="rId2"/>
          <a:stretch>
            <a:fillRect/>
          </a:stretch>
        </p:blipFill>
        <p:spPr>
          <a:xfrm>
            <a:off x="984423" y="3139882"/>
            <a:ext cx="7688580" cy="3169920"/>
          </a:xfrm>
          <a:prstGeom prst="rect">
            <a:avLst/>
          </a:prstGeom>
        </p:spPr>
      </p:pic>
      <p:sp>
        <p:nvSpPr>
          <p:cNvPr id="6" name="Footer Placeholder 5">
            <a:extLst>
              <a:ext uri="{FF2B5EF4-FFF2-40B4-BE49-F238E27FC236}">
                <a16:creationId xmlns:a16="http://schemas.microsoft.com/office/drawing/2014/main" id="{B0D2C806-FBCF-A8C4-7A59-3203E5B468A8}"/>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5464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229" y="404813"/>
            <a:ext cx="8982471" cy="783267"/>
          </a:xfrm>
        </p:spPr>
        <p:txBody>
          <a:bodyPr/>
          <a:lstStyle/>
          <a:p>
            <a:r>
              <a:rPr lang="en-GB" dirty="0"/>
              <a:t>Results – By pensioner type</a:t>
            </a:r>
          </a:p>
        </p:txBody>
      </p:sp>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12</a:t>
            </a:fld>
            <a:endParaRPr lang="en-GB"/>
          </a:p>
        </p:txBody>
      </p:sp>
      <p:pic>
        <p:nvPicPr>
          <p:cNvPr id="8" name="Picture 7">
            <a:extLst>
              <a:ext uri="{FF2B5EF4-FFF2-40B4-BE49-F238E27FC236}">
                <a16:creationId xmlns:a16="http://schemas.microsoft.com/office/drawing/2014/main" id="{FC6C1A58-6366-18B6-1703-1A3F40059603}"/>
              </a:ext>
            </a:extLst>
          </p:cNvPr>
          <p:cNvPicPr>
            <a:picLocks noChangeAspect="1"/>
          </p:cNvPicPr>
          <p:nvPr/>
        </p:nvPicPr>
        <p:blipFill>
          <a:blip r:embed="rId2"/>
          <a:stretch>
            <a:fillRect/>
          </a:stretch>
        </p:blipFill>
        <p:spPr>
          <a:xfrm>
            <a:off x="800854" y="1188080"/>
            <a:ext cx="8237220" cy="5071872"/>
          </a:xfrm>
          <a:prstGeom prst="rect">
            <a:avLst/>
          </a:prstGeom>
        </p:spPr>
      </p:pic>
      <p:sp>
        <p:nvSpPr>
          <p:cNvPr id="5" name="Footer Placeholder 4">
            <a:extLst>
              <a:ext uri="{FF2B5EF4-FFF2-40B4-BE49-F238E27FC236}">
                <a16:creationId xmlns:a16="http://schemas.microsoft.com/office/drawing/2014/main" id="{45004B20-5508-D31B-6F56-2F1CD284F4AC}"/>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264368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95AC23-1D4A-3BC8-8C4A-8B353AC31DB8}"/>
              </a:ext>
            </a:extLst>
          </p:cNvPr>
          <p:cNvPicPr>
            <a:picLocks noChangeAspect="1"/>
          </p:cNvPicPr>
          <p:nvPr/>
        </p:nvPicPr>
        <p:blipFill>
          <a:blip r:embed="rId2"/>
          <a:stretch>
            <a:fillRect/>
          </a:stretch>
        </p:blipFill>
        <p:spPr>
          <a:xfrm>
            <a:off x="800854" y="1188080"/>
            <a:ext cx="8237220" cy="5071872"/>
          </a:xfrm>
          <a:prstGeom prst="rect">
            <a:avLst/>
          </a:prstGeom>
        </p:spPr>
      </p:pic>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13</a:t>
            </a:fld>
            <a:endParaRPr lang="en-GB"/>
          </a:p>
        </p:txBody>
      </p:sp>
      <p:cxnSp>
        <p:nvCxnSpPr>
          <p:cNvPr id="5" name="Straight Arrow Connector 4">
            <a:extLst>
              <a:ext uri="{FF2B5EF4-FFF2-40B4-BE49-F238E27FC236}">
                <a16:creationId xmlns:a16="http://schemas.microsoft.com/office/drawing/2014/main" id="{DB841973-A9FD-1250-D597-B6889F8E140C}"/>
              </a:ext>
            </a:extLst>
          </p:cNvPr>
          <p:cNvCxnSpPr/>
          <p:nvPr/>
        </p:nvCxnSpPr>
        <p:spPr>
          <a:xfrm>
            <a:off x="3450402" y="1826406"/>
            <a:ext cx="844550" cy="7771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21641D8-8C0A-C288-BC44-002267CCFF53}"/>
              </a:ext>
            </a:extLst>
          </p:cNvPr>
          <p:cNvCxnSpPr/>
          <p:nvPr/>
        </p:nvCxnSpPr>
        <p:spPr>
          <a:xfrm>
            <a:off x="6944499" y="1854158"/>
            <a:ext cx="844550" cy="7771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278DC76-FFEA-9C25-0C89-09FAA82AF631}"/>
              </a:ext>
            </a:extLst>
          </p:cNvPr>
          <p:cNvCxnSpPr/>
          <p:nvPr/>
        </p:nvCxnSpPr>
        <p:spPr>
          <a:xfrm>
            <a:off x="3597795" y="3429000"/>
            <a:ext cx="844550" cy="7771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57514F-8866-5027-D2DE-42BEFFAC115E}"/>
              </a:ext>
            </a:extLst>
          </p:cNvPr>
          <p:cNvCxnSpPr/>
          <p:nvPr/>
        </p:nvCxnSpPr>
        <p:spPr>
          <a:xfrm>
            <a:off x="7239285" y="3436513"/>
            <a:ext cx="844550" cy="7771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4">
            <a:extLst>
              <a:ext uri="{FF2B5EF4-FFF2-40B4-BE49-F238E27FC236}">
                <a16:creationId xmlns:a16="http://schemas.microsoft.com/office/drawing/2014/main" id="{56E50876-F261-F172-B76F-863D72F86C75}"/>
              </a:ext>
            </a:extLst>
          </p:cNvPr>
          <p:cNvSpPr>
            <a:spLocks noGrp="1"/>
          </p:cNvSpPr>
          <p:nvPr>
            <p:ph idx="1"/>
          </p:nvPr>
        </p:nvSpPr>
        <p:spPr>
          <a:xfrm>
            <a:off x="4343973" y="4638071"/>
            <a:ext cx="4782961" cy="434669"/>
          </a:xfrm>
          <a:solidFill>
            <a:schemeClr val="accent3">
              <a:lumMod val="40000"/>
              <a:lumOff val="60000"/>
            </a:schemeClr>
          </a:solidFill>
        </p:spPr>
        <p:txBody>
          <a:bodyPr/>
          <a:lstStyle/>
          <a:p>
            <a:pPr marL="0" indent="0" algn="ctr">
              <a:buNone/>
            </a:pPr>
            <a:r>
              <a:rPr lang="en-GB" dirty="0"/>
              <a:t>Less extreme than in previous analyses</a:t>
            </a:r>
          </a:p>
        </p:txBody>
      </p:sp>
      <p:sp>
        <p:nvSpPr>
          <p:cNvPr id="11" name="Content Placeholder 4">
            <a:extLst>
              <a:ext uri="{FF2B5EF4-FFF2-40B4-BE49-F238E27FC236}">
                <a16:creationId xmlns:a16="http://schemas.microsoft.com/office/drawing/2014/main" id="{071A854E-64CB-4422-0D9E-93BE61441193}"/>
              </a:ext>
            </a:extLst>
          </p:cNvPr>
          <p:cNvSpPr txBox="1">
            <a:spLocks/>
          </p:cNvSpPr>
          <p:nvPr/>
        </p:nvSpPr>
        <p:spPr bwMode="auto">
          <a:xfrm>
            <a:off x="4343972" y="5100558"/>
            <a:ext cx="4782961" cy="434669"/>
          </a:xfrm>
          <a:prstGeom prst="rect">
            <a:avLst/>
          </a:prstGeom>
          <a:solidFill>
            <a:schemeClr val="accent1">
              <a:lumMod val="40000"/>
              <a:lumOff val="60000"/>
            </a:schemeClr>
          </a:solidFill>
          <a:ln>
            <a:noFill/>
          </a:ln>
          <a:effec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kern="0" dirty="0"/>
              <a:t>Less notable for male Pensioners</a:t>
            </a:r>
          </a:p>
        </p:txBody>
      </p:sp>
      <p:sp>
        <p:nvSpPr>
          <p:cNvPr id="13" name="Title 3">
            <a:extLst>
              <a:ext uri="{FF2B5EF4-FFF2-40B4-BE49-F238E27FC236}">
                <a16:creationId xmlns:a16="http://schemas.microsoft.com/office/drawing/2014/main" id="{73D6E517-3881-D719-35AF-F8794B3ACE05}"/>
              </a:ext>
            </a:extLst>
          </p:cNvPr>
          <p:cNvSpPr txBox="1">
            <a:spLocks/>
          </p:cNvSpPr>
          <p:nvPr/>
        </p:nvSpPr>
        <p:spPr bwMode="auto">
          <a:xfrm>
            <a:off x="428229" y="404813"/>
            <a:ext cx="8982471" cy="78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a:t>Results – By pensioner type</a:t>
            </a:r>
            <a:endParaRPr lang="en-GB" kern="0" dirty="0"/>
          </a:p>
        </p:txBody>
      </p:sp>
      <p:sp>
        <p:nvSpPr>
          <p:cNvPr id="4" name="Footer Placeholder 3">
            <a:extLst>
              <a:ext uri="{FF2B5EF4-FFF2-40B4-BE49-F238E27FC236}">
                <a16:creationId xmlns:a16="http://schemas.microsoft.com/office/drawing/2014/main" id="{308C4A33-62CD-D627-16C7-7B183A226B53}"/>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23284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14</a:t>
            </a:fld>
            <a:endParaRPr lang="en-GB"/>
          </a:p>
        </p:txBody>
      </p:sp>
      <p:pic>
        <p:nvPicPr>
          <p:cNvPr id="9" name="Picture 8">
            <a:extLst>
              <a:ext uri="{FF2B5EF4-FFF2-40B4-BE49-F238E27FC236}">
                <a16:creationId xmlns:a16="http://schemas.microsoft.com/office/drawing/2014/main" id="{117725C8-7423-C2E4-8924-9B50137325DD}"/>
              </a:ext>
            </a:extLst>
          </p:cNvPr>
          <p:cNvPicPr>
            <a:picLocks noChangeAspect="1"/>
          </p:cNvPicPr>
          <p:nvPr/>
        </p:nvPicPr>
        <p:blipFill>
          <a:blip r:embed="rId2"/>
          <a:stretch>
            <a:fillRect/>
          </a:stretch>
        </p:blipFill>
        <p:spPr>
          <a:xfrm>
            <a:off x="531868" y="1285531"/>
            <a:ext cx="8775192" cy="4142232"/>
          </a:xfrm>
          <a:prstGeom prst="rect">
            <a:avLst/>
          </a:prstGeom>
        </p:spPr>
      </p:pic>
      <p:sp>
        <p:nvSpPr>
          <p:cNvPr id="12" name="Title 3">
            <a:extLst>
              <a:ext uri="{FF2B5EF4-FFF2-40B4-BE49-F238E27FC236}">
                <a16:creationId xmlns:a16="http://schemas.microsoft.com/office/drawing/2014/main" id="{6FE5F0D2-20BF-71EF-F111-06137F43B4B3}"/>
              </a:ext>
            </a:extLst>
          </p:cNvPr>
          <p:cNvSpPr txBox="1">
            <a:spLocks/>
          </p:cNvSpPr>
          <p:nvPr/>
        </p:nvSpPr>
        <p:spPr bwMode="auto">
          <a:xfrm>
            <a:off x="428229" y="404813"/>
            <a:ext cx="8982471" cy="78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Results – By calendar year</a:t>
            </a:r>
          </a:p>
        </p:txBody>
      </p:sp>
      <p:sp>
        <p:nvSpPr>
          <p:cNvPr id="4" name="TextBox 3">
            <a:extLst>
              <a:ext uri="{FF2B5EF4-FFF2-40B4-BE49-F238E27FC236}">
                <a16:creationId xmlns:a16="http://schemas.microsoft.com/office/drawing/2014/main" id="{E4BF55B6-FDA0-1C90-6358-5C21AB9B04AD}"/>
              </a:ext>
            </a:extLst>
          </p:cNvPr>
          <p:cNvSpPr txBox="1"/>
          <p:nvPr/>
        </p:nvSpPr>
        <p:spPr>
          <a:xfrm>
            <a:off x="772998" y="5665509"/>
            <a:ext cx="8637702" cy="584775"/>
          </a:xfrm>
          <a:prstGeom prst="rect">
            <a:avLst/>
          </a:prstGeom>
          <a:noFill/>
        </p:spPr>
        <p:txBody>
          <a:bodyPr wrap="square" rtlCol="0">
            <a:spAutoFit/>
          </a:bodyPr>
          <a:lstStyle/>
          <a:p>
            <a:r>
              <a:rPr lang="en-GB" sz="1600" dirty="0"/>
              <a:t>Results are affected by changes in the composition of the dataset changes over time. </a:t>
            </a:r>
          </a:p>
          <a:p>
            <a:r>
              <a:rPr lang="en-GB" sz="1600" dirty="0"/>
              <a:t>Results for 2021 in particular may be particularly affected by this due to a lower data volume.</a:t>
            </a:r>
            <a:endParaRPr lang="en-GB" dirty="0"/>
          </a:p>
        </p:txBody>
      </p:sp>
      <p:sp>
        <p:nvSpPr>
          <p:cNvPr id="5" name="Footer Placeholder 4">
            <a:extLst>
              <a:ext uri="{FF2B5EF4-FFF2-40B4-BE49-F238E27FC236}">
                <a16:creationId xmlns:a16="http://schemas.microsoft.com/office/drawing/2014/main" id="{88DAA551-1C14-7311-B7BD-8FDB7E2D5484}"/>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67978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82B5E3B1-FE53-4C04-B311-D59E707BA8CD}"/>
              </a:ext>
            </a:extLst>
          </p:cNvPr>
          <p:cNvSpPr txBox="1">
            <a:spLocks/>
          </p:cNvSpPr>
          <p:nvPr/>
        </p:nvSpPr>
        <p:spPr bwMode="auto">
          <a:xfrm>
            <a:off x="0" y="1062000"/>
            <a:ext cx="9905999" cy="2719887"/>
          </a:xfrm>
          <a:prstGeom prst="rect">
            <a:avLst/>
          </a:prstGeom>
          <a:solidFill>
            <a:schemeClr val="accent1">
              <a:lumMod val="20000"/>
              <a:lumOff val="80000"/>
            </a:schemeClr>
          </a:solidFill>
          <a:ln>
            <a:noFill/>
          </a:ln>
          <a:effec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lgn="ctr">
              <a:buFontTx/>
              <a:buNone/>
            </a:pPr>
            <a:r>
              <a:rPr lang="en-GB" sz="1800" kern="0" dirty="0"/>
              <a:t>Male Pensioners – amounts-weighted compared with S3PMA</a:t>
            </a:r>
          </a:p>
        </p:txBody>
      </p:sp>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15</a:t>
            </a:fld>
            <a:endParaRPr lang="en-GB"/>
          </a:p>
        </p:txBody>
      </p:sp>
      <p:sp>
        <p:nvSpPr>
          <p:cNvPr id="14" name="Content Placeholder 4">
            <a:extLst>
              <a:ext uri="{FF2B5EF4-FFF2-40B4-BE49-F238E27FC236}">
                <a16:creationId xmlns:a16="http://schemas.microsoft.com/office/drawing/2014/main" id="{8ADB8129-0272-56CB-9245-3D85B8B39028}"/>
              </a:ext>
            </a:extLst>
          </p:cNvPr>
          <p:cNvSpPr>
            <a:spLocks noGrp="1"/>
          </p:cNvSpPr>
          <p:nvPr>
            <p:ph idx="1"/>
          </p:nvPr>
        </p:nvSpPr>
        <p:spPr>
          <a:xfrm>
            <a:off x="0" y="3713506"/>
            <a:ext cx="9905999" cy="2688883"/>
          </a:xfrm>
          <a:solidFill>
            <a:schemeClr val="accent3">
              <a:lumMod val="20000"/>
              <a:lumOff val="80000"/>
            </a:schemeClr>
          </a:solidFill>
        </p:spPr>
        <p:txBody>
          <a:bodyPr/>
          <a:lstStyle/>
          <a:p>
            <a:pPr marL="0" indent="0" algn="ctr">
              <a:buNone/>
            </a:pPr>
            <a:r>
              <a:rPr lang="en-GB" sz="1800" dirty="0"/>
              <a:t>Female Pensioners – amounts-weighted compared with S3PFA</a:t>
            </a:r>
          </a:p>
        </p:txBody>
      </p:sp>
      <p:sp>
        <p:nvSpPr>
          <p:cNvPr id="8" name="Title 3">
            <a:extLst>
              <a:ext uri="{FF2B5EF4-FFF2-40B4-BE49-F238E27FC236}">
                <a16:creationId xmlns:a16="http://schemas.microsoft.com/office/drawing/2014/main" id="{8A3DE05F-9C62-E89F-1D1A-93E9BAA105C7}"/>
              </a:ext>
            </a:extLst>
          </p:cNvPr>
          <p:cNvSpPr txBox="1">
            <a:spLocks/>
          </p:cNvSpPr>
          <p:nvPr/>
        </p:nvSpPr>
        <p:spPr bwMode="auto">
          <a:xfrm>
            <a:off x="428229" y="404813"/>
            <a:ext cx="8982471" cy="78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Results – By pension amount and sector</a:t>
            </a:r>
          </a:p>
        </p:txBody>
      </p:sp>
      <p:sp>
        <p:nvSpPr>
          <p:cNvPr id="4" name="Footer Placeholder 3">
            <a:extLst>
              <a:ext uri="{FF2B5EF4-FFF2-40B4-BE49-F238E27FC236}">
                <a16:creationId xmlns:a16="http://schemas.microsoft.com/office/drawing/2014/main" id="{222DC1AE-9805-21E0-D650-CF5FE8D52617}"/>
              </a:ext>
            </a:extLst>
          </p:cNvPr>
          <p:cNvSpPr>
            <a:spLocks noGrp="1"/>
          </p:cNvSpPr>
          <p:nvPr>
            <p:ph type="ftr" sz="quarter" idx="11"/>
          </p:nvPr>
        </p:nvSpPr>
        <p:spPr/>
        <p:txBody>
          <a:bodyPr/>
          <a:lstStyle/>
          <a:p>
            <a:r>
              <a:rPr lang="en-GB"/>
              <a:t>CMI update on pensioner mortality assumptions</a:t>
            </a:r>
          </a:p>
        </p:txBody>
      </p:sp>
      <p:pic>
        <p:nvPicPr>
          <p:cNvPr id="7" name="Picture 6">
            <a:extLst>
              <a:ext uri="{FF2B5EF4-FFF2-40B4-BE49-F238E27FC236}">
                <a16:creationId xmlns:a16="http://schemas.microsoft.com/office/drawing/2014/main" id="{02F16CEF-E425-DCA5-42B4-F2474CA519A0}"/>
              </a:ext>
            </a:extLst>
          </p:cNvPr>
          <p:cNvPicPr>
            <a:picLocks noChangeAspect="1"/>
          </p:cNvPicPr>
          <p:nvPr/>
        </p:nvPicPr>
        <p:blipFill>
          <a:blip r:embed="rId2"/>
          <a:stretch>
            <a:fillRect/>
          </a:stretch>
        </p:blipFill>
        <p:spPr>
          <a:xfrm>
            <a:off x="0" y="1420132"/>
            <a:ext cx="9906000" cy="2182879"/>
          </a:xfrm>
          <a:prstGeom prst="rect">
            <a:avLst/>
          </a:prstGeom>
        </p:spPr>
      </p:pic>
      <p:pic>
        <p:nvPicPr>
          <p:cNvPr id="12" name="Picture 11">
            <a:extLst>
              <a:ext uri="{FF2B5EF4-FFF2-40B4-BE49-F238E27FC236}">
                <a16:creationId xmlns:a16="http://schemas.microsoft.com/office/drawing/2014/main" id="{E2B28D8C-1BD9-66F7-07BC-9A6BEB9B75CB}"/>
              </a:ext>
            </a:extLst>
          </p:cNvPr>
          <p:cNvPicPr>
            <a:picLocks noChangeAspect="1"/>
          </p:cNvPicPr>
          <p:nvPr/>
        </p:nvPicPr>
        <p:blipFill>
          <a:blip r:embed="rId3"/>
          <a:stretch>
            <a:fillRect/>
          </a:stretch>
        </p:blipFill>
        <p:spPr>
          <a:xfrm>
            <a:off x="0" y="4085527"/>
            <a:ext cx="9906000" cy="2137986"/>
          </a:xfrm>
          <a:prstGeom prst="rect">
            <a:avLst/>
          </a:prstGeom>
        </p:spPr>
      </p:pic>
    </p:spTree>
    <p:extLst>
      <p:ext uri="{BB962C8B-B14F-4D97-AF65-F5344CB8AC3E}">
        <p14:creationId xmlns:p14="http://schemas.microsoft.com/office/powerpoint/2010/main" val="1530670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229" y="1322541"/>
            <a:ext cx="8982471" cy="1458424"/>
          </a:xfrm>
        </p:spPr>
        <p:txBody>
          <a:bodyPr/>
          <a:lstStyle/>
          <a:p>
            <a:r>
              <a:rPr lang="en-GB" dirty="0"/>
              <a:t>Exposed to risk in 2020 and 2021 is much lower than in earlier years due to the triennial nature of data submissions</a:t>
            </a:r>
          </a:p>
          <a:p>
            <a:r>
              <a:rPr lang="en-GB" dirty="0"/>
              <a:t>Exposed to risk in both years is also weighted to the start of the year</a:t>
            </a:r>
          </a:p>
          <a:p>
            <a:r>
              <a:rPr lang="en-GB" dirty="0"/>
              <a:t>Results for 2020 will potentially understate the impact of the pandemic, and results for 2021 will potentially overstate the impact</a:t>
            </a:r>
          </a:p>
        </p:txBody>
      </p:sp>
      <p:sp>
        <p:nvSpPr>
          <p:cNvPr id="3" name="Date Placeholder 2"/>
          <p:cNvSpPr>
            <a:spLocks noGrp="1"/>
          </p:cNvSpPr>
          <p:nvPr>
            <p:ph type="dt" sz="half" idx="10"/>
          </p:nvPr>
        </p:nvSpPr>
        <p:spPr/>
        <p:txBody>
          <a:bodyPr/>
          <a:lstStyle/>
          <a:p>
            <a:r>
              <a:rPr lang="en-US"/>
              <a:t>7 September 2023</a:t>
            </a:r>
            <a:endParaRPr lang="en-GB" dirty="0"/>
          </a:p>
        </p:txBody>
      </p:sp>
      <p:sp>
        <p:nvSpPr>
          <p:cNvPr id="7" name="Slide Number Placeholder 6"/>
          <p:cNvSpPr>
            <a:spLocks noGrp="1"/>
          </p:cNvSpPr>
          <p:nvPr>
            <p:ph type="sldNum" sz="quarter" idx="12"/>
          </p:nvPr>
        </p:nvSpPr>
        <p:spPr/>
        <p:txBody>
          <a:bodyPr/>
          <a:lstStyle/>
          <a:p>
            <a:fld id="{FE8DA6AF-1811-4E27-A96F-54109F1D0275}" type="slidenum">
              <a:rPr lang="en-GB" smtClean="0"/>
              <a:pPr/>
              <a:t>16</a:t>
            </a:fld>
            <a:endParaRPr lang="en-GB"/>
          </a:p>
        </p:txBody>
      </p:sp>
      <p:pic>
        <p:nvPicPr>
          <p:cNvPr id="8" name="Picture 7">
            <a:extLst>
              <a:ext uri="{FF2B5EF4-FFF2-40B4-BE49-F238E27FC236}">
                <a16:creationId xmlns:a16="http://schemas.microsoft.com/office/drawing/2014/main" id="{326765AA-B469-9153-E42C-D9131376BE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808" y="3213717"/>
            <a:ext cx="7280383" cy="2925870"/>
          </a:xfrm>
          <a:prstGeom prst="rect">
            <a:avLst/>
          </a:prstGeom>
          <a:noFill/>
          <a:ln>
            <a:noFill/>
          </a:ln>
        </p:spPr>
      </p:pic>
      <p:sp>
        <p:nvSpPr>
          <p:cNvPr id="11" name="Title 3">
            <a:extLst>
              <a:ext uri="{FF2B5EF4-FFF2-40B4-BE49-F238E27FC236}">
                <a16:creationId xmlns:a16="http://schemas.microsoft.com/office/drawing/2014/main" id="{133570AE-9A49-09F5-CA33-283086BB1B8F}"/>
              </a:ext>
            </a:extLst>
          </p:cNvPr>
          <p:cNvSpPr txBox="1">
            <a:spLocks/>
          </p:cNvSpPr>
          <p:nvPr/>
        </p:nvSpPr>
        <p:spPr bwMode="auto">
          <a:xfrm>
            <a:off x="428229" y="404813"/>
            <a:ext cx="8982471" cy="78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Data for 2020 and 2021</a:t>
            </a:r>
          </a:p>
        </p:txBody>
      </p:sp>
      <p:sp>
        <p:nvSpPr>
          <p:cNvPr id="2" name="Footer Placeholder 1">
            <a:extLst>
              <a:ext uri="{FF2B5EF4-FFF2-40B4-BE49-F238E27FC236}">
                <a16:creationId xmlns:a16="http://schemas.microsoft.com/office/drawing/2014/main" id="{2DD74D8D-3ED5-C87E-1DFD-45708D53AF4B}"/>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15769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sp>
        <p:nvSpPr>
          <p:cNvPr id="6" name="Slide Number Placeholder 5"/>
          <p:cNvSpPr>
            <a:spLocks noGrp="1"/>
          </p:cNvSpPr>
          <p:nvPr>
            <p:ph type="sldNum" sz="quarter" idx="12"/>
          </p:nvPr>
        </p:nvSpPr>
        <p:spPr/>
        <p:txBody>
          <a:bodyPr/>
          <a:lstStyle/>
          <a:p>
            <a:fld id="{FE8DA6AF-1811-4E27-A96F-54109F1D0275}" type="slidenum">
              <a:rPr lang="en-GB" smtClean="0"/>
              <a:pPr/>
              <a:t>17</a:t>
            </a:fld>
            <a:endParaRPr lang="en-GB"/>
          </a:p>
        </p:txBody>
      </p:sp>
      <p:pic>
        <p:nvPicPr>
          <p:cNvPr id="9" name="Picture 8">
            <a:extLst>
              <a:ext uri="{FF2B5EF4-FFF2-40B4-BE49-F238E27FC236}">
                <a16:creationId xmlns:a16="http://schemas.microsoft.com/office/drawing/2014/main" id="{C2879CFA-9D2A-6544-1EB1-53CDD35E27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229" y="1811574"/>
            <a:ext cx="9059180" cy="3710337"/>
          </a:xfrm>
          <a:prstGeom prst="rect">
            <a:avLst/>
          </a:prstGeom>
          <a:noFill/>
          <a:ln>
            <a:noFill/>
          </a:ln>
        </p:spPr>
      </p:pic>
      <p:sp>
        <p:nvSpPr>
          <p:cNvPr id="11" name="Title 3">
            <a:extLst>
              <a:ext uri="{FF2B5EF4-FFF2-40B4-BE49-F238E27FC236}">
                <a16:creationId xmlns:a16="http://schemas.microsoft.com/office/drawing/2014/main" id="{853C2318-B51B-9178-474B-121ADBF828EE}"/>
              </a:ext>
            </a:extLst>
          </p:cNvPr>
          <p:cNvSpPr txBox="1">
            <a:spLocks/>
          </p:cNvSpPr>
          <p:nvPr/>
        </p:nvSpPr>
        <p:spPr bwMode="auto">
          <a:xfrm>
            <a:off x="428229" y="404813"/>
            <a:ext cx="8982471" cy="78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Sub-annual results</a:t>
            </a:r>
          </a:p>
        </p:txBody>
      </p:sp>
      <p:sp>
        <p:nvSpPr>
          <p:cNvPr id="13" name="Content Placeholder 4">
            <a:extLst>
              <a:ext uri="{FF2B5EF4-FFF2-40B4-BE49-F238E27FC236}">
                <a16:creationId xmlns:a16="http://schemas.microsoft.com/office/drawing/2014/main" id="{F1D10E07-5038-1435-AA92-8074B7B01E41}"/>
              </a:ext>
            </a:extLst>
          </p:cNvPr>
          <p:cNvSpPr txBox="1">
            <a:spLocks/>
          </p:cNvSpPr>
          <p:nvPr/>
        </p:nvSpPr>
        <p:spPr bwMode="auto">
          <a:xfrm>
            <a:off x="428229" y="1296249"/>
            <a:ext cx="7776839" cy="5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sz="1800" b="1" kern="0" dirty="0"/>
              <a:t>Ratio of 2020 and 2021 monthly ASMRs to 2019</a:t>
            </a:r>
          </a:p>
        </p:txBody>
      </p:sp>
      <p:sp>
        <p:nvSpPr>
          <p:cNvPr id="2" name="Footer Placeholder 1">
            <a:extLst>
              <a:ext uri="{FF2B5EF4-FFF2-40B4-BE49-F238E27FC236}">
                <a16:creationId xmlns:a16="http://schemas.microsoft.com/office/drawing/2014/main" id="{D9B8B379-D6AC-62B5-DAFC-537DD64A3E66}"/>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1497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Submissions with continuous exposure</a:t>
            </a:r>
          </a:p>
        </p:txBody>
      </p:sp>
      <p:sp>
        <p:nvSpPr>
          <p:cNvPr id="3" name="Date Placeholder 2"/>
          <p:cNvSpPr>
            <a:spLocks noGrp="1"/>
          </p:cNvSpPr>
          <p:nvPr>
            <p:ph type="dt" sz="half" idx="10"/>
          </p:nvPr>
        </p:nvSpPr>
        <p:spPr/>
        <p:txBody>
          <a:bodyPr/>
          <a:lstStyle/>
          <a:p>
            <a:r>
              <a:rPr lang="en-US"/>
              <a:t>7 September 2023</a:t>
            </a:r>
            <a:endParaRPr lang="en-GB" dirty="0"/>
          </a:p>
        </p:txBody>
      </p:sp>
      <p:sp>
        <p:nvSpPr>
          <p:cNvPr id="2" name="Slide Number Placeholder 1"/>
          <p:cNvSpPr>
            <a:spLocks noGrp="1"/>
          </p:cNvSpPr>
          <p:nvPr>
            <p:ph type="sldNum" sz="quarter" idx="12"/>
          </p:nvPr>
        </p:nvSpPr>
        <p:spPr/>
        <p:txBody>
          <a:bodyPr/>
          <a:lstStyle/>
          <a:p>
            <a:fld id="{FE8DA6AF-1811-4E27-A96F-54109F1D0275}" type="slidenum">
              <a:rPr lang="en-GB" smtClean="0"/>
              <a:pPr/>
              <a:t>18</a:t>
            </a:fld>
            <a:endParaRPr lang="en-GB"/>
          </a:p>
        </p:txBody>
      </p:sp>
      <p:graphicFrame>
        <p:nvGraphicFramePr>
          <p:cNvPr id="5" name="Table 4">
            <a:extLst>
              <a:ext uri="{FF2B5EF4-FFF2-40B4-BE49-F238E27FC236}">
                <a16:creationId xmlns:a16="http://schemas.microsoft.com/office/drawing/2014/main" id="{0144E025-C4A5-9A8D-A3EB-7DF5980BB182}"/>
              </a:ext>
            </a:extLst>
          </p:cNvPr>
          <p:cNvGraphicFramePr>
            <a:graphicFrameLocks noGrp="1"/>
          </p:cNvGraphicFramePr>
          <p:nvPr/>
        </p:nvGraphicFramePr>
        <p:xfrm>
          <a:off x="1161702" y="3731001"/>
          <a:ext cx="7582596" cy="2236510"/>
        </p:xfrm>
        <a:graphic>
          <a:graphicData uri="http://schemas.openxmlformats.org/drawingml/2006/table">
            <a:tbl>
              <a:tblPr firstRow="1" firstCol="1" bandRow="1">
                <a:tableStyleId>{21E4AEA4-8DFA-4A89-87EB-49C32662AFE0}</a:tableStyleId>
              </a:tblPr>
              <a:tblGrid>
                <a:gridCol w="1895649">
                  <a:extLst>
                    <a:ext uri="{9D8B030D-6E8A-4147-A177-3AD203B41FA5}">
                      <a16:colId xmlns:a16="http://schemas.microsoft.com/office/drawing/2014/main" val="1410639445"/>
                    </a:ext>
                  </a:extLst>
                </a:gridCol>
                <a:gridCol w="1895649">
                  <a:extLst>
                    <a:ext uri="{9D8B030D-6E8A-4147-A177-3AD203B41FA5}">
                      <a16:colId xmlns:a16="http://schemas.microsoft.com/office/drawing/2014/main" val="1872536082"/>
                    </a:ext>
                  </a:extLst>
                </a:gridCol>
                <a:gridCol w="1895649">
                  <a:extLst>
                    <a:ext uri="{9D8B030D-6E8A-4147-A177-3AD203B41FA5}">
                      <a16:colId xmlns:a16="http://schemas.microsoft.com/office/drawing/2014/main" val="438868474"/>
                    </a:ext>
                  </a:extLst>
                </a:gridCol>
                <a:gridCol w="1895649">
                  <a:extLst>
                    <a:ext uri="{9D8B030D-6E8A-4147-A177-3AD203B41FA5}">
                      <a16:colId xmlns:a16="http://schemas.microsoft.com/office/drawing/2014/main" val="1961379483"/>
                    </a:ext>
                  </a:extLst>
                </a:gridCol>
              </a:tblGrid>
              <a:tr h="616313">
                <a:tc>
                  <a:txBody>
                    <a:bodyPr/>
                    <a:lstStyle/>
                    <a:p>
                      <a:r>
                        <a:rPr lang="en-US" sz="1400" dirty="0">
                          <a:effectLst/>
                        </a:rPr>
                        <a:t>Pensioner type</a:t>
                      </a:r>
                      <a:endParaRPr lang="en-GB" sz="1400"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dirty="0">
                          <a:effectLst/>
                        </a:rPr>
                        <a:t>SAPS</a:t>
                      </a:r>
                      <a:endParaRPr lang="en-GB" sz="1400" dirty="0">
                        <a:effectLst/>
                      </a:endParaRPr>
                    </a:p>
                    <a:p>
                      <a:pPr algn="ctr"/>
                      <a:r>
                        <a:rPr lang="en-US" sz="1400" dirty="0">
                          <a:effectLst/>
                        </a:rPr>
                        <a:t>A/E increase</a:t>
                      </a:r>
                      <a:endParaRPr lang="en-GB" sz="1400"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dirty="0">
                          <a:effectLst/>
                        </a:rPr>
                        <a:t>SAPS </a:t>
                      </a:r>
                      <a:endParaRPr lang="en-GB" sz="1400" dirty="0">
                        <a:effectLst/>
                      </a:endParaRPr>
                    </a:p>
                    <a:p>
                      <a:pPr algn="ctr"/>
                      <a:r>
                        <a:rPr lang="en-US" sz="1400" dirty="0">
                          <a:effectLst/>
                        </a:rPr>
                        <a:t>ASMR increase</a:t>
                      </a:r>
                      <a:endParaRPr lang="en-GB" sz="1400"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E&amp;W population ASMR increase </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extLst>
                  <a:ext uri="{0D108BD9-81ED-4DB2-BD59-A6C34878D82A}">
                    <a16:rowId xmlns:a16="http://schemas.microsoft.com/office/drawing/2014/main" val="3662191609"/>
                  </a:ext>
                </a:extLst>
              </a:tr>
              <a:tr h="403791">
                <a:tc>
                  <a:txBody>
                    <a:bodyPr/>
                    <a:lstStyle/>
                    <a:p>
                      <a:r>
                        <a:rPr lang="en-US" sz="1400">
                          <a:effectLst/>
                        </a:rPr>
                        <a:t>Male Pensioner</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+12.1%</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+12.5%</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rowSpan="2">
                  <a:txBody>
                    <a:bodyPr/>
                    <a:lstStyle/>
                    <a:p>
                      <a:pPr algn="ctr"/>
                      <a:r>
                        <a:rPr lang="en-US" sz="1400">
                          <a:effectLst/>
                        </a:rPr>
                        <a:t>+15.0%</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127513" marR="127513" marT="63757" marB="63757" anchor="ctr"/>
                </a:tc>
                <a:extLst>
                  <a:ext uri="{0D108BD9-81ED-4DB2-BD59-A6C34878D82A}">
                    <a16:rowId xmlns:a16="http://schemas.microsoft.com/office/drawing/2014/main" val="3809389042"/>
                  </a:ext>
                </a:extLst>
              </a:tr>
              <a:tr h="403791">
                <a:tc>
                  <a:txBody>
                    <a:bodyPr/>
                    <a:lstStyle/>
                    <a:p>
                      <a:r>
                        <a:rPr lang="en-US" sz="1400">
                          <a:effectLst/>
                        </a:rPr>
                        <a:t>Male Dependant</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+13.3%</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+10.3%</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vMerge="1">
                  <a:txBody>
                    <a:bodyPr/>
                    <a:lstStyle/>
                    <a:p>
                      <a:endParaRPr lang="en-GB"/>
                    </a:p>
                  </a:txBody>
                  <a:tcPr/>
                </a:tc>
                <a:extLst>
                  <a:ext uri="{0D108BD9-81ED-4DB2-BD59-A6C34878D82A}">
                    <a16:rowId xmlns:a16="http://schemas.microsoft.com/office/drawing/2014/main" val="1925596278"/>
                  </a:ext>
                </a:extLst>
              </a:tr>
              <a:tr h="403791">
                <a:tc>
                  <a:txBody>
                    <a:bodyPr/>
                    <a:lstStyle/>
                    <a:p>
                      <a:r>
                        <a:rPr lang="en-US" sz="1400">
                          <a:effectLst/>
                        </a:rPr>
                        <a:t>Female Pensioner</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+5.8%</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+8.4%</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rowSpan="2">
                  <a:txBody>
                    <a:bodyPr/>
                    <a:lstStyle/>
                    <a:p>
                      <a:pPr algn="ctr"/>
                      <a:r>
                        <a:rPr lang="en-US" sz="1400">
                          <a:effectLst/>
                        </a:rPr>
                        <a:t>+12.4%</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127513" marR="127513" marT="63757" marB="63757" anchor="ctr"/>
                </a:tc>
                <a:extLst>
                  <a:ext uri="{0D108BD9-81ED-4DB2-BD59-A6C34878D82A}">
                    <a16:rowId xmlns:a16="http://schemas.microsoft.com/office/drawing/2014/main" val="129376993"/>
                  </a:ext>
                </a:extLst>
              </a:tr>
              <a:tr h="403791">
                <a:tc>
                  <a:txBody>
                    <a:bodyPr/>
                    <a:lstStyle/>
                    <a:p>
                      <a:r>
                        <a:rPr lang="en-US" sz="1400">
                          <a:effectLst/>
                        </a:rPr>
                        <a:t>Female Dependant</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a:effectLst/>
                        </a:rPr>
                        <a:t>+7.1%</a:t>
                      </a:r>
                      <a:endParaRPr lang="en-GB" sz="140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a:txBody>
                    <a:bodyPr/>
                    <a:lstStyle/>
                    <a:p>
                      <a:pPr algn="ctr"/>
                      <a:r>
                        <a:rPr lang="en-US" sz="1400" dirty="0">
                          <a:effectLst/>
                        </a:rPr>
                        <a:t>+6.2%</a:t>
                      </a:r>
                      <a:endParaRPr lang="en-GB" sz="1400"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95635" marR="95635" marT="95635" marB="95635"/>
                </a:tc>
                <a:tc vMerge="1">
                  <a:txBody>
                    <a:bodyPr/>
                    <a:lstStyle/>
                    <a:p>
                      <a:endParaRPr lang="en-GB"/>
                    </a:p>
                  </a:txBody>
                  <a:tcPr/>
                </a:tc>
                <a:extLst>
                  <a:ext uri="{0D108BD9-81ED-4DB2-BD59-A6C34878D82A}">
                    <a16:rowId xmlns:a16="http://schemas.microsoft.com/office/drawing/2014/main" val="1203859923"/>
                  </a:ext>
                </a:extLst>
              </a:tr>
            </a:tbl>
          </a:graphicData>
        </a:graphic>
      </p:graphicFrame>
      <p:sp>
        <p:nvSpPr>
          <p:cNvPr id="6" name="Content Placeholder 5">
            <a:extLst>
              <a:ext uri="{FF2B5EF4-FFF2-40B4-BE49-F238E27FC236}">
                <a16:creationId xmlns:a16="http://schemas.microsoft.com/office/drawing/2014/main" id="{9179627E-FF71-5591-613D-09668BAC7A02}"/>
              </a:ext>
            </a:extLst>
          </p:cNvPr>
          <p:cNvSpPr>
            <a:spLocks noGrp="1"/>
          </p:cNvSpPr>
          <p:nvPr>
            <p:ph idx="1"/>
          </p:nvPr>
        </p:nvSpPr>
        <p:spPr>
          <a:xfrm>
            <a:off x="428229" y="1557338"/>
            <a:ext cx="8982471" cy="969484"/>
          </a:xfrm>
        </p:spPr>
        <p:txBody>
          <a:bodyPr/>
          <a:lstStyle/>
          <a:p>
            <a:r>
              <a:rPr lang="en-GB" dirty="0"/>
              <a:t>Submissions that have exposure over the whole of the period from </a:t>
            </a:r>
            <a:br>
              <a:rPr lang="en-GB" dirty="0"/>
            </a:br>
            <a:r>
              <a:rPr lang="en-GB" dirty="0"/>
              <a:t>1 January 2019 to 30 December </a:t>
            </a:r>
            <a:r>
              <a:rPr lang="en-GB" dirty="0" smtClean="0"/>
              <a:t>2020</a:t>
            </a:r>
            <a:endParaRPr lang="en-GB" dirty="0"/>
          </a:p>
          <a:p>
            <a:r>
              <a:rPr lang="en-GB" dirty="0"/>
              <a:t>Small dataset at this stage</a:t>
            </a:r>
          </a:p>
          <a:p>
            <a:r>
              <a:rPr lang="en-GB" dirty="0"/>
              <a:t>Initial results suggest that the pandemic may have affected SAPS mortality to a lesser extent than the general population</a:t>
            </a:r>
          </a:p>
          <a:p>
            <a:endParaRPr lang="en-GB" dirty="0"/>
          </a:p>
        </p:txBody>
      </p:sp>
      <p:sp>
        <p:nvSpPr>
          <p:cNvPr id="7" name="Footer Placeholder 6">
            <a:extLst>
              <a:ext uri="{FF2B5EF4-FFF2-40B4-BE49-F238E27FC236}">
                <a16:creationId xmlns:a16="http://schemas.microsoft.com/office/drawing/2014/main" id="{8982F1BC-D2C7-D962-9F06-5BEB25717BEA}"/>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5762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4BF3-EB37-BF93-3104-28CE886B500B}"/>
              </a:ext>
            </a:extLst>
          </p:cNvPr>
          <p:cNvSpPr>
            <a:spLocks noGrp="1"/>
          </p:cNvSpPr>
          <p:nvPr>
            <p:ph type="title"/>
          </p:nvPr>
        </p:nvSpPr>
        <p:spPr/>
        <p:txBody>
          <a:bodyPr/>
          <a:lstStyle/>
          <a:p>
            <a:r>
              <a:rPr lang="en-GB" dirty="0"/>
              <a:t>SAPS mortality tables</a:t>
            </a:r>
            <a:endParaRPr lang="en-GB" dirty="0">
              <a:solidFill>
                <a:srgbClr val="4096B8"/>
              </a:solidFill>
            </a:endParaRPr>
          </a:p>
        </p:txBody>
      </p:sp>
      <p:sp>
        <p:nvSpPr>
          <p:cNvPr id="3" name="Date Placeholder 2">
            <a:extLst>
              <a:ext uri="{FF2B5EF4-FFF2-40B4-BE49-F238E27FC236}">
                <a16:creationId xmlns:a16="http://schemas.microsoft.com/office/drawing/2014/main" id="{B51B5539-97CD-D1E5-B8CC-7B7BC97EE13D}"/>
              </a:ext>
            </a:extLst>
          </p:cNvPr>
          <p:cNvSpPr>
            <a:spLocks noGrp="1"/>
          </p:cNvSpPr>
          <p:nvPr>
            <p:ph type="dt" sz="half" idx="10"/>
          </p:nvPr>
        </p:nvSpPr>
        <p:spPr/>
        <p:txBody>
          <a:bodyPr/>
          <a:lstStyle/>
          <a:p>
            <a:r>
              <a:rPr lang="en-US"/>
              <a:t>7 September 2023</a:t>
            </a:r>
            <a:endParaRPr lang="en-GB" dirty="0"/>
          </a:p>
        </p:txBody>
      </p:sp>
      <p:sp>
        <p:nvSpPr>
          <p:cNvPr id="5" name="Slide Number Placeholder 4">
            <a:extLst>
              <a:ext uri="{FF2B5EF4-FFF2-40B4-BE49-F238E27FC236}">
                <a16:creationId xmlns:a16="http://schemas.microsoft.com/office/drawing/2014/main" id="{190E4E4F-0CDE-8C06-6531-058E07C25BAE}"/>
              </a:ext>
            </a:extLst>
          </p:cNvPr>
          <p:cNvSpPr>
            <a:spLocks noGrp="1"/>
          </p:cNvSpPr>
          <p:nvPr>
            <p:ph type="sldNum" sz="quarter" idx="12"/>
          </p:nvPr>
        </p:nvSpPr>
        <p:spPr/>
        <p:txBody>
          <a:bodyPr/>
          <a:lstStyle/>
          <a:p>
            <a:fld id="{FE8DA6AF-1811-4E27-A96F-54109F1D0275}" type="slidenum">
              <a:rPr lang="en-GB" smtClean="0"/>
              <a:pPr/>
              <a:t>19</a:t>
            </a:fld>
            <a:endParaRPr lang="en-GB"/>
          </a:p>
        </p:txBody>
      </p:sp>
      <p:sp>
        <p:nvSpPr>
          <p:cNvPr id="4" name="Footer Placeholder 3">
            <a:extLst>
              <a:ext uri="{FF2B5EF4-FFF2-40B4-BE49-F238E27FC236}">
                <a16:creationId xmlns:a16="http://schemas.microsoft.com/office/drawing/2014/main" id="{D89FB556-EA93-40C9-1556-7A2332AA7A20}"/>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84949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330D-921B-F146-E0A8-C77E507980BA}"/>
              </a:ext>
            </a:extLst>
          </p:cNvPr>
          <p:cNvSpPr>
            <a:spLocks noGrp="1"/>
          </p:cNvSpPr>
          <p:nvPr>
            <p:ph type="title"/>
          </p:nvPr>
        </p:nvSpPr>
        <p:spPr/>
        <p:txBody>
          <a:bodyPr/>
          <a:lstStyle/>
          <a:p>
            <a:r>
              <a:rPr lang="en-GB" dirty="0"/>
              <a:t>Background </a:t>
            </a:r>
          </a:p>
        </p:txBody>
      </p:sp>
      <p:sp>
        <p:nvSpPr>
          <p:cNvPr id="5" name="Content Placeholder 4">
            <a:extLst>
              <a:ext uri="{FF2B5EF4-FFF2-40B4-BE49-F238E27FC236}">
                <a16:creationId xmlns:a16="http://schemas.microsoft.com/office/drawing/2014/main" id="{5DEC0A4A-01BE-2790-A2E8-ECC40015F2E4}"/>
              </a:ext>
            </a:extLst>
          </p:cNvPr>
          <p:cNvSpPr>
            <a:spLocks noGrp="1"/>
          </p:cNvSpPr>
          <p:nvPr>
            <p:ph idx="1"/>
          </p:nvPr>
        </p:nvSpPr>
        <p:spPr/>
        <p:txBody>
          <a:bodyPr/>
          <a:lstStyle/>
          <a:p>
            <a:r>
              <a:rPr lang="en-GB" dirty="0"/>
              <a:t>The Continuous Mortality Investigation (CMI) researches mortality and morbidity and produces practical tools that are widely used by actuaries.</a:t>
            </a:r>
          </a:p>
          <a:p>
            <a:r>
              <a:rPr lang="en-GB" dirty="0"/>
              <a:t>Of particular relevance for pension schemes:</a:t>
            </a:r>
          </a:p>
          <a:p>
            <a:pPr lvl="1"/>
            <a:r>
              <a:rPr lang="en-GB" dirty="0"/>
              <a:t>The CMI Self-Administered Pension Schemes (SAPS) Committee collects and analyses data for pension schemes and produces standard mortality tables.</a:t>
            </a:r>
          </a:p>
          <a:p>
            <a:pPr lvl="1"/>
            <a:r>
              <a:rPr lang="en-GB" dirty="0"/>
              <a:t>The CMI Mortality Projections Committee (MPC) monitors mortality trends in the general population and produces a model of projected mortality improvements</a:t>
            </a:r>
          </a:p>
        </p:txBody>
      </p:sp>
      <p:sp>
        <p:nvSpPr>
          <p:cNvPr id="3" name="Date Placeholder 2">
            <a:extLst>
              <a:ext uri="{FF2B5EF4-FFF2-40B4-BE49-F238E27FC236}">
                <a16:creationId xmlns:a16="http://schemas.microsoft.com/office/drawing/2014/main" id="{A48B8099-84F1-0733-1CEA-991ECB99A937}"/>
              </a:ext>
            </a:extLst>
          </p:cNvPr>
          <p:cNvSpPr>
            <a:spLocks noGrp="1"/>
          </p:cNvSpPr>
          <p:nvPr>
            <p:ph type="dt" sz="half" idx="10"/>
          </p:nvPr>
        </p:nvSpPr>
        <p:spPr/>
        <p:txBody>
          <a:bodyPr/>
          <a:lstStyle/>
          <a:p>
            <a:r>
              <a:rPr lang="en-US"/>
              <a:t>7 September 2023</a:t>
            </a:r>
            <a:endParaRPr lang="en-GB" dirty="0"/>
          </a:p>
        </p:txBody>
      </p:sp>
      <p:sp>
        <p:nvSpPr>
          <p:cNvPr id="4" name="Slide Number Placeholder 3">
            <a:extLst>
              <a:ext uri="{FF2B5EF4-FFF2-40B4-BE49-F238E27FC236}">
                <a16:creationId xmlns:a16="http://schemas.microsoft.com/office/drawing/2014/main" id="{F2E33E94-C1D9-B5DF-D80C-B9C4F7E3F14C}"/>
              </a:ext>
            </a:extLst>
          </p:cNvPr>
          <p:cNvSpPr>
            <a:spLocks noGrp="1"/>
          </p:cNvSpPr>
          <p:nvPr>
            <p:ph type="sldNum" sz="quarter" idx="12"/>
          </p:nvPr>
        </p:nvSpPr>
        <p:spPr/>
        <p:txBody>
          <a:bodyPr/>
          <a:lstStyle/>
          <a:p>
            <a:fld id="{CCC5EDD3-CB13-45EB-8A5C-B486875EE4D2}" type="slidenum">
              <a:rPr lang="en-GB" smtClean="0"/>
              <a:pPr/>
              <a:t>2</a:t>
            </a:fld>
            <a:endParaRPr lang="en-GB"/>
          </a:p>
        </p:txBody>
      </p:sp>
      <p:sp>
        <p:nvSpPr>
          <p:cNvPr id="6" name="Footer Placeholder 5">
            <a:extLst>
              <a:ext uri="{FF2B5EF4-FFF2-40B4-BE49-F238E27FC236}">
                <a16:creationId xmlns:a16="http://schemas.microsoft.com/office/drawing/2014/main" id="{A7B44FEE-D03F-1FCC-3366-A24363A0EB32}"/>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57084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CD9633-34C9-802A-5E46-E296EC2EE2D0}"/>
              </a:ext>
            </a:extLst>
          </p:cNvPr>
          <p:cNvSpPr>
            <a:spLocks noGrp="1"/>
          </p:cNvSpPr>
          <p:nvPr>
            <p:ph type="title"/>
          </p:nvPr>
        </p:nvSpPr>
        <p:spPr>
          <a:xfrm>
            <a:off x="428229" y="139700"/>
            <a:ext cx="8982471" cy="1143000"/>
          </a:xfrm>
        </p:spPr>
        <p:txBody>
          <a:bodyPr/>
          <a:lstStyle/>
          <a:p>
            <a:r>
              <a:rPr lang="en-GB" dirty="0"/>
              <a:t>SAPS mortality tables</a:t>
            </a:r>
          </a:p>
        </p:txBody>
      </p:sp>
      <p:sp>
        <p:nvSpPr>
          <p:cNvPr id="3" name="Date Placeholder 2">
            <a:extLst>
              <a:ext uri="{FF2B5EF4-FFF2-40B4-BE49-F238E27FC236}">
                <a16:creationId xmlns:a16="http://schemas.microsoft.com/office/drawing/2014/main" id="{F0F94447-4B67-0F0F-3D0D-706BC6CA4E52}"/>
              </a:ext>
            </a:extLst>
          </p:cNvPr>
          <p:cNvSpPr>
            <a:spLocks noGrp="1"/>
          </p:cNvSpPr>
          <p:nvPr>
            <p:ph type="dt" sz="half" idx="10"/>
          </p:nvPr>
        </p:nvSpPr>
        <p:spPr/>
        <p:txBody>
          <a:bodyPr/>
          <a:lstStyle/>
          <a:p>
            <a:r>
              <a:rPr lang="en-US"/>
              <a:t>7 September 2023</a:t>
            </a:r>
            <a:endParaRPr lang="en-GB" dirty="0"/>
          </a:p>
        </p:txBody>
      </p:sp>
      <p:graphicFrame>
        <p:nvGraphicFramePr>
          <p:cNvPr id="2" name="Diagram 1">
            <a:extLst>
              <a:ext uri="{FF2B5EF4-FFF2-40B4-BE49-F238E27FC236}">
                <a16:creationId xmlns:a16="http://schemas.microsoft.com/office/drawing/2014/main" id="{6DCB983B-1005-CD28-59C9-34F42E6224A7}"/>
              </a:ext>
            </a:extLst>
          </p:cNvPr>
          <p:cNvGraphicFramePr/>
          <p:nvPr>
            <p:extLst>
              <p:ext uri="{D42A27DB-BD31-4B8C-83A1-F6EECF244321}">
                <p14:modId xmlns:p14="http://schemas.microsoft.com/office/powerpoint/2010/main" val="1690592454"/>
              </p:ext>
            </p:extLst>
          </p:nvPr>
        </p:nvGraphicFramePr>
        <p:xfrm>
          <a:off x="428229" y="1468611"/>
          <a:ext cx="8982471" cy="4113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F707AA96-3924-B901-52C0-6D72821BFDC7}"/>
              </a:ext>
            </a:extLst>
          </p:cNvPr>
          <p:cNvSpPr>
            <a:spLocks noGrp="1"/>
          </p:cNvSpPr>
          <p:nvPr>
            <p:ph type="sldNum" sz="quarter" idx="12"/>
          </p:nvPr>
        </p:nvSpPr>
        <p:spPr/>
        <p:txBody>
          <a:bodyPr/>
          <a:lstStyle/>
          <a:p>
            <a:fld id="{FE8DA6AF-1811-4E27-A96F-54109F1D0275}" type="slidenum">
              <a:rPr lang="en-GB" smtClean="0"/>
              <a:pPr/>
              <a:t>20</a:t>
            </a:fld>
            <a:endParaRPr lang="en-GB"/>
          </a:p>
        </p:txBody>
      </p:sp>
      <p:sp>
        <p:nvSpPr>
          <p:cNvPr id="5" name="Footer Placeholder 4">
            <a:extLst>
              <a:ext uri="{FF2B5EF4-FFF2-40B4-BE49-F238E27FC236}">
                <a16:creationId xmlns:a16="http://schemas.microsoft.com/office/drawing/2014/main" id="{6BD94420-2813-360F-2000-32AF09CD4442}"/>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315085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graphicFrame>
        <p:nvGraphicFramePr>
          <p:cNvPr id="2" name="Diagram 1">
            <a:extLst>
              <a:ext uri="{FF2B5EF4-FFF2-40B4-BE49-F238E27FC236}">
                <a16:creationId xmlns:a16="http://schemas.microsoft.com/office/drawing/2014/main" id="{8C719B37-FC9B-0AA4-FAF4-4C6C05C0B01A}"/>
              </a:ext>
            </a:extLst>
          </p:cNvPr>
          <p:cNvGraphicFramePr/>
          <p:nvPr>
            <p:extLst>
              <p:ext uri="{D42A27DB-BD31-4B8C-83A1-F6EECF244321}">
                <p14:modId xmlns:p14="http://schemas.microsoft.com/office/powerpoint/2010/main" val="1245588480"/>
              </p:ext>
            </p:extLst>
          </p:nvPr>
        </p:nvGraphicFramePr>
        <p:xfrm>
          <a:off x="306589" y="1282700"/>
          <a:ext cx="9225749" cy="451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3F929438-8CD1-A2D3-75B1-EB42B6577CE5}"/>
              </a:ext>
            </a:extLst>
          </p:cNvPr>
          <p:cNvSpPr txBox="1">
            <a:spLocks/>
          </p:cNvSpPr>
          <p:nvPr/>
        </p:nvSpPr>
        <p:spPr bwMode="auto">
          <a:xfrm>
            <a:off x="428229" y="139700"/>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Key proposals for S4</a:t>
            </a:r>
          </a:p>
        </p:txBody>
      </p:sp>
      <p:sp>
        <p:nvSpPr>
          <p:cNvPr id="5" name="Slide Number Placeholder 4">
            <a:extLst>
              <a:ext uri="{FF2B5EF4-FFF2-40B4-BE49-F238E27FC236}">
                <a16:creationId xmlns:a16="http://schemas.microsoft.com/office/drawing/2014/main" id="{B6CC86B9-55E4-AE0E-4B96-D540C90B0A71}"/>
              </a:ext>
            </a:extLst>
          </p:cNvPr>
          <p:cNvSpPr>
            <a:spLocks noGrp="1"/>
          </p:cNvSpPr>
          <p:nvPr>
            <p:ph type="sldNum" sz="quarter" idx="12"/>
          </p:nvPr>
        </p:nvSpPr>
        <p:spPr/>
        <p:txBody>
          <a:bodyPr/>
          <a:lstStyle/>
          <a:p>
            <a:fld id="{FE8DA6AF-1811-4E27-A96F-54109F1D0275}" type="slidenum">
              <a:rPr lang="en-GB" smtClean="0"/>
              <a:pPr/>
              <a:t>21</a:t>
            </a:fld>
            <a:endParaRPr lang="en-GB"/>
          </a:p>
        </p:txBody>
      </p:sp>
      <p:sp>
        <p:nvSpPr>
          <p:cNvPr id="4" name="Footer Placeholder 3">
            <a:extLst>
              <a:ext uri="{FF2B5EF4-FFF2-40B4-BE49-F238E27FC236}">
                <a16:creationId xmlns:a16="http://schemas.microsoft.com/office/drawing/2014/main" id="{7EE6DD47-1024-1A94-6901-7AD5E27120BA}"/>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298714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graphicFrame>
        <p:nvGraphicFramePr>
          <p:cNvPr id="2" name="Diagram 1">
            <a:extLst>
              <a:ext uri="{FF2B5EF4-FFF2-40B4-BE49-F238E27FC236}">
                <a16:creationId xmlns:a16="http://schemas.microsoft.com/office/drawing/2014/main" id="{9A9297C7-9017-00F4-AA62-CCEA5829D08C}"/>
              </a:ext>
            </a:extLst>
          </p:cNvPr>
          <p:cNvGraphicFramePr/>
          <p:nvPr/>
        </p:nvGraphicFramePr>
        <p:xfrm>
          <a:off x="144263" y="1443831"/>
          <a:ext cx="9266437" cy="39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E27E42E3-7B41-70ED-DAA7-765174BCCB70}"/>
              </a:ext>
            </a:extLst>
          </p:cNvPr>
          <p:cNvSpPr txBox="1">
            <a:spLocks/>
          </p:cNvSpPr>
          <p:nvPr/>
        </p:nvSpPr>
        <p:spPr bwMode="auto">
          <a:xfrm>
            <a:off x="428229" y="139700"/>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IMD tables – Proposed method</a:t>
            </a:r>
          </a:p>
        </p:txBody>
      </p:sp>
      <p:sp>
        <p:nvSpPr>
          <p:cNvPr id="5" name="Slide Number Placeholder 4">
            <a:extLst>
              <a:ext uri="{FF2B5EF4-FFF2-40B4-BE49-F238E27FC236}">
                <a16:creationId xmlns:a16="http://schemas.microsoft.com/office/drawing/2014/main" id="{C127C730-5BCC-1A1C-ACCC-84836D2718FD}"/>
              </a:ext>
            </a:extLst>
          </p:cNvPr>
          <p:cNvSpPr>
            <a:spLocks noGrp="1"/>
          </p:cNvSpPr>
          <p:nvPr>
            <p:ph type="sldNum" sz="quarter" idx="12"/>
          </p:nvPr>
        </p:nvSpPr>
        <p:spPr/>
        <p:txBody>
          <a:bodyPr/>
          <a:lstStyle/>
          <a:p>
            <a:fld id="{FE8DA6AF-1811-4E27-A96F-54109F1D0275}" type="slidenum">
              <a:rPr lang="en-GB" smtClean="0"/>
              <a:pPr/>
              <a:t>22</a:t>
            </a:fld>
            <a:endParaRPr lang="en-GB"/>
          </a:p>
        </p:txBody>
      </p:sp>
      <p:sp>
        <p:nvSpPr>
          <p:cNvPr id="4" name="Footer Placeholder 3">
            <a:extLst>
              <a:ext uri="{FF2B5EF4-FFF2-40B4-BE49-F238E27FC236}">
                <a16:creationId xmlns:a16="http://schemas.microsoft.com/office/drawing/2014/main" id="{FEE4DA0E-B732-2A17-AB98-58C5E1B5BC98}"/>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17766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sp>
        <p:nvSpPr>
          <p:cNvPr id="5" name="Title 3">
            <a:extLst>
              <a:ext uri="{FF2B5EF4-FFF2-40B4-BE49-F238E27FC236}">
                <a16:creationId xmlns:a16="http://schemas.microsoft.com/office/drawing/2014/main" id="{3CF6E11A-1E82-3B64-E683-F919259B8A1A}"/>
              </a:ext>
            </a:extLst>
          </p:cNvPr>
          <p:cNvSpPr txBox="1">
            <a:spLocks/>
          </p:cNvSpPr>
          <p:nvPr/>
        </p:nvSpPr>
        <p:spPr bwMode="auto">
          <a:xfrm>
            <a:off x="428229" y="139700"/>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IMD tables – Indicative results</a:t>
            </a:r>
          </a:p>
        </p:txBody>
      </p:sp>
      <p:pic>
        <p:nvPicPr>
          <p:cNvPr id="6" name="Picture 5">
            <a:extLst>
              <a:ext uri="{FF2B5EF4-FFF2-40B4-BE49-F238E27FC236}">
                <a16:creationId xmlns:a16="http://schemas.microsoft.com/office/drawing/2014/main" id="{747991BC-ED7D-6D8A-953D-AC473FB52D1A}"/>
              </a:ext>
            </a:extLst>
          </p:cNvPr>
          <p:cNvPicPr>
            <a:picLocks noChangeAspect="1"/>
          </p:cNvPicPr>
          <p:nvPr/>
        </p:nvPicPr>
        <p:blipFill>
          <a:blip r:embed="rId2"/>
          <a:stretch>
            <a:fillRect/>
          </a:stretch>
        </p:blipFill>
        <p:spPr>
          <a:xfrm>
            <a:off x="-1" y="1952257"/>
            <a:ext cx="9871077" cy="2765658"/>
          </a:xfrm>
          <a:prstGeom prst="rect">
            <a:avLst/>
          </a:prstGeom>
        </p:spPr>
      </p:pic>
      <p:sp>
        <p:nvSpPr>
          <p:cNvPr id="4" name="Slide Number Placeholder 3">
            <a:extLst>
              <a:ext uri="{FF2B5EF4-FFF2-40B4-BE49-F238E27FC236}">
                <a16:creationId xmlns:a16="http://schemas.microsoft.com/office/drawing/2014/main" id="{50C91DAE-8CC2-8E38-C960-6895F62D2B51}"/>
              </a:ext>
            </a:extLst>
          </p:cNvPr>
          <p:cNvSpPr>
            <a:spLocks noGrp="1"/>
          </p:cNvSpPr>
          <p:nvPr>
            <p:ph type="sldNum" sz="quarter" idx="12"/>
          </p:nvPr>
        </p:nvSpPr>
        <p:spPr/>
        <p:txBody>
          <a:bodyPr/>
          <a:lstStyle/>
          <a:p>
            <a:fld id="{FE8DA6AF-1811-4E27-A96F-54109F1D0275}" type="slidenum">
              <a:rPr lang="en-GB" smtClean="0"/>
              <a:pPr/>
              <a:t>23</a:t>
            </a:fld>
            <a:endParaRPr lang="en-GB"/>
          </a:p>
        </p:txBody>
      </p:sp>
      <p:sp>
        <p:nvSpPr>
          <p:cNvPr id="2" name="Footer Placeholder 1">
            <a:extLst>
              <a:ext uri="{FF2B5EF4-FFF2-40B4-BE49-F238E27FC236}">
                <a16:creationId xmlns:a16="http://schemas.microsoft.com/office/drawing/2014/main" id="{22D9BB9F-943A-7A6B-0546-D25D547F5C48}"/>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35225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7 September 2023</a:t>
            </a:r>
            <a:endParaRPr lang="en-GB" dirty="0"/>
          </a:p>
        </p:txBody>
      </p:sp>
      <p:sp>
        <p:nvSpPr>
          <p:cNvPr id="5" name="Title 3">
            <a:extLst>
              <a:ext uri="{FF2B5EF4-FFF2-40B4-BE49-F238E27FC236}">
                <a16:creationId xmlns:a16="http://schemas.microsoft.com/office/drawing/2014/main" id="{3CF6E11A-1E82-3B64-E683-F919259B8A1A}"/>
              </a:ext>
            </a:extLst>
          </p:cNvPr>
          <p:cNvSpPr txBox="1">
            <a:spLocks/>
          </p:cNvSpPr>
          <p:nvPr/>
        </p:nvSpPr>
        <p:spPr bwMode="auto">
          <a:xfrm>
            <a:off x="428229" y="139700"/>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IMD tables – Indicative results</a:t>
            </a:r>
          </a:p>
        </p:txBody>
      </p:sp>
      <p:grpSp>
        <p:nvGrpSpPr>
          <p:cNvPr id="2" name="Group 1">
            <a:extLst>
              <a:ext uri="{FF2B5EF4-FFF2-40B4-BE49-F238E27FC236}">
                <a16:creationId xmlns:a16="http://schemas.microsoft.com/office/drawing/2014/main" id="{796A281A-FDED-5510-5781-290869FE16EE}"/>
              </a:ext>
            </a:extLst>
          </p:cNvPr>
          <p:cNvGrpSpPr/>
          <p:nvPr/>
        </p:nvGrpSpPr>
        <p:grpSpPr>
          <a:xfrm>
            <a:off x="-1" y="2095422"/>
            <a:ext cx="9835609" cy="2667156"/>
            <a:chOff x="0" y="1774155"/>
            <a:chExt cx="9144000" cy="2479610"/>
          </a:xfrm>
        </p:grpSpPr>
        <p:pic>
          <p:nvPicPr>
            <p:cNvPr id="4" name="Picture 3">
              <a:extLst>
                <a:ext uri="{FF2B5EF4-FFF2-40B4-BE49-F238E27FC236}">
                  <a16:creationId xmlns:a16="http://schemas.microsoft.com/office/drawing/2014/main" id="{80F77D73-0FCF-6A74-1A8B-7CD5581439C4}"/>
                </a:ext>
              </a:extLst>
            </p:cNvPr>
            <p:cNvPicPr>
              <a:picLocks noChangeAspect="1"/>
            </p:cNvPicPr>
            <p:nvPr/>
          </p:nvPicPr>
          <p:blipFill rotWithShape="1">
            <a:blip r:embed="rId3"/>
            <a:srcRect t="56535"/>
            <a:stretch/>
          </p:blipFill>
          <p:spPr>
            <a:xfrm>
              <a:off x="0" y="2166079"/>
              <a:ext cx="9144000" cy="2087686"/>
            </a:xfrm>
            <a:prstGeom prst="rect">
              <a:avLst/>
            </a:prstGeom>
          </p:spPr>
        </p:pic>
        <p:pic>
          <p:nvPicPr>
            <p:cNvPr id="7" name="Picture 6">
              <a:extLst>
                <a:ext uri="{FF2B5EF4-FFF2-40B4-BE49-F238E27FC236}">
                  <a16:creationId xmlns:a16="http://schemas.microsoft.com/office/drawing/2014/main" id="{B263E9AF-E4F5-CDAC-90B7-0836834A3AB3}"/>
                </a:ext>
              </a:extLst>
            </p:cNvPr>
            <p:cNvPicPr>
              <a:picLocks noChangeAspect="1"/>
            </p:cNvPicPr>
            <p:nvPr/>
          </p:nvPicPr>
          <p:blipFill rotWithShape="1">
            <a:blip r:embed="rId3"/>
            <a:srcRect b="90748"/>
            <a:stretch/>
          </p:blipFill>
          <p:spPr>
            <a:xfrm>
              <a:off x="0" y="1774155"/>
              <a:ext cx="9144000" cy="444390"/>
            </a:xfrm>
            <a:prstGeom prst="rect">
              <a:avLst/>
            </a:prstGeom>
          </p:spPr>
        </p:pic>
      </p:grpSp>
      <p:sp>
        <p:nvSpPr>
          <p:cNvPr id="8" name="Slide Number Placeholder 7">
            <a:extLst>
              <a:ext uri="{FF2B5EF4-FFF2-40B4-BE49-F238E27FC236}">
                <a16:creationId xmlns:a16="http://schemas.microsoft.com/office/drawing/2014/main" id="{A248DBF7-4559-9056-2C81-DE71F130C629}"/>
              </a:ext>
            </a:extLst>
          </p:cNvPr>
          <p:cNvSpPr>
            <a:spLocks noGrp="1"/>
          </p:cNvSpPr>
          <p:nvPr>
            <p:ph type="sldNum" sz="quarter" idx="12"/>
          </p:nvPr>
        </p:nvSpPr>
        <p:spPr/>
        <p:txBody>
          <a:bodyPr/>
          <a:lstStyle/>
          <a:p>
            <a:fld id="{FE8DA6AF-1811-4E27-A96F-54109F1D0275}" type="slidenum">
              <a:rPr lang="en-GB" smtClean="0"/>
              <a:pPr/>
              <a:t>24</a:t>
            </a:fld>
            <a:endParaRPr lang="en-GB"/>
          </a:p>
        </p:txBody>
      </p:sp>
      <p:sp>
        <p:nvSpPr>
          <p:cNvPr id="6" name="Footer Placeholder 5">
            <a:extLst>
              <a:ext uri="{FF2B5EF4-FFF2-40B4-BE49-F238E27FC236}">
                <a16:creationId xmlns:a16="http://schemas.microsoft.com/office/drawing/2014/main" id="{1A2422A5-2FC0-2AF2-2A73-D21502BF1981}"/>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741408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6C1BEC-9FF7-778C-8829-F3398F7DE3F2}"/>
              </a:ext>
            </a:extLst>
          </p:cNvPr>
          <p:cNvSpPr>
            <a:spLocks noGrp="1"/>
          </p:cNvSpPr>
          <p:nvPr>
            <p:ph type="dt" sz="half" idx="10"/>
          </p:nvPr>
        </p:nvSpPr>
        <p:spPr/>
        <p:txBody>
          <a:bodyPr/>
          <a:lstStyle/>
          <a:p>
            <a:r>
              <a:rPr lang="en-US"/>
              <a:t>7 September 2023</a:t>
            </a:r>
            <a:endParaRPr lang="en-GB" dirty="0"/>
          </a:p>
        </p:txBody>
      </p:sp>
      <p:sp>
        <p:nvSpPr>
          <p:cNvPr id="5" name="Title 3">
            <a:extLst>
              <a:ext uri="{FF2B5EF4-FFF2-40B4-BE49-F238E27FC236}">
                <a16:creationId xmlns:a16="http://schemas.microsoft.com/office/drawing/2014/main" id="{D528B159-96CF-616D-1E4E-C4050AF980D7}"/>
              </a:ext>
            </a:extLst>
          </p:cNvPr>
          <p:cNvSpPr txBox="1">
            <a:spLocks/>
          </p:cNvSpPr>
          <p:nvPr/>
        </p:nvSpPr>
        <p:spPr bwMode="auto">
          <a:xfrm>
            <a:off x="461764" y="115887"/>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GB" kern="0" dirty="0"/>
              <a:t>Current timetable for S4</a:t>
            </a:r>
          </a:p>
        </p:txBody>
      </p:sp>
      <p:graphicFrame>
        <p:nvGraphicFramePr>
          <p:cNvPr id="7" name="Diagram 6">
            <a:extLst>
              <a:ext uri="{FF2B5EF4-FFF2-40B4-BE49-F238E27FC236}">
                <a16:creationId xmlns:a16="http://schemas.microsoft.com/office/drawing/2014/main" id="{CDE85520-965A-FE86-8848-4733532759A7}"/>
              </a:ext>
            </a:extLst>
          </p:cNvPr>
          <p:cNvGraphicFramePr/>
          <p:nvPr>
            <p:extLst>
              <p:ext uri="{D42A27DB-BD31-4B8C-83A1-F6EECF244321}">
                <p14:modId xmlns:p14="http://schemas.microsoft.com/office/powerpoint/2010/main" val="2113081846"/>
              </p:ext>
            </p:extLst>
          </p:nvPr>
        </p:nvGraphicFramePr>
        <p:xfrm>
          <a:off x="327718" y="1258887"/>
          <a:ext cx="9250562" cy="492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4D778706-5EA3-A0ED-9B2F-C302AD8B5B3A}"/>
              </a:ext>
            </a:extLst>
          </p:cNvPr>
          <p:cNvSpPr>
            <a:spLocks noGrp="1"/>
          </p:cNvSpPr>
          <p:nvPr>
            <p:ph type="sldNum" sz="quarter" idx="12"/>
          </p:nvPr>
        </p:nvSpPr>
        <p:spPr/>
        <p:txBody>
          <a:bodyPr/>
          <a:lstStyle/>
          <a:p>
            <a:fld id="{FE8DA6AF-1811-4E27-A96F-54109F1D0275}" type="slidenum">
              <a:rPr lang="en-GB" smtClean="0"/>
              <a:pPr/>
              <a:t>25</a:t>
            </a:fld>
            <a:endParaRPr lang="en-GB"/>
          </a:p>
        </p:txBody>
      </p:sp>
      <p:sp>
        <p:nvSpPr>
          <p:cNvPr id="2" name="Footer Placeholder 1">
            <a:extLst>
              <a:ext uri="{FF2B5EF4-FFF2-40B4-BE49-F238E27FC236}">
                <a16:creationId xmlns:a16="http://schemas.microsoft.com/office/drawing/2014/main" id="{AFE9F635-DF68-9B65-639E-B9A31621DC82}"/>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206164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4BF3-EB37-BF93-3104-28CE886B500B}"/>
              </a:ext>
            </a:extLst>
          </p:cNvPr>
          <p:cNvSpPr>
            <a:spLocks noGrp="1"/>
          </p:cNvSpPr>
          <p:nvPr>
            <p:ph type="title"/>
          </p:nvPr>
        </p:nvSpPr>
        <p:spPr/>
        <p:txBody>
          <a:bodyPr/>
          <a:lstStyle/>
          <a:p>
            <a:r>
              <a:rPr lang="en-GB" dirty="0"/>
              <a:t>Mortality projections</a:t>
            </a:r>
            <a:br>
              <a:rPr lang="en-GB" dirty="0"/>
            </a:br>
            <a:endParaRPr lang="en-GB" dirty="0">
              <a:solidFill>
                <a:srgbClr val="4096B8"/>
              </a:solidFill>
            </a:endParaRPr>
          </a:p>
        </p:txBody>
      </p:sp>
      <p:sp>
        <p:nvSpPr>
          <p:cNvPr id="3" name="Date Placeholder 2">
            <a:extLst>
              <a:ext uri="{FF2B5EF4-FFF2-40B4-BE49-F238E27FC236}">
                <a16:creationId xmlns:a16="http://schemas.microsoft.com/office/drawing/2014/main" id="{B51B5539-97CD-D1E5-B8CC-7B7BC97EE13D}"/>
              </a:ext>
            </a:extLst>
          </p:cNvPr>
          <p:cNvSpPr>
            <a:spLocks noGrp="1"/>
          </p:cNvSpPr>
          <p:nvPr>
            <p:ph type="dt" sz="half" idx="10"/>
          </p:nvPr>
        </p:nvSpPr>
        <p:spPr/>
        <p:txBody>
          <a:bodyPr/>
          <a:lstStyle/>
          <a:p>
            <a:r>
              <a:rPr lang="en-US"/>
              <a:t>7 September 2023</a:t>
            </a:r>
            <a:endParaRPr lang="en-GB" dirty="0"/>
          </a:p>
        </p:txBody>
      </p:sp>
      <p:sp>
        <p:nvSpPr>
          <p:cNvPr id="5" name="Slide Number Placeholder 4">
            <a:extLst>
              <a:ext uri="{FF2B5EF4-FFF2-40B4-BE49-F238E27FC236}">
                <a16:creationId xmlns:a16="http://schemas.microsoft.com/office/drawing/2014/main" id="{7A367B12-6D98-53E1-F56B-2276014670D8}"/>
              </a:ext>
            </a:extLst>
          </p:cNvPr>
          <p:cNvSpPr>
            <a:spLocks noGrp="1"/>
          </p:cNvSpPr>
          <p:nvPr>
            <p:ph type="sldNum" sz="quarter" idx="12"/>
          </p:nvPr>
        </p:nvSpPr>
        <p:spPr/>
        <p:txBody>
          <a:bodyPr/>
          <a:lstStyle/>
          <a:p>
            <a:fld id="{FE8DA6AF-1811-4E27-A96F-54109F1D0275}" type="slidenum">
              <a:rPr lang="en-GB" smtClean="0"/>
              <a:pPr/>
              <a:t>26</a:t>
            </a:fld>
            <a:endParaRPr lang="en-GB"/>
          </a:p>
        </p:txBody>
      </p:sp>
      <p:sp>
        <p:nvSpPr>
          <p:cNvPr id="4" name="Footer Placeholder 3">
            <a:extLst>
              <a:ext uri="{FF2B5EF4-FFF2-40B4-BE49-F238E27FC236}">
                <a16:creationId xmlns:a16="http://schemas.microsoft.com/office/drawing/2014/main" id="{121E585E-B864-CFDE-DF18-A416A500E52C}"/>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56312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4FE19F-A1FD-48AE-AD39-6E63E2B5E12D}"/>
              </a:ext>
            </a:extLst>
          </p:cNvPr>
          <p:cNvSpPr>
            <a:spLocks noGrp="1"/>
          </p:cNvSpPr>
          <p:nvPr>
            <p:ph type="title"/>
          </p:nvPr>
        </p:nvSpPr>
        <p:spPr/>
        <p:txBody>
          <a:bodyPr/>
          <a:lstStyle/>
          <a:p>
            <a:r>
              <a:rPr lang="en-GB" dirty="0"/>
              <a:t>CMI Model overview</a:t>
            </a:r>
          </a:p>
        </p:txBody>
      </p:sp>
      <p:sp>
        <p:nvSpPr>
          <p:cNvPr id="5" name="Content Placeholder 4">
            <a:extLst>
              <a:ext uri="{FF2B5EF4-FFF2-40B4-BE49-F238E27FC236}">
                <a16:creationId xmlns:a16="http://schemas.microsoft.com/office/drawing/2014/main" id="{4267B4E0-015C-483B-B191-2DC697C64FBB}"/>
              </a:ext>
            </a:extLst>
          </p:cNvPr>
          <p:cNvSpPr>
            <a:spLocks noGrp="1"/>
          </p:cNvSpPr>
          <p:nvPr>
            <p:ph idx="1"/>
          </p:nvPr>
        </p:nvSpPr>
        <p:spPr/>
        <p:txBody>
          <a:bodyPr/>
          <a:lstStyle/>
          <a:p>
            <a:r>
              <a:rPr lang="en-GB" dirty="0"/>
              <a:t>A model of mortality improvements (i.e. percentage reductions in mortality from year to year) for the England &amp; Wales general </a:t>
            </a:r>
            <a:r>
              <a:rPr lang="en-GB" dirty="0" smtClean="0"/>
              <a:t>population</a:t>
            </a:r>
            <a:endParaRPr lang="en-GB" dirty="0"/>
          </a:p>
          <a:p>
            <a:r>
              <a:rPr lang="en-GB" dirty="0"/>
              <a:t>The CMI Model interpolates between “initial” and “long-term” improvements:</a:t>
            </a:r>
          </a:p>
          <a:p>
            <a:pPr lvl="1"/>
            <a:r>
              <a:rPr lang="en-GB" dirty="0"/>
              <a:t>Initial improvements based on historical </a:t>
            </a:r>
            <a:r>
              <a:rPr lang="en-GB" dirty="0" smtClean="0"/>
              <a:t>data</a:t>
            </a:r>
            <a:endParaRPr lang="en-GB" dirty="0"/>
          </a:p>
          <a:p>
            <a:pPr lvl="1"/>
            <a:r>
              <a:rPr lang="en-GB" dirty="0"/>
              <a:t>Long-term improvements specified by the user.</a:t>
            </a:r>
          </a:p>
          <a:p>
            <a:r>
              <a:rPr lang="en-GB" dirty="0"/>
              <a:t>CMI provides assumptions for everything except the long-term rate. Users can vary these to reflect their views, and different populations.</a:t>
            </a:r>
          </a:p>
          <a:p>
            <a:r>
              <a:rPr lang="en-GB" dirty="0"/>
              <a:t>Encouragement to consider key assumptions:</a:t>
            </a:r>
          </a:p>
          <a:p>
            <a:pPr lvl="1"/>
            <a:r>
              <a:rPr lang="en-GB" dirty="0"/>
              <a:t>Period smoothing parameter – sensitivity to new data</a:t>
            </a:r>
          </a:p>
          <a:p>
            <a:pPr lvl="1"/>
            <a:r>
              <a:rPr lang="en-GB" dirty="0"/>
              <a:t>Initial addition – allow for socio-economic differences</a:t>
            </a:r>
          </a:p>
          <a:p>
            <a:pPr lvl="1"/>
            <a:r>
              <a:rPr lang="en-GB" dirty="0"/>
              <a:t>Weights for each year’s data – impact of the pandemic</a:t>
            </a:r>
          </a:p>
          <a:p>
            <a:pPr lvl="1"/>
            <a:endParaRPr lang="en-GB" dirty="0"/>
          </a:p>
        </p:txBody>
      </p:sp>
      <p:sp>
        <p:nvSpPr>
          <p:cNvPr id="3" name="Date Placeholder 2">
            <a:extLst>
              <a:ext uri="{FF2B5EF4-FFF2-40B4-BE49-F238E27FC236}">
                <a16:creationId xmlns:a16="http://schemas.microsoft.com/office/drawing/2014/main" id="{6838DCFE-2EE5-4BB3-865D-777267CCF730}"/>
              </a:ext>
            </a:extLst>
          </p:cNvPr>
          <p:cNvSpPr>
            <a:spLocks noGrp="1"/>
          </p:cNvSpPr>
          <p:nvPr>
            <p:ph type="dt" sz="half" idx="10"/>
          </p:nvPr>
        </p:nvSpPr>
        <p:spPr/>
        <p:txBody>
          <a:bodyPr/>
          <a:lstStyle/>
          <a:p>
            <a:r>
              <a:rPr lang="en-US"/>
              <a:t>7 September 2023</a:t>
            </a:r>
            <a:endParaRPr lang="en-GB" dirty="0"/>
          </a:p>
        </p:txBody>
      </p:sp>
      <p:sp>
        <p:nvSpPr>
          <p:cNvPr id="2" name="Slide Number Placeholder 1">
            <a:extLst>
              <a:ext uri="{FF2B5EF4-FFF2-40B4-BE49-F238E27FC236}">
                <a16:creationId xmlns:a16="http://schemas.microsoft.com/office/drawing/2014/main" id="{267D372B-A559-412A-A8ED-05F8F5CAC25C}"/>
              </a:ext>
            </a:extLst>
          </p:cNvPr>
          <p:cNvSpPr>
            <a:spLocks noGrp="1"/>
          </p:cNvSpPr>
          <p:nvPr>
            <p:ph type="sldNum" sz="quarter" idx="12"/>
          </p:nvPr>
        </p:nvSpPr>
        <p:spPr/>
        <p:txBody>
          <a:bodyPr/>
          <a:lstStyle/>
          <a:p>
            <a:fld id="{FE8DA6AF-1811-4E27-A96F-54109F1D0275}" type="slidenum">
              <a:rPr lang="en-GB" smtClean="0"/>
              <a:pPr/>
              <a:t>27</a:t>
            </a:fld>
            <a:endParaRPr lang="en-GB"/>
          </a:p>
        </p:txBody>
      </p:sp>
      <p:sp>
        <p:nvSpPr>
          <p:cNvPr id="6" name="Footer Placeholder 5">
            <a:extLst>
              <a:ext uri="{FF2B5EF4-FFF2-40B4-BE49-F238E27FC236}">
                <a16:creationId xmlns:a16="http://schemas.microsoft.com/office/drawing/2014/main" id="{412A0251-3539-DFCF-C0AB-566FA0534E98}"/>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361422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Implications of the pandemic</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4" name="TextBox 3">
            <a:extLst>
              <a:ext uri="{FF2B5EF4-FFF2-40B4-BE49-F238E27FC236}">
                <a16:creationId xmlns:a16="http://schemas.microsoft.com/office/drawing/2014/main" id="{77002707-F13E-0139-8518-DA8BF6592FA5}"/>
              </a:ext>
            </a:extLst>
          </p:cNvPr>
          <p:cNvSpPr txBox="1"/>
          <p:nvPr/>
        </p:nvSpPr>
        <p:spPr>
          <a:xfrm>
            <a:off x="514905" y="1547813"/>
            <a:ext cx="8655728" cy="4555093"/>
          </a:xfrm>
          <a:prstGeom prst="rect">
            <a:avLst/>
          </a:prstGeom>
          <a:noFill/>
        </p:spPr>
        <p:txBody>
          <a:bodyPr wrap="square" rtlCol="0">
            <a:spAutoFit/>
          </a:bodyPr>
          <a:lstStyle/>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Mortality in 2020 and early </a:t>
            </a:r>
            <a:r>
              <a:rPr lang="en-GB" sz="2000" dirty="0" smtClean="0">
                <a:solidFill>
                  <a:srgbClr val="3F4548"/>
                </a:solidFill>
                <a:latin typeface="+mn-lt"/>
                <a:cs typeface="+mn-cs"/>
              </a:rPr>
              <a:t>2021:</a:t>
            </a:r>
            <a:endParaRPr lang="en-GB" sz="2000" dirty="0">
              <a:solidFill>
                <a:srgbClr val="3F4548"/>
              </a:solidFill>
              <a:latin typeface="+mn-lt"/>
              <a:cs typeface="+mn-cs"/>
            </a:endParaRP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High and very </a:t>
            </a:r>
            <a:r>
              <a:rPr lang="en-GB" sz="2000" dirty="0" smtClean="0">
                <a:solidFill>
                  <a:srgbClr val="3F4548"/>
                </a:solidFill>
                <a:latin typeface="+mn-lt"/>
                <a:cs typeface="+mn-cs"/>
              </a:rPr>
              <a:t>volatile</a:t>
            </a:r>
            <a:endParaRPr lang="en-GB" sz="2000" dirty="0">
              <a:solidFill>
                <a:srgbClr val="3F4548"/>
              </a:solidFill>
              <a:latin typeface="+mn-lt"/>
              <a:cs typeface="+mn-cs"/>
            </a:endParaRP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Unlikely to be indicative of future </a:t>
            </a:r>
            <a:r>
              <a:rPr lang="en-GB" sz="2000" dirty="0" smtClean="0">
                <a:solidFill>
                  <a:srgbClr val="3F4548"/>
                </a:solidFill>
                <a:latin typeface="+mn-lt"/>
                <a:cs typeface="+mn-cs"/>
              </a:rPr>
              <a:t>experience</a:t>
            </a: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r>
              <a:rPr lang="en-GB" sz="2000" b="1" dirty="0">
                <a:solidFill>
                  <a:srgbClr val="3F4548"/>
                </a:solidFill>
                <a:latin typeface="+mn-lt"/>
                <a:cs typeface="+mn-cs"/>
              </a:rPr>
              <a:t>CMI_2020 to CMI_2022 put no weight on data for 2020 and 2021.</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Mortality since mid-2021:</a:t>
            </a: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Less volatile than earlier in the </a:t>
            </a:r>
            <a:r>
              <a:rPr lang="en-GB" sz="2000" dirty="0" smtClean="0">
                <a:solidFill>
                  <a:srgbClr val="3F4548"/>
                </a:solidFill>
                <a:latin typeface="+mn-lt"/>
                <a:cs typeface="+mn-cs"/>
              </a:rPr>
              <a:t>pandemic</a:t>
            </a:r>
            <a:endParaRPr lang="en-GB" sz="2000" dirty="0">
              <a:solidFill>
                <a:srgbClr val="3F4548"/>
              </a:solidFill>
              <a:latin typeface="+mn-lt"/>
              <a:cs typeface="+mn-cs"/>
            </a:endParaRP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Periods of mortality being persistently higher than in </a:t>
            </a:r>
            <a:r>
              <a:rPr lang="en-GB" sz="2000" dirty="0" smtClean="0">
                <a:solidFill>
                  <a:srgbClr val="3F4548"/>
                </a:solidFill>
                <a:latin typeface="+mn-lt"/>
                <a:cs typeface="+mn-cs"/>
              </a:rPr>
              <a:t>2019 </a:t>
            </a:r>
            <a:endParaRPr lang="en-GB" sz="2000" dirty="0">
              <a:solidFill>
                <a:srgbClr val="3F4548"/>
              </a:solidFill>
              <a:latin typeface="+mn-lt"/>
              <a:cs typeface="+mn-cs"/>
            </a:endParaRP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Excess mortality often higher than COVID-19 </a:t>
            </a:r>
            <a:r>
              <a:rPr lang="en-GB" sz="2000" dirty="0" smtClean="0">
                <a:solidFill>
                  <a:srgbClr val="3F4548"/>
                </a:solidFill>
                <a:latin typeface="+mn-lt"/>
                <a:cs typeface="+mn-cs"/>
              </a:rPr>
              <a:t>mortality </a:t>
            </a:r>
            <a:endParaRPr lang="en-GB" sz="2000" dirty="0">
              <a:solidFill>
                <a:srgbClr val="3F4548"/>
              </a:solidFill>
              <a:latin typeface="+mn-lt"/>
              <a:cs typeface="+mn-cs"/>
            </a:endParaRPr>
          </a:p>
          <a:p>
            <a:pPr marL="727075" lvl="1"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Somewhat indicative of future </a:t>
            </a:r>
            <a:r>
              <a:rPr lang="en-GB" sz="2000" dirty="0" smtClean="0">
                <a:solidFill>
                  <a:srgbClr val="3F4548"/>
                </a:solidFill>
                <a:latin typeface="+mn-lt"/>
                <a:cs typeface="+mn-cs"/>
              </a:rPr>
              <a:t>experience</a:t>
            </a: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r>
              <a:rPr lang="en-GB" sz="2000" b="1" dirty="0">
                <a:solidFill>
                  <a:srgbClr val="3F4548"/>
                </a:solidFill>
                <a:latin typeface="+mn-lt"/>
                <a:cs typeface="+mn-cs"/>
              </a:rPr>
              <a:t>CMI_2022 puts some weight on data for 2022.</a:t>
            </a:r>
          </a:p>
        </p:txBody>
      </p:sp>
      <p:sp>
        <p:nvSpPr>
          <p:cNvPr id="5" name="Footer Placeholder 4">
            <a:extLst>
              <a:ext uri="{FF2B5EF4-FFF2-40B4-BE49-F238E27FC236}">
                <a16:creationId xmlns:a16="http://schemas.microsoft.com/office/drawing/2014/main" id="{D1FB0820-813A-D884-58EB-53587E648A56}"/>
              </a:ext>
            </a:extLst>
          </p:cNvPr>
          <p:cNvSpPr>
            <a:spLocks noGrp="1"/>
          </p:cNvSpPr>
          <p:nvPr>
            <p:ph type="ftr" sz="quarter" idx="11"/>
          </p:nvPr>
        </p:nvSpPr>
        <p:spPr/>
        <p:txBody>
          <a:bodyPr/>
          <a:lstStyle/>
          <a:p>
            <a:r>
              <a:rPr lang="en-GB"/>
              <a:t>CMI update on pensioner mortality assumptions</a:t>
            </a:r>
          </a:p>
        </p:txBody>
      </p:sp>
      <p:sp>
        <p:nvSpPr>
          <p:cNvPr id="6" name="Slide Number Placeholder 5">
            <a:extLst>
              <a:ext uri="{FF2B5EF4-FFF2-40B4-BE49-F238E27FC236}">
                <a16:creationId xmlns:a16="http://schemas.microsoft.com/office/drawing/2014/main" id="{13C9F6B4-1E4D-F16D-FED5-7312EB105EEE}"/>
              </a:ext>
            </a:extLst>
          </p:cNvPr>
          <p:cNvSpPr>
            <a:spLocks noGrp="1"/>
          </p:cNvSpPr>
          <p:nvPr>
            <p:ph type="sldNum" sz="quarter" idx="12"/>
          </p:nvPr>
        </p:nvSpPr>
        <p:spPr/>
        <p:txBody>
          <a:bodyPr/>
          <a:lstStyle/>
          <a:p>
            <a:fld id="{CCC5EDD3-CB13-45EB-8A5C-B486875EE4D2}" type="slidenum">
              <a:rPr lang="en-GB" smtClean="0"/>
              <a:pPr/>
              <a:t>28</a:t>
            </a:fld>
            <a:endParaRPr lang="en-GB"/>
          </a:p>
        </p:txBody>
      </p:sp>
    </p:spTree>
    <p:extLst>
      <p:ext uri="{BB962C8B-B14F-4D97-AF65-F5344CB8AC3E}">
        <p14:creationId xmlns:p14="http://schemas.microsoft.com/office/powerpoint/2010/main" val="323064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2021 census changes views of mortality</a:t>
            </a:r>
          </a:p>
        </p:txBody>
      </p:sp>
      <p:sp>
        <p:nvSpPr>
          <p:cNvPr id="5" name="Content Placeholder 2">
            <a:extLst>
              <a:ext uri="{FF2B5EF4-FFF2-40B4-BE49-F238E27FC236}">
                <a16:creationId xmlns:a16="http://schemas.microsoft.com/office/drawing/2014/main" id="{5C6B7460-E331-8177-A873-778A00DD69AE}"/>
              </a:ext>
            </a:extLst>
          </p:cNvPr>
          <p:cNvSpPr txBox="1">
            <a:spLocks/>
          </p:cNvSpPr>
          <p:nvPr/>
        </p:nvSpPr>
        <p:spPr>
          <a:xfrm>
            <a:off x="495300" y="1170045"/>
            <a:ext cx="9168464" cy="3770213"/>
          </a:xfrm>
          <a:prstGeom prst="rect">
            <a:avLst/>
          </a:prstGeom>
        </p:spPr>
        <p:txBody>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1800" kern="0" dirty="0"/>
              <a:t>Comparing mid-2021 population estimates following census with the CMI_2021 dataset:</a:t>
            </a:r>
          </a:p>
          <a:p>
            <a:pPr lvl="1"/>
            <a:r>
              <a:rPr lang="en-GB" sz="1800" kern="0" dirty="0"/>
              <a:t>the total 20+ population is close; but</a:t>
            </a:r>
          </a:p>
          <a:p>
            <a:pPr lvl="1"/>
            <a:r>
              <a:rPr lang="en-GB" sz="1800" kern="0" dirty="0"/>
              <a:t>there are significant variations by age and gender.</a:t>
            </a:r>
          </a:p>
          <a:p>
            <a:pPr marL="1587" indent="0">
              <a:buNone/>
            </a:pPr>
            <a:r>
              <a:rPr lang="en-GB" sz="1800" kern="0" dirty="0"/>
              <a:t>Lower population estimates (negative values on chart) mean higher historical mortality rates and lower implied historical improvements</a:t>
            </a:r>
            <a:endParaRPr lang="en-GB" sz="1000" b="1" kern="0" dirty="0"/>
          </a:p>
          <a:p>
            <a:pPr marL="0" indent="0">
              <a:buNone/>
            </a:pPr>
            <a:r>
              <a:rPr lang="en-GB" sz="1600" b="1" kern="0" dirty="0"/>
              <a:t>Difference between ONS and CMI_2021 mid-2021 population estimates </a:t>
            </a:r>
            <a:r>
              <a:rPr lang="en-GB" sz="1600" i="1" kern="0" dirty="0"/>
              <a:t>(positive = ONS higher)</a:t>
            </a:r>
          </a:p>
          <a:p>
            <a:pPr marL="0" indent="0" algn="ctr">
              <a:buNone/>
            </a:pPr>
            <a:endParaRPr lang="en-GB" sz="1600" b="1" kern="0" dirty="0"/>
          </a:p>
          <a:p>
            <a:pPr marL="0" indent="0">
              <a:buNone/>
            </a:pPr>
            <a:endParaRPr lang="en-GB" sz="1800" kern="0" dirty="0"/>
          </a:p>
          <a:p>
            <a:endParaRPr lang="en-GB" sz="1800" kern="0" dirty="0"/>
          </a:p>
        </p:txBody>
      </p:sp>
      <p:pic>
        <p:nvPicPr>
          <p:cNvPr id="4" name="Picture 3">
            <a:extLst>
              <a:ext uri="{FF2B5EF4-FFF2-40B4-BE49-F238E27FC236}">
                <a16:creationId xmlns:a16="http://schemas.microsoft.com/office/drawing/2014/main" id="{E957DEFA-B1D2-4FA0-EEB2-05AFEDFB95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904977" y="3286126"/>
            <a:ext cx="8096046" cy="3032804"/>
          </a:xfrm>
          <a:prstGeom prst="rect">
            <a:avLst/>
          </a:prstGeom>
          <a:noFill/>
        </p:spPr>
      </p:pic>
      <p:sp>
        <p:nvSpPr>
          <p:cNvPr id="6" name="Date Placeholder 5">
            <a:extLst>
              <a:ext uri="{FF2B5EF4-FFF2-40B4-BE49-F238E27FC236}">
                <a16:creationId xmlns:a16="http://schemas.microsoft.com/office/drawing/2014/main" id="{387D86A9-27DF-176F-008E-6682DABAFA25}"/>
              </a:ext>
            </a:extLst>
          </p:cNvPr>
          <p:cNvSpPr>
            <a:spLocks noGrp="1"/>
          </p:cNvSpPr>
          <p:nvPr>
            <p:ph type="dt" sz="half" idx="10"/>
          </p:nvPr>
        </p:nvSpPr>
        <p:spPr/>
        <p:txBody>
          <a:bodyPr/>
          <a:lstStyle/>
          <a:p>
            <a:r>
              <a:rPr lang="en-US"/>
              <a:t>7 September 2023</a:t>
            </a:r>
            <a:endParaRPr lang="en-GB" dirty="0"/>
          </a:p>
        </p:txBody>
      </p:sp>
      <p:sp>
        <p:nvSpPr>
          <p:cNvPr id="7" name="Slide Number Placeholder 6">
            <a:extLst>
              <a:ext uri="{FF2B5EF4-FFF2-40B4-BE49-F238E27FC236}">
                <a16:creationId xmlns:a16="http://schemas.microsoft.com/office/drawing/2014/main" id="{0F5FBFC1-E623-6C79-EDC0-D72782F121BF}"/>
              </a:ext>
            </a:extLst>
          </p:cNvPr>
          <p:cNvSpPr>
            <a:spLocks noGrp="1"/>
          </p:cNvSpPr>
          <p:nvPr>
            <p:ph type="sldNum" sz="quarter" idx="12"/>
          </p:nvPr>
        </p:nvSpPr>
        <p:spPr/>
        <p:txBody>
          <a:bodyPr/>
          <a:lstStyle/>
          <a:p>
            <a:fld id="{CCC5EDD3-CB13-45EB-8A5C-B486875EE4D2}" type="slidenum">
              <a:rPr lang="en-GB" smtClean="0"/>
              <a:pPr/>
              <a:t>29</a:t>
            </a:fld>
            <a:endParaRPr lang="en-GB"/>
          </a:p>
        </p:txBody>
      </p:sp>
      <p:sp>
        <p:nvSpPr>
          <p:cNvPr id="3" name="Footer Placeholder 2">
            <a:extLst>
              <a:ext uri="{FF2B5EF4-FFF2-40B4-BE49-F238E27FC236}">
                <a16:creationId xmlns:a16="http://schemas.microsoft.com/office/drawing/2014/main" id="{8073BEFF-06D9-0644-6B14-4FA13AE947DA}"/>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54333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Agenda</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4" name="TextBox 3">
            <a:extLst>
              <a:ext uri="{FF2B5EF4-FFF2-40B4-BE49-F238E27FC236}">
                <a16:creationId xmlns:a16="http://schemas.microsoft.com/office/drawing/2014/main" id="{77002707-F13E-0139-8518-DA8BF6592FA5}"/>
              </a:ext>
            </a:extLst>
          </p:cNvPr>
          <p:cNvSpPr txBox="1"/>
          <p:nvPr/>
        </p:nvSpPr>
        <p:spPr>
          <a:xfrm>
            <a:off x="514905" y="1547813"/>
            <a:ext cx="8655728" cy="3170099"/>
          </a:xfrm>
          <a:prstGeom prst="rect">
            <a:avLst/>
          </a:prstGeom>
          <a:noFill/>
        </p:spPr>
        <p:txBody>
          <a:bodyPr wrap="square" rtlCol="0">
            <a:spAutoFit/>
          </a:bodyPr>
          <a:lstStyle/>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Recent mortality – general population</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Recent mortality – SAPS population</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SAPS mortality tables</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Mortality projections</a:t>
            </a:r>
          </a:p>
          <a:p>
            <a:pPr marL="269875" indent="-269875">
              <a:spcBef>
                <a:spcPct val="50000"/>
              </a:spcBef>
              <a:buClr>
                <a:schemeClr val="accent1"/>
              </a:buClr>
              <a:buFont typeface="Arial" panose="020B0604020202020204" pitchFamily="34" charset="0"/>
              <a:buChar char="•"/>
            </a:pP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endParaRPr lang="en-GB" sz="2000" dirty="0">
              <a:solidFill>
                <a:srgbClr val="3F4548"/>
              </a:solidFill>
              <a:latin typeface="+mn-lt"/>
              <a:cs typeface="+mn-cs"/>
            </a:endParaRPr>
          </a:p>
        </p:txBody>
      </p:sp>
      <p:sp>
        <p:nvSpPr>
          <p:cNvPr id="6" name="Slide Number Placeholder 5">
            <a:extLst>
              <a:ext uri="{FF2B5EF4-FFF2-40B4-BE49-F238E27FC236}">
                <a16:creationId xmlns:a16="http://schemas.microsoft.com/office/drawing/2014/main" id="{121C312B-10FC-9D1F-7983-420DED633194}"/>
              </a:ext>
            </a:extLst>
          </p:cNvPr>
          <p:cNvSpPr>
            <a:spLocks noGrp="1"/>
          </p:cNvSpPr>
          <p:nvPr>
            <p:ph type="sldNum" sz="quarter" idx="12"/>
          </p:nvPr>
        </p:nvSpPr>
        <p:spPr/>
        <p:txBody>
          <a:bodyPr/>
          <a:lstStyle/>
          <a:p>
            <a:fld id="{CCC5EDD3-CB13-45EB-8A5C-B486875EE4D2}" type="slidenum">
              <a:rPr lang="en-GB" smtClean="0"/>
              <a:pPr/>
              <a:t>3</a:t>
            </a:fld>
            <a:endParaRPr lang="en-GB"/>
          </a:p>
        </p:txBody>
      </p:sp>
      <p:sp>
        <p:nvSpPr>
          <p:cNvPr id="5" name="Footer Placeholder 4">
            <a:extLst>
              <a:ext uri="{FF2B5EF4-FFF2-40B4-BE49-F238E27FC236}">
                <a16:creationId xmlns:a16="http://schemas.microsoft.com/office/drawing/2014/main" id="{4C802CA5-D813-CEB4-07A7-C9E36B76CFAF}"/>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72302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D2CB-BB27-9A02-5A59-8208623D71FF}"/>
              </a:ext>
            </a:extLst>
          </p:cNvPr>
          <p:cNvSpPr>
            <a:spLocks noGrp="1"/>
          </p:cNvSpPr>
          <p:nvPr>
            <p:ph type="title"/>
          </p:nvPr>
        </p:nvSpPr>
        <p:spPr/>
        <p:txBody>
          <a:bodyPr/>
          <a:lstStyle/>
          <a:p>
            <a:r>
              <a:rPr lang="en-GB" dirty="0"/>
              <a:t>CMI_2022</a:t>
            </a:r>
          </a:p>
        </p:txBody>
      </p:sp>
      <p:sp>
        <p:nvSpPr>
          <p:cNvPr id="3" name="Content Placeholder 2">
            <a:extLst>
              <a:ext uri="{FF2B5EF4-FFF2-40B4-BE49-F238E27FC236}">
                <a16:creationId xmlns:a16="http://schemas.microsoft.com/office/drawing/2014/main" id="{F050B053-C6D4-D6BD-0F03-D7A624421DD5}"/>
              </a:ext>
            </a:extLst>
          </p:cNvPr>
          <p:cNvSpPr>
            <a:spLocks noGrp="1"/>
          </p:cNvSpPr>
          <p:nvPr>
            <p:ph idx="1"/>
          </p:nvPr>
        </p:nvSpPr>
        <p:spPr/>
        <p:txBody>
          <a:bodyPr/>
          <a:lstStyle/>
          <a:p>
            <a:r>
              <a:rPr lang="en-GB" sz="1800" dirty="0"/>
              <a:t>Release delayed to June 2023 (Working Paper 177) to allow for updated population estimates following 2021 census</a:t>
            </a:r>
          </a:p>
          <a:p>
            <a:r>
              <a:rPr lang="en-GB" sz="1800" dirty="0"/>
              <a:t>CMI made its own estimate of revised 2012-2020 populations, as ONS delayed official 2012-2020 population data to September 2023</a:t>
            </a:r>
          </a:p>
          <a:p>
            <a:r>
              <a:rPr lang="en-GB" sz="1800" dirty="0"/>
              <a:t>CMI_2022 calibrated to deaths and mid-year population estimates for </a:t>
            </a:r>
            <a:r>
              <a:rPr lang="en-GB" sz="1800" dirty="0" smtClean="0"/>
              <a:t>1982-2022</a:t>
            </a:r>
            <a:endParaRPr lang="en-GB" sz="1800" dirty="0"/>
          </a:p>
          <a:p>
            <a:r>
              <a:rPr lang="en-GB" sz="1800" dirty="0"/>
              <a:t>25% weight applied to data for 2022 (0% for 2020 and 2021) – strong support in consultation from respondents</a:t>
            </a:r>
          </a:p>
          <a:p>
            <a:r>
              <a:rPr lang="en-GB" sz="1800" dirty="0"/>
              <a:t>Users should consider how to adjust the model to reflect the populations being modelled</a:t>
            </a:r>
          </a:p>
          <a:p>
            <a:endParaRPr lang="en-GB" dirty="0"/>
          </a:p>
        </p:txBody>
      </p:sp>
      <p:sp>
        <p:nvSpPr>
          <p:cNvPr id="4" name="Slide Number Placeholder 3">
            <a:extLst>
              <a:ext uri="{FF2B5EF4-FFF2-40B4-BE49-F238E27FC236}">
                <a16:creationId xmlns:a16="http://schemas.microsoft.com/office/drawing/2014/main" id="{60724390-7AA4-3A5A-53F2-EEB8C8554AB4}"/>
              </a:ext>
            </a:extLst>
          </p:cNvPr>
          <p:cNvSpPr>
            <a:spLocks noGrp="1"/>
          </p:cNvSpPr>
          <p:nvPr>
            <p:ph type="sldNum" sz="quarter" idx="12"/>
          </p:nvPr>
        </p:nvSpPr>
        <p:spPr/>
        <p:txBody>
          <a:bodyPr/>
          <a:lstStyle/>
          <a:p>
            <a:fld id="{FE8DA6AF-1811-4E27-A96F-54109F1D0275}" type="slidenum">
              <a:rPr lang="en-GB" smtClean="0"/>
              <a:pPr/>
              <a:t>30</a:t>
            </a:fld>
            <a:endParaRPr lang="en-GB"/>
          </a:p>
        </p:txBody>
      </p:sp>
      <p:sp>
        <p:nvSpPr>
          <p:cNvPr id="8" name="Date Placeholder 7">
            <a:extLst>
              <a:ext uri="{FF2B5EF4-FFF2-40B4-BE49-F238E27FC236}">
                <a16:creationId xmlns:a16="http://schemas.microsoft.com/office/drawing/2014/main" id="{E7576CBF-F670-260E-95F4-B13924D32BE4}"/>
              </a:ext>
            </a:extLst>
          </p:cNvPr>
          <p:cNvSpPr>
            <a:spLocks noGrp="1"/>
          </p:cNvSpPr>
          <p:nvPr>
            <p:ph type="dt" sz="half" idx="10"/>
          </p:nvPr>
        </p:nvSpPr>
        <p:spPr/>
        <p:txBody>
          <a:bodyPr/>
          <a:lstStyle/>
          <a:p>
            <a:r>
              <a:rPr lang="en-US"/>
              <a:t>7 September 2023</a:t>
            </a:r>
            <a:endParaRPr lang="en-GB" dirty="0"/>
          </a:p>
        </p:txBody>
      </p:sp>
      <p:sp>
        <p:nvSpPr>
          <p:cNvPr id="5" name="Footer Placeholder 4">
            <a:extLst>
              <a:ext uri="{FF2B5EF4-FFF2-40B4-BE49-F238E27FC236}">
                <a16:creationId xmlns:a16="http://schemas.microsoft.com/office/drawing/2014/main" id="{D0CE4AAC-3C0F-DF81-08AA-38183D151DD0}"/>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138664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4D2CB-BB27-9A02-5A59-8208623D71FF}"/>
              </a:ext>
            </a:extLst>
          </p:cNvPr>
          <p:cNvSpPr>
            <a:spLocks noGrp="1"/>
          </p:cNvSpPr>
          <p:nvPr>
            <p:ph type="title"/>
          </p:nvPr>
        </p:nvSpPr>
        <p:spPr/>
        <p:txBody>
          <a:bodyPr/>
          <a:lstStyle/>
          <a:p>
            <a:r>
              <a:rPr lang="en-GB" dirty="0"/>
              <a:t>Impact on life expectancy</a:t>
            </a:r>
          </a:p>
        </p:txBody>
      </p:sp>
      <p:sp>
        <p:nvSpPr>
          <p:cNvPr id="4" name="Slide Number Placeholder 3">
            <a:extLst>
              <a:ext uri="{FF2B5EF4-FFF2-40B4-BE49-F238E27FC236}">
                <a16:creationId xmlns:a16="http://schemas.microsoft.com/office/drawing/2014/main" id="{60724390-7AA4-3A5A-53F2-EEB8C8554AB4}"/>
              </a:ext>
            </a:extLst>
          </p:cNvPr>
          <p:cNvSpPr>
            <a:spLocks noGrp="1"/>
          </p:cNvSpPr>
          <p:nvPr>
            <p:ph type="sldNum" sz="quarter" idx="12"/>
          </p:nvPr>
        </p:nvSpPr>
        <p:spPr/>
        <p:txBody>
          <a:bodyPr/>
          <a:lstStyle/>
          <a:p>
            <a:fld id="{FE8DA6AF-1811-4E27-A96F-54109F1D0275}" type="slidenum">
              <a:rPr lang="en-GB" smtClean="0"/>
              <a:pPr/>
              <a:t>31</a:t>
            </a:fld>
            <a:endParaRPr lang="en-GB"/>
          </a:p>
        </p:txBody>
      </p:sp>
      <p:graphicFrame>
        <p:nvGraphicFramePr>
          <p:cNvPr id="5" name="Content Placeholder 5">
            <a:extLst>
              <a:ext uri="{FF2B5EF4-FFF2-40B4-BE49-F238E27FC236}">
                <a16:creationId xmlns:a16="http://schemas.microsoft.com/office/drawing/2014/main" id="{54F10407-16FD-23B4-2D89-4A7D09D5E27D}"/>
              </a:ext>
            </a:extLst>
          </p:cNvPr>
          <p:cNvGraphicFramePr>
            <a:graphicFrameLocks/>
          </p:cNvGraphicFramePr>
          <p:nvPr>
            <p:extLst>
              <p:ext uri="{D42A27DB-BD31-4B8C-83A1-F6EECF244321}">
                <p14:modId xmlns:p14="http://schemas.microsoft.com/office/powerpoint/2010/main" val="3290784397"/>
              </p:ext>
            </p:extLst>
          </p:nvPr>
        </p:nvGraphicFramePr>
        <p:xfrm>
          <a:off x="443642" y="2445448"/>
          <a:ext cx="8951644" cy="2211414"/>
        </p:xfrm>
        <a:graphic>
          <a:graphicData uri="http://schemas.openxmlformats.org/drawingml/2006/table">
            <a:tbl>
              <a:tblPr firstRow="1" bandRow="1">
                <a:tableStyleId>{21E4AEA4-8DFA-4A89-87EB-49C32662AFE0}</a:tableStyleId>
              </a:tblPr>
              <a:tblGrid>
                <a:gridCol w="6754210">
                  <a:extLst>
                    <a:ext uri="{9D8B030D-6E8A-4147-A177-3AD203B41FA5}">
                      <a16:colId xmlns:a16="http://schemas.microsoft.com/office/drawing/2014/main" val="20000"/>
                    </a:ext>
                  </a:extLst>
                </a:gridCol>
                <a:gridCol w="1114995">
                  <a:extLst>
                    <a:ext uri="{9D8B030D-6E8A-4147-A177-3AD203B41FA5}">
                      <a16:colId xmlns:a16="http://schemas.microsoft.com/office/drawing/2014/main" val="20001"/>
                    </a:ext>
                  </a:extLst>
                </a:gridCol>
                <a:gridCol w="1082439">
                  <a:extLst>
                    <a:ext uri="{9D8B030D-6E8A-4147-A177-3AD203B41FA5}">
                      <a16:colId xmlns:a16="http://schemas.microsoft.com/office/drawing/2014/main" val="20002"/>
                    </a:ext>
                  </a:extLst>
                </a:gridCol>
              </a:tblGrid>
              <a:tr h="411694">
                <a:tc>
                  <a:txBody>
                    <a:bodyPr/>
                    <a:lstStyle/>
                    <a:p>
                      <a:endParaRPr lang="en-GB" sz="1600" dirty="0"/>
                    </a:p>
                  </a:txBody>
                  <a:tcPr marL="64984" marR="64984" marT="32492" marB="3249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Male</a:t>
                      </a:r>
                    </a:p>
                  </a:txBody>
                  <a:tcPr marL="64984" marR="64984" marT="32492" marB="324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a:t>Female</a:t>
                      </a:r>
                    </a:p>
                  </a:txBody>
                  <a:tcPr marL="64984" marR="64984" marT="32492" marB="3249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3731">
                <a:tc>
                  <a:txBody>
                    <a:bodyPr/>
                    <a:lstStyle/>
                    <a:p>
                      <a:r>
                        <a:rPr lang="en-US" sz="1800" b="1" dirty="0">
                          <a:effectLst/>
                        </a:rPr>
                        <a:t>CMI_2022 relative to CMI_2021</a:t>
                      </a:r>
                      <a:endParaRPr lang="en-US" sz="1800" b="0" dirty="0">
                        <a:effectLst/>
                      </a:endParaRPr>
                    </a:p>
                  </a:txBody>
                  <a:tcPr marL="87805" marR="87805" marT="87805" marB="878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-2.7%</a:t>
                      </a:r>
                    </a:p>
                  </a:txBody>
                  <a:tcPr marL="87805" marR="87805" marT="87805" marB="8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-2.1%</a:t>
                      </a:r>
                    </a:p>
                  </a:txBody>
                  <a:tcPr marL="87805" marR="87805" marT="87805" marB="878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658962"/>
                  </a:ext>
                </a:extLst>
              </a:tr>
              <a:tr h="373731">
                <a:tc>
                  <a:txBody>
                    <a:bodyPr/>
                    <a:lstStyle/>
                    <a:p>
                      <a:r>
                        <a:rPr lang="en-US" sz="1800" b="1" dirty="0">
                          <a:effectLst/>
                        </a:rPr>
                        <a:t>Of which:</a:t>
                      </a:r>
                    </a:p>
                  </a:txBody>
                  <a:tcPr marL="87805" marR="87805" marT="87805" marB="878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87805" marR="87805" marT="87805" marB="8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endParaRPr>
                    </a:p>
                  </a:txBody>
                  <a:tcPr marL="87805" marR="87805" marT="87805" marB="878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83770"/>
                  </a:ext>
                </a:extLst>
              </a:tr>
              <a:tr h="373731">
                <a:tc>
                  <a:txBody>
                    <a:bodyPr/>
                    <a:lstStyle/>
                    <a:p>
                      <a:r>
                        <a:rPr lang="en-US" sz="1800" b="1" dirty="0">
                          <a:effectLst/>
                        </a:rPr>
                        <a:t>     Impact of census</a:t>
                      </a:r>
                      <a:endParaRPr lang="en-US" sz="1800" b="0" dirty="0">
                        <a:effectLst/>
                      </a:endParaRPr>
                    </a:p>
                  </a:txBody>
                  <a:tcPr marL="87805" marR="87805" marT="87805" marB="878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-0.5%</a:t>
                      </a:r>
                    </a:p>
                  </a:txBody>
                  <a:tcPr marL="87805" marR="87805" marT="87805" marB="8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-0.4%</a:t>
                      </a:r>
                    </a:p>
                  </a:txBody>
                  <a:tcPr marL="87805" marR="87805" marT="87805" marB="878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170966"/>
                  </a:ext>
                </a:extLst>
              </a:tr>
              <a:tr h="373731">
                <a:tc>
                  <a:txBody>
                    <a:bodyPr/>
                    <a:lstStyle/>
                    <a:p>
                      <a:r>
                        <a:rPr lang="en-US" sz="1800" b="1" dirty="0">
                          <a:effectLst/>
                        </a:rPr>
                        <a:t>     Impact of new mortality data</a:t>
                      </a:r>
                    </a:p>
                  </a:txBody>
                  <a:tcPr marL="87805" marR="87805" marT="87805" marB="8780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-2.2%</a:t>
                      </a:r>
                    </a:p>
                  </a:txBody>
                  <a:tcPr marL="87805" marR="87805" marT="87805" marB="878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a:solidFill>
                            <a:srgbClr val="3F4548"/>
                          </a:solidFill>
                          <a:effectLst/>
                          <a:latin typeface="Arial" panose="020B0604020202020204" pitchFamily="34" charset="0"/>
                          <a:ea typeface="Arial" panose="020B0604020202020204" pitchFamily="34" charset="0"/>
                          <a:cs typeface="Times New Roman" panose="02020603050405020304" pitchFamily="18" charset="0"/>
                        </a:rPr>
                        <a:t>-1.7%</a:t>
                      </a:r>
                    </a:p>
                  </a:txBody>
                  <a:tcPr marL="87805" marR="87805" marT="87805" marB="8780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7122622"/>
                  </a:ext>
                </a:extLst>
              </a:tr>
            </a:tbl>
          </a:graphicData>
        </a:graphic>
      </p:graphicFrame>
      <p:sp>
        <p:nvSpPr>
          <p:cNvPr id="6" name="TextBox 5">
            <a:extLst>
              <a:ext uri="{FF2B5EF4-FFF2-40B4-BE49-F238E27FC236}">
                <a16:creationId xmlns:a16="http://schemas.microsoft.com/office/drawing/2014/main" id="{E84A2DF0-3F9B-8C32-A169-8AE02704EFA8}"/>
              </a:ext>
            </a:extLst>
          </p:cNvPr>
          <p:cNvSpPr txBox="1"/>
          <p:nvPr/>
        </p:nvSpPr>
        <p:spPr>
          <a:xfrm>
            <a:off x="428229" y="1560659"/>
            <a:ext cx="8013433" cy="646331"/>
          </a:xfrm>
          <a:prstGeom prst="rect">
            <a:avLst/>
          </a:prstGeom>
          <a:noFill/>
        </p:spPr>
        <p:txBody>
          <a:bodyPr wrap="square">
            <a:spAutoFit/>
          </a:bodyPr>
          <a:lstStyle/>
          <a:p>
            <a:r>
              <a:rPr lang="en-GB" b="1" dirty="0"/>
              <a:t>Impact on life expectancy at age 65 at 1 January 2023</a:t>
            </a:r>
          </a:p>
          <a:p>
            <a:r>
              <a:rPr lang="en-GB" dirty="0"/>
              <a:t>Using S3 tables, and an illustrative long-term rate of 1.5% p.a.</a:t>
            </a:r>
          </a:p>
        </p:txBody>
      </p:sp>
      <p:sp>
        <p:nvSpPr>
          <p:cNvPr id="8" name="Date Placeholder 7">
            <a:extLst>
              <a:ext uri="{FF2B5EF4-FFF2-40B4-BE49-F238E27FC236}">
                <a16:creationId xmlns:a16="http://schemas.microsoft.com/office/drawing/2014/main" id="{E7576CBF-F670-260E-95F4-B13924D32BE4}"/>
              </a:ext>
            </a:extLst>
          </p:cNvPr>
          <p:cNvSpPr>
            <a:spLocks noGrp="1"/>
          </p:cNvSpPr>
          <p:nvPr>
            <p:ph type="dt" sz="half" idx="10"/>
          </p:nvPr>
        </p:nvSpPr>
        <p:spPr/>
        <p:txBody>
          <a:bodyPr/>
          <a:lstStyle/>
          <a:p>
            <a:r>
              <a:rPr lang="en-US"/>
              <a:t>7 September 2023</a:t>
            </a:r>
            <a:endParaRPr lang="en-GB" dirty="0"/>
          </a:p>
        </p:txBody>
      </p:sp>
      <p:sp>
        <p:nvSpPr>
          <p:cNvPr id="3" name="Footer Placeholder 2">
            <a:extLst>
              <a:ext uri="{FF2B5EF4-FFF2-40B4-BE49-F238E27FC236}">
                <a16:creationId xmlns:a16="http://schemas.microsoft.com/office/drawing/2014/main" id="{4A03451A-D14F-FFD5-130B-F89BA54077D6}"/>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35726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Plans for CMI_2023</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4" name="TextBox 3">
            <a:extLst>
              <a:ext uri="{FF2B5EF4-FFF2-40B4-BE49-F238E27FC236}">
                <a16:creationId xmlns:a16="http://schemas.microsoft.com/office/drawing/2014/main" id="{29DDAC1C-A80F-D020-E4C9-A7DFABE50265}"/>
              </a:ext>
            </a:extLst>
          </p:cNvPr>
          <p:cNvSpPr txBox="1"/>
          <p:nvPr/>
        </p:nvSpPr>
        <p:spPr>
          <a:xfrm>
            <a:off x="514905" y="1547813"/>
            <a:ext cx="8962866" cy="1785104"/>
          </a:xfrm>
          <a:prstGeom prst="rect">
            <a:avLst/>
          </a:prstGeom>
          <a:noFill/>
        </p:spPr>
        <p:txBody>
          <a:bodyPr wrap="square" rtlCol="0">
            <a:spAutoFit/>
          </a:bodyPr>
          <a:lstStyle/>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Expect to publish CMI_2023 in March 2024</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Expect to use existing </a:t>
            </a:r>
            <a:r>
              <a:rPr lang="en-GB" sz="2000" dirty="0" smtClean="0">
                <a:solidFill>
                  <a:srgbClr val="3F4548"/>
                </a:solidFill>
                <a:latin typeface="+mn-lt"/>
                <a:cs typeface="+mn-cs"/>
              </a:rPr>
              <a:t>methods</a:t>
            </a: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Details, including weight for 2023 data, to be confirmed </a:t>
            </a:r>
            <a:r>
              <a:rPr lang="en-GB" sz="2000" dirty="0" smtClean="0">
                <a:solidFill>
                  <a:srgbClr val="3F4548"/>
                </a:solidFill>
                <a:latin typeface="+mn-lt"/>
                <a:cs typeface="+mn-cs"/>
              </a:rPr>
              <a:t>later</a:t>
            </a:r>
            <a:endParaRPr lang="en-GB" sz="2000" dirty="0">
              <a:solidFill>
                <a:srgbClr val="3F4548"/>
              </a:solidFill>
              <a:latin typeface="+mn-lt"/>
              <a:cs typeface="+mn-cs"/>
            </a:endParaRP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Broad plan for weights to return gradually to 100% over several </a:t>
            </a:r>
            <a:r>
              <a:rPr lang="en-GB" sz="2000" dirty="0" smtClean="0">
                <a:solidFill>
                  <a:srgbClr val="3F4548"/>
                </a:solidFill>
                <a:latin typeface="+mn-lt"/>
                <a:cs typeface="+mn-cs"/>
              </a:rPr>
              <a:t>years</a:t>
            </a:r>
            <a:endParaRPr lang="en-GB" sz="2000" dirty="0">
              <a:solidFill>
                <a:srgbClr val="3F4548"/>
              </a:solidFill>
              <a:latin typeface="+mn-lt"/>
              <a:cs typeface="+mn-cs"/>
            </a:endParaRPr>
          </a:p>
        </p:txBody>
      </p:sp>
      <p:sp>
        <p:nvSpPr>
          <p:cNvPr id="5" name="Footer Placeholder 4">
            <a:extLst>
              <a:ext uri="{FF2B5EF4-FFF2-40B4-BE49-F238E27FC236}">
                <a16:creationId xmlns:a16="http://schemas.microsoft.com/office/drawing/2014/main" id="{8D409DB3-C5D7-79D9-19EC-E574ED150D89}"/>
              </a:ext>
            </a:extLst>
          </p:cNvPr>
          <p:cNvSpPr>
            <a:spLocks noGrp="1"/>
          </p:cNvSpPr>
          <p:nvPr>
            <p:ph type="ftr" sz="quarter" idx="11"/>
          </p:nvPr>
        </p:nvSpPr>
        <p:spPr/>
        <p:txBody>
          <a:bodyPr/>
          <a:lstStyle/>
          <a:p>
            <a:r>
              <a:rPr lang="en-GB"/>
              <a:t>CMI update on pensioner mortality assumptions</a:t>
            </a:r>
          </a:p>
        </p:txBody>
      </p:sp>
      <p:sp>
        <p:nvSpPr>
          <p:cNvPr id="6" name="Slide Number Placeholder 5">
            <a:extLst>
              <a:ext uri="{FF2B5EF4-FFF2-40B4-BE49-F238E27FC236}">
                <a16:creationId xmlns:a16="http://schemas.microsoft.com/office/drawing/2014/main" id="{D332B5A1-BE27-5F82-BE34-0B611E93ECDD}"/>
              </a:ext>
            </a:extLst>
          </p:cNvPr>
          <p:cNvSpPr>
            <a:spLocks noGrp="1"/>
          </p:cNvSpPr>
          <p:nvPr>
            <p:ph type="sldNum" sz="quarter" idx="12"/>
          </p:nvPr>
        </p:nvSpPr>
        <p:spPr/>
        <p:txBody>
          <a:bodyPr/>
          <a:lstStyle/>
          <a:p>
            <a:fld id="{CCC5EDD3-CB13-45EB-8A5C-B486875EE4D2}" type="slidenum">
              <a:rPr lang="en-GB" smtClean="0"/>
              <a:pPr/>
              <a:t>32</a:t>
            </a:fld>
            <a:endParaRPr lang="en-GB"/>
          </a:p>
        </p:txBody>
      </p:sp>
    </p:spTree>
    <p:extLst>
      <p:ext uri="{BB962C8B-B14F-4D97-AF65-F5344CB8AC3E}">
        <p14:creationId xmlns:p14="http://schemas.microsoft.com/office/powerpoint/2010/main" val="3022152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 September 2023</a:t>
            </a:r>
            <a:endParaRPr lang="en-GB"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a:solidFill>
                  <a:schemeClr val="bg1"/>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
        <p:nvSpPr>
          <p:cNvPr id="3" name="Content Placeholder 7">
            <a:extLst>
              <a:ext uri="{FF2B5EF4-FFF2-40B4-BE49-F238E27FC236}">
                <a16:creationId xmlns:a16="http://schemas.microsoft.com/office/drawing/2014/main" id="{B07AD4D0-5627-FFB3-C260-980B5BEE11BA}"/>
              </a:ext>
            </a:extLst>
          </p:cNvPr>
          <p:cNvSpPr>
            <a:spLocks noGrp="1"/>
          </p:cNvSpPr>
          <p:nvPr/>
        </p:nvSpPr>
        <p:spPr bwMode="auto">
          <a:xfrm>
            <a:off x="763146" y="4053922"/>
            <a:ext cx="9099788" cy="235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sz="2200" dirty="0"/>
              <a:t>The views expressed in this presentation are those of the presenter.</a:t>
            </a:r>
          </a:p>
        </p:txBody>
      </p:sp>
      <p:sp>
        <p:nvSpPr>
          <p:cNvPr id="6" name="Slide Number Placeholder 5">
            <a:extLst>
              <a:ext uri="{FF2B5EF4-FFF2-40B4-BE49-F238E27FC236}">
                <a16:creationId xmlns:a16="http://schemas.microsoft.com/office/drawing/2014/main" id="{7B5F6AF1-719B-2579-7C91-00A0F7DD6BA1}"/>
              </a:ext>
            </a:extLst>
          </p:cNvPr>
          <p:cNvSpPr>
            <a:spLocks noGrp="1"/>
          </p:cNvSpPr>
          <p:nvPr>
            <p:ph type="sldNum" sz="quarter" idx="12"/>
          </p:nvPr>
        </p:nvSpPr>
        <p:spPr/>
        <p:txBody>
          <a:bodyPr/>
          <a:lstStyle/>
          <a:p>
            <a:fld id="{FE8DA6AF-1811-4E27-A96F-54109F1D0275}" type="slidenum">
              <a:rPr lang="en-GB" smtClean="0"/>
              <a:pPr/>
              <a:t>33</a:t>
            </a:fld>
            <a:endParaRPr lang="en-GB"/>
          </a:p>
        </p:txBody>
      </p:sp>
      <p:sp>
        <p:nvSpPr>
          <p:cNvPr id="5" name="Footer Placeholder 4">
            <a:extLst>
              <a:ext uri="{FF2B5EF4-FFF2-40B4-BE49-F238E27FC236}">
                <a16:creationId xmlns:a16="http://schemas.microsoft.com/office/drawing/2014/main" id="{880B37A8-B897-8A19-C52D-82B426E5E83A}"/>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4134949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a:t>7 September 2023</a:t>
            </a:r>
            <a:endParaRPr lang="en-GB" dirty="0"/>
          </a:p>
        </p:txBody>
      </p:sp>
    </p:spTree>
    <p:extLst>
      <p:ext uri="{BB962C8B-B14F-4D97-AF65-F5344CB8AC3E}">
        <p14:creationId xmlns:p14="http://schemas.microsoft.com/office/powerpoint/2010/main" val="246205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4BF3-EB37-BF93-3104-28CE886B500B}"/>
              </a:ext>
            </a:extLst>
          </p:cNvPr>
          <p:cNvSpPr>
            <a:spLocks noGrp="1"/>
          </p:cNvSpPr>
          <p:nvPr>
            <p:ph type="title"/>
          </p:nvPr>
        </p:nvSpPr>
        <p:spPr/>
        <p:txBody>
          <a:bodyPr/>
          <a:lstStyle/>
          <a:p>
            <a:r>
              <a:rPr lang="en-GB" dirty="0"/>
              <a:t>Recent mortality – general population</a:t>
            </a:r>
          </a:p>
        </p:txBody>
      </p:sp>
      <p:sp>
        <p:nvSpPr>
          <p:cNvPr id="3" name="Date Placeholder 2">
            <a:extLst>
              <a:ext uri="{FF2B5EF4-FFF2-40B4-BE49-F238E27FC236}">
                <a16:creationId xmlns:a16="http://schemas.microsoft.com/office/drawing/2014/main" id="{B51B5539-97CD-D1E5-B8CC-7B7BC97EE13D}"/>
              </a:ext>
            </a:extLst>
          </p:cNvPr>
          <p:cNvSpPr>
            <a:spLocks noGrp="1"/>
          </p:cNvSpPr>
          <p:nvPr>
            <p:ph type="dt" sz="half" idx="10"/>
          </p:nvPr>
        </p:nvSpPr>
        <p:spPr/>
        <p:txBody>
          <a:bodyPr/>
          <a:lstStyle/>
          <a:p>
            <a:r>
              <a:rPr lang="en-US"/>
              <a:t>7 September 2023</a:t>
            </a:r>
            <a:endParaRPr lang="en-GB" dirty="0"/>
          </a:p>
        </p:txBody>
      </p:sp>
      <p:sp>
        <p:nvSpPr>
          <p:cNvPr id="5" name="Slide Number Placeholder 4">
            <a:extLst>
              <a:ext uri="{FF2B5EF4-FFF2-40B4-BE49-F238E27FC236}">
                <a16:creationId xmlns:a16="http://schemas.microsoft.com/office/drawing/2014/main" id="{54781045-5352-F01D-566F-DB37BC3315D7}"/>
              </a:ext>
            </a:extLst>
          </p:cNvPr>
          <p:cNvSpPr>
            <a:spLocks noGrp="1"/>
          </p:cNvSpPr>
          <p:nvPr>
            <p:ph type="sldNum" sz="quarter" idx="12"/>
          </p:nvPr>
        </p:nvSpPr>
        <p:spPr/>
        <p:txBody>
          <a:bodyPr/>
          <a:lstStyle/>
          <a:p>
            <a:fld id="{FE8DA6AF-1811-4E27-A96F-54109F1D0275}" type="slidenum">
              <a:rPr lang="en-GB" smtClean="0"/>
              <a:pPr/>
              <a:t>4</a:t>
            </a:fld>
            <a:endParaRPr lang="en-GB"/>
          </a:p>
        </p:txBody>
      </p:sp>
      <p:sp>
        <p:nvSpPr>
          <p:cNvPr id="4" name="Footer Placeholder 3">
            <a:extLst>
              <a:ext uri="{FF2B5EF4-FFF2-40B4-BE49-F238E27FC236}">
                <a16:creationId xmlns:a16="http://schemas.microsoft.com/office/drawing/2014/main" id="{18EF9044-2AEE-4A3D-AB73-93D98D17B544}"/>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237123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06C695-8249-B06F-E670-A5675C1056DB}"/>
              </a:ext>
            </a:extLst>
          </p:cNvPr>
          <p:cNvSpPr>
            <a:spLocks noGrp="1"/>
          </p:cNvSpPr>
          <p:nvPr>
            <p:ph type="title"/>
          </p:nvPr>
        </p:nvSpPr>
        <p:spPr>
          <a:xfrm>
            <a:off x="428229" y="404813"/>
            <a:ext cx="8982471" cy="1143000"/>
          </a:xfrm>
        </p:spPr>
        <p:txBody>
          <a:bodyPr/>
          <a:lstStyle/>
          <a:p>
            <a:r>
              <a:rPr lang="en-US" dirty="0"/>
              <a:t>Historical mortality</a:t>
            </a:r>
          </a:p>
        </p:txBody>
      </p:sp>
      <p:sp>
        <p:nvSpPr>
          <p:cNvPr id="5" name="Content Placeholder 4">
            <a:extLst>
              <a:ext uri="{FF2B5EF4-FFF2-40B4-BE49-F238E27FC236}">
                <a16:creationId xmlns:a16="http://schemas.microsoft.com/office/drawing/2014/main" id="{76108F6B-8535-4D8C-AB66-931D356BA553}"/>
              </a:ext>
            </a:extLst>
          </p:cNvPr>
          <p:cNvSpPr>
            <a:spLocks noGrp="1"/>
          </p:cNvSpPr>
          <p:nvPr>
            <p:ph sz="half" idx="1"/>
          </p:nvPr>
        </p:nvSpPr>
        <p:spPr>
          <a:xfrm>
            <a:off x="428228" y="2226668"/>
            <a:ext cx="4407826" cy="3970932"/>
          </a:xfrm>
        </p:spPr>
        <p:txBody>
          <a:bodyPr wrap="square" anchor="t">
            <a:normAutofit/>
          </a:bodyPr>
          <a:lstStyle/>
          <a:p>
            <a:r>
              <a:rPr lang="en-GB" dirty="0"/>
              <a:t>Mortality varies by age and sex. Age-standardised mortality rates (ASMR) are a form of average that control for changes in population.</a:t>
            </a:r>
          </a:p>
          <a:p>
            <a:r>
              <a:rPr lang="en-GB" dirty="0"/>
              <a:t>Mortality rates fell by 44% between 1981 and 2011.</a:t>
            </a:r>
          </a:p>
          <a:p>
            <a:r>
              <a:rPr lang="en-GB" dirty="0"/>
              <a:t>Notably slower fall after </a:t>
            </a:r>
            <a:r>
              <a:rPr lang="en-GB" dirty="0" smtClean="0"/>
              <a:t>2011</a:t>
            </a:r>
            <a:endParaRPr lang="en-GB" dirty="0"/>
          </a:p>
          <a:p>
            <a:r>
              <a:rPr lang="en-GB" dirty="0"/>
              <a:t>High mortality since 2020 due to the COVID-19 </a:t>
            </a:r>
            <a:r>
              <a:rPr lang="en-GB" dirty="0" smtClean="0"/>
              <a:t>pandemic</a:t>
            </a:r>
            <a:endParaRPr lang="en-GB" dirty="0"/>
          </a:p>
          <a:p>
            <a:endParaRPr lang="en-GB" dirty="0"/>
          </a:p>
          <a:p>
            <a:endParaRPr lang="en-GB" dirty="0"/>
          </a:p>
          <a:p>
            <a:endParaRPr lang="en-GB" dirty="0"/>
          </a:p>
        </p:txBody>
      </p:sp>
      <p:sp>
        <p:nvSpPr>
          <p:cNvPr id="12" name="Content Placeholder 3">
            <a:extLst>
              <a:ext uri="{FF2B5EF4-FFF2-40B4-BE49-F238E27FC236}">
                <a16:creationId xmlns:a16="http://schemas.microsoft.com/office/drawing/2014/main" id="{FFD27C94-6D9A-6CC5-DA6E-5F903C3E5D3E}"/>
              </a:ext>
            </a:extLst>
          </p:cNvPr>
          <p:cNvSpPr>
            <a:spLocks noGrp="1"/>
          </p:cNvSpPr>
          <p:nvPr>
            <p:ph sz="half" idx="2"/>
          </p:nvPr>
        </p:nvSpPr>
        <p:spPr>
          <a:xfrm>
            <a:off x="5001154" y="1557338"/>
            <a:ext cx="4409546" cy="4640262"/>
          </a:xfrm>
        </p:spPr>
        <p:txBody>
          <a:bodyPr/>
          <a:lstStyle/>
          <a:p>
            <a:pPr marL="0" indent="0" algn="ctr">
              <a:buNone/>
            </a:pPr>
            <a:r>
              <a:rPr lang="en-US" b="1" dirty="0"/>
              <a:t>England &amp; Wales ASMRs</a:t>
            </a:r>
          </a:p>
        </p:txBody>
      </p:sp>
      <p:sp>
        <p:nvSpPr>
          <p:cNvPr id="3" name="Date Placeholder 2">
            <a:extLst>
              <a:ext uri="{FF2B5EF4-FFF2-40B4-BE49-F238E27FC236}">
                <a16:creationId xmlns:a16="http://schemas.microsoft.com/office/drawing/2014/main" id="{B0524A18-0EC5-4E67-A5DF-8E14CC5DC3F7}"/>
              </a:ext>
            </a:extLst>
          </p:cNvPr>
          <p:cNvSpPr>
            <a:spLocks noGrp="1"/>
          </p:cNvSpPr>
          <p:nvPr>
            <p:ph type="dt" sz="half" idx="10"/>
          </p:nvPr>
        </p:nvSpPr>
        <p:spPr>
          <a:xfrm>
            <a:off x="428229" y="6410325"/>
            <a:ext cx="2184135" cy="331788"/>
          </a:xfrm>
        </p:spPr>
        <p:txBody>
          <a:bodyPr wrap="square" anchor="t">
            <a:normAutofit/>
          </a:bodyPr>
          <a:lstStyle/>
          <a:p>
            <a:pPr>
              <a:spcAft>
                <a:spcPts val="600"/>
              </a:spcAft>
            </a:pPr>
            <a:r>
              <a:rPr lang="en-US"/>
              <a:t>7 September 2023</a:t>
            </a:r>
            <a:endParaRPr lang="en-GB" dirty="0"/>
          </a:p>
        </p:txBody>
      </p:sp>
      <p:sp>
        <p:nvSpPr>
          <p:cNvPr id="2" name="Slide Number Placeholder 1">
            <a:extLst>
              <a:ext uri="{FF2B5EF4-FFF2-40B4-BE49-F238E27FC236}">
                <a16:creationId xmlns:a16="http://schemas.microsoft.com/office/drawing/2014/main" id="{F470DA36-8ECD-4085-B409-ABCDA1EF910B}"/>
              </a:ext>
            </a:extLst>
          </p:cNvPr>
          <p:cNvSpPr>
            <a:spLocks noGrp="1"/>
          </p:cNvSpPr>
          <p:nvPr>
            <p:ph type="sldNum" sz="quarter" idx="12"/>
          </p:nvPr>
        </p:nvSpPr>
        <p:spPr/>
        <p:txBody>
          <a:bodyPr/>
          <a:lstStyle/>
          <a:p>
            <a:fld id="{375E1C19-A04E-4390-A400-023E4FCB19F2}" type="slidenum">
              <a:rPr lang="en-GB" smtClean="0"/>
              <a:pPr/>
              <a:t>5</a:t>
            </a:fld>
            <a:endParaRPr lang="en-GB"/>
          </a:p>
        </p:txBody>
      </p:sp>
      <p:pic>
        <p:nvPicPr>
          <p:cNvPr id="7" name="Picture 6">
            <a:extLst>
              <a:ext uri="{FF2B5EF4-FFF2-40B4-BE49-F238E27FC236}">
                <a16:creationId xmlns:a16="http://schemas.microsoft.com/office/drawing/2014/main" id="{74EED544-E854-A702-AC67-F3537F2A8026}"/>
              </a:ext>
            </a:extLst>
          </p:cNvPr>
          <p:cNvPicPr>
            <a:picLocks noChangeAspect="1"/>
          </p:cNvPicPr>
          <p:nvPr/>
        </p:nvPicPr>
        <p:blipFill>
          <a:blip r:embed="rId3"/>
          <a:stretch>
            <a:fillRect/>
          </a:stretch>
        </p:blipFill>
        <p:spPr>
          <a:xfrm>
            <a:off x="5180797" y="2036289"/>
            <a:ext cx="4078816" cy="4197157"/>
          </a:xfrm>
          <a:prstGeom prst="rect">
            <a:avLst/>
          </a:prstGeom>
        </p:spPr>
      </p:pic>
      <p:sp>
        <p:nvSpPr>
          <p:cNvPr id="8" name="Footer Placeholder 7">
            <a:extLst>
              <a:ext uri="{FF2B5EF4-FFF2-40B4-BE49-F238E27FC236}">
                <a16:creationId xmlns:a16="http://schemas.microsoft.com/office/drawing/2014/main" id="{C481560D-9D96-522A-D35E-029BCB889B47}"/>
              </a:ext>
            </a:extLst>
          </p:cNvPr>
          <p:cNvSpPr>
            <a:spLocks noGrp="1"/>
          </p:cNvSpPr>
          <p:nvPr>
            <p:ph type="ftr" sz="quarter" idx="11"/>
          </p:nvPr>
        </p:nvSpPr>
        <p:spPr/>
        <p:txBody>
          <a:bodyPr/>
          <a:lstStyle/>
          <a:p>
            <a:r>
              <a:rPr lang="en-GB"/>
              <a:t>CMI update on pensioner mortality assumptions</a:t>
            </a:r>
          </a:p>
        </p:txBody>
      </p:sp>
    </p:spTree>
    <p:extLst>
      <p:ext uri="{BB962C8B-B14F-4D97-AF65-F5344CB8AC3E}">
        <p14:creationId xmlns:p14="http://schemas.microsoft.com/office/powerpoint/2010/main" val="53237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Mortality during the pandemic</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7" name="TextBox 6">
            <a:extLst>
              <a:ext uri="{FF2B5EF4-FFF2-40B4-BE49-F238E27FC236}">
                <a16:creationId xmlns:a16="http://schemas.microsoft.com/office/drawing/2014/main" id="{B3760966-63AC-18D5-C0F1-EAA22F6ABA8B}"/>
              </a:ext>
            </a:extLst>
          </p:cNvPr>
          <p:cNvSpPr txBox="1"/>
          <p:nvPr/>
        </p:nvSpPr>
        <p:spPr>
          <a:xfrm>
            <a:off x="428229" y="1438188"/>
            <a:ext cx="8299445" cy="369332"/>
          </a:xfrm>
          <a:prstGeom prst="rect">
            <a:avLst/>
          </a:prstGeom>
          <a:noFill/>
        </p:spPr>
        <p:txBody>
          <a:bodyPr wrap="square">
            <a:spAutoFit/>
          </a:bodyPr>
          <a:lstStyle/>
          <a:p>
            <a:pPr marL="0" indent="0">
              <a:buNone/>
            </a:pPr>
            <a:r>
              <a:rPr lang="en-GB" b="1" dirty="0"/>
              <a:t>Excess mortality (relative to same week in 2019) since January 2020</a:t>
            </a:r>
          </a:p>
        </p:txBody>
      </p:sp>
      <p:pic>
        <p:nvPicPr>
          <p:cNvPr id="5" name="Picture 4">
            <a:extLst>
              <a:ext uri="{FF2B5EF4-FFF2-40B4-BE49-F238E27FC236}">
                <a16:creationId xmlns:a16="http://schemas.microsoft.com/office/drawing/2014/main" id="{B1AE614A-CBE2-4F34-8081-3E4DA177F74A}"/>
              </a:ext>
            </a:extLst>
          </p:cNvPr>
          <p:cNvPicPr>
            <a:picLocks noChangeAspect="1"/>
          </p:cNvPicPr>
          <p:nvPr/>
        </p:nvPicPr>
        <p:blipFill>
          <a:blip r:embed="rId3"/>
          <a:stretch>
            <a:fillRect/>
          </a:stretch>
        </p:blipFill>
        <p:spPr>
          <a:xfrm>
            <a:off x="437389" y="1857145"/>
            <a:ext cx="9227096" cy="3557325"/>
          </a:xfrm>
          <a:prstGeom prst="rect">
            <a:avLst/>
          </a:prstGeom>
        </p:spPr>
      </p:pic>
      <p:sp>
        <p:nvSpPr>
          <p:cNvPr id="6" name="Footer Placeholder 5">
            <a:extLst>
              <a:ext uri="{FF2B5EF4-FFF2-40B4-BE49-F238E27FC236}">
                <a16:creationId xmlns:a16="http://schemas.microsoft.com/office/drawing/2014/main" id="{6AB44A78-2A43-D2CD-0A0C-6979C8FDB154}"/>
              </a:ext>
            </a:extLst>
          </p:cNvPr>
          <p:cNvSpPr>
            <a:spLocks noGrp="1"/>
          </p:cNvSpPr>
          <p:nvPr>
            <p:ph type="ftr" sz="quarter" idx="11"/>
          </p:nvPr>
        </p:nvSpPr>
        <p:spPr/>
        <p:txBody>
          <a:bodyPr/>
          <a:lstStyle/>
          <a:p>
            <a:r>
              <a:rPr lang="en-GB"/>
              <a:t>CMI update on pensioner mortality assumptions</a:t>
            </a:r>
          </a:p>
        </p:txBody>
      </p:sp>
      <p:sp>
        <p:nvSpPr>
          <p:cNvPr id="9" name="Slide Number Placeholder 8">
            <a:extLst>
              <a:ext uri="{FF2B5EF4-FFF2-40B4-BE49-F238E27FC236}">
                <a16:creationId xmlns:a16="http://schemas.microsoft.com/office/drawing/2014/main" id="{A45151DA-4504-14EC-C3B8-D2AF2659E306}"/>
              </a:ext>
            </a:extLst>
          </p:cNvPr>
          <p:cNvSpPr>
            <a:spLocks noGrp="1"/>
          </p:cNvSpPr>
          <p:nvPr>
            <p:ph type="sldNum" sz="quarter" idx="12"/>
          </p:nvPr>
        </p:nvSpPr>
        <p:spPr/>
        <p:txBody>
          <a:bodyPr/>
          <a:lstStyle/>
          <a:p>
            <a:fld id="{CCC5EDD3-CB13-45EB-8A5C-B486875EE4D2}" type="slidenum">
              <a:rPr lang="en-GB" smtClean="0"/>
              <a:pPr/>
              <a:t>6</a:t>
            </a:fld>
            <a:endParaRPr lang="en-GB"/>
          </a:p>
        </p:txBody>
      </p:sp>
      <p:sp>
        <p:nvSpPr>
          <p:cNvPr id="10" name="TextBox 9">
            <a:extLst>
              <a:ext uri="{FF2B5EF4-FFF2-40B4-BE49-F238E27FC236}">
                <a16:creationId xmlns:a16="http://schemas.microsoft.com/office/drawing/2014/main" id="{48B31F18-42F1-2DB8-3DE6-F131F02990BB}"/>
              </a:ext>
            </a:extLst>
          </p:cNvPr>
          <p:cNvSpPr txBox="1"/>
          <p:nvPr/>
        </p:nvSpPr>
        <p:spPr>
          <a:xfrm>
            <a:off x="640080" y="5648960"/>
            <a:ext cx="9184640" cy="523220"/>
          </a:xfrm>
          <a:prstGeom prst="rect">
            <a:avLst/>
          </a:prstGeom>
          <a:noFill/>
        </p:spPr>
        <p:txBody>
          <a:bodyPr wrap="square" rtlCol="0">
            <a:spAutoFit/>
          </a:bodyPr>
          <a:lstStyle/>
          <a:p>
            <a:r>
              <a:rPr lang="en-GB" sz="1400" b="0" i="0" dirty="0">
                <a:solidFill>
                  <a:srgbClr val="505050"/>
                </a:solidFill>
                <a:effectLst/>
                <a:latin typeface="Arial" panose="020B0604020202020204" pitchFamily="34" charset="0"/>
              </a:rPr>
              <a:t>Note: Results are based on the date of registration of deaths. Registration delays since late-2022 mean that using date of occurrence would give a higher excess in late-2022 and a lower excess in early-2023.</a:t>
            </a:r>
            <a:endParaRPr lang="en-GB" dirty="0"/>
          </a:p>
        </p:txBody>
      </p:sp>
    </p:spTree>
    <p:extLst>
      <p:ext uri="{BB962C8B-B14F-4D97-AF65-F5344CB8AC3E}">
        <p14:creationId xmlns:p14="http://schemas.microsoft.com/office/powerpoint/2010/main" val="334494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Mortality during the pandemic</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7" name="TextBox 6">
            <a:extLst>
              <a:ext uri="{FF2B5EF4-FFF2-40B4-BE49-F238E27FC236}">
                <a16:creationId xmlns:a16="http://schemas.microsoft.com/office/drawing/2014/main" id="{B3760966-63AC-18D5-C0F1-EAA22F6ABA8B}"/>
              </a:ext>
            </a:extLst>
          </p:cNvPr>
          <p:cNvSpPr txBox="1"/>
          <p:nvPr/>
        </p:nvSpPr>
        <p:spPr>
          <a:xfrm>
            <a:off x="428229" y="1464723"/>
            <a:ext cx="8299445" cy="369332"/>
          </a:xfrm>
          <a:prstGeom prst="rect">
            <a:avLst/>
          </a:prstGeom>
          <a:noFill/>
        </p:spPr>
        <p:txBody>
          <a:bodyPr wrap="square">
            <a:spAutoFit/>
          </a:bodyPr>
          <a:lstStyle/>
          <a:p>
            <a:pPr marL="0" indent="0">
              <a:buNone/>
            </a:pPr>
            <a:r>
              <a:rPr lang="en-GB" b="1" dirty="0"/>
              <a:t>Excess and COVID-19 mortality (5 week average) since July 2021</a:t>
            </a:r>
          </a:p>
        </p:txBody>
      </p:sp>
      <p:pic>
        <p:nvPicPr>
          <p:cNvPr id="8" name="Picture 7">
            <a:extLst>
              <a:ext uri="{FF2B5EF4-FFF2-40B4-BE49-F238E27FC236}">
                <a16:creationId xmlns:a16="http://schemas.microsoft.com/office/drawing/2014/main" id="{7BC5796B-BF39-F5D2-1D72-A0FC40EEEAA4}"/>
              </a:ext>
            </a:extLst>
          </p:cNvPr>
          <p:cNvPicPr>
            <a:picLocks noChangeAspect="1"/>
          </p:cNvPicPr>
          <p:nvPr/>
        </p:nvPicPr>
        <p:blipFill>
          <a:blip r:embed="rId3"/>
          <a:stretch>
            <a:fillRect/>
          </a:stretch>
        </p:blipFill>
        <p:spPr>
          <a:xfrm>
            <a:off x="353784" y="2243225"/>
            <a:ext cx="9227096" cy="3557325"/>
          </a:xfrm>
          <a:prstGeom prst="rect">
            <a:avLst/>
          </a:prstGeom>
        </p:spPr>
      </p:pic>
      <p:sp>
        <p:nvSpPr>
          <p:cNvPr id="9" name="Footer Placeholder 8">
            <a:extLst>
              <a:ext uri="{FF2B5EF4-FFF2-40B4-BE49-F238E27FC236}">
                <a16:creationId xmlns:a16="http://schemas.microsoft.com/office/drawing/2014/main" id="{973C94A9-8664-95BB-CFA7-B38B0CC9C76B}"/>
              </a:ext>
            </a:extLst>
          </p:cNvPr>
          <p:cNvSpPr>
            <a:spLocks noGrp="1"/>
          </p:cNvSpPr>
          <p:nvPr>
            <p:ph type="ftr" sz="quarter" idx="11"/>
          </p:nvPr>
        </p:nvSpPr>
        <p:spPr/>
        <p:txBody>
          <a:bodyPr/>
          <a:lstStyle/>
          <a:p>
            <a:r>
              <a:rPr lang="en-GB"/>
              <a:t>CMI update on pensioner mortality assumptions</a:t>
            </a:r>
          </a:p>
        </p:txBody>
      </p:sp>
      <p:sp>
        <p:nvSpPr>
          <p:cNvPr id="10" name="Slide Number Placeholder 9">
            <a:extLst>
              <a:ext uri="{FF2B5EF4-FFF2-40B4-BE49-F238E27FC236}">
                <a16:creationId xmlns:a16="http://schemas.microsoft.com/office/drawing/2014/main" id="{8FC23069-6D6E-607C-B908-428E32CA7009}"/>
              </a:ext>
            </a:extLst>
          </p:cNvPr>
          <p:cNvSpPr>
            <a:spLocks noGrp="1"/>
          </p:cNvSpPr>
          <p:nvPr>
            <p:ph type="sldNum" sz="quarter" idx="12"/>
          </p:nvPr>
        </p:nvSpPr>
        <p:spPr/>
        <p:txBody>
          <a:bodyPr/>
          <a:lstStyle/>
          <a:p>
            <a:fld id="{CCC5EDD3-CB13-45EB-8A5C-B486875EE4D2}" type="slidenum">
              <a:rPr lang="en-GB" smtClean="0"/>
              <a:pPr/>
              <a:t>7</a:t>
            </a:fld>
            <a:endParaRPr lang="en-GB"/>
          </a:p>
        </p:txBody>
      </p:sp>
    </p:spTree>
    <p:extLst>
      <p:ext uri="{BB962C8B-B14F-4D97-AF65-F5344CB8AC3E}">
        <p14:creationId xmlns:p14="http://schemas.microsoft.com/office/powerpoint/2010/main" val="38520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Monthly mortality by Index of Multiple Deprivation</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pic>
        <p:nvPicPr>
          <p:cNvPr id="6" name="Picture 5">
            <a:extLst>
              <a:ext uri="{FF2B5EF4-FFF2-40B4-BE49-F238E27FC236}">
                <a16:creationId xmlns:a16="http://schemas.microsoft.com/office/drawing/2014/main" id="{D6CA1604-BE3C-4ACE-81F7-B4C7C20EF43C}"/>
              </a:ext>
            </a:extLst>
          </p:cNvPr>
          <p:cNvPicPr>
            <a:picLocks noChangeAspect="1"/>
          </p:cNvPicPr>
          <p:nvPr/>
        </p:nvPicPr>
        <p:blipFill>
          <a:blip r:embed="rId3"/>
          <a:stretch>
            <a:fillRect/>
          </a:stretch>
        </p:blipFill>
        <p:spPr>
          <a:xfrm>
            <a:off x="1100689" y="2333542"/>
            <a:ext cx="7359917" cy="3840655"/>
          </a:xfrm>
          <a:prstGeom prst="rect">
            <a:avLst/>
          </a:prstGeom>
        </p:spPr>
      </p:pic>
      <p:sp>
        <p:nvSpPr>
          <p:cNvPr id="7" name="Content Placeholder 6">
            <a:extLst>
              <a:ext uri="{FF2B5EF4-FFF2-40B4-BE49-F238E27FC236}">
                <a16:creationId xmlns:a16="http://schemas.microsoft.com/office/drawing/2014/main" id="{E4DCC47B-C050-E196-2DC3-FCD923166AC6}"/>
              </a:ext>
            </a:extLst>
          </p:cNvPr>
          <p:cNvSpPr txBox="1">
            <a:spLocks/>
          </p:cNvSpPr>
          <p:nvPr/>
        </p:nvSpPr>
        <p:spPr>
          <a:xfrm>
            <a:off x="461764" y="1556691"/>
            <a:ext cx="8982471" cy="3671610"/>
          </a:xfrm>
          <a:prstGeom prst="rect">
            <a:avLst/>
          </a:prstGeom>
        </p:spPr>
        <p:txBody>
          <a:bodyPr/>
          <a:lstStyle>
            <a:lvl1pPr marL="269875" indent="-269875"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50" indent="-268288" algn="l" rtl="0" eaLnBrk="1" fontAlgn="base" hangingPunct="1">
              <a:spcBef>
                <a:spcPts val="6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ts val="0"/>
              </a:spcBef>
              <a:spcAft>
                <a:spcPct val="0"/>
              </a:spcAft>
              <a:buClr>
                <a:schemeClr val="accent1"/>
              </a:buClr>
              <a:buChar char="•"/>
              <a:defRPr sz="2000">
                <a:solidFill>
                  <a:srgbClr val="3F4548"/>
                </a:solidFill>
                <a:latin typeface="+mn-lt"/>
                <a:cs typeface="+mn-cs"/>
              </a:defRPr>
            </a:lvl3pPr>
            <a:lvl4pPr marL="1433513" indent="-182563" algn="l" rtl="0" eaLnBrk="1" fontAlgn="base" hangingPunct="1">
              <a:spcBef>
                <a:spcPts val="0"/>
              </a:spcBef>
              <a:spcAft>
                <a:spcPct val="0"/>
              </a:spcAft>
              <a:buClr>
                <a:schemeClr val="accent1"/>
              </a:buClr>
              <a:buChar char="–"/>
              <a:defRPr sz="2000">
                <a:solidFill>
                  <a:srgbClr val="3F4548"/>
                </a:solidFill>
                <a:latin typeface="+mn-lt"/>
                <a:cs typeface="+mn-cs"/>
              </a:defRPr>
            </a:lvl4pPr>
            <a:lvl5pPr marL="1792288" indent="-176213" algn="l" rtl="0" eaLnBrk="1" fontAlgn="base" hangingPunct="1">
              <a:spcBef>
                <a:spcPts val="0"/>
              </a:spcBef>
              <a:spcAft>
                <a:spcPct val="0"/>
              </a:spcAft>
              <a:buClr>
                <a:schemeClr val="accent1"/>
              </a:buClr>
              <a:buFont typeface="Arial" pitchFamily="34" charset="0"/>
              <a:buChar char="•"/>
              <a:defRPr sz="20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GB" b="1" kern="0" dirty="0"/>
              <a:t>Monthly mortality by Index of Multiple Deprivation, relative to mortality in the same month in 2019</a:t>
            </a:r>
          </a:p>
        </p:txBody>
      </p:sp>
      <p:pic>
        <p:nvPicPr>
          <p:cNvPr id="8" name="Picture 7">
            <a:extLst>
              <a:ext uri="{FF2B5EF4-FFF2-40B4-BE49-F238E27FC236}">
                <a16:creationId xmlns:a16="http://schemas.microsoft.com/office/drawing/2014/main" id="{37F80DF7-04F4-64BE-4719-2FB19AB0650A}"/>
              </a:ext>
            </a:extLst>
          </p:cNvPr>
          <p:cNvPicPr>
            <a:picLocks noChangeAspect="1"/>
          </p:cNvPicPr>
          <p:nvPr/>
        </p:nvPicPr>
        <p:blipFill>
          <a:blip r:embed="rId4"/>
          <a:stretch>
            <a:fillRect/>
          </a:stretch>
        </p:blipFill>
        <p:spPr>
          <a:xfrm>
            <a:off x="889650" y="2333542"/>
            <a:ext cx="7915661" cy="3130887"/>
          </a:xfrm>
          <a:prstGeom prst="rect">
            <a:avLst/>
          </a:prstGeom>
        </p:spPr>
      </p:pic>
      <p:sp>
        <p:nvSpPr>
          <p:cNvPr id="4" name="Footer Placeholder 3">
            <a:extLst>
              <a:ext uri="{FF2B5EF4-FFF2-40B4-BE49-F238E27FC236}">
                <a16:creationId xmlns:a16="http://schemas.microsoft.com/office/drawing/2014/main" id="{0E7D0FC7-CD05-C679-BB0D-81BFF83EFD1E}"/>
              </a:ext>
            </a:extLst>
          </p:cNvPr>
          <p:cNvSpPr>
            <a:spLocks noGrp="1"/>
          </p:cNvSpPr>
          <p:nvPr>
            <p:ph type="ftr" sz="quarter" idx="11"/>
          </p:nvPr>
        </p:nvSpPr>
        <p:spPr/>
        <p:txBody>
          <a:bodyPr/>
          <a:lstStyle/>
          <a:p>
            <a:r>
              <a:rPr lang="en-GB"/>
              <a:t>CMI update on pensioner mortality assumptions</a:t>
            </a:r>
          </a:p>
        </p:txBody>
      </p:sp>
      <p:sp>
        <p:nvSpPr>
          <p:cNvPr id="5" name="Slide Number Placeholder 4">
            <a:extLst>
              <a:ext uri="{FF2B5EF4-FFF2-40B4-BE49-F238E27FC236}">
                <a16:creationId xmlns:a16="http://schemas.microsoft.com/office/drawing/2014/main" id="{A9EB8A30-B5AB-7B22-6CAB-2EABB7392B12}"/>
              </a:ext>
            </a:extLst>
          </p:cNvPr>
          <p:cNvSpPr>
            <a:spLocks noGrp="1"/>
          </p:cNvSpPr>
          <p:nvPr>
            <p:ph type="sldNum" sz="quarter" idx="12"/>
          </p:nvPr>
        </p:nvSpPr>
        <p:spPr/>
        <p:txBody>
          <a:bodyPr/>
          <a:lstStyle/>
          <a:p>
            <a:fld id="{CCC5EDD3-CB13-45EB-8A5C-B486875EE4D2}" type="slidenum">
              <a:rPr lang="en-GB" smtClean="0"/>
              <a:pPr/>
              <a:t>8</a:t>
            </a:fld>
            <a:endParaRPr lang="en-GB"/>
          </a:p>
        </p:txBody>
      </p:sp>
    </p:spTree>
    <p:extLst>
      <p:ext uri="{BB962C8B-B14F-4D97-AF65-F5344CB8AC3E}">
        <p14:creationId xmlns:p14="http://schemas.microsoft.com/office/powerpoint/2010/main" val="1332689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C338-9772-1BF9-C4EA-15E661B1BD2F}"/>
              </a:ext>
            </a:extLst>
          </p:cNvPr>
          <p:cNvSpPr>
            <a:spLocks noGrp="1"/>
          </p:cNvSpPr>
          <p:nvPr>
            <p:ph type="title"/>
          </p:nvPr>
        </p:nvSpPr>
        <p:spPr/>
        <p:txBody>
          <a:bodyPr/>
          <a:lstStyle/>
          <a:p>
            <a:r>
              <a:rPr lang="en-GB" dirty="0"/>
              <a:t>Key features of recent mortality</a:t>
            </a:r>
          </a:p>
        </p:txBody>
      </p:sp>
      <p:sp>
        <p:nvSpPr>
          <p:cNvPr id="3" name="Date Placeholder 2">
            <a:extLst>
              <a:ext uri="{FF2B5EF4-FFF2-40B4-BE49-F238E27FC236}">
                <a16:creationId xmlns:a16="http://schemas.microsoft.com/office/drawing/2014/main" id="{91A54BDF-C863-2F25-C815-F2CCB9B97C7F}"/>
              </a:ext>
            </a:extLst>
          </p:cNvPr>
          <p:cNvSpPr>
            <a:spLocks noGrp="1"/>
          </p:cNvSpPr>
          <p:nvPr>
            <p:ph type="dt" sz="half" idx="10"/>
          </p:nvPr>
        </p:nvSpPr>
        <p:spPr/>
        <p:txBody>
          <a:bodyPr/>
          <a:lstStyle/>
          <a:p>
            <a:r>
              <a:rPr lang="en-US"/>
              <a:t>7 September 2023</a:t>
            </a:r>
            <a:endParaRPr lang="en-GB" dirty="0"/>
          </a:p>
        </p:txBody>
      </p:sp>
      <p:sp>
        <p:nvSpPr>
          <p:cNvPr id="4" name="TextBox 3">
            <a:extLst>
              <a:ext uri="{FF2B5EF4-FFF2-40B4-BE49-F238E27FC236}">
                <a16:creationId xmlns:a16="http://schemas.microsoft.com/office/drawing/2014/main" id="{77002707-F13E-0139-8518-DA8BF6592FA5}"/>
              </a:ext>
            </a:extLst>
          </p:cNvPr>
          <p:cNvSpPr txBox="1"/>
          <p:nvPr/>
        </p:nvSpPr>
        <p:spPr>
          <a:xfrm>
            <a:off x="514905" y="1547813"/>
            <a:ext cx="8655728" cy="3016210"/>
          </a:xfrm>
          <a:prstGeom prst="rect">
            <a:avLst/>
          </a:prstGeom>
          <a:noFill/>
        </p:spPr>
        <p:txBody>
          <a:bodyPr wrap="square" rtlCol="0">
            <a:spAutoFit/>
          </a:bodyPr>
          <a:lstStyle/>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Since mid-2021, mortality has been less volatile than earlier in the pandemic.</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We have seen periods of mortality being persistently higher than in 2019. </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In recent months, excess mortality has been higher than COVID-19 mortality. </a:t>
            </a:r>
          </a:p>
          <a:p>
            <a:pPr marL="269875" indent="-269875">
              <a:spcBef>
                <a:spcPct val="50000"/>
              </a:spcBef>
              <a:buClr>
                <a:schemeClr val="accent1"/>
              </a:buClr>
              <a:buFont typeface="Arial" panose="020B0604020202020204" pitchFamily="34" charset="0"/>
              <a:buChar char="•"/>
            </a:pPr>
            <a:r>
              <a:rPr lang="en-GB" sz="2000" dirty="0">
                <a:solidFill>
                  <a:srgbClr val="3F4548"/>
                </a:solidFill>
                <a:latin typeface="+mn-lt"/>
                <a:cs typeface="+mn-cs"/>
              </a:rPr>
              <a:t>During the primary pandemic waves (Q1 2020, Q4 2020 / Q1 2021) relative mortality typically higher in the more deprived areas, although generally all socio-economic groups affected to a similar degree.</a:t>
            </a:r>
          </a:p>
        </p:txBody>
      </p:sp>
      <p:sp>
        <p:nvSpPr>
          <p:cNvPr id="5" name="Footer Placeholder 4">
            <a:extLst>
              <a:ext uri="{FF2B5EF4-FFF2-40B4-BE49-F238E27FC236}">
                <a16:creationId xmlns:a16="http://schemas.microsoft.com/office/drawing/2014/main" id="{C829557A-DD5B-B418-8C3A-11B51A558CB2}"/>
              </a:ext>
            </a:extLst>
          </p:cNvPr>
          <p:cNvSpPr>
            <a:spLocks noGrp="1"/>
          </p:cNvSpPr>
          <p:nvPr>
            <p:ph type="ftr" sz="quarter" idx="11"/>
          </p:nvPr>
        </p:nvSpPr>
        <p:spPr/>
        <p:txBody>
          <a:bodyPr/>
          <a:lstStyle/>
          <a:p>
            <a:r>
              <a:rPr lang="en-GB"/>
              <a:t>CMI update on pensioner mortality assumptions</a:t>
            </a:r>
          </a:p>
        </p:txBody>
      </p:sp>
      <p:sp>
        <p:nvSpPr>
          <p:cNvPr id="6" name="Slide Number Placeholder 5">
            <a:extLst>
              <a:ext uri="{FF2B5EF4-FFF2-40B4-BE49-F238E27FC236}">
                <a16:creationId xmlns:a16="http://schemas.microsoft.com/office/drawing/2014/main" id="{5519E8D5-3FA4-3418-6092-1B66E595F612}"/>
              </a:ext>
            </a:extLst>
          </p:cNvPr>
          <p:cNvSpPr>
            <a:spLocks noGrp="1"/>
          </p:cNvSpPr>
          <p:nvPr>
            <p:ph type="sldNum" sz="quarter" idx="12"/>
          </p:nvPr>
        </p:nvSpPr>
        <p:spPr/>
        <p:txBody>
          <a:bodyPr/>
          <a:lstStyle/>
          <a:p>
            <a:fld id="{CCC5EDD3-CB13-45EB-8A5C-B486875EE4D2}" type="slidenum">
              <a:rPr lang="en-GB" smtClean="0"/>
              <a:pPr/>
              <a:t>9</a:t>
            </a:fld>
            <a:endParaRPr lang="en-GB"/>
          </a:p>
        </p:txBody>
      </p:sp>
    </p:spTree>
    <p:extLst>
      <p:ext uri="{BB962C8B-B14F-4D97-AF65-F5344CB8AC3E}">
        <p14:creationId xmlns:p14="http://schemas.microsoft.com/office/powerpoint/2010/main" val="1529171579"/>
      </p:ext>
    </p:extLst>
  </p:cSld>
  <p:clrMapOvr>
    <a:masterClrMapping/>
  </p:clrMapOvr>
</p:sld>
</file>

<file path=ppt/theme/theme1.xml><?xml version="1.0" encoding="utf-8"?>
<a:theme xmlns:a="http://schemas.openxmlformats.org/drawingml/2006/main" name="IFOA PowerPoint template 14 gold">
  <a:themeElements>
    <a:clrScheme name="CMI">
      <a:dk1>
        <a:srgbClr val="3F4548"/>
      </a:dk1>
      <a:lt1>
        <a:sysClr val="window" lastClr="FFFFFF"/>
      </a:lt1>
      <a:dk2>
        <a:srgbClr val="000000"/>
      </a:dk2>
      <a:lt2>
        <a:srgbClr val="FFFFFF"/>
      </a:lt2>
      <a:accent1>
        <a:srgbClr val="4096B8"/>
      </a:accent1>
      <a:accent2>
        <a:srgbClr val="113458"/>
      </a:accent2>
      <a:accent3>
        <a:srgbClr val="D9AB16"/>
      </a:accent3>
      <a:accent4>
        <a:srgbClr val="7CB3E1"/>
      </a:accent4>
      <a:accent5>
        <a:srgbClr val="79A32A"/>
      </a:accent5>
      <a:accent6>
        <a:srgbClr val="008452"/>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3.xml><?xml version="1.0" encoding="utf-8"?>
<ds:datastoreItem xmlns:ds="http://schemas.openxmlformats.org/officeDocument/2006/customXml" ds:itemID="{EAE50985-490E-4AFA-8667-F86202B022C8}">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2623</TotalTime>
  <Words>1755</Words>
  <Application>Microsoft Office PowerPoint</Application>
  <PresentationFormat>A4 Paper (210x297 mm)</PresentationFormat>
  <Paragraphs>275</Paragraphs>
  <Slides>34</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Times New Roman</vt:lpstr>
      <vt:lpstr>IFOA PowerPoint template 14 gold</vt:lpstr>
      <vt:lpstr>CMI update on  pensioner mortality assumptions</vt:lpstr>
      <vt:lpstr>Background </vt:lpstr>
      <vt:lpstr>Agenda</vt:lpstr>
      <vt:lpstr>Recent mortality – general population</vt:lpstr>
      <vt:lpstr>Historical mortality</vt:lpstr>
      <vt:lpstr>Mortality during the pandemic</vt:lpstr>
      <vt:lpstr>Mortality during the pandemic</vt:lpstr>
      <vt:lpstr>Monthly mortality by Index of Multiple Deprivation</vt:lpstr>
      <vt:lpstr>Key features of recent mortality</vt:lpstr>
      <vt:lpstr>Recent mortality – SAPS population</vt:lpstr>
      <vt:lpstr>Data</vt:lpstr>
      <vt:lpstr>Results – By pensioner type</vt:lpstr>
      <vt:lpstr>PowerPoint Presentation</vt:lpstr>
      <vt:lpstr>PowerPoint Presentation</vt:lpstr>
      <vt:lpstr>PowerPoint Presentation</vt:lpstr>
      <vt:lpstr>PowerPoint Presentation</vt:lpstr>
      <vt:lpstr>PowerPoint Presentation</vt:lpstr>
      <vt:lpstr>Submissions with continuous exposure</vt:lpstr>
      <vt:lpstr>SAPS mortality tables</vt:lpstr>
      <vt:lpstr>SAPS mortality tables</vt:lpstr>
      <vt:lpstr>PowerPoint Presentation</vt:lpstr>
      <vt:lpstr>PowerPoint Presentation</vt:lpstr>
      <vt:lpstr>PowerPoint Presentation</vt:lpstr>
      <vt:lpstr>PowerPoint Presentation</vt:lpstr>
      <vt:lpstr>PowerPoint Presentation</vt:lpstr>
      <vt:lpstr>Mortality projections </vt:lpstr>
      <vt:lpstr>CMI Model overview</vt:lpstr>
      <vt:lpstr>Implications of the pandemic</vt:lpstr>
      <vt:lpstr>2021 census changes views of mortality</vt:lpstr>
      <vt:lpstr>CMI_2022</vt:lpstr>
      <vt:lpstr>Impact on life expectancy</vt:lpstr>
      <vt:lpstr>Plans for CMI_2023</vt:lpstr>
      <vt:lpstr>Questions</vt:lpstr>
      <vt:lpstr>PowerPoint Presentation</vt:lpstr>
    </vt:vector>
  </TitlesOfParts>
  <Company>The Actuarial Profession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Hanlon, Susan</cp:lastModifiedBy>
  <cp:revision>77</cp:revision>
  <cp:lastPrinted>2015-11-18T15:38:08Z</cp:lastPrinted>
  <dcterms:created xsi:type="dcterms:W3CDTF">2013-05-30T14:29:46Z</dcterms:created>
  <dcterms:modified xsi:type="dcterms:W3CDTF">2023-09-04T08:59:14Z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y fmtid="{D5CDD505-2E9C-101B-9397-08002B2CF9AE}" pid="3" name="MSIP_Label_38f1469a-2c2a-4aee-b92b-090d4c5468ff_Enabled">
    <vt:lpwstr>true</vt:lpwstr>
  </property>
  <property fmtid="{D5CDD505-2E9C-101B-9397-08002B2CF9AE}" pid="4" name="MSIP_Label_38f1469a-2c2a-4aee-b92b-090d4c5468ff_SetDate">
    <vt:lpwstr>2023-09-04T08:52:15Z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4dda798b-6d90-42ac-acf4-16db61156cfd</vt:lpwstr>
  </property>
  <property fmtid="{D5CDD505-2E9C-101B-9397-08002B2CF9AE}" pid="9" name="MSIP_Label_38f1469a-2c2a-4aee-b92b-090d4c5468ff_ContentBits">
    <vt:lpwstr>0</vt:lpwstr>
  </property>
</Properties>
</file>