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2" r:id="rId5"/>
  </p:sldMasterIdLst>
  <p:notesMasterIdLst>
    <p:notesMasterId r:id="rId56"/>
  </p:notesMasterIdLst>
  <p:sldIdLst>
    <p:sldId id="332" r:id="rId6"/>
    <p:sldId id="333" r:id="rId7"/>
    <p:sldId id="267" r:id="rId8"/>
    <p:sldId id="334" r:id="rId9"/>
    <p:sldId id="335" r:id="rId10"/>
    <p:sldId id="291" r:id="rId11"/>
    <p:sldId id="292" r:id="rId12"/>
    <p:sldId id="301" r:id="rId13"/>
    <p:sldId id="280" r:id="rId14"/>
    <p:sldId id="286" r:id="rId15"/>
    <p:sldId id="277" r:id="rId16"/>
    <p:sldId id="278" r:id="rId17"/>
    <p:sldId id="302" r:id="rId18"/>
    <p:sldId id="269" r:id="rId19"/>
    <p:sldId id="281" r:id="rId20"/>
    <p:sldId id="271" r:id="rId21"/>
    <p:sldId id="272" r:id="rId22"/>
    <p:sldId id="296" r:id="rId23"/>
    <p:sldId id="293" r:id="rId24"/>
    <p:sldId id="294" r:id="rId25"/>
    <p:sldId id="290" r:id="rId26"/>
    <p:sldId id="270" r:id="rId27"/>
    <p:sldId id="299" r:id="rId28"/>
    <p:sldId id="297" r:id="rId29"/>
    <p:sldId id="273" r:id="rId30"/>
    <p:sldId id="274" r:id="rId31"/>
    <p:sldId id="275" r:id="rId32"/>
    <p:sldId id="276" r:id="rId33"/>
    <p:sldId id="279" r:id="rId34"/>
    <p:sldId id="306" r:id="rId35"/>
    <p:sldId id="331" r:id="rId36"/>
    <p:sldId id="300" r:id="rId37"/>
    <p:sldId id="336" r:id="rId38"/>
    <p:sldId id="315" r:id="rId39"/>
    <p:sldId id="305" r:id="rId40"/>
    <p:sldId id="312" r:id="rId41"/>
    <p:sldId id="317" r:id="rId42"/>
    <p:sldId id="318" r:id="rId43"/>
    <p:sldId id="310" r:id="rId44"/>
    <p:sldId id="337" r:id="rId45"/>
    <p:sldId id="309" r:id="rId46"/>
    <p:sldId id="311" r:id="rId47"/>
    <p:sldId id="321" r:id="rId48"/>
    <p:sldId id="338" r:id="rId49"/>
    <p:sldId id="326" r:id="rId50"/>
    <p:sldId id="328" r:id="rId51"/>
    <p:sldId id="329" r:id="rId52"/>
    <p:sldId id="256" r:id="rId53"/>
    <p:sldId id="257" r:id="rId54"/>
    <p:sldId id="330"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Groarke" initials="G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6B8"/>
    <a:srgbClr val="00A3C8"/>
    <a:srgbClr val="009CC8"/>
    <a:srgbClr val="D9AB16"/>
    <a:srgbClr val="D9D9D9"/>
    <a:srgbClr val="113458"/>
    <a:srgbClr val="1C0C09"/>
    <a:srgbClr val="300D09"/>
    <a:srgbClr val="ECECEC"/>
    <a:srgbClr val="3F4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87973" autoAdjust="0"/>
  </p:normalViewPr>
  <p:slideViewPr>
    <p:cSldViewPr snapToGrid="0">
      <p:cViewPr varScale="1">
        <p:scale>
          <a:sx n="59" d="100"/>
          <a:sy n="59" d="100"/>
        </p:scale>
        <p:origin x="1448" y="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21380D-F055-475B-B0EB-E57E10904271}" type="datetimeFigureOut">
              <a:rPr lang="en-GB" smtClean="0"/>
              <a:t>25/01/2024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8DACCC-D86B-43DA-943A-F69EA98D3B1E}" type="slidenum">
              <a:rPr lang="en-GB" smtClean="0"/>
              <a:t>‹#›</a:t>
            </a:fld>
            <a:endParaRPr lang="en-GB"/>
          </a:p>
        </p:txBody>
      </p:sp>
    </p:spTree>
    <p:extLst>
      <p:ext uri="{BB962C8B-B14F-4D97-AF65-F5344CB8AC3E}">
        <p14:creationId xmlns:p14="http://schemas.microsoft.com/office/powerpoint/2010/main" val="1422335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Climate results into natural </a:t>
            </a:r>
            <a:r>
              <a:rPr lang="en-GB" dirty="0" err="1"/>
              <a:t>catastrophies</a:t>
            </a:r>
            <a:r>
              <a:rPr lang="en-GB" dirty="0"/>
              <a:t>, and it is an evident risk for infrastructure assets and a challenge to their resilience. </a:t>
            </a:r>
          </a:p>
          <a:p>
            <a:r>
              <a:rPr lang="en-GB" dirty="0"/>
              <a:t>Cyber risk on the other hand, is more silent and insidious. As the catastrophic effects of cyber-attacks become more evident and frequently, the need for a sound and comprehensive cybersecurity strategy, improving security and resilience, is no longer an after though.</a:t>
            </a: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33</a:t>
            </a:fld>
            <a:endParaRPr lang="en-GB"/>
          </a:p>
        </p:txBody>
      </p:sp>
    </p:spTree>
    <p:extLst>
      <p:ext uri="{BB962C8B-B14F-4D97-AF65-F5344CB8AC3E}">
        <p14:creationId xmlns:p14="http://schemas.microsoft.com/office/powerpoint/2010/main" val="227556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Stuxnet is believed to have been conceived jointly by the US and Israel in 2005 and 2006 to cripple Iran’s nuclear program without Iran even realizing that it had been attacked. An early version appears to have been deployed in 2007, but it didn’t reach its target.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many scenarios as to how the air-gapped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fascility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was infected; In conclusion, Stuxnet’s developers were able to upload and command the malware through 2010, even though they did not have a direct connection with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Stuxnet successfully targeted each of the three layers of a cyber-physical system. 1) It used the cyber layer to distribute the malware and identify its targets. 2) It used the control system layer (in this case, PLCs) to control physical processes. 3) Finally, it affected the physical layer, causing physical damage. Stuxnet thus was 1) a cyberattack 2) that created kinetic impacts 3) that resulted in physical destruction.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 dirty="0"/>
          </a:p>
        </p:txBody>
      </p:sp>
      <p:sp>
        <p:nvSpPr>
          <p:cNvPr id="4" name="Slide Number Placeholder 3"/>
          <p:cNvSpPr>
            <a:spLocks noGrp="1"/>
          </p:cNvSpPr>
          <p:nvPr>
            <p:ph type="sldNum" sz="quarter" idx="5"/>
          </p:nvPr>
        </p:nvSpPr>
        <p:spPr/>
        <p:txBody>
          <a:bodyPr/>
          <a:lstStyle/>
          <a:p>
            <a:fld id="{C68DACCC-D86B-43DA-943A-F69EA98D3B1E}" type="slidenum">
              <a:rPr lang="en-GB" smtClean="0"/>
              <a:t>42</a:t>
            </a:fld>
            <a:endParaRPr lang="en-GB"/>
          </a:p>
        </p:txBody>
      </p:sp>
    </p:spTree>
    <p:extLst>
      <p:ext uri="{BB962C8B-B14F-4D97-AF65-F5344CB8AC3E}">
        <p14:creationId xmlns:p14="http://schemas.microsoft.com/office/powerpoint/2010/main" val="352673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 how can we protect ourselves against such threats? Threat actors, especially when they are state-sponsored have unlimited resources and – almost – unlimited attack surface. </a:t>
            </a:r>
          </a:p>
          <a:p>
            <a:pPr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don’t have to reinvent the wheel. Actuaries, and other risk professionals, know that there are different ways to respond to risk:</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Retain</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Remove</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Reduce</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Transfer</a:t>
            </a:r>
          </a:p>
          <a:p>
            <a:pPr marL="228600"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the rest are self explanatory, we will focus on how we can reduce the risk of a successful attack, and therefore improve its resilience.</a:t>
            </a: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43</a:t>
            </a:fld>
            <a:endParaRPr lang="en-GB"/>
          </a:p>
        </p:txBody>
      </p:sp>
    </p:spTree>
    <p:extLst>
      <p:ext uri="{BB962C8B-B14F-4D97-AF65-F5344CB8AC3E}">
        <p14:creationId xmlns:p14="http://schemas.microsoft.com/office/powerpoint/2010/main" val="29683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Cyber resilience is the ability of an organization to continue delivering intended outcomes despite experiencing challenging cyber events1234. It refers to an organization's ability to identify, respond, and recover swiftly from an IT security incident2. Building cyber resilience includes making a risk-focused plan that assumes the business will at some point face a breach or an attack2. Cyber resilience is essential to IT systems, critical infrastructure, business processes, organizations, societies, and nation-states3.</a:t>
            </a:r>
            <a:endParaRPr lang="en-GB" dirty="0"/>
          </a:p>
          <a:p>
            <a:r>
              <a:rPr lang="en-US" b="0" i="0" dirty="0">
                <a:solidFill>
                  <a:srgbClr val="111111"/>
                </a:solidFill>
                <a:effectLst/>
                <a:latin typeface="-apple-system"/>
              </a:rPr>
              <a:t>Cyber security refers to the methods and processes of preventing or reducing the risk of cyber attacks, such as malware, phishing, or ransomware. Cyber security aims to protect the confidentiality, integrity, and availability of data and systems</a:t>
            </a:r>
          </a:p>
          <a:p>
            <a:r>
              <a:rPr lang="en-US" b="0" i="0" dirty="0">
                <a:solidFill>
                  <a:srgbClr val="111111"/>
                </a:solidFill>
                <a:effectLst/>
                <a:latin typeface="-apple-system"/>
              </a:rPr>
              <a:t>In other words, cyber security focuses on preventing cyber threats, while cyber resilience focuses on responding and recovering from cyber threats. Both are important and complementary aspects of a comprehensive cyber defense strategy.</a:t>
            </a:r>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44</a:t>
            </a:fld>
            <a:endParaRPr lang="en-GB"/>
          </a:p>
        </p:txBody>
      </p:sp>
    </p:spTree>
    <p:extLst>
      <p:ext uri="{BB962C8B-B14F-4D97-AF65-F5344CB8AC3E}">
        <p14:creationId xmlns:p14="http://schemas.microsoft.com/office/powerpoint/2010/main" val="223555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manage cyber risk effectively, you need to follow a systematic process of identifying, assessing, prioritizing, mitigating, and monitoring the potential threats and vulnerabilities that affect your organization. You also need to implement appropriate security controls and policies, such as encryption, backup, firewall, antivirus, and access management. Additionally, you need to educate and train your staff on cyber security best practices and conduct regular audits and tests to evaluate your security posture.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Regulations, standards exist providing principles and models. It is important that each company tailors those models and methods to address the risks that arise from the implementation of the business strategy</a:t>
            </a:r>
            <a:endParaRPr lang="en-GB" dirty="0"/>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45</a:t>
            </a:fld>
            <a:endParaRPr lang="en-GB"/>
          </a:p>
        </p:txBody>
      </p:sp>
    </p:spTree>
    <p:extLst>
      <p:ext uri="{BB962C8B-B14F-4D97-AF65-F5344CB8AC3E}">
        <p14:creationId xmlns:p14="http://schemas.microsoft.com/office/powerpoint/2010/main" val="370669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Segmentation divides a computer network into smaller parts. The purpose is to improve network performance and security. It works by controlling how traffic flows among the parts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2015 attack to the Ukrainian power grid, despite the fact that it resulted into blackout, it was very difficult target as forensics showed that their network was well segmented and created difficulties to the attackers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Multifactor authentication - </a:t>
            </a:r>
            <a:r>
              <a:rPr lang="en-US" sz="2800" b="0" i="0" dirty="0">
                <a:solidFill>
                  <a:srgbClr val="000000"/>
                </a:solidFill>
                <a:effectLst/>
              </a:rPr>
              <a:t>Multi-factor authentication (MFA) is a security method that requires users to provide two or more pieces of evidence to verify their. MFA can reduce the risk of cyber attacks and data breaches by making it harder for hackers to steal or guess passwords.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000000"/>
                </a:solidFill>
                <a:effectLst/>
              </a:rPr>
              <a:t>Zero trust protocol-Zero trust protocol is a security model that assumes no network or user is trustworthy by default, and requires continuous verification of identity and access rights for all data and systems. Zero trust protocol aims to prevent or reduce the impact of cyber attacks by implementing strict security policies and controls, such as multi-factor authentication, encryption, segmentation, and monitoring123.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000000"/>
                </a:solidFill>
                <a:effectLst/>
              </a:rPr>
              <a:t>Training and awareness - </a:t>
            </a:r>
          </a:p>
          <a:p>
            <a:pPr algn="l"/>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46</a:t>
            </a:fld>
            <a:endParaRPr lang="en-GB"/>
          </a:p>
        </p:txBody>
      </p:sp>
    </p:spTree>
    <p:extLst>
      <p:ext uri="{BB962C8B-B14F-4D97-AF65-F5344CB8AC3E}">
        <p14:creationId xmlns:p14="http://schemas.microsoft.com/office/powerpoint/2010/main" val="168783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following is an outline of the NCSC design principles: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Establish the context before designing a system: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In other words, determine the elements in the system so that defensive measures will have no blind spots.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Build “attack trees” or Cyber Kill Chain models of how systems would need to be attacked</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Group systems into zones to better understand the impact of theoretical compromise. The Purdue model is suggested.</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Map and understand vulnerabilities at zone boundaries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Agree on network design and documentation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Make compromise difficult:</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Attackers can only target devices and systems they can reach.</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Any data coming from a lower trust zone is potentially dangerous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Enforce a one-way flow of data</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Reduce the attack surface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Implement crucial security controls in stages to gain confidence. For example, initially running an IPS in detection mode only.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Make disruption difficult:</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Design a system that is resilient against denial-of-service attacks and usage spikes.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Make compromise detection easier:</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Design systems so that suspicious activity is easy to spot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Log collection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Malware detection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Mask detection techniques to hide them from attackers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Keep authorized communications simple to make unauthorized communications easier to detect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Understand all required use cases for access to control systems and decrease attack surface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Reduce impact of compromise:</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Make lateral movement in a network as difficult as possible.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Remove unnecessary functionality from systems at boundaries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Design, architect, and configure administrative systems, such as Active Directory, to reduce attack surface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Enforce separation of duties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Treat all design documentation as confidential</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Plan for a smooth recover</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DACCC-D86B-43DA-943A-F69EA98D3B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06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50</a:t>
            </a:fld>
            <a:endParaRPr lang="en-GB"/>
          </a:p>
        </p:txBody>
      </p:sp>
    </p:spTree>
    <p:extLst>
      <p:ext uri="{BB962C8B-B14F-4D97-AF65-F5344CB8AC3E}">
        <p14:creationId xmlns:p14="http://schemas.microsoft.com/office/powerpoint/2010/main" val="101802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hold-on…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my trash is following a smart waste management process, controlled by a cyber-physical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Cyber-physical systems provide an opportunity to positively improve our quality of life in many domains, ranging from transportation, to healthcare, energy, farming, manufacturing, smart grids, and everyday living.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According to studies (Globe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Newswire, 2020), the global smart building market is forecast to grow to $127.09 billion by 2027, with a compound annual growth rate of 12.5%. As a result, the dependency on the Internet and the IoT technology will increase, along with the risk of attacks. Industry reports (Unit 42, 2020) state that 57% of the IoT devices are vulnerable to medium or high severity attacks, 72% of healthcare networks mix IoT and Information Technology (IT) assets, allowing malware to spread from individual to vulnerable IoT devices on the same network, and 98% of all IoT device traffic is unencrypted, exposing personal and confidential data on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network to exploitation.</a:t>
            </a:r>
          </a:p>
          <a:p>
            <a:pPr algn="l"/>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34</a:t>
            </a:fld>
            <a:endParaRPr lang="en-GB"/>
          </a:p>
        </p:txBody>
      </p:sp>
    </p:spTree>
    <p:extLst>
      <p:ext uri="{BB962C8B-B14F-4D97-AF65-F5344CB8AC3E}">
        <p14:creationId xmlns:p14="http://schemas.microsoft.com/office/powerpoint/2010/main" val="153404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Cyber risk is the probability of exposure or loss resulting from a cyber attack or data breach on your organization. Cyber risk can affect the confidentiality, integrity, and availability of your data and systems, as well as your reputation, compliance, and financial stability. And this is what makes it a business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of the common sources of cyber risk 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Malware and ransomware: malicious software that can infect, encrypt, or damage your data and systems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Phishing and social engineering: fraudulent emails or messages that trick users into revealing sensitive information or clicking on malicious links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Third-party vendors: partners or suppliers that have access to your data or systems but may not have adequate security measures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Insider threats: employees or contractors that intentionally or unintentionally compromise your data or systems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Natural disasters and human errors: don’t forget: a digital asset has its physical presence somewhere. And this must be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manage cyber risk effectively, an organization needs to follow a systematic process of </a:t>
            </a:r>
            <a:r>
              <a:rPr lang="en-US" sz="1200" noProof="1"/>
              <a:t>Identifying and assessing risks, implementing controls, network monitoring and detection solutions, response plans</a:t>
            </a:r>
            <a:r>
              <a:rPr lang="en-US" dirty="0"/>
              <a:t>. Additionally, you need to educate and train your staff on cyber security best practices and conduct regular audits and tests to evaluate your security posture.</a:t>
            </a:r>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35</a:t>
            </a:fld>
            <a:endParaRPr lang="en-GB"/>
          </a:p>
        </p:txBody>
      </p:sp>
    </p:spTree>
    <p:extLst>
      <p:ext uri="{BB962C8B-B14F-4D97-AF65-F5344CB8AC3E}">
        <p14:creationId xmlns:p14="http://schemas.microsoft.com/office/powerpoint/2010/main" val="264890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it comes to infrastructure projects, the term Information Technology is not sufficient to cover the range of technologies used in order to deliver the end product. Some less famous terms – although not new – will be defined so that we can discuss how to protect those assets and minimize the effects of malicious actions.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the technology backbone of any organization. It's necessary for monitoring, managing, and securing core functions such as email, finance, human resources (HR), and other applications in the data center and cloud. They are usually connected, standardized and replaceable.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 is for connecting, monitoring, managing, and securing an organization's industrial operations. Businesses engaged in activities such as manufacturing, mining, oil and gas, utilities, and transportation, among many others, rely heavily on OT. OT systems are often isolated, specialized and durable. Robots, industrial control systems (ICS), Supervisory control and data acquisition (SCADA) systems, programmable logic controllers (PLCs), and computer numerical control (CNC) are examples of OT.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difference between IT and OT is that IT is centered on an organization's front-end informational activities, while OT is focused on their back-end production (machines).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8DACCC-D86B-43DA-943A-F69EA98D3B1E}" type="slidenum">
              <a:rPr lang="en-GB" smtClean="0"/>
              <a:t>36</a:t>
            </a:fld>
            <a:endParaRPr lang="en-GB"/>
          </a:p>
        </p:txBody>
      </p:sp>
    </p:spTree>
    <p:extLst>
      <p:ext uri="{BB962C8B-B14F-4D97-AF65-F5344CB8AC3E}">
        <p14:creationId xmlns:p14="http://schemas.microsoft.com/office/powerpoint/2010/main" val="398058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term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cyber-physical systems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in short, CPS, was coined more than 15 years ago, but it is now entering the mainstream as digital transformation intensifies, and operational technology (OT) environments become increasingly interconnected with IT systems and Internet of Things (IoT) devices.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Virtual Power Plants, IoT is used to coordinate distributed power sources, such as solar, wind and hydrogen power generation sites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By utilizing IoT in areas such as power saving, companies are working on creating mechanisms for controlling distributed power sources and equipment on the customer side and optimizing power supply.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Other examples of CPS are found in utilities, where smart grids collect data across regions to derive insights into power consumption patterns and enable predictive maintenance. This allows energy companies to enhance demand response efforts and avoid blackouts. In the automotive and transportation industry, predictive analytics allows automakers to forecast potential machine and vehicle breakdowns to improve maintenance planning and safety. In healthcare, institutions apply AI to analyze massive datasets and improve disease diagnosis as well as deliver personalized treatment recommendations.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37</a:t>
            </a:fld>
            <a:endParaRPr lang="en-GB"/>
          </a:p>
        </p:txBody>
      </p:sp>
    </p:spTree>
    <p:extLst>
      <p:ext uri="{BB962C8B-B14F-4D97-AF65-F5344CB8AC3E}">
        <p14:creationId xmlns:p14="http://schemas.microsoft.com/office/powerpoint/2010/main" val="324324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successful attack does not indicate – necessarily - the lack of protective and preventive measures. It is though a discouraging factor for the attackers as it makes them work hard to earn their stolen money.</a:t>
            </a:r>
          </a:p>
          <a:p>
            <a:r>
              <a:rPr lang="en-GB" dirty="0"/>
              <a:t>The cases that we will refer to are examples of attacks that challenged the business continuity, the CIA of the data and the services and that some of those cases were able to continue offering services despite the disruption.</a:t>
            </a:r>
          </a:p>
        </p:txBody>
      </p:sp>
      <p:sp>
        <p:nvSpPr>
          <p:cNvPr id="4" name="Slide Number Placeholder 3"/>
          <p:cNvSpPr>
            <a:spLocks noGrp="1"/>
          </p:cNvSpPr>
          <p:nvPr>
            <p:ph type="sldNum" sz="quarter" idx="5"/>
          </p:nvPr>
        </p:nvSpPr>
        <p:spPr/>
        <p:txBody>
          <a:bodyPr/>
          <a:lstStyle/>
          <a:p>
            <a:fld id="{C68DACCC-D86B-43DA-943A-F69EA98D3B1E}" type="slidenum">
              <a:rPr lang="en-GB" smtClean="0"/>
              <a:t>38</a:t>
            </a:fld>
            <a:endParaRPr lang="en-GB"/>
          </a:p>
        </p:txBody>
      </p:sp>
    </p:spTree>
    <p:extLst>
      <p:ext uri="{BB962C8B-B14F-4D97-AF65-F5344CB8AC3E}">
        <p14:creationId xmlns:p14="http://schemas.microsoft.com/office/powerpoint/2010/main" val="289623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rPr>
              <a:t>. According to The Guardian, the British Library suffered a cyber attack that resulted in a data theft</a:t>
            </a:r>
          </a:p>
          <a:p>
            <a:pPr marL="228600" indent="-228600" algn="l">
              <a:buAutoNum type="arabicPeriod"/>
            </a:pPr>
            <a:r>
              <a:rPr lang="en-US" b="0" i="0" dirty="0">
                <a:solidFill>
                  <a:srgbClr val="000000"/>
                </a:solidFill>
                <a:effectLst/>
              </a:rPr>
              <a:t>.</a:t>
            </a:r>
          </a:p>
          <a:p>
            <a:pPr marL="228600" indent="-228600" algn="l">
              <a:buAutoNum type="arabicPeriod"/>
            </a:pPr>
            <a:r>
              <a:rPr lang="en-US" b="0" i="0" dirty="0">
                <a:solidFill>
                  <a:srgbClr val="333333"/>
                </a:solidFill>
                <a:effectLst/>
                <a:latin typeface="Arial" panose="020B0604020202020204" pitchFamily="34" charset="0"/>
              </a:rPr>
              <a:t>The impact of the attack was felt in our Reading Rooms in London and Yorkshire, where collection items could no longer be retrieved,. Essential digital services including our catalogue, our website and our online learning resources went dark, with research services like our popular </a:t>
            </a:r>
            <a:r>
              <a:rPr lang="en-US" b="0" i="0" dirty="0" err="1">
                <a:solidFill>
                  <a:srgbClr val="333333"/>
                </a:solidFill>
                <a:effectLst/>
                <a:latin typeface="Arial" panose="020B0604020202020204" pitchFamily="34" charset="0"/>
              </a:rPr>
              <a:t>EThOS</a:t>
            </a:r>
            <a:r>
              <a:rPr lang="en-US" b="0" i="0" dirty="0">
                <a:solidFill>
                  <a:srgbClr val="333333"/>
                </a:solidFill>
                <a:effectLst/>
                <a:latin typeface="Arial" panose="020B0604020202020204" pitchFamily="34" charset="0"/>
              </a:rPr>
              <a:t> collection of more than 600,000 doctoral theses suddenly unavailable. </a:t>
            </a:r>
          </a:p>
          <a:p>
            <a:pPr marL="228600" indent="-228600" algn="l">
              <a:buAutoNum type="arabicPeriod"/>
            </a:pPr>
            <a:r>
              <a:rPr lang="en-US" b="0" i="0" dirty="0">
                <a:solidFill>
                  <a:srgbClr val="000000"/>
                </a:solidFill>
                <a:effectLst/>
              </a:rPr>
              <a:t>The library is still in the process of restoring its digital services, and it may take time to fully recover. However, one of the priorities is to restore accessibility to the online library, ceasing the use of paper and </a:t>
            </a:r>
            <a:r>
              <a:rPr lang="en-US" b="0" i="0" dirty="0" err="1">
                <a:solidFill>
                  <a:srgbClr val="000000"/>
                </a:solidFill>
                <a:effectLst/>
              </a:rPr>
              <a:t>pensil</a:t>
            </a:r>
            <a:r>
              <a:rPr lang="en-US" b="0" i="0" dirty="0">
                <a:solidFill>
                  <a:srgbClr val="000000"/>
                </a:solidFill>
                <a:effectLst/>
              </a:rPr>
              <a:t> for </a:t>
            </a:r>
            <a:r>
              <a:rPr lang="en-US" b="0" i="0" dirty="0" err="1">
                <a:solidFill>
                  <a:srgbClr val="000000"/>
                </a:solidFill>
                <a:effectLst/>
              </a:rPr>
              <a:t>accesing</a:t>
            </a:r>
            <a:r>
              <a:rPr lang="en-US" b="0" i="0" dirty="0">
                <a:solidFill>
                  <a:srgbClr val="000000"/>
                </a:solidFill>
                <a:effectLst/>
              </a:rPr>
              <a:t> the catalogue</a:t>
            </a:r>
            <a:endParaRPr lang="en-US" b="0" i="0" dirty="0">
              <a:solidFill>
                <a:srgbClr val="000000"/>
              </a:solidFill>
              <a:effectLst/>
              <a:latin typeface="Arial" panose="020B0604020202020204" pitchFamily="34" charset="0"/>
            </a:endParaRPr>
          </a:p>
          <a:p>
            <a:pPr marL="228600" indent="-228600" algn="l">
              <a:buAutoNum type="arabicPeriod"/>
            </a:pPr>
            <a:r>
              <a:rPr lang="en-US" b="0" i="0" dirty="0">
                <a:solidFill>
                  <a:srgbClr val="333333"/>
                </a:solidFill>
                <a:effectLst/>
                <a:latin typeface="Arial" panose="020B0604020202020204" pitchFamily="34" charset="0"/>
              </a:rPr>
              <a:t>the data stolen was sold onto the dark web.</a:t>
            </a:r>
            <a:r>
              <a:rPr lang="en-US" b="0" i="0" dirty="0">
                <a:solidFill>
                  <a:srgbClr val="000000"/>
                </a:solidFill>
                <a:effectLst/>
                <a:latin typeface="Arial" panose="020B0604020202020204" pitchFamily="34" charset="0"/>
              </a:rPr>
              <a:t> Library officials continue to </a:t>
            </a:r>
            <a:r>
              <a:rPr lang="en-US" b="0" i="0" dirty="0">
                <a:solidFill>
                  <a:srgbClr val="333333"/>
                </a:solidFill>
                <a:effectLst/>
                <a:latin typeface="Arial" panose="020B0604020202020204" pitchFamily="34" charset="0"/>
              </a:rPr>
              <a:t>collaborate with the Metropolitan Police and professional cyber security advisors to investigate the situation, and are receiving additional support from the National Cyber Security Centre (NCSC)</a:t>
            </a:r>
          </a:p>
          <a:p>
            <a:pPr marL="228600" indent="-228600" algn="l">
              <a:buAutoNum type="arabicPeriod"/>
            </a:pPr>
            <a:r>
              <a:rPr lang="en-US" b="0" i="0" dirty="0">
                <a:solidFill>
                  <a:srgbClr val="333333"/>
                </a:solidFill>
                <a:effectLst/>
                <a:latin typeface="Arial" panose="020B0604020202020204" pitchFamily="34" charset="0"/>
              </a:rPr>
              <a:t>Very positive outline the fact that the library was prepared. An incident response plan was in place and the proof is that  in the very week of the cyber-attack they were able to successfully host a five-day fringe event on AI in the Knowledge Centre.</a:t>
            </a:r>
          </a:p>
          <a:p>
            <a:pPr marL="228600" indent="-228600" algn="l">
              <a:buAutoNum type="arabicPeriod"/>
            </a:pPr>
            <a:r>
              <a:rPr lang="en-US" b="0" i="0" dirty="0">
                <a:solidFill>
                  <a:srgbClr val="333333"/>
                </a:solidFill>
                <a:effectLst/>
                <a:latin typeface="Arial" panose="020B0604020202020204" pitchFamily="34" charset="0"/>
              </a:rPr>
              <a:t>The library has been very open to the collaboration with the authorities in order to bring light to the incident. The communication of the officials is frequent and provides updates to the readers, along with advice, promoting the National Center of Cyber Security for finding information on staying secure online.</a:t>
            </a:r>
            <a:endParaRPr lang="en-US" b="0" i="0" dirty="0">
              <a:solidFill>
                <a:srgbClr val="000000"/>
              </a:solidFill>
              <a:effectLst/>
            </a:endParaRP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39</a:t>
            </a:fld>
            <a:endParaRPr lang="en-GB"/>
          </a:p>
        </p:txBody>
      </p:sp>
    </p:spTree>
    <p:extLst>
      <p:ext uri="{BB962C8B-B14F-4D97-AF65-F5344CB8AC3E}">
        <p14:creationId xmlns:p14="http://schemas.microsoft.com/office/powerpoint/2010/main" val="389331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02E"/>
                </a:solidFill>
                <a:effectLst/>
                <a:latin typeface="Georgia" panose="02040502050405020303" pitchFamily="18" charset="0"/>
              </a:rPr>
              <a:t>Somewhere in Europe, an unwitting computer user opened an email and an attachment to that email, a compressed zip file, allowing WannaCry into their system. A command in WannaCry’s code told the ransomware the following:, each time you infect a new machine, try to communicate with an obscure web address: a long string of characters seemingly created by someone running their fingers across a keyboard. The domain was inactive, the communication failed, and so WannaCry’s code told it to carry on. Later, this prove to be </a:t>
            </a:r>
            <a:r>
              <a:rPr lang="en-US" b="0" i="0" dirty="0" err="1">
                <a:solidFill>
                  <a:srgbClr val="33302E"/>
                </a:solidFill>
                <a:effectLst/>
                <a:latin typeface="Georgia" panose="02040502050405020303" pitchFamily="18" charset="0"/>
              </a:rPr>
              <a:t>tha</a:t>
            </a:r>
            <a:r>
              <a:rPr lang="en-US" b="0" i="0" dirty="0">
                <a:solidFill>
                  <a:srgbClr val="33302E"/>
                </a:solidFill>
                <a:effectLst/>
                <a:latin typeface="Georgia" panose="02040502050405020303" pitchFamily="18" charset="0"/>
              </a:rPr>
              <a:t> Attack’s Achilles heel, as a researcher activated the domain and it </a:t>
            </a:r>
            <a:r>
              <a:rPr lang="en-US" b="0" i="0" dirty="0" err="1">
                <a:solidFill>
                  <a:srgbClr val="33302E"/>
                </a:solidFill>
                <a:effectLst/>
                <a:latin typeface="Georgia" panose="02040502050405020303" pitchFamily="18" charset="0"/>
              </a:rPr>
              <a:t>stoped</a:t>
            </a:r>
            <a:r>
              <a:rPr lang="en-US" b="0" i="0" dirty="0">
                <a:solidFill>
                  <a:srgbClr val="33302E"/>
                </a:solidFill>
                <a:effectLst/>
                <a:latin typeface="Georgia" panose="02040502050405020303" pitchFamily="18" charset="0"/>
              </a:rPr>
              <a:t> searching.</a:t>
            </a:r>
          </a:p>
          <a:p>
            <a:pPr algn="just"/>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While it affected information systems more than cyber-physical ones, physical hospital equipment was compromised in some locations, forcing delays or cancellations of medical procedures.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200" kern="100" dirty="0">
                <a:effectLst/>
                <a:latin typeface="Calibri" panose="020F0502020204030204" pitchFamily="34" charset="0"/>
                <a:ea typeface="Calibri" panose="020F0502020204030204" pitchFamily="34" charset="0"/>
                <a:cs typeface="Times New Roman" panose="02020603050405020304" pitchFamily="18" charset="0"/>
              </a:rPr>
              <a:t>Over 19.000 appointments were cancelled because of the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wannacry</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attack, which cost the NHS an estimated amount of 92mln pounds  </a:t>
            </a:r>
          </a:p>
          <a:p>
            <a:pPr algn="just"/>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How could it be prevented?</a:t>
            </a:r>
          </a:p>
          <a:p>
            <a:pPr marL="228600" indent="-228600" algn="just">
              <a:buAutoNum type="arabicPeriod"/>
            </a:pP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awarebess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6.5 years after the attack, with countless examples and victims, users’ awareness has increased</a:t>
            </a:r>
          </a:p>
          <a:p>
            <a:pPr marL="228600" indent="-228600" algn="just">
              <a:buAutoNum type="arabicPeriod"/>
            </a:pPr>
            <a:r>
              <a:rPr lang="en-US" b="0" i="0" dirty="0">
                <a:solidFill>
                  <a:srgbClr val="0C0C0C"/>
                </a:solidFill>
                <a:effectLst/>
                <a:latin typeface="graphik"/>
              </a:rPr>
              <a:t>simply update your OS to the most recent version. Ironically, the necessary patch was available before the attack</a:t>
            </a:r>
          </a:p>
          <a:p>
            <a:pPr marL="228600" indent="-228600" algn="just">
              <a:buAutoNum type="arabicPeriod"/>
            </a:pPr>
            <a:endParaRPr lang="en-US" sz="1200" b="0" i="0" kern="100" dirty="0">
              <a:solidFill>
                <a:srgbClr val="0C0C0C"/>
              </a:solidFill>
              <a:effectLst/>
              <a:latin typeface="graphik"/>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40</a:t>
            </a:fld>
            <a:endParaRPr lang="en-GB"/>
          </a:p>
        </p:txBody>
      </p:sp>
    </p:spTree>
    <p:extLst>
      <p:ext uri="{BB962C8B-B14F-4D97-AF65-F5344CB8AC3E}">
        <p14:creationId xmlns:p14="http://schemas.microsoft.com/office/powerpoint/2010/main" val="64839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Started in Ukraine in June 2017, one month after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wanacry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ransware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quickly spread, paralysing major companies and causing more than 10bln in damage. The malware infected computers all around the world. </a:t>
            </a:r>
          </a:p>
          <a:p>
            <a:pPr marL="342900" lvl="0" indent="-342900" algn="just">
              <a:lnSpc>
                <a:spcPct val="200000"/>
              </a:lnSpc>
              <a:spcAft>
                <a:spcPts val="800"/>
              </a:spcAf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Computers were irreversibly locked. Restarting only returned them to a black screen</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Ukrainian tax software was infected and quickly spread the malware</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Hackers hijacked the servers giving them a hidden back door. The back door was then used to release malware called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NotPetya</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in 2017</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used 2 powerful exploits</a:t>
            </a:r>
          </a:p>
          <a:p>
            <a:pPr marL="342900" lvl="0" indent="-342900" algn="just">
              <a:buFont typeface="Arial" panose="020B0604020202020204" pitchFamily="34" charset="0"/>
              <a:buChar char="•"/>
              <a:tabLst>
                <a:tab pos="457200" algn="l"/>
              </a:tabLst>
            </a:pP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EternalBlue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penetration tool created by the NSA but leaked during a breach of the agency’s secret files in 2017. based on a Microsoft vulnerability</a:t>
            </a:r>
          </a:p>
          <a:p>
            <a:pPr marL="342900" lvl="0" indent="-342900" algn="just">
              <a:buFont typeface="Arial" panose="020B0604020202020204" pitchFamily="34" charset="0"/>
              <a:buChar char="•"/>
              <a:tabLst>
                <a:tab pos="457200" algn="l"/>
              </a:tabLst>
            </a:pP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Mimikatz</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research tool developed in France to show that left users’ passwords in computer memory </a:t>
            </a:r>
          </a:p>
          <a:p>
            <a:pPr marL="342900" lvl="0" indent="-342900" algn="just">
              <a:buFont typeface="Arial" panose="020B0604020202020204" pitchFamily="34" charset="0"/>
              <a:buChar char="•"/>
              <a:tabLst>
                <a:tab pos="457200" algn="l"/>
              </a:tabLst>
            </a:pP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EternalBlue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allowed the malware to run malicious instructions using admin access gained through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Mimicatz</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worm spread quickly beyond Ukraine and out to countless machines around the world</a:t>
            </a:r>
          </a:p>
          <a:p>
            <a:pPr marL="342900" lvl="0" indent="-342900" algn="just">
              <a:buFont typeface="Arial" panose="020B0604020202020204" pitchFamily="34"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Although it was much more complicated and robust in the method of attack compared to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wannacry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ability to collect the ransom was exceptionally poor. The threat actors have used only one bitcoin address and the victim needs to communicate through the email as a way of getting the decryption key if they pay. The email was taken offline shortly after the attack began and it would suggest that perhaps there was a different motivation behind the attack, and not gather money</a:t>
            </a:r>
          </a:p>
          <a:p>
            <a:endParaRPr lang="en-GB" dirty="0"/>
          </a:p>
        </p:txBody>
      </p:sp>
      <p:sp>
        <p:nvSpPr>
          <p:cNvPr id="4" name="Slide Number Placeholder 3"/>
          <p:cNvSpPr>
            <a:spLocks noGrp="1"/>
          </p:cNvSpPr>
          <p:nvPr>
            <p:ph type="sldNum" sz="quarter" idx="5"/>
          </p:nvPr>
        </p:nvSpPr>
        <p:spPr/>
        <p:txBody>
          <a:bodyPr/>
          <a:lstStyle/>
          <a:p>
            <a:fld id="{C68DACCC-D86B-43DA-943A-F69EA98D3B1E}" type="slidenum">
              <a:rPr lang="en-GB" smtClean="0"/>
              <a:t>41</a:t>
            </a:fld>
            <a:endParaRPr lang="en-GB"/>
          </a:p>
        </p:txBody>
      </p:sp>
    </p:spTree>
    <p:extLst>
      <p:ext uri="{BB962C8B-B14F-4D97-AF65-F5344CB8AC3E}">
        <p14:creationId xmlns:p14="http://schemas.microsoft.com/office/powerpoint/2010/main" val="3774338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ront cover 1">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1721220"/>
            <a:ext cx="9505950"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2">
                    <a:lumMod val="85000"/>
                    <a:lumOff val="15000"/>
                  </a:schemeClr>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60817F69-214C-4A50-B684-048A1757ACD2}" type="datetime4">
              <a:rPr lang="en-GB" smtClean="0">
                <a:solidFill>
                  <a:prstClr val="white"/>
                </a:solidFill>
              </a:rPr>
              <a:t>25 January 2024</a:t>
            </a:fld>
            <a:endParaRPr lang="en-GB" dirty="0">
              <a:solidFill>
                <a:prstClr val="white"/>
              </a:solidFill>
            </a:endParaRPr>
          </a:p>
        </p:txBody>
      </p:sp>
      <p:pic>
        <p:nvPicPr>
          <p:cNvPr id="6"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216232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716377" y="2116264"/>
            <a:ext cx="5248580"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2" y="2133602"/>
            <a:ext cx="10354711"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97E53C70-F91E-4CB4-A352-BE72B7DA5EA9}" type="datetime4">
              <a:rPr lang="en-GB" smtClean="0">
                <a:solidFill>
                  <a:prstClr val="white"/>
                </a:solidFill>
              </a:rPr>
              <a:t>25 January 2024</a:t>
            </a:fld>
            <a:endParaRPr lang="en-GB">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22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2"/>
            <a:ext cx="8493582"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98A58B7D-C188-43AB-9E7E-05D9C27C28CC}" type="datetime4">
              <a:rPr lang="en-GB" smtClean="0">
                <a:solidFill>
                  <a:prstClr val="white"/>
                </a:solidFill>
              </a:rPr>
              <a:t>25 January 2024</a:t>
            </a:fld>
            <a:endParaRPr lang="en-GB">
              <a:solidFill>
                <a:prstClr val="white"/>
              </a:solidFill>
            </a:endParaRPr>
          </a:p>
        </p:txBody>
      </p:sp>
      <p:grpSp>
        <p:nvGrpSpPr>
          <p:cNvPr id="4" name="Group 3"/>
          <p:cNvGrpSpPr/>
          <p:nvPr userDrawn="1"/>
        </p:nvGrpSpPr>
        <p:grpSpPr>
          <a:xfrm>
            <a:off x="9729635" y="493474"/>
            <a:ext cx="2038380" cy="809188"/>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3" name="TextBox 2"/>
            <p:cNvSpPr txBox="1"/>
            <p:nvPr userDrawn="1"/>
          </p:nvSpPr>
          <p:spPr>
            <a:xfrm>
              <a:off x="8553400" y="539969"/>
              <a:ext cx="1008112" cy="584775"/>
            </a:xfrm>
            <a:prstGeom prst="rect">
              <a:avLst/>
            </a:prstGeom>
            <a:noFill/>
          </p:spPr>
          <p:txBody>
            <a:bodyPr wrap="square" rtlCol="0">
              <a:spAutoFit/>
            </a:bodyPr>
            <a:lstStyle/>
            <a:p>
              <a:pPr fontAlgn="base">
                <a:spcBef>
                  <a:spcPct val="0"/>
                </a:spcBef>
                <a:spcAft>
                  <a:spcPct val="0"/>
                </a:spcAft>
              </a:pPr>
              <a:r>
                <a:rPr lang="en-GB" sz="1600" dirty="0">
                  <a:solidFill>
                    <a:prstClr val="white"/>
                  </a:solidFill>
                </a:rPr>
                <a:t>Partner</a:t>
              </a:r>
            </a:p>
            <a:p>
              <a:pPr fontAlgn="base">
                <a:spcBef>
                  <a:spcPct val="0"/>
                </a:spcBef>
                <a:spcAft>
                  <a:spcPct val="0"/>
                </a:spcAft>
              </a:pPr>
              <a:r>
                <a:rPr lang="en-GB" sz="1600" dirty="0">
                  <a:solidFill>
                    <a:prstClr val="white"/>
                  </a:solidFill>
                </a:rPr>
                <a:t>Logo</a:t>
              </a:r>
            </a:p>
          </p:txBody>
        </p:sp>
      </p:grpSp>
      <p:grpSp>
        <p:nvGrpSpPr>
          <p:cNvPr id="5" name="Group 4"/>
          <p:cNvGrpSpPr/>
          <p:nvPr userDrawn="1"/>
        </p:nvGrpSpPr>
        <p:grpSpPr>
          <a:xfrm>
            <a:off x="9729635" y="1357570"/>
            <a:ext cx="2038380" cy="776032"/>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800">
                <a:solidFill>
                  <a:prstClr val="white"/>
                </a:solidFill>
              </a:endParaRPr>
            </a:p>
          </p:txBody>
        </p:sp>
        <p:sp>
          <p:nvSpPr>
            <p:cNvPr id="12" name="TextBox 11"/>
            <p:cNvSpPr txBox="1"/>
            <p:nvPr userDrawn="1"/>
          </p:nvSpPr>
          <p:spPr>
            <a:xfrm>
              <a:off x="8553400" y="1404065"/>
              <a:ext cx="1008112" cy="584775"/>
            </a:xfrm>
            <a:prstGeom prst="rect">
              <a:avLst/>
            </a:prstGeom>
            <a:noFill/>
          </p:spPr>
          <p:txBody>
            <a:bodyPr wrap="square" rtlCol="0">
              <a:spAutoFit/>
            </a:bodyPr>
            <a:lstStyle/>
            <a:p>
              <a:pPr fontAlgn="base">
                <a:spcBef>
                  <a:spcPct val="0"/>
                </a:spcBef>
                <a:spcAft>
                  <a:spcPct val="0"/>
                </a:spcAft>
              </a:pPr>
              <a:r>
                <a:rPr lang="en-GB" sz="1600" dirty="0">
                  <a:solidFill>
                    <a:prstClr val="white"/>
                  </a:solidFill>
                </a:rPr>
                <a:t>Partner</a:t>
              </a:r>
            </a:p>
            <a:p>
              <a:pPr fontAlgn="base">
                <a:spcBef>
                  <a:spcPct val="0"/>
                </a:spcBef>
                <a:spcAft>
                  <a:spcPct val="0"/>
                </a:spcAft>
              </a:pPr>
              <a:r>
                <a:rPr lang="en-GB" sz="16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34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6" name="Content Placeholder 2"/>
          <p:cNvSpPr>
            <a:spLocks noGrp="1"/>
          </p:cNvSpPr>
          <p:nvPr>
            <p:ph idx="1"/>
          </p:nvPr>
        </p:nvSpPr>
        <p:spPr>
          <a:xfrm>
            <a:off x="512611" y="1556792"/>
            <a:ext cx="11152339"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8655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mphasis slide 1">
    <p:spTree>
      <p:nvGrpSpPr>
        <p:cNvPr id="1" name=""/>
        <p:cNvGrpSpPr/>
        <p:nvPr/>
      </p:nvGrpSpPr>
      <p:grpSpPr>
        <a:xfrm>
          <a:off x="0" y="0"/>
          <a:ext cx="0" cy="0"/>
          <a:chOff x="0" y="0"/>
          <a:chExt cx="0" cy="0"/>
        </a:xfrm>
      </p:grpSpPr>
      <p:pic>
        <p:nvPicPr>
          <p:cNvPr id="7" name="Picture 8" descr="A high view of visitors on the white floor of a modern museum"/>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190" b="7722"/>
          <a:stretch/>
        </p:blipFill>
        <p:spPr bwMode="auto">
          <a:xfrm>
            <a:off x="8577871" y="0"/>
            <a:ext cx="45488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577871" y="-57649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07ED8925-B52F-47F3-9C69-4B3B729FCA6A}"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9"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179827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mphasis slide 2">
    <p:spTree>
      <p:nvGrpSpPr>
        <p:cNvPr id="1" name=""/>
        <p:cNvGrpSpPr/>
        <p:nvPr/>
      </p:nvGrpSpPr>
      <p:grpSpPr>
        <a:xfrm>
          <a:off x="0" y="0"/>
          <a:ext cx="0" cy="0"/>
          <a:chOff x="0" y="0"/>
          <a:chExt cx="0" cy="0"/>
        </a:xfrm>
      </p:grpSpPr>
      <p:pic>
        <p:nvPicPr>
          <p:cNvPr id="11" name="Picture 2" descr="man sitting on couch using MacBook"/>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2500"/>
          <a:stretch/>
        </p:blipFill>
        <p:spPr bwMode="auto">
          <a:xfrm>
            <a:off x="8324850" y="0"/>
            <a:ext cx="4000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E816E5D-A2CE-4DA4-A09A-DDF06E0CE40C}"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135330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Emphasis slid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52" r="5946"/>
          <a:stretch/>
        </p:blipFill>
        <p:spPr>
          <a:xfrm>
            <a:off x="8134350" y="0"/>
            <a:ext cx="5581650" cy="6858000"/>
          </a:xfrm>
          <a:prstGeom prst="rect">
            <a:avLst/>
          </a:prstGeom>
        </p:spPr>
      </p:pic>
      <p:sp>
        <p:nvSpPr>
          <p:cNvPr id="8" name="Rectangle 7"/>
          <p:cNvSpPr/>
          <p:nvPr userDrawn="1"/>
        </p:nvSpPr>
        <p:spPr>
          <a:xfrm rot="10800000">
            <a:off x="8126185" y="-497115"/>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8F332FCC-4E0F-4034-9F45-AF60D4C24618}"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4046658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hasis slide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9930"/>
          <a:stretch/>
        </p:blipFill>
        <p:spPr>
          <a:xfrm>
            <a:off x="8686800" y="0"/>
            <a:ext cx="4151072" cy="6858000"/>
          </a:xfrm>
          <a:prstGeom prst="rect">
            <a:avLst/>
          </a:prstGeom>
        </p:spPr>
      </p:pic>
      <p:sp>
        <p:nvSpPr>
          <p:cNvPr id="3" name="Date Placeholder 2"/>
          <p:cNvSpPr>
            <a:spLocks noGrp="1"/>
          </p:cNvSpPr>
          <p:nvPr>
            <p:ph type="dt" sz="half" idx="10"/>
          </p:nvPr>
        </p:nvSpPr>
        <p:spPr/>
        <p:txBody>
          <a:bodyPr/>
          <a:lstStyle/>
          <a:p>
            <a:pPr fontAlgn="base">
              <a:spcBef>
                <a:spcPct val="0"/>
              </a:spcBef>
              <a:spcAft>
                <a:spcPct val="0"/>
              </a:spcAft>
            </a:pPr>
            <a:fld id="{1BD085AF-9627-4932-B793-CF3FB19F38E8}"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8" name="Rectangle 7"/>
          <p:cNvSpPr/>
          <p:nvPr userDrawn="1"/>
        </p:nvSpPr>
        <p:spPr>
          <a:xfrm rot="10800000">
            <a:off x="859231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10"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308409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Emphasis slide 5">
    <p:spTree>
      <p:nvGrpSpPr>
        <p:cNvPr id="1" name=""/>
        <p:cNvGrpSpPr/>
        <p:nvPr/>
      </p:nvGrpSpPr>
      <p:grpSpPr>
        <a:xfrm>
          <a:off x="0" y="0"/>
          <a:ext cx="0" cy="0"/>
          <a:chOff x="0" y="0"/>
          <a:chExt cx="0" cy="0"/>
        </a:xfrm>
      </p:grpSpPr>
      <p:pic>
        <p:nvPicPr>
          <p:cNvPr id="9" name="Picture 2" descr="gray arrow left sig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6901974" y="1434598"/>
            <a:ext cx="7099299" cy="37475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59231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4EA1FED2-80AE-49D9-9315-71A65EA36990}"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1263728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Emphasis slide 6">
    <p:spTree>
      <p:nvGrpSpPr>
        <p:cNvPr id="1" name=""/>
        <p:cNvGrpSpPr/>
        <p:nvPr/>
      </p:nvGrpSpPr>
      <p:grpSpPr>
        <a:xfrm>
          <a:off x="0" y="0"/>
          <a:ext cx="0" cy="0"/>
          <a:chOff x="0" y="0"/>
          <a:chExt cx="0" cy="0"/>
        </a:xfrm>
      </p:grpSpPr>
      <p:pic>
        <p:nvPicPr>
          <p:cNvPr id="9" name="Picture 2" descr="https://images.unsplash.com/photo-1516496636080-14fb876e029d?ixlib=rb-0.3.5&amp;ixid=eyJhcHBfaWQiOjEyMDd9&amp;s=b7c4dce29d0c04926ef1bc71ad2b0d65&amp;dpr=1&amp;auto=format&amp;fit=crop&amp;w=1000&amp;q=80&amp;cs=tinysrgb"/>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4847"/>
          <a:stretch/>
        </p:blipFill>
        <p:spPr bwMode="auto">
          <a:xfrm flipH="1">
            <a:off x="8635999" y="0"/>
            <a:ext cx="355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0057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B92952A2-63ED-4CE3-A9FB-00E4D0429AC5}"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58260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mphasis slide 7">
    <p:spTree>
      <p:nvGrpSpPr>
        <p:cNvPr id="1" name=""/>
        <p:cNvGrpSpPr/>
        <p:nvPr/>
      </p:nvGrpSpPr>
      <p:grpSpPr>
        <a:xfrm>
          <a:off x="0" y="0"/>
          <a:ext cx="0" cy="0"/>
          <a:chOff x="0" y="0"/>
          <a:chExt cx="0" cy="0"/>
        </a:xfrm>
      </p:grpSpPr>
      <p:pic>
        <p:nvPicPr>
          <p:cNvPr id="1026" name="Picture 2" descr="https://images.unsplash.com/photo-1495522130528-81c79aba3194?ixlib=rb-0.3.5&amp;ixid=eyJhcHBfaWQiOjEyMDd9&amp;s=cb28dd2b3810ad54f7ee7d04b1a8a271&amp;dpr=1&amp;auto=format&amp;fit=crop&amp;w=1000&amp;q=80&amp;cs=tinysrgb"/>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433"/>
          <a:stretch/>
        </p:blipFill>
        <p:spPr bwMode="auto">
          <a:xfrm>
            <a:off x="7619180" y="-137276"/>
            <a:ext cx="4699820" cy="6995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7460343" y="-40640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C0AFA278-2B29-42A4-A996-4772B8CA1BDD}"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9"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112916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527052" y="6410325"/>
            <a:ext cx="2927349" cy="331788"/>
          </a:xfrm>
        </p:spPr>
        <p:txBody>
          <a:bodyPr/>
          <a:lstStyle>
            <a:lvl1pPr>
              <a:defRPr>
                <a:solidFill>
                  <a:schemeClr val="tx1"/>
                </a:solidFill>
              </a:defRPr>
            </a:lvl1pPr>
          </a:lstStyle>
          <a:p>
            <a:fld id="{8502E5E5-D72F-41E5-B0C3-6F554D79D50B}" type="datetime4">
              <a:rPr lang="en-GB" smtClean="0">
                <a:solidFill>
                  <a:srgbClr val="3F4548"/>
                </a:solidFill>
              </a:rPr>
              <a:t>25 January 2024</a:t>
            </a:fld>
            <a:endParaRPr lang="en-GB" dirty="0">
              <a:solidFill>
                <a:srgbClr val="3F4548"/>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6"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
        <p:nvSpPr>
          <p:cNvPr id="8" name="Rectangle 2"/>
          <p:cNvSpPr>
            <a:spLocks noGrp="1" noChangeArrowheads="1"/>
          </p:cNvSpPr>
          <p:nvPr>
            <p:ph type="ctrTitle"/>
          </p:nvPr>
        </p:nvSpPr>
        <p:spPr>
          <a:xfrm>
            <a:off x="527051" y="1721220"/>
            <a:ext cx="9505950" cy="1295399"/>
          </a:xfrm>
        </p:spPr>
        <p:txBody>
          <a:bodyPr anchor="t"/>
          <a:lstStyle>
            <a:lvl1pPr>
              <a:defRPr sz="3600">
                <a:solidFill>
                  <a:srgbClr val="00A3C8"/>
                </a:solidFill>
              </a:defRPr>
            </a:lvl1pPr>
          </a:lstStyle>
          <a:p>
            <a:pPr lvl="0"/>
            <a:r>
              <a:rPr lang="en-US" noProof="0"/>
              <a:t>Click to edit Master title style</a:t>
            </a:r>
            <a:endParaRPr lang="en-GB" noProof="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2030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Emphasis slide 8">
    <p:spTree>
      <p:nvGrpSpPr>
        <p:cNvPr id="1" name=""/>
        <p:cNvGrpSpPr/>
        <p:nvPr/>
      </p:nvGrpSpPr>
      <p:grpSpPr>
        <a:xfrm>
          <a:off x="0" y="0"/>
          <a:ext cx="0" cy="0"/>
          <a:chOff x="0" y="0"/>
          <a:chExt cx="0" cy="0"/>
        </a:xfrm>
      </p:grpSpPr>
      <p:pic>
        <p:nvPicPr>
          <p:cNvPr id="9" name="Picture 2" descr="people standing inside city buildi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586"/>
          <a:stretch/>
        </p:blipFill>
        <p:spPr bwMode="auto">
          <a:xfrm>
            <a:off x="7981310" y="-361950"/>
            <a:ext cx="5240600" cy="7219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7822900" y="-36195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2CD20D8F-2518-4427-BE92-EACCC0C1F0D4}"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298521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Emphasis slide 9">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3333"/>
          <a:stretch/>
        </p:blipFill>
        <p:spPr>
          <a:xfrm rot="5400000">
            <a:off x="6781800" y="1447800"/>
            <a:ext cx="6858000" cy="3962400"/>
          </a:xfrm>
          <a:prstGeom prst="rect">
            <a:avLst/>
          </a:prstGeom>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C966967A-5636-4FA4-A41B-88F8289E4ED5}"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256592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Emphasis slide 10">
    <p:spTree>
      <p:nvGrpSpPr>
        <p:cNvPr id="1" name=""/>
        <p:cNvGrpSpPr/>
        <p:nvPr/>
      </p:nvGrpSpPr>
      <p:grpSpPr>
        <a:xfrm>
          <a:off x="0" y="0"/>
          <a:ext cx="0" cy="0"/>
          <a:chOff x="0" y="0"/>
          <a:chExt cx="0" cy="0"/>
        </a:xfrm>
      </p:grpSpPr>
      <p:pic>
        <p:nvPicPr>
          <p:cNvPr id="11" name="Picture 2" descr="man holding white ceramic teacu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33"/>
          <a:stretch/>
        </p:blipFill>
        <p:spPr bwMode="auto">
          <a:xfrm>
            <a:off x="8286750" y="-219527"/>
            <a:ext cx="3905250" cy="70775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2308AA1E-A892-456E-873E-A4C2BD18E340}" type="datetime4">
              <a:rPr lang="en-GB" smtClean="0">
                <a:solidFill>
                  <a:srgbClr val="3F4548"/>
                </a:solidFill>
              </a:rPr>
              <a:t>25 January 2024</a:t>
            </a:fld>
            <a:endParaRPr lang="en-GB">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207400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527050"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2B7381FC-95A0-4277-ACDA-730058915258}" type="datetime4">
              <a:rPr lang="en-GB" smtClean="0">
                <a:solidFill>
                  <a:srgbClr val="3F4548"/>
                </a:solidFill>
              </a:rPr>
              <a:t>25 January 2024</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88724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ED734144-5094-41CE-A9E4-BEB6E350B2EA}" type="datetime4">
              <a:rPr lang="en-GB" smtClean="0">
                <a:solidFill>
                  <a:srgbClr val="3F4548"/>
                </a:solidFill>
              </a:rPr>
              <a:t>25 January 2024</a:t>
            </a:fld>
            <a:endParaRPr lang="en-GB">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296044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9EB26C09-C9A3-40DA-A5CE-E74DC3D47E21}" type="datetime4">
              <a:rPr lang="en-GB" smtClean="0">
                <a:solidFill>
                  <a:srgbClr val="3F4548"/>
                </a:solidFill>
              </a:rPr>
              <a:t>25 January 2024</a:t>
            </a:fld>
            <a:endParaRPr lang="en-GB">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00019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8F60A90-6A53-4DA3-A4F4-F1EB1CB417FE}" type="datetime4">
              <a:rPr lang="en-GB" smtClean="0">
                <a:solidFill>
                  <a:srgbClr val="3F4548"/>
                </a:solidFill>
              </a:rPr>
              <a:t>25 January 2024</a:t>
            </a:fld>
            <a:endParaRPr lang="en-GB">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79054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1908" y="4653136"/>
            <a:ext cx="73152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511907" y="466328"/>
            <a:ext cx="1116748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511908" y="5219874"/>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B01F1DB-762A-410D-BA2F-4102E98EE985}" type="datetime4">
              <a:rPr lang="en-GB" smtClean="0">
                <a:solidFill>
                  <a:srgbClr val="3F4548"/>
                </a:solidFill>
              </a:rPr>
              <a:t>25 January 2024</a:t>
            </a:fld>
            <a:endParaRPr lang="en-GB">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177645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2" y="404813"/>
            <a:ext cx="11055349"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27050" y="1557338"/>
            <a:ext cx="5425017"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US"/>
              <a:t>Click icon to add chart</a:t>
            </a:r>
            <a:endParaRPr lang="en-GB" dirty="0"/>
          </a:p>
        </p:txBody>
      </p:sp>
      <p:sp>
        <p:nvSpPr>
          <p:cNvPr id="5" name="Date Placeholder 4"/>
          <p:cNvSpPr>
            <a:spLocks noGrp="1"/>
          </p:cNvSpPr>
          <p:nvPr>
            <p:ph type="dt" sz="half" idx="10"/>
          </p:nvPr>
        </p:nvSpPr>
        <p:spPr>
          <a:xfrm>
            <a:off x="527052" y="6410325"/>
            <a:ext cx="2688166" cy="331788"/>
          </a:xfrm>
        </p:spPr>
        <p:txBody>
          <a:bodyPr/>
          <a:lstStyle>
            <a:lvl1pPr>
              <a:defRPr/>
            </a:lvl1pPr>
          </a:lstStyle>
          <a:p>
            <a:fld id="{1F74FCA5-4C10-4B11-818A-3A5373AA6657}" type="datetime4">
              <a:rPr lang="en-GB" smtClean="0">
                <a:solidFill>
                  <a:srgbClr val="3F4548"/>
                </a:solidFill>
              </a:rPr>
              <a:t>25 January 2024</a:t>
            </a:fld>
            <a:endParaRPr lang="en-GB">
              <a:solidFill>
                <a:srgbClr val="3F4548"/>
              </a:solidFill>
            </a:endParaRPr>
          </a:p>
        </p:txBody>
      </p:sp>
      <p:sp>
        <p:nvSpPr>
          <p:cNvPr id="6" name="Footer Placeholder 5"/>
          <p:cNvSpPr>
            <a:spLocks noGrp="1"/>
          </p:cNvSpPr>
          <p:nvPr>
            <p:ph type="ftr" sz="quarter" idx="11"/>
          </p:nvPr>
        </p:nvSpPr>
        <p:spPr>
          <a:xfrm>
            <a:off x="3215219"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1" y="6402390"/>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868848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7DE51607-4BE6-4BA5-A45B-2AC33547D395}" type="datetimeFigureOut">
              <a:rPr lang="en-IN" smtClean="0"/>
              <a:t>25-01-2024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266632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359D9C29-216E-4EEB-9B00-7402E9171B62}"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3074" name="Picture 2" descr="Garden By The Bay in Singapore"/>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69" t="10476" r="-1" b="-950"/>
          <a:stretch/>
        </p:blipFill>
        <p:spPr bwMode="auto">
          <a:xfrm>
            <a:off x="-95250" y="-57150"/>
            <a:ext cx="12439650" cy="7370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userDrawn="1"/>
        </p:nvSpPr>
        <p:spPr bwMode="auto">
          <a:xfrm>
            <a:off x="527051" y="1721220"/>
            <a:ext cx="8449735"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rgbClr val="009CC8"/>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solidFill>
                  <a:srgbClr val="00A3C8"/>
                </a:solidFill>
              </a:rPr>
              <a:t>Click to edit Master title style</a:t>
            </a:r>
            <a:endParaRPr lang="en-GB" kern="0" dirty="0">
              <a:solidFill>
                <a:srgbClr val="00A3C8"/>
              </a:solidFill>
            </a:endParaRPr>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1450257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DE51607-4BE6-4BA5-A45B-2AC33547D395}" type="datetimeFigureOut">
              <a:rPr lang="en-IN" smtClean="0"/>
              <a:t>25-01-2024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979068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E51607-4BE6-4BA5-A45B-2AC33547D395}" type="datetimeFigureOut">
              <a:rPr lang="en-IN" smtClean="0"/>
              <a:t>25-01-2024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1907064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7DE51607-4BE6-4BA5-A45B-2AC33547D395}" type="datetimeFigureOut">
              <a:rPr lang="en-IN" smtClean="0"/>
              <a:t>25-01-2024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3698823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7DE51607-4BE6-4BA5-A45B-2AC33547D395}" type="datetimeFigureOut">
              <a:rPr lang="en-IN" smtClean="0"/>
              <a:t>25-01-2024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1596655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7DE51607-4BE6-4BA5-A45B-2AC33547D395}" type="datetimeFigureOut">
              <a:rPr lang="en-IN" smtClean="0"/>
              <a:t>25-01-2024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709845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51607-4BE6-4BA5-A45B-2AC33547D395}" type="datetimeFigureOut">
              <a:rPr lang="en-IN" smtClean="0"/>
              <a:t>25-01-2024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1701478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E51607-4BE6-4BA5-A45B-2AC33547D395}" type="datetimeFigureOut">
              <a:rPr lang="en-IN" smtClean="0"/>
              <a:t>25-01-2024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3047510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E51607-4BE6-4BA5-A45B-2AC33547D395}" type="datetimeFigureOut">
              <a:rPr lang="en-IN" smtClean="0"/>
              <a:t>25-01-2024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366973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DE51607-4BE6-4BA5-A45B-2AC33547D395}" type="datetimeFigureOut">
              <a:rPr lang="en-IN" smtClean="0"/>
              <a:t>25-01-2024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3264766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DE51607-4BE6-4BA5-A45B-2AC33547D395}" type="datetimeFigureOut">
              <a:rPr lang="en-IN" smtClean="0"/>
              <a:t>25-01-2024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4FC386-565F-4D7B-9111-80BE91BAADFC}" type="slidenum">
              <a:rPr lang="en-IN" smtClean="0"/>
              <a:t>‹#›</a:t>
            </a:fld>
            <a:endParaRPr lang="en-IN"/>
          </a:p>
        </p:txBody>
      </p:sp>
    </p:spTree>
    <p:extLst>
      <p:ext uri="{BB962C8B-B14F-4D97-AF65-F5344CB8AC3E}">
        <p14:creationId xmlns:p14="http://schemas.microsoft.com/office/powerpoint/2010/main" val="85006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4">
    <p:spTree>
      <p:nvGrpSpPr>
        <p:cNvPr id="1" name=""/>
        <p:cNvGrpSpPr/>
        <p:nvPr/>
      </p:nvGrpSpPr>
      <p:grpSpPr>
        <a:xfrm>
          <a:off x="0" y="0"/>
          <a:ext cx="0" cy="0"/>
          <a:chOff x="0" y="0"/>
          <a:chExt cx="0" cy="0"/>
        </a:xfrm>
      </p:grpSpPr>
      <p:pic>
        <p:nvPicPr>
          <p:cNvPr id="2050" name="Picture 2" descr="aerial photography of buildings during nightti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4" y="-1081088"/>
            <a:ext cx="12902306" cy="860583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DD7D348E-E269-4810-A18D-405CBACC83D6}"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7169149" cy="1295399"/>
          </a:xfrm>
        </p:spPr>
        <p:txBody>
          <a:bodyPr anchor="t"/>
          <a:lstStyle>
            <a:lvl1pPr>
              <a:defRPr sz="3600">
                <a:solidFill>
                  <a:schemeClr val="bg1"/>
                </a:solidFill>
              </a:defRPr>
            </a:lvl1pPr>
          </a:lstStyle>
          <a:p>
            <a:pPr lvl="0"/>
            <a:r>
              <a:rPr lang="en-US" noProof="0"/>
              <a:t>Click to edit Master 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
        <p:nvSpPr>
          <p:cNvPr id="11"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rgbClr val="00A3C8"/>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55939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cover 5">
    <p:spTree>
      <p:nvGrpSpPr>
        <p:cNvPr id="1" name=""/>
        <p:cNvGrpSpPr/>
        <p:nvPr/>
      </p:nvGrpSpPr>
      <p:grpSpPr>
        <a:xfrm>
          <a:off x="0" y="0"/>
          <a:ext cx="0" cy="0"/>
          <a:chOff x="0" y="0"/>
          <a:chExt cx="0" cy="0"/>
        </a:xfrm>
      </p:grpSpPr>
      <p:pic>
        <p:nvPicPr>
          <p:cNvPr id="2052" name="Picture 4" descr="buildings near body of wat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571500"/>
            <a:ext cx="12252549" cy="817245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9B893F23-2AFE-4685-99AC-5EDAD1997F97}"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7607299"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
        <p:nvSpPr>
          <p:cNvPr id="12"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230975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cover 6">
    <p:spTree>
      <p:nvGrpSpPr>
        <p:cNvPr id="1" name=""/>
        <p:cNvGrpSpPr/>
        <p:nvPr/>
      </p:nvGrpSpPr>
      <p:grpSpPr>
        <a:xfrm>
          <a:off x="0" y="0"/>
          <a:ext cx="0" cy="0"/>
          <a:chOff x="0" y="0"/>
          <a:chExt cx="0" cy="0"/>
        </a:xfrm>
      </p:grpSpPr>
      <p:pic>
        <p:nvPicPr>
          <p:cNvPr id="1026" name="Picture 2" descr="photography of footbrid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1" y="-304800"/>
            <a:ext cx="12233691" cy="81598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6725" y="273049"/>
            <a:ext cx="3251642" cy="13140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6369CDAE-C43E-4F66-B8C7-E3DA830B9547}"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9" name="Rectangle 4"/>
          <p:cNvSpPr txBox="1">
            <a:spLocks noChangeArrowheads="1"/>
          </p:cNvSpPr>
          <p:nvPr userDrawn="1"/>
        </p:nvSpPr>
        <p:spPr bwMode="auto">
          <a:xfrm>
            <a:off x="527052" y="6410325"/>
            <a:ext cx="2927349"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4C141-B97D-4979-AB76-E8E6AB76C28B}" type="datetime4">
              <a:rPr lang="en-GB" smtClean="0">
                <a:solidFill>
                  <a:srgbClr val="3F4548"/>
                </a:solidFill>
              </a:rPr>
              <a:pPr/>
              <a:t>25 January 2024</a:t>
            </a:fld>
            <a:endParaRPr lang="en-GB" dirty="0">
              <a:solidFill>
                <a:srgbClr val="3F4548"/>
              </a:solidFill>
            </a:endParaRPr>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
        <p:nvSpPr>
          <p:cNvPr id="13" name="Rectangle 2"/>
          <p:cNvSpPr>
            <a:spLocks noGrp="1" noChangeArrowheads="1"/>
          </p:cNvSpPr>
          <p:nvPr>
            <p:ph type="ctrTitle"/>
          </p:nvPr>
        </p:nvSpPr>
        <p:spPr>
          <a:xfrm>
            <a:off x="527051" y="1721220"/>
            <a:ext cx="9505950" cy="1295399"/>
          </a:xfrm>
        </p:spPr>
        <p:txBody>
          <a:bodyPr anchor="t"/>
          <a:lstStyle>
            <a:lvl1pPr>
              <a:defRPr sz="3600"/>
            </a:lvl1pPr>
          </a:lstStyle>
          <a:p>
            <a:pPr lvl="0"/>
            <a:r>
              <a:rPr lang="en-US" noProof="0"/>
              <a:t>Click to edit Master title style</a:t>
            </a:r>
            <a:endParaRPr lang="en-GB" noProof="0" dirty="0"/>
          </a:p>
        </p:txBody>
      </p:sp>
      <p:sp>
        <p:nvSpPr>
          <p:cNvPr id="14"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8612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cover 7">
    <p:spTree>
      <p:nvGrpSpPr>
        <p:cNvPr id="1" name=""/>
        <p:cNvGrpSpPr/>
        <p:nvPr/>
      </p:nvGrpSpPr>
      <p:grpSpPr>
        <a:xfrm>
          <a:off x="0" y="0"/>
          <a:ext cx="0" cy="0"/>
          <a:chOff x="0" y="0"/>
          <a:chExt cx="0" cy="0"/>
        </a:xfrm>
      </p:grpSpPr>
      <p:pic>
        <p:nvPicPr>
          <p:cNvPr id="1028" name="Picture 4" descr="woman sitting on corner with MacBook Air on la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53" t="8267" r="-901"/>
          <a:stretch/>
        </p:blipFill>
        <p:spPr bwMode="auto">
          <a:xfrm>
            <a:off x="-38100" y="-762000"/>
            <a:ext cx="12401550" cy="77628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BE0C4075-1840-4871-965A-0C1FD8405FD5}"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6725" y="273049"/>
            <a:ext cx="3251642" cy="131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9505950"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10"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
        <p:nvSpPr>
          <p:cNvPr id="11"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Tree>
    <p:extLst>
      <p:ext uri="{BB962C8B-B14F-4D97-AF65-F5344CB8AC3E}">
        <p14:creationId xmlns:p14="http://schemas.microsoft.com/office/powerpoint/2010/main" val="65546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 cover 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F796B376-0864-4E89-8D11-FD5CFFCC207A}" type="datetime4">
              <a:rPr lang="en-GB" smtClean="0"/>
              <a:t>25 January 2024</a:t>
            </a:fld>
            <a:endParaRPr lang="en-GB" dirty="0"/>
          </a:p>
        </p:txBody>
      </p:sp>
      <p:pic>
        <p:nvPicPr>
          <p:cNvPr id="6"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sp>
        <p:nvSpPr>
          <p:cNvPr id="8" name="Rectangle 2"/>
          <p:cNvSpPr>
            <a:spLocks noGrp="1" noChangeArrowheads="1"/>
          </p:cNvSpPr>
          <p:nvPr>
            <p:ph type="ctrTitle"/>
          </p:nvPr>
        </p:nvSpPr>
        <p:spPr>
          <a:xfrm>
            <a:off x="527051" y="1721220"/>
            <a:ext cx="9505950" cy="1295399"/>
          </a:xfrm>
        </p:spPr>
        <p:txBody>
          <a:bodyPr anchor="t"/>
          <a:lstStyle>
            <a:lvl1pPr>
              <a:defRPr sz="3600">
                <a:ln>
                  <a:noFill/>
                </a:ln>
                <a:solidFill>
                  <a:srgbClr val="00A3C8"/>
                </a:solidFill>
              </a:defRPr>
            </a:lvl1pPr>
          </a:lstStyle>
          <a:p>
            <a:pPr lvl="0"/>
            <a:r>
              <a:rPr lang="en-US" noProof="0"/>
              <a:t>Click to edit Master title style</a:t>
            </a:r>
            <a:endParaRPr lang="en-GB" noProof="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93184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cover 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A757ADA1-5BDE-4E23-A8D2-66A693E27CCC}" type="datetime4">
              <a:rPr lang="en-GB" smtClean="0">
                <a:solidFill>
                  <a:srgbClr val="3F4548"/>
                </a:solidFill>
              </a:rPr>
              <a:t>25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194" name="Picture 2" descr="white ladders"/>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010" b="1503"/>
          <a:stretch/>
        </p:blipFill>
        <p:spPr bwMode="auto">
          <a:xfrm>
            <a:off x="0" y="-152400"/>
            <a:ext cx="12192000" cy="727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userDrawn="1"/>
        </p:nvSpPr>
        <p:spPr bwMode="auto">
          <a:xfrm>
            <a:off x="527051" y="1721220"/>
            <a:ext cx="9505950"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ln>
                  <a:noFill/>
                </a:ln>
                <a:solidFill>
                  <a:srgbClr val="00A3C8"/>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a:t>Click to edit Master title style</a:t>
            </a:r>
            <a:endParaRPr lang="en-GB" kern="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68006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2"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527052"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527052"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fontAlgn="base">
              <a:spcBef>
                <a:spcPct val="0"/>
              </a:spcBef>
              <a:spcAft>
                <a:spcPct val="0"/>
              </a:spcAft>
            </a:pPr>
            <a:fld id="{3C53BE8B-E9E4-4B0C-A827-0197F70C02F7}" type="datetime4">
              <a:rPr lang="en-GB" smtClean="0">
                <a:solidFill>
                  <a:srgbClr val="3F4548"/>
                </a:solidFill>
              </a:rPr>
              <a:t>25 January 2024</a:t>
            </a:fld>
            <a:endParaRPr lang="en-GB" dirty="0">
              <a:solidFill>
                <a:srgbClr val="3F4548"/>
              </a:solidFill>
            </a:endParaRPr>
          </a:p>
        </p:txBody>
      </p:sp>
      <p:sp>
        <p:nvSpPr>
          <p:cNvPr id="1029" name="Rectangle 5"/>
          <p:cNvSpPr>
            <a:spLocks noGrp="1" noChangeArrowheads="1"/>
          </p:cNvSpPr>
          <p:nvPr>
            <p:ph type="ftr" sz="quarter" idx="3"/>
          </p:nvPr>
        </p:nvSpPr>
        <p:spPr bwMode="auto">
          <a:xfrm>
            <a:off x="3215219" y="6410325"/>
            <a:ext cx="576156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pPr fontAlgn="base">
              <a:spcBef>
                <a:spcPct val="0"/>
              </a:spcBef>
              <a:spcAft>
                <a:spcPct val="0"/>
              </a:spcAft>
            </a:pPr>
            <a:endParaRPr lang="en-GB"/>
          </a:p>
        </p:txBody>
      </p:sp>
      <p:sp>
        <p:nvSpPr>
          <p:cNvPr id="1030" name="Rectangle 6"/>
          <p:cNvSpPr>
            <a:spLocks noGrp="1" noChangeArrowheads="1"/>
          </p:cNvSpPr>
          <p:nvPr>
            <p:ph type="sldNum" sz="quarter" idx="4"/>
          </p:nvPr>
        </p:nvSpPr>
        <p:spPr bwMode="auto">
          <a:xfrm>
            <a:off x="10801351" y="6402390"/>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1031" name="Line 7"/>
          <p:cNvSpPr>
            <a:spLocks noChangeShapeType="1"/>
          </p:cNvSpPr>
          <p:nvPr/>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1800">
              <a:solidFill>
                <a:srgbClr val="3F4548"/>
              </a:solidFill>
            </a:endParaRPr>
          </a:p>
        </p:txBody>
      </p:sp>
      <p:grpSp>
        <p:nvGrpSpPr>
          <p:cNvPr id="10" name="Group 64"/>
          <p:cNvGrpSpPr/>
          <p:nvPr/>
        </p:nvGrpSpPr>
        <p:grpSpPr>
          <a:xfrm>
            <a:off x="-3861359" y="0"/>
            <a:ext cx="3714777"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prstClr val="white"/>
                </a:solidFill>
              </a:endParaRPr>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pPr fontAlgn="base">
                <a:spcBef>
                  <a:spcPct val="0"/>
                </a:spcBef>
                <a:spcAft>
                  <a:spcPct val="0"/>
                </a:spcAft>
              </a:pPr>
              <a:r>
                <a:rPr lang="en-GB" sz="1000" b="1" dirty="0">
                  <a:solidFill>
                    <a:srgbClr val="113458"/>
                  </a:solidFill>
                </a:rPr>
                <a:t>Colour palette for PowerPoint presentations</a:t>
              </a:r>
              <a:endParaRPr lang="en-US" sz="1000" b="1" dirty="0">
                <a:solidFill>
                  <a:srgbClr val="113458"/>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Dark blue</a:t>
                </a:r>
              </a:p>
              <a:p>
                <a:pPr fontAlgn="base">
                  <a:spcBef>
                    <a:spcPct val="0"/>
                  </a:spcBef>
                  <a:spcAft>
                    <a:spcPct val="0"/>
                  </a:spcAft>
                </a:pPr>
                <a:r>
                  <a:rPr lang="en-GB" sz="1000" dirty="0">
                    <a:solidFill>
                      <a:srgbClr val="3F4548"/>
                    </a:solidFill>
                  </a:rPr>
                  <a:t>R17  G52  B88</a:t>
                </a:r>
                <a:endParaRPr lang="en-US" sz="1000" dirty="0">
                  <a:solidFill>
                    <a:srgbClr val="3F4548"/>
                  </a:solidFill>
                </a:endParaRPr>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rgbClr val="D9A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Gold</a:t>
                </a:r>
              </a:p>
              <a:p>
                <a:pPr fontAlgn="base">
                  <a:spcBef>
                    <a:spcPct val="0"/>
                  </a:spcBef>
                  <a:spcAft>
                    <a:spcPct val="0"/>
                  </a:spcAft>
                </a:pPr>
                <a:r>
                  <a:rPr lang="en-GB" sz="1000" dirty="0">
                    <a:solidFill>
                      <a:srgbClr val="3F4548"/>
                    </a:solidFill>
                  </a:rPr>
                  <a:t>R217  G171  B22</a:t>
                </a:r>
                <a:endParaRPr lang="en-US" sz="800" dirty="0">
                  <a:solidFill>
                    <a:srgbClr val="3F4548"/>
                  </a:solidFill>
                </a:endParaRPr>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Mid blue</a:t>
                </a:r>
              </a:p>
              <a:p>
                <a:pPr fontAlgn="base">
                  <a:spcBef>
                    <a:spcPct val="0"/>
                  </a:spcBef>
                  <a:spcAft>
                    <a:spcPct val="0"/>
                  </a:spcAft>
                </a:pPr>
                <a:r>
                  <a:rPr lang="en-GB" sz="1000" dirty="0">
                    <a:solidFill>
                      <a:srgbClr val="3F4548"/>
                    </a:solidFill>
                  </a:rPr>
                  <a:t>R64  G150  B184</a:t>
                </a:r>
                <a:endParaRPr lang="en-US" sz="1000" dirty="0">
                  <a:solidFill>
                    <a:srgbClr val="3F4548"/>
                  </a:solidFill>
                </a:endParaRPr>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pPr fontAlgn="base">
                <a:spcBef>
                  <a:spcPct val="0"/>
                </a:spcBef>
                <a:spcAft>
                  <a:spcPct val="0"/>
                </a:spcAft>
              </a:pPr>
              <a:r>
                <a:rPr lang="en-GB" sz="1000" b="1" dirty="0">
                  <a:solidFill>
                    <a:srgbClr val="4096B8"/>
                  </a:solidFill>
                </a:rPr>
                <a:t>Secondary colour palette</a:t>
              </a:r>
              <a:endParaRPr lang="en-US" sz="1000" b="1" dirty="0">
                <a:solidFill>
                  <a:srgbClr val="4096B8"/>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fontAlgn="base">
                <a:spcBef>
                  <a:spcPct val="0"/>
                </a:spcBef>
                <a:spcAft>
                  <a:spcPct val="0"/>
                </a:spcAft>
                <a:tabLst>
                  <a:tab pos="2419350" algn="l"/>
                </a:tabLst>
              </a:pPr>
              <a:r>
                <a:rPr lang="en-GB" sz="1000" b="1" dirty="0">
                  <a:solidFill>
                    <a:srgbClr val="4096B8"/>
                  </a:solidFill>
                </a:rPr>
                <a:t>Primary colour palette</a:t>
              </a:r>
              <a:endParaRPr lang="en-US" sz="1000" b="1" dirty="0">
                <a:solidFill>
                  <a:srgbClr val="4096B8"/>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Light grey</a:t>
                </a:r>
              </a:p>
              <a:p>
                <a:pPr fontAlgn="base">
                  <a:spcBef>
                    <a:spcPct val="0"/>
                  </a:spcBef>
                  <a:spcAft>
                    <a:spcPct val="0"/>
                  </a:spcAft>
                </a:pPr>
                <a:r>
                  <a:rPr lang="en-GB" sz="1000" dirty="0">
                    <a:solidFill>
                      <a:srgbClr val="3F4548"/>
                    </a:solidFill>
                  </a:rPr>
                  <a:t>R220  G221  B217</a:t>
                </a:r>
                <a:endParaRPr lang="en-US" sz="1000" dirty="0">
                  <a:solidFill>
                    <a:srgbClr val="3F4548"/>
                  </a:solidFill>
                </a:endParaRPr>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Pea green</a:t>
                </a:r>
              </a:p>
              <a:p>
                <a:pPr fontAlgn="base">
                  <a:spcBef>
                    <a:spcPct val="0"/>
                  </a:spcBef>
                  <a:spcAft>
                    <a:spcPct val="0"/>
                  </a:spcAft>
                </a:pPr>
                <a:r>
                  <a:rPr lang="en-GB" sz="1000" dirty="0">
                    <a:solidFill>
                      <a:srgbClr val="3F4548"/>
                    </a:solidFill>
                  </a:rPr>
                  <a:t>R121  G163  B42</a:t>
                </a:r>
                <a:endParaRPr lang="en-US" sz="1000" dirty="0">
                  <a:solidFill>
                    <a:srgbClr val="3F4548"/>
                  </a:solidFill>
                </a:endParaRPr>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Forest green</a:t>
                </a:r>
              </a:p>
              <a:p>
                <a:pPr fontAlgn="base">
                  <a:spcBef>
                    <a:spcPct val="0"/>
                  </a:spcBef>
                  <a:spcAft>
                    <a:spcPct val="0"/>
                  </a:spcAft>
                </a:pPr>
                <a:r>
                  <a:rPr lang="en-GB" sz="1000" dirty="0">
                    <a:solidFill>
                      <a:srgbClr val="3F4548"/>
                    </a:solidFill>
                  </a:rPr>
                  <a:t>R0 G132  B82</a:t>
                </a:r>
                <a:endParaRPr lang="en-US" sz="1000" dirty="0">
                  <a:solidFill>
                    <a:srgbClr val="3F4548"/>
                  </a:solidFill>
                </a:endParaRPr>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Bottle green</a:t>
                </a:r>
              </a:p>
              <a:p>
                <a:pPr fontAlgn="base">
                  <a:spcBef>
                    <a:spcPct val="0"/>
                  </a:spcBef>
                  <a:spcAft>
                    <a:spcPct val="0"/>
                  </a:spcAft>
                </a:pPr>
                <a:r>
                  <a:rPr lang="en-GB" sz="1000" dirty="0">
                    <a:solidFill>
                      <a:srgbClr val="3F4548"/>
                    </a:solidFill>
                  </a:rPr>
                  <a:t>R17  G179  B162</a:t>
                </a:r>
                <a:endParaRPr lang="en-US" sz="1000" dirty="0">
                  <a:solidFill>
                    <a:srgbClr val="3F4548"/>
                  </a:solidFill>
                </a:endParaRPr>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Cyan</a:t>
                </a:r>
              </a:p>
              <a:p>
                <a:pPr fontAlgn="base">
                  <a:spcBef>
                    <a:spcPct val="0"/>
                  </a:spcBef>
                  <a:spcAft>
                    <a:spcPct val="0"/>
                  </a:spcAft>
                </a:pPr>
                <a:r>
                  <a:rPr lang="en-GB" sz="1000" dirty="0">
                    <a:solidFill>
                      <a:srgbClr val="3F4548"/>
                    </a:solidFill>
                  </a:rPr>
                  <a:t>R0  G156  B200</a:t>
                </a:r>
                <a:endParaRPr lang="en-US" sz="1000" dirty="0">
                  <a:solidFill>
                    <a:srgbClr val="3F4548"/>
                  </a:solidFill>
                </a:endParaRPr>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Light blue</a:t>
                </a:r>
              </a:p>
              <a:p>
                <a:pPr fontAlgn="base">
                  <a:spcBef>
                    <a:spcPct val="0"/>
                  </a:spcBef>
                  <a:spcAft>
                    <a:spcPct val="0"/>
                  </a:spcAft>
                </a:pPr>
                <a:r>
                  <a:rPr lang="en-GB" sz="1000" dirty="0">
                    <a:solidFill>
                      <a:srgbClr val="3F4548"/>
                    </a:solidFill>
                  </a:rPr>
                  <a:t>R124  G179  B225</a:t>
                </a:r>
                <a:endParaRPr lang="en-US" sz="1000" dirty="0">
                  <a:solidFill>
                    <a:srgbClr val="3F4548"/>
                  </a:solidFill>
                </a:endParaRPr>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Violet</a:t>
                </a:r>
              </a:p>
              <a:p>
                <a:pPr fontAlgn="base">
                  <a:spcBef>
                    <a:spcPct val="0"/>
                  </a:spcBef>
                  <a:spcAft>
                    <a:spcPct val="0"/>
                  </a:spcAft>
                </a:pPr>
                <a:r>
                  <a:rPr lang="en-GB" sz="1000" dirty="0">
                    <a:solidFill>
                      <a:srgbClr val="3F4548"/>
                    </a:solidFill>
                  </a:rPr>
                  <a:t>R128  G118  B207</a:t>
                </a:r>
                <a:endParaRPr lang="en-US" sz="1000" dirty="0">
                  <a:solidFill>
                    <a:srgbClr val="3F4548"/>
                  </a:solidFill>
                </a:endParaRPr>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Purple</a:t>
                </a:r>
              </a:p>
              <a:p>
                <a:pPr fontAlgn="base">
                  <a:spcBef>
                    <a:spcPct val="0"/>
                  </a:spcBef>
                  <a:spcAft>
                    <a:spcPct val="0"/>
                  </a:spcAft>
                </a:pPr>
                <a:r>
                  <a:rPr lang="en-GB" sz="1000" dirty="0">
                    <a:solidFill>
                      <a:srgbClr val="3F4548"/>
                    </a:solidFill>
                  </a:rPr>
                  <a:t>R143  G70  B147</a:t>
                </a:r>
                <a:endParaRPr lang="en-US" sz="1000" dirty="0">
                  <a:solidFill>
                    <a:srgbClr val="3F4548"/>
                  </a:solidFill>
                </a:endParaRPr>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err="1">
                    <a:solidFill>
                      <a:srgbClr val="3F4548"/>
                    </a:solidFill>
                  </a:rPr>
                  <a:t>Fuscia</a:t>
                </a:r>
                <a:endParaRPr lang="en-GB" sz="1000" dirty="0">
                  <a:solidFill>
                    <a:srgbClr val="3F4548"/>
                  </a:solidFill>
                </a:endParaRPr>
              </a:p>
              <a:p>
                <a:pPr fontAlgn="base">
                  <a:spcBef>
                    <a:spcPct val="0"/>
                  </a:spcBef>
                  <a:spcAft>
                    <a:spcPct val="0"/>
                  </a:spcAft>
                </a:pPr>
                <a:r>
                  <a:rPr lang="en-GB" sz="1000" dirty="0">
                    <a:solidFill>
                      <a:srgbClr val="3F4548"/>
                    </a:solidFill>
                  </a:rPr>
                  <a:t>R233  G69  B140</a:t>
                </a:r>
                <a:endParaRPr lang="en-US" sz="1000" dirty="0">
                  <a:solidFill>
                    <a:srgbClr val="3F4548"/>
                  </a:solidFill>
                </a:endParaRPr>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Red</a:t>
                </a:r>
              </a:p>
              <a:p>
                <a:pPr fontAlgn="base">
                  <a:spcBef>
                    <a:spcPct val="0"/>
                  </a:spcBef>
                  <a:spcAft>
                    <a:spcPct val="0"/>
                  </a:spcAft>
                </a:pPr>
                <a:r>
                  <a:rPr lang="en-GB" sz="1000" dirty="0">
                    <a:solidFill>
                      <a:srgbClr val="3F4548"/>
                    </a:solidFill>
                  </a:rPr>
                  <a:t>R200  G30  B69</a:t>
                </a:r>
                <a:endParaRPr lang="en-US" sz="1000" dirty="0">
                  <a:solidFill>
                    <a:srgbClr val="3F4548"/>
                  </a:solidFill>
                </a:endParaRPr>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Orange</a:t>
                </a:r>
              </a:p>
              <a:p>
                <a:pPr fontAlgn="base">
                  <a:spcBef>
                    <a:spcPct val="0"/>
                  </a:spcBef>
                  <a:spcAft>
                    <a:spcPct val="0"/>
                  </a:spcAft>
                </a:pPr>
                <a:r>
                  <a:rPr lang="en-GB" sz="1000" dirty="0">
                    <a:solidFill>
                      <a:srgbClr val="3F4548"/>
                    </a:solidFill>
                  </a:rPr>
                  <a:t>R238  G116  29</a:t>
                </a:r>
                <a:endParaRPr lang="en-US" sz="1000" dirty="0">
                  <a:solidFill>
                    <a:srgbClr val="3F4548"/>
                  </a:solidFill>
                </a:endParaRPr>
              </a:p>
            </p:txBody>
          </p:sp>
        </p:grpSp>
      </p:grpSp>
      <p:sp>
        <p:nvSpPr>
          <p:cNvPr id="58" name="Rectangle 57"/>
          <p:cNvSpPr/>
          <p:nvPr/>
        </p:nvSpPr>
        <p:spPr>
          <a:xfrm>
            <a:off x="-3679277" y="2351160"/>
            <a:ext cx="381003"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prstClr val="white"/>
              </a:solidFill>
            </a:endParaRPr>
          </a:p>
        </p:txBody>
      </p:sp>
      <p:sp>
        <p:nvSpPr>
          <p:cNvPr id="59" name="TextBox 58"/>
          <p:cNvSpPr txBox="1"/>
          <p:nvPr/>
        </p:nvSpPr>
        <p:spPr>
          <a:xfrm>
            <a:off x="-3081271" y="2348881"/>
            <a:ext cx="2952774"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Dark grey</a:t>
            </a:r>
          </a:p>
          <a:p>
            <a:pPr fontAlgn="base">
              <a:spcBef>
                <a:spcPct val="0"/>
              </a:spcBef>
              <a:spcAft>
                <a:spcPct val="0"/>
              </a:spcAft>
            </a:pPr>
            <a:r>
              <a:rPr lang="en-GB" sz="1000" dirty="0">
                <a:solidFill>
                  <a:srgbClr val="3F4548"/>
                </a:solidFill>
              </a:rPr>
              <a:t>R63  G69  B72</a:t>
            </a:r>
            <a:endParaRPr lang="en-US" sz="1000" dirty="0">
              <a:solidFill>
                <a:srgbClr val="3F4548"/>
              </a:solidFill>
            </a:endParaRPr>
          </a:p>
        </p:txBody>
      </p:sp>
    </p:spTree>
    <p:extLst>
      <p:ext uri="{BB962C8B-B14F-4D97-AF65-F5344CB8AC3E}">
        <p14:creationId xmlns:p14="http://schemas.microsoft.com/office/powerpoint/2010/main" val="359518576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96" r:id="rId3"/>
    <p:sldLayoutId id="2147483680" r:id="rId4"/>
    <p:sldLayoutId id="2147483695" r:id="rId5"/>
    <p:sldLayoutId id="2147483677" r:id="rId6"/>
    <p:sldLayoutId id="2147483679" r:id="rId7"/>
    <p:sldLayoutId id="2147483667" r:id="rId8"/>
    <p:sldLayoutId id="2147483701" r:id="rId9"/>
    <p:sldLayoutId id="2147483661" r:id="rId10"/>
    <p:sldLayoutId id="2147483662" r:id="rId11"/>
    <p:sldLayoutId id="2147483698" r:id="rId12"/>
    <p:sldLayoutId id="2147483669" r:id="rId13"/>
    <p:sldLayoutId id="2147483697" r:id="rId14"/>
    <p:sldLayoutId id="2147483686" r:id="rId15"/>
    <p:sldLayoutId id="2147483693" r:id="rId16"/>
    <p:sldLayoutId id="2147483687" r:id="rId17"/>
    <p:sldLayoutId id="2147483688" r:id="rId18"/>
    <p:sldLayoutId id="2147483691" r:id="rId19"/>
    <p:sldLayoutId id="2147483689" r:id="rId20"/>
    <p:sldLayoutId id="2147483690" r:id="rId21"/>
    <p:sldLayoutId id="2147483700" r:id="rId22"/>
    <p:sldLayoutId id="2147483670" r:id="rId23"/>
    <p:sldLayoutId id="2147483671" r:id="rId24"/>
    <p:sldLayoutId id="2147483672" r:id="rId25"/>
    <p:sldLayoutId id="2147483673" r:id="rId26"/>
    <p:sldLayoutId id="2147483674" r:id="rId27"/>
    <p:sldLayoutId id="2147483675" r:id="rId28"/>
  </p:sldLayoutIdLst>
  <p:hf hd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51607-4BE6-4BA5-A45B-2AC33547D395}" type="datetimeFigureOut">
              <a:rPr lang="en-IN" smtClean="0"/>
              <a:t>25-01-2024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FC386-565F-4D7B-9111-80BE91BAADFC}" type="slidenum">
              <a:rPr lang="en-IN" smtClean="0"/>
              <a:t>‹#›</a:t>
            </a:fld>
            <a:endParaRPr lang="en-IN"/>
          </a:p>
        </p:txBody>
      </p:sp>
    </p:spTree>
    <p:extLst>
      <p:ext uri="{BB962C8B-B14F-4D97-AF65-F5344CB8AC3E}">
        <p14:creationId xmlns:p14="http://schemas.microsoft.com/office/powerpoint/2010/main" val="10937113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about:blank" TargetMode="Externa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hyperlink" Target="https://doi.org/10.1080/23789689.2023.2241728" TargetMode="Externa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CE5CF-6B6E-C8C4-4BA0-D3566665D2FF}"/>
              </a:ext>
            </a:extLst>
          </p:cNvPr>
          <p:cNvSpPr>
            <a:spLocks noGrp="1"/>
          </p:cNvSpPr>
          <p:nvPr>
            <p:ph type="dt" sz="half" idx="2"/>
          </p:nvPr>
        </p:nvSpPr>
        <p:spPr/>
        <p:txBody>
          <a:bodyPr/>
          <a:lstStyle/>
          <a:p>
            <a:fld id="{F796B376-0864-4E89-8D11-FD5CFFCC207A}" type="datetime4">
              <a:rPr lang="en-GB" smtClean="0"/>
              <a:t>25 January 2024</a:t>
            </a:fld>
            <a:endParaRPr lang="en-GB" dirty="0"/>
          </a:p>
        </p:txBody>
      </p:sp>
      <p:sp>
        <p:nvSpPr>
          <p:cNvPr id="3" name="Title 2">
            <a:extLst>
              <a:ext uri="{FF2B5EF4-FFF2-40B4-BE49-F238E27FC236}">
                <a16:creationId xmlns:a16="http://schemas.microsoft.com/office/drawing/2014/main" id="{C0894AFC-9844-A4ED-F220-6DD7DAB35C49}"/>
              </a:ext>
            </a:extLst>
          </p:cNvPr>
          <p:cNvSpPr>
            <a:spLocks noGrp="1"/>
          </p:cNvSpPr>
          <p:nvPr>
            <p:ph type="ctrTitle"/>
          </p:nvPr>
        </p:nvSpPr>
        <p:spPr/>
        <p:txBody>
          <a:bodyPr/>
          <a:lstStyle/>
          <a:p>
            <a:r>
              <a:rPr lang="en-GB" dirty="0"/>
              <a:t>Infrastructure Resilience and Adaptation</a:t>
            </a:r>
          </a:p>
        </p:txBody>
      </p:sp>
      <p:sp>
        <p:nvSpPr>
          <p:cNvPr id="4" name="Subtitle 3">
            <a:extLst>
              <a:ext uri="{FF2B5EF4-FFF2-40B4-BE49-F238E27FC236}">
                <a16:creationId xmlns:a16="http://schemas.microsoft.com/office/drawing/2014/main" id="{EAB94713-6DE8-B46B-2374-A7DCF0C541F5}"/>
              </a:ext>
            </a:extLst>
          </p:cNvPr>
          <p:cNvSpPr>
            <a:spLocks noGrp="1"/>
          </p:cNvSpPr>
          <p:nvPr>
            <p:ph type="subTitle" idx="1"/>
          </p:nvPr>
        </p:nvSpPr>
        <p:spPr/>
        <p:txBody>
          <a:bodyPr/>
          <a:lstStyle/>
          <a:p>
            <a:r>
              <a:rPr lang="en-GB" dirty="0"/>
              <a:t>Infrastructure Working Group</a:t>
            </a:r>
          </a:p>
        </p:txBody>
      </p:sp>
    </p:spTree>
    <p:extLst>
      <p:ext uri="{BB962C8B-B14F-4D97-AF65-F5344CB8AC3E}">
        <p14:creationId xmlns:p14="http://schemas.microsoft.com/office/powerpoint/2010/main" val="147679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Infrastructure - ICE Principles</a:t>
            </a:r>
          </a:p>
        </p:txBody>
      </p:sp>
      <p:sp>
        <p:nvSpPr>
          <p:cNvPr id="5" name="Content Placeholder 4"/>
          <p:cNvSpPr>
            <a:spLocks noGrp="1"/>
          </p:cNvSpPr>
          <p:nvPr>
            <p:ph idx="1"/>
          </p:nvPr>
        </p:nvSpPr>
        <p:spPr/>
        <p:txBody>
          <a:bodyPr/>
          <a:lstStyle/>
          <a:p>
            <a:pPr marL="457200" indent="-457200">
              <a:buFont typeface="+mj-lt"/>
              <a:buAutoNum type="arabicPeriod"/>
            </a:pPr>
            <a:r>
              <a:rPr lang="en-GB" dirty="0"/>
              <a:t>Able to adaptively transform</a:t>
            </a:r>
          </a:p>
          <a:p>
            <a:pPr marL="457200" indent="-457200">
              <a:buFont typeface="+mj-lt"/>
              <a:buAutoNum type="arabicPeriod"/>
            </a:pPr>
            <a:r>
              <a:rPr lang="en-GB" dirty="0"/>
              <a:t>Environmentally integrated</a:t>
            </a:r>
          </a:p>
          <a:p>
            <a:pPr marL="457200" indent="-457200">
              <a:buFont typeface="+mj-lt"/>
              <a:buAutoNum type="arabicPeriod"/>
            </a:pPr>
            <a:r>
              <a:rPr lang="en-GB" dirty="0"/>
              <a:t>Protected by design</a:t>
            </a:r>
          </a:p>
          <a:p>
            <a:pPr marL="457200" indent="-457200">
              <a:buFont typeface="+mj-lt"/>
              <a:buAutoNum type="arabicPeriod"/>
            </a:pPr>
            <a:r>
              <a:rPr lang="en-GB" dirty="0"/>
              <a:t>Conducive to social engagement</a:t>
            </a:r>
          </a:p>
          <a:p>
            <a:pPr marL="457200" indent="-457200">
              <a:buFont typeface="+mj-lt"/>
              <a:buAutoNum type="arabicPeriod"/>
            </a:pPr>
            <a:r>
              <a:rPr lang="en-GB" dirty="0"/>
              <a:t>A shared responsibility</a:t>
            </a:r>
          </a:p>
          <a:p>
            <a:pPr marL="457200" indent="-457200">
              <a:buFont typeface="+mj-lt"/>
              <a:buAutoNum type="arabicPeriod"/>
            </a:pPr>
            <a:r>
              <a:rPr lang="en-GB" dirty="0"/>
              <a:t>Will require continuous learning</a:t>
            </a:r>
          </a:p>
        </p:txBody>
      </p:sp>
      <p:sp>
        <p:nvSpPr>
          <p:cNvPr id="2" name="Slide Number Placeholder 4">
            <a:extLst>
              <a:ext uri="{FF2B5EF4-FFF2-40B4-BE49-F238E27FC236}">
                <a16:creationId xmlns:a16="http://schemas.microsoft.com/office/drawing/2014/main" id="{2BE90C78-6CBA-7FDB-FB20-CC50FABC9095}"/>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10</a:t>
            </a:fld>
            <a:endParaRPr lang="en-GB" dirty="0"/>
          </a:p>
        </p:txBody>
      </p:sp>
      <p:sp>
        <p:nvSpPr>
          <p:cNvPr id="3" name="Date Placeholder 2">
            <a:extLst>
              <a:ext uri="{FF2B5EF4-FFF2-40B4-BE49-F238E27FC236}">
                <a16:creationId xmlns:a16="http://schemas.microsoft.com/office/drawing/2014/main" id="{FA50AE08-0381-4E2D-3AAF-4FE140D93D55}"/>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17495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NIC recommendations</a:t>
            </a:r>
          </a:p>
        </p:txBody>
      </p:sp>
      <p:sp>
        <p:nvSpPr>
          <p:cNvPr id="3" name="Content Placeholder 2"/>
          <p:cNvSpPr>
            <a:spLocks noGrp="1"/>
          </p:cNvSpPr>
          <p:nvPr>
            <p:ph idx="1"/>
          </p:nvPr>
        </p:nvSpPr>
        <p:spPr/>
        <p:txBody>
          <a:bodyPr>
            <a:normAutofit/>
          </a:bodyPr>
          <a:lstStyle/>
          <a:p>
            <a:r>
              <a:rPr lang="en-GB" dirty="0"/>
              <a:t>Anticipate, React, Recover</a:t>
            </a:r>
          </a:p>
          <a:p>
            <a:r>
              <a:rPr lang="en-GB" dirty="0"/>
              <a:t>UK Government should set national resilience standards every 5 years for energy, water, digital and transport services</a:t>
            </a:r>
          </a:p>
          <a:p>
            <a:r>
              <a:rPr lang="en-GB" dirty="0"/>
              <a:t>Regulators should be given more power over future investment plans</a:t>
            </a:r>
          </a:p>
          <a:p>
            <a:r>
              <a:rPr lang="en-GB" dirty="0"/>
              <a:t>There should be regular “stress testing” of infrastructure systems, supervised by regulators</a:t>
            </a:r>
          </a:p>
          <a:p>
            <a:r>
              <a:rPr lang="en-GB" dirty="0"/>
              <a:t>Engineering standards for new infrastructure should take account of future climate change</a:t>
            </a:r>
          </a:p>
          <a:p>
            <a:endParaRPr lang="en-GB" dirty="0"/>
          </a:p>
        </p:txBody>
      </p:sp>
      <p:sp>
        <p:nvSpPr>
          <p:cNvPr id="4" name="Slide Number Placeholder 4">
            <a:extLst>
              <a:ext uri="{FF2B5EF4-FFF2-40B4-BE49-F238E27FC236}">
                <a16:creationId xmlns:a16="http://schemas.microsoft.com/office/drawing/2014/main" id="{70F18958-C0B1-8BB4-0771-3CA697441572}"/>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11</a:t>
            </a:fld>
            <a:endParaRPr lang="en-GB" dirty="0"/>
          </a:p>
        </p:txBody>
      </p:sp>
      <p:sp>
        <p:nvSpPr>
          <p:cNvPr id="5" name="Date Placeholder 2">
            <a:extLst>
              <a:ext uri="{FF2B5EF4-FFF2-40B4-BE49-F238E27FC236}">
                <a16:creationId xmlns:a16="http://schemas.microsoft.com/office/drawing/2014/main" id="{EC640A23-7BD6-4F4D-0CD8-E838BC52750E}"/>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42232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Government’s response</a:t>
            </a:r>
          </a:p>
        </p:txBody>
      </p:sp>
      <p:sp>
        <p:nvSpPr>
          <p:cNvPr id="5" name="Content Placeholder 4"/>
          <p:cNvSpPr>
            <a:spLocks noGrp="1"/>
          </p:cNvSpPr>
          <p:nvPr>
            <p:ph idx="1"/>
          </p:nvPr>
        </p:nvSpPr>
        <p:spPr/>
        <p:txBody>
          <a:bodyPr>
            <a:normAutofit/>
          </a:bodyPr>
          <a:lstStyle/>
          <a:p>
            <a:r>
              <a:rPr lang="en-GB" dirty="0"/>
              <a:t>Commitment to a National Resilience Strategy with a “whole of society approach”</a:t>
            </a:r>
          </a:p>
          <a:p>
            <a:r>
              <a:rPr lang="en-GB" dirty="0"/>
              <a:t>Will consider threats and hazards in the round</a:t>
            </a:r>
          </a:p>
          <a:p>
            <a:r>
              <a:rPr lang="en-GB" dirty="0"/>
              <a:t>Review approaches to risk assessment </a:t>
            </a:r>
          </a:p>
          <a:p>
            <a:r>
              <a:rPr lang="en-GB" dirty="0"/>
              <a:t>Better assess cross cutting, complex risks</a:t>
            </a:r>
          </a:p>
          <a:p>
            <a:r>
              <a:rPr lang="en-GB" dirty="0"/>
              <a:t>Have careful and effective management of emergencies</a:t>
            </a:r>
          </a:p>
          <a:p>
            <a:r>
              <a:rPr lang="en-GB" dirty="0"/>
              <a:t>New Resilience Directorate in the Cabinet Office</a:t>
            </a:r>
          </a:p>
          <a:p>
            <a:r>
              <a:rPr lang="en-GB" dirty="0"/>
              <a:t>Take account of risk areas identified in the UK Climate Risk Assessments</a:t>
            </a:r>
          </a:p>
        </p:txBody>
      </p:sp>
      <p:sp>
        <p:nvSpPr>
          <p:cNvPr id="2" name="Slide Number Placeholder 4">
            <a:extLst>
              <a:ext uri="{FF2B5EF4-FFF2-40B4-BE49-F238E27FC236}">
                <a16:creationId xmlns:a16="http://schemas.microsoft.com/office/drawing/2014/main" id="{55812121-C4B0-0741-6D18-F664D4A273F5}"/>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12</a:t>
            </a:fld>
            <a:endParaRPr lang="en-GB" dirty="0"/>
          </a:p>
        </p:txBody>
      </p:sp>
      <p:sp>
        <p:nvSpPr>
          <p:cNvPr id="3" name="Date Placeholder 2">
            <a:extLst>
              <a:ext uri="{FF2B5EF4-FFF2-40B4-BE49-F238E27FC236}">
                <a16:creationId xmlns:a16="http://schemas.microsoft.com/office/drawing/2014/main" id="{630434FA-F785-7E68-1FE0-65BEA57B45E4}"/>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94848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764704"/>
            <a:ext cx="8229600" cy="4378498"/>
          </a:xfrm>
        </p:spPr>
        <p:txBody>
          <a:bodyPr/>
          <a:lstStyle/>
          <a:p>
            <a:r>
              <a:rPr lang="en-GB" dirty="0"/>
              <a:t>Our resilience framework</a:t>
            </a:r>
          </a:p>
        </p:txBody>
      </p:sp>
      <p:sp>
        <p:nvSpPr>
          <p:cNvPr id="3" name="Slide Number Placeholder 4">
            <a:extLst>
              <a:ext uri="{FF2B5EF4-FFF2-40B4-BE49-F238E27FC236}">
                <a16:creationId xmlns:a16="http://schemas.microsoft.com/office/drawing/2014/main" id="{DDBFC78A-CE5F-7103-4525-26AE16032BAB}"/>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13</a:t>
            </a:fld>
            <a:endParaRPr lang="en-GB" dirty="0"/>
          </a:p>
        </p:txBody>
      </p:sp>
      <p:sp>
        <p:nvSpPr>
          <p:cNvPr id="4" name="Date Placeholder 2">
            <a:extLst>
              <a:ext uri="{FF2B5EF4-FFF2-40B4-BE49-F238E27FC236}">
                <a16:creationId xmlns:a16="http://schemas.microsoft.com/office/drawing/2014/main" id="{17D926FA-BAE2-04D5-935A-9306036060F7}"/>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249757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Resilience framework</a:t>
            </a:r>
          </a:p>
        </p:txBody>
      </p:sp>
      <p:sp>
        <p:nvSpPr>
          <p:cNvPr id="3" name="Content Placeholder 2"/>
          <p:cNvSpPr>
            <a:spLocks noGrp="1"/>
          </p:cNvSpPr>
          <p:nvPr>
            <p:ph idx="1"/>
          </p:nvPr>
        </p:nvSpPr>
        <p:spPr/>
        <p:txBody>
          <a:bodyPr>
            <a:normAutofit fontScale="92500" lnSpcReduction="10000"/>
          </a:bodyPr>
          <a:lstStyle/>
          <a:p>
            <a:r>
              <a:rPr lang="en-GB" sz="2800" dirty="0"/>
              <a:t>Envisage adverse events and scenarios</a:t>
            </a:r>
          </a:p>
          <a:p>
            <a:r>
              <a:rPr lang="en-GB" sz="2800" dirty="0"/>
              <a:t>Plan for mitigation </a:t>
            </a:r>
          </a:p>
          <a:p>
            <a:pPr marL="0" indent="0">
              <a:buNone/>
            </a:pPr>
            <a:r>
              <a:rPr lang="en-GB" sz="2800" dirty="0"/>
              <a:t>		– in advance</a:t>
            </a:r>
          </a:p>
          <a:p>
            <a:pPr marL="0" indent="0">
              <a:buNone/>
            </a:pPr>
            <a:r>
              <a:rPr lang="en-GB" sz="2800" dirty="0"/>
              <a:t>		- when performance deteriorates</a:t>
            </a:r>
          </a:p>
          <a:p>
            <a:pPr marL="0" indent="0">
              <a:buNone/>
            </a:pPr>
            <a:r>
              <a:rPr lang="en-GB" sz="2800" dirty="0"/>
              <a:t>		- when serious events occur</a:t>
            </a:r>
          </a:p>
          <a:p>
            <a:r>
              <a:rPr lang="en-GB" sz="2800" dirty="0"/>
              <a:t>Aim to continue a standard of service which is acceptable to users</a:t>
            </a:r>
          </a:p>
          <a:p>
            <a:r>
              <a:rPr lang="en-GB" sz="2800" dirty="0"/>
              <a:t>Establish a long-term plan to monitor performance with trigger points for action</a:t>
            </a:r>
          </a:p>
          <a:p>
            <a:pPr marL="3200400" lvl="7" indent="0">
              <a:buNone/>
            </a:pPr>
            <a:endParaRPr lang="en-GB" sz="1600" dirty="0"/>
          </a:p>
        </p:txBody>
      </p:sp>
      <p:sp>
        <p:nvSpPr>
          <p:cNvPr id="4" name="Slide Number Placeholder 4">
            <a:extLst>
              <a:ext uri="{FF2B5EF4-FFF2-40B4-BE49-F238E27FC236}">
                <a16:creationId xmlns:a16="http://schemas.microsoft.com/office/drawing/2014/main" id="{D34CAADE-6B25-16C0-243F-F645560AC315}"/>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14</a:t>
            </a:fld>
            <a:endParaRPr lang="en-GB" dirty="0"/>
          </a:p>
        </p:txBody>
      </p:sp>
      <p:sp>
        <p:nvSpPr>
          <p:cNvPr id="5" name="Date Placeholder 2">
            <a:extLst>
              <a:ext uri="{FF2B5EF4-FFF2-40B4-BE49-F238E27FC236}">
                <a16:creationId xmlns:a16="http://schemas.microsoft.com/office/drawing/2014/main" id="{F247395B-1D59-C225-5D92-06B1AFC4B462}"/>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48960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Recovery plans</a:t>
            </a:r>
          </a:p>
        </p:txBody>
      </p:sp>
      <p:sp>
        <p:nvSpPr>
          <p:cNvPr id="3" name="Content Placeholder 2"/>
          <p:cNvSpPr>
            <a:spLocks noGrp="1"/>
          </p:cNvSpPr>
          <p:nvPr>
            <p:ph idx="1"/>
          </p:nvPr>
        </p:nvSpPr>
        <p:spPr/>
        <p:txBody>
          <a:bodyPr>
            <a:normAutofit/>
          </a:bodyPr>
          <a:lstStyle/>
          <a:p>
            <a:r>
              <a:rPr lang="en-GB" dirty="0"/>
              <a:t>Have well-tested crisis management plans</a:t>
            </a:r>
          </a:p>
          <a:p>
            <a:r>
              <a:rPr lang="en-GB" dirty="0"/>
              <a:t>Prepare for an inevitable cyber crisis, e.g. by keeping manual operating systems in reserve and training staff to use them</a:t>
            </a:r>
          </a:p>
          <a:p>
            <a:r>
              <a:rPr lang="en-GB" dirty="0"/>
              <a:t>Know how to get spare parts quickly</a:t>
            </a:r>
          </a:p>
          <a:p>
            <a:r>
              <a:rPr lang="en-GB" dirty="0"/>
              <a:t>Keep supplies in external locations</a:t>
            </a:r>
          </a:p>
          <a:p>
            <a:r>
              <a:rPr lang="en-GB" dirty="0"/>
              <a:t>Be prepared to advise users on alternative options</a:t>
            </a:r>
          </a:p>
          <a:p>
            <a:r>
              <a:rPr lang="en-GB" dirty="0"/>
              <a:t>Have back-up communication systems</a:t>
            </a:r>
          </a:p>
        </p:txBody>
      </p:sp>
      <p:sp>
        <p:nvSpPr>
          <p:cNvPr id="4" name="Slide Number Placeholder 4">
            <a:extLst>
              <a:ext uri="{FF2B5EF4-FFF2-40B4-BE49-F238E27FC236}">
                <a16:creationId xmlns:a16="http://schemas.microsoft.com/office/drawing/2014/main" id="{D280AE5F-CCC6-169A-BC35-EE3A9DBFB67D}"/>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15</a:t>
            </a:fld>
            <a:endParaRPr lang="en-GB" dirty="0"/>
          </a:p>
        </p:txBody>
      </p:sp>
      <p:sp>
        <p:nvSpPr>
          <p:cNvPr id="5" name="Date Placeholder 2">
            <a:extLst>
              <a:ext uri="{FF2B5EF4-FFF2-40B4-BE49-F238E27FC236}">
                <a16:creationId xmlns:a16="http://schemas.microsoft.com/office/drawing/2014/main" id="{CB526A7D-D670-4F2C-90C3-891EB0934EBB}"/>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25640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Acceptable performance </a:t>
            </a:r>
          </a:p>
        </p:txBody>
      </p:sp>
      <p:sp>
        <p:nvSpPr>
          <p:cNvPr id="3" name="Content Placeholder 2"/>
          <p:cNvSpPr>
            <a:spLocks noGrp="1"/>
          </p:cNvSpPr>
          <p:nvPr>
            <p:ph idx="1"/>
          </p:nvPr>
        </p:nvSpPr>
        <p:spPr/>
        <p:txBody>
          <a:bodyPr>
            <a:normAutofit/>
          </a:bodyPr>
          <a:lstStyle/>
          <a:p>
            <a:r>
              <a:rPr lang="en-GB" dirty="0"/>
              <a:t>What is the minimum standard of performance acceptable to users?</a:t>
            </a:r>
          </a:p>
          <a:p>
            <a:r>
              <a:rPr lang="en-GB" dirty="0"/>
              <a:t>No need to pay more for a higher standard?</a:t>
            </a:r>
          </a:p>
          <a:p>
            <a:r>
              <a:rPr lang="en-GB" dirty="0"/>
              <a:t>Acceptability is subjective and will be judged comparatively.</a:t>
            </a:r>
          </a:p>
          <a:p>
            <a:r>
              <a:rPr lang="en-GB" dirty="0"/>
              <a:t>Acceptability may change.</a:t>
            </a:r>
          </a:p>
          <a:p>
            <a:r>
              <a:rPr lang="en-GB" dirty="0"/>
              <a:t>Lower standards of performance may be acceptable temporarily if communication good.</a:t>
            </a:r>
          </a:p>
        </p:txBody>
      </p:sp>
      <p:sp>
        <p:nvSpPr>
          <p:cNvPr id="4" name="Slide Number Placeholder 4">
            <a:extLst>
              <a:ext uri="{FF2B5EF4-FFF2-40B4-BE49-F238E27FC236}">
                <a16:creationId xmlns:a16="http://schemas.microsoft.com/office/drawing/2014/main" id="{2BA7D3AA-7B5E-1063-E9A6-42B85B8A14BB}"/>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16</a:t>
            </a:fld>
            <a:endParaRPr lang="en-GB" dirty="0"/>
          </a:p>
        </p:txBody>
      </p:sp>
      <p:sp>
        <p:nvSpPr>
          <p:cNvPr id="5" name="Date Placeholder 2">
            <a:extLst>
              <a:ext uri="{FF2B5EF4-FFF2-40B4-BE49-F238E27FC236}">
                <a16:creationId xmlns:a16="http://schemas.microsoft.com/office/drawing/2014/main" id="{B92FA023-90FC-9ED6-4CFB-ECE51FCF27E5}"/>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249149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Measures of performance</a:t>
            </a:r>
          </a:p>
        </p:txBody>
      </p:sp>
      <p:sp>
        <p:nvSpPr>
          <p:cNvPr id="3" name="Content Placeholder 2"/>
          <p:cNvSpPr>
            <a:spLocks noGrp="1"/>
          </p:cNvSpPr>
          <p:nvPr>
            <p:ph idx="1"/>
          </p:nvPr>
        </p:nvSpPr>
        <p:spPr/>
        <p:txBody>
          <a:bodyPr>
            <a:normAutofit/>
          </a:bodyPr>
          <a:lstStyle/>
          <a:p>
            <a:pPr marL="0" indent="0">
              <a:buNone/>
            </a:pPr>
            <a:r>
              <a:rPr lang="en-GB" dirty="0"/>
              <a:t>For example –</a:t>
            </a:r>
          </a:p>
          <a:p>
            <a:r>
              <a:rPr lang="en-GB" dirty="0"/>
              <a:t>Percentage of times when service fails or is late </a:t>
            </a:r>
          </a:p>
          <a:p>
            <a:r>
              <a:rPr lang="en-GB" dirty="0"/>
              <a:t>Length of time before service is restored </a:t>
            </a:r>
          </a:p>
          <a:p>
            <a:r>
              <a:rPr lang="en-GB" dirty="0"/>
              <a:t>Causes (underlying) of failures or deterioration</a:t>
            </a:r>
          </a:p>
          <a:p>
            <a:r>
              <a:rPr lang="en-GB" dirty="0"/>
              <a:t>Number of people adversely affected</a:t>
            </a:r>
          </a:p>
          <a:p>
            <a:r>
              <a:rPr lang="en-GB" dirty="0"/>
              <a:t>Extent of pollution caused</a:t>
            </a:r>
          </a:p>
          <a:p>
            <a:r>
              <a:rPr lang="en-GB" dirty="0"/>
              <a:t>Size of carbon emissions</a:t>
            </a:r>
          </a:p>
        </p:txBody>
      </p:sp>
      <p:sp>
        <p:nvSpPr>
          <p:cNvPr id="4" name="Slide Number Placeholder 4">
            <a:extLst>
              <a:ext uri="{FF2B5EF4-FFF2-40B4-BE49-F238E27FC236}">
                <a16:creationId xmlns:a16="http://schemas.microsoft.com/office/drawing/2014/main" id="{6DF7D3D1-35F1-B58C-8E26-659DA5E9E282}"/>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17</a:t>
            </a:fld>
            <a:endParaRPr lang="en-GB" dirty="0"/>
          </a:p>
        </p:txBody>
      </p:sp>
      <p:sp>
        <p:nvSpPr>
          <p:cNvPr id="5" name="Date Placeholder 2">
            <a:extLst>
              <a:ext uri="{FF2B5EF4-FFF2-40B4-BE49-F238E27FC236}">
                <a16:creationId xmlns:a16="http://schemas.microsoft.com/office/drawing/2014/main" id="{43C09516-F235-005A-F34C-77049886D1DD}"/>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4179021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AppData\Local\Packages\Microsoft.Windows.Photos_8wekyb3d8bbwe\TempState\ShareServiceTempFolder\20201211_Billion_dollar_events_related_to_climate_change_-_U.S._-en.sv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1052736"/>
            <a:ext cx="7296810"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A1D4B905-3914-DE00-D842-69D245FD47B3}"/>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18</a:t>
            </a:fld>
            <a:endParaRPr lang="en-GB" dirty="0"/>
          </a:p>
        </p:txBody>
      </p:sp>
      <p:sp>
        <p:nvSpPr>
          <p:cNvPr id="3" name="Date Placeholder 2">
            <a:extLst>
              <a:ext uri="{FF2B5EF4-FFF2-40B4-BE49-F238E27FC236}">
                <a16:creationId xmlns:a16="http://schemas.microsoft.com/office/drawing/2014/main" id="{76372368-BA7E-0C90-F3C0-C2D46418453F}"/>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298067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7" y="5770739"/>
            <a:ext cx="8462759" cy="566738"/>
          </a:xfrm>
        </p:spPr>
        <p:txBody>
          <a:bodyPr/>
          <a:lstStyle/>
          <a:p>
            <a:r>
              <a:rPr lang="en-GB" sz="2200" dirty="0"/>
              <a:t>Hot weather in Nigeria 2023 – cooling fruit </a:t>
            </a:r>
            <a:r>
              <a:rPr lang="en-GB" sz="1100" u="sng" dirty="0">
                <a:hlinkClick r:id="rId2" tooltip="User:Nwonwu Uchechukwu P"/>
              </a:rPr>
              <a:t>(</a:t>
            </a:r>
            <a:r>
              <a:rPr lang="en-GB" sz="1100" u="sng" dirty="0" err="1">
                <a:hlinkClick r:id="rId2" tooltip="User:Nwonwu Uchechukwu P"/>
              </a:rPr>
              <a:t>Nwonwu</a:t>
            </a:r>
            <a:r>
              <a:rPr lang="en-GB" sz="1100" u="sng" dirty="0">
                <a:hlinkClick r:id="rId2" tooltip="User:Nwonwu Uchechukwu P"/>
              </a:rPr>
              <a:t> </a:t>
            </a:r>
            <a:r>
              <a:rPr lang="en-GB" sz="1100" u="sng" dirty="0" err="1">
                <a:hlinkClick r:id="rId2" tooltip="User:Nwonwu Uchechukwu P"/>
              </a:rPr>
              <a:t>Uchechukwu</a:t>
            </a:r>
            <a:r>
              <a:rPr lang="en-GB" sz="1100" u="sng" dirty="0">
                <a:hlinkClick r:id="rId2" tooltip="User:Nwonwu Uchechukwu P"/>
              </a:rPr>
              <a:t> P</a:t>
            </a:r>
            <a:r>
              <a:rPr lang="en-GB" sz="1100" u="sng" dirty="0"/>
              <a:t>)</a:t>
            </a:r>
            <a:endParaRPr lang="en-GB" sz="2200"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7375" b="17375"/>
          <a:stretch>
            <a:fillRect/>
          </a:stretch>
        </p:blipFill>
        <p:spPr>
          <a:xfrm>
            <a:off x="1481667" y="449394"/>
            <a:ext cx="9067800" cy="5329812"/>
          </a:xfrm>
        </p:spPr>
      </p:pic>
      <p:sp>
        <p:nvSpPr>
          <p:cNvPr id="3" name="Slide Number Placeholder 4">
            <a:extLst>
              <a:ext uri="{FF2B5EF4-FFF2-40B4-BE49-F238E27FC236}">
                <a16:creationId xmlns:a16="http://schemas.microsoft.com/office/drawing/2014/main" id="{B4A5A276-4ECF-6A31-A3A3-F92FEBFF79AC}"/>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19</a:t>
            </a:fld>
            <a:endParaRPr lang="en-GB" dirty="0"/>
          </a:p>
        </p:txBody>
      </p:sp>
      <p:sp>
        <p:nvSpPr>
          <p:cNvPr id="6" name="Date Placeholder 2">
            <a:extLst>
              <a:ext uri="{FF2B5EF4-FFF2-40B4-BE49-F238E27FC236}">
                <a16:creationId xmlns:a16="http://schemas.microsoft.com/office/drawing/2014/main" id="{8BE45628-4E8A-AF84-B1F7-E9E9E4460D63}"/>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668055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F361-F176-3911-4E00-649FFB80321D}"/>
              </a:ext>
            </a:extLst>
          </p:cNvPr>
          <p:cNvSpPr>
            <a:spLocks noGrp="1"/>
          </p:cNvSpPr>
          <p:nvPr>
            <p:ph type="ctrTitle"/>
          </p:nvPr>
        </p:nvSpPr>
        <p:spPr/>
        <p:txBody>
          <a:bodyPr/>
          <a:lstStyle/>
          <a:p>
            <a:r>
              <a:rPr lang="en-GB" dirty="0"/>
              <a:t>Infrastructure: </a:t>
            </a:r>
            <a:br>
              <a:rPr lang="en-GB" dirty="0"/>
            </a:br>
            <a:r>
              <a:rPr lang="en-GB" dirty="0"/>
              <a:t>Managing Resilience and Adaptation</a:t>
            </a:r>
          </a:p>
        </p:txBody>
      </p:sp>
      <p:sp>
        <p:nvSpPr>
          <p:cNvPr id="3" name="Subtitle 2">
            <a:extLst>
              <a:ext uri="{FF2B5EF4-FFF2-40B4-BE49-F238E27FC236}">
                <a16:creationId xmlns:a16="http://schemas.microsoft.com/office/drawing/2014/main" id="{3D997050-CD43-CB41-8DA7-20715058CE5C}"/>
              </a:ext>
            </a:extLst>
          </p:cNvPr>
          <p:cNvSpPr>
            <a:spLocks noGrp="1"/>
          </p:cNvSpPr>
          <p:nvPr>
            <p:ph type="subTitle" idx="1"/>
          </p:nvPr>
        </p:nvSpPr>
        <p:spPr>
          <a:xfrm>
            <a:off x="527052" y="3321621"/>
            <a:ext cx="8161867" cy="1007740"/>
          </a:xfrm>
        </p:spPr>
        <p:txBody>
          <a:bodyPr/>
          <a:lstStyle/>
          <a:p>
            <a:r>
              <a:rPr lang="en-GB" dirty="0"/>
              <a:t>Infrastructure Working Group</a:t>
            </a:r>
          </a:p>
          <a:p>
            <a:endParaRPr lang="en-GB" dirty="0"/>
          </a:p>
          <a:p>
            <a:r>
              <a:rPr lang="en-GB" dirty="0"/>
              <a:t>Chris Lewin</a:t>
            </a:r>
          </a:p>
        </p:txBody>
      </p:sp>
      <p:sp>
        <p:nvSpPr>
          <p:cNvPr id="4" name="Date Placeholder 3">
            <a:extLst>
              <a:ext uri="{FF2B5EF4-FFF2-40B4-BE49-F238E27FC236}">
                <a16:creationId xmlns:a16="http://schemas.microsoft.com/office/drawing/2014/main" id="{26F1F4CC-D3B3-2CD9-149D-B6D81AE036B1}"/>
              </a:ext>
            </a:extLst>
          </p:cNvPr>
          <p:cNvSpPr>
            <a:spLocks noGrp="1"/>
          </p:cNvSpPr>
          <p:nvPr>
            <p:ph type="dt" sz="half" idx="2"/>
          </p:nvPr>
        </p:nvSpPr>
        <p:spPr/>
        <p:txBody>
          <a:bodyPr/>
          <a:lstStyle/>
          <a:p>
            <a:fld id="{97E53C70-F91E-4CB4-A352-BE72B7DA5EA9}" type="datetime4">
              <a:rPr lang="en-GB" smtClean="0">
                <a:solidFill>
                  <a:prstClr val="white"/>
                </a:solidFill>
              </a:rPr>
              <a:t>25 January 2024</a:t>
            </a:fld>
            <a:endParaRPr lang="en-GB">
              <a:solidFill>
                <a:prstClr val="white"/>
              </a:solidFill>
            </a:endParaRPr>
          </a:p>
        </p:txBody>
      </p:sp>
    </p:spTree>
    <p:extLst>
      <p:ext uri="{BB962C8B-B14F-4D97-AF65-F5344CB8AC3E}">
        <p14:creationId xmlns:p14="http://schemas.microsoft.com/office/powerpoint/2010/main" val="4265545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65"/>
            <a:ext cx="7315200" cy="566738"/>
          </a:xfrm>
        </p:spPr>
        <p:txBody>
          <a:bodyPr/>
          <a:lstStyle/>
          <a:p>
            <a:r>
              <a:rPr lang="en-GB" sz="2200" dirty="0"/>
              <a:t>Severe Drought, Iberian Peninsula, June 2023</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937" r="5937"/>
          <a:stretch>
            <a:fillRect/>
          </a:stretch>
        </p:blipFill>
        <p:spPr>
          <a:xfrm>
            <a:off x="1210733" y="466327"/>
            <a:ext cx="9590618" cy="5295937"/>
          </a:xfrm>
        </p:spPr>
      </p:pic>
      <p:sp>
        <p:nvSpPr>
          <p:cNvPr id="3" name="Slide Number Placeholder 4">
            <a:extLst>
              <a:ext uri="{FF2B5EF4-FFF2-40B4-BE49-F238E27FC236}">
                <a16:creationId xmlns:a16="http://schemas.microsoft.com/office/drawing/2014/main" id="{8E6F78F3-AA0A-8C56-1764-B7A0CA05FC94}"/>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20</a:t>
            </a:fld>
            <a:endParaRPr lang="en-GB" dirty="0"/>
          </a:p>
        </p:txBody>
      </p:sp>
      <p:sp>
        <p:nvSpPr>
          <p:cNvPr id="6" name="Date Placeholder 2">
            <a:extLst>
              <a:ext uri="{FF2B5EF4-FFF2-40B4-BE49-F238E27FC236}">
                <a16:creationId xmlns:a16="http://schemas.microsoft.com/office/drawing/2014/main" id="{1E6DEA47-3885-C3EC-D637-8F80480C0F36}"/>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332973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65"/>
            <a:ext cx="7315200" cy="566738"/>
          </a:xfrm>
        </p:spPr>
        <p:txBody>
          <a:bodyPr/>
          <a:lstStyle/>
          <a:p>
            <a:r>
              <a:rPr lang="en-GB" sz="2200" dirty="0"/>
              <a:t>Forest Fire around Houses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1611" r="11611"/>
          <a:stretch>
            <a:fillRect/>
          </a:stretch>
        </p:blipFill>
        <p:spPr>
          <a:xfrm>
            <a:off x="511907" y="466327"/>
            <a:ext cx="11167482" cy="5295937"/>
          </a:xfrm>
        </p:spPr>
      </p:pic>
      <p:sp>
        <p:nvSpPr>
          <p:cNvPr id="3" name="Slide Number Placeholder 4">
            <a:extLst>
              <a:ext uri="{FF2B5EF4-FFF2-40B4-BE49-F238E27FC236}">
                <a16:creationId xmlns:a16="http://schemas.microsoft.com/office/drawing/2014/main" id="{64009830-4BB8-1B30-A3D4-38BB34BB5B28}"/>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21</a:t>
            </a:fld>
            <a:endParaRPr lang="en-GB" dirty="0"/>
          </a:p>
        </p:txBody>
      </p:sp>
      <p:sp>
        <p:nvSpPr>
          <p:cNvPr id="6" name="Date Placeholder 2">
            <a:extLst>
              <a:ext uri="{FF2B5EF4-FFF2-40B4-BE49-F238E27FC236}">
                <a16:creationId xmlns:a16="http://schemas.microsoft.com/office/drawing/2014/main" id="{ED9056EF-985E-CD4B-C758-28CCC78029D1}"/>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289139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Climate change impacts on new projects</a:t>
            </a:r>
          </a:p>
        </p:txBody>
      </p:sp>
      <p:sp>
        <p:nvSpPr>
          <p:cNvPr id="3" name="Content Placeholder 2"/>
          <p:cNvSpPr>
            <a:spLocks noGrp="1"/>
          </p:cNvSpPr>
          <p:nvPr>
            <p:ph idx="1"/>
          </p:nvPr>
        </p:nvSpPr>
        <p:spPr/>
        <p:txBody>
          <a:bodyPr>
            <a:normAutofit/>
          </a:bodyPr>
          <a:lstStyle/>
          <a:p>
            <a:r>
              <a:rPr lang="en-GB" dirty="0"/>
              <a:t>Plan for “worst case scenarios”?</a:t>
            </a:r>
          </a:p>
          <a:p>
            <a:r>
              <a:rPr lang="en-GB" dirty="0"/>
              <a:t>Plan for reasonable minimum protection initially, with ability to increase protection later?   </a:t>
            </a:r>
          </a:p>
          <a:p>
            <a:r>
              <a:rPr lang="en-GB" dirty="0"/>
              <a:t>Make new builds more flexible (e.g. modular construction)</a:t>
            </a:r>
          </a:p>
          <a:p>
            <a:r>
              <a:rPr lang="en-GB" dirty="0"/>
              <a:t>Uncertainty of when climate change will occur that needs additional protection – use DCF techniques to examine options</a:t>
            </a:r>
          </a:p>
          <a:p>
            <a:endParaRPr lang="en-GB" dirty="0"/>
          </a:p>
        </p:txBody>
      </p:sp>
      <p:sp>
        <p:nvSpPr>
          <p:cNvPr id="4" name="Slide Number Placeholder 4">
            <a:extLst>
              <a:ext uri="{FF2B5EF4-FFF2-40B4-BE49-F238E27FC236}">
                <a16:creationId xmlns:a16="http://schemas.microsoft.com/office/drawing/2014/main" id="{94BEDD75-9457-9906-C7B0-2F89F2D85B71}"/>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22</a:t>
            </a:fld>
            <a:endParaRPr lang="en-GB" dirty="0"/>
          </a:p>
        </p:txBody>
      </p:sp>
      <p:sp>
        <p:nvSpPr>
          <p:cNvPr id="5" name="Date Placeholder 2">
            <a:extLst>
              <a:ext uri="{FF2B5EF4-FFF2-40B4-BE49-F238E27FC236}">
                <a16:creationId xmlns:a16="http://schemas.microsoft.com/office/drawing/2014/main" id="{2274741C-B670-2C24-705C-64EA558C3D84}"/>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42556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53804"/>
            <a:ext cx="7315200" cy="566738"/>
          </a:xfrm>
        </p:spPr>
        <p:txBody>
          <a:bodyPr/>
          <a:lstStyle/>
          <a:p>
            <a:r>
              <a:rPr lang="en-GB" sz="2200" dirty="0"/>
              <a:t>Fukushima 2011</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511907" y="466328"/>
            <a:ext cx="11167482" cy="5287476"/>
          </a:xfrm>
        </p:spPr>
      </p:pic>
      <p:sp>
        <p:nvSpPr>
          <p:cNvPr id="3" name="Slide Number Placeholder 4">
            <a:extLst>
              <a:ext uri="{FF2B5EF4-FFF2-40B4-BE49-F238E27FC236}">
                <a16:creationId xmlns:a16="http://schemas.microsoft.com/office/drawing/2014/main" id="{2A8806C7-EBC1-4C25-0A0C-79F615B6D617}"/>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23</a:t>
            </a:fld>
            <a:endParaRPr lang="en-GB" dirty="0"/>
          </a:p>
        </p:txBody>
      </p:sp>
      <p:sp>
        <p:nvSpPr>
          <p:cNvPr id="6" name="Date Placeholder 2">
            <a:extLst>
              <a:ext uri="{FF2B5EF4-FFF2-40B4-BE49-F238E27FC236}">
                <a16:creationId xmlns:a16="http://schemas.microsoft.com/office/drawing/2014/main" id="{EA55D6FE-5DC4-281D-9CCB-52F2B3D5774C}"/>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742538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2" y="5753892"/>
            <a:ext cx="5486400" cy="570186"/>
          </a:xfrm>
        </p:spPr>
        <p:txBody>
          <a:bodyPr/>
          <a:lstStyle/>
          <a:p>
            <a:r>
              <a:rPr lang="en-GB" sz="2200" dirty="0"/>
              <a:t>Waste Management in Iran</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521" r="5521"/>
          <a:stretch>
            <a:fillRect/>
          </a:stretch>
        </p:blipFill>
        <p:spPr>
          <a:xfrm>
            <a:off x="1244600" y="466328"/>
            <a:ext cx="9398000" cy="5287564"/>
          </a:xfrm>
        </p:spPr>
      </p:pic>
      <p:sp>
        <p:nvSpPr>
          <p:cNvPr id="3" name="Slide Number Placeholder 4">
            <a:extLst>
              <a:ext uri="{FF2B5EF4-FFF2-40B4-BE49-F238E27FC236}">
                <a16:creationId xmlns:a16="http://schemas.microsoft.com/office/drawing/2014/main" id="{B4A7C9DA-E1F0-4BED-00C7-704706A0E6CA}"/>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24</a:t>
            </a:fld>
            <a:endParaRPr lang="en-GB" dirty="0"/>
          </a:p>
        </p:txBody>
      </p:sp>
      <p:sp>
        <p:nvSpPr>
          <p:cNvPr id="6" name="Date Placeholder 2">
            <a:extLst>
              <a:ext uri="{FF2B5EF4-FFF2-40B4-BE49-F238E27FC236}">
                <a16:creationId xmlns:a16="http://schemas.microsoft.com/office/drawing/2014/main" id="{CA1C2861-447D-344F-6ADC-C40B195E7834}"/>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749222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Interdependence</a:t>
            </a:r>
          </a:p>
        </p:txBody>
      </p:sp>
      <p:sp>
        <p:nvSpPr>
          <p:cNvPr id="3" name="Content Placeholder 2"/>
          <p:cNvSpPr>
            <a:spLocks noGrp="1"/>
          </p:cNvSpPr>
          <p:nvPr>
            <p:ph idx="1"/>
          </p:nvPr>
        </p:nvSpPr>
        <p:spPr/>
        <p:txBody>
          <a:bodyPr>
            <a:normAutofit lnSpcReduction="10000"/>
          </a:bodyPr>
          <a:lstStyle/>
          <a:p>
            <a:r>
              <a:rPr lang="en-GB" dirty="0"/>
              <a:t>Knock-on effects, when failure of system A may cause failure of systems B, C, D, etc.</a:t>
            </a:r>
          </a:p>
          <a:p>
            <a:r>
              <a:rPr lang="en-GB" dirty="0"/>
              <a:t>Example:   a waste collection system needs unblocked roads, fuel for lorries, a supply of electricity and water, staff at work.</a:t>
            </a:r>
          </a:p>
          <a:p>
            <a:r>
              <a:rPr lang="en-GB" dirty="0"/>
              <a:t>Types of interdependency – physical, geographical, cyber, or all affected by same external event. These “chains of resilience” must be sought out by stress testing etc., so that weaknesses can be addressed.</a:t>
            </a:r>
          </a:p>
          <a:p>
            <a:r>
              <a:rPr lang="en-GB" dirty="0"/>
              <a:t>Mitigation may include holding higher buffer stocks, finding new sources of supply, location changes, joint emergency plans</a:t>
            </a:r>
          </a:p>
        </p:txBody>
      </p:sp>
      <p:sp>
        <p:nvSpPr>
          <p:cNvPr id="4" name="Slide Number Placeholder 4">
            <a:extLst>
              <a:ext uri="{FF2B5EF4-FFF2-40B4-BE49-F238E27FC236}">
                <a16:creationId xmlns:a16="http://schemas.microsoft.com/office/drawing/2014/main" id="{2BE2BB54-E169-68AE-B8DE-53C97DE5C3CF}"/>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25</a:t>
            </a:fld>
            <a:endParaRPr lang="en-GB" dirty="0"/>
          </a:p>
        </p:txBody>
      </p:sp>
      <p:sp>
        <p:nvSpPr>
          <p:cNvPr id="5" name="Date Placeholder 2">
            <a:extLst>
              <a:ext uri="{FF2B5EF4-FFF2-40B4-BE49-F238E27FC236}">
                <a16:creationId xmlns:a16="http://schemas.microsoft.com/office/drawing/2014/main" id="{FD28577F-DBAA-1C43-61D7-753B69EEA22C}"/>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43319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needs</a:t>
            </a:r>
          </a:p>
        </p:txBody>
      </p:sp>
      <p:sp>
        <p:nvSpPr>
          <p:cNvPr id="3" name="Content Placeholder 2"/>
          <p:cNvSpPr>
            <a:spLocks noGrp="1"/>
          </p:cNvSpPr>
          <p:nvPr>
            <p:ph idx="1"/>
          </p:nvPr>
        </p:nvSpPr>
        <p:spPr/>
        <p:txBody>
          <a:bodyPr>
            <a:normAutofit/>
          </a:bodyPr>
          <a:lstStyle/>
          <a:p>
            <a:r>
              <a:rPr lang="en-GB" dirty="0"/>
              <a:t>Knowledge of past events and what worked </a:t>
            </a:r>
          </a:p>
          <a:p>
            <a:r>
              <a:rPr lang="en-GB" dirty="0"/>
              <a:t>Knowledge of existing chains of resilience, to identify priorities for recovering different systems if any widespread failure occurs</a:t>
            </a:r>
          </a:p>
          <a:p>
            <a:r>
              <a:rPr lang="en-GB" dirty="0"/>
              <a:t>Knowledge of possible alternative sources of supply</a:t>
            </a:r>
          </a:p>
          <a:p>
            <a:r>
              <a:rPr lang="en-GB" dirty="0"/>
              <a:t>Continuous monitoring of performance and causes</a:t>
            </a:r>
          </a:p>
          <a:p>
            <a:r>
              <a:rPr lang="en-GB" dirty="0"/>
              <a:t>Information flows for users of services, so that they can be personally resilient</a:t>
            </a:r>
          </a:p>
        </p:txBody>
      </p:sp>
      <p:sp>
        <p:nvSpPr>
          <p:cNvPr id="4" name="Slide Number Placeholder 4">
            <a:extLst>
              <a:ext uri="{FF2B5EF4-FFF2-40B4-BE49-F238E27FC236}">
                <a16:creationId xmlns:a16="http://schemas.microsoft.com/office/drawing/2014/main" id="{760674E4-DA6A-1EE3-610C-B361527E9664}"/>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26</a:t>
            </a:fld>
            <a:endParaRPr lang="en-GB" dirty="0"/>
          </a:p>
        </p:txBody>
      </p:sp>
      <p:sp>
        <p:nvSpPr>
          <p:cNvPr id="5" name="Date Placeholder 2">
            <a:extLst>
              <a:ext uri="{FF2B5EF4-FFF2-40B4-BE49-F238E27FC236}">
                <a16:creationId xmlns:a16="http://schemas.microsoft.com/office/drawing/2014/main" id="{BDE4C6DB-49A5-C02A-DAA5-80D094C3830B}"/>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109851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Financial resilience</a:t>
            </a:r>
          </a:p>
        </p:txBody>
      </p:sp>
      <p:sp>
        <p:nvSpPr>
          <p:cNvPr id="5" name="Content Placeholder 4"/>
          <p:cNvSpPr>
            <a:spLocks noGrp="1"/>
          </p:cNvSpPr>
          <p:nvPr>
            <p:ph idx="1"/>
          </p:nvPr>
        </p:nvSpPr>
        <p:spPr/>
        <p:txBody>
          <a:bodyPr/>
          <a:lstStyle/>
          <a:p>
            <a:r>
              <a:rPr lang="en-GB" dirty="0"/>
              <a:t>Operators must be able to meet maintenance costs of the structure</a:t>
            </a:r>
          </a:p>
          <a:p>
            <a:r>
              <a:rPr lang="en-GB" dirty="0"/>
              <a:t>There must be enough money to take action to prevent continual degradation of the service</a:t>
            </a:r>
          </a:p>
          <a:p>
            <a:r>
              <a:rPr lang="en-GB" dirty="0"/>
              <a:t>There must be funds to meet major recovery costs if necessary, either from insurance or from the Government</a:t>
            </a:r>
          </a:p>
        </p:txBody>
      </p:sp>
      <p:sp>
        <p:nvSpPr>
          <p:cNvPr id="2" name="Slide Number Placeholder 4">
            <a:extLst>
              <a:ext uri="{FF2B5EF4-FFF2-40B4-BE49-F238E27FC236}">
                <a16:creationId xmlns:a16="http://schemas.microsoft.com/office/drawing/2014/main" id="{8A22D445-6D4B-B8CE-9F8F-C4E04929EED6}"/>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27</a:t>
            </a:fld>
            <a:endParaRPr lang="en-GB" dirty="0"/>
          </a:p>
        </p:txBody>
      </p:sp>
      <p:sp>
        <p:nvSpPr>
          <p:cNvPr id="3" name="Date Placeholder 2">
            <a:extLst>
              <a:ext uri="{FF2B5EF4-FFF2-40B4-BE49-F238E27FC236}">
                <a16:creationId xmlns:a16="http://schemas.microsoft.com/office/drawing/2014/main" id="{CFDDFEE8-D4F1-ACBF-A1F9-FE19D5636AD5}"/>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2762958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 of Government</a:t>
            </a:r>
          </a:p>
        </p:txBody>
      </p:sp>
      <p:sp>
        <p:nvSpPr>
          <p:cNvPr id="3" name="Content Placeholder 2"/>
          <p:cNvSpPr>
            <a:spLocks noGrp="1"/>
          </p:cNvSpPr>
          <p:nvPr>
            <p:ph idx="1"/>
          </p:nvPr>
        </p:nvSpPr>
        <p:spPr/>
        <p:txBody>
          <a:bodyPr>
            <a:normAutofit fontScale="92500"/>
          </a:bodyPr>
          <a:lstStyle/>
          <a:p>
            <a:r>
              <a:rPr lang="en-GB" dirty="0"/>
              <a:t>“Think big” about the future and give leads on the kinds of infrastructure which will be needed.   Underground? Limited life? Flexible?</a:t>
            </a:r>
          </a:p>
          <a:p>
            <a:r>
              <a:rPr lang="en-GB" dirty="0"/>
              <a:t>Regulate new infrastructure in public and private sectors to accommodate climate change</a:t>
            </a:r>
          </a:p>
          <a:p>
            <a:r>
              <a:rPr lang="en-GB" dirty="0"/>
              <a:t>Provide leadership on water , electricity and food supply systems</a:t>
            </a:r>
          </a:p>
          <a:p>
            <a:r>
              <a:rPr lang="en-GB" dirty="0"/>
              <a:t>Identify chains of resilience, encourage action to reduce weaknesses and encourage collaboration between systems</a:t>
            </a:r>
          </a:p>
          <a:p>
            <a:r>
              <a:rPr lang="en-GB" dirty="0"/>
              <a:t>Get public support for allocating more finance to infrastructure resilience</a:t>
            </a:r>
          </a:p>
          <a:p>
            <a:endParaRPr lang="en-GB" dirty="0"/>
          </a:p>
        </p:txBody>
      </p:sp>
      <p:sp>
        <p:nvSpPr>
          <p:cNvPr id="4" name="Slide Number Placeholder 4">
            <a:extLst>
              <a:ext uri="{FF2B5EF4-FFF2-40B4-BE49-F238E27FC236}">
                <a16:creationId xmlns:a16="http://schemas.microsoft.com/office/drawing/2014/main" id="{64C22CC2-1EE7-B474-7E71-A2C695C77F5A}"/>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28</a:t>
            </a:fld>
            <a:endParaRPr lang="en-GB" dirty="0"/>
          </a:p>
        </p:txBody>
      </p:sp>
      <p:sp>
        <p:nvSpPr>
          <p:cNvPr id="5" name="Date Placeholder 2">
            <a:extLst>
              <a:ext uri="{FF2B5EF4-FFF2-40B4-BE49-F238E27FC236}">
                <a16:creationId xmlns:a16="http://schemas.microsoft.com/office/drawing/2014/main" id="{42B0F87B-AF10-AFFA-A710-7931F286488F}"/>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863811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 of private investors</a:t>
            </a:r>
          </a:p>
        </p:txBody>
      </p:sp>
      <p:sp>
        <p:nvSpPr>
          <p:cNvPr id="3" name="Content Placeholder 2"/>
          <p:cNvSpPr>
            <a:spLocks noGrp="1"/>
          </p:cNvSpPr>
          <p:nvPr>
            <p:ph idx="1"/>
          </p:nvPr>
        </p:nvSpPr>
        <p:spPr/>
        <p:txBody>
          <a:bodyPr>
            <a:normAutofit fontScale="92500" lnSpcReduction="10000"/>
          </a:bodyPr>
          <a:lstStyle/>
          <a:p>
            <a:r>
              <a:rPr lang="en-GB" dirty="0"/>
              <a:t>Finance resilience improvements for existing assets</a:t>
            </a:r>
          </a:p>
          <a:p>
            <a:r>
              <a:rPr lang="en-GB" dirty="0"/>
              <a:t>Insist that property surveys consider resilience</a:t>
            </a:r>
          </a:p>
          <a:p>
            <a:r>
              <a:rPr lang="en-GB" dirty="0"/>
              <a:t>Ensure that resilience options are fully explored</a:t>
            </a:r>
          </a:p>
          <a:p>
            <a:r>
              <a:rPr lang="en-GB" dirty="0"/>
              <a:t>Ask for any potential flooding problems affecting assets to be rectified by the local authority</a:t>
            </a:r>
          </a:p>
          <a:p>
            <a:r>
              <a:rPr lang="en-GB" dirty="0"/>
              <a:t>Consider chains of resilience for a new investment</a:t>
            </a:r>
          </a:p>
          <a:p>
            <a:r>
              <a:rPr lang="en-GB" dirty="0"/>
              <a:t>Do risk modelling and stress analysis</a:t>
            </a:r>
          </a:p>
          <a:p>
            <a:r>
              <a:rPr lang="en-GB" dirty="0"/>
              <a:t>Ensure there is financial resilience for maintenance</a:t>
            </a:r>
          </a:p>
          <a:p>
            <a:r>
              <a:rPr lang="en-GB" dirty="0"/>
              <a:t>Practice disaster plans every 2 years</a:t>
            </a:r>
          </a:p>
          <a:p>
            <a:r>
              <a:rPr lang="en-GB" dirty="0"/>
              <a:t>Establish a continuous data flow on performance</a:t>
            </a:r>
          </a:p>
          <a:p>
            <a:endParaRPr lang="en-GB" dirty="0"/>
          </a:p>
          <a:p>
            <a:endParaRPr lang="en-GB" dirty="0"/>
          </a:p>
          <a:p>
            <a:endParaRPr lang="en-GB" dirty="0"/>
          </a:p>
        </p:txBody>
      </p:sp>
      <p:sp>
        <p:nvSpPr>
          <p:cNvPr id="4" name="Slide Number Placeholder 4">
            <a:extLst>
              <a:ext uri="{FF2B5EF4-FFF2-40B4-BE49-F238E27FC236}">
                <a16:creationId xmlns:a16="http://schemas.microsoft.com/office/drawing/2014/main" id="{ED8C01CB-362A-B201-ED6F-C42D5EC5D2B6}"/>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29</a:t>
            </a:fld>
            <a:endParaRPr lang="en-GB" dirty="0"/>
          </a:p>
        </p:txBody>
      </p:sp>
      <p:sp>
        <p:nvSpPr>
          <p:cNvPr id="5" name="Date Placeholder 2">
            <a:extLst>
              <a:ext uri="{FF2B5EF4-FFF2-40B4-BE49-F238E27FC236}">
                <a16:creationId xmlns:a16="http://schemas.microsoft.com/office/drawing/2014/main" id="{F2E5D03D-1308-E62C-92D5-CB9B38ACA7E2}"/>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59916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resilience?</a:t>
            </a:r>
          </a:p>
        </p:txBody>
      </p:sp>
      <p:sp>
        <p:nvSpPr>
          <p:cNvPr id="3" name="Content Placeholder 2"/>
          <p:cNvSpPr>
            <a:spLocks noGrp="1"/>
          </p:cNvSpPr>
          <p:nvPr>
            <p:ph idx="1"/>
          </p:nvPr>
        </p:nvSpPr>
        <p:spPr/>
        <p:txBody>
          <a:bodyPr/>
          <a:lstStyle/>
          <a:p>
            <a:r>
              <a:rPr lang="en-GB" dirty="0"/>
              <a:t>Continuation of service to acceptable standard despite adversity</a:t>
            </a:r>
          </a:p>
          <a:p>
            <a:r>
              <a:rPr lang="en-GB" dirty="0"/>
              <a:t>Ability to recover loss of service quickly</a:t>
            </a:r>
          </a:p>
          <a:p>
            <a:r>
              <a:rPr lang="en-GB" dirty="0"/>
              <a:t>Ability to adapt the infrastructure to restore resilience when necessary</a:t>
            </a:r>
          </a:p>
          <a:p>
            <a:endParaRPr lang="en-GB" dirty="0"/>
          </a:p>
          <a:p>
            <a:endParaRPr lang="en-GB" dirty="0"/>
          </a:p>
        </p:txBody>
      </p:sp>
      <p:sp>
        <p:nvSpPr>
          <p:cNvPr id="4" name="Slide Number Placeholder 4">
            <a:extLst>
              <a:ext uri="{FF2B5EF4-FFF2-40B4-BE49-F238E27FC236}">
                <a16:creationId xmlns:a16="http://schemas.microsoft.com/office/drawing/2014/main" id="{A0E1D6B0-4CD3-04A8-789A-4A4FAF2D5D0B}"/>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3</a:t>
            </a:fld>
            <a:endParaRPr lang="en-GB" dirty="0"/>
          </a:p>
        </p:txBody>
      </p:sp>
      <p:sp>
        <p:nvSpPr>
          <p:cNvPr id="5" name="Date Placeholder 2">
            <a:extLst>
              <a:ext uri="{FF2B5EF4-FFF2-40B4-BE49-F238E27FC236}">
                <a16:creationId xmlns:a16="http://schemas.microsoft.com/office/drawing/2014/main" id="{8790FE27-9D3A-466D-B746-80BAFE4E948B}"/>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889820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Knitting the framework together</a:t>
            </a:r>
          </a:p>
        </p:txBody>
      </p:sp>
      <p:sp>
        <p:nvSpPr>
          <p:cNvPr id="3" name="Content Placeholder 2"/>
          <p:cNvSpPr>
            <a:spLocks noGrp="1"/>
          </p:cNvSpPr>
          <p:nvPr>
            <p:ph idx="1"/>
          </p:nvPr>
        </p:nvSpPr>
        <p:spPr>
          <a:xfrm>
            <a:off x="509540" y="1547813"/>
            <a:ext cx="8050818" cy="549769"/>
          </a:xfrm>
        </p:spPr>
        <p:txBody>
          <a:bodyPr/>
          <a:lstStyle/>
          <a:p>
            <a:r>
              <a:rPr lang="en-GB" b="1" dirty="0"/>
              <a:t>Climate change</a:t>
            </a:r>
          </a:p>
        </p:txBody>
      </p:sp>
      <p:sp>
        <p:nvSpPr>
          <p:cNvPr id="20" name="Down Arrow 19"/>
          <p:cNvSpPr/>
          <p:nvPr/>
        </p:nvSpPr>
        <p:spPr>
          <a:xfrm>
            <a:off x="1062344" y="2245938"/>
            <a:ext cx="189735" cy="997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wn Arrow 20"/>
          <p:cNvSpPr/>
          <p:nvPr/>
        </p:nvSpPr>
        <p:spPr>
          <a:xfrm>
            <a:off x="1896766" y="2245939"/>
            <a:ext cx="216024" cy="997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p:cNvSpPr/>
          <p:nvPr/>
        </p:nvSpPr>
        <p:spPr>
          <a:xfrm>
            <a:off x="2718527" y="2245940"/>
            <a:ext cx="216024" cy="9975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6" name="Group 115">
            <a:extLst>
              <a:ext uri="{FF2B5EF4-FFF2-40B4-BE49-F238E27FC236}">
                <a16:creationId xmlns:a16="http://schemas.microsoft.com/office/drawing/2014/main" id="{D16723A6-A6E1-CA80-59A2-5379ED43EF40}"/>
              </a:ext>
            </a:extLst>
          </p:cNvPr>
          <p:cNvGrpSpPr/>
          <p:nvPr/>
        </p:nvGrpSpPr>
        <p:grpSpPr>
          <a:xfrm>
            <a:off x="933456" y="1700809"/>
            <a:ext cx="7560841" cy="4212468"/>
            <a:chOff x="2423591" y="1700809"/>
            <a:chExt cx="7560841" cy="4212468"/>
          </a:xfrm>
        </p:grpSpPr>
        <p:sp>
          <p:nvSpPr>
            <p:cNvPr id="23" name="Oval 22"/>
            <p:cNvSpPr/>
            <p:nvPr/>
          </p:nvSpPr>
          <p:spPr>
            <a:xfrm>
              <a:off x="4531028" y="3743327"/>
              <a:ext cx="2789108" cy="86409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4943872" y="3990708"/>
              <a:ext cx="2304256" cy="369332"/>
            </a:xfrm>
            <a:prstGeom prst="rect">
              <a:avLst/>
            </a:prstGeom>
            <a:noFill/>
          </p:spPr>
          <p:txBody>
            <a:bodyPr wrap="square" rtlCol="0">
              <a:spAutoFit/>
            </a:bodyPr>
            <a:lstStyle/>
            <a:p>
              <a:r>
                <a:rPr lang="en-GB" dirty="0"/>
                <a:t>Plan for resilience</a:t>
              </a:r>
            </a:p>
          </p:txBody>
        </p:sp>
        <p:sp>
          <p:nvSpPr>
            <p:cNvPr id="25" name="Rounded Rectangle 24"/>
            <p:cNvSpPr/>
            <p:nvPr/>
          </p:nvSpPr>
          <p:spPr>
            <a:xfrm>
              <a:off x="5336565" y="1700809"/>
              <a:ext cx="1425509" cy="11393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5336566" y="2052299"/>
              <a:ext cx="1623530" cy="369332"/>
            </a:xfrm>
            <a:prstGeom prst="rect">
              <a:avLst/>
            </a:prstGeom>
            <a:noFill/>
          </p:spPr>
          <p:txBody>
            <a:bodyPr wrap="square" rtlCol="0">
              <a:spAutoFit/>
            </a:bodyPr>
            <a:lstStyle/>
            <a:p>
              <a:r>
                <a:rPr lang="en-GB" dirty="0"/>
                <a:t>Government</a:t>
              </a:r>
            </a:p>
          </p:txBody>
        </p:sp>
        <p:sp>
          <p:nvSpPr>
            <p:cNvPr id="27" name="Rounded Rectangle 26"/>
            <p:cNvSpPr/>
            <p:nvPr/>
          </p:nvSpPr>
          <p:spPr>
            <a:xfrm>
              <a:off x="7680176" y="1772817"/>
              <a:ext cx="2232248" cy="11422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7824192" y="1916832"/>
              <a:ext cx="2016224" cy="923330"/>
            </a:xfrm>
            <a:prstGeom prst="rect">
              <a:avLst/>
            </a:prstGeom>
            <a:noFill/>
          </p:spPr>
          <p:txBody>
            <a:bodyPr wrap="square" rtlCol="0">
              <a:spAutoFit/>
            </a:bodyPr>
            <a:lstStyle/>
            <a:p>
              <a:r>
                <a:rPr lang="en-GB" dirty="0"/>
                <a:t>Private companies and investors</a:t>
              </a:r>
            </a:p>
          </p:txBody>
        </p:sp>
        <p:cxnSp>
          <p:nvCxnSpPr>
            <p:cNvPr id="32" name="Straight Arrow Connector 31"/>
            <p:cNvCxnSpPr/>
            <p:nvPr/>
          </p:nvCxnSpPr>
          <p:spPr>
            <a:xfrm flipH="1">
              <a:off x="5447928" y="2996952"/>
              <a:ext cx="47765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176120" y="2996952"/>
              <a:ext cx="86409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423591" y="4594278"/>
              <a:ext cx="1060963" cy="850948"/>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2495600" y="4797152"/>
              <a:ext cx="1008112" cy="369332"/>
            </a:xfrm>
            <a:prstGeom prst="rect">
              <a:avLst/>
            </a:prstGeom>
            <a:noFill/>
          </p:spPr>
          <p:txBody>
            <a:bodyPr wrap="square" rtlCol="0">
              <a:spAutoFit/>
            </a:bodyPr>
            <a:lstStyle/>
            <a:p>
              <a:r>
                <a:rPr lang="en-GB" dirty="0"/>
                <a:t>Climate</a:t>
              </a:r>
            </a:p>
          </p:txBody>
        </p:sp>
        <p:sp>
          <p:nvSpPr>
            <p:cNvPr id="38" name="Oval 37"/>
            <p:cNvSpPr/>
            <p:nvPr/>
          </p:nvSpPr>
          <p:spPr>
            <a:xfrm>
              <a:off x="3653626" y="4981819"/>
              <a:ext cx="1064971" cy="88887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3628227" y="5251150"/>
              <a:ext cx="1434261" cy="369332"/>
            </a:xfrm>
            <a:prstGeom prst="rect">
              <a:avLst/>
            </a:prstGeom>
            <a:noFill/>
          </p:spPr>
          <p:txBody>
            <a:bodyPr wrap="square" rtlCol="0">
              <a:spAutoFit/>
            </a:bodyPr>
            <a:lstStyle/>
            <a:p>
              <a:r>
                <a:rPr lang="en-GB" dirty="0"/>
                <a:t>Recovery</a:t>
              </a:r>
            </a:p>
          </p:txBody>
        </p:sp>
        <p:sp>
          <p:nvSpPr>
            <p:cNvPr id="41" name="Oval 40"/>
            <p:cNvSpPr/>
            <p:nvPr/>
          </p:nvSpPr>
          <p:spPr>
            <a:xfrm>
              <a:off x="4868514" y="5049181"/>
              <a:ext cx="1057068" cy="864096"/>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4868514" y="5054696"/>
              <a:ext cx="1335499" cy="646331"/>
            </a:xfrm>
            <a:prstGeom prst="rect">
              <a:avLst/>
            </a:prstGeom>
            <a:noFill/>
          </p:spPr>
          <p:txBody>
            <a:bodyPr wrap="square" rtlCol="0">
              <a:spAutoFit/>
            </a:bodyPr>
            <a:lstStyle/>
            <a:p>
              <a:r>
                <a:rPr lang="en-GB" dirty="0"/>
                <a:t>   </a:t>
              </a:r>
            </a:p>
            <a:p>
              <a:r>
                <a:rPr lang="en-GB" dirty="0"/>
                <a:t>              </a:t>
              </a:r>
            </a:p>
          </p:txBody>
        </p:sp>
        <p:sp>
          <p:nvSpPr>
            <p:cNvPr id="44" name="TextBox 43"/>
            <p:cNvSpPr txBox="1"/>
            <p:nvPr/>
          </p:nvSpPr>
          <p:spPr>
            <a:xfrm>
              <a:off x="4868514" y="5181699"/>
              <a:ext cx="1155479" cy="646331"/>
            </a:xfrm>
            <a:prstGeom prst="rect">
              <a:avLst/>
            </a:prstGeom>
            <a:noFill/>
          </p:spPr>
          <p:txBody>
            <a:bodyPr wrap="square" rtlCol="0">
              <a:spAutoFit/>
            </a:bodyPr>
            <a:lstStyle/>
            <a:p>
              <a:r>
                <a:rPr lang="en-GB" dirty="0"/>
                <a:t> Perform</a:t>
              </a:r>
            </a:p>
            <a:p>
              <a:r>
                <a:rPr lang="en-GB" dirty="0"/>
                <a:t>   </a:t>
              </a:r>
              <a:r>
                <a:rPr lang="en-GB" dirty="0" err="1"/>
                <a:t>ance</a:t>
              </a:r>
              <a:endParaRPr lang="en-GB" dirty="0"/>
            </a:p>
          </p:txBody>
        </p:sp>
        <p:sp>
          <p:nvSpPr>
            <p:cNvPr id="45" name="Oval 44"/>
            <p:cNvSpPr/>
            <p:nvPr/>
          </p:nvSpPr>
          <p:spPr>
            <a:xfrm>
              <a:off x="6141605" y="5026323"/>
              <a:ext cx="1178531" cy="81494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6240016" y="5166485"/>
              <a:ext cx="1440160" cy="646331"/>
            </a:xfrm>
            <a:prstGeom prst="rect">
              <a:avLst/>
            </a:prstGeom>
            <a:noFill/>
          </p:spPr>
          <p:txBody>
            <a:bodyPr wrap="square" rtlCol="0">
              <a:spAutoFit/>
            </a:bodyPr>
            <a:lstStyle/>
            <a:p>
              <a:r>
                <a:rPr lang="en-GB" dirty="0" err="1"/>
                <a:t>Interdep</a:t>
              </a:r>
              <a:r>
                <a:rPr lang="en-GB" dirty="0"/>
                <a:t>-</a:t>
              </a:r>
            </a:p>
            <a:p>
              <a:r>
                <a:rPr lang="en-GB" dirty="0" err="1"/>
                <a:t>endence</a:t>
              </a:r>
              <a:endParaRPr lang="en-GB" dirty="0"/>
            </a:p>
          </p:txBody>
        </p:sp>
        <p:sp>
          <p:nvSpPr>
            <p:cNvPr id="47" name="Oval 46"/>
            <p:cNvSpPr/>
            <p:nvPr/>
          </p:nvSpPr>
          <p:spPr>
            <a:xfrm>
              <a:off x="7500156" y="4993455"/>
              <a:ext cx="1116124" cy="81936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7680176" y="5229201"/>
              <a:ext cx="936104" cy="369332"/>
            </a:xfrm>
            <a:prstGeom prst="rect">
              <a:avLst/>
            </a:prstGeom>
            <a:noFill/>
          </p:spPr>
          <p:txBody>
            <a:bodyPr wrap="square" rtlCol="0">
              <a:spAutoFit/>
            </a:bodyPr>
            <a:lstStyle/>
            <a:p>
              <a:r>
                <a:rPr lang="en-GB" dirty="0"/>
                <a:t>Cyber</a:t>
              </a:r>
            </a:p>
          </p:txBody>
        </p:sp>
        <p:sp>
          <p:nvSpPr>
            <p:cNvPr id="50" name="Oval 49"/>
            <p:cNvSpPr/>
            <p:nvPr/>
          </p:nvSpPr>
          <p:spPr>
            <a:xfrm>
              <a:off x="8796300" y="4437112"/>
              <a:ext cx="1116124" cy="864096"/>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8832304" y="4725144"/>
              <a:ext cx="1152128" cy="369332"/>
            </a:xfrm>
            <a:prstGeom prst="rect">
              <a:avLst/>
            </a:prstGeom>
            <a:noFill/>
          </p:spPr>
          <p:txBody>
            <a:bodyPr wrap="square" rtlCol="0">
              <a:spAutoFit/>
            </a:bodyPr>
            <a:lstStyle/>
            <a:p>
              <a:r>
                <a:rPr lang="en-GB" dirty="0"/>
                <a:t>Financial</a:t>
              </a:r>
            </a:p>
          </p:txBody>
        </p:sp>
        <p:sp>
          <p:nvSpPr>
            <p:cNvPr id="52" name="Oval 51"/>
            <p:cNvSpPr/>
            <p:nvPr/>
          </p:nvSpPr>
          <p:spPr>
            <a:xfrm>
              <a:off x="8796300" y="3465004"/>
              <a:ext cx="1188132" cy="82809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832304" y="3645025"/>
              <a:ext cx="1152128" cy="646331"/>
            </a:xfrm>
            <a:prstGeom prst="rect">
              <a:avLst/>
            </a:prstGeom>
            <a:noFill/>
          </p:spPr>
          <p:txBody>
            <a:bodyPr wrap="square" rtlCol="0">
              <a:spAutoFit/>
            </a:bodyPr>
            <a:lstStyle/>
            <a:p>
              <a:r>
                <a:rPr lang="en-GB" dirty="0"/>
                <a:t>Environ-</a:t>
              </a:r>
            </a:p>
            <a:p>
              <a:r>
                <a:rPr lang="en-GB" dirty="0"/>
                <a:t>     </a:t>
              </a:r>
              <a:r>
                <a:rPr lang="en-GB" dirty="0" err="1"/>
                <a:t>ment</a:t>
              </a:r>
              <a:endParaRPr lang="en-GB" dirty="0"/>
            </a:p>
          </p:txBody>
        </p:sp>
        <p:cxnSp>
          <p:nvCxnSpPr>
            <p:cNvPr id="55" name="Straight Connector 54"/>
            <p:cNvCxnSpPr/>
            <p:nvPr/>
          </p:nvCxnSpPr>
          <p:spPr>
            <a:xfrm flipV="1">
              <a:off x="3359696" y="4293096"/>
              <a:ext cx="1224136"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23" idx="3"/>
            </p:cNvCxnSpPr>
            <p:nvPr/>
          </p:nvCxnSpPr>
          <p:spPr>
            <a:xfrm flipV="1">
              <a:off x="4367809" y="4480880"/>
              <a:ext cx="571675" cy="538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336566" y="4607424"/>
              <a:ext cx="199697" cy="374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a:endCxn id="45" idx="0"/>
            </p:cNvCxnSpPr>
            <p:nvPr/>
          </p:nvCxnSpPr>
          <p:spPr>
            <a:xfrm>
              <a:off x="6384032" y="4607423"/>
              <a:ext cx="346839" cy="41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76120" y="4437113"/>
              <a:ext cx="864096" cy="589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320136" y="4293097"/>
              <a:ext cx="1512168" cy="438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3" idx="6"/>
            </p:cNvCxnSpPr>
            <p:nvPr/>
          </p:nvCxnSpPr>
          <p:spPr>
            <a:xfrm flipV="1">
              <a:off x="7320136" y="4077073"/>
              <a:ext cx="1476164" cy="98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cxnSpLocks/>
              <a:stCxn id="25" idx="3"/>
              <a:endCxn id="27" idx="1"/>
            </p:cNvCxnSpPr>
            <p:nvPr/>
          </p:nvCxnSpPr>
          <p:spPr>
            <a:xfrm>
              <a:off x="6762074" y="2270486"/>
              <a:ext cx="918102" cy="73443"/>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Slide Number Placeholder 4">
            <a:extLst>
              <a:ext uri="{FF2B5EF4-FFF2-40B4-BE49-F238E27FC236}">
                <a16:creationId xmlns:a16="http://schemas.microsoft.com/office/drawing/2014/main" id="{695D636C-E02A-7D1F-E66B-3C71575C83A1}"/>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30</a:t>
            </a:fld>
            <a:endParaRPr lang="en-GB" dirty="0"/>
          </a:p>
        </p:txBody>
      </p:sp>
      <p:sp>
        <p:nvSpPr>
          <p:cNvPr id="5" name="Date Placeholder 2">
            <a:extLst>
              <a:ext uri="{FF2B5EF4-FFF2-40B4-BE49-F238E27FC236}">
                <a16:creationId xmlns:a16="http://schemas.microsoft.com/office/drawing/2014/main" id="{16328424-E2E4-0B87-92CD-3C26FAE896B9}"/>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393721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Content Placeholder 2"/>
          <p:cNvSpPr>
            <a:spLocks noGrp="1"/>
          </p:cNvSpPr>
          <p:nvPr>
            <p:ph idx="1"/>
          </p:nvPr>
        </p:nvSpPr>
        <p:spPr/>
        <p:txBody>
          <a:bodyPr>
            <a:normAutofit/>
          </a:bodyPr>
          <a:lstStyle/>
          <a:p>
            <a:r>
              <a:rPr lang="en-GB" dirty="0"/>
              <a:t>More needs to be done by all concerned</a:t>
            </a:r>
          </a:p>
          <a:p>
            <a:r>
              <a:rPr lang="en-GB" dirty="0"/>
              <a:t>Climate change uncertainties create new risks with unknown timings</a:t>
            </a:r>
          </a:p>
          <a:p>
            <a:r>
              <a:rPr lang="en-GB" dirty="0"/>
              <a:t>Resilience planning is needed</a:t>
            </a:r>
          </a:p>
          <a:p>
            <a:r>
              <a:rPr lang="en-GB" dirty="0"/>
              <a:t>Exploration of options could use actuarial techniques and advice</a:t>
            </a:r>
          </a:p>
          <a:p>
            <a:r>
              <a:rPr lang="en-GB" dirty="0"/>
              <a:t>Interdependencies need to be better understood</a:t>
            </a:r>
          </a:p>
          <a:p>
            <a:r>
              <a:rPr lang="en-GB" dirty="0"/>
              <a:t>Resilience will cost more but may save money eventually and will make people happier</a:t>
            </a:r>
          </a:p>
          <a:p>
            <a:endParaRPr lang="en-GB" dirty="0"/>
          </a:p>
        </p:txBody>
      </p:sp>
      <p:sp>
        <p:nvSpPr>
          <p:cNvPr id="4" name="Slide Number Placeholder 4">
            <a:extLst>
              <a:ext uri="{FF2B5EF4-FFF2-40B4-BE49-F238E27FC236}">
                <a16:creationId xmlns:a16="http://schemas.microsoft.com/office/drawing/2014/main" id="{3ADEEF8C-D2DB-845B-DE67-7A734BB4268C}"/>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31</a:t>
            </a:fld>
            <a:endParaRPr lang="en-GB" dirty="0"/>
          </a:p>
        </p:txBody>
      </p:sp>
      <p:sp>
        <p:nvSpPr>
          <p:cNvPr id="5" name="Date Placeholder 2">
            <a:extLst>
              <a:ext uri="{FF2B5EF4-FFF2-40B4-BE49-F238E27FC236}">
                <a16:creationId xmlns:a16="http://schemas.microsoft.com/office/drawing/2014/main" id="{41F7B922-EC28-A0A7-31F3-CBDD806DBAC0}"/>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406828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609600"/>
            <a:ext cx="733425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4">
            <a:extLst>
              <a:ext uri="{FF2B5EF4-FFF2-40B4-BE49-F238E27FC236}">
                <a16:creationId xmlns:a16="http://schemas.microsoft.com/office/drawing/2014/main" id="{22C33F05-DD8A-A29B-B3A9-190D2D78665E}"/>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32</a:t>
            </a:fld>
            <a:endParaRPr lang="en-GB" dirty="0"/>
          </a:p>
        </p:txBody>
      </p:sp>
      <p:sp>
        <p:nvSpPr>
          <p:cNvPr id="3" name="Date Placeholder 2">
            <a:extLst>
              <a:ext uri="{FF2B5EF4-FFF2-40B4-BE49-F238E27FC236}">
                <a16:creationId xmlns:a16="http://schemas.microsoft.com/office/drawing/2014/main" id="{F6CFD8D3-A527-8312-5F67-33BEA09BFF60}"/>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101316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C7A9-9764-F605-E553-983D914AC78F}"/>
              </a:ext>
            </a:extLst>
          </p:cNvPr>
          <p:cNvSpPr>
            <a:spLocks noGrp="1"/>
          </p:cNvSpPr>
          <p:nvPr>
            <p:ph type="title"/>
          </p:nvPr>
        </p:nvSpPr>
        <p:spPr/>
        <p:txBody>
          <a:bodyPr/>
          <a:lstStyle/>
          <a:p>
            <a:r>
              <a:rPr lang="en-GB" dirty="0"/>
              <a:t>We focus on Resilience against..</a:t>
            </a:r>
          </a:p>
        </p:txBody>
      </p:sp>
      <p:sp>
        <p:nvSpPr>
          <p:cNvPr id="3" name="Date Placeholder 2">
            <a:extLst>
              <a:ext uri="{FF2B5EF4-FFF2-40B4-BE49-F238E27FC236}">
                <a16:creationId xmlns:a16="http://schemas.microsoft.com/office/drawing/2014/main" id="{6CB10A93-C397-B966-7A3C-71C1FE41D844}"/>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9BBBDD49-D673-B0CB-B7B9-8BC7EC301BF6}"/>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03715BCA-4608-135F-1CD7-6E558797253C}"/>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33</a:t>
            </a:fld>
            <a:endParaRPr lang="en-GB" dirty="0"/>
          </a:p>
        </p:txBody>
      </p:sp>
      <p:sp>
        <p:nvSpPr>
          <p:cNvPr id="6" name="Content Placeholder 5">
            <a:extLst>
              <a:ext uri="{FF2B5EF4-FFF2-40B4-BE49-F238E27FC236}">
                <a16:creationId xmlns:a16="http://schemas.microsoft.com/office/drawing/2014/main" id="{B51A39E6-6AB7-7634-1DA2-0E6851CBBB8B}"/>
              </a:ext>
            </a:extLst>
          </p:cNvPr>
          <p:cNvSpPr>
            <a:spLocks noGrp="1"/>
          </p:cNvSpPr>
          <p:nvPr>
            <p:ph idx="1"/>
          </p:nvPr>
        </p:nvSpPr>
        <p:spPr/>
        <p:txBody>
          <a:bodyPr/>
          <a:lstStyle/>
          <a:p>
            <a:endParaRPr lang="en-GB" dirty="0"/>
          </a:p>
          <a:p>
            <a:endParaRPr lang="en-GB" dirty="0"/>
          </a:p>
          <a:p>
            <a:endParaRPr lang="en-GB" dirty="0"/>
          </a:p>
        </p:txBody>
      </p:sp>
      <p:sp>
        <p:nvSpPr>
          <p:cNvPr id="14" name="Shape">
            <a:extLst>
              <a:ext uri="{FF2B5EF4-FFF2-40B4-BE49-F238E27FC236}">
                <a16:creationId xmlns:a16="http://schemas.microsoft.com/office/drawing/2014/main" id="{E8976035-60DE-0893-ABBA-0377A754586A}"/>
              </a:ext>
            </a:extLst>
          </p:cNvPr>
          <p:cNvSpPr/>
          <p:nvPr/>
        </p:nvSpPr>
        <p:spPr>
          <a:xfrm>
            <a:off x="6276594" y="2134144"/>
            <a:ext cx="2798535" cy="2580195"/>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2306E36C-7A46-BF3F-966C-8A021A03BA36}"/>
              </a:ext>
            </a:extLst>
          </p:cNvPr>
          <p:cNvSpPr/>
          <p:nvPr/>
        </p:nvSpPr>
        <p:spPr>
          <a:xfrm>
            <a:off x="1623947" y="2134144"/>
            <a:ext cx="2674783" cy="2589711"/>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dirty="0"/>
          </a:p>
        </p:txBody>
      </p:sp>
      <p:grpSp>
        <p:nvGrpSpPr>
          <p:cNvPr id="16" name="Group 15">
            <a:extLst>
              <a:ext uri="{FF2B5EF4-FFF2-40B4-BE49-F238E27FC236}">
                <a16:creationId xmlns:a16="http://schemas.microsoft.com/office/drawing/2014/main" id="{469A2B31-3275-6DD3-E865-40569D0C025B}"/>
              </a:ext>
            </a:extLst>
          </p:cNvPr>
          <p:cNvGrpSpPr/>
          <p:nvPr/>
        </p:nvGrpSpPr>
        <p:grpSpPr>
          <a:xfrm>
            <a:off x="7203136" y="2524659"/>
            <a:ext cx="1803870" cy="1197820"/>
            <a:chOff x="8921977" y="1559058"/>
            <a:chExt cx="2926080" cy="1197820"/>
          </a:xfrm>
        </p:grpSpPr>
        <p:sp>
          <p:nvSpPr>
            <p:cNvPr id="17" name="TextBox 16">
              <a:extLst>
                <a:ext uri="{FF2B5EF4-FFF2-40B4-BE49-F238E27FC236}">
                  <a16:creationId xmlns:a16="http://schemas.microsoft.com/office/drawing/2014/main" id="{3ED25770-03FE-945D-F938-0931611608CC}"/>
                </a:ext>
              </a:extLst>
            </p:cNvPr>
            <p:cNvSpPr txBox="1"/>
            <p:nvPr/>
          </p:nvSpPr>
          <p:spPr>
            <a:xfrm>
              <a:off x="8921977" y="1559058"/>
              <a:ext cx="2926080" cy="369332"/>
            </a:xfrm>
            <a:prstGeom prst="rect">
              <a:avLst/>
            </a:prstGeom>
            <a:noFill/>
          </p:spPr>
          <p:txBody>
            <a:bodyPr wrap="square" lIns="0" rIns="0" rtlCol="0" anchor="b">
              <a:spAutoFit/>
            </a:bodyPr>
            <a:lstStyle/>
            <a:p>
              <a:pPr algn="ctr"/>
              <a:r>
                <a:rPr lang="en-US" b="1" noProof="1"/>
                <a:t>Cyber Risk</a:t>
              </a:r>
            </a:p>
          </p:txBody>
        </p:sp>
        <p:sp>
          <p:nvSpPr>
            <p:cNvPr id="18" name="TextBox 17">
              <a:extLst>
                <a:ext uri="{FF2B5EF4-FFF2-40B4-BE49-F238E27FC236}">
                  <a16:creationId xmlns:a16="http://schemas.microsoft.com/office/drawing/2014/main" id="{FC583538-7856-3B30-890B-7D0BA03B4819}"/>
                </a:ext>
              </a:extLst>
            </p:cNvPr>
            <p:cNvSpPr txBox="1"/>
            <p:nvPr/>
          </p:nvSpPr>
          <p:spPr>
            <a:xfrm>
              <a:off x="9115248" y="1925881"/>
              <a:ext cx="2539535"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Digital Transformation, Internet of Everything and the development of smart cities</a:t>
              </a:r>
            </a:p>
          </p:txBody>
        </p:sp>
      </p:grpSp>
      <p:grpSp>
        <p:nvGrpSpPr>
          <p:cNvPr id="19" name="Group 18">
            <a:extLst>
              <a:ext uri="{FF2B5EF4-FFF2-40B4-BE49-F238E27FC236}">
                <a16:creationId xmlns:a16="http://schemas.microsoft.com/office/drawing/2014/main" id="{8DC9EB9B-F500-CB83-47CC-287E6B6C519D}"/>
              </a:ext>
            </a:extLst>
          </p:cNvPr>
          <p:cNvGrpSpPr/>
          <p:nvPr/>
        </p:nvGrpSpPr>
        <p:grpSpPr>
          <a:xfrm>
            <a:off x="2393624" y="2548454"/>
            <a:ext cx="1803870" cy="1382486"/>
            <a:chOff x="8921977" y="1559058"/>
            <a:chExt cx="2926080" cy="1382486"/>
          </a:xfrm>
        </p:grpSpPr>
        <p:sp>
          <p:nvSpPr>
            <p:cNvPr id="20" name="TextBox 19">
              <a:extLst>
                <a:ext uri="{FF2B5EF4-FFF2-40B4-BE49-F238E27FC236}">
                  <a16:creationId xmlns:a16="http://schemas.microsoft.com/office/drawing/2014/main" id="{F2D6E292-4F72-ACDA-F46D-7DC61F11C16B}"/>
                </a:ext>
              </a:extLst>
            </p:cNvPr>
            <p:cNvSpPr txBox="1"/>
            <p:nvPr/>
          </p:nvSpPr>
          <p:spPr>
            <a:xfrm>
              <a:off x="8921977" y="1559058"/>
              <a:ext cx="2926080" cy="369332"/>
            </a:xfrm>
            <a:prstGeom prst="rect">
              <a:avLst/>
            </a:prstGeom>
            <a:noFill/>
          </p:spPr>
          <p:txBody>
            <a:bodyPr wrap="square" lIns="0" rIns="0" rtlCol="0" anchor="b">
              <a:spAutoFit/>
            </a:bodyPr>
            <a:lstStyle/>
            <a:p>
              <a:pPr algn="ctr"/>
              <a:r>
                <a:rPr lang="en-US" b="1" noProof="1"/>
                <a:t>Climate Risk</a:t>
              </a:r>
            </a:p>
          </p:txBody>
        </p:sp>
        <p:sp>
          <p:nvSpPr>
            <p:cNvPr id="21" name="TextBox 20">
              <a:extLst>
                <a:ext uri="{FF2B5EF4-FFF2-40B4-BE49-F238E27FC236}">
                  <a16:creationId xmlns:a16="http://schemas.microsoft.com/office/drawing/2014/main" id="{BE79A997-E822-96E8-56CD-13D22A2AF4E2}"/>
                </a:ext>
              </a:extLst>
            </p:cNvPr>
            <p:cNvSpPr txBox="1"/>
            <p:nvPr/>
          </p:nvSpPr>
          <p:spPr>
            <a:xfrm>
              <a:off x="9115248" y="1925881"/>
              <a:ext cx="2539535" cy="1015663"/>
            </a:xfrm>
            <a:prstGeom prst="rect">
              <a:avLst/>
            </a:prstGeom>
            <a:noFill/>
          </p:spPr>
          <p:txBody>
            <a:bodyPr wrap="square" lIns="0" rIns="0" rtlCol="0" anchor="t">
              <a:spAutoFit/>
            </a:bodyPr>
            <a:lstStyle/>
            <a:p>
              <a:pPr algn="just"/>
              <a:r>
                <a:rPr lang="en-US" sz="1200" dirty="0">
                  <a:solidFill>
                    <a:schemeClr val="tx1">
                      <a:lumMod val="65000"/>
                      <a:lumOff val="35000"/>
                    </a:schemeClr>
                  </a:solidFill>
                </a:rPr>
                <a:t>Consequences for human or ecological systems due to physical and natural capital impact</a:t>
              </a:r>
              <a:endParaRPr lang="en-US" sz="1200" noProof="1">
                <a:solidFill>
                  <a:schemeClr val="tx1">
                    <a:lumMod val="65000"/>
                    <a:lumOff val="35000"/>
                  </a:schemeClr>
                </a:solidFill>
              </a:endParaRPr>
            </a:p>
          </p:txBody>
        </p:sp>
      </p:grpSp>
    </p:spTree>
    <p:extLst>
      <p:ext uri="{BB962C8B-B14F-4D97-AF65-F5344CB8AC3E}">
        <p14:creationId xmlns:p14="http://schemas.microsoft.com/office/powerpoint/2010/main" val="164960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0BA5-1F95-EB0A-0F5A-E69BEBDF58FD}"/>
              </a:ext>
            </a:extLst>
          </p:cNvPr>
          <p:cNvSpPr>
            <a:spLocks noGrp="1"/>
          </p:cNvSpPr>
          <p:nvPr>
            <p:ph type="title"/>
          </p:nvPr>
        </p:nvSpPr>
        <p:spPr/>
        <p:txBody>
          <a:bodyPr/>
          <a:lstStyle/>
          <a:p>
            <a:r>
              <a:rPr lang="en-GB" dirty="0"/>
              <a:t>Smart Cities and Security</a:t>
            </a:r>
          </a:p>
        </p:txBody>
      </p:sp>
      <p:sp>
        <p:nvSpPr>
          <p:cNvPr id="3" name="Date Placeholder 2">
            <a:extLst>
              <a:ext uri="{FF2B5EF4-FFF2-40B4-BE49-F238E27FC236}">
                <a16:creationId xmlns:a16="http://schemas.microsoft.com/office/drawing/2014/main" id="{34525F16-7590-DCFA-BFB4-5FDF86FCCFAC}"/>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4F1D29AC-0D13-3091-6DA0-B079B7392F40}"/>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B9A7CEF1-7FF3-E364-E992-7D462D0E4BA1}"/>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34</a:t>
            </a:fld>
            <a:endParaRPr lang="en-GB" dirty="0"/>
          </a:p>
        </p:txBody>
      </p:sp>
      <p:pic>
        <p:nvPicPr>
          <p:cNvPr id="14" name="Content Placeholder 13">
            <a:extLst>
              <a:ext uri="{FF2B5EF4-FFF2-40B4-BE49-F238E27FC236}">
                <a16:creationId xmlns:a16="http://schemas.microsoft.com/office/drawing/2014/main" id="{E8AEE214-95AA-AC26-9E83-250F7F1F7F1C}"/>
              </a:ext>
            </a:extLst>
          </p:cNvPr>
          <p:cNvPicPr>
            <a:picLocks noGrp="1" noChangeAspect="1"/>
          </p:cNvPicPr>
          <p:nvPr>
            <p:ph idx="1"/>
          </p:nvPr>
        </p:nvPicPr>
        <p:blipFill>
          <a:blip r:embed="rId3"/>
          <a:stretch>
            <a:fillRect/>
          </a:stretch>
        </p:blipFill>
        <p:spPr>
          <a:xfrm>
            <a:off x="1268627" y="3949407"/>
            <a:ext cx="3407039" cy="2107123"/>
          </a:xfrm>
        </p:spPr>
      </p:pic>
      <p:grpSp>
        <p:nvGrpSpPr>
          <p:cNvPr id="10" name="Group 9">
            <a:extLst>
              <a:ext uri="{FF2B5EF4-FFF2-40B4-BE49-F238E27FC236}">
                <a16:creationId xmlns:a16="http://schemas.microsoft.com/office/drawing/2014/main" id="{1C2C894C-C44A-BFE1-38F2-9B333386B718}"/>
              </a:ext>
            </a:extLst>
          </p:cNvPr>
          <p:cNvGrpSpPr/>
          <p:nvPr/>
        </p:nvGrpSpPr>
        <p:grpSpPr>
          <a:xfrm>
            <a:off x="1268628" y="1637992"/>
            <a:ext cx="3407038" cy="2262755"/>
            <a:chOff x="1268628" y="1637992"/>
            <a:chExt cx="3407038" cy="2262755"/>
          </a:xfrm>
        </p:grpSpPr>
        <p:pic>
          <p:nvPicPr>
            <p:cNvPr id="20" name="Picture 19">
              <a:extLst>
                <a:ext uri="{FF2B5EF4-FFF2-40B4-BE49-F238E27FC236}">
                  <a16:creationId xmlns:a16="http://schemas.microsoft.com/office/drawing/2014/main" id="{9D19B45B-5FEC-8A3F-F4CB-0301430A38E6}"/>
                </a:ext>
              </a:extLst>
            </p:cNvPr>
            <p:cNvPicPr>
              <a:picLocks noChangeAspect="1"/>
            </p:cNvPicPr>
            <p:nvPr/>
          </p:nvPicPr>
          <p:blipFill>
            <a:blip r:embed="rId4"/>
            <a:stretch>
              <a:fillRect/>
            </a:stretch>
          </p:blipFill>
          <p:spPr>
            <a:xfrm>
              <a:off x="1268628" y="1637992"/>
              <a:ext cx="3407038" cy="2262755"/>
            </a:xfrm>
            <a:prstGeom prst="rect">
              <a:avLst/>
            </a:prstGeom>
          </p:spPr>
        </p:pic>
        <p:sp>
          <p:nvSpPr>
            <p:cNvPr id="6" name="TextBox 5">
              <a:extLst>
                <a:ext uri="{FF2B5EF4-FFF2-40B4-BE49-F238E27FC236}">
                  <a16:creationId xmlns:a16="http://schemas.microsoft.com/office/drawing/2014/main" id="{F9952D74-9D0B-3E5F-AFE1-FFE08B84ACDF}"/>
                </a:ext>
              </a:extLst>
            </p:cNvPr>
            <p:cNvSpPr txBox="1"/>
            <p:nvPr/>
          </p:nvSpPr>
          <p:spPr>
            <a:xfrm>
              <a:off x="1427382" y="1778497"/>
              <a:ext cx="887506" cy="323165"/>
            </a:xfrm>
            <a:prstGeom prst="rect">
              <a:avLst/>
            </a:prstGeom>
            <a:noFill/>
          </p:spPr>
          <p:txBody>
            <a:bodyPr wrap="square" rtlCol="0">
              <a:spAutoFit/>
            </a:bodyPr>
            <a:lstStyle/>
            <a:p>
              <a:r>
                <a:rPr lang="en-GB" sz="500" dirty="0">
                  <a:solidFill>
                    <a:schemeClr val="bg1"/>
                  </a:solidFill>
                </a:rPr>
                <a:t>WATER AND WASTE MANAGEMENT LANDSCAPE</a:t>
              </a:r>
            </a:p>
          </p:txBody>
        </p:sp>
      </p:grpSp>
      <p:grpSp>
        <p:nvGrpSpPr>
          <p:cNvPr id="11" name="Group 10">
            <a:extLst>
              <a:ext uri="{FF2B5EF4-FFF2-40B4-BE49-F238E27FC236}">
                <a16:creationId xmlns:a16="http://schemas.microsoft.com/office/drawing/2014/main" id="{DD56EA16-D461-AEBC-5BEF-0A5860D23695}"/>
              </a:ext>
            </a:extLst>
          </p:cNvPr>
          <p:cNvGrpSpPr/>
          <p:nvPr/>
        </p:nvGrpSpPr>
        <p:grpSpPr>
          <a:xfrm>
            <a:off x="6566823" y="1637992"/>
            <a:ext cx="3414009" cy="2208106"/>
            <a:chOff x="6566823" y="1637992"/>
            <a:chExt cx="3414009" cy="2208106"/>
          </a:xfrm>
        </p:grpSpPr>
        <p:pic>
          <p:nvPicPr>
            <p:cNvPr id="16" name="Picture 15">
              <a:extLst>
                <a:ext uri="{FF2B5EF4-FFF2-40B4-BE49-F238E27FC236}">
                  <a16:creationId xmlns:a16="http://schemas.microsoft.com/office/drawing/2014/main" id="{938C74A8-2006-755D-E743-057239A0BBF0}"/>
                </a:ext>
              </a:extLst>
            </p:cNvPr>
            <p:cNvPicPr>
              <a:picLocks noChangeAspect="1"/>
            </p:cNvPicPr>
            <p:nvPr/>
          </p:nvPicPr>
          <p:blipFill>
            <a:blip r:embed="rId5"/>
            <a:stretch>
              <a:fillRect/>
            </a:stretch>
          </p:blipFill>
          <p:spPr>
            <a:xfrm>
              <a:off x="6573794" y="1637992"/>
              <a:ext cx="3407038" cy="2208106"/>
            </a:xfrm>
            <a:prstGeom prst="rect">
              <a:avLst/>
            </a:prstGeom>
          </p:spPr>
        </p:pic>
        <p:sp>
          <p:nvSpPr>
            <p:cNvPr id="8" name="TextBox 7">
              <a:extLst>
                <a:ext uri="{FF2B5EF4-FFF2-40B4-BE49-F238E27FC236}">
                  <a16:creationId xmlns:a16="http://schemas.microsoft.com/office/drawing/2014/main" id="{9883D9B4-BFB0-3880-8279-C8CD93966D03}"/>
                </a:ext>
              </a:extLst>
            </p:cNvPr>
            <p:cNvSpPr txBox="1"/>
            <p:nvPr/>
          </p:nvSpPr>
          <p:spPr>
            <a:xfrm>
              <a:off x="6566823" y="1778497"/>
              <a:ext cx="887506" cy="246221"/>
            </a:xfrm>
            <a:prstGeom prst="rect">
              <a:avLst/>
            </a:prstGeom>
            <a:noFill/>
          </p:spPr>
          <p:txBody>
            <a:bodyPr wrap="square" rtlCol="0">
              <a:spAutoFit/>
            </a:bodyPr>
            <a:lstStyle/>
            <a:p>
              <a:r>
                <a:rPr lang="en-GB" sz="500" dirty="0">
                  <a:solidFill>
                    <a:schemeClr val="bg1"/>
                  </a:solidFill>
                </a:rPr>
                <a:t>HEALTHCARE THREAT LANDSCAPE</a:t>
              </a:r>
            </a:p>
          </p:txBody>
        </p:sp>
      </p:grpSp>
      <p:grpSp>
        <p:nvGrpSpPr>
          <p:cNvPr id="12" name="Group 11">
            <a:extLst>
              <a:ext uri="{FF2B5EF4-FFF2-40B4-BE49-F238E27FC236}">
                <a16:creationId xmlns:a16="http://schemas.microsoft.com/office/drawing/2014/main" id="{2E63269D-E089-5AF8-CCC8-48AF405BD6F1}"/>
              </a:ext>
            </a:extLst>
          </p:cNvPr>
          <p:cNvGrpSpPr/>
          <p:nvPr/>
        </p:nvGrpSpPr>
        <p:grpSpPr>
          <a:xfrm>
            <a:off x="6573794" y="3929702"/>
            <a:ext cx="3417454" cy="2303725"/>
            <a:chOff x="6573794" y="3929702"/>
            <a:chExt cx="3417454" cy="2303725"/>
          </a:xfrm>
        </p:grpSpPr>
        <p:pic>
          <p:nvPicPr>
            <p:cNvPr id="7" name="Picture 6">
              <a:extLst>
                <a:ext uri="{FF2B5EF4-FFF2-40B4-BE49-F238E27FC236}">
                  <a16:creationId xmlns:a16="http://schemas.microsoft.com/office/drawing/2014/main" id="{200F371B-2960-964F-A183-B19B0B62FF54}"/>
                </a:ext>
              </a:extLst>
            </p:cNvPr>
            <p:cNvPicPr>
              <a:picLocks noChangeAspect="1"/>
            </p:cNvPicPr>
            <p:nvPr/>
          </p:nvPicPr>
          <p:blipFill>
            <a:blip r:embed="rId6"/>
            <a:stretch>
              <a:fillRect/>
            </a:stretch>
          </p:blipFill>
          <p:spPr>
            <a:xfrm>
              <a:off x="6573794" y="3929702"/>
              <a:ext cx="3417454" cy="2303725"/>
            </a:xfrm>
            <a:prstGeom prst="rect">
              <a:avLst/>
            </a:prstGeom>
          </p:spPr>
        </p:pic>
        <p:sp>
          <p:nvSpPr>
            <p:cNvPr id="9" name="TextBox 8">
              <a:extLst>
                <a:ext uri="{FF2B5EF4-FFF2-40B4-BE49-F238E27FC236}">
                  <a16:creationId xmlns:a16="http://schemas.microsoft.com/office/drawing/2014/main" id="{921CEA40-78D5-7B72-C58F-D596F85D95FA}"/>
                </a:ext>
              </a:extLst>
            </p:cNvPr>
            <p:cNvSpPr txBox="1"/>
            <p:nvPr/>
          </p:nvSpPr>
          <p:spPr>
            <a:xfrm>
              <a:off x="6573794" y="4022996"/>
              <a:ext cx="1243430" cy="246221"/>
            </a:xfrm>
            <a:prstGeom prst="rect">
              <a:avLst/>
            </a:prstGeom>
            <a:noFill/>
          </p:spPr>
          <p:txBody>
            <a:bodyPr wrap="square" rtlCol="0">
              <a:spAutoFit/>
            </a:bodyPr>
            <a:lstStyle/>
            <a:p>
              <a:r>
                <a:rPr lang="en-GB" sz="500" dirty="0">
                  <a:solidFill>
                    <a:schemeClr val="bg1"/>
                  </a:solidFill>
                </a:rPr>
                <a:t>ENERGY AND TRANSPORTATION THREAT LANDSCAPE</a:t>
              </a:r>
            </a:p>
          </p:txBody>
        </p:sp>
      </p:grpSp>
    </p:spTree>
    <p:extLst>
      <p:ext uri="{BB962C8B-B14F-4D97-AF65-F5344CB8AC3E}">
        <p14:creationId xmlns:p14="http://schemas.microsoft.com/office/powerpoint/2010/main" val="631660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0F91-2778-42A5-474A-61AA2CD0984E}"/>
              </a:ext>
            </a:extLst>
          </p:cNvPr>
          <p:cNvSpPr>
            <a:spLocks noGrp="1"/>
          </p:cNvSpPr>
          <p:nvPr>
            <p:ph type="title"/>
          </p:nvPr>
        </p:nvSpPr>
        <p:spPr/>
        <p:txBody>
          <a:bodyPr/>
          <a:lstStyle/>
          <a:p>
            <a:r>
              <a:rPr lang="en-GB" dirty="0"/>
              <a:t>Cyber Risk</a:t>
            </a:r>
          </a:p>
        </p:txBody>
      </p:sp>
      <p:sp>
        <p:nvSpPr>
          <p:cNvPr id="3" name="Date Placeholder 2">
            <a:extLst>
              <a:ext uri="{FF2B5EF4-FFF2-40B4-BE49-F238E27FC236}">
                <a16:creationId xmlns:a16="http://schemas.microsoft.com/office/drawing/2014/main" id="{96EC8B7B-7A9B-6723-DF55-1E9C89D08B3E}"/>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F37484E6-2935-3934-0516-E3FCD095F18F}"/>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0EFE6742-666E-5618-CA49-49861925ED28}"/>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35</a:t>
            </a:fld>
            <a:endParaRPr lang="en-GB" dirty="0"/>
          </a:p>
        </p:txBody>
      </p:sp>
      <p:grpSp>
        <p:nvGrpSpPr>
          <p:cNvPr id="7" name="Group 6">
            <a:extLst>
              <a:ext uri="{FF2B5EF4-FFF2-40B4-BE49-F238E27FC236}">
                <a16:creationId xmlns:a16="http://schemas.microsoft.com/office/drawing/2014/main" id="{EACABC95-A790-4E6B-C0BC-83068692EC1F}"/>
              </a:ext>
            </a:extLst>
          </p:cNvPr>
          <p:cNvGrpSpPr/>
          <p:nvPr/>
        </p:nvGrpSpPr>
        <p:grpSpPr>
          <a:xfrm>
            <a:off x="2187990" y="2309435"/>
            <a:ext cx="1435608" cy="1435608"/>
            <a:chOff x="2187990" y="1919291"/>
            <a:chExt cx="1435608" cy="1435608"/>
          </a:xfrm>
        </p:grpSpPr>
        <p:sp>
          <p:nvSpPr>
            <p:cNvPr id="8" name="Oval 7">
              <a:extLst>
                <a:ext uri="{FF2B5EF4-FFF2-40B4-BE49-F238E27FC236}">
                  <a16:creationId xmlns:a16="http://schemas.microsoft.com/office/drawing/2014/main" id="{68497DDC-D37D-6592-3382-1C94E1E542B2}"/>
                </a:ext>
              </a:extLst>
            </p:cNvPr>
            <p:cNvSpPr/>
            <p:nvPr/>
          </p:nvSpPr>
          <p:spPr>
            <a:xfrm>
              <a:off x="2187990" y="1919291"/>
              <a:ext cx="1435608" cy="1435608"/>
            </a:xfrm>
            <a:prstGeom prst="ellipse">
              <a:avLst/>
            </a:pr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endParaRPr lang="en-US" sz="3200">
                <a:solidFill>
                  <a:srgbClr val="FFFFFF"/>
                </a:solidFill>
              </a:endParaRPr>
            </a:p>
          </p:txBody>
        </p:sp>
        <p:sp>
          <p:nvSpPr>
            <p:cNvPr id="9" name="Oval 8">
              <a:extLst>
                <a:ext uri="{FF2B5EF4-FFF2-40B4-BE49-F238E27FC236}">
                  <a16:creationId xmlns:a16="http://schemas.microsoft.com/office/drawing/2014/main" id="{99A9062D-CE9B-954C-DEBB-1D3EBEA304A5}"/>
                </a:ext>
              </a:extLst>
            </p:cNvPr>
            <p:cNvSpPr/>
            <p:nvPr/>
          </p:nvSpPr>
          <p:spPr>
            <a:xfrm>
              <a:off x="2187990" y="1919291"/>
              <a:ext cx="1435608" cy="1435608"/>
            </a:xfrm>
            <a:prstGeom prst="ellipse">
              <a:avLst/>
            </a:prstGeom>
            <a:solidFill>
              <a:srgbClr val="F0EEEF"/>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lgn="ctr"/>
              <a:endParaRPr lang="en-US" sz="3200" b="1" dirty="0"/>
            </a:p>
          </p:txBody>
        </p:sp>
      </p:grpSp>
      <p:grpSp>
        <p:nvGrpSpPr>
          <p:cNvPr id="10" name="Group 9">
            <a:extLst>
              <a:ext uri="{FF2B5EF4-FFF2-40B4-BE49-F238E27FC236}">
                <a16:creationId xmlns:a16="http://schemas.microsoft.com/office/drawing/2014/main" id="{20B7EC5F-A616-DCE3-3CD1-20A8C1499A5E}"/>
              </a:ext>
            </a:extLst>
          </p:cNvPr>
          <p:cNvGrpSpPr>
            <a:grpSpLocks noChangeAspect="1"/>
          </p:cNvGrpSpPr>
          <p:nvPr/>
        </p:nvGrpSpPr>
        <p:grpSpPr>
          <a:xfrm>
            <a:off x="3866169" y="3319190"/>
            <a:ext cx="2176272" cy="2176272"/>
            <a:chOff x="9094660" y="1419321"/>
            <a:chExt cx="1663059" cy="1664208"/>
          </a:xfrm>
        </p:grpSpPr>
        <p:sp>
          <p:nvSpPr>
            <p:cNvPr id="11" name="Oval 10">
              <a:extLst>
                <a:ext uri="{FF2B5EF4-FFF2-40B4-BE49-F238E27FC236}">
                  <a16:creationId xmlns:a16="http://schemas.microsoft.com/office/drawing/2014/main" id="{D1ADF6CD-4427-EDB1-714B-2A3E55FFEC6B}"/>
                </a:ext>
              </a:extLst>
            </p:cNvPr>
            <p:cNvSpPr/>
            <p:nvPr/>
          </p:nvSpPr>
          <p:spPr>
            <a:xfrm>
              <a:off x="9094660" y="1419321"/>
              <a:ext cx="1663059" cy="1664208"/>
            </a:xfrm>
            <a:prstGeom prst="ellipse">
              <a:avLst/>
            </a:pr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endParaRPr lang="en-US" sz="3200">
                <a:solidFill>
                  <a:srgbClr val="FFFFFF"/>
                </a:solidFill>
              </a:endParaRPr>
            </a:p>
          </p:txBody>
        </p:sp>
        <p:sp>
          <p:nvSpPr>
            <p:cNvPr id="12" name="Oval 11">
              <a:extLst>
                <a:ext uri="{FF2B5EF4-FFF2-40B4-BE49-F238E27FC236}">
                  <a16:creationId xmlns:a16="http://schemas.microsoft.com/office/drawing/2014/main" id="{259BCAFA-D93C-6F3B-890C-5554FFEDFF40}"/>
                </a:ext>
              </a:extLst>
            </p:cNvPr>
            <p:cNvSpPr/>
            <p:nvPr/>
          </p:nvSpPr>
          <p:spPr>
            <a:xfrm>
              <a:off x="9094660" y="1419321"/>
              <a:ext cx="1663059" cy="1664208"/>
            </a:xfrm>
            <a:prstGeom prst="ellipse">
              <a:avLst/>
            </a:prstGeom>
            <a:solidFill>
              <a:srgbClr val="F0EEEF"/>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lgn="ctr"/>
              <a:endParaRPr lang="en-US" sz="3200" b="1" dirty="0"/>
            </a:p>
          </p:txBody>
        </p:sp>
      </p:grpSp>
      <p:grpSp>
        <p:nvGrpSpPr>
          <p:cNvPr id="13" name="Group 12">
            <a:extLst>
              <a:ext uri="{FF2B5EF4-FFF2-40B4-BE49-F238E27FC236}">
                <a16:creationId xmlns:a16="http://schemas.microsoft.com/office/drawing/2014/main" id="{C6109E22-705C-D67A-0B52-7D723708EC2F}"/>
              </a:ext>
            </a:extLst>
          </p:cNvPr>
          <p:cNvGrpSpPr>
            <a:grpSpLocks noChangeAspect="1"/>
          </p:cNvGrpSpPr>
          <p:nvPr/>
        </p:nvGrpSpPr>
        <p:grpSpPr>
          <a:xfrm>
            <a:off x="6336096" y="2147910"/>
            <a:ext cx="1828800" cy="1828800"/>
            <a:chOff x="9094660" y="1419321"/>
            <a:chExt cx="1663059" cy="1664208"/>
          </a:xfrm>
        </p:grpSpPr>
        <p:sp>
          <p:nvSpPr>
            <p:cNvPr id="14" name="Oval 13">
              <a:extLst>
                <a:ext uri="{FF2B5EF4-FFF2-40B4-BE49-F238E27FC236}">
                  <a16:creationId xmlns:a16="http://schemas.microsoft.com/office/drawing/2014/main" id="{EF8E970E-FEAE-6D3B-DA58-F912CE0ECCBA}"/>
                </a:ext>
              </a:extLst>
            </p:cNvPr>
            <p:cNvSpPr/>
            <p:nvPr/>
          </p:nvSpPr>
          <p:spPr>
            <a:xfrm>
              <a:off x="9094660" y="1419321"/>
              <a:ext cx="1663059" cy="1664208"/>
            </a:xfrm>
            <a:prstGeom prst="ellipse">
              <a:avLst/>
            </a:pr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endParaRPr lang="en-US" sz="3200">
                <a:solidFill>
                  <a:srgbClr val="FFFFFF"/>
                </a:solidFill>
              </a:endParaRPr>
            </a:p>
          </p:txBody>
        </p:sp>
        <p:sp>
          <p:nvSpPr>
            <p:cNvPr id="15" name="Oval 14">
              <a:extLst>
                <a:ext uri="{FF2B5EF4-FFF2-40B4-BE49-F238E27FC236}">
                  <a16:creationId xmlns:a16="http://schemas.microsoft.com/office/drawing/2014/main" id="{02D1C5EB-8502-1791-3E58-F37910166E60}"/>
                </a:ext>
              </a:extLst>
            </p:cNvPr>
            <p:cNvSpPr/>
            <p:nvPr/>
          </p:nvSpPr>
          <p:spPr>
            <a:xfrm>
              <a:off x="9094660" y="1419321"/>
              <a:ext cx="1663059" cy="1664208"/>
            </a:xfrm>
            <a:prstGeom prst="ellipse">
              <a:avLst/>
            </a:prstGeom>
            <a:solidFill>
              <a:srgbClr val="F0EEEF"/>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lgn="ctr"/>
              <a:endParaRPr lang="en-US" sz="3200" b="1" dirty="0"/>
            </a:p>
          </p:txBody>
        </p:sp>
      </p:grpSp>
      <p:grpSp>
        <p:nvGrpSpPr>
          <p:cNvPr id="16" name="Group 15">
            <a:extLst>
              <a:ext uri="{FF2B5EF4-FFF2-40B4-BE49-F238E27FC236}">
                <a16:creationId xmlns:a16="http://schemas.microsoft.com/office/drawing/2014/main" id="{E2555D6D-0B84-802D-E571-8605BD7F82E0}"/>
              </a:ext>
            </a:extLst>
          </p:cNvPr>
          <p:cNvGrpSpPr>
            <a:grpSpLocks noChangeAspect="1"/>
          </p:cNvGrpSpPr>
          <p:nvPr/>
        </p:nvGrpSpPr>
        <p:grpSpPr>
          <a:xfrm>
            <a:off x="8149938" y="3983521"/>
            <a:ext cx="1435608" cy="1435608"/>
            <a:chOff x="9094660" y="1419321"/>
            <a:chExt cx="1663059" cy="1664208"/>
          </a:xfrm>
        </p:grpSpPr>
        <p:sp>
          <p:nvSpPr>
            <p:cNvPr id="17" name="Oval 16">
              <a:extLst>
                <a:ext uri="{FF2B5EF4-FFF2-40B4-BE49-F238E27FC236}">
                  <a16:creationId xmlns:a16="http://schemas.microsoft.com/office/drawing/2014/main" id="{22F1AB8F-3E10-67DD-3C65-9F6B660F259C}"/>
                </a:ext>
              </a:extLst>
            </p:cNvPr>
            <p:cNvSpPr/>
            <p:nvPr/>
          </p:nvSpPr>
          <p:spPr>
            <a:xfrm>
              <a:off x="9094660" y="1419321"/>
              <a:ext cx="1663059" cy="1664208"/>
            </a:xfrm>
            <a:prstGeom prst="ellipse">
              <a:avLst/>
            </a:pr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endParaRPr lang="en-US" sz="3200">
                <a:solidFill>
                  <a:srgbClr val="FFFFFF"/>
                </a:solidFill>
              </a:endParaRPr>
            </a:p>
          </p:txBody>
        </p:sp>
        <p:sp>
          <p:nvSpPr>
            <p:cNvPr id="18" name="Oval 17">
              <a:extLst>
                <a:ext uri="{FF2B5EF4-FFF2-40B4-BE49-F238E27FC236}">
                  <a16:creationId xmlns:a16="http://schemas.microsoft.com/office/drawing/2014/main" id="{BB9D7A25-2FDA-F373-A7EE-FB9E27BE3911}"/>
                </a:ext>
              </a:extLst>
            </p:cNvPr>
            <p:cNvSpPr/>
            <p:nvPr/>
          </p:nvSpPr>
          <p:spPr>
            <a:xfrm>
              <a:off x="9094660" y="1419321"/>
              <a:ext cx="1663059" cy="1664208"/>
            </a:xfrm>
            <a:prstGeom prst="ellipse">
              <a:avLst/>
            </a:prstGeom>
            <a:solidFill>
              <a:srgbClr val="F0EEEF"/>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lgn="ctr"/>
              <a:endParaRPr lang="en-US" sz="3200" b="1" dirty="0"/>
            </a:p>
          </p:txBody>
        </p:sp>
      </p:grpSp>
      <p:sp>
        <p:nvSpPr>
          <p:cNvPr id="19" name="Shape">
            <a:extLst>
              <a:ext uri="{FF2B5EF4-FFF2-40B4-BE49-F238E27FC236}">
                <a16:creationId xmlns:a16="http://schemas.microsoft.com/office/drawing/2014/main" id="{740B63E4-B435-24EC-6303-2AC567B66C89}"/>
              </a:ext>
            </a:extLst>
          </p:cNvPr>
          <p:cNvSpPr/>
          <p:nvPr/>
        </p:nvSpPr>
        <p:spPr>
          <a:xfrm>
            <a:off x="1777107" y="1717983"/>
            <a:ext cx="8217257" cy="4202321"/>
          </a:xfrm>
          <a:custGeom>
            <a:avLst/>
            <a:gdLst/>
            <a:ahLst/>
            <a:cxnLst>
              <a:cxn ang="0">
                <a:pos x="wd2" y="hd2"/>
              </a:cxn>
              <a:cxn ang="5400000">
                <a:pos x="wd2" y="hd2"/>
              </a:cxn>
              <a:cxn ang="10800000">
                <a:pos x="wd2" y="hd2"/>
              </a:cxn>
              <a:cxn ang="16200000">
                <a:pos x="wd2" y="hd2"/>
              </a:cxn>
            </a:cxnLst>
            <a:rect l="0" t="0" r="r" b="b"/>
            <a:pathLst>
              <a:path w="21600" h="21600" extrusionOk="0">
                <a:moveTo>
                  <a:pt x="8346" y="21600"/>
                </a:moveTo>
                <a:cubicBezTo>
                  <a:pt x="6542" y="21600"/>
                  <a:pt x="4961" y="19210"/>
                  <a:pt x="4509" y="15786"/>
                </a:cubicBezTo>
                <a:cubicBezTo>
                  <a:pt x="4379" y="14788"/>
                  <a:pt x="4393" y="13729"/>
                  <a:pt x="4549" y="12722"/>
                </a:cubicBezTo>
                <a:lnTo>
                  <a:pt x="5293" y="7994"/>
                </a:lnTo>
                <a:cubicBezTo>
                  <a:pt x="5521" y="6532"/>
                  <a:pt x="5391" y="4982"/>
                  <a:pt x="4939" y="3739"/>
                </a:cubicBezTo>
                <a:cubicBezTo>
                  <a:pt x="4496" y="2530"/>
                  <a:pt x="3815" y="1804"/>
                  <a:pt x="3063" y="1760"/>
                </a:cubicBezTo>
                <a:cubicBezTo>
                  <a:pt x="3036" y="1760"/>
                  <a:pt x="3004" y="1760"/>
                  <a:pt x="2978" y="1760"/>
                </a:cubicBezTo>
                <a:cubicBezTo>
                  <a:pt x="1581" y="1760"/>
                  <a:pt x="448" y="3984"/>
                  <a:pt x="448" y="6707"/>
                </a:cubicBezTo>
                <a:cubicBezTo>
                  <a:pt x="448" y="6952"/>
                  <a:pt x="349" y="7145"/>
                  <a:pt x="224" y="7145"/>
                </a:cubicBezTo>
                <a:cubicBezTo>
                  <a:pt x="99" y="7145"/>
                  <a:pt x="0" y="6952"/>
                  <a:pt x="0" y="6707"/>
                </a:cubicBezTo>
                <a:cubicBezTo>
                  <a:pt x="0" y="3493"/>
                  <a:pt x="1334" y="884"/>
                  <a:pt x="2978" y="884"/>
                </a:cubicBezTo>
                <a:cubicBezTo>
                  <a:pt x="3013" y="884"/>
                  <a:pt x="3045" y="884"/>
                  <a:pt x="3081" y="884"/>
                </a:cubicBezTo>
                <a:cubicBezTo>
                  <a:pt x="3972" y="946"/>
                  <a:pt x="4782" y="1804"/>
                  <a:pt x="5306" y="3231"/>
                </a:cubicBezTo>
                <a:cubicBezTo>
                  <a:pt x="5843" y="4702"/>
                  <a:pt x="5996" y="6532"/>
                  <a:pt x="5722" y="8248"/>
                </a:cubicBezTo>
                <a:lnTo>
                  <a:pt x="4979" y="12976"/>
                </a:lnTo>
                <a:cubicBezTo>
                  <a:pt x="4845" y="13825"/>
                  <a:pt x="4831" y="14727"/>
                  <a:pt x="4943" y="15559"/>
                </a:cubicBezTo>
                <a:cubicBezTo>
                  <a:pt x="5346" y="18597"/>
                  <a:pt x="6743" y="20716"/>
                  <a:pt x="8346" y="20716"/>
                </a:cubicBezTo>
                <a:cubicBezTo>
                  <a:pt x="9761" y="20716"/>
                  <a:pt x="11033" y="19070"/>
                  <a:pt x="11584" y="16513"/>
                </a:cubicBezTo>
                <a:cubicBezTo>
                  <a:pt x="11834" y="15349"/>
                  <a:pt x="11875" y="14018"/>
                  <a:pt x="11696" y="12748"/>
                </a:cubicBezTo>
                <a:lnTo>
                  <a:pt x="11100" y="8528"/>
                </a:lnTo>
                <a:cubicBezTo>
                  <a:pt x="10813" y="6505"/>
                  <a:pt x="11019" y="4378"/>
                  <a:pt x="11655" y="2697"/>
                </a:cubicBezTo>
                <a:cubicBezTo>
                  <a:pt x="12282" y="1042"/>
                  <a:pt x="13236" y="61"/>
                  <a:pt x="14279" y="0"/>
                </a:cubicBezTo>
                <a:cubicBezTo>
                  <a:pt x="14315" y="0"/>
                  <a:pt x="14346" y="0"/>
                  <a:pt x="14382" y="0"/>
                </a:cubicBezTo>
                <a:cubicBezTo>
                  <a:pt x="15694" y="0"/>
                  <a:pt x="16885" y="1418"/>
                  <a:pt x="17494" y="3695"/>
                </a:cubicBezTo>
                <a:cubicBezTo>
                  <a:pt x="17879" y="5140"/>
                  <a:pt x="17910" y="6847"/>
                  <a:pt x="17584" y="8379"/>
                </a:cubicBezTo>
                <a:lnTo>
                  <a:pt x="16446" y="13685"/>
                </a:lnTo>
                <a:cubicBezTo>
                  <a:pt x="16137" y="15121"/>
                  <a:pt x="16213" y="16758"/>
                  <a:pt x="16643" y="18072"/>
                </a:cubicBezTo>
                <a:cubicBezTo>
                  <a:pt x="17069" y="19367"/>
                  <a:pt x="17758" y="20138"/>
                  <a:pt x="18537" y="20190"/>
                </a:cubicBezTo>
                <a:cubicBezTo>
                  <a:pt x="18564" y="20190"/>
                  <a:pt x="18596" y="20190"/>
                  <a:pt x="18622" y="20190"/>
                </a:cubicBezTo>
                <a:cubicBezTo>
                  <a:pt x="20019" y="20190"/>
                  <a:pt x="21152" y="17966"/>
                  <a:pt x="21152" y="15243"/>
                </a:cubicBezTo>
                <a:cubicBezTo>
                  <a:pt x="21152" y="14998"/>
                  <a:pt x="21251" y="14806"/>
                  <a:pt x="21376" y="14806"/>
                </a:cubicBezTo>
                <a:cubicBezTo>
                  <a:pt x="21501" y="14806"/>
                  <a:pt x="21600" y="14998"/>
                  <a:pt x="21600" y="15243"/>
                </a:cubicBezTo>
                <a:cubicBezTo>
                  <a:pt x="21600" y="18457"/>
                  <a:pt x="20266" y="21066"/>
                  <a:pt x="18622" y="21066"/>
                </a:cubicBezTo>
                <a:cubicBezTo>
                  <a:pt x="18587" y="21066"/>
                  <a:pt x="18555" y="21066"/>
                  <a:pt x="18519" y="21066"/>
                </a:cubicBezTo>
                <a:cubicBezTo>
                  <a:pt x="17593" y="21005"/>
                  <a:pt x="16769" y="20085"/>
                  <a:pt x="16263" y="18544"/>
                </a:cubicBezTo>
                <a:cubicBezTo>
                  <a:pt x="15752" y="16986"/>
                  <a:pt x="15667" y="15042"/>
                  <a:pt x="16030" y="13343"/>
                </a:cubicBezTo>
                <a:lnTo>
                  <a:pt x="17167" y="8038"/>
                </a:lnTo>
                <a:cubicBezTo>
                  <a:pt x="17445" y="6742"/>
                  <a:pt x="17418" y="5306"/>
                  <a:pt x="17096" y="4098"/>
                </a:cubicBezTo>
                <a:cubicBezTo>
                  <a:pt x="16563" y="2110"/>
                  <a:pt x="15524" y="876"/>
                  <a:pt x="14382" y="876"/>
                </a:cubicBezTo>
                <a:cubicBezTo>
                  <a:pt x="14351" y="876"/>
                  <a:pt x="14324" y="876"/>
                  <a:pt x="14293" y="876"/>
                </a:cubicBezTo>
                <a:cubicBezTo>
                  <a:pt x="13388" y="928"/>
                  <a:pt x="12560" y="1777"/>
                  <a:pt x="12018" y="3213"/>
                </a:cubicBezTo>
                <a:cubicBezTo>
                  <a:pt x="11463" y="4684"/>
                  <a:pt x="11284" y="6532"/>
                  <a:pt x="11534" y="8292"/>
                </a:cubicBezTo>
                <a:lnTo>
                  <a:pt x="12130" y="12512"/>
                </a:lnTo>
                <a:cubicBezTo>
                  <a:pt x="12336" y="13965"/>
                  <a:pt x="12287" y="15506"/>
                  <a:pt x="12000" y="16854"/>
                </a:cubicBezTo>
                <a:cubicBezTo>
                  <a:pt x="11373" y="19744"/>
                  <a:pt x="9940" y="21600"/>
                  <a:pt x="8346" y="21600"/>
                </a:cubicBezTo>
                <a:close/>
              </a:path>
            </a:pathLst>
          </a:custGeom>
          <a:solidFill>
            <a:schemeClr val="accent1">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nvGrpSpPr>
          <p:cNvPr id="20" name="Group 19">
            <a:extLst>
              <a:ext uri="{FF2B5EF4-FFF2-40B4-BE49-F238E27FC236}">
                <a16:creationId xmlns:a16="http://schemas.microsoft.com/office/drawing/2014/main" id="{0005062F-FD64-AC21-7F9B-9214B5BF042C}"/>
              </a:ext>
            </a:extLst>
          </p:cNvPr>
          <p:cNvGrpSpPr/>
          <p:nvPr/>
        </p:nvGrpSpPr>
        <p:grpSpPr>
          <a:xfrm>
            <a:off x="1000218" y="3893246"/>
            <a:ext cx="2342252" cy="1768587"/>
            <a:chOff x="319755" y="4381524"/>
            <a:chExt cx="2088994" cy="1768587"/>
          </a:xfrm>
        </p:grpSpPr>
        <p:sp>
          <p:nvSpPr>
            <p:cNvPr id="21" name="TextBox 12">
              <a:extLst>
                <a:ext uri="{FF2B5EF4-FFF2-40B4-BE49-F238E27FC236}">
                  <a16:creationId xmlns:a16="http://schemas.microsoft.com/office/drawing/2014/main" id="{32E620EC-0384-326A-469A-E8F23969B5FD}"/>
                </a:ext>
              </a:extLst>
            </p:cNvPr>
            <p:cNvSpPr txBox="1"/>
            <p:nvPr/>
          </p:nvSpPr>
          <p:spPr>
            <a:xfrm>
              <a:off x="319755" y="4381524"/>
              <a:ext cx="2088993"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noProof="1">
                  <a:solidFill>
                    <a:schemeClr val="accent1">
                      <a:lumMod val="75000"/>
                    </a:schemeClr>
                  </a:solidFill>
                </a:rPr>
                <a:t>What is</a:t>
              </a:r>
            </a:p>
          </p:txBody>
        </p:sp>
        <p:sp>
          <p:nvSpPr>
            <p:cNvPr id="22" name="Rectangle 21">
              <a:extLst>
                <a:ext uri="{FF2B5EF4-FFF2-40B4-BE49-F238E27FC236}">
                  <a16:creationId xmlns:a16="http://schemas.microsoft.com/office/drawing/2014/main" id="{321C377A-A49D-CC66-6656-5B254D3586DB}"/>
                </a:ext>
              </a:extLst>
            </p:cNvPr>
            <p:cNvSpPr/>
            <p:nvPr/>
          </p:nvSpPr>
          <p:spPr>
            <a:xfrm>
              <a:off x="319756" y="4765116"/>
              <a:ext cx="2088993" cy="1384995"/>
            </a:xfrm>
            <a:prstGeom prst="rect">
              <a:avLst/>
            </a:prstGeom>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1400" noProof="1"/>
                <a:t>Any risk that emanates from the use of electronic data and its transmission, including technology tools such as the internet and telecom networks</a:t>
              </a:r>
            </a:p>
          </p:txBody>
        </p:sp>
      </p:grpSp>
      <p:grpSp>
        <p:nvGrpSpPr>
          <p:cNvPr id="23" name="Group 22">
            <a:extLst>
              <a:ext uri="{FF2B5EF4-FFF2-40B4-BE49-F238E27FC236}">
                <a16:creationId xmlns:a16="http://schemas.microsoft.com/office/drawing/2014/main" id="{0CFDF893-2F6D-63AE-AF4F-7307CEB574F5}"/>
              </a:ext>
            </a:extLst>
          </p:cNvPr>
          <p:cNvGrpSpPr/>
          <p:nvPr/>
        </p:nvGrpSpPr>
        <p:grpSpPr>
          <a:xfrm>
            <a:off x="8849531" y="2200380"/>
            <a:ext cx="2342252" cy="1860919"/>
            <a:chOff x="319755" y="4073748"/>
            <a:chExt cx="2088994" cy="1860919"/>
          </a:xfrm>
        </p:grpSpPr>
        <p:sp>
          <p:nvSpPr>
            <p:cNvPr id="24" name="TextBox 15">
              <a:extLst>
                <a:ext uri="{FF2B5EF4-FFF2-40B4-BE49-F238E27FC236}">
                  <a16:creationId xmlns:a16="http://schemas.microsoft.com/office/drawing/2014/main" id="{4B1A8B1C-FC3F-7F69-8A38-7DE2AF7C6D47}"/>
                </a:ext>
              </a:extLst>
            </p:cNvPr>
            <p:cNvSpPr txBox="1"/>
            <p:nvPr/>
          </p:nvSpPr>
          <p:spPr>
            <a:xfrm>
              <a:off x="319755" y="4073748"/>
              <a:ext cx="2088993"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noProof="1">
                  <a:solidFill>
                    <a:schemeClr val="accent1">
                      <a:lumMod val="75000"/>
                    </a:schemeClr>
                  </a:solidFill>
                </a:rPr>
                <a:t>Adaptation pathways</a:t>
              </a:r>
            </a:p>
          </p:txBody>
        </p:sp>
        <p:sp>
          <p:nvSpPr>
            <p:cNvPr id="25" name="Rectangle 24">
              <a:extLst>
                <a:ext uri="{FF2B5EF4-FFF2-40B4-BE49-F238E27FC236}">
                  <a16:creationId xmlns:a16="http://schemas.microsoft.com/office/drawing/2014/main" id="{6C3429C5-2FCA-C1E5-4746-FDFE37170AEC}"/>
                </a:ext>
              </a:extLst>
            </p:cNvPr>
            <p:cNvSpPr/>
            <p:nvPr/>
          </p:nvSpPr>
          <p:spPr>
            <a:xfrm>
              <a:off x="319756" y="4765116"/>
              <a:ext cx="2088993" cy="1169551"/>
            </a:xfrm>
            <a:prstGeom prst="rect">
              <a:avLst/>
            </a:prstGeom>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1400" noProof="1"/>
                <a:t>Identifying and assessing risks, implementing controls, network monitoring and detection solutions, response plans, etc.</a:t>
              </a:r>
            </a:p>
          </p:txBody>
        </p:sp>
      </p:grpSp>
      <p:grpSp>
        <p:nvGrpSpPr>
          <p:cNvPr id="26" name="Group 25">
            <a:extLst>
              <a:ext uri="{FF2B5EF4-FFF2-40B4-BE49-F238E27FC236}">
                <a16:creationId xmlns:a16="http://schemas.microsoft.com/office/drawing/2014/main" id="{BBE01AB0-15F8-620A-34C1-93CE23260618}"/>
              </a:ext>
            </a:extLst>
          </p:cNvPr>
          <p:cNvGrpSpPr/>
          <p:nvPr/>
        </p:nvGrpSpPr>
        <p:grpSpPr>
          <a:xfrm>
            <a:off x="4256266" y="1227962"/>
            <a:ext cx="1564239" cy="1922475"/>
            <a:chOff x="319755" y="4381524"/>
            <a:chExt cx="2088994" cy="1922475"/>
          </a:xfrm>
        </p:grpSpPr>
        <p:sp>
          <p:nvSpPr>
            <p:cNvPr id="27" name="TextBox 18">
              <a:extLst>
                <a:ext uri="{FF2B5EF4-FFF2-40B4-BE49-F238E27FC236}">
                  <a16:creationId xmlns:a16="http://schemas.microsoft.com/office/drawing/2014/main" id="{545952C6-595E-7E27-2F18-E11415374747}"/>
                </a:ext>
              </a:extLst>
            </p:cNvPr>
            <p:cNvSpPr txBox="1"/>
            <p:nvPr/>
          </p:nvSpPr>
          <p:spPr>
            <a:xfrm>
              <a:off x="319755" y="4381524"/>
              <a:ext cx="2088993"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noProof="1">
                  <a:solidFill>
                    <a:schemeClr val="accent1">
                      <a:lumMod val="75000"/>
                    </a:schemeClr>
                  </a:solidFill>
                </a:rPr>
                <a:t>Hazards</a:t>
              </a:r>
            </a:p>
          </p:txBody>
        </p:sp>
        <p:sp>
          <p:nvSpPr>
            <p:cNvPr id="28" name="Rectangle 27">
              <a:extLst>
                <a:ext uri="{FF2B5EF4-FFF2-40B4-BE49-F238E27FC236}">
                  <a16:creationId xmlns:a16="http://schemas.microsoft.com/office/drawing/2014/main" id="{82CFD8C5-A9B6-C9A2-9F39-BC5F1D3D1CAB}"/>
                </a:ext>
              </a:extLst>
            </p:cNvPr>
            <p:cNvSpPr/>
            <p:nvPr/>
          </p:nvSpPr>
          <p:spPr>
            <a:xfrm>
              <a:off x="319756" y="4765116"/>
              <a:ext cx="2088993" cy="1538883"/>
            </a:xfrm>
            <a:prstGeom prst="rect">
              <a:avLst/>
            </a:prstGeom>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en-US" sz="1400" b="1" noProof="1"/>
                <a:t>Tangible</a:t>
              </a:r>
              <a:r>
                <a:rPr lang="en-US" sz="1400" noProof="1"/>
                <a:t>: Financial, Operational hazards</a:t>
              </a:r>
            </a:p>
            <a:p>
              <a:pPr>
                <a:spcBef>
                  <a:spcPts val="1200"/>
                </a:spcBef>
              </a:pPr>
              <a:r>
                <a:rPr lang="en-US" sz="1400" b="1" noProof="1"/>
                <a:t>Intangible</a:t>
              </a:r>
              <a:r>
                <a:rPr lang="en-US" sz="1400" noProof="1"/>
                <a:t>: Reputation</a:t>
              </a:r>
            </a:p>
          </p:txBody>
        </p:sp>
      </p:grpSp>
      <p:grpSp>
        <p:nvGrpSpPr>
          <p:cNvPr id="29" name="Group 28">
            <a:extLst>
              <a:ext uri="{FF2B5EF4-FFF2-40B4-BE49-F238E27FC236}">
                <a16:creationId xmlns:a16="http://schemas.microsoft.com/office/drawing/2014/main" id="{BCFCC15D-916C-7C74-269F-A44079FF4146}"/>
              </a:ext>
            </a:extLst>
          </p:cNvPr>
          <p:cNvGrpSpPr/>
          <p:nvPr/>
        </p:nvGrpSpPr>
        <p:grpSpPr>
          <a:xfrm>
            <a:off x="6096000" y="4477116"/>
            <a:ext cx="1908587" cy="1823035"/>
            <a:chOff x="319755" y="4381524"/>
            <a:chExt cx="2088992" cy="2738556"/>
          </a:xfrm>
        </p:grpSpPr>
        <p:sp>
          <p:nvSpPr>
            <p:cNvPr id="30" name="TextBox 21">
              <a:extLst>
                <a:ext uri="{FF2B5EF4-FFF2-40B4-BE49-F238E27FC236}">
                  <a16:creationId xmlns:a16="http://schemas.microsoft.com/office/drawing/2014/main" id="{4C6E3FDB-1F5F-4554-4DF4-FDCA06039295}"/>
                </a:ext>
              </a:extLst>
            </p:cNvPr>
            <p:cNvSpPr txBox="1"/>
            <p:nvPr/>
          </p:nvSpPr>
          <p:spPr>
            <a:xfrm>
              <a:off x="319755" y="4381524"/>
              <a:ext cx="2088992"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noProof="1">
                  <a:solidFill>
                    <a:schemeClr val="accent1">
                      <a:lumMod val="75000"/>
                    </a:schemeClr>
                  </a:solidFill>
                </a:rPr>
                <a:t>Impact</a:t>
              </a:r>
            </a:p>
          </p:txBody>
        </p:sp>
        <p:sp>
          <p:nvSpPr>
            <p:cNvPr id="31" name="Rectangle 30">
              <a:extLst>
                <a:ext uri="{FF2B5EF4-FFF2-40B4-BE49-F238E27FC236}">
                  <a16:creationId xmlns:a16="http://schemas.microsoft.com/office/drawing/2014/main" id="{72955CAA-D91F-4116-46C0-A0931D768516}"/>
                </a:ext>
              </a:extLst>
            </p:cNvPr>
            <p:cNvSpPr/>
            <p:nvPr/>
          </p:nvSpPr>
          <p:spPr>
            <a:xfrm>
              <a:off x="425831" y="5039546"/>
              <a:ext cx="1982916" cy="2080534"/>
            </a:xfrm>
            <a:prstGeom prst="rect">
              <a:avLst/>
            </a:prstGeom>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1400" noProof="1"/>
                <a:t>Malfunctioning operating assets, infrastructure chaos in smart cities, increased cyber pirates in maritime, etc.</a:t>
              </a:r>
            </a:p>
          </p:txBody>
        </p:sp>
      </p:grpSp>
      <p:pic>
        <p:nvPicPr>
          <p:cNvPr id="33" name="Graphic 24" descr="Eye">
            <a:extLst>
              <a:ext uri="{FF2B5EF4-FFF2-40B4-BE49-F238E27FC236}">
                <a16:creationId xmlns:a16="http://schemas.microsoft.com/office/drawing/2014/main" id="{060F1EBF-5CB2-CFE1-AB75-5326517CD4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8680" y="2265548"/>
            <a:ext cx="1523381" cy="1523381"/>
          </a:xfrm>
          <a:prstGeom prst="rect">
            <a:avLst/>
          </a:prstGeom>
        </p:spPr>
      </p:pic>
      <p:pic>
        <p:nvPicPr>
          <p:cNvPr id="35" name="Graphic 26" descr="Lights On">
            <a:extLst>
              <a:ext uri="{FF2B5EF4-FFF2-40B4-BE49-F238E27FC236}">
                <a16:creationId xmlns:a16="http://schemas.microsoft.com/office/drawing/2014/main" id="{52421887-7AC1-B891-A04F-FB6773BA76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49786" y="4214996"/>
            <a:ext cx="1035911" cy="1035911"/>
          </a:xfrm>
          <a:prstGeom prst="rect">
            <a:avLst/>
          </a:prstGeom>
        </p:spPr>
      </p:pic>
      <p:pic>
        <p:nvPicPr>
          <p:cNvPr id="37" name="Graphic 36" descr="Airplane with solid fill">
            <a:extLst>
              <a:ext uri="{FF2B5EF4-FFF2-40B4-BE49-F238E27FC236}">
                <a16:creationId xmlns:a16="http://schemas.microsoft.com/office/drawing/2014/main" id="{7109426D-E3F4-78DF-475A-684AED6ECA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48594" y="2510748"/>
            <a:ext cx="914400" cy="914400"/>
          </a:xfrm>
          <a:prstGeom prst="rect">
            <a:avLst/>
          </a:prstGeom>
        </p:spPr>
      </p:pic>
      <p:pic>
        <p:nvPicPr>
          <p:cNvPr id="32" name="Graphic 31" descr="Lightning bolt with solid fill">
            <a:extLst>
              <a:ext uri="{FF2B5EF4-FFF2-40B4-BE49-F238E27FC236}">
                <a16:creationId xmlns:a16="http://schemas.microsoft.com/office/drawing/2014/main" id="{4C2C9B91-9057-20D8-394F-331127BFEE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6532" y="3732005"/>
            <a:ext cx="1525885" cy="1525885"/>
          </a:xfrm>
          <a:prstGeom prst="rect">
            <a:avLst/>
          </a:prstGeom>
        </p:spPr>
      </p:pic>
    </p:spTree>
    <p:extLst>
      <p:ext uri="{BB962C8B-B14F-4D97-AF65-F5344CB8AC3E}">
        <p14:creationId xmlns:p14="http://schemas.microsoft.com/office/powerpoint/2010/main" val="2418742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3313-A177-A3C8-5DF4-120F6C877A02}"/>
              </a:ext>
            </a:extLst>
          </p:cNvPr>
          <p:cNvSpPr>
            <a:spLocks noGrp="1"/>
          </p:cNvSpPr>
          <p:nvPr>
            <p:ph type="title"/>
          </p:nvPr>
        </p:nvSpPr>
        <p:spPr/>
        <p:txBody>
          <a:bodyPr/>
          <a:lstStyle/>
          <a:p>
            <a:r>
              <a:rPr lang="en-GB" dirty="0"/>
              <a:t>Information Technology VS Operational Technology</a:t>
            </a:r>
          </a:p>
        </p:txBody>
      </p:sp>
      <p:sp>
        <p:nvSpPr>
          <p:cNvPr id="3" name="Date Placeholder 2">
            <a:extLst>
              <a:ext uri="{FF2B5EF4-FFF2-40B4-BE49-F238E27FC236}">
                <a16:creationId xmlns:a16="http://schemas.microsoft.com/office/drawing/2014/main" id="{14DCAA8F-A274-2DAD-7C45-FB21D0374D87}"/>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7C27197C-2574-70BF-D33D-4D8D38E79FE1}"/>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AB47523A-67A4-0AAE-CAD7-B0F5D8B06B10}"/>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36</a:t>
            </a:fld>
            <a:endParaRPr lang="en-GB" dirty="0"/>
          </a:p>
        </p:txBody>
      </p:sp>
      <p:pic>
        <p:nvPicPr>
          <p:cNvPr id="12" name="Content Placeholder 11">
            <a:extLst>
              <a:ext uri="{FF2B5EF4-FFF2-40B4-BE49-F238E27FC236}">
                <a16:creationId xmlns:a16="http://schemas.microsoft.com/office/drawing/2014/main" id="{EB7FE2EE-EE50-469D-9663-8389A8817D0C}"/>
              </a:ext>
            </a:extLst>
          </p:cNvPr>
          <p:cNvPicPr>
            <a:picLocks noGrp="1" noChangeAspect="1"/>
          </p:cNvPicPr>
          <p:nvPr>
            <p:ph idx="1"/>
          </p:nvPr>
        </p:nvPicPr>
        <p:blipFill>
          <a:blip r:embed="rId3"/>
          <a:stretch>
            <a:fillRect/>
          </a:stretch>
        </p:blipFill>
        <p:spPr>
          <a:xfrm>
            <a:off x="949833" y="1604468"/>
            <a:ext cx="5846384" cy="1451787"/>
          </a:xfrm>
        </p:spPr>
      </p:pic>
      <p:grpSp>
        <p:nvGrpSpPr>
          <p:cNvPr id="13" name="Group 12">
            <a:extLst>
              <a:ext uri="{FF2B5EF4-FFF2-40B4-BE49-F238E27FC236}">
                <a16:creationId xmlns:a16="http://schemas.microsoft.com/office/drawing/2014/main" id="{EEE6CF48-8E75-DFAD-FB97-5D3139B35788}"/>
              </a:ext>
            </a:extLst>
          </p:cNvPr>
          <p:cNvGrpSpPr/>
          <p:nvPr/>
        </p:nvGrpSpPr>
        <p:grpSpPr>
          <a:xfrm>
            <a:off x="5736016" y="4087471"/>
            <a:ext cx="5846385" cy="1449487"/>
            <a:chOff x="949832" y="3057741"/>
            <a:chExt cx="5846385" cy="1449487"/>
          </a:xfrm>
        </p:grpSpPr>
        <p:pic>
          <p:nvPicPr>
            <p:cNvPr id="8" name="Picture 7">
              <a:extLst>
                <a:ext uri="{FF2B5EF4-FFF2-40B4-BE49-F238E27FC236}">
                  <a16:creationId xmlns:a16="http://schemas.microsoft.com/office/drawing/2014/main" id="{0FAB18DF-9B84-D535-5C4D-DD042489DE66}"/>
                </a:ext>
              </a:extLst>
            </p:cNvPr>
            <p:cNvPicPr>
              <a:picLocks noChangeAspect="1"/>
            </p:cNvPicPr>
            <p:nvPr/>
          </p:nvPicPr>
          <p:blipFill rotWithShape="1">
            <a:blip r:embed="rId4"/>
            <a:srcRect r="12313"/>
            <a:stretch/>
          </p:blipFill>
          <p:spPr>
            <a:xfrm>
              <a:off x="949832" y="3059226"/>
              <a:ext cx="2798384" cy="1448002"/>
            </a:xfrm>
            <a:prstGeom prst="rect">
              <a:avLst/>
            </a:prstGeom>
          </p:spPr>
        </p:pic>
        <p:pic>
          <p:nvPicPr>
            <p:cNvPr id="10" name="Picture 9">
              <a:extLst>
                <a:ext uri="{FF2B5EF4-FFF2-40B4-BE49-F238E27FC236}">
                  <a16:creationId xmlns:a16="http://schemas.microsoft.com/office/drawing/2014/main" id="{7F657CDB-8CB3-71AB-44C1-61A139B4C3EC}"/>
                </a:ext>
              </a:extLst>
            </p:cNvPr>
            <p:cNvPicPr>
              <a:picLocks noChangeAspect="1"/>
            </p:cNvPicPr>
            <p:nvPr/>
          </p:nvPicPr>
          <p:blipFill rotWithShape="1">
            <a:blip r:embed="rId5"/>
            <a:srcRect l="10673" r="28008"/>
            <a:stretch/>
          </p:blipFill>
          <p:spPr>
            <a:xfrm>
              <a:off x="3748216" y="3057741"/>
              <a:ext cx="3048001" cy="1448001"/>
            </a:xfrm>
            <a:prstGeom prst="rect">
              <a:avLst/>
            </a:prstGeom>
          </p:spPr>
        </p:pic>
      </p:grpSp>
      <p:sp>
        <p:nvSpPr>
          <p:cNvPr id="14" name="TextBox 13">
            <a:extLst>
              <a:ext uri="{FF2B5EF4-FFF2-40B4-BE49-F238E27FC236}">
                <a16:creationId xmlns:a16="http://schemas.microsoft.com/office/drawing/2014/main" id="{E5014832-6607-6E06-3513-6847FF8E2205}"/>
              </a:ext>
            </a:extLst>
          </p:cNvPr>
          <p:cNvSpPr txBox="1"/>
          <p:nvPr/>
        </p:nvSpPr>
        <p:spPr>
          <a:xfrm>
            <a:off x="6862118" y="1591697"/>
            <a:ext cx="4547287" cy="1477328"/>
          </a:xfrm>
          <a:prstGeom prst="rect">
            <a:avLst/>
          </a:prstGeom>
          <a:noFill/>
        </p:spPr>
        <p:txBody>
          <a:bodyPr wrap="square" rtlCol="0">
            <a:spAutoFit/>
          </a:bodyPr>
          <a:lstStyle/>
          <a:p>
            <a:pPr marL="285750" indent="-285750">
              <a:buFont typeface="Arial" panose="020B0604020202020204" pitchFamily="34" charset="0"/>
              <a:buChar char="•"/>
            </a:pPr>
            <a:r>
              <a:rPr lang="en-GB" dirty="0"/>
              <a:t>The critical infrastructure required for data processing. </a:t>
            </a:r>
          </a:p>
          <a:p>
            <a:pPr marL="285750" indent="-285750">
              <a:buFont typeface="Arial" panose="020B0604020202020204" pitchFamily="34" charset="0"/>
              <a:buChar char="•"/>
            </a:pPr>
            <a:r>
              <a:rPr lang="en-GB" dirty="0"/>
              <a:t>Monitoring and securing core business functions</a:t>
            </a:r>
          </a:p>
          <a:p>
            <a:pPr marL="285750" indent="-285750">
              <a:buFont typeface="Arial" panose="020B0604020202020204" pitchFamily="34" charset="0"/>
              <a:buChar char="•"/>
            </a:pPr>
            <a:r>
              <a:rPr lang="en-GB" dirty="0"/>
              <a:t>Front-end informational activities</a:t>
            </a:r>
          </a:p>
        </p:txBody>
      </p:sp>
      <p:sp>
        <p:nvSpPr>
          <p:cNvPr id="15" name="TextBox 14">
            <a:extLst>
              <a:ext uri="{FF2B5EF4-FFF2-40B4-BE49-F238E27FC236}">
                <a16:creationId xmlns:a16="http://schemas.microsoft.com/office/drawing/2014/main" id="{07C77576-91B5-017E-4ACB-8D9428C5CFDF}"/>
              </a:ext>
            </a:extLst>
          </p:cNvPr>
          <p:cNvSpPr txBox="1"/>
          <p:nvPr/>
        </p:nvSpPr>
        <p:spPr>
          <a:xfrm>
            <a:off x="852720" y="4058144"/>
            <a:ext cx="4724996" cy="1477328"/>
          </a:xfrm>
          <a:prstGeom prst="rect">
            <a:avLst/>
          </a:prstGeom>
          <a:noFill/>
        </p:spPr>
        <p:txBody>
          <a:bodyPr wrap="square" rtlCol="0">
            <a:spAutoFit/>
          </a:bodyPr>
          <a:lstStyle/>
          <a:p>
            <a:pPr marL="285750" indent="-285750">
              <a:buFont typeface="Arial" panose="020B0604020202020204" pitchFamily="34" charset="0"/>
              <a:buChar char="•"/>
            </a:pPr>
            <a:r>
              <a:rPr lang="en-GB" dirty="0"/>
              <a:t>Network of devices and software used in manufacturing and industrial systems</a:t>
            </a:r>
          </a:p>
          <a:p>
            <a:pPr marL="285750" indent="-285750">
              <a:buFont typeface="Arial" panose="020B0604020202020204" pitchFamily="34" charset="0"/>
              <a:buChar char="•"/>
            </a:pPr>
            <a:r>
              <a:rPr lang="en-GB" dirty="0"/>
              <a:t>Connecting, monitoring, managing industrial operations</a:t>
            </a:r>
          </a:p>
          <a:p>
            <a:pPr marL="285750" indent="-285750">
              <a:buFont typeface="Arial" panose="020B0604020202020204" pitchFamily="34" charset="0"/>
              <a:buChar char="•"/>
            </a:pPr>
            <a:r>
              <a:rPr lang="en-GB" dirty="0"/>
              <a:t>Back-end production</a:t>
            </a:r>
          </a:p>
        </p:txBody>
      </p:sp>
      <p:sp>
        <p:nvSpPr>
          <p:cNvPr id="16" name="TextBox 15">
            <a:extLst>
              <a:ext uri="{FF2B5EF4-FFF2-40B4-BE49-F238E27FC236}">
                <a16:creationId xmlns:a16="http://schemas.microsoft.com/office/drawing/2014/main" id="{57DFA563-EF18-EB7B-ED90-E018D9A82EC3}"/>
              </a:ext>
            </a:extLst>
          </p:cNvPr>
          <p:cNvSpPr txBox="1"/>
          <p:nvPr/>
        </p:nvSpPr>
        <p:spPr>
          <a:xfrm>
            <a:off x="5848863" y="1914862"/>
            <a:ext cx="799072" cy="830997"/>
          </a:xfrm>
          <a:prstGeom prst="rect">
            <a:avLst/>
          </a:prstGeom>
          <a:noFill/>
        </p:spPr>
        <p:txBody>
          <a:bodyPr wrap="square" rtlCol="0">
            <a:spAutoFit/>
          </a:bodyPr>
          <a:lstStyle/>
          <a:p>
            <a:r>
              <a:rPr lang="en-GB" sz="4800" b="1" dirty="0">
                <a:solidFill>
                  <a:schemeClr val="bg1"/>
                </a:solidFill>
              </a:rPr>
              <a:t>IT</a:t>
            </a:r>
          </a:p>
        </p:txBody>
      </p:sp>
      <p:sp>
        <p:nvSpPr>
          <p:cNvPr id="17" name="TextBox 16">
            <a:extLst>
              <a:ext uri="{FF2B5EF4-FFF2-40B4-BE49-F238E27FC236}">
                <a16:creationId xmlns:a16="http://schemas.microsoft.com/office/drawing/2014/main" id="{8349D82A-C04C-14BB-2E2B-F0384D265A06}"/>
              </a:ext>
            </a:extLst>
          </p:cNvPr>
          <p:cNvSpPr txBox="1"/>
          <p:nvPr/>
        </p:nvSpPr>
        <p:spPr>
          <a:xfrm>
            <a:off x="5768968" y="4435306"/>
            <a:ext cx="1131466" cy="830997"/>
          </a:xfrm>
          <a:prstGeom prst="rect">
            <a:avLst/>
          </a:prstGeom>
          <a:noFill/>
        </p:spPr>
        <p:txBody>
          <a:bodyPr wrap="square" rtlCol="0">
            <a:spAutoFit/>
          </a:bodyPr>
          <a:lstStyle/>
          <a:p>
            <a:r>
              <a:rPr lang="en-GB" sz="4800" b="1" dirty="0">
                <a:solidFill>
                  <a:schemeClr val="bg1"/>
                </a:solidFill>
              </a:rPr>
              <a:t>OT</a:t>
            </a:r>
          </a:p>
        </p:txBody>
      </p:sp>
    </p:spTree>
    <p:extLst>
      <p:ext uri="{BB962C8B-B14F-4D97-AF65-F5344CB8AC3E}">
        <p14:creationId xmlns:p14="http://schemas.microsoft.com/office/powerpoint/2010/main" val="3713656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E677-5B15-45D9-1827-59EE0C7BBBB5}"/>
              </a:ext>
            </a:extLst>
          </p:cNvPr>
          <p:cNvSpPr>
            <a:spLocks noGrp="1"/>
          </p:cNvSpPr>
          <p:nvPr>
            <p:ph type="title"/>
          </p:nvPr>
        </p:nvSpPr>
        <p:spPr/>
        <p:txBody>
          <a:bodyPr/>
          <a:lstStyle/>
          <a:p>
            <a:r>
              <a:rPr lang="en-GB" dirty="0"/>
              <a:t>Cyber Physical Systems</a:t>
            </a:r>
          </a:p>
        </p:txBody>
      </p:sp>
      <p:sp>
        <p:nvSpPr>
          <p:cNvPr id="3" name="Date Placeholder 2">
            <a:extLst>
              <a:ext uri="{FF2B5EF4-FFF2-40B4-BE49-F238E27FC236}">
                <a16:creationId xmlns:a16="http://schemas.microsoft.com/office/drawing/2014/main" id="{95F6DE2B-DD54-1C22-8FB3-5E3022E0EABD}"/>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D83A6503-2573-4556-51DF-ED6CF16CD90C}"/>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4A784D85-3C51-FB18-FD26-5D7D8D3F5C19}"/>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37</a:t>
            </a:fld>
            <a:endParaRPr lang="en-GB" dirty="0"/>
          </a:p>
        </p:txBody>
      </p:sp>
      <p:sp>
        <p:nvSpPr>
          <p:cNvPr id="6" name="Content Placeholder 5">
            <a:extLst>
              <a:ext uri="{FF2B5EF4-FFF2-40B4-BE49-F238E27FC236}">
                <a16:creationId xmlns:a16="http://schemas.microsoft.com/office/drawing/2014/main" id="{671864B9-60F8-2F78-BC90-2153A6525375}"/>
              </a:ext>
            </a:extLst>
          </p:cNvPr>
          <p:cNvSpPr>
            <a:spLocks noGrp="1"/>
          </p:cNvSpPr>
          <p:nvPr>
            <p:ph idx="1"/>
          </p:nvPr>
        </p:nvSpPr>
        <p:spPr>
          <a:xfrm>
            <a:off x="512609" y="1424077"/>
            <a:ext cx="11152339" cy="856892"/>
          </a:xfrm>
        </p:spPr>
        <p:txBody>
          <a:bodyPr/>
          <a:lstStyle/>
          <a:p>
            <a:r>
              <a:rPr lang="en-GB" b="0" i="0" u="none" strike="noStrike" baseline="0" dirty="0">
                <a:solidFill>
                  <a:srgbClr val="000000"/>
                </a:solidFill>
                <a:latin typeface="MinionPro-Regular"/>
              </a:rPr>
              <a:t>C</a:t>
            </a:r>
            <a:r>
              <a:rPr lang="en-GB" dirty="0"/>
              <a:t>yber-Physical Systems, or CPS, </a:t>
            </a:r>
            <a:r>
              <a:rPr lang="en-US" dirty="0"/>
              <a:t>integrate computational components (information processing) with physical processes, which interact through a network (ISO Definition)</a:t>
            </a:r>
            <a:endParaRPr lang="en-GB" dirty="0"/>
          </a:p>
        </p:txBody>
      </p:sp>
      <p:pic>
        <p:nvPicPr>
          <p:cNvPr id="8" name="Picture 7">
            <a:extLst>
              <a:ext uri="{FF2B5EF4-FFF2-40B4-BE49-F238E27FC236}">
                <a16:creationId xmlns:a16="http://schemas.microsoft.com/office/drawing/2014/main" id="{F33ACE99-2E41-C48C-9FE4-579E751C2BF0}"/>
              </a:ext>
            </a:extLst>
          </p:cNvPr>
          <p:cNvPicPr>
            <a:picLocks noChangeAspect="1"/>
          </p:cNvPicPr>
          <p:nvPr/>
        </p:nvPicPr>
        <p:blipFill>
          <a:blip r:embed="rId3"/>
          <a:stretch>
            <a:fillRect/>
          </a:stretch>
        </p:blipFill>
        <p:spPr>
          <a:xfrm>
            <a:off x="5475856" y="2413684"/>
            <a:ext cx="6106545" cy="3427545"/>
          </a:xfrm>
          <a:prstGeom prst="rect">
            <a:avLst/>
          </a:prstGeom>
        </p:spPr>
      </p:pic>
      <p:sp>
        <p:nvSpPr>
          <p:cNvPr id="9" name="Content Placeholder 5">
            <a:extLst>
              <a:ext uri="{FF2B5EF4-FFF2-40B4-BE49-F238E27FC236}">
                <a16:creationId xmlns:a16="http://schemas.microsoft.com/office/drawing/2014/main" id="{A875CF02-277C-5C3E-3B3B-E892E071C855}"/>
              </a:ext>
            </a:extLst>
          </p:cNvPr>
          <p:cNvSpPr txBox="1">
            <a:spLocks/>
          </p:cNvSpPr>
          <p:nvPr/>
        </p:nvSpPr>
        <p:spPr bwMode="auto">
          <a:xfrm>
            <a:off x="527052" y="2654259"/>
            <a:ext cx="4812922" cy="85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r>
              <a:rPr lang="en-US" kern="0" dirty="0">
                <a:solidFill>
                  <a:schemeClr val="accent1"/>
                </a:solidFill>
              </a:rPr>
              <a:t>Example: </a:t>
            </a:r>
            <a:r>
              <a:rPr lang="en-US" kern="0" dirty="0"/>
              <a:t>Virtual Power Plants coordinate distributed power sources</a:t>
            </a:r>
          </a:p>
          <a:p>
            <a:pPr lvl="1">
              <a:buFont typeface="Courier New" panose="02070309020205020404" pitchFamily="49" charset="0"/>
              <a:buChar char="o"/>
            </a:pPr>
            <a:r>
              <a:rPr lang="en-US" kern="0" dirty="0"/>
              <a:t>solar, wind and hydrogen power generation sites</a:t>
            </a:r>
          </a:p>
          <a:p>
            <a:pPr lvl="1">
              <a:buFont typeface="Courier New" panose="02070309020205020404" pitchFamily="49" charset="0"/>
              <a:buChar char="o"/>
            </a:pPr>
            <a:r>
              <a:rPr lang="en-US" kern="0" dirty="0"/>
              <a:t>Electric cars, rechargeable batteries</a:t>
            </a:r>
          </a:p>
          <a:p>
            <a:r>
              <a:rPr lang="en-US" kern="0" dirty="0"/>
              <a:t>Operations are coordinated as if they were a single power plant</a:t>
            </a:r>
            <a:endParaRPr lang="en-GB" kern="0" dirty="0"/>
          </a:p>
        </p:txBody>
      </p:sp>
      <p:sp>
        <p:nvSpPr>
          <p:cNvPr id="10" name="TextBox 9">
            <a:extLst>
              <a:ext uri="{FF2B5EF4-FFF2-40B4-BE49-F238E27FC236}">
                <a16:creationId xmlns:a16="http://schemas.microsoft.com/office/drawing/2014/main" id="{0D2FC8CA-93A8-CC9F-F435-E9B4B0DB6217}"/>
              </a:ext>
            </a:extLst>
          </p:cNvPr>
          <p:cNvSpPr txBox="1"/>
          <p:nvPr/>
        </p:nvSpPr>
        <p:spPr>
          <a:xfrm>
            <a:off x="9479178" y="5841229"/>
            <a:ext cx="1452433" cy="215444"/>
          </a:xfrm>
          <a:prstGeom prst="rect">
            <a:avLst/>
          </a:prstGeom>
          <a:noFill/>
        </p:spPr>
        <p:txBody>
          <a:bodyPr wrap="square" rtlCol="0">
            <a:spAutoFit/>
          </a:bodyPr>
          <a:lstStyle/>
          <a:p>
            <a:r>
              <a:rPr lang="en-GB" sz="800" dirty="0">
                <a:solidFill>
                  <a:schemeClr val="accent1"/>
                </a:solidFill>
              </a:rPr>
              <a:t>Source: Toshiba Clip</a:t>
            </a:r>
          </a:p>
        </p:txBody>
      </p:sp>
    </p:spTree>
    <p:extLst>
      <p:ext uri="{BB962C8B-B14F-4D97-AF65-F5344CB8AC3E}">
        <p14:creationId xmlns:p14="http://schemas.microsoft.com/office/powerpoint/2010/main" val="2671609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E677-5B15-45D9-1827-59EE0C7BBBB5}"/>
              </a:ext>
            </a:extLst>
          </p:cNvPr>
          <p:cNvSpPr>
            <a:spLocks noGrp="1"/>
          </p:cNvSpPr>
          <p:nvPr>
            <p:ph type="title"/>
          </p:nvPr>
        </p:nvSpPr>
        <p:spPr/>
        <p:txBody>
          <a:bodyPr/>
          <a:lstStyle/>
          <a:p>
            <a:r>
              <a:rPr lang="en-GB" dirty="0"/>
              <a:t>Famous Attacks</a:t>
            </a:r>
          </a:p>
        </p:txBody>
      </p:sp>
      <p:sp>
        <p:nvSpPr>
          <p:cNvPr id="3" name="Date Placeholder 2">
            <a:extLst>
              <a:ext uri="{FF2B5EF4-FFF2-40B4-BE49-F238E27FC236}">
                <a16:creationId xmlns:a16="http://schemas.microsoft.com/office/drawing/2014/main" id="{95F6DE2B-DD54-1C22-8FB3-5E3022E0EABD}"/>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D83A6503-2573-4556-51DF-ED6CF16CD90C}"/>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4A784D85-3C51-FB18-FD26-5D7D8D3F5C19}"/>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38</a:t>
            </a:fld>
            <a:endParaRPr lang="en-GB" dirty="0"/>
          </a:p>
        </p:txBody>
      </p:sp>
      <p:pic>
        <p:nvPicPr>
          <p:cNvPr id="9" name="Picture 8">
            <a:extLst>
              <a:ext uri="{FF2B5EF4-FFF2-40B4-BE49-F238E27FC236}">
                <a16:creationId xmlns:a16="http://schemas.microsoft.com/office/drawing/2014/main" id="{CCAE08EE-5F18-C45E-BB69-1D6AF7495CED}"/>
              </a:ext>
            </a:extLst>
          </p:cNvPr>
          <p:cNvPicPr>
            <a:picLocks noChangeAspect="1"/>
          </p:cNvPicPr>
          <p:nvPr/>
        </p:nvPicPr>
        <p:blipFill>
          <a:blip r:embed="rId3"/>
          <a:stretch>
            <a:fillRect/>
          </a:stretch>
        </p:blipFill>
        <p:spPr>
          <a:xfrm>
            <a:off x="4344129" y="2884590"/>
            <a:ext cx="3483450" cy="2573787"/>
          </a:xfrm>
          <a:prstGeom prst="rect">
            <a:avLst/>
          </a:prstGeom>
        </p:spPr>
      </p:pic>
      <p:pic>
        <p:nvPicPr>
          <p:cNvPr id="10" name="Picture 9">
            <a:extLst>
              <a:ext uri="{FF2B5EF4-FFF2-40B4-BE49-F238E27FC236}">
                <a16:creationId xmlns:a16="http://schemas.microsoft.com/office/drawing/2014/main" id="{458AFF31-744D-4AAB-28E9-2DF6E67D5F0A}"/>
              </a:ext>
            </a:extLst>
          </p:cNvPr>
          <p:cNvPicPr>
            <a:picLocks noChangeAspect="1"/>
          </p:cNvPicPr>
          <p:nvPr/>
        </p:nvPicPr>
        <p:blipFill>
          <a:blip r:embed="rId4"/>
          <a:stretch>
            <a:fillRect/>
          </a:stretch>
        </p:blipFill>
        <p:spPr>
          <a:xfrm>
            <a:off x="8055656" y="2874938"/>
            <a:ext cx="3483450" cy="2572425"/>
          </a:xfrm>
          <a:prstGeom prst="rect">
            <a:avLst/>
          </a:prstGeom>
        </p:spPr>
      </p:pic>
      <p:sp>
        <p:nvSpPr>
          <p:cNvPr id="11" name="TextBox 10">
            <a:extLst>
              <a:ext uri="{FF2B5EF4-FFF2-40B4-BE49-F238E27FC236}">
                <a16:creationId xmlns:a16="http://schemas.microsoft.com/office/drawing/2014/main" id="{F9F3821E-CF18-47B0-AACD-33B666FBDDA6}"/>
              </a:ext>
            </a:extLst>
          </p:cNvPr>
          <p:cNvSpPr txBox="1"/>
          <p:nvPr/>
        </p:nvSpPr>
        <p:spPr>
          <a:xfrm>
            <a:off x="404117" y="3333215"/>
            <a:ext cx="1191803" cy="369332"/>
          </a:xfrm>
          <a:prstGeom prst="rect">
            <a:avLst/>
          </a:prstGeom>
          <a:noFill/>
        </p:spPr>
        <p:txBody>
          <a:bodyPr wrap="square" rtlCol="0">
            <a:spAutoFit/>
          </a:bodyPr>
          <a:lstStyle/>
          <a:p>
            <a:r>
              <a:rPr lang="en-GB" dirty="0" err="1">
                <a:solidFill>
                  <a:schemeClr val="accent1"/>
                </a:solidFill>
              </a:rPr>
              <a:t>notpetya</a:t>
            </a:r>
            <a:endParaRPr lang="en-GB" dirty="0">
              <a:solidFill>
                <a:schemeClr val="accent1"/>
              </a:solidFill>
            </a:endParaRPr>
          </a:p>
        </p:txBody>
      </p:sp>
      <p:sp>
        <p:nvSpPr>
          <p:cNvPr id="12" name="TextBox 11">
            <a:extLst>
              <a:ext uri="{FF2B5EF4-FFF2-40B4-BE49-F238E27FC236}">
                <a16:creationId xmlns:a16="http://schemas.microsoft.com/office/drawing/2014/main" id="{CB4BE09C-7617-099E-8EA4-3A6BF2A06153}"/>
              </a:ext>
            </a:extLst>
          </p:cNvPr>
          <p:cNvSpPr txBox="1"/>
          <p:nvPr/>
        </p:nvSpPr>
        <p:spPr>
          <a:xfrm>
            <a:off x="4370559" y="2415533"/>
            <a:ext cx="1191803" cy="369332"/>
          </a:xfrm>
          <a:prstGeom prst="rect">
            <a:avLst/>
          </a:prstGeom>
          <a:noFill/>
        </p:spPr>
        <p:txBody>
          <a:bodyPr wrap="square" rtlCol="0">
            <a:spAutoFit/>
          </a:bodyPr>
          <a:lstStyle/>
          <a:p>
            <a:r>
              <a:rPr lang="en-GB" dirty="0" err="1">
                <a:solidFill>
                  <a:schemeClr val="accent1"/>
                </a:solidFill>
              </a:rPr>
              <a:t>wanacry</a:t>
            </a:r>
            <a:endParaRPr lang="en-GB" dirty="0">
              <a:solidFill>
                <a:schemeClr val="accent1"/>
              </a:solidFill>
            </a:endParaRPr>
          </a:p>
        </p:txBody>
      </p:sp>
      <p:sp>
        <p:nvSpPr>
          <p:cNvPr id="13" name="TextBox 12">
            <a:extLst>
              <a:ext uri="{FF2B5EF4-FFF2-40B4-BE49-F238E27FC236}">
                <a16:creationId xmlns:a16="http://schemas.microsoft.com/office/drawing/2014/main" id="{7E3761CB-1D10-AE58-BD1E-46E12487E3A6}"/>
              </a:ext>
            </a:extLst>
          </p:cNvPr>
          <p:cNvSpPr txBox="1"/>
          <p:nvPr/>
        </p:nvSpPr>
        <p:spPr>
          <a:xfrm>
            <a:off x="8191132" y="2417454"/>
            <a:ext cx="1191803" cy="369332"/>
          </a:xfrm>
          <a:prstGeom prst="rect">
            <a:avLst/>
          </a:prstGeom>
          <a:noFill/>
        </p:spPr>
        <p:txBody>
          <a:bodyPr wrap="square" rtlCol="0">
            <a:spAutoFit/>
          </a:bodyPr>
          <a:lstStyle/>
          <a:p>
            <a:r>
              <a:rPr lang="en-GB" dirty="0" err="1">
                <a:solidFill>
                  <a:schemeClr val="accent1"/>
                </a:solidFill>
              </a:rPr>
              <a:t>stuxnet</a:t>
            </a:r>
            <a:endParaRPr lang="en-GB" dirty="0">
              <a:solidFill>
                <a:schemeClr val="accent1"/>
              </a:solidFill>
            </a:endParaRPr>
          </a:p>
        </p:txBody>
      </p:sp>
      <p:pic>
        <p:nvPicPr>
          <p:cNvPr id="14" name="Picture 13">
            <a:extLst>
              <a:ext uri="{FF2B5EF4-FFF2-40B4-BE49-F238E27FC236}">
                <a16:creationId xmlns:a16="http://schemas.microsoft.com/office/drawing/2014/main" id="{6BB24172-5205-B059-4610-BA7A625522A2}"/>
              </a:ext>
            </a:extLst>
          </p:cNvPr>
          <p:cNvPicPr>
            <a:picLocks noChangeAspect="1"/>
          </p:cNvPicPr>
          <p:nvPr/>
        </p:nvPicPr>
        <p:blipFill>
          <a:blip r:embed="rId5"/>
          <a:stretch>
            <a:fillRect/>
          </a:stretch>
        </p:blipFill>
        <p:spPr>
          <a:xfrm>
            <a:off x="404117" y="3702547"/>
            <a:ext cx="3603402" cy="1742195"/>
          </a:xfrm>
          <a:prstGeom prst="rect">
            <a:avLst/>
          </a:prstGeom>
        </p:spPr>
      </p:pic>
      <p:sp>
        <p:nvSpPr>
          <p:cNvPr id="15" name="TextBox 14">
            <a:extLst>
              <a:ext uri="{FF2B5EF4-FFF2-40B4-BE49-F238E27FC236}">
                <a16:creationId xmlns:a16="http://schemas.microsoft.com/office/drawing/2014/main" id="{5CDA7144-64DC-FBE2-EA25-FA2DEAB745CB}"/>
              </a:ext>
            </a:extLst>
          </p:cNvPr>
          <p:cNvSpPr txBox="1"/>
          <p:nvPr/>
        </p:nvSpPr>
        <p:spPr>
          <a:xfrm>
            <a:off x="851562" y="5539602"/>
            <a:ext cx="2607253" cy="646331"/>
          </a:xfrm>
          <a:prstGeom prst="rect">
            <a:avLst/>
          </a:prstGeom>
          <a:noFill/>
        </p:spPr>
        <p:txBody>
          <a:bodyPr wrap="square" rtlCol="0">
            <a:spAutoFit/>
          </a:bodyPr>
          <a:lstStyle/>
          <a:p>
            <a:r>
              <a:rPr lang="en-GB" dirty="0">
                <a:solidFill>
                  <a:schemeClr val="accent1"/>
                </a:solidFill>
              </a:rPr>
              <a:t>The most devastating attack in history</a:t>
            </a:r>
          </a:p>
        </p:txBody>
      </p:sp>
      <p:sp>
        <p:nvSpPr>
          <p:cNvPr id="16" name="TextBox 15">
            <a:extLst>
              <a:ext uri="{FF2B5EF4-FFF2-40B4-BE49-F238E27FC236}">
                <a16:creationId xmlns:a16="http://schemas.microsoft.com/office/drawing/2014/main" id="{774402AF-A0BF-0FC7-AB48-FD64BC81A840}"/>
              </a:ext>
            </a:extLst>
          </p:cNvPr>
          <p:cNvSpPr txBox="1"/>
          <p:nvPr/>
        </p:nvSpPr>
        <p:spPr>
          <a:xfrm>
            <a:off x="4936918" y="5493436"/>
            <a:ext cx="2607253" cy="369332"/>
          </a:xfrm>
          <a:prstGeom prst="rect">
            <a:avLst/>
          </a:prstGeom>
          <a:noFill/>
        </p:spPr>
        <p:txBody>
          <a:bodyPr wrap="square" rtlCol="0">
            <a:spAutoFit/>
          </a:bodyPr>
          <a:lstStyle/>
          <a:p>
            <a:r>
              <a:rPr lang="en-GB" dirty="0">
                <a:solidFill>
                  <a:schemeClr val="accent1"/>
                </a:solidFill>
              </a:rPr>
              <a:t>The paralysis of NHS</a:t>
            </a:r>
          </a:p>
        </p:txBody>
      </p:sp>
      <p:sp>
        <p:nvSpPr>
          <p:cNvPr id="17" name="TextBox 16">
            <a:extLst>
              <a:ext uri="{FF2B5EF4-FFF2-40B4-BE49-F238E27FC236}">
                <a16:creationId xmlns:a16="http://schemas.microsoft.com/office/drawing/2014/main" id="{CC97EF2B-E5A1-62B4-827D-52BDFDB4DDD2}"/>
              </a:ext>
            </a:extLst>
          </p:cNvPr>
          <p:cNvSpPr txBox="1"/>
          <p:nvPr/>
        </p:nvSpPr>
        <p:spPr>
          <a:xfrm>
            <a:off x="8673637" y="5458377"/>
            <a:ext cx="2607253" cy="646331"/>
          </a:xfrm>
          <a:prstGeom prst="rect">
            <a:avLst/>
          </a:prstGeom>
          <a:noFill/>
        </p:spPr>
        <p:txBody>
          <a:bodyPr wrap="square" rtlCol="0">
            <a:spAutoFit/>
          </a:bodyPr>
          <a:lstStyle/>
          <a:p>
            <a:r>
              <a:rPr lang="en-GB" dirty="0">
                <a:solidFill>
                  <a:schemeClr val="accent1"/>
                </a:solidFill>
              </a:rPr>
              <a:t>The first true cyber-kinetic weapon</a:t>
            </a:r>
          </a:p>
        </p:txBody>
      </p:sp>
      <p:pic>
        <p:nvPicPr>
          <p:cNvPr id="18" name="Picture 17">
            <a:extLst>
              <a:ext uri="{FF2B5EF4-FFF2-40B4-BE49-F238E27FC236}">
                <a16:creationId xmlns:a16="http://schemas.microsoft.com/office/drawing/2014/main" id="{D739CA97-CF69-8B54-ABA3-D0EFD3647535}"/>
              </a:ext>
            </a:extLst>
          </p:cNvPr>
          <p:cNvPicPr>
            <a:picLocks noChangeAspect="1"/>
          </p:cNvPicPr>
          <p:nvPr/>
        </p:nvPicPr>
        <p:blipFill>
          <a:blip r:embed="rId6"/>
          <a:stretch>
            <a:fillRect/>
          </a:stretch>
        </p:blipFill>
        <p:spPr>
          <a:xfrm>
            <a:off x="404117" y="1418999"/>
            <a:ext cx="2958781" cy="1843175"/>
          </a:xfrm>
          <a:prstGeom prst="rect">
            <a:avLst/>
          </a:prstGeom>
        </p:spPr>
      </p:pic>
      <p:sp>
        <p:nvSpPr>
          <p:cNvPr id="21" name="TextBox 20">
            <a:extLst>
              <a:ext uri="{FF2B5EF4-FFF2-40B4-BE49-F238E27FC236}">
                <a16:creationId xmlns:a16="http://schemas.microsoft.com/office/drawing/2014/main" id="{90E352A8-4359-3B83-59D6-47D57C6B2A1D}"/>
              </a:ext>
            </a:extLst>
          </p:cNvPr>
          <p:cNvSpPr txBox="1"/>
          <p:nvPr/>
        </p:nvSpPr>
        <p:spPr>
          <a:xfrm>
            <a:off x="1718442" y="1398667"/>
            <a:ext cx="1581188" cy="369332"/>
          </a:xfrm>
          <a:prstGeom prst="rect">
            <a:avLst/>
          </a:prstGeom>
          <a:noFill/>
        </p:spPr>
        <p:txBody>
          <a:bodyPr wrap="square" rtlCol="0">
            <a:spAutoFit/>
          </a:bodyPr>
          <a:lstStyle/>
          <a:p>
            <a:r>
              <a:rPr lang="en-GB" dirty="0">
                <a:solidFill>
                  <a:schemeClr val="accent1"/>
                </a:solidFill>
              </a:rPr>
              <a:t>British Library</a:t>
            </a:r>
          </a:p>
        </p:txBody>
      </p:sp>
    </p:spTree>
    <p:extLst>
      <p:ext uri="{BB962C8B-B14F-4D97-AF65-F5344CB8AC3E}">
        <p14:creationId xmlns:p14="http://schemas.microsoft.com/office/powerpoint/2010/main" val="3743082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1444-E3C9-955C-ECA8-22456CC767E5}"/>
              </a:ext>
            </a:extLst>
          </p:cNvPr>
          <p:cNvSpPr>
            <a:spLocks noGrp="1"/>
          </p:cNvSpPr>
          <p:nvPr>
            <p:ph type="title"/>
          </p:nvPr>
        </p:nvSpPr>
        <p:spPr/>
        <p:txBody>
          <a:bodyPr/>
          <a:lstStyle/>
          <a:p>
            <a:r>
              <a:rPr lang="en-GB" dirty="0"/>
              <a:t>British Library – the “22 carat” disaster</a:t>
            </a:r>
          </a:p>
        </p:txBody>
      </p:sp>
      <p:sp>
        <p:nvSpPr>
          <p:cNvPr id="3" name="Date Placeholder 2">
            <a:extLst>
              <a:ext uri="{FF2B5EF4-FFF2-40B4-BE49-F238E27FC236}">
                <a16:creationId xmlns:a16="http://schemas.microsoft.com/office/drawing/2014/main" id="{1CD2C15F-5FF1-CA24-67DF-0720D1AD531A}"/>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B4475DCD-FC77-274C-DB6C-EDC1E39631B6}"/>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EDC5E1AB-8D1A-57FC-AC7F-C7945D76B886}"/>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39</a:t>
            </a:fld>
            <a:endParaRPr lang="en-GB" dirty="0"/>
          </a:p>
        </p:txBody>
      </p:sp>
      <p:sp>
        <p:nvSpPr>
          <p:cNvPr id="12" name="Content Placeholder 5">
            <a:extLst>
              <a:ext uri="{FF2B5EF4-FFF2-40B4-BE49-F238E27FC236}">
                <a16:creationId xmlns:a16="http://schemas.microsoft.com/office/drawing/2014/main" id="{AD9D6EEF-0436-D007-16FB-7541456B13D0}"/>
              </a:ext>
            </a:extLst>
          </p:cNvPr>
          <p:cNvSpPr txBox="1">
            <a:spLocks/>
          </p:cNvSpPr>
          <p:nvPr/>
        </p:nvSpPr>
        <p:spPr bwMode="auto">
          <a:xfrm>
            <a:off x="5892197" y="1578004"/>
            <a:ext cx="5425017"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r>
              <a:rPr lang="en-GB" sz="1600" kern="0" dirty="0"/>
              <a:t>Started in October 2023</a:t>
            </a:r>
          </a:p>
          <a:p>
            <a:r>
              <a:rPr lang="en-GB" sz="1600" dirty="0"/>
              <a:t>Impacted the reading rooms in London and Yorkshire as collection items could not be retrieved – a fundamental services was put on hold</a:t>
            </a:r>
          </a:p>
          <a:p>
            <a:r>
              <a:rPr lang="en-GB" sz="1600" dirty="0"/>
              <a:t>Popular </a:t>
            </a:r>
            <a:r>
              <a:rPr lang="en-GB" sz="1600" dirty="0" err="1"/>
              <a:t>EThOS</a:t>
            </a:r>
            <a:r>
              <a:rPr lang="en-GB" sz="1600" dirty="0"/>
              <a:t> collection with more than 600,000 doctoral thesis is unavailable</a:t>
            </a:r>
          </a:p>
          <a:p>
            <a:r>
              <a:rPr lang="en-GB" sz="1600" dirty="0"/>
              <a:t>Personal data from employees and researchers were stolen and sold to the dark net</a:t>
            </a:r>
          </a:p>
          <a:p>
            <a:r>
              <a:rPr lang="en-GB" sz="1600" dirty="0"/>
              <a:t>Incidence response plan was in place and allowed business continuity</a:t>
            </a:r>
          </a:p>
          <a:p>
            <a:endParaRPr lang="en-GB" sz="1600" kern="0" dirty="0"/>
          </a:p>
          <a:p>
            <a:endParaRPr lang="en-GB" sz="1600" kern="0" dirty="0"/>
          </a:p>
        </p:txBody>
      </p:sp>
      <p:sp>
        <p:nvSpPr>
          <p:cNvPr id="7" name="Rectangle: Rounded Corners 6">
            <a:extLst>
              <a:ext uri="{FF2B5EF4-FFF2-40B4-BE49-F238E27FC236}">
                <a16:creationId xmlns:a16="http://schemas.microsoft.com/office/drawing/2014/main" id="{B140F0E7-CC4F-B632-4200-CD4A17BA6692}"/>
              </a:ext>
            </a:extLst>
          </p:cNvPr>
          <p:cNvSpPr/>
          <p:nvPr/>
        </p:nvSpPr>
        <p:spPr>
          <a:xfrm>
            <a:off x="323247" y="1342238"/>
            <a:ext cx="5568950" cy="4906219"/>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Rectangle: Rounded Corners 7">
            <a:extLst>
              <a:ext uri="{FF2B5EF4-FFF2-40B4-BE49-F238E27FC236}">
                <a16:creationId xmlns:a16="http://schemas.microsoft.com/office/drawing/2014/main" id="{0EB307DE-2A70-D8C6-2133-1702FC4E9C12}"/>
              </a:ext>
            </a:extLst>
          </p:cNvPr>
          <p:cNvSpPr/>
          <p:nvPr/>
        </p:nvSpPr>
        <p:spPr>
          <a:xfrm>
            <a:off x="441819" y="1495060"/>
            <a:ext cx="5334395" cy="4497112"/>
          </a:xfrm>
          <a:prstGeom prst="roundRect">
            <a:avLst/>
          </a:prstGeom>
          <a:solidFill>
            <a:schemeClr val="bg1">
              <a:lumMod val="95000"/>
            </a:schemeClr>
          </a:solidFill>
          <a:ln>
            <a:noFill/>
          </a:ln>
          <a:effectLst>
            <a:innerShdw blurRad="2667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Content Placeholder 5">
            <a:extLst>
              <a:ext uri="{FF2B5EF4-FFF2-40B4-BE49-F238E27FC236}">
                <a16:creationId xmlns:a16="http://schemas.microsoft.com/office/drawing/2014/main" id="{12C83CE3-A8B3-4783-D8DA-6CBAF4C2C038}"/>
              </a:ext>
            </a:extLst>
          </p:cNvPr>
          <p:cNvSpPr>
            <a:spLocks noGrp="1"/>
          </p:cNvSpPr>
          <p:nvPr>
            <p:ph idx="1"/>
          </p:nvPr>
        </p:nvSpPr>
        <p:spPr>
          <a:xfrm>
            <a:off x="1118158" y="1753028"/>
            <a:ext cx="4419757" cy="4084637"/>
          </a:xfrm>
        </p:spPr>
        <p:txBody>
          <a:bodyPr/>
          <a:lstStyle/>
          <a:p>
            <a:r>
              <a:rPr lang="en-GB" sz="2000" dirty="0"/>
              <a:t>Visiting fellowship has been suspended for 2024 and 2025</a:t>
            </a:r>
          </a:p>
          <a:p>
            <a:r>
              <a:rPr lang="en-GB" sz="2000" dirty="0"/>
              <a:t>20,000 public authors will have their payments delayed</a:t>
            </a:r>
          </a:p>
          <a:p>
            <a:r>
              <a:rPr lang="en-GB" sz="2000" dirty="0"/>
              <a:t>Estimated cost for the library of GBP 7 million</a:t>
            </a:r>
          </a:p>
          <a:p>
            <a:r>
              <a:rPr lang="en-GB" sz="2000" dirty="0"/>
              <a:t>Ransom: GBP 600,000</a:t>
            </a:r>
          </a:p>
          <a:p>
            <a:r>
              <a:rPr lang="en-GB" sz="2000" dirty="0"/>
              <a:t>Threat actors: Rashida Ransomware Group</a:t>
            </a:r>
          </a:p>
        </p:txBody>
      </p:sp>
    </p:spTree>
    <p:extLst>
      <p:ext uri="{BB962C8B-B14F-4D97-AF65-F5344CB8AC3E}">
        <p14:creationId xmlns:p14="http://schemas.microsoft.com/office/powerpoint/2010/main" val="1088456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71"/>
            <a:ext cx="7315200" cy="566738"/>
          </a:xfrm>
        </p:spPr>
        <p:txBody>
          <a:bodyPr>
            <a:normAutofit fontScale="90000"/>
          </a:bodyPr>
          <a:lstStyle/>
          <a:p>
            <a:r>
              <a:rPr lang="en-GB" dirty="0"/>
              <a:t>Storm-damaged house </a:t>
            </a:r>
            <a:r>
              <a:rPr lang="en-GB" sz="1200" dirty="0"/>
              <a:t>(by Thomas R. </a:t>
            </a:r>
            <a:r>
              <a:rPr lang="en-GB" sz="1200" dirty="0" err="1"/>
              <a:t>Machnitzki</a:t>
            </a:r>
            <a:r>
              <a:rPr lang="en-GB" sz="1200" dirty="0"/>
              <a:t>, thomas@machnitzki.com)</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511907" y="466327"/>
            <a:ext cx="11167482" cy="5295943"/>
          </a:xfrm>
        </p:spPr>
      </p:pic>
      <p:sp>
        <p:nvSpPr>
          <p:cNvPr id="4" name="Slide Number Placeholder 4">
            <a:extLst>
              <a:ext uri="{FF2B5EF4-FFF2-40B4-BE49-F238E27FC236}">
                <a16:creationId xmlns:a16="http://schemas.microsoft.com/office/drawing/2014/main" id="{BF3DFFC5-B95A-5ADD-D5FA-B8AC11190969}"/>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4</a:t>
            </a:fld>
            <a:endParaRPr lang="en-GB" dirty="0"/>
          </a:p>
        </p:txBody>
      </p:sp>
      <p:sp>
        <p:nvSpPr>
          <p:cNvPr id="6" name="Date Placeholder 2">
            <a:extLst>
              <a:ext uri="{FF2B5EF4-FFF2-40B4-BE49-F238E27FC236}">
                <a16:creationId xmlns:a16="http://schemas.microsoft.com/office/drawing/2014/main" id="{4A48A762-0750-5279-0BA9-BD94530D524A}"/>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1840410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1444-E3C9-955C-ECA8-22456CC767E5}"/>
              </a:ext>
            </a:extLst>
          </p:cNvPr>
          <p:cNvSpPr>
            <a:spLocks noGrp="1"/>
          </p:cNvSpPr>
          <p:nvPr>
            <p:ph type="title"/>
          </p:nvPr>
        </p:nvSpPr>
        <p:spPr/>
        <p:txBody>
          <a:bodyPr/>
          <a:lstStyle/>
          <a:p>
            <a:r>
              <a:rPr lang="en-GB" dirty="0"/>
              <a:t>WannaCry</a:t>
            </a:r>
          </a:p>
        </p:txBody>
      </p:sp>
      <p:sp>
        <p:nvSpPr>
          <p:cNvPr id="3" name="Date Placeholder 2">
            <a:extLst>
              <a:ext uri="{FF2B5EF4-FFF2-40B4-BE49-F238E27FC236}">
                <a16:creationId xmlns:a16="http://schemas.microsoft.com/office/drawing/2014/main" id="{1CD2C15F-5FF1-CA24-67DF-0720D1AD531A}"/>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B4475DCD-FC77-274C-DB6C-EDC1E39631B6}"/>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EDC5E1AB-8D1A-57FC-AC7F-C7945D76B886}"/>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40</a:t>
            </a:fld>
            <a:endParaRPr lang="en-GB" dirty="0"/>
          </a:p>
        </p:txBody>
      </p:sp>
      <p:sp>
        <p:nvSpPr>
          <p:cNvPr id="12" name="Content Placeholder 5">
            <a:extLst>
              <a:ext uri="{FF2B5EF4-FFF2-40B4-BE49-F238E27FC236}">
                <a16:creationId xmlns:a16="http://schemas.microsoft.com/office/drawing/2014/main" id="{AD9D6EEF-0436-D007-16FB-7541456B13D0}"/>
              </a:ext>
            </a:extLst>
          </p:cNvPr>
          <p:cNvSpPr txBox="1">
            <a:spLocks/>
          </p:cNvSpPr>
          <p:nvPr/>
        </p:nvSpPr>
        <p:spPr bwMode="auto">
          <a:xfrm>
            <a:off x="5892197" y="1578004"/>
            <a:ext cx="5425017"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r>
              <a:rPr lang="en-GB" sz="1600" kern="0" dirty="0"/>
              <a:t>Started in May 2017</a:t>
            </a:r>
          </a:p>
          <a:p>
            <a:r>
              <a:rPr lang="en-GB" sz="1600" dirty="0"/>
              <a:t>The ransomware locked all the files in the infected computers and demanded $300-$600 in bitcoin to regain control.</a:t>
            </a:r>
          </a:p>
          <a:p>
            <a:r>
              <a:rPr lang="en-GB" sz="1600" dirty="0"/>
              <a:t>It Surfs the internet looking for vulnerable- unpatched computers. Users don’t even need to download a file or click a link</a:t>
            </a:r>
          </a:p>
          <a:p>
            <a:r>
              <a:rPr lang="en-GB" sz="1600" b="1" dirty="0" err="1"/>
              <a:t>EternalBlue</a:t>
            </a:r>
            <a:r>
              <a:rPr lang="en-GB" sz="1600" dirty="0"/>
              <a:t>: </a:t>
            </a:r>
          </a:p>
          <a:p>
            <a:pPr lvl="1"/>
            <a:r>
              <a:rPr lang="en-GB" sz="1200" dirty="0"/>
              <a:t>a penetration tool created by the NSA but leaked during a breach of the agency’s secret files in 2017. </a:t>
            </a:r>
          </a:p>
          <a:p>
            <a:pPr lvl="1"/>
            <a:r>
              <a:rPr lang="en-GB" sz="1200" dirty="0"/>
              <a:t>Exploits a security loophole in Windows operating systems that allows malicious code to spread through structures set up to share files </a:t>
            </a:r>
          </a:p>
          <a:p>
            <a:r>
              <a:rPr lang="en-GB" sz="1600" dirty="0"/>
              <a:t>NHS hospitals and organization remained unpatched after </a:t>
            </a:r>
            <a:r>
              <a:rPr lang="en-GB" sz="1600" dirty="0" err="1"/>
              <a:t>Wannacry</a:t>
            </a:r>
            <a:r>
              <a:rPr lang="en-GB" sz="1600" dirty="0"/>
              <a:t>, according to a report by members of the parliament</a:t>
            </a:r>
          </a:p>
          <a:p>
            <a:endParaRPr lang="en-GB" sz="1600" kern="0" dirty="0"/>
          </a:p>
          <a:p>
            <a:endParaRPr lang="en-GB" sz="1600" kern="0" dirty="0"/>
          </a:p>
        </p:txBody>
      </p:sp>
      <p:sp>
        <p:nvSpPr>
          <p:cNvPr id="7" name="Rectangle: Rounded Corners 6">
            <a:extLst>
              <a:ext uri="{FF2B5EF4-FFF2-40B4-BE49-F238E27FC236}">
                <a16:creationId xmlns:a16="http://schemas.microsoft.com/office/drawing/2014/main" id="{B140F0E7-CC4F-B632-4200-CD4A17BA6692}"/>
              </a:ext>
            </a:extLst>
          </p:cNvPr>
          <p:cNvSpPr/>
          <p:nvPr/>
        </p:nvSpPr>
        <p:spPr>
          <a:xfrm>
            <a:off x="323247" y="1342238"/>
            <a:ext cx="5568950" cy="4906219"/>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Rectangle: Rounded Corners 7">
            <a:extLst>
              <a:ext uri="{FF2B5EF4-FFF2-40B4-BE49-F238E27FC236}">
                <a16:creationId xmlns:a16="http://schemas.microsoft.com/office/drawing/2014/main" id="{0EB307DE-2A70-D8C6-2133-1702FC4E9C12}"/>
              </a:ext>
            </a:extLst>
          </p:cNvPr>
          <p:cNvSpPr/>
          <p:nvPr/>
        </p:nvSpPr>
        <p:spPr>
          <a:xfrm>
            <a:off x="441819" y="1495060"/>
            <a:ext cx="5334395" cy="4497112"/>
          </a:xfrm>
          <a:prstGeom prst="roundRect">
            <a:avLst/>
          </a:prstGeom>
          <a:solidFill>
            <a:schemeClr val="bg1">
              <a:lumMod val="95000"/>
            </a:schemeClr>
          </a:solidFill>
          <a:ln>
            <a:noFill/>
          </a:ln>
          <a:effectLst>
            <a:innerShdw blurRad="2667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Content Placeholder 5">
            <a:extLst>
              <a:ext uri="{FF2B5EF4-FFF2-40B4-BE49-F238E27FC236}">
                <a16:creationId xmlns:a16="http://schemas.microsoft.com/office/drawing/2014/main" id="{12C83CE3-A8B3-4783-D8DA-6CBAF4C2C038}"/>
              </a:ext>
            </a:extLst>
          </p:cNvPr>
          <p:cNvSpPr>
            <a:spLocks noGrp="1"/>
          </p:cNvSpPr>
          <p:nvPr>
            <p:ph idx="1"/>
          </p:nvPr>
        </p:nvSpPr>
        <p:spPr>
          <a:xfrm>
            <a:off x="1118158" y="1753028"/>
            <a:ext cx="4419757" cy="4084637"/>
          </a:xfrm>
        </p:spPr>
        <p:txBody>
          <a:bodyPr/>
          <a:lstStyle/>
          <a:p>
            <a:r>
              <a:rPr lang="en-GB" sz="2000" dirty="0"/>
              <a:t>NHS: 19,000 appointments cancelled costing GBP92 </a:t>
            </a:r>
            <a:r>
              <a:rPr lang="en-GB" sz="2000" dirty="0" err="1"/>
              <a:t>milion</a:t>
            </a:r>
            <a:endParaRPr lang="en-GB" sz="2000" dirty="0"/>
          </a:p>
          <a:p>
            <a:r>
              <a:rPr lang="en-GB" sz="2000" dirty="0"/>
              <a:t>Spread among 150 countries affecting 230,000 computer</a:t>
            </a:r>
          </a:p>
          <a:p>
            <a:r>
              <a:rPr lang="en-GB" sz="2000" dirty="0"/>
              <a:t>Victims: Telefonica, NHS, Renault, Deutsche Bahn, </a:t>
            </a:r>
            <a:r>
              <a:rPr lang="en-GB" sz="2000" dirty="0" err="1"/>
              <a:t>Megafon</a:t>
            </a:r>
            <a:r>
              <a:rPr lang="en-GB" sz="2000" dirty="0"/>
              <a:t> and </a:t>
            </a:r>
            <a:r>
              <a:rPr lang="en-GB" sz="2000" dirty="0" err="1"/>
              <a:t>Sperbank</a:t>
            </a:r>
            <a:endParaRPr lang="en-GB" sz="2000" dirty="0"/>
          </a:p>
          <a:p>
            <a:r>
              <a:rPr lang="en-GB" sz="2000" dirty="0"/>
              <a:t>Target: vulnerable individual computers</a:t>
            </a:r>
          </a:p>
          <a:p>
            <a:r>
              <a:rPr lang="en-GB" sz="2000" dirty="0"/>
              <a:t>Prevention: updated OS, risk awareness</a:t>
            </a:r>
          </a:p>
        </p:txBody>
      </p:sp>
    </p:spTree>
    <p:extLst>
      <p:ext uri="{BB962C8B-B14F-4D97-AF65-F5344CB8AC3E}">
        <p14:creationId xmlns:p14="http://schemas.microsoft.com/office/powerpoint/2010/main" val="327146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1444-E3C9-955C-ECA8-22456CC767E5}"/>
              </a:ext>
            </a:extLst>
          </p:cNvPr>
          <p:cNvSpPr>
            <a:spLocks noGrp="1"/>
          </p:cNvSpPr>
          <p:nvPr>
            <p:ph type="title"/>
          </p:nvPr>
        </p:nvSpPr>
        <p:spPr/>
        <p:txBody>
          <a:bodyPr/>
          <a:lstStyle/>
          <a:p>
            <a:r>
              <a:rPr lang="en-GB" dirty="0" err="1"/>
              <a:t>NotPetya</a:t>
            </a:r>
            <a:r>
              <a:rPr lang="en-GB" dirty="0"/>
              <a:t> – The most devastating attack in history</a:t>
            </a:r>
          </a:p>
        </p:txBody>
      </p:sp>
      <p:sp>
        <p:nvSpPr>
          <p:cNvPr id="3" name="Date Placeholder 2">
            <a:extLst>
              <a:ext uri="{FF2B5EF4-FFF2-40B4-BE49-F238E27FC236}">
                <a16:creationId xmlns:a16="http://schemas.microsoft.com/office/drawing/2014/main" id="{1CD2C15F-5FF1-CA24-67DF-0720D1AD531A}"/>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B4475DCD-FC77-274C-DB6C-EDC1E39631B6}"/>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EDC5E1AB-8D1A-57FC-AC7F-C7945D76B886}"/>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41</a:t>
            </a:fld>
            <a:endParaRPr lang="en-GB" dirty="0"/>
          </a:p>
        </p:txBody>
      </p:sp>
      <p:sp>
        <p:nvSpPr>
          <p:cNvPr id="6" name="Content Placeholder 5">
            <a:extLst>
              <a:ext uri="{FF2B5EF4-FFF2-40B4-BE49-F238E27FC236}">
                <a16:creationId xmlns:a16="http://schemas.microsoft.com/office/drawing/2014/main" id="{12C83CE3-A8B3-4783-D8DA-6CBAF4C2C038}"/>
              </a:ext>
            </a:extLst>
          </p:cNvPr>
          <p:cNvSpPr>
            <a:spLocks noGrp="1"/>
          </p:cNvSpPr>
          <p:nvPr>
            <p:ph idx="1"/>
          </p:nvPr>
        </p:nvSpPr>
        <p:spPr>
          <a:xfrm>
            <a:off x="6095999" y="1475216"/>
            <a:ext cx="5425017" cy="4640262"/>
          </a:xfrm>
        </p:spPr>
        <p:txBody>
          <a:bodyPr/>
          <a:lstStyle/>
          <a:p>
            <a:r>
              <a:rPr lang="en-GB" sz="1400" dirty="0"/>
              <a:t>Started in Ukraine in June 2017 and spread very quickly</a:t>
            </a:r>
          </a:p>
          <a:p>
            <a:r>
              <a:rPr lang="en-GB" sz="1400" dirty="0"/>
              <a:t>Computers worldwide were infected and irreversibly locked</a:t>
            </a:r>
            <a:endParaRPr lang="en-GB" sz="1200" dirty="0"/>
          </a:p>
          <a:p>
            <a:r>
              <a:rPr lang="en-GB" sz="1400" dirty="0"/>
              <a:t>“Patient Zero”: Ukrainian tax software was infected and quickly spread the malware</a:t>
            </a:r>
          </a:p>
          <a:p>
            <a:r>
              <a:rPr lang="en-GB" sz="1400" dirty="0"/>
              <a:t>Hackers hijacked the servers giving them a hidden back door. The back door was then used to release malware called </a:t>
            </a:r>
            <a:r>
              <a:rPr lang="en-GB" sz="1400" dirty="0" err="1"/>
              <a:t>NotPetya</a:t>
            </a:r>
            <a:r>
              <a:rPr lang="en-GB" sz="1400" dirty="0"/>
              <a:t> in 2017</a:t>
            </a:r>
          </a:p>
          <a:p>
            <a:r>
              <a:rPr lang="en-GB" sz="1400" dirty="0"/>
              <a:t>It used 2 powerful exploits</a:t>
            </a:r>
          </a:p>
          <a:p>
            <a:pPr lvl="1">
              <a:buFont typeface="Courier New" panose="02070309020205020404" pitchFamily="49" charset="0"/>
              <a:buChar char="o"/>
            </a:pPr>
            <a:r>
              <a:rPr lang="en-GB" sz="1200" dirty="0" err="1"/>
              <a:t>EternalBlue</a:t>
            </a:r>
            <a:r>
              <a:rPr lang="en-GB" sz="1200" dirty="0"/>
              <a:t>: a penetration tool created by the NSA but leaked during a breach of the agency’s secret files in 2017. based on a Microsoft vulnerability</a:t>
            </a:r>
          </a:p>
          <a:p>
            <a:pPr lvl="1">
              <a:buFont typeface="Courier New" panose="02070309020205020404" pitchFamily="49" charset="0"/>
              <a:buChar char="o"/>
            </a:pPr>
            <a:r>
              <a:rPr lang="en-GB" sz="1200" dirty="0" err="1"/>
              <a:t>Mimikatz</a:t>
            </a:r>
            <a:r>
              <a:rPr lang="en-GB" sz="1200" dirty="0"/>
              <a:t>: a research tool developed in France to show that left users’ passwords in computer memory </a:t>
            </a:r>
          </a:p>
          <a:p>
            <a:r>
              <a:rPr lang="en-GB" sz="1600" dirty="0" err="1"/>
              <a:t>EternalBlue</a:t>
            </a:r>
            <a:r>
              <a:rPr lang="en-GB" sz="1600" dirty="0"/>
              <a:t> allowed the malware to run malicious instructions using admin access gained through </a:t>
            </a:r>
            <a:r>
              <a:rPr lang="en-GB" sz="1600" dirty="0" err="1"/>
              <a:t>Mimicatz</a:t>
            </a:r>
            <a:endParaRPr lang="en-GB" sz="1600" dirty="0"/>
          </a:p>
          <a:p>
            <a:r>
              <a:rPr lang="en-GB" sz="1600" dirty="0"/>
              <a:t>The worm spread quickly beyond Ukraine and out to countless machines around the world</a:t>
            </a:r>
          </a:p>
          <a:p>
            <a:endParaRPr lang="en-GB" sz="1600" dirty="0"/>
          </a:p>
        </p:txBody>
      </p:sp>
      <p:sp>
        <p:nvSpPr>
          <p:cNvPr id="7" name="Content Placeholder 5">
            <a:extLst>
              <a:ext uri="{FF2B5EF4-FFF2-40B4-BE49-F238E27FC236}">
                <a16:creationId xmlns:a16="http://schemas.microsoft.com/office/drawing/2014/main" id="{7F0BD6B3-5443-574F-05B7-7EE604A3AA2F}"/>
              </a:ext>
            </a:extLst>
          </p:cNvPr>
          <p:cNvSpPr txBox="1">
            <a:spLocks/>
          </p:cNvSpPr>
          <p:nvPr/>
        </p:nvSpPr>
        <p:spPr bwMode="auto">
          <a:xfrm>
            <a:off x="527050" y="1556792"/>
            <a:ext cx="5568950"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endParaRPr lang="en-GB" sz="2000" kern="0" dirty="0"/>
          </a:p>
        </p:txBody>
      </p:sp>
      <p:sp>
        <p:nvSpPr>
          <p:cNvPr id="12" name="Rectangle: Rounded Corners 11">
            <a:extLst>
              <a:ext uri="{FF2B5EF4-FFF2-40B4-BE49-F238E27FC236}">
                <a16:creationId xmlns:a16="http://schemas.microsoft.com/office/drawing/2014/main" id="{7BFE68F4-7B02-2473-03BB-63042CAC8727}"/>
              </a:ext>
            </a:extLst>
          </p:cNvPr>
          <p:cNvSpPr/>
          <p:nvPr/>
        </p:nvSpPr>
        <p:spPr>
          <a:xfrm>
            <a:off x="323247" y="1342238"/>
            <a:ext cx="5568950" cy="4906219"/>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Rectangle: Rounded Corners 12">
            <a:extLst>
              <a:ext uri="{FF2B5EF4-FFF2-40B4-BE49-F238E27FC236}">
                <a16:creationId xmlns:a16="http://schemas.microsoft.com/office/drawing/2014/main" id="{4F367C15-C8C8-10CF-CC0C-0F4F794CFDC1}"/>
              </a:ext>
            </a:extLst>
          </p:cNvPr>
          <p:cNvSpPr/>
          <p:nvPr/>
        </p:nvSpPr>
        <p:spPr>
          <a:xfrm>
            <a:off x="441819" y="1495060"/>
            <a:ext cx="5334395" cy="4497112"/>
          </a:xfrm>
          <a:prstGeom prst="roundRect">
            <a:avLst/>
          </a:prstGeom>
          <a:solidFill>
            <a:schemeClr val="bg1">
              <a:lumMod val="95000"/>
            </a:schemeClr>
          </a:solidFill>
          <a:ln>
            <a:noFill/>
          </a:ln>
          <a:effectLst>
            <a:innerShdw blurRad="2667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Content Placeholder 5">
            <a:extLst>
              <a:ext uri="{FF2B5EF4-FFF2-40B4-BE49-F238E27FC236}">
                <a16:creationId xmlns:a16="http://schemas.microsoft.com/office/drawing/2014/main" id="{A7507A7B-39D3-4545-C5E3-7196B9E8500D}"/>
              </a:ext>
            </a:extLst>
          </p:cNvPr>
          <p:cNvSpPr txBox="1">
            <a:spLocks/>
          </p:cNvSpPr>
          <p:nvPr/>
        </p:nvSpPr>
        <p:spPr bwMode="auto">
          <a:xfrm>
            <a:off x="918248" y="1597161"/>
            <a:ext cx="4593939" cy="437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r>
              <a:rPr lang="en-GB" sz="1800" kern="0" dirty="0"/>
              <a:t>Merck Pharmaceuticals - $870.000.000</a:t>
            </a:r>
          </a:p>
          <a:p>
            <a:r>
              <a:rPr lang="en-GB" sz="1800" kern="0" dirty="0"/>
              <a:t>FedEx Delivery - $400.000.000</a:t>
            </a:r>
          </a:p>
          <a:p>
            <a:r>
              <a:rPr lang="en-GB" sz="1800" kern="0" dirty="0"/>
              <a:t>Saint-Gobain Construction – 384.000.000</a:t>
            </a:r>
          </a:p>
          <a:p>
            <a:r>
              <a:rPr lang="en-GB" sz="1800" kern="0" dirty="0"/>
              <a:t>Maersk shipping - $300.000.000</a:t>
            </a:r>
          </a:p>
          <a:p>
            <a:r>
              <a:rPr lang="en-GB" sz="1800" kern="0" dirty="0"/>
              <a:t>Snack Mondelez - $188.000.000</a:t>
            </a:r>
          </a:p>
          <a:p>
            <a:r>
              <a:rPr lang="en-GB" sz="1800" kern="0" dirty="0"/>
              <a:t>Reckitt Benckiser - $129.000.000</a:t>
            </a:r>
          </a:p>
          <a:p>
            <a:r>
              <a:rPr lang="en-GB" sz="1800" kern="0" dirty="0"/>
              <a:t>Overall, proxy $10bln</a:t>
            </a:r>
          </a:p>
          <a:p>
            <a:r>
              <a:rPr lang="en-GB" sz="1800" kern="0" dirty="0"/>
              <a:t>Threat Actor: Nation-State</a:t>
            </a:r>
          </a:p>
          <a:p>
            <a:r>
              <a:rPr lang="en-GB" sz="1800" kern="0" dirty="0"/>
              <a:t>Target: Ukrainian Critical Infrastructure</a:t>
            </a:r>
          </a:p>
          <a:p>
            <a:r>
              <a:rPr lang="en-GB" sz="1800" dirty="0"/>
              <a:t>Prevention: updated OS</a:t>
            </a:r>
            <a:r>
              <a:rPr lang="en-GB" sz="1800" kern="0" dirty="0"/>
              <a:t> </a:t>
            </a:r>
            <a:endParaRPr lang="en-GB" sz="2000" kern="0" dirty="0"/>
          </a:p>
        </p:txBody>
      </p:sp>
    </p:spTree>
    <p:extLst>
      <p:ext uri="{BB962C8B-B14F-4D97-AF65-F5344CB8AC3E}">
        <p14:creationId xmlns:p14="http://schemas.microsoft.com/office/powerpoint/2010/main" val="3782010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31C1FB-11F5-3E10-C814-1461C6C92BC2}"/>
              </a:ext>
            </a:extLst>
          </p:cNvPr>
          <p:cNvSpPr/>
          <p:nvPr/>
        </p:nvSpPr>
        <p:spPr>
          <a:xfrm>
            <a:off x="323247" y="1342238"/>
            <a:ext cx="5568950" cy="4906219"/>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 name="Title 1">
            <a:extLst>
              <a:ext uri="{FF2B5EF4-FFF2-40B4-BE49-F238E27FC236}">
                <a16:creationId xmlns:a16="http://schemas.microsoft.com/office/drawing/2014/main" id="{54C51444-E3C9-955C-ECA8-22456CC767E5}"/>
              </a:ext>
            </a:extLst>
          </p:cNvPr>
          <p:cNvSpPr>
            <a:spLocks noGrp="1"/>
          </p:cNvSpPr>
          <p:nvPr>
            <p:ph type="title"/>
          </p:nvPr>
        </p:nvSpPr>
        <p:spPr/>
        <p:txBody>
          <a:bodyPr/>
          <a:lstStyle/>
          <a:p>
            <a:r>
              <a:rPr lang="en-GB" dirty="0"/>
              <a:t>Stuxnet - </a:t>
            </a:r>
            <a:r>
              <a:rPr lang="en-US" dirty="0"/>
              <a:t>the first true cyber-kinetic weapon</a:t>
            </a:r>
            <a:endParaRPr lang="en-GB" dirty="0"/>
          </a:p>
        </p:txBody>
      </p:sp>
      <p:sp>
        <p:nvSpPr>
          <p:cNvPr id="3" name="Date Placeholder 2">
            <a:extLst>
              <a:ext uri="{FF2B5EF4-FFF2-40B4-BE49-F238E27FC236}">
                <a16:creationId xmlns:a16="http://schemas.microsoft.com/office/drawing/2014/main" id="{1CD2C15F-5FF1-CA24-67DF-0720D1AD531A}"/>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B4475DCD-FC77-274C-DB6C-EDC1E39631B6}"/>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EDC5E1AB-8D1A-57FC-AC7F-C7945D76B886}"/>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42</a:t>
            </a:fld>
            <a:endParaRPr lang="en-GB" dirty="0"/>
          </a:p>
        </p:txBody>
      </p:sp>
      <p:sp>
        <p:nvSpPr>
          <p:cNvPr id="6" name="Content Placeholder 5">
            <a:extLst>
              <a:ext uri="{FF2B5EF4-FFF2-40B4-BE49-F238E27FC236}">
                <a16:creationId xmlns:a16="http://schemas.microsoft.com/office/drawing/2014/main" id="{12C83CE3-A8B3-4783-D8DA-6CBAF4C2C038}"/>
              </a:ext>
            </a:extLst>
          </p:cNvPr>
          <p:cNvSpPr>
            <a:spLocks noGrp="1"/>
          </p:cNvSpPr>
          <p:nvPr>
            <p:ph idx="1"/>
          </p:nvPr>
        </p:nvSpPr>
        <p:spPr>
          <a:xfrm>
            <a:off x="6096000" y="1976921"/>
            <a:ext cx="5568950" cy="3682474"/>
          </a:xfrm>
        </p:spPr>
        <p:txBody>
          <a:bodyPr/>
          <a:lstStyle/>
          <a:p>
            <a:r>
              <a:rPr lang="en-US" sz="1800" i="0" dirty="0">
                <a:solidFill>
                  <a:srgbClr val="1A1A1A"/>
                </a:solidFill>
                <a:effectLst/>
                <a:latin typeface="Arial (Body)"/>
              </a:rPr>
              <a:t>Discovered in 2010 in an </a:t>
            </a:r>
            <a:r>
              <a:rPr lang="en-US" sz="1800" dirty="0">
                <a:solidFill>
                  <a:srgbClr val="1A1A1A"/>
                </a:solidFill>
                <a:latin typeface="Arial (Body)"/>
              </a:rPr>
              <a:t>Iranian nuclear facility</a:t>
            </a:r>
          </a:p>
          <a:p>
            <a:r>
              <a:rPr lang="en-US" sz="1800" dirty="0">
                <a:solidFill>
                  <a:srgbClr val="1A1A1A"/>
                </a:solidFill>
                <a:latin typeface="Arial (Body)"/>
              </a:rPr>
              <a:t>B</a:t>
            </a:r>
            <a:r>
              <a:rPr lang="en-US" sz="1800" i="0" dirty="0">
                <a:solidFill>
                  <a:srgbClr val="1A1A1A"/>
                </a:solidFill>
                <a:effectLst/>
                <a:latin typeface="Arial (Body)"/>
              </a:rPr>
              <a:t>elieved to have been conceived in 2005 or 2006 </a:t>
            </a:r>
          </a:p>
          <a:p>
            <a:r>
              <a:rPr lang="en-US" sz="1800" dirty="0">
                <a:solidFill>
                  <a:srgbClr val="1A1A1A"/>
                </a:solidFill>
                <a:latin typeface="Arial (Body)"/>
              </a:rPr>
              <a:t>Targeted 3 layers of a cyber-physical system. </a:t>
            </a:r>
          </a:p>
          <a:p>
            <a:pPr lvl="1">
              <a:buFont typeface="Courier New" panose="02070309020205020404" pitchFamily="49" charset="0"/>
              <a:buChar char="o"/>
            </a:pPr>
            <a:r>
              <a:rPr lang="en-US" sz="1400" dirty="0">
                <a:solidFill>
                  <a:srgbClr val="1A1A1A"/>
                </a:solidFill>
                <a:latin typeface="Arial (Body)"/>
              </a:rPr>
              <a:t>cyber layer for malware distribution and target identification </a:t>
            </a:r>
          </a:p>
          <a:p>
            <a:pPr lvl="1">
              <a:buFont typeface="Courier New" panose="02070309020205020404" pitchFamily="49" charset="0"/>
              <a:buChar char="o"/>
            </a:pPr>
            <a:r>
              <a:rPr lang="en-US" sz="1400" dirty="0">
                <a:solidFill>
                  <a:srgbClr val="1A1A1A"/>
                </a:solidFill>
                <a:latin typeface="Arial (Body)"/>
              </a:rPr>
              <a:t>control system layer for physical process control</a:t>
            </a:r>
          </a:p>
          <a:p>
            <a:pPr lvl="1">
              <a:buFont typeface="Courier New" panose="02070309020205020404" pitchFamily="49" charset="0"/>
              <a:buChar char="o"/>
            </a:pPr>
            <a:r>
              <a:rPr lang="en-US" sz="1400" dirty="0">
                <a:solidFill>
                  <a:srgbClr val="1A1A1A"/>
                </a:solidFill>
                <a:latin typeface="Arial (Body)"/>
              </a:rPr>
              <a:t>physical layer for physical damage. </a:t>
            </a:r>
          </a:p>
        </p:txBody>
      </p:sp>
      <p:sp>
        <p:nvSpPr>
          <p:cNvPr id="7" name="Rectangle: Rounded Corners 6">
            <a:extLst>
              <a:ext uri="{FF2B5EF4-FFF2-40B4-BE49-F238E27FC236}">
                <a16:creationId xmlns:a16="http://schemas.microsoft.com/office/drawing/2014/main" id="{E7F982A4-BBF9-E104-381B-8A4FFCD426BA}"/>
              </a:ext>
            </a:extLst>
          </p:cNvPr>
          <p:cNvSpPr/>
          <p:nvPr/>
        </p:nvSpPr>
        <p:spPr>
          <a:xfrm>
            <a:off x="441819" y="1495060"/>
            <a:ext cx="5334395" cy="4497112"/>
          </a:xfrm>
          <a:prstGeom prst="roundRect">
            <a:avLst/>
          </a:prstGeom>
          <a:solidFill>
            <a:schemeClr val="bg1">
              <a:lumMod val="95000"/>
            </a:schemeClr>
          </a:solidFill>
          <a:ln>
            <a:noFill/>
          </a:ln>
          <a:effectLst>
            <a:innerShdw blurRad="2667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Content Placeholder 5">
            <a:extLst>
              <a:ext uri="{FF2B5EF4-FFF2-40B4-BE49-F238E27FC236}">
                <a16:creationId xmlns:a16="http://schemas.microsoft.com/office/drawing/2014/main" id="{AEC2C640-8171-39C4-634F-333A034F28A4}"/>
              </a:ext>
            </a:extLst>
          </p:cNvPr>
          <p:cNvSpPr txBox="1">
            <a:spLocks/>
          </p:cNvSpPr>
          <p:nvPr/>
        </p:nvSpPr>
        <p:spPr bwMode="auto">
          <a:xfrm>
            <a:off x="750468" y="2149421"/>
            <a:ext cx="4593939" cy="191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r>
              <a:rPr lang="en-GB" sz="2000" kern="0" dirty="0"/>
              <a:t>Cost: $Billions in lost revenue, repairs and delays</a:t>
            </a:r>
          </a:p>
          <a:p>
            <a:r>
              <a:rPr lang="en-GB" sz="2000" kern="0" dirty="0"/>
              <a:t>Threat Actor: Nation-State</a:t>
            </a:r>
          </a:p>
          <a:p>
            <a:r>
              <a:rPr lang="en-GB" sz="2000" kern="0" dirty="0"/>
              <a:t>Target: Iranian Nuclear Facilities</a:t>
            </a:r>
          </a:p>
          <a:p>
            <a:r>
              <a:rPr lang="en-GB" sz="2000" kern="0" dirty="0"/>
              <a:t>Prevention: awareness to avoid social engineering, physical security to avoid portable devices to connect to machines</a:t>
            </a:r>
          </a:p>
        </p:txBody>
      </p:sp>
    </p:spTree>
    <p:extLst>
      <p:ext uri="{BB962C8B-B14F-4D97-AF65-F5344CB8AC3E}">
        <p14:creationId xmlns:p14="http://schemas.microsoft.com/office/powerpoint/2010/main" val="2922794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AB7D1DF-9D0E-B1CC-FD59-E9714A0B3F98}"/>
              </a:ext>
            </a:extLst>
          </p:cNvPr>
          <p:cNvSpPr>
            <a:spLocks noGrp="1"/>
          </p:cNvSpPr>
          <p:nvPr>
            <p:ph type="ftr" sz="quarter" idx="11"/>
          </p:nvPr>
        </p:nvSpPr>
        <p:spPr>
          <a:xfrm>
            <a:off x="976307" y="3916098"/>
            <a:ext cx="752008" cy="331788"/>
          </a:xfrm>
        </p:spPr>
        <p:txBody>
          <a:bodyPr/>
          <a:lstStyle/>
          <a:p>
            <a:pPr fontAlgn="base">
              <a:spcBef>
                <a:spcPct val="0"/>
              </a:spcBef>
              <a:spcAft>
                <a:spcPct val="0"/>
              </a:spcAft>
            </a:pPr>
            <a:endParaRPr lang="en-GB"/>
          </a:p>
        </p:txBody>
      </p:sp>
      <p:sp>
        <p:nvSpPr>
          <p:cNvPr id="6" name="Shape">
            <a:extLst>
              <a:ext uri="{FF2B5EF4-FFF2-40B4-BE49-F238E27FC236}">
                <a16:creationId xmlns:a16="http://schemas.microsoft.com/office/drawing/2014/main" id="{E26FAA65-96BF-1A04-D62A-B1757B99A276}"/>
              </a:ext>
            </a:extLst>
          </p:cNvPr>
          <p:cNvSpPr/>
          <p:nvPr/>
        </p:nvSpPr>
        <p:spPr>
          <a:xfrm rot="10800000">
            <a:off x="527052" y="3031676"/>
            <a:ext cx="4968276" cy="3135111"/>
          </a:xfrm>
          <a:custGeom>
            <a:avLst/>
            <a:gdLst/>
            <a:ahLst/>
            <a:cxnLst>
              <a:cxn ang="0">
                <a:pos x="wd2" y="hd2"/>
              </a:cxn>
              <a:cxn ang="5400000">
                <a:pos x="wd2" y="hd2"/>
              </a:cxn>
              <a:cxn ang="10800000">
                <a:pos x="wd2" y="hd2"/>
              </a:cxn>
              <a:cxn ang="16200000">
                <a:pos x="wd2" y="hd2"/>
              </a:cxn>
            </a:cxnLst>
            <a:rect l="0" t="0" r="r" b="b"/>
            <a:pathLst>
              <a:path w="20925" h="20650" extrusionOk="0">
                <a:moveTo>
                  <a:pt x="19914" y="12264"/>
                </a:moveTo>
                <a:cubicBezTo>
                  <a:pt x="18711" y="10567"/>
                  <a:pt x="16822" y="10559"/>
                  <a:pt x="15614" y="12241"/>
                </a:cubicBezTo>
                <a:cubicBezTo>
                  <a:pt x="15353" y="12605"/>
                  <a:pt x="15143" y="13014"/>
                  <a:pt x="14977" y="13461"/>
                </a:cubicBezTo>
                <a:cubicBezTo>
                  <a:pt x="14797" y="13946"/>
                  <a:pt x="14466" y="14264"/>
                  <a:pt x="14095" y="14264"/>
                </a:cubicBezTo>
                <a:cubicBezTo>
                  <a:pt x="13790" y="14264"/>
                  <a:pt x="13509" y="14059"/>
                  <a:pt x="13319" y="13711"/>
                </a:cubicBezTo>
                <a:cubicBezTo>
                  <a:pt x="13153" y="13203"/>
                  <a:pt x="12923" y="12726"/>
                  <a:pt x="12632" y="12317"/>
                </a:cubicBezTo>
                <a:cubicBezTo>
                  <a:pt x="12396" y="11991"/>
                  <a:pt x="12141" y="11726"/>
                  <a:pt x="11865" y="11521"/>
                </a:cubicBezTo>
                <a:cubicBezTo>
                  <a:pt x="11615" y="11233"/>
                  <a:pt x="11459" y="10794"/>
                  <a:pt x="11459" y="10309"/>
                </a:cubicBezTo>
                <a:cubicBezTo>
                  <a:pt x="11459" y="9748"/>
                  <a:pt x="11660" y="9241"/>
                  <a:pt x="11981" y="8968"/>
                </a:cubicBezTo>
                <a:cubicBezTo>
                  <a:pt x="12271" y="8718"/>
                  <a:pt x="12542" y="8400"/>
                  <a:pt x="12782" y="7998"/>
                </a:cubicBezTo>
                <a:cubicBezTo>
                  <a:pt x="13885" y="6150"/>
                  <a:pt x="13860" y="3301"/>
                  <a:pt x="12727" y="1498"/>
                </a:cubicBezTo>
                <a:cubicBezTo>
                  <a:pt x="11469" y="-510"/>
                  <a:pt x="9354" y="-495"/>
                  <a:pt x="8107" y="1520"/>
                </a:cubicBezTo>
                <a:cubicBezTo>
                  <a:pt x="6969" y="3361"/>
                  <a:pt x="6979" y="6263"/>
                  <a:pt x="8127" y="8089"/>
                </a:cubicBezTo>
                <a:cubicBezTo>
                  <a:pt x="8342" y="8430"/>
                  <a:pt x="8583" y="8718"/>
                  <a:pt x="8843" y="8938"/>
                </a:cubicBezTo>
                <a:cubicBezTo>
                  <a:pt x="9159" y="9210"/>
                  <a:pt x="9354" y="9710"/>
                  <a:pt x="9354" y="10256"/>
                </a:cubicBezTo>
                <a:lnTo>
                  <a:pt x="9354" y="10377"/>
                </a:lnTo>
                <a:cubicBezTo>
                  <a:pt x="9354" y="10862"/>
                  <a:pt x="9204" y="11309"/>
                  <a:pt x="8954" y="11597"/>
                </a:cubicBezTo>
                <a:cubicBezTo>
                  <a:pt x="8708" y="11794"/>
                  <a:pt x="8477" y="12044"/>
                  <a:pt x="8267" y="12339"/>
                </a:cubicBezTo>
                <a:cubicBezTo>
                  <a:pt x="7976" y="12756"/>
                  <a:pt x="7751" y="13233"/>
                  <a:pt x="7590" y="13741"/>
                </a:cubicBezTo>
                <a:cubicBezTo>
                  <a:pt x="7400" y="14090"/>
                  <a:pt x="7119" y="14302"/>
                  <a:pt x="6819" y="14302"/>
                </a:cubicBezTo>
                <a:cubicBezTo>
                  <a:pt x="6448" y="14302"/>
                  <a:pt x="6112" y="13999"/>
                  <a:pt x="5932" y="13514"/>
                </a:cubicBezTo>
                <a:cubicBezTo>
                  <a:pt x="5766" y="13074"/>
                  <a:pt x="5556" y="12665"/>
                  <a:pt x="5290" y="12302"/>
                </a:cubicBezTo>
                <a:cubicBezTo>
                  <a:pt x="4067" y="10635"/>
                  <a:pt x="2183" y="10673"/>
                  <a:pt x="990" y="12385"/>
                </a:cubicBezTo>
                <a:cubicBezTo>
                  <a:pt x="-338" y="14286"/>
                  <a:pt x="-328" y="17484"/>
                  <a:pt x="1005" y="19370"/>
                </a:cubicBezTo>
                <a:cubicBezTo>
                  <a:pt x="2223" y="21090"/>
                  <a:pt x="4142" y="21075"/>
                  <a:pt x="5350" y="19340"/>
                </a:cubicBezTo>
                <a:cubicBezTo>
                  <a:pt x="5576" y="19014"/>
                  <a:pt x="5766" y="18650"/>
                  <a:pt x="5911" y="18256"/>
                </a:cubicBezTo>
                <a:cubicBezTo>
                  <a:pt x="6092" y="17779"/>
                  <a:pt x="6423" y="17484"/>
                  <a:pt x="6783" y="17484"/>
                </a:cubicBezTo>
                <a:lnTo>
                  <a:pt x="6864" y="17484"/>
                </a:lnTo>
                <a:cubicBezTo>
                  <a:pt x="7164" y="17484"/>
                  <a:pt x="7440" y="17681"/>
                  <a:pt x="7630" y="18014"/>
                </a:cubicBezTo>
                <a:cubicBezTo>
                  <a:pt x="7781" y="18453"/>
                  <a:pt x="7976" y="18863"/>
                  <a:pt x="8222" y="19226"/>
                </a:cubicBezTo>
                <a:cubicBezTo>
                  <a:pt x="9254" y="20779"/>
                  <a:pt x="10818" y="21037"/>
                  <a:pt x="12026" y="19999"/>
                </a:cubicBezTo>
                <a:cubicBezTo>
                  <a:pt x="12251" y="19810"/>
                  <a:pt x="12462" y="19575"/>
                  <a:pt x="12657" y="19294"/>
                </a:cubicBezTo>
                <a:cubicBezTo>
                  <a:pt x="12928" y="18900"/>
                  <a:pt x="13143" y="18461"/>
                  <a:pt x="13304" y="17984"/>
                </a:cubicBezTo>
                <a:cubicBezTo>
                  <a:pt x="13494" y="17643"/>
                  <a:pt x="13770" y="17446"/>
                  <a:pt x="14065" y="17438"/>
                </a:cubicBezTo>
                <a:lnTo>
                  <a:pt x="14146" y="17438"/>
                </a:lnTo>
                <a:cubicBezTo>
                  <a:pt x="14506" y="17438"/>
                  <a:pt x="14837" y="17734"/>
                  <a:pt x="15023" y="18203"/>
                </a:cubicBezTo>
                <a:cubicBezTo>
                  <a:pt x="15173" y="18590"/>
                  <a:pt x="15363" y="18953"/>
                  <a:pt x="15594" y="19279"/>
                </a:cubicBezTo>
                <a:cubicBezTo>
                  <a:pt x="16812" y="20999"/>
                  <a:pt x="18731" y="20992"/>
                  <a:pt x="19939" y="19249"/>
                </a:cubicBezTo>
                <a:cubicBezTo>
                  <a:pt x="21262" y="17340"/>
                  <a:pt x="21252" y="14150"/>
                  <a:pt x="19914" y="12264"/>
                </a:cubicBezTo>
                <a:close/>
              </a:path>
            </a:pathLst>
          </a:custGeom>
          <a:solidFill>
            <a:schemeClr val="bg1">
              <a:lumMod val="95000"/>
            </a:schemeClr>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137816FF-AC52-CC57-6A79-B0BA6E28E900}"/>
              </a:ext>
            </a:extLst>
          </p:cNvPr>
          <p:cNvSpPr/>
          <p:nvPr/>
        </p:nvSpPr>
        <p:spPr>
          <a:xfrm rot="10800000">
            <a:off x="569073" y="3031677"/>
            <a:ext cx="4968276" cy="3135111"/>
          </a:xfrm>
          <a:custGeom>
            <a:avLst/>
            <a:gdLst/>
            <a:ahLst/>
            <a:cxnLst>
              <a:cxn ang="0">
                <a:pos x="wd2" y="hd2"/>
              </a:cxn>
              <a:cxn ang="5400000">
                <a:pos x="wd2" y="hd2"/>
              </a:cxn>
              <a:cxn ang="10800000">
                <a:pos x="wd2" y="hd2"/>
              </a:cxn>
              <a:cxn ang="16200000">
                <a:pos x="wd2" y="hd2"/>
              </a:cxn>
            </a:cxnLst>
            <a:rect l="0" t="0" r="r" b="b"/>
            <a:pathLst>
              <a:path w="20925" h="20650" extrusionOk="0">
                <a:moveTo>
                  <a:pt x="19914" y="12264"/>
                </a:moveTo>
                <a:cubicBezTo>
                  <a:pt x="18711" y="10567"/>
                  <a:pt x="16822" y="10559"/>
                  <a:pt x="15614" y="12241"/>
                </a:cubicBezTo>
                <a:cubicBezTo>
                  <a:pt x="15353" y="12605"/>
                  <a:pt x="15143" y="13014"/>
                  <a:pt x="14977" y="13461"/>
                </a:cubicBezTo>
                <a:cubicBezTo>
                  <a:pt x="14797" y="13946"/>
                  <a:pt x="14466" y="14264"/>
                  <a:pt x="14095" y="14264"/>
                </a:cubicBezTo>
                <a:cubicBezTo>
                  <a:pt x="13790" y="14264"/>
                  <a:pt x="13509" y="14059"/>
                  <a:pt x="13319" y="13711"/>
                </a:cubicBezTo>
                <a:cubicBezTo>
                  <a:pt x="13153" y="13203"/>
                  <a:pt x="12923" y="12726"/>
                  <a:pt x="12632" y="12317"/>
                </a:cubicBezTo>
                <a:cubicBezTo>
                  <a:pt x="12396" y="11991"/>
                  <a:pt x="12141" y="11726"/>
                  <a:pt x="11865" y="11521"/>
                </a:cubicBezTo>
                <a:cubicBezTo>
                  <a:pt x="11615" y="11233"/>
                  <a:pt x="11459" y="10794"/>
                  <a:pt x="11459" y="10309"/>
                </a:cubicBezTo>
                <a:cubicBezTo>
                  <a:pt x="11459" y="9748"/>
                  <a:pt x="11660" y="9241"/>
                  <a:pt x="11981" y="8968"/>
                </a:cubicBezTo>
                <a:cubicBezTo>
                  <a:pt x="12271" y="8718"/>
                  <a:pt x="12542" y="8400"/>
                  <a:pt x="12782" y="7998"/>
                </a:cubicBezTo>
                <a:cubicBezTo>
                  <a:pt x="13885" y="6150"/>
                  <a:pt x="13860" y="3301"/>
                  <a:pt x="12727" y="1498"/>
                </a:cubicBezTo>
                <a:cubicBezTo>
                  <a:pt x="11469" y="-510"/>
                  <a:pt x="9354" y="-495"/>
                  <a:pt x="8107" y="1520"/>
                </a:cubicBezTo>
                <a:cubicBezTo>
                  <a:pt x="6969" y="3361"/>
                  <a:pt x="6979" y="6263"/>
                  <a:pt x="8127" y="8089"/>
                </a:cubicBezTo>
                <a:cubicBezTo>
                  <a:pt x="8342" y="8430"/>
                  <a:pt x="8583" y="8718"/>
                  <a:pt x="8843" y="8938"/>
                </a:cubicBezTo>
                <a:cubicBezTo>
                  <a:pt x="9159" y="9210"/>
                  <a:pt x="9354" y="9710"/>
                  <a:pt x="9354" y="10256"/>
                </a:cubicBezTo>
                <a:lnTo>
                  <a:pt x="9354" y="10377"/>
                </a:lnTo>
                <a:cubicBezTo>
                  <a:pt x="9354" y="10862"/>
                  <a:pt x="9204" y="11309"/>
                  <a:pt x="8954" y="11597"/>
                </a:cubicBezTo>
                <a:cubicBezTo>
                  <a:pt x="8708" y="11794"/>
                  <a:pt x="8477" y="12044"/>
                  <a:pt x="8267" y="12339"/>
                </a:cubicBezTo>
                <a:cubicBezTo>
                  <a:pt x="7976" y="12756"/>
                  <a:pt x="7751" y="13233"/>
                  <a:pt x="7590" y="13741"/>
                </a:cubicBezTo>
                <a:cubicBezTo>
                  <a:pt x="7400" y="14090"/>
                  <a:pt x="7119" y="14302"/>
                  <a:pt x="6819" y="14302"/>
                </a:cubicBezTo>
                <a:cubicBezTo>
                  <a:pt x="6448" y="14302"/>
                  <a:pt x="6112" y="13999"/>
                  <a:pt x="5932" y="13514"/>
                </a:cubicBezTo>
                <a:cubicBezTo>
                  <a:pt x="5766" y="13074"/>
                  <a:pt x="5556" y="12665"/>
                  <a:pt x="5290" y="12302"/>
                </a:cubicBezTo>
                <a:cubicBezTo>
                  <a:pt x="4067" y="10635"/>
                  <a:pt x="2183" y="10673"/>
                  <a:pt x="990" y="12385"/>
                </a:cubicBezTo>
                <a:cubicBezTo>
                  <a:pt x="-338" y="14286"/>
                  <a:pt x="-328" y="17484"/>
                  <a:pt x="1005" y="19370"/>
                </a:cubicBezTo>
                <a:cubicBezTo>
                  <a:pt x="2223" y="21090"/>
                  <a:pt x="4142" y="21075"/>
                  <a:pt x="5350" y="19340"/>
                </a:cubicBezTo>
                <a:cubicBezTo>
                  <a:pt x="5576" y="19014"/>
                  <a:pt x="5766" y="18650"/>
                  <a:pt x="5911" y="18256"/>
                </a:cubicBezTo>
                <a:cubicBezTo>
                  <a:pt x="6092" y="17779"/>
                  <a:pt x="6423" y="17484"/>
                  <a:pt x="6783" y="17484"/>
                </a:cubicBezTo>
                <a:lnTo>
                  <a:pt x="6864" y="17484"/>
                </a:lnTo>
                <a:cubicBezTo>
                  <a:pt x="7164" y="17484"/>
                  <a:pt x="7440" y="17681"/>
                  <a:pt x="7630" y="18014"/>
                </a:cubicBezTo>
                <a:cubicBezTo>
                  <a:pt x="7781" y="18453"/>
                  <a:pt x="7976" y="18863"/>
                  <a:pt x="8222" y="19226"/>
                </a:cubicBezTo>
                <a:cubicBezTo>
                  <a:pt x="9254" y="20779"/>
                  <a:pt x="10818" y="21037"/>
                  <a:pt x="12026" y="19999"/>
                </a:cubicBezTo>
                <a:cubicBezTo>
                  <a:pt x="12251" y="19810"/>
                  <a:pt x="12462" y="19575"/>
                  <a:pt x="12657" y="19294"/>
                </a:cubicBezTo>
                <a:cubicBezTo>
                  <a:pt x="12928" y="18900"/>
                  <a:pt x="13143" y="18461"/>
                  <a:pt x="13304" y="17984"/>
                </a:cubicBezTo>
                <a:cubicBezTo>
                  <a:pt x="13494" y="17643"/>
                  <a:pt x="13770" y="17446"/>
                  <a:pt x="14065" y="17438"/>
                </a:cubicBezTo>
                <a:lnTo>
                  <a:pt x="14146" y="17438"/>
                </a:lnTo>
                <a:cubicBezTo>
                  <a:pt x="14506" y="17438"/>
                  <a:pt x="14837" y="17734"/>
                  <a:pt x="15023" y="18203"/>
                </a:cubicBezTo>
                <a:cubicBezTo>
                  <a:pt x="15173" y="18590"/>
                  <a:pt x="15363" y="18953"/>
                  <a:pt x="15594" y="19279"/>
                </a:cubicBezTo>
                <a:cubicBezTo>
                  <a:pt x="16812" y="20999"/>
                  <a:pt x="18731" y="20992"/>
                  <a:pt x="19939" y="19249"/>
                </a:cubicBezTo>
                <a:cubicBezTo>
                  <a:pt x="21262" y="17340"/>
                  <a:pt x="21252" y="14150"/>
                  <a:pt x="19914" y="12264"/>
                </a:cubicBezTo>
                <a:close/>
              </a:path>
            </a:pathLst>
          </a:cu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pPr>
              <a:defRPr sz="3000">
                <a:solidFill>
                  <a:srgbClr val="FFFFFF"/>
                </a:solidFill>
              </a:defRPr>
            </a:pPr>
            <a:endParaRPr/>
          </a:p>
        </p:txBody>
      </p:sp>
      <p:grpSp>
        <p:nvGrpSpPr>
          <p:cNvPr id="52" name="Group 51">
            <a:extLst>
              <a:ext uri="{FF2B5EF4-FFF2-40B4-BE49-F238E27FC236}">
                <a16:creationId xmlns:a16="http://schemas.microsoft.com/office/drawing/2014/main" id="{6D288A10-9CDD-2E61-AD5F-8F1F1ABD0906}"/>
              </a:ext>
            </a:extLst>
          </p:cNvPr>
          <p:cNvGrpSpPr/>
          <p:nvPr/>
        </p:nvGrpSpPr>
        <p:grpSpPr>
          <a:xfrm>
            <a:off x="2441386" y="4875744"/>
            <a:ext cx="1221962" cy="1181192"/>
            <a:chOff x="2494855" y="4846213"/>
            <a:chExt cx="1221962" cy="1181192"/>
          </a:xfrm>
        </p:grpSpPr>
        <p:sp>
          <p:nvSpPr>
            <p:cNvPr id="13" name="Oval 12">
              <a:extLst>
                <a:ext uri="{FF2B5EF4-FFF2-40B4-BE49-F238E27FC236}">
                  <a16:creationId xmlns:a16="http://schemas.microsoft.com/office/drawing/2014/main" id="{4E865428-ECF6-1BA1-1CA0-81FAEA4563CF}"/>
                </a:ext>
              </a:extLst>
            </p:cNvPr>
            <p:cNvSpPr/>
            <p:nvPr/>
          </p:nvSpPr>
          <p:spPr>
            <a:xfrm rot="10800000">
              <a:off x="2495698" y="4846213"/>
              <a:ext cx="1221119" cy="1181192"/>
            </a:xfrm>
            <a:prstGeom prst="ellipse">
              <a:avLst/>
            </a:prstGeom>
            <a:gradFill>
              <a:gsLst>
                <a:gs pos="50000">
                  <a:schemeClr val="bg1">
                    <a:lumMod val="95000"/>
                  </a:schemeClr>
                </a:gs>
                <a:gs pos="100000">
                  <a:schemeClr val="bg1">
                    <a:lumMod val="0"/>
                    <a:lumOff val="100000"/>
                  </a:schemeClr>
                </a:gs>
              </a:gsLst>
              <a:lin ang="2700000" scaled="0"/>
            </a:gradFill>
            <a:ln>
              <a:noFill/>
            </a:ln>
            <a:effectLst>
              <a:innerShdw blurRad="254000" dist="190500" dir="13500000">
                <a:schemeClr val="bg1">
                  <a:lumMod val="7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Freeform: Shape 30">
              <a:extLst>
                <a:ext uri="{FF2B5EF4-FFF2-40B4-BE49-F238E27FC236}">
                  <a16:creationId xmlns:a16="http://schemas.microsoft.com/office/drawing/2014/main" id="{50E6BB63-52BC-BC36-BBFF-FAAD86055A24}"/>
                </a:ext>
              </a:extLst>
            </p:cNvPr>
            <p:cNvSpPr/>
            <p:nvPr/>
          </p:nvSpPr>
          <p:spPr>
            <a:xfrm rot="10800000">
              <a:off x="2494855" y="4847293"/>
              <a:ext cx="1116710" cy="970470"/>
            </a:xfrm>
            <a:custGeom>
              <a:avLst/>
              <a:gdLst>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605949 w 1461652"/>
                <a:gd name="connsiteY7" fmla="*/ 1243326 h 1313176"/>
                <a:gd name="connsiteX8" fmla="*/ 1404502 w 1461652"/>
                <a:gd name="connsiteY8" fmla="*/ 444773 h 1313176"/>
                <a:gd name="connsiteX9" fmla="*/ 1341748 w 1461652"/>
                <a:gd name="connsiteY9" fmla="*/ 13394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404502 w 1461652"/>
                <a:gd name="connsiteY7" fmla="*/ 444773 h 1313176"/>
                <a:gd name="connsiteX8" fmla="*/ 1341748 w 1461652"/>
                <a:gd name="connsiteY8" fmla="*/ 133940 h 1313176"/>
                <a:gd name="connsiteX9" fmla="*/ 1269048 w 1461652"/>
                <a:gd name="connsiteY9"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341748 w 1461652"/>
                <a:gd name="connsiteY7" fmla="*/ 133940 h 1313176"/>
                <a:gd name="connsiteX8" fmla="*/ 1269048 w 1461652"/>
                <a:gd name="connsiteY8"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269048 w 1461652"/>
                <a:gd name="connsiteY7"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1269048 w 1461652"/>
                <a:gd name="connsiteY6" fmla="*/ 0 h 13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652" h="1313176">
                  <a:moveTo>
                    <a:pt x="1269048" y="0"/>
                  </a:moveTo>
                  <a:lnTo>
                    <a:pt x="1325272" y="68145"/>
                  </a:lnTo>
                  <a:cubicBezTo>
                    <a:pt x="1411375" y="195594"/>
                    <a:pt x="1461652" y="349237"/>
                    <a:pt x="1461652" y="514623"/>
                  </a:cubicBezTo>
                  <a:cubicBezTo>
                    <a:pt x="1461652" y="955652"/>
                    <a:pt x="1104128" y="1313176"/>
                    <a:pt x="663099" y="1313176"/>
                  </a:cubicBezTo>
                  <a:cubicBezTo>
                    <a:pt x="387456" y="1313176"/>
                    <a:pt x="144432" y="1173518"/>
                    <a:pt x="926" y="961102"/>
                  </a:cubicBezTo>
                  <a:lnTo>
                    <a:pt x="0" y="959396"/>
                  </a:lnTo>
                  <a:lnTo>
                    <a:pt x="1269048" y="0"/>
                  </a:lnTo>
                  <a:close/>
                </a:path>
              </a:pathLst>
            </a:custGeom>
            <a:gradFill flip="none" rotWithShape="1">
              <a:gsLst>
                <a:gs pos="68000">
                  <a:schemeClr val="bg1">
                    <a:alpha val="0"/>
                  </a:schemeClr>
                </a:gs>
                <a:gs pos="100000">
                  <a:schemeClr val="bg1"/>
                </a:gs>
              </a:gsLst>
              <a:path path="circle">
                <a:fillToRect r="100000" b="100000"/>
              </a:path>
              <a:tileRect l="-100000" t="-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Title 1">
            <a:extLst>
              <a:ext uri="{FF2B5EF4-FFF2-40B4-BE49-F238E27FC236}">
                <a16:creationId xmlns:a16="http://schemas.microsoft.com/office/drawing/2014/main" id="{7BE49FC5-9797-4E3E-5345-0C3BF875DE7F}"/>
              </a:ext>
            </a:extLst>
          </p:cNvPr>
          <p:cNvSpPr>
            <a:spLocks noGrp="1"/>
          </p:cNvSpPr>
          <p:nvPr>
            <p:ph type="title"/>
          </p:nvPr>
        </p:nvSpPr>
        <p:spPr/>
        <p:txBody>
          <a:bodyPr/>
          <a:lstStyle/>
          <a:p>
            <a:r>
              <a:rPr lang="en-GB" dirty="0"/>
              <a:t>How do we protect against such events?</a:t>
            </a:r>
          </a:p>
        </p:txBody>
      </p:sp>
      <p:sp>
        <p:nvSpPr>
          <p:cNvPr id="3" name="Date Placeholder 2">
            <a:extLst>
              <a:ext uri="{FF2B5EF4-FFF2-40B4-BE49-F238E27FC236}">
                <a16:creationId xmlns:a16="http://schemas.microsoft.com/office/drawing/2014/main" id="{98CF7B17-CAD8-FBFB-2E92-0E26F43BA979}"/>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5" name="Slide Number Placeholder 4">
            <a:extLst>
              <a:ext uri="{FF2B5EF4-FFF2-40B4-BE49-F238E27FC236}">
                <a16:creationId xmlns:a16="http://schemas.microsoft.com/office/drawing/2014/main" id="{E2B52A96-288B-3C28-E7C3-3BB35C88C0C5}"/>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43</a:t>
            </a:fld>
            <a:endParaRPr lang="en-GB" dirty="0"/>
          </a:p>
        </p:txBody>
      </p:sp>
      <p:sp>
        <p:nvSpPr>
          <p:cNvPr id="7" name="Shape">
            <a:extLst>
              <a:ext uri="{FF2B5EF4-FFF2-40B4-BE49-F238E27FC236}">
                <a16:creationId xmlns:a16="http://schemas.microsoft.com/office/drawing/2014/main" id="{56D740A7-3F25-D58F-637D-AC709A3FBF1B}"/>
              </a:ext>
            </a:extLst>
          </p:cNvPr>
          <p:cNvSpPr/>
          <p:nvPr/>
        </p:nvSpPr>
        <p:spPr>
          <a:xfrm>
            <a:off x="527052" y="1347187"/>
            <a:ext cx="4968276" cy="3135111"/>
          </a:xfrm>
          <a:custGeom>
            <a:avLst/>
            <a:gdLst/>
            <a:ahLst/>
            <a:cxnLst>
              <a:cxn ang="0">
                <a:pos x="wd2" y="hd2"/>
              </a:cxn>
              <a:cxn ang="5400000">
                <a:pos x="wd2" y="hd2"/>
              </a:cxn>
              <a:cxn ang="10800000">
                <a:pos x="wd2" y="hd2"/>
              </a:cxn>
              <a:cxn ang="16200000">
                <a:pos x="wd2" y="hd2"/>
              </a:cxn>
            </a:cxnLst>
            <a:rect l="0" t="0" r="r" b="b"/>
            <a:pathLst>
              <a:path w="20925" h="20650" extrusionOk="0">
                <a:moveTo>
                  <a:pt x="19914" y="12264"/>
                </a:moveTo>
                <a:cubicBezTo>
                  <a:pt x="18711" y="10567"/>
                  <a:pt x="16822" y="10559"/>
                  <a:pt x="15614" y="12241"/>
                </a:cubicBezTo>
                <a:cubicBezTo>
                  <a:pt x="15353" y="12605"/>
                  <a:pt x="15143" y="13014"/>
                  <a:pt x="14977" y="13461"/>
                </a:cubicBezTo>
                <a:cubicBezTo>
                  <a:pt x="14797" y="13946"/>
                  <a:pt x="14466" y="14264"/>
                  <a:pt x="14095" y="14264"/>
                </a:cubicBezTo>
                <a:cubicBezTo>
                  <a:pt x="13790" y="14264"/>
                  <a:pt x="13509" y="14059"/>
                  <a:pt x="13319" y="13711"/>
                </a:cubicBezTo>
                <a:cubicBezTo>
                  <a:pt x="13153" y="13203"/>
                  <a:pt x="12923" y="12726"/>
                  <a:pt x="12632" y="12317"/>
                </a:cubicBezTo>
                <a:cubicBezTo>
                  <a:pt x="12396" y="11991"/>
                  <a:pt x="12141" y="11726"/>
                  <a:pt x="11865" y="11521"/>
                </a:cubicBezTo>
                <a:cubicBezTo>
                  <a:pt x="11615" y="11233"/>
                  <a:pt x="11459" y="10794"/>
                  <a:pt x="11459" y="10309"/>
                </a:cubicBezTo>
                <a:cubicBezTo>
                  <a:pt x="11459" y="9748"/>
                  <a:pt x="11660" y="9241"/>
                  <a:pt x="11981" y="8968"/>
                </a:cubicBezTo>
                <a:cubicBezTo>
                  <a:pt x="12271" y="8718"/>
                  <a:pt x="12542" y="8400"/>
                  <a:pt x="12782" y="7998"/>
                </a:cubicBezTo>
                <a:cubicBezTo>
                  <a:pt x="13885" y="6150"/>
                  <a:pt x="13860" y="3301"/>
                  <a:pt x="12727" y="1498"/>
                </a:cubicBezTo>
                <a:cubicBezTo>
                  <a:pt x="11469" y="-510"/>
                  <a:pt x="9354" y="-495"/>
                  <a:pt x="8107" y="1520"/>
                </a:cubicBezTo>
                <a:cubicBezTo>
                  <a:pt x="6969" y="3361"/>
                  <a:pt x="6979" y="6263"/>
                  <a:pt x="8127" y="8089"/>
                </a:cubicBezTo>
                <a:cubicBezTo>
                  <a:pt x="8342" y="8430"/>
                  <a:pt x="8583" y="8718"/>
                  <a:pt x="8843" y="8938"/>
                </a:cubicBezTo>
                <a:cubicBezTo>
                  <a:pt x="9159" y="9210"/>
                  <a:pt x="9354" y="9710"/>
                  <a:pt x="9354" y="10256"/>
                </a:cubicBezTo>
                <a:lnTo>
                  <a:pt x="9354" y="10377"/>
                </a:lnTo>
                <a:cubicBezTo>
                  <a:pt x="9354" y="10862"/>
                  <a:pt x="9204" y="11309"/>
                  <a:pt x="8954" y="11597"/>
                </a:cubicBezTo>
                <a:cubicBezTo>
                  <a:pt x="8708" y="11794"/>
                  <a:pt x="8477" y="12044"/>
                  <a:pt x="8267" y="12339"/>
                </a:cubicBezTo>
                <a:cubicBezTo>
                  <a:pt x="7976" y="12756"/>
                  <a:pt x="7751" y="13233"/>
                  <a:pt x="7590" y="13741"/>
                </a:cubicBezTo>
                <a:cubicBezTo>
                  <a:pt x="7400" y="14090"/>
                  <a:pt x="7119" y="14302"/>
                  <a:pt x="6819" y="14302"/>
                </a:cubicBezTo>
                <a:cubicBezTo>
                  <a:pt x="6448" y="14302"/>
                  <a:pt x="6112" y="13999"/>
                  <a:pt x="5932" y="13514"/>
                </a:cubicBezTo>
                <a:cubicBezTo>
                  <a:pt x="5766" y="13074"/>
                  <a:pt x="5556" y="12665"/>
                  <a:pt x="5290" y="12302"/>
                </a:cubicBezTo>
                <a:cubicBezTo>
                  <a:pt x="4067" y="10635"/>
                  <a:pt x="2183" y="10673"/>
                  <a:pt x="990" y="12385"/>
                </a:cubicBezTo>
                <a:cubicBezTo>
                  <a:pt x="-338" y="14286"/>
                  <a:pt x="-328" y="17484"/>
                  <a:pt x="1005" y="19370"/>
                </a:cubicBezTo>
                <a:cubicBezTo>
                  <a:pt x="2223" y="21090"/>
                  <a:pt x="4142" y="21075"/>
                  <a:pt x="5350" y="19340"/>
                </a:cubicBezTo>
                <a:cubicBezTo>
                  <a:pt x="5576" y="19014"/>
                  <a:pt x="5766" y="18650"/>
                  <a:pt x="5911" y="18256"/>
                </a:cubicBezTo>
                <a:cubicBezTo>
                  <a:pt x="6092" y="17779"/>
                  <a:pt x="6423" y="17484"/>
                  <a:pt x="6783" y="17484"/>
                </a:cubicBezTo>
                <a:lnTo>
                  <a:pt x="6864" y="17484"/>
                </a:lnTo>
                <a:cubicBezTo>
                  <a:pt x="7164" y="17484"/>
                  <a:pt x="7440" y="17681"/>
                  <a:pt x="7630" y="18014"/>
                </a:cubicBezTo>
                <a:cubicBezTo>
                  <a:pt x="7781" y="18453"/>
                  <a:pt x="7976" y="18863"/>
                  <a:pt x="8222" y="19226"/>
                </a:cubicBezTo>
                <a:cubicBezTo>
                  <a:pt x="9254" y="20779"/>
                  <a:pt x="10818" y="21037"/>
                  <a:pt x="12026" y="19999"/>
                </a:cubicBezTo>
                <a:cubicBezTo>
                  <a:pt x="12251" y="19810"/>
                  <a:pt x="12462" y="19575"/>
                  <a:pt x="12657" y="19294"/>
                </a:cubicBezTo>
                <a:cubicBezTo>
                  <a:pt x="12928" y="18900"/>
                  <a:pt x="13143" y="18461"/>
                  <a:pt x="13304" y="17984"/>
                </a:cubicBezTo>
                <a:cubicBezTo>
                  <a:pt x="13494" y="17643"/>
                  <a:pt x="13770" y="17446"/>
                  <a:pt x="14065" y="17438"/>
                </a:cubicBezTo>
                <a:lnTo>
                  <a:pt x="14146" y="17438"/>
                </a:lnTo>
                <a:cubicBezTo>
                  <a:pt x="14506" y="17438"/>
                  <a:pt x="14837" y="17734"/>
                  <a:pt x="15023" y="18203"/>
                </a:cubicBezTo>
                <a:cubicBezTo>
                  <a:pt x="15173" y="18590"/>
                  <a:pt x="15363" y="18953"/>
                  <a:pt x="15594" y="19279"/>
                </a:cubicBezTo>
                <a:cubicBezTo>
                  <a:pt x="16812" y="20999"/>
                  <a:pt x="18731" y="20992"/>
                  <a:pt x="19939" y="19249"/>
                </a:cubicBezTo>
                <a:cubicBezTo>
                  <a:pt x="21262" y="17340"/>
                  <a:pt x="21252" y="14150"/>
                  <a:pt x="19914" y="12264"/>
                </a:cubicBezTo>
                <a:close/>
              </a:path>
            </a:pathLst>
          </a:custGeom>
          <a:solidFill>
            <a:schemeClr val="bg1">
              <a:lumMod val="95000"/>
            </a:schemeClr>
          </a:solidFill>
          <a:ln w="12700">
            <a:miter lim="400000"/>
          </a:ln>
          <a:effectLst>
            <a:outerShdw blurRad="254000" dist="190500" dir="2700000" algn="tl" rotWithShape="0">
              <a:schemeClr val="bg1">
                <a:lumMod val="75000"/>
                <a:alpha val="40000"/>
              </a:schemeClr>
            </a:outerShdw>
          </a:effectLst>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ED73538B-61CC-1DD5-2B78-AFBF7E77BD20}"/>
              </a:ext>
            </a:extLst>
          </p:cNvPr>
          <p:cNvSpPr/>
          <p:nvPr/>
        </p:nvSpPr>
        <p:spPr>
          <a:xfrm>
            <a:off x="569073" y="1347188"/>
            <a:ext cx="4968276" cy="3135111"/>
          </a:xfrm>
          <a:custGeom>
            <a:avLst/>
            <a:gdLst/>
            <a:ahLst/>
            <a:cxnLst>
              <a:cxn ang="0">
                <a:pos x="wd2" y="hd2"/>
              </a:cxn>
              <a:cxn ang="5400000">
                <a:pos x="wd2" y="hd2"/>
              </a:cxn>
              <a:cxn ang="10800000">
                <a:pos x="wd2" y="hd2"/>
              </a:cxn>
              <a:cxn ang="16200000">
                <a:pos x="wd2" y="hd2"/>
              </a:cxn>
            </a:cxnLst>
            <a:rect l="0" t="0" r="r" b="b"/>
            <a:pathLst>
              <a:path w="20925" h="20650" extrusionOk="0">
                <a:moveTo>
                  <a:pt x="19914" y="12264"/>
                </a:moveTo>
                <a:cubicBezTo>
                  <a:pt x="18711" y="10567"/>
                  <a:pt x="16822" y="10559"/>
                  <a:pt x="15614" y="12241"/>
                </a:cubicBezTo>
                <a:cubicBezTo>
                  <a:pt x="15353" y="12605"/>
                  <a:pt x="15143" y="13014"/>
                  <a:pt x="14977" y="13461"/>
                </a:cubicBezTo>
                <a:cubicBezTo>
                  <a:pt x="14797" y="13946"/>
                  <a:pt x="14466" y="14264"/>
                  <a:pt x="14095" y="14264"/>
                </a:cubicBezTo>
                <a:cubicBezTo>
                  <a:pt x="13790" y="14264"/>
                  <a:pt x="13509" y="14059"/>
                  <a:pt x="13319" y="13711"/>
                </a:cubicBezTo>
                <a:cubicBezTo>
                  <a:pt x="13153" y="13203"/>
                  <a:pt x="12923" y="12726"/>
                  <a:pt x="12632" y="12317"/>
                </a:cubicBezTo>
                <a:cubicBezTo>
                  <a:pt x="12396" y="11991"/>
                  <a:pt x="12141" y="11726"/>
                  <a:pt x="11865" y="11521"/>
                </a:cubicBezTo>
                <a:cubicBezTo>
                  <a:pt x="11615" y="11233"/>
                  <a:pt x="11459" y="10794"/>
                  <a:pt x="11459" y="10309"/>
                </a:cubicBezTo>
                <a:cubicBezTo>
                  <a:pt x="11459" y="9748"/>
                  <a:pt x="11660" y="9241"/>
                  <a:pt x="11981" y="8968"/>
                </a:cubicBezTo>
                <a:cubicBezTo>
                  <a:pt x="12271" y="8718"/>
                  <a:pt x="12542" y="8400"/>
                  <a:pt x="12782" y="7998"/>
                </a:cubicBezTo>
                <a:cubicBezTo>
                  <a:pt x="13885" y="6150"/>
                  <a:pt x="13860" y="3301"/>
                  <a:pt x="12727" y="1498"/>
                </a:cubicBezTo>
                <a:cubicBezTo>
                  <a:pt x="11469" y="-510"/>
                  <a:pt x="9354" y="-495"/>
                  <a:pt x="8107" y="1520"/>
                </a:cubicBezTo>
                <a:cubicBezTo>
                  <a:pt x="6969" y="3361"/>
                  <a:pt x="6979" y="6263"/>
                  <a:pt x="8127" y="8089"/>
                </a:cubicBezTo>
                <a:cubicBezTo>
                  <a:pt x="8342" y="8430"/>
                  <a:pt x="8583" y="8718"/>
                  <a:pt x="8843" y="8938"/>
                </a:cubicBezTo>
                <a:cubicBezTo>
                  <a:pt x="9159" y="9210"/>
                  <a:pt x="9354" y="9710"/>
                  <a:pt x="9354" y="10256"/>
                </a:cubicBezTo>
                <a:lnTo>
                  <a:pt x="9354" y="10377"/>
                </a:lnTo>
                <a:cubicBezTo>
                  <a:pt x="9354" y="10862"/>
                  <a:pt x="9204" y="11309"/>
                  <a:pt x="8954" y="11597"/>
                </a:cubicBezTo>
                <a:cubicBezTo>
                  <a:pt x="8708" y="11794"/>
                  <a:pt x="8477" y="12044"/>
                  <a:pt x="8267" y="12339"/>
                </a:cubicBezTo>
                <a:cubicBezTo>
                  <a:pt x="7976" y="12756"/>
                  <a:pt x="7751" y="13233"/>
                  <a:pt x="7590" y="13741"/>
                </a:cubicBezTo>
                <a:cubicBezTo>
                  <a:pt x="7400" y="14090"/>
                  <a:pt x="7119" y="14302"/>
                  <a:pt x="6819" y="14302"/>
                </a:cubicBezTo>
                <a:cubicBezTo>
                  <a:pt x="6448" y="14302"/>
                  <a:pt x="6112" y="13999"/>
                  <a:pt x="5932" y="13514"/>
                </a:cubicBezTo>
                <a:cubicBezTo>
                  <a:pt x="5766" y="13074"/>
                  <a:pt x="5556" y="12665"/>
                  <a:pt x="5290" y="12302"/>
                </a:cubicBezTo>
                <a:cubicBezTo>
                  <a:pt x="4067" y="10635"/>
                  <a:pt x="2183" y="10673"/>
                  <a:pt x="990" y="12385"/>
                </a:cubicBezTo>
                <a:cubicBezTo>
                  <a:pt x="-338" y="14286"/>
                  <a:pt x="-328" y="17484"/>
                  <a:pt x="1005" y="19370"/>
                </a:cubicBezTo>
                <a:cubicBezTo>
                  <a:pt x="2223" y="21090"/>
                  <a:pt x="4142" y="21075"/>
                  <a:pt x="5350" y="19340"/>
                </a:cubicBezTo>
                <a:cubicBezTo>
                  <a:pt x="5576" y="19014"/>
                  <a:pt x="5766" y="18650"/>
                  <a:pt x="5911" y="18256"/>
                </a:cubicBezTo>
                <a:cubicBezTo>
                  <a:pt x="6092" y="17779"/>
                  <a:pt x="6423" y="17484"/>
                  <a:pt x="6783" y="17484"/>
                </a:cubicBezTo>
                <a:lnTo>
                  <a:pt x="6864" y="17484"/>
                </a:lnTo>
                <a:cubicBezTo>
                  <a:pt x="7164" y="17484"/>
                  <a:pt x="7440" y="17681"/>
                  <a:pt x="7630" y="18014"/>
                </a:cubicBezTo>
                <a:cubicBezTo>
                  <a:pt x="7781" y="18453"/>
                  <a:pt x="7976" y="18863"/>
                  <a:pt x="8222" y="19226"/>
                </a:cubicBezTo>
                <a:cubicBezTo>
                  <a:pt x="9254" y="20779"/>
                  <a:pt x="10818" y="21037"/>
                  <a:pt x="12026" y="19999"/>
                </a:cubicBezTo>
                <a:cubicBezTo>
                  <a:pt x="12251" y="19810"/>
                  <a:pt x="12462" y="19575"/>
                  <a:pt x="12657" y="19294"/>
                </a:cubicBezTo>
                <a:cubicBezTo>
                  <a:pt x="12928" y="18900"/>
                  <a:pt x="13143" y="18461"/>
                  <a:pt x="13304" y="17984"/>
                </a:cubicBezTo>
                <a:cubicBezTo>
                  <a:pt x="13494" y="17643"/>
                  <a:pt x="13770" y="17446"/>
                  <a:pt x="14065" y="17438"/>
                </a:cubicBezTo>
                <a:lnTo>
                  <a:pt x="14146" y="17438"/>
                </a:lnTo>
                <a:cubicBezTo>
                  <a:pt x="14506" y="17438"/>
                  <a:pt x="14837" y="17734"/>
                  <a:pt x="15023" y="18203"/>
                </a:cubicBezTo>
                <a:cubicBezTo>
                  <a:pt x="15173" y="18590"/>
                  <a:pt x="15363" y="18953"/>
                  <a:pt x="15594" y="19279"/>
                </a:cubicBezTo>
                <a:cubicBezTo>
                  <a:pt x="16812" y="20999"/>
                  <a:pt x="18731" y="20992"/>
                  <a:pt x="19939" y="19249"/>
                </a:cubicBezTo>
                <a:cubicBezTo>
                  <a:pt x="21262" y="17340"/>
                  <a:pt x="21252" y="14150"/>
                  <a:pt x="19914" y="12264"/>
                </a:cubicBezTo>
                <a:close/>
              </a:path>
            </a:pathLst>
          </a:custGeom>
          <a:solidFill>
            <a:schemeClr val="bg1">
              <a:lumMod val="95000"/>
            </a:schemeClr>
          </a:solidFill>
          <a:ln w="12700">
            <a:miter lim="400000"/>
          </a:ln>
          <a:effectLst>
            <a:outerShdw blurRad="254000" dist="190500" dir="13500000" algn="tl" rotWithShape="0">
              <a:schemeClr val="bg1"/>
            </a:outerShdw>
          </a:effectLst>
        </p:spPr>
        <p:txBody>
          <a:bodyPr lIns="38100" tIns="38100" rIns="38100" bIns="38100" anchor="ctr"/>
          <a:lstStyle/>
          <a:p>
            <a:pPr>
              <a:defRPr sz="3000">
                <a:solidFill>
                  <a:srgbClr val="FFFFFF"/>
                </a:solidFill>
              </a:defRPr>
            </a:pPr>
            <a:endParaRPr/>
          </a:p>
        </p:txBody>
      </p:sp>
      <p:sp>
        <p:nvSpPr>
          <p:cNvPr id="9" name="Oval 8">
            <a:extLst>
              <a:ext uri="{FF2B5EF4-FFF2-40B4-BE49-F238E27FC236}">
                <a16:creationId xmlns:a16="http://schemas.microsoft.com/office/drawing/2014/main" id="{DC0A72B9-FFC6-1569-D8EB-D34896D99888}"/>
              </a:ext>
            </a:extLst>
          </p:cNvPr>
          <p:cNvSpPr/>
          <p:nvPr/>
        </p:nvSpPr>
        <p:spPr>
          <a:xfrm>
            <a:off x="4159802" y="3160152"/>
            <a:ext cx="1220871" cy="1180137"/>
          </a:xfrm>
          <a:prstGeom prst="ellipse">
            <a:avLst/>
          </a:prstGeom>
          <a:gradFill>
            <a:gsLst>
              <a:gs pos="50000">
                <a:schemeClr val="bg1">
                  <a:lumMod val="95000"/>
                </a:schemeClr>
              </a:gs>
              <a:gs pos="100000">
                <a:schemeClr val="bg1">
                  <a:lumMod val="0"/>
                  <a:lumOff val="100000"/>
                </a:schemeClr>
              </a:gs>
            </a:gsLst>
            <a:lin ang="2700000" scaled="0"/>
          </a:gradFill>
          <a:ln>
            <a:noFill/>
          </a:ln>
          <a:effectLst>
            <a:innerShdw blurRad="254000" dist="190500" dir="13500000">
              <a:schemeClr val="bg1">
                <a:lumMod val="7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F3C29F-CD2A-F8B6-4869-E5C3632E843F}"/>
              </a:ext>
            </a:extLst>
          </p:cNvPr>
          <p:cNvSpPr/>
          <p:nvPr/>
        </p:nvSpPr>
        <p:spPr>
          <a:xfrm>
            <a:off x="4159802" y="3162689"/>
            <a:ext cx="1220871" cy="1180137"/>
          </a:xfrm>
          <a:prstGeom prst="ellipse">
            <a:avLst/>
          </a:prstGeom>
          <a:solidFill>
            <a:schemeClr val="bg1">
              <a:lumMod val="95000"/>
            </a:schemeClr>
          </a:solidFill>
          <a:ln>
            <a:noFill/>
          </a:ln>
          <a:effectLst>
            <a:innerShdw blurRad="254000" dist="190500" dir="13500000">
              <a:schemeClr val="bg1">
                <a:lumMod val="6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48556A5A-9F0A-B4A1-D98F-33549ED9B308}"/>
              </a:ext>
            </a:extLst>
          </p:cNvPr>
          <p:cNvGrpSpPr/>
          <p:nvPr/>
        </p:nvGrpSpPr>
        <p:grpSpPr>
          <a:xfrm>
            <a:off x="2442229" y="1506826"/>
            <a:ext cx="1221962" cy="1181192"/>
            <a:chOff x="2442229" y="1506826"/>
            <a:chExt cx="1221962" cy="1181192"/>
          </a:xfrm>
        </p:grpSpPr>
        <p:sp>
          <p:nvSpPr>
            <p:cNvPr id="15" name="Oval 14">
              <a:extLst>
                <a:ext uri="{FF2B5EF4-FFF2-40B4-BE49-F238E27FC236}">
                  <a16:creationId xmlns:a16="http://schemas.microsoft.com/office/drawing/2014/main" id="{0E843E25-758D-3D83-3C6F-F5E98E116942}"/>
                </a:ext>
              </a:extLst>
            </p:cNvPr>
            <p:cNvSpPr/>
            <p:nvPr/>
          </p:nvSpPr>
          <p:spPr>
            <a:xfrm>
              <a:off x="2442229" y="1506826"/>
              <a:ext cx="1221119" cy="1181192"/>
            </a:xfrm>
            <a:prstGeom prst="ellipse">
              <a:avLst/>
            </a:prstGeom>
            <a:gradFill>
              <a:gsLst>
                <a:gs pos="50000">
                  <a:schemeClr val="bg1">
                    <a:lumMod val="95000"/>
                  </a:schemeClr>
                </a:gs>
                <a:gs pos="100000">
                  <a:schemeClr val="bg1">
                    <a:lumMod val="0"/>
                    <a:lumOff val="100000"/>
                  </a:schemeClr>
                </a:gs>
              </a:gsLst>
              <a:lin ang="2700000" scaled="0"/>
            </a:gradFill>
            <a:ln>
              <a:noFill/>
            </a:ln>
            <a:effectLst>
              <a:innerShdw blurRad="254000" dist="190500" dir="13500000">
                <a:schemeClr val="bg1">
                  <a:lumMod val="7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Freeform: Shape 15">
              <a:extLst>
                <a:ext uri="{FF2B5EF4-FFF2-40B4-BE49-F238E27FC236}">
                  <a16:creationId xmlns:a16="http://schemas.microsoft.com/office/drawing/2014/main" id="{082C14A7-78E3-A34D-48B5-DF0865A152BB}"/>
                </a:ext>
              </a:extLst>
            </p:cNvPr>
            <p:cNvSpPr/>
            <p:nvPr/>
          </p:nvSpPr>
          <p:spPr>
            <a:xfrm>
              <a:off x="2547481" y="1716467"/>
              <a:ext cx="1116710" cy="970470"/>
            </a:xfrm>
            <a:custGeom>
              <a:avLst/>
              <a:gdLst>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605949 w 1461652"/>
                <a:gd name="connsiteY7" fmla="*/ 1243326 h 1313176"/>
                <a:gd name="connsiteX8" fmla="*/ 1404502 w 1461652"/>
                <a:gd name="connsiteY8" fmla="*/ 444773 h 1313176"/>
                <a:gd name="connsiteX9" fmla="*/ 1341748 w 1461652"/>
                <a:gd name="connsiteY9" fmla="*/ 13394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404502 w 1461652"/>
                <a:gd name="connsiteY7" fmla="*/ 444773 h 1313176"/>
                <a:gd name="connsiteX8" fmla="*/ 1341748 w 1461652"/>
                <a:gd name="connsiteY8" fmla="*/ 133940 h 1313176"/>
                <a:gd name="connsiteX9" fmla="*/ 1269048 w 1461652"/>
                <a:gd name="connsiteY9"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341748 w 1461652"/>
                <a:gd name="connsiteY7" fmla="*/ 133940 h 1313176"/>
                <a:gd name="connsiteX8" fmla="*/ 1269048 w 1461652"/>
                <a:gd name="connsiteY8"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269048 w 1461652"/>
                <a:gd name="connsiteY7"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1269048 w 1461652"/>
                <a:gd name="connsiteY6" fmla="*/ 0 h 13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652" h="1313176">
                  <a:moveTo>
                    <a:pt x="1269048" y="0"/>
                  </a:moveTo>
                  <a:lnTo>
                    <a:pt x="1325272" y="68145"/>
                  </a:lnTo>
                  <a:cubicBezTo>
                    <a:pt x="1411375" y="195594"/>
                    <a:pt x="1461652" y="349237"/>
                    <a:pt x="1461652" y="514623"/>
                  </a:cubicBezTo>
                  <a:cubicBezTo>
                    <a:pt x="1461652" y="955652"/>
                    <a:pt x="1104128" y="1313176"/>
                    <a:pt x="663099" y="1313176"/>
                  </a:cubicBezTo>
                  <a:cubicBezTo>
                    <a:pt x="387456" y="1313176"/>
                    <a:pt x="144432" y="1173518"/>
                    <a:pt x="926" y="961102"/>
                  </a:cubicBezTo>
                  <a:lnTo>
                    <a:pt x="0" y="959396"/>
                  </a:lnTo>
                  <a:lnTo>
                    <a:pt x="1269048" y="0"/>
                  </a:lnTo>
                  <a:close/>
                </a:path>
              </a:pathLst>
            </a:custGeom>
            <a:gradFill flip="none" rotWithShape="1">
              <a:gsLst>
                <a:gs pos="68000">
                  <a:schemeClr val="bg1">
                    <a:alpha val="0"/>
                  </a:schemeClr>
                </a:gs>
                <a:gs pos="100000">
                  <a:schemeClr val="bg1"/>
                </a:gs>
              </a:gsLst>
              <a:path path="circle">
                <a:fillToRect r="100000" b="100000"/>
              </a:path>
              <a:tileRect l="-100000" t="-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8" name="TextBox 17">
            <a:extLst>
              <a:ext uri="{FF2B5EF4-FFF2-40B4-BE49-F238E27FC236}">
                <a16:creationId xmlns:a16="http://schemas.microsoft.com/office/drawing/2014/main" id="{2F463DA8-087B-BA48-F749-8397F14BBDAA}"/>
              </a:ext>
            </a:extLst>
          </p:cNvPr>
          <p:cNvSpPr txBox="1"/>
          <p:nvPr/>
        </p:nvSpPr>
        <p:spPr>
          <a:xfrm>
            <a:off x="2612305" y="2221101"/>
            <a:ext cx="994451" cy="261610"/>
          </a:xfrm>
          <a:prstGeom prst="rect">
            <a:avLst/>
          </a:prstGeom>
          <a:noFill/>
        </p:spPr>
        <p:txBody>
          <a:bodyPr wrap="square" rtlCol="0">
            <a:spAutoFit/>
          </a:bodyPr>
          <a:lstStyle/>
          <a:p>
            <a:pPr algn="ctr"/>
            <a:r>
              <a:rPr lang="en-US" sz="1100" b="1" dirty="0"/>
              <a:t>Retain</a:t>
            </a:r>
          </a:p>
        </p:txBody>
      </p:sp>
      <p:grpSp>
        <p:nvGrpSpPr>
          <p:cNvPr id="50" name="Group 49">
            <a:extLst>
              <a:ext uri="{FF2B5EF4-FFF2-40B4-BE49-F238E27FC236}">
                <a16:creationId xmlns:a16="http://schemas.microsoft.com/office/drawing/2014/main" id="{A27FFFBD-4884-049A-771C-932ED819CA3E}"/>
              </a:ext>
            </a:extLst>
          </p:cNvPr>
          <p:cNvGrpSpPr/>
          <p:nvPr/>
        </p:nvGrpSpPr>
        <p:grpSpPr>
          <a:xfrm>
            <a:off x="724162" y="3158444"/>
            <a:ext cx="1221962" cy="1181192"/>
            <a:chOff x="724162" y="3158444"/>
            <a:chExt cx="1221962" cy="1181192"/>
          </a:xfrm>
        </p:grpSpPr>
        <p:sp>
          <p:nvSpPr>
            <p:cNvPr id="20" name="Oval 19">
              <a:extLst>
                <a:ext uri="{FF2B5EF4-FFF2-40B4-BE49-F238E27FC236}">
                  <a16:creationId xmlns:a16="http://schemas.microsoft.com/office/drawing/2014/main" id="{DC348096-BAB9-73E7-6EA8-A3DFF80C05F2}"/>
                </a:ext>
              </a:extLst>
            </p:cNvPr>
            <p:cNvSpPr/>
            <p:nvPr/>
          </p:nvSpPr>
          <p:spPr>
            <a:xfrm>
              <a:off x="724162" y="3158444"/>
              <a:ext cx="1221119" cy="1181192"/>
            </a:xfrm>
            <a:prstGeom prst="ellipse">
              <a:avLst/>
            </a:prstGeom>
            <a:gradFill>
              <a:gsLst>
                <a:gs pos="50000">
                  <a:schemeClr val="bg1">
                    <a:lumMod val="95000"/>
                  </a:schemeClr>
                </a:gs>
                <a:gs pos="100000">
                  <a:schemeClr val="bg1">
                    <a:lumMod val="0"/>
                    <a:lumOff val="100000"/>
                  </a:schemeClr>
                </a:gs>
              </a:gsLst>
              <a:lin ang="2700000" scaled="0"/>
            </a:gradFill>
            <a:ln>
              <a:noFill/>
            </a:ln>
            <a:effectLst>
              <a:innerShdw blurRad="254000" dist="190500" dir="13500000">
                <a:schemeClr val="bg1">
                  <a:lumMod val="7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Freeform: Shape 20">
              <a:extLst>
                <a:ext uri="{FF2B5EF4-FFF2-40B4-BE49-F238E27FC236}">
                  <a16:creationId xmlns:a16="http://schemas.microsoft.com/office/drawing/2014/main" id="{7F57FE98-B06B-91D8-957F-0E6DD8660548}"/>
                </a:ext>
              </a:extLst>
            </p:cNvPr>
            <p:cNvSpPr/>
            <p:nvPr/>
          </p:nvSpPr>
          <p:spPr>
            <a:xfrm>
              <a:off x="829414" y="3368085"/>
              <a:ext cx="1116710" cy="970470"/>
            </a:xfrm>
            <a:custGeom>
              <a:avLst/>
              <a:gdLst>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605949 w 1461652"/>
                <a:gd name="connsiteY7" fmla="*/ 1243326 h 1313176"/>
                <a:gd name="connsiteX8" fmla="*/ 1404502 w 1461652"/>
                <a:gd name="connsiteY8" fmla="*/ 444773 h 1313176"/>
                <a:gd name="connsiteX9" fmla="*/ 1341748 w 1461652"/>
                <a:gd name="connsiteY9" fmla="*/ 13394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404502 w 1461652"/>
                <a:gd name="connsiteY7" fmla="*/ 444773 h 1313176"/>
                <a:gd name="connsiteX8" fmla="*/ 1341748 w 1461652"/>
                <a:gd name="connsiteY8" fmla="*/ 133940 h 1313176"/>
                <a:gd name="connsiteX9" fmla="*/ 1269048 w 1461652"/>
                <a:gd name="connsiteY9"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341748 w 1461652"/>
                <a:gd name="connsiteY7" fmla="*/ 133940 h 1313176"/>
                <a:gd name="connsiteX8" fmla="*/ 1269048 w 1461652"/>
                <a:gd name="connsiteY8"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269048 w 1461652"/>
                <a:gd name="connsiteY7"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1269048 w 1461652"/>
                <a:gd name="connsiteY6" fmla="*/ 0 h 13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652" h="1313176">
                  <a:moveTo>
                    <a:pt x="1269048" y="0"/>
                  </a:moveTo>
                  <a:lnTo>
                    <a:pt x="1325272" y="68145"/>
                  </a:lnTo>
                  <a:cubicBezTo>
                    <a:pt x="1411375" y="195594"/>
                    <a:pt x="1461652" y="349237"/>
                    <a:pt x="1461652" y="514623"/>
                  </a:cubicBezTo>
                  <a:cubicBezTo>
                    <a:pt x="1461652" y="955652"/>
                    <a:pt x="1104128" y="1313176"/>
                    <a:pt x="663099" y="1313176"/>
                  </a:cubicBezTo>
                  <a:cubicBezTo>
                    <a:pt x="387456" y="1313176"/>
                    <a:pt x="144432" y="1173518"/>
                    <a:pt x="926" y="961102"/>
                  </a:cubicBezTo>
                  <a:lnTo>
                    <a:pt x="0" y="959396"/>
                  </a:lnTo>
                  <a:lnTo>
                    <a:pt x="1269048" y="0"/>
                  </a:lnTo>
                  <a:close/>
                </a:path>
              </a:pathLst>
            </a:custGeom>
            <a:gradFill flip="none" rotWithShape="1">
              <a:gsLst>
                <a:gs pos="68000">
                  <a:schemeClr val="bg1">
                    <a:alpha val="0"/>
                  </a:schemeClr>
                </a:gs>
                <a:gs pos="100000">
                  <a:schemeClr val="bg1"/>
                </a:gs>
              </a:gsLst>
              <a:path path="circle">
                <a:fillToRect r="100000" b="100000"/>
              </a:path>
              <a:tileRect l="-100000" t="-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9" name="Group 48">
            <a:extLst>
              <a:ext uri="{FF2B5EF4-FFF2-40B4-BE49-F238E27FC236}">
                <a16:creationId xmlns:a16="http://schemas.microsoft.com/office/drawing/2014/main" id="{38C05610-92EA-D91A-13D3-CE34B95C9DB2}"/>
              </a:ext>
            </a:extLst>
          </p:cNvPr>
          <p:cNvGrpSpPr/>
          <p:nvPr/>
        </p:nvGrpSpPr>
        <p:grpSpPr>
          <a:xfrm>
            <a:off x="2442230" y="3162805"/>
            <a:ext cx="1221962" cy="1181192"/>
            <a:chOff x="2442230" y="3162805"/>
            <a:chExt cx="1221962" cy="1181192"/>
          </a:xfrm>
        </p:grpSpPr>
        <p:sp>
          <p:nvSpPr>
            <p:cNvPr id="23" name="Oval 22">
              <a:extLst>
                <a:ext uri="{FF2B5EF4-FFF2-40B4-BE49-F238E27FC236}">
                  <a16:creationId xmlns:a16="http://schemas.microsoft.com/office/drawing/2014/main" id="{BE9847D3-D399-39EB-A295-F80AF81ACD22}"/>
                </a:ext>
              </a:extLst>
            </p:cNvPr>
            <p:cNvSpPr/>
            <p:nvPr/>
          </p:nvSpPr>
          <p:spPr>
            <a:xfrm>
              <a:off x="2442230" y="3162805"/>
              <a:ext cx="1221119" cy="1181192"/>
            </a:xfrm>
            <a:prstGeom prst="ellipse">
              <a:avLst/>
            </a:prstGeom>
            <a:solidFill>
              <a:schemeClr val="accent1">
                <a:lumMod val="75000"/>
              </a:schemeClr>
            </a:solidFill>
            <a:ln>
              <a:noFill/>
            </a:ln>
            <a:effectLst>
              <a:innerShdw blurRad="254000" dist="190500" dir="13500000">
                <a:schemeClr val="bg1">
                  <a:lumMod val="7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Freeform: Shape 23">
              <a:extLst>
                <a:ext uri="{FF2B5EF4-FFF2-40B4-BE49-F238E27FC236}">
                  <a16:creationId xmlns:a16="http://schemas.microsoft.com/office/drawing/2014/main" id="{5236F241-15C3-AF6A-35B3-067693887F44}"/>
                </a:ext>
              </a:extLst>
            </p:cNvPr>
            <p:cNvSpPr/>
            <p:nvPr/>
          </p:nvSpPr>
          <p:spPr>
            <a:xfrm>
              <a:off x="2547482" y="3372446"/>
              <a:ext cx="1116710" cy="970470"/>
            </a:xfrm>
            <a:custGeom>
              <a:avLst/>
              <a:gdLst>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605949 w 1461652"/>
                <a:gd name="connsiteY7" fmla="*/ 1243326 h 1313176"/>
                <a:gd name="connsiteX8" fmla="*/ 1404502 w 1461652"/>
                <a:gd name="connsiteY8" fmla="*/ 444773 h 1313176"/>
                <a:gd name="connsiteX9" fmla="*/ 1341748 w 1461652"/>
                <a:gd name="connsiteY9" fmla="*/ 13394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404502 w 1461652"/>
                <a:gd name="connsiteY7" fmla="*/ 444773 h 1313176"/>
                <a:gd name="connsiteX8" fmla="*/ 1341748 w 1461652"/>
                <a:gd name="connsiteY8" fmla="*/ 133940 h 1313176"/>
                <a:gd name="connsiteX9" fmla="*/ 1269048 w 1461652"/>
                <a:gd name="connsiteY9"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341748 w 1461652"/>
                <a:gd name="connsiteY7" fmla="*/ 133940 h 1313176"/>
                <a:gd name="connsiteX8" fmla="*/ 1269048 w 1461652"/>
                <a:gd name="connsiteY8"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41287 w 1461652"/>
                <a:gd name="connsiteY6" fmla="*/ 1009436 h 1313176"/>
                <a:gd name="connsiteX7" fmla="*/ 1269048 w 1461652"/>
                <a:gd name="connsiteY7" fmla="*/ 0 h 1313176"/>
                <a:gd name="connsiteX0" fmla="*/ 1269048 w 1461652"/>
                <a:gd name="connsiteY0" fmla="*/ 0 h 1313176"/>
                <a:gd name="connsiteX1" fmla="*/ 1325272 w 1461652"/>
                <a:gd name="connsiteY1" fmla="*/ 68145 h 1313176"/>
                <a:gd name="connsiteX2" fmla="*/ 1461652 w 1461652"/>
                <a:gd name="connsiteY2" fmla="*/ 514623 h 1313176"/>
                <a:gd name="connsiteX3" fmla="*/ 663099 w 1461652"/>
                <a:gd name="connsiteY3" fmla="*/ 1313176 h 1313176"/>
                <a:gd name="connsiteX4" fmla="*/ 926 w 1461652"/>
                <a:gd name="connsiteY4" fmla="*/ 961102 h 1313176"/>
                <a:gd name="connsiteX5" fmla="*/ 0 w 1461652"/>
                <a:gd name="connsiteY5" fmla="*/ 959396 h 1313176"/>
                <a:gd name="connsiteX6" fmla="*/ 1269048 w 1461652"/>
                <a:gd name="connsiteY6" fmla="*/ 0 h 13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652" h="1313176">
                  <a:moveTo>
                    <a:pt x="1269048" y="0"/>
                  </a:moveTo>
                  <a:lnTo>
                    <a:pt x="1325272" y="68145"/>
                  </a:lnTo>
                  <a:cubicBezTo>
                    <a:pt x="1411375" y="195594"/>
                    <a:pt x="1461652" y="349237"/>
                    <a:pt x="1461652" y="514623"/>
                  </a:cubicBezTo>
                  <a:cubicBezTo>
                    <a:pt x="1461652" y="955652"/>
                    <a:pt x="1104128" y="1313176"/>
                    <a:pt x="663099" y="1313176"/>
                  </a:cubicBezTo>
                  <a:cubicBezTo>
                    <a:pt x="387456" y="1313176"/>
                    <a:pt x="144432" y="1173518"/>
                    <a:pt x="926" y="961102"/>
                  </a:cubicBezTo>
                  <a:lnTo>
                    <a:pt x="0" y="959396"/>
                  </a:lnTo>
                  <a:lnTo>
                    <a:pt x="1269048" y="0"/>
                  </a:lnTo>
                  <a:close/>
                </a:path>
              </a:pathLst>
            </a:cu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8" name="TextBox 27">
            <a:extLst>
              <a:ext uri="{FF2B5EF4-FFF2-40B4-BE49-F238E27FC236}">
                <a16:creationId xmlns:a16="http://schemas.microsoft.com/office/drawing/2014/main" id="{389B2157-3175-FE8A-0133-2AF466DE1EFB}"/>
              </a:ext>
            </a:extLst>
          </p:cNvPr>
          <p:cNvSpPr txBox="1"/>
          <p:nvPr/>
        </p:nvSpPr>
        <p:spPr>
          <a:xfrm>
            <a:off x="2619861" y="3829336"/>
            <a:ext cx="869868" cy="400110"/>
          </a:xfrm>
          <a:prstGeom prst="rect">
            <a:avLst/>
          </a:prstGeom>
          <a:noFill/>
        </p:spPr>
        <p:txBody>
          <a:bodyPr wrap="square" rtlCol="0">
            <a:spAutoFit/>
          </a:bodyPr>
          <a:lstStyle/>
          <a:p>
            <a:pPr algn="ctr"/>
            <a:r>
              <a:rPr lang="en-US" sz="1000" b="1" dirty="0">
                <a:solidFill>
                  <a:schemeClr val="bg2"/>
                </a:solidFill>
              </a:rPr>
              <a:t>Response to Risk</a:t>
            </a:r>
          </a:p>
        </p:txBody>
      </p:sp>
      <p:sp>
        <p:nvSpPr>
          <p:cNvPr id="29" name="TextBox 28">
            <a:extLst>
              <a:ext uri="{FF2B5EF4-FFF2-40B4-BE49-F238E27FC236}">
                <a16:creationId xmlns:a16="http://schemas.microsoft.com/office/drawing/2014/main" id="{F86D5A0D-92D3-D34A-FBC2-BDF272306277}"/>
              </a:ext>
            </a:extLst>
          </p:cNvPr>
          <p:cNvSpPr txBox="1"/>
          <p:nvPr/>
        </p:nvSpPr>
        <p:spPr>
          <a:xfrm>
            <a:off x="873855" y="3885249"/>
            <a:ext cx="854459" cy="261610"/>
          </a:xfrm>
          <a:prstGeom prst="rect">
            <a:avLst/>
          </a:prstGeom>
          <a:noFill/>
        </p:spPr>
        <p:txBody>
          <a:bodyPr wrap="square" rtlCol="0">
            <a:spAutoFit/>
          </a:bodyPr>
          <a:lstStyle/>
          <a:p>
            <a:pPr algn="ctr"/>
            <a:r>
              <a:rPr lang="en-US" sz="1100" b="1" dirty="0"/>
              <a:t>Remove</a:t>
            </a:r>
          </a:p>
        </p:txBody>
      </p:sp>
      <p:sp>
        <p:nvSpPr>
          <p:cNvPr id="30" name="TextBox 29">
            <a:extLst>
              <a:ext uri="{FF2B5EF4-FFF2-40B4-BE49-F238E27FC236}">
                <a16:creationId xmlns:a16="http://schemas.microsoft.com/office/drawing/2014/main" id="{3809BD2C-2155-8533-865D-93DAA7318B98}"/>
              </a:ext>
            </a:extLst>
          </p:cNvPr>
          <p:cNvSpPr txBox="1"/>
          <p:nvPr/>
        </p:nvSpPr>
        <p:spPr>
          <a:xfrm>
            <a:off x="4325187" y="3918474"/>
            <a:ext cx="973477" cy="261610"/>
          </a:xfrm>
          <a:prstGeom prst="rect">
            <a:avLst/>
          </a:prstGeom>
          <a:noFill/>
        </p:spPr>
        <p:txBody>
          <a:bodyPr wrap="square" rtlCol="0">
            <a:spAutoFit/>
          </a:bodyPr>
          <a:lstStyle/>
          <a:p>
            <a:pPr algn="ctr"/>
            <a:r>
              <a:rPr lang="en-US" sz="1100" b="1" dirty="0"/>
              <a:t>Reduce</a:t>
            </a:r>
          </a:p>
        </p:txBody>
      </p:sp>
      <p:pic>
        <p:nvPicPr>
          <p:cNvPr id="37" name="Graphic 36" descr="Skull with solid fill">
            <a:extLst>
              <a:ext uri="{FF2B5EF4-FFF2-40B4-BE49-F238E27FC236}">
                <a16:creationId xmlns:a16="http://schemas.microsoft.com/office/drawing/2014/main" id="{38A12307-65E8-AEB0-7FE0-9E51390202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476" y="3250639"/>
            <a:ext cx="598768" cy="598768"/>
          </a:xfrm>
          <a:prstGeom prst="rect">
            <a:avLst/>
          </a:prstGeom>
        </p:spPr>
      </p:pic>
      <p:pic>
        <p:nvPicPr>
          <p:cNvPr id="39" name="Graphic 38" descr="Bar graph with downward trend with solid fill">
            <a:extLst>
              <a:ext uri="{FF2B5EF4-FFF2-40B4-BE49-F238E27FC236}">
                <a16:creationId xmlns:a16="http://schemas.microsoft.com/office/drawing/2014/main" id="{99EF247F-312F-AF05-FC91-85FEF3D04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9913" y="3380086"/>
            <a:ext cx="534824" cy="534824"/>
          </a:xfrm>
          <a:prstGeom prst="rect">
            <a:avLst/>
          </a:prstGeom>
        </p:spPr>
      </p:pic>
      <p:pic>
        <p:nvPicPr>
          <p:cNvPr id="43" name="Graphic 42" descr="Warning with solid fill">
            <a:extLst>
              <a:ext uri="{FF2B5EF4-FFF2-40B4-BE49-F238E27FC236}">
                <a16:creationId xmlns:a16="http://schemas.microsoft.com/office/drawing/2014/main" id="{D57C8614-3AD3-4EF8-D378-D7280834E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52830" y="3268786"/>
            <a:ext cx="603931" cy="603931"/>
          </a:xfrm>
          <a:prstGeom prst="rect">
            <a:avLst/>
          </a:prstGeom>
        </p:spPr>
      </p:pic>
      <p:pic>
        <p:nvPicPr>
          <p:cNvPr id="47" name="Graphic 46" descr="Stethoscope with solid fill">
            <a:extLst>
              <a:ext uri="{FF2B5EF4-FFF2-40B4-BE49-F238E27FC236}">
                <a16:creationId xmlns:a16="http://schemas.microsoft.com/office/drawing/2014/main" id="{FC9B8624-CE28-3609-211F-04C458B21E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64605" y="1653785"/>
            <a:ext cx="587206" cy="587206"/>
          </a:xfrm>
          <a:prstGeom prst="rect">
            <a:avLst/>
          </a:prstGeom>
        </p:spPr>
      </p:pic>
      <p:sp>
        <p:nvSpPr>
          <p:cNvPr id="48" name="Content Placeholder 5">
            <a:extLst>
              <a:ext uri="{FF2B5EF4-FFF2-40B4-BE49-F238E27FC236}">
                <a16:creationId xmlns:a16="http://schemas.microsoft.com/office/drawing/2014/main" id="{FCD9DD19-0719-B542-4693-4A00DD46C707}"/>
              </a:ext>
            </a:extLst>
          </p:cNvPr>
          <p:cNvSpPr>
            <a:spLocks noGrp="1"/>
          </p:cNvSpPr>
          <p:nvPr>
            <p:ph idx="1"/>
          </p:nvPr>
        </p:nvSpPr>
        <p:spPr>
          <a:xfrm>
            <a:off x="5894670" y="1580405"/>
            <a:ext cx="5568950" cy="3340468"/>
          </a:xfrm>
        </p:spPr>
        <p:txBody>
          <a:bodyPr/>
          <a:lstStyle/>
          <a:p>
            <a:r>
              <a:rPr lang="en-US" sz="2000" i="0" dirty="0">
                <a:solidFill>
                  <a:schemeClr val="accent1">
                    <a:lumMod val="75000"/>
                  </a:schemeClr>
                </a:solidFill>
                <a:effectLst/>
                <a:latin typeface="Arial (Body)"/>
              </a:rPr>
              <a:t>Retain</a:t>
            </a:r>
            <a:r>
              <a:rPr lang="en-US" sz="2000" i="0" dirty="0">
                <a:solidFill>
                  <a:srgbClr val="1A1A1A"/>
                </a:solidFill>
                <a:effectLst/>
                <a:latin typeface="Arial (Body)"/>
              </a:rPr>
              <a:t> – Acknowledge the risk and accept it, but do not take action unless it occurs</a:t>
            </a:r>
          </a:p>
          <a:p>
            <a:endParaRPr lang="en-US" sz="2000" i="0" dirty="0">
              <a:solidFill>
                <a:srgbClr val="1A1A1A"/>
              </a:solidFill>
              <a:effectLst/>
              <a:latin typeface="Arial (Body)"/>
            </a:endParaRPr>
          </a:p>
          <a:p>
            <a:r>
              <a:rPr lang="en-US" sz="2000" dirty="0">
                <a:solidFill>
                  <a:schemeClr val="accent1">
                    <a:lumMod val="75000"/>
                  </a:schemeClr>
                </a:solidFill>
                <a:latin typeface="Arial (Body)"/>
              </a:rPr>
              <a:t>Reduce</a:t>
            </a:r>
            <a:r>
              <a:rPr lang="en-US" sz="2000" dirty="0">
                <a:solidFill>
                  <a:srgbClr val="1A1A1A"/>
                </a:solidFill>
                <a:latin typeface="Arial (Body)"/>
              </a:rPr>
              <a:t> – actions to reduce the probability of occurrence or impact</a:t>
            </a:r>
          </a:p>
          <a:p>
            <a:endParaRPr lang="en-US" sz="2000" dirty="0">
              <a:solidFill>
                <a:srgbClr val="1A1A1A"/>
              </a:solidFill>
              <a:latin typeface="Arial (Body)"/>
            </a:endParaRPr>
          </a:p>
          <a:p>
            <a:r>
              <a:rPr lang="en-US" sz="2000" dirty="0">
                <a:solidFill>
                  <a:schemeClr val="accent1">
                    <a:lumMod val="75000"/>
                  </a:schemeClr>
                </a:solidFill>
                <a:latin typeface="Arial (Body)"/>
              </a:rPr>
              <a:t>Remove</a:t>
            </a:r>
            <a:r>
              <a:rPr lang="en-US" sz="2000" dirty="0">
                <a:solidFill>
                  <a:srgbClr val="1A1A1A"/>
                </a:solidFill>
                <a:latin typeface="Arial (Body)"/>
              </a:rPr>
              <a:t> – eliminate the threat to avoid the impact of the risk</a:t>
            </a:r>
          </a:p>
          <a:p>
            <a:endParaRPr lang="en-US" sz="2000" dirty="0">
              <a:solidFill>
                <a:srgbClr val="1A1A1A"/>
              </a:solidFill>
              <a:latin typeface="Arial (Body)"/>
            </a:endParaRPr>
          </a:p>
          <a:p>
            <a:r>
              <a:rPr lang="en-US" sz="2000" dirty="0">
                <a:solidFill>
                  <a:schemeClr val="accent1">
                    <a:lumMod val="75000"/>
                  </a:schemeClr>
                </a:solidFill>
                <a:latin typeface="Arial (Body)"/>
              </a:rPr>
              <a:t>Transfer</a:t>
            </a:r>
            <a:r>
              <a:rPr lang="en-US" sz="2000" dirty="0">
                <a:solidFill>
                  <a:srgbClr val="1A1A1A"/>
                </a:solidFill>
                <a:latin typeface="Arial (Body)"/>
              </a:rPr>
              <a:t> – shift the impact of the threat and the response to a third party</a:t>
            </a:r>
            <a:endParaRPr lang="en-US" sz="1600" dirty="0">
              <a:solidFill>
                <a:srgbClr val="1A1A1A"/>
              </a:solidFill>
              <a:latin typeface="Arial (Body)"/>
            </a:endParaRPr>
          </a:p>
        </p:txBody>
      </p:sp>
      <p:sp>
        <p:nvSpPr>
          <p:cNvPr id="53" name="Oval 52">
            <a:extLst>
              <a:ext uri="{FF2B5EF4-FFF2-40B4-BE49-F238E27FC236}">
                <a16:creationId xmlns:a16="http://schemas.microsoft.com/office/drawing/2014/main" id="{FA89438E-651C-8CD3-646A-CA2EAD754D14}"/>
              </a:ext>
            </a:extLst>
          </p:cNvPr>
          <p:cNvSpPr/>
          <p:nvPr/>
        </p:nvSpPr>
        <p:spPr>
          <a:xfrm>
            <a:off x="2441385" y="4875743"/>
            <a:ext cx="1220871" cy="1180137"/>
          </a:xfrm>
          <a:prstGeom prst="ellipse">
            <a:avLst/>
          </a:prstGeom>
          <a:solidFill>
            <a:schemeClr val="bg1">
              <a:lumMod val="95000"/>
            </a:schemeClr>
          </a:solidFill>
          <a:ln>
            <a:noFill/>
          </a:ln>
          <a:effectLst>
            <a:innerShdw blurRad="254000" dist="190500" dir="13500000">
              <a:schemeClr val="bg1">
                <a:lumMod val="65000"/>
                <a:alpha val="4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670509-1C75-870E-DAC3-2D45D2438254}"/>
              </a:ext>
            </a:extLst>
          </p:cNvPr>
          <p:cNvSpPr txBox="1"/>
          <p:nvPr/>
        </p:nvSpPr>
        <p:spPr>
          <a:xfrm>
            <a:off x="2407917" y="5573598"/>
            <a:ext cx="1360461" cy="261610"/>
          </a:xfrm>
          <a:prstGeom prst="rect">
            <a:avLst/>
          </a:prstGeom>
          <a:noFill/>
        </p:spPr>
        <p:txBody>
          <a:bodyPr wrap="square" rtlCol="0">
            <a:spAutoFit/>
          </a:bodyPr>
          <a:lstStyle/>
          <a:p>
            <a:pPr algn="ctr"/>
            <a:r>
              <a:rPr lang="en-US" sz="1100" b="1" dirty="0"/>
              <a:t>Transfer</a:t>
            </a:r>
          </a:p>
        </p:txBody>
      </p:sp>
      <p:pic>
        <p:nvPicPr>
          <p:cNvPr id="45" name="Graphic 44" descr="Truck with solid fill">
            <a:extLst>
              <a:ext uri="{FF2B5EF4-FFF2-40B4-BE49-F238E27FC236}">
                <a16:creationId xmlns:a16="http://schemas.microsoft.com/office/drawing/2014/main" id="{64D7E078-3FEA-E4DA-0736-1A545AF6C8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75446" y="4964016"/>
            <a:ext cx="576365" cy="576365"/>
          </a:xfrm>
          <a:prstGeom prst="rect">
            <a:avLst/>
          </a:prstGeom>
        </p:spPr>
      </p:pic>
    </p:spTree>
    <p:extLst>
      <p:ext uri="{BB962C8B-B14F-4D97-AF65-F5344CB8AC3E}">
        <p14:creationId xmlns:p14="http://schemas.microsoft.com/office/powerpoint/2010/main" val="175585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0804-3FE4-31FE-5111-0A32E220BA3A}"/>
              </a:ext>
            </a:extLst>
          </p:cNvPr>
          <p:cNvSpPr>
            <a:spLocks noGrp="1"/>
          </p:cNvSpPr>
          <p:nvPr>
            <p:ph type="title"/>
          </p:nvPr>
        </p:nvSpPr>
        <p:spPr/>
        <p:txBody>
          <a:bodyPr/>
          <a:lstStyle/>
          <a:p>
            <a:r>
              <a:rPr lang="en-GB" dirty="0"/>
              <a:t>Cyber Resilience and Security</a:t>
            </a:r>
          </a:p>
        </p:txBody>
      </p:sp>
      <p:sp>
        <p:nvSpPr>
          <p:cNvPr id="3" name="Date Placeholder 2">
            <a:extLst>
              <a:ext uri="{FF2B5EF4-FFF2-40B4-BE49-F238E27FC236}">
                <a16:creationId xmlns:a16="http://schemas.microsoft.com/office/drawing/2014/main" id="{06742382-4D22-C252-2333-F9AD01E46A94}"/>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B6CB35D7-5942-34FE-7DBF-2A2889C1BDDD}"/>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B63AB6FC-355F-844B-5C5E-09A6B54E109F}"/>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44</a:t>
            </a:fld>
            <a:endParaRPr lang="en-GB" dirty="0"/>
          </a:p>
        </p:txBody>
      </p:sp>
      <p:sp>
        <p:nvSpPr>
          <p:cNvPr id="6" name="Content Placeholder 5">
            <a:extLst>
              <a:ext uri="{FF2B5EF4-FFF2-40B4-BE49-F238E27FC236}">
                <a16:creationId xmlns:a16="http://schemas.microsoft.com/office/drawing/2014/main" id="{684F4B28-1768-A1B9-ACE0-6E475A534B50}"/>
              </a:ext>
            </a:extLst>
          </p:cNvPr>
          <p:cNvSpPr>
            <a:spLocks noGrp="1"/>
          </p:cNvSpPr>
          <p:nvPr>
            <p:ph idx="1"/>
          </p:nvPr>
        </p:nvSpPr>
        <p:spPr/>
        <p:txBody>
          <a:bodyPr/>
          <a:lstStyle/>
          <a:p>
            <a:r>
              <a:rPr lang="en-GB" dirty="0">
                <a:solidFill>
                  <a:schemeClr val="accent1"/>
                </a:solidFill>
              </a:rPr>
              <a:t>Cyber resilience </a:t>
            </a:r>
            <a:r>
              <a:rPr lang="en-US" b="0" i="0" dirty="0">
                <a:solidFill>
                  <a:schemeClr val="accent1"/>
                </a:solidFill>
                <a:effectLst/>
                <a:latin typeface="-apple-system"/>
              </a:rPr>
              <a:t> </a:t>
            </a:r>
            <a:r>
              <a:rPr lang="en-US" dirty="0"/>
              <a:t>refers to the ability of an organization to </a:t>
            </a:r>
            <a:r>
              <a:rPr lang="en-US" dirty="0">
                <a:solidFill>
                  <a:schemeClr val="accent1"/>
                </a:solidFill>
              </a:rPr>
              <a:t>identify</a:t>
            </a:r>
            <a:r>
              <a:rPr lang="en-US" dirty="0"/>
              <a:t>, </a:t>
            </a:r>
            <a:r>
              <a:rPr lang="en-US" dirty="0">
                <a:solidFill>
                  <a:schemeClr val="accent1"/>
                </a:solidFill>
              </a:rPr>
              <a:t>respond</a:t>
            </a:r>
            <a:r>
              <a:rPr lang="en-US" dirty="0"/>
              <a:t> and </a:t>
            </a:r>
            <a:r>
              <a:rPr lang="en-US" dirty="0">
                <a:solidFill>
                  <a:schemeClr val="accent1"/>
                </a:solidFill>
              </a:rPr>
              <a:t>recover</a:t>
            </a:r>
            <a:r>
              <a:rPr lang="en-US" dirty="0"/>
              <a:t> from cyber attacks that disrupt normal business operations. Cyber resilience aims to minimize the impact and damage of cyber incidents and restore the functionality and trust of data and systems</a:t>
            </a:r>
          </a:p>
          <a:p>
            <a:r>
              <a:rPr lang="en-US" dirty="0">
                <a:solidFill>
                  <a:schemeClr val="accent1"/>
                </a:solidFill>
              </a:rPr>
              <a:t>Cyber security </a:t>
            </a:r>
            <a:r>
              <a:rPr lang="en-US" dirty="0"/>
              <a:t>refers to the methods and processes of preventing or reducing the risk of cyber attacks, such as malware, phishing, or ransomware. Cyber security aims to protect the confidentiality, integrity, and availability (CIA triad) of data and systems</a:t>
            </a:r>
          </a:p>
          <a:p>
            <a:r>
              <a:rPr lang="en-US" dirty="0"/>
              <a:t>Complementary concepts orchestrated by a sound </a:t>
            </a:r>
            <a:r>
              <a:rPr lang="en-US" dirty="0">
                <a:solidFill>
                  <a:schemeClr val="accent1"/>
                </a:solidFill>
              </a:rPr>
              <a:t>cybersecurity strategy</a:t>
            </a:r>
            <a:endParaRPr lang="en-GB" dirty="0">
              <a:solidFill>
                <a:schemeClr val="accent1"/>
              </a:solidFill>
            </a:endParaRPr>
          </a:p>
          <a:p>
            <a:endParaRPr lang="en-US" dirty="0"/>
          </a:p>
          <a:p>
            <a:endParaRPr lang="en-GB" dirty="0"/>
          </a:p>
        </p:txBody>
      </p:sp>
    </p:spTree>
    <p:extLst>
      <p:ext uri="{BB962C8B-B14F-4D97-AF65-F5344CB8AC3E}">
        <p14:creationId xmlns:p14="http://schemas.microsoft.com/office/powerpoint/2010/main" val="3067767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E9E9E86-763C-4EA2-D766-6ECCB46FDA54}"/>
              </a:ext>
            </a:extLst>
          </p:cNvPr>
          <p:cNvSpPr/>
          <p:nvPr/>
        </p:nvSpPr>
        <p:spPr>
          <a:xfrm>
            <a:off x="2303362" y="1770927"/>
            <a:ext cx="5474825" cy="4409954"/>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C9BAE46C-7AB5-4786-5830-288CDD011883}"/>
              </a:ext>
            </a:extLst>
          </p:cNvPr>
          <p:cNvSpPr>
            <a:spLocks noGrp="1"/>
          </p:cNvSpPr>
          <p:nvPr>
            <p:ph type="title"/>
          </p:nvPr>
        </p:nvSpPr>
        <p:spPr/>
        <p:txBody>
          <a:bodyPr/>
          <a:lstStyle/>
          <a:p>
            <a:r>
              <a:rPr lang="en-GB" dirty="0"/>
              <a:t>Design and Implement – On Paper</a:t>
            </a:r>
          </a:p>
        </p:txBody>
      </p:sp>
      <p:sp>
        <p:nvSpPr>
          <p:cNvPr id="3" name="Date Placeholder 2">
            <a:extLst>
              <a:ext uri="{FF2B5EF4-FFF2-40B4-BE49-F238E27FC236}">
                <a16:creationId xmlns:a16="http://schemas.microsoft.com/office/drawing/2014/main" id="{9929F9A1-D9D6-FD35-CCF7-6E83BAF7062C}"/>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18FDC0D9-D145-E2A4-90DE-D011CA6701E0}"/>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BAE84F36-8A62-37B9-40C7-6DAB3BE1C7E9}"/>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45</a:t>
            </a:fld>
            <a:endParaRPr lang="en-GB" dirty="0"/>
          </a:p>
        </p:txBody>
      </p:sp>
      <p:sp>
        <p:nvSpPr>
          <p:cNvPr id="7" name="Rectangle 6">
            <a:extLst>
              <a:ext uri="{FF2B5EF4-FFF2-40B4-BE49-F238E27FC236}">
                <a16:creationId xmlns:a16="http://schemas.microsoft.com/office/drawing/2014/main" id="{A7FC3E30-8BE3-9578-CB97-F09A971866CF}"/>
              </a:ext>
            </a:extLst>
          </p:cNvPr>
          <p:cNvSpPr/>
          <p:nvPr/>
        </p:nvSpPr>
        <p:spPr>
          <a:xfrm>
            <a:off x="671332"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Identify The Context</a:t>
            </a:r>
          </a:p>
        </p:txBody>
      </p:sp>
      <p:sp>
        <p:nvSpPr>
          <p:cNvPr id="8" name="Rectangle 7">
            <a:extLst>
              <a:ext uri="{FF2B5EF4-FFF2-40B4-BE49-F238E27FC236}">
                <a16:creationId xmlns:a16="http://schemas.microsoft.com/office/drawing/2014/main" id="{27A3000E-7503-64FB-B7CC-694E6E2FE859}"/>
              </a:ext>
            </a:extLst>
          </p:cNvPr>
          <p:cNvSpPr/>
          <p:nvPr/>
        </p:nvSpPr>
        <p:spPr>
          <a:xfrm>
            <a:off x="2476019"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Identify the Risk</a:t>
            </a:r>
          </a:p>
        </p:txBody>
      </p:sp>
      <p:sp>
        <p:nvSpPr>
          <p:cNvPr id="13" name="Rectangle 12">
            <a:extLst>
              <a:ext uri="{FF2B5EF4-FFF2-40B4-BE49-F238E27FC236}">
                <a16:creationId xmlns:a16="http://schemas.microsoft.com/office/drawing/2014/main" id="{BEA9AAC6-DA17-5338-0C21-C1E69F4C4F43}"/>
              </a:ext>
            </a:extLst>
          </p:cNvPr>
          <p:cNvSpPr/>
          <p:nvPr/>
        </p:nvSpPr>
        <p:spPr>
          <a:xfrm>
            <a:off x="4280706"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Analyse Risks</a:t>
            </a:r>
          </a:p>
          <a:p>
            <a:pPr algn="ctr"/>
            <a:r>
              <a:rPr lang="en-GB" sz="1400" dirty="0"/>
              <a:t>Assess Likelihood and Impact</a:t>
            </a:r>
          </a:p>
        </p:txBody>
      </p:sp>
      <p:sp>
        <p:nvSpPr>
          <p:cNvPr id="14" name="Rectangle 13">
            <a:extLst>
              <a:ext uri="{FF2B5EF4-FFF2-40B4-BE49-F238E27FC236}">
                <a16:creationId xmlns:a16="http://schemas.microsoft.com/office/drawing/2014/main" id="{BA256675-D550-106F-F78D-A5C7B8061445}"/>
              </a:ext>
            </a:extLst>
          </p:cNvPr>
          <p:cNvSpPr/>
          <p:nvPr/>
        </p:nvSpPr>
        <p:spPr>
          <a:xfrm>
            <a:off x="6085393"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Prioritize Risks</a:t>
            </a:r>
          </a:p>
        </p:txBody>
      </p:sp>
      <p:sp>
        <p:nvSpPr>
          <p:cNvPr id="15" name="Rectangle 14">
            <a:extLst>
              <a:ext uri="{FF2B5EF4-FFF2-40B4-BE49-F238E27FC236}">
                <a16:creationId xmlns:a16="http://schemas.microsoft.com/office/drawing/2014/main" id="{7F1C8847-0851-C82F-838B-7BC770CBF7B3}"/>
              </a:ext>
            </a:extLst>
          </p:cNvPr>
          <p:cNvSpPr/>
          <p:nvPr/>
        </p:nvSpPr>
        <p:spPr>
          <a:xfrm>
            <a:off x="7890080"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Plan and Execute Response Strategies</a:t>
            </a:r>
          </a:p>
        </p:txBody>
      </p:sp>
      <p:sp>
        <p:nvSpPr>
          <p:cNvPr id="16" name="Rectangle 15">
            <a:extLst>
              <a:ext uri="{FF2B5EF4-FFF2-40B4-BE49-F238E27FC236}">
                <a16:creationId xmlns:a16="http://schemas.microsoft.com/office/drawing/2014/main" id="{0E6A735F-2111-F6CB-3D49-F36CD701AA53}"/>
              </a:ext>
            </a:extLst>
          </p:cNvPr>
          <p:cNvSpPr/>
          <p:nvPr/>
        </p:nvSpPr>
        <p:spPr>
          <a:xfrm>
            <a:off x="9694767" y="2029108"/>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Monitor, Evaluate and Adjust</a:t>
            </a:r>
          </a:p>
        </p:txBody>
      </p:sp>
      <p:sp>
        <p:nvSpPr>
          <p:cNvPr id="17" name="Rectangle 16">
            <a:extLst>
              <a:ext uri="{FF2B5EF4-FFF2-40B4-BE49-F238E27FC236}">
                <a16:creationId xmlns:a16="http://schemas.microsoft.com/office/drawing/2014/main" id="{5C170359-7084-132B-1146-E7581742480E}"/>
              </a:ext>
            </a:extLst>
          </p:cNvPr>
          <p:cNvSpPr/>
          <p:nvPr/>
        </p:nvSpPr>
        <p:spPr>
          <a:xfrm>
            <a:off x="671332"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300" dirty="0"/>
              <a:t>Understanding of the risk context and objectives against which risk will be managed</a:t>
            </a:r>
          </a:p>
        </p:txBody>
      </p:sp>
      <p:sp>
        <p:nvSpPr>
          <p:cNvPr id="18" name="Rectangle 17">
            <a:extLst>
              <a:ext uri="{FF2B5EF4-FFF2-40B4-BE49-F238E27FC236}">
                <a16:creationId xmlns:a16="http://schemas.microsoft.com/office/drawing/2014/main" id="{D5375E5E-586D-FB1C-8FE5-ECA11040E7FE}"/>
              </a:ext>
            </a:extLst>
          </p:cNvPr>
          <p:cNvSpPr/>
          <p:nvPr/>
        </p:nvSpPr>
        <p:spPr>
          <a:xfrm>
            <a:off x="2476019"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List of Risk</a:t>
            </a:r>
          </a:p>
        </p:txBody>
      </p:sp>
      <p:sp>
        <p:nvSpPr>
          <p:cNvPr id="19" name="Rectangle 18">
            <a:extLst>
              <a:ext uri="{FF2B5EF4-FFF2-40B4-BE49-F238E27FC236}">
                <a16:creationId xmlns:a16="http://schemas.microsoft.com/office/drawing/2014/main" id="{FE8D1506-2EDD-53CA-7EF5-1C304A94BB89}"/>
              </a:ext>
            </a:extLst>
          </p:cNvPr>
          <p:cNvSpPr/>
          <p:nvPr/>
        </p:nvSpPr>
        <p:spPr>
          <a:xfrm>
            <a:off x="4280706"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Risk Register with risk events, likelihoods of occurrence and impact levels</a:t>
            </a:r>
          </a:p>
        </p:txBody>
      </p:sp>
      <p:sp>
        <p:nvSpPr>
          <p:cNvPr id="20" name="Rectangle 19">
            <a:extLst>
              <a:ext uri="{FF2B5EF4-FFF2-40B4-BE49-F238E27FC236}">
                <a16:creationId xmlns:a16="http://schemas.microsoft.com/office/drawing/2014/main" id="{AA5B2D44-1949-5DD1-5BB8-F46C2F9EB362}"/>
              </a:ext>
            </a:extLst>
          </p:cNvPr>
          <p:cNvSpPr/>
          <p:nvPr/>
        </p:nvSpPr>
        <p:spPr>
          <a:xfrm>
            <a:off x="6085393"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A prioritized risk register; key risks are selected for response and reporting</a:t>
            </a:r>
          </a:p>
        </p:txBody>
      </p:sp>
      <p:sp>
        <p:nvSpPr>
          <p:cNvPr id="21" name="Rectangle 20">
            <a:extLst>
              <a:ext uri="{FF2B5EF4-FFF2-40B4-BE49-F238E27FC236}">
                <a16:creationId xmlns:a16="http://schemas.microsoft.com/office/drawing/2014/main" id="{AD2499F1-AEC0-68A3-405A-D2EEFFAAB5D2}"/>
              </a:ext>
            </a:extLst>
          </p:cNvPr>
          <p:cNvSpPr/>
          <p:nvPr/>
        </p:nvSpPr>
        <p:spPr>
          <a:xfrm>
            <a:off x="7890080"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Risk Response Strategies are developed</a:t>
            </a:r>
          </a:p>
        </p:txBody>
      </p:sp>
      <p:sp>
        <p:nvSpPr>
          <p:cNvPr id="22" name="Rectangle 21">
            <a:extLst>
              <a:ext uri="{FF2B5EF4-FFF2-40B4-BE49-F238E27FC236}">
                <a16:creationId xmlns:a16="http://schemas.microsoft.com/office/drawing/2014/main" id="{74D1D852-DED6-BF65-1DE2-36E5A7D2628F}"/>
              </a:ext>
            </a:extLst>
          </p:cNvPr>
          <p:cNvSpPr/>
          <p:nvPr/>
        </p:nvSpPr>
        <p:spPr>
          <a:xfrm>
            <a:off x="9694767" y="4057671"/>
            <a:ext cx="1481559" cy="14287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Risk Tracker – A risk register with current status of response strategies</a:t>
            </a:r>
          </a:p>
        </p:txBody>
      </p:sp>
      <p:sp>
        <p:nvSpPr>
          <p:cNvPr id="24" name="TextBox 23">
            <a:extLst>
              <a:ext uri="{FF2B5EF4-FFF2-40B4-BE49-F238E27FC236}">
                <a16:creationId xmlns:a16="http://schemas.microsoft.com/office/drawing/2014/main" id="{0011E8B9-3A33-0AD4-947B-AFFC39EBB4D0}"/>
              </a:ext>
            </a:extLst>
          </p:cNvPr>
          <p:cNvSpPr txBox="1"/>
          <p:nvPr/>
        </p:nvSpPr>
        <p:spPr>
          <a:xfrm>
            <a:off x="4094547" y="5648975"/>
            <a:ext cx="1990846" cy="369332"/>
          </a:xfrm>
          <a:prstGeom prst="rect">
            <a:avLst/>
          </a:prstGeom>
          <a:noFill/>
        </p:spPr>
        <p:txBody>
          <a:bodyPr wrap="square" rtlCol="0">
            <a:spAutoFit/>
          </a:bodyPr>
          <a:lstStyle/>
          <a:p>
            <a:r>
              <a:rPr lang="en-GB" dirty="0"/>
              <a:t>Risk Assessment</a:t>
            </a:r>
          </a:p>
        </p:txBody>
      </p:sp>
      <p:cxnSp>
        <p:nvCxnSpPr>
          <p:cNvPr id="26" name="Straight Arrow Connector 25">
            <a:extLst>
              <a:ext uri="{FF2B5EF4-FFF2-40B4-BE49-F238E27FC236}">
                <a16:creationId xmlns:a16="http://schemas.microsoft.com/office/drawing/2014/main" id="{DAF05560-4E91-1AE9-8671-4C959C679A44}"/>
              </a:ext>
            </a:extLst>
          </p:cNvPr>
          <p:cNvCxnSpPr>
            <a:stCxn id="7" idx="3"/>
          </p:cNvCxnSpPr>
          <p:nvPr/>
        </p:nvCxnSpPr>
        <p:spPr>
          <a:xfrm>
            <a:off x="2152891" y="2743473"/>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A3ED153-8E9A-5777-47F3-9D03680DF1D9}"/>
              </a:ext>
            </a:extLst>
          </p:cNvPr>
          <p:cNvCxnSpPr/>
          <p:nvPr/>
        </p:nvCxnSpPr>
        <p:spPr>
          <a:xfrm>
            <a:off x="3957578" y="2768824"/>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25593A-DEFA-8ECC-54A5-DF7897D23A57}"/>
              </a:ext>
            </a:extLst>
          </p:cNvPr>
          <p:cNvCxnSpPr/>
          <p:nvPr/>
        </p:nvCxnSpPr>
        <p:spPr>
          <a:xfrm>
            <a:off x="5772872" y="2768824"/>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C72CA6E-4BF4-5BC6-3EF3-DB11702A619B}"/>
              </a:ext>
            </a:extLst>
          </p:cNvPr>
          <p:cNvCxnSpPr/>
          <p:nvPr/>
        </p:nvCxnSpPr>
        <p:spPr>
          <a:xfrm>
            <a:off x="7566952" y="2768824"/>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BB1633-FA6B-44BB-FA75-4C3BD85FA425}"/>
              </a:ext>
            </a:extLst>
          </p:cNvPr>
          <p:cNvCxnSpPr/>
          <p:nvPr/>
        </p:nvCxnSpPr>
        <p:spPr>
          <a:xfrm>
            <a:off x="9371639" y="2784802"/>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B8A631-1992-81A2-FA47-BF1F46524C28}"/>
              </a:ext>
            </a:extLst>
          </p:cNvPr>
          <p:cNvCxnSpPr>
            <a:cxnSpLocks/>
            <a:stCxn id="17" idx="3"/>
            <a:endCxn id="18" idx="1"/>
          </p:cNvCxnSpPr>
          <p:nvPr/>
        </p:nvCxnSpPr>
        <p:spPr>
          <a:xfrm>
            <a:off x="2152891" y="4772036"/>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8BA594-6FBC-AD21-A8EE-8320D5728F13}"/>
              </a:ext>
            </a:extLst>
          </p:cNvPr>
          <p:cNvCxnSpPr>
            <a:cxnSpLocks/>
            <a:endCxn id="19" idx="1"/>
          </p:cNvCxnSpPr>
          <p:nvPr/>
        </p:nvCxnSpPr>
        <p:spPr>
          <a:xfrm>
            <a:off x="3957578" y="4753631"/>
            <a:ext cx="323128" cy="184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EFF249-0DE5-D71F-9401-BDBA15E9FE70}"/>
              </a:ext>
            </a:extLst>
          </p:cNvPr>
          <p:cNvCxnSpPr>
            <a:cxnSpLocks/>
            <a:endCxn id="20" idx="1"/>
          </p:cNvCxnSpPr>
          <p:nvPr/>
        </p:nvCxnSpPr>
        <p:spPr>
          <a:xfrm>
            <a:off x="5772872" y="4772036"/>
            <a:ext cx="31252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6FE2CAB-D926-51C9-A06E-124629A05E5B}"/>
              </a:ext>
            </a:extLst>
          </p:cNvPr>
          <p:cNvCxnSpPr>
            <a:cxnSpLocks/>
            <a:endCxn id="21" idx="1"/>
          </p:cNvCxnSpPr>
          <p:nvPr/>
        </p:nvCxnSpPr>
        <p:spPr>
          <a:xfrm>
            <a:off x="7566952" y="4772036"/>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3FC9B67-BE45-F9C6-215A-0700328DB399}"/>
              </a:ext>
            </a:extLst>
          </p:cNvPr>
          <p:cNvCxnSpPr>
            <a:cxnSpLocks/>
            <a:stCxn id="21" idx="3"/>
            <a:endCxn id="22" idx="1"/>
          </p:cNvCxnSpPr>
          <p:nvPr/>
        </p:nvCxnSpPr>
        <p:spPr>
          <a:xfrm>
            <a:off x="9371639" y="4772036"/>
            <a:ext cx="3231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78EAFA4C-8ECD-7978-E333-5982432A1BCB}"/>
              </a:ext>
            </a:extLst>
          </p:cNvPr>
          <p:cNvCxnSpPr>
            <a:stCxn id="16" idx="0"/>
            <a:endCxn id="7" idx="0"/>
          </p:cNvCxnSpPr>
          <p:nvPr/>
        </p:nvCxnSpPr>
        <p:spPr>
          <a:xfrm rot="16200000" flipV="1">
            <a:off x="5923830" y="-2482610"/>
            <a:ext cx="12700" cy="9023435"/>
          </a:xfrm>
          <a:prstGeom prst="bentConnector3">
            <a:avLst>
              <a:gd name="adj1" fmla="val 4443039"/>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897C73-097B-D3F9-013C-9163EE26EB57}"/>
              </a:ext>
            </a:extLst>
          </p:cNvPr>
          <p:cNvSpPr txBox="1"/>
          <p:nvPr/>
        </p:nvSpPr>
        <p:spPr>
          <a:xfrm>
            <a:off x="4310131" y="1275680"/>
            <a:ext cx="1990846" cy="369332"/>
          </a:xfrm>
          <a:prstGeom prst="rect">
            <a:avLst/>
          </a:prstGeom>
          <a:solidFill>
            <a:schemeClr val="bg1"/>
          </a:solidFill>
        </p:spPr>
        <p:txBody>
          <a:bodyPr wrap="square" rtlCol="0">
            <a:spAutoFit/>
          </a:bodyPr>
          <a:lstStyle/>
          <a:p>
            <a:pPr algn="ctr"/>
            <a:r>
              <a:rPr lang="en-GB" dirty="0"/>
              <a:t>Periodic Cycle</a:t>
            </a:r>
          </a:p>
        </p:txBody>
      </p:sp>
    </p:spTree>
    <p:extLst>
      <p:ext uri="{BB962C8B-B14F-4D97-AF65-F5344CB8AC3E}">
        <p14:creationId xmlns:p14="http://schemas.microsoft.com/office/powerpoint/2010/main" val="360218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8F7D-2FB8-D311-6678-7C2D6F5E2CC5}"/>
              </a:ext>
            </a:extLst>
          </p:cNvPr>
          <p:cNvSpPr>
            <a:spLocks noGrp="1"/>
          </p:cNvSpPr>
          <p:nvPr>
            <p:ph type="title"/>
          </p:nvPr>
        </p:nvSpPr>
        <p:spPr/>
        <p:txBody>
          <a:bodyPr/>
          <a:lstStyle/>
          <a:p>
            <a:r>
              <a:rPr lang="en-GB" dirty="0"/>
              <a:t>Design and Implement – Best Practices</a:t>
            </a:r>
          </a:p>
        </p:txBody>
      </p:sp>
      <p:sp>
        <p:nvSpPr>
          <p:cNvPr id="3" name="Date Placeholder 2">
            <a:extLst>
              <a:ext uri="{FF2B5EF4-FFF2-40B4-BE49-F238E27FC236}">
                <a16:creationId xmlns:a16="http://schemas.microsoft.com/office/drawing/2014/main" id="{27087EAE-BF11-8B68-90D5-C6A0913D6F1C}"/>
              </a:ext>
            </a:extLst>
          </p:cNvPr>
          <p:cNvSpPr>
            <a:spLocks noGrp="1"/>
          </p:cNvSpPr>
          <p:nvPr>
            <p:ph type="dt" sz="half" idx="10"/>
          </p:nvPr>
        </p:nvSpPr>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
        <p:nvSpPr>
          <p:cNvPr id="4" name="Footer Placeholder 3">
            <a:extLst>
              <a:ext uri="{FF2B5EF4-FFF2-40B4-BE49-F238E27FC236}">
                <a16:creationId xmlns:a16="http://schemas.microsoft.com/office/drawing/2014/main" id="{FDD57F34-44EF-808F-FE19-0ED16BA2A4CC}"/>
              </a:ext>
            </a:extLst>
          </p:cNvPr>
          <p:cNvSpPr>
            <a:spLocks noGrp="1"/>
          </p:cNvSpPr>
          <p:nvPr>
            <p:ph type="ftr" sz="quarter" idx="11"/>
          </p:nvPr>
        </p:nvSpPr>
        <p:spPr/>
        <p:txBody>
          <a:bodyPr/>
          <a:lstStyle/>
          <a:p>
            <a:pPr fontAlgn="base">
              <a:spcBef>
                <a:spcPct val="0"/>
              </a:spcBef>
              <a:spcAft>
                <a:spcPct val="0"/>
              </a:spcAft>
            </a:pPr>
            <a:endParaRPr lang="en-GB"/>
          </a:p>
        </p:txBody>
      </p:sp>
      <p:sp>
        <p:nvSpPr>
          <p:cNvPr id="5" name="Slide Number Placeholder 4">
            <a:extLst>
              <a:ext uri="{FF2B5EF4-FFF2-40B4-BE49-F238E27FC236}">
                <a16:creationId xmlns:a16="http://schemas.microsoft.com/office/drawing/2014/main" id="{96E7C9AD-AED4-21C0-D646-7B9EA6DD5501}"/>
              </a:ext>
            </a:extLst>
          </p:cNvPr>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46</a:t>
            </a:fld>
            <a:endParaRPr lang="en-GB" dirty="0"/>
          </a:p>
        </p:txBody>
      </p:sp>
      <p:sp>
        <p:nvSpPr>
          <p:cNvPr id="6" name="Content Placeholder 5">
            <a:extLst>
              <a:ext uri="{FF2B5EF4-FFF2-40B4-BE49-F238E27FC236}">
                <a16:creationId xmlns:a16="http://schemas.microsoft.com/office/drawing/2014/main" id="{E37190CF-96A4-5C76-D418-528265F011B0}"/>
              </a:ext>
            </a:extLst>
          </p:cNvPr>
          <p:cNvSpPr>
            <a:spLocks noGrp="1"/>
          </p:cNvSpPr>
          <p:nvPr>
            <p:ph idx="1"/>
          </p:nvPr>
        </p:nvSpPr>
        <p:spPr/>
        <p:txBody>
          <a:bodyPr/>
          <a:lstStyle/>
          <a:p>
            <a:r>
              <a:rPr lang="en-GB" sz="1800" dirty="0"/>
              <a:t>Network segmentation</a:t>
            </a:r>
          </a:p>
          <a:p>
            <a:r>
              <a:rPr lang="en-GB" sz="1800" dirty="0"/>
              <a:t>Multi-Factor Authentication</a:t>
            </a:r>
          </a:p>
          <a:p>
            <a:r>
              <a:rPr lang="en-GB" sz="1800" dirty="0"/>
              <a:t>Back-up system data and configurations</a:t>
            </a:r>
          </a:p>
          <a:p>
            <a:r>
              <a:rPr lang="en-GB" sz="1800" dirty="0"/>
              <a:t>Identify, minimize and secure all network connections to ICS</a:t>
            </a:r>
          </a:p>
          <a:p>
            <a:r>
              <a:rPr lang="en-GB" sz="1800" dirty="0"/>
              <a:t>Disable unnecessary services, ports and protocols</a:t>
            </a:r>
          </a:p>
          <a:p>
            <a:pPr algn="l">
              <a:buFont typeface="Arial" panose="020B0604020202020204" pitchFamily="34" charset="0"/>
              <a:buChar char="•"/>
            </a:pPr>
            <a:r>
              <a:rPr lang="en-US" sz="1800" dirty="0"/>
              <a:t>Enable available security features and implement robust configuration management practices</a:t>
            </a:r>
          </a:p>
          <a:p>
            <a:pPr algn="l">
              <a:buFont typeface="Arial" panose="020B0604020202020204" pitchFamily="34" charset="0"/>
              <a:buChar char="•"/>
            </a:pPr>
            <a:r>
              <a:rPr lang="en-US" sz="1800" dirty="0"/>
              <a:t>Leverage both application whitelisting and antivirus software</a:t>
            </a:r>
          </a:p>
          <a:p>
            <a:pPr algn="l">
              <a:buFont typeface="Arial" panose="020B0604020202020204" pitchFamily="34" charset="0"/>
              <a:buChar char="•"/>
            </a:pPr>
            <a:r>
              <a:rPr lang="en-US" sz="1800" dirty="0"/>
              <a:t>Provide ICS cybersecurity training for all operators and administrators</a:t>
            </a:r>
          </a:p>
          <a:p>
            <a:pPr algn="l">
              <a:buFont typeface="Arial" panose="020B0604020202020204" pitchFamily="34" charset="0"/>
              <a:buChar char="•"/>
            </a:pPr>
            <a:r>
              <a:rPr lang="en-US" sz="1800" dirty="0"/>
              <a:t>Maintain and test an incident response plan</a:t>
            </a:r>
          </a:p>
          <a:p>
            <a:pPr algn="l">
              <a:buFont typeface="Arial" panose="020B0604020202020204" pitchFamily="34" charset="0"/>
              <a:buChar char="•"/>
            </a:pPr>
            <a:r>
              <a:rPr lang="en-US" sz="1800" dirty="0"/>
              <a:t>Implement a risk-based, defense-in-depth approach to securing ICS hosts and networks</a:t>
            </a:r>
          </a:p>
          <a:p>
            <a:r>
              <a:rPr lang="en-GB" sz="1800" dirty="0"/>
              <a:t>Cross functional teams</a:t>
            </a:r>
          </a:p>
        </p:txBody>
      </p:sp>
    </p:spTree>
    <p:extLst>
      <p:ext uri="{BB962C8B-B14F-4D97-AF65-F5344CB8AC3E}">
        <p14:creationId xmlns:p14="http://schemas.microsoft.com/office/powerpoint/2010/main" val="159424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8F7D-2FB8-D311-6678-7C2D6F5E2CC5}"/>
              </a:ext>
            </a:extLst>
          </p:cNvPr>
          <p:cNvSpPr>
            <a:spLocks noGrp="1"/>
          </p:cNvSpPr>
          <p:nvPr>
            <p:ph type="title"/>
          </p:nvPr>
        </p:nvSpPr>
        <p:spPr/>
        <p:txBody>
          <a:bodyPr/>
          <a:lstStyle/>
          <a:p>
            <a:r>
              <a:rPr lang="en-GB" dirty="0"/>
              <a:t>Design and Implement – Design Principles</a:t>
            </a:r>
          </a:p>
        </p:txBody>
      </p:sp>
      <p:sp>
        <p:nvSpPr>
          <p:cNvPr id="3" name="Date Placeholder 2">
            <a:extLst>
              <a:ext uri="{FF2B5EF4-FFF2-40B4-BE49-F238E27FC236}">
                <a16:creationId xmlns:a16="http://schemas.microsoft.com/office/drawing/2014/main" id="{27087EAE-BF11-8B68-90D5-C6A0913D6F1C}"/>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258343D-8BFF-4A38-83BF-AADCD4B3CA30}" type="datetime4">
              <a:rPr kumimoji="0" lang="en-GB" sz="1200" b="0" i="0" u="none" strike="noStrike" kern="1200" cap="none" spc="0" normalizeH="0" baseline="0" noProof="0" smtClean="0">
                <a:ln>
                  <a:noFill/>
                </a:ln>
                <a:solidFill>
                  <a:srgbClr val="3F4548"/>
                </a:solidFill>
                <a:effectLst/>
                <a:uLnTx/>
                <a:uFillTx/>
                <a:latin typeface="Arial"/>
                <a:ea typeface="+mn-ea"/>
                <a:cs typeface="Arial"/>
              </a:rPr>
              <a:pPr marL="0" marR="0" lvl="0" indent="0" algn="l" defTabSz="914400" rtl="0" eaLnBrk="1" fontAlgn="base" latinLnBrk="0" hangingPunct="1">
                <a:lnSpc>
                  <a:spcPct val="100000"/>
                </a:lnSpc>
                <a:spcBef>
                  <a:spcPct val="0"/>
                </a:spcBef>
                <a:spcAft>
                  <a:spcPct val="0"/>
                </a:spcAft>
                <a:buClrTx/>
                <a:buSzTx/>
                <a:buFontTx/>
                <a:buNone/>
                <a:tabLst/>
                <a:defRPr/>
              </a:pPr>
              <a:t>25 January 2024</a:t>
            </a:fld>
            <a:endParaRPr kumimoji="0" lang="en-GB" sz="1200" b="0" i="0" u="none" strike="noStrike" kern="1200" cap="none" spc="0" normalizeH="0" baseline="0" noProof="0" dirty="0">
              <a:ln>
                <a:noFill/>
              </a:ln>
              <a:solidFill>
                <a:srgbClr val="3F4548"/>
              </a:solidFill>
              <a:effectLst/>
              <a:uLnTx/>
              <a:uFillTx/>
              <a:latin typeface="Arial"/>
              <a:ea typeface="+mn-ea"/>
              <a:cs typeface="Arial"/>
            </a:endParaRPr>
          </a:p>
        </p:txBody>
      </p:sp>
      <p:sp>
        <p:nvSpPr>
          <p:cNvPr id="4" name="Footer Placeholder 3">
            <a:extLst>
              <a:ext uri="{FF2B5EF4-FFF2-40B4-BE49-F238E27FC236}">
                <a16:creationId xmlns:a16="http://schemas.microsoft.com/office/drawing/2014/main" id="{FDD57F34-44EF-808F-FE19-0ED16BA2A4CC}"/>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3F4548"/>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96E7C9AD-AED4-21C0-D646-7B9EA6DD550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C5C0B4-F90D-4B90-B187-E84366B07232}" type="slidenum">
              <a:rPr kumimoji="0" lang="en-GB" sz="1200" b="0" i="0" u="none" strike="noStrike" kern="1200" cap="none" spc="0" normalizeH="0" baseline="0" noProof="0" smtClean="0">
                <a:ln>
                  <a:noFill/>
                </a:ln>
                <a:solidFill>
                  <a:srgbClr val="3F4548"/>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dirty="0">
              <a:ln>
                <a:noFill/>
              </a:ln>
              <a:solidFill>
                <a:srgbClr val="3F4548"/>
              </a:solidFill>
              <a:effectLst/>
              <a:uLnTx/>
              <a:uFillTx/>
              <a:latin typeface="Arial"/>
              <a:ea typeface="+mn-ea"/>
              <a:cs typeface="Arial"/>
            </a:endParaRPr>
          </a:p>
        </p:txBody>
      </p:sp>
      <p:sp>
        <p:nvSpPr>
          <p:cNvPr id="6" name="Content Placeholder 5">
            <a:extLst>
              <a:ext uri="{FF2B5EF4-FFF2-40B4-BE49-F238E27FC236}">
                <a16:creationId xmlns:a16="http://schemas.microsoft.com/office/drawing/2014/main" id="{E37190CF-96A4-5C76-D418-528265F011B0}"/>
              </a:ext>
            </a:extLst>
          </p:cNvPr>
          <p:cNvSpPr>
            <a:spLocks noGrp="1"/>
          </p:cNvSpPr>
          <p:nvPr>
            <p:ph idx="1"/>
          </p:nvPr>
        </p:nvSpPr>
        <p:spPr/>
        <p:txBody>
          <a:bodyPr/>
          <a:lstStyle/>
          <a:p>
            <a:pPr marL="0" indent="0">
              <a:buNone/>
            </a:pPr>
            <a:r>
              <a:rPr lang="en-GB" dirty="0"/>
              <a:t>The following design principles are suggested by the  UK National Cyber Security Centre:</a:t>
            </a:r>
          </a:p>
          <a:p>
            <a:r>
              <a:rPr lang="en-GB" dirty="0"/>
              <a:t>Establish content prior to system design</a:t>
            </a:r>
          </a:p>
          <a:p>
            <a:r>
              <a:rPr lang="en-US" dirty="0"/>
              <a:t>Make compromise difficult</a:t>
            </a:r>
          </a:p>
          <a:p>
            <a:r>
              <a:rPr lang="en-US" dirty="0"/>
              <a:t>Make disruption difficult</a:t>
            </a:r>
          </a:p>
          <a:p>
            <a:r>
              <a:rPr lang="en-US" dirty="0"/>
              <a:t>Make compromise detection easier</a:t>
            </a:r>
          </a:p>
          <a:p>
            <a:r>
              <a:rPr lang="en-US" dirty="0"/>
              <a:t>Reduce impact of compromise</a:t>
            </a:r>
            <a:endParaRPr lang="en-GB" dirty="0"/>
          </a:p>
        </p:txBody>
      </p:sp>
    </p:spTree>
    <p:extLst>
      <p:ext uri="{BB962C8B-B14F-4D97-AF65-F5344CB8AC3E}">
        <p14:creationId xmlns:p14="http://schemas.microsoft.com/office/powerpoint/2010/main" val="352531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73" y="263237"/>
            <a:ext cx="11720945" cy="609600"/>
          </a:xfrm>
        </p:spPr>
        <p:txBody>
          <a:bodyPr>
            <a:normAutofit fontScale="90000"/>
          </a:bodyPr>
          <a:lstStyle/>
          <a:p>
            <a:r>
              <a:rPr lang="en-US" sz="4000" b="1" dirty="0"/>
              <a:t>A Hypothetical Hospital case study for adaptive pathway</a:t>
            </a:r>
            <a:endParaRPr lang="en-IN" sz="4000" b="1" dirty="0"/>
          </a:p>
        </p:txBody>
      </p:sp>
      <p:sp>
        <p:nvSpPr>
          <p:cNvPr id="3" name="Subtitle 2"/>
          <p:cNvSpPr>
            <a:spLocks noGrp="1"/>
          </p:cNvSpPr>
          <p:nvPr>
            <p:ph type="subTitle" idx="1"/>
          </p:nvPr>
        </p:nvSpPr>
        <p:spPr>
          <a:xfrm>
            <a:off x="1" y="872837"/>
            <a:ext cx="11942618" cy="6151418"/>
          </a:xfrm>
        </p:spPr>
        <p:txBody>
          <a:bodyPr>
            <a:normAutofit/>
          </a:bodyPr>
          <a:lstStyle/>
          <a:p>
            <a:pPr algn="l"/>
            <a:endParaRPr lang="en-US" sz="1800" dirty="0"/>
          </a:p>
          <a:p>
            <a:pPr algn="l"/>
            <a:r>
              <a:rPr lang="en-US" sz="1800" dirty="0"/>
              <a:t>Proposal - To built a new Hospital at capital cost of </a:t>
            </a:r>
            <a:r>
              <a:rPr lang="en-IN" sz="1800" dirty="0"/>
              <a:t>£500 million.</a:t>
            </a:r>
          </a:p>
          <a:p>
            <a:pPr algn="l"/>
            <a:r>
              <a:rPr lang="en-US" sz="1800" dirty="0"/>
              <a:t>Location -  The Hospital is situated where severe storms would take place (1 in 100 years) </a:t>
            </a:r>
          </a:p>
          <a:p>
            <a:pPr algn="l"/>
            <a:r>
              <a:rPr lang="en-US" sz="1800" dirty="0"/>
              <a:t>Additional Cost –  </a:t>
            </a:r>
            <a:r>
              <a:rPr lang="en-IN" sz="1800" dirty="0"/>
              <a:t>£200 million at outset for roof-top and structural cost , £25 million for hospital makeover.</a:t>
            </a:r>
          </a:p>
          <a:p>
            <a:pPr algn="l"/>
            <a:r>
              <a:rPr lang="en-US" sz="1800" dirty="0"/>
              <a:t>Benefits – An amount of </a:t>
            </a:r>
            <a:r>
              <a:rPr lang="en-IN" sz="1800" dirty="0"/>
              <a:t>£100 million pa is set towards community well-being provided by the hospital.</a:t>
            </a:r>
          </a:p>
          <a:p>
            <a:pPr algn="l"/>
            <a:r>
              <a:rPr lang="en-US" sz="1800" dirty="0"/>
              <a:t>Assumptions – Discounted cashflow technique , 4% interest rate, No Inflation</a:t>
            </a:r>
          </a:p>
          <a:p>
            <a:pPr algn="l"/>
            <a:endParaRPr lang="en-US" sz="1800" dirty="0"/>
          </a:p>
          <a:p>
            <a:pPr algn="l"/>
            <a:r>
              <a:rPr lang="en-US" b="1" u="sng" dirty="0"/>
              <a:t>A three Climate scenario analysis is performed under four options</a:t>
            </a:r>
            <a:r>
              <a:rPr lang="en-US" sz="1800" dirty="0"/>
              <a:t>.</a:t>
            </a:r>
          </a:p>
          <a:p>
            <a:pPr algn="l"/>
            <a:endParaRPr lang="en-US" sz="1800" dirty="0"/>
          </a:p>
          <a:p>
            <a:pPr algn="l"/>
            <a:r>
              <a:rPr lang="en-US" sz="1800" dirty="0"/>
              <a:t>Scenario a : No Climate change,  probability of storm = 1% pa, Repair Cost - </a:t>
            </a:r>
            <a:r>
              <a:rPr lang="en-IN" sz="1800" dirty="0"/>
              <a:t>£20 million per storm</a:t>
            </a:r>
            <a:endParaRPr lang="en-US" sz="1800" dirty="0"/>
          </a:p>
          <a:p>
            <a:pPr algn="l"/>
            <a:endParaRPr lang="en-US" sz="1800" dirty="0"/>
          </a:p>
          <a:p>
            <a:pPr algn="l"/>
            <a:r>
              <a:rPr lang="en-US" sz="1800" dirty="0"/>
              <a:t>Scenario b : Climate worsens gradually in 20 years, probability of storm is 1 % pa increasing to 20 % pa by year 20, Repair Cost - </a:t>
            </a:r>
            <a:r>
              <a:rPr lang="en-IN" sz="1800" dirty="0"/>
              <a:t>£20 million per storm increasing to £ 80m by year 20 and remain same thereafter.</a:t>
            </a:r>
          </a:p>
          <a:p>
            <a:pPr algn="l"/>
            <a:endParaRPr lang="en-US" sz="1800" dirty="0"/>
          </a:p>
          <a:p>
            <a:pPr algn="l"/>
            <a:r>
              <a:rPr lang="en-US" sz="1800" dirty="0"/>
              <a:t>Scenario c : Same as scenario b, Climate worsens further after year 20. A total climate protection is carried with the cost of </a:t>
            </a:r>
            <a:r>
              <a:rPr lang="en-IN" sz="1800" dirty="0"/>
              <a:t>£255 million (£25 million at the outset and £230 million at year 20)</a:t>
            </a:r>
            <a:endParaRPr lang="en-US" sz="1800" dirty="0"/>
          </a:p>
          <a:p>
            <a:pPr algn="l"/>
            <a:endParaRPr lang="en-US" sz="1800" dirty="0"/>
          </a:p>
          <a:p>
            <a:pPr algn="l"/>
            <a:endParaRPr lang="en-US" dirty="0"/>
          </a:p>
          <a:p>
            <a:pPr algn="l"/>
            <a:endParaRPr lang="en-IN" dirty="0"/>
          </a:p>
        </p:txBody>
      </p:sp>
    </p:spTree>
    <p:extLst>
      <p:ext uri="{BB962C8B-B14F-4D97-AF65-F5344CB8AC3E}">
        <p14:creationId xmlns:p14="http://schemas.microsoft.com/office/powerpoint/2010/main" val="1666129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93"/>
            <a:ext cx="12025745" cy="775852"/>
          </a:xfrm>
        </p:spPr>
        <p:txBody>
          <a:bodyPr>
            <a:normAutofit/>
          </a:bodyPr>
          <a:lstStyle/>
          <a:p>
            <a:pPr algn="ctr"/>
            <a:r>
              <a:rPr lang="en-US" sz="3600" b="1" dirty="0"/>
              <a:t>Benefit Costs Ratio</a:t>
            </a:r>
            <a:endParaRPr lang="en-IN" sz="3600" b="1" dirty="0"/>
          </a:p>
        </p:txBody>
      </p:sp>
      <p:sp>
        <p:nvSpPr>
          <p:cNvPr id="3" name="Content Placeholder 2"/>
          <p:cNvSpPr>
            <a:spLocks noGrp="1"/>
          </p:cNvSpPr>
          <p:nvPr>
            <p:ph idx="1"/>
          </p:nvPr>
        </p:nvSpPr>
        <p:spPr>
          <a:xfrm>
            <a:off x="0" y="900545"/>
            <a:ext cx="12025745" cy="6276109"/>
          </a:xfrm>
        </p:spPr>
        <p:txBody>
          <a:bodyPr/>
          <a:lstStyle/>
          <a:p>
            <a:pPr marL="0" indent="0">
              <a:buNone/>
            </a:pPr>
            <a:r>
              <a:rPr lang="en-US" dirty="0"/>
              <a:t>-</a:t>
            </a:r>
            <a:r>
              <a:rPr lang="en-US" sz="1800" dirty="0"/>
              <a:t>A discounted cashflow analysis is conducted under four options.</a:t>
            </a:r>
          </a:p>
          <a:p>
            <a:pPr marL="0" indent="0">
              <a:buNone/>
            </a:pPr>
            <a:r>
              <a:rPr lang="en-US" sz="1800" dirty="0"/>
              <a:t>Results-</a:t>
            </a:r>
          </a:p>
          <a:p>
            <a:pPr>
              <a:buFont typeface="Wingdings" panose="05000000000000000000" pitchFamily="2" charset="2"/>
              <a:buChar char="q"/>
            </a:pPr>
            <a:r>
              <a:rPr lang="en-US" sz="1800" dirty="0"/>
              <a:t> Option (1) is the best option in scenario A and B and worst in scenario C.</a:t>
            </a:r>
          </a:p>
          <a:p>
            <a:pPr>
              <a:buFont typeface="Wingdings" panose="05000000000000000000" pitchFamily="2" charset="2"/>
              <a:buChar char="q"/>
            </a:pPr>
            <a:r>
              <a:rPr lang="en-US" sz="1800" dirty="0"/>
              <a:t>Option (3) is the best option in Scenario C.</a:t>
            </a:r>
          </a:p>
          <a:p>
            <a:pPr>
              <a:buFont typeface="Wingdings" panose="05000000000000000000" pitchFamily="2" charset="2"/>
              <a:buChar char="q"/>
            </a:pPr>
            <a:r>
              <a:rPr lang="en-US" sz="1800" dirty="0"/>
              <a:t>Option (4) is not the best option under any scenarios.</a:t>
            </a:r>
          </a:p>
          <a:p>
            <a:pPr>
              <a:buFont typeface="Wingdings" panose="05000000000000000000" pitchFamily="2" charset="2"/>
              <a:buChar char="q"/>
            </a:pPr>
            <a:r>
              <a:rPr lang="en-US" sz="1800" dirty="0"/>
              <a:t>In all options under various scenarios the benefits are worth more than the costs.</a:t>
            </a:r>
          </a:p>
          <a:p>
            <a:pPr>
              <a:buFont typeface="Wingdings" panose="05000000000000000000" pitchFamily="2" charset="2"/>
              <a:buChar char="q"/>
            </a:pPr>
            <a:endParaRPr lang="en-US" sz="1800" dirty="0"/>
          </a:p>
          <a:p>
            <a:pPr>
              <a:buFont typeface="Wingdings" panose="05000000000000000000" pitchFamily="2" charset="2"/>
              <a:buChar char="q"/>
            </a:pPr>
            <a:endParaRPr lang="en-US" sz="1800" dirty="0"/>
          </a:p>
          <a:p>
            <a:pPr marL="0" indent="0">
              <a:buNone/>
            </a:pPr>
            <a:endParaRPr lang="en-US" sz="1800" dirty="0"/>
          </a:p>
          <a:p>
            <a:pPr>
              <a:buFont typeface="Wingdings" panose="05000000000000000000" pitchFamily="2" charset="2"/>
              <a:buChar char="q"/>
            </a:pPr>
            <a:endParaRPr lang="en-US" sz="1800" dirty="0"/>
          </a:p>
          <a:p>
            <a:pPr>
              <a:buFont typeface="Wingdings" panose="05000000000000000000" pitchFamily="2" charset="2"/>
              <a:buChar char="q"/>
            </a:pPr>
            <a:endParaRPr lang="en-US" sz="1800" dirty="0"/>
          </a:p>
          <a:p>
            <a:pPr>
              <a:buFont typeface="Wingdings" panose="05000000000000000000" pitchFamily="2" charset="2"/>
              <a:buChar char="q"/>
            </a:pPr>
            <a:endParaRPr lang="en-US" sz="1800" dirty="0"/>
          </a:p>
          <a:p>
            <a:pPr marL="0" indent="0">
              <a:buNone/>
            </a:pPr>
            <a:r>
              <a:rPr lang="en-US" sz="1800" dirty="0"/>
              <a:t>                                     </a:t>
            </a:r>
            <a:r>
              <a:rPr lang="en-US" sz="1600" i="1" dirty="0"/>
              <a:t>Fig:  Benefit cost ratio (Benefits/Total Costs) </a:t>
            </a:r>
          </a:p>
          <a:p>
            <a:pPr marL="0" indent="0">
              <a:buNone/>
            </a:pPr>
            <a:r>
              <a:rPr lang="en-US" sz="1800" dirty="0"/>
              <a:t>To know about types of options please see the Appendix of the paper- </a:t>
            </a:r>
            <a:r>
              <a:rPr lang="en-US" sz="1800" dirty="0">
                <a:hlinkClick r:id="rId2"/>
              </a:rPr>
              <a:t>https://doi.org/10.1080/23789689.2023.2241728</a:t>
            </a:r>
            <a:endParaRPr lang="en-US" sz="1800" dirty="0"/>
          </a:p>
          <a:p>
            <a:pPr marL="0" indent="0">
              <a:buNone/>
            </a:pPr>
            <a:r>
              <a:rPr lang="en-IN" sz="1600" dirty="0"/>
              <a:t>Note – All Figures are shown only for illustration purpose.</a:t>
            </a:r>
          </a:p>
          <a:p>
            <a:pPr marL="0" indent="0">
              <a:buNone/>
            </a:pPr>
            <a:endParaRPr lang="en-US" sz="1800" dirty="0"/>
          </a:p>
          <a:p>
            <a:pPr>
              <a:buFont typeface="Wingdings" panose="05000000000000000000" pitchFamily="2" charset="2"/>
              <a:buChar char="q"/>
            </a:pPr>
            <a:endParaRPr lang="en-US" sz="1800" dirty="0"/>
          </a:p>
          <a:p>
            <a:pPr>
              <a:buFont typeface="Wingdings" panose="05000000000000000000" pitchFamily="2" charset="2"/>
              <a:buChar char="q"/>
            </a:pPr>
            <a:endParaRPr lang="en-US" sz="1800" dirty="0"/>
          </a:p>
          <a:p>
            <a:pPr>
              <a:buFont typeface="Wingdings" panose="05000000000000000000" pitchFamily="2" charset="2"/>
              <a:buChar char="q"/>
            </a:pPr>
            <a:endParaRPr lang="en-US" sz="1800" dirty="0"/>
          </a:p>
          <a:p>
            <a:pPr marL="0" indent="0">
              <a:buNone/>
            </a:pPr>
            <a:endParaRPr lang="en-IN" dirty="0"/>
          </a:p>
        </p:txBody>
      </p:sp>
      <p:graphicFrame>
        <p:nvGraphicFramePr>
          <p:cNvPr id="5" name="Table 4"/>
          <p:cNvGraphicFramePr>
            <a:graphicFrameLocks noGrp="1"/>
          </p:cNvGraphicFramePr>
          <p:nvPr/>
        </p:nvGraphicFramePr>
        <p:xfrm>
          <a:off x="900546" y="3429001"/>
          <a:ext cx="6096000" cy="2141805"/>
        </p:xfrm>
        <a:graphic>
          <a:graphicData uri="http://schemas.openxmlformats.org/drawingml/2006/table">
            <a:tbl>
              <a:tblPr>
                <a:tableStyleId>{5C22544A-7EE6-4342-B048-85BDC9FD1C3A}</a:tableStyleId>
              </a:tblPr>
              <a:tblGrid>
                <a:gridCol w="1323596">
                  <a:extLst>
                    <a:ext uri="{9D8B030D-6E8A-4147-A177-3AD203B41FA5}">
                      <a16:colId xmlns:a16="http://schemas.microsoft.com/office/drawing/2014/main" val="367643558"/>
                    </a:ext>
                  </a:extLst>
                </a:gridCol>
                <a:gridCol w="1193101">
                  <a:extLst>
                    <a:ext uri="{9D8B030D-6E8A-4147-A177-3AD203B41FA5}">
                      <a16:colId xmlns:a16="http://schemas.microsoft.com/office/drawing/2014/main" val="917856896"/>
                    </a:ext>
                  </a:extLst>
                </a:gridCol>
                <a:gridCol w="1193101">
                  <a:extLst>
                    <a:ext uri="{9D8B030D-6E8A-4147-A177-3AD203B41FA5}">
                      <a16:colId xmlns:a16="http://schemas.microsoft.com/office/drawing/2014/main" val="3110742183"/>
                    </a:ext>
                  </a:extLst>
                </a:gridCol>
                <a:gridCol w="1193101">
                  <a:extLst>
                    <a:ext uri="{9D8B030D-6E8A-4147-A177-3AD203B41FA5}">
                      <a16:colId xmlns:a16="http://schemas.microsoft.com/office/drawing/2014/main" val="3122031204"/>
                    </a:ext>
                  </a:extLst>
                </a:gridCol>
                <a:gridCol w="1193101">
                  <a:extLst>
                    <a:ext uri="{9D8B030D-6E8A-4147-A177-3AD203B41FA5}">
                      <a16:colId xmlns:a16="http://schemas.microsoft.com/office/drawing/2014/main" val="2634736721"/>
                    </a:ext>
                  </a:extLst>
                </a:gridCol>
              </a:tblGrid>
              <a:tr h="415884">
                <a:tc>
                  <a:txBody>
                    <a:bodyPr/>
                    <a:lstStyle/>
                    <a:p>
                      <a:pPr algn="l" fontAlgn="b"/>
                      <a:r>
                        <a:rPr lang="en-IN" sz="1800" u="none" strike="noStrike" dirty="0">
                          <a:effectLst/>
                          <a:latin typeface="+mn-lt"/>
                        </a:rPr>
                        <a:t> </a:t>
                      </a:r>
                      <a:endParaRPr lang="en-IN" sz="1800" b="0" i="0" u="none" strike="noStrike" dirty="0">
                        <a:solidFill>
                          <a:srgbClr val="000000"/>
                        </a:solidFill>
                        <a:effectLst/>
                        <a:latin typeface="+mn-lt"/>
                      </a:endParaRPr>
                    </a:p>
                  </a:txBody>
                  <a:tcPr marL="9525" marR="9525" marT="9525" marB="0" anchor="b"/>
                </a:tc>
                <a:tc>
                  <a:txBody>
                    <a:bodyPr/>
                    <a:lstStyle/>
                    <a:p>
                      <a:pPr algn="l" fontAlgn="b"/>
                      <a:r>
                        <a:rPr lang="en-IN" sz="1800" u="none" strike="noStrike" dirty="0">
                          <a:effectLst/>
                          <a:latin typeface="+mn-lt"/>
                        </a:rPr>
                        <a:t> </a:t>
                      </a:r>
                      <a:endParaRPr lang="en-IN" sz="1800" b="0" i="0" u="none" strike="noStrike" dirty="0">
                        <a:solidFill>
                          <a:srgbClr val="000000"/>
                        </a:solidFill>
                        <a:effectLst/>
                        <a:latin typeface="+mn-lt"/>
                      </a:endParaRPr>
                    </a:p>
                  </a:txBody>
                  <a:tcPr marL="9525" marR="9525" marT="9525" marB="0" anchor="b"/>
                </a:tc>
                <a:tc gridSpan="3">
                  <a:txBody>
                    <a:bodyPr/>
                    <a:lstStyle/>
                    <a:p>
                      <a:pPr algn="l" fontAlgn="b"/>
                      <a:r>
                        <a:rPr lang="en-IN" sz="1800" u="none" strike="noStrike" dirty="0">
                          <a:effectLst/>
                          <a:latin typeface="+mn-lt"/>
                        </a:rPr>
                        <a:t>Amount in £ million </a:t>
                      </a:r>
                      <a:endParaRPr lang="en-IN" sz="1800" b="0" i="0" u="none" strike="noStrike" dirty="0">
                        <a:solidFill>
                          <a:srgbClr val="000000"/>
                        </a:solidFill>
                        <a:effectLst/>
                        <a:latin typeface="+mn-lt"/>
                      </a:endParaRPr>
                    </a:p>
                  </a:txBody>
                  <a:tcPr marL="9525" marR="9525" marT="9525" marB="0" anchor="b"/>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934569577"/>
                  </a:ext>
                </a:extLst>
              </a:tr>
              <a:tr h="415884">
                <a:tc>
                  <a:txBody>
                    <a:bodyPr/>
                    <a:lstStyle/>
                    <a:p>
                      <a:pPr algn="l" fontAlgn="b"/>
                      <a:r>
                        <a:rPr lang="en-IN" sz="1800" u="none" strike="noStrike">
                          <a:effectLst/>
                          <a:latin typeface="+mn-lt"/>
                        </a:rPr>
                        <a:t>Scenarios</a:t>
                      </a:r>
                      <a:endParaRPr lang="en-IN" sz="1800" b="0" i="0" u="none" strike="noStrike">
                        <a:solidFill>
                          <a:srgbClr val="000000"/>
                        </a:solidFill>
                        <a:effectLst/>
                        <a:latin typeface="+mn-lt"/>
                      </a:endParaRPr>
                    </a:p>
                  </a:txBody>
                  <a:tcPr marL="9525" marR="9525" marT="9525" marB="0" anchor="b"/>
                </a:tc>
                <a:tc>
                  <a:txBody>
                    <a:bodyPr/>
                    <a:lstStyle/>
                    <a:p>
                      <a:pPr algn="l" fontAlgn="b"/>
                      <a:r>
                        <a:rPr lang="en-IN" sz="1800" u="none" strike="noStrike" dirty="0">
                          <a:effectLst/>
                          <a:latin typeface="+mn-lt"/>
                        </a:rPr>
                        <a:t>Option(1)</a:t>
                      </a:r>
                      <a:endParaRPr lang="en-IN" sz="1800" b="1" i="0" u="none" strike="noStrike" dirty="0">
                        <a:solidFill>
                          <a:srgbClr val="FFFFFF"/>
                        </a:solidFill>
                        <a:effectLst/>
                        <a:latin typeface="+mn-lt"/>
                      </a:endParaRPr>
                    </a:p>
                  </a:txBody>
                  <a:tcPr marL="9525" marR="9525" marT="9525" marB="0" anchor="b"/>
                </a:tc>
                <a:tc>
                  <a:txBody>
                    <a:bodyPr/>
                    <a:lstStyle/>
                    <a:p>
                      <a:pPr algn="l" fontAlgn="b"/>
                      <a:r>
                        <a:rPr lang="en-IN" sz="1800" u="none" strike="noStrike" dirty="0">
                          <a:effectLst/>
                          <a:latin typeface="+mn-lt"/>
                        </a:rPr>
                        <a:t>Option(2)</a:t>
                      </a:r>
                      <a:endParaRPr lang="en-IN" sz="1800" b="1" i="0" u="none" strike="noStrike" dirty="0">
                        <a:solidFill>
                          <a:srgbClr val="FFFFFF"/>
                        </a:solidFill>
                        <a:effectLst/>
                        <a:latin typeface="+mn-lt"/>
                      </a:endParaRPr>
                    </a:p>
                  </a:txBody>
                  <a:tcPr marL="9525" marR="9525" marT="9525" marB="0" anchor="b"/>
                </a:tc>
                <a:tc>
                  <a:txBody>
                    <a:bodyPr/>
                    <a:lstStyle/>
                    <a:p>
                      <a:pPr algn="l" fontAlgn="b"/>
                      <a:r>
                        <a:rPr lang="en-IN" sz="1800" u="none" strike="noStrike" dirty="0">
                          <a:effectLst/>
                          <a:latin typeface="+mn-lt"/>
                        </a:rPr>
                        <a:t>Option(3)</a:t>
                      </a:r>
                      <a:endParaRPr lang="en-IN" sz="1800" b="1" i="0" u="none" strike="noStrike" dirty="0">
                        <a:solidFill>
                          <a:srgbClr val="FFFFFF"/>
                        </a:solidFill>
                        <a:effectLst/>
                        <a:latin typeface="+mn-lt"/>
                      </a:endParaRPr>
                    </a:p>
                  </a:txBody>
                  <a:tcPr marL="9525" marR="9525" marT="9525" marB="0" anchor="b"/>
                </a:tc>
                <a:tc>
                  <a:txBody>
                    <a:bodyPr/>
                    <a:lstStyle/>
                    <a:p>
                      <a:pPr algn="l" fontAlgn="b"/>
                      <a:r>
                        <a:rPr lang="en-IN" sz="1800" u="none" strike="noStrike" dirty="0">
                          <a:effectLst/>
                          <a:latin typeface="+mn-lt"/>
                        </a:rPr>
                        <a:t>Option(4)</a:t>
                      </a:r>
                      <a:endParaRPr lang="en-IN" sz="1800" b="1" i="0" u="none" strike="noStrike" dirty="0">
                        <a:solidFill>
                          <a:srgbClr val="FFFFFF"/>
                        </a:solidFill>
                        <a:effectLst/>
                        <a:latin typeface="+mn-lt"/>
                      </a:endParaRPr>
                    </a:p>
                  </a:txBody>
                  <a:tcPr marL="9525" marR="9525" marT="9525" marB="0" anchor="b"/>
                </a:tc>
                <a:extLst>
                  <a:ext uri="{0D108BD9-81ED-4DB2-BD59-A6C34878D82A}">
                    <a16:rowId xmlns:a16="http://schemas.microsoft.com/office/drawing/2014/main" val="3509181652"/>
                  </a:ext>
                </a:extLst>
              </a:tr>
              <a:tr h="457473">
                <a:tc>
                  <a:txBody>
                    <a:bodyPr/>
                    <a:lstStyle/>
                    <a:p>
                      <a:pPr algn="l" fontAlgn="ctr"/>
                      <a:r>
                        <a:rPr lang="en-IN" sz="1800" u="none" strike="noStrike" dirty="0">
                          <a:effectLst/>
                          <a:latin typeface="+mn-lt"/>
                        </a:rPr>
                        <a:t>A</a:t>
                      </a:r>
                      <a:endParaRPr lang="en-IN" sz="1800" b="1"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4.95</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4.72</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3.95</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a:effectLst/>
                          <a:latin typeface="+mn-lt"/>
                        </a:rPr>
                        <a:t>3.57</a:t>
                      </a:r>
                      <a:endParaRPr lang="en-IN" sz="18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592065009"/>
                  </a:ext>
                </a:extLst>
              </a:tr>
              <a:tr h="415884">
                <a:tc>
                  <a:txBody>
                    <a:bodyPr/>
                    <a:lstStyle/>
                    <a:p>
                      <a:pPr algn="l" fontAlgn="b"/>
                      <a:r>
                        <a:rPr lang="en-IN" sz="1800" u="none" strike="noStrike">
                          <a:effectLst/>
                          <a:latin typeface="+mn-lt"/>
                        </a:rPr>
                        <a:t>B</a:t>
                      </a:r>
                      <a:endParaRPr lang="en-IN" sz="1800" b="1" i="0" u="none" strike="noStrike">
                        <a:solidFill>
                          <a:srgbClr val="000000"/>
                        </a:solidFill>
                        <a:effectLst/>
                        <a:latin typeface="+mn-lt"/>
                      </a:endParaRPr>
                    </a:p>
                  </a:txBody>
                  <a:tcPr marL="9525" marR="9525" marT="9525" marB="0" anchor="b"/>
                </a:tc>
                <a:tc>
                  <a:txBody>
                    <a:bodyPr/>
                    <a:lstStyle/>
                    <a:p>
                      <a:pPr algn="r" fontAlgn="ctr"/>
                      <a:r>
                        <a:rPr lang="en-IN" sz="1800" u="none" strike="noStrike">
                          <a:effectLst/>
                          <a:latin typeface="+mn-lt"/>
                        </a:rPr>
                        <a:t>3.86</a:t>
                      </a:r>
                      <a:endParaRPr lang="en-IN" sz="1800" b="0" i="0" u="none" strike="noStrike">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3.72</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3.64</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3.57</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335654665"/>
                  </a:ext>
                </a:extLst>
              </a:tr>
              <a:tr h="436680">
                <a:tc>
                  <a:txBody>
                    <a:bodyPr/>
                    <a:lstStyle/>
                    <a:p>
                      <a:pPr algn="l" fontAlgn="b"/>
                      <a:r>
                        <a:rPr lang="en-IN" sz="1800" u="none" strike="noStrike" dirty="0">
                          <a:effectLst/>
                          <a:latin typeface="+mn-lt"/>
                        </a:rPr>
                        <a:t>C</a:t>
                      </a:r>
                      <a:endParaRPr lang="en-IN" sz="1800" b="1" i="0" u="none" strike="noStrike" dirty="0">
                        <a:solidFill>
                          <a:srgbClr val="000000"/>
                        </a:solidFill>
                        <a:effectLst/>
                        <a:latin typeface="+mn-lt"/>
                      </a:endParaRPr>
                    </a:p>
                  </a:txBody>
                  <a:tcPr marL="9525" marR="9525" marT="9525" marB="0" anchor="b"/>
                </a:tc>
                <a:tc>
                  <a:txBody>
                    <a:bodyPr/>
                    <a:lstStyle/>
                    <a:p>
                      <a:pPr algn="r" fontAlgn="ctr"/>
                      <a:r>
                        <a:rPr lang="en-IN" sz="1800" u="none" strike="noStrike" dirty="0">
                          <a:effectLst/>
                          <a:latin typeface="+mn-lt"/>
                        </a:rPr>
                        <a:t>2.44</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2.34</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3.64</a:t>
                      </a:r>
                      <a:endParaRPr lang="en-IN" sz="1800" b="0" i="0" u="none" strike="noStrike" dirty="0">
                        <a:solidFill>
                          <a:srgbClr val="000000"/>
                        </a:solidFill>
                        <a:effectLst/>
                        <a:latin typeface="+mn-lt"/>
                      </a:endParaRPr>
                    </a:p>
                  </a:txBody>
                  <a:tcPr marL="9525" marR="9525" marT="9525" marB="0" anchor="ctr"/>
                </a:tc>
                <a:tc>
                  <a:txBody>
                    <a:bodyPr/>
                    <a:lstStyle/>
                    <a:p>
                      <a:pPr algn="r" fontAlgn="ctr"/>
                      <a:r>
                        <a:rPr lang="en-IN" sz="1800" u="none" strike="noStrike" dirty="0">
                          <a:effectLst/>
                          <a:latin typeface="+mn-lt"/>
                        </a:rPr>
                        <a:t>3.57</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40998940"/>
                  </a:ext>
                </a:extLst>
              </a:tr>
            </a:tbl>
          </a:graphicData>
        </a:graphic>
      </p:graphicFrame>
    </p:spTree>
    <p:extLst>
      <p:ext uri="{BB962C8B-B14F-4D97-AF65-F5344CB8AC3E}">
        <p14:creationId xmlns:p14="http://schemas.microsoft.com/office/powerpoint/2010/main" val="409534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70"/>
            <a:ext cx="7315200" cy="566738"/>
          </a:xfrm>
        </p:spPr>
        <p:txBody>
          <a:bodyPr/>
          <a:lstStyle/>
          <a:p>
            <a:r>
              <a:rPr lang="en-GB" sz="2200" dirty="0"/>
              <a:t>Hurricane Katrina, </a:t>
            </a:r>
            <a:r>
              <a:rPr lang="en-GB" sz="2200" dirty="0" err="1"/>
              <a:t>Mississipi</a:t>
            </a:r>
            <a:r>
              <a:rPr lang="en-GB" sz="2200" dirty="0"/>
              <a:t>, 2005</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5625" r="5625"/>
          <a:stretch>
            <a:fillRect/>
          </a:stretch>
        </p:blipFill>
        <p:spPr>
          <a:xfrm>
            <a:off x="511907" y="466327"/>
            <a:ext cx="11167482" cy="5295943"/>
          </a:xfrm>
        </p:spPr>
      </p:pic>
      <p:sp>
        <p:nvSpPr>
          <p:cNvPr id="3" name="Slide Number Placeholder 4">
            <a:extLst>
              <a:ext uri="{FF2B5EF4-FFF2-40B4-BE49-F238E27FC236}">
                <a16:creationId xmlns:a16="http://schemas.microsoft.com/office/drawing/2014/main" id="{CE5CF35C-6C11-6D68-EE60-D07F472D8411}"/>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5</a:t>
            </a:fld>
            <a:endParaRPr lang="en-GB" dirty="0"/>
          </a:p>
        </p:txBody>
      </p:sp>
      <p:sp>
        <p:nvSpPr>
          <p:cNvPr id="6" name="Date Placeholder 2">
            <a:extLst>
              <a:ext uri="{FF2B5EF4-FFF2-40B4-BE49-F238E27FC236}">
                <a16:creationId xmlns:a16="http://schemas.microsoft.com/office/drawing/2014/main" id="{635A191B-EFA6-BFC0-52A0-72D8852CE344}"/>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850434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33E5-816B-BB09-E38A-18E800FECF37}"/>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2E70AE0F-A2AA-AD5F-B4BB-BDCBB58CD61A}"/>
              </a:ext>
            </a:extLst>
          </p:cNvPr>
          <p:cNvSpPr>
            <a:spLocks noGrp="1"/>
          </p:cNvSpPr>
          <p:nvPr>
            <p:ph type="subTitle" idx="1"/>
          </p:nvPr>
        </p:nvSpPr>
        <p:spPr/>
        <p:txBody>
          <a:bodyPr/>
          <a:lstStyle/>
          <a:p>
            <a:endParaRPr lang="en-GB" dirty="0"/>
          </a:p>
        </p:txBody>
      </p:sp>
      <p:sp>
        <p:nvSpPr>
          <p:cNvPr id="4" name="Date Placeholder 3">
            <a:extLst>
              <a:ext uri="{FF2B5EF4-FFF2-40B4-BE49-F238E27FC236}">
                <a16:creationId xmlns:a16="http://schemas.microsoft.com/office/drawing/2014/main" id="{27CAF583-A327-736B-1E9A-8DF678BD52CE}"/>
              </a:ext>
            </a:extLst>
          </p:cNvPr>
          <p:cNvSpPr>
            <a:spLocks noGrp="1"/>
          </p:cNvSpPr>
          <p:nvPr>
            <p:ph type="dt" sz="half" idx="2"/>
          </p:nvPr>
        </p:nvSpPr>
        <p:spPr/>
        <p:txBody>
          <a:bodyPr/>
          <a:lstStyle/>
          <a:p>
            <a:fld id="{97E53C70-F91E-4CB4-A352-BE72B7DA5EA9}" type="datetime4">
              <a:rPr lang="en-GB" smtClean="0">
                <a:solidFill>
                  <a:prstClr val="white"/>
                </a:solidFill>
              </a:rPr>
              <a:t>25 January 2024</a:t>
            </a:fld>
            <a:endParaRPr lang="en-GB">
              <a:solidFill>
                <a:prstClr val="white"/>
              </a:solidFill>
            </a:endParaRPr>
          </a:p>
        </p:txBody>
      </p:sp>
    </p:spTree>
    <p:extLst>
      <p:ext uri="{BB962C8B-B14F-4D97-AF65-F5344CB8AC3E}">
        <p14:creationId xmlns:p14="http://schemas.microsoft.com/office/powerpoint/2010/main" val="2766025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68"/>
            <a:ext cx="7315200" cy="566738"/>
          </a:xfrm>
        </p:spPr>
        <p:txBody>
          <a:bodyPr/>
          <a:lstStyle/>
          <a:p>
            <a:r>
              <a:rPr lang="en-GB" sz="2200" dirty="0"/>
              <a:t>Landslip near Neath and Brecon railway 2012</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3646" r="3646"/>
          <a:stretch>
            <a:fillRect/>
          </a:stretch>
        </p:blipFill>
        <p:spPr>
          <a:xfrm>
            <a:off x="511907" y="483262"/>
            <a:ext cx="11167482" cy="5295940"/>
          </a:xfrm>
        </p:spPr>
      </p:pic>
      <p:sp>
        <p:nvSpPr>
          <p:cNvPr id="3" name="Slide Number Placeholder 4">
            <a:extLst>
              <a:ext uri="{FF2B5EF4-FFF2-40B4-BE49-F238E27FC236}">
                <a16:creationId xmlns:a16="http://schemas.microsoft.com/office/drawing/2014/main" id="{3D47C55F-B92E-8126-EE48-39B734C18517}"/>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6</a:t>
            </a:fld>
            <a:endParaRPr lang="en-GB" dirty="0"/>
          </a:p>
        </p:txBody>
      </p:sp>
      <p:sp>
        <p:nvSpPr>
          <p:cNvPr id="6" name="Date Placeholder 2">
            <a:extLst>
              <a:ext uri="{FF2B5EF4-FFF2-40B4-BE49-F238E27FC236}">
                <a16:creationId xmlns:a16="http://schemas.microsoft.com/office/drawing/2014/main" id="{8ED37796-8AAB-74F1-D7C2-E98D588D5A86}"/>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66635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08" y="5762271"/>
            <a:ext cx="7315200" cy="566738"/>
          </a:xfrm>
        </p:spPr>
        <p:txBody>
          <a:bodyPr/>
          <a:lstStyle/>
          <a:p>
            <a:r>
              <a:rPr lang="en-GB" sz="2200" dirty="0"/>
              <a:t>Flooding in Hyderabad 2020</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533835" y="288993"/>
            <a:ext cx="7297703" cy="5473277"/>
          </a:xfrm>
        </p:spPr>
      </p:pic>
      <p:sp>
        <p:nvSpPr>
          <p:cNvPr id="3" name="Slide Number Placeholder 4">
            <a:extLst>
              <a:ext uri="{FF2B5EF4-FFF2-40B4-BE49-F238E27FC236}">
                <a16:creationId xmlns:a16="http://schemas.microsoft.com/office/drawing/2014/main" id="{C4C03758-0BBF-5CD9-D0C5-1BC5C1CE1B8C}"/>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7</a:t>
            </a:fld>
            <a:endParaRPr lang="en-GB" dirty="0"/>
          </a:p>
        </p:txBody>
      </p:sp>
      <p:sp>
        <p:nvSpPr>
          <p:cNvPr id="6" name="Date Placeholder 2">
            <a:extLst>
              <a:ext uri="{FF2B5EF4-FFF2-40B4-BE49-F238E27FC236}">
                <a16:creationId xmlns:a16="http://schemas.microsoft.com/office/drawing/2014/main" id="{F8925B32-B672-5D67-288E-A608A9650038}"/>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64089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234482"/>
          </a:xfrm>
        </p:spPr>
        <p:txBody>
          <a:bodyPr>
            <a:normAutofit/>
          </a:bodyPr>
          <a:lstStyle/>
          <a:p>
            <a:r>
              <a:rPr lang="en-GB" dirty="0"/>
              <a:t>Resilience ideas from other groups</a:t>
            </a:r>
          </a:p>
        </p:txBody>
      </p:sp>
      <p:sp>
        <p:nvSpPr>
          <p:cNvPr id="3" name="Slide Number Placeholder 4">
            <a:extLst>
              <a:ext uri="{FF2B5EF4-FFF2-40B4-BE49-F238E27FC236}">
                <a16:creationId xmlns:a16="http://schemas.microsoft.com/office/drawing/2014/main" id="{9EEDCBCD-C259-C31D-51E9-70488F648B73}"/>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8</a:t>
            </a:fld>
            <a:endParaRPr lang="en-GB" dirty="0"/>
          </a:p>
        </p:txBody>
      </p:sp>
      <p:sp>
        <p:nvSpPr>
          <p:cNvPr id="4" name="Date Placeholder 2">
            <a:extLst>
              <a:ext uri="{FF2B5EF4-FFF2-40B4-BE49-F238E27FC236}">
                <a16:creationId xmlns:a16="http://schemas.microsoft.com/office/drawing/2014/main" id="{517FC5B7-E860-7B8D-D301-FDC91105F50D}"/>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327234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Resilient Buildings (UNEP report)</a:t>
            </a:r>
          </a:p>
        </p:txBody>
      </p:sp>
      <p:sp>
        <p:nvSpPr>
          <p:cNvPr id="3" name="Content Placeholder 2"/>
          <p:cNvSpPr>
            <a:spLocks noGrp="1"/>
          </p:cNvSpPr>
          <p:nvPr>
            <p:ph idx="1"/>
          </p:nvPr>
        </p:nvSpPr>
        <p:spPr/>
        <p:txBody>
          <a:bodyPr>
            <a:normAutofit/>
          </a:bodyPr>
          <a:lstStyle/>
          <a:p>
            <a:r>
              <a:rPr lang="en-GB" dirty="0"/>
              <a:t>Resistance to heatwaves in urban areas (urban forests, green spaces, reflective structures) </a:t>
            </a:r>
          </a:p>
          <a:p>
            <a:r>
              <a:rPr lang="en-GB" dirty="0"/>
              <a:t>Resilience against drought (roof tanks to collect rainwater and reduce flood risk, plant trees)</a:t>
            </a:r>
          </a:p>
          <a:p>
            <a:r>
              <a:rPr lang="en-GB" dirty="0"/>
              <a:t>Coastal communities – buildings on stilts</a:t>
            </a:r>
          </a:p>
          <a:p>
            <a:r>
              <a:rPr lang="en-GB" dirty="0"/>
              <a:t>Protection from strong winds – strong connections between roof and building, install shafts</a:t>
            </a:r>
          </a:p>
          <a:p>
            <a:r>
              <a:rPr lang="en-GB" dirty="0"/>
              <a:t>Resistance to cold – thick walls and water walls absorb heat during day and radiate it at night, install insulation, paint external surfaces dark</a:t>
            </a:r>
          </a:p>
        </p:txBody>
      </p:sp>
      <p:sp>
        <p:nvSpPr>
          <p:cNvPr id="4" name="Slide Number Placeholder 4">
            <a:extLst>
              <a:ext uri="{FF2B5EF4-FFF2-40B4-BE49-F238E27FC236}">
                <a16:creationId xmlns:a16="http://schemas.microsoft.com/office/drawing/2014/main" id="{D3A9AA76-1D48-0885-5A7D-4A8BE6E6B0B3}"/>
              </a:ext>
            </a:extLst>
          </p:cNvPr>
          <p:cNvSpPr>
            <a:spLocks noGrp="1"/>
          </p:cNvSpPr>
          <p:nvPr>
            <p:ph type="sldNum" sz="quarter" idx="12"/>
          </p:nvPr>
        </p:nvSpPr>
        <p:spPr>
          <a:xfrm>
            <a:off x="10801351" y="6402390"/>
            <a:ext cx="863600" cy="339725"/>
          </a:xfrm>
        </p:spPr>
        <p:txBody>
          <a:bodyPr/>
          <a:lstStyle/>
          <a:p>
            <a:pPr fontAlgn="base">
              <a:spcBef>
                <a:spcPct val="0"/>
              </a:spcBef>
              <a:spcAft>
                <a:spcPct val="0"/>
              </a:spcAft>
            </a:pPr>
            <a:fld id="{65C5C0B4-F90D-4B90-B187-E84366B07232}" type="slidenum">
              <a:rPr lang="en-GB" smtClean="0"/>
              <a:pPr fontAlgn="base">
                <a:spcBef>
                  <a:spcPct val="0"/>
                </a:spcBef>
                <a:spcAft>
                  <a:spcPct val="0"/>
                </a:spcAft>
              </a:pPr>
              <a:t>9</a:t>
            </a:fld>
            <a:endParaRPr lang="en-GB" dirty="0"/>
          </a:p>
        </p:txBody>
      </p:sp>
      <p:sp>
        <p:nvSpPr>
          <p:cNvPr id="5" name="Date Placeholder 2">
            <a:extLst>
              <a:ext uri="{FF2B5EF4-FFF2-40B4-BE49-F238E27FC236}">
                <a16:creationId xmlns:a16="http://schemas.microsoft.com/office/drawing/2014/main" id="{B4B255FE-EB1F-7D88-5B75-C4E353C0F43F}"/>
              </a:ext>
            </a:extLst>
          </p:cNvPr>
          <p:cNvSpPr>
            <a:spLocks noGrp="1"/>
          </p:cNvSpPr>
          <p:nvPr>
            <p:ph type="dt" sz="half" idx="10"/>
          </p:nvPr>
        </p:nvSpPr>
        <p:spPr>
          <a:xfrm>
            <a:off x="527052" y="6410325"/>
            <a:ext cx="2688166" cy="331788"/>
          </a:xfrm>
        </p:spPr>
        <p:txBody>
          <a:bodyPr/>
          <a:lstStyle/>
          <a:p>
            <a:pPr fontAlgn="base">
              <a:spcBef>
                <a:spcPct val="0"/>
              </a:spcBef>
              <a:spcAft>
                <a:spcPct val="0"/>
              </a:spcAft>
            </a:pPr>
            <a:fld id="{4258343D-8BFF-4A38-83BF-AADCD4B3CA30}" type="datetime4">
              <a:rPr lang="en-GB" smtClean="0">
                <a:solidFill>
                  <a:srgbClr val="3F4548"/>
                </a:solidFill>
              </a:rPr>
              <a:t>25 January 2024</a:t>
            </a:fld>
            <a:endParaRPr lang="en-GB" dirty="0">
              <a:solidFill>
                <a:srgbClr val="3F4548"/>
              </a:solidFill>
            </a:endParaRPr>
          </a:p>
        </p:txBody>
      </p:sp>
    </p:spTree>
    <p:extLst>
      <p:ext uri="{BB962C8B-B14F-4D97-AF65-F5344CB8AC3E}">
        <p14:creationId xmlns:p14="http://schemas.microsoft.com/office/powerpoint/2010/main" val="8441710"/>
      </p:ext>
    </p:extLst>
  </p:cSld>
  <p:clrMapOvr>
    <a:masterClrMapping/>
  </p:clrMapOvr>
</p:sld>
</file>

<file path=ppt/theme/theme1.xml><?xml version="1.0" encoding="utf-8"?>
<a:theme xmlns:a="http://schemas.openxmlformats.org/drawingml/2006/main" name="IFOA PowerPoint template 14 mid blue">
  <a:themeElements>
    <a:clrScheme name="Custom 2">
      <a:dk1>
        <a:srgbClr val="3F4548"/>
      </a:dk1>
      <a:lt1>
        <a:sysClr val="window" lastClr="FFFFFF"/>
      </a:lt1>
      <a:dk2>
        <a:srgbClr val="000000"/>
      </a:dk2>
      <a:lt2>
        <a:srgbClr val="FFFFFF"/>
      </a:lt2>
      <a:accent1>
        <a:srgbClr val="4096B8"/>
      </a:accent1>
      <a:accent2>
        <a:srgbClr val="113458"/>
      </a:accent2>
      <a:accent3>
        <a:srgbClr val="008452"/>
      </a:accent3>
      <a:accent4>
        <a:srgbClr val="79A32A"/>
      </a:accent4>
      <a:accent5>
        <a:srgbClr val="D9AB16"/>
      </a:accent5>
      <a:accent6>
        <a:srgbClr val="EE741D"/>
      </a:accent6>
      <a:hlink>
        <a:srgbClr val="4096B8"/>
      </a:hlink>
      <a:folHlink>
        <a:srgbClr val="4096B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Branded powerpoint - new style" id="{A1EEF783-45FC-4D2C-AF4C-EFDB0189CA1D}" vid="{D751522A-35C5-4D49-882E-837511351A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3D3542787F2F4D82171B252BA91681" ma:contentTypeVersion="12" ma:contentTypeDescription="Create a new document." ma:contentTypeScope="" ma:versionID="99966a1d5b53d1edd7efdaa8a31d5d07">
  <xsd:schema xmlns:xsd="http://www.w3.org/2001/XMLSchema" xmlns:xs="http://www.w3.org/2001/XMLSchema" xmlns:p="http://schemas.microsoft.com/office/2006/metadata/properties" xmlns:ns2="014cec9b-aec1-40aa-87d4-44a8331d8ee1" xmlns:ns3="4e62425f-cf37-438e-bbb9-92fcc8504ae5" targetNamespace="http://schemas.microsoft.com/office/2006/metadata/properties" ma:root="true" ma:fieldsID="b45f123a107f3074b4d47b23d8d10f3d" ns2:_="" ns3:_="">
    <xsd:import namespace="014cec9b-aec1-40aa-87d4-44a8331d8ee1"/>
    <xsd:import namespace="4e62425f-cf37-438e-bbb9-92fcc8504a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4cec9b-aec1-40aa-87d4-44a8331d8e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4749959-5800-4b5d-80d0-fb6f53b2f92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62425f-cf37-438e-bbb9-92fcc8504a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475305d-3e07-4bf2-8b1d-4b24ea58608e}" ma:internalName="TaxCatchAll" ma:showField="CatchAllData" ma:web="4e62425f-cf37-438e-bbb9-92fcc8504a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4cec9b-aec1-40aa-87d4-44a8331d8ee1">
      <Terms xmlns="http://schemas.microsoft.com/office/infopath/2007/PartnerControls"/>
    </lcf76f155ced4ddcb4097134ff3c332f>
    <TaxCatchAll xmlns="4e62425f-cf37-438e-bbb9-92fcc8504a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B622AB-23A5-42EC-9F8A-05954B4F5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4cec9b-aec1-40aa-87d4-44a8331d8ee1"/>
    <ds:schemaRef ds:uri="4e62425f-cf37-438e-bbb9-92fcc8504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6583C-AFDE-4240-B7AD-B380AF598818}">
  <ds:schemaRefs>
    <ds:schemaRef ds:uri="014cec9b-aec1-40aa-87d4-44a8331d8ee1"/>
    <ds:schemaRef ds:uri="http://schemas.openxmlformats.org/package/2006/metadata/core-properties"/>
    <ds:schemaRef ds:uri="http://purl.org/dc/terms/"/>
    <ds:schemaRef ds:uri="4e62425f-cf37-438e-bbb9-92fcc8504ae5"/>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1BFD0BF-64D1-490D-A189-BA78678315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IFoA Branded powerpoint - new_style</Template>
  <TotalTime>16265</TotalTime>
  <Words>5442</Words>
  <Application>Microsoft Office PowerPoint</Application>
  <PresentationFormat>Widescreen</PresentationFormat>
  <Paragraphs>547</Paragraphs>
  <Slides>50</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-apple-system</vt:lpstr>
      <vt:lpstr>Arial</vt:lpstr>
      <vt:lpstr>Arial (Body)</vt:lpstr>
      <vt:lpstr>Calibri</vt:lpstr>
      <vt:lpstr>Calibri Light</vt:lpstr>
      <vt:lpstr>Courier New</vt:lpstr>
      <vt:lpstr>Georgia</vt:lpstr>
      <vt:lpstr>graphik</vt:lpstr>
      <vt:lpstr>MinionPro-Regular</vt:lpstr>
      <vt:lpstr>Wingdings</vt:lpstr>
      <vt:lpstr>IFOA PowerPoint template 14 mid blue</vt:lpstr>
      <vt:lpstr>Office Theme</vt:lpstr>
      <vt:lpstr>Infrastructure Resilience and Adaptation</vt:lpstr>
      <vt:lpstr>Infrastructure:  Managing Resilience and Adaptation</vt:lpstr>
      <vt:lpstr>What is resilience?</vt:lpstr>
      <vt:lpstr>Storm-damaged house (by Thomas R. Machnitzki, thomas@machnitzki.com)</vt:lpstr>
      <vt:lpstr>Hurricane Katrina, Mississipi, 2005</vt:lpstr>
      <vt:lpstr>Landslip near Neath and Brecon railway 2012</vt:lpstr>
      <vt:lpstr>Flooding in Hyderabad 2020</vt:lpstr>
      <vt:lpstr>Resilience ideas from other groups</vt:lpstr>
      <vt:lpstr>Resilient Buildings (UNEP report)</vt:lpstr>
      <vt:lpstr>Infrastructure - ICE Principles</vt:lpstr>
      <vt:lpstr>NIC recommendations</vt:lpstr>
      <vt:lpstr>Government’s response</vt:lpstr>
      <vt:lpstr>Our resilience framework</vt:lpstr>
      <vt:lpstr>Resilience framework</vt:lpstr>
      <vt:lpstr>Recovery plans</vt:lpstr>
      <vt:lpstr>Acceptable performance </vt:lpstr>
      <vt:lpstr>Measures of performance</vt:lpstr>
      <vt:lpstr>PowerPoint Presentation</vt:lpstr>
      <vt:lpstr>Hot weather in Nigeria 2023 – cooling fruit (Nwonwu Uchechukwu P)</vt:lpstr>
      <vt:lpstr>Severe Drought, Iberian Peninsula, June 2023</vt:lpstr>
      <vt:lpstr>Forest Fire around Houses</vt:lpstr>
      <vt:lpstr>Climate change impacts on new projects</vt:lpstr>
      <vt:lpstr>Fukushima 2011</vt:lpstr>
      <vt:lpstr>Waste Management in Iran</vt:lpstr>
      <vt:lpstr>Interdependence</vt:lpstr>
      <vt:lpstr>Information needs</vt:lpstr>
      <vt:lpstr>Financial resilience</vt:lpstr>
      <vt:lpstr>Role of Government</vt:lpstr>
      <vt:lpstr>Role of private investors</vt:lpstr>
      <vt:lpstr>Knitting the framework together</vt:lpstr>
      <vt:lpstr>Conclusion</vt:lpstr>
      <vt:lpstr>PowerPoint Presentation</vt:lpstr>
      <vt:lpstr>We focus on Resilience against..</vt:lpstr>
      <vt:lpstr>Smart Cities and Security</vt:lpstr>
      <vt:lpstr>Cyber Risk</vt:lpstr>
      <vt:lpstr>Information Technology VS Operational Technology</vt:lpstr>
      <vt:lpstr>Cyber Physical Systems</vt:lpstr>
      <vt:lpstr>Famous Attacks</vt:lpstr>
      <vt:lpstr>British Library – the “22 carat” disaster</vt:lpstr>
      <vt:lpstr>WannaCry</vt:lpstr>
      <vt:lpstr>NotPetya – The most devastating attack in history</vt:lpstr>
      <vt:lpstr>Stuxnet - the first true cyber-kinetic weapon</vt:lpstr>
      <vt:lpstr>How do we protect against such events?</vt:lpstr>
      <vt:lpstr>Cyber Resilience and Security</vt:lpstr>
      <vt:lpstr>Design and Implement – On Paper</vt:lpstr>
      <vt:lpstr>Design and Implement – Best Practices</vt:lpstr>
      <vt:lpstr>Design and Implement – Design Principles</vt:lpstr>
      <vt:lpstr>A Hypothetical Hospital case study for adaptive pathway</vt:lpstr>
      <vt:lpstr>Benefit Costs Ratio</vt:lpstr>
      <vt:lpstr>Thank you!</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Groarke</dc:creator>
  <cp:lastModifiedBy>Danielle Wyld</cp:lastModifiedBy>
  <cp:revision>20</cp:revision>
  <cp:lastPrinted>2018-08-15T09:30:31Z</cp:lastPrinted>
  <dcterms:created xsi:type="dcterms:W3CDTF">2018-10-15T13:50:40Z</dcterms:created>
  <dcterms:modified xsi:type="dcterms:W3CDTF">2024-01-25T17:41:59Z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0x0101009A3D3542787F2F4D82171B252BA91681</vt:lpwstr>
  </property>
  <property fmtid="{D5CDD505-2E9C-101B-9397-08002B2CF9AE}" pid="3" name="MediaServiceImageTags">
    <vt:lpwstr/>
  </property>
</Properties>
</file>