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8" r:id="rId2"/>
  </p:sldMasterIdLst>
  <p:notesMasterIdLst>
    <p:notesMasterId r:id="rId48"/>
  </p:notesMasterIdLst>
  <p:handoutMasterIdLst>
    <p:handoutMasterId r:id="rId49"/>
  </p:handoutMasterIdLst>
  <p:sldIdLst>
    <p:sldId id="270" r:id="rId3"/>
    <p:sldId id="271" r:id="rId4"/>
    <p:sldId id="272" r:id="rId5"/>
    <p:sldId id="273" r:id="rId6"/>
    <p:sldId id="274" r:id="rId7"/>
    <p:sldId id="275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5AE"/>
    <a:srgbClr val="202C34"/>
    <a:srgbClr val="20342C"/>
    <a:srgbClr val="E20177"/>
    <a:srgbClr val="BAA3AB"/>
    <a:srgbClr val="CAD6DF"/>
    <a:srgbClr val="496476"/>
    <a:srgbClr val="7B9AAE"/>
    <a:srgbClr val="C4D1DA"/>
    <a:srgbClr val="BDC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08" autoAdjust="0"/>
  </p:normalViewPr>
  <p:slideViewPr>
    <p:cSldViewPr>
      <p:cViewPr>
        <p:scale>
          <a:sx n="90" d="100"/>
          <a:sy n="90" d="100"/>
        </p:scale>
        <p:origin x="-510" y="-312"/>
      </p:cViewPr>
      <p:guideLst>
        <p:guide orient="horz" pos="528"/>
        <p:guide orient="horz" pos="4201"/>
        <p:guide orient="horz" pos="1224"/>
        <p:guide pos="2880"/>
        <p:guide pos="320"/>
        <p:guide pos="5556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30BBE-F12F-4A2B-A794-14A80BECA4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1D0BA1-7D2F-4750-8724-ABF9D6CC9EE1}">
      <dgm:prSet phldrT="[Text]"/>
      <dgm:spPr/>
      <dgm:t>
        <a:bodyPr/>
        <a:lstStyle/>
        <a:p>
          <a:r>
            <a:rPr lang="en-GB" dirty="0" smtClean="0"/>
            <a:t>An overview of the IASB’s proposals</a:t>
          </a:r>
          <a:endParaRPr lang="en-GB" dirty="0"/>
        </a:p>
      </dgm:t>
    </dgm:pt>
    <dgm:pt modelId="{26541113-713E-4105-9605-5729B8CCF1D2}" type="sibTrans" cxnId="{A2A88403-E1C2-4B47-8FAF-A310B0852ED6}">
      <dgm:prSet/>
      <dgm:spPr/>
      <dgm:t>
        <a:bodyPr/>
        <a:lstStyle/>
        <a:p>
          <a:endParaRPr lang="en-GB"/>
        </a:p>
      </dgm:t>
    </dgm:pt>
    <dgm:pt modelId="{743FCE66-E8A0-4D95-831C-A812F21DDF49}" type="parTrans" cxnId="{A2A88403-E1C2-4B47-8FAF-A310B0852ED6}">
      <dgm:prSet/>
      <dgm:spPr/>
      <dgm:t>
        <a:bodyPr/>
        <a:lstStyle/>
        <a:p>
          <a:endParaRPr lang="en-GB"/>
        </a:p>
      </dgm:t>
    </dgm:pt>
    <dgm:pt modelId="{812E6D74-AF6B-4E3B-900E-AC6449157395}">
      <dgm:prSet phldrT="[Text]"/>
      <dgm:spPr/>
      <dgm:t>
        <a:bodyPr/>
        <a:lstStyle/>
        <a:p>
          <a:r>
            <a:rPr lang="en-GB" dirty="0" smtClean="0"/>
            <a:t>Main focus of the forthcoming exposure draft</a:t>
          </a:r>
          <a:endParaRPr lang="en-GB" dirty="0"/>
        </a:p>
      </dgm:t>
    </dgm:pt>
    <dgm:pt modelId="{CD3DFBCC-1F19-4213-95C3-28C413A7F21A}" type="parTrans" cxnId="{7FEB33D0-751A-4F8B-8418-8D4713CE9507}">
      <dgm:prSet/>
      <dgm:spPr/>
      <dgm:t>
        <a:bodyPr/>
        <a:lstStyle/>
        <a:p>
          <a:endParaRPr lang="en-GB"/>
        </a:p>
      </dgm:t>
    </dgm:pt>
    <dgm:pt modelId="{8A85A5EF-ECF1-4CF1-9B43-618C05A16841}" type="sibTrans" cxnId="{7FEB33D0-751A-4F8B-8418-8D4713CE9507}">
      <dgm:prSet/>
      <dgm:spPr/>
      <dgm:t>
        <a:bodyPr/>
        <a:lstStyle/>
        <a:p>
          <a:endParaRPr lang="en-GB"/>
        </a:p>
      </dgm:t>
    </dgm:pt>
    <dgm:pt modelId="{0855080B-0D98-42D6-9E93-5C547E760A73}">
      <dgm:prSet phldrT="[Text]"/>
      <dgm:spPr/>
      <dgm:t>
        <a:bodyPr/>
        <a:lstStyle/>
        <a:p>
          <a:r>
            <a:rPr lang="en-GB" dirty="0" smtClean="0"/>
            <a:t>A closer look</a:t>
          </a:r>
          <a:endParaRPr lang="en-GB" dirty="0"/>
        </a:p>
      </dgm:t>
    </dgm:pt>
    <dgm:pt modelId="{D97B2084-CB12-46BB-8A80-09E93D232387}" type="parTrans" cxnId="{F847EF6E-286B-4309-A228-88BCF139495D}">
      <dgm:prSet/>
      <dgm:spPr/>
      <dgm:t>
        <a:bodyPr/>
        <a:lstStyle/>
        <a:p>
          <a:endParaRPr lang="en-GB"/>
        </a:p>
      </dgm:t>
    </dgm:pt>
    <dgm:pt modelId="{3C0E6525-AE31-4197-998B-8A72BC082DC1}" type="sibTrans" cxnId="{F847EF6E-286B-4309-A228-88BCF139495D}">
      <dgm:prSet/>
      <dgm:spPr/>
      <dgm:t>
        <a:bodyPr/>
        <a:lstStyle/>
        <a:p>
          <a:endParaRPr lang="en-GB"/>
        </a:p>
      </dgm:t>
    </dgm:pt>
    <dgm:pt modelId="{1B9024AD-A195-4650-965C-D3E50D32CF18}">
      <dgm:prSet phldrT="[Text]"/>
      <dgm:spPr/>
      <dgm:t>
        <a:bodyPr/>
        <a:lstStyle/>
        <a:p>
          <a:r>
            <a:rPr lang="en-GB" dirty="0" smtClean="0"/>
            <a:t>For more information…</a:t>
          </a:r>
          <a:endParaRPr lang="en-GB" dirty="0"/>
        </a:p>
      </dgm:t>
    </dgm:pt>
    <dgm:pt modelId="{B2FAC9B4-68A8-495F-BC94-6E27BFEDE0D2}" type="parTrans" cxnId="{8023FEB8-8372-49D3-8731-2D31D6173858}">
      <dgm:prSet/>
      <dgm:spPr/>
    </dgm:pt>
    <dgm:pt modelId="{AA2BD80B-6E23-48E4-9E75-BAFC92FD1C89}" type="sibTrans" cxnId="{8023FEB8-8372-49D3-8731-2D31D6173858}">
      <dgm:prSet/>
      <dgm:spPr/>
    </dgm:pt>
    <dgm:pt modelId="{B69DA300-BCF7-4F8B-AC9B-C34FBDFCE76A}" type="pres">
      <dgm:prSet presAssocID="{DE830BBE-F12F-4A2B-A794-14A80BECA4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E96E0C-F679-41DF-A0F4-333D90C80D08}" type="pres">
      <dgm:prSet presAssocID="{2E1D0BA1-7D2F-4750-8724-ABF9D6CC9E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409792-FDAC-43EF-B713-A5994289FBBD}" type="pres">
      <dgm:prSet presAssocID="{26541113-713E-4105-9605-5729B8CCF1D2}" presName="spacer" presStyleCnt="0"/>
      <dgm:spPr/>
    </dgm:pt>
    <dgm:pt modelId="{2348A55C-FC95-4346-846C-3FB4AE986091}" type="pres">
      <dgm:prSet presAssocID="{812E6D74-AF6B-4E3B-900E-AC644915739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3EE826-6C0B-43F9-B778-A3207AE8A326}" type="pres">
      <dgm:prSet presAssocID="{8A85A5EF-ECF1-4CF1-9B43-618C05A16841}" presName="spacer" presStyleCnt="0"/>
      <dgm:spPr/>
    </dgm:pt>
    <dgm:pt modelId="{CA45FB63-9298-46F5-8531-C89016F77B45}" type="pres">
      <dgm:prSet presAssocID="{0855080B-0D98-42D6-9E93-5C547E760A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2A7299-E41A-4D61-AC20-F524E7C70D5D}" type="pres">
      <dgm:prSet presAssocID="{3C0E6525-AE31-4197-998B-8A72BC082DC1}" presName="spacer" presStyleCnt="0"/>
      <dgm:spPr/>
    </dgm:pt>
    <dgm:pt modelId="{DC2B7D4F-AB05-456E-9952-0FF8253B4EE4}" type="pres">
      <dgm:prSet presAssocID="{1B9024AD-A195-4650-965C-D3E50D32CF1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3F33E5-A956-41FE-8EC8-00B6BCC193EA}" type="presOf" srcId="{812E6D74-AF6B-4E3B-900E-AC6449157395}" destId="{2348A55C-FC95-4346-846C-3FB4AE986091}" srcOrd="0" destOrd="0" presId="urn:microsoft.com/office/officeart/2005/8/layout/vList2"/>
    <dgm:cxn modelId="{8023FEB8-8372-49D3-8731-2D31D6173858}" srcId="{DE830BBE-F12F-4A2B-A794-14A80BECA4CF}" destId="{1B9024AD-A195-4650-965C-D3E50D32CF18}" srcOrd="3" destOrd="0" parTransId="{B2FAC9B4-68A8-495F-BC94-6E27BFEDE0D2}" sibTransId="{AA2BD80B-6E23-48E4-9E75-BAFC92FD1C89}"/>
    <dgm:cxn modelId="{6B1481F2-209C-4B49-9501-6ED398E37691}" type="presOf" srcId="{2E1D0BA1-7D2F-4750-8724-ABF9D6CC9EE1}" destId="{24E96E0C-F679-41DF-A0F4-333D90C80D08}" srcOrd="0" destOrd="0" presId="urn:microsoft.com/office/officeart/2005/8/layout/vList2"/>
    <dgm:cxn modelId="{68E37558-2118-4F89-9C8D-BF011871DCFD}" type="presOf" srcId="{1B9024AD-A195-4650-965C-D3E50D32CF18}" destId="{DC2B7D4F-AB05-456E-9952-0FF8253B4EE4}" srcOrd="0" destOrd="0" presId="urn:microsoft.com/office/officeart/2005/8/layout/vList2"/>
    <dgm:cxn modelId="{516B0FE5-2CB4-44AF-B994-BC684442A4BE}" type="presOf" srcId="{DE830BBE-F12F-4A2B-A794-14A80BECA4CF}" destId="{B69DA300-BCF7-4F8B-AC9B-C34FBDFCE76A}" srcOrd="0" destOrd="0" presId="urn:microsoft.com/office/officeart/2005/8/layout/vList2"/>
    <dgm:cxn modelId="{0E9D01FC-615A-41E6-A6EC-B082FAD6B354}" type="presOf" srcId="{0855080B-0D98-42D6-9E93-5C547E760A73}" destId="{CA45FB63-9298-46F5-8531-C89016F77B45}" srcOrd="0" destOrd="0" presId="urn:microsoft.com/office/officeart/2005/8/layout/vList2"/>
    <dgm:cxn modelId="{7FEB33D0-751A-4F8B-8418-8D4713CE9507}" srcId="{DE830BBE-F12F-4A2B-A794-14A80BECA4CF}" destId="{812E6D74-AF6B-4E3B-900E-AC6449157395}" srcOrd="1" destOrd="0" parTransId="{CD3DFBCC-1F19-4213-95C3-28C413A7F21A}" sibTransId="{8A85A5EF-ECF1-4CF1-9B43-618C05A16841}"/>
    <dgm:cxn modelId="{F847EF6E-286B-4309-A228-88BCF139495D}" srcId="{DE830BBE-F12F-4A2B-A794-14A80BECA4CF}" destId="{0855080B-0D98-42D6-9E93-5C547E760A73}" srcOrd="2" destOrd="0" parTransId="{D97B2084-CB12-46BB-8A80-09E93D232387}" sibTransId="{3C0E6525-AE31-4197-998B-8A72BC082DC1}"/>
    <dgm:cxn modelId="{A2A88403-E1C2-4B47-8FAF-A310B0852ED6}" srcId="{DE830BBE-F12F-4A2B-A794-14A80BECA4CF}" destId="{2E1D0BA1-7D2F-4750-8724-ABF9D6CC9EE1}" srcOrd="0" destOrd="0" parTransId="{743FCE66-E8A0-4D95-831C-A812F21DDF49}" sibTransId="{26541113-713E-4105-9605-5729B8CCF1D2}"/>
    <dgm:cxn modelId="{339B324D-C218-4572-9D85-140ED2D04FBD}" type="presParOf" srcId="{B69DA300-BCF7-4F8B-AC9B-C34FBDFCE76A}" destId="{24E96E0C-F679-41DF-A0F4-333D90C80D08}" srcOrd="0" destOrd="0" presId="urn:microsoft.com/office/officeart/2005/8/layout/vList2"/>
    <dgm:cxn modelId="{3BF13E69-5945-4317-B853-A1E8704AA239}" type="presParOf" srcId="{B69DA300-BCF7-4F8B-AC9B-C34FBDFCE76A}" destId="{49409792-FDAC-43EF-B713-A5994289FBBD}" srcOrd="1" destOrd="0" presId="urn:microsoft.com/office/officeart/2005/8/layout/vList2"/>
    <dgm:cxn modelId="{6FCF54A6-D8C0-4635-916C-33745C715AC6}" type="presParOf" srcId="{B69DA300-BCF7-4F8B-AC9B-C34FBDFCE76A}" destId="{2348A55C-FC95-4346-846C-3FB4AE986091}" srcOrd="2" destOrd="0" presId="urn:microsoft.com/office/officeart/2005/8/layout/vList2"/>
    <dgm:cxn modelId="{2A231296-251D-42F1-AF77-DA9226B9A490}" type="presParOf" srcId="{B69DA300-BCF7-4F8B-AC9B-C34FBDFCE76A}" destId="{633EE826-6C0B-43F9-B778-A3207AE8A326}" srcOrd="3" destOrd="0" presId="urn:microsoft.com/office/officeart/2005/8/layout/vList2"/>
    <dgm:cxn modelId="{7DF49B25-4310-4A24-8C03-AAF46F4DB0C3}" type="presParOf" srcId="{B69DA300-BCF7-4F8B-AC9B-C34FBDFCE76A}" destId="{CA45FB63-9298-46F5-8531-C89016F77B45}" srcOrd="4" destOrd="0" presId="urn:microsoft.com/office/officeart/2005/8/layout/vList2"/>
    <dgm:cxn modelId="{F4B2CDBA-15AE-4CFD-AFAE-C7BE3E9AF01D}" type="presParOf" srcId="{B69DA300-BCF7-4F8B-AC9B-C34FBDFCE76A}" destId="{582A7299-E41A-4D61-AC20-F524E7C70D5D}" srcOrd="5" destOrd="0" presId="urn:microsoft.com/office/officeart/2005/8/layout/vList2"/>
    <dgm:cxn modelId="{B8F92208-4EB4-4384-B386-4CBA50CFD59C}" type="presParOf" srcId="{B69DA300-BCF7-4F8B-AC9B-C34FBDFCE76A}" destId="{DC2B7D4F-AB05-456E-9952-0FF8253B4EE4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BE2DA-3A30-464C-B686-58C03C0EE392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6DD33C-4DB2-4158-8D85-32832FF56A6B}">
      <dgm:prSet phldrT="[Text]"/>
      <dgm:spPr/>
      <dgm:t>
        <a:bodyPr/>
        <a:lstStyle/>
        <a:p>
          <a:r>
            <a:rPr lang="en-GB" b="1" dirty="0" smtClean="0"/>
            <a:t>Updated estimates and assumptions</a:t>
          </a:r>
          <a:endParaRPr lang="en-GB" b="1" dirty="0"/>
        </a:p>
      </dgm:t>
    </dgm:pt>
    <dgm:pt modelId="{EA209F77-3ADC-4A07-AC21-8261B75988B2}" type="parTrans" cxnId="{FF7DBA61-F9A6-4DC6-9C36-DDEE95920AFA}">
      <dgm:prSet/>
      <dgm:spPr/>
      <dgm:t>
        <a:bodyPr/>
        <a:lstStyle/>
        <a:p>
          <a:endParaRPr lang="en-GB"/>
        </a:p>
      </dgm:t>
    </dgm:pt>
    <dgm:pt modelId="{3FC2FE6A-412E-4157-B878-43F81E0677FF}" type="sibTrans" cxnId="{FF7DBA61-F9A6-4DC6-9C36-DDEE95920AFA}">
      <dgm:prSet/>
      <dgm:spPr/>
      <dgm:t>
        <a:bodyPr/>
        <a:lstStyle/>
        <a:p>
          <a:endParaRPr lang="en-GB"/>
        </a:p>
      </dgm:t>
    </dgm:pt>
    <dgm:pt modelId="{C46E5AED-4B65-4040-AA59-A95F2A9E0A6D}">
      <dgm:prSet phldrT="[Text]" custT="1"/>
      <dgm:spPr/>
      <dgm:t>
        <a:bodyPr/>
        <a:lstStyle/>
        <a:p>
          <a:pPr>
            <a:tabLst>
              <a:tab pos="1698625" algn="l"/>
              <a:tab pos="2066925" algn="l"/>
            </a:tabLst>
          </a:pPr>
          <a:r>
            <a:rPr lang="en-GB" sz="1600" dirty="0" smtClean="0"/>
            <a:t>When available, market information is more objective</a:t>
          </a:r>
          <a:endParaRPr lang="en-GB" sz="1600" dirty="0"/>
        </a:p>
      </dgm:t>
    </dgm:pt>
    <dgm:pt modelId="{82001553-154B-4D1F-87B5-E2122794BAD5}" type="sibTrans" cxnId="{699E7553-FB3C-4FF2-B6CB-6DADF0B3B645}">
      <dgm:prSet/>
      <dgm:spPr/>
      <dgm:t>
        <a:bodyPr/>
        <a:lstStyle/>
        <a:p>
          <a:endParaRPr lang="en-GB"/>
        </a:p>
      </dgm:t>
    </dgm:pt>
    <dgm:pt modelId="{C362A119-C438-48D8-941B-32921171BB0C}" type="parTrans" cxnId="{699E7553-FB3C-4FF2-B6CB-6DADF0B3B645}">
      <dgm:prSet/>
      <dgm:spPr/>
      <dgm:t>
        <a:bodyPr/>
        <a:lstStyle/>
        <a:p>
          <a:endParaRPr lang="en-GB"/>
        </a:p>
      </dgm:t>
    </dgm:pt>
    <dgm:pt modelId="{7469C317-C835-480A-BDA1-621EB7877A75}">
      <dgm:prSet phldrT="[Text]"/>
      <dgm:spPr/>
      <dgm:t>
        <a:bodyPr/>
        <a:lstStyle/>
        <a:p>
          <a:r>
            <a:rPr lang="en-GB" b="1" dirty="0" smtClean="0"/>
            <a:t>Market consistent estimates</a:t>
          </a:r>
          <a:endParaRPr lang="en-GB" b="1" dirty="0"/>
        </a:p>
      </dgm:t>
    </dgm:pt>
    <dgm:pt modelId="{6A00D803-DB8A-46C8-BAF5-C35A47EA0819}" type="sibTrans" cxnId="{B3DA2F27-5CF1-4E3A-A0A8-3A25D74010F2}">
      <dgm:prSet/>
      <dgm:spPr/>
      <dgm:t>
        <a:bodyPr/>
        <a:lstStyle/>
        <a:p>
          <a:endParaRPr lang="en-GB"/>
        </a:p>
      </dgm:t>
    </dgm:pt>
    <dgm:pt modelId="{9BA789BC-C7AD-4038-B0B1-FF3FC6556230}" type="parTrans" cxnId="{B3DA2F27-5CF1-4E3A-A0A8-3A25D74010F2}">
      <dgm:prSet/>
      <dgm:spPr/>
      <dgm:t>
        <a:bodyPr/>
        <a:lstStyle/>
        <a:p>
          <a:endParaRPr lang="en-GB"/>
        </a:p>
      </dgm:t>
    </dgm:pt>
    <dgm:pt modelId="{321EA156-B173-423E-BFED-9D1CA66A650C}">
      <dgm:prSet phldrT="[Text]" custT="1"/>
      <dgm:spPr/>
      <dgm:t>
        <a:bodyPr/>
        <a:lstStyle/>
        <a:p>
          <a:pPr marL="324000"/>
          <a:r>
            <a:rPr lang="en-GB" sz="1600" dirty="0" smtClean="0"/>
            <a:t>Liabilities have different values depending on expected due dates</a:t>
          </a:r>
          <a:endParaRPr lang="en-GB" sz="1600" dirty="0"/>
        </a:p>
      </dgm:t>
    </dgm:pt>
    <dgm:pt modelId="{246E7C39-A46C-4D4C-BE5D-1D670132B84C}">
      <dgm:prSet phldrT="[Text]"/>
      <dgm:spPr>
        <a:solidFill>
          <a:schemeClr val="bg2"/>
        </a:solidFill>
      </dgm:spPr>
      <dgm:t>
        <a:bodyPr/>
        <a:lstStyle/>
        <a:p>
          <a:r>
            <a:rPr lang="en-GB" b="1" dirty="0" smtClean="0"/>
            <a:t>Reflect time value of money</a:t>
          </a:r>
          <a:endParaRPr lang="en-GB" b="1" dirty="0"/>
        </a:p>
      </dgm:t>
    </dgm:pt>
    <dgm:pt modelId="{CBFECFF1-F0E3-472C-8ECE-2EDB03BFEE51}" type="sibTrans" cxnId="{B4049D0B-5134-426D-8C65-8AE084664EF9}">
      <dgm:prSet/>
      <dgm:spPr/>
      <dgm:t>
        <a:bodyPr/>
        <a:lstStyle/>
        <a:p>
          <a:endParaRPr lang="en-GB"/>
        </a:p>
      </dgm:t>
    </dgm:pt>
    <dgm:pt modelId="{BF6415E8-4115-417D-8C6C-60417C909D90}" type="parTrans" cxnId="{B4049D0B-5134-426D-8C65-8AE084664EF9}">
      <dgm:prSet/>
      <dgm:spPr/>
      <dgm:t>
        <a:bodyPr/>
        <a:lstStyle/>
        <a:p>
          <a:endParaRPr lang="en-GB"/>
        </a:p>
      </dgm:t>
    </dgm:pt>
    <dgm:pt modelId="{C9B14B4A-3BCB-441E-A563-F2231666ECA8}" type="sibTrans" cxnId="{A9172BE2-012E-46E8-920B-65607FB18541}">
      <dgm:prSet/>
      <dgm:spPr/>
      <dgm:t>
        <a:bodyPr/>
        <a:lstStyle/>
        <a:p>
          <a:endParaRPr lang="en-GB"/>
        </a:p>
      </dgm:t>
    </dgm:pt>
    <dgm:pt modelId="{13A4C97D-76D2-4C0B-A15A-A17957D38FCD}" type="parTrans" cxnId="{A9172BE2-012E-46E8-920B-65607FB18541}">
      <dgm:prSet/>
      <dgm:spPr/>
      <dgm:t>
        <a:bodyPr/>
        <a:lstStyle/>
        <a:p>
          <a:endParaRPr lang="en-GB"/>
        </a:p>
      </dgm:t>
    </dgm:pt>
    <dgm:pt modelId="{CF6E4E3A-CB0F-4061-987C-879FFA552908}">
      <dgm:prSet phldrT="[Text]" custT="1"/>
      <dgm:spPr/>
      <dgm:t>
        <a:bodyPr/>
        <a:lstStyle/>
        <a:p>
          <a:pPr marL="324000" indent="-324000"/>
          <a:r>
            <a:rPr lang="en-GB" sz="1600" dirty="0" smtClean="0"/>
            <a:t>An uncertain liability is a greater burden to the insurer than a certain liability</a:t>
          </a:r>
          <a:endParaRPr lang="en-GB" sz="1600" dirty="0"/>
        </a:p>
      </dgm:t>
    </dgm:pt>
    <dgm:pt modelId="{E23FC6B4-D502-49EB-8A39-11F2503A9285}" type="sibTrans" cxnId="{8E6B05D9-5BC8-4AAE-A061-18E52E7BC4C7}">
      <dgm:prSet/>
      <dgm:spPr/>
      <dgm:t>
        <a:bodyPr/>
        <a:lstStyle/>
        <a:p>
          <a:endParaRPr lang="en-GB"/>
        </a:p>
      </dgm:t>
    </dgm:pt>
    <dgm:pt modelId="{C90C48B1-0B94-40F7-B30F-674159A6D8F5}" type="parTrans" cxnId="{8E6B05D9-5BC8-4AAE-A061-18E52E7BC4C7}">
      <dgm:prSet/>
      <dgm:spPr/>
      <dgm:t>
        <a:bodyPr/>
        <a:lstStyle/>
        <a:p>
          <a:endParaRPr lang="en-GB"/>
        </a:p>
      </dgm:t>
    </dgm:pt>
    <dgm:pt modelId="{25344D5F-1134-4E40-ABFB-BCA8C47F9D4A}">
      <dgm:prSet custT="1"/>
      <dgm:spPr/>
      <dgm:t>
        <a:bodyPr/>
        <a:lstStyle/>
        <a:p>
          <a:r>
            <a:rPr lang="en-US" sz="1600" dirty="0" smtClean="0"/>
            <a:t>Relevant, complete information about changes in estimates</a:t>
          </a:r>
          <a:endParaRPr lang="en-GB" sz="1600" dirty="0"/>
        </a:p>
      </dgm:t>
    </dgm:pt>
    <dgm:pt modelId="{99AE6ADE-8684-4C01-822B-1A495BA4EAE5}" type="parTrans" cxnId="{C9FC3BD1-C054-49E8-9486-BF08766F0CC0}">
      <dgm:prSet/>
      <dgm:spPr/>
      <dgm:t>
        <a:bodyPr/>
        <a:lstStyle/>
        <a:p>
          <a:endParaRPr lang="en-GB"/>
        </a:p>
      </dgm:t>
    </dgm:pt>
    <dgm:pt modelId="{7A702086-9925-44FB-A45A-A0863283404B}" type="sibTrans" cxnId="{C9FC3BD1-C054-49E8-9486-BF08766F0CC0}">
      <dgm:prSet/>
      <dgm:spPr/>
      <dgm:t>
        <a:bodyPr/>
        <a:lstStyle/>
        <a:p>
          <a:endParaRPr lang="en-GB"/>
        </a:p>
      </dgm:t>
    </dgm:pt>
    <dgm:pt modelId="{F26F1AC7-8E0C-4C01-8E3A-15849DD815E3}">
      <dgm:prSet custT="1"/>
      <dgm:spPr/>
      <dgm:t>
        <a:bodyPr/>
        <a:lstStyle/>
        <a:p>
          <a:r>
            <a:rPr lang="en-US" sz="1600" dirty="0" smtClean="0"/>
            <a:t>Transparent reporting of the economic value of embedded options and guarantees</a:t>
          </a:r>
          <a:endParaRPr lang="en-GB" sz="1600" dirty="0"/>
        </a:p>
      </dgm:t>
    </dgm:pt>
    <dgm:pt modelId="{73A86707-6DC7-45D1-813E-82525A6F56B1}" type="parTrans" cxnId="{2BB9941B-15CD-422C-8E55-1E9492418E61}">
      <dgm:prSet/>
      <dgm:spPr/>
      <dgm:t>
        <a:bodyPr/>
        <a:lstStyle/>
        <a:p>
          <a:endParaRPr lang="en-GB"/>
        </a:p>
      </dgm:t>
    </dgm:pt>
    <dgm:pt modelId="{2B7F4B9C-FBD7-4784-B1B3-8C3E8240A909}" type="sibTrans" cxnId="{2BB9941B-15CD-422C-8E55-1E9492418E61}">
      <dgm:prSet/>
      <dgm:spPr/>
      <dgm:t>
        <a:bodyPr/>
        <a:lstStyle/>
        <a:p>
          <a:endParaRPr lang="en-GB"/>
        </a:p>
      </dgm:t>
    </dgm:pt>
    <dgm:pt modelId="{36893AFE-B49B-4DFA-A93C-6FCBD1FBA264}">
      <dgm:prSet phldrT="[Text]"/>
      <dgm:spPr>
        <a:solidFill>
          <a:srgbClr val="CE7019"/>
        </a:solidFill>
      </dgm:spPr>
      <dgm:t>
        <a:bodyPr/>
        <a:lstStyle/>
        <a:p>
          <a:r>
            <a:rPr lang="en-GB" b="1" dirty="0" smtClean="0"/>
            <a:t>Current measurement of risk</a:t>
          </a:r>
          <a:endParaRPr lang="en-GB" b="1" dirty="0"/>
        </a:p>
      </dgm:t>
    </dgm:pt>
    <dgm:pt modelId="{92D34114-4B45-4218-8224-84DCEAD91663}" type="sibTrans" cxnId="{554B11CD-670C-4E69-9380-4477989BAEDE}">
      <dgm:prSet/>
      <dgm:spPr/>
      <dgm:t>
        <a:bodyPr/>
        <a:lstStyle/>
        <a:p>
          <a:endParaRPr lang="en-GB"/>
        </a:p>
      </dgm:t>
    </dgm:pt>
    <dgm:pt modelId="{B8DF9DE8-A6C2-423E-82B2-EC218A9C7111}" type="parTrans" cxnId="{554B11CD-670C-4E69-9380-4477989BAEDE}">
      <dgm:prSet/>
      <dgm:spPr/>
      <dgm:t>
        <a:bodyPr/>
        <a:lstStyle/>
        <a:p>
          <a:endParaRPr lang="en-GB"/>
        </a:p>
      </dgm:t>
    </dgm:pt>
    <dgm:pt modelId="{781B40F3-EE24-4C72-9987-C9AF0A656BC2}" type="pres">
      <dgm:prSet presAssocID="{AB2BE2DA-3A30-464C-B686-58C03C0EE39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D37684-818D-4B52-A04B-5DFFCBCA2F98}" type="pres">
      <dgm:prSet presAssocID="{AB2BE2DA-3A30-464C-B686-58C03C0EE392}" presName="children" presStyleCnt="0"/>
      <dgm:spPr/>
    </dgm:pt>
    <dgm:pt modelId="{D5520147-EB0B-47B4-BCDC-F9B372C1990E}" type="pres">
      <dgm:prSet presAssocID="{AB2BE2DA-3A30-464C-B686-58C03C0EE392}" presName="child1group" presStyleCnt="0"/>
      <dgm:spPr/>
    </dgm:pt>
    <dgm:pt modelId="{846444D4-9D8B-4424-90DB-E4F05418B2D5}" type="pres">
      <dgm:prSet presAssocID="{AB2BE2DA-3A30-464C-B686-58C03C0EE392}" presName="child1" presStyleLbl="bgAcc1" presStyleIdx="0" presStyleCnt="4" custScaleX="161725" custScaleY="119647" custLinFactNeighborX="-14348" custLinFactNeighborY="9823"/>
      <dgm:spPr/>
      <dgm:t>
        <a:bodyPr/>
        <a:lstStyle/>
        <a:p>
          <a:endParaRPr lang="en-GB"/>
        </a:p>
      </dgm:t>
    </dgm:pt>
    <dgm:pt modelId="{E7E10DC7-E129-4426-83C5-84DB471B7DB1}" type="pres">
      <dgm:prSet presAssocID="{AB2BE2DA-3A30-464C-B686-58C03C0EE39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0910AC-0A3D-4210-9418-C1FB61A611CA}" type="pres">
      <dgm:prSet presAssocID="{AB2BE2DA-3A30-464C-B686-58C03C0EE392}" presName="child2group" presStyleCnt="0"/>
      <dgm:spPr/>
    </dgm:pt>
    <dgm:pt modelId="{20961F24-4590-4434-8CFA-8D147213D3BA}" type="pres">
      <dgm:prSet presAssocID="{AB2BE2DA-3A30-464C-B686-58C03C0EE392}" presName="child2" presStyleLbl="bgAcc1" presStyleIdx="1" presStyleCnt="4" custScaleX="161725" custScaleY="119647" custLinFactNeighborX="16392" custLinFactNeighborY="9823"/>
      <dgm:spPr/>
      <dgm:t>
        <a:bodyPr/>
        <a:lstStyle/>
        <a:p>
          <a:endParaRPr lang="en-GB"/>
        </a:p>
      </dgm:t>
    </dgm:pt>
    <dgm:pt modelId="{68BD1CED-D161-42D2-B21D-412AE9E5BD0E}" type="pres">
      <dgm:prSet presAssocID="{AB2BE2DA-3A30-464C-B686-58C03C0EE39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0851E9-8E0A-4AF4-B19D-A4D70267907C}" type="pres">
      <dgm:prSet presAssocID="{AB2BE2DA-3A30-464C-B686-58C03C0EE392}" presName="child3group" presStyleCnt="0"/>
      <dgm:spPr/>
    </dgm:pt>
    <dgm:pt modelId="{A64D4B2E-8AA8-4B41-ABD4-EFCF409EABFC}" type="pres">
      <dgm:prSet presAssocID="{AB2BE2DA-3A30-464C-B686-58C03C0EE392}" presName="child3" presStyleLbl="bgAcc1" presStyleIdx="2" presStyleCnt="4" custScaleX="161725" custScaleY="119647" custLinFactNeighborX="17846" custLinFactNeighborY="-4590"/>
      <dgm:spPr/>
      <dgm:t>
        <a:bodyPr/>
        <a:lstStyle/>
        <a:p>
          <a:endParaRPr lang="en-GB"/>
        </a:p>
      </dgm:t>
    </dgm:pt>
    <dgm:pt modelId="{D81E8658-34BE-46E5-BF31-8C5997975C88}" type="pres">
      <dgm:prSet presAssocID="{AB2BE2DA-3A30-464C-B686-58C03C0EE39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8B46E3-D9CC-465B-9460-EA96E62FCC5B}" type="pres">
      <dgm:prSet presAssocID="{AB2BE2DA-3A30-464C-B686-58C03C0EE392}" presName="child4group" presStyleCnt="0"/>
      <dgm:spPr/>
    </dgm:pt>
    <dgm:pt modelId="{796F4FA8-C652-4FA3-8769-816C1AA80327}" type="pres">
      <dgm:prSet presAssocID="{AB2BE2DA-3A30-464C-B686-58C03C0EE392}" presName="child4" presStyleLbl="bgAcc1" presStyleIdx="3" presStyleCnt="4" custScaleX="161725" custScaleY="119647" custLinFactNeighborX="-19517" custLinFactNeighborY="-4590"/>
      <dgm:spPr/>
      <dgm:t>
        <a:bodyPr/>
        <a:lstStyle/>
        <a:p>
          <a:endParaRPr lang="en-GB"/>
        </a:p>
      </dgm:t>
    </dgm:pt>
    <dgm:pt modelId="{B314A5EE-1D74-430C-B0E2-9AC3B050CE75}" type="pres">
      <dgm:prSet presAssocID="{AB2BE2DA-3A30-464C-B686-58C03C0EE39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0E6FEA-8CF4-4873-8B07-033D38758828}" type="pres">
      <dgm:prSet presAssocID="{AB2BE2DA-3A30-464C-B686-58C03C0EE392}" presName="childPlaceholder" presStyleCnt="0"/>
      <dgm:spPr/>
    </dgm:pt>
    <dgm:pt modelId="{17A112A1-6B1A-4D60-A391-4FD4AF4BFAB3}" type="pres">
      <dgm:prSet presAssocID="{AB2BE2DA-3A30-464C-B686-58C03C0EE392}" presName="circle" presStyleCnt="0"/>
      <dgm:spPr/>
    </dgm:pt>
    <dgm:pt modelId="{6B9D4152-AEE6-4530-B1E0-97BF0779A9A5}" type="pres">
      <dgm:prSet presAssocID="{AB2BE2DA-3A30-464C-B686-58C03C0EE392}" presName="quadrant1" presStyleLbl="node1" presStyleIdx="0" presStyleCnt="4" custScaleY="91077" custLinFactNeighborX="407" custLinFactNeighborY="758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FA89A5-0170-4FB3-AC04-70208EB06B3C}" type="pres">
      <dgm:prSet presAssocID="{AB2BE2DA-3A30-464C-B686-58C03C0EE392}" presName="quadrant2" presStyleLbl="node1" presStyleIdx="1" presStyleCnt="4" custScaleY="91077" custLinFactNeighborX="-1778" custLinFactNeighborY="758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5BD039-07DB-4A12-91B0-10934781308A}" type="pres">
      <dgm:prSet presAssocID="{AB2BE2DA-3A30-464C-B686-58C03C0EE392}" presName="quadrant3" presStyleLbl="node1" presStyleIdx="2" presStyleCnt="4" custScaleY="86659" custLinFactNeighborX="-1778" custLinFactNeighborY="-439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9C156-2103-49DE-887C-9C1A84E82B09}" type="pres">
      <dgm:prSet presAssocID="{AB2BE2DA-3A30-464C-B686-58C03C0EE392}" presName="quadrant4" presStyleLbl="node1" presStyleIdx="3" presStyleCnt="4" custScaleY="86659" custLinFactNeighborX="407" custLinFactNeighborY="-439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B45C4E-2955-4074-B8DE-D69296CC8625}" type="pres">
      <dgm:prSet presAssocID="{AB2BE2DA-3A30-464C-B686-58C03C0EE392}" presName="quadrantPlaceholder" presStyleCnt="0"/>
      <dgm:spPr/>
    </dgm:pt>
    <dgm:pt modelId="{82600ECB-0DD8-46A7-869D-E2B1737B51DB}" type="pres">
      <dgm:prSet presAssocID="{AB2BE2DA-3A30-464C-B686-58C03C0EE392}" presName="center1" presStyleLbl="fgShp" presStyleIdx="0" presStyleCnt="2"/>
      <dgm:spPr/>
    </dgm:pt>
    <dgm:pt modelId="{92B03570-21B8-4BCC-BBD5-41CDBB19FBC0}" type="pres">
      <dgm:prSet presAssocID="{AB2BE2DA-3A30-464C-B686-58C03C0EE392}" presName="center2" presStyleLbl="fgShp" presStyleIdx="1" presStyleCnt="2"/>
      <dgm:spPr/>
    </dgm:pt>
  </dgm:ptLst>
  <dgm:cxnLst>
    <dgm:cxn modelId="{696CE77D-6148-4C7D-A3F4-24C00BFAE38D}" type="presOf" srcId="{C46E5AED-4B65-4040-AA59-A95F2A9E0A6D}" destId="{B314A5EE-1D74-430C-B0E2-9AC3B050CE75}" srcOrd="1" destOrd="0" presId="urn:microsoft.com/office/officeart/2005/8/layout/cycle4#1"/>
    <dgm:cxn modelId="{972E38C8-D846-4824-9933-947CE038E9F7}" type="presOf" srcId="{7469C317-C835-480A-BDA1-621EB7877A75}" destId="{4439C156-2103-49DE-887C-9C1A84E82B09}" srcOrd="0" destOrd="0" presId="urn:microsoft.com/office/officeart/2005/8/layout/cycle4#1"/>
    <dgm:cxn modelId="{865E873B-2D11-4478-8640-933AD2AE09A0}" type="presOf" srcId="{486DD33C-4DB2-4158-8D85-32832FF56A6B}" destId="{6B9D4152-AEE6-4530-B1E0-97BF0779A9A5}" srcOrd="0" destOrd="0" presId="urn:microsoft.com/office/officeart/2005/8/layout/cycle4#1"/>
    <dgm:cxn modelId="{35EA4ADB-36F7-44BD-9178-A3ADC3BFB588}" type="presOf" srcId="{246E7C39-A46C-4D4C-BE5D-1D670132B84C}" destId="{635BD039-07DB-4A12-91B0-10934781308A}" srcOrd="0" destOrd="0" presId="urn:microsoft.com/office/officeart/2005/8/layout/cycle4#1"/>
    <dgm:cxn modelId="{DD33B60D-AD4E-4DD2-97CE-37AEF4ACB2C6}" type="presOf" srcId="{F26F1AC7-8E0C-4C01-8E3A-15849DD815E3}" destId="{846444D4-9D8B-4424-90DB-E4F05418B2D5}" srcOrd="0" destOrd="1" presId="urn:microsoft.com/office/officeart/2005/8/layout/cycle4#1"/>
    <dgm:cxn modelId="{E02F11D0-3E46-4910-A53B-1B8097A29F6F}" type="presOf" srcId="{F26F1AC7-8E0C-4C01-8E3A-15849DD815E3}" destId="{E7E10DC7-E129-4426-83C5-84DB471B7DB1}" srcOrd="1" destOrd="1" presId="urn:microsoft.com/office/officeart/2005/8/layout/cycle4#1"/>
    <dgm:cxn modelId="{A9172BE2-012E-46E8-920B-65607FB18541}" srcId="{246E7C39-A46C-4D4C-BE5D-1D670132B84C}" destId="{321EA156-B173-423E-BFED-9D1CA66A650C}" srcOrd="0" destOrd="0" parTransId="{13A4C97D-76D2-4C0B-A15A-A17957D38FCD}" sibTransId="{C9B14B4A-3BCB-441E-A563-F2231666ECA8}"/>
    <dgm:cxn modelId="{B4049D0B-5134-426D-8C65-8AE084664EF9}" srcId="{AB2BE2DA-3A30-464C-B686-58C03C0EE392}" destId="{246E7C39-A46C-4D4C-BE5D-1D670132B84C}" srcOrd="2" destOrd="0" parTransId="{BF6415E8-4115-417D-8C6C-60417C909D90}" sibTransId="{CBFECFF1-F0E3-472C-8ECE-2EDB03BFEE51}"/>
    <dgm:cxn modelId="{B3DA2F27-5CF1-4E3A-A0A8-3A25D74010F2}" srcId="{AB2BE2DA-3A30-464C-B686-58C03C0EE392}" destId="{7469C317-C835-480A-BDA1-621EB7877A75}" srcOrd="3" destOrd="0" parTransId="{9BA789BC-C7AD-4038-B0B1-FF3FC6556230}" sibTransId="{6A00D803-DB8A-46C8-BAF5-C35A47EA0819}"/>
    <dgm:cxn modelId="{699E7553-FB3C-4FF2-B6CB-6DADF0B3B645}" srcId="{7469C317-C835-480A-BDA1-621EB7877A75}" destId="{C46E5AED-4B65-4040-AA59-A95F2A9E0A6D}" srcOrd="0" destOrd="0" parTransId="{C362A119-C438-48D8-941B-32921171BB0C}" sibTransId="{82001553-154B-4D1F-87B5-E2122794BAD5}"/>
    <dgm:cxn modelId="{E1E110B1-6100-48B4-A474-C6CD3E6B4941}" type="presOf" srcId="{25344D5F-1134-4E40-ABFB-BCA8C47F9D4A}" destId="{E7E10DC7-E129-4426-83C5-84DB471B7DB1}" srcOrd="1" destOrd="0" presId="urn:microsoft.com/office/officeart/2005/8/layout/cycle4#1"/>
    <dgm:cxn modelId="{C9FC3BD1-C054-49E8-9486-BF08766F0CC0}" srcId="{486DD33C-4DB2-4158-8D85-32832FF56A6B}" destId="{25344D5F-1134-4E40-ABFB-BCA8C47F9D4A}" srcOrd="0" destOrd="0" parTransId="{99AE6ADE-8684-4C01-822B-1A495BA4EAE5}" sibTransId="{7A702086-9925-44FB-A45A-A0863283404B}"/>
    <dgm:cxn modelId="{8E6B05D9-5BC8-4AAE-A061-18E52E7BC4C7}" srcId="{36893AFE-B49B-4DFA-A93C-6FCBD1FBA264}" destId="{CF6E4E3A-CB0F-4061-987C-879FFA552908}" srcOrd="0" destOrd="0" parTransId="{C90C48B1-0B94-40F7-B30F-674159A6D8F5}" sibTransId="{E23FC6B4-D502-49EB-8A39-11F2503A9285}"/>
    <dgm:cxn modelId="{FF7DBA61-F9A6-4DC6-9C36-DDEE95920AFA}" srcId="{AB2BE2DA-3A30-464C-B686-58C03C0EE392}" destId="{486DD33C-4DB2-4158-8D85-32832FF56A6B}" srcOrd="0" destOrd="0" parTransId="{EA209F77-3ADC-4A07-AC21-8261B75988B2}" sibTransId="{3FC2FE6A-412E-4157-B878-43F81E0677FF}"/>
    <dgm:cxn modelId="{E8A769AE-4FFB-4AFB-8759-7902EA704822}" type="presOf" srcId="{321EA156-B173-423E-BFED-9D1CA66A650C}" destId="{A64D4B2E-8AA8-4B41-ABD4-EFCF409EABFC}" srcOrd="0" destOrd="0" presId="urn:microsoft.com/office/officeart/2005/8/layout/cycle4#1"/>
    <dgm:cxn modelId="{B5935ADF-9A7F-444B-BC9D-C2F07E17F064}" type="presOf" srcId="{AB2BE2DA-3A30-464C-B686-58C03C0EE392}" destId="{781B40F3-EE24-4C72-9987-C9AF0A656BC2}" srcOrd="0" destOrd="0" presId="urn:microsoft.com/office/officeart/2005/8/layout/cycle4#1"/>
    <dgm:cxn modelId="{7AD84170-6306-4F1A-B8A4-B99EB22338C7}" type="presOf" srcId="{36893AFE-B49B-4DFA-A93C-6FCBD1FBA264}" destId="{F9FA89A5-0170-4FB3-AC04-70208EB06B3C}" srcOrd="0" destOrd="0" presId="urn:microsoft.com/office/officeart/2005/8/layout/cycle4#1"/>
    <dgm:cxn modelId="{30E6B6B9-4527-48CD-8035-0D36E0E85689}" type="presOf" srcId="{321EA156-B173-423E-BFED-9D1CA66A650C}" destId="{D81E8658-34BE-46E5-BF31-8C5997975C88}" srcOrd="1" destOrd="0" presId="urn:microsoft.com/office/officeart/2005/8/layout/cycle4#1"/>
    <dgm:cxn modelId="{554B11CD-670C-4E69-9380-4477989BAEDE}" srcId="{AB2BE2DA-3A30-464C-B686-58C03C0EE392}" destId="{36893AFE-B49B-4DFA-A93C-6FCBD1FBA264}" srcOrd="1" destOrd="0" parTransId="{B8DF9DE8-A6C2-423E-82B2-EC218A9C7111}" sibTransId="{92D34114-4B45-4218-8224-84DCEAD91663}"/>
    <dgm:cxn modelId="{7F8E2E9F-60EC-4E00-83B7-5465A669B5DE}" type="presOf" srcId="{CF6E4E3A-CB0F-4061-987C-879FFA552908}" destId="{20961F24-4590-4434-8CFA-8D147213D3BA}" srcOrd="0" destOrd="0" presId="urn:microsoft.com/office/officeart/2005/8/layout/cycle4#1"/>
    <dgm:cxn modelId="{F5BB85A2-6BA0-4187-ABB6-1B4C0EC05548}" type="presOf" srcId="{CF6E4E3A-CB0F-4061-987C-879FFA552908}" destId="{68BD1CED-D161-42D2-B21D-412AE9E5BD0E}" srcOrd="1" destOrd="0" presId="urn:microsoft.com/office/officeart/2005/8/layout/cycle4#1"/>
    <dgm:cxn modelId="{AA02EFE1-E8FF-418F-88BF-2BC9662E3909}" type="presOf" srcId="{25344D5F-1134-4E40-ABFB-BCA8C47F9D4A}" destId="{846444D4-9D8B-4424-90DB-E4F05418B2D5}" srcOrd="0" destOrd="0" presId="urn:microsoft.com/office/officeart/2005/8/layout/cycle4#1"/>
    <dgm:cxn modelId="{2BB9941B-15CD-422C-8E55-1E9492418E61}" srcId="{486DD33C-4DB2-4158-8D85-32832FF56A6B}" destId="{F26F1AC7-8E0C-4C01-8E3A-15849DD815E3}" srcOrd="1" destOrd="0" parTransId="{73A86707-6DC7-45D1-813E-82525A6F56B1}" sibTransId="{2B7F4B9C-FBD7-4784-B1B3-8C3E8240A909}"/>
    <dgm:cxn modelId="{18EEAC51-26E3-4E8E-98CC-9587B72533AD}" type="presOf" srcId="{C46E5AED-4B65-4040-AA59-A95F2A9E0A6D}" destId="{796F4FA8-C652-4FA3-8769-816C1AA80327}" srcOrd="0" destOrd="0" presId="urn:microsoft.com/office/officeart/2005/8/layout/cycle4#1"/>
    <dgm:cxn modelId="{3629D016-D4AD-4AFF-80E0-3AAA6D77503A}" type="presParOf" srcId="{781B40F3-EE24-4C72-9987-C9AF0A656BC2}" destId="{6CD37684-818D-4B52-A04B-5DFFCBCA2F98}" srcOrd="0" destOrd="0" presId="urn:microsoft.com/office/officeart/2005/8/layout/cycle4#1"/>
    <dgm:cxn modelId="{6B386A9D-3F8E-4A7F-AC82-D2DD752C665D}" type="presParOf" srcId="{6CD37684-818D-4B52-A04B-5DFFCBCA2F98}" destId="{D5520147-EB0B-47B4-BCDC-F9B372C1990E}" srcOrd="0" destOrd="0" presId="urn:microsoft.com/office/officeart/2005/8/layout/cycle4#1"/>
    <dgm:cxn modelId="{8E254C0E-8247-47B2-8241-927F6DB97544}" type="presParOf" srcId="{D5520147-EB0B-47B4-BCDC-F9B372C1990E}" destId="{846444D4-9D8B-4424-90DB-E4F05418B2D5}" srcOrd="0" destOrd="0" presId="urn:microsoft.com/office/officeart/2005/8/layout/cycle4#1"/>
    <dgm:cxn modelId="{3EB6D9D7-973F-4385-AD26-D3D87B787610}" type="presParOf" srcId="{D5520147-EB0B-47B4-BCDC-F9B372C1990E}" destId="{E7E10DC7-E129-4426-83C5-84DB471B7DB1}" srcOrd="1" destOrd="0" presId="urn:microsoft.com/office/officeart/2005/8/layout/cycle4#1"/>
    <dgm:cxn modelId="{C0F32B52-729E-4093-B225-3435C29CD957}" type="presParOf" srcId="{6CD37684-818D-4B52-A04B-5DFFCBCA2F98}" destId="{850910AC-0A3D-4210-9418-C1FB61A611CA}" srcOrd="1" destOrd="0" presId="urn:microsoft.com/office/officeart/2005/8/layout/cycle4#1"/>
    <dgm:cxn modelId="{D4AF3F18-9DE7-4286-8919-5D972DB7F0AD}" type="presParOf" srcId="{850910AC-0A3D-4210-9418-C1FB61A611CA}" destId="{20961F24-4590-4434-8CFA-8D147213D3BA}" srcOrd="0" destOrd="0" presId="urn:microsoft.com/office/officeart/2005/8/layout/cycle4#1"/>
    <dgm:cxn modelId="{7B2DD885-B9C5-4A1B-954A-EA54AB7E14CE}" type="presParOf" srcId="{850910AC-0A3D-4210-9418-C1FB61A611CA}" destId="{68BD1CED-D161-42D2-B21D-412AE9E5BD0E}" srcOrd="1" destOrd="0" presId="urn:microsoft.com/office/officeart/2005/8/layout/cycle4#1"/>
    <dgm:cxn modelId="{EBF085EE-8864-44E0-9A08-FC56D19AE41F}" type="presParOf" srcId="{6CD37684-818D-4B52-A04B-5DFFCBCA2F98}" destId="{CF0851E9-8E0A-4AF4-B19D-A4D70267907C}" srcOrd="2" destOrd="0" presId="urn:microsoft.com/office/officeart/2005/8/layout/cycle4#1"/>
    <dgm:cxn modelId="{915002DF-C25D-4A6B-94CD-EB0D34F59F54}" type="presParOf" srcId="{CF0851E9-8E0A-4AF4-B19D-A4D70267907C}" destId="{A64D4B2E-8AA8-4B41-ABD4-EFCF409EABFC}" srcOrd="0" destOrd="0" presId="urn:microsoft.com/office/officeart/2005/8/layout/cycle4#1"/>
    <dgm:cxn modelId="{CF772CD5-A3CB-4CFD-AF0E-ABAB887D570A}" type="presParOf" srcId="{CF0851E9-8E0A-4AF4-B19D-A4D70267907C}" destId="{D81E8658-34BE-46E5-BF31-8C5997975C88}" srcOrd="1" destOrd="0" presId="urn:microsoft.com/office/officeart/2005/8/layout/cycle4#1"/>
    <dgm:cxn modelId="{4B3586E9-500D-4AB5-B3FE-9F147E3D97A2}" type="presParOf" srcId="{6CD37684-818D-4B52-A04B-5DFFCBCA2F98}" destId="{7E8B46E3-D9CC-465B-9460-EA96E62FCC5B}" srcOrd="3" destOrd="0" presId="urn:microsoft.com/office/officeart/2005/8/layout/cycle4#1"/>
    <dgm:cxn modelId="{FAC14308-AF2D-473E-8C52-C30642978916}" type="presParOf" srcId="{7E8B46E3-D9CC-465B-9460-EA96E62FCC5B}" destId="{796F4FA8-C652-4FA3-8769-816C1AA80327}" srcOrd="0" destOrd="0" presId="urn:microsoft.com/office/officeart/2005/8/layout/cycle4#1"/>
    <dgm:cxn modelId="{AC47FAED-7E54-4588-B5D0-D45A9CADD09C}" type="presParOf" srcId="{7E8B46E3-D9CC-465B-9460-EA96E62FCC5B}" destId="{B314A5EE-1D74-430C-B0E2-9AC3B050CE75}" srcOrd="1" destOrd="0" presId="urn:microsoft.com/office/officeart/2005/8/layout/cycle4#1"/>
    <dgm:cxn modelId="{FA9E1495-76D6-43E4-9E61-18B97881D135}" type="presParOf" srcId="{6CD37684-818D-4B52-A04B-5DFFCBCA2F98}" destId="{AA0E6FEA-8CF4-4873-8B07-033D38758828}" srcOrd="4" destOrd="0" presId="urn:microsoft.com/office/officeart/2005/8/layout/cycle4#1"/>
    <dgm:cxn modelId="{03A121E4-5991-4282-A95F-58AB36A7CB10}" type="presParOf" srcId="{781B40F3-EE24-4C72-9987-C9AF0A656BC2}" destId="{17A112A1-6B1A-4D60-A391-4FD4AF4BFAB3}" srcOrd="1" destOrd="0" presId="urn:microsoft.com/office/officeart/2005/8/layout/cycle4#1"/>
    <dgm:cxn modelId="{F4BAD71F-11B8-4BB9-810C-EB495F673A32}" type="presParOf" srcId="{17A112A1-6B1A-4D60-A391-4FD4AF4BFAB3}" destId="{6B9D4152-AEE6-4530-B1E0-97BF0779A9A5}" srcOrd="0" destOrd="0" presId="urn:microsoft.com/office/officeart/2005/8/layout/cycle4#1"/>
    <dgm:cxn modelId="{6242BB10-85A6-4378-88F1-DA11C9EF893F}" type="presParOf" srcId="{17A112A1-6B1A-4D60-A391-4FD4AF4BFAB3}" destId="{F9FA89A5-0170-4FB3-AC04-70208EB06B3C}" srcOrd="1" destOrd="0" presId="urn:microsoft.com/office/officeart/2005/8/layout/cycle4#1"/>
    <dgm:cxn modelId="{9D827DB9-4A26-4A7B-9856-702DE8DC596A}" type="presParOf" srcId="{17A112A1-6B1A-4D60-A391-4FD4AF4BFAB3}" destId="{635BD039-07DB-4A12-91B0-10934781308A}" srcOrd="2" destOrd="0" presId="urn:microsoft.com/office/officeart/2005/8/layout/cycle4#1"/>
    <dgm:cxn modelId="{C0E839B9-3030-4692-BF5C-107CF0E125E8}" type="presParOf" srcId="{17A112A1-6B1A-4D60-A391-4FD4AF4BFAB3}" destId="{4439C156-2103-49DE-887C-9C1A84E82B09}" srcOrd="3" destOrd="0" presId="urn:microsoft.com/office/officeart/2005/8/layout/cycle4#1"/>
    <dgm:cxn modelId="{501ECC03-5DFE-45EF-A60E-E1310F34C32A}" type="presParOf" srcId="{17A112A1-6B1A-4D60-A391-4FD4AF4BFAB3}" destId="{85B45C4E-2955-4074-B8DE-D69296CC8625}" srcOrd="4" destOrd="0" presId="urn:microsoft.com/office/officeart/2005/8/layout/cycle4#1"/>
    <dgm:cxn modelId="{5773E17F-380A-43F6-9FB7-82F8CC709261}" type="presParOf" srcId="{781B40F3-EE24-4C72-9987-C9AF0A656BC2}" destId="{82600ECB-0DD8-46A7-869D-E2B1737B51DB}" srcOrd="2" destOrd="0" presId="urn:microsoft.com/office/officeart/2005/8/layout/cycle4#1"/>
    <dgm:cxn modelId="{159FE5BF-4935-4874-8013-64C77167E0CD}" type="presParOf" srcId="{781B40F3-EE24-4C72-9987-C9AF0A656BC2}" destId="{92B03570-21B8-4BCC-BBD5-41CDBB19FBC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BD6F8-201D-41AC-BF00-2A2D25E271E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99B2F1A-AB68-4999-AA5B-D5FB3BA3A577}">
      <dgm:prSet phldrT="[Text]"/>
      <dgm:spPr/>
      <dgm:t>
        <a:bodyPr/>
        <a:lstStyle/>
        <a:p>
          <a:r>
            <a:rPr lang="en-GB" dirty="0" smtClean="0"/>
            <a:t>H1 2013</a:t>
          </a:r>
        </a:p>
        <a:p>
          <a:r>
            <a:rPr lang="en-GB" dirty="0" smtClean="0"/>
            <a:t>Publish targeted exposure draft</a:t>
          </a:r>
          <a:endParaRPr lang="en-GB" dirty="0"/>
        </a:p>
      </dgm:t>
    </dgm:pt>
    <dgm:pt modelId="{42EBBD9E-4A00-4A47-A5BB-C4F9F2B13A5D}" type="parTrans" cxnId="{5C0666B1-722E-4D90-AF55-5C85BBEEC02C}">
      <dgm:prSet/>
      <dgm:spPr/>
      <dgm:t>
        <a:bodyPr/>
        <a:lstStyle/>
        <a:p>
          <a:endParaRPr lang="en-GB"/>
        </a:p>
      </dgm:t>
    </dgm:pt>
    <dgm:pt modelId="{8780C0C5-CCA4-48C5-95C5-253DCE733950}" type="sibTrans" cxnId="{5C0666B1-722E-4D90-AF55-5C85BBEEC02C}">
      <dgm:prSet/>
      <dgm:spPr/>
      <dgm:t>
        <a:bodyPr/>
        <a:lstStyle/>
        <a:p>
          <a:endParaRPr lang="en-GB"/>
        </a:p>
      </dgm:t>
    </dgm:pt>
    <dgm:pt modelId="{4B36BD8F-D037-48AB-9853-D9C20B12104A}">
      <dgm:prSet phldrT="[Text]"/>
      <dgm:spPr/>
      <dgm:t>
        <a:bodyPr/>
        <a:lstStyle/>
        <a:p>
          <a:r>
            <a:rPr lang="en-GB" dirty="0" smtClean="0"/>
            <a:t>Q4 2013 begin </a:t>
          </a:r>
          <a:r>
            <a:rPr lang="en-GB" dirty="0" err="1" smtClean="0"/>
            <a:t>redeliberations</a:t>
          </a:r>
          <a:endParaRPr lang="en-GB" dirty="0" smtClean="0"/>
        </a:p>
      </dgm:t>
    </dgm:pt>
    <dgm:pt modelId="{2FEE8257-3CD7-46CB-B86C-A576BFE73A83}" type="parTrans" cxnId="{8857AF8D-3D5A-478B-B9B9-0BEA307428F2}">
      <dgm:prSet/>
      <dgm:spPr/>
      <dgm:t>
        <a:bodyPr/>
        <a:lstStyle/>
        <a:p>
          <a:endParaRPr lang="en-GB"/>
        </a:p>
      </dgm:t>
    </dgm:pt>
    <dgm:pt modelId="{1B49AEA1-71D5-4440-96A1-744913C7CA71}" type="sibTrans" cxnId="{8857AF8D-3D5A-478B-B9B9-0BEA307428F2}">
      <dgm:prSet/>
      <dgm:spPr/>
      <dgm:t>
        <a:bodyPr/>
        <a:lstStyle/>
        <a:p>
          <a:endParaRPr lang="en-GB"/>
        </a:p>
      </dgm:t>
    </dgm:pt>
    <dgm:pt modelId="{65C851A9-92D4-46F5-A1B2-A13308CB1ABD}">
      <dgm:prSet phldrT="[Text]"/>
      <dgm:spPr/>
      <dgm:t>
        <a:bodyPr/>
        <a:lstStyle/>
        <a:p>
          <a:r>
            <a:rPr lang="en-GB" dirty="0" smtClean="0"/>
            <a:t>H2 2014 publish IFRS</a:t>
          </a:r>
          <a:endParaRPr lang="en-GB" dirty="0"/>
        </a:p>
      </dgm:t>
    </dgm:pt>
    <dgm:pt modelId="{8A8EBAF7-3218-4D4A-8AF0-FF6D68AD15CF}" type="parTrans" cxnId="{B97F3FCB-93EE-4158-9780-1D7A304E592F}">
      <dgm:prSet/>
      <dgm:spPr/>
      <dgm:t>
        <a:bodyPr/>
        <a:lstStyle/>
        <a:p>
          <a:endParaRPr lang="en-GB"/>
        </a:p>
      </dgm:t>
    </dgm:pt>
    <dgm:pt modelId="{A0AC9E24-CC10-4744-A7CD-C99E14D068FF}" type="sibTrans" cxnId="{B97F3FCB-93EE-4158-9780-1D7A304E592F}">
      <dgm:prSet/>
      <dgm:spPr/>
      <dgm:t>
        <a:bodyPr/>
        <a:lstStyle/>
        <a:p>
          <a:endParaRPr lang="en-GB"/>
        </a:p>
      </dgm:t>
    </dgm:pt>
    <dgm:pt modelId="{BF8F3DC1-AE35-41A5-BC19-150B78FEC1C2}">
      <dgm:prSet phldrT="[Text]"/>
      <dgm:spPr/>
      <dgm:t>
        <a:bodyPr/>
        <a:lstStyle/>
        <a:p>
          <a:r>
            <a:rPr lang="en-GB" dirty="0" smtClean="0"/>
            <a:t>Proposed effective date </a:t>
          </a:r>
          <a:br>
            <a:rPr lang="en-GB" dirty="0" smtClean="0"/>
          </a:br>
          <a:r>
            <a:rPr lang="en-GB" dirty="0" err="1" smtClean="0"/>
            <a:t>approx</a:t>
          </a:r>
          <a:r>
            <a:rPr lang="en-GB" dirty="0" smtClean="0"/>
            <a:t> 3 years after publication </a:t>
          </a:r>
          <a:br>
            <a:rPr lang="en-GB" dirty="0" smtClean="0"/>
          </a:br>
          <a:r>
            <a:rPr lang="en-GB" dirty="0" smtClean="0"/>
            <a:t>(1 January 2018?)</a:t>
          </a:r>
          <a:endParaRPr lang="en-GB" dirty="0"/>
        </a:p>
      </dgm:t>
    </dgm:pt>
    <dgm:pt modelId="{BD63114F-089C-4415-9F0E-04C092BF3E99}" type="parTrans" cxnId="{52B6B6D0-8CD3-4664-92CB-D73FC6EB998D}">
      <dgm:prSet/>
      <dgm:spPr/>
      <dgm:t>
        <a:bodyPr/>
        <a:lstStyle/>
        <a:p>
          <a:endParaRPr lang="en-GB"/>
        </a:p>
      </dgm:t>
    </dgm:pt>
    <dgm:pt modelId="{BF0DB0E5-02CE-45F5-B955-9ECD8385B904}" type="sibTrans" cxnId="{52B6B6D0-8CD3-4664-92CB-D73FC6EB998D}">
      <dgm:prSet/>
      <dgm:spPr/>
      <dgm:t>
        <a:bodyPr/>
        <a:lstStyle/>
        <a:p>
          <a:endParaRPr lang="en-GB"/>
        </a:p>
      </dgm:t>
    </dgm:pt>
    <dgm:pt modelId="{28AC863E-B4E3-4977-B1F8-71AF0721BFCE}" type="pres">
      <dgm:prSet presAssocID="{2D8BD6F8-201D-41AC-BF00-2A2D25E271E1}" presName="Name0" presStyleCnt="0">
        <dgm:presLayoutVars>
          <dgm:dir/>
          <dgm:resizeHandles val="exact"/>
        </dgm:presLayoutVars>
      </dgm:prSet>
      <dgm:spPr/>
    </dgm:pt>
    <dgm:pt modelId="{DB5B9B59-3D79-4122-AA54-82466619D56A}" type="pres">
      <dgm:prSet presAssocID="{2D8BD6F8-201D-41AC-BF00-2A2D25E271E1}" presName="arrow" presStyleLbl="bgShp" presStyleIdx="0" presStyleCnt="1"/>
      <dgm:spPr/>
    </dgm:pt>
    <dgm:pt modelId="{3BF3CEF2-FC77-451B-98A0-0B813FBC0864}" type="pres">
      <dgm:prSet presAssocID="{2D8BD6F8-201D-41AC-BF00-2A2D25E271E1}" presName="points" presStyleCnt="0"/>
      <dgm:spPr/>
    </dgm:pt>
    <dgm:pt modelId="{95DBB6C3-EB17-47D5-9D6F-B84EC467E664}" type="pres">
      <dgm:prSet presAssocID="{699B2F1A-AB68-4999-AA5B-D5FB3BA3A577}" presName="compositeA" presStyleCnt="0"/>
      <dgm:spPr/>
    </dgm:pt>
    <dgm:pt modelId="{4EB39D1A-AAB6-43F7-815D-162434E7A064}" type="pres">
      <dgm:prSet presAssocID="{699B2F1A-AB68-4999-AA5B-D5FB3BA3A577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F0636E-0C69-426B-BC1E-40D0BC9DB7EB}" type="pres">
      <dgm:prSet presAssocID="{699B2F1A-AB68-4999-AA5B-D5FB3BA3A577}" presName="circleA" presStyleLbl="node1" presStyleIdx="0" presStyleCnt="4"/>
      <dgm:spPr/>
    </dgm:pt>
    <dgm:pt modelId="{BE1C68CB-A0D4-48B7-B1CF-98C4D70ACECF}" type="pres">
      <dgm:prSet presAssocID="{699B2F1A-AB68-4999-AA5B-D5FB3BA3A577}" presName="spaceA" presStyleCnt="0"/>
      <dgm:spPr/>
    </dgm:pt>
    <dgm:pt modelId="{2735F153-5DA0-4DA1-818C-0151606B5245}" type="pres">
      <dgm:prSet presAssocID="{8780C0C5-CCA4-48C5-95C5-253DCE733950}" presName="space" presStyleCnt="0"/>
      <dgm:spPr/>
    </dgm:pt>
    <dgm:pt modelId="{1F77495A-6E93-4C04-9549-C135D0D51D75}" type="pres">
      <dgm:prSet presAssocID="{4B36BD8F-D037-48AB-9853-D9C20B12104A}" presName="compositeB" presStyleCnt="0"/>
      <dgm:spPr/>
    </dgm:pt>
    <dgm:pt modelId="{5F61039F-4EF5-4071-A79C-F85580FAB36B}" type="pres">
      <dgm:prSet presAssocID="{4B36BD8F-D037-48AB-9853-D9C20B12104A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6D0F5D-A24D-4704-B236-9196578F78B9}" type="pres">
      <dgm:prSet presAssocID="{4B36BD8F-D037-48AB-9853-D9C20B12104A}" presName="circleB" presStyleLbl="node1" presStyleIdx="1" presStyleCnt="4"/>
      <dgm:spPr/>
    </dgm:pt>
    <dgm:pt modelId="{A918A8CD-893E-4D7D-A125-EA10FCE6DD44}" type="pres">
      <dgm:prSet presAssocID="{4B36BD8F-D037-48AB-9853-D9C20B12104A}" presName="spaceB" presStyleCnt="0"/>
      <dgm:spPr/>
    </dgm:pt>
    <dgm:pt modelId="{A879F0D2-0298-4C0F-A038-379C2CFD4CD7}" type="pres">
      <dgm:prSet presAssocID="{1B49AEA1-71D5-4440-96A1-744913C7CA71}" presName="space" presStyleCnt="0"/>
      <dgm:spPr/>
    </dgm:pt>
    <dgm:pt modelId="{07A2F6DD-8BB3-4FEE-B77A-943CF07D905D}" type="pres">
      <dgm:prSet presAssocID="{65C851A9-92D4-46F5-A1B2-A13308CB1ABD}" presName="compositeA" presStyleCnt="0"/>
      <dgm:spPr/>
    </dgm:pt>
    <dgm:pt modelId="{4D964EA0-6FAB-4EAF-8D01-7869D122F42F}" type="pres">
      <dgm:prSet presAssocID="{65C851A9-92D4-46F5-A1B2-A13308CB1ABD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66D24A-7FAA-47F3-ABE2-A9CFC4C7513B}" type="pres">
      <dgm:prSet presAssocID="{65C851A9-92D4-46F5-A1B2-A13308CB1ABD}" presName="circleA" presStyleLbl="node1" presStyleIdx="2" presStyleCnt="4"/>
      <dgm:spPr/>
    </dgm:pt>
    <dgm:pt modelId="{BEFB4EDE-9450-487B-B5A2-E3BDB1C1F60B}" type="pres">
      <dgm:prSet presAssocID="{65C851A9-92D4-46F5-A1B2-A13308CB1ABD}" presName="spaceA" presStyleCnt="0"/>
      <dgm:spPr/>
    </dgm:pt>
    <dgm:pt modelId="{127EFB70-7169-43BA-843D-8CABC0D06D62}" type="pres">
      <dgm:prSet presAssocID="{A0AC9E24-CC10-4744-A7CD-C99E14D068FF}" presName="space" presStyleCnt="0"/>
      <dgm:spPr/>
    </dgm:pt>
    <dgm:pt modelId="{E35B942D-A9B4-44C2-B68C-3BEB62EB5D9B}" type="pres">
      <dgm:prSet presAssocID="{BF8F3DC1-AE35-41A5-BC19-150B78FEC1C2}" presName="compositeB" presStyleCnt="0"/>
      <dgm:spPr/>
    </dgm:pt>
    <dgm:pt modelId="{EEA26E85-BB16-47FF-ABFD-35E981A7BC44}" type="pres">
      <dgm:prSet presAssocID="{BF8F3DC1-AE35-41A5-BC19-150B78FEC1C2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63C99F-AFAC-4160-AFC0-F1457A7B595D}" type="pres">
      <dgm:prSet presAssocID="{BF8F3DC1-AE35-41A5-BC19-150B78FEC1C2}" presName="circleB" presStyleLbl="node1" presStyleIdx="3" presStyleCnt="4"/>
      <dgm:spPr/>
    </dgm:pt>
    <dgm:pt modelId="{984BE949-3959-4E8A-90B0-184E849FB565}" type="pres">
      <dgm:prSet presAssocID="{BF8F3DC1-AE35-41A5-BC19-150B78FEC1C2}" presName="spaceB" presStyleCnt="0"/>
      <dgm:spPr/>
    </dgm:pt>
  </dgm:ptLst>
  <dgm:cxnLst>
    <dgm:cxn modelId="{52B6B6D0-8CD3-4664-92CB-D73FC6EB998D}" srcId="{2D8BD6F8-201D-41AC-BF00-2A2D25E271E1}" destId="{BF8F3DC1-AE35-41A5-BC19-150B78FEC1C2}" srcOrd="3" destOrd="0" parTransId="{BD63114F-089C-4415-9F0E-04C092BF3E99}" sibTransId="{BF0DB0E5-02CE-45F5-B955-9ECD8385B904}"/>
    <dgm:cxn modelId="{B97F3FCB-93EE-4158-9780-1D7A304E592F}" srcId="{2D8BD6F8-201D-41AC-BF00-2A2D25E271E1}" destId="{65C851A9-92D4-46F5-A1B2-A13308CB1ABD}" srcOrd="2" destOrd="0" parTransId="{8A8EBAF7-3218-4D4A-8AF0-FF6D68AD15CF}" sibTransId="{A0AC9E24-CC10-4744-A7CD-C99E14D068FF}"/>
    <dgm:cxn modelId="{6C2A33D0-4067-4A75-86C6-1BAC1B4A8F10}" type="presOf" srcId="{699B2F1A-AB68-4999-AA5B-D5FB3BA3A577}" destId="{4EB39D1A-AAB6-43F7-815D-162434E7A064}" srcOrd="0" destOrd="0" presId="urn:microsoft.com/office/officeart/2005/8/layout/hProcess11"/>
    <dgm:cxn modelId="{C5CC6C58-9EBE-4E22-B311-1DC0F9F23116}" type="presOf" srcId="{BF8F3DC1-AE35-41A5-BC19-150B78FEC1C2}" destId="{EEA26E85-BB16-47FF-ABFD-35E981A7BC44}" srcOrd="0" destOrd="0" presId="urn:microsoft.com/office/officeart/2005/8/layout/hProcess11"/>
    <dgm:cxn modelId="{066B772D-A31F-4A7A-89F7-C72154EAAE5D}" type="presOf" srcId="{2D8BD6F8-201D-41AC-BF00-2A2D25E271E1}" destId="{28AC863E-B4E3-4977-B1F8-71AF0721BFCE}" srcOrd="0" destOrd="0" presId="urn:microsoft.com/office/officeart/2005/8/layout/hProcess11"/>
    <dgm:cxn modelId="{E205828E-3AA5-44D3-87CC-A2CF6F197F8C}" type="presOf" srcId="{65C851A9-92D4-46F5-A1B2-A13308CB1ABD}" destId="{4D964EA0-6FAB-4EAF-8D01-7869D122F42F}" srcOrd="0" destOrd="0" presId="urn:microsoft.com/office/officeart/2005/8/layout/hProcess11"/>
    <dgm:cxn modelId="{5C0666B1-722E-4D90-AF55-5C85BBEEC02C}" srcId="{2D8BD6F8-201D-41AC-BF00-2A2D25E271E1}" destId="{699B2F1A-AB68-4999-AA5B-D5FB3BA3A577}" srcOrd="0" destOrd="0" parTransId="{42EBBD9E-4A00-4A47-A5BB-C4F9F2B13A5D}" sibTransId="{8780C0C5-CCA4-48C5-95C5-253DCE733950}"/>
    <dgm:cxn modelId="{DC1A1F7C-88EC-4964-95CA-6FFF9739DEDD}" type="presOf" srcId="{4B36BD8F-D037-48AB-9853-D9C20B12104A}" destId="{5F61039F-4EF5-4071-A79C-F85580FAB36B}" srcOrd="0" destOrd="0" presId="urn:microsoft.com/office/officeart/2005/8/layout/hProcess11"/>
    <dgm:cxn modelId="{8857AF8D-3D5A-478B-B9B9-0BEA307428F2}" srcId="{2D8BD6F8-201D-41AC-BF00-2A2D25E271E1}" destId="{4B36BD8F-D037-48AB-9853-D9C20B12104A}" srcOrd="1" destOrd="0" parTransId="{2FEE8257-3CD7-46CB-B86C-A576BFE73A83}" sibTransId="{1B49AEA1-71D5-4440-96A1-744913C7CA71}"/>
    <dgm:cxn modelId="{E927B386-EAF6-446F-9950-76851ECBFD14}" type="presParOf" srcId="{28AC863E-B4E3-4977-B1F8-71AF0721BFCE}" destId="{DB5B9B59-3D79-4122-AA54-82466619D56A}" srcOrd="0" destOrd="0" presId="urn:microsoft.com/office/officeart/2005/8/layout/hProcess11"/>
    <dgm:cxn modelId="{D8CCE5C4-5AF4-4035-B34D-6C0DACC12DE0}" type="presParOf" srcId="{28AC863E-B4E3-4977-B1F8-71AF0721BFCE}" destId="{3BF3CEF2-FC77-451B-98A0-0B813FBC0864}" srcOrd="1" destOrd="0" presId="urn:microsoft.com/office/officeart/2005/8/layout/hProcess11"/>
    <dgm:cxn modelId="{D617B387-CED9-444B-898E-D3E70D1183E4}" type="presParOf" srcId="{3BF3CEF2-FC77-451B-98A0-0B813FBC0864}" destId="{95DBB6C3-EB17-47D5-9D6F-B84EC467E664}" srcOrd="0" destOrd="0" presId="urn:microsoft.com/office/officeart/2005/8/layout/hProcess11"/>
    <dgm:cxn modelId="{6E9052C1-4D4B-4E71-B2E7-702AD328F141}" type="presParOf" srcId="{95DBB6C3-EB17-47D5-9D6F-B84EC467E664}" destId="{4EB39D1A-AAB6-43F7-815D-162434E7A064}" srcOrd="0" destOrd="0" presId="urn:microsoft.com/office/officeart/2005/8/layout/hProcess11"/>
    <dgm:cxn modelId="{C013BBD2-D118-4BCA-83E9-E9B6FE5B7F9A}" type="presParOf" srcId="{95DBB6C3-EB17-47D5-9D6F-B84EC467E664}" destId="{D1F0636E-0C69-426B-BC1E-40D0BC9DB7EB}" srcOrd="1" destOrd="0" presId="urn:microsoft.com/office/officeart/2005/8/layout/hProcess11"/>
    <dgm:cxn modelId="{B92B4451-7EB4-4DF0-A8AF-553B7BFCED36}" type="presParOf" srcId="{95DBB6C3-EB17-47D5-9D6F-B84EC467E664}" destId="{BE1C68CB-A0D4-48B7-B1CF-98C4D70ACECF}" srcOrd="2" destOrd="0" presId="urn:microsoft.com/office/officeart/2005/8/layout/hProcess11"/>
    <dgm:cxn modelId="{A4AA9715-2797-4842-90B5-F58AA00A8BC0}" type="presParOf" srcId="{3BF3CEF2-FC77-451B-98A0-0B813FBC0864}" destId="{2735F153-5DA0-4DA1-818C-0151606B5245}" srcOrd="1" destOrd="0" presId="urn:microsoft.com/office/officeart/2005/8/layout/hProcess11"/>
    <dgm:cxn modelId="{F37906B1-42AD-4724-90A3-86A08A7A122F}" type="presParOf" srcId="{3BF3CEF2-FC77-451B-98A0-0B813FBC0864}" destId="{1F77495A-6E93-4C04-9549-C135D0D51D75}" srcOrd="2" destOrd="0" presId="urn:microsoft.com/office/officeart/2005/8/layout/hProcess11"/>
    <dgm:cxn modelId="{8BF865FA-F57B-42D8-935A-BA67A404ED37}" type="presParOf" srcId="{1F77495A-6E93-4C04-9549-C135D0D51D75}" destId="{5F61039F-4EF5-4071-A79C-F85580FAB36B}" srcOrd="0" destOrd="0" presId="urn:microsoft.com/office/officeart/2005/8/layout/hProcess11"/>
    <dgm:cxn modelId="{1969636C-BF84-4B32-9015-C7E5511BF8D3}" type="presParOf" srcId="{1F77495A-6E93-4C04-9549-C135D0D51D75}" destId="{B76D0F5D-A24D-4704-B236-9196578F78B9}" srcOrd="1" destOrd="0" presId="urn:microsoft.com/office/officeart/2005/8/layout/hProcess11"/>
    <dgm:cxn modelId="{64B92320-B34F-4372-9797-CEB016677278}" type="presParOf" srcId="{1F77495A-6E93-4C04-9549-C135D0D51D75}" destId="{A918A8CD-893E-4D7D-A125-EA10FCE6DD44}" srcOrd="2" destOrd="0" presId="urn:microsoft.com/office/officeart/2005/8/layout/hProcess11"/>
    <dgm:cxn modelId="{C747A18F-8D00-4769-AB6D-2672A58032D7}" type="presParOf" srcId="{3BF3CEF2-FC77-451B-98A0-0B813FBC0864}" destId="{A879F0D2-0298-4C0F-A038-379C2CFD4CD7}" srcOrd="3" destOrd="0" presId="urn:microsoft.com/office/officeart/2005/8/layout/hProcess11"/>
    <dgm:cxn modelId="{489CB2A8-8EE2-48DB-A978-1D7B7C27E15A}" type="presParOf" srcId="{3BF3CEF2-FC77-451B-98A0-0B813FBC0864}" destId="{07A2F6DD-8BB3-4FEE-B77A-943CF07D905D}" srcOrd="4" destOrd="0" presId="urn:microsoft.com/office/officeart/2005/8/layout/hProcess11"/>
    <dgm:cxn modelId="{F303566B-B246-4123-B16A-4F2CA7F5296A}" type="presParOf" srcId="{07A2F6DD-8BB3-4FEE-B77A-943CF07D905D}" destId="{4D964EA0-6FAB-4EAF-8D01-7869D122F42F}" srcOrd="0" destOrd="0" presId="urn:microsoft.com/office/officeart/2005/8/layout/hProcess11"/>
    <dgm:cxn modelId="{EE0F8B88-0CB3-4C9D-BA88-5A6F736987A3}" type="presParOf" srcId="{07A2F6DD-8BB3-4FEE-B77A-943CF07D905D}" destId="{5466D24A-7FAA-47F3-ABE2-A9CFC4C7513B}" srcOrd="1" destOrd="0" presId="urn:microsoft.com/office/officeart/2005/8/layout/hProcess11"/>
    <dgm:cxn modelId="{30AF9601-B9EF-4B5E-99A4-45E09F6235D2}" type="presParOf" srcId="{07A2F6DD-8BB3-4FEE-B77A-943CF07D905D}" destId="{BEFB4EDE-9450-487B-B5A2-E3BDB1C1F60B}" srcOrd="2" destOrd="0" presId="urn:microsoft.com/office/officeart/2005/8/layout/hProcess11"/>
    <dgm:cxn modelId="{BA5C5A51-AFD4-442F-9B10-A76046B7D51C}" type="presParOf" srcId="{3BF3CEF2-FC77-451B-98A0-0B813FBC0864}" destId="{127EFB70-7169-43BA-843D-8CABC0D06D62}" srcOrd="5" destOrd="0" presId="urn:microsoft.com/office/officeart/2005/8/layout/hProcess11"/>
    <dgm:cxn modelId="{86A27DF7-D8D3-437C-9935-409449F7B6DA}" type="presParOf" srcId="{3BF3CEF2-FC77-451B-98A0-0B813FBC0864}" destId="{E35B942D-A9B4-44C2-B68C-3BEB62EB5D9B}" srcOrd="6" destOrd="0" presId="urn:microsoft.com/office/officeart/2005/8/layout/hProcess11"/>
    <dgm:cxn modelId="{2AA974B9-1B64-4E8B-879A-1AF498767232}" type="presParOf" srcId="{E35B942D-A9B4-44C2-B68C-3BEB62EB5D9B}" destId="{EEA26E85-BB16-47FF-ABFD-35E981A7BC44}" srcOrd="0" destOrd="0" presId="urn:microsoft.com/office/officeart/2005/8/layout/hProcess11"/>
    <dgm:cxn modelId="{7B685DB6-3466-45AF-B0AF-C04DB3677607}" type="presParOf" srcId="{E35B942D-A9B4-44C2-B68C-3BEB62EB5D9B}" destId="{5E63C99F-AFAC-4160-AFC0-F1457A7B595D}" srcOrd="1" destOrd="0" presId="urn:microsoft.com/office/officeart/2005/8/layout/hProcess11"/>
    <dgm:cxn modelId="{220886DD-ED66-4575-BB2D-F7CC8FB6DE20}" type="presParOf" srcId="{E35B942D-A9B4-44C2-B68C-3BEB62EB5D9B}" destId="{984BE949-3959-4E8A-90B0-184E849FB56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234BEF-0100-4F61-9F4A-38240926F82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A713943-ED49-439F-8F28-AAC8D077C2ED}">
      <dgm:prSet phldrT="[Text]"/>
      <dgm:spPr/>
      <dgm:t>
        <a:bodyPr/>
        <a:lstStyle/>
        <a:p>
          <a:r>
            <a:rPr lang="en-GB" dirty="0" smtClean="0"/>
            <a:t>Measurement proposals</a:t>
          </a:r>
        </a:p>
      </dgm:t>
    </dgm:pt>
    <dgm:pt modelId="{DB8B6465-8FC2-41B7-BDB3-74C48E62ABC0}" type="parTrans" cxnId="{88E41267-CD55-4653-B3BA-F93EFD5176B8}">
      <dgm:prSet/>
      <dgm:spPr/>
      <dgm:t>
        <a:bodyPr/>
        <a:lstStyle/>
        <a:p>
          <a:endParaRPr lang="en-GB"/>
        </a:p>
      </dgm:t>
    </dgm:pt>
    <dgm:pt modelId="{00819EF5-32D3-4C02-B1BC-F28A779F743C}" type="sibTrans" cxnId="{88E41267-CD55-4653-B3BA-F93EFD5176B8}">
      <dgm:prSet/>
      <dgm:spPr/>
      <dgm:t>
        <a:bodyPr/>
        <a:lstStyle/>
        <a:p>
          <a:endParaRPr lang="en-GB"/>
        </a:p>
      </dgm:t>
    </dgm:pt>
    <dgm:pt modelId="{ED87E007-9F8C-4703-804C-B2198749FBD4}">
      <dgm:prSet phldrT="[Text]"/>
      <dgm:spPr/>
      <dgm:t>
        <a:bodyPr/>
        <a:lstStyle/>
        <a:p>
          <a:r>
            <a:rPr lang="en-GB" dirty="0" smtClean="0"/>
            <a:t>Approach to transition</a:t>
          </a:r>
        </a:p>
      </dgm:t>
    </dgm:pt>
    <dgm:pt modelId="{9E7A099E-6973-47C6-82F9-0D0840BC2C71}" type="parTrans" cxnId="{7B830492-16A3-41AE-9227-46FFA63808BB}">
      <dgm:prSet/>
      <dgm:spPr/>
      <dgm:t>
        <a:bodyPr/>
        <a:lstStyle/>
        <a:p>
          <a:endParaRPr lang="en-GB"/>
        </a:p>
      </dgm:t>
    </dgm:pt>
    <dgm:pt modelId="{639541D6-CB0E-4638-BEAF-29EC3C0A40BB}" type="sibTrans" cxnId="{7B830492-16A3-41AE-9227-46FFA63808BB}">
      <dgm:prSet/>
      <dgm:spPr/>
      <dgm:t>
        <a:bodyPr/>
        <a:lstStyle/>
        <a:p>
          <a:endParaRPr lang="en-GB"/>
        </a:p>
      </dgm:t>
    </dgm:pt>
    <dgm:pt modelId="{A6C80AFA-E814-4FE2-B969-FB0360D6B594}">
      <dgm:prSet phldrT="[Text]"/>
      <dgm:spPr/>
      <dgm:t>
        <a:bodyPr/>
        <a:lstStyle/>
        <a:p>
          <a:pPr algn="ctr"/>
          <a:r>
            <a:rPr lang="en-GB" dirty="0" smtClean="0"/>
            <a:t>Presentation proposals</a:t>
          </a:r>
        </a:p>
      </dgm:t>
    </dgm:pt>
    <dgm:pt modelId="{03B880E4-F31E-45B8-9B6D-651ECEA3D44A}" type="parTrans" cxnId="{A24A3B87-14FE-4EA3-9202-708D4AAB6A52}">
      <dgm:prSet/>
      <dgm:spPr/>
      <dgm:t>
        <a:bodyPr/>
        <a:lstStyle/>
        <a:p>
          <a:endParaRPr lang="en-GB"/>
        </a:p>
      </dgm:t>
    </dgm:pt>
    <dgm:pt modelId="{AF796294-1DA5-495A-808A-BC2598AA4CAA}" type="sibTrans" cxnId="{A24A3B87-14FE-4EA3-9202-708D4AAB6A52}">
      <dgm:prSet/>
      <dgm:spPr/>
      <dgm:t>
        <a:bodyPr/>
        <a:lstStyle/>
        <a:p>
          <a:endParaRPr lang="en-GB"/>
        </a:p>
      </dgm:t>
    </dgm:pt>
    <dgm:pt modelId="{684B4C5E-51E4-4EED-AF20-4F1B424B0CCD}">
      <dgm:prSet/>
      <dgm:spPr/>
      <dgm:t>
        <a:bodyPr/>
        <a:lstStyle/>
        <a:p>
          <a:r>
            <a:rPr lang="en-GB" dirty="0" smtClean="0"/>
            <a:t>Treatment of participating contracts</a:t>
          </a:r>
          <a:endParaRPr lang="en-GB" dirty="0"/>
        </a:p>
      </dgm:t>
    </dgm:pt>
    <dgm:pt modelId="{2D9AD39B-AB91-4962-A124-EE0FF5DE82DB}" type="parTrans" cxnId="{9A705736-144F-464F-8E4C-09B757750879}">
      <dgm:prSet/>
      <dgm:spPr/>
      <dgm:t>
        <a:bodyPr/>
        <a:lstStyle/>
        <a:p>
          <a:endParaRPr lang="en-GB"/>
        </a:p>
      </dgm:t>
    </dgm:pt>
    <dgm:pt modelId="{3467F42D-8EB6-41AB-8B15-E8EE3CA1FCF6}" type="sibTrans" cxnId="{9A705736-144F-464F-8E4C-09B757750879}">
      <dgm:prSet/>
      <dgm:spPr/>
      <dgm:t>
        <a:bodyPr/>
        <a:lstStyle/>
        <a:p>
          <a:endParaRPr lang="en-GB"/>
        </a:p>
      </dgm:t>
    </dgm:pt>
    <dgm:pt modelId="{B1EB7266-8A9F-41A6-A97E-256122F91287}">
      <dgm:prSet/>
      <dgm:spPr/>
      <dgm:t>
        <a:bodyPr/>
        <a:lstStyle/>
        <a:p>
          <a:r>
            <a:rPr lang="en-GB" dirty="0" smtClean="0"/>
            <a:t>Presentation of premiums, claims and expenses in statement of comprehensive income</a:t>
          </a:r>
          <a:endParaRPr lang="en-GB" dirty="0"/>
        </a:p>
      </dgm:t>
    </dgm:pt>
    <dgm:pt modelId="{272F3EF4-4C96-4F11-A436-B21350139DA3}" type="parTrans" cxnId="{11E1D5D7-1E16-4538-83FF-A5C4376BD8DD}">
      <dgm:prSet/>
      <dgm:spPr/>
      <dgm:t>
        <a:bodyPr/>
        <a:lstStyle/>
        <a:p>
          <a:endParaRPr lang="en-GB"/>
        </a:p>
      </dgm:t>
    </dgm:pt>
    <dgm:pt modelId="{8F2E9571-CA53-4132-A133-7156925D69E6}" type="sibTrans" cxnId="{11E1D5D7-1E16-4538-83FF-A5C4376BD8DD}">
      <dgm:prSet/>
      <dgm:spPr/>
      <dgm:t>
        <a:bodyPr/>
        <a:lstStyle/>
        <a:p>
          <a:endParaRPr lang="en-GB"/>
        </a:p>
      </dgm:t>
    </dgm:pt>
    <dgm:pt modelId="{E4CF7BF9-94AB-4E66-A254-F41BDAB5C65C}">
      <dgm:prSet/>
      <dgm:spPr/>
      <dgm:t>
        <a:bodyPr/>
        <a:lstStyle/>
        <a:p>
          <a:r>
            <a:rPr lang="en-GB" dirty="0" smtClean="0"/>
            <a:t>Presenting effect of changes in discount rate in OCI</a:t>
          </a:r>
          <a:endParaRPr lang="en-GB" dirty="0"/>
        </a:p>
      </dgm:t>
    </dgm:pt>
    <dgm:pt modelId="{E65348D5-BB23-4A42-8497-D45739D618D7}" type="parTrans" cxnId="{5857E8AA-E02D-4CB6-A8DC-1A381425DB95}">
      <dgm:prSet/>
      <dgm:spPr/>
      <dgm:t>
        <a:bodyPr/>
        <a:lstStyle/>
        <a:p>
          <a:endParaRPr lang="en-GB"/>
        </a:p>
      </dgm:t>
    </dgm:pt>
    <dgm:pt modelId="{9E2BBE0C-D952-4134-89A6-CA691D6C9318}" type="sibTrans" cxnId="{5857E8AA-E02D-4CB6-A8DC-1A381425DB95}">
      <dgm:prSet/>
      <dgm:spPr/>
      <dgm:t>
        <a:bodyPr/>
        <a:lstStyle/>
        <a:p>
          <a:endParaRPr lang="en-GB"/>
        </a:p>
      </dgm:t>
    </dgm:pt>
    <dgm:pt modelId="{FF76CBA9-817F-40C9-9563-D24778AF1983}">
      <dgm:prSet/>
      <dgm:spPr/>
      <dgm:t>
        <a:bodyPr/>
        <a:lstStyle/>
        <a:p>
          <a:r>
            <a:rPr lang="en-GB" dirty="0" smtClean="0"/>
            <a:t>Retrospective application if practicable</a:t>
          </a:r>
          <a:endParaRPr lang="en-GB" dirty="0"/>
        </a:p>
      </dgm:t>
    </dgm:pt>
    <dgm:pt modelId="{E64AA92B-ECD3-47E9-9757-FA9594FDA720}" type="parTrans" cxnId="{83CFBBA7-3A6E-448D-B39E-3F92099380A7}">
      <dgm:prSet/>
      <dgm:spPr/>
      <dgm:t>
        <a:bodyPr/>
        <a:lstStyle/>
        <a:p>
          <a:endParaRPr lang="en-GB"/>
        </a:p>
      </dgm:t>
    </dgm:pt>
    <dgm:pt modelId="{5053021F-CDB6-4CD1-9F70-A66BBA9E019D}" type="sibTrans" cxnId="{83CFBBA7-3A6E-448D-B39E-3F92099380A7}">
      <dgm:prSet/>
      <dgm:spPr/>
      <dgm:t>
        <a:bodyPr/>
        <a:lstStyle/>
        <a:p>
          <a:endParaRPr lang="en-GB"/>
        </a:p>
      </dgm:t>
    </dgm:pt>
    <dgm:pt modelId="{D4CDB6D7-46E1-41C5-9525-FFBF6BAE5CFA}">
      <dgm:prSet/>
      <dgm:spPr/>
      <dgm:t>
        <a:bodyPr/>
        <a:lstStyle/>
        <a:p>
          <a:r>
            <a:rPr lang="en-GB" dirty="0" smtClean="0"/>
            <a:t>Estimate residual margin on transition if retrospective application impracticable</a:t>
          </a:r>
          <a:endParaRPr lang="en-GB" dirty="0"/>
        </a:p>
      </dgm:t>
    </dgm:pt>
    <dgm:pt modelId="{C7A481F9-F429-40DB-8002-1472F8F6521C}" type="parTrans" cxnId="{1AEB0F5B-8802-42B0-A31F-25F95872352D}">
      <dgm:prSet/>
      <dgm:spPr/>
      <dgm:t>
        <a:bodyPr/>
        <a:lstStyle/>
        <a:p>
          <a:endParaRPr lang="en-GB"/>
        </a:p>
      </dgm:t>
    </dgm:pt>
    <dgm:pt modelId="{24BAFEE4-FE8C-406B-8740-EA4196636D53}" type="sibTrans" cxnId="{1AEB0F5B-8802-42B0-A31F-25F95872352D}">
      <dgm:prSet/>
      <dgm:spPr/>
      <dgm:t>
        <a:bodyPr/>
        <a:lstStyle/>
        <a:p>
          <a:endParaRPr lang="en-GB"/>
        </a:p>
      </dgm:t>
    </dgm:pt>
    <dgm:pt modelId="{214D390C-8327-47C9-BDBB-6CC7465D18DC}">
      <dgm:prSet/>
      <dgm:spPr/>
      <dgm:t>
        <a:bodyPr/>
        <a:lstStyle/>
        <a:p>
          <a:r>
            <a:rPr lang="en-GB" dirty="0" smtClean="0"/>
            <a:t>Treatment of unearned profit in contract</a:t>
          </a:r>
          <a:endParaRPr lang="en-GB" dirty="0"/>
        </a:p>
      </dgm:t>
    </dgm:pt>
    <dgm:pt modelId="{5D6C1A71-2C9D-4CE7-BD1D-AFF333ADA886}" type="sibTrans" cxnId="{40728A71-3DCE-45B9-9273-3A1CBC59C39B}">
      <dgm:prSet/>
      <dgm:spPr/>
      <dgm:t>
        <a:bodyPr/>
        <a:lstStyle/>
        <a:p>
          <a:endParaRPr lang="en-GB"/>
        </a:p>
      </dgm:t>
    </dgm:pt>
    <dgm:pt modelId="{24B1508A-35FA-4247-93ED-B41F09B9B037}" type="parTrans" cxnId="{40728A71-3DCE-45B9-9273-3A1CBC59C39B}">
      <dgm:prSet/>
      <dgm:spPr/>
      <dgm:t>
        <a:bodyPr/>
        <a:lstStyle/>
        <a:p>
          <a:endParaRPr lang="en-GB"/>
        </a:p>
      </dgm:t>
    </dgm:pt>
    <dgm:pt modelId="{B7102367-2005-41C4-AD03-4BB3BEA7E660}" type="pres">
      <dgm:prSet presAssocID="{78234BEF-0100-4F61-9F4A-38240926F821}" presName="compositeShape" presStyleCnt="0">
        <dgm:presLayoutVars>
          <dgm:chMax val="7"/>
          <dgm:dir/>
          <dgm:resizeHandles val="exact"/>
        </dgm:presLayoutVars>
      </dgm:prSet>
      <dgm:spPr/>
    </dgm:pt>
    <dgm:pt modelId="{CDB0BEDF-E2B6-47EC-9580-D7BF3F9F8173}" type="pres">
      <dgm:prSet presAssocID="{1A713943-ED49-439F-8F28-AAC8D077C2ED}" presName="circ1" presStyleLbl="vennNode1" presStyleIdx="0" presStyleCnt="3"/>
      <dgm:spPr/>
      <dgm:t>
        <a:bodyPr/>
        <a:lstStyle/>
        <a:p>
          <a:endParaRPr lang="en-GB"/>
        </a:p>
      </dgm:t>
    </dgm:pt>
    <dgm:pt modelId="{1117573A-177D-4A48-8848-7BAB9D79927C}" type="pres">
      <dgm:prSet presAssocID="{1A713943-ED49-439F-8F28-AAC8D077C2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1551B1-26F9-43C6-925E-742075218BBC}" type="pres">
      <dgm:prSet presAssocID="{ED87E007-9F8C-4703-804C-B2198749FBD4}" presName="circ2" presStyleLbl="vennNode1" presStyleIdx="1" presStyleCnt="3"/>
      <dgm:spPr/>
      <dgm:t>
        <a:bodyPr/>
        <a:lstStyle/>
        <a:p>
          <a:endParaRPr lang="en-GB"/>
        </a:p>
      </dgm:t>
    </dgm:pt>
    <dgm:pt modelId="{58BE1CDE-0643-47FF-A427-06A350204951}" type="pres">
      <dgm:prSet presAssocID="{ED87E007-9F8C-4703-804C-B2198749FBD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51D63A-395A-4C7C-96AE-1A992097DFE9}" type="pres">
      <dgm:prSet presAssocID="{A6C80AFA-E814-4FE2-B969-FB0360D6B594}" presName="circ3" presStyleLbl="vennNode1" presStyleIdx="2" presStyleCnt="3"/>
      <dgm:spPr/>
      <dgm:t>
        <a:bodyPr/>
        <a:lstStyle/>
        <a:p>
          <a:endParaRPr lang="en-GB"/>
        </a:p>
      </dgm:t>
    </dgm:pt>
    <dgm:pt modelId="{733C223E-2C77-4528-8FF9-28495E175E60}" type="pres">
      <dgm:prSet presAssocID="{A6C80AFA-E814-4FE2-B969-FB0360D6B5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CFBBA7-3A6E-448D-B39E-3F92099380A7}" srcId="{ED87E007-9F8C-4703-804C-B2198749FBD4}" destId="{FF76CBA9-817F-40C9-9563-D24778AF1983}" srcOrd="0" destOrd="0" parTransId="{E64AA92B-ECD3-47E9-9757-FA9594FDA720}" sibTransId="{5053021F-CDB6-4CD1-9F70-A66BBA9E019D}"/>
    <dgm:cxn modelId="{2B0B91FA-63C8-4984-A43D-16A4A3000399}" type="presOf" srcId="{D4CDB6D7-46E1-41C5-9525-FFBF6BAE5CFA}" destId="{58BE1CDE-0643-47FF-A427-06A350204951}" srcOrd="1" destOrd="2" presId="urn:microsoft.com/office/officeart/2005/8/layout/venn1"/>
    <dgm:cxn modelId="{BED558CC-2E00-451A-B718-5A392DC966EF}" type="presOf" srcId="{684B4C5E-51E4-4EED-AF20-4F1B424B0CCD}" destId="{CDB0BEDF-E2B6-47EC-9580-D7BF3F9F8173}" srcOrd="0" destOrd="2" presId="urn:microsoft.com/office/officeart/2005/8/layout/venn1"/>
    <dgm:cxn modelId="{A24A3B87-14FE-4EA3-9202-708D4AAB6A52}" srcId="{78234BEF-0100-4F61-9F4A-38240926F821}" destId="{A6C80AFA-E814-4FE2-B969-FB0360D6B594}" srcOrd="2" destOrd="0" parTransId="{03B880E4-F31E-45B8-9B6D-651ECEA3D44A}" sibTransId="{AF796294-1DA5-495A-808A-BC2598AA4CAA}"/>
    <dgm:cxn modelId="{807A28EB-2422-44A1-80A0-B6DB6A6F5F5A}" type="presOf" srcId="{ED87E007-9F8C-4703-804C-B2198749FBD4}" destId="{58BE1CDE-0643-47FF-A427-06A350204951}" srcOrd="1" destOrd="0" presId="urn:microsoft.com/office/officeart/2005/8/layout/venn1"/>
    <dgm:cxn modelId="{D075068C-CA60-43E1-A2F4-6A75F8EF9B7E}" type="presOf" srcId="{1A713943-ED49-439F-8F28-AAC8D077C2ED}" destId="{1117573A-177D-4A48-8848-7BAB9D79927C}" srcOrd="1" destOrd="0" presId="urn:microsoft.com/office/officeart/2005/8/layout/venn1"/>
    <dgm:cxn modelId="{72E17C8B-3C8C-492F-AF3B-D3803D67721C}" type="presOf" srcId="{B1EB7266-8A9F-41A6-A97E-256122F91287}" destId="{6151D63A-395A-4C7C-96AE-1A992097DFE9}" srcOrd="0" destOrd="1" presId="urn:microsoft.com/office/officeart/2005/8/layout/venn1"/>
    <dgm:cxn modelId="{DE0818A7-3C2E-482C-AC6B-805CA8476957}" type="presOf" srcId="{78234BEF-0100-4F61-9F4A-38240926F821}" destId="{B7102367-2005-41C4-AD03-4BB3BEA7E660}" srcOrd="0" destOrd="0" presId="urn:microsoft.com/office/officeart/2005/8/layout/venn1"/>
    <dgm:cxn modelId="{E5485F1D-6D8E-47B6-BB4B-F69CE83914C3}" type="presOf" srcId="{E4CF7BF9-94AB-4E66-A254-F41BDAB5C65C}" destId="{733C223E-2C77-4528-8FF9-28495E175E60}" srcOrd="1" destOrd="2" presId="urn:microsoft.com/office/officeart/2005/8/layout/venn1"/>
    <dgm:cxn modelId="{849754CD-2461-459F-8788-8F8CA5EA8AD5}" type="presOf" srcId="{FF76CBA9-817F-40C9-9563-D24778AF1983}" destId="{58BE1CDE-0643-47FF-A427-06A350204951}" srcOrd="1" destOrd="1" presId="urn:microsoft.com/office/officeart/2005/8/layout/venn1"/>
    <dgm:cxn modelId="{1AEB0F5B-8802-42B0-A31F-25F95872352D}" srcId="{ED87E007-9F8C-4703-804C-B2198749FBD4}" destId="{D4CDB6D7-46E1-41C5-9525-FFBF6BAE5CFA}" srcOrd="1" destOrd="0" parTransId="{C7A481F9-F429-40DB-8002-1472F8F6521C}" sibTransId="{24BAFEE4-FE8C-406B-8740-EA4196636D53}"/>
    <dgm:cxn modelId="{F8F9E42C-629E-4D4A-9DD1-0F127721663F}" type="presOf" srcId="{A6C80AFA-E814-4FE2-B969-FB0360D6B594}" destId="{733C223E-2C77-4528-8FF9-28495E175E60}" srcOrd="1" destOrd="0" presId="urn:microsoft.com/office/officeart/2005/8/layout/venn1"/>
    <dgm:cxn modelId="{F18C5764-102F-46C1-88DE-0CCCB9D29100}" type="presOf" srcId="{684B4C5E-51E4-4EED-AF20-4F1B424B0CCD}" destId="{1117573A-177D-4A48-8848-7BAB9D79927C}" srcOrd="1" destOrd="2" presId="urn:microsoft.com/office/officeart/2005/8/layout/venn1"/>
    <dgm:cxn modelId="{88E41267-CD55-4653-B3BA-F93EFD5176B8}" srcId="{78234BEF-0100-4F61-9F4A-38240926F821}" destId="{1A713943-ED49-439F-8F28-AAC8D077C2ED}" srcOrd="0" destOrd="0" parTransId="{DB8B6465-8FC2-41B7-BDB3-74C48E62ABC0}" sibTransId="{00819EF5-32D3-4C02-B1BC-F28A779F743C}"/>
    <dgm:cxn modelId="{12E801B8-56E0-40FB-8ED7-C5D06D9790F7}" type="presOf" srcId="{1A713943-ED49-439F-8F28-AAC8D077C2ED}" destId="{CDB0BEDF-E2B6-47EC-9580-D7BF3F9F8173}" srcOrd="0" destOrd="0" presId="urn:microsoft.com/office/officeart/2005/8/layout/venn1"/>
    <dgm:cxn modelId="{004498B6-F30C-46E6-86CD-D6782A5C3910}" type="presOf" srcId="{A6C80AFA-E814-4FE2-B969-FB0360D6B594}" destId="{6151D63A-395A-4C7C-96AE-1A992097DFE9}" srcOrd="0" destOrd="0" presId="urn:microsoft.com/office/officeart/2005/8/layout/venn1"/>
    <dgm:cxn modelId="{7B830492-16A3-41AE-9227-46FFA63808BB}" srcId="{78234BEF-0100-4F61-9F4A-38240926F821}" destId="{ED87E007-9F8C-4703-804C-B2198749FBD4}" srcOrd="1" destOrd="0" parTransId="{9E7A099E-6973-47C6-82F9-0D0840BC2C71}" sibTransId="{639541D6-CB0E-4638-BEAF-29EC3C0A40BB}"/>
    <dgm:cxn modelId="{7095F7AF-65F7-49FC-927F-D74B33CE60D6}" type="presOf" srcId="{214D390C-8327-47C9-BDBB-6CC7465D18DC}" destId="{1117573A-177D-4A48-8848-7BAB9D79927C}" srcOrd="1" destOrd="1" presId="urn:microsoft.com/office/officeart/2005/8/layout/venn1"/>
    <dgm:cxn modelId="{409E5881-C9A7-4BE5-9355-E6BC480B5268}" type="presOf" srcId="{214D390C-8327-47C9-BDBB-6CC7465D18DC}" destId="{CDB0BEDF-E2B6-47EC-9580-D7BF3F9F8173}" srcOrd="0" destOrd="1" presId="urn:microsoft.com/office/officeart/2005/8/layout/venn1"/>
    <dgm:cxn modelId="{6450C787-AE31-4460-8BF0-65726D0DB0F9}" type="presOf" srcId="{FF76CBA9-817F-40C9-9563-D24778AF1983}" destId="{521551B1-26F9-43C6-925E-742075218BBC}" srcOrd="0" destOrd="1" presId="urn:microsoft.com/office/officeart/2005/8/layout/venn1"/>
    <dgm:cxn modelId="{11E1D5D7-1E16-4538-83FF-A5C4376BD8DD}" srcId="{A6C80AFA-E814-4FE2-B969-FB0360D6B594}" destId="{B1EB7266-8A9F-41A6-A97E-256122F91287}" srcOrd="0" destOrd="0" parTransId="{272F3EF4-4C96-4F11-A436-B21350139DA3}" sibTransId="{8F2E9571-CA53-4132-A133-7156925D69E6}"/>
    <dgm:cxn modelId="{5857E8AA-E02D-4CB6-A8DC-1A381425DB95}" srcId="{A6C80AFA-E814-4FE2-B969-FB0360D6B594}" destId="{E4CF7BF9-94AB-4E66-A254-F41BDAB5C65C}" srcOrd="1" destOrd="0" parTransId="{E65348D5-BB23-4A42-8497-D45739D618D7}" sibTransId="{9E2BBE0C-D952-4134-89A6-CA691D6C9318}"/>
    <dgm:cxn modelId="{40728A71-3DCE-45B9-9273-3A1CBC59C39B}" srcId="{1A713943-ED49-439F-8F28-AAC8D077C2ED}" destId="{214D390C-8327-47C9-BDBB-6CC7465D18DC}" srcOrd="0" destOrd="0" parTransId="{24B1508A-35FA-4247-93ED-B41F09B9B037}" sibTransId="{5D6C1A71-2C9D-4CE7-BD1D-AFF333ADA886}"/>
    <dgm:cxn modelId="{5E22FE2D-619D-4722-8042-3C5BDD84FD31}" type="presOf" srcId="{ED87E007-9F8C-4703-804C-B2198749FBD4}" destId="{521551B1-26F9-43C6-925E-742075218BBC}" srcOrd="0" destOrd="0" presId="urn:microsoft.com/office/officeart/2005/8/layout/venn1"/>
    <dgm:cxn modelId="{19450363-F3DA-46AE-BACC-7023FCA43597}" type="presOf" srcId="{D4CDB6D7-46E1-41C5-9525-FFBF6BAE5CFA}" destId="{521551B1-26F9-43C6-925E-742075218BBC}" srcOrd="0" destOrd="2" presId="urn:microsoft.com/office/officeart/2005/8/layout/venn1"/>
    <dgm:cxn modelId="{22E52D84-702F-408D-924E-EE38078A4723}" type="presOf" srcId="{E4CF7BF9-94AB-4E66-A254-F41BDAB5C65C}" destId="{6151D63A-395A-4C7C-96AE-1A992097DFE9}" srcOrd="0" destOrd="2" presId="urn:microsoft.com/office/officeart/2005/8/layout/venn1"/>
    <dgm:cxn modelId="{9A705736-144F-464F-8E4C-09B757750879}" srcId="{1A713943-ED49-439F-8F28-AAC8D077C2ED}" destId="{684B4C5E-51E4-4EED-AF20-4F1B424B0CCD}" srcOrd="1" destOrd="0" parTransId="{2D9AD39B-AB91-4962-A124-EE0FF5DE82DB}" sibTransId="{3467F42D-8EB6-41AB-8B15-E8EE3CA1FCF6}"/>
    <dgm:cxn modelId="{9214CDFA-51FF-4AED-8583-9302CEC6DD84}" type="presOf" srcId="{B1EB7266-8A9F-41A6-A97E-256122F91287}" destId="{733C223E-2C77-4528-8FF9-28495E175E60}" srcOrd="1" destOrd="1" presId="urn:microsoft.com/office/officeart/2005/8/layout/venn1"/>
    <dgm:cxn modelId="{BED433A9-4E5A-41D1-ACEF-9996919A064F}" type="presParOf" srcId="{B7102367-2005-41C4-AD03-4BB3BEA7E660}" destId="{CDB0BEDF-E2B6-47EC-9580-D7BF3F9F8173}" srcOrd="0" destOrd="0" presId="urn:microsoft.com/office/officeart/2005/8/layout/venn1"/>
    <dgm:cxn modelId="{B151EFFB-C2D2-401E-AF0F-EF8A87B212A8}" type="presParOf" srcId="{B7102367-2005-41C4-AD03-4BB3BEA7E660}" destId="{1117573A-177D-4A48-8848-7BAB9D79927C}" srcOrd="1" destOrd="0" presId="urn:microsoft.com/office/officeart/2005/8/layout/venn1"/>
    <dgm:cxn modelId="{B67A29F6-CF10-4E70-9644-F6CD4BEB49C2}" type="presParOf" srcId="{B7102367-2005-41C4-AD03-4BB3BEA7E660}" destId="{521551B1-26F9-43C6-925E-742075218BBC}" srcOrd="2" destOrd="0" presId="urn:microsoft.com/office/officeart/2005/8/layout/venn1"/>
    <dgm:cxn modelId="{A24B8F16-D4F4-4120-92AE-00CDFD8948C2}" type="presParOf" srcId="{B7102367-2005-41C4-AD03-4BB3BEA7E660}" destId="{58BE1CDE-0643-47FF-A427-06A350204951}" srcOrd="3" destOrd="0" presId="urn:microsoft.com/office/officeart/2005/8/layout/venn1"/>
    <dgm:cxn modelId="{E69F7E1F-1AA6-4991-AE53-F783842BF82F}" type="presParOf" srcId="{B7102367-2005-41C4-AD03-4BB3BEA7E660}" destId="{6151D63A-395A-4C7C-96AE-1A992097DFE9}" srcOrd="4" destOrd="0" presId="urn:microsoft.com/office/officeart/2005/8/layout/venn1"/>
    <dgm:cxn modelId="{92CA198F-186B-4BC1-9194-4B3A4F25381B}" type="presParOf" srcId="{B7102367-2005-41C4-AD03-4BB3BEA7E660}" destId="{733C223E-2C77-4528-8FF9-28495E175E6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A55D89-7ED0-4A4C-9B8C-7FD489C73A7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CD068C-E53F-4E2B-9E38-28341BB87AF7}">
      <dgm:prSet phldrT="[Text]" custT="1"/>
      <dgm:spPr/>
      <dgm:t>
        <a:bodyPr/>
        <a:lstStyle/>
        <a:p>
          <a:r>
            <a:rPr lang="en-GB" sz="4400" b="1" dirty="0" smtClean="0"/>
            <a:t>Comprehensive income</a:t>
          </a:r>
        </a:p>
        <a:p>
          <a:r>
            <a:rPr lang="en-GB" sz="2800" dirty="0" smtClean="0"/>
            <a:t>A current view of performance</a:t>
          </a:r>
          <a:endParaRPr lang="en-GB" sz="2800" dirty="0"/>
        </a:p>
      </dgm:t>
    </dgm:pt>
    <dgm:pt modelId="{1CF9431B-D7BB-4D04-81A6-3EBC2AF393CA}" type="parTrans" cxnId="{B4FEE17C-3C0A-44D4-90CA-5CF81AEFEBD3}">
      <dgm:prSet/>
      <dgm:spPr/>
      <dgm:t>
        <a:bodyPr/>
        <a:lstStyle/>
        <a:p>
          <a:endParaRPr lang="en-GB"/>
        </a:p>
      </dgm:t>
    </dgm:pt>
    <dgm:pt modelId="{FE0FBDA8-A212-4C3B-A4F2-5176ACD462AF}" type="sibTrans" cxnId="{B4FEE17C-3C0A-44D4-90CA-5CF81AEFEBD3}">
      <dgm:prSet/>
      <dgm:spPr/>
      <dgm:t>
        <a:bodyPr/>
        <a:lstStyle/>
        <a:p>
          <a:endParaRPr lang="en-GB"/>
        </a:p>
      </dgm:t>
    </dgm:pt>
    <dgm:pt modelId="{CF1162CF-ACDB-4448-B7CD-DBABF6A54306}">
      <dgm:prSet phldrT="[Text]" custT="1"/>
      <dgm:spPr/>
      <dgm:t>
        <a:bodyPr/>
        <a:lstStyle/>
        <a:p>
          <a:r>
            <a:rPr lang="en-GB" sz="4400" b="1" dirty="0" smtClean="0"/>
            <a:t>Profit or loss</a:t>
          </a:r>
        </a:p>
        <a:p>
          <a:r>
            <a:rPr lang="en-GB" sz="2800" dirty="0" smtClean="0"/>
            <a:t>Performance based on a locked in discount rate</a:t>
          </a:r>
          <a:endParaRPr lang="en-GB" sz="2800" dirty="0"/>
        </a:p>
      </dgm:t>
    </dgm:pt>
    <dgm:pt modelId="{3377118F-4C05-43AF-BD80-0012C5669D83}" type="parTrans" cxnId="{7F53C1DE-4410-42A3-8D63-59C6D773887B}">
      <dgm:prSet/>
      <dgm:spPr/>
      <dgm:t>
        <a:bodyPr/>
        <a:lstStyle/>
        <a:p>
          <a:endParaRPr lang="en-GB"/>
        </a:p>
      </dgm:t>
    </dgm:pt>
    <dgm:pt modelId="{34EBEF83-005D-46F5-AA53-0347C91ED924}" type="sibTrans" cxnId="{7F53C1DE-4410-42A3-8D63-59C6D773887B}">
      <dgm:prSet/>
      <dgm:spPr/>
      <dgm:t>
        <a:bodyPr/>
        <a:lstStyle/>
        <a:p>
          <a:endParaRPr lang="en-GB"/>
        </a:p>
      </dgm:t>
    </dgm:pt>
    <dgm:pt modelId="{15767B86-8E6D-4447-A30C-09EA17944F89}">
      <dgm:prSet phldrT="[Text]" custT="1"/>
      <dgm:spPr/>
      <dgm:t>
        <a:bodyPr/>
        <a:lstStyle/>
        <a:p>
          <a:r>
            <a:rPr lang="en-GB" sz="4400" b="1" dirty="0" smtClean="0"/>
            <a:t>OCI</a:t>
          </a:r>
        </a:p>
        <a:p>
          <a:r>
            <a:rPr lang="en-GB" sz="2800" dirty="0" smtClean="0"/>
            <a:t>Effect of changes in discount rate</a:t>
          </a:r>
          <a:endParaRPr lang="en-GB" sz="2800" dirty="0"/>
        </a:p>
      </dgm:t>
    </dgm:pt>
    <dgm:pt modelId="{04A3AFDB-E9ED-4EF2-BE3C-E2083172977A}" type="parTrans" cxnId="{AF48582D-CD20-449A-ADE1-931BB1B34901}">
      <dgm:prSet/>
      <dgm:spPr/>
      <dgm:t>
        <a:bodyPr/>
        <a:lstStyle/>
        <a:p>
          <a:endParaRPr lang="en-GB"/>
        </a:p>
      </dgm:t>
    </dgm:pt>
    <dgm:pt modelId="{BEED69B1-B5C0-4658-B166-7F0032967C6B}" type="sibTrans" cxnId="{AF48582D-CD20-449A-ADE1-931BB1B34901}">
      <dgm:prSet/>
      <dgm:spPr/>
      <dgm:t>
        <a:bodyPr/>
        <a:lstStyle/>
        <a:p>
          <a:endParaRPr lang="en-GB"/>
        </a:p>
      </dgm:t>
    </dgm:pt>
    <dgm:pt modelId="{FEE0929A-9D59-4A2E-B5EA-E316A4001C96}" type="pres">
      <dgm:prSet presAssocID="{6DA55D89-7ED0-4A4C-9B8C-7FD489C73A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9A391D9-689F-4900-9766-490F135DF536}" type="pres">
      <dgm:prSet presAssocID="{AFCD068C-E53F-4E2B-9E38-28341BB87AF7}" presName="vertOne" presStyleCnt="0"/>
      <dgm:spPr/>
    </dgm:pt>
    <dgm:pt modelId="{644BC35F-32CD-4F71-9B70-30A9F7980325}" type="pres">
      <dgm:prSet presAssocID="{AFCD068C-E53F-4E2B-9E38-28341BB87AF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E9683D6-E09C-44E6-8D3B-8D808BE2BFEB}" type="pres">
      <dgm:prSet presAssocID="{AFCD068C-E53F-4E2B-9E38-28341BB87AF7}" presName="parTransOne" presStyleCnt="0"/>
      <dgm:spPr/>
    </dgm:pt>
    <dgm:pt modelId="{9B5F7E1A-7FB9-4462-AD75-321BC0983DFA}" type="pres">
      <dgm:prSet presAssocID="{AFCD068C-E53F-4E2B-9E38-28341BB87AF7}" presName="horzOne" presStyleCnt="0"/>
      <dgm:spPr/>
    </dgm:pt>
    <dgm:pt modelId="{F1A1D3CC-750A-4E82-B5DE-B89519B034B2}" type="pres">
      <dgm:prSet presAssocID="{CF1162CF-ACDB-4448-B7CD-DBABF6A54306}" presName="vertTwo" presStyleCnt="0"/>
      <dgm:spPr/>
    </dgm:pt>
    <dgm:pt modelId="{15BBF4F3-F608-44E4-9E16-DF0A175EA7D2}" type="pres">
      <dgm:prSet presAssocID="{CF1162CF-ACDB-4448-B7CD-DBABF6A54306}" presName="txTwo" presStyleLbl="node2" presStyleIdx="0" presStyleCnt="2" custScaleX="12338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327643-63FA-4304-AB90-4D431E9469E8}" type="pres">
      <dgm:prSet presAssocID="{CF1162CF-ACDB-4448-B7CD-DBABF6A54306}" presName="horzTwo" presStyleCnt="0"/>
      <dgm:spPr/>
    </dgm:pt>
    <dgm:pt modelId="{B8F24E76-821E-4013-94EF-6E3B382C5A48}" type="pres">
      <dgm:prSet presAssocID="{34EBEF83-005D-46F5-AA53-0347C91ED924}" presName="sibSpaceTwo" presStyleCnt="0"/>
      <dgm:spPr/>
    </dgm:pt>
    <dgm:pt modelId="{F99D4FB3-0711-4B81-A6E6-75C97B70E6B8}" type="pres">
      <dgm:prSet presAssocID="{15767B86-8E6D-4447-A30C-09EA17944F89}" presName="vertTwo" presStyleCnt="0"/>
      <dgm:spPr/>
    </dgm:pt>
    <dgm:pt modelId="{5B1DC96E-7FFF-4F8B-939A-C83D8A348638}" type="pres">
      <dgm:prSet presAssocID="{15767B86-8E6D-4447-A30C-09EA17944F8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5393B50-B2FA-424C-B958-680CA21FCF00}" type="pres">
      <dgm:prSet presAssocID="{15767B86-8E6D-4447-A30C-09EA17944F89}" presName="horzTwo" presStyleCnt="0"/>
      <dgm:spPr/>
    </dgm:pt>
  </dgm:ptLst>
  <dgm:cxnLst>
    <dgm:cxn modelId="{AF48582D-CD20-449A-ADE1-931BB1B34901}" srcId="{AFCD068C-E53F-4E2B-9E38-28341BB87AF7}" destId="{15767B86-8E6D-4447-A30C-09EA17944F89}" srcOrd="1" destOrd="0" parTransId="{04A3AFDB-E9ED-4EF2-BE3C-E2083172977A}" sibTransId="{BEED69B1-B5C0-4658-B166-7F0032967C6B}"/>
    <dgm:cxn modelId="{4270FBF3-FC5A-435A-AB2A-BFBF8DB905A6}" type="presOf" srcId="{6DA55D89-7ED0-4A4C-9B8C-7FD489C73A78}" destId="{FEE0929A-9D59-4A2E-B5EA-E316A4001C96}" srcOrd="0" destOrd="0" presId="urn:microsoft.com/office/officeart/2005/8/layout/hierarchy4"/>
    <dgm:cxn modelId="{7E3BB776-8710-470A-AA1B-9131C30E6A2F}" type="presOf" srcId="{CF1162CF-ACDB-4448-B7CD-DBABF6A54306}" destId="{15BBF4F3-F608-44E4-9E16-DF0A175EA7D2}" srcOrd="0" destOrd="0" presId="urn:microsoft.com/office/officeart/2005/8/layout/hierarchy4"/>
    <dgm:cxn modelId="{7F53C1DE-4410-42A3-8D63-59C6D773887B}" srcId="{AFCD068C-E53F-4E2B-9E38-28341BB87AF7}" destId="{CF1162CF-ACDB-4448-B7CD-DBABF6A54306}" srcOrd="0" destOrd="0" parTransId="{3377118F-4C05-43AF-BD80-0012C5669D83}" sibTransId="{34EBEF83-005D-46F5-AA53-0347C91ED924}"/>
    <dgm:cxn modelId="{B4FEE17C-3C0A-44D4-90CA-5CF81AEFEBD3}" srcId="{6DA55D89-7ED0-4A4C-9B8C-7FD489C73A78}" destId="{AFCD068C-E53F-4E2B-9E38-28341BB87AF7}" srcOrd="0" destOrd="0" parTransId="{1CF9431B-D7BB-4D04-81A6-3EBC2AF393CA}" sibTransId="{FE0FBDA8-A212-4C3B-A4F2-5176ACD462AF}"/>
    <dgm:cxn modelId="{3E761BEA-E09F-4BB5-B736-372E803844FD}" type="presOf" srcId="{AFCD068C-E53F-4E2B-9E38-28341BB87AF7}" destId="{644BC35F-32CD-4F71-9B70-30A9F7980325}" srcOrd="0" destOrd="0" presId="urn:microsoft.com/office/officeart/2005/8/layout/hierarchy4"/>
    <dgm:cxn modelId="{FCDF7592-0ED8-4C57-B644-87F0550B93D7}" type="presOf" srcId="{15767B86-8E6D-4447-A30C-09EA17944F89}" destId="{5B1DC96E-7FFF-4F8B-939A-C83D8A348638}" srcOrd="0" destOrd="0" presId="urn:microsoft.com/office/officeart/2005/8/layout/hierarchy4"/>
    <dgm:cxn modelId="{43E1E7A8-02E1-4CE1-895F-C1DF5389D2A5}" type="presParOf" srcId="{FEE0929A-9D59-4A2E-B5EA-E316A4001C96}" destId="{19A391D9-689F-4900-9766-490F135DF536}" srcOrd="0" destOrd="0" presId="urn:microsoft.com/office/officeart/2005/8/layout/hierarchy4"/>
    <dgm:cxn modelId="{87EFE710-F1CF-4F68-955D-7529832292BB}" type="presParOf" srcId="{19A391D9-689F-4900-9766-490F135DF536}" destId="{644BC35F-32CD-4F71-9B70-30A9F7980325}" srcOrd="0" destOrd="0" presId="urn:microsoft.com/office/officeart/2005/8/layout/hierarchy4"/>
    <dgm:cxn modelId="{2870B030-1027-4AED-B9A6-ADA741B4153A}" type="presParOf" srcId="{19A391D9-689F-4900-9766-490F135DF536}" destId="{6E9683D6-E09C-44E6-8D3B-8D808BE2BFEB}" srcOrd="1" destOrd="0" presId="urn:microsoft.com/office/officeart/2005/8/layout/hierarchy4"/>
    <dgm:cxn modelId="{9C1C014E-9BCF-40C3-8A0A-3365E8BB9D51}" type="presParOf" srcId="{19A391D9-689F-4900-9766-490F135DF536}" destId="{9B5F7E1A-7FB9-4462-AD75-321BC0983DFA}" srcOrd="2" destOrd="0" presId="urn:microsoft.com/office/officeart/2005/8/layout/hierarchy4"/>
    <dgm:cxn modelId="{89EC625E-D134-4C45-A7C0-8AD580BA6675}" type="presParOf" srcId="{9B5F7E1A-7FB9-4462-AD75-321BC0983DFA}" destId="{F1A1D3CC-750A-4E82-B5DE-B89519B034B2}" srcOrd="0" destOrd="0" presId="urn:microsoft.com/office/officeart/2005/8/layout/hierarchy4"/>
    <dgm:cxn modelId="{CC291D67-858F-40FE-AD77-ED8A6FFFEE09}" type="presParOf" srcId="{F1A1D3CC-750A-4E82-B5DE-B89519B034B2}" destId="{15BBF4F3-F608-44E4-9E16-DF0A175EA7D2}" srcOrd="0" destOrd="0" presId="urn:microsoft.com/office/officeart/2005/8/layout/hierarchy4"/>
    <dgm:cxn modelId="{69E3F7CA-6187-485F-AED2-DC3B00BABCAF}" type="presParOf" srcId="{F1A1D3CC-750A-4E82-B5DE-B89519B034B2}" destId="{F3327643-63FA-4304-AB90-4D431E9469E8}" srcOrd="1" destOrd="0" presId="urn:microsoft.com/office/officeart/2005/8/layout/hierarchy4"/>
    <dgm:cxn modelId="{C6A1A7DB-16CB-405B-993F-352123AB62E0}" type="presParOf" srcId="{9B5F7E1A-7FB9-4462-AD75-321BC0983DFA}" destId="{B8F24E76-821E-4013-94EF-6E3B382C5A48}" srcOrd="1" destOrd="0" presId="urn:microsoft.com/office/officeart/2005/8/layout/hierarchy4"/>
    <dgm:cxn modelId="{7558F942-3173-4FB0-9205-81A593282077}" type="presParOf" srcId="{9B5F7E1A-7FB9-4462-AD75-321BC0983DFA}" destId="{F99D4FB3-0711-4B81-A6E6-75C97B70E6B8}" srcOrd="2" destOrd="0" presId="urn:microsoft.com/office/officeart/2005/8/layout/hierarchy4"/>
    <dgm:cxn modelId="{D1EDD8D3-A313-44AB-B820-05CC5769EF8C}" type="presParOf" srcId="{F99D4FB3-0711-4B81-A6E6-75C97B70E6B8}" destId="{5B1DC96E-7FFF-4F8B-939A-C83D8A348638}" srcOrd="0" destOrd="0" presId="urn:microsoft.com/office/officeart/2005/8/layout/hierarchy4"/>
    <dgm:cxn modelId="{31EEAA9C-1F88-4E3F-9DAC-AAA9575BBF01}" type="presParOf" srcId="{F99D4FB3-0711-4B81-A6E6-75C97B70E6B8}" destId="{A5393B50-B2FA-424C-B958-680CA21FCF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96E0C-F679-41DF-A0F4-333D90C80D08}">
      <dsp:nvSpPr>
        <dsp:cNvPr id="0" name=""/>
        <dsp:cNvSpPr/>
      </dsp:nvSpPr>
      <dsp:spPr>
        <a:xfrm>
          <a:off x="0" y="901625"/>
          <a:ext cx="802737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An overview of the IASB’s proposals</a:t>
          </a:r>
          <a:endParaRPr lang="en-GB" sz="3000" kern="1200" dirty="0"/>
        </a:p>
      </dsp:txBody>
      <dsp:txXfrm>
        <a:off x="34269" y="935894"/>
        <a:ext cx="7958839" cy="633462"/>
      </dsp:txXfrm>
    </dsp:sp>
    <dsp:sp modelId="{2348A55C-FC95-4346-846C-3FB4AE986091}">
      <dsp:nvSpPr>
        <dsp:cNvPr id="0" name=""/>
        <dsp:cNvSpPr/>
      </dsp:nvSpPr>
      <dsp:spPr>
        <a:xfrm>
          <a:off x="0" y="1690025"/>
          <a:ext cx="802737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Main focus of the forthcoming exposure draft</a:t>
          </a:r>
          <a:endParaRPr lang="en-GB" sz="3000" kern="1200" dirty="0"/>
        </a:p>
      </dsp:txBody>
      <dsp:txXfrm>
        <a:off x="34269" y="1724294"/>
        <a:ext cx="7958839" cy="633462"/>
      </dsp:txXfrm>
    </dsp:sp>
    <dsp:sp modelId="{CA45FB63-9298-46F5-8531-C89016F77B45}">
      <dsp:nvSpPr>
        <dsp:cNvPr id="0" name=""/>
        <dsp:cNvSpPr/>
      </dsp:nvSpPr>
      <dsp:spPr>
        <a:xfrm>
          <a:off x="0" y="2478425"/>
          <a:ext cx="802737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A closer look</a:t>
          </a:r>
          <a:endParaRPr lang="en-GB" sz="3000" kern="1200" dirty="0"/>
        </a:p>
      </dsp:txBody>
      <dsp:txXfrm>
        <a:off x="34269" y="2512694"/>
        <a:ext cx="7958839" cy="633462"/>
      </dsp:txXfrm>
    </dsp:sp>
    <dsp:sp modelId="{DC2B7D4F-AB05-456E-9952-0FF8253B4EE4}">
      <dsp:nvSpPr>
        <dsp:cNvPr id="0" name=""/>
        <dsp:cNvSpPr/>
      </dsp:nvSpPr>
      <dsp:spPr>
        <a:xfrm>
          <a:off x="0" y="3266825"/>
          <a:ext cx="802737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For more information…</a:t>
          </a:r>
          <a:endParaRPr lang="en-GB" sz="3000" kern="1200" dirty="0"/>
        </a:p>
      </dsp:txBody>
      <dsp:txXfrm>
        <a:off x="34269" y="3301094"/>
        <a:ext cx="7958839" cy="633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D4B2E-8AA8-4B41-ABD4-EFCF409EABFC}">
      <dsp:nvSpPr>
        <dsp:cNvPr id="0" name=""/>
        <dsp:cNvSpPr/>
      </dsp:nvSpPr>
      <dsp:spPr>
        <a:xfrm>
          <a:off x="3557781" y="2778538"/>
          <a:ext cx="3501996" cy="1678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324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Liabilities have different values depending on expected due dates</a:t>
          </a:r>
          <a:endParaRPr lang="en-GB" sz="1600" kern="1200" dirty="0"/>
        </a:p>
      </dsp:txBody>
      <dsp:txXfrm>
        <a:off x="4645246" y="3234973"/>
        <a:ext cx="2377665" cy="1184975"/>
      </dsp:txXfrm>
    </dsp:sp>
    <dsp:sp modelId="{796F4FA8-C652-4FA3-8769-816C1AA80327}">
      <dsp:nvSpPr>
        <dsp:cNvPr id="0" name=""/>
        <dsp:cNvSpPr/>
      </dsp:nvSpPr>
      <dsp:spPr>
        <a:xfrm>
          <a:off x="0" y="2778538"/>
          <a:ext cx="3501996" cy="1678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698625" algn="l"/>
              <a:tab pos="2066925" algn="l"/>
            </a:tabLst>
          </a:pPr>
          <a:r>
            <a:rPr lang="en-GB" sz="1600" kern="1200" dirty="0" smtClean="0"/>
            <a:t>When available, market information is more objective</a:t>
          </a:r>
          <a:endParaRPr lang="en-GB" sz="1600" kern="1200" dirty="0"/>
        </a:p>
      </dsp:txBody>
      <dsp:txXfrm>
        <a:off x="36866" y="3234973"/>
        <a:ext cx="2377665" cy="1184975"/>
      </dsp:txXfrm>
    </dsp:sp>
    <dsp:sp modelId="{20961F24-4590-4434-8CFA-8D147213D3BA}">
      <dsp:nvSpPr>
        <dsp:cNvPr id="0" name=""/>
        <dsp:cNvSpPr/>
      </dsp:nvSpPr>
      <dsp:spPr>
        <a:xfrm>
          <a:off x="3557781" y="-7"/>
          <a:ext cx="3501996" cy="1678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324000" lvl="1" indent="-32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An uncertain liability is a greater burden to the insurer than a certain liability</a:t>
          </a:r>
          <a:endParaRPr lang="en-GB" sz="1600" kern="1200" dirty="0"/>
        </a:p>
      </dsp:txBody>
      <dsp:txXfrm>
        <a:off x="4645246" y="36859"/>
        <a:ext cx="2377665" cy="1184975"/>
      </dsp:txXfrm>
    </dsp:sp>
    <dsp:sp modelId="{846444D4-9D8B-4424-90DB-E4F05418B2D5}">
      <dsp:nvSpPr>
        <dsp:cNvPr id="0" name=""/>
        <dsp:cNvSpPr/>
      </dsp:nvSpPr>
      <dsp:spPr>
        <a:xfrm>
          <a:off x="0" y="-7"/>
          <a:ext cx="3501996" cy="1678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Relevant, complete information about changes in estimates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Transparent reporting of the economic value of embedded options and guarantees</a:t>
          </a:r>
          <a:endParaRPr lang="en-GB" sz="1600" kern="1200" dirty="0"/>
        </a:p>
      </dsp:txBody>
      <dsp:txXfrm>
        <a:off x="36866" y="36859"/>
        <a:ext cx="2377665" cy="1184975"/>
      </dsp:txXfrm>
    </dsp:sp>
    <dsp:sp modelId="{6B9D4152-AEE6-4530-B1E0-97BF0779A9A5}">
      <dsp:nvSpPr>
        <dsp:cNvPr id="0" name=""/>
        <dsp:cNvSpPr/>
      </dsp:nvSpPr>
      <dsp:spPr>
        <a:xfrm>
          <a:off x="1595765" y="478555"/>
          <a:ext cx="1898014" cy="17286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Updated estimates and assumptions</a:t>
          </a:r>
          <a:endParaRPr lang="en-GB" sz="1300" b="1" kern="1200" dirty="0"/>
        </a:p>
      </dsp:txBody>
      <dsp:txXfrm>
        <a:off x="2151680" y="984866"/>
        <a:ext cx="1342099" cy="1222343"/>
      </dsp:txXfrm>
    </dsp:sp>
    <dsp:sp modelId="{F9FA89A5-0170-4FB3-AC04-70208EB06B3C}">
      <dsp:nvSpPr>
        <dsp:cNvPr id="0" name=""/>
        <dsp:cNvSpPr/>
      </dsp:nvSpPr>
      <dsp:spPr>
        <a:xfrm rot="5400000">
          <a:off x="3624656" y="393875"/>
          <a:ext cx="1728654" cy="1898014"/>
        </a:xfrm>
        <a:prstGeom prst="pieWedge">
          <a:avLst/>
        </a:prstGeom>
        <a:solidFill>
          <a:srgbClr val="CE701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Current measurement of risk</a:t>
          </a:r>
          <a:endParaRPr lang="en-GB" sz="1300" b="1" kern="1200" dirty="0"/>
        </a:p>
      </dsp:txBody>
      <dsp:txXfrm rot="-5400000">
        <a:off x="3539976" y="984866"/>
        <a:ext cx="1342099" cy="1222343"/>
      </dsp:txXfrm>
    </dsp:sp>
    <dsp:sp modelId="{635BD039-07DB-4A12-91B0-10934781308A}">
      <dsp:nvSpPr>
        <dsp:cNvPr id="0" name=""/>
        <dsp:cNvSpPr/>
      </dsp:nvSpPr>
      <dsp:spPr>
        <a:xfrm rot="10800000">
          <a:off x="3539976" y="2278763"/>
          <a:ext cx="1898014" cy="1644800"/>
        </a:xfrm>
        <a:prstGeom prst="pieWedg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Reflect time value of money</a:t>
          </a:r>
          <a:endParaRPr lang="en-GB" sz="1300" b="1" kern="1200" dirty="0"/>
        </a:p>
      </dsp:txBody>
      <dsp:txXfrm rot="10800000">
        <a:off x="3539976" y="2278763"/>
        <a:ext cx="1342099" cy="1163049"/>
      </dsp:txXfrm>
    </dsp:sp>
    <dsp:sp modelId="{4439C156-2103-49DE-887C-9C1A84E82B09}">
      <dsp:nvSpPr>
        <dsp:cNvPr id="0" name=""/>
        <dsp:cNvSpPr/>
      </dsp:nvSpPr>
      <dsp:spPr>
        <a:xfrm rot="16200000">
          <a:off x="1722372" y="2152156"/>
          <a:ext cx="1644800" cy="18980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Market consistent estimates</a:t>
          </a:r>
          <a:endParaRPr lang="en-GB" sz="1300" b="1" kern="1200" dirty="0"/>
        </a:p>
      </dsp:txBody>
      <dsp:txXfrm rot="5400000">
        <a:off x="2151680" y="2278763"/>
        <a:ext cx="1342099" cy="1163049"/>
      </dsp:txXfrm>
    </dsp:sp>
    <dsp:sp modelId="{82600ECB-0DD8-46A7-869D-E2B1737B51DB}">
      <dsp:nvSpPr>
        <dsp:cNvPr id="0" name=""/>
        <dsp:cNvSpPr/>
      </dsp:nvSpPr>
      <dsp:spPr>
        <a:xfrm>
          <a:off x="3202229" y="1797196"/>
          <a:ext cx="655319" cy="56984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03570-21B8-4BCC-BBD5-41CDBB19FBC0}">
      <dsp:nvSpPr>
        <dsp:cNvPr id="0" name=""/>
        <dsp:cNvSpPr/>
      </dsp:nvSpPr>
      <dsp:spPr>
        <a:xfrm rot="10800000">
          <a:off x="3202229" y="2016366"/>
          <a:ext cx="655319" cy="56984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B9B59-3D79-4122-AA54-82466619D56A}">
      <dsp:nvSpPr>
        <dsp:cNvPr id="0" name=""/>
        <dsp:cNvSpPr/>
      </dsp:nvSpPr>
      <dsp:spPr>
        <a:xfrm>
          <a:off x="0" y="1320800"/>
          <a:ext cx="6096000" cy="17610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39D1A-AAB6-43F7-815D-162434E7A064}">
      <dsp:nvSpPr>
        <dsp:cNvPr id="0" name=""/>
        <dsp:cNvSpPr/>
      </dsp:nvSpPr>
      <dsp:spPr>
        <a:xfrm>
          <a:off x="2745" y="0"/>
          <a:ext cx="1320700" cy="176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H1 2013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Publish targeted exposure draft</a:t>
          </a:r>
          <a:endParaRPr lang="en-GB" sz="1300" kern="1200" dirty="0"/>
        </a:p>
      </dsp:txBody>
      <dsp:txXfrm>
        <a:off x="2745" y="0"/>
        <a:ext cx="1320700" cy="1761066"/>
      </dsp:txXfrm>
    </dsp:sp>
    <dsp:sp modelId="{D1F0636E-0C69-426B-BC1E-40D0BC9DB7EB}">
      <dsp:nvSpPr>
        <dsp:cNvPr id="0" name=""/>
        <dsp:cNvSpPr/>
      </dsp:nvSpPr>
      <dsp:spPr>
        <a:xfrm>
          <a:off x="442962" y="1981200"/>
          <a:ext cx="440266" cy="440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1039F-4EF5-4071-A79C-F85580FAB36B}">
      <dsp:nvSpPr>
        <dsp:cNvPr id="0" name=""/>
        <dsp:cNvSpPr/>
      </dsp:nvSpPr>
      <dsp:spPr>
        <a:xfrm>
          <a:off x="1389481" y="2641600"/>
          <a:ext cx="1320700" cy="176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Q4 2013 begin </a:t>
          </a:r>
          <a:r>
            <a:rPr lang="en-GB" sz="1300" kern="1200" dirty="0" err="1" smtClean="0"/>
            <a:t>redeliberations</a:t>
          </a:r>
          <a:endParaRPr lang="en-GB" sz="1300" kern="1200" dirty="0" smtClean="0"/>
        </a:p>
      </dsp:txBody>
      <dsp:txXfrm>
        <a:off x="1389481" y="2641600"/>
        <a:ext cx="1320700" cy="1761066"/>
      </dsp:txXfrm>
    </dsp:sp>
    <dsp:sp modelId="{B76D0F5D-A24D-4704-B236-9196578F78B9}">
      <dsp:nvSpPr>
        <dsp:cNvPr id="0" name=""/>
        <dsp:cNvSpPr/>
      </dsp:nvSpPr>
      <dsp:spPr>
        <a:xfrm>
          <a:off x="1829698" y="1981200"/>
          <a:ext cx="440266" cy="440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64EA0-6FAB-4EAF-8D01-7869D122F42F}">
      <dsp:nvSpPr>
        <dsp:cNvPr id="0" name=""/>
        <dsp:cNvSpPr/>
      </dsp:nvSpPr>
      <dsp:spPr>
        <a:xfrm>
          <a:off x="2776217" y="0"/>
          <a:ext cx="1320700" cy="176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H2 2014 publish IFRS</a:t>
          </a:r>
          <a:endParaRPr lang="en-GB" sz="1300" kern="1200" dirty="0"/>
        </a:p>
      </dsp:txBody>
      <dsp:txXfrm>
        <a:off x="2776217" y="0"/>
        <a:ext cx="1320700" cy="1761066"/>
      </dsp:txXfrm>
    </dsp:sp>
    <dsp:sp modelId="{5466D24A-7FAA-47F3-ABE2-A9CFC4C7513B}">
      <dsp:nvSpPr>
        <dsp:cNvPr id="0" name=""/>
        <dsp:cNvSpPr/>
      </dsp:nvSpPr>
      <dsp:spPr>
        <a:xfrm>
          <a:off x="3216434" y="1981200"/>
          <a:ext cx="440266" cy="440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26E85-BB16-47FF-ABFD-35E981A7BC44}">
      <dsp:nvSpPr>
        <dsp:cNvPr id="0" name=""/>
        <dsp:cNvSpPr/>
      </dsp:nvSpPr>
      <dsp:spPr>
        <a:xfrm>
          <a:off x="4162953" y="2641600"/>
          <a:ext cx="1320700" cy="176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Proposed effective date </a:t>
          </a:r>
          <a:br>
            <a:rPr lang="en-GB" sz="1300" kern="1200" dirty="0" smtClean="0"/>
          </a:br>
          <a:r>
            <a:rPr lang="en-GB" sz="1300" kern="1200" dirty="0" err="1" smtClean="0"/>
            <a:t>approx</a:t>
          </a:r>
          <a:r>
            <a:rPr lang="en-GB" sz="1300" kern="1200" dirty="0" smtClean="0"/>
            <a:t> 3 years after publication </a:t>
          </a:r>
          <a:br>
            <a:rPr lang="en-GB" sz="1300" kern="1200" dirty="0" smtClean="0"/>
          </a:br>
          <a:r>
            <a:rPr lang="en-GB" sz="1300" kern="1200" dirty="0" smtClean="0"/>
            <a:t>(1 January 2018?)</a:t>
          </a:r>
          <a:endParaRPr lang="en-GB" sz="1300" kern="1200" dirty="0"/>
        </a:p>
      </dsp:txBody>
      <dsp:txXfrm>
        <a:off x="4162953" y="2641600"/>
        <a:ext cx="1320700" cy="1761066"/>
      </dsp:txXfrm>
    </dsp:sp>
    <dsp:sp modelId="{5E63C99F-AFAC-4160-AFC0-F1457A7B595D}">
      <dsp:nvSpPr>
        <dsp:cNvPr id="0" name=""/>
        <dsp:cNvSpPr/>
      </dsp:nvSpPr>
      <dsp:spPr>
        <a:xfrm>
          <a:off x="4603170" y="1981200"/>
          <a:ext cx="440266" cy="440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0BEDF-E2B6-47EC-9580-D7BF3F9F8173}">
      <dsp:nvSpPr>
        <dsp:cNvPr id="0" name=""/>
        <dsp:cNvSpPr/>
      </dsp:nvSpPr>
      <dsp:spPr>
        <a:xfrm>
          <a:off x="2165225" y="62106"/>
          <a:ext cx="2981131" cy="29811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Measurement proposals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Treatment of unearned profit in contract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Treatment of participating contracts</a:t>
          </a:r>
          <a:endParaRPr lang="en-GB" sz="1100" kern="1200" dirty="0"/>
        </a:p>
      </dsp:txBody>
      <dsp:txXfrm>
        <a:off x="2562709" y="583804"/>
        <a:ext cx="2186162" cy="1341509"/>
      </dsp:txXfrm>
    </dsp:sp>
    <dsp:sp modelId="{521551B1-26F9-43C6-925E-742075218BBC}">
      <dsp:nvSpPr>
        <dsp:cNvPr id="0" name=""/>
        <dsp:cNvSpPr/>
      </dsp:nvSpPr>
      <dsp:spPr>
        <a:xfrm>
          <a:off x="3240916" y="1925313"/>
          <a:ext cx="2981131" cy="29811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Approach to transition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Retrospective application if practicable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Estimate residual margin on transition if retrospective application impracticable</a:t>
          </a:r>
          <a:endParaRPr lang="en-GB" sz="1100" kern="1200" dirty="0"/>
        </a:p>
      </dsp:txBody>
      <dsp:txXfrm>
        <a:off x="4152646" y="2695439"/>
        <a:ext cx="1788678" cy="1639622"/>
      </dsp:txXfrm>
    </dsp:sp>
    <dsp:sp modelId="{6151D63A-395A-4C7C-96AE-1A992097DFE9}">
      <dsp:nvSpPr>
        <dsp:cNvPr id="0" name=""/>
        <dsp:cNvSpPr/>
      </dsp:nvSpPr>
      <dsp:spPr>
        <a:xfrm>
          <a:off x="1089533" y="1925313"/>
          <a:ext cx="2981131" cy="29811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Presentation proposals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Presentation of premiums, claims and expenses in statement of comprehensive income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Presenting effect of changes in discount rate in OCI</a:t>
          </a:r>
          <a:endParaRPr lang="en-GB" sz="1100" kern="1200" dirty="0"/>
        </a:p>
      </dsp:txBody>
      <dsp:txXfrm>
        <a:off x="1370257" y="2695439"/>
        <a:ext cx="1788678" cy="16396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BC35F-32CD-4F71-9B70-30A9F7980325}">
      <dsp:nvSpPr>
        <dsp:cNvPr id="0" name=""/>
        <dsp:cNvSpPr/>
      </dsp:nvSpPr>
      <dsp:spPr>
        <a:xfrm>
          <a:off x="2580" y="2159"/>
          <a:ext cx="7839043" cy="20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Comprehensive income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 current view of performance</a:t>
          </a:r>
          <a:endParaRPr lang="en-GB" sz="2800" kern="1200" dirty="0"/>
        </a:p>
      </dsp:txBody>
      <dsp:txXfrm>
        <a:off x="63410" y="62989"/>
        <a:ext cx="7717383" cy="1955218"/>
      </dsp:txXfrm>
    </dsp:sp>
    <dsp:sp modelId="{15BBF4F3-F608-44E4-9E16-DF0A175EA7D2}">
      <dsp:nvSpPr>
        <dsp:cNvPr id="0" name=""/>
        <dsp:cNvSpPr/>
      </dsp:nvSpPr>
      <dsp:spPr>
        <a:xfrm>
          <a:off x="2580" y="2287951"/>
          <a:ext cx="4172904" cy="20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Profit or loss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Performance based on a locked in discount rate</a:t>
          </a:r>
          <a:endParaRPr lang="en-GB" sz="2800" kern="1200" dirty="0"/>
        </a:p>
      </dsp:txBody>
      <dsp:txXfrm>
        <a:off x="63410" y="2348781"/>
        <a:ext cx="4051244" cy="1955218"/>
      </dsp:txXfrm>
    </dsp:sp>
    <dsp:sp modelId="{5B1DC96E-7FFF-4F8B-939A-C83D8A348638}">
      <dsp:nvSpPr>
        <dsp:cNvPr id="0" name=""/>
        <dsp:cNvSpPr/>
      </dsp:nvSpPr>
      <dsp:spPr>
        <a:xfrm>
          <a:off x="4459576" y="2287951"/>
          <a:ext cx="3382046" cy="20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smtClean="0"/>
            <a:t>OCI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Effect of changes in discount rate</a:t>
          </a:r>
          <a:endParaRPr lang="en-GB" sz="2800" kern="1200" dirty="0"/>
        </a:p>
      </dsp:txBody>
      <dsp:txXfrm>
        <a:off x="4520406" y="2348781"/>
        <a:ext cx="3260386" cy="1955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5CC39-DF50-45BC-9C69-11A3EC74AD85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32D0F-71AE-4524-A7C4-CD9DE2CA3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86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B3D2F-EB08-4E09-826E-AA93096799DA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1D0F3-B938-4EFA-BA98-0A8F29425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9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b="1" smtClean="0"/>
              <a:t>FV measurement ED – other points:</a:t>
            </a:r>
          </a:p>
          <a:p>
            <a:pPr>
              <a:buFontTx/>
              <a:buChar char="•"/>
            </a:pPr>
            <a:r>
              <a:rPr lang="en-GB" smtClean="0"/>
              <a:t>When determining fair value, all available and relevant market prices should be considered.</a:t>
            </a:r>
          </a:p>
          <a:p>
            <a:pPr>
              <a:buFontTx/>
              <a:buChar char="•"/>
            </a:pPr>
            <a:r>
              <a:rPr lang="en-GB" smtClean="0"/>
              <a:t>The use of bid prices in the measurement of financial instrument assets is not required.</a:t>
            </a:r>
          </a:p>
          <a:p>
            <a:pPr>
              <a:buFontTx/>
              <a:buChar char="•"/>
            </a:pPr>
            <a:r>
              <a:rPr lang="en-GB" smtClean="0"/>
              <a:t>The fair value of a liability should reflect the effect of non-performance risk (i.e. risk of default).</a:t>
            </a:r>
          </a:p>
          <a:p>
            <a:pPr>
              <a:buFontTx/>
              <a:buChar char="•"/>
            </a:pPr>
            <a:r>
              <a:rPr lang="en-GB" smtClean="0"/>
              <a:t>The fair value measurement should consider the most advantageous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D078E-4566-414B-8EB0-AEBE736827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85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C5106-6BF9-43A3-A7E6-A0C844FFBB0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C5106-6BF9-43A3-A7E6-A0C844FFBB0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97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32CBE-0767-4AA1-B76C-64E827B8627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52BF8EC-BDB8-4771-8058-D6D978F98D99}" type="slidenum">
              <a:rPr lang="en-GB" sz="1200">
                <a:solidFill>
                  <a:prstClr val="black"/>
                </a:solidFill>
              </a:rPr>
              <a:pPr eaLnBrk="1" hangingPunct="1"/>
              <a:t>6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731" y="686278"/>
            <a:ext cx="5384539" cy="3428448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0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8E64D-6FCC-428F-847D-C706A697395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3852" y="8684827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1F8D251-23D3-416F-B1BE-9277ECBF17DF}" type="slidenum">
              <a:rPr lang="en-GB" sz="1200">
                <a:solidFill>
                  <a:prstClr val="black"/>
                </a:solidFill>
                <a:ea typeface="ＭＳ Ｐゴシック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2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0A636-CDCE-4097-970F-7AF13692BB1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40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3852" y="8684827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1F8D251-23D3-416F-B1BE-9277ECBF17DF}" type="slidenum">
              <a:rPr lang="en-GB" sz="1200">
                <a:solidFill>
                  <a:prstClr val="black"/>
                </a:solidFill>
                <a:ea typeface="ＭＳ Ｐゴシック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20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_Cover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9" y="4336428"/>
            <a:ext cx="5959732" cy="1281106"/>
          </a:xfrm>
        </p:spPr>
        <p:txBody>
          <a:bodyPr>
            <a:noAutofit/>
          </a:bodyPr>
          <a:lstStyle>
            <a:lvl1pPr marL="0" indent="0" algn="r">
              <a:lnSpc>
                <a:spcPts val="4600"/>
              </a:lnSpc>
              <a:buNone/>
              <a:defRPr sz="4000" b="1">
                <a:solidFill>
                  <a:srgbClr val="E201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6111902"/>
            <a:ext cx="4245220" cy="3031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32643" y="6439659"/>
            <a:ext cx="8480180" cy="8010"/>
          </a:xfrm>
          <a:prstGeom prst="line">
            <a:avLst/>
          </a:prstGeom>
          <a:ln w="25400">
            <a:solidFill>
              <a:srgbClr val="E20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32309" y="1947847"/>
            <a:ext cx="8484912" cy="972000"/>
          </a:xfrm>
          <a:prstGeom prst="rect">
            <a:avLst/>
          </a:prstGeom>
          <a:solidFill>
            <a:srgbClr val="E20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89" y="2130427"/>
            <a:ext cx="8308731" cy="634039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32289" y="6537328"/>
            <a:ext cx="5511311" cy="1444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 The Actuarial Profession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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www.actuaries.org.uk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896019" y="0"/>
            <a:ext cx="2786082" cy="6858000"/>
            <a:chOff x="-3137354" y="0"/>
            <a:chExt cx="3018256" cy="6858000"/>
          </a:xfrm>
        </p:grpSpPr>
        <p:grpSp>
          <p:nvGrpSpPr>
            <p:cNvPr id="15" name="Group 64"/>
            <p:cNvGrpSpPr/>
            <p:nvPr/>
          </p:nvGrpSpPr>
          <p:grpSpPr>
            <a:xfrm>
              <a:off x="-3137354" y="0"/>
              <a:ext cx="3018256" cy="6858000"/>
              <a:chOff x="-3137354" y="0"/>
              <a:chExt cx="3018256" cy="6858000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-3137354" y="0"/>
                <a:ext cx="29944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 userDrawn="1"/>
            </p:nvSpPr>
            <p:spPr>
              <a:xfrm>
                <a:off x="-2982572" y="99308"/>
                <a:ext cx="283966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spc="-20" dirty="0" smtClean="0">
                    <a:solidFill>
                      <a:schemeClr val="accent2"/>
                    </a:solidFill>
                  </a:rPr>
                  <a:t>Colour</a:t>
                </a:r>
                <a:r>
                  <a:rPr lang="en-GB" sz="1000" b="1" spc="-20" baseline="0" dirty="0" smtClean="0">
                    <a:solidFill>
                      <a:schemeClr val="accent2"/>
                    </a:solidFill>
                  </a:rPr>
                  <a:t> palette for PowerPoint presentations</a:t>
                </a:r>
                <a:endParaRPr lang="en-US" sz="1000" b="1" spc="-2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19" name="Group 58"/>
              <p:cNvGrpSpPr/>
              <p:nvPr userDrawn="1"/>
            </p:nvGrpSpPr>
            <p:grpSpPr>
              <a:xfrm>
                <a:off x="-2982571" y="611619"/>
                <a:ext cx="2863473" cy="307777"/>
                <a:chOff x="-2982571" y="611619"/>
                <a:chExt cx="2863473" cy="307777"/>
              </a:xfrm>
            </p:grpSpPr>
            <p:sp>
              <p:nvSpPr>
                <p:cNvPr id="61" name="Rectangle 9"/>
                <p:cNvSpPr/>
                <p:nvPr userDrawn="1"/>
              </p:nvSpPr>
              <p:spPr>
                <a:xfrm>
                  <a:off x="-2982571" y="611619"/>
                  <a:ext cx="309565" cy="2857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11"/>
                <p:cNvSpPr txBox="1"/>
                <p:nvPr userDrawn="1"/>
              </p:nvSpPr>
              <p:spPr>
                <a:xfrm>
                  <a:off x="-2518224" y="611619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Bright Green</a:t>
                  </a:r>
                </a:p>
                <a:p>
                  <a:r>
                    <a:rPr lang="en-GB" sz="1000" dirty="0" smtClean="0"/>
                    <a:t>R148</a:t>
                  </a:r>
                  <a:r>
                    <a:rPr lang="en-GB" sz="1000" baseline="0" dirty="0" smtClean="0"/>
                    <a:t>  G166  B31</a:t>
                  </a:r>
                  <a:endParaRPr lang="en-US" sz="1000" dirty="0"/>
                </a:p>
              </p:txBody>
            </p:sp>
          </p:grpSp>
          <p:grpSp>
            <p:nvGrpSpPr>
              <p:cNvPr id="20" name="Group 13"/>
              <p:cNvGrpSpPr/>
              <p:nvPr userDrawn="1"/>
            </p:nvGrpSpPr>
            <p:grpSpPr>
              <a:xfrm>
                <a:off x="-2982575" y="1017117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9" name="Rectangle 1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1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Slate</a:t>
                  </a:r>
                </a:p>
                <a:p>
                  <a:r>
                    <a:rPr lang="en-GB" sz="1000" dirty="0" smtClean="0"/>
                    <a:t>R32</a:t>
                  </a:r>
                  <a:r>
                    <a:rPr lang="en-GB" sz="1000" baseline="0" dirty="0" smtClean="0"/>
                    <a:t>  G44  B52*</a:t>
                  </a:r>
                  <a:endParaRPr lang="en-US" sz="800" dirty="0"/>
                </a:p>
              </p:txBody>
            </p:sp>
          </p:grpSp>
          <p:grpSp>
            <p:nvGrpSpPr>
              <p:cNvPr id="21" name="Group 16"/>
              <p:cNvGrpSpPr/>
              <p:nvPr userDrawn="1"/>
            </p:nvGrpSpPr>
            <p:grpSpPr>
              <a:xfrm>
                <a:off x="-2982575" y="171436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7" name="Rectangle 1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1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Olive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R120</a:t>
                  </a:r>
                  <a:r>
                    <a:rPr lang="en-GB" sz="1000" baseline="0" dirty="0" smtClean="0"/>
                    <a:t>  G162  B47</a:t>
                  </a:r>
                  <a:endParaRPr lang="en-US" sz="1000" dirty="0"/>
                </a:p>
              </p:txBody>
            </p:sp>
          </p:grpSp>
          <p:sp>
            <p:nvSpPr>
              <p:cNvPr id="22" name="TextBox 21"/>
              <p:cNvSpPr txBox="1"/>
              <p:nvPr userDrawn="1"/>
            </p:nvSpPr>
            <p:spPr>
              <a:xfrm>
                <a:off x="-2982571" y="1500174"/>
                <a:ext cx="239912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Secondary colour palette</a:t>
                </a:r>
                <a:endParaRPr lang="en-US" sz="1000" b="1" dirty="0"/>
              </a:p>
            </p:txBody>
          </p:sp>
          <p:sp>
            <p:nvSpPr>
              <p:cNvPr id="23" name="TextBox 22"/>
              <p:cNvSpPr txBox="1"/>
              <p:nvPr userDrawn="1"/>
            </p:nvSpPr>
            <p:spPr>
              <a:xfrm>
                <a:off x="-2982571" y="375532"/>
                <a:ext cx="239912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Primary colour palette</a:t>
                </a:r>
                <a:endParaRPr lang="en-US" sz="1000" b="1" dirty="0"/>
              </a:p>
            </p:txBody>
          </p:sp>
          <p:grpSp>
            <p:nvGrpSpPr>
              <p:cNvPr id="24" name="Group 24"/>
              <p:cNvGrpSpPr/>
              <p:nvPr userDrawn="1"/>
            </p:nvGrpSpPr>
            <p:grpSpPr>
              <a:xfrm>
                <a:off x="-2982575" y="2125498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5" name="Rectangle 5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0093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Bottle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G147  B127</a:t>
                  </a:r>
                  <a:endParaRPr lang="en-US" sz="1000" dirty="0"/>
                </a:p>
              </p:txBody>
            </p:sp>
          </p:grpSp>
          <p:grpSp>
            <p:nvGrpSpPr>
              <p:cNvPr id="25" name="Group 27"/>
              <p:cNvGrpSpPr/>
              <p:nvPr userDrawn="1"/>
            </p:nvGrpSpPr>
            <p:grpSpPr>
              <a:xfrm>
                <a:off x="-2982575" y="253663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3" name="Rectangle 52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Turquoise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G138  B176</a:t>
                  </a:r>
                  <a:endParaRPr lang="en-US" sz="1000" dirty="0"/>
                </a:p>
              </p:txBody>
            </p:sp>
          </p:grpSp>
          <p:grpSp>
            <p:nvGrpSpPr>
              <p:cNvPr id="26" name="Group 60"/>
              <p:cNvGrpSpPr/>
              <p:nvPr userDrawn="1"/>
            </p:nvGrpSpPr>
            <p:grpSpPr>
              <a:xfrm>
                <a:off x="-2982571" y="2947770"/>
                <a:ext cx="2863473" cy="307777"/>
                <a:chOff x="-2982571" y="2947770"/>
                <a:chExt cx="2863473" cy="307777"/>
              </a:xfrm>
            </p:grpSpPr>
            <p:sp>
              <p:nvSpPr>
                <p:cNvPr id="51" name="Rectangle 50"/>
                <p:cNvSpPr/>
                <p:nvPr userDrawn="1"/>
              </p:nvSpPr>
              <p:spPr>
                <a:xfrm>
                  <a:off x="-2982571" y="2947770"/>
                  <a:ext cx="309565" cy="285752"/>
                </a:xfrm>
                <a:prstGeom prst="rect">
                  <a:avLst/>
                </a:prstGeom>
                <a:solidFill>
                  <a:srgbClr val="1AA0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-2518224" y="2947770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Aqua Blue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</a:t>
                  </a:r>
                  <a:r>
                    <a:rPr lang="en-GB" sz="1000" baseline="0" dirty="0" smtClean="0"/>
                    <a:t>26 G160  B170</a:t>
                  </a:r>
                  <a:endParaRPr lang="en-US" sz="1000" dirty="0"/>
                </a:p>
              </p:txBody>
            </p:sp>
          </p:grpSp>
          <p:grpSp>
            <p:nvGrpSpPr>
              <p:cNvPr id="27" name="Group 33"/>
              <p:cNvGrpSpPr/>
              <p:nvPr userDrawn="1"/>
            </p:nvGrpSpPr>
            <p:grpSpPr>
              <a:xfrm>
                <a:off x="-2982575" y="335890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9" name="Rectangle 48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7ECD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Pastel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R126</a:t>
                  </a:r>
                  <a:r>
                    <a:rPr lang="en-GB" sz="1000" baseline="0" dirty="0" smtClean="0"/>
                    <a:t>  G205  B195</a:t>
                  </a:r>
                  <a:endParaRPr lang="en-US" sz="1000" dirty="0"/>
                </a:p>
              </p:txBody>
            </p:sp>
          </p:grpSp>
          <p:grpSp>
            <p:nvGrpSpPr>
              <p:cNvPr id="28" name="Group 36"/>
              <p:cNvGrpSpPr/>
              <p:nvPr userDrawn="1"/>
            </p:nvGrpSpPr>
            <p:grpSpPr>
              <a:xfrm>
                <a:off x="-2982575" y="377004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7" name="Rectangle 46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Light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R123</a:t>
                  </a:r>
                  <a:r>
                    <a:rPr lang="en-GB" sz="1000" baseline="0" dirty="0" smtClean="0"/>
                    <a:t>  G149  B174*</a:t>
                  </a:r>
                  <a:endParaRPr lang="en-US" sz="1000" dirty="0"/>
                </a:p>
              </p:txBody>
            </p:sp>
          </p:grpSp>
          <p:grpSp>
            <p:nvGrpSpPr>
              <p:cNvPr id="29" name="Group 63"/>
              <p:cNvGrpSpPr/>
              <p:nvPr userDrawn="1"/>
            </p:nvGrpSpPr>
            <p:grpSpPr>
              <a:xfrm>
                <a:off x="-2982571" y="4181178"/>
                <a:ext cx="2863473" cy="307777"/>
                <a:chOff x="-2982571" y="4181178"/>
                <a:chExt cx="2863473" cy="307777"/>
              </a:xfrm>
            </p:grpSpPr>
            <p:sp>
              <p:nvSpPr>
                <p:cNvPr id="45" name="Rectangle 44"/>
                <p:cNvSpPr/>
                <p:nvPr userDrawn="1"/>
              </p:nvSpPr>
              <p:spPr>
                <a:xfrm>
                  <a:off x="-2982571" y="4181178"/>
                  <a:ext cx="309565" cy="285752"/>
                </a:xfrm>
                <a:prstGeom prst="rect">
                  <a:avLst/>
                </a:prstGeom>
                <a:solidFill>
                  <a:srgbClr val="616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/>
                <p:cNvSpPr txBox="1"/>
                <p:nvPr userDrawn="1"/>
              </p:nvSpPr>
              <p:spPr>
                <a:xfrm>
                  <a:off x="-2518224" y="4181178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R97</a:t>
                  </a:r>
                  <a:r>
                    <a:rPr lang="en-GB" sz="1000" baseline="0" dirty="0" smtClean="0"/>
                    <a:t>  G107  B156</a:t>
                  </a:r>
                  <a:endParaRPr lang="en-US" sz="1000" dirty="0"/>
                </a:p>
              </p:txBody>
            </p:sp>
          </p:grpSp>
          <p:grpSp>
            <p:nvGrpSpPr>
              <p:cNvPr id="30" name="Group 43"/>
              <p:cNvGrpSpPr/>
              <p:nvPr userDrawn="1"/>
            </p:nvGrpSpPr>
            <p:grpSpPr>
              <a:xfrm>
                <a:off x="-2982575" y="459231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3" name="Rectangle 42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BAA3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Ecru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R186</a:t>
                  </a:r>
                  <a:r>
                    <a:rPr lang="en-GB" sz="1000" baseline="0" dirty="0" smtClean="0"/>
                    <a:t>  G163  B171</a:t>
                  </a:r>
                  <a:endParaRPr lang="en-US" sz="1000" dirty="0"/>
                </a:p>
              </p:txBody>
            </p:sp>
          </p:grpSp>
          <p:grpSp>
            <p:nvGrpSpPr>
              <p:cNvPr id="31" name="Group 46"/>
              <p:cNvGrpSpPr/>
              <p:nvPr userDrawn="1"/>
            </p:nvGrpSpPr>
            <p:grpSpPr>
              <a:xfrm>
                <a:off x="-2982575" y="5003450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1" name="Rectangle 40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7B0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Yellow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R215</a:t>
                  </a:r>
                  <a:r>
                    <a:rPr lang="en-GB" sz="1000" baseline="0" dirty="0" smtClean="0"/>
                    <a:t>  G176  B18</a:t>
                  </a:r>
                  <a:endParaRPr lang="en-US" sz="1000" dirty="0"/>
                </a:p>
              </p:txBody>
            </p:sp>
          </p:grpSp>
          <p:grpSp>
            <p:nvGrpSpPr>
              <p:cNvPr id="32" name="Group 49"/>
              <p:cNvGrpSpPr/>
              <p:nvPr userDrawn="1"/>
            </p:nvGrpSpPr>
            <p:grpSpPr>
              <a:xfrm>
                <a:off x="-2982575" y="541458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9" name="Rectangle 38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587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Orange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R213</a:t>
                  </a:r>
                  <a:r>
                    <a:rPr lang="en-GB" sz="1000" baseline="0" dirty="0" smtClean="0"/>
                    <a:t>  G135  B43</a:t>
                  </a:r>
                  <a:endParaRPr lang="en-US" sz="1000" dirty="0"/>
                </a:p>
              </p:txBody>
            </p:sp>
          </p:grpSp>
          <p:grpSp>
            <p:nvGrpSpPr>
              <p:cNvPr id="33" name="Group 52"/>
              <p:cNvGrpSpPr/>
              <p:nvPr userDrawn="1"/>
            </p:nvGrpSpPr>
            <p:grpSpPr>
              <a:xfrm>
                <a:off x="-2982575" y="582572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7" name="Rectangle 36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E34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R238</a:t>
                  </a:r>
                  <a:r>
                    <a:rPr lang="en-GB" sz="1000" baseline="0" dirty="0" smtClean="0"/>
                    <a:t>  G52  B36</a:t>
                  </a:r>
                  <a:endParaRPr lang="en-US" sz="1000" dirty="0"/>
                </a:p>
              </p:txBody>
            </p:sp>
          </p:grpSp>
          <p:grpSp>
            <p:nvGrpSpPr>
              <p:cNvPr id="34" name="Group 55"/>
              <p:cNvGrpSpPr/>
              <p:nvPr userDrawn="1"/>
            </p:nvGrpSpPr>
            <p:grpSpPr>
              <a:xfrm>
                <a:off x="-2982575" y="6236855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5" name="Rectangle 3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201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</a:t>
                  </a:r>
                  <a:r>
                    <a:rPr lang="en-GB" sz="1000" baseline="0" dirty="0" err="1" smtClean="0"/>
                    <a:t>Rubine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R226</a:t>
                  </a:r>
                  <a:r>
                    <a:rPr lang="en-GB" sz="1000" baseline="0" dirty="0" smtClean="0"/>
                    <a:t>  G1  B119</a:t>
                  </a:r>
                  <a:endParaRPr lang="en-US" sz="1000" dirty="0"/>
                </a:p>
              </p:txBody>
            </p:sp>
          </p:grpSp>
        </p:grpSp>
        <p:sp>
          <p:nvSpPr>
            <p:cNvPr id="16" name="TextBox 15"/>
            <p:cNvSpPr txBox="1"/>
            <p:nvPr userDrawn="1"/>
          </p:nvSpPr>
          <p:spPr>
            <a:xfrm>
              <a:off x="-2976618" y="6626682"/>
              <a:ext cx="271464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*This colour reference is for screen presentations only</a:t>
              </a:r>
              <a:endParaRPr lang="en-US" dirty="0"/>
            </a:p>
          </p:txBody>
        </p:sp>
      </p:grpSp>
      <p:pic>
        <p:nvPicPr>
          <p:cNvPr id="64" name="Picture 63" descr="AP_logo_RGB_150dp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2629214" cy="739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pp templat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/>
          <a:stretch>
            <a:fillRect/>
          </a:stretch>
        </p:blipFill>
        <p:spPr bwMode="auto">
          <a:xfrm>
            <a:off x="265235" y="1"/>
            <a:ext cx="8612065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703385" y="6019800"/>
            <a:ext cx="3738197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900" dirty="0">
                <a:solidFill>
                  <a:srgbClr val="5F6062"/>
                </a:solidFill>
              </a:rPr>
              <a:t>The views expressed in this presentation are those of the presenter, </a:t>
            </a:r>
            <a:br>
              <a:rPr lang="en-GB" sz="900" dirty="0">
                <a:solidFill>
                  <a:srgbClr val="5F6062"/>
                </a:solidFill>
              </a:rPr>
            </a:br>
            <a:r>
              <a:rPr lang="en-GB" sz="900" dirty="0">
                <a:solidFill>
                  <a:srgbClr val="5F6062"/>
                </a:solidFill>
              </a:rPr>
              <a:t>not necessarily those of the IASB or IFRS Foundation.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gray">
          <a:xfrm>
            <a:off x="681404" y="914401"/>
            <a:ext cx="5931877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</a:rPr>
              <a:t>International Financial Reporting Standards</a:t>
            </a:r>
          </a:p>
        </p:txBody>
      </p:sp>
      <p:pic>
        <p:nvPicPr>
          <p:cNvPr id="8" name="Picture 1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5973764"/>
            <a:ext cx="277104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914525"/>
            <a:ext cx="5046785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3962400"/>
            <a:ext cx="5046785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00454" y="6462713"/>
            <a:ext cx="5647592" cy="1905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903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6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62B69-D284-4E23-9676-1FE14B90795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206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66700" indent="-266700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 typeface="Arial" pitchFamily="34" charset="0"/>
              <a:buChar char="•"/>
              <a:defRPr sz="2600"/>
            </a:lvl2pPr>
            <a:lvl3pPr marL="619125" indent="-266700">
              <a:defRPr sz="2400"/>
            </a:lvl3pPr>
            <a:lvl4pPr marL="990600" indent="-266700">
              <a:defRPr/>
            </a:lvl4pPr>
            <a:lvl5pPr marL="1352550" indent="-2667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3A3DB-6ADF-47AA-AFE8-6C4D0D78AB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169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895350" indent="-361950">
              <a:spcBef>
                <a:spcPts val="936"/>
              </a:spcBef>
              <a:buClr>
                <a:schemeClr val="bg2"/>
              </a:buClr>
              <a:buFont typeface="Wingdings" pitchFamily="2" charset="2"/>
              <a:buChar char=""/>
              <a:defRPr sz="2400"/>
            </a:lvl2pPr>
            <a:lvl3pPr marL="1352550" indent="-266700">
              <a:defRPr sz="2200"/>
            </a:lvl3pPr>
            <a:lvl4pPr marL="1352550" indent="-266700">
              <a:tabLst/>
              <a:defRPr sz="2200"/>
            </a:lvl4pPr>
            <a:lvl5pPr marL="1352550" indent="-266700">
              <a:tabLst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B8A33-4B8D-4E0D-A0C0-F6961AEF59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383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F6062"/>
              </a:solidFill>
              <a:ea typeface="ＭＳ Ｐゴシック" charset="-128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331177" y="1042988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5F6062"/>
              </a:solidFill>
              <a:ea typeface="ＭＳ Ｐゴシック" charset="-128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" y="0"/>
            <a:ext cx="847578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681404" y="952501"/>
            <a:ext cx="5931877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700454" y="5883275"/>
            <a:ext cx="373819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5F6062"/>
                </a:solidFill>
                <a:ea typeface="ＭＳ Ｐゴシック" charset="-128"/>
              </a:rPr>
              <a:t>The views expressed in this presentation are those of the presenter, </a:t>
            </a:r>
            <a:br>
              <a:rPr lang="en-GB" sz="1000">
                <a:solidFill>
                  <a:srgbClr val="5F6062"/>
                </a:solidFill>
                <a:ea typeface="ＭＳ Ｐゴシック" charset="-128"/>
              </a:rPr>
            </a:br>
            <a:r>
              <a:rPr lang="en-GB" sz="1000">
                <a:solidFill>
                  <a:srgbClr val="5F6062"/>
                </a:solidFill>
                <a:ea typeface="ＭＳ Ｐゴシック" charset="-128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5973764"/>
            <a:ext cx="277104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1754" y="1914525"/>
            <a:ext cx="5046785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1754" y="3962400"/>
            <a:ext cx="5046785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700454" y="6462714"/>
            <a:ext cx="5647592" cy="192087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701920" y="371475"/>
            <a:ext cx="1189892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3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03" y="1340768"/>
            <a:ext cx="3780463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3" y="2132856"/>
            <a:ext cx="3780463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340768"/>
            <a:ext cx="3914866" cy="639762"/>
          </a:xfrm>
        </p:spPr>
        <p:txBody>
          <a:bodyPr anchor="b"/>
          <a:lstStyle>
            <a:lvl1pPr marL="0" indent="0">
              <a:buNone/>
              <a:defRPr lang="en-US" sz="26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32856"/>
            <a:ext cx="3914866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7523" y="182563"/>
            <a:ext cx="677300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0BBB8-8FD7-44EE-BDE3-46D3446267A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821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F6062"/>
              </a:solidFill>
              <a:ea typeface="ＭＳ Ｐゴシック" charset="-128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31177" y="1042988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5F6062"/>
              </a:solidFill>
              <a:ea typeface="ＭＳ Ｐゴシック" charset="-128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5973764"/>
            <a:ext cx="277104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454" y="1438275"/>
            <a:ext cx="3738608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612" y="1438275"/>
            <a:ext cx="3738462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7C498C-C484-45C7-BC7E-3DA783BE671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9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5" y="1438275"/>
            <a:ext cx="3672139" cy="48704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600"/>
            </a:lvl1pPr>
            <a:lvl2pPr marL="342900" indent="-342900">
              <a:spcBef>
                <a:spcPts val="36"/>
              </a:spcBef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 marL="619125" indent="-266700">
              <a:defRPr sz="2200"/>
            </a:lvl3pPr>
            <a:lvl4pPr marL="990600" indent="-266700">
              <a:defRPr sz="2200"/>
            </a:lvl4pPr>
            <a:lvl5pPr marL="990600" indent="-266700"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72708" y="1412875"/>
            <a:ext cx="4188069" cy="48958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85D06-945D-40F4-A09D-773022BF605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138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D4674-84A7-4B9E-86D3-6B51B0ED57C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681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1647367" y="1988840"/>
            <a:ext cx="5383983" cy="417646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0156-95D6-49FA-BC35-2D055B922F2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851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92DAC20-4BA7-42CE-BB54-80C3818F7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88" y="2131200"/>
            <a:ext cx="8307692" cy="633600"/>
          </a:xfrm>
        </p:spPr>
        <p:txBody>
          <a:bodyPr anchor="t"/>
          <a:lstStyle>
            <a:lvl1pPr algn="l">
              <a:lnSpc>
                <a:spcPts val="2300"/>
              </a:lnSpc>
              <a:defRPr sz="2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338000"/>
            <a:ext cx="8311446" cy="1281600"/>
          </a:xfrm>
        </p:spPr>
        <p:txBody>
          <a:bodyPr anchor="t" anchorCtr="0">
            <a:noAutofit/>
          </a:bodyPr>
          <a:lstStyle>
            <a:lvl1pPr marL="0" indent="0" algn="r">
              <a:lnSpc>
                <a:spcPts val="4600"/>
              </a:lnSpc>
              <a:buNone/>
              <a:defRPr sz="4000" b="1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32309" y="1947847"/>
            <a:ext cx="8484912" cy="972000"/>
          </a:xfrm>
          <a:prstGeom prst="rect">
            <a:avLst/>
          </a:prstGeom>
          <a:noFill/>
          <a:ln>
            <a:solidFill>
              <a:srgbClr val="E20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32643" y="6439659"/>
            <a:ext cx="8480180" cy="8010"/>
          </a:xfrm>
          <a:prstGeom prst="line">
            <a:avLst/>
          </a:prstGeom>
          <a:ln w="25400">
            <a:solidFill>
              <a:srgbClr val="E20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896019" y="0"/>
            <a:ext cx="2786082" cy="6858000"/>
            <a:chOff x="-3137354" y="0"/>
            <a:chExt cx="3018256" cy="6858000"/>
          </a:xfrm>
        </p:grpSpPr>
        <p:grpSp>
          <p:nvGrpSpPr>
            <p:cNvPr id="13" name="Group 64"/>
            <p:cNvGrpSpPr/>
            <p:nvPr/>
          </p:nvGrpSpPr>
          <p:grpSpPr>
            <a:xfrm>
              <a:off x="-3137354" y="0"/>
              <a:ext cx="3018256" cy="6858000"/>
              <a:chOff x="-3137354" y="0"/>
              <a:chExt cx="3018256" cy="6858000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-3137354" y="0"/>
                <a:ext cx="29944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 userDrawn="1"/>
            </p:nvSpPr>
            <p:spPr>
              <a:xfrm>
                <a:off x="-2982572" y="99308"/>
                <a:ext cx="283966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spc="-20" dirty="0" smtClean="0">
                    <a:solidFill>
                      <a:schemeClr val="accent2"/>
                    </a:solidFill>
                  </a:rPr>
                  <a:t>Colour</a:t>
                </a:r>
                <a:r>
                  <a:rPr lang="en-GB" sz="1000" b="1" spc="-20" baseline="0" dirty="0" smtClean="0">
                    <a:solidFill>
                      <a:schemeClr val="accent2"/>
                    </a:solidFill>
                  </a:rPr>
                  <a:t> palette for PowerPoint presentations</a:t>
                </a:r>
                <a:endParaRPr lang="en-US" sz="1000" b="1" spc="-2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17" name="Group 58"/>
              <p:cNvGrpSpPr/>
              <p:nvPr userDrawn="1"/>
            </p:nvGrpSpPr>
            <p:grpSpPr>
              <a:xfrm>
                <a:off x="-2982571" y="611619"/>
                <a:ext cx="2863473" cy="307777"/>
                <a:chOff x="-2982571" y="611619"/>
                <a:chExt cx="2863473" cy="307777"/>
              </a:xfrm>
            </p:grpSpPr>
            <p:sp>
              <p:nvSpPr>
                <p:cNvPr id="59" name="Rectangle 9"/>
                <p:cNvSpPr/>
                <p:nvPr userDrawn="1"/>
              </p:nvSpPr>
              <p:spPr>
                <a:xfrm>
                  <a:off x="-2982571" y="611619"/>
                  <a:ext cx="309565" cy="2857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11"/>
                <p:cNvSpPr txBox="1"/>
                <p:nvPr userDrawn="1"/>
              </p:nvSpPr>
              <p:spPr>
                <a:xfrm>
                  <a:off x="-2518224" y="611619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Bright Green</a:t>
                  </a:r>
                </a:p>
                <a:p>
                  <a:r>
                    <a:rPr lang="en-GB" sz="1000" dirty="0" smtClean="0"/>
                    <a:t>R148</a:t>
                  </a:r>
                  <a:r>
                    <a:rPr lang="en-GB" sz="1000" baseline="0" dirty="0" smtClean="0"/>
                    <a:t>  G166  B31</a:t>
                  </a:r>
                  <a:endParaRPr lang="en-US" sz="1000" dirty="0"/>
                </a:p>
              </p:txBody>
            </p:sp>
          </p:grpSp>
          <p:grpSp>
            <p:nvGrpSpPr>
              <p:cNvPr id="18" name="Group 13"/>
              <p:cNvGrpSpPr/>
              <p:nvPr userDrawn="1"/>
            </p:nvGrpSpPr>
            <p:grpSpPr>
              <a:xfrm>
                <a:off x="-2982575" y="1017117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7" name="Rectangle 1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1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Slate</a:t>
                  </a:r>
                </a:p>
                <a:p>
                  <a:r>
                    <a:rPr lang="en-GB" sz="1000" dirty="0" smtClean="0"/>
                    <a:t>R32</a:t>
                  </a:r>
                  <a:r>
                    <a:rPr lang="en-GB" sz="1000" baseline="0" dirty="0" smtClean="0"/>
                    <a:t>  G44  B52*</a:t>
                  </a:r>
                  <a:endParaRPr lang="en-US" sz="800" dirty="0"/>
                </a:p>
              </p:txBody>
            </p:sp>
          </p:grpSp>
          <p:grpSp>
            <p:nvGrpSpPr>
              <p:cNvPr id="19" name="Group 16"/>
              <p:cNvGrpSpPr/>
              <p:nvPr userDrawn="1"/>
            </p:nvGrpSpPr>
            <p:grpSpPr>
              <a:xfrm>
                <a:off x="-2982575" y="171436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5" name="Rectangle 1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1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Olive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R120</a:t>
                  </a:r>
                  <a:r>
                    <a:rPr lang="en-GB" sz="1000" baseline="0" dirty="0" smtClean="0"/>
                    <a:t>  G162  B47</a:t>
                  </a:r>
                  <a:endParaRPr lang="en-US" sz="1000" dirty="0"/>
                </a:p>
              </p:txBody>
            </p:sp>
          </p:grpSp>
          <p:sp>
            <p:nvSpPr>
              <p:cNvPr id="20" name="TextBox 19"/>
              <p:cNvSpPr txBox="1"/>
              <p:nvPr userDrawn="1"/>
            </p:nvSpPr>
            <p:spPr>
              <a:xfrm>
                <a:off x="-2982571" y="1500174"/>
                <a:ext cx="239912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Secondary colour palette</a:t>
                </a:r>
                <a:endParaRPr lang="en-US" sz="1000" b="1" dirty="0"/>
              </a:p>
            </p:txBody>
          </p:sp>
          <p:sp>
            <p:nvSpPr>
              <p:cNvPr id="21" name="TextBox 20"/>
              <p:cNvSpPr txBox="1"/>
              <p:nvPr userDrawn="1"/>
            </p:nvSpPr>
            <p:spPr>
              <a:xfrm>
                <a:off x="-2982571" y="375532"/>
                <a:ext cx="239912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Primary colour palette</a:t>
                </a:r>
                <a:endParaRPr lang="en-US" sz="1000" b="1" dirty="0"/>
              </a:p>
            </p:txBody>
          </p:sp>
          <p:grpSp>
            <p:nvGrpSpPr>
              <p:cNvPr id="22" name="Group 24"/>
              <p:cNvGrpSpPr/>
              <p:nvPr userDrawn="1"/>
            </p:nvGrpSpPr>
            <p:grpSpPr>
              <a:xfrm>
                <a:off x="-2982575" y="2125498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3" name="Rectangle 52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0093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Bottle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G147  B127</a:t>
                  </a:r>
                  <a:endParaRPr lang="en-US" sz="1000" dirty="0"/>
                </a:p>
              </p:txBody>
            </p:sp>
          </p:grpSp>
          <p:grpSp>
            <p:nvGrpSpPr>
              <p:cNvPr id="23" name="Group 27"/>
              <p:cNvGrpSpPr/>
              <p:nvPr userDrawn="1"/>
            </p:nvGrpSpPr>
            <p:grpSpPr>
              <a:xfrm>
                <a:off x="-2982575" y="253663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1" name="Rectangle 50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Turquoise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G138  B176</a:t>
                  </a:r>
                  <a:endParaRPr lang="en-US" sz="1000" dirty="0"/>
                </a:p>
              </p:txBody>
            </p:sp>
          </p:grpSp>
          <p:grpSp>
            <p:nvGrpSpPr>
              <p:cNvPr id="24" name="Group 60"/>
              <p:cNvGrpSpPr/>
              <p:nvPr userDrawn="1"/>
            </p:nvGrpSpPr>
            <p:grpSpPr>
              <a:xfrm>
                <a:off x="-2982571" y="2947770"/>
                <a:ext cx="2863473" cy="307777"/>
                <a:chOff x="-2982571" y="2947770"/>
                <a:chExt cx="2863473" cy="307777"/>
              </a:xfrm>
            </p:grpSpPr>
            <p:sp>
              <p:nvSpPr>
                <p:cNvPr id="49" name="Rectangle 48"/>
                <p:cNvSpPr/>
                <p:nvPr userDrawn="1"/>
              </p:nvSpPr>
              <p:spPr>
                <a:xfrm>
                  <a:off x="-2982571" y="2947770"/>
                  <a:ext cx="309565" cy="285752"/>
                </a:xfrm>
                <a:prstGeom prst="rect">
                  <a:avLst/>
                </a:prstGeom>
                <a:solidFill>
                  <a:srgbClr val="1AA0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 userDrawn="1"/>
              </p:nvSpPr>
              <p:spPr>
                <a:xfrm>
                  <a:off x="-2518224" y="2947770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Aqua Blue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</a:t>
                  </a:r>
                  <a:r>
                    <a:rPr lang="en-GB" sz="1000" baseline="0" dirty="0" smtClean="0"/>
                    <a:t>26 G160  B170</a:t>
                  </a:r>
                  <a:endParaRPr lang="en-US" sz="1000" dirty="0"/>
                </a:p>
              </p:txBody>
            </p:sp>
          </p:grpSp>
          <p:grpSp>
            <p:nvGrpSpPr>
              <p:cNvPr id="25" name="Group 33"/>
              <p:cNvGrpSpPr/>
              <p:nvPr userDrawn="1"/>
            </p:nvGrpSpPr>
            <p:grpSpPr>
              <a:xfrm>
                <a:off x="-2982575" y="335890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7" name="Rectangle 46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7ECD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Pastel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R126</a:t>
                  </a:r>
                  <a:r>
                    <a:rPr lang="en-GB" sz="1000" baseline="0" dirty="0" smtClean="0"/>
                    <a:t>  G205  B195</a:t>
                  </a:r>
                  <a:endParaRPr lang="en-US" sz="1000" dirty="0"/>
                </a:p>
              </p:txBody>
            </p:sp>
          </p:grpSp>
          <p:grpSp>
            <p:nvGrpSpPr>
              <p:cNvPr id="26" name="Group 36"/>
              <p:cNvGrpSpPr/>
              <p:nvPr userDrawn="1"/>
            </p:nvGrpSpPr>
            <p:grpSpPr>
              <a:xfrm>
                <a:off x="-2982575" y="377004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5" name="Rectangle 4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Light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R123</a:t>
                  </a:r>
                  <a:r>
                    <a:rPr lang="en-GB" sz="1000" baseline="0" dirty="0" smtClean="0"/>
                    <a:t>  G149  B174*</a:t>
                  </a:r>
                  <a:endParaRPr lang="en-US" sz="1000" dirty="0"/>
                </a:p>
              </p:txBody>
            </p:sp>
          </p:grpSp>
          <p:grpSp>
            <p:nvGrpSpPr>
              <p:cNvPr id="27" name="Group 63"/>
              <p:cNvGrpSpPr/>
              <p:nvPr userDrawn="1"/>
            </p:nvGrpSpPr>
            <p:grpSpPr>
              <a:xfrm>
                <a:off x="-2982571" y="4181178"/>
                <a:ext cx="2863473" cy="307777"/>
                <a:chOff x="-2982571" y="4181178"/>
                <a:chExt cx="2863473" cy="307777"/>
              </a:xfrm>
            </p:grpSpPr>
            <p:sp>
              <p:nvSpPr>
                <p:cNvPr id="43" name="Rectangle 42"/>
                <p:cNvSpPr/>
                <p:nvPr userDrawn="1"/>
              </p:nvSpPr>
              <p:spPr>
                <a:xfrm>
                  <a:off x="-2982571" y="4181178"/>
                  <a:ext cx="309565" cy="285752"/>
                </a:xfrm>
                <a:prstGeom prst="rect">
                  <a:avLst/>
                </a:prstGeom>
                <a:solidFill>
                  <a:srgbClr val="616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 userDrawn="1"/>
              </p:nvSpPr>
              <p:spPr>
                <a:xfrm>
                  <a:off x="-2518224" y="4181178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R97</a:t>
                  </a:r>
                  <a:r>
                    <a:rPr lang="en-GB" sz="1000" baseline="0" dirty="0" smtClean="0"/>
                    <a:t>  G107  B156</a:t>
                  </a:r>
                  <a:endParaRPr lang="en-US" sz="1000" dirty="0"/>
                </a:p>
              </p:txBody>
            </p:sp>
          </p:grpSp>
          <p:grpSp>
            <p:nvGrpSpPr>
              <p:cNvPr id="28" name="Group 43"/>
              <p:cNvGrpSpPr/>
              <p:nvPr userDrawn="1"/>
            </p:nvGrpSpPr>
            <p:grpSpPr>
              <a:xfrm>
                <a:off x="-2982575" y="459231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1" name="Rectangle 40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BAA3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Ecru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R186</a:t>
                  </a:r>
                  <a:r>
                    <a:rPr lang="en-GB" sz="1000" baseline="0" dirty="0" smtClean="0"/>
                    <a:t>  G163  B171</a:t>
                  </a:r>
                  <a:endParaRPr lang="en-US" sz="1000" dirty="0"/>
                </a:p>
              </p:txBody>
            </p:sp>
          </p:grpSp>
          <p:grpSp>
            <p:nvGrpSpPr>
              <p:cNvPr id="29" name="Group 46"/>
              <p:cNvGrpSpPr/>
              <p:nvPr userDrawn="1"/>
            </p:nvGrpSpPr>
            <p:grpSpPr>
              <a:xfrm>
                <a:off x="-2982575" y="5003450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9" name="Rectangle 38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7B0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Yellow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R215</a:t>
                  </a:r>
                  <a:r>
                    <a:rPr lang="en-GB" sz="1000" baseline="0" dirty="0" smtClean="0"/>
                    <a:t>  G176  B18</a:t>
                  </a:r>
                  <a:endParaRPr lang="en-US" sz="1000" dirty="0"/>
                </a:p>
              </p:txBody>
            </p:sp>
          </p:grpSp>
          <p:grpSp>
            <p:nvGrpSpPr>
              <p:cNvPr id="30" name="Group 49"/>
              <p:cNvGrpSpPr/>
              <p:nvPr userDrawn="1"/>
            </p:nvGrpSpPr>
            <p:grpSpPr>
              <a:xfrm>
                <a:off x="-2982575" y="541458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7" name="Rectangle 36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587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Orange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R213</a:t>
                  </a:r>
                  <a:r>
                    <a:rPr lang="en-GB" sz="1000" baseline="0" dirty="0" smtClean="0"/>
                    <a:t>  G135  B43</a:t>
                  </a:r>
                  <a:endParaRPr lang="en-US" sz="1000" dirty="0"/>
                </a:p>
              </p:txBody>
            </p:sp>
          </p:grpSp>
          <p:grpSp>
            <p:nvGrpSpPr>
              <p:cNvPr id="31" name="Group 52"/>
              <p:cNvGrpSpPr/>
              <p:nvPr userDrawn="1"/>
            </p:nvGrpSpPr>
            <p:grpSpPr>
              <a:xfrm>
                <a:off x="-2982575" y="582572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5" name="Rectangle 3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E34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R238</a:t>
                  </a:r>
                  <a:r>
                    <a:rPr lang="en-GB" sz="1000" baseline="0" dirty="0" smtClean="0"/>
                    <a:t>  G52  B36</a:t>
                  </a:r>
                  <a:endParaRPr lang="en-US" sz="1000" dirty="0"/>
                </a:p>
              </p:txBody>
            </p:sp>
          </p:grpSp>
          <p:grpSp>
            <p:nvGrpSpPr>
              <p:cNvPr id="32" name="Group 55"/>
              <p:cNvGrpSpPr/>
              <p:nvPr userDrawn="1"/>
            </p:nvGrpSpPr>
            <p:grpSpPr>
              <a:xfrm>
                <a:off x="-2982575" y="6236855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3" name="Rectangle 32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201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</a:t>
                  </a:r>
                  <a:r>
                    <a:rPr lang="en-GB" sz="1000" baseline="0" dirty="0" err="1" smtClean="0"/>
                    <a:t>Rubine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R226</a:t>
                  </a:r>
                  <a:r>
                    <a:rPr lang="en-GB" sz="1000" baseline="0" dirty="0" smtClean="0"/>
                    <a:t>  G1  B119</a:t>
                  </a:r>
                  <a:endParaRPr lang="en-US" sz="1000" dirty="0"/>
                </a:p>
              </p:txBody>
            </p:sp>
          </p:grpSp>
        </p:grpSp>
        <p:sp>
          <p:nvSpPr>
            <p:cNvPr id="14" name="TextBox 13"/>
            <p:cNvSpPr txBox="1"/>
            <p:nvPr userDrawn="1"/>
          </p:nvSpPr>
          <p:spPr>
            <a:xfrm>
              <a:off x="-2976618" y="6626682"/>
              <a:ext cx="271464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*This colour reference is for screen presentations only</a:t>
              </a:r>
              <a:endParaRPr lang="en-US" dirty="0"/>
            </a:p>
          </p:txBody>
        </p:sp>
      </p:grpSp>
      <p:pic>
        <p:nvPicPr>
          <p:cNvPr id="61" name="Picture 60" descr="AP_logo_100%G_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26" y="499204"/>
            <a:ext cx="2350840" cy="717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43" y="1857364"/>
            <a:ext cx="4038600" cy="4320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8686" y="1857364"/>
            <a:ext cx="4038600" cy="4320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92DAC20-4BA7-42CE-BB54-80C3818F7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896019" y="0"/>
            <a:ext cx="2786082" cy="6858000"/>
            <a:chOff x="-3137354" y="0"/>
            <a:chExt cx="3018256" cy="6858000"/>
          </a:xfrm>
        </p:grpSpPr>
        <p:grpSp>
          <p:nvGrpSpPr>
            <p:cNvPr id="10" name="Group 64"/>
            <p:cNvGrpSpPr/>
            <p:nvPr/>
          </p:nvGrpSpPr>
          <p:grpSpPr>
            <a:xfrm>
              <a:off x="-3137354" y="0"/>
              <a:ext cx="3018256" cy="6858000"/>
              <a:chOff x="-3137354" y="0"/>
              <a:chExt cx="3018256" cy="6858000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-3137354" y="0"/>
                <a:ext cx="29944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-2982572" y="99308"/>
                <a:ext cx="283966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spc="-20" dirty="0" smtClean="0">
                    <a:solidFill>
                      <a:schemeClr val="accent2"/>
                    </a:solidFill>
                  </a:rPr>
                  <a:t>Colour</a:t>
                </a:r>
                <a:r>
                  <a:rPr lang="en-GB" sz="1000" b="1" spc="-20" baseline="0" dirty="0" smtClean="0">
                    <a:solidFill>
                      <a:schemeClr val="accent2"/>
                    </a:solidFill>
                  </a:rPr>
                  <a:t> palette for PowerPoint presentations</a:t>
                </a:r>
                <a:endParaRPr lang="en-US" sz="1000" b="1" spc="-2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14" name="Group 58"/>
              <p:cNvGrpSpPr/>
              <p:nvPr userDrawn="1"/>
            </p:nvGrpSpPr>
            <p:grpSpPr>
              <a:xfrm>
                <a:off x="-2982571" y="611619"/>
                <a:ext cx="2863473" cy="307777"/>
                <a:chOff x="-2982571" y="611619"/>
                <a:chExt cx="2863473" cy="307777"/>
              </a:xfrm>
            </p:grpSpPr>
            <p:sp>
              <p:nvSpPr>
                <p:cNvPr id="56" name="Rectangle 9"/>
                <p:cNvSpPr/>
                <p:nvPr userDrawn="1"/>
              </p:nvSpPr>
              <p:spPr>
                <a:xfrm>
                  <a:off x="-2982571" y="611619"/>
                  <a:ext cx="309565" cy="2857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11"/>
                <p:cNvSpPr txBox="1"/>
                <p:nvPr userDrawn="1"/>
              </p:nvSpPr>
              <p:spPr>
                <a:xfrm>
                  <a:off x="-2518224" y="611619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Bright Green</a:t>
                  </a:r>
                </a:p>
                <a:p>
                  <a:r>
                    <a:rPr lang="en-GB" sz="1000" dirty="0" smtClean="0"/>
                    <a:t>R148</a:t>
                  </a:r>
                  <a:r>
                    <a:rPr lang="en-GB" sz="1000" baseline="0" dirty="0" smtClean="0"/>
                    <a:t>  G166  B31</a:t>
                  </a:r>
                  <a:endParaRPr lang="en-US" sz="1000" dirty="0"/>
                </a:p>
              </p:txBody>
            </p:sp>
          </p:grpSp>
          <p:grpSp>
            <p:nvGrpSpPr>
              <p:cNvPr id="15" name="Group 13"/>
              <p:cNvGrpSpPr/>
              <p:nvPr userDrawn="1"/>
            </p:nvGrpSpPr>
            <p:grpSpPr>
              <a:xfrm>
                <a:off x="-2982575" y="1017117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4" name="Rectangle 1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1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Slate</a:t>
                  </a:r>
                </a:p>
                <a:p>
                  <a:r>
                    <a:rPr lang="en-GB" sz="1000" dirty="0" smtClean="0"/>
                    <a:t>R32</a:t>
                  </a:r>
                  <a:r>
                    <a:rPr lang="en-GB" sz="1000" baseline="0" dirty="0" smtClean="0"/>
                    <a:t>  G44  B52*</a:t>
                  </a:r>
                  <a:endParaRPr lang="en-US" sz="800" dirty="0"/>
                </a:p>
              </p:txBody>
            </p:sp>
          </p:grpSp>
          <p:grpSp>
            <p:nvGrpSpPr>
              <p:cNvPr id="16" name="Group 16"/>
              <p:cNvGrpSpPr/>
              <p:nvPr userDrawn="1"/>
            </p:nvGrpSpPr>
            <p:grpSpPr>
              <a:xfrm>
                <a:off x="-2982575" y="171436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2" name="Rectangle 1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1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Olive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R120</a:t>
                  </a:r>
                  <a:r>
                    <a:rPr lang="en-GB" sz="1000" baseline="0" dirty="0" smtClean="0"/>
                    <a:t>  G162  B47</a:t>
                  </a:r>
                  <a:endParaRPr lang="en-US" sz="1000" dirty="0"/>
                </a:p>
              </p:txBody>
            </p:sp>
          </p:grpSp>
          <p:sp>
            <p:nvSpPr>
              <p:cNvPr id="17" name="TextBox 16"/>
              <p:cNvSpPr txBox="1"/>
              <p:nvPr userDrawn="1"/>
            </p:nvSpPr>
            <p:spPr>
              <a:xfrm>
                <a:off x="-2982571" y="1500174"/>
                <a:ext cx="239912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Secondary colour palette</a:t>
                </a:r>
                <a:endParaRPr lang="en-US" sz="1000" b="1" dirty="0"/>
              </a:p>
            </p:txBody>
          </p:sp>
          <p:sp>
            <p:nvSpPr>
              <p:cNvPr id="18" name="TextBox 17"/>
              <p:cNvSpPr txBox="1"/>
              <p:nvPr userDrawn="1"/>
            </p:nvSpPr>
            <p:spPr>
              <a:xfrm>
                <a:off x="-2982571" y="375532"/>
                <a:ext cx="239912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Primary colour palette</a:t>
                </a:r>
                <a:endParaRPr lang="en-US" sz="1000" b="1" dirty="0"/>
              </a:p>
            </p:txBody>
          </p:sp>
          <p:grpSp>
            <p:nvGrpSpPr>
              <p:cNvPr id="19" name="Group 24"/>
              <p:cNvGrpSpPr/>
              <p:nvPr userDrawn="1"/>
            </p:nvGrpSpPr>
            <p:grpSpPr>
              <a:xfrm>
                <a:off x="-2982575" y="2125498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0" name="Rectangle 49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0093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Bottle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G147  B127</a:t>
                  </a:r>
                  <a:endParaRPr lang="en-US" sz="1000" dirty="0"/>
                </a:p>
              </p:txBody>
            </p:sp>
          </p:grpSp>
          <p:grpSp>
            <p:nvGrpSpPr>
              <p:cNvPr id="20" name="Group 27"/>
              <p:cNvGrpSpPr/>
              <p:nvPr userDrawn="1"/>
            </p:nvGrpSpPr>
            <p:grpSpPr>
              <a:xfrm>
                <a:off x="-2982575" y="253663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8" name="Rectangle 4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Turquoise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G138  B176</a:t>
                  </a:r>
                  <a:endParaRPr lang="en-US" sz="1000" dirty="0"/>
                </a:p>
              </p:txBody>
            </p:sp>
          </p:grpSp>
          <p:grpSp>
            <p:nvGrpSpPr>
              <p:cNvPr id="21" name="Group 60"/>
              <p:cNvGrpSpPr/>
              <p:nvPr userDrawn="1"/>
            </p:nvGrpSpPr>
            <p:grpSpPr>
              <a:xfrm>
                <a:off x="-2982571" y="2947770"/>
                <a:ext cx="2863473" cy="307777"/>
                <a:chOff x="-2982571" y="2947770"/>
                <a:chExt cx="2863473" cy="307777"/>
              </a:xfrm>
            </p:grpSpPr>
            <p:sp>
              <p:nvSpPr>
                <p:cNvPr id="46" name="Rectangle 45"/>
                <p:cNvSpPr/>
                <p:nvPr userDrawn="1"/>
              </p:nvSpPr>
              <p:spPr>
                <a:xfrm>
                  <a:off x="-2982571" y="2947770"/>
                  <a:ext cx="309565" cy="285752"/>
                </a:xfrm>
                <a:prstGeom prst="rect">
                  <a:avLst/>
                </a:prstGeom>
                <a:solidFill>
                  <a:srgbClr val="1AA0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 userDrawn="1"/>
              </p:nvSpPr>
              <p:spPr>
                <a:xfrm>
                  <a:off x="-2518224" y="2947770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Aqua Blue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</a:t>
                  </a:r>
                  <a:r>
                    <a:rPr lang="en-GB" sz="1000" baseline="0" dirty="0" smtClean="0"/>
                    <a:t>26 G160  B170</a:t>
                  </a:r>
                  <a:endParaRPr lang="en-US" sz="1000" dirty="0"/>
                </a:p>
              </p:txBody>
            </p:sp>
          </p:grpSp>
          <p:grpSp>
            <p:nvGrpSpPr>
              <p:cNvPr id="22" name="Group 33"/>
              <p:cNvGrpSpPr/>
              <p:nvPr userDrawn="1"/>
            </p:nvGrpSpPr>
            <p:grpSpPr>
              <a:xfrm>
                <a:off x="-2982575" y="335890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4" name="Rectangle 43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7ECD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Pastel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R126</a:t>
                  </a:r>
                  <a:r>
                    <a:rPr lang="en-GB" sz="1000" baseline="0" dirty="0" smtClean="0"/>
                    <a:t>  G205  B195</a:t>
                  </a:r>
                  <a:endParaRPr lang="en-US" sz="1000" dirty="0"/>
                </a:p>
              </p:txBody>
            </p:sp>
          </p:grpSp>
          <p:grpSp>
            <p:nvGrpSpPr>
              <p:cNvPr id="23" name="Group 36"/>
              <p:cNvGrpSpPr/>
              <p:nvPr userDrawn="1"/>
            </p:nvGrpSpPr>
            <p:grpSpPr>
              <a:xfrm>
                <a:off x="-2982575" y="377004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2" name="Rectangle 41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Light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R123</a:t>
                  </a:r>
                  <a:r>
                    <a:rPr lang="en-GB" sz="1000" baseline="0" dirty="0" smtClean="0"/>
                    <a:t>  G149  B174*</a:t>
                  </a:r>
                  <a:endParaRPr lang="en-US" sz="1000" dirty="0"/>
                </a:p>
              </p:txBody>
            </p:sp>
          </p:grpSp>
          <p:grpSp>
            <p:nvGrpSpPr>
              <p:cNvPr id="24" name="Group 63"/>
              <p:cNvGrpSpPr/>
              <p:nvPr userDrawn="1"/>
            </p:nvGrpSpPr>
            <p:grpSpPr>
              <a:xfrm>
                <a:off x="-2982571" y="4181178"/>
                <a:ext cx="2863473" cy="307777"/>
                <a:chOff x="-2982571" y="4181178"/>
                <a:chExt cx="2863473" cy="307777"/>
              </a:xfrm>
            </p:grpSpPr>
            <p:sp>
              <p:nvSpPr>
                <p:cNvPr id="40" name="Rectangle 39"/>
                <p:cNvSpPr/>
                <p:nvPr userDrawn="1"/>
              </p:nvSpPr>
              <p:spPr>
                <a:xfrm>
                  <a:off x="-2982571" y="4181178"/>
                  <a:ext cx="309565" cy="285752"/>
                </a:xfrm>
                <a:prstGeom prst="rect">
                  <a:avLst/>
                </a:prstGeom>
                <a:solidFill>
                  <a:srgbClr val="616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 userDrawn="1"/>
              </p:nvSpPr>
              <p:spPr>
                <a:xfrm>
                  <a:off x="-2518224" y="4181178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R97</a:t>
                  </a:r>
                  <a:r>
                    <a:rPr lang="en-GB" sz="1000" baseline="0" dirty="0" smtClean="0"/>
                    <a:t>  G107  B156</a:t>
                  </a:r>
                  <a:endParaRPr lang="en-US" sz="1000" dirty="0"/>
                </a:p>
              </p:txBody>
            </p:sp>
          </p:grpSp>
          <p:grpSp>
            <p:nvGrpSpPr>
              <p:cNvPr id="25" name="Group 43"/>
              <p:cNvGrpSpPr/>
              <p:nvPr userDrawn="1"/>
            </p:nvGrpSpPr>
            <p:grpSpPr>
              <a:xfrm>
                <a:off x="-2982575" y="459231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8" name="Rectangle 3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BAA3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Ecru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R186</a:t>
                  </a:r>
                  <a:r>
                    <a:rPr lang="en-GB" sz="1000" baseline="0" dirty="0" smtClean="0"/>
                    <a:t>  G163  B171</a:t>
                  </a:r>
                  <a:endParaRPr lang="en-US" sz="1000" dirty="0"/>
                </a:p>
              </p:txBody>
            </p:sp>
          </p:grpSp>
          <p:grpSp>
            <p:nvGrpSpPr>
              <p:cNvPr id="26" name="Group 46"/>
              <p:cNvGrpSpPr/>
              <p:nvPr userDrawn="1"/>
            </p:nvGrpSpPr>
            <p:grpSpPr>
              <a:xfrm>
                <a:off x="-2982575" y="5003450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6" name="Rectangle 35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7B0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Yellow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R215</a:t>
                  </a:r>
                  <a:r>
                    <a:rPr lang="en-GB" sz="1000" baseline="0" dirty="0" smtClean="0"/>
                    <a:t>  G176  B18</a:t>
                  </a:r>
                  <a:endParaRPr lang="en-US" sz="1000" dirty="0"/>
                </a:p>
              </p:txBody>
            </p:sp>
          </p:grpSp>
          <p:grpSp>
            <p:nvGrpSpPr>
              <p:cNvPr id="27" name="Group 49"/>
              <p:cNvGrpSpPr/>
              <p:nvPr userDrawn="1"/>
            </p:nvGrpSpPr>
            <p:grpSpPr>
              <a:xfrm>
                <a:off x="-2982575" y="541458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4" name="Rectangle 33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587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Orange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R213</a:t>
                  </a:r>
                  <a:r>
                    <a:rPr lang="en-GB" sz="1000" baseline="0" dirty="0" smtClean="0"/>
                    <a:t>  G135  B43</a:t>
                  </a:r>
                  <a:endParaRPr lang="en-US" sz="1000" dirty="0"/>
                </a:p>
              </p:txBody>
            </p:sp>
          </p:grpSp>
          <p:grpSp>
            <p:nvGrpSpPr>
              <p:cNvPr id="28" name="Group 52"/>
              <p:cNvGrpSpPr/>
              <p:nvPr userDrawn="1"/>
            </p:nvGrpSpPr>
            <p:grpSpPr>
              <a:xfrm>
                <a:off x="-2982575" y="582572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2" name="Rectangle 31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E34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R238</a:t>
                  </a:r>
                  <a:r>
                    <a:rPr lang="en-GB" sz="1000" baseline="0" dirty="0" smtClean="0"/>
                    <a:t>  G52  B36</a:t>
                  </a:r>
                  <a:endParaRPr lang="en-US" sz="1000" dirty="0"/>
                </a:p>
              </p:txBody>
            </p:sp>
          </p:grpSp>
          <p:grpSp>
            <p:nvGrpSpPr>
              <p:cNvPr id="29" name="Group 55"/>
              <p:cNvGrpSpPr/>
              <p:nvPr userDrawn="1"/>
            </p:nvGrpSpPr>
            <p:grpSpPr>
              <a:xfrm>
                <a:off x="-2982575" y="6236855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0" name="Rectangle 29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201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</a:t>
                  </a:r>
                  <a:r>
                    <a:rPr lang="en-GB" sz="1000" baseline="0" dirty="0" err="1" smtClean="0"/>
                    <a:t>Rubine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R226</a:t>
                  </a:r>
                  <a:r>
                    <a:rPr lang="en-GB" sz="1000" baseline="0" dirty="0" smtClean="0"/>
                    <a:t>  G1  B119</a:t>
                  </a:r>
                  <a:endParaRPr lang="en-US" sz="1000" dirty="0"/>
                </a:p>
              </p:txBody>
            </p:sp>
          </p:grpSp>
        </p:grpSp>
        <p:sp>
          <p:nvSpPr>
            <p:cNvPr id="11" name="TextBox 10"/>
            <p:cNvSpPr txBox="1"/>
            <p:nvPr userDrawn="1"/>
          </p:nvSpPr>
          <p:spPr>
            <a:xfrm>
              <a:off x="-2976618" y="6626682"/>
              <a:ext cx="271464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*This colour reference is for screen presentations only</a:t>
              </a:r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43" y="159137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01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43" y="223113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8677" y="159137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01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8677" y="223113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92DAC20-4BA7-42CE-BB54-80C3818F7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27791" y="6537325"/>
            <a:ext cx="2160000" cy="144484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2896019" y="0"/>
            <a:ext cx="2786082" cy="6858000"/>
            <a:chOff x="-3137354" y="0"/>
            <a:chExt cx="3018256" cy="6858000"/>
          </a:xfrm>
        </p:grpSpPr>
        <p:grpSp>
          <p:nvGrpSpPr>
            <p:cNvPr id="12" name="Group 64"/>
            <p:cNvGrpSpPr/>
            <p:nvPr/>
          </p:nvGrpSpPr>
          <p:grpSpPr>
            <a:xfrm>
              <a:off x="-3137354" y="0"/>
              <a:ext cx="3018256" cy="6858000"/>
              <a:chOff x="-3137354" y="0"/>
              <a:chExt cx="3018256" cy="6858000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3137354" y="0"/>
                <a:ext cx="29944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 userDrawn="1"/>
            </p:nvSpPr>
            <p:spPr>
              <a:xfrm>
                <a:off x="-2982572" y="99308"/>
                <a:ext cx="283966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spc="-20" dirty="0" smtClean="0">
                    <a:solidFill>
                      <a:schemeClr val="accent2"/>
                    </a:solidFill>
                  </a:rPr>
                  <a:t>Colour</a:t>
                </a:r>
                <a:r>
                  <a:rPr lang="en-GB" sz="1000" b="1" spc="-20" baseline="0" dirty="0" smtClean="0">
                    <a:solidFill>
                      <a:schemeClr val="accent2"/>
                    </a:solidFill>
                  </a:rPr>
                  <a:t> palette for PowerPoint presentations</a:t>
                </a:r>
                <a:endParaRPr lang="en-US" sz="1000" b="1" spc="-2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16" name="Group 58"/>
              <p:cNvGrpSpPr/>
              <p:nvPr userDrawn="1"/>
            </p:nvGrpSpPr>
            <p:grpSpPr>
              <a:xfrm>
                <a:off x="-2982571" y="611619"/>
                <a:ext cx="2863473" cy="307777"/>
                <a:chOff x="-2982571" y="611619"/>
                <a:chExt cx="2863473" cy="307777"/>
              </a:xfrm>
            </p:grpSpPr>
            <p:sp>
              <p:nvSpPr>
                <p:cNvPr id="58" name="Rectangle 9"/>
                <p:cNvSpPr/>
                <p:nvPr userDrawn="1"/>
              </p:nvSpPr>
              <p:spPr>
                <a:xfrm>
                  <a:off x="-2982571" y="611619"/>
                  <a:ext cx="309565" cy="2857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extBox 11"/>
                <p:cNvSpPr txBox="1"/>
                <p:nvPr userDrawn="1"/>
              </p:nvSpPr>
              <p:spPr>
                <a:xfrm>
                  <a:off x="-2518224" y="611619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Bright Green</a:t>
                  </a:r>
                </a:p>
                <a:p>
                  <a:r>
                    <a:rPr lang="en-GB" sz="1000" dirty="0" smtClean="0"/>
                    <a:t>R148</a:t>
                  </a:r>
                  <a:r>
                    <a:rPr lang="en-GB" sz="1000" baseline="0" dirty="0" smtClean="0"/>
                    <a:t>  G166  B31</a:t>
                  </a:r>
                  <a:endParaRPr lang="en-US" sz="1000" dirty="0"/>
                </a:p>
              </p:txBody>
            </p:sp>
          </p:grpSp>
          <p:grpSp>
            <p:nvGrpSpPr>
              <p:cNvPr id="17" name="Group 13"/>
              <p:cNvGrpSpPr/>
              <p:nvPr userDrawn="1"/>
            </p:nvGrpSpPr>
            <p:grpSpPr>
              <a:xfrm>
                <a:off x="-2982575" y="1017117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6" name="Rectangle 1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1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Slate</a:t>
                  </a:r>
                </a:p>
                <a:p>
                  <a:r>
                    <a:rPr lang="en-GB" sz="1000" dirty="0" smtClean="0"/>
                    <a:t>R32</a:t>
                  </a:r>
                  <a:r>
                    <a:rPr lang="en-GB" sz="1000" baseline="0" dirty="0" smtClean="0"/>
                    <a:t>  G44  B52*</a:t>
                  </a:r>
                  <a:endParaRPr lang="en-US" sz="800" dirty="0"/>
                </a:p>
              </p:txBody>
            </p:sp>
          </p:grpSp>
          <p:grpSp>
            <p:nvGrpSpPr>
              <p:cNvPr id="18" name="Group 16"/>
              <p:cNvGrpSpPr/>
              <p:nvPr userDrawn="1"/>
            </p:nvGrpSpPr>
            <p:grpSpPr>
              <a:xfrm>
                <a:off x="-2982575" y="171436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4" name="Rectangle 1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1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Olive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R120</a:t>
                  </a:r>
                  <a:r>
                    <a:rPr lang="en-GB" sz="1000" baseline="0" dirty="0" smtClean="0"/>
                    <a:t>  G162  B47</a:t>
                  </a:r>
                  <a:endParaRPr lang="en-US" sz="1000" dirty="0"/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-2982571" y="1500174"/>
                <a:ext cx="239912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Secondary colour palette</a:t>
                </a:r>
                <a:endParaRPr lang="en-US" sz="1000" b="1" dirty="0"/>
              </a:p>
            </p:txBody>
          </p:sp>
          <p:sp>
            <p:nvSpPr>
              <p:cNvPr id="20" name="TextBox 19"/>
              <p:cNvSpPr txBox="1"/>
              <p:nvPr userDrawn="1"/>
            </p:nvSpPr>
            <p:spPr>
              <a:xfrm>
                <a:off x="-2982571" y="375532"/>
                <a:ext cx="239912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Primary colour palette</a:t>
                </a:r>
                <a:endParaRPr lang="en-US" sz="1000" b="1" dirty="0"/>
              </a:p>
            </p:txBody>
          </p:sp>
          <p:grpSp>
            <p:nvGrpSpPr>
              <p:cNvPr id="21" name="Group 24"/>
              <p:cNvGrpSpPr/>
              <p:nvPr userDrawn="1"/>
            </p:nvGrpSpPr>
            <p:grpSpPr>
              <a:xfrm>
                <a:off x="-2982575" y="2125498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2" name="Rectangle 51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0093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Bottle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G147  B127</a:t>
                  </a:r>
                  <a:endParaRPr lang="en-US" sz="1000" dirty="0"/>
                </a:p>
              </p:txBody>
            </p:sp>
          </p:grpSp>
          <p:grpSp>
            <p:nvGrpSpPr>
              <p:cNvPr id="22" name="Group 27"/>
              <p:cNvGrpSpPr/>
              <p:nvPr userDrawn="1"/>
            </p:nvGrpSpPr>
            <p:grpSpPr>
              <a:xfrm>
                <a:off x="-2982575" y="253663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0" name="Rectangle 49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Turquoise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G138  B176</a:t>
                  </a:r>
                  <a:endParaRPr lang="en-US" sz="1000" dirty="0"/>
                </a:p>
              </p:txBody>
            </p:sp>
          </p:grpSp>
          <p:grpSp>
            <p:nvGrpSpPr>
              <p:cNvPr id="23" name="Group 60"/>
              <p:cNvGrpSpPr/>
              <p:nvPr userDrawn="1"/>
            </p:nvGrpSpPr>
            <p:grpSpPr>
              <a:xfrm>
                <a:off x="-2982571" y="2947770"/>
                <a:ext cx="2863473" cy="307777"/>
                <a:chOff x="-2982571" y="2947770"/>
                <a:chExt cx="2863473" cy="307777"/>
              </a:xfrm>
            </p:grpSpPr>
            <p:sp>
              <p:nvSpPr>
                <p:cNvPr id="48" name="Rectangle 47"/>
                <p:cNvSpPr/>
                <p:nvPr userDrawn="1"/>
              </p:nvSpPr>
              <p:spPr>
                <a:xfrm>
                  <a:off x="-2982571" y="2947770"/>
                  <a:ext cx="309565" cy="285752"/>
                </a:xfrm>
                <a:prstGeom prst="rect">
                  <a:avLst/>
                </a:prstGeom>
                <a:solidFill>
                  <a:srgbClr val="1AA0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 userDrawn="1"/>
              </p:nvSpPr>
              <p:spPr>
                <a:xfrm>
                  <a:off x="-2518224" y="2947770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Aqua Blue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</a:t>
                  </a:r>
                  <a:r>
                    <a:rPr lang="en-GB" sz="1000" baseline="0" dirty="0" smtClean="0"/>
                    <a:t>26 G160  B170</a:t>
                  </a:r>
                  <a:endParaRPr lang="en-US" sz="1000" dirty="0"/>
                </a:p>
              </p:txBody>
            </p:sp>
          </p:grpSp>
          <p:grpSp>
            <p:nvGrpSpPr>
              <p:cNvPr id="24" name="Group 33"/>
              <p:cNvGrpSpPr/>
              <p:nvPr userDrawn="1"/>
            </p:nvGrpSpPr>
            <p:grpSpPr>
              <a:xfrm>
                <a:off x="-2982575" y="335890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6" name="Rectangle 45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7ECD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Pastel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R126</a:t>
                  </a:r>
                  <a:r>
                    <a:rPr lang="en-GB" sz="1000" baseline="0" dirty="0" smtClean="0"/>
                    <a:t>  G205  B195</a:t>
                  </a:r>
                  <a:endParaRPr lang="en-US" sz="1000" dirty="0"/>
                </a:p>
              </p:txBody>
            </p:sp>
          </p:grpSp>
          <p:grpSp>
            <p:nvGrpSpPr>
              <p:cNvPr id="25" name="Group 36"/>
              <p:cNvGrpSpPr/>
              <p:nvPr userDrawn="1"/>
            </p:nvGrpSpPr>
            <p:grpSpPr>
              <a:xfrm>
                <a:off x="-2982575" y="377004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4" name="Rectangle 43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Light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R123</a:t>
                  </a:r>
                  <a:r>
                    <a:rPr lang="en-GB" sz="1000" baseline="0" dirty="0" smtClean="0"/>
                    <a:t>  G149  B174*</a:t>
                  </a:r>
                  <a:endParaRPr lang="en-US" sz="1000" dirty="0"/>
                </a:p>
              </p:txBody>
            </p:sp>
          </p:grpSp>
          <p:grpSp>
            <p:nvGrpSpPr>
              <p:cNvPr id="26" name="Group 63"/>
              <p:cNvGrpSpPr/>
              <p:nvPr userDrawn="1"/>
            </p:nvGrpSpPr>
            <p:grpSpPr>
              <a:xfrm>
                <a:off x="-2982571" y="4181178"/>
                <a:ext cx="2863473" cy="307777"/>
                <a:chOff x="-2982571" y="4181178"/>
                <a:chExt cx="2863473" cy="307777"/>
              </a:xfrm>
            </p:grpSpPr>
            <p:sp>
              <p:nvSpPr>
                <p:cNvPr id="42" name="Rectangle 41"/>
                <p:cNvSpPr/>
                <p:nvPr userDrawn="1"/>
              </p:nvSpPr>
              <p:spPr>
                <a:xfrm>
                  <a:off x="-2982571" y="4181178"/>
                  <a:ext cx="309565" cy="285752"/>
                </a:xfrm>
                <a:prstGeom prst="rect">
                  <a:avLst/>
                </a:prstGeom>
                <a:solidFill>
                  <a:srgbClr val="616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 userDrawn="1"/>
              </p:nvSpPr>
              <p:spPr>
                <a:xfrm>
                  <a:off x="-2518224" y="4181178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R97</a:t>
                  </a:r>
                  <a:r>
                    <a:rPr lang="en-GB" sz="1000" baseline="0" dirty="0" smtClean="0"/>
                    <a:t>  G107  B156</a:t>
                  </a:r>
                  <a:endParaRPr lang="en-US" sz="1000" dirty="0"/>
                </a:p>
              </p:txBody>
            </p:sp>
          </p:grpSp>
          <p:grpSp>
            <p:nvGrpSpPr>
              <p:cNvPr id="27" name="Group 43"/>
              <p:cNvGrpSpPr/>
              <p:nvPr userDrawn="1"/>
            </p:nvGrpSpPr>
            <p:grpSpPr>
              <a:xfrm>
                <a:off x="-2982575" y="459231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0" name="Rectangle 39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BAA3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Ecru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R186</a:t>
                  </a:r>
                  <a:r>
                    <a:rPr lang="en-GB" sz="1000" baseline="0" dirty="0" smtClean="0"/>
                    <a:t>  G163  B171</a:t>
                  </a:r>
                  <a:endParaRPr lang="en-US" sz="1000" dirty="0"/>
                </a:p>
              </p:txBody>
            </p:sp>
          </p:grpSp>
          <p:grpSp>
            <p:nvGrpSpPr>
              <p:cNvPr id="28" name="Group 46"/>
              <p:cNvGrpSpPr/>
              <p:nvPr userDrawn="1"/>
            </p:nvGrpSpPr>
            <p:grpSpPr>
              <a:xfrm>
                <a:off x="-2982575" y="5003450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8" name="Rectangle 3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7B0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Yellow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R215</a:t>
                  </a:r>
                  <a:r>
                    <a:rPr lang="en-GB" sz="1000" baseline="0" dirty="0" smtClean="0"/>
                    <a:t>  G176  B18</a:t>
                  </a:r>
                  <a:endParaRPr lang="en-US" sz="1000" dirty="0"/>
                </a:p>
              </p:txBody>
            </p:sp>
          </p:grpSp>
          <p:grpSp>
            <p:nvGrpSpPr>
              <p:cNvPr id="29" name="Group 49"/>
              <p:cNvGrpSpPr/>
              <p:nvPr userDrawn="1"/>
            </p:nvGrpSpPr>
            <p:grpSpPr>
              <a:xfrm>
                <a:off x="-2982575" y="541458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6" name="Rectangle 35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587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Orange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R213</a:t>
                  </a:r>
                  <a:r>
                    <a:rPr lang="en-GB" sz="1000" baseline="0" dirty="0" smtClean="0"/>
                    <a:t>  G135  B43</a:t>
                  </a:r>
                  <a:endParaRPr lang="en-US" sz="1000" dirty="0"/>
                </a:p>
              </p:txBody>
            </p:sp>
          </p:grpSp>
          <p:grpSp>
            <p:nvGrpSpPr>
              <p:cNvPr id="30" name="Group 52"/>
              <p:cNvGrpSpPr/>
              <p:nvPr userDrawn="1"/>
            </p:nvGrpSpPr>
            <p:grpSpPr>
              <a:xfrm>
                <a:off x="-2982575" y="582572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4" name="Rectangle 33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E34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R238</a:t>
                  </a:r>
                  <a:r>
                    <a:rPr lang="en-GB" sz="1000" baseline="0" dirty="0" smtClean="0"/>
                    <a:t>  G52  B36</a:t>
                  </a:r>
                  <a:endParaRPr lang="en-US" sz="1000" dirty="0"/>
                </a:p>
              </p:txBody>
            </p:sp>
          </p:grpSp>
          <p:grpSp>
            <p:nvGrpSpPr>
              <p:cNvPr id="31" name="Group 55"/>
              <p:cNvGrpSpPr/>
              <p:nvPr userDrawn="1"/>
            </p:nvGrpSpPr>
            <p:grpSpPr>
              <a:xfrm>
                <a:off x="-2982575" y="6236855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2" name="Rectangle 31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201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</a:t>
                  </a:r>
                  <a:r>
                    <a:rPr lang="en-GB" sz="1000" baseline="0" dirty="0" err="1" smtClean="0"/>
                    <a:t>Rubine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R226</a:t>
                  </a:r>
                  <a:r>
                    <a:rPr lang="en-GB" sz="1000" baseline="0" dirty="0" smtClean="0"/>
                    <a:t>  G1  B119</a:t>
                  </a:r>
                  <a:endParaRPr lang="en-US" sz="1000" dirty="0"/>
                </a:p>
              </p:txBody>
            </p:sp>
          </p:grpSp>
        </p:grpSp>
        <p:sp>
          <p:nvSpPr>
            <p:cNvPr id="13" name="TextBox 12"/>
            <p:cNvSpPr txBox="1"/>
            <p:nvPr userDrawn="1"/>
          </p:nvSpPr>
          <p:spPr>
            <a:xfrm>
              <a:off x="-2976618" y="6626682"/>
              <a:ext cx="271464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*This colour reference is for screen presentations only</a:t>
              </a:r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92DAC20-4BA7-42CE-BB54-80C3818F7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7654" y="6548211"/>
            <a:ext cx="2160000" cy="144484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2896019" y="0"/>
            <a:ext cx="2786082" cy="6858000"/>
            <a:chOff x="-3137354" y="0"/>
            <a:chExt cx="3018256" cy="6858000"/>
          </a:xfrm>
        </p:grpSpPr>
        <p:grpSp>
          <p:nvGrpSpPr>
            <p:cNvPr id="8" name="Group 64"/>
            <p:cNvGrpSpPr/>
            <p:nvPr/>
          </p:nvGrpSpPr>
          <p:grpSpPr>
            <a:xfrm>
              <a:off x="-3137354" y="0"/>
              <a:ext cx="3018256" cy="6858000"/>
              <a:chOff x="-3137354" y="0"/>
              <a:chExt cx="3018256" cy="6858000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-3137354" y="0"/>
                <a:ext cx="29944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/>
              <p:cNvSpPr txBox="1"/>
              <p:nvPr userDrawn="1"/>
            </p:nvSpPr>
            <p:spPr>
              <a:xfrm>
                <a:off x="-2982572" y="99308"/>
                <a:ext cx="283966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spc="-20" dirty="0" smtClean="0">
                    <a:solidFill>
                      <a:schemeClr val="accent2"/>
                    </a:solidFill>
                  </a:rPr>
                  <a:t>Colour</a:t>
                </a:r>
                <a:r>
                  <a:rPr lang="en-GB" sz="1000" b="1" spc="-20" baseline="0" dirty="0" smtClean="0">
                    <a:solidFill>
                      <a:schemeClr val="accent2"/>
                    </a:solidFill>
                  </a:rPr>
                  <a:t> palette for PowerPoint presentations</a:t>
                </a:r>
                <a:endParaRPr lang="en-US" sz="1000" b="1" spc="-2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12" name="Group 58"/>
              <p:cNvGrpSpPr/>
              <p:nvPr userDrawn="1"/>
            </p:nvGrpSpPr>
            <p:grpSpPr>
              <a:xfrm>
                <a:off x="-2982571" y="611619"/>
                <a:ext cx="2863473" cy="307777"/>
                <a:chOff x="-2982571" y="611619"/>
                <a:chExt cx="2863473" cy="307777"/>
              </a:xfrm>
            </p:grpSpPr>
            <p:sp>
              <p:nvSpPr>
                <p:cNvPr id="54" name="Rectangle 9"/>
                <p:cNvSpPr/>
                <p:nvPr userDrawn="1"/>
              </p:nvSpPr>
              <p:spPr>
                <a:xfrm>
                  <a:off x="-2982571" y="611619"/>
                  <a:ext cx="309565" cy="2857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11"/>
                <p:cNvSpPr txBox="1"/>
                <p:nvPr userDrawn="1"/>
              </p:nvSpPr>
              <p:spPr>
                <a:xfrm>
                  <a:off x="-2518224" y="611619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Bright Green</a:t>
                  </a:r>
                </a:p>
                <a:p>
                  <a:r>
                    <a:rPr lang="en-GB" sz="1000" dirty="0" smtClean="0"/>
                    <a:t>R148</a:t>
                  </a:r>
                  <a:r>
                    <a:rPr lang="en-GB" sz="1000" baseline="0" dirty="0" smtClean="0"/>
                    <a:t>  G166  B31</a:t>
                  </a:r>
                  <a:endParaRPr lang="en-US" sz="1000" dirty="0"/>
                </a:p>
              </p:txBody>
            </p:sp>
          </p:grpSp>
          <p:grpSp>
            <p:nvGrpSpPr>
              <p:cNvPr id="13" name="Group 13"/>
              <p:cNvGrpSpPr/>
              <p:nvPr userDrawn="1"/>
            </p:nvGrpSpPr>
            <p:grpSpPr>
              <a:xfrm>
                <a:off x="-2982575" y="1017117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2" name="Rectangle 1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1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Slate</a:t>
                  </a:r>
                </a:p>
                <a:p>
                  <a:r>
                    <a:rPr lang="en-GB" sz="1000" dirty="0" smtClean="0"/>
                    <a:t>R32</a:t>
                  </a:r>
                  <a:r>
                    <a:rPr lang="en-GB" sz="1000" baseline="0" dirty="0" smtClean="0"/>
                    <a:t>  G44  B52*</a:t>
                  </a:r>
                  <a:endParaRPr lang="en-US" sz="800" dirty="0"/>
                </a:p>
              </p:txBody>
            </p:sp>
          </p:grpSp>
          <p:grpSp>
            <p:nvGrpSpPr>
              <p:cNvPr id="14" name="Group 16"/>
              <p:cNvGrpSpPr/>
              <p:nvPr userDrawn="1"/>
            </p:nvGrpSpPr>
            <p:grpSpPr>
              <a:xfrm>
                <a:off x="-2982575" y="171436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50" name="Rectangle 1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1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Olive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R120</a:t>
                  </a:r>
                  <a:r>
                    <a:rPr lang="en-GB" sz="1000" baseline="0" dirty="0" smtClean="0"/>
                    <a:t>  G162  B47</a:t>
                  </a:r>
                  <a:endParaRPr lang="en-US" sz="1000" dirty="0"/>
                </a:p>
              </p:txBody>
            </p:sp>
          </p:grpSp>
          <p:sp>
            <p:nvSpPr>
              <p:cNvPr id="15" name="TextBox 14"/>
              <p:cNvSpPr txBox="1"/>
              <p:nvPr userDrawn="1"/>
            </p:nvSpPr>
            <p:spPr>
              <a:xfrm>
                <a:off x="-2982571" y="1500174"/>
                <a:ext cx="239912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Secondary colour palette</a:t>
                </a:r>
                <a:endParaRPr lang="en-US" sz="1000" b="1" dirty="0"/>
              </a:p>
            </p:txBody>
          </p:sp>
          <p:sp>
            <p:nvSpPr>
              <p:cNvPr id="16" name="TextBox 15"/>
              <p:cNvSpPr txBox="1"/>
              <p:nvPr userDrawn="1"/>
            </p:nvSpPr>
            <p:spPr>
              <a:xfrm>
                <a:off x="-2982571" y="375532"/>
                <a:ext cx="239912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Primary colour palette</a:t>
                </a:r>
                <a:endParaRPr lang="en-US" sz="1000" b="1" dirty="0"/>
              </a:p>
            </p:txBody>
          </p:sp>
          <p:grpSp>
            <p:nvGrpSpPr>
              <p:cNvPr id="17" name="Group 24"/>
              <p:cNvGrpSpPr/>
              <p:nvPr userDrawn="1"/>
            </p:nvGrpSpPr>
            <p:grpSpPr>
              <a:xfrm>
                <a:off x="-2982575" y="2125498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8" name="Rectangle 4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0093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Bottle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G147  B127</a:t>
                  </a:r>
                  <a:endParaRPr lang="en-US" sz="1000" dirty="0"/>
                </a:p>
              </p:txBody>
            </p:sp>
          </p:grpSp>
          <p:grpSp>
            <p:nvGrpSpPr>
              <p:cNvPr id="18" name="Group 27"/>
              <p:cNvGrpSpPr/>
              <p:nvPr userDrawn="1"/>
            </p:nvGrpSpPr>
            <p:grpSpPr>
              <a:xfrm>
                <a:off x="-2982575" y="253663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6" name="Rectangle 45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Turquoise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G138  B176</a:t>
                  </a:r>
                  <a:endParaRPr lang="en-US" sz="1000" dirty="0"/>
                </a:p>
              </p:txBody>
            </p:sp>
          </p:grpSp>
          <p:grpSp>
            <p:nvGrpSpPr>
              <p:cNvPr id="19" name="Group 60"/>
              <p:cNvGrpSpPr/>
              <p:nvPr userDrawn="1"/>
            </p:nvGrpSpPr>
            <p:grpSpPr>
              <a:xfrm>
                <a:off x="-2982571" y="2947770"/>
                <a:ext cx="2863473" cy="307777"/>
                <a:chOff x="-2982571" y="2947770"/>
                <a:chExt cx="2863473" cy="307777"/>
              </a:xfrm>
            </p:grpSpPr>
            <p:sp>
              <p:nvSpPr>
                <p:cNvPr id="44" name="Rectangle 43"/>
                <p:cNvSpPr/>
                <p:nvPr userDrawn="1"/>
              </p:nvSpPr>
              <p:spPr>
                <a:xfrm>
                  <a:off x="-2982571" y="2947770"/>
                  <a:ext cx="309565" cy="285752"/>
                </a:xfrm>
                <a:prstGeom prst="rect">
                  <a:avLst/>
                </a:prstGeom>
                <a:solidFill>
                  <a:srgbClr val="1AA0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 userDrawn="1"/>
              </p:nvSpPr>
              <p:spPr>
                <a:xfrm>
                  <a:off x="-2518224" y="2947770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Aqua Blue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</a:t>
                  </a:r>
                  <a:r>
                    <a:rPr lang="en-GB" sz="1000" baseline="0" dirty="0" smtClean="0"/>
                    <a:t>26 G160  B170</a:t>
                  </a:r>
                  <a:endParaRPr lang="en-US" sz="1000" dirty="0"/>
                </a:p>
              </p:txBody>
            </p:sp>
          </p:grpSp>
          <p:grpSp>
            <p:nvGrpSpPr>
              <p:cNvPr id="20" name="Group 33"/>
              <p:cNvGrpSpPr/>
              <p:nvPr userDrawn="1"/>
            </p:nvGrpSpPr>
            <p:grpSpPr>
              <a:xfrm>
                <a:off x="-2982575" y="335890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2" name="Rectangle 41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7ECD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Pastel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R126</a:t>
                  </a:r>
                  <a:r>
                    <a:rPr lang="en-GB" sz="1000" baseline="0" dirty="0" smtClean="0"/>
                    <a:t>  G205  B195</a:t>
                  </a:r>
                  <a:endParaRPr lang="en-US" sz="1000" dirty="0"/>
                </a:p>
              </p:txBody>
            </p:sp>
          </p:grpSp>
          <p:grpSp>
            <p:nvGrpSpPr>
              <p:cNvPr id="21" name="Group 36"/>
              <p:cNvGrpSpPr/>
              <p:nvPr userDrawn="1"/>
            </p:nvGrpSpPr>
            <p:grpSpPr>
              <a:xfrm>
                <a:off x="-2982575" y="377004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40" name="Rectangle 39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Light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R123</a:t>
                  </a:r>
                  <a:r>
                    <a:rPr lang="en-GB" sz="1000" baseline="0" dirty="0" smtClean="0"/>
                    <a:t>  G149  B174*</a:t>
                  </a:r>
                  <a:endParaRPr lang="en-US" sz="1000" dirty="0"/>
                </a:p>
              </p:txBody>
            </p:sp>
          </p:grpSp>
          <p:grpSp>
            <p:nvGrpSpPr>
              <p:cNvPr id="22" name="Group 63"/>
              <p:cNvGrpSpPr/>
              <p:nvPr userDrawn="1"/>
            </p:nvGrpSpPr>
            <p:grpSpPr>
              <a:xfrm>
                <a:off x="-2982571" y="4181178"/>
                <a:ext cx="2863473" cy="307777"/>
                <a:chOff x="-2982571" y="4181178"/>
                <a:chExt cx="2863473" cy="307777"/>
              </a:xfrm>
            </p:grpSpPr>
            <p:sp>
              <p:nvSpPr>
                <p:cNvPr id="38" name="Rectangle 37"/>
                <p:cNvSpPr/>
                <p:nvPr userDrawn="1"/>
              </p:nvSpPr>
              <p:spPr>
                <a:xfrm>
                  <a:off x="-2982571" y="4181178"/>
                  <a:ext cx="309565" cy="285752"/>
                </a:xfrm>
                <a:prstGeom prst="rect">
                  <a:avLst/>
                </a:prstGeom>
                <a:solidFill>
                  <a:srgbClr val="616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 userDrawn="1"/>
              </p:nvSpPr>
              <p:spPr>
                <a:xfrm>
                  <a:off x="-2518224" y="4181178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R97</a:t>
                  </a:r>
                  <a:r>
                    <a:rPr lang="en-GB" sz="1000" baseline="0" dirty="0" smtClean="0"/>
                    <a:t>  G107  B156</a:t>
                  </a:r>
                  <a:endParaRPr lang="en-US" sz="1000" dirty="0"/>
                </a:p>
              </p:txBody>
            </p:sp>
          </p:grpSp>
          <p:grpSp>
            <p:nvGrpSpPr>
              <p:cNvPr id="23" name="Group 43"/>
              <p:cNvGrpSpPr/>
              <p:nvPr userDrawn="1"/>
            </p:nvGrpSpPr>
            <p:grpSpPr>
              <a:xfrm>
                <a:off x="-2982575" y="4592314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6" name="Rectangle 35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BAA3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Ecru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R186</a:t>
                  </a:r>
                  <a:r>
                    <a:rPr lang="en-GB" sz="1000" baseline="0" dirty="0" smtClean="0"/>
                    <a:t>  G163  B171</a:t>
                  </a:r>
                  <a:endParaRPr lang="en-US" sz="1000" dirty="0"/>
                </a:p>
              </p:txBody>
            </p:sp>
          </p:grpSp>
          <p:grpSp>
            <p:nvGrpSpPr>
              <p:cNvPr id="24" name="Group 46"/>
              <p:cNvGrpSpPr/>
              <p:nvPr userDrawn="1"/>
            </p:nvGrpSpPr>
            <p:grpSpPr>
              <a:xfrm>
                <a:off x="-2982575" y="5003450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4" name="Rectangle 33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7B0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Yellow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R215</a:t>
                  </a:r>
                  <a:r>
                    <a:rPr lang="en-GB" sz="1000" baseline="0" dirty="0" smtClean="0"/>
                    <a:t>  G176  B18</a:t>
                  </a:r>
                  <a:endParaRPr lang="en-US" sz="1000" dirty="0"/>
                </a:p>
              </p:txBody>
            </p:sp>
          </p:grpSp>
          <p:grpSp>
            <p:nvGrpSpPr>
              <p:cNvPr id="25" name="Group 49"/>
              <p:cNvGrpSpPr/>
              <p:nvPr userDrawn="1"/>
            </p:nvGrpSpPr>
            <p:grpSpPr>
              <a:xfrm>
                <a:off x="-2982575" y="5414586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2" name="Rectangle 31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587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Orange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R213</a:t>
                  </a:r>
                  <a:r>
                    <a:rPr lang="en-GB" sz="1000" baseline="0" dirty="0" smtClean="0"/>
                    <a:t>  G135  B43</a:t>
                  </a:r>
                  <a:endParaRPr lang="en-US" sz="1000" dirty="0"/>
                </a:p>
              </p:txBody>
            </p:sp>
          </p:grpSp>
          <p:grpSp>
            <p:nvGrpSpPr>
              <p:cNvPr id="26" name="Group 52"/>
              <p:cNvGrpSpPr/>
              <p:nvPr userDrawn="1"/>
            </p:nvGrpSpPr>
            <p:grpSpPr>
              <a:xfrm>
                <a:off x="-2982575" y="5825722"/>
                <a:ext cx="2863476" cy="307777"/>
                <a:chOff x="-2928990" y="500042"/>
                <a:chExt cx="2643206" cy="307777"/>
              </a:xfrm>
            </p:grpSpPr>
            <p:sp>
              <p:nvSpPr>
                <p:cNvPr id="30" name="Rectangle 29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E34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R238</a:t>
                  </a:r>
                  <a:r>
                    <a:rPr lang="en-GB" sz="1000" baseline="0" dirty="0" smtClean="0"/>
                    <a:t>  G52  B36</a:t>
                  </a:r>
                  <a:endParaRPr lang="en-US" sz="1000" dirty="0"/>
                </a:p>
              </p:txBody>
            </p:sp>
          </p:grpSp>
          <p:grpSp>
            <p:nvGrpSpPr>
              <p:cNvPr id="27" name="Group 55"/>
              <p:cNvGrpSpPr/>
              <p:nvPr userDrawn="1"/>
            </p:nvGrpSpPr>
            <p:grpSpPr>
              <a:xfrm>
                <a:off x="-2982575" y="6236855"/>
                <a:ext cx="2863476" cy="307777"/>
                <a:chOff x="-2928990" y="500042"/>
                <a:chExt cx="2643206" cy="307777"/>
              </a:xfrm>
            </p:grpSpPr>
            <p:sp>
              <p:nvSpPr>
                <p:cNvPr id="28" name="Rectangle 2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201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</a:t>
                  </a:r>
                  <a:r>
                    <a:rPr lang="en-GB" sz="1000" baseline="0" dirty="0" err="1" smtClean="0"/>
                    <a:t>Rubine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R226</a:t>
                  </a:r>
                  <a:r>
                    <a:rPr lang="en-GB" sz="1000" baseline="0" dirty="0" smtClean="0"/>
                    <a:t>  G1  B119</a:t>
                  </a:r>
                  <a:endParaRPr lang="en-US" sz="1000" dirty="0"/>
                </a:p>
              </p:txBody>
            </p:sp>
          </p:grpSp>
        </p:grpSp>
        <p:sp>
          <p:nvSpPr>
            <p:cNvPr id="9" name="TextBox 8"/>
            <p:cNvSpPr txBox="1"/>
            <p:nvPr userDrawn="1"/>
          </p:nvSpPr>
          <p:spPr>
            <a:xfrm>
              <a:off x="-2976618" y="6626682"/>
              <a:ext cx="271464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*This colour reference is for screen presentations only</a:t>
              </a:r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88" y="489600"/>
            <a:ext cx="8308732" cy="752400"/>
          </a:xfrm>
        </p:spPr>
        <p:txBody>
          <a:bodyPr anchor="t" anchorCtr="0">
            <a:no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588" y="1857600"/>
            <a:ext cx="5111750" cy="428604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489" y="1857600"/>
            <a:ext cx="2957024" cy="42860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92DAC20-4BA7-42CE-BB54-80C3818F7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7654" y="6548211"/>
            <a:ext cx="2160000" cy="144484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DAC20-4BA7-42CE-BB54-80C3818F7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015B6-138D-43AE-88C0-0C76A8B15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2010 The Actuarial Profession </a:t>
            </a:r>
            <a:r>
              <a:rPr lang="en-US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mtClean="0"/>
              <a:t>www.actuaries.org.uk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0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488" y="489157"/>
            <a:ext cx="8308487" cy="7518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488" y="1857366"/>
            <a:ext cx="8308487" cy="4268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7924" y="6410344"/>
            <a:ext cx="252000" cy="252000"/>
          </a:xfrm>
          <a:prstGeom prst="rect">
            <a:avLst/>
          </a:prstGeom>
          <a:solidFill>
            <a:srgbClr val="E20177"/>
          </a:solidFill>
        </p:spPr>
        <p:txBody>
          <a:bodyPr vert="horz" wrap="none" lIns="0" tIns="0" rIns="0" bIns="0" rtlCol="0"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92DAC20-4BA7-42CE-BB54-80C3818F7B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32643" y="349157"/>
            <a:ext cx="8480180" cy="8010"/>
          </a:xfrm>
          <a:prstGeom prst="line">
            <a:avLst/>
          </a:prstGeom>
          <a:ln w="25400">
            <a:solidFill>
              <a:srgbClr val="E20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32643" y="1357298"/>
            <a:ext cx="8480180" cy="1604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7654" y="6548211"/>
            <a:ext cx="2160000" cy="144484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-2896019" y="0"/>
            <a:ext cx="2786082" cy="6858000"/>
            <a:chOff x="-3137354" y="0"/>
            <a:chExt cx="3018256" cy="6858000"/>
          </a:xfrm>
        </p:grpSpPr>
        <p:grpSp>
          <p:nvGrpSpPr>
            <p:cNvPr id="65" name="Group 64"/>
            <p:cNvGrpSpPr/>
            <p:nvPr/>
          </p:nvGrpSpPr>
          <p:grpSpPr>
            <a:xfrm>
              <a:off x="-3137354" y="0"/>
              <a:ext cx="3018256" cy="6858000"/>
              <a:chOff x="-3137354" y="0"/>
              <a:chExt cx="3018256" cy="6858000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-3137354" y="0"/>
                <a:ext cx="29944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/>
              <p:cNvSpPr txBox="1"/>
              <p:nvPr userDrawn="1"/>
            </p:nvSpPr>
            <p:spPr>
              <a:xfrm>
                <a:off x="-2982572" y="99308"/>
                <a:ext cx="283966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spc="-20" dirty="0" smtClean="0">
                    <a:solidFill>
                      <a:schemeClr val="accent2"/>
                    </a:solidFill>
                  </a:rPr>
                  <a:t>Colour</a:t>
                </a:r>
                <a:r>
                  <a:rPr lang="en-GB" sz="1000" b="1" spc="-20" baseline="0" dirty="0" smtClean="0">
                    <a:solidFill>
                      <a:schemeClr val="accent2"/>
                    </a:solidFill>
                  </a:rPr>
                  <a:t> palette for PowerPoint presentations</a:t>
                </a:r>
                <a:endParaRPr lang="en-US" sz="1000" b="1" spc="-2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59" name="Group 58"/>
              <p:cNvGrpSpPr/>
              <p:nvPr userDrawn="1"/>
            </p:nvGrpSpPr>
            <p:grpSpPr>
              <a:xfrm>
                <a:off x="-2982571" y="611619"/>
                <a:ext cx="2863473" cy="307777"/>
                <a:chOff x="-2982571" y="611619"/>
                <a:chExt cx="2863473" cy="307777"/>
              </a:xfrm>
            </p:grpSpPr>
            <p:sp>
              <p:nvSpPr>
                <p:cNvPr id="10" name="Rectangle 9"/>
                <p:cNvSpPr/>
                <p:nvPr userDrawn="1"/>
              </p:nvSpPr>
              <p:spPr>
                <a:xfrm>
                  <a:off x="-2982571" y="611619"/>
                  <a:ext cx="309565" cy="2857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 userDrawn="1"/>
              </p:nvSpPr>
              <p:spPr>
                <a:xfrm>
                  <a:off x="-2518224" y="611619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Bright Green</a:t>
                  </a:r>
                </a:p>
                <a:p>
                  <a:r>
                    <a:rPr lang="en-GB" sz="1000" dirty="0" smtClean="0"/>
                    <a:t>R148</a:t>
                  </a:r>
                  <a:r>
                    <a:rPr lang="en-GB" sz="1000" baseline="0" dirty="0" smtClean="0"/>
                    <a:t>  G166  B31</a:t>
                  </a:r>
                  <a:endParaRPr lang="en-US" sz="1000" dirty="0"/>
                </a:p>
              </p:txBody>
            </p:sp>
          </p:grpSp>
          <p:grpSp>
            <p:nvGrpSpPr>
              <p:cNvPr id="14" name="Group 13"/>
              <p:cNvGrpSpPr/>
              <p:nvPr userDrawn="1"/>
            </p:nvGrpSpPr>
            <p:grpSpPr>
              <a:xfrm>
                <a:off x="-2982571" y="1017117"/>
                <a:ext cx="2863473" cy="307777"/>
                <a:chOff x="-2928990" y="500042"/>
                <a:chExt cx="2643206" cy="307777"/>
              </a:xfrm>
            </p:grpSpPr>
            <p:sp>
              <p:nvSpPr>
                <p:cNvPr id="15" name="Rectangle 1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Actuarial Slate</a:t>
                  </a:r>
                </a:p>
                <a:p>
                  <a:r>
                    <a:rPr lang="en-GB" sz="1000" dirty="0" smtClean="0"/>
                    <a:t>R32</a:t>
                  </a:r>
                  <a:r>
                    <a:rPr lang="en-GB" sz="1000" baseline="0" dirty="0" smtClean="0"/>
                    <a:t>  G44  B52*</a:t>
                  </a:r>
                  <a:endParaRPr lang="en-US" sz="800" dirty="0"/>
                </a:p>
              </p:txBody>
            </p: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-2982571" y="1714362"/>
                <a:ext cx="2863473" cy="307777"/>
                <a:chOff x="-2928990" y="500042"/>
                <a:chExt cx="2643206" cy="307777"/>
              </a:xfrm>
            </p:grpSpPr>
            <p:sp>
              <p:nvSpPr>
                <p:cNvPr id="18" name="Rectangle 1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Olive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R120</a:t>
                  </a:r>
                  <a:r>
                    <a:rPr lang="en-GB" sz="1000" baseline="0" dirty="0" smtClean="0"/>
                    <a:t>  G162  B47</a:t>
                  </a:r>
                  <a:endParaRPr lang="en-US" sz="1000" dirty="0"/>
                </a:p>
              </p:txBody>
            </p:sp>
          </p:grpSp>
          <p:sp>
            <p:nvSpPr>
              <p:cNvPr id="22" name="TextBox 21"/>
              <p:cNvSpPr txBox="1"/>
              <p:nvPr userDrawn="1"/>
            </p:nvSpPr>
            <p:spPr>
              <a:xfrm>
                <a:off x="-2982571" y="1500174"/>
                <a:ext cx="239912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Secondary colour palette</a:t>
                </a:r>
                <a:endParaRPr lang="en-US" sz="1000" b="1" dirty="0"/>
              </a:p>
            </p:txBody>
          </p:sp>
          <p:sp>
            <p:nvSpPr>
              <p:cNvPr id="23" name="TextBox 22"/>
              <p:cNvSpPr txBox="1"/>
              <p:nvPr userDrawn="1"/>
            </p:nvSpPr>
            <p:spPr>
              <a:xfrm>
                <a:off x="-2982571" y="375532"/>
                <a:ext cx="2399125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smtClean="0"/>
                  <a:t>Primary colour palette</a:t>
                </a:r>
                <a:endParaRPr lang="en-US" sz="1000" b="1" dirty="0"/>
              </a:p>
            </p:txBody>
          </p:sp>
          <p:grpSp>
            <p:nvGrpSpPr>
              <p:cNvPr id="25" name="Group 24"/>
              <p:cNvGrpSpPr/>
              <p:nvPr userDrawn="1"/>
            </p:nvGrpSpPr>
            <p:grpSpPr>
              <a:xfrm>
                <a:off x="-2982571" y="2125498"/>
                <a:ext cx="2863473" cy="307777"/>
                <a:chOff x="-2928990" y="500042"/>
                <a:chExt cx="2643206" cy="307777"/>
              </a:xfrm>
            </p:grpSpPr>
            <p:sp>
              <p:nvSpPr>
                <p:cNvPr id="26" name="Rectangle 25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0093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Bottle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G147  B127</a:t>
                  </a:r>
                  <a:endParaRPr lang="en-US" sz="1000" dirty="0"/>
                </a:p>
              </p:txBody>
            </p:sp>
          </p:grpSp>
          <p:grpSp>
            <p:nvGrpSpPr>
              <p:cNvPr id="28" name="Group 27"/>
              <p:cNvGrpSpPr/>
              <p:nvPr userDrawn="1"/>
            </p:nvGrpSpPr>
            <p:grpSpPr>
              <a:xfrm>
                <a:off x="-2982571" y="2536634"/>
                <a:ext cx="2863473" cy="307777"/>
                <a:chOff x="-2928990" y="500042"/>
                <a:chExt cx="2643206" cy="307777"/>
              </a:xfrm>
            </p:grpSpPr>
            <p:sp>
              <p:nvSpPr>
                <p:cNvPr id="29" name="Rectangle 28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Turquoise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R0</a:t>
                  </a:r>
                  <a:r>
                    <a:rPr lang="en-GB" sz="1000" baseline="0" dirty="0" smtClean="0"/>
                    <a:t>  G138  B176</a:t>
                  </a:r>
                  <a:endParaRPr lang="en-US" sz="1000" dirty="0"/>
                </a:p>
              </p:txBody>
            </p:sp>
          </p:grpSp>
          <p:grpSp>
            <p:nvGrpSpPr>
              <p:cNvPr id="61" name="Group 60"/>
              <p:cNvGrpSpPr/>
              <p:nvPr userDrawn="1"/>
            </p:nvGrpSpPr>
            <p:grpSpPr>
              <a:xfrm>
                <a:off x="-2982571" y="2947770"/>
                <a:ext cx="2863473" cy="307777"/>
                <a:chOff x="-2982571" y="2947770"/>
                <a:chExt cx="2863473" cy="307777"/>
              </a:xfrm>
            </p:grpSpPr>
            <p:sp>
              <p:nvSpPr>
                <p:cNvPr id="32" name="Rectangle 31"/>
                <p:cNvSpPr/>
                <p:nvPr userDrawn="1"/>
              </p:nvSpPr>
              <p:spPr>
                <a:xfrm>
                  <a:off x="-2982571" y="2947770"/>
                  <a:ext cx="309565" cy="285752"/>
                </a:xfrm>
                <a:prstGeom prst="rect">
                  <a:avLst/>
                </a:prstGeom>
                <a:solidFill>
                  <a:srgbClr val="1AA0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 userDrawn="1"/>
              </p:nvSpPr>
              <p:spPr>
                <a:xfrm>
                  <a:off x="-2518224" y="2947770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Aqua Blue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</a:t>
                  </a:r>
                  <a:r>
                    <a:rPr lang="en-GB" sz="1000" baseline="0" dirty="0" smtClean="0"/>
                    <a:t>26 G160  B170</a:t>
                  </a:r>
                  <a:endParaRPr lang="en-US" sz="1000" dirty="0"/>
                </a:p>
              </p:txBody>
            </p: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-2982571" y="3358906"/>
                <a:ext cx="2863473" cy="307777"/>
                <a:chOff x="-2928990" y="500042"/>
                <a:chExt cx="2643206" cy="307777"/>
              </a:xfrm>
            </p:grpSpPr>
            <p:sp>
              <p:nvSpPr>
                <p:cNvPr id="35" name="Rectangle 3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7ECD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Pastel Green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R126</a:t>
                  </a:r>
                  <a:r>
                    <a:rPr lang="en-GB" sz="1000" baseline="0" dirty="0" smtClean="0"/>
                    <a:t>  G205  B195</a:t>
                  </a:r>
                  <a:endParaRPr lang="en-US" sz="1000" dirty="0"/>
                </a:p>
              </p:txBody>
            </p:sp>
          </p:grpSp>
          <p:grpSp>
            <p:nvGrpSpPr>
              <p:cNvPr id="37" name="Group 36"/>
              <p:cNvGrpSpPr/>
              <p:nvPr userDrawn="1"/>
            </p:nvGrpSpPr>
            <p:grpSpPr>
              <a:xfrm>
                <a:off x="-2982571" y="3770042"/>
                <a:ext cx="2863473" cy="307777"/>
                <a:chOff x="-2928990" y="500042"/>
                <a:chExt cx="2643206" cy="307777"/>
              </a:xfrm>
            </p:grpSpPr>
            <p:sp>
              <p:nvSpPr>
                <p:cNvPr id="38" name="Rectangle 3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Light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R123</a:t>
                  </a:r>
                  <a:r>
                    <a:rPr lang="en-GB" sz="1000" baseline="0" dirty="0" smtClean="0"/>
                    <a:t>  G149  B174*</a:t>
                  </a:r>
                  <a:endParaRPr lang="en-US" sz="1000" dirty="0"/>
                </a:p>
              </p:txBody>
            </p:sp>
          </p:grpSp>
          <p:grpSp>
            <p:nvGrpSpPr>
              <p:cNvPr id="64" name="Group 63"/>
              <p:cNvGrpSpPr/>
              <p:nvPr userDrawn="1"/>
            </p:nvGrpSpPr>
            <p:grpSpPr>
              <a:xfrm>
                <a:off x="-2982571" y="4181178"/>
                <a:ext cx="2863473" cy="307777"/>
                <a:chOff x="-2982571" y="4181178"/>
                <a:chExt cx="2863473" cy="307777"/>
              </a:xfrm>
            </p:grpSpPr>
            <p:sp>
              <p:nvSpPr>
                <p:cNvPr id="41" name="Rectangle 40"/>
                <p:cNvSpPr/>
                <p:nvPr userDrawn="1"/>
              </p:nvSpPr>
              <p:spPr>
                <a:xfrm>
                  <a:off x="-2982571" y="4181178"/>
                  <a:ext cx="309565" cy="285752"/>
                </a:xfrm>
                <a:prstGeom prst="rect">
                  <a:avLst/>
                </a:prstGeom>
                <a:solidFill>
                  <a:srgbClr val="616B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 userDrawn="1"/>
              </p:nvSpPr>
              <p:spPr>
                <a:xfrm>
                  <a:off x="-2518224" y="4181178"/>
                  <a:ext cx="23991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Purple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R97</a:t>
                  </a:r>
                  <a:r>
                    <a:rPr lang="en-GB" sz="1000" baseline="0" dirty="0" smtClean="0"/>
                    <a:t>  G107  B156</a:t>
                  </a:r>
                  <a:endParaRPr lang="en-US" sz="1000" dirty="0"/>
                </a:p>
              </p:txBody>
            </p:sp>
          </p:grpSp>
          <p:grpSp>
            <p:nvGrpSpPr>
              <p:cNvPr id="44" name="Group 43"/>
              <p:cNvGrpSpPr/>
              <p:nvPr userDrawn="1"/>
            </p:nvGrpSpPr>
            <p:grpSpPr>
              <a:xfrm>
                <a:off x="-2982571" y="4592314"/>
                <a:ext cx="2863473" cy="307777"/>
                <a:chOff x="-2928990" y="500042"/>
                <a:chExt cx="2643206" cy="307777"/>
              </a:xfrm>
            </p:grpSpPr>
            <p:sp>
              <p:nvSpPr>
                <p:cNvPr id="45" name="Rectangle 44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BAA3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Ecru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R186</a:t>
                  </a:r>
                  <a:r>
                    <a:rPr lang="en-GB" sz="1000" baseline="0" dirty="0" smtClean="0"/>
                    <a:t>  G163  B171</a:t>
                  </a:r>
                  <a:endParaRPr lang="en-US" sz="1000" dirty="0"/>
                </a:p>
              </p:txBody>
            </p:sp>
          </p:grpSp>
          <p:grpSp>
            <p:nvGrpSpPr>
              <p:cNvPr id="47" name="Group 46"/>
              <p:cNvGrpSpPr/>
              <p:nvPr userDrawn="1"/>
            </p:nvGrpSpPr>
            <p:grpSpPr>
              <a:xfrm>
                <a:off x="-2982571" y="5003450"/>
                <a:ext cx="2863473" cy="307777"/>
                <a:chOff x="-2928990" y="500042"/>
                <a:chExt cx="2643206" cy="307777"/>
              </a:xfrm>
            </p:grpSpPr>
            <p:sp>
              <p:nvSpPr>
                <p:cNvPr id="48" name="Rectangle 47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7B0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Yellow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R215</a:t>
                  </a:r>
                  <a:r>
                    <a:rPr lang="en-GB" sz="1000" baseline="0" dirty="0" smtClean="0"/>
                    <a:t>  G176  B18</a:t>
                  </a:r>
                  <a:endParaRPr lang="en-US" sz="1000" dirty="0"/>
                </a:p>
              </p:txBody>
            </p:sp>
          </p:grpSp>
          <p:grpSp>
            <p:nvGrpSpPr>
              <p:cNvPr id="50" name="Group 49"/>
              <p:cNvGrpSpPr/>
              <p:nvPr userDrawn="1"/>
            </p:nvGrpSpPr>
            <p:grpSpPr>
              <a:xfrm>
                <a:off x="-2982571" y="5414586"/>
                <a:ext cx="2863473" cy="307777"/>
                <a:chOff x="-2928990" y="500042"/>
                <a:chExt cx="2643206" cy="307777"/>
              </a:xfrm>
            </p:grpSpPr>
            <p:sp>
              <p:nvSpPr>
                <p:cNvPr id="51" name="Rectangle 50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D587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Orange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R213</a:t>
                  </a:r>
                  <a:r>
                    <a:rPr lang="en-GB" sz="1000" baseline="0" dirty="0" smtClean="0"/>
                    <a:t>  G135  B43</a:t>
                  </a:r>
                  <a:endParaRPr lang="en-US" sz="1000" dirty="0"/>
                </a:p>
              </p:txBody>
            </p:sp>
          </p:grpSp>
          <p:grpSp>
            <p:nvGrpSpPr>
              <p:cNvPr id="53" name="Group 52"/>
              <p:cNvGrpSpPr/>
              <p:nvPr userDrawn="1"/>
            </p:nvGrpSpPr>
            <p:grpSpPr>
              <a:xfrm>
                <a:off x="-2982571" y="5825722"/>
                <a:ext cx="2863473" cy="307777"/>
                <a:chOff x="-2928990" y="500042"/>
                <a:chExt cx="2643206" cy="307777"/>
              </a:xfrm>
            </p:grpSpPr>
            <p:sp>
              <p:nvSpPr>
                <p:cNvPr id="54" name="Rectangle 53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E34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R238</a:t>
                  </a:r>
                  <a:r>
                    <a:rPr lang="en-GB" sz="1000" baseline="0" dirty="0" smtClean="0"/>
                    <a:t>  G52  B36</a:t>
                  </a:r>
                  <a:endParaRPr lang="en-US" sz="1000" dirty="0"/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2982571" y="6236855"/>
                <a:ext cx="2863473" cy="307777"/>
                <a:chOff x="-2928990" y="500042"/>
                <a:chExt cx="2643206" cy="307777"/>
              </a:xfrm>
            </p:grpSpPr>
            <p:sp>
              <p:nvSpPr>
                <p:cNvPr id="57" name="Rectangle 56"/>
                <p:cNvSpPr/>
                <p:nvPr userDrawn="1"/>
              </p:nvSpPr>
              <p:spPr>
                <a:xfrm>
                  <a:off x="-2928990" y="500042"/>
                  <a:ext cx="285752" cy="285752"/>
                </a:xfrm>
                <a:prstGeom prst="rect">
                  <a:avLst/>
                </a:prstGeom>
                <a:solidFill>
                  <a:srgbClr val="E201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/>
                <p:cNvSpPr txBox="1"/>
                <p:nvPr userDrawn="1"/>
              </p:nvSpPr>
              <p:spPr>
                <a:xfrm>
                  <a:off x="-2500362" y="500042"/>
                  <a:ext cx="221457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00" dirty="0" smtClean="0"/>
                    <a:t>Secondary</a:t>
                  </a:r>
                  <a:r>
                    <a:rPr lang="en-GB" sz="1000" baseline="0" dirty="0" smtClean="0"/>
                    <a:t> </a:t>
                  </a:r>
                  <a:r>
                    <a:rPr lang="en-GB" sz="1000" baseline="0" dirty="0" err="1" smtClean="0"/>
                    <a:t>Rubine</a:t>
                  </a:r>
                  <a:r>
                    <a:rPr lang="en-GB" sz="1000" baseline="0" dirty="0" smtClean="0"/>
                    <a:t> Red</a:t>
                  </a:r>
                  <a:endParaRPr lang="en-GB" sz="1000" dirty="0" smtClean="0"/>
                </a:p>
                <a:p>
                  <a:r>
                    <a:rPr lang="en-GB" sz="1000" dirty="0" smtClean="0"/>
                    <a:t>R226</a:t>
                  </a:r>
                  <a:r>
                    <a:rPr lang="en-GB" sz="1000" baseline="0" dirty="0" smtClean="0"/>
                    <a:t>  G1  B119</a:t>
                  </a:r>
                  <a:endParaRPr lang="en-US" sz="1000" dirty="0"/>
                </a:p>
              </p:txBody>
            </p:sp>
          </p:grpSp>
        </p:grpSp>
        <p:sp>
          <p:nvSpPr>
            <p:cNvPr id="66" name="TextBox 65"/>
            <p:cNvSpPr txBox="1"/>
            <p:nvPr userDrawn="1"/>
          </p:nvSpPr>
          <p:spPr>
            <a:xfrm>
              <a:off x="-2976618" y="6626682"/>
              <a:ext cx="271464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*This colour reference is for screen presentations only</a:t>
              </a: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Clr>
          <a:srgbClr val="E20177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E20177"/>
        </a:buClr>
        <a:buFont typeface="Arial" pitchFamily="34" charset="0"/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00"/>
        </a:spcBef>
        <a:buClr>
          <a:srgbClr val="E20177"/>
        </a:buClr>
        <a:buFont typeface="Arial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00454" y="1438275"/>
            <a:ext cx="7844204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7880838" y="0"/>
            <a:ext cx="663820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F6062"/>
              </a:solidFill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7523" y="182563"/>
            <a:ext cx="677300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0454" y="6462713"/>
            <a:ext cx="5647592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95493" y="711200"/>
            <a:ext cx="631581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17C923-6266-4805-A6B0-2B3F8B6E1E70}" type="slidenum">
              <a:rPr lang="en-GB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331177" y="1042988"/>
            <a:ext cx="8474320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5F6062"/>
              </a:solidFill>
              <a:ea typeface="ＭＳ Ｐゴシック" charset="-128"/>
            </a:endParaRPr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3" y="5973764"/>
            <a:ext cx="277104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1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96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343025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85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4193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765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6pPr>
      <a:lvl7pPr marL="33337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7pPr>
      <a:lvl8pPr marL="37909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8pPr>
      <a:lvl9pPr marL="4248150" indent="-2667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r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insurancecontracts@ifrs.org" TargetMode="External"/><Relationship Id="rId4" Type="http://schemas.openxmlformats.org/officeDocument/2006/relationships/hyperlink" Target="../../../Documents%20and%20Settings/aderi/Local%20Settings/Temporary%20Internet%20Files/go.ifrs.org/insurance_contract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Life conference and exhibition 2012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Andrea Pryde (IASB), Anthony Coughlan and Kamran </a:t>
            </a:r>
            <a:r>
              <a:rPr lang="en-GB" dirty="0" err="1" smtClean="0">
                <a:solidFill>
                  <a:schemeClr val="tx2"/>
                </a:solidFill>
              </a:rPr>
              <a:t>Foroughi</a:t>
            </a:r>
            <a:r>
              <a:rPr lang="en-GB" dirty="0" smtClean="0">
                <a:solidFill>
                  <a:schemeClr val="tx2"/>
                </a:solidFill>
              </a:rPr>
              <a:t> (FRG)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877" y="4336428"/>
            <a:ext cx="8061344" cy="12811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Financial reporting (Part 1 of 2)</a:t>
            </a:r>
          </a:p>
          <a:p>
            <a:pPr>
              <a:spcBef>
                <a:spcPts val="0"/>
              </a:spcBef>
            </a:pPr>
            <a:r>
              <a:rPr lang="en-GB" b="0" dirty="0" smtClean="0"/>
              <a:t>IASB (Phase II) developments</a:t>
            </a:r>
            <a:endParaRPr lang="en-US" b="0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0" y="6111902"/>
            <a:ext cx="4245220" cy="303187"/>
          </a:xfrm>
        </p:spPr>
        <p:txBody>
          <a:bodyPr/>
          <a:lstStyle/>
          <a:p>
            <a:r>
              <a:rPr lang="en-US" dirty="0" smtClean="0"/>
              <a:t>5 November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53589"/>
              </p:ext>
            </p:extLst>
          </p:nvPr>
        </p:nvGraphicFramePr>
        <p:xfrm>
          <a:off x="982678" y="1125538"/>
          <a:ext cx="7709984" cy="5256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937"/>
                <a:gridCol w="6181047"/>
              </a:tblGrid>
              <a:tr h="431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/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2"/>
                          </a:solidFill>
                        </a:rPr>
                        <a:t>What each</a:t>
                      </a:r>
                      <a:r>
                        <a:rPr lang="en-GB" sz="1800" b="1" baseline="0" dirty="0" smtClean="0">
                          <a:solidFill>
                            <a:schemeClr val="bg2"/>
                          </a:solidFill>
                        </a:rPr>
                        <a:t> building block represents</a:t>
                      </a:r>
                      <a:endParaRPr lang="en-GB" sz="18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2000" dirty="0" smtClean="0"/>
                        <a:t>Quantifies the unearned profit the insurer expects to earn as it fulfils the contract</a:t>
                      </a: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2000" dirty="0" smtClean="0"/>
                        <a:t>Quantifies the difference between the certain and uncertain liability </a:t>
                      </a:r>
                      <a:endParaRPr lang="en-GB" sz="2000" dirty="0"/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2000" dirty="0" smtClean="0"/>
                        <a:t>An adjustment </a:t>
                      </a:r>
                      <a:r>
                        <a:rPr lang="en-US" sz="2000" dirty="0" smtClean="0"/>
                        <a:t>that reflects the time value of money</a:t>
                      </a:r>
                      <a:endParaRPr lang="en-GB" sz="2000" dirty="0"/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425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800" dirty="0" smtClean="0"/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  <a:defRPr/>
                      </a:pP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eaLnBrk="1" hangingPunct="1"/>
                      <a:r>
                        <a:rPr lang="en-US" sz="2000" dirty="0" smtClean="0"/>
                        <a:t>The amounts the insurer expects to collect from premiums and pay out as it acquires, services and settles the contract, estimated using up-to-date information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  <a:defRPr/>
                      </a:pP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  <a:defRPr/>
                      </a:pP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Core proposal: measurement of the insurance </a:t>
            </a:r>
            <a:r>
              <a:rPr lang="en-GB" dirty="0">
                <a:ea typeface="ＭＳ Ｐゴシック" pitchFamily="34" charset="-128"/>
              </a:rPr>
              <a:t>contracts liability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82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7D61CB-7610-4A76-AFA1-59C7131F1989}" type="slidenum">
              <a:rPr lang="en-GB" smtClean="0">
                <a:solidFill>
                  <a:srgbClr val="FFFFFF"/>
                </a:solidFill>
              </a:rPr>
              <a:pPr eaLnBrk="1" hangingPunct="1"/>
              <a:t>9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8207" name="Rectangle 4"/>
          <p:cNvSpPr>
            <a:spLocks noChangeArrowheads="1"/>
          </p:cNvSpPr>
          <p:nvPr/>
        </p:nvSpPr>
        <p:spPr bwMode="gray">
          <a:xfrm>
            <a:off x="1095513" y="4078291"/>
            <a:ext cx="1263162" cy="2232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Cash flows</a:t>
            </a:r>
          </a:p>
        </p:txBody>
      </p:sp>
      <p:sp>
        <p:nvSpPr>
          <p:cNvPr id="8208" name="Rectangle 6"/>
          <p:cNvSpPr>
            <a:spLocks noChangeArrowheads="1"/>
          </p:cNvSpPr>
          <p:nvPr/>
        </p:nvSpPr>
        <p:spPr bwMode="gray">
          <a:xfrm>
            <a:off x="1095513" y="3286128"/>
            <a:ext cx="1263162" cy="7191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Time value </a:t>
            </a:r>
            <a:br>
              <a:rPr lang="en-GB" sz="1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of money</a:t>
            </a:r>
          </a:p>
        </p:txBody>
      </p:sp>
      <p:sp>
        <p:nvSpPr>
          <p:cNvPr id="8209" name="Rectangle 7"/>
          <p:cNvSpPr>
            <a:spLocks noChangeArrowheads="1"/>
          </p:cNvSpPr>
          <p:nvPr/>
        </p:nvSpPr>
        <p:spPr bwMode="gray">
          <a:xfrm>
            <a:off x="1095513" y="2420941"/>
            <a:ext cx="1263162" cy="792163"/>
          </a:xfrm>
          <a:prstGeom prst="rect">
            <a:avLst/>
          </a:prstGeom>
          <a:solidFill>
            <a:srgbClr val="CE7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Risk adjustment</a:t>
            </a:r>
          </a:p>
        </p:txBody>
      </p:sp>
      <p:sp>
        <p:nvSpPr>
          <p:cNvPr id="8210" name="Rectangle 8"/>
          <p:cNvSpPr>
            <a:spLocks noChangeArrowheads="1"/>
          </p:cNvSpPr>
          <p:nvPr/>
        </p:nvSpPr>
        <p:spPr bwMode="gray">
          <a:xfrm>
            <a:off x="1095513" y="1604963"/>
            <a:ext cx="1263162" cy="744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Residual margin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36955" y="1612614"/>
            <a:ext cx="650334" cy="0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2121" y="1684625"/>
            <a:ext cx="7178" cy="4625691"/>
          </a:xfrm>
          <a:prstGeom prst="line">
            <a:avLst/>
          </a:prstGeom>
          <a:ln w="28575">
            <a:solidFill>
              <a:srgbClr val="1C1C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8374" y="3124782"/>
            <a:ext cx="783271" cy="52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1C1C1C"/>
                </a:solidFill>
                <a:ea typeface="ＭＳ Ｐゴシック" charset="-128"/>
              </a:rPr>
              <a:t>Total </a:t>
            </a:r>
            <a:r>
              <a:rPr lang="en-GB" sz="1400" dirty="0" smtClean="0">
                <a:solidFill>
                  <a:srgbClr val="1C1C1C"/>
                </a:solidFill>
                <a:ea typeface="ＭＳ Ｐゴシック" charset="-128"/>
              </a:rPr>
              <a:t> </a:t>
            </a:r>
            <a:endParaRPr lang="en-GB" sz="1400" dirty="0">
              <a:solidFill>
                <a:srgbClr val="1C1C1C"/>
              </a:solidFill>
              <a:ea typeface="ＭＳ Ｐゴシック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1C1C1C"/>
                </a:solidFill>
                <a:ea typeface="ＭＳ Ｐゴシック" charset="-128"/>
              </a:rPr>
              <a:t>liability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32926" y="6310313"/>
            <a:ext cx="664689" cy="0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95494" y="711200"/>
            <a:ext cx="631581" cy="19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1F2E88-FF64-448C-AF1C-8589F6131A1A}" type="slidenum">
              <a:rPr lang="en-GB" smtClean="0">
                <a:solidFill>
                  <a:srgbClr val="FFFFFF"/>
                </a:solidFill>
              </a:rPr>
              <a:pPr eaLnBrk="1" hangingPunct="1"/>
              <a:t>9</a:t>
            </a:fld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01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we hope to achieve with this model</a:t>
            </a:r>
          </a:p>
        </p:txBody>
      </p:sp>
      <p:graphicFrame>
        <p:nvGraphicFramePr>
          <p:cNvPr id="9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675692"/>
              </p:ext>
            </p:extLst>
          </p:nvPr>
        </p:nvGraphicFramePr>
        <p:xfrm>
          <a:off x="700457" y="1438279"/>
          <a:ext cx="7059778" cy="438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62B69-D284-4E23-9676-1FE14B90795F}" type="slidenum">
              <a:rPr lang="en-GB" smtClean="0">
                <a:solidFill>
                  <a:srgbClr val="FFFFFF"/>
                </a:solidFill>
              </a:rPr>
              <a:pPr/>
              <a:t>10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08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model linked to measurement model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2"/>
                </a:solidFill>
              </a:rPr>
              <a:t>ED proposals</a:t>
            </a:r>
          </a:p>
          <a:p>
            <a:r>
              <a:rPr lang="en-GB" sz="2400" dirty="0" smtClean="0"/>
              <a:t>For life: All premiums treated as deposits, all payments as return of deposits</a:t>
            </a:r>
          </a:p>
          <a:p>
            <a:r>
              <a:rPr lang="en-GB" sz="2400" dirty="0" smtClean="0"/>
              <a:t>For non-life: Gross up underwriting margin to present premium revenue </a:t>
            </a:r>
          </a:p>
          <a:p>
            <a:r>
              <a:rPr lang="en-GB" sz="2400" dirty="0" smtClean="0"/>
              <a:t>All changes in estimate presented in profit and loss</a:t>
            </a:r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E6F8E0F-A56E-483A-A149-06917F3A238B}" type="slidenum">
              <a:rPr lang="en-GB" smtClean="0">
                <a:solidFill>
                  <a:srgbClr val="FFFFFF"/>
                </a:solidFill>
              </a:rPr>
              <a:pPr/>
              <a:t>11</a:t>
            </a:fld>
            <a:endParaRPr lang="en-GB" dirty="0" smtClean="0">
              <a:solidFill>
                <a:srgbClr val="FFFFFF"/>
              </a:solidFill>
            </a:endParaRPr>
          </a:p>
        </p:txBody>
      </p:sp>
      <p:grpSp>
        <p:nvGrpSpPr>
          <p:cNvPr id="19462" name="Group 38"/>
          <p:cNvGrpSpPr>
            <a:grpSpLocks/>
          </p:cNvGrpSpPr>
          <p:nvPr/>
        </p:nvGrpSpPr>
        <p:grpSpPr bwMode="auto">
          <a:xfrm>
            <a:off x="4668116" y="1455885"/>
            <a:ext cx="4026743" cy="3294507"/>
            <a:chOff x="678060" y="804778"/>
            <a:chExt cx="8081479" cy="4073619"/>
          </a:xfrm>
        </p:grpSpPr>
        <p:sp>
          <p:nvSpPr>
            <p:cNvPr id="19481" name="Rectangle 4"/>
            <p:cNvSpPr>
              <a:spLocks noChangeArrowheads="1"/>
            </p:cNvSpPr>
            <p:nvPr/>
          </p:nvSpPr>
          <p:spPr bwMode="gray">
            <a:xfrm>
              <a:off x="678062" y="1656718"/>
              <a:ext cx="3960812" cy="28892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>
                  <a:solidFill>
                    <a:srgbClr val="5F6062"/>
                  </a:solidFill>
                  <a:ea typeface="ＭＳ Ｐゴシック" charset="-128"/>
                </a:rPr>
                <a:t>Risk adjustment</a:t>
              </a:r>
            </a:p>
          </p:txBody>
        </p:sp>
        <p:sp>
          <p:nvSpPr>
            <p:cNvPr id="19482" name="Rectangle 5"/>
            <p:cNvSpPr>
              <a:spLocks noChangeArrowheads="1"/>
            </p:cNvSpPr>
            <p:nvPr/>
          </p:nvSpPr>
          <p:spPr bwMode="gray">
            <a:xfrm>
              <a:off x="776288" y="1196975"/>
              <a:ext cx="6048375" cy="50323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F6062"/>
                </a:solidFill>
                <a:ea typeface="ＭＳ Ｐゴシック" charset="-128"/>
              </a:endParaRPr>
            </a:p>
          </p:txBody>
        </p:sp>
        <p:sp>
          <p:nvSpPr>
            <p:cNvPr id="19483" name="Rectangle 6"/>
            <p:cNvSpPr>
              <a:spLocks noChangeArrowheads="1"/>
            </p:cNvSpPr>
            <p:nvPr/>
          </p:nvSpPr>
          <p:spPr bwMode="gray">
            <a:xfrm>
              <a:off x="678062" y="2037719"/>
              <a:ext cx="3960812" cy="28892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>
                  <a:solidFill>
                    <a:srgbClr val="5F6062"/>
                  </a:solidFill>
                  <a:ea typeface="ＭＳ Ｐゴシック" charset="-128"/>
                </a:rPr>
                <a:t>Residual margin</a:t>
              </a:r>
            </a:p>
          </p:txBody>
        </p:sp>
        <p:sp>
          <p:nvSpPr>
            <p:cNvPr id="19484" name="Rectangle 7"/>
            <p:cNvSpPr>
              <a:spLocks noChangeArrowheads="1"/>
            </p:cNvSpPr>
            <p:nvPr/>
          </p:nvSpPr>
          <p:spPr bwMode="gray">
            <a:xfrm>
              <a:off x="678062" y="4589472"/>
              <a:ext cx="6988128" cy="288925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FFFFFF"/>
                  </a:solidFill>
                  <a:ea typeface="ＭＳ Ｐゴシック" charset="-128"/>
                </a:rPr>
                <a:t>Profit or loss                                   </a:t>
              </a:r>
              <a:r>
                <a:rPr lang="en-GB" sz="1400" dirty="0" smtClean="0">
                  <a:solidFill>
                    <a:srgbClr val="FFFFFF"/>
                  </a:solidFill>
                  <a:ea typeface="ＭＳ Ｐゴシック" charset="-128"/>
                </a:rPr>
                <a:t>           </a:t>
              </a:r>
              <a:r>
                <a:rPr lang="en-GB" sz="1400" dirty="0">
                  <a:solidFill>
                    <a:srgbClr val="FFFFFF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85" name="Rectangle 8"/>
            <p:cNvSpPr>
              <a:spLocks noChangeArrowheads="1"/>
            </p:cNvSpPr>
            <p:nvPr/>
          </p:nvSpPr>
          <p:spPr bwMode="gray">
            <a:xfrm>
              <a:off x="678062" y="4144255"/>
              <a:ext cx="6988128" cy="28892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FFFFFF"/>
                  </a:solidFill>
                  <a:ea typeface="ＭＳ Ｐゴシック" charset="-128"/>
                </a:rPr>
                <a:t>Net interest and investment           </a:t>
              </a:r>
              <a:r>
                <a:rPr lang="en-GB" sz="1400" dirty="0" smtClean="0">
                  <a:solidFill>
                    <a:srgbClr val="FFFFFF"/>
                  </a:solidFill>
                  <a:ea typeface="ＭＳ Ｐゴシック" charset="-128"/>
                </a:rPr>
                <a:t>           </a:t>
              </a:r>
              <a:r>
                <a:rPr lang="en-GB" sz="1400" dirty="0">
                  <a:solidFill>
                    <a:srgbClr val="FFFFFF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86" name="Rectangle 9"/>
            <p:cNvSpPr>
              <a:spLocks noChangeArrowheads="1"/>
            </p:cNvSpPr>
            <p:nvPr/>
          </p:nvSpPr>
          <p:spPr bwMode="gray">
            <a:xfrm>
              <a:off x="678062" y="3380665"/>
              <a:ext cx="3960811" cy="28892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5F6062"/>
                  </a:solidFill>
                  <a:ea typeface="ＭＳ Ｐゴシック" charset="-128"/>
                </a:rPr>
                <a:t>Investment income</a:t>
              </a:r>
            </a:p>
          </p:txBody>
        </p:sp>
        <p:sp>
          <p:nvSpPr>
            <p:cNvPr id="19487" name="Rectangle 10"/>
            <p:cNvSpPr>
              <a:spLocks noChangeArrowheads="1"/>
            </p:cNvSpPr>
            <p:nvPr/>
          </p:nvSpPr>
          <p:spPr bwMode="gray">
            <a:xfrm>
              <a:off x="678062" y="3763254"/>
              <a:ext cx="3960811" cy="28892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>
                  <a:solidFill>
                    <a:srgbClr val="5F6062"/>
                  </a:solidFill>
                  <a:ea typeface="ＭＳ Ｐゴシック" charset="-128"/>
                </a:rPr>
                <a:t>Interest on insurance liability</a:t>
              </a:r>
            </a:p>
          </p:txBody>
        </p:sp>
        <p:sp>
          <p:nvSpPr>
            <p:cNvPr id="19489" name="Rectangle 12"/>
            <p:cNvSpPr>
              <a:spLocks noChangeArrowheads="1"/>
            </p:cNvSpPr>
            <p:nvPr/>
          </p:nvSpPr>
          <p:spPr bwMode="gray">
            <a:xfrm>
              <a:off x="678062" y="2986689"/>
              <a:ext cx="6048374" cy="28892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FFFFFF"/>
                  </a:solidFill>
                  <a:ea typeface="ＭＳ Ｐゴシック" charset="-128"/>
                </a:rPr>
                <a:t>Underwriting result</a:t>
              </a:r>
            </a:p>
          </p:txBody>
        </p:sp>
        <p:sp>
          <p:nvSpPr>
            <p:cNvPr id="19490" name="Rectangle 13"/>
            <p:cNvSpPr>
              <a:spLocks noChangeArrowheads="1"/>
            </p:cNvSpPr>
            <p:nvPr/>
          </p:nvSpPr>
          <p:spPr bwMode="gray">
            <a:xfrm>
              <a:off x="701328" y="2504881"/>
              <a:ext cx="3960811" cy="28892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5F6062"/>
                  </a:solidFill>
                  <a:ea typeface="ＭＳ Ｐゴシック" charset="-128"/>
                </a:rPr>
                <a:t>Experience </a:t>
              </a:r>
              <a:r>
                <a:rPr lang="en-GB" sz="1400" dirty="0" smtClean="0">
                  <a:solidFill>
                    <a:srgbClr val="5F6062"/>
                  </a:solidFill>
                  <a:ea typeface="ＭＳ Ｐゴシック" charset="-128"/>
                </a:rPr>
                <a:t>adjustments and</a:t>
              </a:r>
              <a:br>
                <a:rPr lang="en-GB" sz="1400" dirty="0" smtClean="0">
                  <a:solidFill>
                    <a:srgbClr val="5F6062"/>
                  </a:solidFill>
                  <a:ea typeface="ＭＳ Ｐゴシック" charset="-128"/>
                </a:rPr>
              </a:br>
              <a:r>
                <a:rPr lang="en-GB" sz="1400" dirty="0" smtClean="0">
                  <a:solidFill>
                    <a:srgbClr val="5F6062"/>
                  </a:solidFill>
                  <a:ea typeface="ＭＳ Ｐゴシック" charset="-128"/>
                </a:rPr>
                <a:t>changes in estimates</a:t>
              </a:r>
              <a:endParaRPr lang="en-GB" sz="1400" dirty="0">
                <a:solidFill>
                  <a:srgbClr val="5F6062"/>
                </a:solidFill>
                <a:ea typeface="ＭＳ Ｐゴシック" charset="-128"/>
              </a:endParaRPr>
            </a:p>
          </p:txBody>
        </p:sp>
        <p:sp>
          <p:nvSpPr>
            <p:cNvPr id="19491" name="Rectangle 15"/>
            <p:cNvSpPr>
              <a:spLocks noChangeArrowheads="1"/>
            </p:cNvSpPr>
            <p:nvPr/>
          </p:nvSpPr>
          <p:spPr bwMode="gray">
            <a:xfrm>
              <a:off x="5885785" y="1582509"/>
              <a:ext cx="1800225" cy="288925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92" name="Rectangle 16"/>
            <p:cNvSpPr>
              <a:spLocks noChangeArrowheads="1"/>
            </p:cNvSpPr>
            <p:nvPr/>
          </p:nvSpPr>
          <p:spPr bwMode="gray">
            <a:xfrm>
              <a:off x="5885785" y="1963511"/>
              <a:ext cx="1800225" cy="28892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93" name="Rectangle 19"/>
            <p:cNvSpPr>
              <a:spLocks noChangeArrowheads="1"/>
            </p:cNvSpPr>
            <p:nvPr/>
          </p:nvSpPr>
          <p:spPr bwMode="gray">
            <a:xfrm>
              <a:off x="5865965" y="3356148"/>
              <a:ext cx="1800225" cy="2889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5F6062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94" name="Rectangle 20"/>
            <p:cNvSpPr>
              <a:spLocks noChangeArrowheads="1"/>
            </p:cNvSpPr>
            <p:nvPr/>
          </p:nvSpPr>
          <p:spPr bwMode="gray">
            <a:xfrm>
              <a:off x="5865965" y="3738737"/>
              <a:ext cx="1800225" cy="288925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96" name="Rectangle 22"/>
            <p:cNvSpPr>
              <a:spLocks noChangeArrowheads="1"/>
            </p:cNvSpPr>
            <p:nvPr/>
          </p:nvSpPr>
          <p:spPr bwMode="gray">
            <a:xfrm>
              <a:off x="5889691" y="2986689"/>
              <a:ext cx="1800225" cy="28892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97" name="Rectangle 23"/>
            <p:cNvSpPr>
              <a:spLocks noChangeArrowheads="1"/>
            </p:cNvSpPr>
            <p:nvPr/>
          </p:nvSpPr>
          <p:spPr bwMode="gray">
            <a:xfrm>
              <a:off x="5889231" y="2480364"/>
              <a:ext cx="1800225" cy="2889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98" name="Rectangle 35"/>
            <p:cNvSpPr>
              <a:spLocks noChangeArrowheads="1"/>
            </p:cNvSpPr>
            <p:nvPr/>
          </p:nvSpPr>
          <p:spPr bwMode="gray">
            <a:xfrm>
              <a:off x="5865965" y="1130502"/>
              <a:ext cx="1800225" cy="35617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5F6062"/>
                  </a:solidFill>
                  <a:ea typeface="ＭＳ Ｐゴシック" charset="-128"/>
                </a:rPr>
                <a:t>20XX</a:t>
              </a:r>
            </a:p>
          </p:txBody>
        </p:sp>
        <p:sp>
          <p:nvSpPr>
            <p:cNvPr id="19499" name="Rectangle 37"/>
            <p:cNvSpPr>
              <a:spLocks noChangeArrowheads="1"/>
            </p:cNvSpPr>
            <p:nvPr/>
          </p:nvSpPr>
          <p:spPr bwMode="gray">
            <a:xfrm>
              <a:off x="678060" y="804778"/>
              <a:ext cx="8081479" cy="3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F6062"/>
                  </a:solidFill>
                  <a:ea typeface="ＭＳ Ｐゴシック" charset="-128"/>
                </a:rPr>
                <a:t>Statement of comprehensive income</a:t>
              </a:r>
              <a:endParaRPr lang="en-GB" b="1" dirty="0">
                <a:solidFill>
                  <a:srgbClr val="5F6062"/>
                </a:solidFill>
                <a:ea typeface="ＭＳ Ｐゴシック" charset="-128"/>
              </a:endParaRPr>
            </a:p>
          </p:txBody>
        </p:sp>
      </p:grpSp>
      <p:sp>
        <p:nvSpPr>
          <p:cNvPr id="2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895494" y="711200"/>
            <a:ext cx="631581" cy="196850"/>
          </a:xfrm>
        </p:spPr>
        <p:txBody>
          <a:bodyPr/>
          <a:lstStyle/>
          <a:p>
            <a:fld id="{EDA62B69-D284-4E23-9676-1FE14B90795F}" type="slidenum">
              <a:rPr lang="en-GB" smtClean="0">
                <a:solidFill>
                  <a:srgbClr val="FFFFFF"/>
                </a:solidFill>
              </a:rPr>
              <a:pPr/>
              <a:t>11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9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Main focus of the forthcoming exposure draft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339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atin typeface="Arial" pitchFamily="-64" charset="0"/>
                <a:ea typeface="ヒラギノ角ゴ Pro W3" pitchFamily="-64" charset="-128"/>
                <a:cs typeface="ヒラギノ角ゴ Pro W3" pitchFamily="-64" charset="-128"/>
              </a:rPr>
              <a:t>Timelines</a:t>
            </a:r>
            <a:endParaRPr dirty="0">
              <a:latin typeface="Arial" pitchFamily="-64" charset="0"/>
              <a:ea typeface="ヒラギノ角ゴ Pro W3" pitchFamily="-64" charset="-128"/>
              <a:cs typeface="ヒラギノ角ゴ Pro W3" pitchFamily="-64" charset="-128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FBDD98-AA64-4E8D-BBA5-7B60474D7860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70335739"/>
              </p:ext>
            </p:extLst>
          </p:nvPr>
        </p:nvGraphicFramePr>
        <p:xfrm>
          <a:off x="1524000" y="1227668"/>
          <a:ext cx="6096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114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16804" y="1052736"/>
            <a:ext cx="3780463" cy="639762"/>
          </a:xfrm>
        </p:spPr>
        <p:txBody>
          <a:bodyPr/>
          <a:lstStyle/>
          <a:p>
            <a:r>
              <a:rPr lang="en-GB" sz="2200" dirty="0" smtClean="0"/>
              <a:t>Type of change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6804" y="1844824"/>
            <a:ext cx="3999212" cy="3951288"/>
          </a:xfrm>
        </p:spPr>
        <p:txBody>
          <a:bodyPr/>
          <a:lstStyle/>
          <a:p>
            <a:r>
              <a:rPr lang="en-GB" sz="2200" dirty="0"/>
              <a:t>R</a:t>
            </a:r>
            <a:r>
              <a:rPr lang="en-GB" sz="2200" dirty="0" smtClean="0"/>
              <a:t>econsider alternative previously rejected in the Basis for Conclusions to the ED</a:t>
            </a:r>
          </a:p>
          <a:p>
            <a:r>
              <a:rPr lang="en-GB" sz="2200" dirty="0" smtClean="0"/>
              <a:t>Make practical accommodation in applying principles in ED</a:t>
            </a:r>
          </a:p>
          <a:p>
            <a:r>
              <a:rPr lang="en-GB" sz="2200" dirty="0" smtClean="0"/>
              <a:t>Clarify intentions in the ED (by articulating proposals differently or by adding guidance)</a:t>
            </a:r>
          </a:p>
          <a:p>
            <a:r>
              <a:rPr lang="en-GB" sz="2200" dirty="0" smtClean="0"/>
              <a:t>Simplifies proposals in the ED</a:t>
            </a:r>
            <a:endParaRPr lang="en-GB" sz="2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271" y="1052736"/>
            <a:ext cx="3914866" cy="639762"/>
          </a:xfrm>
        </p:spPr>
        <p:txBody>
          <a:bodyPr/>
          <a:lstStyle/>
          <a:p>
            <a:r>
              <a:rPr lang="en-GB" sz="2200" dirty="0" smtClean="0"/>
              <a:t>Drivers of change</a:t>
            </a:r>
            <a:endParaRPr lang="en-GB" sz="2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271" y="1844824"/>
            <a:ext cx="3914866" cy="3951288"/>
          </a:xfrm>
        </p:spPr>
        <p:txBody>
          <a:bodyPr/>
          <a:lstStyle/>
          <a:p>
            <a:pPr marL="266700" lvl="1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Tx/>
              <a:buChar char="•"/>
            </a:pPr>
            <a:r>
              <a:rPr lang="en-GB" sz="2200" dirty="0" smtClean="0"/>
              <a:t>Relative </a:t>
            </a:r>
            <a:r>
              <a:rPr lang="en-GB" sz="2200" dirty="0"/>
              <a:t>weighting of arguments following review of the comment letters and </a:t>
            </a:r>
            <a:r>
              <a:rPr lang="en-GB" sz="2200" dirty="0" smtClean="0"/>
              <a:t>outreach</a:t>
            </a:r>
          </a:p>
          <a:p>
            <a:pPr marL="266700" lvl="1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Tx/>
              <a:buChar char="•"/>
            </a:pPr>
            <a:r>
              <a:rPr lang="en-GB" sz="2200" dirty="0" smtClean="0"/>
              <a:t>Response to concerns raised by interested parties</a:t>
            </a:r>
            <a:endParaRPr lang="en-GB" sz="2200" dirty="0"/>
          </a:p>
          <a:p>
            <a:endParaRPr lang="en-GB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sort of changes has the IASB made?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62B69-D284-4E23-9676-1FE14B90795F}" type="slidenum">
              <a:rPr lang="en-GB" smtClean="0">
                <a:solidFill>
                  <a:srgbClr val="FFFFFF"/>
                </a:solidFill>
              </a:rPr>
              <a:pPr/>
              <a:t>14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964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39787"/>
              </p:ext>
            </p:extLst>
          </p:nvPr>
        </p:nvGraphicFramePr>
        <p:xfrm>
          <a:off x="982678" y="1125538"/>
          <a:ext cx="7643927" cy="5214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937"/>
                <a:gridCol w="6114990"/>
              </a:tblGrid>
              <a:tr h="431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/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2"/>
                          </a:solidFill>
                        </a:rPr>
                        <a:t>Main change</a:t>
                      </a:r>
                      <a:r>
                        <a:rPr lang="en-GB" sz="1800" b="1" baseline="0" dirty="0" smtClean="0">
                          <a:solidFill>
                            <a:schemeClr val="bg2"/>
                          </a:solidFill>
                        </a:rPr>
                        <a:t>s</a:t>
                      </a:r>
                      <a:endParaRPr lang="en-GB" sz="18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Adjust residual margin prospectively for changes in estimates of cash flows (‘unlocking’)</a:t>
                      </a: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Remove restriction of techniques</a:t>
                      </a:r>
                    </a:p>
                    <a:p>
                      <a:pPr eaLnBrk="1" hangingPunct="1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Reflect diversification to the extent considered by the insurer in assessing the compensation it requires for bearing risk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 guidance that both ‘top down’ and ‘bottom up approach acceptable to meet principle that rate should exclude factors not relevant to the liability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425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800" dirty="0" smtClean="0"/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 all direct costs incurred in acquiring and originating a portfolio of insurance contracts</a:t>
                      </a: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How has the measurement model evolved since July 2010?</a:t>
            </a:r>
          </a:p>
        </p:txBody>
      </p:sp>
      <p:sp>
        <p:nvSpPr>
          <p:cNvPr id="82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7D61CB-7610-4A76-AFA1-59C7131F1989}" type="slidenum">
              <a:rPr lang="en-GB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8207" name="Rectangle 4"/>
          <p:cNvSpPr>
            <a:spLocks noChangeArrowheads="1"/>
          </p:cNvSpPr>
          <p:nvPr/>
        </p:nvSpPr>
        <p:spPr bwMode="gray">
          <a:xfrm>
            <a:off x="1095513" y="4078291"/>
            <a:ext cx="1263162" cy="2232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Cash flows</a:t>
            </a:r>
          </a:p>
        </p:txBody>
      </p:sp>
      <p:sp>
        <p:nvSpPr>
          <p:cNvPr id="8208" name="Rectangle 6"/>
          <p:cNvSpPr>
            <a:spLocks noChangeArrowheads="1"/>
          </p:cNvSpPr>
          <p:nvPr/>
        </p:nvSpPr>
        <p:spPr bwMode="gray">
          <a:xfrm>
            <a:off x="1095513" y="3286128"/>
            <a:ext cx="1263162" cy="7191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Time value </a:t>
            </a:r>
            <a:br>
              <a:rPr lang="en-GB" sz="1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of money</a:t>
            </a:r>
          </a:p>
        </p:txBody>
      </p:sp>
      <p:sp>
        <p:nvSpPr>
          <p:cNvPr id="8209" name="Rectangle 7"/>
          <p:cNvSpPr>
            <a:spLocks noChangeArrowheads="1"/>
          </p:cNvSpPr>
          <p:nvPr/>
        </p:nvSpPr>
        <p:spPr bwMode="gray">
          <a:xfrm>
            <a:off x="1095513" y="2420941"/>
            <a:ext cx="1263162" cy="792163"/>
          </a:xfrm>
          <a:prstGeom prst="rect">
            <a:avLst/>
          </a:prstGeom>
          <a:solidFill>
            <a:srgbClr val="CE7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Risk adjustment</a:t>
            </a:r>
          </a:p>
        </p:txBody>
      </p:sp>
      <p:sp>
        <p:nvSpPr>
          <p:cNvPr id="8210" name="Rectangle 8"/>
          <p:cNvSpPr>
            <a:spLocks noChangeArrowheads="1"/>
          </p:cNvSpPr>
          <p:nvPr/>
        </p:nvSpPr>
        <p:spPr bwMode="gray">
          <a:xfrm>
            <a:off x="1095513" y="1604963"/>
            <a:ext cx="1263162" cy="744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Residual margin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36955" y="1612614"/>
            <a:ext cx="650334" cy="0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2121" y="1684625"/>
            <a:ext cx="7178" cy="4625691"/>
          </a:xfrm>
          <a:prstGeom prst="line">
            <a:avLst/>
          </a:prstGeom>
          <a:ln w="28575">
            <a:solidFill>
              <a:srgbClr val="1C1C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8374" y="3124782"/>
            <a:ext cx="783271" cy="52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1C1C1C"/>
                </a:solidFill>
                <a:ea typeface="ＭＳ Ｐゴシック" charset="-128"/>
              </a:rPr>
              <a:t>Total </a:t>
            </a:r>
            <a:r>
              <a:rPr lang="en-GB" sz="1400" dirty="0" smtClean="0">
                <a:solidFill>
                  <a:srgbClr val="1C1C1C"/>
                </a:solidFill>
                <a:ea typeface="ＭＳ Ｐゴシック" charset="-128"/>
              </a:rPr>
              <a:t> </a:t>
            </a:r>
            <a:endParaRPr lang="en-GB" sz="1400" dirty="0">
              <a:solidFill>
                <a:srgbClr val="1C1C1C"/>
              </a:solidFill>
              <a:ea typeface="ＭＳ Ｐゴシック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1C1C1C"/>
                </a:solidFill>
                <a:ea typeface="ＭＳ Ｐゴシック" charset="-128"/>
              </a:rPr>
              <a:t>liability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32926" y="6310313"/>
            <a:ext cx="664689" cy="0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95494" y="711200"/>
            <a:ext cx="631581" cy="19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1F2E88-FF64-448C-AF1C-8589F6131A1A}" type="slidenum">
              <a:rPr lang="en-GB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40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Present: Statement of comprehensive income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00455" y="1268760"/>
            <a:ext cx="3851031" cy="503996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bg2"/>
                </a:solidFill>
                <a:ea typeface="ＭＳ Ｐゴシック" pitchFamily="34" charset="-128"/>
              </a:rPr>
              <a:t>Tentative decisions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700" dirty="0" smtClean="0"/>
              <a:t>Present premium revenue and incurred claims </a:t>
            </a:r>
            <a:r>
              <a:rPr lang="en-GB" sz="1700" dirty="0"/>
              <a:t>on face of statement of comprehensive </a:t>
            </a:r>
            <a:r>
              <a:rPr lang="en-GB" sz="1700" dirty="0" smtClean="0"/>
              <a:t>income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GB" sz="1700" dirty="0" smtClean="0"/>
              <a:t>Premium revenue represents the price the insurer charged for coverage in that period</a:t>
            </a:r>
            <a:endParaRPr lang="en-GB" sz="1700" dirty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700" dirty="0" smtClean="0"/>
              <a:t>Present in OCI </a:t>
            </a:r>
            <a:r>
              <a:rPr lang="en-US" sz="1700" dirty="0"/>
              <a:t>changes in the insurance liability arising from changes in the discount </a:t>
            </a:r>
            <a:r>
              <a:rPr lang="en-US" sz="1700" dirty="0" smtClean="0"/>
              <a:t>rate (unless participating contracts decisions apply)</a:t>
            </a:r>
          </a:p>
        </p:txBody>
      </p:sp>
      <p:sp>
        <p:nvSpPr>
          <p:cNvPr id="19460" name="Content Placeholder 4"/>
          <p:cNvSpPr>
            <a:spLocks noGrp="1"/>
          </p:cNvSpPr>
          <p:nvPr>
            <p:ph sz="half" idx="2"/>
          </p:nvPr>
        </p:nvSpPr>
        <p:spPr>
          <a:xfrm>
            <a:off x="4692161" y="1268760"/>
            <a:ext cx="3852497" cy="5039965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2152650" lvl="4" indent="0">
              <a:buNone/>
            </a:pPr>
            <a:endParaRPr lang="en-GB" dirty="0"/>
          </a:p>
          <a:p>
            <a:pPr marL="2152650" lvl="4" indent="0">
              <a:buNone/>
            </a:pPr>
            <a:endParaRPr lang="en-GB" dirty="0" smtClean="0"/>
          </a:p>
          <a:p>
            <a:pPr marL="2152650" lvl="4" indent="0">
              <a:buNone/>
            </a:pPr>
            <a:endParaRPr lang="en-GB" dirty="0"/>
          </a:p>
          <a:p>
            <a:pPr marL="2152650" lvl="4" indent="0">
              <a:buNone/>
            </a:pPr>
            <a:endParaRPr lang="en-GB" dirty="0" smtClean="0"/>
          </a:p>
          <a:p>
            <a:pPr lvl="3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E6F8E0F-A56E-483A-A149-06917F3A238B}" type="slidenum">
              <a:rPr lang="en-GB" smtClean="0">
                <a:solidFill>
                  <a:srgbClr val="FFFFFF"/>
                </a:solidFill>
              </a:rPr>
              <a:pPr/>
              <a:t>16</a:t>
            </a:fld>
            <a:endParaRPr lang="en-GB" dirty="0" smtClean="0">
              <a:solidFill>
                <a:srgbClr val="FFFFFF"/>
              </a:solidFill>
            </a:endParaRPr>
          </a:p>
        </p:txBody>
      </p:sp>
      <p:grpSp>
        <p:nvGrpSpPr>
          <p:cNvPr id="19463" name="Group 38"/>
          <p:cNvGrpSpPr>
            <a:grpSpLocks/>
          </p:cNvGrpSpPr>
          <p:nvPr/>
        </p:nvGrpSpPr>
        <p:grpSpPr bwMode="auto">
          <a:xfrm>
            <a:off x="4698801" y="1317520"/>
            <a:ext cx="4026743" cy="3137227"/>
            <a:chOff x="742709" y="854457"/>
            <a:chExt cx="7046405" cy="3879282"/>
          </a:xfrm>
        </p:grpSpPr>
        <p:sp>
          <p:nvSpPr>
            <p:cNvPr id="19464" name="Rectangle 4"/>
            <p:cNvSpPr>
              <a:spLocks noChangeArrowheads="1"/>
            </p:cNvSpPr>
            <p:nvPr/>
          </p:nvSpPr>
          <p:spPr bwMode="gray">
            <a:xfrm>
              <a:off x="753447" y="1793790"/>
              <a:ext cx="3960812" cy="28892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5F6062"/>
                  </a:solidFill>
                  <a:ea typeface="ＭＳ Ｐゴシック" charset="-128"/>
                </a:rPr>
                <a:t>Premium revenue</a:t>
              </a:r>
              <a:endParaRPr lang="en-GB" sz="1400" dirty="0">
                <a:solidFill>
                  <a:srgbClr val="5F6062"/>
                </a:solidFill>
                <a:ea typeface="ＭＳ Ｐゴシック" charset="-128"/>
              </a:endParaRPr>
            </a:p>
          </p:txBody>
        </p:sp>
        <p:sp>
          <p:nvSpPr>
            <p:cNvPr id="19465" name="Rectangle 5"/>
            <p:cNvSpPr>
              <a:spLocks noChangeArrowheads="1"/>
            </p:cNvSpPr>
            <p:nvPr/>
          </p:nvSpPr>
          <p:spPr bwMode="gray">
            <a:xfrm>
              <a:off x="776288" y="1196975"/>
              <a:ext cx="6048375" cy="50323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F6062"/>
                </a:solidFill>
                <a:ea typeface="ＭＳ Ｐゴシック" charset="-128"/>
              </a:endParaRPr>
            </a:p>
          </p:txBody>
        </p:sp>
        <p:sp>
          <p:nvSpPr>
            <p:cNvPr id="19466" name="Rectangle 6"/>
            <p:cNvSpPr>
              <a:spLocks noChangeArrowheads="1"/>
            </p:cNvSpPr>
            <p:nvPr/>
          </p:nvSpPr>
          <p:spPr bwMode="gray">
            <a:xfrm>
              <a:off x="753447" y="2174789"/>
              <a:ext cx="3960812" cy="28892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5F6062"/>
                  </a:solidFill>
                  <a:ea typeface="ＭＳ Ｐゴシック" charset="-128"/>
                </a:rPr>
                <a:t>Incurred claims </a:t>
              </a:r>
              <a:r>
                <a:rPr lang="en-GB" sz="1400" dirty="0">
                  <a:solidFill>
                    <a:srgbClr val="5F6062"/>
                  </a:solidFill>
                  <a:ea typeface="ＭＳ Ｐゴシック" charset="-128"/>
                </a:rPr>
                <a:t>and expenses</a:t>
              </a:r>
            </a:p>
          </p:txBody>
        </p:sp>
        <p:sp>
          <p:nvSpPr>
            <p:cNvPr id="19467" name="Rectangle 7"/>
            <p:cNvSpPr>
              <a:spLocks noChangeArrowheads="1"/>
            </p:cNvSpPr>
            <p:nvPr/>
          </p:nvSpPr>
          <p:spPr bwMode="gray">
            <a:xfrm>
              <a:off x="748679" y="4444813"/>
              <a:ext cx="6048375" cy="288926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FFFFFF"/>
                  </a:solidFill>
                  <a:ea typeface="ＭＳ Ｐゴシック" charset="-128"/>
                </a:rPr>
                <a:t>Profit or loss</a:t>
              </a:r>
            </a:p>
          </p:txBody>
        </p:sp>
        <p:sp>
          <p:nvSpPr>
            <p:cNvPr id="19468" name="Rectangle 8"/>
            <p:cNvSpPr>
              <a:spLocks noChangeArrowheads="1"/>
            </p:cNvSpPr>
            <p:nvPr/>
          </p:nvSpPr>
          <p:spPr bwMode="gray">
            <a:xfrm>
              <a:off x="748681" y="4049146"/>
              <a:ext cx="6270374" cy="26716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FFFFFF"/>
                  </a:solidFill>
                  <a:ea typeface="ＭＳ Ｐゴシック" charset="-128"/>
                </a:rPr>
                <a:t>Net interest and investment            </a:t>
              </a:r>
              <a:r>
                <a:rPr lang="en-GB" sz="1400" dirty="0" smtClean="0">
                  <a:solidFill>
                    <a:srgbClr val="FFFFFF"/>
                  </a:solidFill>
                  <a:ea typeface="ＭＳ Ｐゴシック" charset="-128"/>
                </a:rPr>
                <a:t>           </a:t>
              </a:r>
              <a:r>
                <a:rPr lang="en-GB" sz="1400" dirty="0">
                  <a:solidFill>
                    <a:srgbClr val="FFFFFF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69" name="Rectangle 9"/>
            <p:cNvSpPr>
              <a:spLocks noChangeArrowheads="1"/>
            </p:cNvSpPr>
            <p:nvPr/>
          </p:nvSpPr>
          <p:spPr bwMode="gray">
            <a:xfrm>
              <a:off x="753447" y="3141095"/>
              <a:ext cx="3960814" cy="288926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5F6062"/>
                  </a:solidFill>
                  <a:ea typeface="ＭＳ Ｐゴシック" charset="-128"/>
                </a:rPr>
                <a:t>Investment income</a:t>
              </a:r>
            </a:p>
          </p:txBody>
        </p:sp>
        <p:sp>
          <p:nvSpPr>
            <p:cNvPr id="19470" name="Rectangle 10"/>
            <p:cNvSpPr>
              <a:spLocks noChangeArrowheads="1"/>
            </p:cNvSpPr>
            <p:nvPr/>
          </p:nvSpPr>
          <p:spPr bwMode="gray">
            <a:xfrm>
              <a:off x="748679" y="3587381"/>
              <a:ext cx="3960811" cy="288926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5F6062"/>
                  </a:solidFill>
                  <a:ea typeface="ＭＳ Ｐゴシック" charset="-128"/>
                </a:rPr>
                <a:t>Interest </a:t>
              </a:r>
              <a:r>
                <a:rPr lang="en-GB" sz="1400" dirty="0">
                  <a:solidFill>
                    <a:srgbClr val="5F6062"/>
                  </a:solidFill>
                  <a:ea typeface="ＭＳ Ｐゴシック" charset="-128"/>
                </a:rPr>
                <a:t>on insurance </a:t>
              </a:r>
              <a:r>
                <a:rPr lang="en-GB" sz="1400" dirty="0" smtClean="0">
                  <a:solidFill>
                    <a:srgbClr val="5F6062"/>
                  </a:solidFill>
                  <a:ea typeface="ＭＳ Ｐゴシック" charset="-128"/>
                </a:rPr>
                <a:t>liability, </a:t>
              </a:r>
              <a:br>
                <a:rPr lang="en-GB" sz="1400" dirty="0" smtClean="0">
                  <a:solidFill>
                    <a:srgbClr val="5F6062"/>
                  </a:solidFill>
                  <a:ea typeface="ＭＳ Ｐゴシック" charset="-128"/>
                </a:rPr>
              </a:br>
              <a:r>
                <a:rPr lang="en-GB" sz="1400" dirty="0" smtClean="0">
                  <a:solidFill>
                    <a:srgbClr val="5F6062"/>
                  </a:solidFill>
                  <a:ea typeface="ＭＳ Ｐゴシック" charset="-128"/>
                </a:rPr>
                <a:t>based on locked in discount rate</a:t>
              </a:r>
              <a:endParaRPr lang="en-GB" sz="1400" dirty="0">
                <a:solidFill>
                  <a:srgbClr val="5F6062"/>
                </a:solidFill>
                <a:ea typeface="ＭＳ Ｐゴシック" charset="-128"/>
              </a:endParaRPr>
            </a:p>
          </p:txBody>
        </p:sp>
        <p:sp>
          <p:nvSpPr>
            <p:cNvPr id="19471" name="Rectangle 12"/>
            <p:cNvSpPr>
              <a:spLocks noChangeArrowheads="1"/>
            </p:cNvSpPr>
            <p:nvPr/>
          </p:nvSpPr>
          <p:spPr bwMode="gray">
            <a:xfrm>
              <a:off x="753449" y="2664009"/>
              <a:ext cx="6270373" cy="35012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FFFFFF"/>
                  </a:solidFill>
                  <a:ea typeface="ＭＳ Ｐゴシック" charset="-128"/>
                </a:rPr>
                <a:t>Underwriting result                     </a:t>
              </a:r>
              <a:r>
                <a:rPr lang="en-GB" sz="1400" dirty="0" smtClean="0">
                  <a:solidFill>
                    <a:srgbClr val="FFFFFF"/>
                  </a:solidFill>
                  <a:ea typeface="ＭＳ Ｐゴシック" charset="-128"/>
                </a:rPr>
                <a:t>                </a:t>
              </a:r>
              <a:r>
                <a:rPr lang="en-GB" sz="1400" dirty="0">
                  <a:solidFill>
                    <a:srgbClr val="FFFFFF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73" name="Rectangle 15"/>
            <p:cNvSpPr>
              <a:spLocks noChangeArrowheads="1"/>
            </p:cNvSpPr>
            <p:nvPr/>
          </p:nvSpPr>
          <p:spPr bwMode="gray">
            <a:xfrm>
              <a:off x="5248097" y="1793789"/>
              <a:ext cx="1800226" cy="288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5F6062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74" name="Rectangle 16"/>
            <p:cNvSpPr>
              <a:spLocks noChangeArrowheads="1"/>
            </p:cNvSpPr>
            <p:nvPr/>
          </p:nvSpPr>
          <p:spPr bwMode="gray">
            <a:xfrm>
              <a:off x="5248097" y="2174788"/>
              <a:ext cx="1800226" cy="288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5F6062"/>
                  </a:solidFill>
                  <a:ea typeface="ＭＳ Ｐゴシック" charset="-128"/>
                </a:rPr>
                <a:t>(x)</a:t>
              </a:r>
              <a:endParaRPr lang="en-GB" sz="2400" dirty="0">
                <a:solidFill>
                  <a:srgbClr val="5F6062"/>
                </a:solidFill>
                <a:ea typeface="ＭＳ Ｐゴシック" charset="-128"/>
              </a:endParaRPr>
            </a:p>
          </p:txBody>
        </p:sp>
        <p:sp>
          <p:nvSpPr>
            <p:cNvPr id="19475" name="Rectangle 17"/>
            <p:cNvSpPr>
              <a:spLocks noChangeArrowheads="1"/>
            </p:cNvSpPr>
            <p:nvPr/>
          </p:nvSpPr>
          <p:spPr bwMode="gray">
            <a:xfrm>
              <a:off x="5286110" y="4444813"/>
              <a:ext cx="1800226" cy="288926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76" name="Rectangle 19"/>
            <p:cNvSpPr>
              <a:spLocks noChangeArrowheads="1"/>
            </p:cNvSpPr>
            <p:nvPr/>
          </p:nvSpPr>
          <p:spPr bwMode="gray">
            <a:xfrm>
              <a:off x="5290878" y="3141095"/>
              <a:ext cx="1800226" cy="28892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5F6062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77" name="Rectangle 20"/>
            <p:cNvSpPr>
              <a:spLocks noChangeArrowheads="1"/>
            </p:cNvSpPr>
            <p:nvPr/>
          </p:nvSpPr>
          <p:spPr bwMode="gray">
            <a:xfrm>
              <a:off x="5286110" y="3587381"/>
              <a:ext cx="1800226" cy="288926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ea typeface="ＭＳ Ｐゴシック" charset="-128"/>
                </a:rPr>
                <a:t>x</a:t>
              </a:r>
            </a:p>
          </p:txBody>
        </p:sp>
        <p:sp>
          <p:nvSpPr>
            <p:cNvPr id="19479" name="Rectangle 35"/>
            <p:cNvSpPr>
              <a:spLocks noChangeArrowheads="1"/>
            </p:cNvSpPr>
            <p:nvPr/>
          </p:nvSpPr>
          <p:spPr bwMode="gray">
            <a:xfrm>
              <a:off x="5248097" y="1196975"/>
              <a:ext cx="1800226" cy="50323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5F6062"/>
                  </a:solidFill>
                  <a:ea typeface="ＭＳ Ｐゴシック" charset="-128"/>
                </a:rPr>
                <a:t>20XX</a:t>
              </a:r>
            </a:p>
          </p:txBody>
        </p:sp>
        <p:sp>
          <p:nvSpPr>
            <p:cNvPr id="19480" name="Rectangle 37"/>
            <p:cNvSpPr>
              <a:spLocks noChangeArrowheads="1"/>
            </p:cNvSpPr>
            <p:nvPr/>
          </p:nvSpPr>
          <p:spPr bwMode="gray">
            <a:xfrm>
              <a:off x="742709" y="854457"/>
              <a:ext cx="7046405" cy="34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F6062"/>
                  </a:solidFill>
                  <a:ea typeface="ＭＳ Ｐゴシック" charset="-128"/>
                </a:rPr>
                <a:t>Statement of comprehensive income</a:t>
              </a:r>
              <a:endParaRPr lang="en-GB" b="1" dirty="0">
                <a:solidFill>
                  <a:srgbClr val="5F6062"/>
                </a:solidFill>
                <a:ea typeface="ＭＳ Ｐゴシック" charset="-128"/>
              </a:endParaRPr>
            </a:p>
          </p:txBody>
        </p:sp>
      </p:grpSp>
      <p:sp>
        <p:nvSpPr>
          <p:cNvPr id="49" name="Rectangle 9"/>
          <p:cNvSpPr>
            <a:spLocks noChangeArrowheads="1"/>
          </p:cNvSpPr>
          <p:nvPr/>
        </p:nvSpPr>
        <p:spPr bwMode="gray">
          <a:xfrm>
            <a:off x="4648447" y="4581128"/>
            <a:ext cx="2263449" cy="23365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5F6062"/>
                </a:solidFill>
                <a:ea typeface="ＭＳ Ｐゴシック" charset="-128"/>
              </a:rPr>
              <a:t> Effect of discount rate changes in </a:t>
            </a:r>
            <a:br>
              <a:rPr lang="en-GB" sz="1400" dirty="0" smtClean="0">
                <a:solidFill>
                  <a:srgbClr val="5F6062"/>
                </a:solidFill>
                <a:ea typeface="ＭＳ Ｐゴシック" charset="-128"/>
              </a:rPr>
            </a:br>
            <a:r>
              <a:rPr lang="en-GB" sz="1400" dirty="0" smtClean="0">
                <a:solidFill>
                  <a:srgbClr val="5F6062"/>
                </a:solidFill>
                <a:ea typeface="ＭＳ Ｐゴシック" charset="-128"/>
              </a:rPr>
              <a:t> insurance contract liability</a:t>
            </a:r>
            <a:endParaRPr lang="en-GB" sz="1400" dirty="0">
              <a:solidFill>
                <a:srgbClr val="5F6062"/>
              </a:solidFill>
              <a:ea typeface="ＭＳ Ｐゴシック" charset="-128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gray">
          <a:xfrm>
            <a:off x="7265502" y="4581128"/>
            <a:ext cx="1028758" cy="23365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x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gray">
          <a:xfrm>
            <a:off x="4702214" y="5013176"/>
            <a:ext cx="3415693" cy="23365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FFFF"/>
                </a:solidFill>
                <a:ea typeface="ＭＳ Ｐゴシック" charset="-128"/>
              </a:rPr>
              <a:t>Total comprehensive income</a:t>
            </a:r>
            <a:endParaRPr lang="en-GB" sz="1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gray">
          <a:xfrm>
            <a:off x="7254461" y="5013176"/>
            <a:ext cx="1028758" cy="23365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x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895494" y="711200"/>
            <a:ext cx="631581" cy="196850"/>
          </a:xfrm>
        </p:spPr>
        <p:txBody>
          <a:bodyPr/>
          <a:lstStyle/>
          <a:p>
            <a:fld id="{EDA62B69-D284-4E23-9676-1FE14B90795F}" type="slidenum">
              <a:rPr lang="en-GB" smtClean="0">
                <a:solidFill>
                  <a:srgbClr val="FFFFFF"/>
                </a:solidFill>
              </a:rPr>
              <a:pPr/>
              <a:t>16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652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Minor changes in other areas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797911"/>
              </p:ext>
            </p:extLst>
          </p:nvPr>
        </p:nvGraphicFramePr>
        <p:xfrm>
          <a:off x="450927" y="1124744"/>
          <a:ext cx="8513561" cy="4687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881"/>
                <a:gridCol w="6120680"/>
              </a:tblGrid>
              <a:tr h="396209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Exposure draft</a:t>
                      </a:r>
                      <a:endParaRPr lang="en-GB" sz="1800" dirty="0"/>
                    </a:p>
                  </a:txBody>
                  <a:tcPr marL="84406" marR="84406" marT="45712" marB="45712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Decisions</a:t>
                      </a:r>
                      <a:r>
                        <a:rPr lang="en-GB" sz="1800" baseline="0" dirty="0" smtClean="0"/>
                        <a:t> so far</a:t>
                      </a:r>
                      <a:endParaRPr lang="en-GB" sz="1800" dirty="0"/>
                    </a:p>
                  </a:txBody>
                  <a:tcPr marL="84406" marR="84406" marT="45712" marB="45712"/>
                </a:tc>
              </a:tr>
              <a:tr h="75590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Definition and scope</a:t>
                      </a:r>
                      <a:endParaRPr lang="en-GB" sz="1800" dirty="0"/>
                    </a:p>
                  </a:txBody>
                  <a:tcPr marL="84406" marR="84406" marT="45712" marB="45712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 significant change from ED except partial scope</a:t>
                      </a:r>
                      <a:r>
                        <a:rPr lang="en-GB" sz="1800" baseline="0" dirty="0" smtClean="0"/>
                        <a:t> exclusion for </a:t>
                      </a:r>
                      <a:r>
                        <a:rPr lang="en-GB" sz="1800" dirty="0" smtClean="0"/>
                        <a:t>financial guarantee</a:t>
                      </a:r>
                      <a:r>
                        <a:rPr lang="en-GB" sz="1800" baseline="0" dirty="0" smtClean="0"/>
                        <a:t> contracts</a:t>
                      </a:r>
                    </a:p>
                  </a:txBody>
                  <a:tcPr marL="84406" marR="84406" marT="45712" marB="45712"/>
                </a:tc>
              </a:tr>
              <a:tr h="131056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Which cash flows, including acquisition costs</a:t>
                      </a:r>
                      <a:endParaRPr lang="en-GB" sz="1800" dirty="0"/>
                    </a:p>
                  </a:txBody>
                  <a:tcPr marL="84406" marR="84406" marT="45712" marB="45712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Minor changes in response to comment</a:t>
                      </a:r>
                      <a:r>
                        <a:rPr lang="en-GB" sz="1800" baseline="0" dirty="0" smtClean="0"/>
                        <a:t> letters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baseline="0" dirty="0" smtClean="0"/>
                        <a:t>Included cash flows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baseline="0" dirty="0" smtClean="0"/>
                        <a:t>Recognition point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baseline="0" dirty="0" smtClean="0"/>
                        <a:t>Contract boundary</a:t>
                      </a:r>
                    </a:p>
                  </a:txBody>
                  <a:tcPr marL="84406" marR="84406" marT="45712" marB="45712"/>
                </a:tc>
              </a:tr>
              <a:tr h="39620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Discount rate</a:t>
                      </a:r>
                      <a:endParaRPr lang="en-GB" sz="1800" dirty="0"/>
                    </a:p>
                  </a:txBody>
                  <a:tcPr marL="84406" marR="84406" marT="45712" marB="45712"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No change in principle, change in application guidance</a:t>
                      </a:r>
                    </a:p>
                  </a:txBody>
                  <a:tcPr marL="84406" marR="84406" marT="45712" marB="45712"/>
                </a:tc>
              </a:tr>
              <a:tr h="39620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Risk</a:t>
                      </a:r>
                      <a:r>
                        <a:rPr lang="en-GB" sz="1800" baseline="0" dirty="0" smtClean="0"/>
                        <a:t> adjustment</a:t>
                      </a:r>
                      <a:endParaRPr lang="en-GB" sz="1800" dirty="0"/>
                    </a:p>
                  </a:txBody>
                  <a:tcPr marL="84406" marR="84406" marT="45712" marB="45712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Minor changes from ED in response to comment letters</a:t>
                      </a:r>
                    </a:p>
                  </a:txBody>
                  <a:tcPr marL="84406" marR="84406" marT="45712" marB="45712"/>
                </a:tc>
              </a:tr>
              <a:tr h="39620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Reinsurance </a:t>
                      </a:r>
                      <a:endParaRPr lang="en-GB" sz="1800" dirty="0"/>
                    </a:p>
                  </a:txBody>
                  <a:tcPr marL="84406" marR="84406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Minor changes from ED in response to comment letters</a:t>
                      </a:r>
                    </a:p>
                  </a:txBody>
                  <a:tcPr marL="84406" marR="84406" marT="45712" marB="45712"/>
                </a:tc>
              </a:tr>
              <a:tr h="39620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Premium</a:t>
                      </a:r>
                      <a:r>
                        <a:rPr lang="en-GB" sz="1800" baseline="0" dirty="0" smtClean="0"/>
                        <a:t> allocation approach</a:t>
                      </a:r>
                      <a:endParaRPr lang="en-GB" sz="1800" dirty="0"/>
                    </a:p>
                  </a:txBody>
                  <a:tcPr marL="84406" marR="84406" marT="45712" marB="45712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Minor changes from ED in response to comment letters</a:t>
                      </a:r>
                      <a:endParaRPr lang="en-GB" sz="1800" dirty="0"/>
                    </a:p>
                  </a:txBody>
                  <a:tcPr marL="84406" marR="84406" marT="45712" marB="45712"/>
                </a:tc>
              </a:tr>
              <a:tr h="39620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Disclosures</a:t>
                      </a:r>
                      <a:endParaRPr lang="en-GB" sz="1800" dirty="0"/>
                    </a:p>
                  </a:txBody>
                  <a:tcPr marL="84406" marR="84406" marT="45712" marB="45712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Minor changes from ED in response to comment letters</a:t>
                      </a:r>
                      <a:endParaRPr lang="en-GB" sz="1800" baseline="0" dirty="0" smtClean="0"/>
                    </a:p>
                  </a:txBody>
                  <a:tcPr marL="84406" marR="84406" marT="45712" marB="45712"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95494" y="711200"/>
            <a:ext cx="631581" cy="19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1F2E88-FF64-448C-AF1C-8589F6131A1A}" type="slidenum">
              <a:rPr lang="en-GB" smtClean="0">
                <a:solidFill>
                  <a:srgbClr val="FFFFFF"/>
                </a:solidFill>
              </a:rPr>
              <a:pPr eaLnBrk="1" hangingPunct="1"/>
              <a:t>17</a:t>
            </a:fld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03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of targeted re-exposure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D4674-84A7-4B9E-86D3-6B51B0ED57C5}" type="slidenum">
              <a:rPr lang="en-GB" smtClean="0">
                <a:solidFill>
                  <a:srgbClr val="FFFFFF"/>
                </a:solidFill>
              </a:rPr>
              <a:pPr/>
              <a:t>18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815505"/>
              </p:ext>
            </p:extLst>
          </p:nvPr>
        </p:nvGraphicFramePr>
        <p:xfrm>
          <a:off x="916210" y="1124744"/>
          <a:ext cx="73115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522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Actuarial Profession: Financial Report Group (FRG)</a:t>
            </a:r>
            <a:endParaRPr lang="en-GB" dirty="0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6892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GB" sz="1800" dirty="0" smtClean="0"/>
              <a:t>Cross practice working group established in June 2011, with remit to:</a:t>
            </a:r>
          </a:p>
          <a:p>
            <a:pPr lvl="1" eaLnBrk="1" hangingPunct="1"/>
            <a:r>
              <a:rPr lang="en-GB" sz="1800" dirty="0" smtClean="0"/>
              <a:t>Consider proposed changes to financial reporting standards affecting insurers</a:t>
            </a:r>
          </a:p>
          <a:p>
            <a:pPr lvl="1" eaLnBrk="1" hangingPunct="1"/>
            <a:r>
              <a:rPr lang="en-GB" sz="1800" dirty="0" smtClean="0"/>
              <a:t>Support UK FR representation on the International Actuarial Association</a:t>
            </a:r>
          </a:p>
          <a:p>
            <a:pPr eaLnBrk="1" hangingPunct="1"/>
            <a:r>
              <a:rPr lang="en-GB" sz="1800" dirty="0" smtClean="0"/>
              <a:t>Membership is made up of senior industry practitioners in the area of financial reporting, with a mixture of experience in life / non-life insurance and pensions.  Also includes two chartered accountants and one sell-side equity analyst.</a:t>
            </a:r>
          </a:p>
          <a:p>
            <a:pPr eaLnBrk="1" hangingPunct="1">
              <a:buFont typeface="Arial" charset="0"/>
              <a:buNone/>
            </a:pPr>
            <a:r>
              <a:rPr lang="en-GB" sz="1800" b="1" dirty="0" smtClean="0"/>
              <a:t>Members: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81936"/>
              </p:ext>
            </p:extLst>
          </p:nvPr>
        </p:nvGraphicFramePr>
        <p:xfrm>
          <a:off x="817845" y="4509120"/>
          <a:ext cx="6856534" cy="1828800"/>
        </p:xfrm>
        <a:graphic>
          <a:graphicData uri="http://schemas.openxmlformats.org/drawingml/2006/table">
            <a:tbl>
              <a:tblPr/>
              <a:tblGrid>
                <a:gridCol w="2286000"/>
                <a:gridCol w="2692291"/>
                <a:gridCol w="1878243"/>
              </a:tblGrid>
              <a:tr h="141947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Anthony Coughlan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n-lt"/>
                        </a:rPr>
                        <a:t>Gary Hibbard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Raymond Bennett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1947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Christine Fairall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Kamran Foroughi (Chair)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Richard McPherson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1947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Darren Clay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Martin Lowes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Richard Pereira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1947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Derek Wright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Martin White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Simon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Yeung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85689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Erica Nicholson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DF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Nigel Masters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DF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Tony Silverman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5DF"/>
                    </a:solidFill>
                  </a:tcPr>
                </a:tc>
              </a:tr>
              <a:tr h="185689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Francesco Nagari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Peter Stirling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(Secretary)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410344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closer look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733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3724" y="182563"/>
            <a:ext cx="7906926" cy="792162"/>
          </a:xfrm>
        </p:spPr>
        <p:txBody>
          <a:bodyPr/>
          <a:lstStyle/>
          <a:p>
            <a:pPr lvl="0"/>
            <a:r>
              <a:rPr lang="en-GB" sz="2800" dirty="0"/>
              <a:t>We were told that information about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premiums </a:t>
            </a:r>
            <a:r>
              <a:rPr lang="en-GB" sz="2800" dirty="0"/>
              <a:t>and </a:t>
            </a:r>
            <a:r>
              <a:rPr lang="en-GB" sz="2800" dirty="0" smtClean="0"/>
              <a:t>claims/benefits is important</a:t>
            </a:r>
            <a:endParaRPr lang="en-GB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745C1B-296D-4B60-BA3B-4D89FA44B1A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299798" y="1438275"/>
            <a:ext cx="7844203" cy="4870450"/>
          </a:xfrm>
        </p:spPr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034316" y="1700808"/>
            <a:ext cx="2570132" cy="1512168"/>
          </a:xfrm>
          <a:prstGeom prst="wedgeRoundRectCallout">
            <a:avLst>
              <a:gd name="adj1" fmla="val -38470"/>
              <a:gd name="adj2" fmla="val 713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FFFFFF"/>
                </a:solidFill>
              </a:rPr>
              <a:t>To give information about the amount of new business written in the year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801675" y="3907350"/>
            <a:ext cx="2725226" cy="1368152"/>
          </a:xfrm>
          <a:prstGeom prst="wedgeRoundRectCallout">
            <a:avLst>
              <a:gd name="adj1" fmla="val -42727"/>
              <a:gd name="adj2" fmla="val 81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FFFFFF"/>
                </a:solidFill>
              </a:rPr>
              <a:t>To help assess profitability</a:t>
            </a:r>
            <a:r>
              <a:rPr lang="en-GB" sz="2400" dirty="0" smtClean="0">
                <a:solidFill>
                  <a:srgbClr val="FFFFFF"/>
                </a:solidFill>
              </a:rPr>
              <a:t/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en-GB" sz="1400" dirty="0" smtClean="0">
                <a:solidFill>
                  <a:srgbClr val="FFFFFF"/>
                </a:solidFill>
              </a:rPr>
              <a:t>(by permitting comparison of amount of activity required to generate net profit)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780305" y="4437112"/>
            <a:ext cx="1967708" cy="1296144"/>
          </a:xfrm>
          <a:prstGeom prst="wedgeRoundRectCallout">
            <a:avLst>
              <a:gd name="adj1" fmla="val -68599"/>
              <a:gd name="adj2" fmla="val 89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FFFFFF"/>
                </a:solidFill>
              </a:rPr>
              <a:t>To provide an approximation to cash collected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748013" y="3115142"/>
            <a:ext cx="1872208" cy="972688"/>
          </a:xfrm>
          <a:prstGeom prst="wedgeRoundRectCallout">
            <a:avLst>
              <a:gd name="adj1" fmla="val -42478"/>
              <a:gd name="adj2" fmla="val 100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To give basic information about volume</a:t>
            </a:r>
            <a:endParaRPr lang="en-GB" sz="20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947801" y="2055398"/>
            <a:ext cx="2664296" cy="1440160"/>
          </a:xfrm>
          <a:prstGeom prst="wedgeRoundRectCallout">
            <a:avLst>
              <a:gd name="adj1" fmla="val -43369"/>
              <a:gd name="adj2" fmla="val 1001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To provide information that can be used to assess growth or shrinkage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2746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7522" y="182563"/>
            <a:ext cx="7258853" cy="792162"/>
          </a:xfrm>
        </p:spPr>
        <p:txBody>
          <a:bodyPr/>
          <a:lstStyle/>
          <a:p>
            <a:r>
              <a:rPr lang="en-GB" sz="2800" dirty="0" smtClean="0"/>
              <a:t>We believe it is desirable to improve consistency with the concept of revenue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745C1B-296D-4B60-BA3B-4D89FA44B1A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50335" y="1340768"/>
            <a:ext cx="8493665" cy="487045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Today, insurers measure revenue from insurance contracts in different ways….</a:t>
            </a:r>
          </a:p>
          <a:p>
            <a:pPr>
              <a:buFont typeface="Arial" pitchFamily="34" charset="0"/>
              <a:buChar char="×"/>
            </a:pPr>
            <a:r>
              <a:rPr lang="en-GB" sz="2400" dirty="0" smtClean="0"/>
              <a:t>May include deposit-like receipts</a:t>
            </a:r>
          </a:p>
          <a:p>
            <a:pPr>
              <a:buFont typeface="Arial" pitchFamily="34" charset="0"/>
              <a:buChar char="×"/>
            </a:pPr>
            <a:r>
              <a:rPr lang="en-GB" sz="2400" dirty="0" smtClean="0"/>
              <a:t>May not reflect timing of service provided by insurer</a:t>
            </a:r>
          </a:p>
          <a:p>
            <a:pPr lvl="1">
              <a:buFont typeface="Arial" pitchFamily="34" charset="0"/>
              <a:buChar char="×"/>
            </a:pPr>
            <a:r>
              <a:rPr lang="en-GB" sz="2200" dirty="0" smtClean="0"/>
              <a:t>May be included on a ‘cash-receivable’ basis</a:t>
            </a:r>
          </a:p>
          <a:p>
            <a:pPr lvl="1">
              <a:buFont typeface="Arial" pitchFamily="34" charset="0"/>
              <a:buChar char="×"/>
            </a:pPr>
            <a:r>
              <a:rPr lang="en-GB" sz="2200" dirty="0" smtClean="0"/>
              <a:t>May be included when contract is written</a:t>
            </a:r>
          </a:p>
          <a:p>
            <a:pPr lvl="1">
              <a:buFont typeface="Arial" pitchFamily="34" charset="0"/>
              <a:buChar char="×"/>
            </a:pPr>
            <a:r>
              <a:rPr lang="en-GB" sz="2200" dirty="0" smtClean="0"/>
              <a:t>May </a:t>
            </a:r>
            <a:r>
              <a:rPr lang="en-GB" sz="2200" dirty="0"/>
              <a:t>not reflect the compensation for risk borne in each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period</a:t>
            </a:r>
          </a:p>
          <a:p>
            <a:pPr>
              <a:buFont typeface="Arial" pitchFamily="34" charset="0"/>
              <a:buChar char="×"/>
            </a:pPr>
            <a:r>
              <a:rPr lang="en-GB" sz="2400" dirty="0" smtClean="0"/>
              <a:t>Single premiums and recurring premiums given same weight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334" y="5085187"/>
            <a:ext cx="7843333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Total </a:t>
            </a: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premiums </a:t>
            </a: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may be an amalgam of premiums calculated on different bases</a:t>
            </a:r>
          </a:p>
        </p:txBody>
      </p:sp>
    </p:spTree>
    <p:extLst>
      <p:ext uri="{BB962C8B-B14F-4D97-AF65-F5344CB8AC3E}">
        <p14:creationId xmlns:p14="http://schemas.microsoft.com/office/powerpoint/2010/main" val="194048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Proposed approach for presenting premiums and claims </a:t>
            </a:r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Premiums in the income statement should be consistent with the concept of revenue, </a:t>
            </a:r>
            <a:r>
              <a:rPr lang="en-GB" dirty="0" err="1" smtClean="0"/>
              <a:t>ie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Exclude investment components</a:t>
            </a:r>
          </a:p>
          <a:p>
            <a:pPr lvl="1"/>
            <a:r>
              <a:rPr lang="en-GB" dirty="0" smtClean="0"/>
              <a:t>Reported as earned (not as billed, not as written)</a:t>
            </a:r>
          </a:p>
          <a:p>
            <a:r>
              <a:rPr lang="en-GB" dirty="0" smtClean="0"/>
              <a:t>Premiums in the income statement should be consistent with the measurement model for insurance contract liabilities</a:t>
            </a:r>
          </a:p>
          <a:p>
            <a:r>
              <a:rPr lang="en-GB" dirty="0" smtClean="0"/>
              <a:t>Claims/benefits should be reported as incurred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95494" y="711200"/>
            <a:ext cx="631581" cy="196850"/>
          </a:xfrm>
          <a:prstGeom prst="rect">
            <a:avLst/>
          </a:prstGeom>
        </p:spPr>
        <p:txBody>
          <a:bodyPr/>
          <a:lstStyle/>
          <a:p>
            <a:fld id="{05745C1B-296D-4B60-BA3B-4D89FA44B1A3}" type="slidenum">
              <a:rPr lang="en-GB" smtClean="0">
                <a:solidFill>
                  <a:srgbClr val="FFFFFF"/>
                </a:solidFill>
              </a:rPr>
              <a:pPr/>
              <a:t>22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51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ED proposed that all gains and losses be presented in profit and loss</a:t>
            </a:r>
          </a:p>
        </p:txBody>
      </p:sp>
      <p:sp>
        <p:nvSpPr>
          <p:cNvPr id="2150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ED proposed current value measurement of the insurance contract liability</a:t>
            </a:r>
          </a:p>
          <a:p>
            <a:r>
              <a:rPr lang="en-GB" dirty="0" smtClean="0"/>
              <a:t>We were told that many were concerned about reporting the effects of period to period changes in discount rate in profit and loss</a:t>
            </a:r>
          </a:p>
          <a:p>
            <a:r>
              <a:rPr lang="en-GB" dirty="0" smtClean="0"/>
              <a:t>Suggested solutions</a:t>
            </a:r>
          </a:p>
          <a:p>
            <a:pPr lvl="1"/>
            <a:r>
              <a:rPr lang="en-GB" dirty="0" smtClean="0"/>
              <a:t>Cost-based measurement</a:t>
            </a:r>
            <a:endParaRPr lang="en-GB" dirty="0"/>
          </a:p>
          <a:p>
            <a:pPr lvl="1"/>
            <a:r>
              <a:rPr lang="en-GB" dirty="0" smtClean="0"/>
              <a:t>‘Locked-in’ discount rate</a:t>
            </a:r>
          </a:p>
          <a:p>
            <a:pPr lvl="1"/>
            <a:r>
              <a:rPr lang="en-GB" dirty="0" smtClean="0"/>
              <a:t>Present effects of changes in discount rate in OCI</a:t>
            </a:r>
            <a:endParaRPr lang="en-GB" dirty="0"/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D497D7-6B24-47CB-B2BB-B9CAC6C7A58B}" type="slidenum">
              <a:rPr lang="en-GB" smtClean="0">
                <a:solidFill>
                  <a:srgbClr val="FFFFFF"/>
                </a:solidFill>
              </a:rPr>
              <a:pPr/>
              <a:t>23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2420" y="711200"/>
            <a:ext cx="631580" cy="19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1F2E88-FF64-448C-AF1C-8589F6131A1A}" type="slidenum">
              <a:rPr lang="en-GB" smtClean="0">
                <a:solidFill>
                  <a:srgbClr val="FFFFFF"/>
                </a:solidFill>
              </a:rPr>
              <a:pPr eaLnBrk="1" hangingPunct="1"/>
              <a:t>23</a:t>
            </a:fld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37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9293" y="182563"/>
            <a:ext cx="7474877" cy="792162"/>
          </a:xfrm>
        </p:spPr>
        <p:txBody>
          <a:bodyPr/>
          <a:lstStyle/>
          <a:p>
            <a:r>
              <a:rPr lang="en-GB" sz="2800" dirty="0" smtClean="0"/>
              <a:t>We believe current value information about the insurance contract liability is useful</a:t>
            </a:r>
          </a:p>
        </p:txBody>
      </p:sp>
      <p:sp>
        <p:nvSpPr>
          <p:cNvPr id="21508" name="Content Placeholder 1"/>
          <p:cNvSpPr>
            <a:spLocks noGrp="1"/>
          </p:cNvSpPr>
          <p:nvPr>
            <p:ph idx="1"/>
          </p:nvPr>
        </p:nvSpPr>
        <p:spPr>
          <a:xfrm>
            <a:off x="700454" y="1438275"/>
            <a:ext cx="8264034" cy="48704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z="2200" dirty="0" smtClean="0">
                <a:ea typeface="ＭＳ Ｐゴシック" pitchFamily="34" charset="-128"/>
              </a:rPr>
              <a:t>We confirmed the insurance contract liability should be discounted using a rate that:</a:t>
            </a:r>
          </a:p>
          <a:p>
            <a:pPr lvl="1"/>
            <a:r>
              <a:rPr lang="en-GB" sz="1800" dirty="0" smtClean="0">
                <a:ea typeface="ＭＳ Ｐゴシック" pitchFamily="34" charset="-128"/>
              </a:rPr>
              <a:t>Reflects only the characteristics of the insurance contract liability</a:t>
            </a:r>
          </a:p>
          <a:p>
            <a:pPr lvl="1"/>
            <a:r>
              <a:rPr lang="en-GB" sz="1800" dirty="0" smtClean="0">
                <a:ea typeface="ＭＳ Ｐゴシック" pitchFamily="34" charset="-128"/>
              </a:rPr>
              <a:t>Is current and updated each reporting period</a:t>
            </a:r>
          </a:p>
          <a:p>
            <a:pPr>
              <a:buFont typeface="Arial" charset="0"/>
              <a:buChar char="+"/>
            </a:pPr>
            <a:r>
              <a:rPr lang="en-GB" sz="2200" dirty="0" smtClean="0">
                <a:ea typeface="ＭＳ Ｐゴシック" pitchFamily="34" charset="-128"/>
              </a:rPr>
              <a:t>We provided </a:t>
            </a:r>
            <a:r>
              <a:rPr lang="en-GB" sz="2200" dirty="0">
                <a:ea typeface="ＭＳ Ｐゴシック" pitchFamily="34" charset="-128"/>
              </a:rPr>
              <a:t>g</a:t>
            </a:r>
            <a:r>
              <a:rPr lang="en-GB" sz="2200" dirty="0" smtClean="0">
                <a:ea typeface="ＭＳ Ｐゴシック" pitchFamily="34" charset="-128"/>
              </a:rPr>
              <a:t>uidance on determining the discount rate</a:t>
            </a:r>
          </a:p>
          <a:p>
            <a:pPr lvl="1"/>
            <a:r>
              <a:rPr lang="en-GB" sz="1800" dirty="0" smtClean="0">
                <a:ea typeface="ＭＳ Ｐゴシック" pitchFamily="34" charset="-128"/>
              </a:rPr>
              <a:t>Do not prescribe method – ‘top-down’ and ‘bottom-up’ both acceptable</a:t>
            </a:r>
          </a:p>
          <a:p>
            <a:pPr lvl="1"/>
            <a:r>
              <a:rPr lang="en-GB" sz="1800" dirty="0">
                <a:ea typeface="ＭＳ Ｐゴシック" pitchFamily="34" charset="-128"/>
              </a:rPr>
              <a:t>Remove any factors that influence observable rates not relevant to the liability</a:t>
            </a:r>
            <a:endParaRPr lang="en-GB" sz="18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v"/>
            </a:pPr>
            <a:r>
              <a:rPr lang="en-GB" sz="2200" dirty="0">
                <a:ea typeface="ＭＳ Ｐゴシック" pitchFamily="34" charset="-128"/>
              </a:rPr>
              <a:t>We decided that changes arising from changes in the discount rate should be presented in other comprehensive income</a:t>
            </a:r>
          </a:p>
          <a:p>
            <a:pPr lvl="1"/>
            <a:r>
              <a:rPr lang="en-GB" sz="1800" dirty="0" smtClean="0">
                <a:ea typeface="ＭＳ Ｐゴシック" pitchFamily="34" charset="-128"/>
              </a:rPr>
              <a:t>Underwriting information is not overshadowed by effects of changes in discount rate</a:t>
            </a:r>
          </a:p>
          <a:p>
            <a:pPr lvl="1"/>
            <a:r>
              <a:rPr lang="en-GB" sz="1800" dirty="0" smtClean="0">
                <a:ea typeface="ＭＳ Ｐゴシック" pitchFamily="34" charset="-128"/>
                <a:cs typeface="+mn-cs"/>
              </a:rPr>
              <a:t>Changes that reverse over time are presented separately from other changes</a:t>
            </a:r>
          </a:p>
          <a:p>
            <a:pPr lvl="1"/>
            <a:endParaRPr lang="en-GB" sz="2000" dirty="0" smtClean="0">
              <a:ea typeface="ＭＳ Ｐゴシック" pitchFamily="34" charset="-128"/>
            </a:endParaRP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D497D7-6B24-47CB-B2BB-B9CAC6C7A58B}" type="slidenum">
              <a:rPr lang="en-GB" smtClean="0">
                <a:solidFill>
                  <a:srgbClr val="FFFFFF"/>
                </a:solidFill>
              </a:rPr>
              <a:pPr/>
              <a:t>24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2420" y="711200"/>
            <a:ext cx="631580" cy="19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1F2E88-FF64-448C-AF1C-8589F6131A1A}" type="slidenum">
              <a:rPr lang="en-GB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77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approach to reporting performance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680200"/>
              </p:ext>
            </p:extLst>
          </p:nvPr>
        </p:nvGraphicFramePr>
        <p:xfrm>
          <a:off x="700454" y="1438278"/>
          <a:ext cx="7844204" cy="436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62B69-D284-4E23-9676-1FE14B90795F}" type="slidenum">
              <a:rPr lang="en-GB" smtClean="0">
                <a:solidFill>
                  <a:srgbClr val="FFFFFF"/>
                </a:solidFill>
              </a:rPr>
              <a:pPr/>
              <a:t>25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053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At inception, the residual margin represents unearned profit</a:t>
            </a:r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Residual margin determined at inception of contract</a:t>
            </a:r>
          </a:p>
          <a:p>
            <a:pPr lvl="1"/>
            <a:r>
              <a:rPr lang="en-GB" dirty="0" smtClean="0"/>
              <a:t>Represents the unearned profit in the contract at inception</a:t>
            </a:r>
          </a:p>
          <a:p>
            <a:pPr lvl="1"/>
            <a:r>
              <a:rPr lang="en-GB" dirty="0" smtClean="0"/>
              <a:t>Recognised as the insurer fulfils the contract</a:t>
            </a:r>
          </a:p>
          <a:p>
            <a:r>
              <a:rPr lang="en-GB" dirty="0" smtClean="0"/>
              <a:t>ED proposed that changes in estimate would be recognised in profit and loss</a:t>
            </a:r>
          </a:p>
          <a:p>
            <a:pPr>
              <a:buFont typeface="Arial" pitchFamily="34" charset="0"/>
              <a:buChar char="→"/>
            </a:pPr>
            <a:r>
              <a:rPr lang="en-GB" dirty="0" smtClean="0"/>
              <a:t>Inconsistent treatment of estimates made at inception and estimates made after inception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7C498C-C484-45C7-BC7E-3DA783BE6719}" type="slidenum">
              <a:rPr lang="en-GB" smtClean="0">
                <a:solidFill>
                  <a:srgbClr val="FFFFFF"/>
                </a:solidFill>
              </a:rPr>
              <a:pPr/>
              <a:t>26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594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24" y="182563"/>
            <a:ext cx="7618893" cy="792162"/>
          </a:xfrm>
        </p:spPr>
        <p:txBody>
          <a:bodyPr/>
          <a:lstStyle/>
          <a:p>
            <a:r>
              <a:rPr lang="en-GB" sz="2800" dirty="0" smtClean="0"/>
              <a:t>We revised accounting for estimates to be consistent with measurement at inception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54" y="1340771"/>
            <a:ext cx="8443546" cy="496795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Offsetting changes in estimates of future cash flows in the residual margin maintains consistency after inception</a:t>
            </a:r>
          </a:p>
          <a:p>
            <a:pPr lvl="1"/>
            <a:r>
              <a:rPr lang="en-GB" sz="2200" dirty="0" smtClean="0"/>
              <a:t>Changes in estimates of future cash flows affect the unearned component of the residual margin (not recognised as immediate loss)</a:t>
            </a:r>
          </a:p>
          <a:p>
            <a:pPr lvl="1"/>
            <a:r>
              <a:rPr lang="en-GB" sz="2200" dirty="0" smtClean="0"/>
              <a:t>Cash flow experience adjustments recognised in profit or loss</a:t>
            </a:r>
          </a:p>
          <a:p>
            <a:pPr>
              <a:buFont typeface="Arial" pitchFamily="34" charset="0"/>
              <a:buChar char="→"/>
            </a:pPr>
            <a:r>
              <a:rPr lang="en-GB" sz="2400" dirty="0" smtClean="0"/>
              <a:t>Anchors residual margin to the premium charged</a:t>
            </a:r>
          </a:p>
          <a:p>
            <a:pPr>
              <a:buFont typeface="Arial" pitchFamily="34" charset="0"/>
              <a:buChar char="→"/>
            </a:pPr>
            <a:r>
              <a:rPr lang="en-GB" sz="2400" dirty="0" smtClean="0"/>
              <a:t>Residual margin represents unearned profit over contract term</a:t>
            </a:r>
          </a:p>
          <a:p>
            <a:pPr>
              <a:buFont typeface="Arial" pitchFamily="34" charset="0"/>
              <a:buChar char="→"/>
            </a:pPr>
            <a:r>
              <a:rPr lang="en-GB" sz="2400" dirty="0"/>
              <a:t>Avoids reporting profits in years after a change in estimate means contract expected to be </a:t>
            </a:r>
            <a:r>
              <a:rPr lang="en-GB" sz="2400" dirty="0" smtClean="0"/>
              <a:t>loss-making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62B69-D284-4E23-9676-1FE14B90795F}" type="slidenum">
              <a:rPr lang="en-GB" smtClean="0">
                <a:solidFill>
                  <a:srgbClr val="FFFFFF"/>
                </a:solidFill>
              </a:rPr>
              <a:pPr/>
              <a:t>27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0435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ea typeface="ＭＳ Ｐゴシック" pitchFamily="34" charset="-128"/>
              </a:rPr>
              <a:t>Better depiction of the economics of participating contracts</a:t>
            </a:r>
          </a:p>
        </p:txBody>
      </p:sp>
      <p:sp>
        <p:nvSpPr>
          <p:cNvPr id="26627" name="Content Placeholder 9"/>
          <p:cNvSpPr>
            <a:spLocks noGrp="1"/>
          </p:cNvSpPr>
          <p:nvPr>
            <p:ph idx="1"/>
          </p:nvPr>
        </p:nvSpPr>
        <p:spPr>
          <a:xfrm>
            <a:off x="517396" y="1268760"/>
            <a:ext cx="7844204" cy="4870450"/>
          </a:xfrm>
        </p:spPr>
        <p:txBody>
          <a:bodyPr/>
          <a:lstStyle/>
          <a:p>
            <a:pPr marL="266700" lvl="1">
              <a:lnSpc>
                <a:spcPct val="10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Char char="ü"/>
            </a:pPr>
            <a:r>
              <a:rPr lang="en-GB" dirty="0" smtClean="0">
                <a:ea typeface="ＭＳ Ｐゴシック" pitchFamily="34" charset="-128"/>
              </a:rPr>
              <a:t>Discount </a:t>
            </a:r>
            <a:r>
              <a:rPr lang="en-GB" dirty="0">
                <a:ea typeface="ＭＳ Ｐゴシック" pitchFamily="34" charset="-128"/>
              </a:rPr>
              <a:t>rate reflects dependence of cash flows on specific </a:t>
            </a:r>
            <a:r>
              <a:rPr lang="en-GB" dirty="0" smtClean="0">
                <a:ea typeface="ＭＳ Ｐゴシック" pitchFamily="34" charset="-128"/>
              </a:rPr>
              <a:t>assets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ea typeface="ＭＳ Ｐゴシック" pitchFamily="34" charset="-128"/>
              </a:rPr>
              <a:t>Introduced “mirroring approach” when liability contractually based on performance of underlying assets or groups of assets:</a:t>
            </a:r>
          </a:p>
          <a:p>
            <a:pPr marL="828675" lvl="1" indent="-285750">
              <a:buFont typeface="Arial" charset="0"/>
              <a:buChar char="•"/>
            </a:pPr>
            <a:r>
              <a:rPr lang="en-GB" dirty="0" smtClean="0">
                <a:ea typeface="ＭＳ Ｐゴシック" pitchFamily="34" charset="-128"/>
              </a:rPr>
              <a:t>Adjust </a:t>
            </a:r>
            <a:r>
              <a:rPr lang="en-GB" dirty="0">
                <a:ea typeface="ＭＳ Ｐゴシック" pitchFamily="34" charset="-128"/>
              </a:rPr>
              <a:t>cash flows to reflect the measurement basis of the items underlying </a:t>
            </a:r>
            <a:r>
              <a:rPr lang="en-GB" dirty="0" smtClean="0">
                <a:ea typeface="ＭＳ Ｐゴシック" pitchFamily="34" charset="-128"/>
              </a:rPr>
              <a:t>participation</a:t>
            </a:r>
          </a:p>
          <a:p>
            <a:pPr marL="828675" lvl="1" indent="-285750">
              <a:buFont typeface="Arial" charset="0"/>
              <a:buChar char="•"/>
            </a:pPr>
            <a:r>
              <a:rPr lang="en-GB" dirty="0" smtClean="0">
                <a:ea typeface="ＭＳ Ｐゴシック" pitchFamily="34" charset="-128"/>
              </a:rPr>
              <a:t>Present </a:t>
            </a:r>
            <a:r>
              <a:rPr lang="en-GB" dirty="0">
                <a:ea typeface="ＭＳ Ｐゴシック" pitchFamily="34" charset="-128"/>
              </a:rPr>
              <a:t>changes in estimates </a:t>
            </a:r>
            <a:r>
              <a:rPr lang="en-GB" dirty="0" smtClean="0">
                <a:ea typeface="ＭＳ Ｐゴシック" pitchFamily="34" charset="-128"/>
              </a:rPr>
              <a:t>consistently </a:t>
            </a:r>
            <a:r>
              <a:rPr lang="en-GB" dirty="0">
                <a:ea typeface="ＭＳ Ｐゴシック" pitchFamily="34" charset="-128"/>
              </a:rPr>
              <a:t>with equivalent changes in underlying </a:t>
            </a:r>
            <a:r>
              <a:rPr lang="en-GB" dirty="0" smtClean="0">
                <a:ea typeface="ＭＳ Ｐゴシック" pitchFamily="34" charset="-128"/>
              </a:rPr>
              <a:t>item</a:t>
            </a:r>
          </a:p>
          <a:p>
            <a:pPr marL="828675" lvl="1" indent="-285750">
              <a:buFont typeface="Arial" charset="0"/>
              <a:buChar char="•"/>
            </a:pPr>
            <a:r>
              <a:rPr lang="en-GB" dirty="0" smtClean="0">
                <a:ea typeface="ＭＳ Ｐゴシック" pitchFamily="34" charset="-128"/>
              </a:rPr>
              <a:t>Options and guarantees measured at current value</a:t>
            </a:r>
            <a:endParaRPr lang="en-GB" dirty="0">
              <a:ea typeface="ＭＳ Ｐゴシック" pitchFamily="34" charset="-128"/>
            </a:endParaRPr>
          </a:p>
          <a:p>
            <a:pPr marL="828675" lvl="1" indent="-285750">
              <a:buFont typeface="Arial" charset="0"/>
              <a:buChar char="•"/>
            </a:pP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C72B3C-BDB8-47A5-B85A-A9553D819F72}" type="slidenum">
              <a:rPr lang="en-GB" smtClean="0">
                <a:solidFill>
                  <a:srgbClr val="FFFFFF"/>
                </a:solidFill>
              </a:rPr>
              <a:pPr eaLnBrk="1" hangingPunct="1"/>
              <a:t>28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2420" y="711200"/>
            <a:ext cx="631580" cy="19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1F2E88-FF64-448C-AF1C-8589F6131A1A}" type="slidenum">
              <a:rPr lang="en-GB" smtClean="0">
                <a:solidFill>
                  <a:srgbClr val="FFFFFF"/>
                </a:solidFill>
              </a:rPr>
              <a:pPr eaLnBrk="1" hangingPunct="1"/>
              <a:t>28</a:t>
            </a:fld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62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508489" y="488951"/>
            <a:ext cx="8635511" cy="752475"/>
          </a:xfrm>
        </p:spPr>
        <p:txBody>
          <a:bodyPr/>
          <a:lstStyle/>
          <a:p>
            <a:r>
              <a:rPr lang="en-GB" dirty="0" smtClean="0"/>
              <a:t>Agenda</a:t>
            </a:r>
          </a:p>
        </p:txBody>
      </p:sp>
      <p:graphicFrame>
        <p:nvGraphicFramePr>
          <p:cNvPr id="37905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448238"/>
              </p:ext>
            </p:extLst>
          </p:nvPr>
        </p:nvGraphicFramePr>
        <p:xfrm>
          <a:off x="507024" y="1695450"/>
          <a:ext cx="8241440" cy="3291840"/>
        </p:xfrm>
        <a:graphic>
          <a:graphicData uri="http://schemas.openxmlformats.org/drawingml/2006/table">
            <a:tbl>
              <a:tblPr/>
              <a:tblGrid>
                <a:gridCol w="8241440"/>
              </a:tblGrid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Existing and proposed IFRS (brief)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Update on IASB’s insurance contracts (Phase II) project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Views on the IASB’s proposal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Conclusions and Q&amp;A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410344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439062" y="2420938"/>
            <a:ext cx="0" cy="3889374"/>
          </a:xfrm>
          <a:prstGeom prst="line">
            <a:avLst/>
          </a:prstGeom>
          <a:ln w="28575">
            <a:solidFill>
              <a:srgbClr val="1C1C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01093"/>
              </p:ext>
            </p:extLst>
          </p:nvPr>
        </p:nvGraphicFramePr>
        <p:xfrm>
          <a:off x="1514429" y="1125538"/>
          <a:ext cx="7045706" cy="5183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5254"/>
                <a:gridCol w="2725226"/>
                <a:gridCol w="2725226"/>
              </a:tblGrid>
              <a:tr h="431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/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contracts in force at date of transition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measurement at date of transition</a:t>
                      </a: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0425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800" dirty="0" smtClean="0"/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2" marR="84402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Transition: ED proposals</a:t>
            </a:r>
          </a:p>
        </p:txBody>
      </p:sp>
      <p:sp>
        <p:nvSpPr>
          <p:cNvPr id="82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7D61CB-7610-4A76-AFA1-59C7131F1989}" type="slidenum">
              <a:rPr lang="en-GB" smtClean="0">
                <a:solidFill>
                  <a:srgbClr val="FFFFFF"/>
                </a:solidFill>
              </a:rPr>
              <a:pPr eaLnBrk="1" hangingPunct="1"/>
              <a:t>29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8207" name="Rectangle 4"/>
          <p:cNvSpPr>
            <a:spLocks noChangeArrowheads="1"/>
          </p:cNvSpPr>
          <p:nvPr/>
        </p:nvSpPr>
        <p:spPr bwMode="gray">
          <a:xfrm>
            <a:off x="1718241" y="4070065"/>
            <a:ext cx="1263162" cy="2232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Cash flows</a:t>
            </a:r>
          </a:p>
        </p:txBody>
      </p:sp>
      <p:sp>
        <p:nvSpPr>
          <p:cNvPr id="8208" name="Rectangle 6"/>
          <p:cNvSpPr>
            <a:spLocks noChangeArrowheads="1"/>
          </p:cNvSpPr>
          <p:nvPr/>
        </p:nvSpPr>
        <p:spPr bwMode="gray">
          <a:xfrm>
            <a:off x="1718241" y="3277902"/>
            <a:ext cx="1263162" cy="7191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Time value </a:t>
            </a:r>
            <a:br>
              <a:rPr lang="en-GB" sz="1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of money</a:t>
            </a:r>
          </a:p>
        </p:txBody>
      </p:sp>
      <p:sp>
        <p:nvSpPr>
          <p:cNvPr id="8209" name="Rectangle 7"/>
          <p:cNvSpPr>
            <a:spLocks noChangeArrowheads="1"/>
          </p:cNvSpPr>
          <p:nvPr/>
        </p:nvSpPr>
        <p:spPr bwMode="gray">
          <a:xfrm>
            <a:off x="1718241" y="2412715"/>
            <a:ext cx="1263162" cy="792163"/>
          </a:xfrm>
          <a:prstGeom prst="rect">
            <a:avLst/>
          </a:prstGeom>
          <a:solidFill>
            <a:srgbClr val="CE7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Risk adjustment</a:t>
            </a:r>
          </a:p>
        </p:txBody>
      </p:sp>
      <p:sp>
        <p:nvSpPr>
          <p:cNvPr id="8210" name="Rectangle 8"/>
          <p:cNvSpPr>
            <a:spLocks noChangeArrowheads="1"/>
          </p:cNvSpPr>
          <p:nvPr/>
        </p:nvSpPr>
        <p:spPr bwMode="gray">
          <a:xfrm>
            <a:off x="1718241" y="1596737"/>
            <a:ext cx="1263162" cy="744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ea typeface="ＭＳ Ｐゴシック" charset="-128"/>
              </a:rPr>
              <a:t>Residual margin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59683" y="1604388"/>
            <a:ext cx="650334" cy="0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84849" y="1676396"/>
            <a:ext cx="7178" cy="4625691"/>
          </a:xfrm>
          <a:prstGeom prst="line">
            <a:avLst/>
          </a:prstGeom>
          <a:ln w="28575">
            <a:solidFill>
              <a:srgbClr val="1C1C1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1102" y="3116556"/>
            <a:ext cx="783271" cy="52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1C1C1C"/>
                </a:solidFill>
                <a:ea typeface="ＭＳ Ｐゴシック" charset="-128"/>
              </a:rPr>
              <a:t>Total </a:t>
            </a:r>
            <a:r>
              <a:rPr lang="en-GB" sz="1400" dirty="0" smtClean="0">
                <a:solidFill>
                  <a:srgbClr val="1C1C1C"/>
                </a:solidFill>
                <a:ea typeface="ＭＳ Ｐゴシック" charset="-128"/>
              </a:rPr>
              <a:t> </a:t>
            </a:r>
            <a:endParaRPr lang="en-GB" sz="1400" dirty="0">
              <a:solidFill>
                <a:srgbClr val="1C1C1C"/>
              </a:solidFill>
              <a:ea typeface="ＭＳ Ｐゴシック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1C1C1C"/>
                </a:solidFill>
                <a:ea typeface="ＭＳ Ｐゴシック" charset="-128"/>
              </a:rPr>
              <a:t>liability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07766" y="6302087"/>
            <a:ext cx="664689" cy="0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95494" y="711200"/>
            <a:ext cx="631581" cy="19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1F2E88-FF64-448C-AF1C-8589F6131A1A}" type="slidenum">
              <a:rPr lang="en-GB" smtClean="0">
                <a:solidFill>
                  <a:srgbClr val="FFFFFF"/>
                </a:solidFill>
              </a:rPr>
              <a:pPr eaLnBrk="1" hangingPunct="1"/>
              <a:t>29</a:t>
            </a:fld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113895" y="2412712"/>
            <a:ext cx="650334" cy="0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113895" y="6302087"/>
            <a:ext cx="650334" cy="0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46759" y="1621707"/>
            <a:ext cx="650334" cy="0"/>
          </a:xfrm>
          <a:prstGeom prst="line">
            <a:avLst/>
          </a:prstGeom>
          <a:ln w="1905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4316" y="1268760"/>
            <a:ext cx="2459350" cy="4524315"/>
          </a:xfrm>
          <a:prstGeom prst="rect">
            <a:avLst/>
          </a:prstGeom>
          <a:solidFill>
            <a:srgbClr val="4F7033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Most respondents to ED were concerned about lack of comparability between contracts that were written before transition and those written after</a:t>
            </a: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843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IASB proposes to require insurers to determine residual margin on transition</a:t>
            </a:r>
            <a:endParaRPr lang="en-GB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0454" y="1438275"/>
            <a:ext cx="8443546" cy="4870450"/>
          </a:xfrm>
        </p:spPr>
        <p:txBody>
          <a:bodyPr/>
          <a:lstStyle/>
          <a:p>
            <a:r>
              <a:rPr lang="en-GB" sz="2200" dirty="0" smtClean="0"/>
              <a:t>Include margin retrospectively for in force contracts at date of transition if practicable. If not practicable:</a:t>
            </a:r>
          </a:p>
          <a:p>
            <a:pPr lvl="1"/>
            <a:r>
              <a:rPr lang="en-GB" sz="2200" dirty="0" smtClean="0"/>
              <a:t>Due to lack of objective data, estimate maximising use of objective data</a:t>
            </a:r>
          </a:p>
          <a:p>
            <a:pPr lvl="1"/>
            <a:r>
              <a:rPr lang="en-GB" sz="2200" dirty="0" smtClean="0"/>
              <a:t>For other reasons, determine by reference to previous carrying amount</a:t>
            </a:r>
          </a:p>
          <a:p>
            <a:r>
              <a:rPr lang="en-GB" sz="2200" dirty="0" smtClean="0"/>
              <a:t>Reliefs provided for transition:</a:t>
            </a:r>
          </a:p>
          <a:p>
            <a:pPr lvl="1"/>
            <a:r>
              <a:rPr lang="en-GB" sz="2200" dirty="0" smtClean="0"/>
              <a:t>Modifications to designation requirements in IFRS 9</a:t>
            </a:r>
          </a:p>
          <a:p>
            <a:pPr lvl="1"/>
            <a:r>
              <a:rPr lang="en-GB" sz="2200" dirty="0" smtClean="0"/>
              <a:t>Assume all changes in estimates of cash flows known at initial recognition</a:t>
            </a:r>
          </a:p>
          <a:p>
            <a:pPr lvl="1"/>
            <a:r>
              <a:rPr lang="en-GB" sz="2200" dirty="0" smtClean="0"/>
              <a:t>Guidance provided for determining locked-in discount rate to adjust accumulated OCI at date of inception and subsequent interest expense in P&amp;L</a:t>
            </a:r>
          </a:p>
          <a:p>
            <a:pPr lvl="1"/>
            <a:endParaRPr lang="en-GB" sz="2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D4674-84A7-4B9E-86D3-6B51B0ED57C5}" type="slidenum">
              <a:rPr lang="en-GB" smtClean="0">
                <a:solidFill>
                  <a:srgbClr val="FFFFFF"/>
                </a:solidFill>
              </a:rPr>
              <a:pPr/>
              <a:t>30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0700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date, early adoption and comparative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Intend </a:t>
            </a:r>
            <a:r>
              <a:rPr lang="en-GB" dirty="0"/>
              <a:t>to allow approximately three years between publication of standard and mandatory effective date</a:t>
            </a:r>
          </a:p>
          <a:p>
            <a:r>
              <a:rPr lang="en-GB" dirty="0"/>
              <a:t>Early adoption permitted</a:t>
            </a:r>
          </a:p>
          <a:p>
            <a:r>
              <a:rPr lang="en-GB" dirty="0"/>
              <a:t>Restate comparatives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62B69-D284-4E23-9676-1FE14B90795F}" type="slidenum">
              <a:rPr lang="en-GB" smtClean="0">
                <a:solidFill>
                  <a:srgbClr val="FFFFFF"/>
                </a:solidFill>
              </a:rPr>
              <a:pPr/>
              <a:t>31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8770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 more information....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1378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760A8E8-5424-4D3F-BF8C-973730B2102C}" type="slidenum">
              <a:rPr lang="en-GB" smtClean="0">
                <a:solidFill>
                  <a:srgbClr val="FFFFFF"/>
                </a:solidFill>
              </a:rPr>
              <a:pPr eaLnBrk="1" hangingPunct="1"/>
              <a:t>33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Stay up to date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6575" y="1196975"/>
            <a:ext cx="4520711" cy="48704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chemeClr val="bg2"/>
                </a:solidFill>
                <a:ea typeface="ＭＳ Ｐゴシック" pitchFamily="34" charset="-128"/>
              </a:rPr>
              <a:t>Where to find out more</a:t>
            </a:r>
          </a:p>
          <a:p>
            <a:r>
              <a:rPr lang="en-US" sz="2400" dirty="0">
                <a:ea typeface="ＭＳ Ｐゴシック" pitchFamily="34" charset="-128"/>
              </a:rPr>
              <a:t>Visit our website:</a:t>
            </a:r>
          </a:p>
          <a:p>
            <a:pPr lvl="1"/>
            <a:r>
              <a:rPr lang="en-US" sz="2000" dirty="0">
                <a:ea typeface="ＭＳ Ｐゴシック" pitchFamily="34" charset="-128"/>
                <a:hlinkClick r:id="rId3"/>
              </a:rPr>
              <a:t>www.ifrs.org</a:t>
            </a:r>
            <a:endParaRPr lang="en-US" sz="2000" dirty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  <a:hlinkClick r:id="rId4" action="ppaction://hlinkfile"/>
              </a:rPr>
              <a:t>go.ifrs.org/</a:t>
            </a:r>
            <a:r>
              <a:rPr lang="en-US" sz="2000" dirty="0" err="1" smtClean="0">
                <a:ea typeface="ＭＳ Ｐゴシック" pitchFamily="34" charset="-128"/>
                <a:hlinkClick r:id="rId4" action="ppaction://hlinkfile"/>
              </a:rPr>
              <a:t>insurance_contracts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Sign up for our email alert</a:t>
            </a:r>
          </a:p>
          <a:p>
            <a:r>
              <a:rPr lang="en-US" sz="2400" dirty="0" smtClean="0">
                <a:ea typeface="ＭＳ Ｐゴシック" pitchFamily="34" charset="-128"/>
              </a:rPr>
              <a:t>Email us: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>
                <a:ea typeface="ＭＳ Ｐゴシック" pitchFamily="34" charset="-128"/>
                <a:hlinkClick r:id="rId5"/>
              </a:rPr>
              <a:t>insurancecontracts@ifrs.org</a:t>
            </a:r>
            <a:endParaRPr lang="en-US" sz="2400" dirty="0">
              <a:ea typeface="ＭＳ Ｐゴシック" pitchFamily="34" charset="-128"/>
            </a:endParaRPr>
          </a:p>
          <a:p>
            <a:endParaRPr lang="en-US" sz="19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8462" y="1196978"/>
            <a:ext cx="3396026" cy="4608289"/>
          </a:xfrm>
          <a:solidFill>
            <a:schemeClr val="accent3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Resources</a:t>
            </a:r>
          </a:p>
          <a:p>
            <a:pPr>
              <a:defRPr/>
            </a:pPr>
            <a:r>
              <a:rPr lang="en-US" sz="2000" dirty="0" smtClean="0"/>
              <a:t>IASB Update</a:t>
            </a:r>
          </a:p>
          <a:p>
            <a:pPr>
              <a:defRPr/>
            </a:pPr>
            <a:r>
              <a:rPr lang="en-US" sz="2000" dirty="0" smtClean="0"/>
              <a:t>Meeting webcasts</a:t>
            </a:r>
          </a:p>
          <a:p>
            <a:pPr>
              <a:defRPr/>
            </a:pPr>
            <a:r>
              <a:rPr lang="en-US" sz="2000" dirty="0" smtClean="0"/>
              <a:t>Project podcasts</a:t>
            </a:r>
            <a:endParaRPr lang="en-US" sz="2000" dirty="0"/>
          </a:p>
          <a:p>
            <a:pPr>
              <a:defRPr/>
            </a:pPr>
            <a:r>
              <a:rPr lang="en-GB" sz="2000" dirty="0" smtClean="0"/>
              <a:t>Investor resources</a:t>
            </a:r>
          </a:p>
          <a:p>
            <a:pPr>
              <a:defRPr/>
            </a:pPr>
            <a:r>
              <a:rPr lang="en-GB" sz="2000" dirty="0" smtClean="0"/>
              <a:t>High level summary of progress on the project</a:t>
            </a:r>
          </a:p>
          <a:p>
            <a:pPr>
              <a:defRPr/>
            </a:pPr>
            <a:r>
              <a:rPr lang="en-GB" sz="2000" dirty="0"/>
              <a:t>D</a:t>
            </a:r>
            <a:r>
              <a:rPr lang="en-GB" sz="2000" dirty="0" smtClean="0"/>
              <a:t>etailed summary of boards’ tentative decisions</a:t>
            </a:r>
          </a:p>
          <a:p>
            <a:pPr>
              <a:defRPr/>
            </a:pPr>
            <a:r>
              <a:rPr lang="en-GB" sz="2000" dirty="0" smtClean="0"/>
              <a:t>Topics reports on IASB’s tentative decisions and working drafts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95494" y="711200"/>
            <a:ext cx="631581" cy="19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1F2E88-FF64-448C-AF1C-8589F6131A1A}" type="slidenum">
              <a:rPr lang="en-GB" smtClean="0">
                <a:solidFill>
                  <a:srgbClr val="FFFFFF"/>
                </a:solidFill>
              </a:rPr>
              <a:pPr eaLnBrk="1" hangingPunct="1"/>
              <a:t>33</a:t>
            </a:fld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59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508489" y="488951"/>
            <a:ext cx="8635511" cy="752475"/>
          </a:xfrm>
        </p:spPr>
        <p:txBody>
          <a:bodyPr/>
          <a:lstStyle/>
          <a:p>
            <a:r>
              <a:rPr lang="en-GB" dirty="0" smtClean="0"/>
              <a:t>Agenda</a:t>
            </a:r>
          </a:p>
        </p:txBody>
      </p:sp>
      <p:graphicFrame>
        <p:nvGraphicFramePr>
          <p:cNvPr id="37905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98341"/>
              </p:ext>
            </p:extLst>
          </p:nvPr>
        </p:nvGraphicFramePr>
        <p:xfrm>
          <a:off x="507024" y="1695450"/>
          <a:ext cx="7933592" cy="2804160"/>
        </p:xfrm>
        <a:graphic>
          <a:graphicData uri="http://schemas.openxmlformats.org/drawingml/2006/table">
            <a:tbl>
              <a:tblPr/>
              <a:tblGrid>
                <a:gridCol w="7933592"/>
              </a:tblGrid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Existing and proposed IFRS (brief)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Update on IASB’s insurance contracts (Phase II) project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Views on the IASB’s proposal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Conclusions and Q&amp;A</a:t>
                      </a:r>
                    </a:p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410344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Overview</a:t>
            </a:r>
            <a:endParaRPr lang="en-GB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68923" y="15573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000" b="1" dirty="0" smtClean="0">
                <a:solidFill>
                  <a:srgbClr val="E20177"/>
                </a:solidFill>
              </a:rPr>
              <a:t>Welcome many aspects of the original insurance contracts ED and the subsequent progress by the IASB, including:</a:t>
            </a:r>
          </a:p>
          <a:p>
            <a:pPr eaLnBrk="1" hangingPunct="1"/>
            <a:r>
              <a:rPr lang="en-GB" sz="1800" dirty="0" smtClean="0"/>
              <a:t>Development of a single accounting practice and measurement model.</a:t>
            </a:r>
          </a:p>
          <a:p>
            <a:pPr eaLnBrk="1" hangingPunct="1"/>
            <a:r>
              <a:rPr lang="en-GB" sz="1800" dirty="0" smtClean="0"/>
              <a:t>Potential for greater consistency and transparency.</a:t>
            </a:r>
          </a:p>
          <a:p>
            <a:pPr eaLnBrk="1" hangingPunct="1"/>
            <a:r>
              <a:rPr lang="en-GB" sz="1800" dirty="0" smtClean="0"/>
              <a:t>Inclusion of expected cash flows and an explicit risk adjustment.</a:t>
            </a:r>
          </a:p>
          <a:p>
            <a:pPr eaLnBrk="1" hangingPunct="1"/>
            <a:r>
              <a:rPr lang="en-GB" sz="1800" dirty="0" smtClean="0"/>
              <a:t>Fulfilment objective of the risk adjustment with no limitation on techniques </a:t>
            </a:r>
            <a:r>
              <a:rPr lang="en-GB" sz="1800" b="1" dirty="0" smtClean="0"/>
              <a:t>(post ED)</a:t>
            </a:r>
            <a:r>
              <a:rPr lang="en-GB" sz="1800" dirty="0" smtClean="0"/>
              <a:t>.</a:t>
            </a:r>
          </a:p>
          <a:p>
            <a:pPr eaLnBrk="1" hangingPunct="1"/>
            <a:r>
              <a:rPr lang="en-GB" sz="1800" dirty="0" smtClean="0"/>
              <a:t>Entity specific assumptions for non-market variables.</a:t>
            </a:r>
          </a:p>
          <a:p>
            <a:pPr eaLnBrk="1" hangingPunct="1"/>
            <a:r>
              <a:rPr lang="en-GB" sz="1800" dirty="0" smtClean="0"/>
              <a:t>Clarification that a ‘top down’ approach to determine the discount rate is permitted </a:t>
            </a:r>
            <a:r>
              <a:rPr lang="en-GB" sz="1800" b="1" dirty="0" smtClean="0"/>
              <a:t>(post ED)</a:t>
            </a:r>
          </a:p>
          <a:p>
            <a:pPr eaLnBrk="1" hangingPunct="1"/>
            <a:r>
              <a:rPr lang="en-GB" sz="1800" dirty="0" smtClean="0"/>
              <a:t>Transitional arrangement – retrospective application of the standard (though this will be a challenge for the industry to implement !) </a:t>
            </a:r>
            <a:r>
              <a:rPr lang="en-GB" sz="1800" b="1" dirty="0" smtClean="0"/>
              <a:t>(post ED)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>
              <a:buFont typeface="Arial" charset="0"/>
              <a:buNone/>
            </a:pPr>
            <a:endParaRPr lang="en-GB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410344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A possible timeline …</a:t>
            </a:r>
            <a:br>
              <a:rPr lang="fr-CA" dirty="0" smtClean="0"/>
            </a:br>
            <a:r>
              <a:rPr lang="fr-CA" sz="1800" b="0" i="1" dirty="0" smtClean="0"/>
              <a:t>(taking into account information available up to early October 2012)</a:t>
            </a:r>
            <a:endParaRPr lang="en-GB" sz="1800" dirty="0" smtClean="0">
              <a:solidFill>
                <a:srgbClr val="FF0000"/>
              </a:solidFill>
            </a:endParaRPr>
          </a:p>
        </p:txBody>
      </p:sp>
      <p:cxnSp>
        <p:nvCxnSpPr>
          <p:cNvPr id="33" name="Straight Connector 58"/>
          <p:cNvCxnSpPr>
            <a:cxnSpLocks noChangeShapeType="1"/>
          </p:cNvCxnSpPr>
          <p:nvPr/>
        </p:nvCxnSpPr>
        <p:spPr bwMode="auto">
          <a:xfrm rot="5400000">
            <a:off x="6504201" y="3949836"/>
            <a:ext cx="4597400" cy="0"/>
          </a:xfrm>
          <a:prstGeom prst="line">
            <a:avLst/>
          </a:prstGeom>
          <a:noFill/>
          <a:ln w="12700" algn="ctr">
            <a:solidFill>
              <a:srgbClr val="7B95AE"/>
            </a:solidFill>
            <a:prstDash val="solid"/>
            <a:round/>
            <a:headEnd/>
            <a:tailEnd/>
          </a:ln>
        </p:spPr>
      </p:cxnSp>
      <p:cxnSp>
        <p:nvCxnSpPr>
          <p:cNvPr id="34" name="Straight Connector 57"/>
          <p:cNvCxnSpPr>
            <a:cxnSpLocks noChangeShapeType="1"/>
          </p:cNvCxnSpPr>
          <p:nvPr/>
        </p:nvCxnSpPr>
        <p:spPr bwMode="auto">
          <a:xfrm rot="5400000">
            <a:off x="5195277" y="3913323"/>
            <a:ext cx="4597400" cy="0"/>
          </a:xfrm>
          <a:prstGeom prst="line">
            <a:avLst/>
          </a:prstGeom>
          <a:noFill/>
          <a:ln w="12700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/>
          </a:ln>
        </p:spPr>
      </p:cxnSp>
      <p:cxnSp>
        <p:nvCxnSpPr>
          <p:cNvPr id="35" name="Straight Connector 56"/>
          <p:cNvCxnSpPr>
            <a:cxnSpLocks noChangeShapeType="1"/>
          </p:cNvCxnSpPr>
          <p:nvPr/>
        </p:nvCxnSpPr>
        <p:spPr bwMode="auto">
          <a:xfrm rot="5400000">
            <a:off x="3948235" y="3930786"/>
            <a:ext cx="4597400" cy="0"/>
          </a:xfrm>
          <a:prstGeom prst="line">
            <a:avLst/>
          </a:prstGeom>
          <a:noFill/>
          <a:ln w="12700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/>
          </a:ln>
        </p:spPr>
      </p:cxnSp>
      <p:cxnSp>
        <p:nvCxnSpPr>
          <p:cNvPr id="36" name="Straight Connector 52"/>
          <p:cNvCxnSpPr>
            <a:cxnSpLocks noChangeShapeType="1"/>
          </p:cNvCxnSpPr>
          <p:nvPr/>
        </p:nvCxnSpPr>
        <p:spPr bwMode="auto">
          <a:xfrm rot="5400000">
            <a:off x="1902558" y="3930786"/>
            <a:ext cx="4597400" cy="0"/>
          </a:xfrm>
          <a:prstGeom prst="line">
            <a:avLst/>
          </a:prstGeom>
          <a:noFill/>
          <a:ln w="12700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/>
          </a:ln>
        </p:spPr>
      </p:cxnSp>
      <p:sp>
        <p:nvSpPr>
          <p:cNvPr id="37" name="Rectangle 173"/>
          <p:cNvSpPr>
            <a:spLocks noChangeArrowheads="1"/>
          </p:cNvSpPr>
          <p:nvPr/>
        </p:nvSpPr>
        <p:spPr bwMode="auto">
          <a:xfrm>
            <a:off x="6242539" y="1436914"/>
            <a:ext cx="1251438" cy="265022"/>
          </a:xfrm>
          <a:prstGeom prst="rect">
            <a:avLst/>
          </a:prstGeom>
          <a:solidFill>
            <a:srgbClr val="E20177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lIns="0" tIns="45477" rIns="0" bIns="45477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 smtClean="0">
                <a:solidFill>
                  <a:srgbClr val="FFFFFF"/>
                </a:solidFill>
                <a:latin typeface="+mn-lt"/>
              </a:rPr>
              <a:t>2014</a:t>
            </a:r>
            <a:endParaRPr lang="en-GB" sz="1400" dirty="0">
              <a:solidFill>
                <a:srgbClr val="FFFF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074985" y="1436915"/>
            <a:ext cx="2109149" cy="261257"/>
          </a:xfrm>
          <a:prstGeom prst="rect">
            <a:avLst/>
          </a:prstGeom>
          <a:solidFill>
            <a:srgbClr val="E20177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lIns="0" tIns="45477" rIns="0" bIns="45477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 smtClean="0">
                <a:solidFill>
                  <a:srgbClr val="FFFFFF"/>
                </a:solidFill>
                <a:latin typeface="+mn-lt"/>
                <a:ea typeface="ＭＳ Ｐゴシック"/>
                <a:cs typeface="ＭＳ Ｐゴシック"/>
              </a:rPr>
              <a:t>2012</a:t>
            </a:r>
            <a:endParaRPr lang="en-GB" sz="1400" dirty="0">
              <a:solidFill>
                <a:srgbClr val="FFFF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45" name="AutoShape 88"/>
          <p:cNvSpPr>
            <a:spLocks noChangeArrowheads="1"/>
          </p:cNvSpPr>
          <p:nvPr/>
        </p:nvSpPr>
        <p:spPr bwMode="auto">
          <a:xfrm>
            <a:off x="5253557" y="2227720"/>
            <a:ext cx="3552399" cy="418139"/>
          </a:xfrm>
          <a:prstGeom prst="homePlate">
            <a:avLst>
              <a:gd name="adj" fmla="val 21972"/>
            </a:avLst>
          </a:prstGeom>
          <a:solidFill>
            <a:srgbClr val="202C34"/>
          </a:solidFill>
          <a:ln w="9525">
            <a:noFill/>
            <a:prstDash val="solid"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Effective 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date </a:t>
            </a: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TBC (1 Jan 15 or 16?)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AutoShape 88"/>
          <p:cNvSpPr>
            <a:spLocks noChangeArrowheads="1"/>
          </p:cNvSpPr>
          <p:nvPr/>
        </p:nvSpPr>
        <p:spPr bwMode="auto">
          <a:xfrm>
            <a:off x="5215543" y="1754323"/>
            <a:ext cx="2031744" cy="416216"/>
          </a:xfrm>
          <a:prstGeom prst="homePlate">
            <a:avLst>
              <a:gd name="adj" fmla="val 20226"/>
            </a:avLst>
          </a:prstGeom>
          <a:solidFill>
            <a:srgbClr val="202C34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Final standard?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AutoShape 88"/>
          <p:cNvSpPr>
            <a:spLocks noChangeArrowheads="1"/>
          </p:cNvSpPr>
          <p:nvPr/>
        </p:nvSpPr>
        <p:spPr bwMode="auto">
          <a:xfrm>
            <a:off x="7247288" y="1754323"/>
            <a:ext cx="1558668" cy="416216"/>
          </a:xfrm>
          <a:prstGeom prst="homePlate">
            <a:avLst>
              <a:gd name="adj" fmla="val 21218"/>
            </a:avLst>
          </a:prstGeom>
          <a:solidFill>
            <a:srgbClr val="202C34"/>
          </a:solidFill>
          <a:ln w="9525">
            <a:noFill/>
            <a:prstDash val="solid"/>
            <a:miter lim="800000"/>
            <a:headEnd/>
            <a:tailEnd/>
          </a:ln>
        </p:spPr>
        <p:txBody>
          <a:bodyPr lIns="54000" tIns="51163" rIns="0" bIns="51163" anchor="ctr" anchorCtr="0"/>
          <a:lstStyle/>
          <a:p>
            <a:pPr defTabSz="96678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Effective date of </a:t>
            </a:r>
          </a:p>
          <a:p>
            <a:pPr defTabSz="96678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1 Jan 18?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Rectangle 173"/>
          <p:cNvSpPr>
            <a:spLocks noChangeArrowheads="1"/>
          </p:cNvSpPr>
          <p:nvPr/>
        </p:nvSpPr>
        <p:spPr bwMode="auto">
          <a:xfrm>
            <a:off x="7493978" y="1437590"/>
            <a:ext cx="1308379" cy="269109"/>
          </a:xfrm>
          <a:prstGeom prst="rect">
            <a:avLst/>
          </a:prstGeom>
          <a:solidFill>
            <a:srgbClr val="E20177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lIns="0" tIns="45477" rIns="0" bIns="45477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 smtClean="0">
                <a:solidFill>
                  <a:srgbClr val="FFFFFF"/>
                </a:solidFill>
                <a:latin typeface="+mn-lt"/>
              </a:rPr>
              <a:t>2015 onwards</a:t>
            </a:r>
            <a:endParaRPr lang="en-GB" sz="1400" dirty="0">
              <a:solidFill>
                <a:srgbClr val="FFFF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54" name="AutoShape 88"/>
          <p:cNvSpPr>
            <a:spLocks noChangeArrowheads="1"/>
          </p:cNvSpPr>
          <p:nvPr/>
        </p:nvSpPr>
        <p:spPr bwMode="auto">
          <a:xfrm>
            <a:off x="2659592" y="2230170"/>
            <a:ext cx="1544791" cy="416487"/>
          </a:xfrm>
          <a:prstGeom prst="homePlate">
            <a:avLst>
              <a:gd name="adj" fmla="val 23456"/>
            </a:avLst>
          </a:prstGeom>
          <a:solidFill>
            <a:srgbClr val="202C34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Partially complete  – various EDs to come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AutoShape 88"/>
          <p:cNvSpPr>
            <a:spLocks noChangeArrowheads="1"/>
          </p:cNvSpPr>
          <p:nvPr/>
        </p:nvSpPr>
        <p:spPr bwMode="auto">
          <a:xfrm>
            <a:off x="2779034" y="3195638"/>
            <a:ext cx="1979727" cy="417377"/>
          </a:xfrm>
          <a:prstGeom prst="homePlate">
            <a:avLst>
              <a:gd name="adj" fmla="val 22620"/>
            </a:avLst>
          </a:prstGeom>
          <a:solidFill>
            <a:srgbClr val="202C34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Final </a:t>
            </a: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standard?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" name="AutoShape 88"/>
          <p:cNvSpPr>
            <a:spLocks noChangeArrowheads="1"/>
          </p:cNvSpPr>
          <p:nvPr/>
        </p:nvSpPr>
        <p:spPr bwMode="auto">
          <a:xfrm>
            <a:off x="4758761" y="3199762"/>
            <a:ext cx="4047194" cy="417377"/>
          </a:xfrm>
          <a:prstGeom prst="homePlate">
            <a:avLst>
              <a:gd name="adj" fmla="val 24889"/>
            </a:avLst>
          </a:prstGeom>
          <a:solidFill>
            <a:srgbClr val="202C34"/>
          </a:solidFill>
          <a:ln w="9525">
            <a:noFill/>
            <a:prstDash val="solid"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Expected effective date </a:t>
            </a: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no earlier than 1 Jan 15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5" name="AutoShape 88"/>
          <p:cNvSpPr>
            <a:spLocks noChangeArrowheads="1"/>
          </p:cNvSpPr>
          <p:nvPr/>
        </p:nvSpPr>
        <p:spPr bwMode="auto">
          <a:xfrm>
            <a:off x="4209385" y="2705187"/>
            <a:ext cx="4596570" cy="417318"/>
          </a:xfrm>
          <a:prstGeom prst="homePlate">
            <a:avLst>
              <a:gd name="adj" fmla="val 23522"/>
            </a:avLst>
          </a:prstGeom>
          <a:solidFill>
            <a:srgbClr val="202C34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Issued and effective 1 Jan 13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(relevant when other standards refer) 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63922" y="1743075"/>
            <a:ext cx="399108" cy="1885951"/>
          </a:xfrm>
          <a:prstGeom prst="rect">
            <a:avLst/>
          </a:prstGeom>
          <a:solidFill>
            <a:srgbClr val="E201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944" tIns="45474" rIns="90944" bIns="45474">
            <a:spAutoFit/>
          </a:bodyPr>
          <a:lstStyle/>
          <a:p>
            <a:pPr algn="ctr" defTabSz="858838" eaLnBrk="0" hangingPunct="0">
              <a:spcBef>
                <a:spcPts val="1200"/>
              </a:spcBef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IFRS </a:t>
            </a:r>
            <a:r>
              <a:rPr lang="en-GB" sz="1400" baseline="30000" dirty="0">
                <a:solidFill>
                  <a:schemeClr val="bg1"/>
                </a:solidFill>
                <a:latin typeface="+mn-lt"/>
              </a:rPr>
              <a:t>(1)</a:t>
            </a: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4199458" y="1436914"/>
            <a:ext cx="2031023" cy="265022"/>
          </a:xfrm>
          <a:prstGeom prst="rect">
            <a:avLst/>
          </a:prstGeom>
          <a:solidFill>
            <a:srgbClr val="E20177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lIns="0" tIns="45477" rIns="0" bIns="45477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400" dirty="0" smtClean="0">
                <a:solidFill>
                  <a:srgbClr val="FFFFFF"/>
                </a:solidFill>
                <a:latin typeface="+mn-lt"/>
                <a:ea typeface="ＭＳ Ｐゴシック"/>
                <a:cs typeface="ＭＳ Ｐゴシック"/>
              </a:rPr>
              <a:t>2013</a:t>
            </a:r>
            <a:endParaRPr lang="en-GB" sz="1400" dirty="0">
              <a:solidFill>
                <a:srgbClr val="FFFF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69" name="AutoShape 88"/>
          <p:cNvSpPr>
            <a:spLocks noChangeArrowheads="1"/>
          </p:cNvSpPr>
          <p:nvPr/>
        </p:nvSpPr>
        <p:spPr bwMode="auto">
          <a:xfrm>
            <a:off x="2955657" y="4656807"/>
            <a:ext cx="1920843" cy="369668"/>
          </a:xfrm>
          <a:prstGeom prst="homePlate">
            <a:avLst>
              <a:gd name="adj" fmla="val 22472"/>
            </a:avLst>
          </a:prstGeom>
          <a:solidFill>
            <a:srgbClr val="496476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Ongoing pre-consultation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62397" y="3816801"/>
            <a:ext cx="399108" cy="1228724"/>
          </a:xfrm>
          <a:prstGeom prst="rect">
            <a:avLst/>
          </a:prstGeom>
          <a:solidFill>
            <a:srgbClr val="E201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944" tIns="45474" rIns="90944" bIns="45474">
            <a:spAutoFit/>
          </a:bodyPr>
          <a:lstStyle/>
          <a:p>
            <a:pPr algn="ctr" defTabSz="858838" eaLnBrk="0" hangingPunct="0">
              <a:spcBef>
                <a:spcPts val="1200"/>
              </a:spcBef>
              <a:buClr>
                <a:schemeClr val="bg2"/>
              </a:buClr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</a:rPr>
              <a:t>Solvency II</a:t>
            </a: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795704" y="3826168"/>
            <a:ext cx="1242646" cy="353828"/>
          </a:xfrm>
          <a:prstGeom prst="rect">
            <a:avLst/>
          </a:prstGeom>
          <a:solidFill>
            <a:srgbClr val="496476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  <a:ea typeface="ＭＳ Ｐゴシック"/>
                <a:cs typeface="ＭＳ Ｐゴシック"/>
              </a:rPr>
              <a:t>Level 1</a:t>
            </a:r>
          </a:p>
        </p:txBody>
      </p:sp>
      <p:sp>
        <p:nvSpPr>
          <p:cNvPr id="72" name="Rectangle 16"/>
          <p:cNvSpPr>
            <a:spLocks noChangeArrowheads="1"/>
          </p:cNvSpPr>
          <p:nvPr/>
        </p:nvSpPr>
        <p:spPr bwMode="auto">
          <a:xfrm>
            <a:off x="795704" y="4251574"/>
            <a:ext cx="1242646" cy="353829"/>
          </a:xfrm>
          <a:prstGeom prst="rect">
            <a:avLst/>
          </a:prstGeom>
          <a:solidFill>
            <a:srgbClr val="496476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  <a:ea typeface="ＭＳ Ｐゴシック"/>
                <a:cs typeface="ＭＳ Ｐゴシック"/>
              </a:rPr>
              <a:t>Level 2</a:t>
            </a: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795704" y="4676981"/>
            <a:ext cx="1242646" cy="353828"/>
          </a:xfrm>
          <a:prstGeom prst="rect">
            <a:avLst/>
          </a:prstGeom>
          <a:solidFill>
            <a:srgbClr val="496476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  <a:ea typeface="ＭＳ Ｐゴシック"/>
                <a:cs typeface="ＭＳ Ｐゴシック"/>
              </a:rPr>
              <a:t>Level 3</a:t>
            </a:r>
          </a:p>
        </p:txBody>
      </p:sp>
      <p:sp>
        <p:nvSpPr>
          <p:cNvPr id="74" name="AutoShape 87"/>
          <p:cNvSpPr>
            <a:spLocks noChangeArrowheads="1"/>
          </p:cNvSpPr>
          <p:nvPr/>
        </p:nvSpPr>
        <p:spPr bwMode="auto">
          <a:xfrm>
            <a:off x="2955656" y="4240925"/>
            <a:ext cx="1913244" cy="369669"/>
          </a:xfrm>
          <a:prstGeom prst="homePlate">
            <a:avLst>
              <a:gd name="adj" fmla="val 23056"/>
            </a:avLst>
          </a:prstGeom>
          <a:solidFill>
            <a:srgbClr val="496476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Finalisation by EC / EIOPA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" name="AutoShape 87"/>
          <p:cNvSpPr>
            <a:spLocks noChangeArrowheads="1"/>
          </p:cNvSpPr>
          <p:nvPr/>
        </p:nvSpPr>
        <p:spPr bwMode="auto">
          <a:xfrm>
            <a:off x="2955907" y="3846786"/>
            <a:ext cx="1636492" cy="331076"/>
          </a:xfrm>
          <a:prstGeom prst="homePlate">
            <a:avLst>
              <a:gd name="adj" fmla="val 23516"/>
            </a:avLst>
          </a:prstGeom>
          <a:solidFill>
            <a:srgbClr val="496476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Trialogue and final </a:t>
            </a:r>
          </a:p>
          <a:p>
            <a:pPr defTabSz="966788" ea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legal process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631120" y="6317942"/>
            <a:ext cx="7510097" cy="203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B95AE"/>
            </a:solidFill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marL="87313" indent="-87313"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buFontTx/>
              <a:buChar char="•"/>
              <a:defRPr/>
            </a:pPr>
            <a:r>
              <a:rPr lang="en-GB" sz="1200" baseline="30000" dirty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(</a:t>
            </a:r>
            <a:r>
              <a:rPr lang="en-GB" sz="1300" baseline="30000" dirty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1) </a:t>
            </a:r>
            <a:r>
              <a:rPr lang="en-GB" sz="1300" dirty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The effective date of all IFRS standards is subject to EU </a:t>
            </a:r>
            <a:r>
              <a:rPr lang="en-GB" sz="1300" dirty="0" smtClean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endorsement</a:t>
            </a:r>
            <a:endParaRPr lang="en-GB" sz="1300" dirty="0">
              <a:solidFill>
                <a:schemeClr val="tx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80" name="AutoShape 88"/>
          <p:cNvSpPr>
            <a:spLocks noChangeArrowheads="1"/>
          </p:cNvSpPr>
          <p:nvPr/>
        </p:nvSpPr>
        <p:spPr bwMode="auto">
          <a:xfrm>
            <a:off x="6265219" y="3820031"/>
            <a:ext cx="2527087" cy="1188697"/>
          </a:xfrm>
          <a:prstGeom prst="homePlate">
            <a:avLst>
              <a:gd name="adj" fmla="val 25999"/>
            </a:avLst>
          </a:prstGeom>
          <a:solidFill>
            <a:srgbClr val="496476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GB" sz="1200" dirty="0">
                <a:solidFill>
                  <a:schemeClr val="bg1"/>
                </a:solidFill>
                <a:latin typeface="+mn-lt"/>
              </a:rPr>
              <a:t>Effective date </a:t>
            </a: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of 1 Jan 14?</a:t>
            </a:r>
            <a:endParaRPr lang="en-GB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802026" y="1754324"/>
            <a:ext cx="1244112" cy="417377"/>
          </a:xfrm>
          <a:prstGeom prst="rect">
            <a:avLst/>
          </a:prstGeom>
          <a:solidFill>
            <a:srgbClr val="202C34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20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Insurance </a:t>
            </a:r>
          </a:p>
          <a:p>
            <a:pPr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200" dirty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contracts</a:t>
            </a: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801270" y="2226769"/>
            <a:ext cx="1244112" cy="417377"/>
          </a:xfrm>
          <a:prstGeom prst="rect">
            <a:avLst/>
          </a:prstGeom>
          <a:solidFill>
            <a:srgbClr val="202C34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Financial instruments</a:t>
            </a:r>
            <a:endParaRPr lang="en-GB" sz="1200" dirty="0">
              <a:solidFill>
                <a:schemeClr val="bg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806042" y="2705203"/>
            <a:ext cx="1244112" cy="417377"/>
          </a:xfrm>
          <a:prstGeom prst="rect">
            <a:avLst/>
          </a:prstGeom>
          <a:solidFill>
            <a:srgbClr val="202C34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Fair value measurement</a:t>
            </a:r>
            <a:endParaRPr lang="en-GB" sz="1200" dirty="0">
              <a:solidFill>
                <a:schemeClr val="bg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802020" y="3187173"/>
            <a:ext cx="1244112" cy="417377"/>
          </a:xfrm>
          <a:prstGeom prst="rect">
            <a:avLst/>
          </a:prstGeom>
          <a:solidFill>
            <a:srgbClr val="202C34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algn="ctr" defTabSz="909638" eaLnBrk="0" hangingPunct="0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Revenue Recognition</a:t>
            </a:r>
            <a:endParaRPr lang="en-GB" sz="1200" dirty="0">
              <a:solidFill>
                <a:schemeClr val="bg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61840" y="5206479"/>
            <a:ext cx="399108" cy="928241"/>
          </a:xfrm>
          <a:prstGeom prst="rect">
            <a:avLst/>
          </a:prstGeom>
          <a:solidFill>
            <a:srgbClr val="E201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944" tIns="45474" rIns="90944" bIns="45474">
            <a:spAutoFit/>
          </a:bodyPr>
          <a:lstStyle/>
          <a:p>
            <a:pPr algn="ctr" defTabSz="858838" eaLnBrk="0" hangingPunct="0">
              <a:spcBef>
                <a:spcPts val="1200"/>
              </a:spcBef>
              <a:buClr>
                <a:schemeClr val="bg2"/>
              </a:buClr>
              <a:defRPr/>
            </a:pP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UK GAAP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787288" y="5296286"/>
            <a:ext cx="1242646" cy="353828"/>
          </a:xfrm>
          <a:prstGeom prst="rect">
            <a:avLst/>
          </a:prstGeom>
          <a:solidFill>
            <a:srgbClr val="7B9AAE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marL="87313" indent="-87313" algn="ctr" defTabSz="909638" eaLnBrk="0" hangingPunct="0">
              <a:lnSpc>
                <a:spcPts val="1200"/>
              </a:lnSpc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rgbClr val="FFFFFF"/>
                </a:solidFill>
                <a:latin typeface="+mn-lt"/>
                <a:ea typeface="ＭＳ Ｐゴシック"/>
                <a:cs typeface="ＭＳ Ｐゴシック"/>
              </a:rPr>
              <a:t>Comprehensive standard</a:t>
            </a:r>
            <a:endParaRPr lang="en-GB" sz="1200" dirty="0">
              <a:solidFill>
                <a:srgbClr val="FFFF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43" name="AutoShape 88"/>
          <p:cNvSpPr>
            <a:spLocks noChangeArrowheads="1"/>
          </p:cNvSpPr>
          <p:nvPr/>
        </p:nvSpPr>
        <p:spPr bwMode="auto">
          <a:xfrm>
            <a:off x="2126274" y="5292022"/>
            <a:ext cx="810357" cy="353828"/>
          </a:xfrm>
          <a:prstGeom prst="homePlate">
            <a:avLst>
              <a:gd name="adj" fmla="val 22472"/>
            </a:avLst>
          </a:prstGeom>
          <a:solidFill>
            <a:srgbClr val="7B9AAE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lnSpc>
                <a:spcPts val="1200"/>
              </a:lnSpc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Exposure drafts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AutoShape 88"/>
          <p:cNvSpPr>
            <a:spLocks noChangeArrowheads="1"/>
          </p:cNvSpPr>
          <p:nvPr/>
        </p:nvSpPr>
        <p:spPr bwMode="auto">
          <a:xfrm>
            <a:off x="2945424" y="5282497"/>
            <a:ext cx="3303152" cy="777109"/>
          </a:xfrm>
          <a:prstGeom prst="homePlate">
            <a:avLst>
              <a:gd name="adj" fmla="val 22472"/>
            </a:avLst>
          </a:prstGeom>
          <a:solidFill>
            <a:srgbClr val="7B9AAE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Exposure draft (insurance contracts) likely Q1 2013 and development of single comprehensive standard</a:t>
            </a:r>
            <a:endParaRPr lang="en-GB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AutoShape 88"/>
          <p:cNvSpPr>
            <a:spLocks noChangeArrowheads="1"/>
          </p:cNvSpPr>
          <p:nvPr/>
        </p:nvSpPr>
        <p:spPr bwMode="auto">
          <a:xfrm>
            <a:off x="6265219" y="5272972"/>
            <a:ext cx="2540736" cy="784928"/>
          </a:xfrm>
          <a:prstGeom prst="homePlate">
            <a:avLst>
              <a:gd name="adj" fmla="val 22472"/>
            </a:avLst>
          </a:prstGeom>
          <a:solidFill>
            <a:srgbClr val="7B9AAE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Effective date of  1 Jan 15? </a:t>
            </a:r>
          </a:p>
          <a:p>
            <a:pPr defTabSz="966788" eaLnBrk="0" hangingPunc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(Potential for early adoption )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789990" y="5710936"/>
            <a:ext cx="1242646" cy="353828"/>
          </a:xfrm>
          <a:prstGeom prst="rect">
            <a:avLst/>
          </a:prstGeom>
          <a:solidFill>
            <a:srgbClr val="7B9AAE"/>
          </a:solidFill>
          <a:ln w="9525" algn="ctr">
            <a:noFill/>
            <a:miter lim="800000"/>
            <a:headEnd/>
            <a:tailEnd/>
          </a:ln>
        </p:spPr>
        <p:txBody>
          <a:bodyPr lIns="54000" tIns="36000" rIns="36000" bIns="36000" anchor="ctr"/>
          <a:lstStyle/>
          <a:p>
            <a:pPr algn="ctr" defTabSz="909638" eaLnBrk="0" hangingPunct="0">
              <a:lnSpc>
                <a:spcPts val="1200"/>
              </a:lnSpc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  <a:ea typeface="ＭＳ Ｐゴシック"/>
                <a:cs typeface="ＭＳ Ｐゴシック"/>
              </a:rPr>
              <a:t>Insurance Contracts</a:t>
            </a:r>
            <a:endParaRPr lang="en-GB" sz="1200" dirty="0">
              <a:solidFill>
                <a:schemeClr val="bg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42" name="AutoShape 88"/>
          <p:cNvSpPr>
            <a:spLocks noChangeArrowheads="1"/>
          </p:cNvSpPr>
          <p:nvPr/>
        </p:nvSpPr>
        <p:spPr bwMode="auto">
          <a:xfrm>
            <a:off x="3654846" y="1756595"/>
            <a:ext cx="1544791" cy="416216"/>
          </a:xfrm>
          <a:prstGeom prst="homePlate">
            <a:avLst>
              <a:gd name="adj" fmla="val 20226"/>
            </a:avLst>
          </a:prstGeom>
          <a:solidFill>
            <a:srgbClr val="202C34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Revised ED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AutoShape 88"/>
          <p:cNvSpPr>
            <a:spLocks noChangeArrowheads="1"/>
          </p:cNvSpPr>
          <p:nvPr/>
        </p:nvSpPr>
        <p:spPr bwMode="auto">
          <a:xfrm>
            <a:off x="4208389" y="2225885"/>
            <a:ext cx="1030614" cy="416216"/>
          </a:xfrm>
          <a:prstGeom prst="homePlate">
            <a:avLst>
              <a:gd name="adj" fmla="val 20226"/>
            </a:avLst>
          </a:prstGeom>
          <a:solidFill>
            <a:srgbClr val="202C34"/>
          </a:solidFill>
          <a:ln w="9525">
            <a:noFill/>
            <a:miter lim="800000"/>
            <a:headEnd/>
            <a:tailEnd/>
          </a:ln>
        </p:spPr>
        <p:txBody>
          <a:bodyPr lIns="36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Final standard?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AutoShape 88"/>
          <p:cNvSpPr>
            <a:spLocks noChangeArrowheads="1"/>
          </p:cNvSpPr>
          <p:nvPr/>
        </p:nvSpPr>
        <p:spPr bwMode="auto">
          <a:xfrm>
            <a:off x="2122092" y="3184136"/>
            <a:ext cx="656941" cy="417377"/>
          </a:xfrm>
          <a:prstGeom prst="homePlate">
            <a:avLst>
              <a:gd name="adj" fmla="val 22620"/>
            </a:avLst>
          </a:prstGeom>
          <a:solidFill>
            <a:srgbClr val="202C34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Revised ED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AutoShape 87"/>
          <p:cNvSpPr>
            <a:spLocks noChangeArrowheads="1"/>
          </p:cNvSpPr>
          <p:nvPr/>
        </p:nvSpPr>
        <p:spPr bwMode="auto">
          <a:xfrm>
            <a:off x="4901442" y="4256765"/>
            <a:ext cx="1341097" cy="353829"/>
          </a:xfrm>
          <a:prstGeom prst="homePlate">
            <a:avLst>
              <a:gd name="adj" fmla="val 23056"/>
            </a:avLst>
          </a:prstGeom>
          <a:solidFill>
            <a:srgbClr val="496476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lnSpc>
                <a:spcPts val="1200"/>
              </a:lnSpc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Consult &amp; publish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AutoShape 88"/>
          <p:cNvSpPr>
            <a:spLocks noChangeArrowheads="1"/>
          </p:cNvSpPr>
          <p:nvPr/>
        </p:nvSpPr>
        <p:spPr bwMode="auto">
          <a:xfrm>
            <a:off x="4901443" y="4663122"/>
            <a:ext cx="1330387" cy="353828"/>
          </a:xfrm>
          <a:prstGeom prst="homePlate">
            <a:avLst>
              <a:gd name="adj" fmla="val 22472"/>
            </a:avLst>
          </a:prstGeom>
          <a:solidFill>
            <a:srgbClr val="496476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lnSpc>
                <a:spcPts val="1200"/>
              </a:lnSpc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Consult &amp; publish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4" name="AutoShape 88"/>
          <p:cNvSpPr>
            <a:spLocks noChangeArrowheads="1"/>
          </p:cNvSpPr>
          <p:nvPr/>
        </p:nvSpPr>
        <p:spPr bwMode="auto">
          <a:xfrm>
            <a:off x="2118947" y="5711980"/>
            <a:ext cx="800100" cy="353828"/>
          </a:xfrm>
          <a:prstGeom prst="homePlate">
            <a:avLst>
              <a:gd name="adj" fmla="val 22472"/>
            </a:avLst>
          </a:prstGeom>
          <a:solidFill>
            <a:srgbClr val="7B9AAE"/>
          </a:solidFill>
          <a:ln w="9525">
            <a:noFill/>
            <a:miter lim="800000"/>
            <a:headEnd/>
            <a:tailEnd/>
          </a:ln>
        </p:spPr>
        <p:txBody>
          <a:bodyPr lIns="18000" tIns="51163" rIns="0" bIns="51163" anchor="ctr"/>
          <a:lstStyle/>
          <a:p>
            <a:pPr defTabSz="966788" eaLnBrk="0" hangingPunct="0">
              <a:lnSpc>
                <a:spcPts val="1200"/>
              </a:lnSpc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Discussion paper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AutoShape 87"/>
          <p:cNvSpPr>
            <a:spLocks noChangeArrowheads="1"/>
          </p:cNvSpPr>
          <p:nvPr/>
        </p:nvSpPr>
        <p:spPr bwMode="auto">
          <a:xfrm>
            <a:off x="4592398" y="3831021"/>
            <a:ext cx="1675610" cy="346841"/>
          </a:xfrm>
          <a:prstGeom prst="homePlate">
            <a:avLst>
              <a:gd name="adj" fmla="val 23056"/>
            </a:avLst>
          </a:prstGeom>
          <a:solidFill>
            <a:srgbClr val="496476"/>
          </a:solidFill>
          <a:ln w="9525">
            <a:noFill/>
            <a:miter lim="800000"/>
            <a:headEnd/>
            <a:tailEnd/>
          </a:ln>
        </p:spPr>
        <p:txBody>
          <a:bodyPr lIns="54000" tIns="51163" rIns="0" bIns="51163" anchor="ctr"/>
          <a:lstStyle/>
          <a:p>
            <a:pPr defTabSz="966788" eaLnBrk="0" hangingPunct="0">
              <a:lnSpc>
                <a:spcPts val="1200"/>
              </a:lnSpc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Transpose to national law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410344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IFRS for </a:t>
            </a:r>
            <a:r>
              <a:rPr lang="fr-CA" dirty="0" err="1" smtClean="0"/>
              <a:t>insurance</a:t>
            </a:r>
            <a:r>
              <a:rPr lang="fr-CA" dirty="0" smtClean="0"/>
              <a:t> </a:t>
            </a:r>
            <a:r>
              <a:rPr lang="fr-CA" dirty="0" err="1" smtClean="0"/>
              <a:t>contracts</a:t>
            </a:r>
            <a:r>
              <a:rPr lang="fr-CA" dirty="0" smtClean="0"/>
              <a:t> versus Solvency II</a:t>
            </a:r>
            <a:br>
              <a:rPr lang="fr-CA" dirty="0" smtClean="0"/>
            </a:br>
            <a:r>
              <a:rPr lang="fr-CA" sz="1800" b="0" i="1" dirty="0" smtClean="0"/>
              <a:t>(Our understanding as at October 2012)</a:t>
            </a:r>
            <a:endParaRPr lang="en-GB" sz="1800" b="0" i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27718"/>
              </p:ext>
            </p:extLst>
          </p:nvPr>
        </p:nvGraphicFramePr>
        <p:xfrm>
          <a:off x="427980" y="1484784"/>
          <a:ext cx="8464500" cy="4933950"/>
        </p:xfrm>
        <a:graphic>
          <a:graphicData uri="http://schemas.openxmlformats.org/drawingml/2006/table">
            <a:tbl>
              <a:tblPr/>
              <a:tblGrid>
                <a:gridCol w="2079009"/>
                <a:gridCol w="3376246"/>
                <a:gridCol w="3009245"/>
              </a:tblGrid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Topic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0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IFRS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0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Solvency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017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Purpose and target audience</a:t>
                      </a:r>
                      <a:endParaRPr lang="en-GB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Measure equity &amp; performance over time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Demonstrate solvency to regulators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Contract boundary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Repricing</a:t>
                      </a:r>
                      <a:r>
                        <a:rPr lang="en-GB" sz="15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contract or portfolio</a:t>
                      </a:r>
                      <a:r>
                        <a:rPr lang="en-GB" sz="15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level (depends)?</a:t>
                      </a:r>
                      <a:endParaRPr lang="en-GB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Repricing</a:t>
                      </a:r>
                      <a:r>
                        <a:rPr lang="en-GB" sz="15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– contract or p</a:t>
                      </a: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ortfolio level (depends)?</a:t>
                      </a:r>
                      <a:r>
                        <a:rPr lang="en-GB" sz="15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GB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projection of premiums for savings c</a:t>
                      </a:r>
                      <a:r>
                        <a:rPr lang="en-GB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ontracts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Discount</a:t>
                      </a:r>
                      <a:r>
                        <a:rPr lang="en-GB" sz="15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rate</a:t>
                      </a:r>
                      <a:endParaRPr lang="en-GB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5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op-down vs. bottom-up?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Current &amp; locked in rates (P&amp;L/OCI split)</a:t>
                      </a:r>
                      <a:endParaRPr lang="en-GB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Matching</a:t>
                      </a:r>
                      <a:r>
                        <a:rPr lang="en-GB" sz="15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Adjustment and Counter-cyclical premium?</a:t>
                      </a:r>
                      <a:endParaRPr lang="en-GB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Non-financial assumptions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Entity-specific best estimates, current as at valuation date (not locked in)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Overhead expenses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Direct attributable overheads only included</a:t>
                      </a:r>
                      <a:endParaRPr lang="en-GB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Included in liability measurement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Acquisition expenses</a:t>
                      </a:r>
                      <a:endParaRPr lang="en-GB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en-GB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All direct costs incremental at portfolio level in PV of cash flows</a:t>
                      </a:r>
                      <a:endParaRPr lang="en-GB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Expensed</a:t>
                      </a:r>
                      <a:r>
                        <a:rPr lang="en-GB" sz="15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as incurred</a:t>
                      </a:r>
                      <a:endParaRPr lang="en-GB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Risk </a:t>
                      </a: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adjustment / margin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Fulfilment</a:t>
                      </a:r>
                      <a:r>
                        <a:rPr lang="en-GB" sz="15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value f</a:t>
                      </a: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rom </a:t>
                      </a: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insurer’s </a:t>
                      </a: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perspective</a:t>
                      </a:r>
                      <a:endParaRPr lang="en-GB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Transfer </a:t>
                      </a: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value from third party perspective (cost of </a:t>
                      </a:r>
                      <a:r>
                        <a:rPr lang="en-GB" sz="1500" dirty="0" smtClean="0">
                          <a:latin typeface="+mn-lt"/>
                          <a:ea typeface="Times New Roman"/>
                          <a:cs typeface="Times New Roman"/>
                        </a:rPr>
                        <a:t>capital)</a:t>
                      </a:r>
                      <a:endParaRPr lang="en-GB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Residual margin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Treatment of reinsurance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No offsetting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latin typeface="+mn-lt"/>
                          <a:ea typeface="Times New Roman"/>
                          <a:cs typeface="Times New Roman"/>
                        </a:rPr>
                        <a:t>Gross with separate calculation</a:t>
                      </a:r>
                    </a:p>
                  </a:txBody>
                  <a:tcPr marL="62058" marR="62058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474602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Comparison of discount rates</a:t>
            </a:r>
            <a:br>
              <a:rPr lang="fr-CA" dirty="0" smtClean="0"/>
            </a:br>
            <a:r>
              <a:rPr lang="fr-CA" sz="1800" b="0" i="1" dirty="0" smtClean="0"/>
              <a:t>Solvency II versus IFRS</a:t>
            </a:r>
            <a:endParaRPr lang="en-GB" sz="1800" b="0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216599" y="1446668"/>
            <a:ext cx="1406474" cy="1543824"/>
          </a:xfrm>
          <a:prstGeom prst="wedgeRectCallout">
            <a:avLst>
              <a:gd name="adj1" fmla="val -53406"/>
              <a:gd name="adj2" fmla="val 114757"/>
            </a:avLst>
          </a:prstGeom>
          <a:solidFill>
            <a:srgbClr val="BDCCD6"/>
          </a:solidFill>
          <a:ln>
            <a:noFill/>
          </a:ln>
        </p:spPr>
        <p:txBody>
          <a:bodyPr vert="horz" wrap="square" lIns="54000" tIns="54000" rIns="54000" bIns="54000" rtlCol="0" anchor="t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GB" sz="1100" b="1" dirty="0" smtClean="0">
                <a:solidFill>
                  <a:schemeClr val="tx1"/>
                </a:solidFill>
                <a:latin typeface="+mn-lt"/>
              </a:rPr>
              <a:t>For products in scope of matching adjustment, could IFRS = Solvency II? </a:t>
            </a:r>
          </a:p>
          <a:p>
            <a:pPr>
              <a:spcAft>
                <a:spcPts val="200"/>
              </a:spcAft>
            </a:pPr>
            <a:r>
              <a:rPr lang="en-GB" sz="1100" dirty="0" smtClean="0">
                <a:solidFill>
                  <a:schemeClr val="tx1"/>
                </a:solidFill>
                <a:latin typeface="+mn-lt"/>
              </a:rPr>
              <a:t>It will depend on the calibration of the components.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5212" y="5762360"/>
            <a:ext cx="835379" cy="315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lnSpc>
                <a:spcPts val="1300"/>
              </a:lnSpc>
              <a:spcAft>
                <a:spcPts val="9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+mn-lt"/>
              </a:rPr>
              <a:t>Solvency II QIS5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21907" y="5762360"/>
            <a:ext cx="2419021" cy="315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lnSpc>
                <a:spcPts val="1300"/>
              </a:lnSpc>
              <a:spcAft>
                <a:spcPts val="9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+mn-lt"/>
              </a:rPr>
              <a:t>Solvency II  - Developing proposals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88689" y="5769188"/>
            <a:ext cx="963021" cy="3089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lnSpc>
                <a:spcPts val="1300"/>
              </a:lnSpc>
            </a:pPr>
            <a:r>
              <a:rPr lang="en-GB" sz="1200" b="1" dirty="0" smtClean="0">
                <a:solidFill>
                  <a:schemeClr val="tx1"/>
                </a:solidFill>
                <a:latin typeface="+mn-lt"/>
              </a:rPr>
              <a:t>IFRS </a:t>
            </a:r>
          </a:p>
          <a:p>
            <a:pPr indent="-274320" algn="ctr">
              <a:lnSpc>
                <a:spcPts val="1300"/>
              </a:lnSpc>
              <a:spcAft>
                <a:spcPts val="9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+mn-lt"/>
              </a:rPr>
              <a:t>(‘Top down’)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39364" y="5741893"/>
            <a:ext cx="985521" cy="3362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lnSpc>
                <a:spcPts val="1300"/>
              </a:lnSpc>
            </a:pPr>
            <a:r>
              <a:rPr lang="en-GB" sz="1200" b="1" dirty="0" smtClean="0">
                <a:solidFill>
                  <a:schemeClr val="tx1"/>
                </a:solidFill>
                <a:latin typeface="+mn-lt"/>
              </a:rPr>
              <a:t>IFRS </a:t>
            </a:r>
          </a:p>
          <a:p>
            <a:pPr indent="-274320" algn="ctr">
              <a:lnSpc>
                <a:spcPts val="1300"/>
              </a:lnSpc>
              <a:spcAft>
                <a:spcPts val="900"/>
              </a:spcAft>
            </a:pPr>
            <a:r>
              <a:rPr lang="en-GB" sz="1200" b="1" dirty="0" smtClean="0">
                <a:solidFill>
                  <a:schemeClr val="tx1"/>
                </a:solidFill>
                <a:latin typeface="+mn-lt"/>
              </a:rPr>
              <a:t>(‘Bottom up’)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5599" y="4228468"/>
            <a:ext cx="834992" cy="496676"/>
          </a:xfrm>
          <a:prstGeom prst="rect">
            <a:avLst/>
          </a:prstGeom>
          <a:solidFill>
            <a:srgbClr val="E20177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/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Illiquidity Premium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5599" y="4681182"/>
            <a:ext cx="834992" cy="1006058"/>
          </a:xfrm>
          <a:prstGeom prst="rect">
            <a:avLst/>
          </a:prstGeom>
          <a:solidFill>
            <a:srgbClr val="202C34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/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Risk </a:t>
            </a:r>
          </a:p>
          <a:p>
            <a:pPr indent="-274320" algn="ctr">
              <a:spcAft>
                <a:spcPts val="90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Free Rate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39083" y="3082408"/>
            <a:ext cx="834992" cy="319331"/>
          </a:xfrm>
          <a:prstGeom prst="rect">
            <a:avLst/>
          </a:prstGeom>
          <a:solidFill>
            <a:srgbClr val="496476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>
              <a:lnSpc>
                <a:spcPts val="1200"/>
              </a:lnSpc>
            </a:pPr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 Expected Default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9083" y="3401738"/>
            <a:ext cx="834992" cy="309351"/>
          </a:xfrm>
          <a:prstGeom prst="rect">
            <a:avLst/>
          </a:prstGeom>
          <a:solidFill>
            <a:srgbClr val="496476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>
              <a:lnSpc>
                <a:spcPts val="1200"/>
              </a:lnSpc>
            </a:pPr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Unexpected Default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39083" y="3711091"/>
            <a:ext cx="834992" cy="339289"/>
          </a:xfrm>
          <a:prstGeom prst="rect">
            <a:avLst/>
          </a:prstGeom>
          <a:solidFill>
            <a:srgbClr val="496476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>
              <a:lnSpc>
                <a:spcPts val="1200"/>
              </a:lnSpc>
            </a:pPr>
            <a:r>
              <a:rPr lang="en-GB" sz="1000" b="1" dirty="0" smtClean="0">
                <a:solidFill>
                  <a:schemeClr val="bg1"/>
                </a:solidFill>
                <a:latin typeface="+mn-lt"/>
              </a:rPr>
              <a:t>Mismatch Adjustment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39470" y="4051771"/>
            <a:ext cx="834992" cy="1645449"/>
          </a:xfrm>
          <a:prstGeom prst="rect">
            <a:avLst/>
          </a:prstGeom>
          <a:solidFill>
            <a:srgbClr val="7B9AAE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Discount rate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05936" y="4053393"/>
            <a:ext cx="834992" cy="643133"/>
          </a:xfrm>
          <a:prstGeom prst="rect">
            <a:avLst/>
          </a:prstGeom>
          <a:solidFill>
            <a:srgbClr val="E20177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/>
            <a:r>
              <a:rPr lang="en-GB" sz="1100" b="1" dirty="0" smtClean="0">
                <a:solidFill>
                  <a:schemeClr val="bg1"/>
                </a:solidFill>
                <a:latin typeface="+mn-lt"/>
              </a:rPr>
              <a:t>Matching </a:t>
            </a:r>
          </a:p>
          <a:p>
            <a:pPr indent="-274320" algn="ctr"/>
            <a:r>
              <a:rPr lang="en-GB" sz="1100" b="1" dirty="0" smtClean="0">
                <a:solidFill>
                  <a:schemeClr val="bg1"/>
                </a:solidFill>
                <a:latin typeface="+mn-lt"/>
              </a:rPr>
              <a:t>Adjustment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05936" y="4691162"/>
            <a:ext cx="834992" cy="1006058"/>
          </a:xfrm>
          <a:prstGeom prst="rect">
            <a:avLst/>
          </a:prstGeom>
          <a:solidFill>
            <a:srgbClr val="202C34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/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Risk </a:t>
            </a:r>
          </a:p>
          <a:p>
            <a:pPr indent="-274320" algn="ctr">
              <a:spcAft>
                <a:spcPts val="90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Free Rate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89758" y="4189871"/>
            <a:ext cx="834992" cy="496676"/>
          </a:xfrm>
          <a:prstGeom prst="rect">
            <a:avLst/>
          </a:prstGeom>
          <a:solidFill>
            <a:srgbClr val="E20177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/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Illiquidity Premium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89758" y="4681182"/>
            <a:ext cx="834992" cy="1006058"/>
          </a:xfrm>
          <a:prstGeom prst="rect">
            <a:avLst/>
          </a:prstGeom>
          <a:solidFill>
            <a:srgbClr val="202C34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/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Risk </a:t>
            </a:r>
          </a:p>
          <a:p>
            <a:pPr indent="-274320" algn="ctr">
              <a:spcAft>
                <a:spcPts val="90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Free Rate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567934" y="4038348"/>
            <a:ext cx="1722105" cy="1"/>
          </a:xfrm>
          <a:prstGeom prst="line">
            <a:avLst/>
          </a:prstGeom>
          <a:ln>
            <a:solidFill>
              <a:srgbClr val="7B95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76161" y="4038348"/>
            <a:ext cx="2050642" cy="0"/>
          </a:xfrm>
          <a:prstGeom prst="line">
            <a:avLst/>
          </a:prstGeom>
          <a:ln>
            <a:solidFill>
              <a:srgbClr val="7B95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21908" y="3903268"/>
            <a:ext cx="834992" cy="793256"/>
          </a:xfrm>
          <a:prstGeom prst="rect">
            <a:avLst/>
          </a:prstGeom>
          <a:solidFill>
            <a:srgbClr val="E20177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/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Counter-cyclical Premium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21908" y="4691162"/>
            <a:ext cx="834992" cy="1006058"/>
          </a:xfrm>
          <a:prstGeom prst="rect">
            <a:avLst/>
          </a:prstGeom>
          <a:solidFill>
            <a:srgbClr val="202C34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74320" algn="ctr"/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Risk </a:t>
            </a:r>
          </a:p>
          <a:p>
            <a:pPr indent="-274320" algn="ctr">
              <a:spcAft>
                <a:spcPts val="90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Free Rate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2855" y="4340064"/>
            <a:ext cx="540289" cy="21954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b="1" i="1" dirty="0" smtClean="0">
                <a:solidFill>
                  <a:schemeClr val="accent3"/>
                </a:solidFill>
                <a:latin typeface="+mn-lt"/>
              </a:rPr>
              <a:t>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28156" y="1446668"/>
            <a:ext cx="1406474" cy="1543824"/>
          </a:xfrm>
          <a:prstGeom prst="wedgeRectCallout">
            <a:avLst>
              <a:gd name="adj1" fmla="val 4047"/>
              <a:gd name="adj2" fmla="val 109308"/>
            </a:avLst>
          </a:prstGeom>
          <a:solidFill>
            <a:srgbClr val="BDCCD6"/>
          </a:solidFill>
          <a:ln>
            <a:noFill/>
          </a:ln>
        </p:spPr>
        <p:txBody>
          <a:bodyPr vert="horz" wrap="square" lIns="54000" tIns="54000" rIns="54000" bIns="54000" rtlCol="0" anchor="t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GB" sz="1100" b="1" dirty="0" smtClean="0">
                <a:solidFill>
                  <a:schemeClr val="tx1"/>
                </a:solidFill>
                <a:latin typeface="+mn-lt"/>
              </a:rPr>
              <a:t>Scope: </a:t>
            </a:r>
            <a:r>
              <a:rPr lang="en-GB" sz="1100" dirty="0" smtClean="0">
                <a:solidFill>
                  <a:schemeClr val="tx1"/>
                </a:solidFill>
                <a:latin typeface="+mn-lt"/>
              </a:rPr>
              <a:t>Products not in scope of matching adjustment.</a:t>
            </a:r>
          </a:p>
          <a:p>
            <a:pPr>
              <a:spcAft>
                <a:spcPts val="200"/>
              </a:spcAft>
            </a:pPr>
            <a:r>
              <a:rPr lang="en-GB" sz="1100" b="1" dirty="0" smtClean="0">
                <a:solidFill>
                  <a:schemeClr val="tx1"/>
                </a:solidFill>
                <a:latin typeface="+mn-lt"/>
              </a:rPr>
              <a:t>Calibration: </a:t>
            </a:r>
            <a:r>
              <a:rPr lang="en-GB" sz="1100" dirty="0" smtClean="0">
                <a:solidFill>
                  <a:schemeClr val="tx1"/>
                </a:solidFill>
                <a:latin typeface="+mn-lt"/>
              </a:rPr>
              <a:t>When triggered, “excess” spread on reference  sovereigns/corporate bonds.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72377" y="1446668"/>
            <a:ext cx="1406474" cy="1543824"/>
          </a:xfrm>
          <a:prstGeom prst="wedgeRectCallout">
            <a:avLst>
              <a:gd name="adj1" fmla="val 1315"/>
              <a:gd name="adj2" fmla="val 118131"/>
            </a:avLst>
          </a:prstGeom>
          <a:solidFill>
            <a:srgbClr val="BDCCD6"/>
          </a:solidFill>
          <a:ln>
            <a:noFill/>
          </a:ln>
        </p:spPr>
        <p:txBody>
          <a:bodyPr vert="horz" wrap="square" lIns="54000" tIns="54000" rIns="54000" bIns="54000" rtlCol="0" anchor="t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GB" sz="1100" b="1" dirty="0" smtClean="0">
                <a:solidFill>
                  <a:schemeClr val="tx1"/>
                </a:solidFill>
                <a:latin typeface="+mn-lt"/>
              </a:rPr>
              <a:t>Scope: </a:t>
            </a:r>
            <a:r>
              <a:rPr lang="en-GB" sz="1100" dirty="0" smtClean="0">
                <a:solidFill>
                  <a:schemeClr val="tx1"/>
                </a:solidFill>
                <a:latin typeface="+mn-lt"/>
              </a:rPr>
              <a:t>Narrow versus wide application ?</a:t>
            </a:r>
          </a:p>
          <a:p>
            <a:pPr>
              <a:spcAft>
                <a:spcPts val="200"/>
              </a:spcAft>
            </a:pPr>
            <a:r>
              <a:rPr lang="en-GB" sz="1100" b="1" dirty="0" smtClean="0">
                <a:solidFill>
                  <a:schemeClr val="tx1"/>
                </a:solidFill>
                <a:latin typeface="+mn-lt"/>
              </a:rPr>
              <a:t>Calibration: </a:t>
            </a:r>
          </a:p>
          <a:p>
            <a:pPr>
              <a:spcAft>
                <a:spcPts val="200"/>
              </a:spcAft>
            </a:pPr>
            <a:r>
              <a:rPr lang="en-GB" sz="1100" dirty="0" smtClean="0">
                <a:solidFill>
                  <a:schemeClr val="tx1"/>
                </a:solidFill>
                <a:latin typeface="+mn-lt"/>
              </a:rPr>
              <a:t>Asset rate less an allowance for default risk (with restrictions)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45771" y="1446668"/>
            <a:ext cx="1406474" cy="1543824"/>
          </a:xfrm>
          <a:prstGeom prst="wedgeRectCallout">
            <a:avLst>
              <a:gd name="adj1" fmla="val -8710"/>
              <a:gd name="adj2" fmla="val 124054"/>
            </a:avLst>
          </a:prstGeom>
          <a:solidFill>
            <a:srgbClr val="BDCCD6"/>
          </a:solidFill>
          <a:ln>
            <a:noFill/>
          </a:ln>
        </p:spPr>
        <p:txBody>
          <a:bodyPr vert="horz" wrap="square" lIns="54000" tIns="54000" rIns="54000" bIns="54000" rtlCol="0" anchor="t" anchorCtr="0">
            <a:noAutofit/>
          </a:bodyPr>
          <a:lstStyle/>
          <a:p>
            <a:pPr indent="-274320"/>
            <a:r>
              <a:rPr lang="en-GB" sz="1100" b="1" dirty="0" smtClean="0">
                <a:solidFill>
                  <a:schemeClr val="tx1"/>
                </a:solidFill>
                <a:latin typeface="+mn-lt"/>
              </a:rPr>
              <a:t>Top down = bottom up? </a:t>
            </a:r>
          </a:p>
          <a:p>
            <a:pPr indent="-274320">
              <a:spcAft>
                <a:spcPts val="900"/>
              </a:spcAft>
            </a:pPr>
            <a:r>
              <a:rPr lang="en-GB" sz="1100" dirty="0" smtClean="0">
                <a:solidFill>
                  <a:schemeClr val="tx1"/>
                </a:solidFill>
                <a:latin typeface="+mn-lt"/>
              </a:rPr>
              <a:t>Unlikely given components of asset yields?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53310" y="4340152"/>
            <a:ext cx="540289" cy="21954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b="1" i="1" dirty="0" smtClean="0">
                <a:solidFill>
                  <a:schemeClr val="accent3"/>
                </a:solidFill>
                <a:latin typeface="+mn-lt"/>
              </a:rPr>
              <a:t>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2757" y="1446668"/>
            <a:ext cx="1407792" cy="1543824"/>
          </a:xfrm>
          <a:prstGeom prst="wedgeRectCallout">
            <a:avLst>
              <a:gd name="adj1" fmla="val 3433"/>
              <a:gd name="adj2" fmla="val 125336"/>
            </a:avLst>
          </a:prstGeom>
          <a:solidFill>
            <a:srgbClr val="BDCCD6"/>
          </a:solidFill>
          <a:ln>
            <a:noFill/>
          </a:ln>
        </p:spPr>
        <p:txBody>
          <a:bodyPr vert="horz" wrap="square" lIns="54000" tIns="54000" rIns="54000" bIns="54000" rtlCol="0" anchor="t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GB" sz="1100" b="1" dirty="0" smtClean="0">
                <a:solidFill>
                  <a:schemeClr val="tx1"/>
                </a:solidFill>
                <a:latin typeface="+mn-lt"/>
              </a:rPr>
              <a:t>Scope:  </a:t>
            </a:r>
            <a:r>
              <a:rPr lang="en-GB" sz="1100" dirty="0" smtClean="0">
                <a:solidFill>
                  <a:schemeClr val="tx1"/>
                </a:solidFill>
                <a:latin typeface="+mn-lt"/>
              </a:rPr>
              <a:t>Products are allocated to categories (0%, 50%, 75%, 100%)</a:t>
            </a:r>
          </a:p>
          <a:p>
            <a:pPr>
              <a:spcAft>
                <a:spcPts val="200"/>
              </a:spcAft>
            </a:pPr>
            <a:r>
              <a:rPr lang="en-GB" sz="1100" b="1" dirty="0" smtClean="0">
                <a:solidFill>
                  <a:schemeClr val="tx1"/>
                </a:solidFill>
                <a:latin typeface="+mn-lt"/>
              </a:rPr>
              <a:t>Calibration: 5</a:t>
            </a:r>
            <a:r>
              <a:rPr lang="en-GB" sz="1100" dirty="0" smtClean="0">
                <a:solidFill>
                  <a:schemeClr val="tx1"/>
                </a:solidFill>
                <a:latin typeface="+mn-lt"/>
              </a:rPr>
              <a:t>0%/40bps of reference corporate bond spread. </a:t>
            </a:r>
          </a:p>
          <a:p>
            <a:pPr>
              <a:spcAft>
                <a:spcPts val="200"/>
              </a:spcAft>
            </a:pPr>
            <a:endParaRPr lang="en-GB" sz="11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50051" y="6182438"/>
            <a:ext cx="3573400" cy="347846"/>
          </a:xfrm>
          <a:prstGeom prst="rect">
            <a:avLst/>
          </a:prstGeom>
          <a:solidFill>
            <a:srgbClr val="CAD6DF"/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82550">
              <a:spcAft>
                <a:spcPts val="0"/>
              </a:spcAft>
            </a:pPr>
            <a:r>
              <a:rPr lang="en-GB" sz="1100" b="1" dirty="0" smtClean="0">
                <a:solidFill>
                  <a:schemeClr val="tx1"/>
                </a:solidFill>
                <a:latin typeface="+mn-lt"/>
              </a:rPr>
              <a:t>Transitional provisions: </a:t>
            </a:r>
            <a:r>
              <a:rPr lang="en-GB" sz="1100" dirty="0" smtClean="0">
                <a:solidFill>
                  <a:schemeClr val="tx1"/>
                </a:solidFill>
                <a:latin typeface="+mn-lt"/>
              </a:rPr>
              <a:t>Could Solvency I discount rates be  permitted in Solvency II for a period of time?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48060" y="6184713"/>
            <a:ext cx="2953983" cy="347846"/>
          </a:xfrm>
          <a:prstGeom prst="rect">
            <a:avLst/>
          </a:prstGeom>
          <a:solidFill>
            <a:srgbClr val="CAD6DF"/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82550">
              <a:spcAft>
                <a:spcPts val="0"/>
              </a:spcAft>
            </a:pPr>
            <a:r>
              <a:rPr lang="en-GB" sz="1100" b="1" dirty="0" smtClean="0">
                <a:solidFill>
                  <a:schemeClr val="tx1"/>
                </a:solidFill>
                <a:latin typeface="+mn-lt"/>
              </a:rPr>
              <a:t>Two discount rates required: </a:t>
            </a:r>
            <a:r>
              <a:rPr lang="en-GB" sz="1100" dirty="0" smtClean="0">
                <a:solidFill>
                  <a:schemeClr val="tx1"/>
                </a:solidFill>
                <a:latin typeface="+mn-lt"/>
              </a:rPr>
              <a:t>Locked-in (OCI) and current rates</a:t>
            </a: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410344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Existing IFRS </a:t>
            </a:r>
            <a:endParaRPr lang="en-GB" b="0" dirty="0" smtClean="0">
              <a:solidFill>
                <a:srgbClr val="FF0000"/>
              </a:solidFill>
            </a:endParaRPr>
          </a:p>
        </p:txBody>
      </p:sp>
      <p:sp>
        <p:nvSpPr>
          <p:cNvPr id="130053" name="Content Placeholder 2"/>
          <p:cNvSpPr>
            <a:spLocks noGrp="1"/>
          </p:cNvSpPr>
          <p:nvPr>
            <p:ph idx="4294967295"/>
          </p:nvPr>
        </p:nvSpPr>
        <p:spPr>
          <a:xfrm>
            <a:off x="508489" y="5882241"/>
            <a:ext cx="8308731" cy="499088"/>
          </a:xfrm>
        </p:spPr>
        <p:txBody>
          <a:bodyPr/>
          <a:lstStyle/>
          <a:p>
            <a:pPr marL="176213" indent="-176213" eaLnBrk="1" hangingPunct="1">
              <a:spcBef>
                <a:spcPct val="0"/>
              </a:spcBef>
              <a:tabLst>
                <a:tab pos="176213" algn="l"/>
              </a:tabLst>
            </a:pPr>
            <a:r>
              <a:rPr lang="en-GB" sz="1400" dirty="0" smtClean="0"/>
              <a:t>Other IASB standards also impact insurers, for example: IFRS 13 – Fair value measurement</a:t>
            </a:r>
          </a:p>
        </p:txBody>
      </p:sp>
      <p:sp>
        <p:nvSpPr>
          <p:cNvPr id="130054" name="TextBox 7"/>
          <p:cNvSpPr txBox="1">
            <a:spLocks noChangeArrowheads="1"/>
          </p:cNvSpPr>
          <p:nvPr/>
        </p:nvSpPr>
        <p:spPr bwMode="auto">
          <a:xfrm>
            <a:off x="346974" y="1658983"/>
            <a:ext cx="1937615" cy="221018"/>
          </a:xfrm>
          <a:prstGeom prst="rect">
            <a:avLst/>
          </a:prstGeom>
          <a:solidFill>
            <a:srgbClr val="BAA3AB"/>
          </a:solidFill>
          <a:ln w="9525">
            <a:noFill/>
            <a:miter lim="800000"/>
            <a:headEnd/>
            <a:tailEnd/>
          </a:ln>
        </p:spPr>
        <p:txBody>
          <a:bodyPr wrap="square" lIns="36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IAS 18: Revenue</a:t>
            </a:r>
          </a:p>
        </p:txBody>
      </p:sp>
      <p:sp>
        <p:nvSpPr>
          <p:cNvPr id="130055" name="TextBox 8"/>
          <p:cNvSpPr txBox="1">
            <a:spLocks noChangeArrowheads="1"/>
          </p:cNvSpPr>
          <p:nvPr/>
        </p:nvSpPr>
        <p:spPr bwMode="auto">
          <a:xfrm>
            <a:off x="335251" y="1909259"/>
            <a:ext cx="2202473" cy="2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IFRS 4: Insurance Contracts</a:t>
            </a:r>
          </a:p>
        </p:txBody>
      </p:sp>
      <p:sp>
        <p:nvSpPr>
          <p:cNvPr id="130056" name="TextBox 9"/>
          <p:cNvSpPr txBox="1">
            <a:spLocks noChangeArrowheads="1"/>
          </p:cNvSpPr>
          <p:nvPr/>
        </p:nvSpPr>
        <p:spPr bwMode="auto">
          <a:xfrm>
            <a:off x="326459" y="3186927"/>
            <a:ext cx="2390674" cy="405683"/>
          </a:xfrm>
          <a:prstGeom prst="rect">
            <a:avLst/>
          </a:prstGeom>
          <a:solidFill>
            <a:srgbClr val="BAA3AB"/>
          </a:solidFill>
          <a:ln w="9525">
            <a:noFill/>
            <a:miter lim="800000"/>
            <a:headEnd/>
            <a:tailEnd/>
          </a:ln>
        </p:spPr>
        <p:txBody>
          <a:bodyPr wrap="square" lIns="36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IAS 39: Financial Instruments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Recognition and measurement</a:t>
            </a:r>
          </a:p>
        </p:txBody>
      </p:sp>
      <p:sp>
        <p:nvSpPr>
          <p:cNvPr id="130057" name="TextBox 10"/>
          <p:cNvSpPr txBox="1">
            <a:spLocks noChangeArrowheads="1"/>
          </p:cNvSpPr>
          <p:nvPr/>
        </p:nvSpPr>
        <p:spPr bwMode="auto">
          <a:xfrm>
            <a:off x="323528" y="3620313"/>
            <a:ext cx="2202473" cy="4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IAS 32: Financial Instruments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130058" name="TextBox 11"/>
          <p:cNvSpPr txBox="1">
            <a:spLocks noChangeArrowheads="1"/>
          </p:cNvSpPr>
          <p:nvPr/>
        </p:nvSpPr>
        <p:spPr bwMode="auto">
          <a:xfrm>
            <a:off x="324993" y="4052113"/>
            <a:ext cx="1916723" cy="59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IFRS 7: Financial Instruments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Disclosures</a:t>
            </a:r>
          </a:p>
        </p:txBody>
      </p:sp>
      <p:sp>
        <p:nvSpPr>
          <p:cNvPr id="130059" name="TextBox 12"/>
          <p:cNvSpPr txBox="1">
            <a:spLocks noChangeArrowheads="1"/>
          </p:cNvSpPr>
          <p:nvPr/>
        </p:nvSpPr>
        <p:spPr bwMode="auto">
          <a:xfrm>
            <a:off x="6160688" y="2071092"/>
            <a:ext cx="1929911" cy="2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IAS 12: Income Taxes</a:t>
            </a:r>
          </a:p>
        </p:txBody>
      </p:sp>
      <p:sp>
        <p:nvSpPr>
          <p:cNvPr id="130060" name="TextBox 13"/>
          <p:cNvSpPr txBox="1">
            <a:spLocks noChangeArrowheads="1"/>
          </p:cNvSpPr>
          <p:nvPr/>
        </p:nvSpPr>
        <p:spPr bwMode="auto">
          <a:xfrm>
            <a:off x="6160687" y="2304456"/>
            <a:ext cx="2202473" cy="2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IAS 19: Employee Benefits</a:t>
            </a:r>
          </a:p>
        </p:txBody>
      </p:sp>
      <p:sp>
        <p:nvSpPr>
          <p:cNvPr id="130061" name="TextBox 15"/>
          <p:cNvSpPr txBox="1">
            <a:spLocks noChangeArrowheads="1"/>
          </p:cNvSpPr>
          <p:nvPr/>
        </p:nvSpPr>
        <p:spPr bwMode="auto">
          <a:xfrm>
            <a:off x="6172746" y="2574102"/>
            <a:ext cx="2125182" cy="405683"/>
          </a:xfrm>
          <a:prstGeom prst="rect">
            <a:avLst/>
          </a:prstGeom>
          <a:solidFill>
            <a:srgbClr val="BAA3AB"/>
          </a:solidFill>
          <a:ln w="9525">
            <a:noFill/>
            <a:miter lim="800000"/>
            <a:headEnd/>
            <a:tailEnd/>
          </a:ln>
        </p:spPr>
        <p:txBody>
          <a:bodyPr wrap="square" lIns="36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IAS 39: Financial Instruments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Recognition and measurement</a:t>
            </a:r>
          </a:p>
        </p:txBody>
      </p:sp>
      <p:sp>
        <p:nvSpPr>
          <p:cNvPr id="130062" name="TextBox 16"/>
          <p:cNvSpPr txBox="1">
            <a:spLocks noChangeArrowheads="1"/>
          </p:cNvSpPr>
          <p:nvPr/>
        </p:nvSpPr>
        <p:spPr bwMode="auto">
          <a:xfrm>
            <a:off x="6160688" y="3395567"/>
            <a:ext cx="2137240" cy="224746"/>
          </a:xfrm>
          <a:prstGeom prst="rect">
            <a:avLst/>
          </a:prstGeom>
          <a:solidFill>
            <a:srgbClr val="BAA3AB"/>
          </a:solidFill>
          <a:ln w="9525">
            <a:noFill/>
            <a:miter lim="800000"/>
            <a:headEnd/>
            <a:tailEnd/>
          </a:ln>
        </p:spPr>
        <p:txBody>
          <a:bodyPr wrap="square" lIns="36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IFRS 4: Insurance Contracts</a:t>
            </a:r>
          </a:p>
        </p:txBody>
      </p:sp>
      <p:sp>
        <p:nvSpPr>
          <p:cNvPr id="130064" name="TextBox 18"/>
          <p:cNvSpPr txBox="1">
            <a:spLocks noChangeArrowheads="1"/>
          </p:cNvSpPr>
          <p:nvPr/>
        </p:nvSpPr>
        <p:spPr bwMode="auto">
          <a:xfrm>
            <a:off x="6160688" y="4084362"/>
            <a:ext cx="2137240" cy="405683"/>
          </a:xfrm>
          <a:prstGeom prst="rect">
            <a:avLst/>
          </a:prstGeom>
          <a:solidFill>
            <a:srgbClr val="BAA3AB"/>
          </a:solidFill>
          <a:ln w="9525">
            <a:noFill/>
            <a:miter lim="800000"/>
            <a:headEnd/>
            <a:tailEnd/>
          </a:ln>
        </p:spPr>
        <p:txBody>
          <a:bodyPr wrap="square" lIns="36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IAS 39: Financial Instruments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Recognition and measurement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8299036" y="3293738"/>
            <a:ext cx="89388" cy="431800"/>
          </a:xfrm>
          <a:prstGeom prst="rightBrace">
            <a:avLst>
              <a:gd name="adj1" fmla="val 394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100"/>
          </a:p>
        </p:txBody>
      </p:sp>
      <p:sp>
        <p:nvSpPr>
          <p:cNvPr id="130067" name="TextBox 21"/>
          <p:cNvSpPr txBox="1">
            <a:spLocks noChangeArrowheads="1"/>
          </p:cNvSpPr>
          <p:nvPr/>
        </p:nvSpPr>
        <p:spPr bwMode="auto">
          <a:xfrm>
            <a:off x="8406789" y="3306801"/>
            <a:ext cx="773723" cy="4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Insurance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Contracts</a:t>
            </a:r>
          </a:p>
        </p:txBody>
      </p:sp>
      <p:sp>
        <p:nvSpPr>
          <p:cNvPr id="130068" name="TextBox 22"/>
          <p:cNvSpPr txBox="1">
            <a:spLocks noChangeArrowheads="1"/>
          </p:cNvSpPr>
          <p:nvPr/>
        </p:nvSpPr>
        <p:spPr bwMode="auto">
          <a:xfrm>
            <a:off x="8367450" y="4065176"/>
            <a:ext cx="855574" cy="4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8000" rIns="18000" bIns="1800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Investment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Contracts</a:t>
            </a:r>
          </a:p>
        </p:txBody>
      </p:sp>
      <p:sp>
        <p:nvSpPr>
          <p:cNvPr id="130069" name="Content Placeholder 2"/>
          <p:cNvSpPr txBox="1">
            <a:spLocks/>
          </p:cNvSpPr>
          <p:nvPr/>
        </p:nvSpPr>
        <p:spPr bwMode="auto">
          <a:xfrm>
            <a:off x="2375389" y="5434604"/>
            <a:ext cx="673930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800"/>
              </a:spcBef>
              <a:buClr>
                <a:schemeClr val="accent1"/>
              </a:buClr>
              <a:buFont typeface="Arial" charset="0"/>
              <a:buNone/>
            </a:pPr>
            <a:r>
              <a:rPr lang="en-GB" sz="1400" b="1" dirty="0" smtClean="0">
                <a:solidFill>
                  <a:schemeClr val="tx1"/>
                </a:solidFill>
              </a:rPr>
              <a:t>= standard </a:t>
            </a:r>
            <a:r>
              <a:rPr lang="en-GB" sz="1400" b="1" dirty="0">
                <a:solidFill>
                  <a:schemeClr val="tx1"/>
                </a:solidFill>
              </a:rPr>
              <a:t>undergoing major review with implications for insurers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0070" name="TextBox 7"/>
          <p:cNvSpPr txBox="1">
            <a:spLocks noChangeArrowheads="1"/>
          </p:cNvSpPr>
          <p:nvPr/>
        </p:nvSpPr>
        <p:spPr bwMode="auto">
          <a:xfrm>
            <a:off x="480646" y="5485405"/>
            <a:ext cx="1869831" cy="204787"/>
          </a:xfrm>
          <a:prstGeom prst="rect">
            <a:avLst/>
          </a:prstGeom>
          <a:solidFill>
            <a:srgbClr val="BAA3AB"/>
          </a:solidFill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8299036" y="4047030"/>
            <a:ext cx="89388" cy="431800"/>
          </a:xfrm>
          <a:prstGeom prst="rightBrace">
            <a:avLst>
              <a:gd name="adj1" fmla="val 394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100"/>
          </a:p>
        </p:txBody>
      </p:sp>
      <p:grpSp>
        <p:nvGrpSpPr>
          <p:cNvPr id="34" name="Group 33"/>
          <p:cNvGrpSpPr/>
          <p:nvPr/>
        </p:nvGrpSpPr>
        <p:grpSpPr>
          <a:xfrm>
            <a:off x="1929282" y="1580624"/>
            <a:ext cx="4630280" cy="3761553"/>
            <a:chOff x="3944982" y="2625637"/>
            <a:chExt cx="5016137" cy="3761553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4502286" y="2625637"/>
              <a:ext cx="1738312" cy="644978"/>
            </a:xfrm>
            <a:prstGeom prst="rect">
              <a:avLst/>
            </a:prstGeom>
            <a:solidFill>
              <a:srgbClr val="7B9AAE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Intangibles / DAC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4502286" y="3259274"/>
              <a:ext cx="1738312" cy="441325"/>
            </a:xfrm>
            <a:prstGeom prst="rect">
              <a:avLst/>
            </a:prstGeom>
            <a:solidFill>
              <a:srgbClr val="E20177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Property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4502286" y="3697197"/>
              <a:ext cx="1738312" cy="2207214"/>
            </a:xfrm>
            <a:prstGeom prst="rect">
              <a:avLst/>
            </a:prstGeom>
            <a:solidFill>
              <a:srgbClr val="202C3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spcAft>
                  <a:spcPts val="1000"/>
                </a:spcAft>
              </a:pPr>
              <a:r>
                <a:rPr lang="en-GB" sz="1400" dirty="0" smtClean="0">
                  <a:solidFill>
                    <a:schemeClr val="bg1"/>
                  </a:solidFill>
                </a:rPr>
                <a:t>Financial Instruments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6692492" y="3209522"/>
              <a:ext cx="1738312" cy="357187"/>
            </a:xfrm>
            <a:prstGeom prst="rect">
              <a:avLst/>
            </a:prstGeom>
            <a:solidFill>
              <a:srgbClr val="E20177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dirty="0" smtClean="0">
                  <a:solidFill>
                    <a:schemeClr val="bg1"/>
                  </a:solidFill>
                </a:rPr>
                <a:t>Other Liabilities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6692492" y="3568432"/>
              <a:ext cx="1738312" cy="441325"/>
            </a:xfrm>
            <a:prstGeom prst="rect">
              <a:avLst/>
            </a:prstGeom>
            <a:solidFill>
              <a:srgbClr val="202C3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Debt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6692492" y="4010298"/>
              <a:ext cx="1738312" cy="1894113"/>
            </a:xfrm>
            <a:prstGeom prst="rect">
              <a:avLst/>
            </a:prstGeom>
            <a:solidFill>
              <a:srgbClr val="7B95AE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spcAft>
                  <a:spcPts val="1000"/>
                </a:spcAft>
              </a:pPr>
              <a:r>
                <a:rPr lang="en-GB" sz="1400" dirty="0">
                  <a:solidFill>
                    <a:srgbClr val="FFFFFF"/>
                  </a:solidFill>
                </a:rPr>
                <a:t>Contract     Liabilities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6688150" y="2630397"/>
              <a:ext cx="1738312" cy="583066"/>
            </a:xfrm>
            <a:prstGeom prst="rect">
              <a:avLst/>
            </a:prstGeom>
            <a:solidFill>
              <a:srgbClr val="BDCCD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dirty="0" smtClean="0">
                  <a:solidFill>
                    <a:schemeClr val="bg1"/>
                  </a:solidFill>
                </a:rPr>
                <a:t>Equity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4484868" y="5945865"/>
              <a:ext cx="1738312" cy="441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defRPr/>
              </a:pPr>
              <a:r>
                <a:rPr lang="en-GB" sz="1400" dirty="0" smtClean="0">
                  <a:solidFill>
                    <a:schemeClr val="tx1"/>
                  </a:solidFill>
                </a:rPr>
                <a:t>Assets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6675075" y="5928448"/>
              <a:ext cx="1738312" cy="4413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54000" tIns="36000" rIns="54000" bIns="36000" anchor="ctr"/>
            <a:lstStyle/>
            <a:p>
              <a:pPr algn="ctr">
                <a:defRPr/>
              </a:pPr>
              <a:r>
                <a:rPr lang="en-GB" sz="1400" dirty="0" smtClean="0">
                  <a:solidFill>
                    <a:schemeClr val="tx1"/>
                  </a:solidFill>
                </a:rPr>
                <a:t>Liabilities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944982" y="5917474"/>
              <a:ext cx="5016137" cy="0"/>
            </a:xfrm>
            <a:prstGeom prst="line">
              <a:avLst/>
            </a:prstGeom>
            <a:ln>
              <a:solidFill>
                <a:srgbClr val="7B95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324750" y="2307323"/>
            <a:ext cx="2202473" cy="2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IAS 40: Investment property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10325"/>
            <a:ext cx="252412" cy="252413"/>
          </a:xfrm>
        </p:spPr>
        <p:txBody>
          <a:bodyPr/>
          <a:lstStyle/>
          <a:p>
            <a:fld id="{192DAC20-4BA7-42CE-BB54-80C3818F7B29}" type="slidenum">
              <a:rPr lang="en-US">
                <a:solidFill>
                  <a:schemeClr val="accent2"/>
                </a:solidFill>
              </a:rPr>
              <a:pPr/>
              <a:t>3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Measures to address volatility and other presentation related matters</a:t>
            </a:r>
            <a:endParaRPr lang="en-GB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05083"/>
              </p:ext>
            </p:extLst>
          </p:nvPr>
        </p:nvGraphicFramePr>
        <p:xfrm>
          <a:off x="427980" y="1462977"/>
          <a:ext cx="8392493" cy="5004435"/>
        </p:xfrm>
        <a:graphic>
          <a:graphicData uri="http://schemas.openxmlformats.org/drawingml/2006/table">
            <a:tbl>
              <a:tblPr/>
              <a:tblGrid>
                <a:gridCol w="1436062"/>
                <a:gridCol w="2883158"/>
                <a:gridCol w="407327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Topic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01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Measure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01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Observations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017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Discount 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(‘OCI’ solution)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Mandatory presentation of all changes in discount rate from inception in equity on the balance sheet (OCI) rather than in P&amp;L.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approach for most UK based insurers.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mandatory, introduces accounting mismatch for liabilities backed by assets measured at fair value through P&amp;L (e.g. equities, derivatives, realised gains on bonds).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Residual margin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(‘Unlocking’)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All changes in estimates of future cash flows are absorbed by the residual margin and do not impact P&amp;L.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Which changes should be absorbed? (e.g. assumption changes, experience variances, changes in risk adjustment and changes in options &amp; guarantees).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Can the residual margin be reinstated once exhausted?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Unbundling and presentation of revenue items on income 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Distinct investment components only unbundled.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Premiums and claims for non-distinct investment components excluded from income statement.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Volume measures for all other components are presented on the income statement following the earned premium approach.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Limited unbundling in practice is welcomed.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GB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GB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Additional complexity from excluding items.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Why is unbundling in presentation required when it is not for the measurement?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endParaRPr kumimoji="0" lang="en-GB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Inclusion of volume measures is welcomed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Proposed approach is different to current IFRS for life insurers and may result in data and communication complexities.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525344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err="1" smtClean="0"/>
              <a:t>Participating</a:t>
            </a:r>
            <a:r>
              <a:rPr lang="fr-CA" dirty="0" smtClean="0"/>
              <a:t> </a:t>
            </a:r>
            <a:r>
              <a:rPr lang="fr-CA" dirty="0" err="1" smtClean="0"/>
              <a:t>contracts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Initial </a:t>
            </a:r>
            <a:r>
              <a:rPr lang="fr-CA" dirty="0" err="1" smtClean="0"/>
              <a:t>views</a:t>
            </a:r>
            <a:r>
              <a:rPr lang="fr-CA" dirty="0" smtClean="0"/>
              <a:t> on </a:t>
            </a:r>
            <a:r>
              <a:rPr lang="fr-CA" dirty="0" err="1" smtClean="0"/>
              <a:t>October</a:t>
            </a:r>
            <a:r>
              <a:rPr lang="fr-CA" dirty="0" smtClean="0"/>
              <a:t> 2012 IASB staff </a:t>
            </a:r>
            <a:r>
              <a:rPr lang="fr-CA" dirty="0" err="1" smtClean="0"/>
              <a:t>paper</a:t>
            </a:r>
            <a:r>
              <a:rPr lang="fr-CA" dirty="0" smtClean="0"/>
              <a:t> 2F</a:t>
            </a:r>
            <a:endParaRPr lang="en-GB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68923" y="1557339"/>
            <a:ext cx="8229600" cy="4086717"/>
          </a:xfrm>
        </p:spPr>
        <p:txBody>
          <a:bodyPr>
            <a:normAutofit fontScale="92500" lnSpcReduction="10000"/>
          </a:bodyPr>
          <a:lstStyle/>
          <a:p>
            <a:pPr lvl="0" eaLnBrk="1" hangingPunct="1"/>
            <a:r>
              <a:rPr lang="en-GB" sz="1800" dirty="0" smtClean="0">
                <a:solidFill>
                  <a:schemeClr val="tx1"/>
                </a:solidFill>
              </a:rPr>
              <a:t>“Participating contracts” definition in paper apparently intended to include unit-linked insurance contracts but less clear that UK-style with-profits business is included!</a:t>
            </a:r>
          </a:p>
          <a:p>
            <a:pPr lvl="0" eaLnBrk="1" hangingPunct="1"/>
            <a:r>
              <a:rPr lang="en-GB" sz="1800" dirty="0" smtClean="0">
                <a:solidFill>
                  <a:schemeClr val="tx1"/>
                </a:solidFill>
              </a:rPr>
              <a:t>Cash flows measured and presented (e.g. through OCI or P&amp;L) on same basis as underlying assets (‘mirroring’), with mirroring taking precedence over OCI.</a:t>
            </a:r>
          </a:p>
          <a:p>
            <a:pPr lvl="1" eaLnBrk="1" hangingPunct="1"/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How to approach mirroring when the allocation of assets to liabilities is not clear?</a:t>
            </a:r>
          </a:p>
          <a:p>
            <a:pPr lvl="1" eaLnBrk="1" hangingPunct="1"/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IASB examples only simple vanilla policies backed by vanilla assets, not WP fund</a:t>
            </a:r>
            <a:endParaRPr lang="en-GB" sz="800" dirty="0" smtClean="0">
              <a:solidFill>
                <a:schemeClr val="tx1"/>
              </a:solidFill>
            </a:endParaRPr>
          </a:p>
          <a:p>
            <a:pPr lvl="0" eaLnBrk="1" hangingPunct="1"/>
            <a:r>
              <a:rPr lang="en-GB" sz="1800" dirty="0" smtClean="0">
                <a:solidFill>
                  <a:schemeClr val="tx1"/>
                </a:solidFill>
              </a:rPr>
              <a:t>All cash flows arising from current contracts treated as liability (regardless of whether existing or future policyholders receive surplus):</a:t>
            </a:r>
            <a:endParaRPr lang="en-GB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Different treatment for cash flows dependent on / not dependent on asset cash flows</a:t>
            </a:r>
          </a:p>
          <a:p>
            <a:pPr lvl="1" eaLnBrk="1" hangingPunct="1"/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Estate forms part of equity not liability / equity movement forms part of “profit”?</a:t>
            </a:r>
          </a:p>
          <a:p>
            <a:pPr lvl="1" eaLnBrk="1" hangingPunct="1"/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Communication challenge?</a:t>
            </a:r>
            <a:endParaRPr lang="en-GB" sz="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Additional volatility for with profits compared to Existing IFRS (declared bonuses):</a:t>
            </a:r>
          </a:p>
          <a:p>
            <a:pPr lvl="1" eaLnBrk="1" hangingPunct="1"/>
            <a:r>
              <a:rPr lang="en-GB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Could “floating residual margin” help solve the problem?</a:t>
            </a:r>
          </a:p>
        </p:txBody>
      </p:sp>
      <p:sp>
        <p:nvSpPr>
          <p:cNvPr id="8" name="Rectangle 7"/>
          <p:cNvSpPr/>
          <p:nvPr/>
        </p:nvSpPr>
        <p:spPr>
          <a:xfrm>
            <a:off x="554224" y="5720736"/>
            <a:ext cx="8017372" cy="646331"/>
          </a:xfrm>
          <a:prstGeom prst="rect">
            <a:avLst/>
          </a:prstGeom>
          <a:ln w="22225">
            <a:solidFill>
              <a:srgbClr val="7B95AE"/>
            </a:solidFill>
          </a:ln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GB" sz="1800" b="1" dirty="0" smtClean="0">
                <a:solidFill>
                  <a:schemeClr val="tx1"/>
                </a:solidFill>
              </a:rPr>
              <a:t>It is unclear what the resulting “IFRS profit” means (either P&amp;L or total profit) and this remains an area of concern for UK with-profits insurers.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442243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Future role of </a:t>
            </a:r>
            <a:r>
              <a:rPr lang="fr-CA" dirty="0" err="1" smtClean="0"/>
              <a:t>supplementary</a:t>
            </a:r>
            <a:r>
              <a:rPr lang="fr-CA" dirty="0" smtClean="0"/>
              <a:t> </a:t>
            </a:r>
            <a:r>
              <a:rPr lang="fr-CA" dirty="0" err="1" smtClean="0"/>
              <a:t>reporting</a:t>
            </a:r>
            <a:r>
              <a:rPr lang="fr-CA" dirty="0" smtClean="0"/>
              <a:t>?</a:t>
            </a:r>
            <a:br>
              <a:rPr lang="fr-CA" dirty="0" smtClean="0"/>
            </a:br>
            <a:r>
              <a:rPr lang="fr-CA" dirty="0" smtClean="0"/>
              <a:t>Initial </a:t>
            </a:r>
            <a:r>
              <a:rPr lang="fr-CA" dirty="0" err="1" smtClean="0"/>
              <a:t>views</a:t>
            </a:r>
            <a:endParaRPr lang="en-GB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6892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GB" sz="1800" dirty="0" smtClean="0">
                <a:solidFill>
                  <a:schemeClr val="tx1"/>
                </a:solidFill>
              </a:rPr>
              <a:t>Existing supplementary reporting addresses gaps within existing primary and regulatory reporting.  </a:t>
            </a:r>
          </a:p>
          <a:p>
            <a:pPr eaLnBrk="1" hangingPunct="1"/>
            <a:r>
              <a:rPr lang="en-GB" sz="1800" dirty="0" smtClean="0">
                <a:solidFill>
                  <a:schemeClr val="tx1"/>
                </a:solidFill>
              </a:rPr>
              <a:t>Most of these gaps expected to remain post-Phase II and Solvency II, suggesting a continuing need for the following:</a:t>
            </a:r>
          </a:p>
          <a:p>
            <a:pPr lvl="1" eaLnBrk="1" hangingPunct="1"/>
            <a:r>
              <a:rPr lang="en-GB" sz="1800" dirty="0" smtClean="0">
                <a:solidFill>
                  <a:schemeClr val="tx1"/>
                </a:solidFill>
              </a:rPr>
              <a:t>IFRS profit drivers (thought required post-Phase II)</a:t>
            </a:r>
          </a:p>
          <a:p>
            <a:pPr lvl="1" eaLnBrk="1" hangingPunct="1"/>
            <a:r>
              <a:rPr lang="en-GB" sz="1800" dirty="0">
                <a:solidFill>
                  <a:schemeClr val="tx1"/>
                </a:solidFill>
              </a:rPr>
              <a:t>S</a:t>
            </a:r>
            <a:r>
              <a:rPr lang="en-GB" sz="1800" dirty="0" smtClean="0">
                <a:solidFill>
                  <a:schemeClr val="tx1"/>
                </a:solidFill>
              </a:rPr>
              <a:t>hareholder value-based reporting (form of EV)</a:t>
            </a:r>
          </a:p>
          <a:p>
            <a:pPr lvl="1" eaLnBrk="1" hangingPunct="1"/>
            <a:r>
              <a:rPr lang="en-GB" sz="1800" dirty="0" smtClean="0">
                <a:solidFill>
                  <a:schemeClr val="tx1"/>
                </a:solidFill>
              </a:rPr>
              <a:t>Linkage between EV, new business and free surplus (“cash”)</a:t>
            </a:r>
          </a:p>
          <a:p>
            <a:pPr lvl="1" eaLnBrk="1" hangingPunct="1"/>
            <a:r>
              <a:rPr lang="en-GB" sz="1800" dirty="0" smtClean="0">
                <a:solidFill>
                  <a:schemeClr val="tx1"/>
                </a:solidFill>
              </a:rPr>
              <a:t>Analysis of movement in EV/free surplus</a:t>
            </a:r>
          </a:p>
          <a:p>
            <a:pPr lvl="1" eaLnBrk="1" hangingPunct="1"/>
            <a:r>
              <a:rPr lang="en-GB" sz="1800" dirty="0" smtClean="0">
                <a:solidFill>
                  <a:schemeClr val="tx1"/>
                </a:solidFill>
              </a:rPr>
              <a:t>Projected real-world distributable profits on in-force and new business, and related metrics (e.g. IRR).</a:t>
            </a:r>
          </a:p>
          <a:p>
            <a:pPr eaLnBrk="1" hangingPunct="1"/>
            <a:r>
              <a:rPr lang="en-GB" sz="1800" dirty="0" smtClean="0">
                <a:solidFill>
                  <a:schemeClr val="tx1"/>
                </a:solidFill>
              </a:rPr>
              <a:t>Continuing need </a:t>
            </a:r>
            <a:r>
              <a:rPr lang="en-GB" sz="1800" dirty="0">
                <a:solidFill>
                  <a:schemeClr val="tx1"/>
                </a:solidFill>
              </a:rPr>
              <a:t>for clear messaging </a:t>
            </a:r>
            <a:r>
              <a:rPr lang="en-GB" sz="1800" dirty="0" smtClean="0">
                <a:solidFill>
                  <a:schemeClr val="tx1"/>
                </a:solidFill>
              </a:rPr>
              <a:t>and good reconciliation.</a:t>
            </a:r>
          </a:p>
          <a:p>
            <a:pPr eaLnBrk="1" hangingPunct="1"/>
            <a:r>
              <a:rPr lang="en-GB" sz="1800" dirty="0" smtClean="0">
                <a:solidFill>
                  <a:schemeClr val="tx1"/>
                </a:solidFill>
              </a:rPr>
              <a:t>Consistency of supplementary reporting across industry likely to remain key challenge (similar to primary and regulatory reporting).</a:t>
            </a:r>
          </a:p>
          <a:p>
            <a:pPr eaLnBrk="1" hangingPunct="1"/>
            <a:endParaRPr lang="en-GB" sz="1800" b="1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GB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410344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508489" y="488951"/>
            <a:ext cx="8635511" cy="752475"/>
          </a:xfrm>
        </p:spPr>
        <p:txBody>
          <a:bodyPr/>
          <a:lstStyle/>
          <a:p>
            <a:r>
              <a:rPr lang="en-GB" dirty="0" smtClean="0"/>
              <a:t>Agenda</a:t>
            </a:r>
          </a:p>
        </p:txBody>
      </p:sp>
      <p:graphicFrame>
        <p:nvGraphicFramePr>
          <p:cNvPr id="37905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52662"/>
              </p:ext>
            </p:extLst>
          </p:nvPr>
        </p:nvGraphicFramePr>
        <p:xfrm>
          <a:off x="507024" y="1695450"/>
          <a:ext cx="7933592" cy="2804160"/>
        </p:xfrm>
        <a:graphic>
          <a:graphicData uri="http://schemas.openxmlformats.org/drawingml/2006/table">
            <a:tbl>
              <a:tblPr/>
              <a:tblGrid>
                <a:gridCol w="7933592"/>
              </a:tblGrid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Existing and proposed IFRS (brief)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Update on IASB’s insurance contracts (Phase II) project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Views on the IASB’s proposal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Conclusions and Q&amp;A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410344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Conclusion </a:t>
            </a:r>
            <a:endParaRPr lang="en-GB" dirty="0" smtClean="0"/>
          </a:p>
        </p:txBody>
      </p:sp>
      <p:sp>
        <p:nvSpPr>
          <p:cNvPr id="134146" name="Content Placeholder 2"/>
          <p:cNvSpPr>
            <a:spLocks noGrp="1"/>
          </p:cNvSpPr>
          <p:nvPr>
            <p:ph idx="1"/>
          </p:nvPr>
        </p:nvSpPr>
        <p:spPr>
          <a:xfrm>
            <a:off x="468923" y="1557338"/>
            <a:ext cx="8229600" cy="4525962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</a:rPr>
              <a:t>Welcome progress by IASB compared to the original insurance contracts ED.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There remain some significant areas to be resolved.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Uncertainty in timetable: what to do if/when Solvency II is effective before proposed IFRS.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What is the future role of supplementary reporting?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FRG formulating plans for 2013 CPD: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Planning response to new Phase II ED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Feedback welcome.</a:t>
            </a:r>
          </a:p>
          <a:p>
            <a:pPr lvl="1"/>
            <a:endParaRPr lang="en-GB" sz="1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1800" dirty="0" smtClean="0"/>
              <a:t>	</a:t>
            </a:r>
            <a:endParaRPr lang="en-GB" sz="1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7924" y="6410344"/>
            <a:ext cx="252000" cy="252000"/>
          </a:xfrm>
        </p:spPr>
        <p:txBody>
          <a:bodyPr/>
          <a:lstStyle/>
          <a:p>
            <a:fld id="{192DAC20-4BA7-42CE-BB54-80C3818F7B2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9" descr="Mic_MR_F.jpg"/>
          <p:cNvPicPr>
            <a:picLocks noChangeAspect="1"/>
          </p:cNvPicPr>
          <p:nvPr/>
        </p:nvPicPr>
        <p:blipFill>
          <a:blip r:embed="rId2" cstate="print"/>
          <a:srcRect t="9232" r="3725"/>
          <a:stretch>
            <a:fillRect/>
          </a:stretch>
        </p:blipFill>
        <p:spPr bwMode="auto">
          <a:xfrm>
            <a:off x="4234961" y="1436689"/>
            <a:ext cx="4577862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Questions or comments?</a:t>
            </a:r>
            <a:endParaRPr lang="en-US" smtClean="0"/>
          </a:p>
        </p:txBody>
      </p:sp>
      <p:sp>
        <p:nvSpPr>
          <p:cNvPr id="142339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08489" y="1857375"/>
            <a:ext cx="5118588" cy="4286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dirty="0" smtClean="0"/>
              <a:t>Expressions of individual views by members of The Actuarial Profession and its staff are encouraged.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dirty="0" smtClean="0"/>
              <a:t>The views expressed in this presentation are those of the presenters.</a:t>
            </a:r>
            <a:endParaRPr lang="en-US" dirty="0" smtClean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23257" y="6537325"/>
            <a:ext cx="2160000" cy="1444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sz="600" dirty="0">
                <a:solidFill>
                  <a:schemeClr val="accent2">
                    <a:lumMod val="75000"/>
                    <a:lumOff val="25000"/>
                  </a:schemeClr>
                </a:solidFill>
                <a:sym typeface="Wingdings"/>
              </a:rPr>
              <a:t></a:t>
            </a:r>
            <a:r>
              <a:rPr lang="en-US" sz="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www.actuaries.org.uk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3015B6-138D-43AE-88C0-0C76A8B15B38}" type="slidenum">
              <a:rPr lang="en-US" smtClean="0">
                <a:solidFill>
                  <a:srgbClr val="202C34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202C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Proposed IFRS – key developments</a:t>
            </a:r>
            <a:endParaRPr lang="en-GB" dirty="0" smtClean="0"/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468923" y="1506538"/>
            <a:ext cx="8229600" cy="4884737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GB" sz="1800" b="1" dirty="0" smtClean="0">
                <a:solidFill>
                  <a:srgbClr val="E20177"/>
                </a:solidFill>
              </a:rPr>
              <a:t>Insurance contracts standard (to replace IFRS 4)</a:t>
            </a:r>
          </a:p>
          <a:p>
            <a:pPr eaLnBrk="1" hangingPunct="1"/>
            <a:r>
              <a:rPr lang="en-GB" sz="1600" dirty="0" smtClean="0"/>
              <a:t>Ongoing IASB deliberations since July 2010 Exposure Draft (ED) </a:t>
            </a:r>
          </a:p>
          <a:p>
            <a:pPr eaLnBrk="1" hangingPunct="1"/>
            <a:r>
              <a:rPr lang="en-GB" sz="1600" dirty="0" smtClean="0"/>
              <a:t>New ED expected H1 2013</a:t>
            </a:r>
            <a:endParaRPr lang="en-GB" sz="16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</a:pPr>
            <a:endParaRPr lang="en-GB" sz="1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GB" sz="1800" b="1" dirty="0" smtClean="0">
                <a:solidFill>
                  <a:srgbClr val="E20177"/>
                </a:solidFill>
              </a:rPr>
              <a:t>IFRS 9: Financial instruments (to replace IAS 39)</a:t>
            </a:r>
          </a:p>
          <a:p>
            <a:pPr eaLnBrk="1" hangingPunct="1"/>
            <a:r>
              <a:rPr lang="en-GB" sz="1600" dirty="0" smtClean="0"/>
              <a:t>Classification and measurement of financial assets - Fair value (P&amp;L or OCI) or Amortised cost</a:t>
            </a:r>
          </a:p>
          <a:p>
            <a:pPr eaLnBrk="1" hangingPunct="1"/>
            <a:r>
              <a:rPr lang="en-GB" sz="1600" dirty="0" smtClean="0"/>
              <a:t>Liability deposit floor retained; affects business classified as “investment contracts”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GB" sz="1000" dirty="0" smtClean="0"/>
          </a:p>
          <a:p>
            <a:pPr eaLnBrk="1" hangingPunct="1">
              <a:buFont typeface="Arial" charset="0"/>
              <a:buNone/>
            </a:pPr>
            <a:r>
              <a:rPr lang="en-GB" sz="1800" b="1" dirty="0" smtClean="0">
                <a:solidFill>
                  <a:srgbClr val="E20177"/>
                </a:solidFill>
              </a:rPr>
              <a:t>Revenue recognition standard (to replace IAS 18)</a:t>
            </a:r>
            <a:endParaRPr lang="en-GB" sz="1800" dirty="0" smtClean="0">
              <a:solidFill>
                <a:srgbClr val="E20177"/>
              </a:solidFill>
            </a:endParaRPr>
          </a:p>
          <a:p>
            <a:pPr eaLnBrk="1" hangingPunct="1"/>
            <a:r>
              <a:rPr lang="en-GB" sz="1600" dirty="0" smtClean="0"/>
              <a:t>Affects business classified as “investment contracts” </a:t>
            </a:r>
          </a:p>
          <a:p>
            <a:pPr eaLnBrk="1" hangingPunct="1"/>
            <a:r>
              <a:rPr lang="en-GB" sz="1600" dirty="0" smtClean="0"/>
              <a:t>Retains DAC incremental at contract level (change in second ED)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GB" sz="1000" dirty="0" smtClean="0"/>
          </a:p>
          <a:p>
            <a:pPr eaLnBrk="1" hangingPunct="1">
              <a:buFont typeface="Arial" charset="0"/>
              <a:buNone/>
            </a:pPr>
            <a:r>
              <a:rPr lang="en-GB" sz="1800" b="1" dirty="0" smtClean="0">
                <a:solidFill>
                  <a:srgbClr val="E20177"/>
                </a:solidFill>
              </a:rPr>
              <a:t>IFRS 13: Fair value measurement (new standard defining how to fair value)</a:t>
            </a:r>
          </a:p>
          <a:p>
            <a:r>
              <a:rPr lang="en-GB" sz="1600" i="1" dirty="0" smtClean="0"/>
              <a:t>“ ... the price that would be received to sell an asset or transfer a liability in an </a:t>
            </a:r>
            <a:r>
              <a:rPr lang="en-GB" sz="1600" b="1" i="1" dirty="0" smtClean="0"/>
              <a:t>orderly transaction</a:t>
            </a:r>
            <a:r>
              <a:rPr lang="en-GB" sz="1600" i="1" dirty="0" smtClean="0"/>
              <a:t> between market participants at the measurement date”</a:t>
            </a:r>
          </a:p>
          <a:p>
            <a:r>
              <a:rPr lang="en-GB" sz="1600" dirty="0" smtClean="0"/>
              <a:t>The fair value of a liability should reflect the effect of non-performance risk (i.e. own credit risk)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10325"/>
            <a:ext cx="252412" cy="252413"/>
          </a:xfrm>
        </p:spPr>
        <p:txBody>
          <a:bodyPr/>
          <a:lstStyle/>
          <a:p>
            <a:fld id="{192DAC20-4BA7-42CE-BB54-80C3818F7B29}" type="slidenum">
              <a:rPr lang="en-US">
                <a:solidFill>
                  <a:schemeClr val="accent2"/>
                </a:solidFill>
              </a:rPr>
              <a:pPr/>
              <a:t>4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508489" y="488951"/>
            <a:ext cx="8635511" cy="752475"/>
          </a:xfrm>
        </p:spPr>
        <p:txBody>
          <a:bodyPr/>
          <a:lstStyle/>
          <a:p>
            <a:r>
              <a:rPr lang="en-GB" dirty="0" smtClean="0"/>
              <a:t>Agenda</a:t>
            </a:r>
          </a:p>
        </p:txBody>
      </p:sp>
      <p:graphicFrame>
        <p:nvGraphicFramePr>
          <p:cNvPr id="37905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33424"/>
              </p:ext>
            </p:extLst>
          </p:nvPr>
        </p:nvGraphicFramePr>
        <p:xfrm>
          <a:off x="507024" y="1695450"/>
          <a:ext cx="7933592" cy="2796028"/>
        </p:xfrm>
        <a:graphic>
          <a:graphicData uri="http://schemas.openxmlformats.org/drawingml/2006/table">
            <a:tbl>
              <a:tblPr/>
              <a:tblGrid>
                <a:gridCol w="7933592"/>
              </a:tblGrid>
              <a:tr h="6929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Existing and proposed IFRS (brief)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Update on IASB’s insurance contracts (Phase II) project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Views on the IASB’s proposal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Conclusions and Q&amp;A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20177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57" y="6537325"/>
            <a:ext cx="2160000" cy="14448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© 2012 The Actuarial Profession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www.actuaries.org.uk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58213" y="6410325"/>
            <a:ext cx="252412" cy="252413"/>
          </a:xfrm>
        </p:spPr>
        <p:txBody>
          <a:bodyPr/>
          <a:lstStyle/>
          <a:p>
            <a:fld id="{192DAC20-4BA7-42CE-BB54-80C3818F7B29}" type="slidenum">
              <a:rPr lang="en-US">
                <a:solidFill>
                  <a:schemeClr val="accent2"/>
                </a:solidFill>
              </a:rPr>
              <a:pPr/>
              <a:t>5</a:t>
            </a:fld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079631" y="1914525"/>
            <a:ext cx="4448908" cy="1951038"/>
          </a:xfrm>
        </p:spPr>
        <p:txBody>
          <a:bodyPr/>
          <a:lstStyle/>
          <a:p>
            <a:r>
              <a:rPr lang="en-GB" sz="3500" dirty="0" smtClean="0"/>
              <a:t>IASB Update:</a:t>
            </a:r>
            <a:br>
              <a:rPr lang="en-GB" sz="3500" dirty="0" smtClean="0"/>
            </a:br>
            <a:r>
              <a:rPr lang="en-GB" sz="3500" dirty="0" smtClean="0"/>
              <a:t>Insurance contracts</a:t>
            </a:r>
            <a:endParaRPr lang="en-GB" dirty="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gray">
          <a:xfrm>
            <a:off x="4079632" y="3962400"/>
            <a:ext cx="443132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B31E3B"/>
              </a:buClr>
            </a:pPr>
            <a:endParaRPr lang="en-GB" sz="15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08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topics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52892"/>
              </p:ext>
            </p:extLst>
          </p:nvPr>
        </p:nvGraphicFramePr>
        <p:xfrm>
          <a:off x="517283" y="1150938"/>
          <a:ext cx="8027377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71F533-9B96-43CD-B122-F5F0C94D0C1B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54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 overview of the IASB’s proposals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5F6062"/>
                </a:solidFill>
              </a:rPr>
              <a:t>© 2012 IFRS Foundation.  30 Cannon Street  |  London EC4M 6XH  |  UK.  www.ifrs.org</a:t>
            </a:r>
            <a:endParaRPr lang="en-GB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06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_speaker_graphics_tmp_4.3">
  <a:themeElements>
    <a:clrScheme name="AP_speaker_colour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4A61F"/>
      </a:accent1>
      <a:accent2>
        <a:srgbClr val="202C34"/>
      </a:accent2>
      <a:accent3>
        <a:srgbClr val="7B95AE"/>
      </a:accent3>
      <a:accent4>
        <a:srgbClr val="008AB0"/>
      </a:accent4>
      <a:accent5>
        <a:srgbClr val="78A22F"/>
      </a:accent5>
      <a:accent6>
        <a:srgbClr val="616B9C"/>
      </a:accent6>
      <a:hlink>
        <a:srgbClr val="EE342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bai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AP_speaker_graphics_tmp_4.3</Template>
  <TotalTime>276</TotalTime>
  <Words>3994</Words>
  <Application>Microsoft Office PowerPoint</Application>
  <PresentationFormat>On-screen Show (4:3)</PresentationFormat>
  <Paragraphs>640</Paragraphs>
  <Slides>45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AP_speaker_graphics_tmp_4.3</vt:lpstr>
      <vt:lpstr>Dubai</vt:lpstr>
      <vt:lpstr>Life conference and exhibition 2012 Andrea Pryde (IASB), Anthony Coughlan and Kamran Foroughi (FRG) </vt:lpstr>
      <vt:lpstr>Actuarial Profession: Financial Report Group (FRG)</vt:lpstr>
      <vt:lpstr>Agenda</vt:lpstr>
      <vt:lpstr>Existing IFRS </vt:lpstr>
      <vt:lpstr>Proposed IFRS – key developments</vt:lpstr>
      <vt:lpstr>Agenda</vt:lpstr>
      <vt:lpstr>IASB Update: Insurance contracts</vt:lpstr>
      <vt:lpstr>Today’s topics</vt:lpstr>
      <vt:lpstr>An overview of the IASB’s proposals</vt:lpstr>
      <vt:lpstr>Core proposal: measurement of the insurance contracts liability</vt:lpstr>
      <vt:lpstr>What we hope to achieve with this model</vt:lpstr>
      <vt:lpstr>Presentation model linked to measurement model</vt:lpstr>
      <vt:lpstr>Main focus of the forthcoming exposure draft</vt:lpstr>
      <vt:lpstr>Timelines</vt:lpstr>
      <vt:lpstr>What sort of changes has the IASB made?</vt:lpstr>
      <vt:lpstr>How has the measurement model evolved since July 2010?</vt:lpstr>
      <vt:lpstr>Present: Statement of comprehensive income</vt:lpstr>
      <vt:lpstr>Minor changes in other areas</vt:lpstr>
      <vt:lpstr>Focus of targeted re-exposure</vt:lpstr>
      <vt:lpstr>A closer look</vt:lpstr>
      <vt:lpstr>We were told that information about  premiums and claims/benefits is important</vt:lpstr>
      <vt:lpstr>We believe it is desirable to improve consistency with the concept of revenue</vt:lpstr>
      <vt:lpstr>Proposed approach for presenting premiums and claims </vt:lpstr>
      <vt:lpstr>ED proposed that all gains and losses be presented in profit and loss</vt:lpstr>
      <vt:lpstr>We believe current value information about the insurance contract liability is useful</vt:lpstr>
      <vt:lpstr>Proposed approach to reporting performance</vt:lpstr>
      <vt:lpstr>At inception, the residual margin represents unearned profit</vt:lpstr>
      <vt:lpstr>We revised accounting for estimates to be consistent with measurement at inception</vt:lpstr>
      <vt:lpstr>Better depiction of the economics of participating contracts</vt:lpstr>
      <vt:lpstr>Transition: ED proposals</vt:lpstr>
      <vt:lpstr>IASB proposes to require insurers to determine residual margin on transition</vt:lpstr>
      <vt:lpstr>Effective date, early adoption and comparative information</vt:lpstr>
      <vt:lpstr>For more information....</vt:lpstr>
      <vt:lpstr>Stay up to date</vt:lpstr>
      <vt:lpstr>Agenda</vt:lpstr>
      <vt:lpstr>Overview</vt:lpstr>
      <vt:lpstr>A possible timeline … (taking into account information available up to early October 2012)</vt:lpstr>
      <vt:lpstr>IFRS for insurance contracts versus Solvency II (Our understanding as at October 2012)</vt:lpstr>
      <vt:lpstr>Comparison of discount rates Solvency II versus IFRS</vt:lpstr>
      <vt:lpstr>Measures to address volatility and other presentation related matters</vt:lpstr>
      <vt:lpstr>Participating contracts Initial views on October 2012 IASB staff paper 2F</vt:lpstr>
      <vt:lpstr>Future role of supplementary reporting? Initial views</vt:lpstr>
      <vt:lpstr>Agenda</vt:lpstr>
      <vt:lpstr>Conclusion </vt:lpstr>
      <vt:lpstr>Questions or comments?</vt:lpstr>
    </vt:vector>
  </TitlesOfParts>
  <Company>Actuarial Profession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title Speaker names</dc:title>
  <dc:creator>Hannah Bolton</dc:creator>
  <cp:lastModifiedBy>Vanessa Taylor (RFS/RCS/Life Ins, London)</cp:lastModifiedBy>
  <cp:revision>27</cp:revision>
  <dcterms:created xsi:type="dcterms:W3CDTF">2012-06-29T13:48:54Z</dcterms:created>
  <dcterms:modified xsi:type="dcterms:W3CDTF">2012-10-23T09:53:31Z</dcterms:modified>
</cp:coreProperties>
</file>