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8" r:id="rId3"/>
    <p:sldMasterId id="2147483704" r:id="rId4"/>
    <p:sldMasterId id="2147483720" r:id="rId5"/>
    <p:sldMasterId id="2147483735" r:id="rId6"/>
  </p:sldMasterIdLst>
  <p:notesMasterIdLst>
    <p:notesMasterId r:id="rId42"/>
  </p:notesMasterIdLst>
  <p:sldIdLst>
    <p:sldId id="256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16" r:id="rId39"/>
    <p:sldId id="320" r:id="rId40"/>
    <p:sldId id="318" r:id="rId41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47" userDrawn="1">
          <p15:clr>
            <a:srgbClr val="A4A3A4"/>
          </p15:clr>
        </p15:guide>
        <p15:guide id="2" pos="3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F5079"/>
    <a:srgbClr val="E9458C"/>
    <a:srgbClr val="000000"/>
    <a:srgbClr val="79A32A"/>
    <a:srgbClr val="008452"/>
    <a:srgbClr val="11B3A2"/>
    <a:srgbClr val="009CC8"/>
    <a:srgbClr val="7CB3E1"/>
    <a:srgbClr val="807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79" d="100"/>
          <a:sy n="79" d="100"/>
        </p:scale>
        <p:origin x="-96" y="-864"/>
      </p:cViewPr>
      <p:guideLst>
        <p:guide orient="horz" pos="4247"/>
        <p:guide pos="3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NGOVPFIL02\DATA_GHO_GFIN\Finance%20Actuarial\IFRS%20Phase%20II\Development%202016\Training%20material\source%20files\Copy%20of%20UK_NPIA_v1.0_Draf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LNGOVPFIL02\DATA_GHO_GFIN\Finance%20Actuarial\IFRS%20Phase%20II\Development%202016\Training%20material\source%20files\Copy%20of%20UK_NPIA_v1.0_Draf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NGOVPFIL02\DATA_GHO_GFIN\Finance%20Actuarial\IFRS%20Phase%20II\Development%202016\Training%20material\source%20files\WP%20storyboard%20-%20data%20for%20charts+AO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LNGOVPFIL02\DATA_GHO_GFIN\Finance%20Actuarial\IFRS%20Phase%20II\Development%202016\Training%20material\source%20files\WP%20storyboard%20-%20data%20for%20charts+AO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500" kern="1200" dirty="0">
                <a:solidFill>
                  <a:schemeClr val="dk1"/>
                </a:solidFill>
                <a:latin typeface="+mj-lt"/>
                <a:ea typeface="+mn-ea"/>
                <a:cs typeface="+mn-cs"/>
              </a:defRPr>
            </a:pPr>
            <a:r>
              <a:rPr lang="en-US" sz="1500" kern="12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 Scenario</a:t>
            </a:r>
            <a:endParaRPr lang="en-US" sz="1500" kern="12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0807528062469495"/>
          <c:y val="3.189273504273504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848368344579913"/>
          <c:y val="6.1523931623931612E-2"/>
          <c:w val="0.85967369259152082"/>
          <c:h val="0.79477179487179495"/>
        </c:manualLayout>
      </c:layout>
      <c:lineChart>
        <c:grouping val="standard"/>
        <c:varyColors val="0"/>
        <c:ser>
          <c:idx val="2"/>
          <c:order val="0"/>
          <c:tx>
            <c:v>IFRS 4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Summary!$K$12:$K$31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Summary!$H$12:$H$31</c:f>
              <c:numCache>
                <c:formatCode>_(* #,##0.00_);_(* \(#,##0.00\);_(* "-"??_);_(@_)</c:formatCode>
                <c:ptCount val="20"/>
                <c:pt idx="0">
                  <c:v>2259.006929438081</c:v>
                </c:pt>
                <c:pt idx="1">
                  <c:v>58.434331498290703</c:v>
                </c:pt>
                <c:pt idx="2">
                  <c:v>57.906601232323737</c:v>
                </c:pt>
                <c:pt idx="3">
                  <c:v>57.39582749739202</c:v>
                </c:pt>
                <c:pt idx="4">
                  <c:v>56.90971588532193</c:v>
                </c:pt>
                <c:pt idx="5">
                  <c:v>56.456698528698325</c:v>
                </c:pt>
                <c:pt idx="6">
                  <c:v>56.046283874591609</c:v>
                </c:pt>
                <c:pt idx="7">
                  <c:v>55.689699406982982</c:v>
                </c:pt>
                <c:pt idx="8">
                  <c:v>55.401256615707098</c:v>
                </c:pt>
                <c:pt idx="9">
                  <c:v>55.200313554440072</c:v>
                </c:pt>
                <c:pt idx="10">
                  <c:v>55.111681502361535</c:v>
                </c:pt>
                <c:pt idx="11">
                  <c:v>55.16048655002669</c:v>
                </c:pt>
                <c:pt idx="12">
                  <c:v>55.370050304256438</c:v>
                </c:pt>
                <c:pt idx="13">
                  <c:v>55.763106126429193</c:v>
                </c:pt>
                <c:pt idx="14">
                  <c:v>56.364635998650556</c:v>
                </c:pt>
                <c:pt idx="15">
                  <c:v>57.202050532498106</c:v>
                </c:pt>
                <c:pt idx="16">
                  <c:v>58.348842286284707</c:v>
                </c:pt>
                <c:pt idx="17">
                  <c:v>59.826980585525234</c:v>
                </c:pt>
                <c:pt idx="18">
                  <c:v>61.639004786848091</c:v>
                </c:pt>
                <c:pt idx="19">
                  <c:v>63.774083780483124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CA0-47A3-9B26-B32B89437442}"/>
            </c:ext>
          </c:extLst>
        </c:ser>
        <c:ser>
          <c:idx val="0"/>
          <c:order val="1"/>
          <c:tx>
            <c:v>IFRS 17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Summary!$K$12:$K$31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Summary!$P$12:$P$32</c:f>
              <c:numCache>
                <c:formatCode>_(* #,##0.00_);_(* \(#,##0.00\);_(* "-"??_);_(@_)</c:formatCode>
                <c:ptCount val="21"/>
                <c:pt idx="0">
                  <c:v>176.01591067402447</c:v>
                </c:pt>
                <c:pt idx="1">
                  <c:v>237.82078193375588</c:v>
                </c:pt>
                <c:pt idx="2">
                  <c:v>235.94761822645586</c:v>
                </c:pt>
                <c:pt idx="3">
                  <c:v>233.98807040998679</c:v>
                </c:pt>
                <c:pt idx="4">
                  <c:v>231.93414001392131</c:v>
                </c:pt>
                <c:pt idx="5">
                  <c:v>229.77769396749176</c:v>
                </c:pt>
                <c:pt idx="6">
                  <c:v>227.50997080895311</c:v>
                </c:pt>
                <c:pt idx="7">
                  <c:v>225.12069739622618</c:v>
                </c:pt>
                <c:pt idx="8">
                  <c:v>222.59646633999114</c:v>
                </c:pt>
                <c:pt idx="9">
                  <c:v>219.91892454961524</c:v>
                </c:pt>
                <c:pt idx="10">
                  <c:v>217.06510195079952</c:v>
                </c:pt>
                <c:pt idx="11">
                  <c:v>214.01364093758974</c:v>
                </c:pt>
                <c:pt idx="12">
                  <c:v>210.74652926133356</c:v>
                </c:pt>
                <c:pt idx="13">
                  <c:v>207.24690956008558</c:v>
                </c:pt>
                <c:pt idx="14">
                  <c:v>203.49508233800418</c:v>
                </c:pt>
                <c:pt idx="15">
                  <c:v>199.46944867521415</c:v>
                </c:pt>
                <c:pt idx="16">
                  <c:v>195.13910630170855</c:v>
                </c:pt>
                <c:pt idx="17">
                  <c:v>190.49783369514734</c:v>
                </c:pt>
                <c:pt idx="18">
                  <c:v>185.55727759242143</c:v>
                </c:pt>
                <c:pt idx="19">
                  <c:v>180.33804188803953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CA0-47A3-9B26-B32B89437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29472"/>
        <c:axId val="99531392"/>
      </c:lineChart>
      <c:catAx>
        <c:axId val="99529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/>
                  <a:t>Policy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99531392"/>
        <c:crosses val="autoZero"/>
        <c:auto val="1"/>
        <c:lblAlgn val="ctr"/>
        <c:lblOffset val="100"/>
        <c:noMultiLvlLbl val="0"/>
      </c:catAx>
      <c:valAx>
        <c:axId val="99531392"/>
        <c:scaling>
          <c:orientation val="minMax"/>
        </c:scaling>
        <c:delete val="0"/>
        <c:axPos val="l"/>
        <c:numFmt formatCode="_(* #,##0_);_(* \(#,##0\);_(* &quot;-&quot;_);_(@_)" sourceLinked="0"/>
        <c:majorTickMark val="out"/>
        <c:minorTickMark val="none"/>
        <c:tickLblPos val="none"/>
        <c:txPr>
          <a:bodyPr/>
          <a:lstStyle/>
          <a:p>
            <a:pPr>
              <a:defRPr sz="700"/>
            </a:pPr>
            <a:endParaRPr lang="en-US"/>
          </a:p>
        </c:txPr>
        <c:crossAx val="99529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51346185130952"/>
          <c:y val="0.30562570636493963"/>
          <c:w val="0.186119448511469"/>
          <c:h val="0.15363154594229891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n-US" sz="1500" b="1" i="0" u="none" strike="noStrike" kern="1200" baseline="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500" b="1" i="0" u="none" strike="noStrike" kern="1200" baseline="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Stress Scenario</a:t>
            </a:r>
            <a:endParaRPr lang="en-US" sz="1500" b="1" i="0" u="none" strike="noStrike" kern="1200" baseline="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9465247275093546"/>
          <c:y val="6.0047435897435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9061336016985427E-2"/>
          <c:y val="0.23413177046051062"/>
          <c:w val="0.8660562010001267"/>
          <c:h val="0.67920603674540825"/>
        </c:manualLayout>
      </c:layout>
      <c:lineChart>
        <c:grouping val="standard"/>
        <c:varyColors val="0"/>
        <c:ser>
          <c:idx val="2"/>
          <c:order val="0"/>
          <c:tx>
            <c:v>IFRS 4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Summary!$K$12:$K$31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Summary!$AF$12:$AF$31</c:f>
              <c:numCache>
                <c:formatCode>_(* #,##0.00_);_(* \(#,##0.00\);_(* "-"??_);_(@_)</c:formatCode>
                <c:ptCount val="20"/>
                <c:pt idx="0">
                  <c:v>2259.0069489200432</c:v>
                </c:pt>
                <c:pt idx="1">
                  <c:v>58.434350614785217</c:v>
                </c:pt>
                <c:pt idx="2">
                  <c:v>57.906391475164128</c:v>
                </c:pt>
                <c:pt idx="3">
                  <c:v>57.395845851864578</c:v>
                </c:pt>
                <c:pt idx="4">
                  <c:v>-791.63311831064493</c:v>
                </c:pt>
                <c:pt idx="5">
                  <c:v>60.989208493385377</c:v>
                </c:pt>
                <c:pt idx="6">
                  <c:v>58.221383133866766</c:v>
                </c:pt>
                <c:pt idx="7">
                  <c:v>57.771820383099111</c:v>
                </c:pt>
                <c:pt idx="8">
                  <c:v>57.372483034134348</c:v>
                </c:pt>
                <c:pt idx="9">
                  <c:v>57.039351196819553</c:v>
                </c:pt>
                <c:pt idx="10">
                  <c:v>56.793045497739513</c:v>
                </c:pt>
                <c:pt idx="11">
                  <c:v>56.654757998812784</c:v>
                </c:pt>
                <c:pt idx="12">
                  <c:v>56.644593827424615</c:v>
                </c:pt>
                <c:pt idx="13">
                  <c:v>56.782624423480229</c:v>
                </c:pt>
                <c:pt idx="14">
                  <c:v>57.091312495482271</c:v>
                </c:pt>
                <c:pt idx="15">
                  <c:v>57.59582482375481</c:v>
                </c:pt>
                <c:pt idx="16">
                  <c:v>58.359962326645473</c:v>
                </c:pt>
                <c:pt idx="17">
                  <c:v>59.406644458857045</c:v>
                </c:pt>
                <c:pt idx="18">
                  <c:v>60.743672446633354</c:v>
                </c:pt>
                <c:pt idx="19">
                  <c:v>62.368489594982748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AB3-4638-87A0-E87E6D23FF6C}"/>
            </c:ext>
          </c:extLst>
        </c:ser>
        <c:ser>
          <c:idx val="0"/>
          <c:order val="1"/>
          <c:tx>
            <c:v>IFRS 17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Summary!$K$12:$K$31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Summary!$AO$12:$AO$31</c:f>
              <c:numCache>
                <c:formatCode>_(* #,##0.00_);_(* \(#,##0.00\);_(* "-"??_);_(@_)</c:formatCode>
                <c:ptCount val="20"/>
                <c:pt idx="0">
                  <c:v>174.64785529506312</c:v>
                </c:pt>
                <c:pt idx="1">
                  <c:v>236.41650672579777</c:v>
                </c:pt>
                <c:pt idx="2">
                  <c:v>232.49706709689968</c:v>
                </c:pt>
                <c:pt idx="3">
                  <c:v>227.98839103244194</c:v>
                </c:pt>
                <c:pt idx="4">
                  <c:v>208.5529977875679</c:v>
                </c:pt>
                <c:pt idx="5">
                  <c:v>175.63538961683827</c:v>
                </c:pt>
                <c:pt idx="6">
                  <c:v>176.18683242542278</c:v>
                </c:pt>
                <c:pt idx="7">
                  <c:v>174.47357714871205</c:v>
                </c:pt>
                <c:pt idx="8">
                  <c:v>172.74395138642686</c:v>
                </c:pt>
                <c:pt idx="9">
                  <c:v>171.00531164768597</c:v>
                </c:pt>
                <c:pt idx="10">
                  <c:v>169.26800212329374</c:v>
                </c:pt>
                <c:pt idx="11">
                  <c:v>167.54192455182221</c:v>
                </c:pt>
                <c:pt idx="12">
                  <c:v>165.83515090347251</c:v>
                </c:pt>
                <c:pt idx="13">
                  <c:v>164.15473494484701</c:v>
                </c:pt>
                <c:pt idx="14">
                  <c:v>162.50821197317248</c:v>
                </c:pt>
                <c:pt idx="15">
                  <c:v>160.90425678047779</c:v>
                </c:pt>
                <c:pt idx="16">
                  <c:v>159.35778900390042</c:v>
                </c:pt>
                <c:pt idx="17">
                  <c:v>157.87115617637943</c:v>
                </c:pt>
                <c:pt idx="18">
                  <c:v>156.43652908908507</c:v>
                </c:pt>
                <c:pt idx="19">
                  <c:v>155.03925037004453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AB3-4638-87A0-E87E6D23F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84608"/>
        <c:axId val="102086528"/>
      </c:lineChart>
      <c:catAx>
        <c:axId val="10208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/>
                  <a:t>Policy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102086528"/>
        <c:crosses val="autoZero"/>
        <c:auto val="1"/>
        <c:lblAlgn val="ctr"/>
        <c:lblOffset val="100"/>
        <c:noMultiLvlLbl val="0"/>
      </c:catAx>
      <c:valAx>
        <c:axId val="102086528"/>
        <c:scaling>
          <c:orientation val="minMax"/>
        </c:scaling>
        <c:delete val="0"/>
        <c:axPos val="l"/>
        <c:numFmt formatCode="_(* #,##0_);_(* \(#,##0\);_(* &quot;-&quot;_);_(@_)" sourceLinked="0"/>
        <c:majorTickMark val="out"/>
        <c:minorTickMark val="none"/>
        <c:tickLblPos val="none"/>
        <c:txPr>
          <a:bodyPr/>
          <a:lstStyle/>
          <a:p>
            <a:pPr>
              <a:defRPr sz="700"/>
            </a:pPr>
            <a:endParaRPr lang="en-US"/>
          </a:p>
        </c:txPr>
        <c:crossAx val="10208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8222303562713"/>
          <c:y val="0.27859049191997637"/>
          <c:w val="0.15777594761672362"/>
          <c:h val="0.14893803220262741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GB" sz="1500" b="1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500" b="1" i="0" u="none" strike="noStrike" kern="1200" baseline="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 Scenario</a:t>
            </a:r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IFRS 4</c:v>
          </c:tx>
          <c:spPr>
            <a:ln w="28575">
              <a:solidFill>
                <a:srgbClr val="0083A9"/>
              </a:solidFill>
              <a:prstDash val="solid"/>
            </a:ln>
          </c:spPr>
          <c:marker>
            <c:symbol val="none"/>
          </c:marker>
          <c:val>
            <c:numRef>
              <c:f>Sensitivities!$C$22:$L$22</c:f>
              <c:numCache>
                <c:formatCode>#,##0\ ;\(#,##0\)</c:formatCode>
                <c:ptCount val="10"/>
                <c:pt idx="0">
                  <c:v>128.19553805813754</c:v>
                </c:pt>
                <c:pt idx="1">
                  <c:v>132.18843723550597</c:v>
                </c:pt>
                <c:pt idx="2">
                  <c:v>136.47379400690829</c:v>
                </c:pt>
                <c:pt idx="3">
                  <c:v>141.08627517299072</c:v>
                </c:pt>
                <c:pt idx="4">
                  <c:v>146.06450673439917</c:v>
                </c:pt>
                <c:pt idx="5">
                  <c:v>151.45136059972336</c:v>
                </c:pt>
                <c:pt idx="6">
                  <c:v>157.2942118042242</c:v>
                </c:pt>
                <c:pt idx="7">
                  <c:v>163.64514648959533</c:v>
                </c:pt>
                <c:pt idx="8">
                  <c:v>170.56109518984337</c:v>
                </c:pt>
                <c:pt idx="9">
                  <c:v>1607.1799908594417</c:v>
                </c:pt>
              </c:numCache>
            </c:numRef>
          </c:val>
          <c:smooth val="0"/>
        </c:ser>
        <c:ser>
          <c:idx val="1"/>
          <c:order val="1"/>
          <c:tx>
            <c:v>IFRS 17: BBA</c:v>
          </c:tx>
          <c:spPr>
            <a:ln w="28575">
              <a:solidFill>
                <a:srgbClr val="AEA79F"/>
              </a:solidFill>
              <a:prstDash val="solid"/>
            </a:ln>
          </c:spPr>
          <c:marker>
            <c:symbol val="none"/>
          </c:marker>
          <c:val>
            <c:numRef>
              <c:f>Sensitivities!$C$31:$L$31</c:f>
              <c:numCache>
                <c:formatCode>#,##0\ ;\(#,##0\)</c:formatCode>
                <c:ptCount val="10"/>
                <c:pt idx="0">
                  <c:v>179.67621724540237</c:v>
                </c:pt>
                <c:pt idx="1">
                  <c:v>184.53847842768508</c:v>
                </c:pt>
                <c:pt idx="2">
                  <c:v>190.10363132680456</c:v>
                </c:pt>
                <c:pt idx="3">
                  <c:v>195.48043916311161</c:v>
                </c:pt>
                <c:pt idx="4">
                  <c:v>200.56761824299161</c:v>
                </c:pt>
                <c:pt idx="5">
                  <c:v>205.24290050490623</c:v>
                </c:pt>
                <c:pt idx="6">
                  <c:v>209.35948635429259</c:v>
                </c:pt>
                <c:pt idx="7">
                  <c:v>212.74197213721197</c:v>
                </c:pt>
                <c:pt idx="8">
                  <c:v>215.18168901120742</c:v>
                </c:pt>
                <c:pt idx="9">
                  <c:v>216.43138711964707</c:v>
                </c:pt>
              </c:numCache>
            </c:numRef>
          </c:val>
          <c:smooth val="0"/>
        </c:ser>
        <c:ser>
          <c:idx val="2"/>
          <c:order val="2"/>
          <c:tx>
            <c:v>IFRS 17: VFA (&amp; BBA)</c:v>
          </c:tx>
          <c:spPr>
            <a:ln w="28575">
              <a:solidFill>
                <a:srgbClr val="D52B1E"/>
              </a:solidFill>
              <a:prstDash val="solid"/>
            </a:ln>
          </c:spPr>
          <c:marker>
            <c:symbol val="none"/>
          </c:marker>
          <c:val>
            <c:numRef>
              <c:f>Sensitivities!$C$13:$L$13</c:f>
              <c:numCache>
                <c:formatCode>#,##0\ ;\(#,##0\)</c:formatCode>
                <c:ptCount val="10"/>
                <c:pt idx="0">
                  <c:v>179.67621724540237</c:v>
                </c:pt>
                <c:pt idx="1">
                  <c:v>184.53847842768508</c:v>
                </c:pt>
                <c:pt idx="2">
                  <c:v>190.10363132680456</c:v>
                </c:pt>
                <c:pt idx="3">
                  <c:v>195.48043916311161</c:v>
                </c:pt>
                <c:pt idx="4">
                  <c:v>200.56761824299161</c:v>
                </c:pt>
                <c:pt idx="5">
                  <c:v>205.24290050490623</c:v>
                </c:pt>
                <c:pt idx="6">
                  <c:v>209.35948635429259</c:v>
                </c:pt>
                <c:pt idx="7">
                  <c:v>212.74197213721197</c:v>
                </c:pt>
                <c:pt idx="8">
                  <c:v>215.18168901120742</c:v>
                </c:pt>
                <c:pt idx="9">
                  <c:v>216.43138711964707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143488"/>
        <c:axId val="102145408"/>
      </c:lineChart>
      <c:catAx>
        <c:axId val="102143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GB" sz="800"/>
                  <a:t>Policy Year</a:t>
                </a:r>
              </a:p>
            </c:rich>
          </c:tx>
          <c:layout/>
          <c:overlay val="0"/>
        </c:title>
        <c:majorTickMark val="none"/>
        <c:minorTickMark val="none"/>
        <c:tickLblPos val="low"/>
        <c:spPr>
          <a:ln w="19050">
            <a:solidFill>
              <a:srgbClr val="5E6A71"/>
            </a:solidFill>
            <a:prstDash val="solid"/>
          </a:ln>
        </c:spPr>
        <c:txPr>
          <a:bodyPr/>
          <a:lstStyle/>
          <a:p>
            <a:pPr>
              <a:defRPr sz="700" b="0" i="0">
                <a:solidFill>
                  <a:srgbClr val="000000"/>
                </a:solidFill>
                <a:latin typeface="Pru Sans Normal"/>
                <a:ea typeface="Pru Sans Normal"/>
                <a:cs typeface="Pru Sans Normal"/>
              </a:defRPr>
            </a:pPr>
            <a:endParaRPr lang="en-US"/>
          </a:p>
        </c:txPr>
        <c:crossAx val="102145408"/>
        <c:crosses val="autoZero"/>
        <c:auto val="1"/>
        <c:lblAlgn val="ctr"/>
        <c:lblOffset val="100"/>
        <c:noMultiLvlLbl val="0"/>
      </c:catAx>
      <c:valAx>
        <c:axId val="102145408"/>
        <c:scaling>
          <c:orientation val="minMax"/>
        </c:scaling>
        <c:delete val="0"/>
        <c:axPos val="l"/>
        <c:numFmt formatCode="#,##0\ ;\(#,##0\)" sourceLinked="1"/>
        <c:majorTickMark val="out"/>
        <c:minorTickMark val="none"/>
        <c:tickLblPos val="none"/>
        <c:txPr>
          <a:bodyPr/>
          <a:lstStyle/>
          <a:p>
            <a:pPr>
              <a:defRPr sz="700"/>
            </a:pPr>
            <a:endParaRPr lang="en-US"/>
          </a:p>
        </c:txPr>
        <c:crossAx val="102143488"/>
        <c:crosses val="autoZero"/>
        <c:crossBetween val="between"/>
      </c:valAx>
      <c:spPr>
        <a:solidFill>
          <a:srgbClr val="FFFFFF"/>
        </a:solidFill>
        <a:ln w="25400">
          <a:noFill/>
        </a:ln>
        <a:extLst/>
      </c:spPr>
    </c:plotArea>
    <c:legend>
      <c:legendPos val="b"/>
      <c:legendEntry>
        <c:idx val="1"/>
        <c:delete val="1"/>
      </c:legendEntry>
      <c:layout/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00" b="0" i="0">
              <a:solidFill>
                <a:srgbClr val="000000"/>
              </a:solidFill>
              <a:latin typeface="Pru Sans Normal"/>
              <a:ea typeface="Pru Sans Normal"/>
              <a:cs typeface="Pru Sans Normal"/>
            </a:defRPr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000" b="0" i="0">
          <a:solidFill>
            <a:srgbClr val="000000"/>
          </a:solidFill>
          <a:latin typeface="Pru Sans Normal"/>
          <a:ea typeface="Pru Sans Normal"/>
          <a:cs typeface="Pru Sans Norm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n-GB" sz="1500" b="1" i="0" u="none" strike="noStrike" kern="1200" baseline="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500" b="1" i="0" u="none" strike="noStrike" kern="1200" baseline="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Volatile Scenario</a:t>
            </a:r>
            <a:endParaRPr lang="en-GB" sz="1500" b="1" i="0" u="none" strike="noStrike" kern="1200" baseline="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rtl="0">
              <a:defRPr lang="en-GB" sz="1500" b="1" i="0" u="none" strike="noStrike" kern="1200" baseline="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GB" sz="1500" b="1" i="0" u="none" strike="noStrike" kern="1200" baseline="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2927831890331891"/>
          <c:y val="3.527777777777777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7037006247915064E-2"/>
          <c:y val="2.9403687418035947E-2"/>
          <c:w val="0.88455486416137952"/>
          <c:h val="0.66572453703703705"/>
        </c:manualLayout>
      </c:layout>
      <c:lineChart>
        <c:grouping val="standard"/>
        <c:varyColors val="0"/>
        <c:ser>
          <c:idx val="0"/>
          <c:order val="0"/>
          <c:tx>
            <c:v>IFRS 4</c:v>
          </c:tx>
          <c:spPr>
            <a:ln w="28575">
              <a:solidFill>
                <a:srgbClr val="0083A9"/>
              </a:solidFill>
              <a:prstDash val="solid"/>
            </a:ln>
          </c:spPr>
          <c:marker>
            <c:symbol val="none"/>
          </c:marker>
          <c:val>
            <c:numRef>
              <c:f>Sensitivities!$C$23:$L$23</c:f>
              <c:numCache>
                <c:formatCode>#,##0\ ;\(#,##0\)</c:formatCode>
                <c:ptCount val="10"/>
                <c:pt idx="0">
                  <c:v>128.19553805813754</c:v>
                </c:pt>
                <c:pt idx="1">
                  <c:v>132.18843723550597</c:v>
                </c:pt>
                <c:pt idx="2">
                  <c:v>137.55871894275907</c:v>
                </c:pt>
                <c:pt idx="3">
                  <c:v>142.33467185410441</c:v>
                </c:pt>
                <c:pt idx="4">
                  <c:v>144.5377260548486</c:v>
                </c:pt>
                <c:pt idx="5">
                  <c:v>149.69597979744995</c:v>
                </c:pt>
                <c:pt idx="6">
                  <c:v>151.79860794516162</c:v>
                </c:pt>
                <c:pt idx="7">
                  <c:v>157.33311251885047</c:v>
                </c:pt>
                <c:pt idx="8">
                  <c:v>165.3464965836867</c:v>
                </c:pt>
                <c:pt idx="9">
                  <c:v>965.95461589202421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DAF-4CD8-BD6A-FDA56ABA9F64}"/>
            </c:ext>
          </c:extLst>
        </c:ser>
        <c:ser>
          <c:idx val="1"/>
          <c:order val="1"/>
          <c:tx>
            <c:v>IFRS 17: BBA</c:v>
          </c:tx>
          <c:spPr>
            <a:ln w="28575">
              <a:solidFill>
                <a:srgbClr val="AEA79F"/>
              </a:solidFill>
              <a:prstDash val="solid"/>
            </a:ln>
          </c:spPr>
          <c:marker>
            <c:symbol val="none"/>
          </c:marker>
          <c:val>
            <c:numRef>
              <c:f>Sensitivities!$C$32:$L$32</c:f>
              <c:numCache>
                <c:formatCode>#,##0\ ;\(#,##0\)</c:formatCode>
                <c:ptCount val="10"/>
                <c:pt idx="0">
                  <c:v>179.67621724540237</c:v>
                </c:pt>
                <c:pt idx="1">
                  <c:v>184.53847842768508</c:v>
                </c:pt>
                <c:pt idx="2">
                  <c:v>429.76012446651282</c:v>
                </c:pt>
                <c:pt idx="3">
                  <c:v>197.29398319362923</c:v>
                </c:pt>
                <c:pt idx="4">
                  <c:v>-302.41375930864388</c:v>
                </c:pt>
                <c:pt idx="5">
                  <c:v>203.20651542401831</c:v>
                </c:pt>
                <c:pt idx="6">
                  <c:v>-324.45489903732812</c:v>
                </c:pt>
                <c:pt idx="7">
                  <c:v>211.58393749341406</c:v>
                </c:pt>
                <c:pt idx="8">
                  <c:v>496.888440618115</c:v>
                </c:pt>
                <c:pt idx="9">
                  <c:v>333.43881476354642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DAF-4CD8-BD6A-FDA56ABA9F64}"/>
            </c:ext>
          </c:extLst>
        </c:ser>
        <c:ser>
          <c:idx val="2"/>
          <c:order val="2"/>
          <c:tx>
            <c:v>IFRS 17:VFA</c:v>
          </c:tx>
          <c:spPr>
            <a:ln w="28575">
              <a:solidFill>
                <a:srgbClr val="D52B1E"/>
              </a:solidFill>
              <a:prstDash val="solid"/>
            </a:ln>
          </c:spPr>
          <c:marker>
            <c:symbol val="none"/>
          </c:marker>
          <c:val>
            <c:numRef>
              <c:f>Sensitivities!$C$14:$L$14</c:f>
              <c:numCache>
                <c:formatCode>#,##0\ ;\(#,##0\)</c:formatCode>
                <c:ptCount val="10"/>
                <c:pt idx="0">
                  <c:v>179.67621724540237</c:v>
                </c:pt>
                <c:pt idx="1">
                  <c:v>184.53847842768508</c:v>
                </c:pt>
                <c:pt idx="2">
                  <c:v>198.87555627018844</c:v>
                </c:pt>
                <c:pt idx="3">
                  <c:v>235.2298723061017</c:v>
                </c:pt>
                <c:pt idx="4">
                  <c:v>212.04981084174972</c:v>
                </c:pt>
                <c:pt idx="5">
                  <c:v>132.15596500174092</c:v>
                </c:pt>
                <c:pt idx="6">
                  <c:v>-3.9030754016693621</c:v>
                </c:pt>
                <c:pt idx="7">
                  <c:v>6.3752026848884285</c:v>
                </c:pt>
                <c:pt idx="8">
                  <c:v>126.21213795604075</c:v>
                </c:pt>
                <c:pt idx="9">
                  <c:v>264.1325118418344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DAF-4CD8-BD6A-FDA56ABA9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32576"/>
        <c:axId val="107442944"/>
      </c:lineChart>
      <c:catAx>
        <c:axId val="107432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GB" sz="800"/>
                  <a:t>Policy Year</a:t>
                </a:r>
              </a:p>
            </c:rich>
          </c:tx>
          <c:layout/>
          <c:overlay val="0"/>
        </c:title>
        <c:majorTickMark val="none"/>
        <c:minorTickMark val="none"/>
        <c:tickLblPos val="low"/>
        <c:spPr>
          <a:ln w="19050">
            <a:solidFill>
              <a:srgbClr val="5E6A71"/>
            </a:solidFill>
            <a:prstDash val="solid"/>
          </a:ln>
        </c:spPr>
        <c:txPr>
          <a:bodyPr/>
          <a:lstStyle/>
          <a:p>
            <a:pPr>
              <a:defRPr sz="700" b="0" i="0">
                <a:solidFill>
                  <a:srgbClr val="000000"/>
                </a:solidFill>
                <a:latin typeface="Pru Sans Normal"/>
                <a:ea typeface="Pru Sans Normal"/>
                <a:cs typeface="Pru Sans Normal"/>
              </a:defRPr>
            </a:pPr>
            <a:endParaRPr lang="en-US"/>
          </a:p>
        </c:txPr>
        <c:crossAx val="107442944"/>
        <c:crosses val="autoZero"/>
        <c:auto val="1"/>
        <c:lblAlgn val="ctr"/>
        <c:lblOffset val="100"/>
        <c:noMultiLvlLbl val="0"/>
      </c:catAx>
      <c:valAx>
        <c:axId val="107442944"/>
        <c:scaling>
          <c:orientation val="minMax"/>
        </c:scaling>
        <c:delete val="0"/>
        <c:axPos val="l"/>
        <c:numFmt formatCode="#,##0\ ;\(#,##0\)" sourceLinked="1"/>
        <c:majorTickMark val="out"/>
        <c:minorTickMark val="none"/>
        <c:tickLblPos val="none"/>
        <c:txPr>
          <a:bodyPr/>
          <a:lstStyle/>
          <a:p>
            <a:pPr>
              <a:defRPr sz="700"/>
            </a:pPr>
            <a:endParaRPr lang="en-US"/>
          </a:p>
        </c:txPr>
        <c:crossAx val="107432576"/>
        <c:crosses val="autoZero"/>
        <c:crossBetween val="between"/>
        <c:majorUnit val="400"/>
      </c:valAx>
      <c:spPr>
        <a:solidFill>
          <a:srgbClr val="FFFFFF"/>
        </a:solidFill>
        <a:ln w="25400">
          <a:noFill/>
        </a:ln>
        <a:extLst/>
      </c:spPr>
    </c:plotArea>
    <c:legend>
      <c:legendPos val="b"/>
      <c:layout/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00" b="0" i="0">
              <a:solidFill>
                <a:srgbClr val="000000"/>
              </a:solidFill>
              <a:latin typeface="Pru Sans Normal"/>
              <a:ea typeface="Pru Sans Normal"/>
              <a:cs typeface="Pru Sans Normal"/>
            </a:defRPr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000" b="0" i="0">
          <a:solidFill>
            <a:srgbClr val="000000"/>
          </a:solidFill>
          <a:latin typeface="Pru Sans Normal"/>
          <a:ea typeface="Pru Sans Normal"/>
          <a:cs typeface="Pru Sans Norm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26483552629452"/>
          <c:y val="6.5343868955608064E-2"/>
          <c:w val="0.92888151427668064"/>
          <c:h val="0.91797016013131993"/>
        </c:manualLayout>
      </c:layout>
      <c:pieChart>
        <c:varyColors val="1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'[Chart in Microsoft PowerPoint]Sheet1'!$A$2:$A$8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'[Chart in Microsoft PowerPoint]Sheet1'!$B$2:$B$8</c:f>
              <c:numCache>
                <c:formatCode>General</c:formatCode>
                <c:ptCount val="7"/>
                <c:pt idx="0">
                  <c:v>0.16666666666666666</c:v>
                </c:pt>
                <c:pt idx="1">
                  <c:v>0.16666666666666666</c:v>
                </c:pt>
                <c:pt idx="2">
                  <c:v>0.16666666666666666</c:v>
                </c:pt>
                <c:pt idx="3">
                  <c:v>0.16666666666666666</c:v>
                </c:pt>
                <c:pt idx="4">
                  <c:v>0.16666666666666666</c:v>
                </c:pt>
                <c:pt idx="5">
                  <c:v>0.16666666666666666</c:v>
                </c:pt>
                <c:pt idx="6">
                  <c:v>0.16666666666666666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EE2C9-FFC4-4743-9735-B8D15A1D1F8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D7DF0B3-AD5C-4B9B-B8CE-EEF3B84F6B7E}">
      <dgm:prSet phldrT="[Text]"/>
      <dgm:spPr/>
      <dgm:t>
        <a:bodyPr/>
        <a:lstStyle/>
        <a:p>
          <a:r>
            <a:rPr lang="en-GB" b="1" noProof="0" dirty="0" smtClean="0"/>
            <a:t>Presentation and disclosure</a:t>
          </a:r>
          <a:endParaRPr lang="en-GB" b="1" dirty="0"/>
        </a:p>
      </dgm:t>
    </dgm:pt>
    <dgm:pt modelId="{B7590723-3FFE-42CA-BB72-25DB1A0EF5A6}" type="parTrans" cxnId="{649B7351-452B-437D-9F7D-F650C18DD2C3}">
      <dgm:prSet/>
      <dgm:spPr/>
      <dgm:t>
        <a:bodyPr/>
        <a:lstStyle/>
        <a:p>
          <a:endParaRPr lang="en-GB" b="1"/>
        </a:p>
      </dgm:t>
    </dgm:pt>
    <dgm:pt modelId="{CDF0760C-E4C8-466D-A37E-DD334CC59DA1}" type="sibTrans" cxnId="{649B7351-452B-437D-9F7D-F650C18DD2C3}">
      <dgm:prSet/>
      <dgm:spPr/>
      <dgm:t>
        <a:bodyPr/>
        <a:lstStyle/>
        <a:p>
          <a:endParaRPr lang="en-GB" b="1"/>
        </a:p>
      </dgm:t>
    </dgm:pt>
    <dgm:pt modelId="{6867AD81-984B-4A86-90B3-CBD595252046}">
      <dgm:prSet phldrT="[Text]"/>
      <dgm:spPr/>
      <dgm:t>
        <a:bodyPr/>
        <a:lstStyle/>
        <a:p>
          <a:r>
            <a:rPr lang="en-GB" b="1" noProof="0" dirty="0" smtClean="0"/>
            <a:t>Level of aggregation / onerous contracts</a:t>
          </a:r>
          <a:endParaRPr lang="en-GB" b="1" dirty="0"/>
        </a:p>
      </dgm:t>
    </dgm:pt>
    <dgm:pt modelId="{8C323360-2BC2-4E87-976B-3954DDCB2CF7}" type="parTrans" cxnId="{2425D229-3FA2-40BD-81F8-B6AFF5E71004}">
      <dgm:prSet/>
      <dgm:spPr/>
      <dgm:t>
        <a:bodyPr/>
        <a:lstStyle/>
        <a:p>
          <a:endParaRPr lang="en-GB" b="1"/>
        </a:p>
      </dgm:t>
    </dgm:pt>
    <dgm:pt modelId="{1296A17D-5F76-47A8-B3DD-3C9D4457B8AF}" type="sibTrans" cxnId="{2425D229-3FA2-40BD-81F8-B6AFF5E71004}">
      <dgm:prSet/>
      <dgm:spPr/>
      <dgm:t>
        <a:bodyPr/>
        <a:lstStyle/>
        <a:p>
          <a:endParaRPr lang="en-GB" b="1"/>
        </a:p>
      </dgm:t>
    </dgm:pt>
    <dgm:pt modelId="{4E801544-7A8D-4AF3-BB22-60C2B173D646}">
      <dgm:prSet phldrT="[Text]"/>
      <dgm:spPr/>
      <dgm:t>
        <a:bodyPr/>
        <a:lstStyle/>
        <a:p>
          <a:r>
            <a:rPr lang="en-GB" b="1" noProof="0" dirty="0" smtClean="0"/>
            <a:t>Best estimate cash flows</a:t>
          </a:r>
          <a:endParaRPr lang="en-GB" b="1" dirty="0"/>
        </a:p>
      </dgm:t>
    </dgm:pt>
    <dgm:pt modelId="{C4D20315-A024-4D43-9899-2DE5EE9EAE0C}" type="parTrans" cxnId="{3E2944A8-DB0A-4991-AB70-EF455485B126}">
      <dgm:prSet/>
      <dgm:spPr/>
      <dgm:t>
        <a:bodyPr/>
        <a:lstStyle/>
        <a:p>
          <a:endParaRPr lang="en-GB" b="1"/>
        </a:p>
      </dgm:t>
    </dgm:pt>
    <dgm:pt modelId="{6106EA1D-C2A1-4DA7-B6D7-6BD27505DC16}" type="sibTrans" cxnId="{3E2944A8-DB0A-4991-AB70-EF455485B126}">
      <dgm:prSet/>
      <dgm:spPr/>
      <dgm:t>
        <a:bodyPr/>
        <a:lstStyle/>
        <a:p>
          <a:endParaRPr lang="en-GB" b="1"/>
        </a:p>
      </dgm:t>
    </dgm:pt>
    <dgm:pt modelId="{8FE43626-B404-4897-9971-4C55C49EBD72}">
      <dgm:prSet phldrT="[Text]"/>
      <dgm:spPr/>
      <dgm:t>
        <a:bodyPr/>
        <a:lstStyle/>
        <a:p>
          <a:r>
            <a:rPr lang="en-GB" b="1" dirty="0" smtClean="0"/>
            <a:t>Simplified approach (PAA)</a:t>
          </a:r>
          <a:endParaRPr lang="en-GB" b="1" dirty="0"/>
        </a:p>
      </dgm:t>
    </dgm:pt>
    <dgm:pt modelId="{4F524787-E7A3-46EE-9B80-F9A195F9908D}" type="parTrans" cxnId="{422F9C09-98A1-4B42-B0DC-1C7F0C08B171}">
      <dgm:prSet/>
      <dgm:spPr/>
      <dgm:t>
        <a:bodyPr/>
        <a:lstStyle/>
        <a:p>
          <a:endParaRPr lang="en-GB" b="1"/>
        </a:p>
      </dgm:t>
    </dgm:pt>
    <dgm:pt modelId="{54DB89CF-1158-45BD-BADB-53DAAAB1224C}" type="sibTrans" cxnId="{422F9C09-98A1-4B42-B0DC-1C7F0C08B171}">
      <dgm:prSet/>
      <dgm:spPr/>
      <dgm:t>
        <a:bodyPr/>
        <a:lstStyle/>
        <a:p>
          <a:endParaRPr lang="en-GB" b="1"/>
        </a:p>
      </dgm:t>
    </dgm:pt>
    <dgm:pt modelId="{158AF706-6C11-450A-BF7A-6E4EA316417C}">
      <dgm:prSet phldrT="[Text]"/>
      <dgm:spPr/>
      <dgm:t>
        <a:bodyPr/>
        <a:lstStyle/>
        <a:p>
          <a:r>
            <a:rPr lang="en-GB" b="1" noProof="0" smtClean="0"/>
            <a:t>Risk adjustment</a:t>
          </a:r>
          <a:endParaRPr lang="en-GB" b="1" dirty="0"/>
        </a:p>
      </dgm:t>
    </dgm:pt>
    <dgm:pt modelId="{E47957CC-6D21-447E-BB5E-2AE9C7E99596}" type="parTrans" cxnId="{6E737D86-46B2-4B5A-9632-98D23470ADB3}">
      <dgm:prSet/>
      <dgm:spPr/>
      <dgm:t>
        <a:bodyPr/>
        <a:lstStyle/>
        <a:p>
          <a:endParaRPr lang="en-GB" b="1"/>
        </a:p>
      </dgm:t>
    </dgm:pt>
    <dgm:pt modelId="{5B73ED54-9854-419D-BAF3-7C9BE46F1043}" type="sibTrans" cxnId="{6E737D86-46B2-4B5A-9632-98D23470ADB3}">
      <dgm:prSet/>
      <dgm:spPr/>
      <dgm:t>
        <a:bodyPr/>
        <a:lstStyle/>
        <a:p>
          <a:endParaRPr lang="en-GB" b="1"/>
        </a:p>
      </dgm:t>
    </dgm:pt>
    <dgm:pt modelId="{4B52B743-AD0D-495E-8A26-5FD617D58C9B}">
      <dgm:prSet phldrT="[Text]"/>
      <dgm:spPr/>
      <dgm:t>
        <a:bodyPr/>
        <a:lstStyle/>
        <a:p>
          <a:r>
            <a:rPr lang="en-GB" b="1" dirty="0" smtClean="0"/>
            <a:t>Discounting</a:t>
          </a:r>
          <a:endParaRPr lang="en-GB" b="1" dirty="0"/>
        </a:p>
      </dgm:t>
    </dgm:pt>
    <dgm:pt modelId="{DE46B726-642D-44D1-A261-F50E82AFC4B8}" type="parTrans" cxnId="{627A1A84-384F-4DFE-881A-E9C49D958BB6}">
      <dgm:prSet/>
      <dgm:spPr/>
      <dgm:t>
        <a:bodyPr/>
        <a:lstStyle/>
        <a:p>
          <a:endParaRPr lang="en-GB" b="1"/>
        </a:p>
      </dgm:t>
    </dgm:pt>
    <dgm:pt modelId="{2FB5AA28-5ADB-425F-AEB8-8337259A0155}" type="sibTrans" cxnId="{627A1A84-384F-4DFE-881A-E9C49D958BB6}">
      <dgm:prSet/>
      <dgm:spPr/>
      <dgm:t>
        <a:bodyPr/>
        <a:lstStyle/>
        <a:p>
          <a:endParaRPr lang="en-GB" b="1"/>
        </a:p>
      </dgm:t>
    </dgm:pt>
    <dgm:pt modelId="{90C69659-1798-47F1-99CA-86D527010F1C}">
      <dgm:prSet phldrT="[Text]"/>
      <dgm:spPr/>
      <dgm:t>
        <a:bodyPr/>
        <a:lstStyle/>
        <a:p>
          <a:r>
            <a:rPr lang="en-GB" b="1" dirty="0" smtClean="0"/>
            <a:t>Reinsurance measurement</a:t>
          </a:r>
          <a:endParaRPr lang="en-GB" b="1" dirty="0"/>
        </a:p>
      </dgm:t>
    </dgm:pt>
    <dgm:pt modelId="{71CF5830-DF51-4E81-B97A-F50C15F5C701}" type="parTrans" cxnId="{74361F8B-A38D-4570-8DF7-FADE161FCD72}">
      <dgm:prSet/>
      <dgm:spPr/>
      <dgm:t>
        <a:bodyPr/>
        <a:lstStyle/>
        <a:p>
          <a:endParaRPr lang="en-GB" b="1"/>
        </a:p>
      </dgm:t>
    </dgm:pt>
    <dgm:pt modelId="{B56D29CE-7779-4B4B-8D11-576FA030FB7D}" type="sibTrans" cxnId="{74361F8B-A38D-4570-8DF7-FADE161FCD72}">
      <dgm:prSet/>
      <dgm:spPr/>
      <dgm:t>
        <a:bodyPr/>
        <a:lstStyle/>
        <a:p>
          <a:endParaRPr lang="en-GB" b="1"/>
        </a:p>
      </dgm:t>
    </dgm:pt>
    <dgm:pt modelId="{1EBD70AF-DC30-483D-9D01-71CC0CA8E9CC}">
      <dgm:prSet phldrT="[Text]"/>
      <dgm:spPr/>
      <dgm:t>
        <a:bodyPr/>
        <a:lstStyle/>
        <a:p>
          <a:r>
            <a:rPr lang="en-GB" b="1" dirty="0" smtClean="0"/>
            <a:t>Acquired portfolios</a:t>
          </a:r>
          <a:endParaRPr lang="en-GB" b="1" dirty="0"/>
        </a:p>
      </dgm:t>
    </dgm:pt>
    <dgm:pt modelId="{1BB990B9-2F00-4725-896D-C2FF85AAA150}" type="parTrans" cxnId="{6F731CE0-F637-474F-AD37-549829E90458}">
      <dgm:prSet/>
      <dgm:spPr/>
      <dgm:t>
        <a:bodyPr/>
        <a:lstStyle/>
        <a:p>
          <a:endParaRPr lang="en-GB" b="1"/>
        </a:p>
      </dgm:t>
    </dgm:pt>
    <dgm:pt modelId="{73BD2BED-DF1F-416E-9AA4-A8CAB99CAD40}" type="sibTrans" cxnId="{6F731CE0-F637-474F-AD37-549829E90458}">
      <dgm:prSet/>
      <dgm:spPr/>
      <dgm:t>
        <a:bodyPr/>
        <a:lstStyle/>
        <a:p>
          <a:endParaRPr lang="en-GB" b="1"/>
        </a:p>
      </dgm:t>
    </dgm:pt>
    <dgm:pt modelId="{D7FA345B-FB6C-4226-BEE7-318833F14AA3}">
      <dgm:prSet phldrT="[Text]"/>
      <dgm:spPr>
        <a:solidFill>
          <a:srgbClr val="008452"/>
        </a:solidFill>
      </dgm:spPr>
      <dgm:t>
        <a:bodyPr/>
        <a:lstStyle/>
        <a:p>
          <a:r>
            <a:rPr lang="en-GB" b="1" dirty="0" smtClean="0"/>
            <a:t>Contractual service margin (BBA only)</a:t>
          </a:r>
          <a:endParaRPr lang="en-GB" b="1" dirty="0"/>
        </a:p>
      </dgm:t>
    </dgm:pt>
    <dgm:pt modelId="{5E922740-9D6F-483C-9A72-AD680E680D8B}" type="parTrans" cxnId="{91703D40-B48F-43A9-A5CB-D03E789C683D}">
      <dgm:prSet/>
      <dgm:spPr/>
      <dgm:t>
        <a:bodyPr/>
        <a:lstStyle/>
        <a:p>
          <a:endParaRPr lang="en-GB" b="1"/>
        </a:p>
      </dgm:t>
    </dgm:pt>
    <dgm:pt modelId="{DA400E34-32E1-44DD-AAA9-E571403CD93C}" type="sibTrans" cxnId="{91703D40-B48F-43A9-A5CB-D03E789C683D}">
      <dgm:prSet/>
      <dgm:spPr/>
      <dgm:t>
        <a:bodyPr/>
        <a:lstStyle/>
        <a:p>
          <a:endParaRPr lang="en-GB" b="1"/>
        </a:p>
      </dgm:t>
    </dgm:pt>
    <dgm:pt modelId="{A737DF4A-DBB2-492E-B166-08413971251A}">
      <dgm:prSet phldrT="[Text]"/>
      <dgm:spPr/>
      <dgm:t>
        <a:bodyPr/>
        <a:lstStyle/>
        <a:p>
          <a:r>
            <a:rPr lang="en-GB" b="1" dirty="0" smtClean="0"/>
            <a:t>Transition</a:t>
          </a:r>
          <a:endParaRPr lang="en-GB" b="1" dirty="0"/>
        </a:p>
      </dgm:t>
    </dgm:pt>
    <dgm:pt modelId="{081074D8-0732-4EFD-8778-D2EAB3D5D9D3}" type="parTrans" cxnId="{A2460B83-E546-4402-9DFB-44C6BFBB1CAE}">
      <dgm:prSet/>
      <dgm:spPr/>
      <dgm:t>
        <a:bodyPr/>
        <a:lstStyle/>
        <a:p>
          <a:endParaRPr lang="en-GB" b="1"/>
        </a:p>
      </dgm:t>
    </dgm:pt>
    <dgm:pt modelId="{FD9E96B8-270B-4A50-A45E-2BD93F2A658B}" type="sibTrans" cxnId="{A2460B83-E546-4402-9DFB-44C6BFBB1CAE}">
      <dgm:prSet/>
      <dgm:spPr/>
      <dgm:t>
        <a:bodyPr/>
        <a:lstStyle/>
        <a:p>
          <a:endParaRPr lang="en-GB" b="1"/>
        </a:p>
      </dgm:t>
    </dgm:pt>
    <dgm:pt modelId="{A68FD517-5E21-4341-91E9-4FDF93E80269}" type="pres">
      <dgm:prSet presAssocID="{130EE2C9-FFC4-4743-9735-B8D15A1D1F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50145FE-7045-4325-B489-68562798066F}" type="pres">
      <dgm:prSet presAssocID="{ED7DF0B3-AD5C-4B9B-B8CE-EEF3B84F6B7E}" presName="node" presStyleLbl="node1" presStyleIdx="0" presStyleCnt="10" custLinFactX="66151" custLinFactY="100000" custLinFactNeighborX="100000" custLinFactNeighborY="1357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863967-42A8-4760-AEC2-D1E21EAD7842}" type="pres">
      <dgm:prSet presAssocID="{CDF0760C-E4C8-466D-A37E-DD334CC59DA1}" presName="sibTrans" presStyleCnt="0"/>
      <dgm:spPr/>
    </dgm:pt>
    <dgm:pt modelId="{90CAE0C1-AE37-476D-93F2-53F9AE648218}" type="pres">
      <dgm:prSet presAssocID="{6867AD81-984B-4A86-90B3-CBD595252046}" presName="node" presStyleLbl="node1" presStyleIdx="1" presStyleCnt="10" custLinFactY="14248" custLinFactNeighborX="-5539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7539BC-F9A6-476C-8277-85AC752AE5B0}" type="pres">
      <dgm:prSet presAssocID="{1296A17D-5F76-47A8-B3DD-3C9D4457B8AF}" presName="sibTrans" presStyleCnt="0"/>
      <dgm:spPr/>
    </dgm:pt>
    <dgm:pt modelId="{CF037739-13EA-47C9-BA8B-4A39BFBF5C80}" type="pres">
      <dgm:prSet presAssocID="{4E801544-7A8D-4AF3-BB22-60C2B173D646}" presName="node" presStyleLbl="node1" presStyleIdx="2" presStyleCnt="10" custLinFactX="-9623" custLinFactNeighborX="-100000" custLinFactNeighborY="14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7C5877-BA4E-4559-BA47-F587B20E4F0D}" type="pres">
      <dgm:prSet presAssocID="{6106EA1D-C2A1-4DA7-B6D7-6BD27505DC16}" presName="sibTrans" presStyleCnt="0"/>
      <dgm:spPr/>
    </dgm:pt>
    <dgm:pt modelId="{EBD6E443-85CC-4F2E-969F-6B97B7D494F4}" type="pres">
      <dgm:prSet presAssocID="{8FE43626-B404-4897-9971-4C55C49EBD72}" presName="node" presStyleLbl="node1" presStyleIdx="3" presStyleCnt="10" custLinFactX="-129777" custLinFactNeighborX="-200000" custLinFactNeighborY="-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48BE5B-00AA-4DC5-AF62-3AD8708D6D2D}" type="pres">
      <dgm:prSet presAssocID="{54DB89CF-1158-45BD-BADB-53DAAAB1224C}" presName="sibTrans" presStyleCnt="0"/>
      <dgm:spPr/>
    </dgm:pt>
    <dgm:pt modelId="{CC43FE94-BFAB-4081-A8EC-D18939139446}" type="pres">
      <dgm:prSet presAssocID="{158AF706-6C11-450A-BF7A-6E4EA316417C}" presName="node" presStyleLbl="node1" presStyleIdx="4" presStyleCnt="10" custLinFactX="139673" custLinFactY="-17585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9FA60C-8610-4199-88DF-1FC12B25C0C6}" type="pres">
      <dgm:prSet presAssocID="{5B73ED54-9854-419D-BAF3-7C9BE46F1043}" presName="sibTrans" presStyleCnt="0"/>
      <dgm:spPr/>
    </dgm:pt>
    <dgm:pt modelId="{529D3230-877D-4F4B-B7CB-EFD71CFCC274}" type="pres">
      <dgm:prSet presAssocID="{4B52B743-AD0D-495E-8A26-5FD617D58C9B}" presName="node" presStyleLbl="node1" presStyleIdx="5" presStyleCnt="10" custLinFactX="13249" custLinFactY="-1667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854DFD-5B95-405B-A315-6DBCF28622DE}" type="pres">
      <dgm:prSet presAssocID="{2FB5AA28-5ADB-425F-AEB8-8337259A0155}" presName="sibTrans" presStyleCnt="0"/>
      <dgm:spPr/>
    </dgm:pt>
    <dgm:pt modelId="{B685F60A-3269-44AA-BE50-0788FB6B5BBC}" type="pres">
      <dgm:prSet presAssocID="{D7FA345B-FB6C-4226-BEE7-318833F14AA3}" presName="node" presStyleLbl="node1" presStyleIdx="6" presStyleCnt="10" custLinFactNeighborX="-53848" custLinFactNeighborY="-24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D91D5-927E-4F74-877A-7B3312D1DD8F}" type="pres">
      <dgm:prSet presAssocID="{DA400E34-32E1-44DD-AAA9-E571403CD93C}" presName="sibTrans" presStyleCnt="0"/>
      <dgm:spPr/>
    </dgm:pt>
    <dgm:pt modelId="{9E876810-DEF3-4142-A297-D9BEA5ABE2AA}" type="pres">
      <dgm:prSet presAssocID="{90C69659-1798-47F1-99CA-86D527010F1C}" presName="node" presStyleLbl="node1" presStyleIdx="7" presStyleCnt="10" custLinFactNeighborX="-52299" custLinFactNeighborY="-24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4BA61C-DAF5-4C77-84AE-C7FB23A0F918}" type="pres">
      <dgm:prSet presAssocID="{B56D29CE-7779-4B4B-8D11-576FA030FB7D}" presName="sibTrans" presStyleCnt="0"/>
      <dgm:spPr/>
    </dgm:pt>
    <dgm:pt modelId="{7E993258-17DC-45D9-8FAC-355C3EE9E64A}" type="pres">
      <dgm:prSet presAssocID="{1EBD70AF-DC30-483D-9D01-71CC0CA8E9CC}" presName="node" presStyleLbl="node1" presStyleIdx="8" presStyleCnt="10" custLinFactNeighborX="-56243" custLinFactNeighborY="-3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AF8452-80FC-415C-9E6F-7541E11493A6}" type="pres">
      <dgm:prSet presAssocID="{73BD2BED-DF1F-416E-9AA4-A8CAB99CAD40}" presName="sibTrans" presStyleCnt="0"/>
      <dgm:spPr/>
    </dgm:pt>
    <dgm:pt modelId="{AF0082A4-DE56-435B-8A59-3C4523479BAC}" type="pres">
      <dgm:prSet presAssocID="{A737DF4A-DBB2-492E-B166-08413971251A}" presName="node" presStyleLbl="node1" presStyleIdx="9" presStyleCnt="10" custLinFactNeighborX="57701" custLinFactNeighborY="-3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2944A8-DB0A-4991-AB70-EF455485B126}" srcId="{130EE2C9-FFC4-4743-9735-B8D15A1D1F83}" destId="{4E801544-7A8D-4AF3-BB22-60C2B173D646}" srcOrd="2" destOrd="0" parTransId="{C4D20315-A024-4D43-9899-2DE5EE9EAE0C}" sibTransId="{6106EA1D-C2A1-4DA7-B6D7-6BD27505DC16}"/>
    <dgm:cxn modelId="{422F9C09-98A1-4B42-B0DC-1C7F0C08B171}" srcId="{130EE2C9-FFC4-4743-9735-B8D15A1D1F83}" destId="{8FE43626-B404-4897-9971-4C55C49EBD72}" srcOrd="3" destOrd="0" parTransId="{4F524787-E7A3-46EE-9B80-F9A195F9908D}" sibTransId="{54DB89CF-1158-45BD-BADB-53DAAAB1224C}"/>
    <dgm:cxn modelId="{91703D40-B48F-43A9-A5CB-D03E789C683D}" srcId="{130EE2C9-FFC4-4743-9735-B8D15A1D1F83}" destId="{D7FA345B-FB6C-4226-BEE7-318833F14AA3}" srcOrd="6" destOrd="0" parTransId="{5E922740-9D6F-483C-9A72-AD680E680D8B}" sibTransId="{DA400E34-32E1-44DD-AAA9-E571403CD93C}"/>
    <dgm:cxn modelId="{74361F8B-A38D-4570-8DF7-FADE161FCD72}" srcId="{130EE2C9-FFC4-4743-9735-B8D15A1D1F83}" destId="{90C69659-1798-47F1-99CA-86D527010F1C}" srcOrd="7" destOrd="0" parTransId="{71CF5830-DF51-4E81-B97A-F50C15F5C701}" sibTransId="{B56D29CE-7779-4B4B-8D11-576FA030FB7D}"/>
    <dgm:cxn modelId="{90DE596E-D74F-4634-AFE1-D45C2E066A35}" type="presOf" srcId="{6867AD81-984B-4A86-90B3-CBD595252046}" destId="{90CAE0C1-AE37-476D-93F2-53F9AE648218}" srcOrd="0" destOrd="0" presId="urn:microsoft.com/office/officeart/2005/8/layout/default"/>
    <dgm:cxn modelId="{016FD1FE-5D77-447C-96B9-3040F21DA7FF}" type="presOf" srcId="{8FE43626-B404-4897-9971-4C55C49EBD72}" destId="{EBD6E443-85CC-4F2E-969F-6B97B7D494F4}" srcOrd="0" destOrd="0" presId="urn:microsoft.com/office/officeart/2005/8/layout/default"/>
    <dgm:cxn modelId="{649B7351-452B-437D-9F7D-F650C18DD2C3}" srcId="{130EE2C9-FFC4-4743-9735-B8D15A1D1F83}" destId="{ED7DF0B3-AD5C-4B9B-B8CE-EEF3B84F6B7E}" srcOrd="0" destOrd="0" parTransId="{B7590723-3FFE-42CA-BB72-25DB1A0EF5A6}" sibTransId="{CDF0760C-E4C8-466D-A37E-DD334CC59DA1}"/>
    <dgm:cxn modelId="{2DF7A493-C456-4290-A387-39832BF102E9}" type="presOf" srcId="{1EBD70AF-DC30-483D-9D01-71CC0CA8E9CC}" destId="{7E993258-17DC-45D9-8FAC-355C3EE9E64A}" srcOrd="0" destOrd="0" presId="urn:microsoft.com/office/officeart/2005/8/layout/default"/>
    <dgm:cxn modelId="{2330A80E-33D8-4F90-BD31-F68BC54AF534}" type="presOf" srcId="{ED7DF0B3-AD5C-4B9B-B8CE-EEF3B84F6B7E}" destId="{C50145FE-7045-4325-B489-68562798066F}" srcOrd="0" destOrd="0" presId="urn:microsoft.com/office/officeart/2005/8/layout/default"/>
    <dgm:cxn modelId="{72B8989D-7684-45AB-ACE3-80F76035F776}" type="presOf" srcId="{130EE2C9-FFC4-4743-9735-B8D15A1D1F83}" destId="{A68FD517-5E21-4341-91E9-4FDF93E80269}" srcOrd="0" destOrd="0" presId="urn:microsoft.com/office/officeart/2005/8/layout/default"/>
    <dgm:cxn modelId="{6E737D86-46B2-4B5A-9632-98D23470ADB3}" srcId="{130EE2C9-FFC4-4743-9735-B8D15A1D1F83}" destId="{158AF706-6C11-450A-BF7A-6E4EA316417C}" srcOrd="4" destOrd="0" parTransId="{E47957CC-6D21-447E-BB5E-2AE9C7E99596}" sibTransId="{5B73ED54-9854-419D-BAF3-7C9BE46F1043}"/>
    <dgm:cxn modelId="{F466AF1C-3E6C-4D34-9BF5-13BE8A464CF5}" type="presOf" srcId="{4B52B743-AD0D-495E-8A26-5FD617D58C9B}" destId="{529D3230-877D-4F4B-B7CB-EFD71CFCC274}" srcOrd="0" destOrd="0" presId="urn:microsoft.com/office/officeart/2005/8/layout/default"/>
    <dgm:cxn modelId="{9189396C-3605-44FD-AD91-B4C0FFD44110}" type="presOf" srcId="{4E801544-7A8D-4AF3-BB22-60C2B173D646}" destId="{CF037739-13EA-47C9-BA8B-4A39BFBF5C80}" srcOrd="0" destOrd="0" presId="urn:microsoft.com/office/officeart/2005/8/layout/default"/>
    <dgm:cxn modelId="{528EA5C1-6F03-4665-BBAA-AE9F67BA2338}" type="presOf" srcId="{90C69659-1798-47F1-99CA-86D527010F1C}" destId="{9E876810-DEF3-4142-A297-D9BEA5ABE2AA}" srcOrd="0" destOrd="0" presId="urn:microsoft.com/office/officeart/2005/8/layout/default"/>
    <dgm:cxn modelId="{7F9A5B11-864A-4A33-92C2-C2ABBB375BAD}" type="presOf" srcId="{A737DF4A-DBB2-492E-B166-08413971251A}" destId="{AF0082A4-DE56-435B-8A59-3C4523479BAC}" srcOrd="0" destOrd="0" presId="urn:microsoft.com/office/officeart/2005/8/layout/default"/>
    <dgm:cxn modelId="{87F2FC34-064D-4EBB-8F40-21F5B7B5370B}" type="presOf" srcId="{158AF706-6C11-450A-BF7A-6E4EA316417C}" destId="{CC43FE94-BFAB-4081-A8EC-D18939139446}" srcOrd="0" destOrd="0" presId="urn:microsoft.com/office/officeart/2005/8/layout/default"/>
    <dgm:cxn modelId="{7A6E08CB-DBE3-4308-942D-1808CE6ED6BD}" type="presOf" srcId="{D7FA345B-FB6C-4226-BEE7-318833F14AA3}" destId="{B685F60A-3269-44AA-BE50-0788FB6B5BBC}" srcOrd="0" destOrd="0" presId="urn:microsoft.com/office/officeart/2005/8/layout/default"/>
    <dgm:cxn modelId="{A2460B83-E546-4402-9DFB-44C6BFBB1CAE}" srcId="{130EE2C9-FFC4-4743-9735-B8D15A1D1F83}" destId="{A737DF4A-DBB2-492E-B166-08413971251A}" srcOrd="9" destOrd="0" parTransId="{081074D8-0732-4EFD-8778-D2EAB3D5D9D3}" sibTransId="{FD9E96B8-270B-4A50-A45E-2BD93F2A658B}"/>
    <dgm:cxn modelId="{2425D229-3FA2-40BD-81F8-B6AFF5E71004}" srcId="{130EE2C9-FFC4-4743-9735-B8D15A1D1F83}" destId="{6867AD81-984B-4A86-90B3-CBD595252046}" srcOrd="1" destOrd="0" parTransId="{8C323360-2BC2-4E87-976B-3954DDCB2CF7}" sibTransId="{1296A17D-5F76-47A8-B3DD-3C9D4457B8AF}"/>
    <dgm:cxn modelId="{6F731CE0-F637-474F-AD37-549829E90458}" srcId="{130EE2C9-FFC4-4743-9735-B8D15A1D1F83}" destId="{1EBD70AF-DC30-483D-9D01-71CC0CA8E9CC}" srcOrd="8" destOrd="0" parTransId="{1BB990B9-2F00-4725-896D-C2FF85AAA150}" sibTransId="{73BD2BED-DF1F-416E-9AA4-A8CAB99CAD40}"/>
    <dgm:cxn modelId="{627A1A84-384F-4DFE-881A-E9C49D958BB6}" srcId="{130EE2C9-FFC4-4743-9735-B8D15A1D1F83}" destId="{4B52B743-AD0D-495E-8A26-5FD617D58C9B}" srcOrd="5" destOrd="0" parTransId="{DE46B726-642D-44D1-A261-F50E82AFC4B8}" sibTransId="{2FB5AA28-5ADB-425F-AEB8-8337259A0155}"/>
    <dgm:cxn modelId="{F3CEDE14-619E-43EC-974A-1D0A9C46FE2B}" type="presParOf" srcId="{A68FD517-5E21-4341-91E9-4FDF93E80269}" destId="{C50145FE-7045-4325-B489-68562798066F}" srcOrd="0" destOrd="0" presId="urn:microsoft.com/office/officeart/2005/8/layout/default"/>
    <dgm:cxn modelId="{C4DAB058-A118-417F-968F-58AD6C5ED9E6}" type="presParOf" srcId="{A68FD517-5E21-4341-91E9-4FDF93E80269}" destId="{3A863967-42A8-4760-AEC2-D1E21EAD7842}" srcOrd="1" destOrd="0" presId="urn:microsoft.com/office/officeart/2005/8/layout/default"/>
    <dgm:cxn modelId="{7CED71DF-8568-4A52-ADBF-CCD394E696BC}" type="presParOf" srcId="{A68FD517-5E21-4341-91E9-4FDF93E80269}" destId="{90CAE0C1-AE37-476D-93F2-53F9AE648218}" srcOrd="2" destOrd="0" presId="urn:microsoft.com/office/officeart/2005/8/layout/default"/>
    <dgm:cxn modelId="{844A1DC0-33B1-4ACF-A881-1941081457E4}" type="presParOf" srcId="{A68FD517-5E21-4341-91E9-4FDF93E80269}" destId="{AE7539BC-F9A6-476C-8277-85AC752AE5B0}" srcOrd="3" destOrd="0" presId="urn:microsoft.com/office/officeart/2005/8/layout/default"/>
    <dgm:cxn modelId="{412ACFDC-6059-4C5C-A570-4AC2DC0DD68B}" type="presParOf" srcId="{A68FD517-5E21-4341-91E9-4FDF93E80269}" destId="{CF037739-13EA-47C9-BA8B-4A39BFBF5C80}" srcOrd="4" destOrd="0" presId="urn:microsoft.com/office/officeart/2005/8/layout/default"/>
    <dgm:cxn modelId="{89604367-625E-4666-8F45-EAD5E236DBA9}" type="presParOf" srcId="{A68FD517-5E21-4341-91E9-4FDF93E80269}" destId="{437C5877-BA4E-4559-BA47-F587B20E4F0D}" srcOrd="5" destOrd="0" presId="urn:microsoft.com/office/officeart/2005/8/layout/default"/>
    <dgm:cxn modelId="{864F670D-4D9C-4A0A-8F98-55590976B817}" type="presParOf" srcId="{A68FD517-5E21-4341-91E9-4FDF93E80269}" destId="{EBD6E443-85CC-4F2E-969F-6B97B7D494F4}" srcOrd="6" destOrd="0" presId="urn:microsoft.com/office/officeart/2005/8/layout/default"/>
    <dgm:cxn modelId="{0D8AF46F-BAF9-4FAF-B160-CC7F6E83352A}" type="presParOf" srcId="{A68FD517-5E21-4341-91E9-4FDF93E80269}" destId="{6F48BE5B-00AA-4DC5-AF62-3AD8708D6D2D}" srcOrd="7" destOrd="0" presId="urn:microsoft.com/office/officeart/2005/8/layout/default"/>
    <dgm:cxn modelId="{B429809C-CB18-4371-9BBB-758941FB247B}" type="presParOf" srcId="{A68FD517-5E21-4341-91E9-4FDF93E80269}" destId="{CC43FE94-BFAB-4081-A8EC-D18939139446}" srcOrd="8" destOrd="0" presId="urn:microsoft.com/office/officeart/2005/8/layout/default"/>
    <dgm:cxn modelId="{6CA5E8B3-FC6D-4C32-9586-A0C521EC9CEC}" type="presParOf" srcId="{A68FD517-5E21-4341-91E9-4FDF93E80269}" destId="{779FA60C-8610-4199-88DF-1FC12B25C0C6}" srcOrd="9" destOrd="0" presId="urn:microsoft.com/office/officeart/2005/8/layout/default"/>
    <dgm:cxn modelId="{22534BF8-898A-4892-868D-3E49514CEA06}" type="presParOf" srcId="{A68FD517-5E21-4341-91E9-4FDF93E80269}" destId="{529D3230-877D-4F4B-B7CB-EFD71CFCC274}" srcOrd="10" destOrd="0" presId="urn:microsoft.com/office/officeart/2005/8/layout/default"/>
    <dgm:cxn modelId="{F62656DD-F993-4E30-A8A8-710618B3C8A6}" type="presParOf" srcId="{A68FD517-5E21-4341-91E9-4FDF93E80269}" destId="{7E854DFD-5B95-405B-A315-6DBCF28622DE}" srcOrd="11" destOrd="0" presId="urn:microsoft.com/office/officeart/2005/8/layout/default"/>
    <dgm:cxn modelId="{C2D1C7BB-1F99-4ED3-8419-9F401A8905EB}" type="presParOf" srcId="{A68FD517-5E21-4341-91E9-4FDF93E80269}" destId="{B685F60A-3269-44AA-BE50-0788FB6B5BBC}" srcOrd="12" destOrd="0" presId="urn:microsoft.com/office/officeart/2005/8/layout/default"/>
    <dgm:cxn modelId="{31BBEB23-67B6-481F-BA31-FB56D824AF11}" type="presParOf" srcId="{A68FD517-5E21-4341-91E9-4FDF93E80269}" destId="{93BD91D5-927E-4F74-877A-7B3312D1DD8F}" srcOrd="13" destOrd="0" presId="urn:microsoft.com/office/officeart/2005/8/layout/default"/>
    <dgm:cxn modelId="{E56DF53C-84C9-47E9-B665-16905CFC9781}" type="presParOf" srcId="{A68FD517-5E21-4341-91E9-4FDF93E80269}" destId="{9E876810-DEF3-4142-A297-D9BEA5ABE2AA}" srcOrd="14" destOrd="0" presId="urn:microsoft.com/office/officeart/2005/8/layout/default"/>
    <dgm:cxn modelId="{D9A3DFA2-2DF6-4059-A8BD-7C610416A3CC}" type="presParOf" srcId="{A68FD517-5E21-4341-91E9-4FDF93E80269}" destId="{D24BA61C-DAF5-4C77-84AE-C7FB23A0F918}" srcOrd="15" destOrd="0" presId="urn:microsoft.com/office/officeart/2005/8/layout/default"/>
    <dgm:cxn modelId="{BCE05E7B-87A5-47EA-B0C2-CE6061AE22A9}" type="presParOf" srcId="{A68FD517-5E21-4341-91E9-4FDF93E80269}" destId="{7E993258-17DC-45D9-8FAC-355C3EE9E64A}" srcOrd="16" destOrd="0" presId="urn:microsoft.com/office/officeart/2005/8/layout/default"/>
    <dgm:cxn modelId="{0082D933-63D3-40EA-88B1-EE4885F7D397}" type="presParOf" srcId="{A68FD517-5E21-4341-91E9-4FDF93E80269}" destId="{8EAF8452-80FC-415C-9E6F-7541E11493A6}" srcOrd="17" destOrd="0" presId="urn:microsoft.com/office/officeart/2005/8/layout/default"/>
    <dgm:cxn modelId="{436CE6CA-0DEC-4594-8780-5ADF29D4ACC4}" type="presParOf" srcId="{A68FD517-5E21-4341-91E9-4FDF93E80269}" destId="{AF0082A4-DE56-435B-8A59-3C4523479BA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EE2C9-FFC4-4743-9735-B8D15A1D1F8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D7DF0B3-AD5C-4B9B-B8CE-EEF3B84F6B7E}">
      <dgm:prSet phldrT="[Text]"/>
      <dgm:spPr/>
      <dgm:t>
        <a:bodyPr/>
        <a:lstStyle/>
        <a:p>
          <a:r>
            <a:rPr lang="en-GB" b="1" noProof="0" dirty="0" smtClean="0"/>
            <a:t>Presentation and disclosure</a:t>
          </a:r>
          <a:endParaRPr lang="en-GB" b="1" dirty="0"/>
        </a:p>
      </dgm:t>
    </dgm:pt>
    <dgm:pt modelId="{B7590723-3FFE-42CA-BB72-25DB1A0EF5A6}" type="parTrans" cxnId="{649B7351-452B-437D-9F7D-F650C18DD2C3}">
      <dgm:prSet/>
      <dgm:spPr/>
      <dgm:t>
        <a:bodyPr/>
        <a:lstStyle/>
        <a:p>
          <a:endParaRPr lang="en-GB" b="1"/>
        </a:p>
      </dgm:t>
    </dgm:pt>
    <dgm:pt modelId="{CDF0760C-E4C8-466D-A37E-DD334CC59DA1}" type="sibTrans" cxnId="{649B7351-452B-437D-9F7D-F650C18DD2C3}">
      <dgm:prSet/>
      <dgm:spPr/>
      <dgm:t>
        <a:bodyPr/>
        <a:lstStyle/>
        <a:p>
          <a:endParaRPr lang="en-GB" b="1"/>
        </a:p>
      </dgm:t>
    </dgm:pt>
    <dgm:pt modelId="{6867AD81-984B-4A86-90B3-CBD595252046}">
      <dgm:prSet phldrT="[Text]"/>
      <dgm:spPr/>
      <dgm:t>
        <a:bodyPr/>
        <a:lstStyle/>
        <a:p>
          <a:r>
            <a:rPr lang="en-GB" b="1" noProof="0" dirty="0" smtClean="0"/>
            <a:t>Level of aggregation / onerous contracts</a:t>
          </a:r>
          <a:endParaRPr lang="en-GB" b="1" dirty="0"/>
        </a:p>
      </dgm:t>
    </dgm:pt>
    <dgm:pt modelId="{8C323360-2BC2-4E87-976B-3954DDCB2CF7}" type="parTrans" cxnId="{2425D229-3FA2-40BD-81F8-B6AFF5E71004}">
      <dgm:prSet/>
      <dgm:spPr/>
      <dgm:t>
        <a:bodyPr/>
        <a:lstStyle/>
        <a:p>
          <a:endParaRPr lang="en-GB" b="1"/>
        </a:p>
      </dgm:t>
    </dgm:pt>
    <dgm:pt modelId="{1296A17D-5F76-47A8-B3DD-3C9D4457B8AF}" type="sibTrans" cxnId="{2425D229-3FA2-40BD-81F8-B6AFF5E71004}">
      <dgm:prSet/>
      <dgm:spPr/>
      <dgm:t>
        <a:bodyPr/>
        <a:lstStyle/>
        <a:p>
          <a:endParaRPr lang="en-GB" b="1"/>
        </a:p>
      </dgm:t>
    </dgm:pt>
    <dgm:pt modelId="{4E801544-7A8D-4AF3-BB22-60C2B173D646}">
      <dgm:prSet phldrT="[Text]"/>
      <dgm:spPr/>
      <dgm:t>
        <a:bodyPr/>
        <a:lstStyle/>
        <a:p>
          <a:r>
            <a:rPr lang="en-GB" b="1" noProof="0" dirty="0" smtClean="0"/>
            <a:t>Best estimate cash flows</a:t>
          </a:r>
          <a:endParaRPr lang="en-GB" b="1" dirty="0"/>
        </a:p>
      </dgm:t>
    </dgm:pt>
    <dgm:pt modelId="{C4D20315-A024-4D43-9899-2DE5EE9EAE0C}" type="parTrans" cxnId="{3E2944A8-DB0A-4991-AB70-EF455485B126}">
      <dgm:prSet/>
      <dgm:spPr/>
      <dgm:t>
        <a:bodyPr/>
        <a:lstStyle/>
        <a:p>
          <a:endParaRPr lang="en-GB" b="1"/>
        </a:p>
      </dgm:t>
    </dgm:pt>
    <dgm:pt modelId="{6106EA1D-C2A1-4DA7-B6D7-6BD27505DC16}" type="sibTrans" cxnId="{3E2944A8-DB0A-4991-AB70-EF455485B126}">
      <dgm:prSet/>
      <dgm:spPr/>
      <dgm:t>
        <a:bodyPr/>
        <a:lstStyle/>
        <a:p>
          <a:endParaRPr lang="en-GB" b="1"/>
        </a:p>
      </dgm:t>
    </dgm:pt>
    <dgm:pt modelId="{8FE43626-B404-4897-9971-4C55C49EBD72}">
      <dgm:prSet phldrT="[Text]"/>
      <dgm:spPr/>
      <dgm:t>
        <a:bodyPr/>
        <a:lstStyle/>
        <a:p>
          <a:r>
            <a:rPr lang="en-GB" b="1" dirty="0" smtClean="0"/>
            <a:t>Simplified approach (PAA)</a:t>
          </a:r>
          <a:endParaRPr lang="en-GB" b="1" dirty="0"/>
        </a:p>
      </dgm:t>
    </dgm:pt>
    <dgm:pt modelId="{4F524787-E7A3-46EE-9B80-F9A195F9908D}" type="parTrans" cxnId="{422F9C09-98A1-4B42-B0DC-1C7F0C08B171}">
      <dgm:prSet/>
      <dgm:spPr/>
      <dgm:t>
        <a:bodyPr/>
        <a:lstStyle/>
        <a:p>
          <a:endParaRPr lang="en-GB" b="1"/>
        </a:p>
      </dgm:t>
    </dgm:pt>
    <dgm:pt modelId="{54DB89CF-1158-45BD-BADB-53DAAAB1224C}" type="sibTrans" cxnId="{422F9C09-98A1-4B42-B0DC-1C7F0C08B171}">
      <dgm:prSet/>
      <dgm:spPr/>
      <dgm:t>
        <a:bodyPr/>
        <a:lstStyle/>
        <a:p>
          <a:endParaRPr lang="en-GB" b="1"/>
        </a:p>
      </dgm:t>
    </dgm:pt>
    <dgm:pt modelId="{158AF706-6C11-450A-BF7A-6E4EA316417C}">
      <dgm:prSet phldrT="[Text]"/>
      <dgm:spPr/>
      <dgm:t>
        <a:bodyPr/>
        <a:lstStyle/>
        <a:p>
          <a:r>
            <a:rPr lang="en-GB" b="1" noProof="0" smtClean="0"/>
            <a:t>Risk adjustment</a:t>
          </a:r>
          <a:endParaRPr lang="en-GB" b="1" dirty="0"/>
        </a:p>
      </dgm:t>
    </dgm:pt>
    <dgm:pt modelId="{E47957CC-6D21-447E-BB5E-2AE9C7E99596}" type="parTrans" cxnId="{6E737D86-46B2-4B5A-9632-98D23470ADB3}">
      <dgm:prSet/>
      <dgm:spPr/>
      <dgm:t>
        <a:bodyPr/>
        <a:lstStyle/>
        <a:p>
          <a:endParaRPr lang="en-GB" b="1"/>
        </a:p>
      </dgm:t>
    </dgm:pt>
    <dgm:pt modelId="{5B73ED54-9854-419D-BAF3-7C9BE46F1043}" type="sibTrans" cxnId="{6E737D86-46B2-4B5A-9632-98D23470ADB3}">
      <dgm:prSet/>
      <dgm:spPr/>
      <dgm:t>
        <a:bodyPr/>
        <a:lstStyle/>
        <a:p>
          <a:endParaRPr lang="en-GB" b="1"/>
        </a:p>
      </dgm:t>
    </dgm:pt>
    <dgm:pt modelId="{4B52B743-AD0D-495E-8A26-5FD617D58C9B}">
      <dgm:prSet phldrT="[Text]"/>
      <dgm:spPr/>
      <dgm:t>
        <a:bodyPr/>
        <a:lstStyle/>
        <a:p>
          <a:r>
            <a:rPr lang="en-GB" b="1" dirty="0" smtClean="0"/>
            <a:t>Discounting</a:t>
          </a:r>
          <a:endParaRPr lang="en-GB" b="1" dirty="0"/>
        </a:p>
      </dgm:t>
    </dgm:pt>
    <dgm:pt modelId="{DE46B726-642D-44D1-A261-F50E82AFC4B8}" type="parTrans" cxnId="{627A1A84-384F-4DFE-881A-E9C49D958BB6}">
      <dgm:prSet/>
      <dgm:spPr/>
      <dgm:t>
        <a:bodyPr/>
        <a:lstStyle/>
        <a:p>
          <a:endParaRPr lang="en-GB" b="1"/>
        </a:p>
      </dgm:t>
    </dgm:pt>
    <dgm:pt modelId="{2FB5AA28-5ADB-425F-AEB8-8337259A0155}" type="sibTrans" cxnId="{627A1A84-384F-4DFE-881A-E9C49D958BB6}">
      <dgm:prSet/>
      <dgm:spPr/>
      <dgm:t>
        <a:bodyPr/>
        <a:lstStyle/>
        <a:p>
          <a:endParaRPr lang="en-GB" b="1"/>
        </a:p>
      </dgm:t>
    </dgm:pt>
    <dgm:pt modelId="{90C69659-1798-47F1-99CA-86D527010F1C}">
      <dgm:prSet phldrT="[Text]"/>
      <dgm:spPr/>
      <dgm:t>
        <a:bodyPr/>
        <a:lstStyle/>
        <a:p>
          <a:r>
            <a:rPr lang="en-GB" b="1" dirty="0" smtClean="0"/>
            <a:t>Reinsurance measurement</a:t>
          </a:r>
          <a:endParaRPr lang="en-GB" b="1" dirty="0"/>
        </a:p>
      </dgm:t>
    </dgm:pt>
    <dgm:pt modelId="{71CF5830-DF51-4E81-B97A-F50C15F5C701}" type="parTrans" cxnId="{74361F8B-A38D-4570-8DF7-FADE161FCD72}">
      <dgm:prSet/>
      <dgm:spPr/>
      <dgm:t>
        <a:bodyPr/>
        <a:lstStyle/>
        <a:p>
          <a:endParaRPr lang="en-GB" b="1"/>
        </a:p>
      </dgm:t>
    </dgm:pt>
    <dgm:pt modelId="{B56D29CE-7779-4B4B-8D11-576FA030FB7D}" type="sibTrans" cxnId="{74361F8B-A38D-4570-8DF7-FADE161FCD72}">
      <dgm:prSet/>
      <dgm:spPr/>
      <dgm:t>
        <a:bodyPr/>
        <a:lstStyle/>
        <a:p>
          <a:endParaRPr lang="en-GB" b="1"/>
        </a:p>
      </dgm:t>
    </dgm:pt>
    <dgm:pt modelId="{1EBD70AF-DC30-483D-9D01-71CC0CA8E9CC}">
      <dgm:prSet phldrT="[Text]"/>
      <dgm:spPr/>
      <dgm:t>
        <a:bodyPr/>
        <a:lstStyle/>
        <a:p>
          <a:r>
            <a:rPr lang="en-GB" b="1" dirty="0" smtClean="0"/>
            <a:t>Acquired portfolios</a:t>
          </a:r>
          <a:endParaRPr lang="en-GB" b="1" dirty="0"/>
        </a:p>
      </dgm:t>
    </dgm:pt>
    <dgm:pt modelId="{1BB990B9-2F00-4725-896D-C2FF85AAA150}" type="parTrans" cxnId="{6F731CE0-F637-474F-AD37-549829E90458}">
      <dgm:prSet/>
      <dgm:spPr/>
      <dgm:t>
        <a:bodyPr/>
        <a:lstStyle/>
        <a:p>
          <a:endParaRPr lang="en-GB" b="1"/>
        </a:p>
      </dgm:t>
    </dgm:pt>
    <dgm:pt modelId="{73BD2BED-DF1F-416E-9AA4-A8CAB99CAD40}" type="sibTrans" cxnId="{6F731CE0-F637-474F-AD37-549829E90458}">
      <dgm:prSet/>
      <dgm:spPr/>
      <dgm:t>
        <a:bodyPr/>
        <a:lstStyle/>
        <a:p>
          <a:endParaRPr lang="en-GB" b="1"/>
        </a:p>
      </dgm:t>
    </dgm:pt>
    <dgm:pt modelId="{D7FA345B-FB6C-4226-BEE7-318833F14AA3}">
      <dgm:prSet phldrT="[Text]"/>
      <dgm:spPr>
        <a:solidFill>
          <a:srgbClr val="008452"/>
        </a:solidFill>
      </dgm:spPr>
      <dgm:t>
        <a:bodyPr/>
        <a:lstStyle/>
        <a:p>
          <a:r>
            <a:rPr lang="en-GB" b="1" dirty="0" smtClean="0"/>
            <a:t>Contractual service margin (BBA only)</a:t>
          </a:r>
          <a:endParaRPr lang="en-GB" b="1" dirty="0"/>
        </a:p>
      </dgm:t>
    </dgm:pt>
    <dgm:pt modelId="{5E922740-9D6F-483C-9A72-AD680E680D8B}" type="parTrans" cxnId="{91703D40-B48F-43A9-A5CB-D03E789C683D}">
      <dgm:prSet/>
      <dgm:spPr/>
      <dgm:t>
        <a:bodyPr/>
        <a:lstStyle/>
        <a:p>
          <a:endParaRPr lang="en-GB" b="1"/>
        </a:p>
      </dgm:t>
    </dgm:pt>
    <dgm:pt modelId="{DA400E34-32E1-44DD-AAA9-E571403CD93C}" type="sibTrans" cxnId="{91703D40-B48F-43A9-A5CB-D03E789C683D}">
      <dgm:prSet/>
      <dgm:spPr/>
      <dgm:t>
        <a:bodyPr/>
        <a:lstStyle/>
        <a:p>
          <a:endParaRPr lang="en-GB" b="1"/>
        </a:p>
      </dgm:t>
    </dgm:pt>
    <dgm:pt modelId="{A737DF4A-DBB2-492E-B166-08413971251A}">
      <dgm:prSet phldrT="[Text]"/>
      <dgm:spPr/>
      <dgm:t>
        <a:bodyPr/>
        <a:lstStyle/>
        <a:p>
          <a:r>
            <a:rPr lang="en-GB" b="1" dirty="0" smtClean="0"/>
            <a:t>Transition</a:t>
          </a:r>
          <a:endParaRPr lang="en-GB" b="1" dirty="0"/>
        </a:p>
      </dgm:t>
    </dgm:pt>
    <dgm:pt modelId="{081074D8-0732-4EFD-8778-D2EAB3D5D9D3}" type="parTrans" cxnId="{A2460B83-E546-4402-9DFB-44C6BFBB1CAE}">
      <dgm:prSet/>
      <dgm:spPr/>
      <dgm:t>
        <a:bodyPr/>
        <a:lstStyle/>
        <a:p>
          <a:endParaRPr lang="en-GB" b="1"/>
        </a:p>
      </dgm:t>
    </dgm:pt>
    <dgm:pt modelId="{FD9E96B8-270B-4A50-A45E-2BD93F2A658B}" type="sibTrans" cxnId="{A2460B83-E546-4402-9DFB-44C6BFBB1CAE}">
      <dgm:prSet/>
      <dgm:spPr/>
      <dgm:t>
        <a:bodyPr/>
        <a:lstStyle/>
        <a:p>
          <a:endParaRPr lang="en-GB" b="1"/>
        </a:p>
      </dgm:t>
    </dgm:pt>
    <dgm:pt modelId="{A68FD517-5E21-4341-91E9-4FDF93E80269}" type="pres">
      <dgm:prSet presAssocID="{130EE2C9-FFC4-4743-9735-B8D15A1D1F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50145FE-7045-4325-B489-68562798066F}" type="pres">
      <dgm:prSet presAssocID="{ED7DF0B3-AD5C-4B9B-B8CE-EEF3B84F6B7E}" presName="node" presStyleLbl="node1" presStyleIdx="0" presStyleCnt="10" custLinFactX="66151" custLinFactY="100000" custLinFactNeighborX="100000" custLinFactNeighborY="1357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863967-42A8-4760-AEC2-D1E21EAD7842}" type="pres">
      <dgm:prSet presAssocID="{CDF0760C-E4C8-466D-A37E-DD334CC59DA1}" presName="sibTrans" presStyleCnt="0"/>
      <dgm:spPr/>
    </dgm:pt>
    <dgm:pt modelId="{90CAE0C1-AE37-476D-93F2-53F9AE648218}" type="pres">
      <dgm:prSet presAssocID="{6867AD81-984B-4A86-90B3-CBD595252046}" presName="node" presStyleLbl="node1" presStyleIdx="1" presStyleCnt="10" custLinFactY="14248" custLinFactNeighborX="-5539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7539BC-F9A6-476C-8277-85AC752AE5B0}" type="pres">
      <dgm:prSet presAssocID="{1296A17D-5F76-47A8-B3DD-3C9D4457B8AF}" presName="sibTrans" presStyleCnt="0"/>
      <dgm:spPr/>
    </dgm:pt>
    <dgm:pt modelId="{CF037739-13EA-47C9-BA8B-4A39BFBF5C80}" type="pres">
      <dgm:prSet presAssocID="{4E801544-7A8D-4AF3-BB22-60C2B173D646}" presName="node" presStyleLbl="node1" presStyleIdx="2" presStyleCnt="10" custLinFactX="-9623" custLinFactNeighborX="-100000" custLinFactNeighborY="14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7C5877-BA4E-4559-BA47-F587B20E4F0D}" type="pres">
      <dgm:prSet presAssocID="{6106EA1D-C2A1-4DA7-B6D7-6BD27505DC16}" presName="sibTrans" presStyleCnt="0"/>
      <dgm:spPr/>
    </dgm:pt>
    <dgm:pt modelId="{EBD6E443-85CC-4F2E-969F-6B97B7D494F4}" type="pres">
      <dgm:prSet presAssocID="{8FE43626-B404-4897-9971-4C55C49EBD72}" presName="node" presStyleLbl="node1" presStyleIdx="3" presStyleCnt="10" custLinFactX="-129777" custLinFactNeighborX="-200000" custLinFactNeighborY="-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48BE5B-00AA-4DC5-AF62-3AD8708D6D2D}" type="pres">
      <dgm:prSet presAssocID="{54DB89CF-1158-45BD-BADB-53DAAAB1224C}" presName="sibTrans" presStyleCnt="0"/>
      <dgm:spPr/>
    </dgm:pt>
    <dgm:pt modelId="{CC43FE94-BFAB-4081-A8EC-D18939139446}" type="pres">
      <dgm:prSet presAssocID="{158AF706-6C11-450A-BF7A-6E4EA316417C}" presName="node" presStyleLbl="node1" presStyleIdx="4" presStyleCnt="10" custLinFactX="139673" custLinFactY="-17585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9FA60C-8610-4199-88DF-1FC12B25C0C6}" type="pres">
      <dgm:prSet presAssocID="{5B73ED54-9854-419D-BAF3-7C9BE46F1043}" presName="sibTrans" presStyleCnt="0"/>
      <dgm:spPr/>
    </dgm:pt>
    <dgm:pt modelId="{529D3230-877D-4F4B-B7CB-EFD71CFCC274}" type="pres">
      <dgm:prSet presAssocID="{4B52B743-AD0D-495E-8A26-5FD617D58C9B}" presName="node" presStyleLbl="node1" presStyleIdx="5" presStyleCnt="10" custLinFactX="13249" custLinFactY="-1667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854DFD-5B95-405B-A315-6DBCF28622DE}" type="pres">
      <dgm:prSet presAssocID="{2FB5AA28-5ADB-425F-AEB8-8337259A0155}" presName="sibTrans" presStyleCnt="0"/>
      <dgm:spPr/>
    </dgm:pt>
    <dgm:pt modelId="{B685F60A-3269-44AA-BE50-0788FB6B5BBC}" type="pres">
      <dgm:prSet presAssocID="{D7FA345B-FB6C-4226-BEE7-318833F14AA3}" presName="node" presStyleLbl="node1" presStyleIdx="6" presStyleCnt="10" custLinFactNeighborX="-53848" custLinFactNeighborY="-24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D91D5-927E-4F74-877A-7B3312D1DD8F}" type="pres">
      <dgm:prSet presAssocID="{DA400E34-32E1-44DD-AAA9-E571403CD93C}" presName="sibTrans" presStyleCnt="0"/>
      <dgm:spPr/>
    </dgm:pt>
    <dgm:pt modelId="{9E876810-DEF3-4142-A297-D9BEA5ABE2AA}" type="pres">
      <dgm:prSet presAssocID="{90C69659-1798-47F1-99CA-86D527010F1C}" presName="node" presStyleLbl="node1" presStyleIdx="7" presStyleCnt="10" custLinFactNeighborX="-52299" custLinFactNeighborY="-24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4BA61C-DAF5-4C77-84AE-C7FB23A0F918}" type="pres">
      <dgm:prSet presAssocID="{B56D29CE-7779-4B4B-8D11-576FA030FB7D}" presName="sibTrans" presStyleCnt="0"/>
      <dgm:spPr/>
    </dgm:pt>
    <dgm:pt modelId="{7E993258-17DC-45D9-8FAC-355C3EE9E64A}" type="pres">
      <dgm:prSet presAssocID="{1EBD70AF-DC30-483D-9D01-71CC0CA8E9CC}" presName="node" presStyleLbl="node1" presStyleIdx="8" presStyleCnt="10" custLinFactNeighborX="-56243" custLinFactNeighborY="-3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AF8452-80FC-415C-9E6F-7541E11493A6}" type="pres">
      <dgm:prSet presAssocID="{73BD2BED-DF1F-416E-9AA4-A8CAB99CAD40}" presName="sibTrans" presStyleCnt="0"/>
      <dgm:spPr/>
    </dgm:pt>
    <dgm:pt modelId="{AF0082A4-DE56-435B-8A59-3C4523479BAC}" type="pres">
      <dgm:prSet presAssocID="{A737DF4A-DBB2-492E-B166-08413971251A}" presName="node" presStyleLbl="node1" presStyleIdx="9" presStyleCnt="10" custLinFactNeighborX="57701" custLinFactNeighborY="-3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7CC4ED-B8DF-4DF5-9F4F-B4781B96B42E}" type="presOf" srcId="{4B52B743-AD0D-495E-8A26-5FD617D58C9B}" destId="{529D3230-877D-4F4B-B7CB-EFD71CFCC274}" srcOrd="0" destOrd="0" presId="urn:microsoft.com/office/officeart/2005/8/layout/default"/>
    <dgm:cxn modelId="{B2D482CF-7AFB-4D8D-BF18-8AF1C4CD6B29}" type="presOf" srcId="{8FE43626-B404-4897-9971-4C55C49EBD72}" destId="{EBD6E443-85CC-4F2E-969F-6B97B7D494F4}" srcOrd="0" destOrd="0" presId="urn:microsoft.com/office/officeart/2005/8/layout/default"/>
    <dgm:cxn modelId="{91703D40-B48F-43A9-A5CB-D03E789C683D}" srcId="{130EE2C9-FFC4-4743-9735-B8D15A1D1F83}" destId="{D7FA345B-FB6C-4226-BEE7-318833F14AA3}" srcOrd="6" destOrd="0" parTransId="{5E922740-9D6F-483C-9A72-AD680E680D8B}" sibTransId="{DA400E34-32E1-44DD-AAA9-E571403CD93C}"/>
    <dgm:cxn modelId="{649B7351-452B-437D-9F7D-F650C18DD2C3}" srcId="{130EE2C9-FFC4-4743-9735-B8D15A1D1F83}" destId="{ED7DF0B3-AD5C-4B9B-B8CE-EEF3B84F6B7E}" srcOrd="0" destOrd="0" parTransId="{B7590723-3FFE-42CA-BB72-25DB1A0EF5A6}" sibTransId="{CDF0760C-E4C8-466D-A37E-DD334CC59DA1}"/>
    <dgm:cxn modelId="{AFF4C9DE-21BD-4D28-A268-55312571C3BB}" type="presOf" srcId="{6867AD81-984B-4A86-90B3-CBD595252046}" destId="{90CAE0C1-AE37-476D-93F2-53F9AE648218}" srcOrd="0" destOrd="0" presId="urn:microsoft.com/office/officeart/2005/8/layout/default"/>
    <dgm:cxn modelId="{328E869E-A626-4A07-9CB0-2C6F68CE68BC}" type="presOf" srcId="{1EBD70AF-DC30-483D-9D01-71CC0CA8E9CC}" destId="{7E993258-17DC-45D9-8FAC-355C3EE9E64A}" srcOrd="0" destOrd="0" presId="urn:microsoft.com/office/officeart/2005/8/layout/default"/>
    <dgm:cxn modelId="{46ADAC2C-23C5-401D-B7F0-CB1CD5B24067}" type="presOf" srcId="{4E801544-7A8D-4AF3-BB22-60C2B173D646}" destId="{CF037739-13EA-47C9-BA8B-4A39BFBF5C80}" srcOrd="0" destOrd="0" presId="urn:microsoft.com/office/officeart/2005/8/layout/default"/>
    <dgm:cxn modelId="{6E737D86-46B2-4B5A-9632-98D23470ADB3}" srcId="{130EE2C9-FFC4-4743-9735-B8D15A1D1F83}" destId="{158AF706-6C11-450A-BF7A-6E4EA316417C}" srcOrd="4" destOrd="0" parTransId="{E47957CC-6D21-447E-BB5E-2AE9C7E99596}" sibTransId="{5B73ED54-9854-419D-BAF3-7C9BE46F1043}"/>
    <dgm:cxn modelId="{6A698393-B003-43C4-9602-CA035B0B8B65}" type="presOf" srcId="{90C69659-1798-47F1-99CA-86D527010F1C}" destId="{9E876810-DEF3-4142-A297-D9BEA5ABE2AA}" srcOrd="0" destOrd="0" presId="urn:microsoft.com/office/officeart/2005/8/layout/default"/>
    <dgm:cxn modelId="{422F9C09-98A1-4B42-B0DC-1C7F0C08B171}" srcId="{130EE2C9-FFC4-4743-9735-B8D15A1D1F83}" destId="{8FE43626-B404-4897-9971-4C55C49EBD72}" srcOrd="3" destOrd="0" parTransId="{4F524787-E7A3-46EE-9B80-F9A195F9908D}" sibTransId="{54DB89CF-1158-45BD-BADB-53DAAAB1224C}"/>
    <dgm:cxn modelId="{6F731CE0-F637-474F-AD37-549829E90458}" srcId="{130EE2C9-FFC4-4743-9735-B8D15A1D1F83}" destId="{1EBD70AF-DC30-483D-9D01-71CC0CA8E9CC}" srcOrd="8" destOrd="0" parTransId="{1BB990B9-2F00-4725-896D-C2FF85AAA150}" sibTransId="{73BD2BED-DF1F-416E-9AA4-A8CAB99CAD40}"/>
    <dgm:cxn modelId="{22B867C5-039D-4FD3-A1DE-957AA83BC72D}" type="presOf" srcId="{130EE2C9-FFC4-4743-9735-B8D15A1D1F83}" destId="{A68FD517-5E21-4341-91E9-4FDF93E80269}" srcOrd="0" destOrd="0" presId="urn:microsoft.com/office/officeart/2005/8/layout/default"/>
    <dgm:cxn modelId="{2425D229-3FA2-40BD-81F8-B6AFF5E71004}" srcId="{130EE2C9-FFC4-4743-9735-B8D15A1D1F83}" destId="{6867AD81-984B-4A86-90B3-CBD595252046}" srcOrd="1" destOrd="0" parTransId="{8C323360-2BC2-4E87-976B-3954DDCB2CF7}" sibTransId="{1296A17D-5F76-47A8-B3DD-3C9D4457B8AF}"/>
    <dgm:cxn modelId="{74361F8B-A38D-4570-8DF7-FADE161FCD72}" srcId="{130EE2C9-FFC4-4743-9735-B8D15A1D1F83}" destId="{90C69659-1798-47F1-99CA-86D527010F1C}" srcOrd="7" destOrd="0" parTransId="{71CF5830-DF51-4E81-B97A-F50C15F5C701}" sibTransId="{B56D29CE-7779-4B4B-8D11-576FA030FB7D}"/>
    <dgm:cxn modelId="{76E40916-282E-4669-8B79-09DD55C6A38D}" type="presOf" srcId="{A737DF4A-DBB2-492E-B166-08413971251A}" destId="{AF0082A4-DE56-435B-8A59-3C4523479BAC}" srcOrd="0" destOrd="0" presId="urn:microsoft.com/office/officeart/2005/8/layout/default"/>
    <dgm:cxn modelId="{A2460B83-E546-4402-9DFB-44C6BFBB1CAE}" srcId="{130EE2C9-FFC4-4743-9735-B8D15A1D1F83}" destId="{A737DF4A-DBB2-492E-B166-08413971251A}" srcOrd="9" destOrd="0" parTransId="{081074D8-0732-4EFD-8778-D2EAB3D5D9D3}" sibTransId="{FD9E96B8-270B-4A50-A45E-2BD93F2A658B}"/>
    <dgm:cxn modelId="{627A1A84-384F-4DFE-881A-E9C49D958BB6}" srcId="{130EE2C9-FFC4-4743-9735-B8D15A1D1F83}" destId="{4B52B743-AD0D-495E-8A26-5FD617D58C9B}" srcOrd="5" destOrd="0" parTransId="{DE46B726-642D-44D1-A261-F50E82AFC4B8}" sibTransId="{2FB5AA28-5ADB-425F-AEB8-8337259A0155}"/>
    <dgm:cxn modelId="{D30F29D7-DB29-4325-806E-38435F2E9C04}" type="presOf" srcId="{D7FA345B-FB6C-4226-BEE7-318833F14AA3}" destId="{B685F60A-3269-44AA-BE50-0788FB6B5BBC}" srcOrd="0" destOrd="0" presId="urn:microsoft.com/office/officeart/2005/8/layout/default"/>
    <dgm:cxn modelId="{3E2944A8-DB0A-4991-AB70-EF455485B126}" srcId="{130EE2C9-FFC4-4743-9735-B8D15A1D1F83}" destId="{4E801544-7A8D-4AF3-BB22-60C2B173D646}" srcOrd="2" destOrd="0" parTransId="{C4D20315-A024-4D43-9899-2DE5EE9EAE0C}" sibTransId="{6106EA1D-C2A1-4DA7-B6D7-6BD27505DC16}"/>
    <dgm:cxn modelId="{56455DF4-D2B9-459D-B96F-756CC9B7ADD5}" type="presOf" srcId="{ED7DF0B3-AD5C-4B9B-B8CE-EEF3B84F6B7E}" destId="{C50145FE-7045-4325-B489-68562798066F}" srcOrd="0" destOrd="0" presId="urn:microsoft.com/office/officeart/2005/8/layout/default"/>
    <dgm:cxn modelId="{FDF4B4D3-ECD1-482C-9BAE-25D564EF3BD4}" type="presOf" srcId="{158AF706-6C11-450A-BF7A-6E4EA316417C}" destId="{CC43FE94-BFAB-4081-A8EC-D18939139446}" srcOrd="0" destOrd="0" presId="urn:microsoft.com/office/officeart/2005/8/layout/default"/>
    <dgm:cxn modelId="{4AC950E7-8812-433B-AC75-A93375C26CEA}" type="presParOf" srcId="{A68FD517-5E21-4341-91E9-4FDF93E80269}" destId="{C50145FE-7045-4325-B489-68562798066F}" srcOrd="0" destOrd="0" presId="urn:microsoft.com/office/officeart/2005/8/layout/default"/>
    <dgm:cxn modelId="{3B81C9F8-0E6B-40D4-99EE-274B6C938C69}" type="presParOf" srcId="{A68FD517-5E21-4341-91E9-4FDF93E80269}" destId="{3A863967-42A8-4760-AEC2-D1E21EAD7842}" srcOrd="1" destOrd="0" presId="urn:microsoft.com/office/officeart/2005/8/layout/default"/>
    <dgm:cxn modelId="{7FF91D09-4445-4BF6-A19D-F08A2872A705}" type="presParOf" srcId="{A68FD517-5E21-4341-91E9-4FDF93E80269}" destId="{90CAE0C1-AE37-476D-93F2-53F9AE648218}" srcOrd="2" destOrd="0" presId="urn:microsoft.com/office/officeart/2005/8/layout/default"/>
    <dgm:cxn modelId="{A3A5846F-DDF2-4FB0-AD54-995A304902D4}" type="presParOf" srcId="{A68FD517-5E21-4341-91E9-4FDF93E80269}" destId="{AE7539BC-F9A6-476C-8277-85AC752AE5B0}" srcOrd="3" destOrd="0" presId="urn:microsoft.com/office/officeart/2005/8/layout/default"/>
    <dgm:cxn modelId="{F1D554E1-9B72-420E-AB81-A715EDB02D0B}" type="presParOf" srcId="{A68FD517-5E21-4341-91E9-4FDF93E80269}" destId="{CF037739-13EA-47C9-BA8B-4A39BFBF5C80}" srcOrd="4" destOrd="0" presId="urn:microsoft.com/office/officeart/2005/8/layout/default"/>
    <dgm:cxn modelId="{E357D05C-FD6F-4955-B2FB-6111BF4C059F}" type="presParOf" srcId="{A68FD517-5E21-4341-91E9-4FDF93E80269}" destId="{437C5877-BA4E-4559-BA47-F587B20E4F0D}" srcOrd="5" destOrd="0" presId="urn:microsoft.com/office/officeart/2005/8/layout/default"/>
    <dgm:cxn modelId="{7F6D4146-F85C-4867-A0C1-BF40EFBFD71E}" type="presParOf" srcId="{A68FD517-5E21-4341-91E9-4FDF93E80269}" destId="{EBD6E443-85CC-4F2E-969F-6B97B7D494F4}" srcOrd="6" destOrd="0" presId="urn:microsoft.com/office/officeart/2005/8/layout/default"/>
    <dgm:cxn modelId="{B88F0DE3-D035-4EB3-BBD8-8B7F12CE233E}" type="presParOf" srcId="{A68FD517-5E21-4341-91E9-4FDF93E80269}" destId="{6F48BE5B-00AA-4DC5-AF62-3AD8708D6D2D}" srcOrd="7" destOrd="0" presId="urn:microsoft.com/office/officeart/2005/8/layout/default"/>
    <dgm:cxn modelId="{BFBE97F9-4815-4661-8D5A-D82E4E28619C}" type="presParOf" srcId="{A68FD517-5E21-4341-91E9-4FDF93E80269}" destId="{CC43FE94-BFAB-4081-A8EC-D18939139446}" srcOrd="8" destOrd="0" presId="urn:microsoft.com/office/officeart/2005/8/layout/default"/>
    <dgm:cxn modelId="{EEFEB51A-5CA8-4B42-AD14-B42539EFBAC8}" type="presParOf" srcId="{A68FD517-5E21-4341-91E9-4FDF93E80269}" destId="{779FA60C-8610-4199-88DF-1FC12B25C0C6}" srcOrd="9" destOrd="0" presId="urn:microsoft.com/office/officeart/2005/8/layout/default"/>
    <dgm:cxn modelId="{032C8E38-8D73-40F0-95F8-DC56CBB329E0}" type="presParOf" srcId="{A68FD517-5E21-4341-91E9-4FDF93E80269}" destId="{529D3230-877D-4F4B-B7CB-EFD71CFCC274}" srcOrd="10" destOrd="0" presId="urn:microsoft.com/office/officeart/2005/8/layout/default"/>
    <dgm:cxn modelId="{AA2CF970-9A56-42F0-A64C-A145E88F268F}" type="presParOf" srcId="{A68FD517-5E21-4341-91E9-4FDF93E80269}" destId="{7E854DFD-5B95-405B-A315-6DBCF28622DE}" srcOrd="11" destOrd="0" presId="urn:microsoft.com/office/officeart/2005/8/layout/default"/>
    <dgm:cxn modelId="{26EA44E9-0B10-4880-9ADC-9CCCE9A56F16}" type="presParOf" srcId="{A68FD517-5E21-4341-91E9-4FDF93E80269}" destId="{B685F60A-3269-44AA-BE50-0788FB6B5BBC}" srcOrd="12" destOrd="0" presId="urn:microsoft.com/office/officeart/2005/8/layout/default"/>
    <dgm:cxn modelId="{8CD2D70F-A7C6-46DA-87B7-E60055940B2B}" type="presParOf" srcId="{A68FD517-5E21-4341-91E9-4FDF93E80269}" destId="{93BD91D5-927E-4F74-877A-7B3312D1DD8F}" srcOrd="13" destOrd="0" presId="urn:microsoft.com/office/officeart/2005/8/layout/default"/>
    <dgm:cxn modelId="{0E8F4D24-FCAE-4F2A-BD6D-69FEAFD6E205}" type="presParOf" srcId="{A68FD517-5E21-4341-91E9-4FDF93E80269}" destId="{9E876810-DEF3-4142-A297-D9BEA5ABE2AA}" srcOrd="14" destOrd="0" presId="urn:microsoft.com/office/officeart/2005/8/layout/default"/>
    <dgm:cxn modelId="{11803F6F-339C-4806-BF29-E013976768E0}" type="presParOf" srcId="{A68FD517-5E21-4341-91E9-4FDF93E80269}" destId="{D24BA61C-DAF5-4C77-84AE-C7FB23A0F918}" srcOrd="15" destOrd="0" presId="urn:microsoft.com/office/officeart/2005/8/layout/default"/>
    <dgm:cxn modelId="{41CD1845-0ED8-4D9F-A490-70C8F1B7069C}" type="presParOf" srcId="{A68FD517-5E21-4341-91E9-4FDF93E80269}" destId="{7E993258-17DC-45D9-8FAC-355C3EE9E64A}" srcOrd="16" destOrd="0" presId="urn:microsoft.com/office/officeart/2005/8/layout/default"/>
    <dgm:cxn modelId="{DB607815-1959-4C68-8CE9-1D3B029300BA}" type="presParOf" srcId="{A68FD517-5E21-4341-91E9-4FDF93E80269}" destId="{8EAF8452-80FC-415C-9E6F-7541E11493A6}" srcOrd="17" destOrd="0" presId="urn:microsoft.com/office/officeart/2005/8/layout/default"/>
    <dgm:cxn modelId="{1FF43563-7AE9-48A6-823E-EB0F02ED3525}" type="presParOf" srcId="{A68FD517-5E21-4341-91E9-4FDF93E80269}" destId="{AF0082A4-DE56-435B-8A59-3C4523479BA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0EE2C9-FFC4-4743-9735-B8D15A1D1F8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D7DF0B3-AD5C-4B9B-B8CE-EEF3B84F6B7E}">
      <dgm:prSet phldrT="[Text]"/>
      <dgm:spPr/>
      <dgm:t>
        <a:bodyPr/>
        <a:lstStyle/>
        <a:p>
          <a:r>
            <a:rPr lang="en-GB" b="1" noProof="0" dirty="0" smtClean="0"/>
            <a:t>Presentation and disclosure</a:t>
          </a:r>
          <a:endParaRPr lang="en-GB" b="1" dirty="0"/>
        </a:p>
      </dgm:t>
    </dgm:pt>
    <dgm:pt modelId="{B7590723-3FFE-42CA-BB72-25DB1A0EF5A6}" type="parTrans" cxnId="{649B7351-452B-437D-9F7D-F650C18DD2C3}">
      <dgm:prSet/>
      <dgm:spPr/>
      <dgm:t>
        <a:bodyPr/>
        <a:lstStyle/>
        <a:p>
          <a:endParaRPr lang="en-GB" b="1"/>
        </a:p>
      </dgm:t>
    </dgm:pt>
    <dgm:pt modelId="{CDF0760C-E4C8-466D-A37E-DD334CC59DA1}" type="sibTrans" cxnId="{649B7351-452B-437D-9F7D-F650C18DD2C3}">
      <dgm:prSet/>
      <dgm:spPr/>
      <dgm:t>
        <a:bodyPr/>
        <a:lstStyle/>
        <a:p>
          <a:endParaRPr lang="en-GB" b="1"/>
        </a:p>
      </dgm:t>
    </dgm:pt>
    <dgm:pt modelId="{6867AD81-984B-4A86-90B3-CBD595252046}">
      <dgm:prSet phldrT="[Text]"/>
      <dgm:spPr/>
      <dgm:t>
        <a:bodyPr/>
        <a:lstStyle/>
        <a:p>
          <a:r>
            <a:rPr lang="en-GB" b="1" noProof="0" dirty="0" smtClean="0"/>
            <a:t>Level of aggregation / onerous contracts</a:t>
          </a:r>
          <a:endParaRPr lang="en-GB" b="1" dirty="0"/>
        </a:p>
      </dgm:t>
    </dgm:pt>
    <dgm:pt modelId="{8C323360-2BC2-4E87-976B-3954DDCB2CF7}" type="parTrans" cxnId="{2425D229-3FA2-40BD-81F8-B6AFF5E71004}">
      <dgm:prSet/>
      <dgm:spPr/>
      <dgm:t>
        <a:bodyPr/>
        <a:lstStyle/>
        <a:p>
          <a:endParaRPr lang="en-GB" b="1"/>
        </a:p>
      </dgm:t>
    </dgm:pt>
    <dgm:pt modelId="{1296A17D-5F76-47A8-B3DD-3C9D4457B8AF}" type="sibTrans" cxnId="{2425D229-3FA2-40BD-81F8-B6AFF5E71004}">
      <dgm:prSet/>
      <dgm:spPr/>
      <dgm:t>
        <a:bodyPr/>
        <a:lstStyle/>
        <a:p>
          <a:endParaRPr lang="en-GB" b="1"/>
        </a:p>
      </dgm:t>
    </dgm:pt>
    <dgm:pt modelId="{4E801544-7A8D-4AF3-BB22-60C2B173D646}">
      <dgm:prSet phldrT="[Text]"/>
      <dgm:spPr/>
      <dgm:t>
        <a:bodyPr/>
        <a:lstStyle/>
        <a:p>
          <a:r>
            <a:rPr lang="en-GB" b="1" noProof="0" dirty="0" smtClean="0"/>
            <a:t>Best estimate cash flows</a:t>
          </a:r>
          <a:endParaRPr lang="en-GB" b="1" dirty="0"/>
        </a:p>
      </dgm:t>
    </dgm:pt>
    <dgm:pt modelId="{C4D20315-A024-4D43-9899-2DE5EE9EAE0C}" type="parTrans" cxnId="{3E2944A8-DB0A-4991-AB70-EF455485B126}">
      <dgm:prSet/>
      <dgm:spPr/>
      <dgm:t>
        <a:bodyPr/>
        <a:lstStyle/>
        <a:p>
          <a:endParaRPr lang="en-GB" b="1"/>
        </a:p>
      </dgm:t>
    </dgm:pt>
    <dgm:pt modelId="{6106EA1D-C2A1-4DA7-B6D7-6BD27505DC16}" type="sibTrans" cxnId="{3E2944A8-DB0A-4991-AB70-EF455485B126}">
      <dgm:prSet/>
      <dgm:spPr/>
      <dgm:t>
        <a:bodyPr/>
        <a:lstStyle/>
        <a:p>
          <a:endParaRPr lang="en-GB" b="1"/>
        </a:p>
      </dgm:t>
    </dgm:pt>
    <dgm:pt modelId="{8FE43626-B404-4897-9971-4C55C49EBD72}">
      <dgm:prSet phldrT="[Text]"/>
      <dgm:spPr/>
      <dgm:t>
        <a:bodyPr/>
        <a:lstStyle/>
        <a:p>
          <a:r>
            <a:rPr lang="en-GB" b="1" dirty="0" smtClean="0"/>
            <a:t>Simplified approach (PAA)</a:t>
          </a:r>
          <a:endParaRPr lang="en-GB" b="1" dirty="0"/>
        </a:p>
      </dgm:t>
    </dgm:pt>
    <dgm:pt modelId="{4F524787-E7A3-46EE-9B80-F9A195F9908D}" type="parTrans" cxnId="{422F9C09-98A1-4B42-B0DC-1C7F0C08B171}">
      <dgm:prSet/>
      <dgm:spPr/>
      <dgm:t>
        <a:bodyPr/>
        <a:lstStyle/>
        <a:p>
          <a:endParaRPr lang="en-GB" b="1"/>
        </a:p>
      </dgm:t>
    </dgm:pt>
    <dgm:pt modelId="{54DB89CF-1158-45BD-BADB-53DAAAB1224C}" type="sibTrans" cxnId="{422F9C09-98A1-4B42-B0DC-1C7F0C08B171}">
      <dgm:prSet/>
      <dgm:spPr/>
      <dgm:t>
        <a:bodyPr/>
        <a:lstStyle/>
        <a:p>
          <a:endParaRPr lang="en-GB" b="1"/>
        </a:p>
      </dgm:t>
    </dgm:pt>
    <dgm:pt modelId="{158AF706-6C11-450A-BF7A-6E4EA316417C}">
      <dgm:prSet phldrT="[Text]"/>
      <dgm:spPr/>
      <dgm:t>
        <a:bodyPr/>
        <a:lstStyle/>
        <a:p>
          <a:r>
            <a:rPr lang="en-GB" b="1" noProof="0" smtClean="0"/>
            <a:t>Risk adjustment</a:t>
          </a:r>
          <a:endParaRPr lang="en-GB" b="1" dirty="0"/>
        </a:p>
      </dgm:t>
    </dgm:pt>
    <dgm:pt modelId="{E47957CC-6D21-447E-BB5E-2AE9C7E99596}" type="parTrans" cxnId="{6E737D86-46B2-4B5A-9632-98D23470ADB3}">
      <dgm:prSet/>
      <dgm:spPr/>
      <dgm:t>
        <a:bodyPr/>
        <a:lstStyle/>
        <a:p>
          <a:endParaRPr lang="en-GB" b="1"/>
        </a:p>
      </dgm:t>
    </dgm:pt>
    <dgm:pt modelId="{5B73ED54-9854-419D-BAF3-7C9BE46F1043}" type="sibTrans" cxnId="{6E737D86-46B2-4B5A-9632-98D23470ADB3}">
      <dgm:prSet/>
      <dgm:spPr/>
      <dgm:t>
        <a:bodyPr/>
        <a:lstStyle/>
        <a:p>
          <a:endParaRPr lang="en-GB" b="1"/>
        </a:p>
      </dgm:t>
    </dgm:pt>
    <dgm:pt modelId="{4B52B743-AD0D-495E-8A26-5FD617D58C9B}">
      <dgm:prSet phldrT="[Text]"/>
      <dgm:spPr/>
      <dgm:t>
        <a:bodyPr/>
        <a:lstStyle/>
        <a:p>
          <a:r>
            <a:rPr lang="en-GB" b="1" dirty="0" smtClean="0"/>
            <a:t>Discounting</a:t>
          </a:r>
          <a:endParaRPr lang="en-GB" b="1" dirty="0"/>
        </a:p>
      </dgm:t>
    </dgm:pt>
    <dgm:pt modelId="{DE46B726-642D-44D1-A261-F50E82AFC4B8}" type="parTrans" cxnId="{627A1A84-384F-4DFE-881A-E9C49D958BB6}">
      <dgm:prSet/>
      <dgm:spPr/>
      <dgm:t>
        <a:bodyPr/>
        <a:lstStyle/>
        <a:p>
          <a:endParaRPr lang="en-GB" b="1"/>
        </a:p>
      </dgm:t>
    </dgm:pt>
    <dgm:pt modelId="{2FB5AA28-5ADB-425F-AEB8-8337259A0155}" type="sibTrans" cxnId="{627A1A84-384F-4DFE-881A-E9C49D958BB6}">
      <dgm:prSet/>
      <dgm:spPr/>
      <dgm:t>
        <a:bodyPr/>
        <a:lstStyle/>
        <a:p>
          <a:endParaRPr lang="en-GB" b="1"/>
        </a:p>
      </dgm:t>
    </dgm:pt>
    <dgm:pt modelId="{90C69659-1798-47F1-99CA-86D527010F1C}">
      <dgm:prSet phldrT="[Text]"/>
      <dgm:spPr/>
      <dgm:t>
        <a:bodyPr/>
        <a:lstStyle/>
        <a:p>
          <a:r>
            <a:rPr lang="en-GB" b="1" dirty="0" smtClean="0"/>
            <a:t>Reinsurance measurement</a:t>
          </a:r>
          <a:endParaRPr lang="en-GB" b="1" dirty="0"/>
        </a:p>
      </dgm:t>
    </dgm:pt>
    <dgm:pt modelId="{71CF5830-DF51-4E81-B97A-F50C15F5C701}" type="parTrans" cxnId="{74361F8B-A38D-4570-8DF7-FADE161FCD72}">
      <dgm:prSet/>
      <dgm:spPr/>
      <dgm:t>
        <a:bodyPr/>
        <a:lstStyle/>
        <a:p>
          <a:endParaRPr lang="en-GB" b="1"/>
        </a:p>
      </dgm:t>
    </dgm:pt>
    <dgm:pt modelId="{B56D29CE-7779-4B4B-8D11-576FA030FB7D}" type="sibTrans" cxnId="{74361F8B-A38D-4570-8DF7-FADE161FCD72}">
      <dgm:prSet/>
      <dgm:spPr/>
      <dgm:t>
        <a:bodyPr/>
        <a:lstStyle/>
        <a:p>
          <a:endParaRPr lang="en-GB" b="1"/>
        </a:p>
      </dgm:t>
    </dgm:pt>
    <dgm:pt modelId="{1EBD70AF-DC30-483D-9D01-71CC0CA8E9CC}">
      <dgm:prSet phldrT="[Text]"/>
      <dgm:spPr/>
      <dgm:t>
        <a:bodyPr/>
        <a:lstStyle/>
        <a:p>
          <a:r>
            <a:rPr lang="en-GB" b="1" dirty="0" smtClean="0"/>
            <a:t>Acquired portfolios</a:t>
          </a:r>
          <a:endParaRPr lang="en-GB" b="1" dirty="0"/>
        </a:p>
      </dgm:t>
    </dgm:pt>
    <dgm:pt modelId="{1BB990B9-2F00-4725-896D-C2FF85AAA150}" type="parTrans" cxnId="{6F731CE0-F637-474F-AD37-549829E90458}">
      <dgm:prSet/>
      <dgm:spPr/>
      <dgm:t>
        <a:bodyPr/>
        <a:lstStyle/>
        <a:p>
          <a:endParaRPr lang="en-GB" b="1"/>
        </a:p>
      </dgm:t>
    </dgm:pt>
    <dgm:pt modelId="{73BD2BED-DF1F-416E-9AA4-A8CAB99CAD40}" type="sibTrans" cxnId="{6F731CE0-F637-474F-AD37-549829E90458}">
      <dgm:prSet/>
      <dgm:spPr/>
      <dgm:t>
        <a:bodyPr/>
        <a:lstStyle/>
        <a:p>
          <a:endParaRPr lang="en-GB" b="1"/>
        </a:p>
      </dgm:t>
    </dgm:pt>
    <dgm:pt modelId="{D7FA345B-FB6C-4226-BEE7-318833F14AA3}">
      <dgm:prSet phldrT="[Text]"/>
      <dgm:spPr>
        <a:solidFill>
          <a:srgbClr val="008452"/>
        </a:solidFill>
      </dgm:spPr>
      <dgm:t>
        <a:bodyPr/>
        <a:lstStyle/>
        <a:p>
          <a:r>
            <a:rPr lang="en-GB" b="1" dirty="0" smtClean="0"/>
            <a:t>Contractual service margin (BBA only)</a:t>
          </a:r>
          <a:endParaRPr lang="en-GB" b="1" dirty="0"/>
        </a:p>
      </dgm:t>
    </dgm:pt>
    <dgm:pt modelId="{5E922740-9D6F-483C-9A72-AD680E680D8B}" type="parTrans" cxnId="{91703D40-B48F-43A9-A5CB-D03E789C683D}">
      <dgm:prSet/>
      <dgm:spPr/>
      <dgm:t>
        <a:bodyPr/>
        <a:lstStyle/>
        <a:p>
          <a:endParaRPr lang="en-GB" b="1"/>
        </a:p>
      </dgm:t>
    </dgm:pt>
    <dgm:pt modelId="{DA400E34-32E1-44DD-AAA9-E571403CD93C}" type="sibTrans" cxnId="{91703D40-B48F-43A9-A5CB-D03E789C683D}">
      <dgm:prSet/>
      <dgm:spPr/>
      <dgm:t>
        <a:bodyPr/>
        <a:lstStyle/>
        <a:p>
          <a:endParaRPr lang="en-GB" b="1"/>
        </a:p>
      </dgm:t>
    </dgm:pt>
    <dgm:pt modelId="{A737DF4A-DBB2-492E-B166-08413971251A}">
      <dgm:prSet phldrT="[Text]"/>
      <dgm:spPr/>
      <dgm:t>
        <a:bodyPr/>
        <a:lstStyle/>
        <a:p>
          <a:r>
            <a:rPr lang="en-GB" b="1" dirty="0" smtClean="0"/>
            <a:t>Transition</a:t>
          </a:r>
          <a:endParaRPr lang="en-GB" b="1" dirty="0"/>
        </a:p>
      </dgm:t>
    </dgm:pt>
    <dgm:pt modelId="{081074D8-0732-4EFD-8778-D2EAB3D5D9D3}" type="parTrans" cxnId="{A2460B83-E546-4402-9DFB-44C6BFBB1CAE}">
      <dgm:prSet/>
      <dgm:spPr/>
      <dgm:t>
        <a:bodyPr/>
        <a:lstStyle/>
        <a:p>
          <a:endParaRPr lang="en-GB" b="1"/>
        </a:p>
      </dgm:t>
    </dgm:pt>
    <dgm:pt modelId="{FD9E96B8-270B-4A50-A45E-2BD93F2A658B}" type="sibTrans" cxnId="{A2460B83-E546-4402-9DFB-44C6BFBB1CAE}">
      <dgm:prSet/>
      <dgm:spPr/>
      <dgm:t>
        <a:bodyPr/>
        <a:lstStyle/>
        <a:p>
          <a:endParaRPr lang="en-GB" b="1"/>
        </a:p>
      </dgm:t>
    </dgm:pt>
    <dgm:pt modelId="{A68FD517-5E21-4341-91E9-4FDF93E80269}" type="pres">
      <dgm:prSet presAssocID="{130EE2C9-FFC4-4743-9735-B8D15A1D1F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50145FE-7045-4325-B489-68562798066F}" type="pres">
      <dgm:prSet presAssocID="{ED7DF0B3-AD5C-4B9B-B8CE-EEF3B84F6B7E}" presName="node" presStyleLbl="node1" presStyleIdx="0" presStyleCnt="10" custLinFactX="66151" custLinFactY="100000" custLinFactNeighborX="100000" custLinFactNeighborY="1357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863967-42A8-4760-AEC2-D1E21EAD7842}" type="pres">
      <dgm:prSet presAssocID="{CDF0760C-E4C8-466D-A37E-DD334CC59DA1}" presName="sibTrans" presStyleCnt="0"/>
      <dgm:spPr/>
    </dgm:pt>
    <dgm:pt modelId="{90CAE0C1-AE37-476D-93F2-53F9AE648218}" type="pres">
      <dgm:prSet presAssocID="{6867AD81-984B-4A86-90B3-CBD595252046}" presName="node" presStyleLbl="node1" presStyleIdx="1" presStyleCnt="10" custLinFactY="14248" custLinFactNeighborX="-5539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7539BC-F9A6-476C-8277-85AC752AE5B0}" type="pres">
      <dgm:prSet presAssocID="{1296A17D-5F76-47A8-B3DD-3C9D4457B8AF}" presName="sibTrans" presStyleCnt="0"/>
      <dgm:spPr/>
    </dgm:pt>
    <dgm:pt modelId="{CF037739-13EA-47C9-BA8B-4A39BFBF5C80}" type="pres">
      <dgm:prSet presAssocID="{4E801544-7A8D-4AF3-BB22-60C2B173D646}" presName="node" presStyleLbl="node1" presStyleIdx="2" presStyleCnt="10" custLinFactX="-9623" custLinFactNeighborX="-100000" custLinFactNeighborY="14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7C5877-BA4E-4559-BA47-F587B20E4F0D}" type="pres">
      <dgm:prSet presAssocID="{6106EA1D-C2A1-4DA7-B6D7-6BD27505DC16}" presName="sibTrans" presStyleCnt="0"/>
      <dgm:spPr/>
    </dgm:pt>
    <dgm:pt modelId="{EBD6E443-85CC-4F2E-969F-6B97B7D494F4}" type="pres">
      <dgm:prSet presAssocID="{8FE43626-B404-4897-9971-4C55C49EBD72}" presName="node" presStyleLbl="node1" presStyleIdx="3" presStyleCnt="10" custLinFactX="-129777" custLinFactNeighborX="-200000" custLinFactNeighborY="-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48BE5B-00AA-4DC5-AF62-3AD8708D6D2D}" type="pres">
      <dgm:prSet presAssocID="{54DB89CF-1158-45BD-BADB-53DAAAB1224C}" presName="sibTrans" presStyleCnt="0"/>
      <dgm:spPr/>
    </dgm:pt>
    <dgm:pt modelId="{CC43FE94-BFAB-4081-A8EC-D18939139446}" type="pres">
      <dgm:prSet presAssocID="{158AF706-6C11-450A-BF7A-6E4EA316417C}" presName="node" presStyleLbl="node1" presStyleIdx="4" presStyleCnt="10" custLinFactX="139673" custLinFactY="-17585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9FA60C-8610-4199-88DF-1FC12B25C0C6}" type="pres">
      <dgm:prSet presAssocID="{5B73ED54-9854-419D-BAF3-7C9BE46F1043}" presName="sibTrans" presStyleCnt="0"/>
      <dgm:spPr/>
    </dgm:pt>
    <dgm:pt modelId="{529D3230-877D-4F4B-B7CB-EFD71CFCC274}" type="pres">
      <dgm:prSet presAssocID="{4B52B743-AD0D-495E-8A26-5FD617D58C9B}" presName="node" presStyleLbl="node1" presStyleIdx="5" presStyleCnt="10" custLinFactX="13249" custLinFactY="-1667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854DFD-5B95-405B-A315-6DBCF28622DE}" type="pres">
      <dgm:prSet presAssocID="{2FB5AA28-5ADB-425F-AEB8-8337259A0155}" presName="sibTrans" presStyleCnt="0"/>
      <dgm:spPr/>
    </dgm:pt>
    <dgm:pt modelId="{B685F60A-3269-44AA-BE50-0788FB6B5BBC}" type="pres">
      <dgm:prSet presAssocID="{D7FA345B-FB6C-4226-BEE7-318833F14AA3}" presName="node" presStyleLbl="node1" presStyleIdx="6" presStyleCnt="10" custLinFactNeighborX="-53848" custLinFactNeighborY="-24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D91D5-927E-4F74-877A-7B3312D1DD8F}" type="pres">
      <dgm:prSet presAssocID="{DA400E34-32E1-44DD-AAA9-E571403CD93C}" presName="sibTrans" presStyleCnt="0"/>
      <dgm:spPr/>
    </dgm:pt>
    <dgm:pt modelId="{9E876810-DEF3-4142-A297-D9BEA5ABE2AA}" type="pres">
      <dgm:prSet presAssocID="{90C69659-1798-47F1-99CA-86D527010F1C}" presName="node" presStyleLbl="node1" presStyleIdx="7" presStyleCnt="10" custLinFactNeighborX="-52299" custLinFactNeighborY="-24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4BA61C-DAF5-4C77-84AE-C7FB23A0F918}" type="pres">
      <dgm:prSet presAssocID="{B56D29CE-7779-4B4B-8D11-576FA030FB7D}" presName="sibTrans" presStyleCnt="0"/>
      <dgm:spPr/>
    </dgm:pt>
    <dgm:pt modelId="{7E993258-17DC-45D9-8FAC-355C3EE9E64A}" type="pres">
      <dgm:prSet presAssocID="{1EBD70AF-DC30-483D-9D01-71CC0CA8E9CC}" presName="node" presStyleLbl="node1" presStyleIdx="8" presStyleCnt="10" custLinFactNeighborX="-56243" custLinFactNeighborY="-3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AF8452-80FC-415C-9E6F-7541E11493A6}" type="pres">
      <dgm:prSet presAssocID="{73BD2BED-DF1F-416E-9AA4-A8CAB99CAD40}" presName="sibTrans" presStyleCnt="0"/>
      <dgm:spPr/>
    </dgm:pt>
    <dgm:pt modelId="{AF0082A4-DE56-435B-8A59-3C4523479BAC}" type="pres">
      <dgm:prSet presAssocID="{A737DF4A-DBB2-492E-B166-08413971251A}" presName="node" presStyleLbl="node1" presStyleIdx="9" presStyleCnt="10" custLinFactNeighborX="57701" custLinFactNeighborY="-3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2944A8-DB0A-4991-AB70-EF455485B126}" srcId="{130EE2C9-FFC4-4743-9735-B8D15A1D1F83}" destId="{4E801544-7A8D-4AF3-BB22-60C2B173D646}" srcOrd="2" destOrd="0" parTransId="{C4D20315-A024-4D43-9899-2DE5EE9EAE0C}" sibTransId="{6106EA1D-C2A1-4DA7-B6D7-6BD27505DC16}"/>
    <dgm:cxn modelId="{73675E8A-B2BA-4783-9D66-BE28CBC7F4E5}" type="presOf" srcId="{A737DF4A-DBB2-492E-B166-08413971251A}" destId="{AF0082A4-DE56-435B-8A59-3C4523479BAC}" srcOrd="0" destOrd="0" presId="urn:microsoft.com/office/officeart/2005/8/layout/default"/>
    <dgm:cxn modelId="{5CE20C9E-F9D1-4562-B459-64E1FE028375}" type="presOf" srcId="{4B52B743-AD0D-495E-8A26-5FD617D58C9B}" destId="{529D3230-877D-4F4B-B7CB-EFD71CFCC274}" srcOrd="0" destOrd="0" presId="urn:microsoft.com/office/officeart/2005/8/layout/default"/>
    <dgm:cxn modelId="{422F9C09-98A1-4B42-B0DC-1C7F0C08B171}" srcId="{130EE2C9-FFC4-4743-9735-B8D15A1D1F83}" destId="{8FE43626-B404-4897-9971-4C55C49EBD72}" srcOrd="3" destOrd="0" parTransId="{4F524787-E7A3-46EE-9B80-F9A195F9908D}" sibTransId="{54DB89CF-1158-45BD-BADB-53DAAAB1224C}"/>
    <dgm:cxn modelId="{6908554E-C936-4F56-AEB8-25BE5DF460CA}" type="presOf" srcId="{90C69659-1798-47F1-99CA-86D527010F1C}" destId="{9E876810-DEF3-4142-A297-D9BEA5ABE2AA}" srcOrd="0" destOrd="0" presId="urn:microsoft.com/office/officeart/2005/8/layout/default"/>
    <dgm:cxn modelId="{91703D40-B48F-43A9-A5CB-D03E789C683D}" srcId="{130EE2C9-FFC4-4743-9735-B8D15A1D1F83}" destId="{D7FA345B-FB6C-4226-BEE7-318833F14AA3}" srcOrd="6" destOrd="0" parTransId="{5E922740-9D6F-483C-9A72-AD680E680D8B}" sibTransId="{DA400E34-32E1-44DD-AAA9-E571403CD93C}"/>
    <dgm:cxn modelId="{0DCFB39B-79D3-4AC5-B593-DB2E1234F173}" type="presOf" srcId="{130EE2C9-FFC4-4743-9735-B8D15A1D1F83}" destId="{A68FD517-5E21-4341-91E9-4FDF93E80269}" srcOrd="0" destOrd="0" presId="urn:microsoft.com/office/officeart/2005/8/layout/default"/>
    <dgm:cxn modelId="{C38241BB-A208-4DBD-9EAD-91EE508B0F33}" type="presOf" srcId="{1EBD70AF-DC30-483D-9D01-71CC0CA8E9CC}" destId="{7E993258-17DC-45D9-8FAC-355C3EE9E64A}" srcOrd="0" destOrd="0" presId="urn:microsoft.com/office/officeart/2005/8/layout/default"/>
    <dgm:cxn modelId="{74361F8B-A38D-4570-8DF7-FADE161FCD72}" srcId="{130EE2C9-FFC4-4743-9735-B8D15A1D1F83}" destId="{90C69659-1798-47F1-99CA-86D527010F1C}" srcOrd="7" destOrd="0" parTransId="{71CF5830-DF51-4E81-B97A-F50C15F5C701}" sibTransId="{B56D29CE-7779-4B4B-8D11-576FA030FB7D}"/>
    <dgm:cxn modelId="{0FC7E533-328D-437B-81E0-775D853B408E}" type="presOf" srcId="{ED7DF0B3-AD5C-4B9B-B8CE-EEF3B84F6B7E}" destId="{C50145FE-7045-4325-B489-68562798066F}" srcOrd="0" destOrd="0" presId="urn:microsoft.com/office/officeart/2005/8/layout/default"/>
    <dgm:cxn modelId="{649B7351-452B-437D-9F7D-F650C18DD2C3}" srcId="{130EE2C9-FFC4-4743-9735-B8D15A1D1F83}" destId="{ED7DF0B3-AD5C-4B9B-B8CE-EEF3B84F6B7E}" srcOrd="0" destOrd="0" parTransId="{B7590723-3FFE-42CA-BB72-25DB1A0EF5A6}" sibTransId="{CDF0760C-E4C8-466D-A37E-DD334CC59DA1}"/>
    <dgm:cxn modelId="{FB844D3A-4726-476F-B66B-66470DD49A1C}" type="presOf" srcId="{8FE43626-B404-4897-9971-4C55C49EBD72}" destId="{EBD6E443-85CC-4F2E-969F-6B97B7D494F4}" srcOrd="0" destOrd="0" presId="urn:microsoft.com/office/officeart/2005/8/layout/default"/>
    <dgm:cxn modelId="{2C5C0739-90D5-45A8-9A49-56676E2336AB}" type="presOf" srcId="{D7FA345B-FB6C-4226-BEE7-318833F14AA3}" destId="{B685F60A-3269-44AA-BE50-0788FB6B5BBC}" srcOrd="0" destOrd="0" presId="urn:microsoft.com/office/officeart/2005/8/layout/default"/>
    <dgm:cxn modelId="{A30F6602-9684-4F22-A17E-9FCB44E5211D}" type="presOf" srcId="{4E801544-7A8D-4AF3-BB22-60C2B173D646}" destId="{CF037739-13EA-47C9-BA8B-4A39BFBF5C80}" srcOrd="0" destOrd="0" presId="urn:microsoft.com/office/officeart/2005/8/layout/default"/>
    <dgm:cxn modelId="{6E737D86-46B2-4B5A-9632-98D23470ADB3}" srcId="{130EE2C9-FFC4-4743-9735-B8D15A1D1F83}" destId="{158AF706-6C11-450A-BF7A-6E4EA316417C}" srcOrd="4" destOrd="0" parTransId="{E47957CC-6D21-447E-BB5E-2AE9C7E99596}" sibTransId="{5B73ED54-9854-419D-BAF3-7C9BE46F1043}"/>
    <dgm:cxn modelId="{00199FFB-9F2B-477B-A953-E26F99FB12A4}" type="presOf" srcId="{6867AD81-984B-4A86-90B3-CBD595252046}" destId="{90CAE0C1-AE37-476D-93F2-53F9AE648218}" srcOrd="0" destOrd="0" presId="urn:microsoft.com/office/officeart/2005/8/layout/default"/>
    <dgm:cxn modelId="{8BFEAB82-E382-4ECD-B00D-8B8826BA1D38}" type="presOf" srcId="{158AF706-6C11-450A-BF7A-6E4EA316417C}" destId="{CC43FE94-BFAB-4081-A8EC-D18939139446}" srcOrd="0" destOrd="0" presId="urn:microsoft.com/office/officeart/2005/8/layout/default"/>
    <dgm:cxn modelId="{A2460B83-E546-4402-9DFB-44C6BFBB1CAE}" srcId="{130EE2C9-FFC4-4743-9735-B8D15A1D1F83}" destId="{A737DF4A-DBB2-492E-B166-08413971251A}" srcOrd="9" destOrd="0" parTransId="{081074D8-0732-4EFD-8778-D2EAB3D5D9D3}" sibTransId="{FD9E96B8-270B-4A50-A45E-2BD93F2A658B}"/>
    <dgm:cxn modelId="{2425D229-3FA2-40BD-81F8-B6AFF5E71004}" srcId="{130EE2C9-FFC4-4743-9735-B8D15A1D1F83}" destId="{6867AD81-984B-4A86-90B3-CBD595252046}" srcOrd="1" destOrd="0" parTransId="{8C323360-2BC2-4E87-976B-3954DDCB2CF7}" sibTransId="{1296A17D-5F76-47A8-B3DD-3C9D4457B8AF}"/>
    <dgm:cxn modelId="{6F731CE0-F637-474F-AD37-549829E90458}" srcId="{130EE2C9-FFC4-4743-9735-B8D15A1D1F83}" destId="{1EBD70AF-DC30-483D-9D01-71CC0CA8E9CC}" srcOrd="8" destOrd="0" parTransId="{1BB990B9-2F00-4725-896D-C2FF85AAA150}" sibTransId="{73BD2BED-DF1F-416E-9AA4-A8CAB99CAD40}"/>
    <dgm:cxn modelId="{627A1A84-384F-4DFE-881A-E9C49D958BB6}" srcId="{130EE2C9-FFC4-4743-9735-B8D15A1D1F83}" destId="{4B52B743-AD0D-495E-8A26-5FD617D58C9B}" srcOrd="5" destOrd="0" parTransId="{DE46B726-642D-44D1-A261-F50E82AFC4B8}" sibTransId="{2FB5AA28-5ADB-425F-AEB8-8337259A0155}"/>
    <dgm:cxn modelId="{CE53AD3C-6671-49CC-890D-F54BA19F734B}" type="presParOf" srcId="{A68FD517-5E21-4341-91E9-4FDF93E80269}" destId="{C50145FE-7045-4325-B489-68562798066F}" srcOrd="0" destOrd="0" presId="urn:microsoft.com/office/officeart/2005/8/layout/default"/>
    <dgm:cxn modelId="{4D82A6E1-A145-45FC-8FDF-4134EF131C11}" type="presParOf" srcId="{A68FD517-5E21-4341-91E9-4FDF93E80269}" destId="{3A863967-42A8-4760-AEC2-D1E21EAD7842}" srcOrd="1" destOrd="0" presId="urn:microsoft.com/office/officeart/2005/8/layout/default"/>
    <dgm:cxn modelId="{162F13F7-B47A-4404-AD45-152148030CDB}" type="presParOf" srcId="{A68FD517-5E21-4341-91E9-4FDF93E80269}" destId="{90CAE0C1-AE37-476D-93F2-53F9AE648218}" srcOrd="2" destOrd="0" presId="urn:microsoft.com/office/officeart/2005/8/layout/default"/>
    <dgm:cxn modelId="{7212BE06-72DB-4B72-A322-7B16FE23F87F}" type="presParOf" srcId="{A68FD517-5E21-4341-91E9-4FDF93E80269}" destId="{AE7539BC-F9A6-476C-8277-85AC752AE5B0}" srcOrd="3" destOrd="0" presId="urn:microsoft.com/office/officeart/2005/8/layout/default"/>
    <dgm:cxn modelId="{92ADC859-7AEF-4E71-BF1E-7CD81646CA13}" type="presParOf" srcId="{A68FD517-5E21-4341-91E9-4FDF93E80269}" destId="{CF037739-13EA-47C9-BA8B-4A39BFBF5C80}" srcOrd="4" destOrd="0" presId="urn:microsoft.com/office/officeart/2005/8/layout/default"/>
    <dgm:cxn modelId="{46AEE4D7-DD5B-490B-8D16-33695B27B8A2}" type="presParOf" srcId="{A68FD517-5E21-4341-91E9-4FDF93E80269}" destId="{437C5877-BA4E-4559-BA47-F587B20E4F0D}" srcOrd="5" destOrd="0" presId="urn:microsoft.com/office/officeart/2005/8/layout/default"/>
    <dgm:cxn modelId="{94BEB753-5ACF-41CC-B8F8-F321743DC92E}" type="presParOf" srcId="{A68FD517-5E21-4341-91E9-4FDF93E80269}" destId="{EBD6E443-85CC-4F2E-969F-6B97B7D494F4}" srcOrd="6" destOrd="0" presId="urn:microsoft.com/office/officeart/2005/8/layout/default"/>
    <dgm:cxn modelId="{F932AE84-26B4-49F4-AA43-7EC7E155F33E}" type="presParOf" srcId="{A68FD517-5E21-4341-91E9-4FDF93E80269}" destId="{6F48BE5B-00AA-4DC5-AF62-3AD8708D6D2D}" srcOrd="7" destOrd="0" presId="urn:microsoft.com/office/officeart/2005/8/layout/default"/>
    <dgm:cxn modelId="{A1232E17-E751-428A-807B-90B1CA01DF9F}" type="presParOf" srcId="{A68FD517-5E21-4341-91E9-4FDF93E80269}" destId="{CC43FE94-BFAB-4081-A8EC-D18939139446}" srcOrd="8" destOrd="0" presId="urn:microsoft.com/office/officeart/2005/8/layout/default"/>
    <dgm:cxn modelId="{55AF5068-789C-4A5C-8C1D-F294A36FB95E}" type="presParOf" srcId="{A68FD517-5E21-4341-91E9-4FDF93E80269}" destId="{779FA60C-8610-4199-88DF-1FC12B25C0C6}" srcOrd="9" destOrd="0" presId="urn:microsoft.com/office/officeart/2005/8/layout/default"/>
    <dgm:cxn modelId="{DFBCA250-6AC2-46F7-B4A4-4C416D6C8D3E}" type="presParOf" srcId="{A68FD517-5E21-4341-91E9-4FDF93E80269}" destId="{529D3230-877D-4F4B-B7CB-EFD71CFCC274}" srcOrd="10" destOrd="0" presId="urn:microsoft.com/office/officeart/2005/8/layout/default"/>
    <dgm:cxn modelId="{7EB278B9-938C-43CA-976D-5C799C52BCCC}" type="presParOf" srcId="{A68FD517-5E21-4341-91E9-4FDF93E80269}" destId="{7E854DFD-5B95-405B-A315-6DBCF28622DE}" srcOrd="11" destOrd="0" presId="urn:microsoft.com/office/officeart/2005/8/layout/default"/>
    <dgm:cxn modelId="{4AE8AE18-3C2D-4F74-AFC2-9724BB1018C2}" type="presParOf" srcId="{A68FD517-5E21-4341-91E9-4FDF93E80269}" destId="{B685F60A-3269-44AA-BE50-0788FB6B5BBC}" srcOrd="12" destOrd="0" presId="urn:microsoft.com/office/officeart/2005/8/layout/default"/>
    <dgm:cxn modelId="{06D25FDB-8F0F-4D42-AADC-C8195E0F1192}" type="presParOf" srcId="{A68FD517-5E21-4341-91E9-4FDF93E80269}" destId="{93BD91D5-927E-4F74-877A-7B3312D1DD8F}" srcOrd="13" destOrd="0" presId="urn:microsoft.com/office/officeart/2005/8/layout/default"/>
    <dgm:cxn modelId="{F12AE3A0-623F-433B-8792-7FCA33B7F0A6}" type="presParOf" srcId="{A68FD517-5E21-4341-91E9-4FDF93E80269}" destId="{9E876810-DEF3-4142-A297-D9BEA5ABE2AA}" srcOrd="14" destOrd="0" presId="urn:microsoft.com/office/officeart/2005/8/layout/default"/>
    <dgm:cxn modelId="{BB660CD5-F527-479A-BF46-124AC9BD7A0B}" type="presParOf" srcId="{A68FD517-5E21-4341-91E9-4FDF93E80269}" destId="{D24BA61C-DAF5-4C77-84AE-C7FB23A0F918}" srcOrd="15" destOrd="0" presId="urn:microsoft.com/office/officeart/2005/8/layout/default"/>
    <dgm:cxn modelId="{FC05F5E5-4009-4007-8CD4-F9DB2482A5A5}" type="presParOf" srcId="{A68FD517-5E21-4341-91E9-4FDF93E80269}" destId="{7E993258-17DC-45D9-8FAC-355C3EE9E64A}" srcOrd="16" destOrd="0" presId="urn:microsoft.com/office/officeart/2005/8/layout/default"/>
    <dgm:cxn modelId="{245E377E-E5EA-4337-BBC6-F6FE6C31299E}" type="presParOf" srcId="{A68FD517-5E21-4341-91E9-4FDF93E80269}" destId="{8EAF8452-80FC-415C-9E6F-7541E11493A6}" srcOrd="17" destOrd="0" presId="urn:microsoft.com/office/officeart/2005/8/layout/default"/>
    <dgm:cxn modelId="{CEAB393B-F59E-4032-BB82-14F9D76A6DE3}" type="presParOf" srcId="{A68FD517-5E21-4341-91E9-4FDF93E80269}" destId="{AF0082A4-DE56-435B-8A59-3C4523479BA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145FE-7045-4325-B489-68562798066F}">
      <dsp:nvSpPr>
        <dsp:cNvPr id="0" name=""/>
        <dsp:cNvSpPr/>
      </dsp:nvSpPr>
      <dsp:spPr>
        <a:xfrm>
          <a:off x="4392477" y="3253770"/>
          <a:ext cx="2323890" cy="1394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noProof="0" dirty="0" smtClean="0"/>
            <a:t>Presentation and disclosure</a:t>
          </a:r>
          <a:endParaRPr lang="en-GB" sz="2300" b="1" kern="1200" dirty="0"/>
        </a:p>
      </dsp:txBody>
      <dsp:txXfrm>
        <a:off x="4392477" y="3253770"/>
        <a:ext cx="2323890" cy="1394334"/>
      </dsp:txXfrm>
    </dsp:sp>
    <dsp:sp modelId="{90CAE0C1-AE37-476D-93F2-53F9AE648218}">
      <dsp:nvSpPr>
        <dsp:cNvPr id="0" name=""/>
        <dsp:cNvSpPr/>
      </dsp:nvSpPr>
      <dsp:spPr>
        <a:xfrm>
          <a:off x="1800200" y="1593160"/>
          <a:ext cx="2323890" cy="13943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noProof="0" dirty="0" smtClean="0"/>
            <a:t>Level of aggregation / onerous contracts</a:t>
          </a:r>
          <a:endParaRPr lang="en-GB" sz="2300" b="1" kern="1200" dirty="0"/>
        </a:p>
      </dsp:txBody>
      <dsp:txXfrm>
        <a:off x="1800200" y="1593160"/>
        <a:ext cx="2323890" cy="1394334"/>
      </dsp:txXfrm>
    </dsp:sp>
    <dsp:sp modelId="{CF037739-13EA-47C9-BA8B-4A39BFBF5C80}">
      <dsp:nvSpPr>
        <dsp:cNvPr id="0" name=""/>
        <dsp:cNvSpPr/>
      </dsp:nvSpPr>
      <dsp:spPr>
        <a:xfrm>
          <a:off x="3096350" y="20965"/>
          <a:ext cx="2323890" cy="13943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noProof="0" dirty="0" smtClean="0"/>
            <a:t>Best estimate cash flows</a:t>
          </a:r>
          <a:endParaRPr lang="en-GB" sz="2300" b="1" kern="1200" dirty="0"/>
        </a:p>
      </dsp:txBody>
      <dsp:txXfrm>
        <a:off x="3096350" y="20965"/>
        <a:ext cx="2323890" cy="1394334"/>
      </dsp:txXfrm>
    </dsp:sp>
    <dsp:sp modelId="{EBD6E443-85CC-4F2E-969F-6B97B7D494F4}">
      <dsp:nvSpPr>
        <dsp:cNvPr id="0" name=""/>
        <dsp:cNvSpPr/>
      </dsp:nvSpPr>
      <dsp:spPr>
        <a:xfrm>
          <a:off x="536492" y="0"/>
          <a:ext cx="2323890" cy="13943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Simplified approach (PAA)</a:t>
          </a:r>
          <a:endParaRPr lang="en-GB" sz="2300" b="1" kern="1200" dirty="0"/>
        </a:p>
      </dsp:txBody>
      <dsp:txXfrm>
        <a:off x="536492" y="0"/>
        <a:ext cx="2323890" cy="1394334"/>
      </dsp:txXfrm>
    </dsp:sp>
    <dsp:sp modelId="{CC43FE94-BFAB-4081-A8EC-D18939139446}">
      <dsp:nvSpPr>
        <dsp:cNvPr id="0" name=""/>
        <dsp:cNvSpPr/>
      </dsp:nvSpPr>
      <dsp:spPr>
        <a:xfrm>
          <a:off x="8424939" y="0"/>
          <a:ext cx="2323890" cy="13943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noProof="0" smtClean="0"/>
            <a:t>Risk adjustment</a:t>
          </a:r>
          <a:endParaRPr lang="en-GB" sz="2300" b="1" kern="1200" dirty="0"/>
        </a:p>
      </dsp:txBody>
      <dsp:txXfrm>
        <a:off x="8424939" y="0"/>
        <a:ext cx="2323890" cy="1394334"/>
      </dsp:txXfrm>
    </dsp:sp>
    <dsp:sp modelId="{529D3230-877D-4F4B-B7CB-EFD71CFCC274}">
      <dsp:nvSpPr>
        <dsp:cNvPr id="0" name=""/>
        <dsp:cNvSpPr/>
      </dsp:nvSpPr>
      <dsp:spPr>
        <a:xfrm>
          <a:off x="5719372" y="3"/>
          <a:ext cx="2323890" cy="1394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Discounting</a:t>
          </a:r>
          <a:endParaRPr lang="en-GB" sz="2300" b="1" kern="1200" dirty="0"/>
        </a:p>
      </dsp:txBody>
      <dsp:txXfrm>
        <a:off x="5719372" y="3"/>
        <a:ext cx="2323890" cy="1394334"/>
      </dsp:txXfrm>
    </dsp:sp>
    <dsp:sp modelId="{B685F60A-3269-44AA-BE50-0788FB6B5BBC}">
      <dsp:nvSpPr>
        <dsp:cNvPr id="0" name=""/>
        <dsp:cNvSpPr/>
      </dsp:nvSpPr>
      <dsp:spPr>
        <a:xfrm>
          <a:off x="4392500" y="1593156"/>
          <a:ext cx="2323890" cy="1394334"/>
        </a:xfrm>
        <a:prstGeom prst="rect">
          <a:avLst/>
        </a:prstGeom>
        <a:solidFill>
          <a:srgbClr val="0084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Contractual service margin (BBA only)</a:t>
          </a:r>
          <a:endParaRPr lang="en-GB" sz="2300" b="1" kern="1200" dirty="0"/>
        </a:p>
      </dsp:txBody>
      <dsp:txXfrm>
        <a:off x="4392500" y="1593156"/>
        <a:ext cx="2323890" cy="1394334"/>
      </dsp:txXfrm>
    </dsp:sp>
    <dsp:sp modelId="{9E876810-DEF3-4142-A297-D9BEA5ABE2AA}">
      <dsp:nvSpPr>
        <dsp:cNvPr id="0" name=""/>
        <dsp:cNvSpPr/>
      </dsp:nvSpPr>
      <dsp:spPr>
        <a:xfrm>
          <a:off x="6984777" y="1593156"/>
          <a:ext cx="2323890" cy="13943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Reinsurance measurement</a:t>
          </a:r>
          <a:endParaRPr lang="en-GB" sz="2300" b="1" kern="1200" dirty="0"/>
        </a:p>
      </dsp:txBody>
      <dsp:txXfrm>
        <a:off x="6984777" y="1593156"/>
        <a:ext cx="2323890" cy="1394334"/>
      </dsp:txXfrm>
    </dsp:sp>
    <dsp:sp modelId="{7E993258-17DC-45D9-8FAC-355C3EE9E64A}">
      <dsp:nvSpPr>
        <dsp:cNvPr id="0" name=""/>
        <dsp:cNvSpPr/>
      </dsp:nvSpPr>
      <dsp:spPr>
        <a:xfrm>
          <a:off x="1780563" y="3249342"/>
          <a:ext cx="2323890" cy="13943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Acquired portfolios</a:t>
          </a:r>
          <a:endParaRPr lang="en-GB" sz="2300" b="1" kern="1200" dirty="0"/>
        </a:p>
      </dsp:txBody>
      <dsp:txXfrm>
        <a:off x="1780563" y="3249342"/>
        <a:ext cx="2323890" cy="1394334"/>
      </dsp:txXfrm>
    </dsp:sp>
    <dsp:sp modelId="{AF0082A4-DE56-435B-8A59-3C4523479BAC}">
      <dsp:nvSpPr>
        <dsp:cNvPr id="0" name=""/>
        <dsp:cNvSpPr/>
      </dsp:nvSpPr>
      <dsp:spPr>
        <a:xfrm>
          <a:off x="6984777" y="3249342"/>
          <a:ext cx="2323890" cy="13943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Transition</a:t>
          </a:r>
          <a:endParaRPr lang="en-GB" sz="2300" b="1" kern="1200" dirty="0"/>
        </a:p>
      </dsp:txBody>
      <dsp:txXfrm>
        <a:off x="6984777" y="3249342"/>
        <a:ext cx="2323890" cy="1394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145FE-7045-4325-B489-68562798066F}">
      <dsp:nvSpPr>
        <dsp:cNvPr id="0" name=""/>
        <dsp:cNvSpPr/>
      </dsp:nvSpPr>
      <dsp:spPr>
        <a:xfrm>
          <a:off x="4392477" y="3253770"/>
          <a:ext cx="2323890" cy="1394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noProof="0" dirty="0" smtClean="0"/>
            <a:t>Presentation and disclosure</a:t>
          </a:r>
          <a:endParaRPr lang="en-GB" sz="2300" b="1" kern="1200" dirty="0"/>
        </a:p>
      </dsp:txBody>
      <dsp:txXfrm>
        <a:off x="4392477" y="3253770"/>
        <a:ext cx="2323890" cy="1394334"/>
      </dsp:txXfrm>
    </dsp:sp>
    <dsp:sp modelId="{90CAE0C1-AE37-476D-93F2-53F9AE648218}">
      <dsp:nvSpPr>
        <dsp:cNvPr id="0" name=""/>
        <dsp:cNvSpPr/>
      </dsp:nvSpPr>
      <dsp:spPr>
        <a:xfrm>
          <a:off x="1800200" y="1593160"/>
          <a:ext cx="2323890" cy="13943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noProof="0" dirty="0" smtClean="0"/>
            <a:t>Level of aggregation / onerous contracts</a:t>
          </a:r>
          <a:endParaRPr lang="en-GB" sz="2300" b="1" kern="1200" dirty="0"/>
        </a:p>
      </dsp:txBody>
      <dsp:txXfrm>
        <a:off x="1800200" y="1593160"/>
        <a:ext cx="2323890" cy="1394334"/>
      </dsp:txXfrm>
    </dsp:sp>
    <dsp:sp modelId="{CF037739-13EA-47C9-BA8B-4A39BFBF5C80}">
      <dsp:nvSpPr>
        <dsp:cNvPr id="0" name=""/>
        <dsp:cNvSpPr/>
      </dsp:nvSpPr>
      <dsp:spPr>
        <a:xfrm>
          <a:off x="3096350" y="20965"/>
          <a:ext cx="2323890" cy="13943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noProof="0" dirty="0" smtClean="0"/>
            <a:t>Best estimate cash flows</a:t>
          </a:r>
          <a:endParaRPr lang="en-GB" sz="2300" b="1" kern="1200" dirty="0"/>
        </a:p>
      </dsp:txBody>
      <dsp:txXfrm>
        <a:off x="3096350" y="20965"/>
        <a:ext cx="2323890" cy="1394334"/>
      </dsp:txXfrm>
    </dsp:sp>
    <dsp:sp modelId="{EBD6E443-85CC-4F2E-969F-6B97B7D494F4}">
      <dsp:nvSpPr>
        <dsp:cNvPr id="0" name=""/>
        <dsp:cNvSpPr/>
      </dsp:nvSpPr>
      <dsp:spPr>
        <a:xfrm>
          <a:off x="536492" y="0"/>
          <a:ext cx="2323890" cy="13943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Simplified approach (PAA)</a:t>
          </a:r>
          <a:endParaRPr lang="en-GB" sz="2300" b="1" kern="1200" dirty="0"/>
        </a:p>
      </dsp:txBody>
      <dsp:txXfrm>
        <a:off x="536492" y="0"/>
        <a:ext cx="2323890" cy="1394334"/>
      </dsp:txXfrm>
    </dsp:sp>
    <dsp:sp modelId="{CC43FE94-BFAB-4081-A8EC-D18939139446}">
      <dsp:nvSpPr>
        <dsp:cNvPr id="0" name=""/>
        <dsp:cNvSpPr/>
      </dsp:nvSpPr>
      <dsp:spPr>
        <a:xfrm>
          <a:off x="8424939" y="0"/>
          <a:ext cx="2323890" cy="13943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noProof="0" smtClean="0"/>
            <a:t>Risk adjustment</a:t>
          </a:r>
          <a:endParaRPr lang="en-GB" sz="2300" b="1" kern="1200" dirty="0"/>
        </a:p>
      </dsp:txBody>
      <dsp:txXfrm>
        <a:off x="8424939" y="0"/>
        <a:ext cx="2323890" cy="1394334"/>
      </dsp:txXfrm>
    </dsp:sp>
    <dsp:sp modelId="{529D3230-877D-4F4B-B7CB-EFD71CFCC274}">
      <dsp:nvSpPr>
        <dsp:cNvPr id="0" name=""/>
        <dsp:cNvSpPr/>
      </dsp:nvSpPr>
      <dsp:spPr>
        <a:xfrm>
          <a:off x="5719372" y="3"/>
          <a:ext cx="2323890" cy="1394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Discounting</a:t>
          </a:r>
          <a:endParaRPr lang="en-GB" sz="2300" b="1" kern="1200" dirty="0"/>
        </a:p>
      </dsp:txBody>
      <dsp:txXfrm>
        <a:off x="5719372" y="3"/>
        <a:ext cx="2323890" cy="1394334"/>
      </dsp:txXfrm>
    </dsp:sp>
    <dsp:sp modelId="{B685F60A-3269-44AA-BE50-0788FB6B5BBC}">
      <dsp:nvSpPr>
        <dsp:cNvPr id="0" name=""/>
        <dsp:cNvSpPr/>
      </dsp:nvSpPr>
      <dsp:spPr>
        <a:xfrm>
          <a:off x="4392500" y="1593156"/>
          <a:ext cx="2323890" cy="1394334"/>
        </a:xfrm>
        <a:prstGeom prst="rect">
          <a:avLst/>
        </a:prstGeom>
        <a:solidFill>
          <a:srgbClr val="0084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Contractual service margin (BBA only)</a:t>
          </a:r>
          <a:endParaRPr lang="en-GB" sz="2300" b="1" kern="1200" dirty="0"/>
        </a:p>
      </dsp:txBody>
      <dsp:txXfrm>
        <a:off x="4392500" y="1593156"/>
        <a:ext cx="2323890" cy="1394334"/>
      </dsp:txXfrm>
    </dsp:sp>
    <dsp:sp modelId="{9E876810-DEF3-4142-A297-D9BEA5ABE2AA}">
      <dsp:nvSpPr>
        <dsp:cNvPr id="0" name=""/>
        <dsp:cNvSpPr/>
      </dsp:nvSpPr>
      <dsp:spPr>
        <a:xfrm>
          <a:off x="6984777" y="1593156"/>
          <a:ext cx="2323890" cy="13943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Reinsurance measurement</a:t>
          </a:r>
          <a:endParaRPr lang="en-GB" sz="2300" b="1" kern="1200" dirty="0"/>
        </a:p>
      </dsp:txBody>
      <dsp:txXfrm>
        <a:off x="6984777" y="1593156"/>
        <a:ext cx="2323890" cy="1394334"/>
      </dsp:txXfrm>
    </dsp:sp>
    <dsp:sp modelId="{7E993258-17DC-45D9-8FAC-355C3EE9E64A}">
      <dsp:nvSpPr>
        <dsp:cNvPr id="0" name=""/>
        <dsp:cNvSpPr/>
      </dsp:nvSpPr>
      <dsp:spPr>
        <a:xfrm>
          <a:off x="1780563" y="3249342"/>
          <a:ext cx="2323890" cy="13943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Acquired portfolios</a:t>
          </a:r>
          <a:endParaRPr lang="en-GB" sz="2300" b="1" kern="1200" dirty="0"/>
        </a:p>
      </dsp:txBody>
      <dsp:txXfrm>
        <a:off x="1780563" y="3249342"/>
        <a:ext cx="2323890" cy="1394334"/>
      </dsp:txXfrm>
    </dsp:sp>
    <dsp:sp modelId="{AF0082A4-DE56-435B-8A59-3C4523479BAC}">
      <dsp:nvSpPr>
        <dsp:cNvPr id="0" name=""/>
        <dsp:cNvSpPr/>
      </dsp:nvSpPr>
      <dsp:spPr>
        <a:xfrm>
          <a:off x="6984777" y="3249342"/>
          <a:ext cx="2323890" cy="13943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Transition</a:t>
          </a:r>
          <a:endParaRPr lang="en-GB" sz="2300" b="1" kern="1200" dirty="0"/>
        </a:p>
      </dsp:txBody>
      <dsp:txXfrm>
        <a:off x="6984777" y="3249342"/>
        <a:ext cx="2323890" cy="1394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145FE-7045-4325-B489-68562798066F}">
      <dsp:nvSpPr>
        <dsp:cNvPr id="0" name=""/>
        <dsp:cNvSpPr/>
      </dsp:nvSpPr>
      <dsp:spPr>
        <a:xfrm>
          <a:off x="4392477" y="3253770"/>
          <a:ext cx="2323890" cy="1394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noProof="0" dirty="0" smtClean="0"/>
            <a:t>Presentation and disclosure</a:t>
          </a:r>
          <a:endParaRPr lang="en-GB" sz="2300" b="1" kern="1200" dirty="0"/>
        </a:p>
      </dsp:txBody>
      <dsp:txXfrm>
        <a:off x="4392477" y="3253770"/>
        <a:ext cx="2323890" cy="1394334"/>
      </dsp:txXfrm>
    </dsp:sp>
    <dsp:sp modelId="{90CAE0C1-AE37-476D-93F2-53F9AE648218}">
      <dsp:nvSpPr>
        <dsp:cNvPr id="0" name=""/>
        <dsp:cNvSpPr/>
      </dsp:nvSpPr>
      <dsp:spPr>
        <a:xfrm>
          <a:off x="1800200" y="1593160"/>
          <a:ext cx="2323890" cy="13943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noProof="0" dirty="0" smtClean="0"/>
            <a:t>Level of aggregation / onerous contracts</a:t>
          </a:r>
          <a:endParaRPr lang="en-GB" sz="2300" b="1" kern="1200" dirty="0"/>
        </a:p>
      </dsp:txBody>
      <dsp:txXfrm>
        <a:off x="1800200" y="1593160"/>
        <a:ext cx="2323890" cy="1394334"/>
      </dsp:txXfrm>
    </dsp:sp>
    <dsp:sp modelId="{CF037739-13EA-47C9-BA8B-4A39BFBF5C80}">
      <dsp:nvSpPr>
        <dsp:cNvPr id="0" name=""/>
        <dsp:cNvSpPr/>
      </dsp:nvSpPr>
      <dsp:spPr>
        <a:xfrm>
          <a:off x="3096350" y="20965"/>
          <a:ext cx="2323890" cy="13943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noProof="0" dirty="0" smtClean="0"/>
            <a:t>Best estimate cash flows</a:t>
          </a:r>
          <a:endParaRPr lang="en-GB" sz="2300" b="1" kern="1200" dirty="0"/>
        </a:p>
      </dsp:txBody>
      <dsp:txXfrm>
        <a:off x="3096350" y="20965"/>
        <a:ext cx="2323890" cy="1394334"/>
      </dsp:txXfrm>
    </dsp:sp>
    <dsp:sp modelId="{EBD6E443-85CC-4F2E-969F-6B97B7D494F4}">
      <dsp:nvSpPr>
        <dsp:cNvPr id="0" name=""/>
        <dsp:cNvSpPr/>
      </dsp:nvSpPr>
      <dsp:spPr>
        <a:xfrm>
          <a:off x="536492" y="0"/>
          <a:ext cx="2323890" cy="13943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Simplified approach (PAA)</a:t>
          </a:r>
          <a:endParaRPr lang="en-GB" sz="2300" b="1" kern="1200" dirty="0"/>
        </a:p>
      </dsp:txBody>
      <dsp:txXfrm>
        <a:off x="536492" y="0"/>
        <a:ext cx="2323890" cy="1394334"/>
      </dsp:txXfrm>
    </dsp:sp>
    <dsp:sp modelId="{CC43FE94-BFAB-4081-A8EC-D18939139446}">
      <dsp:nvSpPr>
        <dsp:cNvPr id="0" name=""/>
        <dsp:cNvSpPr/>
      </dsp:nvSpPr>
      <dsp:spPr>
        <a:xfrm>
          <a:off x="8424939" y="0"/>
          <a:ext cx="2323890" cy="13943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noProof="0" smtClean="0"/>
            <a:t>Risk adjustment</a:t>
          </a:r>
          <a:endParaRPr lang="en-GB" sz="2300" b="1" kern="1200" dirty="0"/>
        </a:p>
      </dsp:txBody>
      <dsp:txXfrm>
        <a:off x="8424939" y="0"/>
        <a:ext cx="2323890" cy="1394334"/>
      </dsp:txXfrm>
    </dsp:sp>
    <dsp:sp modelId="{529D3230-877D-4F4B-B7CB-EFD71CFCC274}">
      <dsp:nvSpPr>
        <dsp:cNvPr id="0" name=""/>
        <dsp:cNvSpPr/>
      </dsp:nvSpPr>
      <dsp:spPr>
        <a:xfrm>
          <a:off x="5719372" y="3"/>
          <a:ext cx="2323890" cy="1394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Discounting</a:t>
          </a:r>
          <a:endParaRPr lang="en-GB" sz="2300" b="1" kern="1200" dirty="0"/>
        </a:p>
      </dsp:txBody>
      <dsp:txXfrm>
        <a:off x="5719372" y="3"/>
        <a:ext cx="2323890" cy="1394334"/>
      </dsp:txXfrm>
    </dsp:sp>
    <dsp:sp modelId="{B685F60A-3269-44AA-BE50-0788FB6B5BBC}">
      <dsp:nvSpPr>
        <dsp:cNvPr id="0" name=""/>
        <dsp:cNvSpPr/>
      </dsp:nvSpPr>
      <dsp:spPr>
        <a:xfrm>
          <a:off x="4392500" y="1593156"/>
          <a:ext cx="2323890" cy="1394334"/>
        </a:xfrm>
        <a:prstGeom prst="rect">
          <a:avLst/>
        </a:prstGeom>
        <a:solidFill>
          <a:srgbClr val="0084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Contractual service margin (BBA only)</a:t>
          </a:r>
          <a:endParaRPr lang="en-GB" sz="2300" b="1" kern="1200" dirty="0"/>
        </a:p>
      </dsp:txBody>
      <dsp:txXfrm>
        <a:off x="4392500" y="1593156"/>
        <a:ext cx="2323890" cy="1394334"/>
      </dsp:txXfrm>
    </dsp:sp>
    <dsp:sp modelId="{9E876810-DEF3-4142-A297-D9BEA5ABE2AA}">
      <dsp:nvSpPr>
        <dsp:cNvPr id="0" name=""/>
        <dsp:cNvSpPr/>
      </dsp:nvSpPr>
      <dsp:spPr>
        <a:xfrm>
          <a:off x="6984777" y="1593156"/>
          <a:ext cx="2323890" cy="13943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Reinsurance measurement</a:t>
          </a:r>
          <a:endParaRPr lang="en-GB" sz="2300" b="1" kern="1200" dirty="0"/>
        </a:p>
      </dsp:txBody>
      <dsp:txXfrm>
        <a:off x="6984777" y="1593156"/>
        <a:ext cx="2323890" cy="1394334"/>
      </dsp:txXfrm>
    </dsp:sp>
    <dsp:sp modelId="{7E993258-17DC-45D9-8FAC-355C3EE9E64A}">
      <dsp:nvSpPr>
        <dsp:cNvPr id="0" name=""/>
        <dsp:cNvSpPr/>
      </dsp:nvSpPr>
      <dsp:spPr>
        <a:xfrm>
          <a:off x="1780563" y="3249342"/>
          <a:ext cx="2323890" cy="13943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Acquired portfolios</a:t>
          </a:r>
          <a:endParaRPr lang="en-GB" sz="2300" b="1" kern="1200" dirty="0"/>
        </a:p>
      </dsp:txBody>
      <dsp:txXfrm>
        <a:off x="1780563" y="3249342"/>
        <a:ext cx="2323890" cy="1394334"/>
      </dsp:txXfrm>
    </dsp:sp>
    <dsp:sp modelId="{AF0082A4-DE56-435B-8A59-3C4523479BAC}">
      <dsp:nvSpPr>
        <dsp:cNvPr id="0" name=""/>
        <dsp:cNvSpPr/>
      </dsp:nvSpPr>
      <dsp:spPr>
        <a:xfrm>
          <a:off x="6984777" y="3249342"/>
          <a:ext cx="2323890" cy="13943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Transition</a:t>
          </a:r>
          <a:endParaRPr lang="en-GB" sz="2300" b="1" kern="1200" dirty="0"/>
        </a:p>
      </dsp:txBody>
      <dsp:txXfrm>
        <a:off x="6984777" y="3249342"/>
        <a:ext cx="2323890" cy="1394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70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2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6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2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31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29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3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w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w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w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wmf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wmf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1066801"/>
            <a:ext cx="5261461" cy="55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10 July 2017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10 July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10 July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10 July 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10 July 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10 July 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10 July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23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1066801"/>
            <a:ext cx="5261461" cy="55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1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5313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258431" y="539972"/>
            <a:ext cx="1585784" cy="631271"/>
            <a:chOff x="7905328" y="493473"/>
            <a:chExt cx="1656184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white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prstClr val="white"/>
                  </a:solidFill>
                </a:rPr>
                <a:t>Logo</a:t>
              </a:r>
              <a:endParaRPr lang="en-GB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8382000" y="539971"/>
            <a:ext cx="1585784" cy="631271"/>
            <a:chOff x="7905328" y="1357569"/>
            <a:chExt cx="1656184" cy="631271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white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prstClr val="white"/>
                  </a:solidFill>
                </a:rPr>
                <a:t>Logo</a:t>
              </a:r>
              <a:endParaRPr lang="en-GB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8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51811" y="5546038"/>
            <a:ext cx="12952723" cy="959392"/>
            <a:chOff x="-285849" y="5546036"/>
            <a:chExt cx="10524089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57932" y="6074541"/>
              <a:ext cx="1068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Progress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57949" y="6024208"/>
              <a:ext cx="13105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Community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65332" y="5646703"/>
              <a:ext cx="21388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Sessional Meetings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90868" y="6024206"/>
              <a:ext cx="11698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Education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910553" y="5797705"/>
              <a:ext cx="17401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Working parties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505942" y="5948709"/>
              <a:ext cx="14254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Volunteering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110578" y="6040986"/>
              <a:ext cx="11320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Research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70578" y="5680258"/>
              <a:ext cx="20255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Shaping the future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96326" y="5960094"/>
              <a:ext cx="12974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Networking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77996" y="5565807"/>
              <a:ext cx="22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Professional support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136684" y="5641309"/>
              <a:ext cx="20633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Enterprise and risk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736813" y="5767143"/>
              <a:ext cx="17702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Learned society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57541" y="5993647"/>
              <a:ext cx="1336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Opportunity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802599" y="5607753"/>
              <a:ext cx="21023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International profile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518697" y="6052369"/>
              <a:ext cx="10174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Journals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78520" y="6002036"/>
              <a:ext cx="12597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Supporting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285849" y="5546036"/>
              <a:ext cx="11060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Expertise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163868" y="5873207"/>
              <a:ext cx="1425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Sponsorship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237530" y="5655092"/>
              <a:ext cx="2115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Thought leadership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1012876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8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10 July 2017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7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99143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31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 userDrawn="1"/>
        </p:nvSpPr>
        <p:spPr>
          <a:xfrm rot="18900000">
            <a:off x="1178996" y="607454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Progress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 rot="18900000">
            <a:off x="1671325" y="6024210"/>
            <a:ext cx="1612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Community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 rot="18900000">
            <a:off x="2172719" y="5646705"/>
            <a:ext cx="26324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Sessional Meetings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 rot="18900000">
            <a:off x="3065686" y="6024208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Education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 rot="18900000">
            <a:off x="3582222" y="5797707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Working parties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 rot="18900000">
            <a:off x="4315008" y="5948711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Volunteering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 rot="18900000">
            <a:off x="5059175" y="6040988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Research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 rot="18900000">
            <a:off x="5502252" y="5680260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Shaping the future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 rot="18900000">
            <a:off x="6395480" y="5960096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Networking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 rot="18900000">
            <a:off x="6865228" y="5565809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Professional support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 rot="18900000">
            <a:off x="7552844" y="5641311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Enterprise and risk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 rot="18900000">
            <a:off x="8291464" y="5767145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Learned society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 rot="18900000">
            <a:off x="9055437" y="5993649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Opportunity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 rot="18900000">
            <a:off x="9603200" y="5607755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International profile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 rot="18900000">
            <a:off x="10484552" y="6052371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Journals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 rot="18900000">
            <a:off x="11050488" y="6002038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Supporting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8" name="TextBox 47"/>
          <p:cNvSpPr txBox="1"/>
          <p:nvPr userDrawn="1"/>
        </p:nvSpPr>
        <p:spPr>
          <a:xfrm rot="18900000">
            <a:off x="-351811" y="5546038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Expertise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 rot="18900000">
            <a:off x="-201681" y="5873209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Sponsorship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 rot="18900000">
            <a:off x="292348" y="5655094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Thought leadership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10553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prstClr val="white"/>
                </a:solidFill>
              </a:rPr>
              <a:pPr/>
              <a:t>10 July 2017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4645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9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6931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prstClr val="white"/>
                </a:solidFill>
              </a:rPr>
              <a:pPr/>
              <a:t>10 July 2017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8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65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31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83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56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73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7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5313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10 July 2017</a:t>
            </a:fld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258431" y="539972"/>
            <a:ext cx="1585784" cy="631271"/>
            <a:chOff x="7905328" y="493473"/>
            <a:chExt cx="1656184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Logo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8382000" y="539971"/>
            <a:ext cx="1585784" cy="631271"/>
            <a:chOff x="7905328" y="1357569"/>
            <a:chExt cx="1656184" cy="631271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Logo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23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98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1066801"/>
            <a:ext cx="5261461" cy="55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8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8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5313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258431" y="539972"/>
            <a:ext cx="1585784" cy="631271"/>
            <a:chOff x="7905328" y="493473"/>
            <a:chExt cx="1656184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white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prstClr val="white"/>
                  </a:solidFill>
                </a:rPr>
                <a:t>Logo</a:t>
              </a:r>
              <a:endParaRPr lang="en-GB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8382000" y="539971"/>
            <a:ext cx="1585784" cy="631271"/>
            <a:chOff x="7905328" y="1357569"/>
            <a:chExt cx="1656184" cy="631271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white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prstClr val="white"/>
                  </a:solidFill>
                </a:rPr>
                <a:t>Logo</a:t>
              </a:r>
              <a:endParaRPr lang="en-GB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3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51811" y="5546038"/>
            <a:ext cx="12952723" cy="959392"/>
            <a:chOff x="-285849" y="5546036"/>
            <a:chExt cx="10524089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57932" y="6074541"/>
              <a:ext cx="1068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Progress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57949" y="6024208"/>
              <a:ext cx="13105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Community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65332" y="5646703"/>
              <a:ext cx="21388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Sessional Meetings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90868" y="6024206"/>
              <a:ext cx="11698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Education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910553" y="5797705"/>
              <a:ext cx="17401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Working parties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505942" y="5948709"/>
              <a:ext cx="14254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Volunteering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110578" y="6040986"/>
              <a:ext cx="11320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Research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70578" y="5680258"/>
              <a:ext cx="20255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Shaping the future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96326" y="5960094"/>
              <a:ext cx="12974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Networking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77996" y="5565807"/>
              <a:ext cx="22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Professional support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136684" y="5641309"/>
              <a:ext cx="20633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Enterprise and risk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736813" y="5767143"/>
              <a:ext cx="17702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Learned society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57541" y="5993647"/>
              <a:ext cx="1336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Opportunity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802599" y="5607753"/>
              <a:ext cx="21023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International profile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518697" y="6052369"/>
              <a:ext cx="10174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Journals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78520" y="6002036"/>
              <a:ext cx="12597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Supporting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285849" y="5546036"/>
              <a:ext cx="11060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Expertise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163868" y="5873207"/>
              <a:ext cx="1425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Sponsorship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237530" y="5655092"/>
              <a:ext cx="2115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Thought leadership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1012876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8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99143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31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 userDrawn="1"/>
        </p:nvSpPr>
        <p:spPr>
          <a:xfrm rot="18900000">
            <a:off x="1178996" y="607454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Progress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 rot="18900000">
            <a:off x="1671325" y="6024210"/>
            <a:ext cx="1612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Community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 rot="18900000">
            <a:off x="2172719" y="5646705"/>
            <a:ext cx="26324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Sessional Meetings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 rot="18900000">
            <a:off x="3065686" y="6024208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Education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 rot="18900000">
            <a:off x="3582222" y="5797707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Working parties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 rot="18900000">
            <a:off x="4315008" y="5948711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Volunteering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 rot="18900000">
            <a:off x="5059175" y="6040988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Research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 rot="18900000">
            <a:off x="5502252" y="5680260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Shaping the future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 rot="18900000">
            <a:off x="6395480" y="5960096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Networking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 rot="18900000">
            <a:off x="6865228" y="5565809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Professional support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 rot="18900000">
            <a:off x="7552844" y="5641311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Enterprise and risk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 rot="18900000">
            <a:off x="8291464" y="5767145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Learned society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 rot="18900000">
            <a:off x="9055437" y="5993649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Opportunity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 rot="18900000">
            <a:off x="9603200" y="5607755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International profile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 rot="18900000">
            <a:off x="10484552" y="6052371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Journals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 rot="18900000">
            <a:off x="11050488" y="6002038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Supporting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8" name="TextBox 47"/>
          <p:cNvSpPr txBox="1"/>
          <p:nvPr userDrawn="1"/>
        </p:nvSpPr>
        <p:spPr>
          <a:xfrm rot="18900000">
            <a:off x="-351811" y="5546038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Expertise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 rot="18900000">
            <a:off x="-201681" y="5873209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Sponsorship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 rot="18900000">
            <a:off x="292348" y="5655094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Thought leadership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7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10553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prstClr val="white"/>
                </a:solidFill>
              </a:rPr>
              <a:pPr/>
              <a:t>10 July 2017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31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4645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4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6931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prstClr val="white"/>
                </a:solidFill>
              </a:rPr>
              <a:pPr/>
              <a:t>10 July 2017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1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5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51811" y="5546038"/>
            <a:ext cx="12952723" cy="959392"/>
            <a:chOff x="-285849" y="5546036"/>
            <a:chExt cx="10524089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57932" y="6074541"/>
              <a:ext cx="1068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57949" y="6024208"/>
              <a:ext cx="13105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65332" y="5646703"/>
              <a:ext cx="21388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90868" y="6024206"/>
              <a:ext cx="11698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910553" y="5797705"/>
              <a:ext cx="17401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505942" y="5948709"/>
              <a:ext cx="14254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110578" y="6040986"/>
              <a:ext cx="11320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70578" y="5680258"/>
              <a:ext cx="20255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96326" y="5960094"/>
              <a:ext cx="12974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77996" y="5565807"/>
              <a:ext cx="22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136684" y="5641309"/>
              <a:ext cx="20633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736813" y="5767143"/>
              <a:ext cx="17702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57541" y="5993647"/>
              <a:ext cx="1336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802599" y="5607753"/>
              <a:ext cx="21023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518697" y="6052369"/>
              <a:ext cx="10174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78520" y="6002036"/>
              <a:ext cx="12597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285849" y="5546036"/>
              <a:ext cx="11060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163868" y="5873207"/>
              <a:ext cx="1425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237530" y="5655092"/>
              <a:ext cx="2115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1012876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10 July 2017</a:t>
            </a:fld>
            <a:endParaRPr lang="en-GB"/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2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321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772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92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899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23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31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1066801"/>
            <a:ext cx="5261461" cy="55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90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5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5313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258431" y="539972"/>
            <a:ext cx="1585784" cy="631271"/>
            <a:chOff x="7905328" y="493473"/>
            <a:chExt cx="1656184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white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prstClr val="white"/>
                  </a:solidFill>
                </a:rPr>
                <a:t>Logo</a:t>
              </a:r>
              <a:endParaRPr lang="en-GB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8382000" y="539971"/>
            <a:ext cx="1585784" cy="631271"/>
            <a:chOff x="7905328" y="1357569"/>
            <a:chExt cx="1656184" cy="631271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white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prstClr val="white"/>
                  </a:solidFill>
                </a:rPr>
                <a:t>Logo</a:t>
              </a:r>
              <a:endParaRPr lang="en-GB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3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51811" y="5546038"/>
            <a:ext cx="12952723" cy="959392"/>
            <a:chOff x="-285849" y="5546036"/>
            <a:chExt cx="10524089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57932" y="6074541"/>
              <a:ext cx="1068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Progress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57949" y="6024208"/>
              <a:ext cx="13105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Community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65332" y="5646703"/>
              <a:ext cx="21388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Sessional Meetings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90868" y="6024206"/>
              <a:ext cx="11698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Education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910553" y="5797705"/>
              <a:ext cx="17401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Working parties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505942" y="5948709"/>
              <a:ext cx="14254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Volunteering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110578" y="6040986"/>
              <a:ext cx="11320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Research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70578" y="5680258"/>
              <a:ext cx="20255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Shaping the future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96326" y="5960094"/>
              <a:ext cx="12974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Networking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77996" y="5565807"/>
              <a:ext cx="22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Professional support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136684" y="5641309"/>
              <a:ext cx="20633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Enterprise and risk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736813" y="5767143"/>
              <a:ext cx="17702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Learned society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57541" y="5993647"/>
              <a:ext cx="1336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Opportunity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802599" y="5607753"/>
              <a:ext cx="21023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International profile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518697" y="6052369"/>
              <a:ext cx="10174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Journals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78520" y="6002036"/>
              <a:ext cx="12597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Supporting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285849" y="5546036"/>
              <a:ext cx="11060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Expertise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163868" y="5873207"/>
              <a:ext cx="1425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Sponsorship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237530" y="5655092"/>
              <a:ext cx="2115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Thought leadership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1012876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6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99143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31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 userDrawn="1"/>
        </p:nvSpPr>
        <p:spPr>
          <a:xfrm rot="18900000">
            <a:off x="1178996" y="607454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Progress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 rot="18900000">
            <a:off x="1671325" y="6024210"/>
            <a:ext cx="1612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Community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 rot="18900000">
            <a:off x="2172719" y="5646705"/>
            <a:ext cx="26324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 rot="18900000">
            <a:off x="3065686" y="6024208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Education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 rot="18900000">
            <a:off x="3582222" y="5797707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Working parties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 rot="18900000">
            <a:off x="4315008" y="5948711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Volunteering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 rot="18900000">
            <a:off x="5059175" y="6040988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Research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 rot="18900000">
            <a:off x="5502252" y="5680260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 rot="18900000">
            <a:off x="6395480" y="5960096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Networking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 rot="18900000">
            <a:off x="6865228" y="5565809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 rot="18900000">
            <a:off x="7552844" y="5641311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 rot="18900000">
            <a:off x="8291464" y="5767145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 rot="18900000">
            <a:off x="9055437" y="5993649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Opportunity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 rot="18900000">
            <a:off x="9603200" y="5607755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 rot="18900000">
            <a:off x="10484552" y="6052371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Journals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 rot="18900000">
            <a:off x="11050488" y="6002038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Supporting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 userDrawn="1"/>
        </p:nvSpPr>
        <p:spPr>
          <a:xfrm rot="18900000">
            <a:off x="-351811" y="5546038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Expertise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 rot="18900000">
            <a:off x="-201681" y="5873209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Sponsorship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 rot="18900000">
            <a:off x="292348" y="5655094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10 July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99143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31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 userDrawn="1"/>
        </p:nvSpPr>
        <p:spPr>
          <a:xfrm rot="18900000">
            <a:off x="1178996" y="607454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Progress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 rot="18900000">
            <a:off x="1671325" y="6024210"/>
            <a:ext cx="1612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Community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 rot="18900000">
            <a:off x="2172719" y="5646705"/>
            <a:ext cx="26324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Sessional Meetings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 rot="18900000">
            <a:off x="3065686" y="6024208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Education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 rot="18900000">
            <a:off x="3582222" y="5797707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Working parties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 rot="18900000">
            <a:off x="4315008" y="5948711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Volunteering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 rot="18900000">
            <a:off x="5059175" y="6040988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Research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 rot="18900000">
            <a:off x="5502252" y="5680260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Shaping the future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 rot="18900000">
            <a:off x="6395480" y="5960096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Networking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 rot="18900000">
            <a:off x="6865228" y="5565809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Professional support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 rot="18900000">
            <a:off x="7552844" y="5641311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Enterprise and risk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 rot="18900000">
            <a:off x="8291464" y="5767145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Learned society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 rot="18900000">
            <a:off x="9055437" y="5993649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Opportunity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 rot="18900000">
            <a:off x="9603200" y="5607755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International profile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 rot="18900000">
            <a:off x="10484552" y="6052371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Journals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 rot="18900000">
            <a:off x="11050488" y="6002038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Supporting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8" name="TextBox 47"/>
          <p:cNvSpPr txBox="1"/>
          <p:nvPr userDrawn="1"/>
        </p:nvSpPr>
        <p:spPr>
          <a:xfrm rot="18900000">
            <a:off x="-351811" y="5546038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Expertise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 rot="18900000">
            <a:off x="-201681" y="5873209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Sponsorship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 rot="18900000">
            <a:off x="292348" y="5655094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Thought leadership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7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10553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prstClr val="white"/>
                </a:solidFill>
              </a:rPr>
              <a:pPr/>
              <a:t>10 July 2017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753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4645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0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6931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prstClr val="white"/>
                </a:solidFill>
              </a:rPr>
              <a:pPr/>
              <a:t>10 July 2017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0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3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15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0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554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420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69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10553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10 July 2017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23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1066801"/>
            <a:ext cx="5261461" cy="55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8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5313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258431" y="539972"/>
            <a:ext cx="1585784" cy="631271"/>
            <a:chOff x="7905328" y="493473"/>
            <a:chExt cx="1656184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white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prstClr val="white"/>
                  </a:solidFill>
                </a:rPr>
                <a:t>Logo</a:t>
              </a:r>
              <a:endParaRPr lang="en-GB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8382000" y="539971"/>
            <a:ext cx="1585784" cy="631271"/>
            <a:chOff x="7905328" y="1357569"/>
            <a:chExt cx="1656184" cy="631271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white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prstClr val="white"/>
                  </a:solidFill>
                </a:rPr>
                <a:t>Logo</a:t>
              </a:r>
              <a:endParaRPr lang="en-GB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69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51811" y="5546038"/>
            <a:ext cx="12952723" cy="959392"/>
            <a:chOff x="-285849" y="5546036"/>
            <a:chExt cx="10524089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57932" y="6074541"/>
              <a:ext cx="1068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Progress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57949" y="6024208"/>
              <a:ext cx="13105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Community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65332" y="5646703"/>
              <a:ext cx="21388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Sessional Meetings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90868" y="6024206"/>
              <a:ext cx="11698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Education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910553" y="5797705"/>
              <a:ext cx="17401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Working parties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505942" y="5948709"/>
              <a:ext cx="14254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Volunteering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110578" y="6040986"/>
              <a:ext cx="11320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Research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70578" y="5680258"/>
              <a:ext cx="20255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Shaping the future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96326" y="5960094"/>
              <a:ext cx="12974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Networking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77996" y="5565807"/>
              <a:ext cx="22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Professional support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136684" y="5641309"/>
              <a:ext cx="20633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Enterprise and risk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736813" y="5767143"/>
              <a:ext cx="17702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Learned society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57541" y="5993647"/>
              <a:ext cx="1336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Opportunity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802599" y="5607753"/>
              <a:ext cx="21023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International profile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518697" y="6052369"/>
              <a:ext cx="10174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Journals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78520" y="6002036"/>
              <a:ext cx="12597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Supporting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285849" y="5546036"/>
              <a:ext cx="11060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Expertise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163868" y="5873207"/>
              <a:ext cx="1425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Sponsorship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237530" y="5655092"/>
              <a:ext cx="2115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Thought leadership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1012876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2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99143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31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 userDrawn="1"/>
        </p:nvSpPr>
        <p:spPr>
          <a:xfrm rot="18900000">
            <a:off x="1178996" y="607454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Progress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 rot="18900000">
            <a:off x="1671325" y="6024210"/>
            <a:ext cx="1612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Community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 rot="18900000">
            <a:off x="2172719" y="5646705"/>
            <a:ext cx="26324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Sessional Meetings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 rot="18900000">
            <a:off x="3065686" y="6024208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Education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 rot="18900000">
            <a:off x="3582222" y="5797707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Working parties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 rot="18900000">
            <a:off x="4315008" y="5948711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Volunteering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 rot="18900000">
            <a:off x="5059175" y="6040988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Research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 rot="18900000">
            <a:off x="5502252" y="5680260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Shaping the future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 rot="18900000">
            <a:off x="6395480" y="5960096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Networking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 rot="18900000">
            <a:off x="6865228" y="5565809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Professional support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 rot="18900000">
            <a:off x="7552844" y="5641311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Enterprise and risk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 rot="18900000">
            <a:off x="8291464" y="5767145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Learned society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 rot="18900000">
            <a:off x="9055437" y="5993649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Opportunity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 rot="18900000">
            <a:off x="9603200" y="5607755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International profile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 rot="18900000">
            <a:off x="10484552" y="6052371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Journals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 rot="18900000">
            <a:off x="11050488" y="6002038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Supporting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8" name="TextBox 47"/>
          <p:cNvSpPr txBox="1"/>
          <p:nvPr userDrawn="1"/>
        </p:nvSpPr>
        <p:spPr>
          <a:xfrm rot="18900000">
            <a:off x="-351811" y="5546038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Expertise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 rot="18900000">
            <a:off x="-201681" y="5873209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Sponsorship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 rot="18900000">
            <a:off x="292348" y="5655094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Thought leadership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2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10553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prstClr val="white"/>
                </a:solidFill>
              </a:rPr>
              <a:pPr/>
              <a:t>10 July 2017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5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4645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4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6931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prstClr val="white"/>
                </a:solidFill>
              </a:rPr>
              <a:pPr/>
              <a:t>10 July 2017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5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62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1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4645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10 July 2017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59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128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3957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6968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23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7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77" y="2116269"/>
            <a:ext cx="5248580" cy="44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67" y="2133626"/>
            <a:ext cx="10354711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66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61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9" y="260353"/>
            <a:ext cx="3151372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090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26"/>
            <a:ext cx="8493582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66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61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9" y="260353"/>
            <a:ext cx="3151372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9729635" y="493474"/>
            <a:ext cx="2038380" cy="631271"/>
            <a:chOff x="7905328" y="493473"/>
            <a:chExt cx="1656184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white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prstClr val="white"/>
                  </a:solidFill>
                </a:rPr>
                <a:t>Logo</a:t>
              </a:r>
              <a:endParaRPr lang="en-GB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9729635" y="1357594"/>
            <a:ext cx="2038380" cy="631271"/>
            <a:chOff x="7905328" y="1357569"/>
            <a:chExt cx="1656184" cy="631271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white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prstClr val="white"/>
                  </a:solidFill>
                </a:rPr>
                <a:t>Logo</a:t>
              </a:r>
              <a:endParaRPr lang="en-GB" sz="16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387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59893" y="5546036"/>
            <a:ext cx="13466120" cy="959392"/>
            <a:chOff x="-536165" y="5546036"/>
            <a:chExt cx="10941225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644903" y="6074541"/>
              <a:ext cx="1068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Progress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140835" y="6024208"/>
              <a:ext cx="13105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Community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663452" y="5646703"/>
              <a:ext cx="21388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Sessional Meetings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290772" y="6024206"/>
              <a:ext cx="11698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Education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788455" y="5797705"/>
              <a:ext cx="17401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Working parties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403434" y="5948709"/>
              <a:ext cx="14254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Volunteering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029483" y="6040986"/>
              <a:ext cx="11320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Research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526976" y="5680258"/>
              <a:ext cx="20255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Shaping the future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76795" y="5960094"/>
              <a:ext cx="12974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Networking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648894" y="5565807"/>
              <a:ext cx="22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Professional support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255449" y="5641309"/>
              <a:ext cx="20633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Enterprise and risk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838421" y="5767143"/>
              <a:ext cx="17702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Learned society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85063" y="5993647"/>
              <a:ext cx="1336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Opportunity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988328" y="5607753"/>
              <a:ext cx="21023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International profile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632625" y="6052369"/>
              <a:ext cx="10174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Journals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9145340" y="6002036"/>
              <a:ext cx="12597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Supporting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536165" y="5546036"/>
              <a:ext cx="11060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Expertise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447764" y="5873207"/>
              <a:ext cx="1425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Sponsorship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-7126" y="5655092"/>
              <a:ext cx="2115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rgbClr val="7CB3E1">
                      <a:lumMod val="50000"/>
                    </a:srgbClr>
                  </a:solidFill>
                </a:rPr>
                <a:t>Thought leadership</a:t>
              </a:r>
              <a:endParaRPr lang="en-GB" sz="2200" dirty="0">
                <a:solidFill>
                  <a:srgbClr val="7CB3E1">
                    <a:lumMod val="50000"/>
                  </a:srgb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26"/>
            <a:ext cx="9505950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66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61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9" y="260353"/>
            <a:ext cx="3151372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048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26"/>
            <a:ext cx="999143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66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7" y="248907"/>
            <a:ext cx="318597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 rot="-2700000">
            <a:off x="793727" y="6074566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Progress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-2700000">
            <a:off x="1404106" y="6024233"/>
            <a:ext cx="1612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Community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-2700000">
            <a:off x="2047327" y="5646728"/>
            <a:ext cx="2632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Sessional Meetings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-2700000">
            <a:off x="2819436" y="6024231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Education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-2700000">
            <a:off x="3431946" y="5797730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Working parties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-2700000">
            <a:off x="4188857" y="5948734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Volunteering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-2700000">
            <a:off x="4959362" y="6041011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Research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-2700000">
            <a:off x="5571662" y="5680283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Shaping the future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-2700000">
            <a:off x="6371438" y="5960119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Networking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-2700000">
            <a:off x="6952501" y="5565832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Professional support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-2700000">
            <a:off x="7699015" y="5641334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Enterprise and risk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-2700000">
            <a:off x="8416520" y="5767168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Learned society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 rot="-2700000">
            <a:off x="9089314" y="5993672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Opportunity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 rot="-2700000">
            <a:off x="9831788" y="5607778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International profile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 rot="-2700000">
            <a:off x="10624769" y="6052394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Journals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-2700000">
            <a:off x="11255803" y="6002061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Supporting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-2700000">
            <a:off x="-659897" y="5546061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Expertise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 rot="-2700000">
            <a:off x="-551097" y="5873232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Sponsorship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 rot="-2700000">
            <a:off x="-8769" y="5655117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prstClr val="white">
                    <a:lumMod val="75000"/>
                  </a:prstClr>
                </a:solidFill>
              </a:rPr>
              <a:t>Thought leadership</a:t>
            </a:r>
            <a:endParaRPr lang="en-GB" sz="2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61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583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26"/>
            <a:ext cx="9505950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66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7" y="248907"/>
            <a:ext cx="318597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61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prstClr val="white"/>
                </a:solidFill>
              </a:rPr>
              <a:pPr/>
              <a:t>10 July 2017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6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693149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10 July 2017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26"/>
            <a:ext cx="9505950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66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7" y="248907"/>
            <a:ext cx="318597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61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91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26"/>
            <a:ext cx="9505950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66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7" y="248907"/>
            <a:ext cx="318597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61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7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26"/>
            <a:ext cx="9505950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66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7" y="248907"/>
            <a:ext cx="318597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50"/>
            <a:ext cx="1846689" cy="300075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7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2630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827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3562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6614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840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08" y="4653136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1908" y="466328"/>
            <a:ext cx="1116748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908" y="5219874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0A29-9CEF-41E0-85B3-88BBAFC398D9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0059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66" y="404813"/>
            <a:ext cx="1105534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1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3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34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3" y="6402414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0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10 July 2017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4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10 July 2017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23" y="6410325"/>
            <a:ext cx="745277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23" y="6329363"/>
            <a:ext cx="10943167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 smtClean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Dark blue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Gold</a:t>
                </a:r>
              </a:p>
              <a:p>
                <a:r>
                  <a:rPr lang="en-GB" sz="1000" dirty="0" smtClean="0"/>
                  <a:t>R217</a:t>
                </a:r>
                <a:r>
                  <a:rPr lang="en-GB" sz="1000" baseline="0" dirty="0" smtClean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Mid blue</a:t>
                </a:r>
              </a:p>
              <a:p>
                <a:r>
                  <a:rPr lang="en-GB" sz="1000" dirty="0" smtClean="0"/>
                  <a:t>R64</a:t>
                </a:r>
                <a:r>
                  <a:rPr lang="en-GB" sz="1000" baseline="0" dirty="0" smtClean="0"/>
                  <a:t>  G150  B184</a:t>
                </a:r>
                <a:endParaRPr lang="en-US" sz="10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 smtClean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grey</a:t>
                </a:r>
              </a:p>
              <a:p>
                <a:r>
                  <a:rPr lang="en-GB" sz="1000" dirty="0" smtClean="0"/>
                  <a:t>R220</a:t>
                </a:r>
                <a:r>
                  <a:rPr lang="en-GB" sz="1000" baseline="0" dirty="0" smtClean="0"/>
                  <a:t>  G221  B217</a:t>
                </a:r>
                <a:endParaRPr lang="en-US" sz="10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Pea green</a:t>
                </a:r>
              </a:p>
              <a:p>
                <a:r>
                  <a:rPr lang="en-GB" sz="1000" dirty="0" smtClean="0"/>
                  <a:t>R121</a:t>
                </a:r>
                <a:r>
                  <a:rPr lang="en-GB" sz="1000" baseline="0" dirty="0" smtClean="0"/>
                  <a:t>  G163  B42</a:t>
                </a:r>
                <a:endParaRPr lang="en-US" sz="10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Forest green</a:t>
                </a:r>
              </a:p>
              <a:p>
                <a:r>
                  <a:rPr lang="en-GB" sz="1000" dirty="0" smtClean="0"/>
                  <a:t>R</a:t>
                </a:r>
                <a:r>
                  <a:rPr lang="en-GB" sz="1000" baseline="0" dirty="0" smtClean="0"/>
                  <a:t>0 G132  B82</a:t>
                </a:r>
                <a:endParaRPr lang="en-US" sz="10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Bottle green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7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92" name="Rectangle 9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Cyan</a:t>
                </a:r>
              </a:p>
              <a:p>
                <a:r>
                  <a:rPr lang="en-GB" sz="1000" dirty="0" smtClean="0"/>
                  <a:t>R0</a:t>
                </a:r>
                <a:r>
                  <a:rPr lang="en-GB" sz="1000" baseline="0" dirty="0" smtClean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blue</a:t>
                </a:r>
              </a:p>
              <a:p>
                <a:r>
                  <a:rPr lang="en-GB" sz="1000" dirty="0" smtClean="0"/>
                  <a:t>R124</a:t>
                </a:r>
                <a:r>
                  <a:rPr lang="en-GB" sz="1000" baseline="0" dirty="0" smtClean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Violet</a:t>
                </a:r>
              </a:p>
              <a:p>
                <a:r>
                  <a:rPr lang="en-GB" sz="1000" dirty="0" smtClean="0"/>
                  <a:t>R128</a:t>
                </a:r>
                <a:r>
                  <a:rPr lang="en-GB" sz="1000" baseline="0" dirty="0" smtClean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Purple</a:t>
                </a:r>
              </a:p>
              <a:p>
                <a:r>
                  <a:rPr lang="en-GB" sz="1000" dirty="0" smtClean="0"/>
                  <a:t>R143</a:t>
                </a:r>
                <a:r>
                  <a:rPr lang="en-GB" sz="1000" baseline="0" dirty="0" smtClean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 smtClean="0"/>
                  <a:t>Fuscia</a:t>
                </a:r>
                <a:endParaRPr lang="en-GB" sz="1000" dirty="0" smtClean="0"/>
              </a:p>
              <a:p>
                <a:r>
                  <a:rPr lang="en-GB" sz="1000" dirty="0" smtClean="0"/>
                  <a:t>R233</a:t>
                </a:r>
                <a:r>
                  <a:rPr lang="en-GB" sz="1000" baseline="0" dirty="0" smtClean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Red</a:t>
                </a:r>
              </a:p>
              <a:p>
                <a:r>
                  <a:rPr lang="en-GB" sz="1000" dirty="0" smtClean="0"/>
                  <a:t>R200</a:t>
                </a:r>
                <a:r>
                  <a:rPr lang="en-GB" sz="1000" baseline="0" dirty="0" smtClean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Orange</a:t>
                </a:r>
              </a:p>
              <a:p>
                <a:r>
                  <a:rPr lang="en-GB" sz="1000" dirty="0" smtClean="0"/>
                  <a:t>R238</a:t>
                </a:r>
                <a:r>
                  <a:rPr lang="en-GB" sz="1000" baseline="0" dirty="0" smtClean="0"/>
                  <a:t>  G116  29</a:t>
                </a:r>
                <a:endParaRPr lang="en-US" sz="1000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0" r:id="rId3"/>
    <p:sldLayoutId id="2147483662" r:id="rId4"/>
    <p:sldLayoutId id="2147483661" r:id="rId5"/>
    <p:sldLayoutId id="2147483664" r:id="rId6"/>
    <p:sldLayoutId id="2147483666" r:id="rId7"/>
    <p:sldLayoutId id="2147483668" r:id="rId8"/>
    <p:sldLayoutId id="2147483669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60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2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4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9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89" indent="-269889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86" indent="-268301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617" indent="-17463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85" indent="-18257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377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600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823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4046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269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4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23" y="6410325"/>
            <a:ext cx="745277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23" y="6329363"/>
            <a:ext cx="10943167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3F4548"/>
              </a:solidFill>
            </a:endParaRPr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rgbClr val="113458"/>
                  </a:solidFill>
                </a:rPr>
                <a:t>Colour palette for PowerPoint presentations</a:t>
              </a:r>
              <a:endParaRPr lang="en-US" sz="1000" b="1" dirty="0">
                <a:solidFill>
                  <a:srgbClr val="113458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Dark blue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R17  G52  B88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Gold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R217  G171  B22</a:t>
                </a:r>
                <a:endParaRPr lang="en-US" sz="8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Mid blue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R64  G150  B184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rgbClr val="D9AB16"/>
                  </a:solidFill>
                </a:rPr>
                <a:t>Secondary colour palette</a:t>
              </a:r>
              <a:endParaRPr lang="en-US" sz="1000" b="1" dirty="0">
                <a:solidFill>
                  <a:srgbClr val="D9AB16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 smtClean="0">
                  <a:solidFill>
                    <a:srgbClr val="D9AB16"/>
                  </a:solidFill>
                </a:rPr>
                <a:t>Primary colour palette</a:t>
              </a:r>
              <a:endParaRPr lang="en-US" sz="1000" b="1" dirty="0">
                <a:solidFill>
                  <a:srgbClr val="D9AB16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Light grey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R220  G221  B217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Pea green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R121  G163  B42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Forest green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R0 G132  B82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Bottle green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R17  G179  B162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92" name="Rectangle 9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Cyan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R0  G156  B200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Light blue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R124  G179  B225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Violet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R128  G118  B207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Purple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R143  G70  B147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 smtClean="0">
                    <a:solidFill>
                      <a:srgbClr val="3F4548"/>
                    </a:solidFill>
                  </a:rPr>
                  <a:t>Fuscia</a:t>
                </a:r>
                <a:endParaRPr lang="en-GB" sz="1000" dirty="0" smtClean="0">
                  <a:solidFill>
                    <a:srgbClr val="3F4548"/>
                  </a:solidFill>
                </a:endParaRP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R233  G69  B140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Red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R200  G30  B69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Orange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R238  G116  29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886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2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4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9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89" indent="-269889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86" indent="-268301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617" indent="-17463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85" indent="-18257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377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600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823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4046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269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4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23" y="6410325"/>
            <a:ext cx="745277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23" y="6329363"/>
            <a:ext cx="10943167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3F4548"/>
              </a:solidFill>
            </a:endParaRPr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rgbClr val="113458"/>
                  </a:solidFill>
                </a:rPr>
                <a:t>Colour palette for PowerPoint presentations</a:t>
              </a:r>
              <a:endParaRPr lang="en-US" sz="1000" b="1" dirty="0">
                <a:solidFill>
                  <a:srgbClr val="113458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Dark blue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R17  G52  B88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Gold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R217  G171  B22</a:t>
                </a:r>
                <a:endParaRPr lang="en-US" sz="8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Mid blue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R64  G150  B184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rgbClr val="D9AB16"/>
                  </a:solidFill>
                </a:rPr>
                <a:t>Secondary colour palette</a:t>
              </a:r>
              <a:endParaRPr lang="en-US" sz="1000" b="1" dirty="0">
                <a:solidFill>
                  <a:srgbClr val="D9AB16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 smtClean="0">
                  <a:solidFill>
                    <a:srgbClr val="D9AB16"/>
                  </a:solidFill>
                </a:rPr>
                <a:t>Primary colour palette</a:t>
              </a:r>
              <a:endParaRPr lang="en-US" sz="1000" b="1" dirty="0">
                <a:solidFill>
                  <a:srgbClr val="D9AB16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Light grey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R220  G221  B217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Pea green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R121  G163  B42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Forest green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R0 G132  B82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Bottle green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R17  G179  B162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92" name="Rectangle 9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Cyan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R0  G156  B200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Light blue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R124  G179  B225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Violet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R128  G118  B207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Purple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R143  G70  B147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 smtClean="0">
                    <a:solidFill>
                      <a:srgbClr val="3F4548"/>
                    </a:solidFill>
                  </a:rPr>
                  <a:t>Fuscia</a:t>
                </a:r>
                <a:endParaRPr lang="en-GB" sz="1000" dirty="0" smtClean="0">
                  <a:solidFill>
                    <a:srgbClr val="3F4548"/>
                  </a:solidFill>
                </a:endParaRP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R233  G69  B140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Red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R200  G30  B69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Orange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R238  G116  29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710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2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4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9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89" indent="-269889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86" indent="-268301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617" indent="-17463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85" indent="-18257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377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600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823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4046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269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4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23" y="6410325"/>
            <a:ext cx="745277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23" y="6329363"/>
            <a:ext cx="10943167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3F4548"/>
              </a:solidFill>
            </a:endParaRPr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rgbClr val="113458"/>
                  </a:solidFill>
                </a:rPr>
                <a:t>Colour palette for PowerPoint presentations</a:t>
              </a:r>
              <a:endParaRPr lang="en-US" sz="1000" b="1" dirty="0">
                <a:solidFill>
                  <a:srgbClr val="113458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Dark blue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R17  G52  B88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Gold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R217  G171  B22</a:t>
                </a:r>
                <a:endParaRPr lang="en-US" sz="8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Mid blue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R64  G150  B184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rgbClr val="D9AB16"/>
                  </a:solidFill>
                </a:rPr>
                <a:t>Secondary colour palette</a:t>
              </a:r>
              <a:endParaRPr lang="en-US" sz="1000" b="1" dirty="0">
                <a:solidFill>
                  <a:srgbClr val="D9AB16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 smtClean="0">
                  <a:solidFill>
                    <a:srgbClr val="D9AB16"/>
                  </a:solidFill>
                </a:rPr>
                <a:t>Primary colour palette</a:t>
              </a:r>
              <a:endParaRPr lang="en-US" sz="1000" b="1" dirty="0">
                <a:solidFill>
                  <a:srgbClr val="D9AB16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Light grey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R220  G221  B217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Pea green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R121  G163  B42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Forest green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R0 G132  B82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Bottle green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R17  G179  B162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92" name="Rectangle 9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Cyan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R0  G156  B200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Light blue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R124  G179  B225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Violet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R128  G118  B207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Purple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R143  G70  B147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 smtClean="0">
                    <a:solidFill>
                      <a:srgbClr val="3F4548"/>
                    </a:solidFill>
                  </a:rPr>
                  <a:t>Fuscia</a:t>
                </a:r>
                <a:endParaRPr lang="en-GB" sz="1000" dirty="0" smtClean="0">
                  <a:solidFill>
                    <a:srgbClr val="3F4548"/>
                  </a:solidFill>
                </a:endParaRP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R233  G69  B140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Red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R200  G30  B69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Orange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R238  G116  29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95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2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4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9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89" indent="-269889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86" indent="-268301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617" indent="-17463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85" indent="-18257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377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600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823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4046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269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4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23" y="6410325"/>
            <a:ext cx="745277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23" y="6329363"/>
            <a:ext cx="10943167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3F4548"/>
              </a:solidFill>
            </a:endParaRPr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 userDrawn="1"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rgbClr val="113458"/>
                  </a:solidFill>
                </a:rPr>
                <a:t>Colour palette for PowerPoint presentations</a:t>
              </a:r>
              <a:endParaRPr lang="en-US" sz="1000" b="1" dirty="0">
                <a:solidFill>
                  <a:srgbClr val="113458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Dark blue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R17  G52  B88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Gold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R217  G171  B22</a:t>
                </a:r>
                <a:endParaRPr lang="en-US" sz="8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Mid blue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R64  G150  B184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rgbClr val="D9AB16"/>
                  </a:solidFill>
                </a:rPr>
                <a:t>Secondary colour palette</a:t>
              </a:r>
              <a:endParaRPr lang="en-US" sz="1000" b="1" dirty="0">
                <a:solidFill>
                  <a:srgbClr val="D9AB16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 smtClean="0">
                  <a:solidFill>
                    <a:srgbClr val="D9AB16"/>
                  </a:solidFill>
                </a:rPr>
                <a:t>Primary colour palette</a:t>
              </a:r>
              <a:endParaRPr lang="en-US" sz="1000" b="1" dirty="0">
                <a:solidFill>
                  <a:srgbClr val="D9AB16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Light grey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R220  G221  B217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Pea green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R121  G163  B42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Forest green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R0 G132  B82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Bottle green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R17  G179  B162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92" name="Rectangle 9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Cyan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R0  G156  B200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Light blue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R124  G179  B225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Violet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R128  G118  B207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Purple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R143  G70  B147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 smtClean="0">
                    <a:solidFill>
                      <a:srgbClr val="3F4548"/>
                    </a:solidFill>
                  </a:rPr>
                  <a:t>Fuscia</a:t>
                </a:r>
                <a:endParaRPr lang="en-GB" sz="1000" dirty="0" smtClean="0">
                  <a:solidFill>
                    <a:srgbClr val="3F4548"/>
                  </a:solidFill>
                </a:endParaRP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R233  G69  B140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Red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R200  G30  B69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Orange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R238  G116  29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579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2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4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9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89" indent="-269889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86" indent="-268301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617" indent="-17463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85" indent="-18257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377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600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823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4046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269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66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66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3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34" y="6410325"/>
            <a:ext cx="576156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414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34" y="6329363"/>
            <a:ext cx="10943167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3F4548"/>
              </a:solidFill>
            </a:endParaRPr>
          </a:p>
        </p:txBody>
      </p:sp>
      <p:pic>
        <p:nvPicPr>
          <p:cNvPr id="2050" name="Picture 2" descr="E:\Pants Work\Current Work\Actuaries 2011\Logos all\IFOA Logo\Lanscape - Standard\WMF logos\IFOA_logo_L_RGB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5563146"/>
            <a:ext cx="2038380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64"/>
          <p:cNvGrpSpPr/>
          <p:nvPr/>
        </p:nvGrpSpPr>
        <p:grpSpPr>
          <a:xfrm>
            <a:off x="-3861359" y="0"/>
            <a:ext cx="3714777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rgbClr val="113458"/>
                  </a:solidFill>
                </a:rPr>
                <a:t>Colour palette for PowerPoint presentations</a:t>
              </a:r>
              <a:endParaRPr lang="en-US" sz="1000" b="1" dirty="0">
                <a:solidFill>
                  <a:srgbClr val="113458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Dark blue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R17  G52  B88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Gold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R217  G171  B22</a:t>
                </a:r>
                <a:endParaRPr lang="en-US" sz="8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Mid blue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R64  G150  B184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rgbClr val="D9AB16"/>
                  </a:solidFill>
                </a:rPr>
                <a:t>Secondary colour palette</a:t>
              </a:r>
              <a:endParaRPr lang="en-US" sz="1000" b="1" dirty="0">
                <a:solidFill>
                  <a:srgbClr val="D9AB16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 smtClean="0">
                  <a:solidFill>
                    <a:srgbClr val="D9AB16"/>
                  </a:solidFill>
                </a:rPr>
                <a:t>Primary colour palette</a:t>
              </a:r>
              <a:endParaRPr lang="en-US" sz="1000" b="1" dirty="0">
                <a:solidFill>
                  <a:srgbClr val="D9AB16"/>
                </a:solidFill>
              </a:endParaRPr>
            </a:p>
          </p:txBody>
        </p:sp>
        <p:grpSp>
          <p:nvGrpSpPr>
            <p:cNvPr id="1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50" name="Rectangle 4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Light grey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R220  G221  B217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Pea green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R121  G163  B42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46" name="Rectangle 4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Forest green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R0 G132  B82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Bottle green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R17  G179  B162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Cyan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R0  G156  B200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Light blue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R124  G179  B225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Violet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R128  G118  B207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Purple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R143  G70  B147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 smtClean="0">
                    <a:solidFill>
                      <a:srgbClr val="3F4548"/>
                    </a:solidFill>
                  </a:rPr>
                  <a:t>Fuscia</a:t>
                </a:r>
                <a:endParaRPr lang="en-GB" sz="1000" dirty="0" smtClean="0">
                  <a:solidFill>
                    <a:srgbClr val="3F4548"/>
                  </a:solidFill>
                </a:endParaRP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R233  G69  B140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Red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R200  G30  B69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Orange</a:t>
                </a:r>
              </a:p>
              <a:p>
                <a:r>
                  <a:rPr lang="en-GB" sz="1000" dirty="0" smtClean="0">
                    <a:solidFill>
                      <a:srgbClr val="3F4548"/>
                    </a:solidFill>
                  </a:rPr>
                  <a:t>R238  G116  29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3679270" y="2351160"/>
            <a:ext cx="381003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081271" y="2348905"/>
            <a:ext cx="29527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>
                <a:solidFill>
                  <a:srgbClr val="3F4548"/>
                </a:solidFill>
              </a:rPr>
              <a:t>Dark grey</a:t>
            </a:r>
          </a:p>
          <a:p>
            <a:r>
              <a:rPr lang="en-GB" sz="1000" dirty="0" smtClean="0">
                <a:solidFill>
                  <a:srgbClr val="3F4548"/>
                </a:solidFill>
              </a:rPr>
              <a:t>R63  G69  B72</a:t>
            </a:r>
            <a:endParaRPr lang="en-US" sz="1000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1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5440" y="2204864"/>
            <a:ext cx="10979144" cy="1295399"/>
          </a:xfrm>
        </p:spPr>
        <p:txBody>
          <a:bodyPr/>
          <a:lstStyle/>
          <a:p>
            <a:r>
              <a:rPr lang="en-GB" sz="4000" dirty="0"/>
              <a:t>Get ready for IFRS 17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5E48DFFE-EFA0-44BE-8867-EC03927B5DA5}" type="datetime4">
              <a:rPr lang="en-GB"/>
              <a:pPr/>
              <a:t>10 July 2017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10</a:t>
            </a:fld>
            <a:endParaRPr lang="en-GB">
              <a:latin typeface="Georgia" panose="02040502050405020303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 bwMode="ltGray">
          <a:xfrm>
            <a:off x="1481336" y="4293096"/>
            <a:ext cx="1260000" cy="1861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Undiscounted reserves for past claims </a:t>
            </a:r>
            <a:endParaRPr lang="en-GB" sz="1200" b="1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including IBNR)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1336" y="1534754"/>
            <a:ext cx="1260000" cy="43031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300" b="1" dirty="0" smtClean="0">
                <a:solidFill>
                  <a:srgbClr val="3F4548"/>
                </a:solidFill>
                <a:latin typeface="Arial"/>
              </a:rPr>
              <a:t>Current IFRS/GAAP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9728" y="1553042"/>
            <a:ext cx="1836000" cy="41202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300" b="1" dirty="0" smtClean="0">
                <a:solidFill>
                  <a:srgbClr val="3F4548"/>
                </a:solidFill>
                <a:latin typeface="Arial"/>
              </a:rPr>
              <a:t>General model throughout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7952" y="1556792"/>
            <a:ext cx="1836000" cy="21739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300" b="1" dirty="0" smtClean="0">
                <a:solidFill>
                  <a:srgbClr val="3F4548"/>
                </a:solidFill>
                <a:latin typeface="Arial"/>
              </a:rPr>
              <a:t>PAA</a:t>
            </a:r>
          </a:p>
          <a:p>
            <a:pPr indent="-274320">
              <a:spcAft>
                <a:spcPts val="900"/>
              </a:spcAft>
            </a:pPr>
            <a:endParaRPr lang="en-GB" sz="1300" b="1" dirty="0" smtClean="0">
              <a:solidFill>
                <a:srgbClr val="3F4548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6562" y="1542572"/>
            <a:ext cx="1995227" cy="37426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300" b="1" dirty="0" smtClean="0">
                <a:solidFill>
                  <a:srgbClr val="3F4548"/>
                </a:solidFill>
                <a:latin typeface="Arial"/>
              </a:rPr>
              <a:t>PAA and undiscounted </a:t>
            </a:r>
            <a:r>
              <a:rPr lang="en-GB" sz="1300" b="1" baseline="30000" dirty="0" smtClean="0">
                <a:solidFill>
                  <a:srgbClr val="3F4548"/>
                </a:solidFill>
                <a:latin typeface="Arial"/>
              </a:rPr>
              <a:t>(1)</a:t>
            </a:r>
            <a:r>
              <a:rPr lang="en-GB" sz="1300" b="1" dirty="0" smtClean="0">
                <a:solidFill>
                  <a:srgbClr val="3F4548"/>
                </a:solidFill>
                <a:latin typeface="Arial"/>
              </a:rPr>
              <a:t> incurred claims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2969728" y="4912348"/>
            <a:ext cx="1836000" cy="568800"/>
          </a:xfrm>
          <a:prstGeom prst="rect">
            <a:avLst/>
          </a:prstGeom>
          <a:solidFill>
            <a:srgbClr val="4096B8"/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200" b="1" dirty="0">
                <a:solidFill>
                  <a:prstClr val="white"/>
                </a:solidFill>
                <a:latin typeface="Arial"/>
              </a:rPr>
              <a:t>Discounting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2969728" y="4293096"/>
            <a:ext cx="1836000" cy="568800"/>
          </a:xfrm>
          <a:prstGeom prst="rect">
            <a:avLst/>
          </a:prstGeom>
          <a:solidFill>
            <a:srgbClr val="DCDDD9"/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200" b="1" dirty="0">
                <a:solidFill>
                  <a:srgbClr val="3F4548"/>
                </a:solidFill>
                <a:latin typeface="Arial"/>
              </a:rPr>
              <a:t>Risk adjustment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2969728" y="5531600"/>
            <a:ext cx="1836000" cy="622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200" b="1" dirty="0">
                <a:solidFill>
                  <a:prstClr val="white"/>
                </a:solidFill>
                <a:latin typeface="Arial"/>
              </a:rPr>
              <a:t>Best estimate of fulfilment cash flows</a:t>
            </a:r>
          </a:p>
        </p:txBody>
      </p:sp>
      <p:sp>
        <p:nvSpPr>
          <p:cNvPr id="17" name="Rectangle 16"/>
          <p:cNvSpPr/>
          <p:nvPr/>
        </p:nvSpPr>
        <p:spPr bwMode="ltGray">
          <a:xfrm>
            <a:off x="5087952" y="4906178"/>
            <a:ext cx="1836000" cy="568800"/>
          </a:xfrm>
          <a:prstGeom prst="rect">
            <a:avLst/>
          </a:prstGeom>
          <a:solidFill>
            <a:srgbClr val="4096B8"/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200" b="1" dirty="0">
                <a:solidFill>
                  <a:prstClr val="white"/>
                </a:solidFill>
                <a:latin typeface="Arial"/>
              </a:rPr>
              <a:t>Discounting</a:t>
            </a:r>
          </a:p>
        </p:txBody>
      </p:sp>
      <p:sp>
        <p:nvSpPr>
          <p:cNvPr id="18" name="Rectangle 17"/>
          <p:cNvSpPr/>
          <p:nvPr/>
        </p:nvSpPr>
        <p:spPr bwMode="ltGray">
          <a:xfrm>
            <a:off x="5087952" y="4293096"/>
            <a:ext cx="1836000" cy="568800"/>
          </a:xfrm>
          <a:prstGeom prst="rect">
            <a:avLst/>
          </a:prstGeom>
          <a:solidFill>
            <a:srgbClr val="DCDDD9"/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200" b="1" dirty="0">
                <a:solidFill>
                  <a:srgbClr val="3F4548"/>
                </a:solidFill>
                <a:latin typeface="Arial"/>
              </a:rPr>
              <a:t>Risk adjustment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5087952" y="5531600"/>
            <a:ext cx="1836000" cy="622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200" b="1" dirty="0">
                <a:solidFill>
                  <a:prstClr val="white"/>
                </a:solidFill>
                <a:latin typeface="Arial"/>
              </a:rPr>
              <a:t>Best estimate of fulfilment cash flows</a:t>
            </a:r>
          </a:p>
        </p:txBody>
      </p:sp>
      <p:sp>
        <p:nvSpPr>
          <p:cNvPr id="20" name="Rectangle 19"/>
          <p:cNvSpPr/>
          <p:nvPr/>
        </p:nvSpPr>
        <p:spPr bwMode="ltGray">
          <a:xfrm>
            <a:off x="2969728" y="3222920"/>
            <a:ext cx="1836000" cy="420022"/>
          </a:xfrm>
          <a:prstGeom prst="rect">
            <a:avLst/>
          </a:prstGeom>
          <a:solidFill>
            <a:srgbClr val="4096B8"/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200" b="1" dirty="0">
                <a:solidFill>
                  <a:prstClr val="white"/>
                </a:solidFill>
                <a:latin typeface="Arial"/>
              </a:rPr>
              <a:t>Discounting</a:t>
            </a:r>
          </a:p>
        </p:txBody>
      </p:sp>
      <p:sp>
        <p:nvSpPr>
          <p:cNvPr id="21" name="Rectangle 20"/>
          <p:cNvSpPr/>
          <p:nvPr/>
        </p:nvSpPr>
        <p:spPr bwMode="ltGray">
          <a:xfrm>
            <a:off x="2969728" y="2763883"/>
            <a:ext cx="1836000" cy="420419"/>
          </a:xfrm>
          <a:prstGeom prst="rect">
            <a:avLst/>
          </a:prstGeom>
          <a:solidFill>
            <a:srgbClr val="DCDDD9"/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200" b="1" dirty="0">
                <a:solidFill>
                  <a:srgbClr val="3F4548"/>
                </a:solidFill>
                <a:latin typeface="Arial"/>
              </a:rPr>
              <a:t>Risk adjustment</a:t>
            </a:r>
          </a:p>
        </p:txBody>
      </p:sp>
      <p:sp>
        <p:nvSpPr>
          <p:cNvPr id="22" name="Rectangle 21"/>
          <p:cNvSpPr/>
          <p:nvPr/>
        </p:nvSpPr>
        <p:spPr bwMode="ltGray">
          <a:xfrm>
            <a:off x="2969728" y="3681162"/>
            <a:ext cx="1836000" cy="459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200" b="1" dirty="0">
                <a:solidFill>
                  <a:prstClr val="white"/>
                </a:solidFill>
                <a:latin typeface="Arial"/>
              </a:rPr>
              <a:t>Best estimate of fulfilment cash flows</a:t>
            </a:r>
          </a:p>
        </p:txBody>
      </p:sp>
      <p:sp>
        <p:nvSpPr>
          <p:cNvPr id="23" name="Rectangle 22"/>
          <p:cNvSpPr/>
          <p:nvPr/>
        </p:nvSpPr>
        <p:spPr bwMode="ltGray">
          <a:xfrm>
            <a:off x="2969728" y="1993939"/>
            <a:ext cx="1836000" cy="7326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200" b="1" dirty="0">
                <a:solidFill>
                  <a:prstClr val="white"/>
                </a:solidFill>
                <a:latin typeface="Arial"/>
              </a:rPr>
              <a:t>Contractual </a:t>
            </a:r>
            <a:r>
              <a:rPr lang="en-GB" sz="1200" b="1" dirty="0" smtClean="0">
                <a:solidFill>
                  <a:prstClr val="white"/>
                </a:solidFill>
                <a:latin typeface="Arial"/>
              </a:rPr>
              <a:t>service margin</a:t>
            </a:r>
            <a:endParaRPr lang="en-GB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 bwMode="ltGray">
          <a:xfrm>
            <a:off x="1481336" y="1980476"/>
            <a:ext cx="1260000" cy="21597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0"/>
              </a:spcAft>
            </a:pPr>
            <a:r>
              <a:rPr lang="en-GB" sz="1200" b="1" dirty="0">
                <a:solidFill>
                  <a:prstClr val="white"/>
                </a:solidFill>
                <a:latin typeface="Arial"/>
              </a:rPr>
              <a:t>UPR </a:t>
            </a:r>
            <a:endParaRPr lang="en-GB" sz="1200" b="1" dirty="0" smtClean="0">
              <a:solidFill>
                <a:prstClr val="white"/>
              </a:solidFill>
              <a:latin typeface="Arial"/>
            </a:endParaRPr>
          </a:p>
          <a:p>
            <a:pPr indent="-274320" algn="ctr"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Arial"/>
              </a:rPr>
              <a:t>less </a:t>
            </a:r>
            <a:r>
              <a:rPr lang="en-GB" sz="1200" b="1" dirty="0">
                <a:solidFill>
                  <a:prstClr val="white"/>
                </a:solidFill>
                <a:latin typeface="Arial"/>
              </a:rPr>
              <a:t>DAC</a:t>
            </a:r>
          </a:p>
        </p:txBody>
      </p:sp>
      <p:sp>
        <p:nvSpPr>
          <p:cNvPr id="25" name="Rectangle 24"/>
          <p:cNvSpPr/>
          <p:nvPr/>
        </p:nvSpPr>
        <p:spPr bwMode="ltGray">
          <a:xfrm>
            <a:off x="7206176" y="1981476"/>
            <a:ext cx="1836000" cy="21516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200" b="1" dirty="0">
                <a:solidFill>
                  <a:prstClr val="white"/>
                </a:solidFill>
                <a:latin typeface="Arial"/>
              </a:rPr>
              <a:t>Premium (less acquisition costs) unearned</a:t>
            </a:r>
          </a:p>
        </p:txBody>
      </p:sp>
      <p:sp>
        <p:nvSpPr>
          <p:cNvPr id="26" name="Rectangle 25"/>
          <p:cNvSpPr/>
          <p:nvPr/>
        </p:nvSpPr>
        <p:spPr bwMode="ltGray">
          <a:xfrm>
            <a:off x="5087952" y="1980477"/>
            <a:ext cx="1836000" cy="21597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200" b="1" dirty="0">
                <a:solidFill>
                  <a:prstClr val="white"/>
                </a:solidFill>
                <a:latin typeface="Arial"/>
              </a:rPr>
              <a:t>Premium (less acquisition costs) unearned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41548" y="5128828"/>
            <a:ext cx="2031504" cy="36004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400" b="1" dirty="0">
                <a:solidFill>
                  <a:srgbClr val="3F4548"/>
                </a:solidFill>
                <a:latin typeface="Arial"/>
              </a:rPr>
              <a:t>Liability for incurred claims (expired risk)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58857" y="2736944"/>
            <a:ext cx="2432313" cy="36004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400" b="1" dirty="0">
                <a:solidFill>
                  <a:srgbClr val="3F4548"/>
                </a:solidFill>
                <a:latin typeface="Arial"/>
              </a:rPr>
              <a:t>Liability for remaining coverage (unexpired risk)</a:t>
            </a:r>
          </a:p>
        </p:txBody>
      </p:sp>
      <p:sp>
        <p:nvSpPr>
          <p:cNvPr id="29" name="Rectangle 28"/>
          <p:cNvSpPr/>
          <p:nvPr/>
        </p:nvSpPr>
        <p:spPr bwMode="ltGray">
          <a:xfrm>
            <a:off x="7206176" y="4906177"/>
            <a:ext cx="1836000" cy="124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200" b="1" dirty="0">
                <a:solidFill>
                  <a:prstClr val="white"/>
                </a:solidFill>
                <a:latin typeface="Arial"/>
              </a:rPr>
              <a:t>Best estimate of fulfilment cash flows</a:t>
            </a:r>
          </a:p>
        </p:txBody>
      </p:sp>
      <p:sp>
        <p:nvSpPr>
          <p:cNvPr id="30" name="Rectangle 29"/>
          <p:cNvSpPr/>
          <p:nvPr/>
        </p:nvSpPr>
        <p:spPr bwMode="ltGray">
          <a:xfrm>
            <a:off x="7206176" y="4293096"/>
            <a:ext cx="1836000" cy="568800"/>
          </a:xfrm>
          <a:prstGeom prst="rect">
            <a:avLst/>
          </a:prstGeom>
          <a:solidFill>
            <a:srgbClr val="DCDDD9"/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200" b="1" dirty="0">
                <a:solidFill>
                  <a:srgbClr val="3F4548"/>
                </a:solidFill>
                <a:latin typeface="Arial"/>
              </a:rPr>
              <a:t>Risk adjustment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971128" y="4209916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49488" y="1594853"/>
            <a:ext cx="0" cy="455954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 bwMode="ltGray">
          <a:xfrm>
            <a:off x="9696401" y="4530264"/>
            <a:ext cx="2402696" cy="7518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baseline="30000" dirty="0" smtClean="0">
                <a:solidFill>
                  <a:sysClr val="windowText" lastClr="000000"/>
                </a:solidFill>
              </a:rPr>
              <a:t>(1)</a:t>
            </a:r>
            <a:r>
              <a:rPr lang="en-GB" sz="1100" dirty="0" smtClean="0">
                <a:solidFill>
                  <a:sysClr val="windowText" lastClr="000000"/>
                </a:solidFill>
              </a:rPr>
              <a:t> No discounting is required if cash flows are expected to be received/ paid within one year.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GB" dirty="0" smtClean="0"/>
              <a:t>Overview of the Premium Allocation Approach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21866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the variable fee approach</a:t>
            </a:r>
            <a:br>
              <a:rPr lang="en-GB" dirty="0" smtClean="0"/>
            </a:br>
            <a:r>
              <a:rPr lang="en-GB" sz="2400" b="0" dirty="0" smtClean="0"/>
              <a:t>Eligibility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11</a:t>
            </a:fld>
            <a:endParaRPr lang="en-GB">
              <a:latin typeface="Georgia" panose="02040502050405020303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87294" y="2132856"/>
            <a:ext cx="9649071" cy="1296144"/>
            <a:chOff x="218477" y="2398238"/>
            <a:chExt cx="9649071" cy="1296144"/>
          </a:xfrm>
        </p:grpSpPr>
        <p:sp>
          <p:nvSpPr>
            <p:cNvPr id="53" name="Chevron 52"/>
            <p:cNvSpPr/>
            <p:nvPr/>
          </p:nvSpPr>
          <p:spPr bwMode="ltGray">
            <a:xfrm>
              <a:off x="6491279" y="2398238"/>
              <a:ext cx="3376269" cy="1287301"/>
            </a:xfrm>
            <a:prstGeom prst="chevron">
              <a:avLst>
                <a:gd name="adj" fmla="val 31595"/>
              </a:avLst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err="1" smtClean="0">
                <a:solidFill>
                  <a:prstClr val="white"/>
                </a:solidFill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18477" y="2406495"/>
              <a:ext cx="9205411" cy="1287887"/>
              <a:chOff x="309270" y="1984977"/>
              <a:chExt cx="9205411" cy="1287887"/>
            </a:xfrm>
          </p:grpSpPr>
          <p:sp>
            <p:nvSpPr>
              <p:cNvPr id="55" name="Chevron 54"/>
              <p:cNvSpPr/>
              <p:nvPr/>
            </p:nvSpPr>
            <p:spPr bwMode="ltGray">
              <a:xfrm>
                <a:off x="3485728" y="1984977"/>
                <a:ext cx="3376269" cy="1287301"/>
              </a:xfrm>
              <a:prstGeom prst="chevron">
                <a:avLst>
                  <a:gd name="adj" fmla="val 31595"/>
                </a:avLst>
              </a:prstGeom>
              <a:solidFill>
                <a:srgbClr val="4096B8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err="1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Pentagon 55"/>
              <p:cNvSpPr/>
              <p:nvPr/>
            </p:nvSpPr>
            <p:spPr bwMode="ltGray">
              <a:xfrm>
                <a:off x="309270" y="1989196"/>
                <a:ext cx="3456384" cy="1274825"/>
              </a:xfrm>
              <a:prstGeom prst="homePlate">
                <a:avLst>
                  <a:gd name="adj" fmla="val 31469"/>
                </a:avLst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err="1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Text Box 6"/>
              <p:cNvSpPr txBox="1">
                <a:spLocks noChangeAspect="1" noChangeArrowheads="1"/>
              </p:cNvSpPr>
              <p:nvPr/>
            </p:nvSpPr>
            <p:spPr bwMode="gray">
              <a:xfrm>
                <a:off x="583769" y="2178537"/>
                <a:ext cx="2738224" cy="828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90000" rIns="72000" bIns="90000"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r>
                  <a:rPr lang="en-GB" sz="1400" b="1" dirty="0" smtClean="0">
                    <a:solidFill>
                      <a:prstClr val="white"/>
                    </a:solidFill>
                    <a:latin typeface="Arial"/>
                  </a:rPr>
                  <a:t>Participates </a:t>
                </a:r>
                <a:r>
                  <a:rPr lang="en-GB" sz="1400" b="1" dirty="0">
                    <a:solidFill>
                      <a:prstClr val="white"/>
                    </a:solidFill>
                    <a:latin typeface="Arial"/>
                  </a:rPr>
                  <a:t>in a </a:t>
                </a:r>
                <a:r>
                  <a:rPr lang="en-GB" sz="1400" b="1" dirty="0" smtClean="0">
                    <a:solidFill>
                      <a:prstClr val="white"/>
                    </a:solidFill>
                    <a:latin typeface="Arial"/>
                  </a:rPr>
                  <a:t>clearly </a:t>
                </a:r>
                <a:r>
                  <a:rPr lang="en-GB" sz="1400" b="1" dirty="0">
                    <a:solidFill>
                      <a:prstClr val="white"/>
                    </a:solidFill>
                    <a:latin typeface="Arial"/>
                  </a:rPr>
                  <a:t>identified pool of underlying items</a:t>
                </a:r>
                <a:endParaRPr lang="de-DE" sz="1400" b="1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8" name="Text Box 11"/>
              <p:cNvSpPr txBox="1">
                <a:spLocks noChangeAspect="1" noChangeArrowheads="1"/>
              </p:cNvSpPr>
              <p:nvPr/>
            </p:nvSpPr>
            <p:spPr bwMode="gray">
              <a:xfrm>
                <a:off x="4069139" y="2178537"/>
                <a:ext cx="2349198" cy="828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90000" rIns="72000" bIns="90000"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r>
                  <a:rPr lang="en-GB" sz="1400" b="1" dirty="0" smtClean="0">
                    <a:solidFill>
                      <a:prstClr val="white"/>
                    </a:solidFill>
                    <a:latin typeface="Arial"/>
                  </a:rPr>
                  <a:t>Pay policyholder substantial </a:t>
                </a:r>
                <a:r>
                  <a:rPr lang="en-GB" sz="1400" b="1" dirty="0">
                    <a:solidFill>
                      <a:prstClr val="white"/>
                    </a:solidFill>
                    <a:latin typeface="Arial"/>
                  </a:rPr>
                  <a:t>share of the </a:t>
                </a:r>
                <a:r>
                  <a:rPr lang="en-GB" sz="1400" b="1" dirty="0" smtClean="0">
                    <a:solidFill>
                      <a:prstClr val="white"/>
                    </a:solidFill>
                    <a:latin typeface="Arial"/>
                  </a:rPr>
                  <a:t>fair value returns</a:t>
                </a:r>
                <a:endParaRPr lang="de-DE" sz="1400" b="1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9" name="Text Box 11"/>
              <p:cNvSpPr txBox="1">
                <a:spLocks noChangeAspect="1" noChangeArrowheads="1"/>
              </p:cNvSpPr>
              <p:nvPr/>
            </p:nvSpPr>
            <p:spPr bwMode="gray">
              <a:xfrm>
                <a:off x="7025732" y="2013888"/>
                <a:ext cx="2488949" cy="1258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90000" rIns="72000" bIns="90000">
                <a:spAutoFit/>
              </a:bodyPr>
              <a:lstStyle/>
              <a:p>
                <a:pPr defTabSz="801688">
                  <a:spcBef>
                    <a:spcPct val="20000"/>
                  </a:spcBef>
                </a:pPr>
                <a:r>
                  <a:rPr lang="en-GB" sz="1400" b="1" dirty="0">
                    <a:solidFill>
                      <a:prstClr val="white"/>
                    </a:solidFill>
                    <a:latin typeface="Arial"/>
                  </a:rPr>
                  <a:t>Substantial proportion of </a:t>
                </a:r>
                <a:r>
                  <a:rPr lang="en-GB" sz="1400" b="1" dirty="0" smtClean="0">
                    <a:solidFill>
                      <a:prstClr val="white"/>
                    </a:solidFill>
                    <a:latin typeface="Arial"/>
                  </a:rPr>
                  <a:t>change </a:t>
                </a:r>
                <a:r>
                  <a:rPr lang="en-GB" sz="1400" b="1" dirty="0">
                    <a:solidFill>
                      <a:prstClr val="white"/>
                    </a:solidFill>
                    <a:latin typeface="Arial"/>
                  </a:rPr>
                  <a:t>of policyholder payments vary with </a:t>
                </a:r>
                <a:r>
                  <a:rPr lang="en-GB" sz="1400" b="1" dirty="0" smtClean="0">
                    <a:solidFill>
                      <a:prstClr val="white"/>
                    </a:solidFill>
                    <a:latin typeface="Arial"/>
                  </a:rPr>
                  <a:t>change      in fair value of underlying </a:t>
                </a:r>
                <a:r>
                  <a:rPr lang="en-GB" sz="1400" b="1" dirty="0">
                    <a:solidFill>
                      <a:prstClr val="white"/>
                    </a:solidFill>
                    <a:latin typeface="Arial"/>
                  </a:rPr>
                  <a:t>items</a:t>
                </a: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2783632" y="4022540"/>
            <a:ext cx="4833889" cy="948717"/>
            <a:chOff x="6744130" y="685800"/>
            <a:chExt cx="2220358" cy="1375048"/>
          </a:xfrm>
          <a:solidFill>
            <a:schemeClr val="accent2"/>
          </a:solidFill>
        </p:grpSpPr>
        <p:sp>
          <p:nvSpPr>
            <p:cNvPr id="61" name="Flowchart: Punched Tape 60"/>
            <p:cNvSpPr/>
            <p:nvPr/>
          </p:nvSpPr>
          <p:spPr bwMode="ltGray">
            <a:xfrm>
              <a:off x="6744130" y="685800"/>
              <a:ext cx="2220358" cy="1375048"/>
            </a:xfrm>
            <a:prstGeom prst="flowChartPunchedTap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44130" y="946073"/>
              <a:ext cx="2220358" cy="84755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prstClr val="white"/>
                  </a:solidFill>
                  <a:latin typeface="Arial"/>
                </a:rPr>
                <a:t>All other participating contracts are </a:t>
              </a:r>
              <a:r>
                <a:rPr lang="en-GB" sz="1600" dirty="0" smtClean="0">
                  <a:solidFill>
                    <a:prstClr val="white"/>
                  </a:solidFill>
                  <a:latin typeface="Arial"/>
                </a:rPr>
                <a:t>measured using the </a:t>
              </a:r>
              <a:r>
                <a:rPr lang="en-GB" sz="1600" b="1" dirty="0" smtClean="0">
                  <a:solidFill>
                    <a:prstClr val="white"/>
                  </a:solidFill>
                  <a:latin typeface="Arial"/>
                </a:rPr>
                <a:t>General Model</a:t>
              </a:r>
              <a:endParaRPr lang="en-GB" sz="1600" dirty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2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the variable </a:t>
            </a:r>
            <a:r>
              <a:rPr lang="en-GB" dirty="0"/>
              <a:t>fee </a:t>
            </a:r>
            <a:r>
              <a:rPr lang="en-GB" dirty="0" smtClean="0"/>
              <a:t>approach</a:t>
            </a:r>
            <a:r>
              <a:rPr lang="en-GB" dirty="0"/>
              <a:t/>
            </a:r>
            <a:br>
              <a:rPr lang="en-GB" dirty="0"/>
            </a:br>
            <a:r>
              <a:rPr lang="en-GB" sz="2400" b="0" dirty="0" smtClean="0"/>
              <a:t>Flows to profit versus the general model</a:t>
            </a:r>
            <a:endParaRPr lang="en-GB" sz="2400" b="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12</a:t>
            </a:fld>
            <a:endParaRPr lang="en-GB"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48328" y="4034592"/>
            <a:ext cx="3005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200" baseline="30000" dirty="0" smtClean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(1)</a:t>
            </a:r>
            <a:r>
              <a:rPr lang="en-GB" sz="1200" dirty="0" smtClean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No effect </a:t>
            </a:r>
            <a:r>
              <a:rPr lang="en-GB" sz="1200" dirty="0" smtClean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in </a:t>
            </a:r>
            <a:r>
              <a:rPr lang="en-GB" sz="1200" dirty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general model.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en-GB" sz="1200" dirty="0" smtClean="0">
              <a:solidFill>
                <a:srgbClr val="3F4548"/>
              </a:solidFill>
              <a:latin typeface="Arial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200" baseline="30000" dirty="0" smtClean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(2)</a:t>
            </a:r>
            <a:r>
              <a:rPr lang="en-GB" sz="1200" dirty="0" smtClean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 VFA - current </a:t>
            </a:r>
            <a:r>
              <a:rPr lang="en-GB" sz="1200" dirty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discount </a:t>
            </a:r>
            <a:r>
              <a:rPr lang="en-GB" sz="1200" dirty="0" smtClean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rates; general </a:t>
            </a:r>
            <a:r>
              <a:rPr lang="en-GB" sz="1200" dirty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model - locked-in </a:t>
            </a:r>
            <a:r>
              <a:rPr lang="en-GB" sz="1200" dirty="0" smtClean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 discount </a:t>
            </a:r>
            <a:r>
              <a:rPr lang="en-GB" sz="1200" dirty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rates. </a:t>
            </a:r>
            <a:endParaRPr lang="en-GB" sz="1200" dirty="0" smtClean="0">
              <a:solidFill>
                <a:srgbClr val="3F4548"/>
              </a:solidFill>
              <a:latin typeface="Arial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ltGray">
          <a:xfrm>
            <a:off x="719863" y="1988841"/>
            <a:ext cx="718457" cy="38970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D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Contractual service margin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2972046" y="1988840"/>
            <a:ext cx="2857500" cy="892629"/>
          </a:xfrm>
          <a:prstGeom prst="rect">
            <a:avLst/>
          </a:prstGeom>
          <a:solidFill>
            <a:srgbClr val="4096B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prstClr val="white"/>
                </a:solidFill>
              </a:rPr>
              <a:t>1. Change </a:t>
            </a:r>
            <a:r>
              <a:rPr lang="en-GB" sz="1300" dirty="0">
                <a:solidFill>
                  <a:prstClr val="white"/>
                </a:solidFill>
              </a:rPr>
              <a:t>in the obligation to pay the policyholder an amount equal to the fair value of the underlying </a:t>
            </a:r>
            <a:r>
              <a:rPr lang="en-GB" sz="1300" dirty="0" smtClean="0">
                <a:solidFill>
                  <a:prstClr val="white"/>
                </a:solidFill>
              </a:rPr>
              <a:t>items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2982928" y="2990326"/>
            <a:ext cx="2857500" cy="892629"/>
          </a:xfrm>
          <a:prstGeom prst="rect">
            <a:avLst/>
          </a:prstGeom>
          <a:solidFill>
            <a:srgbClr val="4096B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prstClr val="white"/>
                </a:solidFill>
              </a:rPr>
              <a:t>2. Changes </a:t>
            </a:r>
            <a:r>
              <a:rPr lang="en-GB" sz="1300" dirty="0">
                <a:solidFill>
                  <a:prstClr val="white"/>
                </a:solidFill>
              </a:rPr>
              <a:t>in entity’s share of fair value of </a:t>
            </a:r>
            <a:r>
              <a:rPr lang="en-GB" sz="1300" dirty="0" smtClean="0">
                <a:solidFill>
                  <a:prstClr val="white"/>
                </a:solidFill>
              </a:rPr>
              <a:t>(all) underlying items </a:t>
            </a:r>
            <a:r>
              <a:rPr lang="en-GB" sz="1300" baseline="30000" dirty="0" smtClean="0">
                <a:solidFill>
                  <a:prstClr val="white"/>
                </a:solidFill>
              </a:rPr>
              <a:t>(1)</a:t>
            </a:r>
          </a:p>
        </p:txBody>
      </p:sp>
      <p:sp>
        <p:nvSpPr>
          <p:cNvPr id="17" name="Rectangle 16"/>
          <p:cNvSpPr/>
          <p:nvPr/>
        </p:nvSpPr>
        <p:spPr bwMode="ltGray">
          <a:xfrm>
            <a:off x="2982928" y="3991812"/>
            <a:ext cx="2857500" cy="892629"/>
          </a:xfrm>
          <a:prstGeom prst="rect">
            <a:avLst/>
          </a:prstGeom>
          <a:solidFill>
            <a:srgbClr val="4096B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prstClr val="white"/>
                </a:solidFill>
              </a:rPr>
              <a:t>3. Effects </a:t>
            </a:r>
            <a:r>
              <a:rPr lang="en-GB" sz="1300" dirty="0">
                <a:solidFill>
                  <a:prstClr val="white"/>
                </a:solidFill>
              </a:rPr>
              <a:t>on fulfilment cash flows of changes in financial </a:t>
            </a:r>
            <a:r>
              <a:rPr lang="en-GB" sz="1300" dirty="0" smtClean="0">
                <a:solidFill>
                  <a:prstClr val="white"/>
                </a:solidFill>
              </a:rPr>
              <a:t>risks </a:t>
            </a:r>
            <a:r>
              <a:rPr lang="en-GB" sz="1300" dirty="0">
                <a:solidFill>
                  <a:prstClr val="white"/>
                </a:solidFill>
              </a:rPr>
              <a:t>not arising from the </a:t>
            </a:r>
            <a:r>
              <a:rPr lang="en-GB" sz="1300" dirty="0" smtClean="0">
                <a:solidFill>
                  <a:prstClr val="white"/>
                </a:solidFill>
              </a:rPr>
              <a:t>underlying </a:t>
            </a:r>
            <a:r>
              <a:rPr lang="en-GB" sz="1300" dirty="0">
                <a:solidFill>
                  <a:prstClr val="white"/>
                </a:solidFill>
              </a:rPr>
              <a:t>items such as minimum return </a:t>
            </a:r>
            <a:r>
              <a:rPr lang="en-GB" sz="1300" dirty="0" smtClean="0">
                <a:solidFill>
                  <a:prstClr val="white"/>
                </a:solidFill>
              </a:rPr>
              <a:t>guarantee</a:t>
            </a:r>
          </a:p>
        </p:txBody>
      </p:sp>
      <p:sp>
        <p:nvSpPr>
          <p:cNvPr id="18" name="Rectangle 17"/>
          <p:cNvSpPr/>
          <p:nvPr/>
        </p:nvSpPr>
        <p:spPr bwMode="ltGray">
          <a:xfrm>
            <a:off x="2982927" y="4993298"/>
            <a:ext cx="2857500" cy="892629"/>
          </a:xfrm>
          <a:prstGeom prst="rect">
            <a:avLst/>
          </a:prstGeom>
          <a:solidFill>
            <a:srgbClr val="4096B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prstClr val="white"/>
                </a:solidFill>
              </a:rPr>
              <a:t>4. Other </a:t>
            </a:r>
            <a:r>
              <a:rPr lang="en-GB" sz="1300" dirty="0">
                <a:solidFill>
                  <a:prstClr val="white"/>
                </a:solidFill>
              </a:rPr>
              <a:t>changes in estimates of the fulfilment cash </a:t>
            </a:r>
            <a:r>
              <a:rPr lang="en-GB" sz="1300" dirty="0" smtClean="0">
                <a:solidFill>
                  <a:prstClr val="white"/>
                </a:solidFill>
              </a:rPr>
              <a:t>flows relating to future services </a:t>
            </a:r>
            <a:r>
              <a:rPr lang="en-GB" sz="1300" baseline="30000" dirty="0" smtClean="0">
                <a:solidFill>
                  <a:prstClr val="white"/>
                </a:solidFill>
              </a:rPr>
              <a:t>(2)</a:t>
            </a:r>
          </a:p>
        </p:txBody>
      </p:sp>
      <p:sp>
        <p:nvSpPr>
          <p:cNvPr id="19" name="Right Arrow 18"/>
          <p:cNvSpPr/>
          <p:nvPr/>
        </p:nvSpPr>
        <p:spPr bwMode="ltGray">
          <a:xfrm rot="10800000">
            <a:off x="1513729" y="2990326"/>
            <a:ext cx="1409842" cy="89262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D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smtClean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5005" y="3333226"/>
            <a:ext cx="842798" cy="4245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/>
            <a:r>
              <a:rPr lang="en-GB" sz="1300" dirty="0" smtClean="0">
                <a:solidFill>
                  <a:prstClr val="white"/>
                </a:solidFill>
                <a:latin typeface="Arial"/>
              </a:rPr>
              <a:t>VFA</a:t>
            </a:r>
          </a:p>
        </p:txBody>
      </p:sp>
      <p:sp>
        <p:nvSpPr>
          <p:cNvPr id="21" name="Right Arrow 20"/>
          <p:cNvSpPr/>
          <p:nvPr/>
        </p:nvSpPr>
        <p:spPr bwMode="ltGray">
          <a:xfrm rot="10800000">
            <a:off x="1513731" y="4993298"/>
            <a:ext cx="1409842" cy="89262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D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smtClean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6473" y="5227341"/>
            <a:ext cx="1353438" cy="4245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/>
            <a:r>
              <a:rPr lang="en-GB" sz="1300" dirty="0">
                <a:solidFill>
                  <a:prstClr val="white"/>
                </a:solidFill>
                <a:latin typeface="Arial"/>
              </a:rPr>
              <a:t>General model</a:t>
            </a:r>
          </a:p>
          <a:p>
            <a:pPr indent="-274320"/>
            <a:r>
              <a:rPr lang="en-GB" sz="1300" dirty="0">
                <a:solidFill>
                  <a:prstClr val="white"/>
                </a:solidFill>
                <a:latin typeface="Arial"/>
              </a:rPr>
              <a:t>VFA</a:t>
            </a:r>
          </a:p>
        </p:txBody>
      </p:sp>
      <p:sp>
        <p:nvSpPr>
          <p:cNvPr id="23" name="Right Arrow 22"/>
          <p:cNvSpPr/>
          <p:nvPr/>
        </p:nvSpPr>
        <p:spPr bwMode="ltGray">
          <a:xfrm rot="10800000">
            <a:off x="1513729" y="3991813"/>
            <a:ext cx="1409842" cy="89262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D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smtClean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72872" y="4334711"/>
            <a:ext cx="581541" cy="4245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/>
            <a:r>
              <a:rPr lang="en-GB" sz="1300" dirty="0" smtClean="0">
                <a:solidFill>
                  <a:prstClr val="white"/>
                </a:solidFill>
                <a:latin typeface="Arial"/>
              </a:rPr>
              <a:t>VFA</a:t>
            </a:r>
          </a:p>
        </p:txBody>
      </p:sp>
      <p:sp>
        <p:nvSpPr>
          <p:cNvPr id="25" name="Left Arrow 24"/>
          <p:cNvSpPr/>
          <p:nvPr/>
        </p:nvSpPr>
        <p:spPr bwMode="ltGray">
          <a:xfrm rot="10800000">
            <a:off x="5899785" y="3980927"/>
            <a:ext cx="1289457" cy="903514"/>
          </a:xfrm>
          <a:prstGeom prst="leftArrow">
            <a:avLst/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22948" y="4302059"/>
            <a:ext cx="1243129" cy="3483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/>
            <a:r>
              <a:rPr lang="en-GB" sz="1400" dirty="0" smtClean="0">
                <a:solidFill>
                  <a:srgbClr val="FFFFFF"/>
                </a:solidFill>
                <a:latin typeface="Arial"/>
              </a:rPr>
              <a:t>General model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910445" y="1988840"/>
            <a:ext cx="1289457" cy="903514"/>
            <a:chOff x="5719179" y="1839258"/>
            <a:chExt cx="1289457" cy="903514"/>
          </a:xfrm>
          <a:solidFill>
            <a:schemeClr val="accent1"/>
          </a:solidFill>
        </p:grpSpPr>
        <p:sp>
          <p:nvSpPr>
            <p:cNvPr id="29" name="Left Arrow 28"/>
            <p:cNvSpPr/>
            <p:nvPr/>
          </p:nvSpPr>
          <p:spPr bwMode="ltGray">
            <a:xfrm rot="10800000">
              <a:off x="5719179" y="1839258"/>
              <a:ext cx="1289457" cy="903514"/>
            </a:xfrm>
            <a:prstGeom prst="leftArrow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31682" y="2073300"/>
              <a:ext cx="1243129" cy="424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indent="-274320"/>
              <a:r>
                <a:rPr lang="en-GB" sz="1300" dirty="0" smtClean="0">
                  <a:solidFill>
                    <a:srgbClr val="FFFFFF"/>
                  </a:solidFill>
                  <a:latin typeface="Arial"/>
                </a:rPr>
                <a:t>General model</a:t>
              </a:r>
            </a:p>
            <a:p>
              <a:pPr indent="-274320"/>
              <a:r>
                <a:rPr lang="en-GB" sz="1300" dirty="0" smtClean="0">
                  <a:solidFill>
                    <a:srgbClr val="FFFFFF"/>
                  </a:solidFill>
                  <a:latin typeface="Arial"/>
                </a:rPr>
                <a:t>VFA</a:t>
              </a:r>
            </a:p>
          </p:txBody>
        </p:sp>
      </p:grpSp>
      <p:sp>
        <p:nvSpPr>
          <p:cNvPr id="14" name="Rectangle 13"/>
          <p:cNvSpPr/>
          <p:nvPr/>
        </p:nvSpPr>
        <p:spPr bwMode="ltGray">
          <a:xfrm>
            <a:off x="7249751" y="1988840"/>
            <a:ext cx="718457" cy="3897087"/>
          </a:xfrm>
          <a:prstGeom prst="rect">
            <a:avLst/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Statement of comprehensive income</a:t>
            </a:r>
          </a:p>
        </p:txBody>
      </p:sp>
      <p:sp>
        <p:nvSpPr>
          <p:cNvPr id="3" name="Cloud 2"/>
          <p:cNvSpPr/>
          <p:nvPr/>
        </p:nvSpPr>
        <p:spPr>
          <a:xfrm>
            <a:off x="8817180" y="2607565"/>
            <a:ext cx="2671268" cy="1137863"/>
          </a:xfrm>
          <a:prstGeom prst="cloud">
            <a:avLst/>
          </a:prstGeom>
          <a:solidFill>
            <a:srgbClr val="DCDDD9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1216" y="2892354"/>
            <a:ext cx="2023196" cy="4245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ctr"/>
            <a:r>
              <a:rPr lang="en-GB" sz="1600" dirty="0" smtClean="0">
                <a:solidFill>
                  <a:srgbClr val="113458">
                    <a:lumMod val="75000"/>
                  </a:srgbClr>
                </a:solidFill>
                <a:latin typeface="Arial"/>
              </a:rPr>
              <a:t>Risk mitigation solution for VFA</a:t>
            </a:r>
          </a:p>
        </p:txBody>
      </p:sp>
    </p:spTree>
    <p:extLst>
      <p:ext uri="{BB962C8B-B14F-4D97-AF65-F5344CB8AC3E}">
        <p14:creationId xmlns:p14="http://schemas.microsoft.com/office/powerpoint/2010/main" val="37719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</a:t>
            </a:r>
            <a:br>
              <a:rPr lang="en-GB" dirty="0"/>
            </a:br>
            <a:r>
              <a:rPr lang="en-GB" sz="2400" b="0" dirty="0"/>
              <a:t>Approaches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Arial"/>
              </a:rPr>
              <a:pPr/>
              <a:t>13</a:t>
            </a:fld>
            <a:endParaRPr lang="en-GB">
              <a:latin typeface="Arial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397325" y="3285397"/>
            <a:ext cx="1410643" cy="23083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 smtClean="0">
                <a:solidFill>
                  <a:srgbClr val="000000"/>
                </a:solidFill>
              </a:rPr>
              <a:t>If impracticable</a:t>
            </a:r>
            <a:endParaRPr lang="en-GB" sz="15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959990" y="908720"/>
            <a:ext cx="2396000" cy="2276209"/>
            <a:chOff x="389162" y="1498783"/>
            <a:chExt cx="2553818" cy="2366755"/>
          </a:xfrm>
        </p:grpSpPr>
        <p:sp>
          <p:nvSpPr>
            <p:cNvPr id="33" name="AutoShape 3"/>
            <p:cNvSpPr>
              <a:spLocks noChangeArrowheads="1"/>
            </p:cNvSpPr>
            <p:nvPr/>
          </p:nvSpPr>
          <p:spPr bwMode="auto">
            <a:xfrm rot="16200000" flipH="1">
              <a:off x="1451979" y="440029"/>
              <a:ext cx="432247" cy="2549755"/>
            </a:xfrm>
            <a:prstGeom prst="homePlate">
              <a:avLst>
                <a:gd name="adj" fmla="val 30944"/>
              </a:avLst>
            </a:prstGeom>
            <a:solidFill>
              <a:schemeClr val="accent2">
                <a:lumMod val="75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lIns="52153" tIns="54000" rIns="108000" bIns="52153">
              <a:noAutofit/>
            </a:bodyPr>
            <a:lstStyle/>
            <a:p>
              <a:pPr algn="ctr" defTabSz="1042988" eaLnBrk="0" hangingPunct="0"/>
              <a:r>
                <a:rPr lang="en-GB" sz="1200" b="1" i="1" dirty="0" smtClean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Default: Full </a:t>
              </a:r>
              <a:r>
                <a:rPr lang="en-GB" sz="1200" b="1" i="1" dirty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retrospective</a:t>
              </a:r>
            </a:p>
          </p:txBody>
        </p:sp>
        <p:sp>
          <p:nvSpPr>
            <p:cNvPr id="34" name="Freeform 4"/>
            <p:cNvSpPr>
              <a:spLocks/>
            </p:cNvSpPr>
            <p:nvPr/>
          </p:nvSpPr>
          <p:spPr bwMode="auto">
            <a:xfrm>
              <a:off x="389162" y="1873940"/>
              <a:ext cx="2553817" cy="1991598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52153" tIns="52153" rIns="52153" bIns="52153">
              <a:noAutofit/>
            </a:bodyPr>
            <a:lstStyle/>
            <a:p>
              <a:pPr defTabSz="1042988"/>
              <a:endParaRPr lang="en-GB" sz="120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5" name="Rectangle 12"/>
            <p:cNvSpPr txBox="1">
              <a:spLocks noChangeArrowheads="1"/>
            </p:cNvSpPr>
            <p:nvPr/>
          </p:nvSpPr>
          <p:spPr>
            <a:xfrm>
              <a:off x="502936" y="2102296"/>
              <a:ext cx="2322206" cy="1434887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>
              <a:noAutofit/>
            </a:bodyPr>
            <a:lstStyle/>
            <a:p>
              <a:pPr marL="231775" lvl="1" indent="-231775" defTabSz="995363" eaLnBrk="0" fontAlgn="auto" hangingPunct="0">
                <a:spcBef>
                  <a:spcPts val="0"/>
                </a:spcBef>
                <a:spcAft>
                  <a:spcPts val="400"/>
                </a:spcAft>
                <a:buClr>
                  <a:srgbClr val="3F4548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lang="en-GB" sz="1200" kern="0" dirty="0" smtClean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Have </a:t>
              </a:r>
              <a:r>
                <a:rPr lang="en-GB" sz="1200" kern="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to apply unless impracticable or cannot identify groups retrospectively</a:t>
              </a:r>
            </a:p>
            <a:p>
              <a:pPr marL="231775" lvl="1" indent="-231775" defTabSz="995363" eaLnBrk="0" fontAlgn="auto" hangingPunct="0">
                <a:spcBef>
                  <a:spcPts val="0"/>
                </a:spcBef>
                <a:spcAft>
                  <a:spcPts val="400"/>
                </a:spcAft>
                <a:buClr>
                  <a:srgbClr val="3F4548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Requires day 1 data and assumptions and full history to date of transition</a:t>
              </a:r>
              <a:endParaRPr lang="en-US" sz="1200" kern="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84816" y="3693642"/>
            <a:ext cx="2778114" cy="1986786"/>
            <a:chOff x="3047017" y="1498782"/>
            <a:chExt cx="2553818" cy="1986786"/>
          </a:xfrm>
        </p:grpSpPr>
        <p:sp>
          <p:nvSpPr>
            <p:cNvPr id="37" name="Rectangle 36"/>
            <p:cNvSpPr/>
            <p:nvPr/>
          </p:nvSpPr>
          <p:spPr bwMode="ltGray">
            <a:xfrm>
              <a:off x="4788024" y="1855139"/>
              <a:ext cx="700736" cy="181183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38" name="AutoShape 3"/>
            <p:cNvSpPr>
              <a:spLocks noChangeArrowheads="1"/>
            </p:cNvSpPr>
            <p:nvPr/>
          </p:nvSpPr>
          <p:spPr bwMode="auto">
            <a:xfrm rot="5400000" flipH="1" flipV="1">
              <a:off x="4109833" y="1994567"/>
              <a:ext cx="432247" cy="2549756"/>
            </a:xfrm>
            <a:prstGeom prst="homePlate">
              <a:avLst>
                <a:gd name="adj" fmla="val 30944"/>
              </a:avLst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lIns="0" tIns="0" rIns="0" bIns="0" anchor="ctr" anchorCtr="1">
              <a:noAutofit/>
            </a:bodyPr>
            <a:lstStyle/>
            <a:p>
              <a:pPr algn="ctr" defTabSz="1042988" eaLnBrk="0" hangingPunct="0"/>
              <a:r>
                <a:rPr lang="en-GB" sz="1200" b="1" i="1" dirty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Modified retrospective approach</a:t>
              </a:r>
            </a:p>
          </p:txBody>
        </p:sp>
        <p:sp>
          <p:nvSpPr>
            <p:cNvPr id="39" name="Freeform 4"/>
            <p:cNvSpPr>
              <a:spLocks/>
            </p:cNvSpPr>
            <p:nvPr/>
          </p:nvSpPr>
          <p:spPr bwMode="auto">
            <a:xfrm flipV="1">
              <a:off x="3047017" y="1498782"/>
              <a:ext cx="2553818" cy="1602222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10800000" lIns="52153" tIns="52153" rIns="52153" bIns="52153">
              <a:noAutofit/>
            </a:bodyPr>
            <a:lstStyle/>
            <a:p>
              <a:pPr defTabSz="1042988"/>
              <a:endParaRPr lang="en-GB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3167263" y="1560789"/>
              <a:ext cx="2260962" cy="7826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marL="171450" lvl="1" indent="-171450" defTabSz="995363" eaLnBrk="0" hangingPunct="0"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A</a:t>
              </a:r>
              <a:r>
                <a:rPr lang="en-GB" sz="1200" kern="0" dirty="0" smtClean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s </a:t>
              </a:r>
              <a:r>
                <a:rPr lang="en-GB" sz="1200" kern="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close to retrospective approach as </a:t>
              </a:r>
              <a:r>
                <a:rPr lang="en-GB" sz="1200" kern="0" dirty="0" smtClean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possible using available information.</a:t>
              </a:r>
            </a:p>
            <a:p>
              <a:pPr marL="171450" lvl="1" indent="-171450" defTabSz="995363" eaLnBrk="0" hangingPunct="0"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GB" sz="1200" kern="0" dirty="0" smtClean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A list of available simplifications when information is not available.</a:t>
              </a:r>
              <a:endParaRPr lang="en-GB" sz="1200" kern="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50133" y="3675279"/>
            <a:ext cx="2778115" cy="2005149"/>
            <a:chOff x="5704392" y="1480419"/>
            <a:chExt cx="2553818" cy="2005149"/>
          </a:xfrm>
        </p:grpSpPr>
        <p:sp>
          <p:nvSpPr>
            <p:cNvPr id="42" name="Rectangle 41"/>
            <p:cNvSpPr/>
            <p:nvPr/>
          </p:nvSpPr>
          <p:spPr>
            <a:xfrm>
              <a:off x="5727120" y="1480419"/>
              <a:ext cx="2508362" cy="105757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3F4548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Comparison of fulfilment value to </a:t>
              </a:r>
              <a:r>
                <a:rPr lang="en-GB" sz="1200" dirty="0" smtClean="0">
                  <a:solidFill>
                    <a:srgbClr val="3F4548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‘fair value’</a:t>
              </a:r>
              <a:endParaRPr lang="en-GB" sz="1200" dirty="0">
                <a:solidFill>
                  <a:srgbClr val="3F4548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altLang="en-US" sz="1200" dirty="0">
                  <a:solidFill>
                    <a:srgbClr val="3F4548"/>
                  </a:solidFill>
                </a:rPr>
                <a:t>E</a:t>
              </a:r>
              <a:r>
                <a:rPr lang="en-GB" altLang="en-US" sz="1200" dirty="0" smtClean="0">
                  <a:solidFill>
                    <a:srgbClr val="3F4548"/>
                  </a:solidFill>
                </a:rPr>
                <a:t>xperience </a:t>
              </a:r>
              <a:r>
                <a:rPr lang="en-GB" altLang="en-US" sz="1200" dirty="0">
                  <a:solidFill>
                    <a:srgbClr val="3F4548"/>
                  </a:solidFill>
                </a:rPr>
                <a:t>of fair value assessments from acquisition </a:t>
              </a:r>
              <a:r>
                <a:rPr lang="en-GB" altLang="en-US" sz="1200" dirty="0" smtClean="0">
                  <a:solidFill>
                    <a:srgbClr val="3F4548"/>
                  </a:solidFill>
                </a:rPr>
                <a:t>accounting</a:t>
              </a:r>
              <a:endParaRPr lang="en-GB" sz="1200" dirty="0">
                <a:solidFill>
                  <a:srgbClr val="3F4548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 smtClean="0">
                  <a:solidFill>
                    <a:srgbClr val="3F4548"/>
                  </a:solidFill>
                </a:rPr>
                <a:t>Different </a:t>
              </a:r>
              <a:r>
                <a:rPr lang="en-GB" sz="1200" dirty="0">
                  <a:solidFill>
                    <a:srgbClr val="3F4548"/>
                  </a:solidFill>
                </a:rPr>
                <a:t>views of the size of CSM and hence future </a:t>
              </a:r>
              <a:r>
                <a:rPr lang="en-GB" sz="1200" dirty="0" smtClean="0">
                  <a:solidFill>
                    <a:srgbClr val="3F4548"/>
                  </a:solidFill>
                </a:rPr>
                <a:t>profits</a:t>
              </a:r>
              <a:endParaRPr lang="en-GB" sz="1200" dirty="0">
                <a:solidFill>
                  <a:srgbClr val="3F4548"/>
                </a:solidFill>
              </a:endParaRPr>
            </a:p>
          </p:txBody>
        </p:sp>
        <p:sp>
          <p:nvSpPr>
            <p:cNvPr id="43" name="AutoShape 3"/>
            <p:cNvSpPr>
              <a:spLocks noChangeArrowheads="1"/>
            </p:cNvSpPr>
            <p:nvPr/>
          </p:nvSpPr>
          <p:spPr bwMode="auto">
            <a:xfrm rot="5400000" flipH="1" flipV="1">
              <a:off x="6767208" y="1994567"/>
              <a:ext cx="432247" cy="2549756"/>
            </a:xfrm>
            <a:prstGeom prst="homePlate">
              <a:avLst>
                <a:gd name="adj" fmla="val 30944"/>
              </a:avLst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lIns="0" tIns="0" rIns="0" bIns="0" anchor="ctr" anchorCtr="1">
              <a:noAutofit/>
            </a:bodyPr>
            <a:lstStyle/>
            <a:p>
              <a:pPr algn="ctr" defTabSz="1042988" eaLnBrk="0" hangingPunct="0"/>
              <a:r>
                <a:rPr lang="en-GB" sz="1200" b="1" i="1" dirty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Fair value</a:t>
              </a:r>
            </a:p>
          </p:txBody>
        </p:sp>
        <p:sp>
          <p:nvSpPr>
            <p:cNvPr id="44" name="Freeform 4"/>
            <p:cNvSpPr>
              <a:spLocks/>
            </p:cNvSpPr>
            <p:nvPr/>
          </p:nvSpPr>
          <p:spPr bwMode="auto">
            <a:xfrm flipV="1">
              <a:off x="5704392" y="1498782"/>
              <a:ext cx="2553818" cy="1602222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10800000" lIns="52153" tIns="52153" rIns="52153" bIns="52153">
              <a:noAutofit/>
            </a:bodyPr>
            <a:lstStyle/>
            <a:p>
              <a:pPr defTabSz="1042988"/>
              <a:endParaRPr lang="en-GB" sz="1200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4920950" y="5048812"/>
            <a:ext cx="288541" cy="23083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 smtClean="0">
                <a:solidFill>
                  <a:srgbClr val="000000"/>
                </a:solidFill>
              </a:rPr>
              <a:t>OR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46" name="Down Arrow 45"/>
          <p:cNvSpPr/>
          <p:nvPr/>
        </p:nvSpPr>
        <p:spPr bwMode="ltGray">
          <a:xfrm>
            <a:off x="4431270" y="3649083"/>
            <a:ext cx="1326344" cy="702273"/>
          </a:xfrm>
          <a:prstGeom prst="downArrow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prstClr val="white"/>
              </a:solidFill>
            </a:endParaRPr>
          </a:p>
        </p:txBody>
      </p:sp>
      <p:cxnSp>
        <p:nvCxnSpPr>
          <p:cNvPr id="47" name="Elbow Connector 46"/>
          <p:cNvCxnSpPr>
            <a:stCxn id="38" idx="1"/>
          </p:cNvCxnSpPr>
          <p:nvPr/>
        </p:nvCxnSpPr>
        <p:spPr>
          <a:xfrm rot="16200000" flipH="1">
            <a:off x="5119191" y="3737318"/>
            <a:ext cx="12700" cy="3886219"/>
          </a:xfrm>
          <a:prstGeom prst="bentConnector4">
            <a:avLst>
              <a:gd name="adj1" fmla="val 1852740"/>
              <a:gd name="adj2" fmla="val 998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4414567" y="6042860"/>
            <a:ext cx="1410643" cy="23083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 smtClean="0">
                <a:solidFill>
                  <a:srgbClr val="000000"/>
                </a:solidFill>
              </a:rPr>
              <a:t>If impracticable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49" name="Rectangle 12"/>
          <p:cNvSpPr txBox="1">
            <a:spLocks noChangeArrowheads="1"/>
          </p:cNvSpPr>
          <p:nvPr/>
        </p:nvSpPr>
        <p:spPr>
          <a:xfrm>
            <a:off x="8326360" y="918680"/>
            <a:ext cx="2695324" cy="1458630"/>
          </a:xfrm>
          <a:prstGeom prst="rect">
            <a:avLst/>
          </a:prstGeom>
          <a:solidFill>
            <a:srgbClr val="4096B8"/>
          </a:solidFill>
          <a:ln w="12700">
            <a:noFill/>
          </a:ln>
        </p:spPr>
        <p:txBody>
          <a:bodyPr lIns="0" tIns="0" rIns="0" bIns="0" anchor="ctr">
            <a:noAutofit/>
          </a:bodyPr>
          <a:lstStyle/>
          <a:p>
            <a:pPr marL="0" lvl="1" indent="84138" defTabSz="995363" eaLnBrk="0" fontAlgn="auto" hangingPunct="0">
              <a:spcBef>
                <a:spcPts val="0"/>
              </a:spcBef>
              <a:spcAft>
                <a:spcPts val="400"/>
              </a:spcAft>
              <a:buClr>
                <a:srgbClr val="3F4548"/>
              </a:buClr>
              <a:buSzPct val="100000"/>
              <a:defRPr/>
            </a:pPr>
            <a:r>
              <a:rPr lang="en-GB" sz="1200" b="1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Impracticable:</a:t>
            </a:r>
          </a:p>
          <a:p>
            <a:pPr marL="84137" lvl="1" defTabSz="995363" eaLnBrk="0" fontAlgn="auto" hangingPunct="0">
              <a:spcBef>
                <a:spcPts val="0"/>
              </a:spcBef>
              <a:spcAft>
                <a:spcPts val="400"/>
              </a:spcAft>
              <a:buClr>
                <a:prstClr val="white"/>
              </a:buClr>
              <a:buSzPct val="100000"/>
              <a:defRPr/>
            </a:pPr>
            <a:r>
              <a:rPr lang="en-GB" sz="1200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(a) Amounts are not determinable</a:t>
            </a:r>
          </a:p>
          <a:p>
            <a:pPr marL="84137" lvl="1" defTabSz="995363" eaLnBrk="0" fontAlgn="auto" hangingPunct="0">
              <a:spcBef>
                <a:spcPts val="0"/>
              </a:spcBef>
              <a:spcAft>
                <a:spcPts val="400"/>
              </a:spcAft>
              <a:buClr>
                <a:prstClr val="white"/>
              </a:buClr>
              <a:buSzPct val="100000"/>
              <a:defRPr/>
            </a:pPr>
            <a:r>
              <a:rPr lang="en-GB" sz="1200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(</a:t>
            </a:r>
            <a:r>
              <a:rPr lang="en-GB" sz="1200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b) </a:t>
            </a:r>
            <a:r>
              <a:rPr lang="en-GB" sz="1200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Requires </a:t>
            </a:r>
            <a:r>
              <a:rPr lang="en-GB" sz="1200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assumptions about </a:t>
            </a:r>
            <a:r>
              <a:rPr lang="en-GB" sz="1200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past </a:t>
            </a:r>
            <a:r>
              <a:rPr lang="en-GB" sz="1200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management’s </a:t>
            </a:r>
            <a:r>
              <a:rPr lang="en-GB" sz="1200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intent (hindsight)</a:t>
            </a:r>
            <a:endParaRPr lang="en-GB" sz="1200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  <a:p>
            <a:pPr marL="84137" lvl="1" defTabSz="995363" eaLnBrk="0" fontAlgn="auto" hangingPunct="0">
              <a:spcBef>
                <a:spcPts val="0"/>
              </a:spcBef>
              <a:spcAft>
                <a:spcPts val="400"/>
              </a:spcAft>
              <a:buClr>
                <a:prstClr val="white"/>
              </a:buClr>
              <a:buSzPct val="100000"/>
              <a:defRPr/>
            </a:pPr>
            <a:r>
              <a:rPr lang="en-GB" sz="1200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(</a:t>
            </a:r>
            <a:r>
              <a:rPr lang="en-GB" sz="1200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c) </a:t>
            </a:r>
            <a:r>
              <a:rPr lang="en-GB" sz="1200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Requires </a:t>
            </a:r>
            <a:r>
              <a:rPr lang="en-GB" sz="1200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significant past estimates (hindsight)</a:t>
            </a:r>
          </a:p>
        </p:txBody>
      </p:sp>
    </p:spTree>
    <p:extLst>
      <p:ext uri="{BB962C8B-B14F-4D97-AF65-F5344CB8AC3E}">
        <p14:creationId xmlns:p14="http://schemas.microsoft.com/office/powerpoint/2010/main" val="23327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27050" y="2133608"/>
            <a:ext cx="10217149" cy="1295399"/>
          </a:xfrm>
        </p:spPr>
        <p:txBody>
          <a:bodyPr/>
          <a:lstStyle/>
          <a:p>
            <a:r>
              <a:rPr lang="en-GB" dirty="0" smtClean="0"/>
              <a:t>Impacts for general insurers?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23392" y="2925136"/>
            <a:ext cx="9378945" cy="1511975"/>
          </a:xfrm>
        </p:spPr>
        <p:txBody>
          <a:bodyPr/>
          <a:lstStyle/>
          <a:p>
            <a:r>
              <a:rPr lang="en-GB" dirty="0" smtClean="0"/>
              <a:t>Helen Cooper, </a:t>
            </a:r>
            <a:r>
              <a:rPr lang="en-GB" dirty="0" err="1" smtClean="0"/>
              <a:t>Hiscox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areas of the standard</a:t>
            </a:r>
            <a:endParaRPr lang="en-GB" dirty="0"/>
          </a:p>
        </p:txBody>
      </p:sp>
      <p:graphicFrame>
        <p:nvGraphicFramePr>
          <p:cNvPr id="36" name="Content Placeholder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38330"/>
              </p:ext>
            </p:extLst>
          </p:nvPr>
        </p:nvGraphicFramePr>
        <p:xfrm>
          <a:off x="335360" y="1547813"/>
          <a:ext cx="11055350" cy="4648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5-Point Star 2"/>
          <p:cNvSpPr/>
          <p:nvPr/>
        </p:nvSpPr>
        <p:spPr>
          <a:xfrm>
            <a:off x="2750728" y="1584326"/>
            <a:ext cx="432048" cy="43204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0585329" y="1602272"/>
            <a:ext cx="432048" cy="43204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4007768" y="3210597"/>
            <a:ext cx="432048" cy="43204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9264352" y="3160454"/>
            <a:ext cx="432048" cy="43204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10139" y="1799147"/>
            <a:ext cx="5552301" cy="3966318"/>
          </a:xfrm>
        </p:spPr>
        <p:txBody>
          <a:bodyPr/>
          <a:lstStyle/>
          <a:p>
            <a:pPr algn="just">
              <a:spcAft>
                <a:spcPts val="257"/>
              </a:spcAft>
              <a:buSzPct val="100000"/>
            </a:pPr>
            <a:r>
              <a:rPr lang="en-GB" sz="1800" dirty="0" smtClean="0"/>
              <a:t>Expected </a:t>
            </a:r>
            <a:r>
              <a:rPr lang="en-GB" sz="1800" dirty="0"/>
              <a:t>to be adopted for the majority of </a:t>
            </a:r>
            <a:r>
              <a:rPr lang="en-GB" sz="1800" dirty="0" smtClean="0"/>
              <a:t>general insurance contracts</a:t>
            </a:r>
            <a:endParaRPr lang="en-GB" sz="1800" dirty="0"/>
          </a:p>
          <a:p>
            <a:pPr algn="just">
              <a:spcAft>
                <a:spcPts val="257"/>
              </a:spcAft>
              <a:buSzPct val="100000"/>
            </a:pPr>
            <a:r>
              <a:rPr lang="en-GB" sz="1800" dirty="0"/>
              <a:t>However for those contracts with a coverage period greater than 12 months;</a:t>
            </a:r>
          </a:p>
          <a:p>
            <a:pPr lvl="1" algn="just" defTabSz="781995">
              <a:lnSpc>
                <a:spcPct val="106000"/>
              </a:lnSpc>
              <a:spcAft>
                <a:spcPts val="257"/>
              </a:spcAft>
              <a:buSzPct val="100000"/>
              <a:defRPr/>
            </a:pPr>
            <a:r>
              <a:rPr lang="en-GB" sz="1800" dirty="0"/>
              <a:t>Need to consider contract </a:t>
            </a:r>
            <a:r>
              <a:rPr lang="en-GB" sz="1800" dirty="0" smtClean="0"/>
              <a:t>boundaries, and when insurer has practical ability to reassess and reprice the risk. </a:t>
            </a:r>
          </a:p>
          <a:p>
            <a:pPr lvl="1" algn="just" defTabSz="781995">
              <a:lnSpc>
                <a:spcPct val="106000"/>
              </a:lnSpc>
              <a:spcAft>
                <a:spcPts val="257"/>
              </a:spcAft>
              <a:buSzPct val="100000"/>
              <a:defRPr/>
            </a:pPr>
            <a:r>
              <a:rPr lang="en-GB" sz="1800" dirty="0"/>
              <a:t>Multi year </a:t>
            </a:r>
            <a:r>
              <a:rPr lang="en-GB" sz="1800" dirty="0" smtClean="0"/>
              <a:t>policies </a:t>
            </a:r>
            <a:r>
              <a:rPr lang="en-GB" sz="1800" dirty="0"/>
              <a:t>such as </a:t>
            </a:r>
            <a:r>
              <a:rPr lang="en-GB" sz="1800" dirty="0" smtClean="0"/>
              <a:t>construction, retrospective reinsurances (LPTs / ADCs), risk attaching reinsurance, extended warranty </a:t>
            </a:r>
            <a:r>
              <a:rPr lang="en-GB" sz="1800" dirty="0" err="1" smtClean="0"/>
              <a:t>etc</a:t>
            </a:r>
            <a:r>
              <a:rPr lang="en-GB" sz="1800" dirty="0" smtClean="0"/>
              <a:t> may not be eligible.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06894" y="211007"/>
            <a:ext cx="2323890" cy="13943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en-GB" sz="2300" b="1" dirty="0" smtClean="0">
                <a:solidFill>
                  <a:prstClr val="white"/>
                </a:solidFill>
              </a:rPr>
              <a:t>Level of aggregation/ onerous contracts</a:t>
            </a:r>
            <a:endParaRPr lang="en-GB" sz="2300" b="1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7053" y="549749"/>
            <a:ext cx="2920783" cy="1041256"/>
            <a:chOff x="8200149" y="161"/>
            <a:chExt cx="2323890" cy="1394334"/>
          </a:xfrm>
        </p:grpSpPr>
        <p:sp>
          <p:nvSpPr>
            <p:cNvPr id="12" name="Rectangle 11"/>
            <p:cNvSpPr/>
            <p:nvPr/>
          </p:nvSpPr>
          <p:spPr>
            <a:xfrm>
              <a:off x="8200149" y="161"/>
              <a:ext cx="2323890" cy="1394334"/>
            </a:xfrm>
            <a:prstGeom prst="rect">
              <a:avLst/>
            </a:prstGeom>
            <a:ln>
              <a:solidFill>
                <a:srgbClr val="11B3A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8200149" y="161"/>
              <a:ext cx="2323890" cy="1394334"/>
            </a:xfrm>
            <a:prstGeom prst="rect">
              <a:avLst/>
            </a:prstGeom>
            <a:ln>
              <a:solidFill>
                <a:srgbClr val="11B3A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300" b="1" dirty="0" smtClean="0">
                  <a:solidFill>
                    <a:prstClr val="white"/>
                  </a:solidFill>
                </a:rPr>
                <a:t>Simplified approach (PAA)</a:t>
              </a:r>
              <a:endParaRPr lang="en-GB" sz="23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7053" y="1700808"/>
            <a:ext cx="5206935" cy="4572463"/>
            <a:chOff x="527054" y="1484784"/>
            <a:chExt cx="4416818" cy="4572463"/>
          </a:xfrm>
        </p:grpSpPr>
        <p:sp>
          <p:nvSpPr>
            <p:cNvPr id="28" name="Rounded Rectangular Callout 27"/>
            <p:cNvSpPr/>
            <p:nvPr/>
          </p:nvSpPr>
          <p:spPr bwMode="gray">
            <a:xfrm>
              <a:off x="693164" y="4960002"/>
              <a:ext cx="3952248" cy="341206"/>
            </a:xfrm>
            <a:prstGeom prst="wedgeRoundRectCallout">
              <a:avLst>
                <a:gd name="adj1" fmla="val 33450"/>
                <a:gd name="adj2" fmla="val 103333"/>
                <a:gd name="adj3" fmla="val 16667"/>
              </a:avLst>
            </a:prstGeom>
            <a:solidFill>
              <a:srgbClr val="11B3A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76030" tIns="76030" rIns="76030" bIns="7603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5400" y="2411102"/>
              <a:ext cx="3967262" cy="1715052"/>
              <a:chOff x="1289922" y="1813708"/>
              <a:chExt cx="2844340" cy="2187017"/>
            </a:xfrm>
          </p:grpSpPr>
          <p:sp>
            <p:nvSpPr>
              <p:cNvPr id="20" name="Flowchart: Alternate Process 19"/>
              <p:cNvSpPr/>
              <p:nvPr/>
            </p:nvSpPr>
            <p:spPr>
              <a:xfrm>
                <a:off x="1343788" y="1813708"/>
                <a:ext cx="2790474" cy="504535"/>
              </a:xfrm>
              <a:prstGeom prst="flowChartAlternateProcess">
                <a:avLst/>
              </a:prstGeom>
              <a:solidFill>
                <a:schemeClr val="tx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73454">
                  <a:defRPr/>
                </a:pPr>
                <a:r>
                  <a:rPr lang="en-GB" sz="1200" dirty="0">
                    <a:solidFill>
                      <a:prstClr val="white"/>
                    </a:solidFill>
                  </a:rPr>
                  <a:t>When </a:t>
                </a:r>
                <a:r>
                  <a:rPr lang="en-GB" sz="1200" dirty="0" smtClean="0">
                    <a:solidFill>
                      <a:prstClr val="white"/>
                    </a:solidFill>
                  </a:rPr>
                  <a:t>are contracts eligible for the </a:t>
                </a:r>
                <a:r>
                  <a:rPr lang="en-GB" sz="1200" dirty="0" err="1" smtClean="0">
                    <a:solidFill>
                      <a:prstClr val="white"/>
                    </a:solidFill>
                  </a:rPr>
                  <a:t>PAA</a:t>
                </a:r>
                <a:r>
                  <a:rPr lang="en-GB" sz="1200" dirty="0" smtClean="0">
                    <a:solidFill>
                      <a:prstClr val="white"/>
                    </a:solidFill>
                  </a:rPr>
                  <a:t>?</a:t>
                </a:r>
                <a:endParaRPr lang="en-GB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765391" y="2685794"/>
                <a:ext cx="1358106" cy="1314931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en-GB" sz="1200" dirty="0" smtClean="0">
                    <a:solidFill>
                      <a:prstClr val="white"/>
                    </a:solidFill>
                  </a:rPr>
                  <a:t> If at inception, reasonably expect that measurement </a:t>
                </a:r>
                <a:r>
                  <a:rPr lang="en-GB" sz="1200" b="1" dirty="0" smtClean="0">
                    <a:solidFill>
                      <a:prstClr val="white"/>
                    </a:solidFill>
                  </a:rPr>
                  <a:t>would </a:t>
                </a:r>
                <a:r>
                  <a:rPr lang="en-GB" sz="1200" b="1" dirty="0">
                    <a:solidFill>
                      <a:prstClr val="white"/>
                    </a:solidFill>
                  </a:rPr>
                  <a:t>not differ materially from applying the BBA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289922" y="2678889"/>
                <a:ext cx="1375379" cy="131492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73454">
                  <a:defRPr/>
                </a:pPr>
                <a:r>
                  <a:rPr lang="en-GB" sz="1200" dirty="0" smtClean="0">
                    <a:solidFill>
                      <a:srgbClr val="FFFFFF"/>
                    </a:solidFill>
                  </a:rPr>
                  <a:t>If at inception </a:t>
                </a:r>
                <a:r>
                  <a:rPr lang="en-GB" sz="1200" dirty="0">
                    <a:solidFill>
                      <a:srgbClr val="FFFFFF"/>
                    </a:solidFill>
                  </a:rPr>
                  <a:t>the coverage period </a:t>
                </a:r>
                <a:r>
                  <a:rPr lang="en-GB" sz="1200" dirty="0" smtClean="0">
                    <a:solidFill>
                      <a:srgbClr val="FFFFFF"/>
                    </a:solidFill>
                  </a:rPr>
                  <a:t>is </a:t>
                </a:r>
                <a:r>
                  <a:rPr lang="en-GB" sz="1200" b="1" dirty="0">
                    <a:solidFill>
                      <a:srgbClr val="FFFFFF"/>
                    </a:solidFill>
                  </a:rPr>
                  <a:t>one year or less</a:t>
                </a:r>
              </a:p>
            </p:txBody>
          </p:sp>
          <p:sp>
            <p:nvSpPr>
              <p:cNvPr id="23" name="Down Arrow 22"/>
              <p:cNvSpPr/>
              <p:nvPr/>
            </p:nvSpPr>
            <p:spPr>
              <a:xfrm>
                <a:off x="1735519" y="2357279"/>
                <a:ext cx="484187" cy="282575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73454">
                  <a:defRPr/>
                </a:pPr>
                <a:endParaRPr lang="en-GB" sz="942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Down Arrow 23"/>
              <p:cNvSpPr/>
              <p:nvPr/>
            </p:nvSpPr>
            <p:spPr>
              <a:xfrm>
                <a:off x="3200097" y="2357279"/>
                <a:ext cx="484187" cy="282574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73454">
                  <a:defRPr/>
                </a:pPr>
                <a:endParaRPr lang="en-GB" sz="942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TextBox 5"/>
            <p:cNvSpPr txBox="1"/>
            <p:nvPr/>
          </p:nvSpPr>
          <p:spPr>
            <a:xfrm>
              <a:off x="695399" y="1568638"/>
              <a:ext cx="3952247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454">
                <a:spcAft>
                  <a:spcPts val="942"/>
                </a:spcAft>
                <a:buSzPct val="100000"/>
              </a:pPr>
              <a:r>
                <a:rPr lang="en-GB" sz="1400" b="1" dirty="0">
                  <a:solidFill>
                    <a:srgbClr val="012169"/>
                  </a:solidFill>
                </a:rPr>
                <a:t>Applies equally to </a:t>
              </a:r>
              <a:r>
                <a:rPr lang="en-GB" sz="1400" b="1" u="sng" dirty="0">
                  <a:solidFill>
                    <a:srgbClr val="012169"/>
                  </a:solidFill>
                </a:rPr>
                <a:t>insurance</a:t>
              </a:r>
              <a:r>
                <a:rPr lang="en-GB" sz="1400" b="1" dirty="0">
                  <a:solidFill>
                    <a:srgbClr val="012169"/>
                  </a:solidFill>
                </a:rPr>
                <a:t> and </a:t>
              </a:r>
              <a:r>
                <a:rPr lang="en-GB" sz="1400" b="1" u="sng" dirty="0">
                  <a:solidFill>
                    <a:srgbClr val="012169"/>
                  </a:solidFill>
                </a:rPr>
                <a:t>reinsurance </a:t>
              </a:r>
              <a:r>
                <a:rPr lang="en-GB" sz="1400" b="1" i="1" dirty="0">
                  <a:solidFill>
                    <a:srgbClr val="012169"/>
                  </a:solidFill>
                </a:rPr>
                <a:t>(both inwards and outwards)</a:t>
              </a:r>
              <a:r>
                <a:rPr lang="en-GB" sz="1400" b="1" dirty="0">
                  <a:solidFill>
                    <a:srgbClr val="012169"/>
                  </a:solidFill>
                </a:rPr>
                <a:t> contracts, but they will need to be assessed separately</a:t>
              </a:r>
            </a:p>
          </p:txBody>
        </p:sp>
        <p:sp>
          <p:nvSpPr>
            <p:cNvPr id="18" name="Rounded Rectangular Callout 17"/>
            <p:cNvSpPr/>
            <p:nvPr/>
          </p:nvSpPr>
          <p:spPr bwMode="gray">
            <a:xfrm>
              <a:off x="2831124" y="5543867"/>
              <a:ext cx="1816522" cy="405413"/>
            </a:xfrm>
            <a:prstGeom prst="wedgeRoundRectCallout">
              <a:avLst>
                <a:gd name="adj1" fmla="val -29643"/>
                <a:gd name="adj2" fmla="val -22004"/>
                <a:gd name="adj3" fmla="val 16667"/>
              </a:avLst>
            </a:prstGeom>
            <a:solidFill>
              <a:schemeClr val="bg1"/>
            </a:solidFill>
            <a:ln w="19050" algn="ctr">
              <a:solidFill>
                <a:srgbClr val="11B3A2"/>
              </a:solidFill>
              <a:miter lim="800000"/>
              <a:headEnd/>
              <a:tailEnd/>
            </a:ln>
          </p:spPr>
          <p:txBody>
            <a:bodyPr wrap="square" lIns="76030" tIns="76030" rIns="76030" bIns="7603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GB" sz="1000" dirty="0">
                  <a:solidFill>
                    <a:srgbClr val="3F4548"/>
                  </a:solidFill>
                </a:rPr>
                <a:t>Embedded derivatives</a:t>
              </a:r>
            </a:p>
          </p:txBody>
        </p:sp>
        <p:sp>
          <p:nvSpPr>
            <p:cNvPr id="19" name="Rounded Rectangular Callout 18"/>
            <p:cNvSpPr/>
            <p:nvPr/>
          </p:nvSpPr>
          <p:spPr bwMode="gray">
            <a:xfrm>
              <a:off x="695399" y="5543867"/>
              <a:ext cx="1872209" cy="405413"/>
            </a:xfrm>
            <a:prstGeom prst="wedgeRoundRectCallout">
              <a:avLst>
                <a:gd name="adj1" fmla="val 37030"/>
                <a:gd name="adj2" fmla="val -24622"/>
                <a:gd name="adj3" fmla="val 16667"/>
              </a:avLst>
            </a:prstGeom>
            <a:solidFill>
              <a:schemeClr val="bg1"/>
            </a:solidFill>
            <a:ln w="19050" algn="ctr">
              <a:solidFill>
                <a:srgbClr val="11B3A2"/>
              </a:solidFill>
              <a:miter lim="800000"/>
              <a:headEnd/>
              <a:tailEnd/>
            </a:ln>
          </p:spPr>
          <p:txBody>
            <a:bodyPr wrap="square" lIns="76030" tIns="76030" rIns="76030" bIns="7603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GB" sz="1000" dirty="0">
                  <a:solidFill>
                    <a:srgbClr val="3F4548"/>
                  </a:solidFill>
                </a:rPr>
                <a:t>Length of contract coverage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95400" y="4437112"/>
              <a:ext cx="3952247" cy="461665"/>
            </a:xfrm>
            <a:prstGeom prst="rect">
              <a:avLst/>
            </a:prstGeom>
            <a:noFill/>
            <a:ln w="19050">
              <a:solidFill>
                <a:srgbClr val="4096B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3F4548"/>
                  </a:solidFill>
                </a:rPr>
                <a:t>Not met if expect </a:t>
              </a:r>
              <a:r>
                <a:rPr lang="en-GB" sz="1200" b="1" dirty="0" smtClean="0">
                  <a:solidFill>
                    <a:srgbClr val="3F4548"/>
                  </a:solidFill>
                </a:rPr>
                <a:t>significant variability</a:t>
              </a:r>
              <a:r>
                <a:rPr lang="en-GB" sz="1200" dirty="0" smtClean="0">
                  <a:solidFill>
                    <a:srgbClr val="3F4548"/>
                  </a:solidFill>
                </a:rPr>
                <a:t> in the fulfilment cash flows before a claim is incurred </a:t>
              </a:r>
              <a:endParaRPr lang="en-GB" sz="1200" dirty="0">
                <a:solidFill>
                  <a:srgbClr val="3F4548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8565" y="2849001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3F4548"/>
                  </a:solidFill>
                </a:rPr>
                <a:t>OR</a:t>
              </a:r>
              <a:endParaRPr lang="en-GB" sz="1400" b="1" dirty="0">
                <a:solidFill>
                  <a:srgbClr val="3F4548"/>
                </a:solidFill>
              </a:endParaRPr>
            </a:p>
          </p:txBody>
        </p:sp>
        <p:sp>
          <p:nvSpPr>
            <p:cNvPr id="26" name="Rounded Rectangular Callout 25"/>
            <p:cNvSpPr/>
            <p:nvPr/>
          </p:nvSpPr>
          <p:spPr bwMode="gray">
            <a:xfrm>
              <a:off x="695398" y="4946608"/>
              <a:ext cx="3952248" cy="341206"/>
            </a:xfrm>
            <a:prstGeom prst="wedgeRoundRectCallout">
              <a:avLst>
                <a:gd name="adj1" fmla="val -34031"/>
                <a:gd name="adj2" fmla="val 100142"/>
                <a:gd name="adj3" fmla="val 16667"/>
              </a:avLst>
            </a:prstGeom>
            <a:solidFill>
              <a:srgbClr val="11B3A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76030" tIns="76030" rIns="76030" bIns="7603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>
                  <a:solidFill>
                    <a:prstClr val="white"/>
                  </a:solidFill>
                </a:rPr>
                <a:t>Variability increases with</a:t>
              </a: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3359696" y="4185864"/>
              <a:ext cx="675340" cy="221594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454">
                <a:defRPr/>
              </a:pPr>
              <a:endParaRPr lang="en-GB" sz="942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7054" y="1484784"/>
              <a:ext cx="4416818" cy="4572463"/>
            </a:xfrm>
            <a:prstGeom prst="rect">
              <a:avLst/>
            </a:prstGeom>
            <a:noFill/>
            <a:ln>
              <a:solidFill>
                <a:srgbClr val="11B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425146" y="549749"/>
            <a:ext cx="8239807" cy="1041256"/>
          </a:xfrm>
          <a:prstGeom prst="rect">
            <a:avLst/>
          </a:prstGeom>
          <a:noFill/>
          <a:ln>
            <a:solidFill>
              <a:srgbClr val="11B3A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87313"/>
            <a:r>
              <a:rPr lang="en-GB" b="1" dirty="0" smtClean="0">
                <a:solidFill>
                  <a:srgbClr val="3F4548"/>
                </a:solidFill>
              </a:rPr>
              <a:t>Objective:</a:t>
            </a:r>
          </a:p>
          <a:p>
            <a:pPr marL="87313"/>
            <a:r>
              <a:rPr lang="en-GB" dirty="0" smtClean="0">
                <a:solidFill>
                  <a:srgbClr val="3F4548"/>
                </a:solidFill>
              </a:rPr>
              <a:t>Practical expedient for short-term contracts</a:t>
            </a:r>
            <a:endParaRPr lang="en-GB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areas of the standard</a:t>
            </a:r>
            <a:endParaRPr lang="en-GB" dirty="0"/>
          </a:p>
        </p:txBody>
      </p:sp>
      <p:graphicFrame>
        <p:nvGraphicFramePr>
          <p:cNvPr id="36" name="Content Placeholder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014694"/>
              </p:ext>
            </p:extLst>
          </p:nvPr>
        </p:nvGraphicFramePr>
        <p:xfrm>
          <a:off x="335360" y="1547813"/>
          <a:ext cx="11055350" cy="4648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3" name="5-Point Star 2"/>
          <p:cNvSpPr/>
          <p:nvPr/>
        </p:nvSpPr>
        <p:spPr>
          <a:xfrm>
            <a:off x="2750728" y="1584326"/>
            <a:ext cx="432048" cy="43204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0585329" y="1602272"/>
            <a:ext cx="432048" cy="43204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4007768" y="3210597"/>
            <a:ext cx="432048" cy="43204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9264352" y="3160454"/>
            <a:ext cx="432048" cy="43204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algn="just">
              <a:spcAft>
                <a:spcPts val="257"/>
              </a:spcAft>
              <a:buSzPct val="100000"/>
            </a:pPr>
            <a:endParaRPr lang="en-GB" dirty="0" smtClean="0"/>
          </a:p>
          <a:p>
            <a:endParaRPr lang="en-GB" dirty="0"/>
          </a:p>
        </p:txBody>
      </p:sp>
      <p:sp>
        <p:nvSpPr>
          <p:cNvPr id="21" name="Content Placeholder 5"/>
          <p:cNvSpPr txBox="1">
            <a:spLocks/>
          </p:cNvSpPr>
          <p:nvPr/>
        </p:nvSpPr>
        <p:spPr bwMode="auto">
          <a:xfrm>
            <a:off x="2896759" y="1975460"/>
            <a:ext cx="7231689" cy="422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269889" lvl="1" indent="-269889" defTabSz="673454">
              <a:lnSpc>
                <a:spcPct val="106000"/>
              </a:lnSpc>
              <a:spcAft>
                <a:spcPts val="257"/>
              </a:spcAft>
              <a:buSzPct val="100000"/>
              <a:buFont typeface="Arial" charset="0"/>
              <a:buChar char="•"/>
              <a:defRPr/>
            </a:pPr>
            <a:r>
              <a:rPr lang="en-GB" sz="1800" dirty="0" smtClean="0"/>
              <a:t>No prescribed approach</a:t>
            </a:r>
          </a:p>
          <a:p>
            <a:pPr marL="269889" lvl="1" indent="-269889" defTabSz="673454">
              <a:lnSpc>
                <a:spcPct val="106000"/>
              </a:lnSpc>
              <a:spcAft>
                <a:spcPts val="257"/>
              </a:spcAft>
              <a:buSzPct val="100000"/>
              <a:buFont typeface="Arial" charset="0"/>
              <a:buChar char="•"/>
              <a:defRPr/>
            </a:pPr>
            <a:r>
              <a:rPr lang="en-GB" sz="1800" dirty="0" smtClean="0"/>
              <a:t>Risk </a:t>
            </a:r>
            <a:r>
              <a:rPr lang="en-GB" sz="1800" dirty="0"/>
              <a:t>adjustment </a:t>
            </a:r>
            <a:r>
              <a:rPr lang="en-GB" sz="1800" dirty="0" smtClean="0"/>
              <a:t>required on </a:t>
            </a:r>
            <a:r>
              <a:rPr lang="en-GB" sz="1800" dirty="0"/>
              <a:t>a </a:t>
            </a:r>
            <a:r>
              <a:rPr lang="en-GB" sz="1800" dirty="0" smtClean="0"/>
              <a:t>gross and reinsurance basis </a:t>
            </a:r>
            <a:r>
              <a:rPr lang="en-GB" sz="1800" dirty="0"/>
              <a:t>separately</a:t>
            </a:r>
          </a:p>
          <a:p>
            <a:pPr marL="269889" lvl="1" indent="-269889" defTabSz="673454">
              <a:spcAft>
                <a:spcPts val="257"/>
              </a:spcAft>
              <a:buSzPct val="100000"/>
              <a:buFont typeface="Arial" charset="0"/>
              <a:buChar char="•"/>
            </a:pPr>
            <a:r>
              <a:rPr lang="en-GB" sz="1800" dirty="0" smtClean="0"/>
              <a:t>Re-measured </a:t>
            </a:r>
            <a:r>
              <a:rPr lang="en-GB" sz="1800" dirty="0"/>
              <a:t>at each reporting period</a:t>
            </a:r>
          </a:p>
          <a:p>
            <a:pPr marL="269889" lvl="1" indent="-269889" defTabSz="673454">
              <a:spcAft>
                <a:spcPts val="257"/>
              </a:spcAft>
              <a:buSzPct val="100000"/>
              <a:buFont typeface="Arial" charset="0"/>
              <a:buChar char="•"/>
            </a:pPr>
            <a:r>
              <a:rPr lang="en-GB" sz="1800" dirty="0"/>
              <a:t>Allows for effect of diversification between portfolios within </a:t>
            </a:r>
            <a:r>
              <a:rPr lang="en-GB" sz="1800" dirty="0" smtClean="0"/>
              <a:t>a reporting </a:t>
            </a:r>
            <a:r>
              <a:rPr lang="en-GB" sz="1800" dirty="0"/>
              <a:t>entity</a:t>
            </a:r>
          </a:p>
          <a:p>
            <a:pPr marL="269889" lvl="1" indent="-269889" defTabSz="673454">
              <a:spcAft>
                <a:spcPts val="257"/>
              </a:spcAft>
              <a:buSzPct val="100000"/>
              <a:buFont typeface="Arial" charset="0"/>
              <a:buChar char="•"/>
            </a:pPr>
            <a:r>
              <a:rPr lang="en-GB" sz="1800" dirty="0" smtClean="0"/>
              <a:t>Regardless </a:t>
            </a:r>
            <a:r>
              <a:rPr lang="en-GB" sz="1800" dirty="0"/>
              <a:t>of the method chosen, a confidence level equivalent must be calculated and disclosed (i.e. </a:t>
            </a:r>
            <a:r>
              <a:rPr lang="en-GB" sz="1800" dirty="0" err="1"/>
              <a:t>VaR</a:t>
            </a:r>
            <a:r>
              <a:rPr lang="en-GB" sz="1800" dirty="0"/>
              <a:t> percentile)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97496" y="1998849"/>
            <a:ext cx="1658144" cy="3960440"/>
            <a:chOff x="9550424" y="3057767"/>
            <a:chExt cx="1658144" cy="1999651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gray">
            <a:xfrm>
              <a:off x="9550424" y="4493058"/>
              <a:ext cx="1656184" cy="564360"/>
            </a:xfrm>
            <a:prstGeom prst="rect">
              <a:avLst/>
            </a:prstGeom>
            <a:solidFill>
              <a:schemeClr val="accent2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83809" tIns="83809" rIns="83809" bIns="83809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454">
                <a:lnSpc>
                  <a:spcPct val="106000"/>
                </a:lnSpc>
              </a:pPr>
              <a:r>
                <a:rPr lang="en-GB" altLang="en-US" sz="1200" b="1" dirty="0">
                  <a:solidFill>
                    <a:srgbClr val="FFFFFF"/>
                  </a:solidFill>
                </a:rPr>
                <a:t>Cost of Capital</a:t>
              </a:r>
              <a:br>
                <a:rPr lang="en-GB" altLang="en-US" sz="1200" b="1" dirty="0">
                  <a:solidFill>
                    <a:srgbClr val="FFFFFF"/>
                  </a:solidFill>
                </a:rPr>
              </a:br>
              <a:r>
                <a:rPr lang="en-GB" altLang="en-US" sz="1200" b="1" dirty="0">
                  <a:solidFill>
                    <a:srgbClr val="FFFFFF"/>
                  </a:solidFill>
                </a:rPr>
                <a:t>(CoC)</a:t>
              </a: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9552384" y="3057767"/>
              <a:ext cx="1656184" cy="58729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9050" algn="ctr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83809" tIns="83809" rIns="83809" bIns="83809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454">
                <a:lnSpc>
                  <a:spcPct val="106000"/>
                </a:lnSpc>
                <a:defRPr/>
              </a:pPr>
              <a:r>
                <a:rPr lang="en-GB" sz="1200" b="1" dirty="0">
                  <a:solidFill>
                    <a:srgbClr val="FFFFFF"/>
                  </a:solidFill>
                </a:rPr>
                <a:t>Value at Risk</a:t>
              </a:r>
              <a:br>
                <a:rPr lang="en-GB" sz="1200" b="1" dirty="0">
                  <a:solidFill>
                    <a:srgbClr val="FFFFFF"/>
                  </a:solidFill>
                </a:rPr>
              </a:br>
              <a:r>
                <a:rPr lang="en-GB" sz="1200" b="1" dirty="0">
                  <a:solidFill>
                    <a:srgbClr val="FFFFFF"/>
                  </a:solidFill>
                </a:rPr>
                <a:t>(VaR)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9552384" y="3761785"/>
              <a:ext cx="1656184" cy="614547"/>
            </a:xfrm>
            <a:prstGeom prst="rect">
              <a:avLst/>
            </a:prstGeom>
            <a:solidFill>
              <a:srgbClr val="FFC000"/>
            </a:solidFill>
            <a:ln w="19050" algn="ctr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83809" tIns="83809" rIns="83809" bIns="83809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454">
                <a:lnSpc>
                  <a:spcPct val="106000"/>
                </a:lnSpc>
                <a:defRPr/>
              </a:pPr>
              <a:r>
                <a:rPr lang="en-GB" sz="1200" b="1" dirty="0">
                  <a:solidFill>
                    <a:srgbClr val="FFFFFF"/>
                  </a:solidFill>
                </a:rPr>
                <a:t>Tail Value at Risk</a:t>
              </a:r>
              <a:br>
                <a:rPr lang="en-GB" sz="1200" b="1" dirty="0">
                  <a:solidFill>
                    <a:srgbClr val="FFFFFF"/>
                  </a:solidFill>
                </a:rPr>
              </a:br>
              <a:r>
                <a:rPr lang="en-GB" sz="1200" b="1" dirty="0">
                  <a:solidFill>
                    <a:srgbClr val="FFFFFF"/>
                  </a:solidFill>
                </a:rPr>
                <a:t>(VaR)</a:t>
              </a:r>
            </a:p>
          </p:txBody>
        </p:sp>
      </p:grpSp>
      <p:sp>
        <p:nvSpPr>
          <p:cNvPr id="20" name="Rectangle 19"/>
          <p:cNvSpPr/>
          <p:nvPr/>
        </p:nvSpPr>
        <p:spPr bwMode="gray">
          <a:xfrm>
            <a:off x="594532" y="1998849"/>
            <a:ext cx="419406" cy="3960439"/>
          </a:xfrm>
          <a:prstGeom prst="rect">
            <a:avLst/>
          </a:prstGeom>
          <a:solidFill>
            <a:srgbClr val="D9D9D9"/>
          </a:solidFill>
          <a:ln w="19050" algn="ctr">
            <a:noFill/>
            <a:miter lim="800000"/>
            <a:headEnd/>
            <a:tailEnd/>
          </a:ln>
        </p:spPr>
        <p:txBody>
          <a:bodyPr vert="vert270" lIns="83809" tIns="83809" rIns="83809" bIns="83809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3454">
              <a:lnSpc>
                <a:spcPct val="106000"/>
              </a:lnSpc>
              <a:defRPr/>
            </a:pPr>
            <a:r>
              <a:rPr lang="en-GB" sz="1200" b="1" dirty="0" smtClean="0">
                <a:solidFill>
                  <a:srgbClr val="3F4548"/>
                </a:solidFill>
              </a:rPr>
              <a:t>Possible methods…?</a:t>
            </a:r>
            <a:endParaRPr lang="en-GB" sz="1200" b="1" dirty="0">
              <a:solidFill>
                <a:srgbClr val="3F4548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6894" y="211007"/>
            <a:ext cx="2323890" cy="13943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en-GB" sz="2300" b="1" dirty="0" smtClean="0">
                <a:solidFill>
                  <a:prstClr val="white"/>
                </a:solidFill>
              </a:rPr>
              <a:t>Level of aggregation/ onerous contracts</a:t>
            </a:r>
            <a:endParaRPr lang="en-GB" sz="2300" b="1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27053" y="549749"/>
            <a:ext cx="2920783" cy="1041256"/>
            <a:chOff x="8200149" y="161"/>
            <a:chExt cx="2323890" cy="1394334"/>
          </a:xfrm>
          <a:solidFill>
            <a:srgbClr val="008452"/>
          </a:solidFill>
        </p:grpSpPr>
        <p:sp>
          <p:nvSpPr>
            <p:cNvPr id="26" name="Rectangle 25"/>
            <p:cNvSpPr/>
            <p:nvPr/>
          </p:nvSpPr>
          <p:spPr>
            <a:xfrm>
              <a:off x="8200149" y="161"/>
              <a:ext cx="2323890" cy="1394334"/>
            </a:xfrm>
            <a:prstGeom prst="rect">
              <a:avLst/>
            </a:prstGeom>
            <a:grpFill/>
            <a:ln>
              <a:solidFill>
                <a:srgbClr val="00845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8200149" y="161"/>
              <a:ext cx="2323890" cy="1394334"/>
            </a:xfrm>
            <a:prstGeom prst="rect">
              <a:avLst/>
            </a:prstGeom>
            <a:grpFill/>
            <a:ln>
              <a:solidFill>
                <a:srgbClr val="00845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300" b="1" dirty="0" smtClean="0">
                  <a:solidFill>
                    <a:prstClr val="white"/>
                  </a:solidFill>
                </a:rPr>
                <a:t>Risk Adjustment</a:t>
              </a:r>
              <a:endParaRPr lang="en-GB" sz="23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425146" y="549749"/>
            <a:ext cx="8239807" cy="1041256"/>
          </a:xfrm>
          <a:prstGeom prst="rect">
            <a:avLst/>
          </a:prstGeom>
          <a:noFill/>
          <a:ln>
            <a:solidFill>
              <a:srgbClr val="00845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87313"/>
            <a:r>
              <a:rPr lang="en-GB" b="1" dirty="0" smtClean="0">
                <a:solidFill>
                  <a:srgbClr val="3F4548"/>
                </a:solidFill>
              </a:rPr>
              <a:t>Objective:</a:t>
            </a:r>
          </a:p>
          <a:p>
            <a:pPr marL="87313"/>
            <a:r>
              <a:rPr lang="en-GB" dirty="0" smtClean="0">
                <a:solidFill>
                  <a:srgbClr val="3F4548"/>
                </a:solidFill>
              </a:rPr>
              <a:t>Compensation </a:t>
            </a:r>
            <a:r>
              <a:rPr lang="en-GB" dirty="0">
                <a:solidFill>
                  <a:srgbClr val="3F4548"/>
                </a:solidFill>
              </a:rPr>
              <a:t>the insurer requires to make it indifferent between the present value of the uncertain cash flows and the present value of certain cash flows</a:t>
            </a:r>
          </a:p>
        </p:txBody>
      </p:sp>
    </p:spTree>
    <p:extLst>
      <p:ext uri="{BB962C8B-B14F-4D97-AF65-F5344CB8AC3E}">
        <p14:creationId xmlns:p14="http://schemas.microsoft.com/office/powerpoint/2010/main" val="30432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areas of the standard</a:t>
            </a:r>
            <a:endParaRPr lang="en-GB" dirty="0"/>
          </a:p>
        </p:txBody>
      </p:sp>
      <p:graphicFrame>
        <p:nvGraphicFramePr>
          <p:cNvPr id="36" name="Content Placeholder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235534"/>
              </p:ext>
            </p:extLst>
          </p:nvPr>
        </p:nvGraphicFramePr>
        <p:xfrm>
          <a:off x="335360" y="1547813"/>
          <a:ext cx="11055350" cy="4648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3" name="5-Point Star 2"/>
          <p:cNvSpPr/>
          <p:nvPr/>
        </p:nvSpPr>
        <p:spPr>
          <a:xfrm>
            <a:off x="2750728" y="1584326"/>
            <a:ext cx="432048" cy="43204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0585329" y="1602272"/>
            <a:ext cx="432048" cy="43204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4007768" y="3210597"/>
            <a:ext cx="432048" cy="43204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9264352" y="3160454"/>
            <a:ext cx="432048" cy="43204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0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5E48DFFE-EFA0-44BE-8867-EC03927B5DA5}" type="datetime4">
              <a:rPr lang="en-GB"/>
              <a:pPr/>
              <a:t>10 July 2017</a:t>
            </a:fld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Derek Wright, member of the </a:t>
            </a:r>
            <a:r>
              <a:rPr lang="en-GB" dirty="0" err="1"/>
              <a:t>IFoA’s</a:t>
            </a:r>
            <a:r>
              <a:rPr lang="en-GB" dirty="0"/>
              <a:t> Financial Reporting Group and International Actuarial Association representative </a:t>
            </a:r>
          </a:p>
        </p:txBody>
      </p:sp>
    </p:spTree>
    <p:extLst>
      <p:ext uri="{BB962C8B-B14F-4D97-AF65-F5344CB8AC3E}">
        <p14:creationId xmlns:p14="http://schemas.microsoft.com/office/powerpoint/2010/main" val="31758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527053" y="1749811"/>
            <a:ext cx="3890404" cy="1930785"/>
          </a:xfrm>
          <a:custGeom>
            <a:avLst/>
            <a:gdLst>
              <a:gd name="connsiteX0" fmla="*/ 0 w 3566807"/>
              <a:gd name="connsiteY0" fmla="*/ 0 h 2140084"/>
              <a:gd name="connsiteX1" fmla="*/ 3566807 w 3566807"/>
              <a:gd name="connsiteY1" fmla="*/ 0 h 2140084"/>
              <a:gd name="connsiteX2" fmla="*/ 3566807 w 3566807"/>
              <a:gd name="connsiteY2" fmla="*/ 2140084 h 2140084"/>
              <a:gd name="connsiteX3" fmla="*/ 0 w 3566807"/>
              <a:gd name="connsiteY3" fmla="*/ 2140084 h 2140084"/>
              <a:gd name="connsiteX4" fmla="*/ 0 w 3566807"/>
              <a:gd name="connsiteY4" fmla="*/ 0 h 214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807" h="2140084">
                <a:moveTo>
                  <a:pt x="0" y="0"/>
                </a:moveTo>
                <a:lnTo>
                  <a:pt x="3566807" y="0"/>
                </a:lnTo>
                <a:lnTo>
                  <a:pt x="3566807" y="2140084"/>
                </a:lnTo>
                <a:lnTo>
                  <a:pt x="0" y="214008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1345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t" anchorCtr="0">
            <a:noAutofit/>
          </a:bodyPr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r>
              <a:rPr lang="en-GB" sz="1400" b="1" dirty="0" smtClean="0">
                <a:solidFill>
                  <a:prstClr val="white"/>
                </a:solidFill>
              </a:rPr>
              <a:t>Step 1: Identify portfolios </a:t>
            </a:r>
            <a:r>
              <a:rPr lang="en-GB" sz="1400" dirty="0" smtClean="0">
                <a:solidFill>
                  <a:prstClr val="white"/>
                </a:solidFill>
              </a:rPr>
              <a:t/>
            </a:r>
            <a:br>
              <a:rPr lang="en-GB" sz="1400" dirty="0" smtClean="0">
                <a:solidFill>
                  <a:prstClr val="white"/>
                </a:solidFill>
              </a:rPr>
            </a:br>
            <a:r>
              <a:rPr lang="en-GB" sz="1400" i="1" dirty="0" smtClean="0">
                <a:solidFill>
                  <a:prstClr val="white"/>
                </a:solidFill>
              </a:rPr>
              <a:t>= </a:t>
            </a:r>
            <a:r>
              <a:rPr lang="en-GB" sz="1400" i="1" dirty="0">
                <a:solidFill>
                  <a:prstClr val="white"/>
                </a:solidFill>
              </a:rPr>
              <a:t>insurance contracts subject to similar risks and managed together as a single </a:t>
            </a:r>
            <a:r>
              <a:rPr lang="en-GB" sz="1400" i="1" dirty="0" smtClean="0">
                <a:solidFill>
                  <a:prstClr val="white"/>
                </a:solidFill>
              </a:rPr>
              <a:t>pool</a:t>
            </a:r>
          </a:p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r>
              <a:rPr lang="en-GB" sz="1400" i="1" dirty="0" smtClean="0">
                <a:solidFill>
                  <a:prstClr val="white"/>
                </a:solidFill>
              </a:rPr>
              <a:t>Contracts in different products lines would be in different portfolios.</a:t>
            </a:r>
            <a:endParaRPr lang="en-GB" sz="1400" i="1" dirty="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872050" y="1749811"/>
            <a:ext cx="3876232" cy="1930786"/>
          </a:xfrm>
          <a:custGeom>
            <a:avLst/>
            <a:gdLst>
              <a:gd name="connsiteX0" fmla="*/ 0 w 3566807"/>
              <a:gd name="connsiteY0" fmla="*/ 0 h 2140084"/>
              <a:gd name="connsiteX1" fmla="*/ 3566807 w 3566807"/>
              <a:gd name="connsiteY1" fmla="*/ 0 h 2140084"/>
              <a:gd name="connsiteX2" fmla="*/ 3566807 w 3566807"/>
              <a:gd name="connsiteY2" fmla="*/ 2140084 h 2140084"/>
              <a:gd name="connsiteX3" fmla="*/ 0 w 3566807"/>
              <a:gd name="connsiteY3" fmla="*/ 2140084 h 2140084"/>
              <a:gd name="connsiteX4" fmla="*/ 0 w 3566807"/>
              <a:gd name="connsiteY4" fmla="*/ 0 h 214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807" h="2140084">
                <a:moveTo>
                  <a:pt x="0" y="0"/>
                </a:moveTo>
                <a:lnTo>
                  <a:pt x="3566807" y="0"/>
                </a:lnTo>
                <a:lnTo>
                  <a:pt x="3566807" y="2140084"/>
                </a:lnTo>
                <a:lnTo>
                  <a:pt x="0" y="2140084"/>
                </a:lnTo>
                <a:lnTo>
                  <a:pt x="0" y="0"/>
                </a:lnTo>
                <a:close/>
              </a:path>
            </a:pathLst>
          </a:custGeom>
          <a:solidFill>
            <a:srgbClr val="4096B8"/>
          </a:solidFill>
          <a:ln>
            <a:solidFill>
              <a:srgbClr val="4096B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defTabSz="2889250">
              <a:lnSpc>
                <a:spcPct val="90000"/>
              </a:lnSpc>
              <a:spcAft>
                <a:spcPts val="300"/>
              </a:spcAft>
            </a:pPr>
            <a:r>
              <a:rPr lang="en-GB" sz="1400" b="1" dirty="0" smtClean="0">
                <a:solidFill>
                  <a:prstClr val="white"/>
                </a:solidFill>
              </a:rPr>
              <a:t>Step </a:t>
            </a:r>
            <a:r>
              <a:rPr lang="en-GB" sz="1400" b="1" dirty="0">
                <a:solidFill>
                  <a:prstClr val="white"/>
                </a:solidFill>
              </a:rPr>
              <a:t>2: </a:t>
            </a:r>
            <a:r>
              <a:rPr lang="en-GB" sz="1400" b="1" dirty="0" smtClean="0">
                <a:solidFill>
                  <a:prstClr val="white"/>
                </a:solidFill>
              </a:rPr>
              <a:t>Divide </a:t>
            </a:r>
            <a:r>
              <a:rPr lang="en-GB" sz="1400" b="1" dirty="0">
                <a:solidFill>
                  <a:prstClr val="white"/>
                </a:solidFill>
              </a:rPr>
              <a:t>each portfolio into </a:t>
            </a:r>
            <a:r>
              <a:rPr lang="en-GB" sz="1400" b="1" dirty="0" smtClean="0">
                <a:solidFill>
                  <a:prstClr val="white"/>
                </a:solidFill>
              </a:rPr>
              <a:t>groups:</a:t>
            </a:r>
          </a:p>
          <a:p>
            <a:pPr marL="171450" indent="-171450" defTabSz="28892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prstClr val="white"/>
                </a:solidFill>
              </a:rPr>
              <a:t>contracts issued within the same 12-month period</a:t>
            </a:r>
          </a:p>
          <a:p>
            <a:pPr marL="171450" indent="-171450" defTabSz="28892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i="1" dirty="0" smtClean="0">
                <a:solidFill>
                  <a:prstClr val="white"/>
                </a:solidFill>
              </a:rPr>
              <a:t>information </a:t>
            </a:r>
            <a:r>
              <a:rPr lang="en-GB" sz="1400" i="1" dirty="0">
                <a:solidFill>
                  <a:prstClr val="white"/>
                </a:solidFill>
              </a:rPr>
              <a:t>about the contracts’ </a:t>
            </a:r>
            <a:r>
              <a:rPr lang="en-GB" sz="1400" i="1" dirty="0" smtClean="0">
                <a:solidFill>
                  <a:prstClr val="white"/>
                </a:solidFill>
              </a:rPr>
              <a:t>resilience (considered on a gross basis)</a:t>
            </a:r>
            <a:endParaRPr lang="en-GB" sz="1400" i="1" dirty="0">
              <a:solidFill>
                <a:prstClr val="white"/>
              </a:solidFill>
            </a:endParaRPr>
          </a:p>
          <a:p>
            <a:pPr marL="171450" indent="-171450" defTabSz="28892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i="1" dirty="0" smtClean="0">
                <a:solidFill>
                  <a:prstClr val="white"/>
                </a:solidFill>
              </a:rPr>
              <a:t>consistent </a:t>
            </a:r>
            <a:r>
              <a:rPr lang="en-GB" sz="1400" i="1" dirty="0">
                <a:solidFill>
                  <a:prstClr val="white"/>
                </a:solidFill>
              </a:rPr>
              <a:t>with internal reporting</a:t>
            </a:r>
          </a:p>
          <a:p>
            <a:pPr marL="171450" indent="-171450" defTabSz="28892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i="1" dirty="0" smtClean="0">
                <a:solidFill>
                  <a:prstClr val="white"/>
                </a:solidFill>
              </a:rPr>
              <a:t>exemption </a:t>
            </a:r>
            <a:r>
              <a:rPr lang="en-GB" sz="1400" i="1" dirty="0">
                <a:solidFill>
                  <a:prstClr val="white"/>
                </a:solidFill>
              </a:rPr>
              <a:t>for regulatory pricing</a:t>
            </a:r>
          </a:p>
          <a:p>
            <a:pPr marL="171450" indent="-171450" defTabSz="28892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i="1" dirty="0" smtClean="0">
                <a:solidFill>
                  <a:prstClr val="white"/>
                </a:solidFill>
              </a:rPr>
              <a:t>group </a:t>
            </a:r>
            <a:r>
              <a:rPr lang="en-GB" sz="1400" i="1" dirty="0">
                <a:solidFill>
                  <a:prstClr val="white"/>
                </a:solidFill>
              </a:rPr>
              <a:t>not reassessed after inception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615864"/>
              </p:ext>
            </p:extLst>
          </p:nvPr>
        </p:nvGraphicFramePr>
        <p:xfrm>
          <a:off x="527054" y="4060713"/>
          <a:ext cx="8221229" cy="210459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93780"/>
                <a:gridCol w="906814"/>
                <a:gridCol w="3384376"/>
                <a:gridCol w="2436259"/>
              </a:tblGrid>
              <a:tr h="974921">
                <a:tc rowSpan="2">
                  <a:txBody>
                    <a:bodyPr/>
                    <a:lstStyle/>
                    <a:p>
                      <a:r>
                        <a:rPr lang="en-GB" sz="1400" b="0" dirty="0" smtClean="0"/>
                        <a:t>Profitable contracts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Contracts that at inception have no significant possibility of becoming onerous subsequently, if any</a:t>
                      </a:r>
                      <a:endParaRPr lang="en-GB" sz="1400" b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400" b="0" dirty="0" smtClean="0"/>
                        <a:t>Unearned profit is recognised as liability and is released as insurance services are provided</a:t>
                      </a:r>
                      <a:endParaRPr lang="en-GB" sz="1400" b="0" dirty="0"/>
                    </a:p>
                  </a:txBody>
                  <a:tcPr/>
                </a:tc>
              </a:tr>
              <a:tr h="56483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Other profitable contracts, if any</a:t>
                      </a:r>
                      <a:endParaRPr lang="en-GB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64835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Onerous</a:t>
                      </a:r>
                      <a:r>
                        <a:rPr lang="en-GB" sz="1400" b="0" baseline="0" dirty="0" smtClean="0"/>
                        <a:t> contracts</a:t>
                      </a:r>
                      <a:endParaRPr lang="en-GB" sz="1400" b="0" dirty="0"/>
                    </a:p>
                  </a:txBody>
                  <a:tcPr>
                    <a:solidFill>
                      <a:srgbClr val="E7F2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dirty="0"/>
                    </a:p>
                  </a:txBody>
                  <a:tcPr>
                    <a:solidFill>
                      <a:srgbClr val="E7F2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Contracts that are onerous at inception, if any</a:t>
                      </a:r>
                      <a:endParaRPr lang="en-GB" sz="1400" b="0" dirty="0"/>
                    </a:p>
                  </a:txBody>
                  <a:tcPr>
                    <a:solidFill>
                      <a:srgbClr val="E7F2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A loss is recognised in P/L</a:t>
                      </a:r>
                      <a:endParaRPr lang="en-GB" sz="1400" b="0" dirty="0"/>
                    </a:p>
                  </a:txBody>
                  <a:tcPr>
                    <a:solidFill>
                      <a:srgbClr val="E7F2F0"/>
                    </a:solidFill>
                  </a:tcPr>
                </a:tc>
              </a:tr>
            </a:tbl>
          </a:graphicData>
        </a:graphic>
      </p:graphicFrame>
      <p:sp>
        <p:nvSpPr>
          <p:cNvPr id="17" name="Right Arrow 16"/>
          <p:cNvSpPr/>
          <p:nvPr/>
        </p:nvSpPr>
        <p:spPr>
          <a:xfrm>
            <a:off x="4446375" y="2223750"/>
            <a:ext cx="382585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6660792" y="3705759"/>
            <a:ext cx="382585" cy="36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073172" y="1749811"/>
            <a:ext cx="2591781" cy="1657181"/>
          </a:xfrm>
          <a:custGeom>
            <a:avLst/>
            <a:gdLst>
              <a:gd name="connsiteX0" fmla="*/ 0 w 3566807"/>
              <a:gd name="connsiteY0" fmla="*/ 0 h 2140084"/>
              <a:gd name="connsiteX1" fmla="*/ 3566807 w 3566807"/>
              <a:gd name="connsiteY1" fmla="*/ 0 h 2140084"/>
              <a:gd name="connsiteX2" fmla="*/ 3566807 w 3566807"/>
              <a:gd name="connsiteY2" fmla="*/ 2140084 h 2140084"/>
              <a:gd name="connsiteX3" fmla="*/ 0 w 3566807"/>
              <a:gd name="connsiteY3" fmla="*/ 2140084 h 2140084"/>
              <a:gd name="connsiteX4" fmla="*/ 0 w 3566807"/>
              <a:gd name="connsiteY4" fmla="*/ 0 h 214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807" h="2140084">
                <a:moveTo>
                  <a:pt x="0" y="0"/>
                </a:moveTo>
                <a:lnTo>
                  <a:pt x="3566807" y="0"/>
                </a:lnTo>
                <a:lnTo>
                  <a:pt x="3566807" y="2140084"/>
                </a:lnTo>
                <a:lnTo>
                  <a:pt x="0" y="2140084"/>
                </a:lnTo>
                <a:lnTo>
                  <a:pt x="0" y="0"/>
                </a:lnTo>
                <a:close/>
              </a:path>
            </a:pathLst>
          </a:custGeom>
          <a:solidFill>
            <a:srgbClr val="D9AB1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r>
              <a:rPr lang="en-GB" sz="1400" dirty="0" smtClean="0">
                <a:solidFill>
                  <a:srgbClr val="3F4548"/>
                </a:solidFill>
              </a:rPr>
              <a:t>Fulfilment cash flows may be estimated at a </a:t>
            </a:r>
            <a:r>
              <a:rPr lang="en-GB" sz="1400" b="1" dirty="0" smtClean="0">
                <a:solidFill>
                  <a:srgbClr val="3F4548"/>
                </a:solidFill>
              </a:rPr>
              <a:t>higher level of aggregation </a:t>
            </a:r>
            <a:r>
              <a:rPr lang="en-GB" sz="1400" dirty="0" smtClean="0">
                <a:solidFill>
                  <a:srgbClr val="3F4548"/>
                </a:solidFill>
              </a:rPr>
              <a:t>than</a:t>
            </a:r>
          </a:p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r>
              <a:rPr lang="en-GB" sz="1400" dirty="0" smtClean="0">
                <a:solidFill>
                  <a:srgbClr val="3F4548"/>
                </a:solidFill>
              </a:rPr>
              <a:t>the </a:t>
            </a:r>
            <a:r>
              <a:rPr lang="en-GB" sz="1400" dirty="0">
                <a:solidFill>
                  <a:srgbClr val="3F4548"/>
                </a:solidFill>
              </a:rPr>
              <a:t>group or </a:t>
            </a:r>
            <a:r>
              <a:rPr lang="en-GB" sz="1400" dirty="0" smtClean="0">
                <a:solidFill>
                  <a:srgbClr val="3F4548"/>
                </a:solidFill>
              </a:rPr>
              <a:t>portfolio =&gt; then need to </a:t>
            </a:r>
            <a:r>
              <a:rPr lang="en-GB" sz="1400" b="1" dirty="0" smtClean="0">
                <a:solidFill>
                  <a:srgbClr val="3F4548"/>
                </a:solidFill>
              </a:rPr>
              <a:t>allocate estimates </a:t>
            </a:r>
            <a:r>
              <a:rPr lang="en-GB" sz="1400" b="1" dirty="0">
                <a:solidFill>
                  <a:srgbClr val="3F4548"/>
                </a:solidFill>
              </a:rPr>
              <a:t>to groups </a:t>
            </a:r>
            <a:r>
              <a:rPr lang="en-GB" sz="1400" b="1" dirty="0" smtClean="0">
                <a:solidFill>
                  <a:srgbClr val="3F4548"/>
                </a:solidFill>
              </a:rPr>
              <a:t>of contracts</a:t>
            </a:r>
            <a:endParaRPr lang="en-GB" sz="1400" b="1" dirty="0">
              <a:solidFill>
                <a:srgbClr val="3F4548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9073174" y="3712843"/>
            <a:ext cx="2591780" cy="1619283"/>
          </a:xfrm>
          <a:custGeom>
            <a:avLst/>
            <a:gdLst>
              <a:gd name="connsiteX0" fmla="*/ 0 w 3566807"/>
              <a:gd name="connsiteY0" fmla="*/ 0 h 2140084"/>
              <a:gd name="connsiteX1" fmla="*/ 3566807 w 3566807"/>
              <a:gd name="connsiteY1" fmla="*/ 0 h 2140084"/>
              <a:gd name="connsiteX2" fmla="*/ 3566807 w 3566807"/>
              <a:gd name="connsiteY2" fmla="*/ 2140084 h 2140084"/>
              <a:gd name="connsiteX3" fmla="*/ 0 w 3566807"/>
              <a:gd name="connsiteY3" fmla="*/ 2140084 h 2140084"/>
              <a:gd name="connsiteX4" fmla="*/ 0 w 3566807"/>
              <a:gd name="connsiteY4" fmla="*/ 0 h 214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807" h="2140084">
                <a:moveTo>
                  <a:pt x="0" y="0"/>
                </a:moveTo>
                <a:lnTo>
                  <a:pt x="3566807" y="0"/>
                </a:lnTo>
                <a:lnTo>
                  <a:pt x="3566807" y="2140084"/>
                </a:lnTo>
                <a:lnTo>
                  <a:pt x="0" y="2140084"/>
                </a:lnTo>
                <a:lnTo>
                  <a:pt x="0" y="0"/>
                </a:lnTo>
                <a:close/>
              </a:path>
            </a:pathLst>
          </a:custGeom>
          <a:solidFill>
            <a:srgbClr val="D9AB1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r>
              <a:rPr lang="en-GB" sz="1400" b="1" dirty="0" err="1" smtClean="0">
                <a:solidFill>
                  <a:srgbClr val="3F4548"/>
                </a:solidFill>
              </a:rPr>
              <a:t>PAA</a:t>
            </a:r>
            <a:r>
              <a:rPr lang="en-GB" sz="1400" b="1" dirty="0" smtClean="0">
                <a:solidFill>
                  <a:srgbClr val="3F4548"/>
                </a:solidFill>
              </a:rPr>
              <a:t>:</a:t>
            </a:r>
            <a:r>
              <a:rPr lang="en-GB" sz="1400" dirty="0" smtClean="0">
                <a:solidFill>
                  <a:srgbClr val="3F4548"/>
                </a:solidFill>
              </a:rPr>
              <a:t/>
            </a:r>
            <a:br>
              <a:rPr lang="en-GB" sz="1400" dirty="0" smtClean="0">
                <a:solidFill>
                  <a:srgbClr val="3F4548"/>
                </a:solidFill>
              </a:rPr>
            </a:br>
            <a:r>
              <a:rPr lang="en-GB" sz="1400" b="1" i="1" dirty="0" smtClean="0">
                <a:solidFill>
                  <a:srgbClr val="3F4548"/>
                </a:solidFill>
              </a:rPr>
              <a:t>At inception: </a:t>
            </a:r>
            <a:r>
              <a:rPr lang="en-GB" sz="1400" dirty="0" smtClean="0">
                <a:solidFill>
                  <a:srgbClr val="3F4548"/>
                </a:solidFill>
              </a:rPr>
              <a:t>Assume </a:t>
            </a:r>
            <a:r>
              <a:rPr lang="en-GB" sz="1400" dirty="0">
                <a:solidFill>
                  <a:srgbClr val="3F4548"/>
                </a:solidFill>
              </a:rPr>
              <a:t>no contracts in the portfolio </a:t>
            </a:r>
            <a:r>
              <a:rPr lang="en-GB" sz="1400" dirty="0" smtClean="0">
                <a:solidFill>
                  <a:srgbClr val="3F4548"/>
                </a:solidFill>
              </a:rPr>
              <a:t>are onerous, </a:t>
            </a:r>
            <a:r>
              <a:rPr lang="en-GB" sz="1400" dirty="0">
                <a:solidFill>
                  <a:srgbClr val="3F4548"/>
                </a:solidFill>
              </a:rPr>
              <a:t>unless </a:t>
            </a:r>
            <a:r>
              <a:rPr lang="en-GB" sz="1400" b="1" dirty="0">
                <a:solidFill>
                  <a:srgbClr val="3F4548"/>
                </a:solidFill>
              </a:rPr>
              <a:t>facts and circumstances </a:t>
            </a:r>
            <a:r>
              <a:rPr lang="en-GB" sz="1400" dirty="0" smtClean="0">
                <a:solidFill>
                  <a:srgbClr val="3F4548"/>
                </a:solidFill>
              </a:rPr>
              <a:t>indicate otherwise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1822020" y="3359813"/>
            <a:ext cx="1304131" cy="174934"/>
            <a:chOff x="1847528" y="2952496"/>
            <a:chExt cx="1304131" cy="174934"/>
          </a:xfrm>
        </p:grpSpPr>
        <p:sp>
          <p:nvSpPr>
            <p:cNvPr id="28" name="Freeform 27"/>
            <p:cNvSpPr>
              <a:spLocks noChangeAspect="1" noEditPoints="1"/>
            </p:cNvSpPr>
            <p:nvPr/>
          </p:nvSpPr>
          <p:spPr bwMode="auto">
            <a:xfrm>
              <a:off x="1847528" y="2952496"/>
              <a:ext cx="159464" cy="174934"/>
            </a:xfrm>
            <a:custGeom>
              <a:avLst/>
              <a:gdLst>
                <a:gd name="T0" fmla="*/ 1391 w 1718"/>
                <a:gd name="T1" fmla="*/ 69 h 1510"/>
                <a:gd name="T2" fmla="*/ 1492 w 1718"/>
                <a:gd name="T3" fmla="*/ 118 h 1510"/>
                <a:gd name="T4" fmla="*/ 1558 w 1718"/>
                <a:gd name="T5" fmla="*/ 242 h 1510"/>
                <a:gd name="T6" fmla="*/ 1718 w 1718"/>
                <a:gd name="T7" fmla="*/ 305 h 1510"/>
                <a:gd name="T8" fmla="*/ 1560 w 1718"/>
                <a:gd name="T9" fmla="*/ 1510 h 1510"/>
                <a:gd name="T10" fmla="*/ 20 w 1718"/>
                <a:gd name="T11" fmla="*/ 1490 h 1510"/>
                <a:gd name="T12" fmla="*/ 1 w 1718"/>
                <a:gd name="T13" fmla="*/ 571 h 1510"/>
                <a:gd name="T14" fmla="*/ 440 w 1718"/>
                <a:gd name="T15" fmla="*/ 48 h 1510"/>
                <a:gd name="T16" fmla="*/ 1326 w 1718"/>
                <a:gd name="T17" fmla="*/ 4 h 1510"/>
                <a:gd name="T18" fmla="*/ 1201 w 1718"/>
                <a:gd name="T19" fmla="*/ 1207 h 1510"/>
                <a:gd name="T20" fmla="*/ 195 w 1718"/>
                <a:gd name="T21" fmla="*/ 1302 h 1510"/>
                <a:gd name="T22" fmla="*/ 195 w 1718"/>
                <a:gd name="T23" fmla="*/ 1028 h 1510"/>
                <a:gd name="T24" fmla="*/ 1201 w 1718"/>
                <a:gd name="T25" fmla="*/ 1123 h 1510"/>
                <a:gd name="T26" fmla="*/ 195 w 1718"/>
                <a:gd name="T27" fmla="*/ 1028 h 1510"/>
                <a:gd name="T28" fmla="*/ 1201 w 1718"/>
                <a:gd name="T29" fmla="*/ 848 h 1510"/>
                <a:gd name="T30" fmla="*/ 195 w 1718"/>
                <a:gd name="T31" fmla="*/ 943 h 1510"/>
                <a:gd name="T32" fmla="*/ 195 w 1718"/>
                <a:gd name="T33" fmla="*/ 668 h 1510"/>
                <a:gd name="T34" fmla="*/ 1201 w 1718"/>
                <a:gd name="T35" fmla="*/ 763 h 1510"/>
                <a:gd name="T36" fmla="*/ 195 w 1718"/>
                <a:gd name="T37" fmla="*/ 668 h 1510"/>
                <a:gd name="T38" fmla="*/ 1201 w 1718"/>
                <a:gd name="T39" fmla="*/ 173 h 1510"/>
                <a:gd name="T40" fmla="*/ 667 w 1718"/>
                <a:gd name="T41" fmla="*/ 557 h 1510"/>
                <a:gd name="T42" fmla="*/ 71 w 1718"/>
                <a:gd name="T43" fmla="*/ 571 h 1510"/>
                <a:gd name="T44" fmla="*/ 1297 w 1718"/>
                <a:gd name="T45" fmla="*/ 1439 h 1510"/>
                <a:gd name="T46" fmla="*/ 1320 w 1718"/>
                <a:gd name="T47" fmla="*/ 75 h 1510"/>
                <a:gd name="T48" fmla="*/ 554 w 1718"/>
                <a:gd name="T49" fmla="*/ 505 h 1510"/>
                <a:gd name="T50" fmla="*/ 71 w 1718"/>
                <a:gd name="T51" fmla="*/ 571 h 1510"/>
                <a:gd name="T52" fmla="*/ 483 w 1718"/>
                <a:gd name="T53" fmla="*/ 500 h 1510"/>
                <a:gd name="T54" fmla="*/ 105 w 1718"/>
                <a:gd name="T55" fmla="*/ 500 h 1510"/>
                <a:gd name="T56" fmla="*/ 1558 w 1718"/>
                <a:gd name="T57" fmla="*/ 1350 h 1510"/>
                <a:gd name="T58" fmla="*/ 1591 w 1718"/>
                <a:gd name="T59" fmla="*/ 1439 h 1510"/>
                <a:gd name="T60" fmla="*/ 1647 w 1718"/>
                <a:gd name="T61" fmla="*/ 312 h 1510"/>
                <a:gd name="T62" fmla="*/ 1391 w 1718"/>
                <a:gd name="T63" fmla="*/ 1439 h 1510"/>
                <a:gd name="T64" fmla="*/ 1487 w 1718"/>
                <a:gd name="T65" fmla="*/ 1350 h 1510"/>
                <a:gd name="T66" fmla="*/ 1391 w 1718"/>
                <a:gd name="T67" fmla="*/ 188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8" h="1510">
                  <a:moveTo>
                    <a:pt x="1326" y="4"/>
                  </a:moveTo>
                  <a:cubicBezTo>
                    <a:pt x="1362" y="4"/>
                    <a:pt x="1391" y="33"/>
                    <a:pt x="1391" y="69"/>
                  </a:cubicBezTo>
                  <a:cubicBezTo>
                    <a:pt x="1391" y="117"/>
                    <a:pt x="1391" y="117"/>
                    <a:pt x="1391" y="117"/>
                  </a:cubicBezTo>
                  <a:cubicBezTo>
                    <a:pt x="1492" y="118"/>
                    <a:pt x="1492" y="118"/>
                    <a:pt x="1492" y="118"/>
                  </a:cubicBezTo>
                  <a:cubicBezTo>
                    <a:pt x="1529" y="118"/>
                    <a:pt x="1558" y="145"/>
                    <a:pt x="1558" y="181"/>
                  </a:cubicBezTo>
                  <a:cubicBezTo>
                    <a:pt x="1558" y="242"/>
                    <a:pt x="1558" y="242"/>
                    <a:pt x="1558" y="242"/>
                  </a:cubicBezTo>
                  <a:cubicBezTo>
                    <a:pt x="1652" y="242"/>
                    <a:pt x="1652" y="242"/>
                    <a:pt x="1652" y="242"/>
                  </a:cubicBezTo>
                  <a:cubicBezTo>
                    <a:pt x="1688" y="242"/>
                    <a:pt x="1718" y="269"/>
                    <a:pt x="1718" y="305"/>
                  </a:cubicBezTo>
                  <a:cubicBezTo>
                    <a:pt x="1718" y="1350"/>
                    <a:pt x="1718" y="1350"/>
                    <a:pt x="1718" y="1350"/>
                  </a:cubicBezTo>
                  <a:cubicBezTo>
                    <a:pt x="1718" y="1489"/>
                    <a:pt x="1655" y="1510"/>
                    <a:pt x="1560" y="1510"/>
                  </a:cubicBezTo>
                  <a:cubicBezTo>
                    <a:pt x="1050" y="1510"/>
                    <a:pt x="576" y="1510"/>
                    <a:pt x="66" y="1510"/>
                  </a:cubicBezTo>
                  <a:cubicBezTo>
                    <a:pt x="48" y="1510"/>
                    <a:pt x="32" y="1502"/>
                    <a:pt x="20" y="1490"/>
                  </a:cubicBezTo>
                  <a:cubicBezTo>
                    <a:pt x="8" y="1479"/>
                    <a:pt x="1" y="1462"/>
                    <a:pt x="1" y="1444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1" y="504"/>
                    <a:pt x="0" y="500"/>
                    <a:pt x="47" y="452"/>
                  </a:cubicBezTo>
                  <a:cubicBezTo>
                    <a:pt x="440" y="48"/>
                    <a:pt x="440" y="48"/>
                    <a:pt x="440" y="48"/>
                  </a:cubicBezTo>
                  <a:cubicBezTo>
                    <a:pt x="487" y="0"/>
                    <a:pt x="482" y="4"/>
                    <a:pt x="554" y="4"/>
                  </a:cubicBezTo>
                  <a:cubicBezTo>
                    <a:pt x="1326" y="4"/>
                    <a:pt x="1326" y="4"/>
                    <a:pt x="1326" y="4"/>
                  </a:cubicBezTo>
                  <a:close/>
                  <a:moveTo>
                    <a:pt x="195" y="1207"/>
                  </a:moveTo>
                  <a:cubicBezTo>
                    <a:pt x="1201" y="1207"/>
                    <a:pt x="1201" y="1207"/>
                    <a:pt x="1201" y="1207"/>
                  </a:cubicBezTo>
                  <a:cubicBezTo>
                    <a:pt x="1201" y="1302"/>
                    <a:pt x="1201" y="1302"/>
                    <a:pt x="1201" y="1302"/>
                  </a:cubicBezTo>
                  <a:cubicBezTo>
                    <a:pt x="195" y="1302"/>
                    <a:pt x="195" y="1302"/>
                    <a:pt x="195" y="1302"/>
                  </a:cubicBezTo>
                  <a:cubicBezTo>
                    <a:pt x="195" y="1207"/>
                    <a:pt x="195" y="1207"/>
                    <a:pt x="195" y="1207"/>
                  </a:cubicBezTo>
                  <a:close/>
                  <a:moveTo>
                    <a:pt x="195" y="1028"/>
                  </a:moveTo>
                  <a:cubicBezTo>
                    <a:pt x="1201" y="1028"/>
                    <a:pt x="1201" y="1028"/>
                    <a:pt x="1201" y="1028"/>
                  </a:cubicBezTo>
                  <a:cubicBezTo>
                    <a:pt x="1201" y="1123"/>
                    <a:pt x="1201" y="1123"/>
                    <a:pt x="1201" y="1123"/>
                  </a:cubicBezTo>
                  <a:cubicBezTo>
                    <a:pt x="195" y="1123"/>
                    <a:pt x="195" y="1123"/>
                    <a:pt x="195" y="1123"/>
                  </a:cubicBezTo>
                  <a:cubicBezTo>
                    <a:pt x="195" y="1028"/>
                    <a:pt x="195" y="1028"/>
                    <a:pt x="195" y="1028"/>
                  </a:cubicBezTo>
                  <a:close/>
                  <a:moveTo>
                    <a:pt x="195" y="848"/>
                  </a:moveTo>
                  <a:cubicBezTo>
                    <a:pt x="1201" y="848"/>
                    <a:pt x="1201" y="848"/>
                    <a:pt x="1201" y="848"/>
                  </a:cubicBezTo>
                  <a:cubicBezTo>
                    <a:pt x="1201" y="943"/>
                    <a:pt x="1201" y="943"/>
                    <a:pt x="1201" y="943"/>
                  </a:cubicBezTo>
                  <a:cubicBezTo>
                    <a:pt x="195" y="943"/>
                    <a:pt x="195" y="943"/>
                    <a:pt x="195" y="943"/>
                  </a:cubicBezTo>
                  <a:cubicBezTo>
                    <a:pt x="195" y="848"/>
                    <a:pt x="195" y="848"/>
                    <a:pt x="195" y="848"/>
                  </a:cubicBezTo>
                  <a:close/>
                  <a:moveTo>
                    <a:pt x="195" y="668"/>
                  </a:moveTo>
                  <a:cubicBezTo>
                    <a:pt x="1201" y="668"/>
                    <a:pt x="1201" y="668"/>
                    <a:pt x="1201" y="668"/>
                  </a:cubicBezTo>
                  <a:cubicBezTo>
                    <a:pt x="1201" y="763"/>
                    <a:pt x="1201" y="763"/>
                    <a:pt x="1201" y="763"/>
                  </a:cubicBezTo>
                  <a:cubicBezTo>
                    <a:pt x="195" y="763"/>
                    <a:pt x="195" y="763"/>
                    <a:pt x="195" y="763"/>
                  </a:cubicBezTo>
                  <a:cubicBezTo>
                    <a:pt x="195" y="668"/>
                    <a:pt x="195" y="668"/>
                    <a:pt x="195" y="668"/>
                  </a:cubicBezTo>
                  <a:close/>
                  <a:moveTo>
                    <a:pt x="667" y="173"/>
                  </a:moveTo>
                  <a:cubicBezTo>
                    <a:pt x="1201" y="173"/>
                    <a:pt x="1201" y="173"/>
                    <a:pt x="1201" y="173"/>
                  </a:cubicBezTo>
                  <a:cubicBezTo>
                    <a:pt x="1201" y="557"/>
                    <a:pt x="1201" y="557"/>
                    <a:pt x="1201" y="557"/>
                  </a:cubicBezTo>
                  <a:cubicBezTo>
                    <a:pt x="667" y="557"/>
                    <a:pt x="667" y="557"/>
                    <a:pt x="667" y="557"/>
                  </a:cubicBezTo>
                  <a:cubicBezTo>
                    <a:pt x="667" y="173"/>
                    <a:pt x="667" y="173"/>
                    <a:pt x="667" y="173"/>
                  </a:cubicBezTo>
                  <a:close/>
                  <a:moveTo>
                    <a:pt x="71" y="571"/>
                  </a:moveTo>
                  <a:cubicBezTo>
                    <a:pt x="71" y="1439"/>
                    <a:pt x="71" y="1439"/>
                    <a:pt x="71" y="1439"/>
                  </a:cubicBezTo>
                  <a:cubicBezTo>
                    <a:pt x="1297" y="1439"/>
                    <a:pt x="1297" y="1439"/>
                    <a:pt x="1297" y="1439"/>
                  </a:cubicBezTo>
                  <a:cubicBezTo>
                    <a:pt x="1320" y="1439"/>
                    <a:pt x="1320" y="1439"/>
                    <a:pt x="1320" y="1439"/>
                  </a:cubicBezTo>
                  <a:cubicBezTo>
                    <a:pt x="1320" y="75"/>
                    <a:pt x="1320" y="75"/>
                    <a:pt x="1320" y="75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4" y="505"/>
                    <a:pt x="554" y="505"/>
                    <a:pt x="554" y="505"/>
                  </a:cubicBezTo>
                  <a:cubicBezTo>
                    <a:pt x="554" y="541"/>
                    <a:pt x="524" y="571"/>
                    <a:pt x="488" y="571"/>
                  </a:cubicBezTo>
                  <a:cubicBezTo>
                    <a:pt x="71" y="571"/>
                    <a:pt x="71" y="571"/>
                    <a:pt x="71" y="571"/>
                  </a:cubicBezTo>
                  <a:close/>
                  <a:moveTo>
                    <a:pt x="105" y="500"/>
                  </a:moveTo>
                  <a:cubicBezTo>
                    <a:pt x="483" y="500"/>
                    <a:pt x="483" y="500"/>
                    <a:pt x="483" y="500"/>
                  </a:cubicBezTo>
                  <a:cubicBezTo>
                    <a:pt x="483" y="111"/>
                    <a:pt x="483" y="111"/>
                    <a:pt x="483" y="111"/>
                  </a:cubicBezTo>
                  <a:cubicBezTo>
                    <a:pt x="105" y="500"/>
                    <a:pt x="105" y="500"/>
                    <a:pt x="105" y="500"/>
                  </a:cubicBezTo>
                  <a:close/>
                  <a:moveTo>
                    <a:pt x="1558" y="312"/>
                  </a:moveTo>
                  <a:cubicBezTo>
                    <a:pt x="1558" y="1350"/>
                    <a:pt x="1558" y="1350"/>
                    <a:pt x="1558" y="1350"/>
                  </a:cubicBezTo>
                  <a:cubicBezTo>
                    <a:pt x="1558" y="1388"/>
                    <a:pt x="1554" y="1417"/>
                    <a:pt x="1545" y="1439"/>
                  </a:cubicBezTo>
                  <a:cubicBezTo>
                    <a:pt x="1591" y="1439"/>
                    <a:pt x="1591" y="1439"/>
                    <a:pt x="1591" y="1439"/>
                  </a:cubicBezTo>
                  <a:cubicBezTo>
                    <a:pt x="1631" y="1439"/>
                    <a:pt x="1647" y="1409"/>
                    <a:pt x="1647" y="1350"/>
                  </a:cubicBezTo>
                  <a:cubicBezTo>
                    <a:pt x="1647" y="312"/>
                    <a:pt x="1647" y="312"/>
                    <a:pt x="1647" y="312"/>
                  </a:cubicBezTo>
                  <a:cubicBezTo>
                    <a:pt x="1558" y="312"/>
                    <a:pt x="1558" y="312"/>
                    <a:pt x="1558" y="312"/>
                  </a:cubicBezTo>
                  <a:close/>
                  <a:moveTo>
                    <a:pt x="1391" y="1439"/>
                  </a:moveTo>
                  <a:cubicBezTo>
                    <a:pt x="1431" y="1439"/>
                    <a:pt x="1431" y="1439"/>
                    <a:pt x="1431" y="1439"/>
                  </a:cubicBezTo>
                  <a:cubicBezTo>
                    <a:pt x="1471" y="1439"/>
                    <a:pt x="1487" y="1409"/>
                    <a:pt x="1487" y="1350"/>
                  </a:cubicBezTo>
                  <a:cubicBezTo>
                    <a:pt x="1487" y="188"/>
                    <a:pt x="1487" y="188"/>
                    <a:pt x="1487" y="188"/>
                  </a:cubicBezTo>
                  <a:cubicBezTo>
                    <a:pt x="1391" y="188"/>
                    <a:pt x="1391" y="188"/>
                    <a:pt x="1391" y="188"/>
                  </a:cubicBezTo>
                  <a:cubicBezTo>
                    <a:pt x="1391" y="1439"/>
                    <a:pt x="1391" y="1439"/>
                    <a:pt x="1391" y="14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rgbClr val="3F4548"/>
                </a:solidFill>
              </a:endParaRPr>
            </a:p>
          </p:txBody>
        </p:sp>
        <p:sp>
          <p:nvSpPr>
            <p:cNvPr id="29" name="Freeform 28"/>
            <p:cNvSpPr>
              <a:spLocks noChangeAspect="1" noEditPoints="1"/>
            </p:cNvSpPr>
            <p:nvPr/>
          </p:nvSpPr>
          <p:spPr bwMode="auto">
            <a:xfrm>
              <a:off x="2038306" y="2952496"/>
              <a:ext cx="159464" cy="174934"/>
            </a:xfrm>
            <a:custGeom>
              <a:avLst/>
              <a:gdLst>
                <a:gd name="T0" fmla="*/ 1391 w 1718"/>
                <a:gd name="T1" fmla="*/ 69 h 1510"/>
                <a:gd name="T2" fmla="*/ 1492 w 1718"/>
                <a:gd name="T3" fmla="*/ 118 h 1510"/>
                <a:gd name="T4" fmla="*/ 1558 w 1718"/>
                <a:gd name="T5" fmla="*/ 242 h 1510"/>
                <a:gd name="T6" fmla="*/ 1718 w 1718"/>
                <a:gd name="T7" fmla="*/ 305 h 1510"/>
                <a:gd name="T8" fmla="*/ 1560 w 1718"/>
                <a:gd name="T9" fmla="*/ 1510 h 1510"/>
                <a:gd name="T10" fmla="*/ 20 w 1718"/>
                <a:gd name="T11" fmla="*/ 1490 h 1510"/>
                <a:gd name="T12" fmla="*/ 1 w 1718"/>
                <a:gd name="T13" fmla="*/ 571 h 1510"/>
                <a:gd name="T14" fmla="*/ 440 w 1718"/>
                <a:gd name="T15" fmla="*/ 48 h 1510"/>
                <a:gd name="T16" fmla="*/ 1326 w 1718"/>
                <a:gd name="T17" fmla="*/ 4 h 1510"/>
                <a:gd name="T18" fmla="*/ 1201 w 1718"/>
                <a:gd name="T19" fmla="*/ 1207 h 1510"/>
                <a:gd name="T20" fmla="*/ 195 w 1718"/>
                <a:gd name="T21" fmla="*/ 1302 h 1510"/>
                <a:gd name="T22" fmla="*/ 195 w 1718"/>
                <a:gd name="T23" fmla="*/ 1028 h 1510"/>
                <a:gd name="T24" fmla="*/ 1201 w 1718"/>
                <a:gd name="T25" fmla="*/ 1123 h 1510"/>
                <a:gd name="T26" fmla="*/ 195 w 1718"/>
                <a:gd name="T27" fmla="*/ 1028 h 1510"/>
                <a:gd name="T28" fmla="*/ 1201 w 1718"/>
                <a:gd name="T29" fmla="*/ 848 h 1510"/>
                <a:gd name="T30" fmla="*/ 195 w 1718"/>
                <a:gd name="T31" fmla="*/ 943 h 1510"/>
                <a:gd name="T32" fmla="*/ 195 w 1718"/>
                <a:gd name="T33" fmla="*/ 668 h 1510"/>
                <a:gd name="T34" fmla="*/ 1201 w 1718"/>
                <a:gd name="T35" fmla="*/ 763 h 1510"/>
                <a:gd name="T36" fmla="*/ 195 w 1718"/>
                <a:gd name="T37" fmla="*/ 668 h 1510"/>
                <a:gd name="T38" fmla="*/ 1201 w 1718"/>
                <a:gd name="T39" fmla="*/ 173 h 1510"/>
                <a:gd name="T40" fmla="*/ 667 w 1718"/>
                <a:gd name="T41" fmla="*/ 557 h 1510"/>
                <a:gd name="T42" fmla="*/ 71 w 1718"/>
                <a:gd name="T43" fmla="*/ 571 h 1510"/>
                <a:gd name="T44" fmla="*/ 1297 w 1718"/>
                <a:gd name="T45" fmla="*/ 1439 h 1510"/>
                <a:gd name="T46" fmla="*/ 1320 w 1718"/>
                <a:gd name="T47" fmla="*/ 75 h 1510"/>
                <a:gd name="T48" fmla="*/ 554 w 1718"/>
                <a:gd name="T49" fmla="*/ 505 h 1510"/>
                <a:gd name="T50" fmla="*/ 71 w 1718"/>
                <a:gd name="T51" fmla="*/ 571 h 1510"/>
                <a:gd name="T52" fmla="*/ 483 w 1718"/>
                <a:gd name="T53" fmla="*/ 500 h 1510"/>
                <a:gd name="T54" fmla="*/ 105 w 1718"/>
                <a:gd name="T55" fmla="*/ 500 h 1510"/>
                <a:gd name="T56" fmla="*/ 1558 w 1718"/>
                <a:gd name="T57" fmla="*/ 1350 h 1510"/>
                <a:gd name="T58" fmla="*/ 1591 w 1718"/>
                <a:gd name="T59" fmla="*/ 1439 h 1510"/>
                <a:gd name="T60" fmla="*/ 1647 w 1718"/>
                <a:gd name="T61" fmla="*/ 312 h 1510"/>
                <a:gd name="T62" fmla="*/ 1391 w 1718"/>
                <a:gd name="T63" fmla="*/ 1439 h 1510"/>
                <a:gd name="T64" fmla="*/ 1487 w 1718"/>
                <a:gd name="T65" fmla="*/ 1350 h 1510"/>
                <a:gd name="T66" fmla="*/ 1391 w 1718"/>
                <a:gd name="T67" fmla="*/ 188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8" h="1510">
                  <a:moveTo>
                    <a:pt x="1326" y="4"/>
                  </a:moveTo>
                  <a:cubicBezTo>
                    <a:pt x="1362" y="4"/>
                    <a:pt x="1391" y="33"/>
                    <a:pt x="1391" y="69"/>
                  </a:cubicBezTo>
                  <a:cubicBezTo>
                    <a:pt x="1391" y="117"/>
                    <a:pt x="1391" y="117"/>
                    <a:pt x="1391" y="117"/>
                  </a:cubicBezTo>
                  <a:cubicBezTo>
                    <a:pt x="1492" y="118"/>
                    <a:pt x="1492" y="118"/>
                    <a:pt x="1492" y="118"/>
                  </a:cubicBezTo>
                  <a:cubicBezTo>
                    <a:pt x="1529" y="118"/>
                    <a:pt x="1558" y="145"/>
                    <a:pt x="1558" y="181"/>
                  </a:cubicBezTo>
                  <a:cubicBezTo>
                    <a:pt x="1558" y="242"/>
                    <a:pt x="1558" y="242"/>
                    <a:pt x="1558" y="242"/>
                  </a:cubicBezTo>
                  <a:cubicBezTo>
                    <a:pt x="1652" y="242"/>
                    <a:pt x="1652" y="242"/>
                    <a:pt x="1652" y="242"/>
                  </a:cubicBezTo>
                  <a:cubicBezTo>
                    <a:pt x="1688" y="242"/>
                    <a:pt x="1718" y="269"/>
                    <a:pt x="1718" y="305"/>
                  </a:cubicBezTo>
                  <a:cubicBezTo>
                    <a:pt x="1718" y="1350"/>
                    <a:pt x="1718" y="1350"/>
                    <a:pt x="1718" y="1350"/>
                  </a:cubicBezTo>
                  <a:cubicBezTo>
                    <a:pt x="1718" y="1489"/>
                    <a:pt x="1655" y="1510"/>
                    <a:pt x="1560" y="1510"/>
                  </a:cubicBezTo>
                  <a:cubicBezTo>
                    <a:pt x="1050" y="1510"/>
                    <a:pt x="576" y="1510"/>
                    <a:pt x="66" y="1510"/>
                  </a:cubicBezTo>
                  <a:cubicBezTo>
                    <a:pt x="48" y="1510"/>
                    <a:pt x="32" y="1502"/>
                    <a:pt x="20" y="1490"/>
                  </a:cubicBezTo>
                  <a:cubicBezTo>
                    <a:pt x="8" y="1479"/>
                    <a:pt x="1" y="1462"/>
                    <a:pt x="1" y="1444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1" y="504"/>
                    <a:pt x="0" y="500"/>
                    <a:pt x="47" y="452"/>
                  </a:cubicBezTo>
                  <a:cubicBezTo>
                    <a:pt x="440" y="48"/>
                    <a:pt x="440" y="48"/>
                    <a:pt x="440" y="48"/>
                  </a:cubicBezTo>
                  <a:cubicBezTo>
                    <a:pt x="487" y="0"/>
                    <a:pt x="482" y="4"/>
                    <a:pt x="554" y="4"/>
                  </a:cubicBezTo>
                  <a:cubicBezTo>
                    <a:pt x="1326" y="4"/>
                    <a:pt x="1326" y="4"/>
                    <a:pt x="1326" y="4"/>
                  </a:cubicBezTo>
                  <a:close/>
                  <a:moveTo>
                    <a:pt x="195" y="1207"/>
                  </a:moveTo>
                  <a:cubicBezTo>
                    <a:pt x="1201" y="1207"/>
                    <a:pt x="1201" y="1207"/>
                    <a:pt x="1201" y="1207"/>
                  </a:cubicBezTo>
                  <a:cubicBezTo>
                    <a:pt x="1201" y="1302"/>
                    <a:pt x="1201" y="1302"/>
                    <a:pt x="1201" y="1302"/>
                  </a:cubicBezTo>
                  <a:cubicBezTo>
                    <a:pt x="195" y="1302"/>
                    <a:pt x="195" y="1302"/>
                    <a:pt x="195" y="1302"/>
                  </a:cubicBezTo>
                  <a:cubicBezTo>
                    <a:pt x="195" y="1207"/>
                    <a:pt x="195" y="1207"/>
                    <a:pt x="195" y="1207"/>
                  </a:cubicBezTo>
                  <a:close/>
                  <a:moveTo>
                    <a:pt x="195" y="1028"/>
                  </a:moveTo>
                  <a:cubicBezTo>
                    <a:pt x="1201" y="1028"/>
                    <a:pt x="1201" y="1028"/>
                    <a:pt x="1201" y="1028"/>
                  </a:cubicBezTo>
                  <a:cubicBezTo>
                    <a:pt x="1201" y="1123"/>
                    <a:pt x="1201" y="1123"/>
                    <a:pt x="1201" y="1123"/>
                  </a:cubicBezTo>
                  <a:cubicBezTo>
                    <a:pt x="195" y="1123"/>
                    <a:pt x="195" y="1123"/>
                    <a:pt x="195" y="1123"/>
                  </a:cubicBezTo>
                  <a:cubicBezTo>
                    <a:pt x="195" y="1028"/>
                    <a:pt x="195" y="1028"/>
                    <a:pt x="195" y="1028"/>
                  </a:cubicBezTo>
                  <a:close/>
                  <a:moveTo>
                    <a:pt x="195" y="848"/>
                  </a:moveTo>
                  <a:cubicBezTo>
                    <a:pt x="1201" y="848"/>
                    <a:pt x="1201" y="848"/>
                    <a:pt x="1201" y="848"/>
                  </a:cubicBezTo>
                  <a:cubicBezTo>
                    <a:pt x="1201" y="943"/>
                    <a:pt x="1201" y="943"/>
                    <a:pt x="1201" y="943"/>
                  </a:cubicBezTo>
                  <a:cubicBezTo>
                    <a:pt x="195" y="943"/>
                    <a:pt x="195" y="943"/>
                    <a:pt x="195" y="943"/>
                  </a:cubicBezTo>
                  <a:cubicBezTo>
                    <a:pt x="195" y="848"/>
                    <a:pt x="195" y="848"/>
                    <a:pt x="195" y="848"/>
                  </a:cubicBezTo>
                  <a:close/>
                  <a:moveTo>
                    <a:pt x="195" y="668"/>
                  </a:moveTo>
                  <a:cubicBezTo>
                    <a:pt x="1201" y="668"/>
                    <a:pt x="1201" y="668"/>
                    <a:pt x="1201" y="668"/>
                  </a:cubicBezTo>
                  <a:cubicBezTo>
                    <a:pt x="1201" y="763"/>
                    <a:pt x="1201" y="763"/>
                    <a:pt x="1201" y="763"/>
                  </a:cubicBezTo>
                  <a:cubicBezTo>
                    <a:pt x="195" y="763"/>
                    <a:pt x="195" y="763"/>
                    <a:pt x="195" y="763"/>
                  </a:cubicBezTo>
                  <a:cubicBezTo>
                    <a:pt x="195" y="668"/>
                    <a:pt x="195" y="668"/>
                    <a:pt x="195" y="668"/>
                  </a:cubicBezTo>
                  <a:close/>
                  <a:moveTo>
                    <a:pt x="667" y="173"/>
                  </a:moveTo>
                  <a:cubicBezTo>
                    <a:pt x="1201" y="173"/>
                    <a:pt x="1201" y="173"/>
                    <a:pt x="1201" y="173"/>
                  </a:cubicBezTo>
                  <a:cubicBezTo>
                    <a:pt x="1201" y="557"/>
                    <a:pt x="1201" y="557"/>
                    <a:pt x="1201" y="557"/>
                  </a:cubicBezTo>
                  <a:cubicBezTo>
                    <a:pt x="667" y="557"/>
                    <a:pt x="667" y="557"/>
                    <a:pt x="667" y="557"/>
                  </a:cubicBezTo>
                  <a:cubicBezTo>
                    <a:pt x="667" y="173"/>
                    <a:pt x="667" y="173"/>
                    <a:pt x="667" y="173"/>
                  </a:cubicBezTo>
                  <a:close/>
                  <a:moveTo>
                    <a:pt x="71" y="571"/>
                  </a:moveTo>
                  <a:cubicBezTo>
                    <a:pt x="71" y="1439"/>
                    <a:pt x="71" y="1439"/>
                    <a:pt x="71" y="1439"/>
                  </a:cubicBezTo>
                  <a:cubicBezTo>
                    <a:pt x="1297" y="1439"/>
                    <a:pt x="1297" y="1439"/>
                    <a:pt x="1297" y="1439"/>
                  </a:cubicBezTo>
                  <a:cubicBezTo>
                    <a:pt x="1320" y="1439"/>
                    <a:pt x="1320" y="1439"/>
                    <a:pt x="1320" y="1439"/>
                  </a:cubicBezTo>
                  <a:cubicBezTo>
                    <a:pt x="1320" y="75"/>
                    <a:pt x="1320" y="75"/>
                    <a:pt x="1320" y="75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4" y="505"/>
                    <a:pt x="554" y="505"/>
                    <a:pt x="554" y="505"/>
                  </a:cubicBezTo>
                  <a:cubicBezTo>
                    <a:pt x="554" y="541"/>
                    <a:pt x="524" y="571"/>
                    <a:pt x="488" y="571"/>
                  </a:cubicBezTo>
                  <a:cubicBezTo>
                    <a:pt x="71" y="571"/>
                    <a:pt x="71" y="571"/>
                    <a:pt x="71" y="571"/>
                  </a:cubicBezTo>
                  <a:close/>
                  <a:moveTo>
                    <a:pt x="105" y="500"/>
                  </a:moveTo>
                  <a:cubicBezTo>
                    <a:pt x="483" y="500"/>
                    <a:pt x="483" y="500"/>
                    <a:pt x="483" y="500"/>
                  </a:cubicBezTo>
                  <a:cubicBezTo>
                    <a:pt x="483" y="111"/>
                    <a:pt x="483" y="111"/>
                    <a:pt x="483" y="111"/>
                  </a:cubicBezTo>
                  <a:cubicBezTo>
                    <a:pt x="105" y="500"/>
                    <a:pt x="105" y="500"/>
                    <a:pt x="105" y="500"/>
                  </a:cubicBezTo>
                  <a:close/>
                  <a:moveTo>
                    <a:pt x="1558" y="312"/>
                  </a:moveTo>
                  <a:cubicBezTo>
                    <a:pt x="1558" y="1350"/>
                    <a:pt x="1558" y="1350"/>
                    <a:pt x="1558" y="1350"/>
                  </a:cubicBezTo>
                  <a:cubicBezTo>
                    <a:pt x="1558" y="1388"/>
                    <a:pt x="1554" y="1417"/>
                    <a:pt x="1545" y="1439"/>
                  </a:cubicBezTo>
                  <a:cubicBezTo>
                    <a:pt x="1591" y="1439"/>
                    <a:pt x="1591" y="1439"/>
                    <a:pt x="1591" y="1439"/>
                  </a:cubicBezTo>
                  <a:cubicBezTo>
                    <a:pt x="1631" y="1439"/>
                    <a:pt x="1647" y="1409"/>
                    <a:pt x="1647" y="1350"/>
                  </a:cubicBezTo>
                  <a:cubicBezTo>
                    <a:pt x="1647" y="312"/>
                    <a:pt x="1647" y="312"/>
                    <a:pt x="1647" y="312"/>
                  </a:cubicBezTo>
                  <a:cubicBezTo>
                    <a:pt x="1558" y="312"/>
                    <a:pt x="1558" y="312"/>
                    <a:pt x="1558" y="312"/>
                  </a:cubicBezTo>
                  <a:close/>
                  <a:moveTo>
                    <a:pt x="1391" y="1439"/>
                  </a:moveTo>
                  <a:cubicBezTo>
                    <a:pt x="1431" y="1439"/>
                    <a:pt x="1431" y="1439"/>
                    <a:pt x="1431" y="1439"/>
                  </a:cubicBezTo>
                  <a:cubicBezTo>
                    <a:pt x="1471" y="1439"/>
                    <a:pt x="1487" y="1409"/>
                    <a:pt x="1487" y="1350"/>
                  </a:cubicBezTo>
                  <a:cubicBezTo>
                    <a:pt x="1487" y="188"/>
                    <a:pt x="1487" y="188"/>
                    <a:pt x="1487" y="188"/>
                  </a:cubicBezTo>
                  <a:cubicBezTo>
                    <a:pt x="1391" y="188"/>
                    <a:pt x="1391" y="188"/>
                    <a:pt x="1391" y="188"/>
                  </a:cubicBezTo>
                  <a:cubicBezTo>
                    <a:pt x="1391" y="1439"/>
                    <a:pt x="1391" y="1439"/>
                    <a:pt x="1391" y="14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rgbClr val="3F4548"/>
                </a:solidFill>
              </a:endParaRPr>
            </a:p>
          </p:txBody>
        </p:sp>
        <p:sp>
          <p:nvSpPr>
            <p:cNvPr id="30" name="Freeform 29"/>
            <p:cNvSpPr>
              <a:spLocks noChangeAspect="1" noEditPoints="1"/>
            </p:cNvSpPr>
            <p:nvPr/>
          </p:nvSpPr>
          <p:spPr bwMode="auto">
            <a:xfrm>
              <a:off x="2229083" y="2952496"/>
              <a:ext cx="159464" cy="174934"/>
            </a:xfrm>
            <a:custGeom>
              <a:avLst/>
              <a:gdLst>
                <a:gd name="T0" fmla="*/ 1391 w 1718"/>
                <a:gd name="T1" fmla="*/ 69 h 1510"/>
                <a:gd name="T2" fmla="*/ 1492 w 1718"/>
                <a:gd name="T3" fmla="*/ 118 h 1510"/>
                <a:gd name="T4" fmla="*/ 1558 w 1718"/>
                <a:gd name="T5" fmla="*/ 242 h 1510"/>
                <a:gd name="T6" fmla="*/ 1718 w 1718"/>
                <a:gd name="T7" fmla="*/ 305 h 1510"/>
                <a:gd name="T8" fmla="*/ 1560 w 1718"/>
                <a:gd name="T9" fmla="*/ 1510 h 1510"/>
                <a:gd name="T10" fmla="*/ 20 w 1718"/>
                <a:gd name="T11" fmla="*/ 1490 h 1510"/>
                <a:gd name="T12" fmla="*/ 1 w 1718"/>
                <a:gd name="T13" fmla="*/ 571 h 1510"/>
                <a:gd name="T14" fmla="*/ 440 w 1718"/>
                <a:gd name="T15" fmla="*/ 48 h 1510"/>
                <a:gd name="T16" fmla="*/ 1326 w 1718"/>
                <a:gd name="T17" fmla="*/ 4 h 1510"/>
                <a:gd name="T18" fmla="*/ 1201 w 1718"/>
                <a:gd name="T19" fmla="*/ 1207 h 1510"/>
                <a:gd name="T20" fmla="*/ 195 w 1718"/>
                <a:gd name="T21" fmla="*/ 1302 h 1510"/>
                <a:gd name="T22" fmla="*/ 195 w 1718"/>
                <a:gd name="T23" fmla="*/ 1028 h 1510"/>
                <a:gd name="T24" fmla="*/ 1201 w 1718"/>
                <a:gd name="T25" fmla="*/ 1123 h 1510"/>
                <a:gd name="T26" fmla="*/ 195 w 1718"/>
                <a:gd name="T27" fmla="*/ 1028 h 1510"/>
                <a:gd name="T28" fmla="*/ 1201 w 1718"/>
                <a:gd name="T29" fmla="*/ 848 h 1510"/>
                <a:gd name="T30" fmla="*/ 195 w 1718"/>
                <a:gd name="T31" fmla="*/ 943 h 1510"/>
                <a:gd name="T32" fmla="*/ 195 w 1718"/>
                <a:gd name="T33" fmla="*/ 668 h 1510"/>
                <a:gd name="T34" fmla="*/ 1201 w 1718"/>
                <a:gd name="T35" fmla="*/ 763 h 1510"/>
                <a:gd name="T36" fmla="*/ 195 w 1718"/>
                <a:gd name="T37" fmla="*/ 668 h 1510"/>
                <a:gd name="T38" fmla="*/ 1201 w 1718"/>
                <a:gd name="T39" fmla="*/ 173 h 1510"/>
                <a:gd name="T40" fmla="*/ 667 w 1718"/>
                <a:gd name="T41" fmla="*/ 557 h 1510"/>
                <a:gd name="T42" fmla="*/ 71 w 1718"/>
                <a:gd name="T43" fmla="*/ 571 h 1510"/>
                <a:gd name="T44" fmla="*/ 1297 w 1718"/>
                <a:gd name="T45" fmla="*/ 1439 h 1510"/>
                <a:gd name="T46" fmla="*/ 1320 w 1718"/>
                <a:gd name="T47" fmla="*/ 75 h 1510"/>
                <a:gd name="T48" fmla="*/ 554 w 1718"/>
                <a:gd name="T49" fmla="*/ 505 h 1510"/>
                <a:gd name="T50" fmla="*/ 71 w 1718"/>
                <a:gd name="T51" fmla="*/ 571 h 1510"/>
                <a:gd name="T52" fmla="*/ 483 w 1718"/>
                <a:gd name="T53" fmla="*/ 500 h 1510"/>
                <a:gd name="T54" fmla="*/ 105 w 1718"/>
                <a:gd name="T55" fmla="*/ 500 h 1510"/>
                <a:gd name="T56" fmla="*/ 1558 w 1718"/>
                <a:gd name="T57" fmla="*/ 1350 h 1510"/>
                <a:gd name="T58" fmla="*/ 1591 w 1718"/>
                <a:gd name="T59" fmla="*/ 1439 h 1510"/>
                <a:gd name="T60" fmla="*/ 1647 w 1718"/>
                <a:gd name="T61" fmla="*/ 312 h 1510"/>
                <a:gd name="T62" fmla="*/ 1391 w 1718"/>
                <a:gd name="T63" fmla="*/ 1439 h 1510"/>
                <a:gd name="T64" fmla="*/ 1487 w 1718"/>
                <a:gd name="T65" fmla="*/ 1350 h 1510"/>
                <a:gd name="T66" fmla="*/ 1391 w 1718"/>
                <a:gd name="T67" fmla="*/ 188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8" h="1510">
                  <a:moveTo>
                    <a:pt x="1326" y="4"/>
                  </a:moveTo>
                  <a:cubicBezTo>
                    <a:pt x="1362" y="4"/>
                    <a:pt x="1391" y="33"/>
                    <a:pt x="1391" y="69"/>
                  </a:cubicBezTo>
                  <a:cubicBezTo>
                    <a:pt x="1391" y="117"/>
                    <a:pt x="1391" y="117"/>
                    <a:pt x="1391" y="117"/>
                  </a:cubicBezTo>
                  <a:cubicBezTo>
                    <a:pt x="1492" y="118"/>
                    <a:pt x="1492" y="118"/>
                    <a:pt x="1492" y="118"/>
                  </a:cubicBezTo>
                  <a:cubicBezTo>
                    <a:pt x="1529" y="118"/>
                    <a:pt x="1558" y="145"/>
                    <a:pt x="1558" y="181"/>
                  </a:cubicBezTo>
                  <a:cubicBezTo>
                    <a:pt x="1558" y="242"/>
                    <a:pt x="1558" y="242"/>
                    <a:pt x="1558" y="242"/>
                  </a:cubicBezTo>
                  <a:cubicBezTo>
                    <a:pt x="1652" y="242"/>
                    <a:pt x="1652" y="242"/>
                    <a:pt x="1652" y="242"/>
                  </a:cubicBezTo>
                  <a:cubicBezTo>
                    <a:pt x="1688" y="242"/>
                    <a:pt x="1718" y="269"/>
                    <a:pt x="1718" y="305"/>
                  </a:cubicBezTo>
                  <a:cubicBezTo>
                    <a:pt x="1718" y="1350"/>
                    <a:pt x="1718" y="1350"/>
                    <a:pt x="1718" y="1350"/>
                  </a:cubicBezTo>
                  <a:cubicBezTo>
                    <a:pt x="1718" y="1489"/>
                    <a:pt x="1655" y="1510"/>
                    <a:pt x="1560" y="1510"/>
                  </a:cubicBezTo>
                  <a:cubicBezTo>
                    <a:pt x="1050" y="1510"/>
                    <a:pt x="576" y="1510"/>
                    <a:pt x="66" y="1510"/>
                  </a:cubicBezTo>
                  <a:cubicBezTo>
                    <a:pt x="48" y="1510"/>
                    <a:pt x="32" y="1502"/>
                    <a:pt x="20" y="1490"/>
                  </a:cubicBezTo>
                  <a:cubicBezTo>
                    <a:pt x="8" y="1479"/>
                    <a:pt x="1" y="1462"/>
                    <a:pt x="1" y="1444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1" y="504"/>
                    <a:pt x="0" y="500"/>
                    <a:pt x="47" y="452"/>
                  </a:cubicBezTo>
                  <a:cubicBezTo>
                    <a:pt x="440" y="48"/>
                    <a:pt x="440" y="48"/>
                    <a:pt x="440" y="48"/>
                  </a:cubicBezTo>
                  <a:cubicBezTo>
                    <a:pt x="487" y="0"/>
                    <a:pt x="482" y="4"/>
                    <a:pt x="554" y="4"/>
                  </a:cubicBezTo>
                  <a:cubicBezTo>
                    <a:pt x="1326" y="4"/>
                    <a:pt x="1326" y="4"/>
                    <a:pt x="1326" y="4"/>
                  </a:cubicBezTo>
                  <a:close/>
                  <a:moveTo>
                    <a:pt x="195" y="1207"/>
                  </a:moveTo>
                  <a:cubicBezTo>
                    <a:pt x="1201" y="1207"/>
                    <a:pt x="1201" y="1207"/>
                    <a:pt x="1201" y="1207"/>
                  </a:cubicBezTo>
                  <a:cubicBezTo>
                    <a:pt x="1201" y="1302"/>
                    <a:pt x="1201" y="1302"/>
                    <a:pt x="1201" y="1302"/>
                  </a:cubicBezTo>
                  <a:cubicBezTo>
                    <a:pt x="195" y="1302"/>
                    <a:pt x="195" y="1302"/>
                    <a:pt x="195" y="1302"/>
                  </a:cubicBezTo>
                  <a:cubicBezTo>
                    <a:pt x="195" y="1207"/>
                    <a:pt x="195" y="1207"/>
                    <a:pt x="195" y="1207"/>
                  </a:cubicBezTo>
                  <a:close/>
                  <a:moveTo>
                    <a:pt x="195" y="1028"/>
                  </a:moveTo>
                  <a:cubicBezTo>
                    <a:pt x="1201" y="1028"/>
                    <a:pt x="1201" y="1028"/>
                    <a:pt x="1201" y="1028"/>
                  </a:cubicBezTo>
                  <a:cubicBezTo>
                    <a:pt x="1201" y="1123"/>
                    <a:pt x="1201" y="1123"/>
                    <a:pt x="1201" y="1123"/>
                  </a:cubicBezTo>
                  <a:cubicBezTo>
                    <a:pt x="195" y="1123"/>
                    <a:pt x="195" y="1123"/>
                    <a:pt x="195" y="1123"/>
                  </a:cubicBezTo>
                  <a:cubicBezTo>
                    <a:pt x="195" y="1028"/>
                    <a:pt x="195" y="1028"/>
                    <a:pt x="195" y="1028"/>
                  </a:cubicBezTo>
                  <a:close/>
                  <a:moveTo>
                    <a:pt x="195" y="848"/>
                  </a:moveTo>
                  <a:cubicBezTo>
                    <a:pt x="1201" y="848"/>
                    <a:pt x="1201" y="848"/>
                    <a:pt x="1201" y="848"/>
                  </a:cubicBezTo>
                  <a:cubicBezTo>
                    <a:pt x="1201" y="943"/>
                    <a:pt x="1201" y="943"/>
                    <a:pt x="1201" y="943"/>
                  </a:cubicBezTo>
                  <a:cubicBezTo>
                    <a:pt x="195" y="943"/>
                    <a:pt x="195" y="943"/>
                    <a:pt x="195" y="943"/>
                  </a:cubicBezTo>
                  <a:cubicBezTo>
                    <a:pt x="195" y="848"/>
                    <a:pt x="195" y="848"/>
                    <a:pt x="195" y="848"/>
                  </a:cubicBezTo>
                  <a:close/>
                  <a:moveTo>
                    <a:pt x="195" y="668"/>
                  </a:moveTo>
                  <a:cubicBezTo>
                    <a:pt x="1201" y="668"/>
                    <a:pt x="1201" y="668"/>
                    <a:pt x="1201" y="668"/>
                  </a:cubicBezTo>
                  <a:cubicBezTo>
                    <a:pt x="1201" y="763"/>
                    <a:pt x="1201" y="763"/>
                    <a:pt x="1201" y="763"/>
                  </a:cubicBezTo>
                  <a:cubicBezTo>
                    <a:pt x="195" y="763"/>
                    <a:pt x="195" y="763"/>
                    <a:pt x="195" y="763"/>
                  </a:cubicBezTo>
                  <a:cubicBezTo>
                    <a:pt x="195" y="668"/>
                    <a:pt x="195" y="668"/>
                    <a:pt x="195" y="668"/>
                  </a:cubicBezTo>
                  <a:close/>
                  <a:moveTo>
                    <a:pt x="667" y="173"/>
                  </a:moveTo>
                  <a:cubicBezTo>
                    <a:pt x="1201" y="173"/>
                    <a:pt x="1201" y="173"/>
                    <a:pt x="1201" y="173"/>
                  </a:cubicBezTo>
                  <a:cubicBezTo>
                    <a:pt x="1201" y="557"/>
                    <a:pt x="1201" y="557"/>
                    <a:pt x="1201" y="557"/>
                  </a:cubicBezTo>
                  <a:cubicBezTo>
                    <a:pt x="667" y="557"/>
                    <a:pt x="667" y="557"/>
                    <a:pt x="667" y="557"/>
                  </a:cubicBezTo>
                  <a:cubicBezTo>
                    <a:pt x="667" y="173"/>
                    <a:pt x="667" y="173"/>
                    <a:pt x="667" y="173"/>
                  </a:cubicBezTo>
                  <a:close/>
                  <a:moveTo>
                    <a:pt x="71" y="571"/>
                  </a:moveTo>
                  <a:cubicBezTo>
                    <a:pt x="71" y="1439"/>
                    <a:pt x="71" y="1439"/>
                    <a:pt x="71" y="1439"/>
                  </a:cubicBezTo>
                  <a:cubicBezTo>
                    <a:pt x="1297" y="1439"/>
                    <a:pt x="1297" y="1439"/>
                    <a:pt x="1297" y="1439"/>
                  </a:cubicBezTo>
                  <a:cubicBezTo>
                    <a:pt x="1320" y="1439"/>
                    <a:pt x="1320" y="1439"/>
                    <a:pt x="1320" y="1439"/>
                  </a:cubicBezTo>
                  <a:cubicBezTo>
                    <a:pt x="1320" y="75"/>
                    <a:pt x="1320" y="75"/>
                    <a:pt x="1320" y="75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4" y="505"/>
                    <a:pt x="554" y="505"/>
                    <a:pt x="554" y="505"/>
                  </a:cubicBezTo>
                  <a:cubicBezTo>
                    <a:pt x="554" y="541"/>
                    <a:pt x="524" y="571"/>
                    <a:pt x="488" y="571"/>
                  </a:cubicBezTo>
                  <a:cubicBezTo>
                    <a:pt x="71" y="571"/>
                    <a:pt x="71" y="571"/>
                    <a:pt x="71" y="571"/>
                  </a:cubicBezTo>
                  <a:close/>
                  <a:moveTo>
                    <a:pt x="105" y="500"/>
                  </a:moveTo>
                  <a:cubicBezTo>
                    <a:pt x="483" y="500"/>
                    <a:pt x="483" y="500"/>
                    <a:pt x="483" y="500"/>
                  </a:cubicBezTo>
                  <a:cubicBezTo>
                    <a:pt x="483" y="111"/>
                    <a:pt x="483" y="111"/>
                    <a:pt x="483" y="111"/>
                  </a:cubicBezTo>
                  <a:cubicBezTo>
                    <a:pt x="105" y="500"/>
                    <a:pt x="105" y="500"/>
                    <a:pt x="105" y="500"/>
                  </a:cubicBezTo>
                  <a:close/>
                  <a:moveTo>
                    <a:pt x="1558" y="312"/>
                  </a:moveTo>
                  <a:cubicBezTo>
                    <a:pt x="1558" y="1350"/>
                    <a:pt x="1558" y="1350"/>
                    <a:pt x="1558" y="1350"/>
                  </a:cubicBezTo>
                  <a:cubicBezTo>
                    <a:pt x="1558" y="1388"/>
                    <a:pt x="1554" y="1417"/>
                    <a:pt x="1545" y="1439"/>
                  </a:cubicBezTo>
                  <a:cubicBezTo>
                    <a:pt x="1591" y="1439"/>
                    <a:pt x="1591" y="1439"/>
                    <a:pt x="1591" y="1439"/>
                  </a:cubicBezTo>
                  <a:cubicBezTo>
                    <a:pt x="1631" y="1439"/>
                    <a:pt x="1647" y="1409"/>
                    <a:pt x="1647" y="1350"/>
                  </a:cubicBezTo>
                  <a:cubicBezTo>
                    <a:pt x="1647" y="312"/>
                    <a:pt x="1647" y="312"/>
                    <a:pt x="1647" y="312"/>
                  </a:cubicBezTo>
                  <a:cubicBezTo>
                    <a:pt x="1558" y="312"/>
                    <a:pt x="1558" y="312"/>
                    <a:pt x="1558" y="312"/>
                  </a:cubicBezTo>
                  <a:close/>
                  <a:moveTo>
                    <a:pt x="1391" y="1439"/>
                  </a:moveTo>
                  <a:cubicBezTo>
                    <a:pt x="1431" y="1439"/>
                    <a:pt x="1431" y="1439"/>
                    <a:pt x="1431" y="1439"/>
                  </a:cubicBezTo>
                  <a:cubicBezTo>
                    <a:pt x="1471" y="1439"/>
                    <a:pt x="1487" y="1409"/>
                    <a:pt x="1487" y="1350"/>
                  </a:cubicBezTo>
                  <a:cubicBezTo>
                    <a:pt x="1487" y="188"/>
                    <a:pt x="1487" y="188"/>
                    <a:pt x="1487" y="188"/>
                  </a:cubicBezTo>
                  <a:cubicBezTo>
                    <a:pt x="1391" y="188"/>
                    <a:pt x="1391" y="188"/>
                    <a:pt x="1391" y="188"/>
                  </a:cubicBezTo>
                  <a:cubicBezTo>
                    <a:pt x="1391" y="1439"/>
                    <a:pt x="1391" y="1439"/>
                    <a:pt x="1391" y="14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rgbClr val="3F4548"/>
                </a:solidFill>
              </a:endParaRPr>
            </a:p>
          </p:txBody>
        </p:sp>
        <p:sp>
          <p:nvSpPr>
            <p:cNvPr id="31" name="Freeform 30"/>
            <p:cNvSpPr>
              <a:spLocks noChangeAspect="1" noEditPoints="1"/>
            </p:cNvSpPr>
            <p:nvPr/>
          </p:nvSpPr>
          <p:spPr bwMode="auto">
            <a:xfrm>
              <a:off x="2419860" y="2952496"/>
              <a:ext cx="159464" cy="174934"/>
            </a:xfrm>
            <a:custGeom>
              <a:avLst/>
              <a:gdLst>
                <a:gd name="T0" fmla="*/ 1391 w 1718"/>
                <a:gd name="T1" fmla="*/ 69 h 1510"/>
                <a:gd name="T2" fmla="*/ 1492 w 1718"/>
                <a:gd name="T3" fmla="*/ 118 h 1510"/>
                <a:gd name="T4" fmla="*/ 1558 w 1718"/>
                <a:gd name="T5" fmla="*/ 242 h 1510"/>
                <a:gd name="T6" fmla="*/ 1718 w 1718"/>
                <a:gd name="T7" fmla="*/ 305 h 1510"/>
                <a:gd name="T8" fmla="*/ 1560 w 1718"/>
                <a:gd name="T9" fmla="*/ 1510 h 1510"/>
                <a:gd name="T10" fmla="*/ 20 w 1718"/>
                <a:gd name="T11" fmla="*/ 1490 h 1510"/>
                <a:gd name="T12" fmla="*/ 1 w 1718"/>
                <a:gd name="T13" fmla="*/ 571 h 1510"/>
                <a:gd name="T14" fmla="*/ 440 w 1718"/>
                <a:gd name="T15" fmla="*/ 48 h 1510"/>
                <a:gd name="T16" fmla="*/ 1326 w 1718"/>
                <a:gd name="T17" fmla="*/ 4 h 1510"/>
                <a:gd name="T18" fmla="*/ 1201 w 1718"/>
                <a:gd name="T19" fmla="*/ 1207 h 1510"/>
                <a:gd name="T20" fmla="*/ 195 w 1718"/>
                <a:gd name="T21" fmla="*/ 1302 h 1510"/>
                <a:gd name="T22" fmla="*/ 195 w 1718"/>
                <a:gd name="T23" fmla="*/ 1028 h 1510"/>
                <a:gd name="T24" fmla="*/ 1201 w 1718"/>
                <a:gd name="T25" fmla="*/ 1123 h 1510"/>
                <a:gd name="T26" fmla="*/ 195 w 1718"/>
                <a:gd name="T27" fmla="*/ 1028 h 1510"/>
                <a:gd name="T28" fmla="*/ 1201 w 1718"/>
                <a:gd name="T29" fmla="*/ 848 h 1510"/>
                <a:gd name="T30" fmla="*/ 195 w 1718"/>
                <a:gd name="T31" fmla="*/ 943 h 1510"/>
                <a:gd name="T32" fmla="*/ 195 w 1718"/>
                <a:gd name="T33" fmla="*/ 668 h 1510"/>
                <a:gd name="T34" fmla="*/ 1201 w 1718"/>
                <a:gd name="T35" fmla="*/ 763 h 1510"/>
                <a:gd name="T36" fmla="*/ 195 w 1718"/>
                <a:gd name="T37" fmla="*/ 668 h 1510"/>
                <a:gd name="T38" fmla="*/ 1201 w 1718"/>
                <a:gd name="T39" fmla="*/ 173 h 1510"/>
                <a:gd name="T40" fmla="*/ 667 w 1718"/>
                <a:gd name="T41" fmla="*/ 557 h 1510"/>
                <a:gd name="T42" fmla="*/ 71 w 1718"/>
                <a:gd name="T43" fmla="*/ 571 h 1510"/>
                <a:gd name="T44" fmla="*/ 1297 w 1718"/>
                <a:gd name="T45" fmla="*/ 1439 h 1510"/>
                <a:gd name="T46" fmla="*/ 1320 w 1718"/>
                <a:gd name="T47" fmla="*/ 75 h 1510"/>
                <a:gd name="T48" fmla="*/ 554 w 1718"/>
                <a:gd name="T49" fmla="*/ 505 h 1510"/>
                <a:gd name="T50" fmla="*/ 71 w 1718"/>
                <a:gd name="T51" fmla="*/ 571 h 1510"/>
                <a:gd name="T52" fmla="*/ 483 w 1718"/>
                <a:gd name="T53" fmla="*/ 500 h 1510"/>
                <a:gd name="T54" fmla="*/ 105 w 1718"/>
                <a:gd name="T55" fmla="*/ 500 h 1510"/>
                <a:gd name="T56" fmla="*/ 1558 w 1718"/>
                <a:gd name="T57" fmla="*/ 1350 h 1510"/>
                <a:gd name="T58" fmla="*/ 1591 w 1718"/>
                <a:gd name="T59" fmla="*/ 1439 h 1510"/>
                <a:gd name="T60" fmla="*/ 1647 w 1718"/>
                <a:gd name="T61" fmla="*/ 312 h 1510"/>
                <a:gd name="T62" fmla="*/ 1391 w 1718"/>
                <a:gd name="T63" fmla="*/ 1439 h 1510"/>
                <a:gd name="T64" fmla="*/ 1487 w 1718"/>
                <a:gd name="T65" fmla="*/ 1350 h 1510"/>
                <a:gd name="T66" fmla="*/ 1391 w 1718"/>
                <a:gd name="T67" fmla="*/ 188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8" h="1510">
                  <a:moveTo>
                    <a:pt x="1326" y="4"/>
                  </a:moveTo>
                  <a:cubicBezTo>
                    <a:pt x="1362" y="4"/>
                    <a:pt x="1391" y="33"/>
                    <a:pt x="1391" y="69"/>
                  </a:cubicBezTo>
                  <a:cubicBezTo>
                    <a:pt x="1391" y="117"/>
                    <a:pt x="1391" y="117"/>
                    <a:pt x="1391" y="117"/>
                  </a:cubicBezTo>
                  <a:cubicBezTo>
                    <a:pt x="1492" y="118"/>
                    <a:pt x="1492" y="118"/>
                    <a:pt x="1492" y="118"/>
                  </a:cubicBezTo>
                  <a:cubicBezTo>
                    <a:pt x="1529" y="118"/>
                    <a:pt x="1558" y="145"/>
                    <a:pt x="1558" y="181"/>
                  </a:cubicBezTo>
                  <a:cubicBezTo>
                    <a:pt x="1558" y="242"/>
                    <a:pt x="1558" y="242"/>
                    <a:pt x="1558" y="242"/>
                  </a:cubicBezTo>
                  <a:cubicBezTo>
                    <a:pt x="1652" y="242"/>
                    <a:pt x="1652" y="242"/>
                    <a:pt x="1652" y="242"/>
                  </a:cubicBezTo>
                  <a:cubicBezTo>
                    <a:pt x="1688" y="242"/>
                    <a:pt x="1718" y="269"/>
                    <a:pt x="1718" y="305"/>
                  </a:cubicBezTo>
                  <a:cubicBezTo>
                    <a:pt x="1718" y="1350"/>
                    <a:pt x="1718" y="1350"/>
                    <a:pt x="1718" y="1350"/>
                  </a:cubicBezTo>
                  <a:cubicBezTo>
                    <a:pt x="1718" y="1489"/>
                    <a:pt x="1655" y="1510"/>
                    <a:pt x="1560" y="1510"/>
                  </a:cubicBezTo>
                  <a:cubicBezTo>
                    <a:pt x="1050" y="1510"/>
                    <a:pt x="576" y="1510"/>
                    <a:pt x="66" y="1510"/>
                  </a:cubicBezTo>
                  <a:cubicBezTo>
                    <a:pt x="48" y="1510"/>
                    <a:pt x="32" y="1502"/>
                    <a:pt x="20" y="1490"/>
                  </a:cubicBezTo>
                  <a:cubicBezTo>
                    <a:pt x="8" y="1479"/>
                    <a:pt x="1" y="1462"/>
                    <a:pt x="1" y="1444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1" y="504"/>
                    <a:pt x="0" y="500"/>
                    <a:pt x="47" y="452"/>
                  </a:cubicBezTo>
                  <a:cubicBezTo>
                    <a:pt x="440" y="48"/>
                    <a:pt x="440" y="48"/>
                    <a:pt x="440" y="48"/>
                  </a:cubicBezTo>
                  <a:cubicBezTo>
                    <a:pt x="487" y="0"/>
                    <a:pt x="482" y="4"/>
                    <a:pt x="554" y="4"/>
                  </a:cubicBezTo>
                  <a:cubicBezTo>
                    <a:pt x="1326" y="4"/>
                    <a:pt x="1326" y="4"/>
                    <a:pt x="1326" y="4"/>
                  </a:cubicBezTo>
                  <a:close/>
                  <a:moveTo>
                    <a:pt x="195" y="1207"/>
                  </a:moveTo>
                  <a:cubicBezTo>
                    <a:pt x="1201" y="1207"/>
                    <a:pt x="1201" y="1207"/>
                    <a:pt x="1201" y="1207"/>
                  </a:cubicBezTo>
                  <a:cubicBezTo>
                    <a:pt x="1201" y="1302"/>
                    <a:pt x="1201" y="1302"/>
                    <a:pt x="1201" y="1302"/>
                  </a:cubicBezTo>
                  <a:cubicBezTo>
                    <a:pt x="195" y="1302"/>
                    <a:pt x="195" y="1302"/>
                    <a:pt x="195" y="1302"/>
                  </a:cubicBezTo>
                  <a:cubicBezTo>
                    <a:pt x="195" y="1207"/>
                    <a:pt x="195" y="1207"/>
                    <a:pt x="195" y="1207"/>
                  </a:cubicBezTo>
                  <a:close/>
                  <a:moveTo>
                    <a:pt x="195" y="1028"/>
                  </a:moveTo>
                  <a:cubicBezTo>
                    <a:pt x="1201" y="1028"/>
                    <a:pt x="1201" y="1028"/>
                    <a:pt x="1201" y="1028"/>
                  </a:cubicBezTo>
                  <a:cubicBezTo>
                    <a:pt x="1201" y="1123"/>
                    <a:pt x="1201" y="1123"/>
                    <a:pt x="1201" y="1123"/>
                  </a:cubicBezTo>
                  <a:cubicBezTo>
                    <a:pt x="195" y="1123"/>
                    <a:pt x="195" y="1123"/>
                    <a:pt x="195" y="1123"/>
                  </a:cubicBezTo>
                  <a:cubicBezTo>
                    <a:pt x="195" y="1028"/>
                    <a:pt x="195" y="1028"/>
                    <a:pt x="195" y="1028"/>
                  </a:cubicBezTo>
                  <a:close/>
                  <a:moveTo>
                    <a:pt x="195" y="848"/>
                  </a:moveTo>
                  <a:cubicBezTo>
                    <a:pt x="1201" y="848"/>
                    <a:pt x="1201" y="848"/>
                    <a:pt x="1201" y="848"/>
                  </a:cubicBezTo>
                  <a:cubicBezTo>
                    <a:pt x="1201" y="943"/>
                    <a:pt x="1201" y="943"/>
                    <a:pt x="1201" y="943"/>
                  </a:cubicBezTo>
                  <a:cubicBezTo>
                    <a:pt x="195" y="943"/>
                    <a:pt x="195" y="943"/>
                    <a:pt x="195" y="943"/>
                  </a:cubicBezTo>
                  <a:cubicBezTo>
                    <a:pt x="195" y="848"/>
                    <a:pt x="195" y="848"/>
                    <a:pt x="195" y="848"/>
                  </a:cubicBezTo>
                  <a:close/>
                  <a:moveTo>
                    <a:pt x="195" y="668"/>
                  </a:moveTo>
                  <a:cubicBezTo>
                    <a:pt x="1201" y="668"/>
                    <a:pt x="1201" y="668"/>
                    <a:pt x="1201" y="668"/>
                  </a:cubicBezTo>
                  <a:cubicBezTo>
                    <a:pt x="1201" y="763"/>
                    <a:pt x="1201" y="763"/>
                    <a:pt x="1201" y="763"/>
                  </a:cubicBezTo>
                  <a:cubicBezTo>
                    <a:pt x="195" y="763"/>
                    <a:pt x="195" y="763"/>
                    <a:pt x="195" y="763"/>
                  </a:cubicBezTo>
                  <a:cubicBezTo>
                    <a:pt x="195" y="668"/>
                    <a:pt x="195" y="668"/>
                    <a:pt x="195" y="668"/>
                  </a:cubicBezTo>
                  <a:close/>
                  <a:moveTo>
                    <a:pt x="667" y="173"/>
                  </a:moveTo>
                  <a:cubicBezTo>
                    <a:pt x="1201" y="173"/>
                    <a:pt x="1201" y="173"/>
                    <a:pt x="1201" y="173"/>
                  </a:cubicBezTo>
                  <a:cubicBezTo>
                    <a:pt x="1201" y="557"/>
                    <a:pt x="1201" y="557"/>
                    <a:pt x="1201" y="557"/>
                  </a:cubicBezTo>
                  <a:cubicBezTo>
                    <a:pt x="667" y="557"/>
                    <a:pt x="667" y="557"/>
                    <a:pt x="667" y="557"/>
                  </a:cubicBezTo>
                  <a:cubicBezTo>
                    <a:pt x="667" y="173"/>
                    <a:pt x="667" y="173"/>
                    <a:pt x="667" y="173"/>
                  </a:cubicBezTo>
                  <a:close/>
                  <a:moveTo>
                    <a:pt x="71" y="571"/>
                  </a:moveTo>
                  <a:cubicBezTo>
                    <a:pt x="71" y="1439"/>
                    <a:pt x="71" y="1439"/>
                    <a:pt x="71" y="1439"/>
                  </a:cubicBezTo>
                  <a:cubicBezTo>
                    <a:pt x="1297" y="1439"/>
                    <a:pt x="1297" y="1439"/>
                    <a:pt x="1297" y="1439"/>
                  </a:cubicBezTo>
                  <a:cubicBezTo>
                    <a:pt x="1320" y="1439"/>
                    <a:pt x="1320" y="1439"/>
                    <a:pt x="1320" y="1439"/>
                  </a:cubicBezTo>
                  <a:cubicBezTo>
                    <a:pt x="1320" y="75"/>
                    <a:pt x="1320" y="75"/>
                    <a:pt x="1320" y="75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4" y="505"/>
                    <a:pt x="554" y="505"/>
                    <a:pt x="554" y="505"/>
                  </a:cubicBezTo>
                  <a:cubicBezTo>
                    <a:pt x="554" y="541"/>
                    <a:pt x="524" y="571"/>
                    <a:pt x="488" y="571"/>
                  </a:cubicBezTo>
                  <a:cubicBezTo>
                    <a:pt x="71" y="571"/>
                    <a:pt x="71" y="571"/>
                    <a:pt x="71" y="571"/>
                  </a:cubicBezTo>
                  <a:close/>
                  <a:moveTo>
                    <a:pt x="105" y="500"/>
                  </a:moveTo>
                  <a:cubicBezTo>
                    <a:pt x="483" y="500"/>
                    <a:pt x="483" y="500"/>
                    <a:pt x="483" y="500"/>
                  </a:cubicBezTo>
                  <a:cubicBezTo>
                    <a:pt x="483" y="111"/>
                    <a:pt x="483" y="111"/>
                    <a:pt x="483" y="111"/>
                  </a:cubicBezTo>
                  <a:cubicBezTo>
                    <a:pt x="105" y="500"/>
                    <a:pt x="105" y="500"/>
                    <a:pt x="105" y="500"/>
                  </a:cubicBezTo>
                  <a:close/>
                  <a:moveTo>
                    <a:pt x="1558" y="312"/>
                  </a:moveTo>
                  <a:cubicBezTo>
                    <a:pt x="1558" y="1350"/>
                    <a:pt x="1558" y="1350"/>
                    <a:pt x="1558" y="1350"/>
                  </a:cubicBezTo>
                  <a:cubicBezTo>
                    <a:pt x="1558" y="1388"/>
                    <a:pt x="1554" y="1417"/>
                    <a:pt x="1545" y="1439"/>
                  </a:cubicBezTo>
                  <a:cubicBezTo>
                    <a:pt x="1591" y="1439"/>
                    <a:pt x="1591" y="1439"/>
                    <a:pt x="1591" y="1439"/>
                  </a:cubicBezTo>
                  <a:cubicBezTo>
                    <a:pt x="1631" y="1439"/>
                    <a:pt x="1647" y="1409"/>
                    <a:pt x="1647" y="1350"/>
                  </a:cubicBezTo>
                  <a:cubicBezTo>
                    <a:pt x="1647" y="312"/>
                    <a:pt x="1647" y="312"/>
                    <a:pt x="1647" y="312"/>
                  </a:cubicBezTo>
                  <a:cubicBezTo>
                    <a:pt x="1558" y="312"/>
                    <a:pt x="1558" y="312"/>
                    <a:pt x="1558" y="312"/>
                  </a:cubicBezTo>
                  <a:close/>
                  <a:moveTo>
                    <a:pt x="1391" y="1439"/>
                  </a:moveTo>
                  <a:cubicBezTo>
                    <a:pt x="1431" y="1439"/>
                    <a:pt x="1431" y="1439"/>
                    <a:pt x="1431" y="1439"/>
                  </a:cubicBezTo>
                  <a:cubicBezTo>
                    <a:pt x="1471" y="1439"/>
                    <a:pt x="1487" y="1409"/>
                    <a:pt x="1487" y="1350"/>
                  </a:cubicBezTo>
                  <a:cubicBezTo>
                    <a:pt x="1487" y="188"/>
                    <a:pt x="1487" y="188"/>
                    <a:pt x="1487" y="188"/>
                  </a:cubicBezTo>
                  <a:cubicBezTo>
                    <a:pt x="1391" y="188"/>
                    <a:pt x="1391" y="188"/>
                    <a:pt x="1391" y="188"/>
                  </a:cubicBezTo>
                  <a:cubicBezTo>
                    <a:pt x="1391" y="1439"/>
                    <a:pt x="1391" y="1439"/>
                    <a:pt x="1391" y="14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rgbClr val="3F4548"/>
                </a:solidFill>
              </a:endParaRPr>
            </a:p>
          </p:txBody>
        </p:sp>
        <p:sp>
          <p:nvSpPr>
            <p:cNvPr id="32" name="Freeform 31"/>
            <p:cNvSpPr>
              <a:spLocks noChangeAspect="1" noEditPoints="1"/>
            </p:cNvSpPr>
            <p:nvPr/>
          </p:nvSpPr>
          <p:spPr bwMode="auto">
            <a:xfrm>
              <a:off x="2610637" y="2952496"/>
              <a:ext cx="159464" cy="174934"/>
            </a:xfrm>
            <a:custGeom>
              <a:avLst/>
              <a:gdLst>
                <a:gd name="T0" fmla="*/ 1391 w 1718"/>
                <a:gd name="T1" fmla="*/ 69 h 1510"/>
                <a:gd name="T2" fmla="*/ 1492 w 1718"/>
                <a:gd name="T3" fmla="*/ 118 h 1510"/>
                <a:gd name="T4" fmla="*/ 1558 w 1718"/>
                <a:gd name="T5" fmla="*/ 242 h 1510"/>
                <a:gd name="T6" fmla="*/ 1718 w 1718"/>
                <a:gd name="T7" fmla="*/ 305 h 1510"/>
                <a:gd name="T8" fmla="*/ 1560 w 1718"/>
                <a:gd name="T9" fmla="*/ 1510 h 1510"/>
                <a:gd name="T10" fmla="*/ 20 w 1718"/>
                <a:gd name="T11" fmla="*/ 1490 h 1510"/>
                <a:gd name="T12" fmla="*/ 1 w 1718"/>
                <a:gd name="T13" fmla="*/ 571 h 1510"/>
                <a:gd name="T14" fmla="*/ 440 w 1718"/>
                <a:gd name="T15" fmla="*/ 48 h 1510"/>
                <a:gd name="T16" fmla="*/ 1326 w 1718"/>
                <a:gd name="T17" fmla="*/ 4 h 1510"/>
                <a:gd name="T18" fmla="*/ 1201 w 1718"/>
                <a:gd name="T19" fmla="*/ 1207 h 1510"/>
                <a:gd name="T20" fmla="*/ 195 w 1718"/>
                <a:gd name="T21" fmla="*/ 1302 h 1510"/>
                <a:gd name="T22" fmla="*/ 195 w 1718"/>
                <a:gd name="T23" fmla="*/ 1028 h 1510"/>
                <a:gd name="T24" fmla="*/ 1201 w 1718"/>
                <a:gd name="T25" fmla="*/ 1123 h 1510"/>
                <a:gd name="T26" fmla="*/ 195 w 1718"/>
                <a:gd name="T27" fmla="*/ 1028 h 1510"/>
                <a:gd name="T28" fmla="*/ 1201 w 1718"/>
                <a:gd name="T29" fmla="*/ 848 h 1510"/>
                <a:gd name="T30" fmla="*/ 195 w 1718"/>
                <a:gd name="T31" fmla="*/ 943 h 1510"/>
                <a:gd name="T32" fmla="*/ 195 w 1718"/>
                <a:gd name="T33" fmla="*/ 668 h 1510"/>
                <a:gd name="T34" fmla="*/ 1201 w 1718"/>
                <a:gd name="T35" fmla="*/ 763 h 1510"/>
                <a:gd name="T36" fmla="*/ 195 w 1718"/>
                <a:gd name="T37" fmla="*/ 668 h 1510"/>
                <a:gd name="T38" fmla="*/ 1201 w 1718"/>
                <a:gd name="T39" fmla="*/ 173 h 1510"/>
                <a:gd name="T40" fmla="*/ 667 w 1718"/>
                <a:gd name="T41" fmla="*/ 557 h 1510"/>
                <a:gd name="T42" fmla="*/ 71 w 1718"/>
                <a:gd name="T43" fmla="*/ 571 h 1510"/>
                <a:gd name="T44" fmla="*/ 1297 w 1718"/>
                <a:gd name="T45" fmla="*/ 1439 h 1510"/>
                <a:gd name="T46" fmla="*/ 1320 w 1718"/>
                <a:gd name="T47" fmla="*/ 75 h 1510"/>
                <a:gd name="T48" fmla="*/ 554 w 1718"/>
                <a:gd name="T49" fmla="*/ 505 h 1510"/>
                <a:gd name="T50" fmla="*/ 71 w 1718"/>
                <a:gd name="T51" fmla="*/ 571 h 1510"/>
                <a:gd name="T52" fmla="*/ 483 w 1718"/>
                <a:gd name="T53" fmla="*/ 500 h 1510"/>
                <a:gd name="T54" fmla="*/ 105 w 1718"/>
                <a:gd name="T55" fmla="*/ 500 h 1510"/>
                <a:gd name="T56" fmla="*/ 1558 w 1718"/>
                <a:gd name="T57" fmla="*/ 1350 h 1510"/>
                <a:gd name="T58" fmla="*/ 1591 w 1718"/>
                <a:gd name="T59" fmla="*/ 1439 h 1510"/>
                <a:gd name="T60" fmla="*/ 1647 w 1718"/>
                <a:gd name="T61" fmla="*/ 312 h 1510"/>
                <a:gd name="T62" fmla="*/ 1391 w 1718"/>
                <a:gd name="T63" fmla="*/ 1439 h 1510"/>
                <a:gd name="T64" fmla="*/ 1487 w 1718"/>
                <a:gd name="T65" fmla="*/ 1350 h 1510"/>
                <a:gd name="T66" fmla="*/ 1391 w 1718"/>
                <a:gd name="T67" fmla="*/ 188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8" h="1510">
                  <a:moveTo>
                    <a:pt x="1326" y="4"/>
                  </a:moveTo>
                  <a:cubicBezTo>
                    <a:pt x="1362" y="4"/>
                    <a:pt x="1391" y="33"/>
                    <a:pt x="1391" y="69"/>
                  </a:cubicBezTo>
                  <a:cubicBezTo>
                    <a:pt x="1391" y="117"/>
                    <a:pt x="1391" y="117"/>
                    <a:pt x="1391" y="117"/>
                  </a:cubicBezTo>
                  <a:cubicBezTo>
                    <a:pt x="1492" y="118"/>
                    <a:pt x="1492" y="118"/>
                    <a:pt x="1492" y="118"/>
                  </a:cubicBezTo>
                  <a:cubicBezTo>
                    <a:pt x="1529" y="118"/>
                    <a:pt x="1558" y="145"/>
                    <a:pt x="1558" y="181"/>
                  </a:cubicBezTo>
                  <a:cubicBezTo>
                    <a:pt x="1558" y="242"/>
                    <a:pt x="1558" y="242"/>
                    <a:pt x="1558" y="242"/>
                  </a:cubicBezTo>
                  <a:cubicBezTo>
                    <a:pt x="1652" y="242"/>
                    <a:pt x="1652" y="242"/>
                    <a:pt x="1652" y="242"/>
                  </a:cubicBezTo>
                  <a:cubicBezTo>
                    <a:pt x="1688" y="242"/>
                    <a:pt x="1718" y="269"/>
                    <a:pt x="1718" y="305"/>
                  </a:cubicBezTo>
                  <a:cubicBezTo>
                    <a:pt x="1718" y="1350"/>
                    <a:pt x="1718" y="1350"/>
                    <a:pt x="1718" y="1350"/>
                  </a:cubicBezTo>
                  <a:cubicBezTo>
                    <a:pt x="1718" y="1489"/>
                    <a:pt x="1655" y="1510"/>
                    <a:pt x="1560" y="1510"/>
                  </a:cubicBezTo>
                  <a:cubicBezTo>
                    <a:pt x="1050" y="1510"/>
                    <a:pt x="576" y="1510"/>
                    <a:pt x="66" y="1510"/>
                  </a:cubicBezTo>
                  <a:cubicBezTo>
                    <a:pt x="48" y="1510"/>
                    <a:pt x="32" y="1502"/>
                    <a:pt x="20" y="1490"/>
                  </a:cubicBezTo>
                  <a:cubicBezTo>
                    <a:pt x="8" y="1479"/>
                    <a:pt x="1" y="1462"/>
                    <a:pt x="1" y="1444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1" y="504"/>
                    <a:pt x="0" y="500"/>
                    <a:pt x="47" y="452"/>
                  </a:cubicBezTo>
                  <a:cubicBezTo>
                    <a:pt x="440" y="48"/>
                    <a:pt x="440" y="48"/>
                    <a:pt x="440" y="48"/>
                  </a:cubicBezTo>
                  <a:cubicBezTo>
                    <a:pt x="487" y="0"/>
                    <a:pt x="482" y="4"/>
                    <a:pt x="554" y="4"/>
                  </a:cubicBezTo>
                  <a:cubicBezTo>
                    <a:pt x="1326" y="4"/>
                    <a:pt x="1326" y="4"/>
                    <a:pt x="1326" y="4"/>
                  </a:cubicBezTo>
                  <a:close/>
                  <a:moveTo>
                    <a:pt x="195" y="1207"/>
                  </a:moveTo>
                  <a:cubicBezTo>
                    <a:pt x="1201" y="1207"/>
                    <a:pt x="1201" y="1207"/>
                    <a:pt x="1201" y="1207"/>
                  </a:cubicBezTo>
                  <a:cubicBezTo>
                    <a:pt x="1201" y="1302"/>
                    <a:pt x="1201" y="1302"/>
                    <a:pt x="1201" y="1302"/>
                  </a:cubicBezTo>
                  <a:cubicBezTo>
                    <a:pt x="195" y="1302"/>
                    <a:pt x="195" y="1302"/>
                    <a:pt x="195" y="1302"/>
                  </a:cubicBezTo>
                  <a:cubicBezTo>
                    <a:pt x="195" y="1207"/>
                    <a:pt x="195" y="1207"/>
                    <a:pt x="195" y="1207"/>
                  </a:cubicBezTo>
                  <a:close/>
                  <a:moveTo>
                    <a:pt x="195" y="1028"/>
                  </a:moveTo>
                  <a:cubicBezTo>
                    <a:pt x="1201" y="1028"/>
                    <a:pt x="1201" y="1028"/>
                    <a:pt x="1201" y="1028"/>
                  </a:cubicBezTo>
                  <a:cubicBezTo>
                    <a:pt x="1201" y="1123"/>
                    <a:pt x="1201" y="1123"/>
                    <a:pt x="1201" y="1123"/>
                  </a:cubicBezTo>
                  <a:cubicBezTo>
                    <a:pt x="195" y="1123"/>
                    <a:pt x="195" y="1123"/>
                    <a:pt x="195" y="1123"/>
                  </a:cubicBezTo>
                  <a:cubicBezTo>
                    <a:pt x="195" y="1028"/>
                    <a:pt x="195" y="1028"/>
                    <a:pt x="195" y="1028"/>
                  </a:cubicBezTo>
                  <a:close/>
                  <a:moveTo>
                    <a:pt x="195" y="848"/>
                  </a:moveTo>
                  <a:cubicBezTo>
                    <a:pt x="1201" y="848"/>
                    <a:pt x="1201" y="848"/>
                    <a:pt x="1201" y="848"/>
                  </a:cubicBezTo>
                  <a:cubicBezTo>
                    <a:pt x="1201" y="943"/>
                    <a:pt x="1201" y="943"/>
                    <a:pt x="1201" y="943"/>
                  </a:cubicBezTo>
                  <a:cubicBezTo>
                    <a:pt x="195" y="943"/>
                    <a:pt x="195" y="943"/>
                    <a:pt x="195" y="943"/>
                  </a:cubicBezTo>
                  <a:cubicBezTo>
                    <a:pt x="195" y="848"/>
                    <a:pt x="195" y="848"/>
                    <a:pt x="195" y="848"/>
                  </a:cubicBezTo>
                  <a:close/>
                  <a:moveTo>
                    <a:pt x="195" y="668"/>
                  </a:moveTo>
                  <a:cubicBezTo>
                    <a:pt x="1201" y="668"/>
                    <a:pt x="1201" y="668"/>
                    <a:pt x="1201" y="668"/>
                  </a:cubicBezTo>
                  <a:cubicBezTo>
                    <a:pt x="1201" y="763"/>
                    <a:pt x="1201" y="763"/>
                    <a:pt x="1201" y="763"/>
                  </a:cubicBezTo>
                  <a:cubicBezTo>
                    <a:pt x="195" y="763"/>
                    <a:pt x="195" y="763"/>
                    <a:pt x="195" y="763"/>
                  </a:cubicBezTo>
                  <a:cubicBezTo>
                    <a:pt x="195" y="668"/>
                    <a:pt x="195" y="668"/>
                    <a:pt x="195" y="668"/>
                  </a:cubicBezTo>
                  <a:close/>
                  <a:moveTo>
                    <a:pt x="667" y="173"/>
                  </a:moveTo>
                  <a:cubicBezTo>
                    <a:pt x="1201" y="173"/>
                    <a:pt x="1201" y="173"/>
                    <a:pt x="1201" y="173"/>
                  </a:cubicBezTo>
                  <a:cubicBezTo>
                    <a:pt x="1201" y="557"/>
                    <a:pt x="1201" y="557"/>
                    <a:pt x="1201" y="557"/>
                  </a:cubicBezTo>
                  <a:cubicBezTo>
                    <a:pt x="667" y="557"/>
                    <a:pt x="667" y="557"/>
                    <a:pt x="667" y="557"/>
                  </a:cubicBezTo>
                  <a:cubicBezTo>
                    <a:pt x="667" y="173"/>
                    <a:pt x="667" y="173"/>
                    <a:pt x="667" y="173"/>
                  </a:cubicBezTo>
                  <a:close/>
                  <a:moveTo>
                    <a:pt x="71" y="571"/>
                  </a:moveTo>
                  <a:cubicBezTo>
                    <a:pt x="71" y="1439"/>
                    <a:pt x="71" y="1439"/>
                    <a:pt x="71" y="1439"/>
                  </a:cubicBezTo>
                  <a:cubicBezTo>
                    <a:pt x="1297" y="1439"/>
                    <a:pt x="1297" y="1439"/>
                    <a:pt x="1297" y="1439"/>
                  </a:cubicBezTo>
                  <a:cubicBezTo>
                    <a:pt x="1320" y="1439"/>
                    <a:pt x="1320" y="1439"/>
                    <a:pt x="1320" y="1439"/>
                  </a:cubicBezTo>
                  <a:cubicBezTo>
                    <a:pt x="1320" y="75"/>
                    <a:pt x="1320" y="75"/>
                    <a:pt x="1320" y="75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4" y="505"/>
                    <a:pt x="554" y="505"/>
                    <a:pt x="554" y="505"/>
                  </a:cubicBezTo>
                  <a:cubicBezTo>
                    <a:pt x="554" y="541"/>
                    <a:pt x="524" y="571"/>
                    <a:pt x="488" y="571"/>
                  </a:cubicBezTo>
                  <a:cubicBezTo>
                    <a:pt x="71" y="571"/>
                    <a:pt x="71" y="571"/>
                    <a:pt x="71" y="571"/>
                  </a:cubicBezTo>
                  <a:close/>
                  <a:moveTo>
                    <a:pt x="105" y="500"/>
                  </a:moveTo>
                  <a:cubicBezTo>
                    <a:pt x="483" y="500"/>
                    <a:pt x="483" y="500"/>
                    <a:pt x="483" y="500"/>
                  </a:cubicBezTo>
                  <a:cubicBezTo>
                    <a:pt x="483" y="111"/>
                    <a:pt x="483" y="111"/>
                    <a:pt x="483" y="111"/>
                  </a:cubicBezTo>
                  <a:cubicBezTo>
                    <a:pt x="105" y="500"/>
                    <a:pt x="105" y="500"/>
                    <a:pt x="105" y="500"/>
                  </a:cubicBezTo>
                  <a:close/>
                  <a:moveTo>
                    <a:pt x="1558" y="312"/>
                  </a:moveTo>
                  <a:cubicBezTo>
                    <a:pt x="1558" y="1350"/>
                    <a:pt x="1558" y="1350"/>
                    <a:pt x="1558" y="1350"/>
                  </a:cubicBezTo>
                  <a:cubicBezTo>
                    <a:pt x="1558" y="1388"/>
                    <a:pt x="1554" y="1417"/>
                    <a:pt x="1545" y="1439"/>
                  </a:cubicBezTo>
                  <a:cubicBezTo>
                    <a:pt x="1591" y="1439"/>
                    <a:pt x="1591" y="1439"/>
                    <a:pt x="1591" y="1439"/>
                  </a:cubicBezTo>
                  <a:cubicBezTo>
                    <a:pt x="1631" y="1439"/>
                    <a:pt x="1647" y="1409"/>
                    <a:pt x="1647" y="1350"/>
                  </a:cubicBezTo>
                  <a:cubicBezTo>
                    <a:pt x="1647" y="312"/>
                    <a:pt x="1647" y="312"/>
                    <a:pt x="1647" y="312"/>
                  </a:cubicBezTo>
                  <a:cubicBezTo>
                    <a:pt x="1558" y="312"/>
                    <a:pt x="1558" y="312"/>
                    <a:pt x="1558" y="312"/>
                  </a:cubicBezTo>
                  <a:close/>
                  <a:moveTo>
                    <a:pt x="1391" y="1439"/>
                  </a:moveTo>
                  <a:cubicBezTo>
                    <a:pt x="1431" y="1439"/>
                    <a:pt x="1431" y="1439"/>
                    <a:pt x="1431" y="1439"/>
                  </a:cubicBezTo>
                  <a:cubicBezTo>
                    <a:pt x="1471" y="1439"/>
                    <a:pt x="1487" y="1409"/>
                    <a:pt x="1487" y="1350"/>
                  </a:cubicBezTo>
                  <a:cubicBezTo>
                    <a:pt x="1487" y="188"/>
                    <a:pt x="1487" y="188"/>
                    <a:pt x="1487" y="188"/>
                  </a:cubicBezTo>
                  <a:cubicBezTo>
                    <a:pt x="1391" y="188"/>
                    <a:pt x="1391" y="188"/>
                    <a:pt x="1391" y="188"/>
                  </a:cubicBezTo>
                  <a:cubicBezTo>
                    <a:pt x="1391" y="1439"/>
                    <a:pt x="1391" y="1439"/>
                    <a:pt x="1391" y="14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rgbClr val="3F4548"/>
                </a:solidFill>
              </a:endParaRPr>
            </a:p>
          </p:txBody>
        </p:sp>
        <p:sp>
          <p:nvSpPr>
            <p:cNvPr id="33" name="Freeform 32"/>
            <p:cNvSpPr>
              <a:spLocks noChangeAspect="1" noEditPoints="1"/>
            </p:cNvSpPr>
            <p:nvPr/>
          </p:nvSpPr>
          <p:spPr bwMode="auto">
            <a:xfrm>
              <a:off x="2801414" y="2952496"/>
              <a:ext cx="159464" cy="174934"/>
            </a:xfrm>
            <a:custGeom>
              <a:avLst/>
              <a:gdLst>
                <a:gd name="T0" fmla="*/ 1391 w 1718"/>
                <a:gd name="T1" fmla="*/ 69 h 1510"/>
                <a:gd name="T2" fmla="*/ 1492 w 1718"/>
                <a:gd name="T3" fmla="*/ 118 h 1510"/>
                <a:gd name="T4" fmla="*/ 1558 w 1718"/>
                <a:gd name="T5" fmla="*/ 242 h 1510"/>
                <a:gd name="T6" fmla="*/ 1718 w 1718"/>
                <a:gd name="T7" fmla="*/ 305 h 1510"/>
                <a:gd name="T8" fmla="*/ 1560 w 1718"/>
                <a:gd name="T9" fmla="*/ 1510 h 1510"/>
                <a:gd name="T10" fmla="*/ 20 w 1718"/>
                <a:gd name="T11" fmla="*/ 1490 h 1510"/>
                <a:gd name="T12" fmla="*/ 1 w 1718"/>
                <a:gd name="T13" fmla="*/ 571 h 1510"/>
                <a:gd name="T14" fmla="*/ 440 w 1718"/>
                <a:gd name="T15" fmla="*/ 48 h 1510"/>
                <a:gd name="T16" fmla="*/ 1326 w 1718"/>
                <a:gd name="T17" fmla="*/ 4 h 1510"/>
                <a:gd name="T18" fmla="*/ 1201 w 1718"/>
                <a:gd name="T19" fmla="*/ 1207 h 1510"/>
                <a:gd name="T20" fmla="*/ 195 w 1718"/>
                <a:gd name="T21" fmla="*/ 1302 h 1510"/>
                <a:gd name="T22" fmla="*/ 195 w 1718"/>
                <a:gd name="T23" fmla="*/ 1028 h 1510"/>
                <a:gd name="T24" fmla="*/ 1201 w 1718"/>
                <a:gd name="T25" fmla="*/ 1123 h 1510"/>
                <a:gd name="T26" fmla="*/ 195 w 1718"/>
                <a:gd name="T27" fmla="*/ 1028 h 1510"/>
                <a:gd name="T28" fmla="*/ 1201 w 1718"/>
                <a:gd name="T29" fmla="*/ 848 h 1510"/>
                <a:gd name="T30" fmla="*/ 195 w 1718"/>
                <a:gd name="T31" fmla="*/ 943 h 1510"/>
                <a:gd name="T32" fmla="*/ 195 w 1718"/>
                <a:gd name="T33" fmla="*/ 668 h 1510"/>
                <a:gd name="T34" fmla="*/ 1201 w 1718"/>
                <a:gd name="T35" fmla="*/ 763 h 1510"/>
                <a:gd name="T36" fmla="*/ 195 w 1718"/>
                <a:gd name="T37" fmla="*/ 668 h 1510"/>
                <a:gd name="T38" fmla="*/ 1201 w 1718"/>
                <a:gd name="T39" fmla="*/ 173 h 1510"/>
                <a:gd name="T40" fmla="*/ 667 w 1718"/>
                <a:gd name="T41" fmla="*/ 557 h 1510"/>
                <a:gd name="T42" fmla="*/ 71 w 1718"/>
                <a:gd name="T43" fmla="*/ 571 h 1510"/>
                <a:gd name="T44" fmla="*/ 1297 w 1718"/>
                <a:gd name="T45" fmla="*/ 1439 h 1510"/>
                <a:gd name="T46" fmla="*/ 1320 w 1718"/>
                <a:gd name="T47" fmla="*/ 75 h 1510"/>
                <a:gd name="T48" fmla="*/ 554 w 1718"/>
                <a:gd name="T49" fmla="*/ 505 h 1510"/>
                <a:gd name="T50" fmla="*/ 71 w 1718"/>
                <a:gd name="T51" fmla="*/ 571 h 1510"/>
                <a:gd name="T52" fmla="*/ 483 w 1718"/>
                <a:gd name="T53" fmla="*/ 500 h 1510"/>
                <a:gd name="T54" fmla="*/ 105 w 1718"/>
                <a:gd name="T55" fmla="*/ 500 h 1510"/>
                <a:gd name="T56" fmla="*/ 1558 w 1718"/>
                <a:gd name="T57" fmla="*/ 1350 h 1510"/>
                <a:gd name="T58" fmla="*/ 1591 w 1718"/>
                <a:gd name="T59" fmla="*/ 1439 h 1510"/>
                <a:gd name="T60" fmla="*/ 1647 w 1718"/>
                <a:gd name="T61" fmla="*/ 312 h 1510"/>
                <a:gd name="T62" fmla="*/ 1391 w 1718"/>
                <a:gd name="T63" fmla="*/ 1439 h 1510"/>
                <a:gd name="T64" fmla="*/ 1487 w 1718"/>
                <a:gd name="T65" fmla="*/ 1350 h 1510"/>
                <a:gd name="T66" fmla="*/ 1391 w 1718"/>
                <a:gd name="T67" fmla="*/ 188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8" h="1510">
                  <a:moveTo>
                    <a:pt x="1326" y="4"/>
                  </a:moveTo>
                  <a:cubicBezTo>
                    <a:pt x="1362" y="4"/>
                    <a:pt x="1391" y="33"/>
                    <a:pt x="1391" y="69"/>
                  </a:cubicBezTo>
                  <a:cubicBezTo>
                    <a:pt x="1391" y="117"/>
                    <a:pt x="1391" y="117"/>
                    <a:pt x="1391" y="117"/>
                  </a:cubicBezTo>
                  <a:cubicBezTo>
                    <a:pt x="1492" y="118"/>
                    <a:pt x="1492" y="118"/>
                    <a:pt x="1492" y="118"/>
                  </a:cubicBezTo>
                  <a:cubicBezTo>
                    <a:pt x="1529" y="118"/>
                    <a:pt x="1558" y="145"/>
                    <a:pt x="1558" y="181"/>
                  </a:cubicBezTo>
                  <a:cubicBezTo>
                    <a:pt x="1558" y="242"/>
                    <a:pt x="1558" y="242"/>
                    <a:pt x="1558" y="242"/>
                  </a:cubicBezTo>
                  <a:cubicBezTo>
                    <a:pt x="1652" y="242"/>
                    <a:pt x="1652" y="242"/>
                    <a:pt x="1652" y="242"/>
                  </a:cubicBezTo>
                  <a:cubicBezTo>
                    <a:pt x="1688" y="242"/>
                    <a:pt x="1718" y="269"/>
                    <a:pt x="1718" y="305"/>
                  </a:cubicBezTo>
                  <a:cubicBezTo>
                    <a:pt x="1718" y="1350"/>
                    <a:pt x="1718" y="1350"/>
                    <a:pt x="1718" y="1350"/>
                  </a:cubicBezTo>
                  <a:cubicBezTo>
                    <a:pt x="1718" y="1489"/>
                    <a:pt x="1655" y="1510"/>
                    <a:pt x="1560" y="1510"/>
                  </a:cubicBezTo>
                  <a:cubicBezTo>
                    <a:pt x="1050" y="1510"/>
                    <a:pt x="576" y="1510"/>
                    <a:pt x="66" y="1510"/>
                  </a:cubicBezTo>
                  <a:cubicBezTo>
                    <a:pt x="48" y="1510"/>
                    <a:pt x="32" y="1502"/>
                    <a:pt x="20" y="1490"/>
                  </a:cubicBezTo>
                  <a:cubicBezTo>
                    <a:pt x="8" y="1479"/>
                    <a:pt x="1" y="1462"/>
                    <a:pt x="1" y="1444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1" y="504"/>
                    <a:pt x="0" y="500"/>
                    <a:pt x="47" y="452"/>
                  </a:cubicBezTo>
                  <a:cubicBezTo>
                    <a:pt x="440" y="48"/>
                    <a:pt x="440" y="48"/>
                    <a:pt x="440" y="48"/>
                  </a:cubicBezTo>
                  <a:cubicBezTo>
                    <a:pt x="487" y="0"/>
                    <a:pt x="482" y="4"/>
                    <a:pt x="554" y="4"/>
                  </a:cubicBezTo>
                  <a:cubicBezTo>
                    <a:pt x="1326" y="4"/>
                    <a:pt x="1326" y="4"/>
                    <a:pt x="1326" y="4"/>
                  </a:cubicBezTo>
                  <a:close/>
                  <a:moveTo>
                    <a:pt x="195" y="1207"/>
                  </a:moveTo>
                  <a:cubicBezTo>
                    <a:pt x="1201" y="1207"/>
                    <a:pt x="1201" y="1207"/>
                    <a:pt x="1201" y="1207"/>
                  </a:cubicBezTo>
                  <a:cubicBezTo>
                    <a:pt x="1201" y="1302"/>
                    <a:pt x="1201" y="1302"/>
                    <a:pt x="1201" y="1302"/>
                  </a:cubicBezTo>
                  <a:cubicBezTo>
                    <a:pt x="195" y="1302"/>
                    <a:pt x="195" y="1302"/>
                    <a:pt x="195" y="1302"/>
                  </a:cubicBezTo>
                  <a:cubicBezTo>
                    <a:pt x="195" y="1207"/>
                    <a:pt x="195" y="1207"/>
                    <a:pt x="195" y="1207"/>
                  </a:cubicBezTo>
                  <a:close/>
                  <a:moveTo>
                    <a:pt x="195" y="1028"/>
                  </a:moveTo>
                  <a:cubicBezTo>
                    <a:pt x="1201" y="1028"/>
                    <a:pt x="1201" y="1028"/>
                    <a:pt x="1201" y="1028"/>
                  </a:cubicBezTo>
                  <a:cubicBezTo>
                    <a:pt x="1201" y="1123"/>
                    <a:pt x="1201" y="1123"/>
                    <a:pt x="1201" y="1123"/>
                  </a:cubicBezTo>
                  <a:cubicBezTo>
                    <a:pt x="195" y="1123"/>
                    <a:pt x="195" y="1123"/>
                    <a:pt x="195" y="1123"/>
                  </a:cubicBezTo>
                  <a:cubicBezTo>
                    <a:pt x="195" y="1028"/>
                    <a:pt x="195" y="1028"/>
                    <a:pt x="195" y="1028"/>
                  </a:cubicBezTo>
                  <a:close/>
                  <a:moveTo>
                    <a:pt x="195" y="848"/>
                  </a:moveTo>
                  <a:cubicBezTo>
                    <a:pt x="1201" y="848"/>
                    <a:pt x="1201" y="848"/>
                    <a:pt x="1201" y="848"/>
                  </a:cubicBezTo>
                  <a:cubicBezTo>
                    <a:pt x="1201" y="943"/>
                    <a:pt x="1201" y="943"/>
                    <a:pt x="1201" y="943"/>
                  </a:cubicBezTo>
                  <a:cubicBezTo>
                    <a:pt x="195" y="943"/>
                    <a:pt x="195" y="943"/>
                    <a:pt x="195" y="943"/>
                  </a:cubicBezTo>
                  <a:cubicBezTo>
                    <a:pt x="195" y="848"/>
                    <a:pt x="195" y="848"/>
                    <a:pt x="195" y="848"/>
                  </a:cubicBezTo>
                  <a:close/>
                  <a:moveTo>
                    <a:pt x="195" y="668"/>
                  </a:moveTo>
                  <a:cubicBezTo>
                    <a:pt x="1201" y="668"/>
                    <a:pt x="1201" y="668"/>
                    <a:pt x="1201" y="668"/>
                  </a:cubicBezTo>
                  <a:cubicBezTo>
                    <a:pt x="1201" y="763"/>
                    <a:pt x="1201" y="763"/>
                    <a:pt x="1201" y="763"/>
                  </a:cubicBezTo>
                  <a:cubicBezTo>
                    <a:pt x="195" y="763"/>
                    <a:pt x="195" y="763"/>
                    <a:pt x="195" y="763"/>
                  </a:cubicBezTo>
                  <a:cubicBezTo>
                    <a:pt x="195" y="668"/>
                    <a:pt x="195" y="668"/>
                    <a:pt x="195" y="668"/>
                  </a:cubicBezTo>
                  <a:close/>
                  <a:moveTo>
                    <a:pt x="667" y="173"/>
                  </a:moveTo>
                  <a:cubicBezTo>
                    <a:pt x="1201" y="173"/>
                    <a:pt x="1201" y="173"/>
                    <a:pt x="1201" y="173"/>
                  </a:cubicBezTo>
                  <a:cubicBezTo>
                    <a:pt x="1201" y="557"/>
                    <a:pt x="1201" y="557"/>
                    <a:pt x="1201" y="557"/>
                  </a:cubicBezTo>
                  <a:cubicBezTo>
                    <a:pt x="667" y="557"/>
                    <a:pt x="667" y="557"/>
                    <a:pt x="667" y="557"/>
                  </a:cubicBezTo>
                  <a:cubicBezTo>
                    <a:pt x="667" y="173"/>
                    <a:pt x="667" y="173"/>
                    <a:pt x="667" y="173"/>
                  </a:cubicBezTo>
                  <a:close/>
                  <a:moveTo>
                    <a:pt x="71" y="571"/>
                  </a:moveTo>
                  <a:cubicBezTo>
                    <a:pt x="71" y="1439"/>
                    <a:pt x="71" y="1439"/>
                    <a:pt x="71" y="1439"/>
                  </a:cubicBezTo>
                  <a:cubicBezTo>
                    <a:pt x="1297" y="1439"/>
                    <a:pt x="1297" y="1439"/>
                    <a:pt x="1297" y="1439"/>
                  </a:cubicBezTo>
                  <a:cubicBezTo>
                    <a:pt x="1320" y="1439"/>
                    <a:pt x="1320" y="1439"/>
                    <a:pt x="1320" y="1439"/>
                  </a:cubicBezTo>
                  <a:cubicBezTo>
                    <a:pt x="1320" y="75"/>
                    <a:pt x="1320" y="75"/>
                    <a:pt x="1320" y="75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4" y="505"/>
                    <a:pt x="554" y="505"/>
                    <a:pt x="554" y="505"/>
                  </a:cubicBezTo>
                  <a:cubicBezTo>
                    <a:pt x="554" y="541"/>
                    <a:pt x="524" y="571"/>
                    <a:pt x="488" y="571"/>
                  </a:cubicBezTo>
                  <a:cubicBezTo>
                    <a:pt x="71" y="571"/>
                    <a:pt x="71" y="571"/>
                    <a:pt x="71" y="571"/>
                  </a:cubicBezTo>
                  <a:close/>
                  <a:moveTo>
                    <a:pt x="105" y="500"/>
                  </a:moveTo>
                  <a:cubicBezTo>
                    <a:pt x="483" y="500"/>
                    <a:pt x="483" y="500"/>
                    <a:pt x="483" y="500"/>
                  </a:cubicBezTo>
                  <a:cubicBezTo>
                    <a:pt x="483" y="111"/>
                    <a:pt x="483" y="111"/>
                    <a:pt x="483" y="111"/>
                  </a:cubicBezTo>
                  <a:cubicBezTo>
                    <a:pt x="105" y="500"/>
                    <a:pt x="105" y="500"/>
                    <a:pt x="105" y="500"/>
                  </a:cubicBezTo>
                  <a:close/>
                  <a:moveTo>
                    <a:pt x="1558" y="312"/>
                  </a:moveTo>
                  <a:cubicBezTo>
                    <a:pt x="1558" y="1350"/>
                    <a:pt x="1558" y="1350"/>
                    <a:pt x="1558" y="1350"/>
                  </a:cubicBezTo>
                  <a:cubicBezTo>
                    <a:pt x="1558" y="1388"/>
                    <a:pt x="1554" y="1417"/>
                    <a:pt x="1545" y="1439"/>
                  </a:cubicBezTo>
                  <a:cubicBezTo>
                    <a:pt x="1591" y="1439"/>
                    <a:pt x="1591" y="1439"/>
                    <a:pt x="1591" y="1439"/>
                  </a:cubicBezTo>
                  <a:cubicBezTo>
                    <a:pt x="1631" y="1439"/>
                    <a:pt x="1647" y="1409"/>
                    <a:pt x="1647" y="1350"/>
                  </a:cubicBezTo>
                  <a:cubicBezTo>
                    <a:pt x="1647" y="312"/>
                    <a:pt x="1647" y="312"/>
                    <a:pt x="1647" y="312"/>
                  </a:cubicBezTo>
                  <a:cubicBezTo>
                    <a:pt x="1558" y="312"/>
                    <a:pt x="1558" y="312"/>
                    <a:pt x="1558" y="312"/>
                  </a:cubicBezTo>
                  <a:close/>
                  <a:moveTo>
                    <a:pt x="1391" y="1439"/>
                  </a:moveTo>
                  <a:cubicBezTo>
                    <a:pt x="1431" y="1439"/>
                    <a:pt x="1431" y="1439"/>
                    <a:pt x="1431" y="1439"/>
                  </a:cubicBezTo>
                  <a:cubicBezTo>
                    <a:pt x="1471" y="1439"/>
                    <a:pt x="1487" y="1409"/>
                    <a:pt x="1487" y="1350"/>
                  </a:cubicBezTo>
                  <a:cubicBezTo>
                    <a:pt x="1487" y="188"/>
                    <a:pt x="1487" y="188"/>
                    <a:pt x="1487" y="188"/>
                  </a:cubicBezTo>
                  <a:cubicBezTo>
                    <a:pt x="1391" y="188"/>
                    <a:pt x="1391" y="188"/>
                    <a:pt x="1391" y="188"/>
                  </a:cubicBezTo>
                  <a:cubicBezTo>
                    <a:pt x="1391" y="1439"/>
                    <a:pt x="1391" y="1439"/>
                    <a:pt x="1391" y="14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rgbClr val="3F4548"/>
                </a:solidFill>
              </a:endParaRPr>
            </a:p>
          </p:txBody>
        </p:sp>
        <p:sp>
          <p:nvSpPr>
            <p:cNvPr id="34" name="Freeform 33"/>
            <p:cNvSpPr>
              <a:spLocks noChangeAspect="1" noEditPoints="1"/>
            </p:cNvSpPr>
            <p:nvPr/>
          </p:nvSpPr>
          <p:spPr bwMode="auto">
            <a:xfrm>
              <a:off x="2992195" y="2952496"/>
              <a:ext cx="159464" cy="174934"/>
            </a:xfrm>
            <a:custGeom>
              <a:avLst/>
              <a:gdLst>
                <a:gd name="T0" fmla="*/ 1391 w 1718"/>
                <a:gd name="T1" fmla="*/ 69 h 1510"/>
                <a:gd name="T2" fmla="*/ 1492 w 1718"/>
                <a:gd name="T3" fmla="*/ 118 h 1510"/>
                <a:gd name="T4" fmla="*/ 1558 w 1718"/>
                <a:gd name="T5" fmla="*/ 242 h 1510"/>
                <a:gd name="T6" fmla="*/ 1718 w 1718"/>
                <a:gd name="T7" fmla="*/ 305 h 1510"/>
                <a:gd name="T8" fmla="*/ 1560 w 1718"/>
                <a:gd name="T9" fmla="*/ 1510 h 1510"/>
                <a:gd name="T10" fmla="*/ 20 w 1718"/>
                <a:gd name="T11" fmla="*/ 1490 h 1510"/>
                <a:gd name="T12" fmla="*/ 1 w 1718"/>
                <a:gd name="T13" fmla="*/ 571 h 1510"/>
                <a:gd name="T14" fmla="*/ 440 w 1718"/>
                <a:gd name="T15" fmla="*/ 48 h 1510"/>
                <a:gd name="T16" fmla="*/ 1326 w 1718"/>
                <a:gd name="T17" fmla="*/ 4 h 1510"/>
                <a:gd name="T18" fmla="*/ 1201 w 1718"/>
                <a:gd name="T19" fmla="*/ 1207 h 1510"/>
                <a:gd name="T20" fmla="*/ 195 w 1718"/>
                <a:gd name="T21" fmla="*/ 1302 h 1510"/>
                <a:gd name="T22" fmla="*/ 195 w 1718"/>
                <a:gd name="T23" fmla="*/ 1028 h 1510"/>
                <a:gd name="T24" fmla="*/ 1201 w 1718"/>
                <a:gd name="T25" fmla="*/ 1123 h 1510"/>
                <a:gd name="T26" fmla="*/ 195 w 1718"/>
                <a:gd name="T27" fmla="*/ 1028 h 1510"/>
                <a:gd name="T28" fmla="*/ 1201 w 1718"/>
                <a:gd name="T29" fmla="*/ 848 h 1510"/>
                <a:gd name="T30" fmla="*/ 195 w 1718"/>
                <a:gd name="T31" fmla="*/ 943 h 1510"/>
                <a:gd name="T32" fmla="*/ 195 w 1718"/>
                <a:gd name="T33" fmla="*/ 668 h 1510"/>
                <a:gd name="T34" fmla="*/ 1201 w 1718"/>
                <a:gd name="T35" fmla="*/ 763 h 1510"/>
                <a:gd name="T36" fmla="*/ 195 w 1718"/>
                <a:gd name="T37" fmla="*/ 668 h 1510"/>
                <a:gd name="T38" fmla="*/ 1201 w 1718"/>
                <a:gd name="T39" fmla="*/ 173 h 1510"/>
                <a:gd name="T40" fmla="*/ 667 w 1718"/>
                <a:gd name="T41" fmla="*/ 557 h 1510"/>
                <a:gd name="T42" fmla="*/ 71 w 1718"/>
                <a:gd name="T43" fmla="*/ 571 h 1510"/>
                <a:gd name="T44" fmla="*/ 1297 w 1718"/>
                <a:gd name="T45" fmla="*/ 1439 h 1510"/>
                <a:gd name="T46" fmla="*/ 1320 w 1718"/>
                <a:gd name="T47" fmla="*/ 75 h 1510"/>
                <a:gd name="T48" fmla="*/ 554 w 1718"/>
                <a:gd name="T49" fmla="*/ 505 h 1510"/>
                <a:gd name="T50" fmla="*/ 71 w 1718"/>
                <a:gd name="T51" fmla="*/ 571 h 1510"/>
                <a:gd name="T52" fmla="*/ 483 w 1718"/>
                <a:gd name="T53" fmla="*/ 500 h 1510"/>
                <a:gd name="T54" fmla="*/ 105 w 1718"/>
                <a:gd name="T55" fmla="*/ 500 h 1510"/>
                <a:gd name="T56" fmla="*/ 1558 w 1718"/>
                <a:gd name="T57" fmla="*/ 1350 h 1510"/>
                <a:gd name="T58" fmla="*/ 1591 w 1718"/>
                <a:gd name="T59" fmla="*/ 1439 h 1510"/>
                <a:gd name="T60" fmla="*/ 1647 w 1718"/>
                <a:gd name="T61" fmla="*/ 312 h 1510"/>
                <a:gd name="T62" fmla="*/ 1391 w 1718"/>
                <a:gd name="T63" fmla="*/ 1439 h 1510"/>
                <a:gd name="T64" fmla="*/ 1487 w 1718"/>
                <a:gd name="T65" fmla="*/ 1350 h 1510"/>
                <a:gd name="T66" fmla="*/ 1391 w 1718"/>
                <a:gd name="T67" fmla="*/ 188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8" h="1510">
                  <a:moveTo>
                    <a:pt x="1326" y="4"/>
                  </a:moveTo>
                  <a:cubicBezTo>
                    <a:pt x="1362" y="4"/>
                    <a:pt x="1391" y="33"/>
                    <a:pt x="1391" y="69"/>
                  </a:cubicBezTo>
                  <a:cubicBezTo>
                    <a:pt x="1391" y="117"/>
                    <a:pt x="1391" y="117"/>
                    <a:pt x="1391" y="117"/>
                  </a:cubicBezTo>
                  <a:cubicBezTo>
                    <a:pt x="1492" y="118"/>
                    <a:pt x="1492" y="118"/>
                    <a:pt x="1492" y="118"/>
                  </a:cubicBezTo>
                  <a:cubicBezTo>
                    <a:pt x="1529" y="118"/>
                    <a:pt x="1558" y="145"/>
                    <a:pt x="1558" y="181"/>
                  </a:cubicBezTo>
                  <a:cubicBezTo>
                    <a:pt x="1558" y="242"/>
                    <a:pt x="1558" y="242"/>
                    <a:pt x="1558" y="242"/>
                  </a:cubicBezTo>
                  <a:cubicBezTo>
                    <a:pt x="1652" y="242"/>
                    <a:pt x="1652" y="242"/>
                    <a:pt x="1652" y="242"/>
                  </a:cubicBezTo>
                  <a:cubicBezTo>
                    <a:pt x="1688" y="242"/>
                    <a:pt x="1718" y="269"/>
                    <a:pt x="1718" y="305"/>
                  </a:cubicBezTo>
                  <a:cubicBezTo>
                    <a:pt x="1718" y="1350"/>
                    <a:pt x="1718" y="1350"/>
                    <a:pt x="1718" y="1350"/>
                  </a:cubicBezTo>
                  <a:cubicBezTo>
                    <a:pt x="1718" y="1489"/>
                    <a:pt x="1655" y="1510"/>
                    <a:pt x="1560" y="1510"/>
                  </a:cubicBezTo>
                  <a:cubicBezTo>
                    <a:pt x="1050" y="1510"/>
                    <a:pt x="576" y="1510"/>
                    <a:pt x="66" y="1510"/>
                  </a:cubicBezTo>
                  <a:cubicBezTo>
                    <a:pt x="48" y="1510"/>
                    <a:pt x="32" y="1502"/>
                    <a:pt x="20" y="1490"/>
                  </a:cubicBezTo>
                  <a:cubicBezTo>
                    <a:pt x="8" y="1479"/>
                    <a:pt x="1" y="1462"/>
                    <a:pt x="1" y="1444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1" y="504"/>
                    <a:pt x="0" y="500"/>
                    <a:pt x="47" y="452"/>
                  </a:cubicBezTo>
                  <a:cubicBezTo>
                    <a:pt x="440" y="48"/>
                    <a:pt x="440" y="48"/>
                    <a:pt x="440" y="48"/>
                  </a:cubicBezTo>
                  <a:cubicBezTo>
                    <a:pt x="487" y="0"/>
                    <a:pt x="482" y="4"/>
                    <a:pt x="554" y="4"/>
                  </a:cubicBezTo>
                  <a:cubicBezTo>
                    <a:pt x="1326" y="4"/>
                    <a:pt x="1326" y="4"/>
                    <a:pt x="1326" y="4"/>
                  </a:cubicBezTo>
                  <a:close/>
                  <a:moveTo>
                    <a:pt x="195" y="1207"/>
                  </a:moveTo>
                  <a:cubicBezTo>
                    <a:pt x="1201" y="1207"/>
                    <a:pt x="1201" y="1207"/>
                    <a:pt x="1201" y="1207"/>
                  </a:cubicBezTo>
                  <a:cubicBezTo>
                    <a:pt x="1201" y="1302"/>
                    <a:pt x="1201" y="1302"/>
                    <a:pt x="1201" y="1302"/>
                  </a:cubicBezTo>
                  <a:cubicBezTo>
                    <a:pt x="195" y="1302"/>
                    <a:pt x="195" y="1302"/>
                    <a:pt x="195" y="1302"/>
                  </a:cubicBezTo>
                  <a:cubicBezTo>
                    <a:pt x="195" y="1207"/>
                    <a:pt x="195" y="1207"/>
                    <a:pt x="195" y="1207"/>
                  </a:cubicBezTo>
                  <a:close/>
                  <a:moveTo>
                    <a:pt x="195" y="1028"/>
                  </a:moveTo>
                  <a:cubicBezTo>
                    <a:pt x="1201" y="1028"/>
                    <a:pt x="1201" y="1028"/>
                    <a:pt x="1201" y="1028"/>
                  </a:cubicBezTo>
                  <a:cubicBezTo>
                    <a:pt x="1201" y="1123"/>
                    <a:pt x="1201" y="1123"/>
                    <a:pt x="1201" y="1123"/>
                  </a:cubicBezTo>
                  <a:cubicBezTo>
                    <a:pt x="195" y="1123"/>
                    <a:pt x="195" y="1123"/>
                    <a:pt x="195" y="1123"/>
                  </a:cubicBezTo>
                  <a:cubicBezTo>
                    <a:pt x="195" y="1028"/>
                    <a:pt x="195" y="1028"/>
                    <a:pt x="195" y="1028"/>
                  </a:cubicBezTo>
                  <a:close/>
                  <a:moveTo>
                    <a:pt x="195" y="848"/>
                  </a:moveTo>
                  <a:cubicBezTo>
                    <a:pt x="1201" y="848"/>
                    <a:pt x="1201" y="848"/>
                    <a:pt x="1201" y="848"/>
                  </a:cubicBezTo>
                  <a:cubicBezTo>
                    <a:pt x="1201" y="943"/>
                    <a:pt x="1201" y="943"/>
                    <a:pt x="1201" y="943"/>
                  </a:cubicBezTo>
                  <a:cubicBezTo>
                    <a:pt x="195" y="943"/>
                    <a:pt x="195" y="943"/>
                    <a:pt x="195" y="943"/>
                  </a:cubicBezTo>
                  <a:cubicBezTo>
                    <a:pt x="195" y="848"/>
                    <a:pt x="195" y="848"/>
                    <a:pt x="195" y="848"/>
                  </a:cubicBezTo>
                  <a:close/>
                  <a:moveTo>
                    <a:pt x="195" y="668"/>
                  </a:moveTo>
                  <a:cubicBezTo>
                    <a:pt x="1201" y="668"/>
                    <a:pt x="1201" y="668"/>
                    <a:pt x="1201" y="668"/>
                  </a:cubicBezTo>
                  <a:cubicBezTo>
                    <a:pt x="1201" y="763"/>
                    <a:pt x="1201" y="763"/>
                    <a:pt x="1201" y="763"/>
                  </a:cubicBezTo>
                  <a:cubicBezTo>
                    <a:pt x="195" y="763"/>
                    <a:pt x="195" y="763"/>
                    <a:pt x="195" y="763"/>
                  </a:cubicBezTo>
                  <a:cubicBezTo>
                    <a:pt x="195" y="668"/>
                    <a:pt x="195" y="668"/>
                    <a:pt x="195" y="668"/>
                  </a:cubicBezTo>
                  <a:close/>
                  <a:moveTo>
                    <a:pt x="667" y="173"/>
                  </a:moveTo>
                  <a:cubicBezTo>
                    <a:pt x="1201" y="173"/>
                    <a:pt x="1201" y="173"/>
                    <a:pt x="1201" y="173"/>
                  </a:cubicBezTo>
                  <a:cubicBezTo>
                    <a:pt x="1201" y="557"/>
                    <a:pt x="1201" y="557"/>
                    <a:pt x="1201" y="557"/>
                  </a:cubicBezTo>
                  <a:cubicBezTo>
                    <a:pt x="667" y="557"/>
                    <a:pt x="667" y="557"/>
                    <a:pt x="667" y="557"/>
                  </a:cubicBezTo>
                  <a:cubicBezTo>
                    <a:pt x="667" y="173"/>
                    <a:pt x="667" y="173"/>
                    <a:pt x="667" y="173"/>
                  </a:cubicBezTo>
                  <a:close/>
                  <a:moveTo>
                    <a:pt x="71" y="571"/>
                  </a:moveTo>
                  <a:cubicBezTo>
                    <a:pt x="71" y="1439"/>
                    <a:pt x="71" y="1439"/>
                    <a:pt x="71" y="1439"/>
                  </a:cubicBezTo>
                  <a:cubicBezTo>
                    <a:pt x="1297" y="1439"/>
                    <a:pt x="1297" y="1439"/>
                    <a:pt x="1297" y="1439"/>
                  </a:cubicBezTo>
                  <a:cubicBezTo>
                    <a:pt x="1320" y="1439"/>
                    <a:pt x="1320" y="1439"/>
                    <a:pt x="1320" y="1439"/>
                  </a:cubicBezTo>
                  <a:cubicBezTo>
                    <a:pt x="1320" y="75"/>
                    <a:pt x="1320" y="75"/>
                    <a:pt x="1320" y="75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4" y="505"/>
                    <a:pt x="554" y="505"/>
                    <a:pt x="554" y="505"/>
                  </a:cubicBezTo>
                  <a:cubicBezTo>
                    <a:pt x="554" y="541"/>
                    <a:pt x="524" y="571"/>
                    <a:pt x="488" y="571"/>
                  </a:cubicBezTo>
                  <a:cubicBezTo>
                    <a:pt x="71" y="571"/>
                    <a:pt x="71" y="571"/>
                    <a:pt x="71" y="571"/>
                  </a:cubicBezTo>
                  <a:close/>
                  <a:moveTo>
                    <a:pt x="105" y="500"/>
                  </a:moveTo>
                  <a:cubicBezTo>
                    <a:pt x="483" y="500"/>
                    <a:pt x="483" y="500"/>
                    <a:pt x="483" y="500"/>
                  </a:cubicBezTo>
                  <a:cubicBezTo>
                    <a:pt x="483" y="111"/>
                    <a:pt x="483" y="111"/>
                    <a:pt x="483" y="111"/>
                  </a:cubicBezTo>
                  <a:cubicBezTo>
                    <a:pt x="105" y="500"/>
                    <a:pt x="105" y="500"/>
                    <a:pt x="105" y="500"/>
                  </a:cubicBezTo>
                  <a:close/>
                  <a:moveTo>
                    <a:pt x="1558" y="312"/>
                  </a:moveTo>
                  <a:cubicBezTo>
                    <a:pt x="1558" y="1350"/>
                    <a:pt x="1558" y="1350"/>
                    <a:pt x="1558" y="1350"/>
                  </a:cubicBezTo>
                  <a:cubicBezTo>
                    <a:pt x="1558" y="1388"/>
                    <a:pt x="1554" y="1417"/>
                    <a:pt x="1545" y="1439"/>
                  </a:cubicBezTo>
                  <a:cubicBezTo>
                    <a:pt x="1591" y="1439"/>
                    <a:pt x="1591" y="1439"/>
                    <a:pt x="1591" y="1439"/>
                  </a:cubicBezTo>
                  <a:cubicBezTo>
                    <a:pt x="1631" y="1439"/>
                    <a:pt x="1647" y="1409"/>
                    <a:pt x="1647" y="1350"/>
                  </a:cubicBezTo>
                  <a:cubicBezTo>
                    <a:pt x="1647" y="312"/>
                    <a:pt x="1647" y="312"/>
                    <a:pt x="1647" y="312"/>
                  </a:cubicBezTo>
                  <a:cubicBezTo>
                    <a:pt x="1558" y="312"/>
                    <a:pt x="1558" y="312"/>
                    <a:pt x="1558" y="312"/>
                  </a:cubicBezTo>
                  <a:close/>
                  <a:moveTo>
                    <a:pt x="1391" y="1439"/>
                  </a:moveTo>
                  <a:cubicBezTo>
                    <a:pt x="1431" y="1439"/>
                    <a:pt x="1431" y="1439"/>
                    <a:pt x="1431" y="1439"/>
                  </a:cubicBezTo>
                  <a:cubicBezTo>
                    <a:pt x="1471" y="1439"/>
                    <a:pt x="1487" y="1409"/>
                    <a:pt x="1487" y="1350"/>
                  </a:cubicBezTo>
                  <a:cubicBezTo>
                    <a:pt x="1487" y="188"/>
                    <a:pt x="1487" y="188"/>
                    <a:pt x="1487" y="188"/>
                  </a:cubicBezTo>
                  <a:cubicBezTo>
                    <a:pt x="1391" y="188"/>
                    <a:pt x="1391" y="188"/>
                    <a:pt x="1391" y="188"/>
                  </a:cubicBezTo>
                  <a:cubicBezTo>
                    <a:pt x="1391" y="1439"/>
                    <a:pt x="1391" y="1439"/>
                    <a:pt x="1391" y="14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rgbClr val="3F4548"/>
                </a:solidFill>
              </a:endParaRPr>
            </a:p>
          </p:txBody>
        </p:sp>
      </p:grpSp>
      <p:sp>
        <p:nvSpPr>
          <p:cNvPr id="77" name="Freeform 76"/>
          <p:cNvSpPr>
            <a:spLocks noChangeAspect="1" noEditPoints="1"/>
          </p:cNvSpPr>
          <p:nvPr/>
        </p:nvSpPr>
        <p:spPr bwMode="auto">
          <a:xfrm>
            <a:off x="2123844" y="4149080"/>
            <a:ext cx="159464" cy="174934"/>
          </a:xfrm>
          <a:custGeom>
            <a:avLst/>
            <a:gdLst>
              <a:gd name="T0" fmla="*/ 1391 w 1718"/>
              <a:gd name="T1" fmla="*/ 69 h 1510"/>
              <a:gd name="T2" fmla="*/ 1492 w 1718"/>
              <a:gd name="T3" fmla="*/ 118 h 1510"/>
              <a:gd name="T4" fmla="*/ 1558 w 1718"/>
              <a:gd name="T5" fmla="*/ 242 h 1510"/>
              <a:gd name="T6" fmla="*/ 1718 w 1718"/>
              <a:gd name="T7" fmla="*/ 305 h 1510"/>
              <a:gd name="T8" fmla="*/ 1560 w 1718"/>
              <a:gd name="T9" fmla="*/ 1510 h 1510"/>
              <a:gd name="T10" fmla="*/ 20 w 1718"/>
              <a:gd name="T11" fmla="*/ 1490 h 1510"/>
              <a:gd name="T12" fmla="*/ 1 w 1718"/>
              <a:gd name="T13" fmla="*/ 571 h 1510"/>
              <a:gd name="T14" fmla="*/ 440 w 1718"/>
              <a:gd name="T15" fmla="*/ 48 h 1510"/>
              <a:gd name="T16" fmla="*/ 1326 w 1718"/>
              <a:gd name="T17" fmla="*/ 4 h 1510"/>
              <a:gd name="T18" fmla="*/ 1201 w 1718"/>
              <a:gd name="T19" fmla="*/ 1207 h 1510"/>
              <a:gd name="T20" fmla="*/ 195 w 1718"/>
              <a:gd name="T21" fmla="*/ 1302 h 1510"/>
              <a:gd name="T22" fmla="*/ 195 w 1718"/>
              <a:gd name="T23" fmla="*/ 1028 h 1510"/>
              <a:gd name="T24" fmla="*/ 1201 w 1718"/>
              <a:gd name="T25" fmla="*/ 1123 h 1510"/>
              <a:gd name="T26" fmla="*/ 195 w 1718"/>
              <a:gd name="T27" fmla="*/ 1028 h 1510"/>
              <a:gd name="T28" fmla="*/ 1201 w 1718"/>
              <a:gd name="T29" fmla="*/ 848 h 1510"/>
              <a:gd name="T30" fmla="*/ 195 w 1718"/>
              <a:gd name="T31" fmla="*/ 943 h 1510"/>
              <a:gd name="T32" fmla="*/ 195 w 1718"/>
              <a:gd name="T33" fmla="*/ 668 h 1510"/>
              <a:gd name="T34" fmla="*/ 1201 w 1718"/>
              <a:gd name="T35" fmla="*/ 763 h 1510"/>
              <a:gd name="T36" fmla="*/ 195 w 1718"/>
              <a:gd name="T37" fmla="*/ 668 h 1510"/>
              <a:gd name="T38" fmla="*/ 1201 w 1718"/>
              <a:gd name="T39" fmla="*/ 173 h 1510"/>
              <a:gd name="T40" fmla="*/ 667 w 1718"/>
              <a:gd name="T41" fmla="*/ 557 h 1510"/>
              <a:gd name="T42" fmla="*/ 71 w 1718"/>
              <a:gd name="T43" fmla="*/ 571 h 1510"/>
              <a:gd name="T44" fmla="*/ 1297 w 1718"/>
              <a:gd name="T45" fmla="*/ 1439 h 1510"/>
              <a:gd name="T46" fmla="*/ 1320 w 1718"/>
              <a:gd name="T47" fmla="*/ 75 h 1510"/>
              <a:gd name="T48" fmla="*/ 554 w 1718"/>
              <a:gd name="T49" fmla="*/ 505 h 1510"/>
              <a:gd name="T50" fmla="*/ 71 w 1718"/>
              <a:gd name="T51" fmla="*/ 571 h 1510"/>
              <a:gd name="T52" fmla="*/ 483 w 1718"/>
              <a:gd name="T53" fmla="*/ 500 h 1510"/>
              <a:gd name="T54" fmla="*/ 105 w 1718"/>
              <a:gd name="T55" fmla="*/ 500 h 1510"/>
              <a:gd name="T56" fmla="*/ 1558 w 1718"/>
              <a:gd name="T57" fmla="*/ 1350 h 1510"/>
              <a:gd name="T58" fmla="*/ 1591 w 1718"/>
              <a:gd name="T59" fmla="*/ 1439 h 1510"/>
              <a:gd name="T60" fmla="*/ 1647 w 1718"/>
              <a:gd name="T61" fmla="*/ 312 h 1510"/>
              <a:gd name="T62" fmla="*/ 1391 w 1718"/>
              <a:gd name="T63" fmla="*/ 1439 h 1510"/>
              <a:gd name="T64" fmla="*/ 1487 w 1718"/>
              <a:gd name="T65" fmla="*/ 1350 h 1510"/>
              <a:gd name="T66" fmla="*/ 1391 w 1718"/>
              <a:gd name="T67" fmla="*/ 188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18" h="1510">
                <a:moveTo>
                  <a:pt x="1326" y="4"/>
                </a:moveTo>
                <a:cubicBezTo>
                  <a:pt x="1362" y="4"/>
                  <a:pt x="1391" y="33"/>
                  <a:pt x="1391" y="69"/>
                </a:cubicBezTo>
                <a:cubicBezTo>
                  <a:pt x="1391" y="117"/>
                  <a:pt x="1391" y="117"/>
                  <a:pt x="1391" y="117"/>
                </a:cubicBezTo>
                <a:cubicBezTo>
                  <a:pt x="1492" y="118"/>
                  <a:pt x="1492" y="118"/>
                  <a:pt x="1492" y="118"/>
                </a:cubicBezTo>
                <a:cubicBezTo>
                  <a:pt x="1529" y="118"/>
                  <a:pt x="1558" y="145"/>
                  <a:pt x="1558" y="181"/>
                </a:cubicBezTo>
                <a:cubicBezTo>
                  <a:pt x="1558" y="242"/>
                  <a:pt x="1558" y="242"/>
                  <a:pt x="1558" y="242"/>
                </a:cubicBezTo>
                <a:cubicBezTo>
                  <a:pt x="1652" y="242"/>
                  <a:pt x="1652" y="242"/>
                  <a:pt x="1652" y="242"/>
                </a:cubicBezTo>
                <a:cubicBezTo>
                  <a:pt x="1688" y="242"/>
                  <a:pt x="1718" y="269"/>
                  <a:pt x="1718" y="305"/>
                </a:cubicBezTo>
                <a:cubicBezTo>
                  <a:pt x="1718" y="1350"/>
                  <a:pt x="1718" y="1350"/>
                  <a:pt x="1718" y="1350"/>
                </a:cubicBezTo>
                <a:cubicBezTo>
                  <a:pt x="1718" y="1489"/>
                  <a:pt x="1655" y="1510"/>
                  <a:pt x="1560" y="1510"/>
                </a:cubicBezTo>
                <a:cubicBezTo>
                  <a:pt x="1050" y="1510"/>
                  <a:pt x="576" y="1510"/>
                  <a:pt x="66" y="1510"/>
                </a:cubicBezTo>
                <a:cubicBezTo>
                  <a:pt x="48" y="1510"/>
                  <a:pt x="32" y="1502"/>
                  <a:pt x="20" y="1490"/>
                </a:cubicBezTo>
                <a:cubicBezTo>
                  <a:pt x="8" y="1479"/>
                  <a:pt x="1" y="1462"/>
                  <a:pt x="1" y="1444"/>
                </a:cubicBezTo>
                <a:cubicBezTo>
                  <a:pt x="1" y="571"/>
                  <a:pt x="1" y="571"/>
                  <a:pt x="1" y="571"/>
                </a:cubicBezTo>
                <a:cubicBezTo>
                  <a:pt x="1" y="504"/>
                  <a:pt x="0" y="500"/>
                  <a:pt x="47" y="452"/>
                </a:cubicBezTo>
                <a:cubicBezTo>
                  <a:pt x="440" y="48"/>
                  <a:pt x="440" y="48"/>
                  <a:pt x="440" y="48"/>
                </a:cubicBezTo>
                <a:cubicBezTo>
                  <a:pt x="487" y="0"/>
                  <a:pt x="482" y="4"/>
                  <a:pt x="554" y="4"/>
                </a:cubicBezTo>
                <a:cubicBezTo>
                  <a:pt x="1326" y="4"/>
                  <a:pt x="1326" y="4"/>
                  <a:pt x="1326" y="4"/>
                </a:cubicBezTo>
                <a:close/>
                <a:moveTo>
                  <a:pt x="195" y="1207"/>
                </a:moveTo>
                <a:cubicBezTo>
                  <a:pt x="1201" y="1207"/>
                  <a:pt x="1201" y="1207"/>
                  <a:pt x="1201" y="1207"/>
                </a:cubicBezTo>
                <a:cubicBezTo>
                  <a:pt x="1201" y="1302"/>
                  <a:pt x="1201" y="1302"/>
                  <a:pt x="1201" y="1302"/>
                </a:cubicBezTo>
                <a:cubicBezTo>
                  <a:pt x="195" y="1302"/>
                  <a:pt x="195" y="1302"/>
                  <a:pt x="195" y="1302"/>
                </a:cubicBezTo>
                <a:cubicBezTo>
                  <a:pt x="195" y="1207"/>
                  <a:pt x="195" y="1207"/>
                  <a:pt x="195" y="1207"/>
                </a:cubicBezTo>
                <a:close/>
                <a:moveTo>
                  <a:pt x="195" y="1028"/>
                </a:moveTo>
                <a:cubicBezTo>
                  <a:pt x="1201" y="1028"/>
                  <a:pt x="1201" y="1028"/>
                  <a:pt x="1201" y="1028"/>
                </a:cubicBezTo>
                <a:cubicBezTo>
                  <a:pt x="1201" y="1123"/>
                  <a:pt x="1201" y="1123"/>
                  <a:pt x="1201" y="1123"/>
                </a:cubicBezTo>
                <a:cubicBezTo>
                  <a:pt x="195" y="1123"/>
                  <a:pt x="195" y="1123"/>
                  <a:pt x="195" y="1123"/>
                </a:cubicBezTo>
                <a:cubicBezTo>
                  <a:pt x="195" y="1028"/>
                  <a:pt x="195" y="1028"/>
                  <a:pt x="195" y="1028"/>
                </a:cubicBezTo>
                <a:close/>
                <a:moveTo>
                  <a:pt x="195" y="848"/>
                </a:moveTo>
                <a:cubicBezTo>
                  <a:pt x="1201" y="848"/>
                  <a:pt x="1201" y="848"/>
                  <a:pt x="1201" y="848"/>
                </a:cubicBezTo>
                <a:cubicBezTo>
                  <a:pt x="1201" y="943"/>
                  <a:pt x="1201" y="943"/>
                  <a:pt x="1201" y="943"/>
                </a:cubicBezTo>
                <a:cubicBezTo>
                  <a:pt x="195" y="943"/>
                  <a:pt x="195" y="943"/>
                  <a:pt x="195" y="943"/>
                </a:cubicBezTo>
                <a:cubicBezTo>
                  <a:pt x="195" y="848"/>
                  <a:pt x="195" y="848"/>
                  <a:pt x="195" y="848"/>
                </a:cubicBezTo>
                <a:close/>
                <a:moveTo>
                  <a:pt x="195" y="668"/>
                </a:moveTo>
                <a:cubicBezTo>
                  <a:pt x="1201" y="668"/>
                  <a:pt x="1201" y="668"/>
                  <a:pt x="1201" y="668"/>
                </a:cubicBezTo>
                <a:cubicBezTo>
                  <a:pt x="1201" y="763"/>
                  <a:pt x="1201" y="763"/>
                  <a:pt x="1201" y="763"/>
                </a:cubicBezTo>
                <a:cubicBezTo>
                  <a:pt x="195" y="763"/>
                  <a:pt x="195" y="763"/>
                  <a:pt x="195" y="763"/>
                </a:cubicBezTo>
                <a:cubicBezTo>
                  <a:pt x="195" y="668"/>
                  <a:pt x="195" y="668"/>
                  <a:pt x="195" y="668"/>
                </a:cubicBezTo>
                <a:close/>
                <a:moveTo>
                  <a:pt x="667" y="173"/>
                </a:moveTo>
                <a:cubicBezTo>
                  <a:pt x="1201" y="173"/>
                  <a:pt x="1201" y="173"/>
                  <a:pt x="1201" y="173"/>
                </a:cubicBezTo>
                <a:cubicBezTo>
                  <a:pt x="1201" y="557"/>
                  <a:pt x="1201" y="557"/>
                  <a:pt x="1201" y="557"/>
                </a:cubicBezTo>
                <a:cubicBezTo>
                  <a:pt x="667" y="557"/>
                  <a:pt x="667" y="557"/>
                  <a:pt x="667" y="557"/>
                </a:cubicBezTo>
                <a:cubicBezTo>
                  <a:pt x="667" y="173"/>
                  <a:pt x="667" y="173"/>
                  <a:pt x="667" y="173"/>
                </a:cubicBezTo>
                <a:close/>
                <a:moveTo>
                  <a:pt x="71" y="571"/>
                </a:moveTo>
                <a:cubicBezTo>
                  <a:pt x="71" y="1439"/>
                  <a:pt x="71" y="1439"/>
                  <a:pt x="71" y="1439"/>
                </a:cubicBezTo>
                <a:cubicBezTo>
                  <a:pt x="1297" y="1439"/>
                  <a:pt x="1297" y="1439"/>
                  <a:pt x="1297" y="1439"/>
                </a:cubicBezTo>
                <a:cubicBezTo>
                  <a:pt x="1320" y="1439"/>
                  <a:pt x="1320" y="1439"/>
                  <a:pt x="1320" y="1439"/>
                </a:cubicBezTo>
                <a:cubicBezTo>
                  <a:pt x="1320" y="75"/>
                  <a:pt x="1320" y="75"/>
                  <a:pt x="1320" y="75"/>
                </a:cubicBezTo>
                <a:cubicBezTo>
                  <a:pt x="554" y="75"/>
                  <a:pt x="554" y="75"/>
                  <a:pt x="554" y="75"/>
                </a:cubicBezTo>
                <a:cubicBezTo>
                  <a:pt x="554" y="505"/>
                  <a:pt x="554" y="505"/>
                  <a:pt x="554" y="505"/>
                </a:cubicBezTo>
                <a:cubicBezTo>
                  <a:pt x="554" y="541"/>
                  <a:pt x="524" y="571"/>
                  <a:pt x="488" y="571"/>
                </a:cubicBezTo>
                <a:cubicBezTo>
                  <a:pt x="71" y="571"/>
                  <a:pt x="71" y="571"/>
                  <a:pt x="71" y="571"/>
                </a:cubicBezTo>
                <a:close/>
                <a:moveTo>
                  <a:pt x="105" y="500"/>
                </a:moveTo>
                <a:cubicBezTo>
                  <a:pt x="483" y="500"/>
                  <a:pt x="483" y="500"/>
                  <a:pt x="483" y="500"/>
                </a:cubicBezTo>
                <a:cubicBezTo>
                  <a:pt x="483" y="111"/>
                  <a:pt x="483" y="111"/>
                  <a:pt x="483" y="111"/>
                </a:cubicBezTo>
                <a:cubicBezTo>
                  <a:pt x="105" y="500"/>
                  <a:pt x="105" y="500"/>
                  <a:pt x="105" y="500"/>
                </a:cubicBezTo>
                <a:close/>
                <a:moveTo>
                  <a:pt x="1558" y="312"/>
                </a:moveTo>
                <a:cubicBezTo>
                  <a:pt x="1558" y="1350"/>
                  <a:pt x="1558" y="1350"/>
                  <a:pt x="1558" y="1350"/>
                </a:cubicBezTo>
                <a:cubicBezTo>
                  <a:pt x="1558" y="1388"/>
                  <a:pt x="1554" y="1417"/>
                  <a:pt x="1545" y="1439"/>
                </a:cubicBezTo>
                <a:cubicBezTo>
                  <a:pt x="1591" y="1439"/>
                  <a:pt x="1591" y="1439"/>
                  <a:pt x="1591" y="1439"/>
                </a:cubicBezTo>
                <a:cubicBezTo>
                  <a:pt x="1631" y="1439"/>
                  <a:pt x="1647" y="1409"/>
                  <a:pt x="1647" y="1350"/>
                </a:cubicBezTo>
                <a:cubicBezTo>
                  <a:pt x="1647" y="312"/>
                  <a:pt x="1647" y="312"/>
                  <a:pt x="1647" y="312"/>
                </a:cubicBezTo>
                <a:cubicBezTo>
                  <a:pt x="1558" y="312"/>
                  <a:pt x="1558" y="312"/>
                  <a:pt x="1558" y="312"/>
                </a:cubicBezTo>
                <a:close/>
                <a:moveTo>
                  <a:pt x="1391" y="1439"/>
                </a:moveTo>
                <a:cubicBezTo>
                  <a:pt x="1431" y="1439"/>
                  <a:pt x="1431" y="1439"/>
                  <a:pt x="1431" y="1439"/>
                </a:cubicBezTo>
                <a:cubicBezTo>
                  <a:pt x="1471" y="1439"/>
                  <a:pt x="1487" y="1409"/>
                  <a:pt x="1487" y="1350"/>
                </a:cubicBezTo>
                <a:cubicBezTo>
                  <a:pt x="1487" y="188"/>
                  <a:pt x="1487" y="188"/>
                  <a:pt x="1487" y="188"/>
                </a:cubicBezTo>
                <a:cubicBezTo>
                  <a:pt x="1391" y="188"/>
                  <a:pt x="1391" y="188"/>
                  <a:pt x="1391" y="188"/>
                </a:cubicBezTo>
                <a:cubicBezTo>
                  <a:pt x="1391" y="1439"/>
                  <a:pt x="1391" y="1439"/>
                  <a:pt x="1391" y="14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srgbClr val="3F4548"/>
              </a:solidFill>
            </a:endParaRPr>
          </a:p>
        </p:txBody>
      </p:sp>
      <p:sp>
        <p:nvSpPr>
          <p:cNvPr id="78" name="Freeform 77"/>
          <p:cNvSpPr>
            <a:spLocks noChangeAspect="1" noEditPoints="1"/>
          </p:cNvSpPr>
          <p:nvPr/>
        </p:nvSpPr>
        <p:spPr bwMode="auto">
          <a:xfrm>
            <a:off x="2314622" y="4149080"/>
            <a:ext cx="159464" cy="174934"/>
          </a:xfrm>
          <a:custGeom>
            <a:avLst/>
            <a:gdLst>
              <a:gd name="T0" fmla="*/ 1391 w 1718"/>
              <a:gd name="T1" fmla="*/ 69 h 1510"/>
              <a:gd name="T2" fmla="*/ 1492 w 1718"/>
              <a:gd name="T3" fmla="*/ 118 h 1510"/>
              <a:gd name="T4" fmla="*/ 1558 w 1718"/>
              <a:gd name="T5" fmla="*/ 242 h 1510"/>
              <a:gd name="T6" fmla="*/ 1718 w 1718"/>
              <a:gd name="T7" fmla="*/ 305 h 1510"/>
              <a:gd name="T8" fmla="*/ 1560 w 1718"/>
              <a:gd name="T9" fmla="*/ 1510 h 1510"/>
              <a:gd name="T10" fmla="*/ 20 w 1718"/>
              <a:gd name="T11" fmla="*/ 1490 h 1510"/>
              <a:gd name="T12" fmla="*/ 1 w 1718"/>
              <a:gd name="T13" fmla="*/ 571 h 1510"/>
              <a:gd name="T14" fmla="*/ 440 w 1718"/>
              <a:gd name="T15" fmla="*/ 48 h 1510"/>
              <a:gd name="T16" fmla="*/ 1326 w 1718"/>
              <a:gd name="T17" fmla="*/ 4 h 1510"/>
              <a:gd name="T18" fmla="*/ 1201 w 1718"/>
              <a:gd name="T19" fmla="*/ 1207 h 1510"/>
              <a:gd name="T20" fmla="*/ 195 w 1718"/>
              <a:gd name="T21" fmla="*/ 1302 h 1510"/>
              <a:gd name="T22" fmla="*/ 195 w 1718"/>
              <a:gd name="T23" fmla="*/ 1028 h 1510"/>
              <a:gd name="T24" fmla="*/ 1201 w 1718"/>
              <a:gd name="T25" fmla="*/ 1123 h 1510"/>
              <a:gd name="T26" fmla="*/ 195 w 1718"/>
              <a:gd name="T27" fmla="*/ 1028 h 1510"/>
              <a:gd name="T28" fmla="*/ 1201 w 1718"/>
              <a:gd name="T29" fmla="*/ 848 h 1510"/>
              <a:gd name="T30" fmla="*/ 195 w 1718"/>
              <a:gd name="T31" fmla="*/ 943 h 1510"/>
              <a:gd name="T32" fmla="*/ 195 w 1718"/>
              <a:gd name="T33" fmla="*/ 668 h 1510"/>
              <a:gd name="T34" fmla="*/ 1201 w 1718"/>
              <a:gd name="T35" fmla="*/ 763 h 1510"/>
              <a:gd name="T36" fmla="*/ 195 w 1718"/>
              <a:gd name="T37" fmla="*/ 668 h 1510"/>
              <a:gd name="T38" fmla="*/ 1201 w 1718"/>
              <a:gd name="T39" fmla="*/ 173 h 1510"/>
              <a:gd name="T40" fmla="*/ 667 w 1718"/>
              <a:gd name="T41" fmla="*/ 557 h 1510"/>
              <a:gd name="T42" fmla="*/ 71 w 1718"/>
              <a:gd name="T43" fmla="*/ 571 h 1510"/>
              <a:gd name="T44" fmla="*/ 1297 w 1718"/>
              <a:gd name="T45" fmla="*/ 1439 h 1510"/>
              <a:gd name="T46" fmla="*/ 1320 w 1718"/>
              <a:gd name="T47" fmla="*/ 75 h 1510"/>
              <a:gd name="T48" fmla="*/ 554 w 1718"/>
              <a:gd name="T49" fmla="*/ 505 h 1510"/>
              <a:gd name="T50" fmla="*/ 71 w 1718"/>
              <a:gd name="T51" fmla="*/ 571 h 1510"/>
              <a:gd name="T52" fmla="*/ 483 w 1718"/>
              <a:gd name="T53" fmla="*/ 500 h 1510"/>
              <a:gd name="T54" fmla="*/ 105 w 1718"/>
              <a:gd name="T55" fmla="*/ 500 h 1510"/>
              <a:gd name="T56" fmla="*/ 1558 w 1718"/>
              <a:gd name="T57" fmla="*/ 1350 h 1510"/>
              <a:gd name="T58" fmla="*/ 1591 w 1718"/>
              <a:gd name="T59" fmla="*/ 1439 h 1510"/>
              <a:gd name="T60" fmla="*/ 1647 w 1718"/>
              <a:gd name="T61" fmla="*/ 312 h 1510"/>
              <a:gd name="T62" fmla="*/ 1391 w 1718"/>
              <a:gd name="T63" fmla="*/ 1439 h 1510"/>
              <a:gd name="T64" fmla="*/ 1487 w 1718"/>
              <a:gd name="T65" fmla="*/ 1350 h 1510"/>
              <a:gd name="T66" fmla="*/ 1391 w 1718"/>
              <a:gd name="T67" fmla="*/ 188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18" h="1510">
                <a:moveTo>
                  <a:pt x="1326" y="4"/>
                </a:moveTo>
                <a:cubicBezTo>
                  <a:pt x="1362" y="4"/>
                  <a:pt x="1391" y="33"/>
                  <a:pt x="1391" y="69"/>
                </a:cubicBezTo>
                <a:cubicBezTo>
                  <a:pt x="1391" y="117"/>
                  <a:pt x="1391" y="117"/>
                  <a:pt x="1391" y="117"/>
                </a:cubicBezTo>
                <a:cubicBezTo>
                  <a:pt x="1492" y="118"/>
                  <a:pt x="1492" y="118"/>
                  <a:pt x="1492" y="118"/>
                </a:cubicBezTo>
                <a:cubicBezTo>
                  <a:pt x="1529" y="118"/>
                  <a:pt x="1558" y="145"/>
                  <a:pt x="1558" y="181"/>
                </a:cubicBezTo>
                <a:cubicBezTo>
                  <a:pt x="1558" y="242"/>
                  <a:pt x="1558" y="242"/>
                  <a:pt x="1558" y="242"/>
                </a:cubicBezTo>
                <a:cubicBezTo>
                  <a:pt x="1652" y="242"/>
                  <a:pt x="1652" y="242"/>
                  <a:pt x="1652" y="242"/>
                </a:cubicBezTo>
                <a:cubicBezTo>
                  <a:pt x="1688" y="242"/>
                  <a:pt x="1718" y="269"/>
                  <a:pt x="1718" y="305"/>
                </a:cubicBezTo>
                <a:cubicBezTo>
                  <a:pt x="1718" y="1350"/>
                  <a:pt x="1718" y="1350"/>
                  <a:pt x="1718" y="1350"/>
                </a:cubicBezTo>
                <a:cubicBezTo>
                  <a:pt x="1718" y="1489"/>
                  <a:pt x="1655" y="1510"/>
                  <a:pt x="1560" y="1510"/>
                </a:cubicBezTo>
                <a:cubicBezTo>
                  <a:pt x="1050" y="1510"/>
                  <a:pt x="576" y="1510"/>
                  <a:pt x="66" y="1510"/>
                </a:cubicBezTo>
                <a:cubicBezTo>
                  <a:pt x="48" y="1510"/>
                  <a:pt x="32" y="1502"/>
                  <a:pt x="20" y="1490"/>
                </a:cubicBezTo>
                <a:cubicBezTo>
                  <a:pt x="8" y="1479"/>
                  <a:pt x="1" y="1462"/>
                  <a:pt x="1" y="1444"/>
                </a:cubicBezTo>
                <a:cubicBezTo>
                  <a:pt x="1" y="571"/>
                  <a:pt x="1" y="571"/>
                  <a:pt x="1" y="571"/>
                </a:cubicBezTo>
                <a:cubicBezTo>
                  <a:pt x="1" y="504"/>
                  <a:pt x="0" y="500"/>
                  <a:pt x="47" y="452"/>
                </a:cubicBezTo>
                <a:cubicBezTo>
                  <a:pt x="440" y="48"/>
                  <a:pt x="440" y="48"/>
                  <a:pt x="440" y="48"/>
                </a:cubicBezTo>
                <a:cubicBezTo>
                  <a:pt x="487" y="0"/>
                  <a:pt x="482" y="4"/>
                  <a:pt x="554" y="4"/>
                </a:cubicBezTo>
                <a:cubicBezTo>
                  <a:pt x="1326" y="4"/>
                  <a:pt x="1326" y="4"/>
                  <a:pt x="1326" y="4"/>
                </a:cubicBezTo>
                <a:close/>
                <a:moveTo>
                  <a:pt x="195" y="1207"/>
                </a:moveTo>
                <a:cubicBezTo>
                  <a:pt x="1201" y="1207"/>
                  <a:pt x="1201" y="1207"/>
                  <a:pt x="1201" y="1207"/>
                </a:cubicBezTo>
                <a:cubicBezTo>
                  <a:pt x="1201" y="1302"/>
                  <a:pt x="1201" y="1302"/>
                  <a:pt x="1201" y="1302"/>
                </a:cubicBezTo>
                <a:cubicBezTo>
                  <a:pt x="195" y="1302"/>
                  <a:pt x="195" y="1302"/>
                  <a:pt x="195" y="1302"/>
                </a:cubicBezTo>
                <a:cubicBezTo>
                  <a:pt x="195" y="1207"/>
                  <a:pt x="195" y="1207"/>
                  <a:pt x="195" y="1207"/>
                </a:cubicBezTo>
                <a:close/>
                <a:moveTo>
                  <a:pt x="195" y="1028"/>
                </a:moveTo>
                <a:cubicBezTo>
                  <a:pt x="1201" y="1028"/>
                  <a:pt x="1201" y="1028"/>
                  <a:pt x="1201" y="1028"/>
                </a:cubicBezTo>
                <a:cubicBezTo>
                  <a:pt x="1201" y="1123"/>
                  <a:pt x="1201" y="1123"/>
                  <a:pt x="1201" y="1123"/>
                </a:cubicBezTo>
                <a:cubicBezTo>
                  <a:pt x="195" y="1123"/>
                  <a:pt x="195" y="1123"/>
                  <a:pt x="195" y="1123"/>
                </a:cubicBezTo>
                <a:cubicBezTo>
                  <a:pt x="195" y="1028"/>
                  <a:pt x="195" y="1028"/>
                  <a:pt x="195" y="1028"/>
                </a:cubicBezTo>
                <a:close/>
                <a:moveTo>
                  <a:pt x="195" y="848"/>
                </a:moveTo>
                <a:cubicBezTo>
                  <a:pt x="1201" y="848"/>
                  <a:pt x="1201" y="848"/>
                  <a:pt x="1201" y="848"/>
                </a:cubicBezTo>
                <a:cubicBezTo>
                  <a:pt x="1201" y="943"/>
                  <a:pt x="1201" y="943"/>
                  <a:pt x="1201" y="943"/>
                </a:cubicBezTo>
                <a:cubicBezTo>
                  <a:pt x="195" y="943"/>
                  <a:pt x="195" y="943"/>
                  <a:pt x="195" y="943"/>
                </a:cubicBezTo>
                <a:cubicBezTo>
                  <a:pt x="195" y="848"/>
                  <a:pt x="195" y="848"/>
                  <a:pt x="195" y="848"/>
                </a:cubicBezTo>
                <a:close/>
                <a:moveTo>
                  <a:pt x="195" y="668"/>
                </a:moveTo>
                <a:cubicBezTo>
                  <a:pt x="1201" y="668"/>
                  <a:pt x="1201" y="668"/>
                  <a:pt x="1201" y="668"/>
                </a:cubicBezTo>
                <a:cubicBezTo>
                  <a:pt x="1201" y="763"/>
                  <a:pt x="1201" y="763"/>
                  <a:pt x="1201" y="763"/>
                </a:cubicBezTo>
                <a:cubicBezTo>
                  <a:pt x="195" y="763"/>
                  <a:pt x="195" y="763"/>
                  <a:pt x="195" y="763"/>
                </a:cubicBezTo>
                <a:cubicBezTo>
                  <a:pt x="195" y="668"/>
                  <a:pt x="195" y="668"/>
                  <a:pt x="195" y="668"/>
                </a:cubicBezTo>
                <a:close/>
                <a:moveTo>
                  <a:pt x="667" y="173"/>
                </a:moveTo>
                <a:cubicBezTo>
                  <a:pt x="1201" y="173"/>
                  <a:pt x="1201" y="173"/>
                  <a:pt x="1201" y="173"/>
                </a:cubicBezTo>
                <a:cubicBezTo>
                  <a:pt x="1201" y="557"/>
                  <a:pt x="1201" y="557"/>
                  <a:pt x="1201" y="557"/>
                </a:cubicBezTo>
                <a:cubicBezTo>
                  <a:pt x="667" y="557"/>
                  <a:pt x="667" y="557"/>
                  <a:pt x="667" y="557"/>
                </a:cubicBezTo>
                <a:cubicBezTo>
                  <a:pt x="667" y="173"/>
                  <a:pt x="667" y="173"/>
                  <a:pt x="667" y="173"/>
                </a:cubicBezTo>
                <a:close/>
                <a:moveTo>
                  <a:pt x="71" y="571"/>
                </a:moveTo>
                <a:cubicBezTo>
                  <a:pt x="71" y="1439"/>
                  <a:pt x="71" y="1439"/>
                  <a:pt x="71" y="1439"/>
                </a:cubicBezTo>
                <a:cubicBezTo>
                  <a:pt x="1297" y="1439"/>
                  <a:pt x="1297" y="1439"/>
                  <a:pt x="1297" y="1439"/>
                </a:cubicBezTo>
                <a:cubicBezTo>
                  <a:pt x="1320" y="1439"/>
                  <a:pt x="1320" y="1439"/>
                  <a:pt x="1320" y="1439"/>
                </a:cubicBezTo>
                <a:cubicBezTo>
                  <a:pt x="1320" y="75"/>
                  <a:pt x="1320" y="75"/>
                  <a:pt x="1320" y="75"/>
                </a:cubicBezTo>
                <a:cubicBezTo>
                  <a:pt x="554" y="75"/>
                  <a:pt x="554" y="75"/>
                  <a:pt x="554" y="75"/>
                </a:cubicBezTo>
                <a:cubicBezTo>
                  <a:pt x="554" y="505"/>
                  <a:pt x="554" y="505"/>
                  <a:pt x="554" y="505"/>
                </a:cubicBezTo>
                <a:cubicBezTo>
                  <a:pt x="554" y="541"/>
                  <a:pt x="524" y="571"/>
                  <a:pt x="488" y="571"/>
                </a:cubicBezTo>
                <a:cubicBezTo>
                  <a:pt x="71" y="571"/>
                  <a:pt x="71" y="571"/>
                  <a:pt x="71" y="571"/>
                </a:cubicBezTo>
                <a:close/>
                <a:moveTo>
                  <a:pt x="105" y="500"/>
                </a:moveTo>
                <a:cubicBezTo>
                  <a:pt x="483" y="500"/>
                  <a:pt x="483" y="500"/>
                  <a:pt x="483" y="500"/>
                </a:cubicBezTo>
                <a:cubicBezTo>
                  <a:pt x="483" y="111"/>
                  <a:pt x="483" y="111"/>
                  <a:pt x="483" y="111"/>
                </a:cubicBezTo>
                <a:cubicBezTo>
                  <a:pt x="105" y="500"/>
                  <a:pt x="105" y="500"/>
                  <a:pt x="105" y="500"/>
                </a:cubicBezTo>
                <a:close/>
                <a:moveTo>
                  <a:pt x="1558" y="312"/>
                </a:moveTo>
                <a:cubicBezTo>
                  <a:pt x="1558" y="1350"/>
                  <a:pt x="1558" y="1350"/>
                  <a:pt x="1558" y="1350"/>
                </a:cubicBezTo>
                <a:cubicBezTo>
                  <a:pt x="1558" y="1388"/>
                  <a:pt x="1554" y="1417"/>
                  <a:pt x="1545" y="1439"/>
                </a:cubicBezTo>
                <a:cubicBezTo>
                  <a:pt x="1591" y="1439"/>
                  <a:pt x="1591" y="1439"/>
                  <a:pt x="1591" y="1439"/>
                </a:cubicBezTo>
                <a:cubicBezTo>
                  <a:pt x="1631" y="1439"/>
                  <a:pt x="1647" y="1409"/>
                  <a:pt x="1647" y="1350"/>
                </a:cubicBezTo>
                <a:cubicBezTo>
                  <a:pt x="1647" y="312"/>
                  <a:pt x="1647" y="312"/>
                  <a:pt x="1647" y="312"/>
                </a:cubicBezTo>
                <a:cubicBezTo>
                  <a:pt x="1558" y="312"/>
                  <a:pt x="1558" y="312"/>
                  <a:pt x="1558" y="312"/>
                </a:cubicBezTo>
                <a:close/>
                <a:moveTo>
                  <a:pt x="1391" y="1439"/>
                </a:moveTo>
                <a:cubicBezTo>
                  <a:pt x="1431" y="1439"/>
                  <a:pt x="1431" y="1439"/>
                  <a:pt x="1431" y="1439"/>
                </a:cubicBezTo>
                <a:cubicBezTo>
                  <a:pt x="1471" y="1439"/>
                  <a:pt x="1487" y="1409"/>
                  <a:pt x="1487" y="1350"/>
                </a:cubicBezTo>
                <a:cubicBezTo>
                  <a:pt x="1487" y="188"/>
                  <a:pt x="1487" y="188"/>
                  <a:pt x="1487" y="188"/>
                </a:cubicBezTo>
                <a:cubicBezTo>
                  <a:pt x="1391" y="188"/>
                  <a:pt x="1391" y="188"/>
                  <a:pt x="1391" y="188"/>
                </a:cubicBezTo>
                <a:cubicBezTo>
                  <a:pt x="1391" y="1439"/>
                  <a:pt x="1391" y="1439"/>
                  <a:pt x="1391" y="14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srgbClr val="3F4548"/>
              </a:solidFill>
            </a:endParaRPr>
          </a:p>
        </p:txBody>
      </p:sp>
      <p:sp>
        <p:nvSpPr>
          <p:cNvPr id="79" name="Freeform 78"/>
          <p:cNvSpPr>
            <a:spLocks noChangeAspect="1" noEditPoints="1"/>
          </p:cNvSpPr>
          <p:nvPr/>
        </p:nvSpPr>
        <p:spPr bwMode="auto">
          <a:xfrm>
            <a:off x="2505399" y="4149080"/>
            <a:ext cx="159464" cy="174934"/>
          </a:xfrm>
          <a:custGeom>
            <a:avLst/>
            <a:gdLst>
              <a:gd name="T0" fmla="*/ 1391 w 1718"/>
              <a:gd name="T1" fmla="*/ 69 h 1510"/>
              <a:gd name="T2" fmla="*/ 1492 w 1718"/>
              <a:gd name="T3" fmla="*/ 118 h 1510"/>
              <a:gd name="T4" fmla="*/ 1558 w 1718"/>
              <a:gd name="T5" fmla="*/ 242 h 1510"/>
              <a:gd name="T6" fmla="*/ 1718 w 1718"/>
              <a:gd name="T7" fmla="*/ 305 h 1510"/>
              <a:gd name="T8" fmla="*/ 1560 w 1718"/>
              <a:gd name="T9" fmla="*/ 1510 h 1510"/>
              <a:gd name="T10" fmla="*/ 20 w 1718"/>
              <a:gd name="T11" fmla="*/ 1490 h 1510"/>
              <a:gd name="T12" fmla="*/ 1 w 1718"/>
              <a:gd name="T13" fmla="*/ 571 h 1510"/>
              <a:gd name="T14" fmla="*/ 440 w 1718"/>
              <a:gd name="T15" fmla="*/ 48 h 1510"/>
              <a:gd name="T16" fmla="*/ 1326 w 1718"/>
              <a:gd name="T17" fmla="*/ 4 h 1510"/>
              <a:gd name="T18" fmla="*/ 1201 w 1718"/>
              <a:gd name="T19" fmla="*/ 1207 h 1510"/>
              <a:gd name="T20" fmla="*/ 195 w 1718"/>
              <a:gd name="T21" fmla="*/ 1302 h 1510"/>
              <a:gd name="T22" fmla="*/ 195 w 1718"/>
              <a:gd name="T23" fmla="*/ 1028 h 1510"/>
              <a:gd name="T24" fmla="*/ 1201 w 1718"/>
              <a:gd name="T25" fmla="*/ 1123 h 1510"/>
              <a:gd name="T26" fmla="*/ 195 w 1718"/>
              <a:gd name="T27" fmla="*/ 1028 h 1510"/>
              <a:gd name="T28" fmla="*/ 1201 w 1718"/>
              <a:gd name="T29" fmla="*/ 848 h 1510"/>
              <a:gd name="T30" fmla="*/ 195 w 1718"/>
              <a:gd name="T31" fmla="*/ 943 h 1510"/>
              <a:gd name="T32" fmla="*/ 195 w 1718"/>
              <a:gd name="T33" fmla="*/ 668 h 1510"/>
              <a:gd name="T34" fmla="*/ 1201 w 1718"/>
              <a:gd name="T35" fmla="*/ 763 h 1510"/>
              <a:gd name="T36" fmla="*/ 195 w 1718"/>
              <a:gd name="T37" fmla="*/ 668 h 1510"/>
              <a:gd name="T38" fmla="*/ 1201 w 1718"/>
              <a:gd name="T39" fmla="*/ 173 h 1510"/>
              <a:gd name="T40" fmla="*/ 667 w 1718"/>
              <a:gd name="T41" fmla="*/ 557 h 1510"/>
              <a:gd name="T42" fmla="*/ 71 w 1718"/>
              <a:gd name="T43" fmla="*/ 571 h 1510"/>
              <a:gd name="T44" fmla="*/ 1297 w 1718"/>
              <a:gd name="T45" fmla="*/ 1439 h 1510"/>
              <a:gd name="T46" fmla="*/ 1320 w 1718"/>
              <a:gd name="T47" fmla="*/ 75 h 1510"/>
              <a:gd name="T48" fmla="*/ 554 w 1718"/>
              <a:gd name="T49" fmla="*/ 505 h 1510"/>
              <a:gd name="T50" fmla="*/ 71 w 1718"/>
              <a:gd name="T51" fmla="*/ 571 h 1510"/>
              <a:gd name="T52" fmla="*/ 483 w 1718"/>
              <a:gd name="T53" fmla="*/ 500 h 1510"/>
              <a:gd name="T54" fmla="*/ 105 w 1718"/>
              <a:gd name="T55" fmla="*/ 500 h 1510"/>
              <a:gd name="T56" fmla="*/ 1558 w 1718"/>
              <a:gd name="T57" fmla="*/ 1350 h 1510"/>
              <a:gd name="T58" fmla="*/ 1591 w 1718"/>
              <a:gd name="T59" fmla="*/ 1439 h 1510"/>
              <a:gd name="T60" fmla="*/ 1647 w 1718"/>
              <a:gd name="T61" fmla="*/ 312 h 1510"/>
              <a:gd name="T62" fmla="*/ 1391 w 1718"/>
              <a:gd name="T63" fmla="*/ 1439 h 1510"/>
              <a:gd name="T64" fmla="*/ 1487 w 1718"/>
              <a:gd name="T65" fmla="*/ 1350 h 1510"/>
              <a:gd name="T66" fmla="*/ 1391 w 1718"/>
              <a:gd name="T67" fmla="*/ 188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18" h="1510">
                <a:moveTo>
                  <a:pt x="1326" y="4"/>
                </a:moveTo>
                <a:cubicBezTo>
                  <a:pt x="1362" y="4"/>
                  <a:pt x="1391" y="33"/>
                  <a:pt x="1391" y="69"/>
                </a:cubicBezTo>
                <a:cubicBezTo>
                  <a:pt x="1391" y="117"/>
                  <a:pt x="1391" y="117"/>
                  <a:pt x="1391" y="117"/>
                </a:cubicBezTo>
                <a:cubicBezTo>
                  <a:pt x="1492" y="118"/>
                  <a:pt x="1492" y="118"/>
                  <a:pt x="1492" y="118"/>
                </a:cubicBezTo>
                <a:cubicBezTo>
                  <a:pt x="1529" y="118"/>
                  <a:pt x="1558" y="145"/>
                  <a:pt x="1558" y="181"/>
                </a:cubicBezTo>
                <a:cubicBezTo>
                  <a:pt x="1558" y="242"/>
                  <a:pt x="1558" y="242"/>
                  <a:pt x="1558" y="242"/>
                </a:cubicBezTo>
                <a:cubicBezTo>
                  <a:pt x="1652" y="242"/>
                  <a:pt x="1652" y="242"/>
                  <a:pt x="1652" y="242"/>
                </a:cubicBezTo>
                <a:cubicBezTo>
                  <a:pt x="1688" y="242"/>
                  <a:pt x="1718" y="269"/>
                  <a:pt x="1718" y="305"/>
                </a:cubicBezTo>
                <a:cubicBezTo>
                  <a:pt x="1718" y="1350"/>
                  <a:pt x="1718" y="1350"/>
                  <a:pt x="1718" y="1350"/>
                </a:cubicBezTo>
                <a:cubicBezTo>
                  <a:pt x="1718" y="1489"/>
                  <a:pt x="1655" y="1510"/>
                  <a:pt x="1560" y="1510"/>
                </a:cubicBezTo>
                <a:cubicBezTo>
                  <a:pt x="1050" y="1510"/>
                  <a:pt x="576" y="1510"/>
                  <a:pt x="66" y="1510"/>
                </a:cubicBezTo>
                <a:cubicBezTo>
                  <a:pt x="48" y="1510"/>
                  <a:pt x="32" y="1502"/>
                  <a:pt x="20" y="1490"/>
                </a:cubicBezTo>
                <a:cubicBezTo>
                  <a:pt x="8" y="1479"/>
                  <a:pt x="1" y="1462"/>
                  <a:pt x="1" y="1444"/>
                </a:cubicBezTo>
                <a:cubicBezTo>
                  <a:pt x="1" y="571"/>
                  <a:pt x="1" y="571"/>
                  <a:pt x="1" y="571"/>
                </a:cubicBezTo>
                <a:cubicBezTo>
                  <a:pt x="1" y="504"/>
                  <a:pt x="0" y="500"/>
                  <a:pt x="47" y="452"/>
                </a:cubicBezTo>
                <a:cubicBezTo>
                  <a:pt x="440" y="48"/>
                  <a:pt x="440" y="48"/>
                  <a:pt x="440" y="48"/>
                </a:cubicBezTo>
                <a:cubicBezTo>
                  <a:pt x="487" y="0"/>
                  <a:pt x="482" y="4"/>
                  <a:pt x="554" y="4"/>
                </a:cubicBezTo>
                <a:cubicBezTo>
                  <a:pt x="1326" y="4"/>
                  <a:pt x="1326" y="4"/>
                  <a:pt x="1326" y="4"/>
                </a:cubicBezTo>
                <a:close/>
                <a:moveTo>
                  <a:pt x="195" y="1207"/>
                </a:moveTo>
                <a:cubicBezTo>
                  <a:pt x="1201" y="1207"/>
                  <a:pt x="1201" y="1207"/>
                  <a:pt x="1201" y="1207"/>
                </a:cubicBezTo>
                <a:cubicBezTo>
                  <a:pt x="1201" y="1302"/>
                  <a:pt x="1201" y="1302"/>
                  <a:pt x="1201" y="1302"/>
                </a:cubicBezTo>
                <a:cubicBezTo>
                  <a:pt x="195" y="1302"/>
                  <a:pt x="195" y="1302"/>
                  <a:pt x="195" y="1302"/>
                </a:cubicBezTo>
                <a:cubicBezTo>
                  <a:pt x="195" y="1207"/>
                  <a:pt x="195" y="1207"/>
                  <a:pt x="195" y="1207"/>
                </a:cubicBezTo>
                <a:close/>
                <a:moveTo>
                  <a:pt x="195" y="1028"/>
                </a:moveTo>
                <a:cubicBezTo>
                  <a:pt x="1201" y="1028"/>
                  <a:pt x="1201" y="1028"/>
                  <a:pt x="1201" y="1028"/>
                </a:cubicBezTo>
                <a:cubicBezTo>
                  <a:pt x="1201" y="1123"/>
                  <a:pt x="1201" y="1123"/>
                  <a:pt x="1201" y="1123"/>
                </a:cubicBezTo>
                <a:cubicBezTo>
                  <a:pt x="195" y="1123"/>
                  <a:pt x="195" y="1123"/>
                  <a:pt x="195" y="1123"/>
                </a:cubicBezTo>
                <a:cubicBezTo>
                  <a:pt x="195" y="1028"/>
                  <a:pt x="195" y="1028"/>
                  <a:pt x="195" y="1028"/>
                </a:cubicBezTo>
                <a:close/>
                <a:moveTo>
                  <a:pt x="195" y="848"/>
                </a:moveTo>
                <a:cubicBezTo>
                  <a:pt x="1201" y="848"/>
                  <a:pt x="1201" y="848"/>
                  <a:pt x="1201" y="848"/>
                </a:cubicBezTo>
                <a:cubicBezTo>
                  <a:pt x="1201" y="943"/>
                  <a:pt x="1201" y="943"/>
                  <a:pt x="1201" y="943"/>
                </a:cubicBezTo>
                <a:cubicBezTo>
                  <a:pt x="195" y="943"/>
                  <a:pt x="195" y="943"/>
                  <a:pt x="195" y="943"/>
                </a:cubicBezTo>
                <a:cubicBezTo>
                  <a:pt x="195" y="848"/>
                  <a:pt x="195" y="848"/>
                  <a:pt x="195" y="848"/>
                </a:cubicBezTo>
                <a:close/>
                <a:moveTo>
                  <a:pt x="195" y="668"/>
                </a:moveTo>
                <a:cubicBezTo>
                  <a:pt x="1201" y="668"/>
                  <a:pt x="1201" y="668"/>
                  <a:pt x="1201" y="668"/>
                </a:cubicBezTo>
                <a:cubicBezTo>
                  <a:pt x="1201" y="763"/>
                  <a:pt x="1201" y="763"/>
                  <a:pt x="1201" y="763"/>
                </a:cubicBezTo>
                <a:cubicBezTo>
                  <a:pt x="195" y="763"/>
                  <a:pt x="195" y="763"/>
                  <a:pt x="195" y="763"/>
                </a:cubicBezTo>
                <a:cubicBezTo>
                  <a:pt x="195" y="668"/>
                  <a:pt x="195" y="668"/>
                  <a:pt x="195" y="668"/>
                </a:cubicBezTo>
                <a:close/>
                <a:moveTo>
                  <a:pt x="667" y="173"/>
                </a:moveTo>
                <a:cubicBezTo>
                  <a:pt x="1201" y="173"/>
                  <a:pt x="1201" y="173"/>
                  <a:pt x="1201" y="173"/>
                </a:cubicBezTo>
                <a:cubicBezTo>
                  <a:pt x="1201" y="557"/>
                  <a:pt x="1201" y="557"/>
                  <a:pt x="1201" y="557"/>
                </a:cubicBezTo>
                <a:cubicBezTo>
                  <a:pt x="667" y="557"/>
                  <a:pt x="667" y="557"/>
                  <a:pt x="667" y="557"/>
                </a:cubicBezTo>
                <a:cubicBezTo>
                  <a:pt x="667" y="173"/>
                  <a:pt x="667" y="173"/>
                  <a:pt x="667" y="173"/>
                </a:cubicBezTo>
                <a:close/>
                <a:moveTo>
                  <a:pt x="71" y="571"/>
                </a:moveTo>
                <a:cubicBezTo>
                  <a:pt x="71" y="1439"/>
                  <a:pt x="71" y="1439"/>
                  <a:pt x="71" y="1439"/>
                </a:cubicBezTo>
                <a:cubicBezTo>
                  <a:pt x="1297" y="1439"/>
                  <a:pt x="1297" y="1439"/>
                  <a:pt x="1297" y="1439"/>
                </a:cubicBezTo>
                <a:cubicBezTo>
                  <a:pt x="1320" y="1439"/>
                  <a:pt x="1320" y="1439"/>
                  <a:pt x="1320" y="1439"/>
                </a:cubicBezTo>
                <a:cubicBezTo>
                  <a:pt x="1320" y="75"/>
                  <a:pt x="1320" y="75"/>
                  <a:pt x="1320" y="75"/>
                </a:cubicBezTo>
                <a:cubicBezTo>
                  <a:pt x="554" y="75"/>
                  <a:pt x="554" y="75"/>
                  <a:pt x="554" y="75"/>
                </a:cubicBezTo>
                <a:cubicBezTo>
                  <a:pt x="554" y="505"/>
                  <a:pt x="554" y="505"/>
                  <a:pt x="554" y="505"/>
                </a:cubicBezTo>
                <a:cubicBezTo>
                  <a:pt x="554" y="541"/>
                  <a:pt x="524" y="571"/>
                  <a:pt x="488" y="571"/>
                </a:cubicBezTo>
                <a:cubicBezTo>
                  <a:pt x="71" y="571"/>
                  <a:pt x="71" y="571"/>
                  <a:pt x="71" y="571"/>
                </a:cubicBezTo>
                <a:close/>
                <a:moveTo>
                  <a:pt x="105" y="500"/>
                </a:moveTo>
                <a:cubicBezTo>
                  <a:pt x="483" y="500"/>
                  <a:pt x="483" y="500"/>
                  <a:pt x="483" y="500"/>
                </a:cubicBezTo>
                <a:cubicBezTo>
                  <a:pt x="483" y="111"/>
                  <a:pt x="483" y="111"/>
                  <a:pt x="483" y="111"/>
                </a:cubicBezTo>
                <a:cubicBezTo>
                  <a:pt x="105" y="500"/>
                  <a:pt x="105" y="500"/>
                  <a:pt x="105" y="500"/>
                </a:cubicBezTo>
                <a:close/>
                <a:moveTo>
                  <a:pt x="1558" y="312"/>
                </a:moveTo>
                <a:cubicBezTo>
                  <a:pt x="1558" y="1350"/>
                  <a:pt x="1558" y="1350"/>
                  <a:pt x="1558" y="1350"/>
                </a:cubicBezTo>
                <a:cubicBezTo>
                  <a:pt x="1558" y="1388"/>
                  <a:pt x="1554" y="1417"/>
                  <a:pt x="1545" y="1439"/>
                </a:cubicBezTo>
                <a:cubicBezTo>
                  <a:pt x="1591" y="1439"/>
                  <a:pt x="1591" y="1439"/>
                  <a:pt x="1591" y="1439"/>
                </a:cubicBezTo>
                <a:cubicBezTo>
                  <a:pt x="1631" y="1439"/>
                  <a:pt x="1647" y="1409"/>
                  <a:pt x="1647" y="1350"/>
                </a:cubicBezTo>
                <a:cubicBezTo>
                  <a:pt x="1647" y="312"/>
                  <a:pt x="1647" y="312"/>
                  <a:pt x="1647" y="312"/>
                </a:cubicBezTo>
                <a:cubicBezTo>
                  <a:pt x="1558" y="312"/>
                  <a:pt x="1558" y="312"/>
                  <a:pt x="1558" y="312"/>
                </a:cubicBezTo>
                <a:close/>
                <a:moveTo>
                  <a:pt x="1391" y="1439"/>
                </a:moveTo>
                <a:cubicBezTo>
                  <a:pt x="1431" y="1439"/>
                  <a:pt x="1431" y="1439"/>
                  <a:pt x="1431" y="1439"/>
                </a:cubicBezTo>
                <a:cubicBezTo>
                  <a:pt x="1471" y="1439"/>
                  <a:pt x="1487" y="1409"/>
                  <a:pt x="1487" y="1350"/>
                </a:cubicBezTo>
                <a:cubicBezTo>
                  <a:pt x="1487" y="188"/>
                  <a:pt x="1487" y="188"/>
                  <a:pt x="1487" y="188"/>
                </a:cubicBezTo>
                <a:cubicBezTo>
                  <a:pt x="1391" y="188"/>
                  <a:pt x="1391" y="188"/>
                  <a:pt x="1391" y="188"/>
                </a:cubicBezTo>
                <a:cubicBezTo>
                  <a:pt x="1391" y="1439"/>
                  <a:pt x="1391" y="1439"/>
                  <a:pt x="1391" y="14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srgbClr val="3F4548"/>
              </a:solidFill>
            </a:endParaRPr>
          </a:p>
        </p:txBody>
      </p:sp>
      <p:sp>
        <p:nvSpPr>
          <p:cNvPr id="80" name="Freeform 79"/>
          <p:cNvSpPr>
            <a:spLocks noChangeAspect="1" noEditPoints="1"/>
          </p:cNvSpPr>
          <p:nvPr/>
        </p:nvSpPr>
        <p:spPr bwMode="auto">
          <a:xfrm>
            <a:off x="2696176" y="4149080"/>
            <a:ext cx="159464" cy="174934"/>
          </a:xfrm>
          <a:custGeom>
            <a:avLst/>
            <a:gdLst>
              <a:gd name="T0" fmla="*/ 1391 w 1718"/>
              <a:gd name="T1" fmla="*/ 69 h 1510"/>
              <a:gd name="T2" fmla="*/ 1492 w 1718"/>
              <a:gd name="T3" fmla="*/ 118 h 1510"/>
              <a:gd name="T4" fmla="*/ 1558 w 1718"/>
              <a:gd name="T5" fmla="*/ 242 h 1510"/>
              <a:gd name="T6" fmla="*/ 1718 w 1718"/>
              <a:gd name="T7" fmla="*/ 305 h 1510"/>
              <a:gd name="T8" fmla="*/ 1560 w 1718"/>
              <a:gd name="T9" fmla="*/ 1510 h 1510"/>
              <a:gd name="T10" fmla="*/ 20 w 1718"/>
              <a:gd name="T11" fmla="*/ 1490 h 1510"/>
              <a:gd name="T12" fmla="*/ 1 w 1718"/>
              <a:gd name="T13" fmla="*/ 571 h 1510"/>
              <a:gd name="T14" fmla="*/ 440 w 1718"/>
              <a:gd name="T15" fmla="*/ 48 h 1510"/>
              <a:gd name="T16" fmla="*/ 1326 w 1718"/>
              <a:gd name="T17" fmla="*/ 4 h 1510"/>
              <a:gd name="T18" fmla="*/ 1201 w 1718"/>
              <a:gd name="T19" fmla="*/ 1207 h 1510"/>
              <a:gd name="T20" fmla="*/ 195 w 1718"/>
              <a:gd name="T21" fmla="*/ 1302 h 1510"/>
              <a:gd name="T22" fmla="*/ 195 w 1718"/>
              <a:gd name="T23" fmla="*/ 1028 h 1510"/>
              <a:gd name="T24" fmla="*/ 1201 w 1718"/>
              <a:gd name="T25" fmla="*/ 1123 h 1510"/>
              <a:gd name="T26" fmla="*/ 195 w 1718"/>
              <a:gd name="T27" fmla="*/ 1028 h 1510"/>
              <a:gd name="T28" fmla="*/ 1201 w 1718"/>
              <a:gd name="T29" fmla="*/ 848 h 1510"/>
              <a:gd name="T30" fmla="*/ 195 w 1718"/>
              <a:gd name="T31" fmla="*/ 943 h 1510"/>
              <a:gd name="T32" fmla="*/ 195 w 1718"/>
              <a:gd name="T33" fmla="*/ 668 h 1510"/>
              <a:gd name="T34" fmla="*/ 1201 w 1718"/>
              <a:gd name="T35" fmla="*/ 763 h 1510"/>
              <a:gd name="T36" fmla="*/ 195 w 1718"/>
              <a:gd name="T37" fmla="*/ 668 h 1510"/>
              <a:gd name="T38" fmla="*/ 1201 w 1718"/>
              <a:gd name="T39" fmla="*/ 173 h 1510"/>
              <a:gd name="T40" fmla="*/ 667 w 1718"/>
              <a:gd name="T41" fmla="*/ 557 h 1510"/>
              <a:gd name="T42" fmla="*/ 71 w 1718"/>
              <a:gd name="T43" fmla="*/ 571 h 1510"/>
              <a:gd name="T44" fmla="*/ 1297 w 1718"/>
              <a:gd name="T45" fmla="*/ 1439 h 1510"/>
              <a:gd name="T46" fmla="*/ 1320 w 1718"/>
              <a:gd name="T47" fmla="*/ 75 h 1510"/>
              <a:gd name="T48" fmla="*/ 554 w 1718"/>
              <a:gd name="T49" fmla="*/ 505 h 1510"/>
              <a:gd name="T50" fmla="*/ 71 w 1718"/>
              <a:gd name="T51" fmla="*/ 571 h 1510"/>
              <a:gd name="T52" fmla="*/ 483 w 1718"/>
              <a:gd name="T53" fmla="*/ 500 h 1510"/>
              <a:gd name="T54" fmla="*/ 105 w 1718"/>
              <a:gd name="T55" fmla="*/ 500 h 1510"/>
              <a:gd name="T56" fmla="*/ 1558 w 1718"/>
              <a:gd name="T57" fmla="*/ 1350 h 1510"/>
              <a:gd name="T58" fmla="*/ 1591 w 1718"/>
              <a:gd name="T59" fmla="*/ 1439 h 1510"/>
              <a:gd name="T60" fmla="*/ 1647 w 1718"/>
              <a:gd name="T61" fmla="*/ 312 h 1510"/>
              <a:gd name="T62" fmla="*/ 1391 w 1718"/>
              <a:gd name="T63" fmla="*/ 1439 h 1510"/>
              <a:gd name="T64" fmla="*/ 1487 w 1718"/>
              <a:gd name="T65" fmla="*/ 1350 h 1510"/>
              <a:gd name="T66" fmla="*/ 1391 w 1718"/>
              <a:gd name="T67" fmla="*/ 188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18" h="1510">
                <a:moveTo>
                  <a:pt x="1326" y="4"/>
                </a:moveTo>
                <a:cubicBezTo>
                  <a:pt x="1362" y="4"/>
                  <a:pt x="1391" y="33"/>
                  <a:pt x="1391" y="69"/>
                </a:cubicBezTo>
                <a:cubicBezTo>
                  <a:pt x="1391" y="117"/>
                  <a:pt x="1391" y="117"/>
                  <a:pt x="1391" y="117"/>
                </a:cubicBezTo>
                <a:cubicBezTo>
                  <a:pt x="1492" y="118"/>
                  <a:pt x="1492" y="118"/>
                  <a:pt x="1492" y="118"/>
                </a:cubicBezTo>
                <a:cubicBezTo>
                  <a:pt x="1529" y="118"/>
                  <a:pt x="1558" y="145"/>
                  <a:pt x="1558" y="181"/>
                </a:cubicBezTo>
                <a:cubicBezTo>
                  <a:pt x="1558" y="242"/>
                  <a:pt x="1558" y="242"/>
                  <a:pt x="1558" y="242"/>
                </a:cubicBezTo>
                <a:cubicBezTo>
                  <a:pt x="1652" y="242"/>
                  <a:pt x="1652" y="242"/>
                  <a:pt x="1652" y="242"/>
                </a:cubicBezTo>
                <a:cubicBezTo>
                  <a:pt x="1688" y="242"/>
                  <a:pt x="1718" y="269"/>
                  <a:pt x="1718" y="305"/>
                </a:cubicBezTo>
                <a:cubicBezTo>
                  <a:pt x="1718" y="1350"/>
                  <a:pt x="1718" y="1350"/>
                  <a:pt x="1718" y="1350"/>
                </a:cubicBezTo>
                <a:cubicBezTo>
                  <a:pt x="1718" y="1489"/>
                  <a:pt x="1655" y="1510"/>
                  <a:pt x="1560" y="1510"/>
                </a:cubicBezTo>
                <a:cubicBezTo>
                  <a:pt x="1050" y="1510"/>
                  <a:pt x="576" y="1510"/>
                  <a:pt x="66" y="1510"/>
                </a:cubicBezTo>
                <a:cubicBezTo>
                  <a:pt x="48" y="1510"/>
                  <a:pt x="32" y="1502"/>
                  <a:pt x="20" y="1490"/>
                </a:cubicBezTo>
                <a:cubicBezTo>
                  <a:pt x="8" y="1479"/>
                  <a:pt x="1" y="1462"/>
                  <a:pt x="1" y="1444"/>
                </a:cubicBezTo>
                <a:cubicBezTo>
                  <a:pt x="1" y="571"/>
                  <a:pt x="1" y="571"/>
                  <a:pt x="1" y="571"/>
                </a:cubicBezTo>
                <a:cubicBezTo>
                  <a:pt x="1" y="504"/>
                  <a:pt x="0" y="500"/>
                  <a:pt x="47" y="452"/>
                </a:cubicBezTo>
                <a:cubicBezTo>
                  <a:pt x="440" y="48"/>
                  <a:pt x="440" y="48"/>
                  <a:pt x="440" y="48"/>
                </a:cubicBezTo>
                <a:cubicBezTo>
                  <a:pt x="487" y="0"/>
                  <a:pt x="482" y="4"/>
                  <a:pt x="554" y="4"/>
                </a:cubicBezTo>
                <a:cubicBezTo>
                  <a:pt x="1326" y="4"/>
                  <a:pt x="1326" y="4"/>
                  <a:pt x="1326" y="4"/>
                </a:cubicBezTo>
                <a:close/>
                <a:moveTo>
                  <a:pt x="195" y="1207"/>
                </a:moveTo>
                <a:cubicBezTo>
                  <a:pt x="1201" y="1207"/>
                  <a:pt x="1201" y="1207"/>
                  <a:pt x="1201" y="1207"/>
                </a:cubicBezTo>
                <a:cubicBezTo>
                  <a:pt x="1201" y="1302"/>
                  <a:pt x="1201" y="1302"/>
                  <a:pt x="1201" y="1302"/>
                </a:cubicBezTo>
                <a:cubicBezTo>
                  <a:pt x="195" y="1302"/>
                  <a:pt x="195" y="1302"/>
                  <a:pt x="195" y="1302"/>
                </a:cubicBezTo>
                <a:cubicBezTo>
                  <a:pt x="195" y="1207"/>
                  <a:pt x="195" y="1207"/>
                  <a:pt x="195" y="1207"/>
                </a:cubicBezTo>
                <a:close/>
                <a:moveTo>
                  <a:pt x="195" y="1028"/>
                </a:moveTo>
                <a:cubicBezTo>
                  <a:pt x="1201" y="1028"/>
                  <a:pt x="1201" y="1028"/>
                  <a:pt x="1201" y="1028"/>
                </a:cubicBezTo>
                <a:cubicBezTo>
                  <a:pt x="1201" y="1123"/>
                  <a:pt x="1201" y="1123"/>
                  <a:pt x="1201" y="1123"/>
                </a:cubicBezTo>
                <a:cubicBezTo>
                  <a:pt x="195" y="1123"/>
                  <a:pt x="195" y="1123"/>
                  <a:pt x="195" y="1123"/>
                </a:cubicBezTo>
                <a:cubicBezTo>
                  <a:pt x="195" y="1028"/>
                  <a:pt x="195" y="1028"/>
                  <a:pt x="195" y="1028"/>
                </a:cubicBezTo>
                <a:close/>
                <a:moveTo>
                  <a:pt x="195" y="848"/>
                </a:moveTo>
                <a:cubicBezTo>
                  <a:pt x="1201" y="848"/>
                  <a:pt x="1201" y="848"/>
                  <a:pt x="1201" y="848"/>
                </a:cubicBezTo>
                <a:cubicBezTo>
                  <a:pt x="1201" y="943"/>
                  <a:pt x="1201" y="943"/>
                  <a:pt x="1201" y="943"/>
                </a:cubicBezTo>
                <a:cubicBezTo>
                  <a:pt x="195" y="943"/>
                  <a:pt x="195" y="943"/>
                  <a:pt x="195" y="943"/>
                </a:cubicBezTo>
                <a:cubicBezTo>
                  <a:pt x="195" y="848"/>
                  <a:pt x="195" y="848"/>
                  <a:pt x="195" y="848"/>
                </a:cubicBezTo>
                <a:close/>
                <a:moveTo>
                  <a:pt x="195" y="668"/>
                </a:moveTo>
                <a:cubicBezTo>
                  <a:pt x="1201" y="668"/>
                  <a:pt x="1201" y="668"/>
                  <a:pt x="1201" y="668"/>
                </a:cubicBezTo>
                <a:cubicBezTo>
                  <a:pt x="1201" y="763"/>
                  <a:pt x="1201" y="763"/>
                  <a:pt x="1201" y="763"/>
                </a:cubicBezTo>
                <a:cubicBezTo>
                  <a:pt x="195" y="763"/>
                  <a:pt x="195" y="763"/>
                  <a:pt x="195" y="763"/>
                </a:cubicBezTo>
                <a:cubicBezTo>
                  <a:pt x="195" y="668"/>
                  <a:pt x="195" y="668"/>
                  <a:pt x="195" y="668"/>
                </a:cubicBezTo>
                <a:close/>
                <a:moveTo>
                  <a:pt x="667" y="173"/>
                </a:moveTo>
                <a:cubicBezTo>
                  <a:pt x="1201" y="173"/>
                  <a:pt x="1201" y="173"/>
                  <a:pt x="1201" y="173"/>
                </a:cubicBezTo>
                <a:cubicBezTo>
                  <a:pt x="1201" y="557"/>
                  <a:pt x="1201" y="557"/>
                  <a:pt x="1201" y="557"/>
                </a:cubicBezTo>
                <a:cubicBezTo>
                  <a:pt x="667" y="557"/>
                  <a:pt x="667" y="557"/>
                  <a:pt x="667" y="557"/>
                </a:cubicBezTo>
                <a:cubicBezTo>
                  <a:pt x="667" y="173"/>
                  <a:pt x="667" y="173"/>
                  <a:pt x="667" y="173"/>
                </a:cubicBezTo>
                <a:close/>
                <a:moveTo>
                  <a:pt x="71" y="571"/>
                </a:moveTo>
                <a:cubicBezTo>
                  <a:pt x="71" y="1439"/>
                  <a:pt x="71" y="1439"/>
                  <a:pt x="71" y="1439"/>
                </a:cubicBezTo>
                <a:cubicBezTo>
                  <a:pt x="1297" y="1439"/>
                  <a:pt x="1297" y="1439"/>
                  <a:pt x="1297" y="1439"/>
                </a:cubicBezTo>
                <a:cubicBezTo>
                  <a:pt x="1320" y="1439"/>
                  <a:pt x="1320" y="1439"/>
                  <a:pt x="1320" y="1439"/>
                </a:cubicBezTo>
                <a:cubicBezTo>
                  <a:pt x="1320" y="75"/>
                  <a:pt x="1320" y="75"/>
                  <a:pt x="1320" y="75"/>
                </a:cubicBezTo>
                <a:cubicBezTo>
                  <a:pt x="554" y="75"/>
                  <a:pt x="554" y="75"/>
                  <a:pt x="554" y="75"/>
                </a:cubicBezTo>
                <a:cubicBezTo>
                  <a:pt x="554" y="505"/>
                  <a:pt x="554" y="505"/>
                  <a:pt x="554" y="505"/>
                </a:cubicBezTo>
                <a:cubicBezTo>
                  <a:pt x="554" y="541"/>
                  <a:pt x="524" y="571"/>
                  <a:pt x="488" y="571"/>
                </a:cubicBezTo>
                <a:cubicBezTo>
                  <a:pt x="71" y="571"/>
                  <a:pt x="71" y="571"/>
                  <a:pt x="71" y="571"/>
                </a:cubicBezTo>
                <a:close/>
                <a:moveTo>
                  <a:pt x="105" y="500"/>
                </a:moveTo>
                <a:cubicBezTo>
                  <a:pt x="483" y="500"/>
                  <a:pt x="483" y="500"/>
                  <a:pt x="483" y="500"/>
                </a:cubicBezTo>
                <a:cubicBezTo>
                  <a:pt x="483" y="111"/>
                  <a:pt x="483" y="111"/>
                  <a:pt x="483" y="111"/>
                </a:cubicBezTo>
                <a:cubicBezTo>
                  <a:pt x="105" y="500"/>
                  <a:pt x="105" y="500"/>
                  <a:pt x="105" y="500"/>
                </a:cubicBezTo>
                <a:close/>
                <a:moveTo>
                  <a:pt x="1558" y="312"/>
                </a:moveTo>
                <a:cubicBezTo>
                  <a:pt x="1558" y="1350"/>
                  <a:pt x="1558" y="1350"/>
                  <a:pt x="1558" y="1350"/>
                </a:cubicBezTo>
                <a:cubicBezTo>
                  <a:pt x="1558" y="1388"/>
                  <a:pt x="1554" y="1417"/>
                  <a:pt x="1545" y="1439"/>
                </a:cubicBezTo>
                <a:cubicBezTo>
                  <a:pt x="1591" y="1439"/>
                  <a:pt x="1591" y="1439"/>
                  <a:pt x="1591" y="1439"/>
                </a:cubicBezTo>
                <a:cubicBezTo>
                  <a:pt x="1631" y="1439"/>
                  <a:pt x="1647" y="1409"/>
                  <a:pt x="1647" y="1350"/>
                </a:cubicBezTo>
                <a:cubicBezTo>
                  <a:pt x="1647" y="312"/>
                  <a:pt x="1647" y="312"/>
                  <a:pt x="1647" y="312"/>
                </a:cubicBezTo>
                <a:cubicBezTo>
                  <a:pt x="1558" y="312"/>
                  <a:pt x="1558" y="312"/>
                  <a:pt x="1558" y="312"/>
                </a:cubicBezTo>
                <a:close/>
                <a:moveTo>
                  <a:pt x="1391" y="1439"/>
                </a:moveTo>
                <a:cubicBezTo>
                  <a:pt x="1431" y="1439"/>
                  <a:pt x="1431" y="1439"/>
                  <a:pt x="1431" y="1439"/>
                </a:cubicBezTo>
                <a:cubicBezTo>
                  <a:pt x="1471" y="1439"/>
                  <a:pt x="1487" y="1409"/>
                  <a:pt x="1487" y="1350"/>
                </a:cubicBezTo>
                <a:cubicBezTo>
                  <a:pt x="1487" y="188"/>
                  <a:pt x="1487" y="188"/>
                  <a:pt x="1487" y="188"/>
                </a:cubicBezTo>
                <a:cubicBezTo>
                  <a:pt x="1391" y="188"/>
                  <a:pt x="1391" y="188"/>
                  <a:pt x="1391" y="188"/>
                </a:cubicBezTo>
                <a:cubicBezTo>
                  <a:pt x="1391" y="1439"/>
                  <a:pt x="1391" y="1439"/>
                  <a:pt x="1391" y="14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srgbClr val="3F4548"/>
              </a:solidFill>
            </a:endParaRPr>
          </a:p>
        </p:txBody>
      </p:sp>
      <p:sp>
        <p:nvSpPr>
          <p:cNvPr id="81" name="Freeform 80"/>
          <p:cNvSpPr>
            <a:spLocks noChangeAspect="1" noEditPoints="1"/>
          </p:cNvSpPr>
          <p:nvPr/>
        </p:nvSpPr>
        <p:spPr bwMode="auto">
          <a:xfrm>
            <a:off x="2123847" y="5157192"/>
            <a:ext cx="159464" cy="174934"/>
          </a:xfrm>
          <a:custGeom>
            <a:avLst/>
            <a:gdLst>
              <a:gd name="T0" fmla="*/ 1391 w 1718"/>
              <a:gd name="T1" fmla="*/ 69 h 1510"/>
              <a:gd name="T2" fmla="*/ 1492 w 1718"/>
              <a:gd name="T3" fmla="*/ 118 h 1510"/>
              <a:gd name="T4" fmla="*/ 1558 w 1718"/>
              <a:gd name="T5" fmla="*/ 242 h 1510"/>
              <a:gd name="T6" fmla="*/ 1718 w 1718"/>
              <a:gd name="T7" fmla="*/ 305 h 1510"/>
              <a:gd name="T8" fmla="*/ 1560 w 1718"/>
              <a:gd name="T9" fmla="*/ 1510 h 1510"/>
              <a:gd name="T10" fmla="*/ 20 w 1718"/>
              <a:gd name="T11" fmla="*/ 1490 h 1510"/>
              <a:gd name="T12" fmla="*/ 1 w 1718"/>
              <a:gd name="T13" fmla="*/ 571 h 1510"/>
              <a:gd name="T14" fmla="*/ 440 w 1718"/>
              <a:gd name="T15" fmla="*/ 48 h 1510"/>
              <a:gd name="T16" fmla="*/ 1326 w 1718"/>
              <a:gd name="T17" fmla="*/ 4 h 1510"/>
              <a:gd name="T18" fmla="*/ 1201 w 1718"/>
              <a:gd name="T19" fmla="*/ 1207 h 1510"/>
              <a:gd name="T20" fmla="*/ 195 w 1718"/>
              <a:gd name="T21" fmla="*/ 1302 h 1510"/>
              <a:gd name="T22" fmla="*/ 195 w 1718"/>
              <a:gd name="T23" fmla="*/ 1028 h 1510"/>
              <a:gd name="T24" fmla="*/ 1201 w 1718"/>
              <a:gd name="T25" fmla="*/ 1123 h 1510"/>
              <a:gd name="T26" fmla="*/ 195 w 1718"/>
              <a:gd name="T27" fmla="*/ 1028 h 1510"/>
              <a:gd name="T28" fmla="*/ 1201 w 1718"/>
              <a:gd name="T29" fmla="*/ 848 h 1510"/>
              <a:gd name="T30" fmla="*/ 195 w 1718"/>
              <a:gd name="T31" fmla="*/ 943 h 1510"/>
              <a:gd name="T32" fmla="*/ 195 w 1718"/>
              <a:gd name="T33" fmla="*/ 668 h 1510"/>
              <a:gd name="T34" fmla="*/ 1201 w 1718"/>
              <a:gd name="T35" fmla="*/ 763 h 1510"/>
              <a:gd name="T36" fmla="*/ 195 w 1718"/>
              <a:gd name="T37" fmla="*/ 668 h 1510"/>
              <a:gd name="T38" fmla="*/ 1201 w 1718"/>
              <a:gd name="T39" fmla="*/ 173 h 1510"/>
              <a:gd name="T40" fmla="*/ 667 w 1718"/>
              <a:gd name="T41" fmla="*/ 557 h 1510"/>
              <a:gd name="T42" fmla="*/ 71 w 1718"/>
              <a:gd name="T43" fmla="*/ 571 h 1510"/>
              <a:gd name="T44" fmla="*/ 1297 w 1718"/>
              <a:gd name="T45" fmla="*/ 1439 h 1510"/>
              <a:gd name="T46" fmla="*/ 1320 w 1718"/>
              <a:gd name="T47" fmla="*/ 75 h 1510"/>
              <a:gd name="T48" fmla="*/ 554 w 1718"/>
              <a:gd name="T49" fmla="*/ 505 h 1510"/>
              <a:gd name="T50" fmla="*/ 71 w 1718"/>
              <a:gd name="T51" fmla="*/ 571 h 1510"/>
              <a:gd name="T52" fmla="*/ 483 w 1718"/>
              <a:gd name="T53" fmla="*/ 500 h 1510"/>
              <a:gd name="T54" fmla="*/ 105 w 1718"/>
              <a:gd name="T55" fmla="*/ 500 h 1510"/>
              <a:gd name="T56" fmla="*/ 1558 w 1718"/>
              <a:gd name="T57" fmla="*/ 1350 h 1510"/>
              <a:gd name="T58" fmla="*/ 1591 w 1718"/>
              <a:gd name="T59" fmla="*/ 1439 h 1510"/>
              <a:gd name="T60" fmla="*/ 1647 w 1718"/>
              <a:gd name="T61" fmla="*/ 312 h 1510"/>
              <a:gd name="T62" fmla="*/ 1391 w 1718"/>
              <a:gd name="T63" fmla="*/ 1439 h 1510"/>
              <a:gd name="T64" fmla="*/ 1487 w 1718"/>
              <a:gd name="T65" fmla="*/ 1350 h 1510"/>
              <a:gd name="T66" fmla="*/ 1391 w 1718"/>
              <a:gd name="T67" fmla="*/ 188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18" h="1510">
                <a:moveTo>
                  <a:pt x="1326" y="4"/>
                </a:moveTo>
                <a:cubicBezTo>
                  <a:pt x="1362" y="4"/>
                  <a:pt x="1391" y="33"/>
                  <a:pt x="1391" y="69"/>
                </a:cubicBezTo>
                <a:cubicBezTo>
                  <a:pt x="1391" y="117"/>
                  <a:pt x="1391" y="117"/>
                  <a:pt x="1391" y="117"/>
                </a:cubicBezTo>
                <a:cubicBezTo>
                  <a:pt x="1492" y="118"/>
                  <a:pt x="1492" y="118"/>
                  <a:pt x="1492" y="118"/>
                </a:cubicBezTo>
                <a:cubicBezTo>
                  <a:pt x="1529" y="118"/>
                  <a:pt x="1558" y="145"/>
                  <a:pt x="1558" y="181"/>
                </a:cubicBezTo>
                <a:cubicBezTo>
                  <a:pt x="1558" y="242"/>
                  <a:pt x="1558" y="242"/>
                  <a:pt x="1558" y="242"/>
                </a:cubicBezTo>
                <a:cubicBezTo>
                  <a:pt x="1652" y="242"/>
                  <a:pt x="1652" y="242"/>
                  <a:pt x="1652" y="242"/>
                </a:cubicBezTo>
                <a:cubicBezTo>
                  <a:pt x="1688" y="242"/>
                  <a:pt x="1718" y="269"/>
                  <a:pt x="1718" y="305"/>
                </a:cubicBezTo>
                <a:cubicBezTo>
                  <a:pt x="1718" y="1350"/>
                  <a:pt x="1718" y="1350"/>
                  <a:pt x="1718" y="1350"/>
                </a:cubicBezTo>
                <a:cubicBezTo>
                  <a:pt x="1718" y="1489"/>
                  <a:pt x="1655" y="1510"/>
                  <a:pt x="1560" y="1510"/>
                </a:cubicBezTo>
                <a:cubicBezTo>
                  <a:pt x="1050" y="1510"/>
                  <a:pt x="576" y="1510"/>
                  <a:pt x="66" y="1510"/>
                </a:cubicBezTo>
                <a:cubicBezTo>
                  <a:pt x="48" y="1510"/>
                  <a:pt x="32" y="1502"/>
                  <a:pt x="20" y="1490"/>
                </a:cubicBezTo>
                <a:cubicBezTo>
                  <a:pt x="8" y="1479"/>
                  <a:pt x="1" y="1462"/>
                  <a:pt x="1" y="1444"/>
                </a:cubicBezTo>
                <a:cubicBezTo>
                  <a:pt x="1" y="571"/>
                  <a:pt x="1" y="571"/>
                  <a:pt x="1" y="571"/>
                </a:cubicBezTo>
                <a:cubicBezTo>
                  <a:pt x="1" y="504"/>
                  <a:pt x="0" y="500"/>
                  <a:pt x="47" y="452"/>
                </a:cubicBezTo>
                <a:cubicBezTo>
                  <a:pt x="440" y="48"/>
                  <a:pt x="440" y="48"/>
                  <a:pt x="440" y="48"/>
                </a:cubicBezTo>
                <a:cubicBezTo>
                  <a:pt x="487" y="0"/>
                  <a:pt x="482" y="4"/>
                  <a:pt x="554" y="4"/>
                </a:cubicBezTo>
                <a:cubicBezTo>
                  <a:pt x="1326" y="4"/>
                  <a:pt x="1326" y="4"/>
                  <a:pt x="1326" y="4"/>
                </a:cubicBezTo>
                <a:close/>
                <a:moveTo>
                  <a:pt x="195" y="1207"/>
                </a:moveTo>
                <a:cubicBezTo>
                  <a:pt x="1201" y="1207"/>
                  <a:pt x="1201" y="1207"/>
                  <a:pt x="1201" y="1207"/>
                </a:cubicBezTo>
                <a:cubicBezTo>
                  <a:pt x="1201" y="1302"/>
                  <a:pt x="1201" y="1302"/>
                  <a:pt x="1201" y="1302"/>
                </a:cubicBezTo>
                <a:cubicBezTo>
                  <a:pt x="195" y="1302"/>
                  <a:pt x="195" y="1302"/>
                  <a:pt x="195" y="1302"/>
                </a:cubicBezTo>
                <a:cubicBezTo>
                  <a:pt x="195" y="1207"/>
                  <a:pt x="195" y="1207"/>
                  <a:pt x="195" y="1207"/>
                </a:cubicBezTo>
                <a:close/>
                <a:moveTo>
                  <a:pt x="195" y="1028"/>
                </a:moveTo>
                <a:cubicBezTo>
                  <a:pt x="1201" y="1028"/>
                  <a:pt x="1201" y="1028"/>
                  <a:pt x="1201" y="1028"/>
                </a:cubicBezTo>
                <a:cubicBezTo>
                  <a:pt x="1201" y="1123"/>
                  <a:pt x="1201" y="1123"/>
                  <a:pt x="1201" y="1123"/>
                </a:cubicBezTo>
                <a:cubicBezTo>
                  <a:pt x="195" y="1123"/>
                  <a:pt x="195" y="1123"/>
                  <a:pt x="195" y="1123"/>
                </a:cubicBezTo>
                <a:cubicBezTo>
                  <a:pt x="195" y="1028"/>
                  <a:pt x="195" y="1028"/>
                  <a:pt x="195" y="1028"/>
                </a:cubicBezTo>
                <a:close/>
                <a:moveTo>
                  <a:pt x="195" y="848"/>
                </a:moveTo>
                <a:cubicBezTo>
                  <a:pt x="1201" y="848"/>
                  <a:pt x="1201" y="848"/>
                  <a:pt x="1201" y="848"/>
                </a:cubicBezTo>
                <a:cubicBezTo>
                  <a:pt x="1201" y="943"/>
                  <a:pt x="1201" y="943"/>
                  <a:pt x="1201" y="943"/>
                </a:cubicBezTo>
                <a:cubicBezTo>
                  <a:pt x="195" y="943"/>
                  <a:pt x="195" y="943"/>
                  <a:pt x="195" y="943"/>
                </a:cubicBezTo>
                <a:cubicBezTo>
                  <a:pt x="195" y="848"/>
                  <a:pt x="195" y="848"/>
                  <a:pt x="195" y="848"/>
                </a:cubicBezTo>
                <a:close/>
                <a:moveTo>
                  <a:pt x="195" y="668"/>
                </a:moveTo>
                <a:cubicBezTo>
                  <a:pt x="1201" y="668"/>
                  <a:pt x="1201" y="668"/>
                  <a:pt x="1201" y="668"/>
                </a:cubicBezTo>
                <a:cubicBezTo>
                  <a:pt x="1201" y="763"/>
                  <a:pt x="1201" y="763"/>
                  <a:pt x="1201" y="763"/>
                </a:cubicBezTo>
                <a:cubicBezTo>
                  <a:pt x="195" y="763"/>
                  <a:pt x="195" y="763"/>
                  <a:pt x="195" y="763"/>
                </a:cubicBezTo>
                <a:cubicBezTo>
                  <a:pt x="195" y="668"/>
                  <a:pt x="195" y="668"/>
                  <a:pt x="195" y="668"/>
                </a:cubicBezTo>
                <a:close/>
                <a:moveTo>
                  <a:pt x="667" y="173"/>
                </a:moveTo>
                <a:cubicBezTo>
                  <a:pt x="1201" y="173"/>
                  <a:pt x="1201" y="173"/>
                  <a:pt x="1201" y="173"/>
                </a:cubicBezTo>
                <a:cubicBezTo>
                  <a:pt x="1201" y="557"/>
                  <a:pt x="1201" y="557"/>
                  <a:pt x="1201" y="557"/>
                </a:cubicBezTo>
                <a:cubicBezTo>
                  <a:pt x="667" y="557"/>
                  <a:pt x="667" y="557"/>
                  <a:pt x="667" y="557"/>
                </a:cubicBezTo>
                <a:cubicBezTo>
                  <a:pt x="667" y="173"/>
                  <a:pt x="667" y="173"/>
                  <a:pt x="667" y="173"/>
                </a:cubicBezTo>
                <a:close/>
                <a:moveTo>
                  <a:pt x="71" y="571"/>
                </a:moveTo>
                <a:cubicBezTo>
                  <a:pt x="71" y="1439"/>
                  <a:pt x="71" y="1439"/>
                  <a:pt x="71" y="1439"/>
                </a:cubicBezTo>
                <a:cubicBezTo>
                  <a:pt x="1297" y="1439"/>
                  <a:pt x="1297" y="1439"/>
                  <a:pt x="1297" y="1439"/>
                </a:cubicBezTo>
                <a:cubicBezTo>
                  <a:pt x="1320" y="1439"/>
                  <a:pt x="1320" y="1439"/>
                  <a:pt x="1320" y="1439"/>
                </a:cubicBezTo>
                <a:cubicBezTo>
                  <a:pt x="1320" y="75"/>
                  <a:pt x="1320" y="75"/>
                  <a:pt x="1320" y="75"/>
                </a:cubicBezTo>
                <a:cubicBezTo>
                  <a:pt x="554" y="75"/>
                  <a:pt x="554" y="75"/>
                  <a:pt x="554" y="75"/>
                </a:cubicBezTo>
                <a:cubicBezTo>
                  <a:pt x="554" y="505"/>
                  <a:pt x="554" y="505"/>
                  <a:pt x="554" y="505"/>
                </a:cubicBezTo>
                <a:cubicBezTo>
                  <a:pt x="554" y="541"/>
                  <a:pt x="524" y="571"/>
                  <a:pt x="488" y="571"/>
                </a:cubicBezTo>
                <a:cubicBezTo>
                  <a:pt x="71" y="571"/>
                  <a:pt x="71" y="571"/>
                  <a:pt x="71" y="571"/>
                </a:cubicBezTo>
                <a:close/>
                <a:moveTo>
                  <a:pt x="105" y="500"/>
                </a:moveTo>
                <a:cubicBezTo>
                  <a:pt x="483" y="500"/>
                  <a:pt x="483" y="500"/>
                  <a:pt x="483" y="500"/>
                </a:cubicBezTo>
                <a:cubicBezTo>
                  <a:pt x="483" y="111"/>
                  <a:pt x="483" y="111"/>
                  <a:pt x="483" y="111"/>
                </a:cubicBezTo>
                <a:cubicBezTo>
                  <a:pt x="105" y="500"/>
                  <a:pt x="105" y="500"/>
                  <a:pt x="105" y="500"/>
                </a:cubicBezTo>
                <a:close/>
                <a:moveTo>
                  <a:pt x="1558" y="312"/>
                </a:moveTo>
                <a:cubicBezTo>
                  <a:pt x="1558" y="1350"/>
                  <a:pt x="1558" y="1350"/>
                  <a:pt x="1558" y="1350"/>
                </a:cubicBezTo>
                <a:cubicBezTo>
                  <a:pt x="1558" y="1388"/>
                  <a:pt x="1554" y="1417"/>
                  <a:pt x="1545" y="1439"/>
                </a:cubicBezTo>
                <a:cubicBezTo>
                  <a:pt x="1591" y="1439"/>
                  <a:pt x="1591" y="1439"/>
                  <a:pt x="1591" y="1439"/>
                </a:cubicBezTo>
                <a:cubicBezTo>
                  <a:pt x="1631" y="1439"/>
                  <a:pt x="1647" y="1409"/>
                  <a:pt x="1647" y="1350"/>
                </a:cubicBezTo>
                <a:cubicBezTo>
                  <a:pt x="1647" y="312"/>
                  <a:pt x="1647" y="312"/>
                  <a:pt x="1647" y="312"/>
                </a:cubicBezTo>
                <a:cubicBezTo>
                  <a:pt x="1558" y="312"/>
                  <a:pt x="1558" y="312"/>
                  <a:pt x="1558" y="312"/>
                </a:cubicBezTo>
                <a:close/>
                <a:moveTo>
                  <a:pt x="1391" y="1439"/>
                </a:moveTo>
                <a:cubicBezTo>
                  <a:pt x="1431" y="1439"/>
                  <a:pt x="1431" y="1439"/>
                  <a:pt x="1431" y="1439"/>
                </a:cubicBezTo>
                <a:cubicBezTo>
                  <a:pt x="1471" y="1439"/>
                  <a:pt x="1487" y="1409"/>
                  <a:pt x="1487" y="1350"/>
                </a:cubicBezTo>
                <a:cubicBezTo>
                  <a:pt x="1487" y="188"/>
                  <a:pt x="1487" y="188"/>
                  <a:pt x="1487" y="188"/>
                </a:cubicBezTo>
                <a:cubicBezTo>
                  <a:pt x="1391" y="188"/>
                  <a:pt x="1391" y="188"/>
                  <a:pt x="1391" y="188"/>
                </a:cubicBezTo>
                <a:cubicBezTo>
                  <a:pt x="1391" y="1439"/>
                  <a:pt x="1391" y="1439"/>
                  <a:pt x="1391" y="14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srgbClr val="3F4548"/>
              </a:solidFill>
            </a:endParaRPr>
          </a:p>
        </p:txBody>
      </p:sp>
      <p:sp>
        <p:nvSpPr>
          <p:cNvPr id="82" name="Freeform 81"/>
          <p:cNvSpPr>
            <a:spLocks noChangeAspect="1" noEditPoints="1"/>
          </p:cNvSpPr>
          <p:nvPr/>
        </p:nvSpPr>
        <p:spPr bwMode="auto">
          <a:xfrm>
            <a:off x="2314624" y="5157192"/>
            <a:ext cx="159464" cy="174934"/>
          </a:xfrm>
          <a:custGeom>
            <a:avLst/>
            <a:gdLst>
              <a:gd name="T0" fmla="*/ 1391 w 1718"/>
              <a:gd name="T1" fmla="*/ 69 h 1510"/>
              <a:gd name="T2" fmla="*/ 1492 w 1718"/>
              <a:gd name="T3" fmla="*/ 118 h 1510"/>
              <a:gd name="T4" fmla="*/ 1558 w 1718"/>
              <a:gd name="T5" fmla="*/ 242 h 1510"/>
              <a:gd name="T6" fmla="*/ 1718 w 1718"/>
              <a:gd name="T7" fmla="*/ 305 h 1510"/>
              <a:gd name="T8" fmla="*/ 1560 w 1718"/>
              <a:gd name="T9" fmla="*/ 1510 h 1510"/>
              <a:gd name="T10" fmla="*/ 20 w 1718"/>
              <a:gd name="T11" fmla="*/ 1490 h 1510"/>
              <a:gd name="T12" fmla="*/ 1 w 1718"/>
              <a:gd name="T13" fmla="*/ 571 h 1510"/>
              <a:gd name="T14" fmla="*/ 440 w 1718"/>
              <a:gd name="T15" fmla="*/ 48 h 1510"/>
              <a:gd name="T16" fmla="*/ 1326 w 1718"/>
              <a:gd name="T17" fmla="*/ 4 h 1510"/>
              <a:gd name="T18" fmla="*/ 1201 w 1718"/>
              <a:gd name="T19" fmla="*/ 1207 h 1510"/>
              <a:gd name="T20" fmla="*/ 195 w 1718"/>
              <a:gd name="T21" fmla="*/ 1302 h 1510"/>
              <a:gd name="T22" fmla="*/ 195 w 1718"/>
              <a:gd name="T23" fmla="*/ 1028 h 1510"/>
              <a:gd name="T24" fmla="*/ 1201 w 1718"/>
              <a:gd name="T25" fmla="*/ 1123 h 1510"/>
              <a:gd name="T26" fmla="*/ 195 w 1718"/>
              <a:gd name="T27" fmla="*/ 1028 h 1510"/>
              <a:gd name="T28" fmla="*/ 1201 w 1718"/>
              <a:gd name="T29" fmla="*/ 848 h 1510"/>
              <a:gd name="T30" fmla="*/ 195 w 1718"/>
              <a:gd name="T31" fmla="*/ 943 h 1510"/>
              <a:gd name="T32" fmla="*/ 195 w 1718"/>
              <a:gd name="T33" fmla="*/ 668 h 1510"/>
              <a:gd name="T34" fmla="*/ 1201 w 1718"/>
              <a:gd name="T35" fmla="*/ 763 h 1510"/>
              <a:gd name="T36" fmla="*/ 195 w 1718"/>
              <a:gd name="T37" fmla="*/ 668 h 1510"/>
              <a:gd name="T38" fmla="*/ 1201 w 1718"/>
              <a:gd name="T39" fmla="*/ 173 h 1510"/>
              <a:gd name="T40" fmla="*/ 667 w 1718"/>
              <a:gd name="T41" fmla="*/ 557 h 1510"/>
              <a:gd name="T42" fmla="*/ 71 w 1718"/>
              <a:gd name="T43" fmla="*/ 571 h 1510"/>
              <a:gd name="T44" fmla="*/ 1297 w 1718"/>
              <a:gd name="T45" fmla="*/ 1439 h 1510"/>
              <a:gd name="T46" fmla="*/ 1320 w 1718"/>
              <a:gd name="T47" fmla="*/ 75 h 1510"/>
              <a:gd name="T48" fmla="*/ 554 w 1718"/>
              <a:gd name="T49" fmla="*/ 505 h 1510"/>
              <a:gd name="T50" fmla="*/ 71 w 1718"/>
              <a:gd name="T51" fmla="*/ 571 h 1510"/>
              <a:gd name="T52" fmla="*/ 483 w 1718"/>
              <a:gd name="T53" fmla="*/ 500 h 1510"/>
              <a:gd name="T54" fmla="*/ 105 w 1718"/>
              <a:gd name="T55" fmla="*/ 500 h 1510"/>
              <a:gd name="T56" fmla="*/ 1558 w 1718"/>
              <a:gd name="T57" fmla="*/ 1350 h 1510"/>
              <a:gd name="T58" fmla="*/ 1591 w 1718"/>
              <a:gd name="T59" fmla="*/ 1439 h 1510"/>
              <a:gd name="T60" fmla="*/ 1647 w 1718"/>
              <a:gd name="T61" fmla="*/ 312 h 1510"/>
              <a:gd name="T62" fmla="*/ 1391 w 1718"/>
              <a:gd name="T63" fmla="*/ 1439 h 1510"/>
              <a:gd name="T64" fmla="*/ 1487 w 1718"/>
              <a:gd name="T65" fmla="*/ 1350 h 1510"/>
              <a:gd name="T66" fmla="*/ 1391 w 1718"/>
              <a:gd name="T67" fmla="*/ 188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18" h="1510">
                <a:moveTo>
                  <a:pt x="1326" y="4"/>
                </a:moveTo>
                <a:cubicBezTo>
                  <a:pt x="1362" y="4"/>
                  <a:pt x="1391" y="33"/>
                  <a:pt x="1391" y="69"/>
                </a:cubicBezTo>
                <a:cubicBezTo>
                  <a:pt x="1391" y="117"/>
                  <a:pt x="1391" y="117"/>
                  <a:pt x="1391" y="117"/>
                </a:cubicBezTo>
                <a:cubicBezTo>
                  <a:pt x="1492" y="118"/>
                  <a:pt x="1492" y="118"/>
                  <a:pt x="1492" y="118"/>
                </a:cubicBezTo>
                <a:cubicBezTo>
                  <a:pt x="1529" y="118"/>
                  <a:pt x="1558" y="145"/>
                  <a:pt x="1558" y="181"/>
                </a:cubicBezTo>
                <a:cubicBezTo>
                  <a:pt x="1558" y="242"/>
                  <a:pt x="1558" y="242"/>
                  <a:pt x="1558" y="242"/>
                </a:cubicBezTo>
                <a:cubicBezTo>
                  <a:pt x="1652" y="242"/>
                  <a:pt x="1652" y="242"/>
                  <a:pt x="1652" y="242"/>
                </a:cubicBezTo>
                <a:cubicBezTo>
                  <a:pt x="1688" y="242"/>
                  <a:pt x="1718" y="269"/>
                  <a:pt x="1718" y="305"/>
                </a:cubicBezTo>
                <a:cubicBezTo>
                  <a:pt x="1718" y="1350"/>
                  <a:pt x="1718" y="1350"/>
                  <a:pt x="1718" y="1350"/>
                </a:cubicBezTo>
                <a:cubicBezTo>
                  <a:pt x="1718" y="1489"/>
                  <a:pt x="1655" y="1510"/>
                  <a:pt x="1560" y="1510"/>
                </a:cubicBezTo>
                <a:cubicBezTo>
                  <a:pt x="1050" y="1510"/>
                  <a:pt x="576" y="1510"/>
                  <a:pt x="66" y="1510"/>
                </a:cubicBezTo>
                <a:cubicBezTo>
                  <a:pt x="48" y="1510"/>
                  <a:pt x="32" y="1502"/>
                  <a:pt x="20" y="1490"/>
                </a:cubicBezTo>
                <a:cubicBezTo>
                  <a:pt x="8" y="1479"/>
                  <a:pt x="1" y="1462"/>
                  <a:pt x="1" y="1444"/>
                </a:cubicBezTo>
                <a:cubicBezTo>
                  <a:pt x="1" y="571"/>
                  <a:pt x="1" y="571"/>
                  <a:pt x="1" y="571"/>
                </a:cubicBezTo>
                <a:cubicBezTo>
                  <a:pt x="1" y="504"/>
                  <a:pt x="0" y="500"/>
                  <a:pt x="47" y="452"/>
                </a:cubicBezTo>
                <a:cubicBezTo>
                  <a:pt x="440" y="48"/>
                  <a:pt x="440" y="48"/>
                  <a:pt x="440" y="48"/>
                </a:cubicBezTo>
                <a:cubicBezTo>
                  <a:pt x="487" y="0"/>
                  <a:pt x="482" y="4"/>
                  <a:pt x="554" y="4"/>
                </a:cubicBezTo>
                <a:cubicBezTo>
                  <a:pt x="1326" y="4"/>
                  <a:pt x="1326" y="4"/>
                  <a:pt x="1326" y="4"/>
                </a:cubicBezTo>
                <a:close/>
                <a:moveTo>
                  <a:pt x="195" y="1207"/>
                </a:moveTo>
                <a:cubicBezTo>
                  <a:pt x="1201" y="1207"/>
                  <a:pt x="1201" y="1207"/>
                  <a:pt x="1201" y="1207"/>
                </a:cubicBezTo>
                <a:cubicBezTo>
                  <a:pt x="1201" y="1302"/>
                  <a:pt x="1201" y="1302"/>
                  <a:pt x="1201" y="1302"/>
                </a:cubicBezTo>
                <a:cubicBezTo>
                  <a:pt x="195" y="1302"/>
                  <a:pt x="195" y="1302"/>
                  <a:pt x="195" y="1302"/>
                </a:cubicBezTo>
                <a:cubicBezTo>
                  <a:pt x="195" y="1207"/>
                  <a:pt x="195" y="1207"/>
                  <a:pt x="195" y="1207"/>
                </a:cubicBezTo>
                <a:close/>
                <a:moveTo>
                  <a:pt x="195" y="1028"/>
                </a:moveTo>
                <a:cubicBezTo>
                  <a:pt x="1201" y="1028"/>
                  <a:pt x="1201" y="1028"/>
                  <a:pt x="1201" y="1028"/>
                </a:cubicBezTo>
                <a:cubicBezTo>
                  <a:pt x="1201" y="1123"/>
                  <a:pt x="1201" y="1123"/>
                  <a:pt x="1201" y="1123"/>
                </a:cubicBezTo>
                <a:cubicBezTo>
                  <a:pt x="195" y="1123"/>
                  <a:pt x="195" y="1123"/>
                  <a:pt x="195" y="1123"/>
                </a:cubicBezTo>
                <a:cubicBezTo>
                  <a:pt x="195" y="1028"/>
                  <a:pt x="195" y="1028"/>
                  <a:pt x="195" y="1028"/>
                </a:cubicBezTo>
                <a:close/>
                <a:moveTo>
                  <a:pt x="195" y="848"/>
                </a:moveTo>
                <a:cubicBezTo>
                  <a:pt x="1201" y="848"/>
                  <a:pt x="1201" y="848"/>
                  <a:pt x="1201" y="848"/>
                </a:cubicBezTo>
                <a:cubicBezTo>
                  <a:pt x="1201" y="943"/>
                  <a:pt x="1201" y="943"/>
                  <a:pt x="1201" y="943"/>
                </a:cubicBezTo>
                <a:cubicBezTo>
                  <a:pt x="195" y="943"/>
                  <a:pt x="195" y="943"/>
                  <a:pt x="195" y="943"/>
                </a:cubicBezTo>
                <a:cubicBezTo>
                  <a:pt x="195" y="848"/>
                  <a:pt x="195" y="848"/>
                  <a:pt x="195" y="848"/>
                </a:cubicBezTo>
                <a:close/>
                <a:moveTo>
                  <a:pt x="195" y="668"/>
                </a:moveTo>
                <a:cubicBezTo>
                  <a:pt x="1201" y="668"/>
                  <a:pt x="1201" y="668"/>
                  <a:pt x="1201" y="668"/>
                </a:cubicBezTo>
                <a:cubicBezTo>
                  <a:pt x="1201" y="763"/>
                  <a:pt x="1201" y="763"/>
                  <a:pt x="1201" y="763"/>
                </a:cubicBezTo>
                <a:cubicBezTo>
                  <a:pt x="195" y="763"/>
                  <a:pt x="195" y="763"/>
                  <a:pt x="195" y="763"/>
                </a:cubicBezTo>
                <a:cubicBezTo>
                  <a:pt x="195" y="668"/>
                  <a:pt x="195" y="668"/>
                  <a:pt x="195" y="668"/>
                </a:cubicBezTo>
                <a:close/>
                <a:moveTo>
                  <a:pt x="667" y="173"/>
                </a:moveTo>
                <a:cubicBezTo>
                  <a:pt x="1201" y="173"/>
                  <a:pt x="1201" y="173"/>
                  <a:pt x="1201" y="173"/>
                </a:cubicBezTo>
                <a:cubicBezTo>
                  <a:pt x="1201" y="557"/>
                  <a:pt x="1201" y="557"/>
                  <a:pt x="1201" y="557"/>
                </a:cubicBezTo>
                <a:cubicBezTo>
                  <a:pt x="667" y="557"/>
                  <a:pt x="667" y="557"/>
                  <a:pt x="667" y="557"/>
                </a:cubicBezTo>
                <a:cubicBezTo>
                  <a:pt x="667" y="173"/>
                  <a:pt x="667" y="173"/>
                  <a:pt x="667" y="173"/>
                </a:cubicBezTo>
                <a:close/>
                <a:moveTo>
                  <a:pt x="71" y="571"/>
                </a:moveTo>
                <a:cubicBezTo>
                  <a:pt x="71" y="1439"/>
                  <a:pt x="71" y="1439"/>
                  <a:pt x="71" y="1439"/>
                </a:cubicBezTo>
                <a:cubicBezTo>
                  <a:pt x="1297" y="1439"/>
                  <a:pt x="1297" y="1439"/>
                  <a:pt x="1297" y="1439"/>
                </a:cubicBezTo>
                <a:cubicBezTo>
                  <a:pt x="1320" y="1439"/>
                  <a:pt x="1320" y="1439"/>
                  <a:pt x="1320" y="1439"/>
                </a:cubicBezTo>
                <a:cubicBezTo>
                  <a:pt x="1320" y="75"/>
                  <a:pt x="1320" y="75"/>
                  <a:pt x="1320" y="75"/>
                </a:cubicBezTo>
                <a:cubicBezTo>
                  <a:pt x="554" y="75"/>
                  <a:pt x="554" y="75"/>
                  <a:pt x="554" y="75"/>
                </a:cubicBezTo>
                <a:cubicBezTo>
                  <a:pt x="554" y="505"/>
                  <a:pt x="554" y="505"/>
                  <a:pt x="554" y="505"/>
                </a:cubicBezTo>
                <a:cubicBezTo>
                  <a:pt x="554" y="541"/>
                  <a:pt x="524" y="571"/>
                  <a:pt x="488" y="571"/>
                </a:cubicBezTo>
                <a:cubicBezTo>
                  <a:pt x="71" y="571"/>
                  <a:pt x="71" y="571"/>
                  <a:pt x="71" y="571"/>
                </a:cubicBezTo>
                <a:close/>
                <a:moveTo>
                  <a:pt x="105" y="500"/>
                </a:moveTo>
                <a:cubicBezTo>
                  <a:pt x="483" y="500"/>
                  <a:pt x="483" y="500"/>
                  <a:pt x="483" y="500"/>
                </a:cubicBezTo>
                <a:cubicBezTo>
                  <a:pt x="483" y="111"/>
                  <a:pt x="483" y="111"/>
                  <a:pt x="483" y="111"/>
                </a:cubicBezTo>
                <a:cubicBezTo>
                  <a:pt x="105" y="500"/>
                  <a:pt x="105" y="500"/>
                  <a:pt x="105" y="500"/>
                </a:cubicBezTo>
                <a:close/>
                <a:moveTo>
                  <a:pt x="1558" y="312"/>
                </a:moveTo>
                <a:cubicBezTo>
                  <a:pt x="1558" y="1350"/>
                  <a:pt x="1558" y="1350"/>
                  <a:pt x="1558" y="1350"/>
                </a:cubicBezTo>
                <a:cubicBezTo>
                  <a:pt x="1558" y="1388"/>
                  <a:pt x="1554" y="1417"/>
                  <a:pt x="1545" y="1439"/>
                </a:cubicBezTo>
                <a:cubicBezTo>
                  <a:pt x="1591" y="1439"/>
                  <a:pt x="1591" y="1439"/>
                  <a:pt x="1591" y="1439"/>
                </a:cubicBezTo>
                <a:cubicBezTo>
                  <a:pt x="1631" y="1439"/>
                  <a:pt x="1647" y="1409"/>
                  <a:pt x="1647" y="1350"/>
                </a:cubicBezTo>
                <a:cubicBezTo>
                  <a:pt x="1647" y="312"/>
                  <a:pt x="1647" y="312"/>
                  <a:pt x="1647" y="312"/>
                </a:cubicBezTo>
                <a:cubicBezTo>
                  <a:pt x="1558" y="312"/>
                  <a:pt x="1558" y="312"/>
                  <a:pt x="1558" y="312"/>
                </a:cubicBezTo>
                <a:close/>
                <a:moveTo>
                  <a:pt x="1391" y="1439"/>
                </a:moveTo>
                <a:cubicBezTo>
                  <a:pt x="1431" y="1439"/>
                  <a:pt x="1431" y="1439"/>
                  <a:pt x="1431" y="1439"/>
                </a:cubicBezTo>
                <a:cubicBezTo>
                  <a:pt x="1471" y="1439"/>
                  <a:pt x="1487" y="1409"/>
                  <a:pt x="1487" y="1350"/>
                </a:cubicBezTo>
                <a:cubicBezTo>
                  <a:pt x="1487" y="188"/>
                  <a:pt x="1487" y="188"/>
                  <a:pt x="1487" y="188"/>
                </a:cubicBezTo>
                <a:cubicBezTo>
                  <a:pt x="1391" y="188"/>
                  <a:pt x="1391" y="188"/>
                  <a:pt x="1391" y="188"/>
                </a:cubicBezTo>
                <a:cubicBezTo>
                  <a:pt x="1391" y="1439"/>
                  <a:pt x="1391" y="1439"/>
                  <a:pt x="1391" y="14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srgbClr val="3F4548"/>
              </a:solidFill>
            </a:endParaRPr>
          </a:p>
        </p:txBody>
      </p:sp>
      <p:sp>
        <p:nvSpPr>
          <p:cNvPr id="83" name="Freeform 82"/>
          <p:cNvSpPr>
            <a:spLocks noChangeAspect="1" noEditPoints="1"/>
          </p:cNvSpPr>
          <p:nvPr/>
        </p:nvSpPr>
        <p:spPr bwMode="auto">
          <a:xfrm>
            <a:off x="2123844" y="5661248"/>
            <a:ext cx="159464" cy="174934"/>
          </a:xfrm>
          <a:custGeom>
            <a:avLst/>
            <a:gdLst>
              <a:gd name="T0" fmla="*/ 1391 w 1718"/>
              <a:gd name="T1" fmla="*/ 69 h 1510"/>
              <a:gd name="T2" fmla="*/ 1492 w 1718"/>
              <a:gd name="T3" fmla="*/ 118 h 1510"/>
              <a:gd name="T4" fmla="*/ 1558 w 1718"/>
              <a:gd name="T5" fmla="*/ 242 h 1510"/>
              <a:gd name="T6" fmla="*/ 1718 w 1718"/>
              <a:gd name="T7" fmla="*/ 305 h 1510"/>
              <a:gd name="T8" fmla="*/ 1560 w 1718"/>
              <a:gd name="T9" fmla="*/ 1510 h 1510"/>
              <a:gd name="T10" fmla="*/ 20 w 1718"/>
              <a:gd name="T11" fmla="*/ 1490 h 1510"/>
              <a:gd name="T12" fmla="*/ 1 w 1718"/>
              <a:gd name="T13" fmla="*/ 571 h 1510"/>
              <a:gd name="T14" fmla="*/ 440 w 1718"/>
              <a:gd name="T15" fmla="*/ 48 h 1510"/>
              <a:gd name="T16" fmla="*/ 1326 w 1718"/>
              <a:gd name="T17" fmla="*/ 4 h 1510"/>
              <a:gd name="T18" fmla="*/ 1201 w 1718"/>
              <a:gd name="T19" fmla="*/ 1207 h 1510"/>
              <a:gd name="T20" fmla="*/ 195 w 1718"/>
              <a:gd name="T21" fmla="*/ 1302 h 1510"/>
              <a:gd name="T22" fmla="*/ 195 w 1718"/>
              <a:gd name="T23" fmla="*/ 1028 h 1510"/>
              <a:gd name="T24" fmla="*/ 1201 w 1718"/>
              <a:gd name="T25" fmla="*/ 1123 h 1510"/>
              <a:gd name="T26" fmla="*/ 195 w 1718"/>
              <a:gd name="T27" fmla="*/ 1028 h 1510"/>
              <a:gd name="T28" fmla="*/ 1201 w 1718"/>
              <a:gd name="T29" fmla="*/ 848 h 1510"/>
              <a:gd name="T30" fmla="*/ 195 w 1718"/>
              <a:gd name="T31" fmla="*/ 943 h 1510"/>
              <a:gd name="T32" fmla="*/ 195 w 1718"/>
              <a:gd name="T33" fmla="*/ 668 h 1510"/>
              <a:gd name="T34" fmla="*/ 1201 w 1718"/>
              <a:gd name="T35" fmla="*/ 763 h 1510"/>
              <a:gd name="T36" fmla="*/ 195 w 1718"/>
              <a:gd name="T37" fmla="*/ 668 h 1510"/>
              <a:gd name="T38" fmla="*/ 1201 w 1718"/>
              <a:gd name="T39" fmla="*/ 173 h 1510"/>
              <a:gd name="T40" fmla="*/ 667 w 1718"/>
              <a:gd name="T41" fmla="*/ 557 h 1510"/>
              <a:gd name="T42" fmla="*/ 71 w 1718"/>
              <a:gd name="T43" fmla="*/ 571 h 1510"/>
              <a:gd name="T44" fmla="*/ 1297 w 1718"/>
              <a:gd name="T45" fmla="*/ 1439 h 1510"/>
              <a:gd name="T46" fmla="*/ 1320 w 1718"/>
              <a:gd name="T47" fmla="*/ 75 h 1510"/>
              <a:gd name="T48" fmla="*/ 554 w 1718"/>
              <a:gd name="T49" fmla="*/ 505 h 1510"/>
              <a:gd name="T50" fmla="*/ 71 w 1718"/>
              <a:gd name="T51" fmla="*/ 571 h 1510"/>
              <a:gd name="T52" fmla="*/ 483 w 1718"/>
              <a:gd name="T53" fmla="*/ 500 h 1510"/>
              <a:gd name="T54" fmla="*/ 105 w 1718"/>
              <a:gd name="T55" fmla="*/ 500 h 1510"/>
              <a:gd name="T56" fmla="*/ 1558 w 1718"/>
              <a:gd name="T57" fmla="*/ 1350 h 1510"/>
              <a:gd name="T58" fmla="*/ 1591 w 1718"/>
              <a:gd name="T59" fmla="*/ 1439 h 1510"/>
              <a:gd name="T60" fmla="*/ 1647 w 1718"/>
              <a:gd name="T61" fmla="*/ 312 h 1510"/>
              <a:gd name="T62" fmla="*/ 1391 w 1718"/>
              <a:gd name="T63" fmla="*/ 1439 h 1510"/>
              <a:gd name="T64" fmla="*/ 1487 w 1718"/>
              <a:gd name="T65" fmla="*/ 1350 h 1510"/>
              <a:gd name="T66" fmla="*/ 1391 w 1718"/>
              <a:gd name="T67" fmla="*/ 188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18" h="1510">
                <a:moveTo>
                  <a:pt x="1326" y="4"/>
                </a:moveTo>
                <a:cubicBezTo>
                  <a:pt x="1362" y="4"/>
                  <a:pt x="1391" y="33"/>
                  <a:pt x="1391" y="69"/>
                </a:cubicBezTo>
                <a:cubicBezTo>
                  <a:pt x="1391" y="117"/>
                  <a:pt x="1391" y="117"/>
                  <a:pt x="1391" y="117"/>
                </a:cubicBezTo>
                <a:cubicBezTo>
                  <a:pt x="1492" y="118"/>
                  <a:pt x="1492" y="118"/>
                  <a:pt x="1492" y="118"/>
                </a:cubicBezTo>
                <a:cubicBezTo>
                  <a:pt x="1529" y="118"/>
                  <a:pt x="1558" y="145"/>
                  <a:pt x="1558" y="181"/>
                </a:cubicBezTo>
                <a:cubicBezTo>
                  <a:pt x="1558" y="242"/>
                  <a:pt x="1558" y="242"/>
                  <a:pt x="1558" y="242"/>
                </a:cubicBezTo>
                <a:cubicBezTo>
                  <a:pt x="1652" y="242"/>
                  <a:pt x="1652" y="242"/>
                  <a:pt x="1652" y="242"/>
                </a:cubicBezTo>
                <a:cubicBezTo>
                  <a:pt x="1688" y="242"/>
                  <a:pt x="1718" y="269"/>
                  <a:pt x="1718" y="305"/>
                </a:cubicBezTo>
                <a:cubicBezTo>
                  <a:pt x="1718" y="1350"/>
                  <a:pt x="1718" y="1350"/>
                  <a:pt x="1718" y="1350"/>
                </a:cubicBezTo>
                <a:cubicBezTo>
                  <a:pt x="1718" y="1489"/>
                  <a:pt x="1655" y="1510"/>
                  <a:pt x="1560" y="1510"/>
                </a:cubicBezTo>
                <a:cubicBezTo>
                  <a:pt x="1050" y="1510"/>
                  <a:pt x="576" y="1510"/>
                  <a:pt x="66" y="1510"/>
                </a:cubicBezTo>
                <a:cubicBezTo>
                  <a:pt x="48" y="1510"/>
                  <a:pt x="32" y="1502"/>
                  <a:pt x="20" y="1490"/>
                </a:cubicBezTo>
                <a:cubicBezTo>
                  <a:pt x="8" y="1479"/>
                  <a:pt x="1" y="1462"/>
                  <a:pt x="1" y="1444"/>
                </a:cubicBezTo>
                <a:cubicBezTo>
                  <a:pt x="1" y="571"/>
                  <a:pt x="1" y="571"/>
                  <a:pt x="1" y="571"/>
                </a:cubicBezTo>
                <a:cubicBezTo>
                  <a:pt x="1" y="504"/>
                  <a:pt x="0" y="500"/>
                  <a:pt x="47" y="452"/>
                </a:cubicBezTo>
                <a:cubicBezTo>
                  <a:pt x="440" y="48"/>
                  <a:pt x="440" y="48"/>
                  <a:pt x="440" y="48"/>
                </a:cubicBezTo>
                <a:cubicBezTo>
                  <a:pt x="487" y="0"/>
                  <a:pt x="482" y="4"/>
                  <a:pt x="554" y="4"/>
                </a:cubicBezTo>
                <a:cubicBezTo>
                  <a:pt x="1326" y="4"/>
                  <a:pt x="1326" y="4"/>
                  <a:pt x="1326" y="4"/>
                </a:cubicBezTo>
                <a:close/>
                <a:moveTo>
                  <a:pt x="195" y="1207"/>
                </a:moveTo>
                <a:cubicBezTo>
                  <a:pt x="1201" y="1207"/>
                  <a:pt x="1201" y="1207"/>
                  <a:pt x="1201" y="1207"/>
                </a:cubicBezTo>
                <a:cubicBezTo>
                  <a:pt x="1201" y="1302"/>
                  <a:pt x="1201" y="1302"/>
                  <a:pt x="1201" y="1302"/>
                </a:cubicBezTo>
                <a:cubicBezTo>
                  <a:pt x="195" y="1302"/>
                  <a:pt x="195" y="1302"/>
                  <a:pt x="195" y="1302"/>
                </a:cubicBezTo>
                <a:cubicBezTo>
                  <a:pt x="195" y="1207"/>
                  <a:pt x="195" y="1207"/>
                  <a:pt x="195" y="1207"/>
                </a:cubicBezTo>
                <a:close/>
                <a:moveTo>
                  <a:pt x="195" y="1028"/>
                </a:moveTo>
                <a:cubicBezTo>
                  <a:pt x="1201" y="1028"/>
                  <a:pt x="1201" y="1028"/>
                  <a:pt x="1201" y="1028"/>
                </a:cubicBezTo>
                <a:cubicBezTo>
                  <a:pt x="1201" y="1123"/>
                  <a:pt x="1201" y="1123"/>
                  <a:pt x="1201" y="1123"/>
                </a:cubicBezTo>
                <a:cubicBezTo>
                  <a:pt x="195" y="1123"/>
                  <a:pt x="195" y="1123"/>
                  <a:pt x="195" y="1123"/>
                </a:cubicBezTo>
                <a:cubicBezTo>
                  <a:pt x="195" y="1028"/>
                  <a:pt x="195" y="1028"/>
                  <a:pt x="195" y="1028"/>
                </a:cubicBezTo>
                <a:close/>
                <a:moveTo>
                  <a:pt x="195" y="848"/>
                </a:moveTo>
                <a:cubicBezTo>
                  <a:pt x="1201" y="848"/>
                  <a:pt x="1201" y="848"/>
                  <a:pt x="1201" y="848"/>
                </a:cubicBezTo>
                <a:cubicBezTo>
                  <a:pt x="1201" y="943"/>
                  <a:pt x="1201" y="943"/>
                  <a:pt x="1201" y="943"/>
                </a:cubicBezTo>
                <a:cubicBezTo>
                  <a:pt x="195" y="943"/>
                  <a:pt x="195" y="943"/>
                  <a:pt x="195" y="943"/>
                </a:cubicBezTo>
                <a:cubicBezTo>
                  <a:pt x="195" y="848"/>
                  <a:pt x="195" y="848"/>
                  <a:pt x="195" y="848"/>
                </a:cubicBezTo>
                <a:close/>
                <a:moveTo>
                  <a:pt x="195" y="668"/>
                </a:moveTo>
                <a:cubicBezTo>
                  <a:pt x="1201" y="668"/>
                  <a:pt x="1201" y="668"/>
                  <a:pt x="1201" y="668"/>
                </a:cubicBezTo>
                <a:cubicBezTo>
                  <a:pt x="1201" y="763"/>
                  <a:pt x="1201" y="763"/>
                  <a:pt x="1201" y="763"/>
                </a:cubicBezTo>
                <a:cubicBezTo>
                  <a:pt x="195" y="763"/>
                  <a:pt x="195" y="763"/>
                  <a:pt x="195" y="763"/>
                </a:cubicBezTo>
                <a:cubicBezTo>
                  <a:pt x="195" y="668"/>
                  <a:pt x="195" y="668"/>
                  <a:pt x="195" y="668"/>
                </a:cubicBezTo>
                <a:close/>
                <a:moveTo>
                  <a:pt x="667" y="173"/>
                </a:moveTo>
                <a:cubicBezTo>
                  <a:pt x="1201" y="173"/>
                  <a:pt x="1201" y="173"/>
                  <a:pt x="1201" y="173"/>
                </a:cubicBezTo>
                <a:cubicBezTo>
                  <a:pt x="1201" y="557"/>
                  <a:pt x="1201" y="557"/>
                  <a:pt x="1201" y="557"/>
                </a:cubicBezTo>
                <a:cubicBezTo>
                  <a:pt x="667" y="557"/>
                  <a:pt x="667" y="557"/>
                  <a:pt x="667" y="557"/>
                </a:cubicBezTo>
                <a:cubicBezTo>
                  <a:pt x="667" y="173"/>
                  <a:pt x="667" y="173"/>
                  <a:pt x="667" y="173"/>
                </a:cubicBezTo>
                <a:close/>
                <a:moveTo>
                  <a:pt x="71" y="571"/>
                </a:moveTo>
                <a:cubicBezTo>
                  <a:pt x="71" y="1439"/>
                  <a:pt x="71" y="1439"/>
                  <a:pt x="71" y="1439"/>
                </a:cubicBezTo>
                <a:cubicBezTo>
                  <a:pt x="1297" y="1439"/>
                  <a:pt x="1297" y="1439"/>
                  <a:pt x="1297" y="1439"/>
                </a:cubicBezTo>
                <a:cubicBezTo>
                  <a:pt x="1320" y="1439"/>
                  <a:pt x="1320" y="1439"/>
                  <a:pt x="1320" y="1439"/>
                </a:cubicBezTo>
                <a:cubicBezTo>
                  <a:pt x="1320" y="75"/>
                  <a:pt x="1320" y="75"/>
                  <a:pt x="1320" y="75"/>
                </a:cubicBezTo>
                <a:cubicBezTo>
                  <a:pt x="554" y="75"/>
                  <a:pt x="554" y="75"/>
                  <a:pt x="554" y="75"/>
                </a:cubicBezTo>
                <a:cubicBezTo>
                  <a:pt x="554" y="505"/>
                  <a:pt x="554" y="505"/>
                  <a:pt x="554" y="505"/>
                </a:cubicBezTo>
                <a:cubicBezTo>
                  <a:pt x="554" y="541"/>
                  <a:pt x="524" y="571"/>
                  <a:pt x="488" y="571"/>
                </a:cubicBezTo>
                <a:cubicBezTo>
                  <a:pt x="71" y="571"/>
                  <a:pt x="71" y="571"/>
                  <a:pt x="71" y="571"/>
                </a:cubicBezTo>
                <a:close/>
                <a:moveTo>
                  <a:pt x="105" y="500"/>
                </a:moveTo>
                <a:cubicBezTo>
                  <a:pt x="483" y="500"/>
                  <a:pt x="483" y="500"/>
                  <a:pt x="483" y="500"/>
                </a:cubicBezTo>
                <a:cubicBezTo>
                  <a:pt x="483" y="111"/>
                  <a:pt x="483" y="111"/>
                  <a:pt x="483" y="111"/>
                </a:cubicBezTo>
                <a:cubicBezTo>
                  <a:pt x="105" y="500"/>
                  <a:pt x="105" y="500"/>
                  <a:pt x="105" y="500"/>
                </a:cubicBezTo>
                <a:close/>
                <a:moveTo>
                  <a:pt x="1558" y="312"/>
                </a:moveTo>
                <a:cubicBezTo>
                  <a:pt x="1558" y="1350"/>
                  <a:pt x="1558" y="1350"/>
                  <a:pt x="1558" y="1350"/>
                </a:cubicBezTo>
                <a:cubicBezTo>
                  <a:pt x="1558" y="1388"/>
                  <a:pt x="1554" y="1417"/>
                  <a:pt x="1545" y="1439"/>
                </a:cubicBezTo>
                <a:cubicBezTo>
                  <a:pt x="1591" y="1439"/>
                  <a:pt x="1591" y="1439"/>
                  <a:pt x="1591" y="1439"/>
                </a:cubicBezTo>
                <a:cubicBezTo>
                  <a:pt x="1631" y="1439"/>
                  <a:pt x="1647" y="1409"/>
                  <a:pt x="1647" y="1350"/>
                </a:cubicBezTo>
                <a:cubicBezTo>
                  <a:pt x="1647" y="312"/>
                  <a:pt x="1647" y="312"/>
                  <a:pt x="1647" y="312"/>
                </a:cubicBezTo>
                <a:cubicBezTo>
                  <a:pt x="1558" y="312"/>
                  <a:pt x="1558" y="312"/>
                  <a:pt x="1558" y="312"/>
                </a:cubicBezTo>
                <a:close/>
                <a:moveTo>
                  <a:pt x="1391" y="1439"/>
                </a:moveTo>
                <a:cubicBezTo>
                  <a:pt x="1431" y="1439"/>
                  <a:pt x="1431" y="1439"/>
                  <a:pt x="1431" y="1439"/>
                </a:cubicBezTo>
                <a:cubicBezTo>
                  <a:pt x="1471" y="1439"/>
                  <a:pt x="1487" y="1409"/>
                  <a:pt x="1487" y="1350"/>
                </a:cubicBezTo>
                <a:cubicBezTo>
                  <a:pt x="1487" y="188"/>
                  <a:pt x="1487" y="188"/>
                  <a:pt x="1487" y="188"/>
                </a:cubicBezTo>
                <a:cubicBezTo>
                  <a:pt x="1391" y="188"/>
                  <a:pt x="1391" y="188"/>
                  <a:pt x="1391" y="188"/>
                </a:cubicBezTo>
                <a:cubicBezTo>
                  <a:pt x="1391" y="1439"/>
                  <a:pt x="1391" y="1439"/>
                  <a:pt x="1391" y="14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srgbClr val="3F4548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06894" y="211007"/>
            <a:ext cx="2323890" cy="13943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en-GB" sz="2300" b="1" dirty="0" smtClean="0">
                <a:solidFill>
                  <a:prstClr val="white"/>
                </a:solidFill>
              </a:rPr>
              <a:t>Level of aggregation/ onerous contracts</a:t>
            </a:r>
            <a:endParaRPr lang="en-GB" sz="2300" b="1" dirty="0">
              <a:solidFill>
                <a:prstClr val="white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527053" y="549749"/>
            <a:ext cx="2920783" cy="1041256"/>
            <a:chOff x="8200149" y="161"/>
            <a:chExt cx="2323890" cy="1394334"/>
          </a:xfrm>
        </p:grpSpPr>
        <p:sp>
          <p:nvSpPr>
            <p:cNvPr id="92" name="Rectangle 91"/>
            <p:cNvSpPr/>
            <p:nvPr/>
          </p:nvSpPr>
          <p:spPr>
            <a:xfrm>
              <a:off x="8200149" y="161"/>
              <a:ext cx="2323890" cy="1394334"/>
            </a:xfrm>
            <a:prstGeom prst="rect">
              <a:avLst/>
            </a:prstGeom>
            <a:ln>
              <a:solidFill>
                <a:srgbClr val="11B3A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Rectangle 92"/>
            <p:cNvSpPr/>
            <p:nvPr/>
          </p:nvSpPr>
          <p:spPr>
            <a:xfrm>
              <a:off x="8200149" y="161"/>
              <a:ext cx="2323890" cy="1394334"/>
            </a:xfrm>
            <a:prstGeom prst="rect">
              <a:avLst/>
            </a:prstGeom>
            <a:solidFill>
              <a:srgbClr val="7CB3E1"/>
            </a:solidFill>
            <a:ln>
              <a:solidFill>
                <a:srgbClr val="7CB3E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300" b="1" dirty="0" smtClean="0">
                  <a:solidFill>
                    <a:prstClr val="white"/>
                  </a:solidFill>
                </a:rPr>
                <a:t>Level of aggregation / onerous contracts</a:t>
              </a:r>
              <a:endParaRPr lang="en-GB" sz="23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25146" y="549749"/>
            <a:ext cx="8239807" cy="1041256"/>
          </a:xfrm>
          <a:prstGeom prst="rect">
            <a:avLst/>
          </a:prstGeom>
          <a:noFill/>
          <a:ln>
            <a:solidFill>
              <a:srgbClr val="7CB3E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87313"/>
            <a:r>
              <a:rPr lang="en-GB" b="1" dirty="0">
                <a:solidFill>
                  <a:srgbClr val="3F4548"/>
                </a:solidFill>
              </a:rPr>
              <a:t>Objective:</a:t>
            </a:r>
          </a:p>
          <a:p>
            <a:pPr marL="87313"/>
            <a:r>
              <a:rPr lang="en-GB" dirty="0">
                <a:solidFill>
                  <a:srgbClr val="3F4548"/>
                </a:solidFill>
              </a:rPr>
              <a:t>Separate profitable and loss making contracts</a:t>
            </a:r>
          </a:p>
          <a:p>
            <a:pPr marL="87313"/>
            <a:r>
              <a:rPr lang="en-GB" dirty="0">
                <a:solidFill>
                  <a:srgbClr val="3F4548"/>
                </a:solidFill>
              </a:rPr>
              <a:t>No </a:t>
            </a:r>
            <a:r>
              <a:rPr lang="en-GB" dirty="0" err="1">
                <a:solidFill>
                  <a:srgbClr val="3F4548"/>
                </a:solidFill>
              </a:rPr>
              <a:t>CSM</a:t>
            </a:r>
            <a:r>
              <a:rPr lang="en-GB" dirty="0">
                <a:solidFill>
                  <a:srgbClr val="3F4548"/>
                </a:solidFill>
              </a:rPr>
              <a:t> at end of coverage period</a:t>
            </a:r>
          </a:p>
        </p:txBody>
      </p:sp>
    </p:spTree>
    <p:extLst>
      <p:ext uri="{BB962C8B-B14F-4D97-AF65-F5344CB8AC3E}">
        <p14:creationId xmlns:p14="http://schemas.microsoft.com/office/powerpoint/2010/main" val="291531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Implications of IFRS 17 for life business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27055" y="3357364"/>
            <a:ext cx="8161867" cy="1007740"/>
          </a:xfrm>
        </p:spPr>
        <p:txBody>
          <a:bodyPr/>
          <a:lstStyle/>
          <a:p>
            <a:r>
              <a:rPr lang="en-GB" dirty="0"/>
              <a:t>Richard Olswang, Prudential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F4548"/>
                </a:solidFill>
              </a:rPr>
              <a:t>10 July 2017</a:t>
            </a:r>
            <a:endParaRPr lang="en-GB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</a:t>
            </a:r>
            <a:r>
              <a:rPr lang="en-GB" dirty="0" smtClean="0"/>
              <a:t>implications</a:t>
            </a:r>
            <a:br>
              <a:rPr lang="en-GB" dirty="0" smtClean="0"/>
            </a:br>
            <a:r>
              <a:rPr lang="en-GB" sz="2400" b="0" dirty="0" smtClean="0"/>
              <a:t>Profit </a:t>
            </a:r>
            <a:r>
              <a:rPr lang="en-GB" sz="2400" b="0" dirty="0"/>
              <a:t>emergence for </a:t>
            </a:r>
            <a:r>
              <a:rPr lang="en-GB" sz="2400" b="0" dirty="0" smtClean="0"/>
              <a:t>a </a:t>
            </a:r>
            <a:r>
              <a:rPr lang="en-GB" sz="2400" b="0" dirty="0"/>
              <a:t>non-profit </a:t>
            </a:r>
            <a:r>
              <a:rPr lang="en-GB" sz="2400" b="0" dirty="0" smtClean="0"/>
              <a:t>annuity</a:t>
            </a:r>
            <a:endParaRPr lang="en-GB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22</a:t>
            </a:fld>
            <a:endParaRPr lang="en-GB" dirty="0">
              <a:latin typeface="Georgia" panose="02040502050405020303" pitchFamily="18" charset="0"/>
            </a:endParaRPr>
          </a:p>
        </p:txBody>
      </p:sp>
      <p:graphicFrame>
        <p:nvGraphicFramePr>
          <p:cNvPr id="62" name="Chart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310197"/>
              </p:ext>
            </p:extLst>
          </p:nvPr>
        </p:nvGraphicFramePr>
        <p:xfrm>
          <a:off x="0" y="1628800"/>
          <a:ext cx="6555947" cy="2340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3" name="Chart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882447"/>
              </p:ext>
            </p:extLst>
          </p:nvPr>
        </p:nvGraphicFramePr>
        <p:xfrm>
          <a:off x="0" y="3933967"/>
          <a:ext cx="6555947" cy="2340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275485"/>
              </p:ext>
            </p:extLst>
          </p:nvPr>
        </p:nvGraphicFramePr>
        <p:xfrm>
          <a:off x="6744072" y="1627200"/>
          <a:ext cx="4441374" cy="1676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1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0136"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Base</a:t>
                      </a:r>
                      <a:endParaRPr lang="en-GB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7126">
                <a:tc>
                  <a:txBody>
                    <a:bodyPr/>
                    <a:lstStyle/>
                    <a:p>
                      <a:pPr marL="0" indent="0">
                        <a:spcBef>
                          <a:spcPct val="5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IFRS 4 (UK GAAP-based)</a:t>
                      </a:r>
                    </a:p>
                    <a:p>
                      <a:pPr marL="177800" indent="-177800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First year profit includes release of profit margin in the premium. </a:t>
                      </a:r>
                    </a:p>
                    <a:p>
                      <a:pPr marL="177800" indent="-177800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Subsequent profits driven mainly by investment margins.</a:t>
                      </a:r>
                    </a:p>
                    <a:p>
                      <a:pPr marL="0" indent="0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IFRS 17</a:t>
                      </a:r>
                    </a:p>
                    <a:p>
                      <a:pPr marL="177800" indent="-177800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Profits dominated by investment margins and release of CSM and RA.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First year profit suppressed by indirect acquisition expenses.</a:t>
                      </a:r>
                    </a:p>
                  </a:txBody>
                  <a:tcPr marL="121904" marR="88604" marT="45731" marB="4573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715215"/>
              </p:ext>
            </p:extLst>
          </p:nvPr>
        </p:nvGraphicFramePr>
        <p:xfrm>
          <a:off x="6767195" y="3934800"/>
          <a:ext cx="4369366" cy="156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9398"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Longevity stress (mortality improvement)</a:t>
                      </a:r>
                      <a:endParaRPr lang="en-GB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1843">
                <a:tc>
                  <a:txBody>
                    <a:bodyPr/>
                    <a:lstStyle/>
                    <a:p>
                      <a:pPr marL="0" indent="0">
                        <a:spcBef>
                          <a:spcPct val="5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IFRS 4 (UK GAAP-based)</a:t>
                      </a:r>
                    </a:p>
                    <a:p>
                      <a:pPr marL="177800" indent="-177800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I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ncrease in 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reserves results in a loss when assumptions updated. </a:t>
                      </a:r>
                    </a:p>
                    <a:p>
                      <a:pPr marL="0" indent="0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IFRS 17</a:t>
                      </a:r>
                    </a:p>
                    <a:p>
                      <a:pPr marL="177800" indent="-177800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Impact absorbed by the CSM which is unlocked for the change in expected future cash flows.</a:t>
                      </a:r>
                    </a:p>
                    <a:p>
                      <a:pPr marL="177800" indent="-177800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Profit in subsequent years decreases as CSM amortisation is lower.</a:t>
                      </a:r>
                      <a:endParaRPr lang="en-GB" sz="1000" dirty="0" smtClean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121904" marR="121904" marT="45731" marB="4573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Financial </a:t>
            </a:r>
            <a:r>
              <a:rPr lang="en-US" dirty="0" smtClean="0">
                <a:latin typeface="+mn-lt"/>
              </a:rPr>
              <a:t>implications</a:t>
            </a:r>
            <a:br>
              <a:rPr lang="en-US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>Profit </a:t>
            </a:r>
            <a:r>
              <a:rPr lang="en-US" sz="2400" b="0" dirty="0">
                <a:latin typeface="+mn-lt"/>
              </a:rPr>
              <a:t>emergence for a with-profit </a:t>
            </a:r>
            <a:r>
              <a:rPr lang="en-US" sz="2400" b="0" dirty="0" smtClean="0">
                <a:latin typeface="+mn-lt"/>
              </a:rPr>
              <a:t>endowment</a:t>
            </a:r>
            <a:endParaRPr lang="en-GB" sz="2400" b="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23</a:t>
            </a:fld>
            <a:endParaRPr lang="en-GB">
              <a:latin typeface="Georgia" panose="02040502050405020303" pitchFamily="18" charset="0"/>
            </a:endParaRPr>
          </a:p>
        </p:txBody>
      </p:sp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467251"/>
              </p:ext>
            </p:extLst>
          </p:nvPr>
        </p:nvGraphicFramePr>
        <p:xfrm>
          <a:off x="695400" y="1628800"/>
          <a:ext cx="554461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058914"/>
              </p:ext>
            </p:extLst>
          </p:nvPr>
        </p:nvGraphicFramePr>
        <p:xfrm>
          <a:off x="335360" y="4005064"/>
          <a:ext cx="5544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010960"/>
              </p:ext>
            </p:extLst>
          </p:nvPr>
        </p:nvGraphicFramePr>
        <p:xfrm>
          <a:off x="6744072" y="1700808"/>
          <a:ext cx="4277042" cy="1513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2561"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Base</a:t>
                      </a:r>
                      <a:endParaRPr lang="en-GB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1207">
                <a:tc>
                  <a:txBody>
                    <a:bodyPr/>
                    <a:lstStyle/>
                    <a:p>
                      <a:pPr marL="0" indent="0">
                        <a:spcBef>
                          <a:spcPct val="5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IFRS 4 (UK GAAP-based)</a:t>
                      </a:r>
                    </a:p>
                    <a:p>
                      <a:pPr marL="177800" indent="-177800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Profits equal shareholders’ share of distributions which largely emerges at the end of the term when final bonuses are paid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.</a:t>
                      </a:r>
                      <a:endParaRPr lang="en-GB" sz="1000" dirty="0" smtClean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  <a:p>
                      <a:pPr marL="0" indent="0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IFRS 17</a:t>
                      </a:r>
                    </a:p>
                    <a:p>
                      <a:pPr marL="177800" indent="-177800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Profit driven by amortisation of CSM. Under a straight line approach, profit recognition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will be accelerated compared to IFRS 4. </a:t>
                      </a:r>
                      <a:endParaRPr lang="en-GB" sz="1000" dirty="0" smtClean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121904" marR="121904" marT="45731" marB="4573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66042"/>
              </p:ext>
            </p:extLst>
          </p:nvPr>
        </p:nvGraphicFramePr>
        <p:xfrm>
          <a:off x="6766469" y="3801989"/>
          <a:ext cx="4298083" cy="172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992"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Volatile economic scenario</a:t>
                      </a:r>
                      <a:endParaRPr lang="en-GB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121904" marR="121904" marT="45731" marB="4573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6281">
                <a:tc>
                  <a:txBody>
                    <a:bodyPr/>
                    <a:lstStyle/>
                    <a:p>
                      <a:pPr marL="0" indent="0">
                        <a:spcBef>
                          <a:spcPct val="5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IFRS 4 (UK GAAP-based)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Impact of market movements smoothed over time (in line with changes in amounts distributed to policyholders). </a:t>
                      </a:r>
                    </a:p>
                    <a:p>
                      <a:pPr marL="0" indent="0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IFRS 17</a:t>
                      </a:r>
                    </a:p>
                    <a:p>
                      <a:pPr marL="177800" indent="-177800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BBA - all market volatility would go directly to P&amp;L.</a:t>
                      </a:r>
                    </a:p>
                    <a:p>
                      <a:pPr marL="177800" indent="-177800">
                        <a:spcBef>
                          <a:spcPct val="50000"/>
                        </a:spcBef>
                        <a:buClr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VFA - impact of market movements smoothed as CSM is unlocked for changes in financial market variables.</a:t>
                      </a:r>
                      <a:endParaRPr lang="en-GB" sz="1000" dirty="0" smtClean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121904" marR="121904" marT="45731" marB="4573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4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financial </a:t>
            </a:r>
            <a:r>
              <a:rPr lang="en-GB" dirty="0" smtClean="0"/>
              <a:t>implications</a:t>
            </a:r>
            <a:r>
              <a:rPr lang="en-GB" dirty="0"/>
              <a:t/>
            </a:r>
            <a:br>
              <a:rPr lang="en-GB" dirty="0"/>
            </a:br>
            <a:endParaRPr lang="en-GB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24</a:t>
            </a:fld>
            <a:endParaRPr lang="en-GB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620" y="1194385"/>
            <a:ext cx="2835638" cy="335751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>
              <a:defRPr lang="en-GB" sz="1500" b="1" i="0" u="none" strike="noStrike" kern="1200" baseline="0">
                <a:solidFill>
                  <a:srgbClr val="3F4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500" b="1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aggregation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2405" y="3582155"/>
            <a:ext cx="4622559" cy="335751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r>
              <a:rPr lang="en-GB" sz="1500" b="1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accounting mismatches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53966"/>
              </p:ext>
            </p:extLst>
          </p:nvPr>
        </p:nvGraphicFramePr>
        <p:xfrm>
          <a:off x="1028760" y="3920788"/>
          <a:ext cx="7659528" cy="2155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856"/>
                <a:gridCol w="3024336"/>
                <a:gridCol w="3024336"/>
              </a:tblGrid>
              <a:tr h="289510">
                <a:tc rowSpan="3"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Reinsurance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Direct</a:t>
                      </a: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 contract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96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Reinsurance contract</a:t>
                      </a: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 held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96B8"/>
                    </a:solidFill>
                  </a:tcPr>
                </a:tc>
              </a:tr>
              <a:tr h="281329">
                <a:tc vMerge="1"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accent2"/>
                          </a:solidFill>
                        </a:rPr>
                        <a:t>Under VFA if meets scope</a:t>
                      </a:r>
                      <a:r>
                        <a:rPr lang="en-GB" sz="1100" b="0" baseline="0" dirty="0" smtClean="0">
                          <a:solidFill>
                            <a:schemeClr val="accent2"/>
                          </a:solidFill>
                        </a:rPr>
                        <a:t> criteria</a:t>
                      </a:r>
                      <a:endParaRPr lang="en-GB" sz="11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accent2"/>
                          </a:solidFill>
                        </a:rPr>
                        <a:t>VFA not allowed</a:t>
                      </a:r>
                      <a:endParaRPr lang="en-GB" sz="11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45">
                <a:tc vMerge="1"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100" b="0" dirty="0" smtClean="0">
                          <a:solidFill>
                            <a:schemeClr val="accent2"/>
                          </a:solidFill>
                        </a:rPr>
                        <a:t>Profits</a:t>
                      </a:r>
                      <a:r>
                        <a:rPr lang="en-GB" sz="1100" b="0" baseline="0" dirty="0" smtClean="0">
                          <a:solidFill>
                            <a:schemeClr val="accent2"/>
                          </a:solidFill>
                        </a:rPr>
                        <a:t> deferred through CSM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GB" sz="1100" b="0" baseline="0" dirty="0" smtClean="0">
                          <a:solidFill>
                            <a:schemeClr val="accent2"/>
                          </a:solidFill>
                        </a:rPr>
                        <a:t>Losses recognised immediately</a:t>
                      </a:r>
                      <a:endParaRPr lang="en-GB" sz="11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accent2"/>
                          </a:solidFill>
                        </a:rPr>
                        <a:t>Net cost/gain</a:t>
                      </a:r>
                      <a:r>
                        <a:rPr lang="en-GB" sz="1100" b="0" baseline="0" dirty="0" smtClean="0">
                          <a:solidFill>
                            <a:schemeClr val="accent2"/>
                          </a:solidFill>
                        </a:rPr>
                        <a:t> deferred through CSM</a:t>
                      </a:r>
                      <a:endParaRPr lang="en-GB" sz="11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01">
                <a:tc rowSpan="2"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Hedging under VFA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Movement in derivative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96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Movement in hedged item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96B8"/>
                    </a:solidFill>
                  </a:tcPr>
                </a:tc>
              </a:tr>
              <a:tr h="288099">
                <a:tc vMerge="1"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accent2"/>
                          </a:solidFill>
                        </a:rPr>
                        <a:t>P&amp;L</a:t>
                      </a:r>
                      <a:endParaRPr lang="en-GB" sz="11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accent2"/>
                          </a:solidFill>
                        </a:rPr>
                        <a:t>Pre-transition movements taken to CSM</a:t>
                      </a:r>
                      <a:endParaRPr lang="en-GB" sz="11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99">
                <a:tc rowSpan="2"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Interest rate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CSM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96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BEL, Risk Adjustment and FTP&amp;L assets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96B8"/>
                    </a:solidFill>
                  </a:tcPr>
                </a:tc>
              </a:tr>
              <a:tr h="288099">
                <a:tc vMerge="1">
                  <a:txBody>
                    <a:bodyPr/>
                    <a:lstStyle/>
                    <a:p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accent2"/>
                          </a:solidFill>
                        </a:rPr>
                        <a:t>Locked</a:t>
                      </a:r>
                      <a:r>
                        <a:rPr lang="en-GB" sz="1100" b="0" baseline="0" dirty="0" smtClean="0">
                          <a:solidFill>
                            <a:schemeClr val="accent2"/>
                          </a:solidFill>
                        </a:rPr>
                        <a:t>-in rate</a:t>
                      </a:r>
                      <a:endParaRPr lang="en-GB" sz="11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accent2"/>
                          </a:solidFill>
                        </a:rPr>
                        <a:t>Current rate</a:t>
                      </a:r>
                      <a:endParaRPr lang="en-GB" sz="11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112527" marR="112527" marT="45731" marB="457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32910" y="1561121"/>
            <a:ext cx="4785140" cy="172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103903" tIns="51952" rIns="103903" bIns="51952" rtlCol="0">
            <a:noAutofit/>
          </a:bodyPr>
          <a:lstStyle/>
          <a:p>
            <a:endParaRPr lang="en-GB" dirty="0">
              <a:solidFill>
                <a:srgbClr val="3F4548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818050" y="2022282"/>
            <a:ext cx="1063364" cy="36012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801041" y="1864498"/>
            <a:ext cx="1949501" cy="335751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r>
              <a:rPr lang="en-GB" sz="1500" b="1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9680" y="2164593"/>
            <a:ext cx="1949501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r>
              <a:rPr lang="en-GB" sz="1200" b="1" u="sng" dirty="0">
                <a:solidFill>
                  <a:srgbClr val="002060"/>
                </a:solidFill>
                <a:latin typeface="Arial"/>
                <a:cs typeface="Arial"/>
              </a:rPr>
              <a:t>Profitable group</a:t>
            </a:r>
          </a:p>
          <a:p>
            <a:pPr algn="ctr"/>
            <a:r>
              <a:rPr lang="en-GB" sz="1200" b="1" dirty="0">
                <a:solidFill>
                  <a:srgbClr val="002060"/>
                </a:solidFill>
                <a:latin typeface="Arial"/>
                <a:cs typeface="Arial"/>
              </a:rPr>
              <a:t>Profit deferred through CSM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210137" y="1705170"/>
            <a:ext cx="1413286" cy="677235"/>
          </a:xfrm>
          <a:prstGeom prst="ellipse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7723" tIns="77723" rIns="77723" bIns="77723" numCol="1" rtlCol="0" anchor="ctr" anchorCtr="0" compatLnSpc="1">
            <a:prstTxWarp prst="textNoShape">
              <a:avLst/>
            </a:prstTxWarp>
          </a:bodyPr>
          <a:lstStyle/>
          <a:p>
            <a:pPr algn="ctr" defTabSz="1039033"/>
            <a:endParaRPr lang="en-GB" sz="700">
              <a:solidFill>
                <a:srgbClr val="3F454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4988" y="1799630"/>
            <a:ext cx="1283584" cy="544278"/>
          </a:xfrm>
          <a:prstGeom prst="rect">
            <a:avLst/>
          </a:prstGeom>
          <a:noFill/>
          <a:ln>
            <a:noFill/>
          </a:ln>
        </p:spPr>
        <p:txBody>
          <a:bodyPr wrap="square" lIns="40907" tIns="40907" rIns="40907" bIns="40907" rtlCol="0">
            <a:spAutoFit/>
          </a:bodyPr>
          <a:lstStyle/>
          <a:p>
            <a:pPr algn="ctr"/>
            <a:r>
              <a:rPr lang="en-GB" sz="1000" b="1" u="sng" dirty="0">
                <a:solidFill>
                  <a:srgbClr val="002060"/>
                </a:solidFill>
                <a:latin typeface="Arial"/>
                <a:cs typeface="Arial"/>
              </a:rPr>
              <a:t>Onerous group </a:t>
            </a:r>
            <a:r>
              <a:rPr lang="en-GB" sz="1000" b="1" dirty="0">
                <a:solidFill>
                  <a:srgbClr val="002060"/>
                </a:solidFill>
                <a:latin typeface="Arial"/>
                <a:cs typeface="Arial"/>
              </a:rPr>
              <a:t>Loss recognised immediately</a:t>
            </a:r>
          </a:p>
        </p:txBody>
      </p:sp>
    </p:spTree>
    <p:extLst>
      <p:ext uri="{BB962C8B-B14F-4D97-AF65-F5344CB8AC3E}">
        <p14:creationId xmlns:p14="http://schemas.microsoft.com/office/powerpoint/2010/main" val="39469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25</a:t>
            </a:fld>
            <a:endParaRPr lang="en-GB">
              <a:latin typeface="Georgia" panose="02040502050405020303" pitchFamily="18" charset="0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527055" y="404812"/>
            <a:ext cx="11401593" cy="1151980"/>
          </a:xfrm>
        </p:spPr>
        <p:txBody>
          <a:bodyPr rIns="0"/>
          <a:lstStyle/>
          <a:p>
            <a:r>
              <a:rPr lang="en-GB" dirty="0"/>
              <a:t>Operational </a:t>
            </a:r>
            <a:r>
              <a:rPr lang="en-GB" dirty="0" smtClean="0"/>
              <a:t>implications</a:t>
            </a:r>
            <a:br>
              <a:rPr lang="en-GB" dirty="0" smtClean="0"/>
            </a:br>
            <a:r>
              <a:rPr lang="en-US" sz="2350" b="0" dirty="0" smtClean="0"/>
              <a:t>IFRS </a:t>
            </a:r>
            <a:r>
              <a:rPr lang="en-US" sz="2350" b="0" dirty="0"/>
              <a:t>17 </a:t>
            </a:r>
            <a:r>
              <a:rPr lang="en-US" sz="2350" b="0" dirty="0" smtClean="0"/>
              <a:t>overlaps with </a:t>
            </a:r>
            <a:r>
              <a:rPr lang="en-US" sz="2350" b="0" dirty="0"/>
              <a:t>Solvency </a:t>
            </a:r>
            <a:r>
              <a:rPr lang="en-US" sz="2350" b="0" dirty="0" smtClean="0"/>
              <a:t>II but significant </a:t>
            </a:r>
            <a:r>
              <a:rPr lang="en-US" sz="2350" b="0" dirty="0"/>
              <a:t>changes to </a:t>
            </a:r>
            <a:r>
              <a:rPr lang="en-US" sz="2350" b="0" dirty="0" smtClean="0"/>
              <a:t>systems/processes required</a:t>
            </a:r>
            <a:endParaRPr lang="en-GB" sz="2350" b="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309455"/>
              </p:ext>
            </p:extLst>
          </p:nvPr>
        </p:nvGraphicFramePr>
        <p:xfrm>
          <a:off x="4421959" y="2504665"/>
          <a:ext cx="3094902" cy="2349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0238" y="3314158"/>
            <a:ext cx="1758606" cy="7974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40907" tIns="51952" rIns="40907" bIns="51952" rtlCol="0">
            <a:spAutoFit/>
          </a:bodyPr>
          <a:lstStyle/>
          <a:p>
            <a:pPr algn="ctr"/>
            <a:r>
              <a:rPr lang="en-GB" sz="1500" dirty="0">
                <a:solidFill>
                  <a:srgbClr val="113458"/>
                </a:solidFill>
                <a:latin typeface="Arial"/>
              </a:rPr>
              <a:t>Key </a:t>
            </a:r>
            <a:r>
              <a:rPr lang="en-GB" sz="1500" dirty="0" smtClean="0">
                <a:solidFill>
                  <a:srgbClr val="113458"/>
                </a:solidFill>
                <a:latin typeface="Arial"/>
              </a:rPr>
              <a:t>aspects </a:t>
            </a:r>
            <a:r>
              <a:rPr lang="en-GB" sz="1500" dirty="0">
                <a:solidFill>
                  <a:srgbClr val="113458"/>
                </a:solidFill>
                <a:latin typeface="Arial"/>
              </a:rPr>
              <a:t>of IFRS 17 </a:t>
            </a:r>
            <a:r>
              <a:rPr lang="en-GB" sz="1500" dirty="0" smtClean="0">
                <a:solidFill>
                  <a:srgbClr val="113458"/>
                </a:solidFill>
                <a:latin typeface="Arial"/>
              </a:rPr>
              <a:t>project &amp; expenditure</a:t>
            </a:r>
            <a:endParaRPr lang="en-GB" sz="1500" dirty="0">
              <a:solidFill>
                <a:srgbClr val="113458"/>
              </a:solidFill>
              <a:latin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89319"/>
              </p:ext>
            </p:extLst>
          </p:nvPr>
        </p:nvGraphicFramePr>
        <p:xfrm>
          <a:off x="653606" y="1768164"/>
          <a:ext cx="3311569" cy="1280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69"/>
              </a:tblGrid>
              <a:tr h="27438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Actuarial Systems &amp; Processes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006073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</a:rPr>
                        <a:t>Changes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GB" sz="1000" dirty="0" smtClean="0">
                          <a:solidFill>
                            <a:schemeClr val="accent2"/>
                          </a:solidFill>
                        </a:rPr>
                        <a:t>for differences in assumptions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</a:rPr>
                        <a:t> and </a:t>
                      </a:r>
                      <a:r>
                        <a:rPr lang="en-GB" sz="1000" dirty="0" smtClean="0">
                          <a:solidFill>
                            <a:schemeClr val="accent2"/>
                          </a:solidFill>
                        </a:rPr>
                        <a:t>contract boundaries, more 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</a:rPr>
                        <a:t>granular output and multiple runs.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</a:rPr>
                        <a:t>Improve efficiency to meet IFRS reporting deadlines. 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</a:rPr>
                        <a:t>New CSM system</a:t>
                      </a: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56552"/>
              </p:ext>
            </p:extLst>
          </p:nvPr>
        </p:nvGraphicFramePr>
        <p:xfrm>
          <a:off x="8181412" y="1768163"/>
          <a:ext cx="3311569" cy="82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69"/>
              </a:tblGrid>
              <a:tr h="27438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Finance Systems &amp; Processes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49511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</a:rPr>
                        <a:t>Chart of accounts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</a:rPr>
                        <a:t>Consolidation and reporting systems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</a:rPr>
                        <a:t>General ledgers</a:t>
                      </a: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602125"/>
              </p:ext>
            </p:extLst>
          </p:nvPr>
        </p:nvGraphicFramePr>
        <p:xfrm>
          <a:off x="653606" y="3464093"/>
          <a:ext cx="3311569" cy="82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69"/>
              </a:tblGrid>
              <a:tr h="27438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Transition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49511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</a:rPr>
                        <a:t>Mining historic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</a:rPr>
                        <a:t> data</a:t>
                      </a:r>
                      <a:endParaRPr lang="en-GB" sz="10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</a:rPr>
                        <a:t>T</a:t>
                      </a: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</a:rPr>
                        <a:t>emporary system solution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</a:rPr>
                        <a:t>Interface with ongoing reporting process</a:t>
                      </a: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894229"/>
              </p:ext>
            </p:extLst>
          </p:nvPr>
        </p:nvGraphicFramePr>
        <p:xfrm>
          <a:off x="8175495" y="3063757"/>
          <a:ext cx="3325146" cy="71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5146"/>
              </a:tblGrid>
              <a:tr h="27438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Production of Comparatives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2713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000" dirty="0" smtClean="0">
                          <a:solidFill>
                            <a:schemeClr val="accent2"/>
                          </a:solidFill>
                        </a:rPr>
                        <a:t>Historic balance sheets and P&amp;L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000" baseline="0" dirty="0" smtClean="0">
                          <a:solidFill>
                            <a:schemeClr val="accent2"/>
                          </a:solidFill>
                        </a:rPr>
                        <a:t>Explaining the impact to stakeholders</a:t>
                      </a:r>
                      <a:endParaRPr lang="en-GB" sz="1000" dirty="0">
                        <a:solidFill>
                          <a:schemeClr val="accent2"/>
                        </a:solidFill>
                      </a:endParaRPr>
                    </a:p>
                  </a:txBody>
                  <a:tcPr marL="121904" marR="44302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6235"/>
              </p:ext>
            </p:extLst>
          </p:nvPr>
        </p:nvGraphicFramePr>
        <p:xfrm>
          <a:off x="674822" y="4617356"/>
          <a:ext cx="3309344" cy="274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344"/>
              </a:tblGrid>
              <a:tr h="27438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Technical</a:t>
                      </a:r>
                      <a:r>
                        <a:rPr lang="en-GB" sz="1200" baseline="0" dirty="0" smtClean="0">
                          <a:solidFill>
                            <a:schemeClr val="bg1"/>
                          </a:solidFill>
                        </a:rPr>
                        <a:t> interpretation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666648"/>
              </p:ext>
            </p:extLst>
          </p:nvPr>
        </p:nvGraphicFramePr>
        <p:xfrm>
          <a:off x="8170796" y="4348551"/>
          <a:ext cx="3319231" cy="274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231"/>
              </a:tblGrid>
              <a:tr h="27438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Project Management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3965175" y="2312741"/>
            <a:ext cx="1554761" cy="500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86405" y="3552383"/>
            <a:ext cx="1029475" cy="433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3"/>
          </p:cNvCxnSpPr>
          <p:nvPr/>
        </p:nvCxnSpPr>
        <p:spPr>
          <a:xfrm flipV="1">
            <a:off x="3984166" y="4434397"/>
            <a:ext cx="1247738" cy="320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528048" y="2458725"/>
            <a:ext cx="1647447" cy="3543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1"/>
          </p:cNvCxnSpPr>
          <p:nvPr/>
        </p:nvCxnSpPr>
        <p:spPr>
          <a:xfrm flipV="1">
            <a:off x="7104112" y="3422305"/>
            <a:ext cx="1071383" cy="1300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3" idx="1"/>
          </p:cNvCxnSpPr>
          <p:nvPr/>
        </p:nvCxnSpPr>
        <p:spPr>
          <a:xfrm>
            <a:off x="6891709" y="4383051"/>
            <a:ext cx="1279087" cy="1026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171174"/>
              </p:ext>
            </p:extLst>
          </p:nvPr>
        </p:nvGraphicFramePr>
        <p:xfrm>
          <a:off x="4503007" y="5151523"/>
          <a:ext cx="3080219" cy="274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219"/>
              </a:tblGrid>
              <a:tr h="27438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Audit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>
            <a:stCxn id="20" idx="0"/>
          </p:cNvCxnSpPr>
          <p:nvPr/>
        </p:nvCxnSpPr>
        <p:spPr>
          <a:xfrm flipH="1" flipV="1">
            <a:off x="6037523" y="4831045"/>
            <a:ext cx="5593" cy="3204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7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26</a:t>
            </a:fld>
            <a:endParaRPr lang="en-GB">
              <a:latin typeface="Georgia" panose="0204050205040502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622" y="1700808"/>
            <a:ext cx="98650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>
                <a:solidFill>
                  <a:srgbClr val="002060"/>
                </a:solidFill>
                <a:latin typeface="Arial"/>
              </a:rPr>
              <a:t>IFRS 17 is a complex model resulting in significant changes to </a:t>
            </a:r>
            <a:r>
              <a:rPr lang="en-GB" sz="2400" kern="0" dirty="0" smtClean="0">
                <a:solidFill>
                  <a:srgbClr val="002060"/>
                </a:solidFill>
                <a:latin typeface="Arial"/>
              </a:rPr>
              <a:t>financial reporting for life assurance business.</a:t>
            </a:r>
            <a:endParaRPr lang="en-GB" sz="2400" kern="0" dirty="0">
              <a:solidFill>
                <a:srgbClr val="002060"/>
              </a:solidFill>
              <a:latin typeface="Arial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>
                <a:solidFill>
                  <a:srgbClr val="002060"/>
                </a:solidFill>
                <a:latin typeface="Arial"/>
              </a:rPr>
              <a:t>IFRS 17 will be costly to implement.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>
                <a:solidFill>
                  <a:srgbClr val="002060"/>
                </a:solidFill>
                <a:latin typeface="Arial"/>
              </a:rPr>
              <a:t>Testing to date has focused on clarity of interpretation and operationality.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>
                <a:solidFill>
                  <a:srgbClr val="002060"/>
                </a:solidFill>
                <a:latin typeface="Arial"/>
              </a:rPr>
              <a:t>Robust and comprehensive assessment </a:t>
            </a:r>
            <a:r>
              <a:rPr lang="en-GB" sz="2400" kern="0" dirty="0" smtClean="0">
                <a:solidFill>
                  <a:srgbClr val="002060"/>
                </a:solidFill>
                <a:latin typeface="Arial"/>
              </a:rPr>
              <a:t>will be </a:t>
            </a:r>
            <a:r>
              <a:rPr lang="en-GB" sz="2400" kern="0" dirty="0">
                <a:solidFill>
                  <a:srgbClr val="002060"/>
                </a:solidFill>
                <a:latin typeface="Arial"/>
              </a:rPr>
              <a:t>needed </a:t>
            </a:r>
            <a:r>
              <a:rPr lang="en-GB" sz="2400" kern="0" dirty="0" smtClean="0">
                <a:solidFill>
                  <a:srgbClr val="002060"/>
                </a:solidFill>
                <a:latin typeface="Arial"/>
              </a:rPr>
              <a:t>as part of the EU endorsement process to </a:t>
            </a:r>
            <a:r>
              <a:rPr lang="en-GB" sz="2400" kern="0" dirty="0">
                <a:solidFill>
                  <a:srgbClr val="002060"/>
                </a:solidFill>
                <a:latin typeface="Arial"/>
              </a:rPr>
              <a:t>determine whether the new standard results in meaningful </a:t>
            </a:r>
            <a:r>
              <a:rPr lang="en-GB" sz="2400" kern="0">
                <a:solidFill>
                  <a:srgbClr val="002060"/>
                </a:solidFill>
                <a:latin typeface="Arial"/>
              </a:rPr>
              <a:t>performance </a:t>
            </a:r>
            <a:r>
              <a:rPr lang="en-GB" sz="2400" kern="0" smtClean="0">
                <a:solidFill>
                  <a:srgbClr val="002060"/>
                </a:solidFill>
                <a:latin typeface="Arial"/>
              </a:rPr>
              <a:t>reporting.</a:t>
            </a:r>
            <a:endParaRPr lang="en-GB" sz="2400" kern="0" dirty="0">
              <a:solidFill>
                <a:srgbClr val="002060"/>
              </a:solidFill>
              <a:latin typeface="Arial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dirty="0" smtClean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IFRS 17 </a:t>
            </a:r>
            <a:r>
              <a:rPr lang="en-US" i="1" dirty="0" smtClean="0"/>
              <a:t>Insurance Contracts</a:t>
            </a:r>
            <a:endParaRPr lang="en-GB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27055" y="3357364"/>
            <a:ext cx="8161867" cy="1007740"/>
          </a:xfrm>
        </p:spPr>
        <p:txBody>
          <a:bodyPr/>
          <a:lstStyle/>
          <a:p>
            <a:r>
              <a:rPr lang="en-GB" dirty="0" smtClean="0"/>
              <a:t>Darrel Scott, IASB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F4548"/>
                </a:solidFill>
              </a:rPr>
              <a:t>10 July 2017</a:t>
            </a:r>
            <a:endParaRPr lang="en-GB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IFRS 17 development</a:t>
            </a:r>
            <a:endParaRPr lang="en-GB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28</a:t>
            </a:fld>
            <a:endParaRPr lang="en-GB">
              <a:latin typeface="Georgia" panose="0204050205040502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622" y="1700808"/>
            <a:ext cx="98650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 smtClean="0">
                <a:solidFill>
                  <a:srgbClr val="002060"/>
                </a:solidFill>
                <a:latin typeface="Arial"/>
              </a:rPr>
              <a:t>Long </a:t>
            </a:r>
            <a:r>
              <a:rPr lang="en-GB" sz="2400" kern="0" dirty="0">
                <a:solidFill>
                  <a:srgbClr val="002060"/>
                </a:solidFill>
                <a:latin typeface="Arial"/>
              </a:rPr>
              <a:t>time in </a:t>
            </a:r>
            <a:r>
              <a:rPr lang="en-GB" sz="2400" kern="0" dirty="0" smtClean="0">
                <a:solidFill>
                  <a:srgbClr val="002060"/>
                </a:solidFill>
                <a:latin typeface="Arial"/>
              </a:rPr>
              <a:t>development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 smtClean="0">
                <a:solidFill>
                  <a:srgbClr val="002060"/>
                </a:solidFill>
                <a:latin typeface="Arial"/>
              </a:rPr>
              <a:t>Significant </a:t>
            </a:r>
            <a:r>
              <a:rPr lang="en-GB" sz="2400" kern="0" dirty="0">
                <a:solidFill>
                  <a:srgbClr val="002060"/>
                </a:solidFill>
                <a:latin typeface="Arial"/>
              </a:rPr>
              <a:t>amount of </a:t>
            </a:r>
            <a:r>
              <a:rPr lang="en-GB" sz="2400" kern="0" dirty="0" smtClean="0">
                <a:solidFill>
                  <a:srgbClr val="002060"/>
                </a:solidFill>
                <a:latin typeface="Arial"/>
              </a:rPr>
              <a:t>consultation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 smtClean="0">
                <a:solidFill>
                  <a:srgbClr val="002060"/>
                </a:solidFill>
                <a:latin typeface="Arial"/>
              </a:rPr>
              <a:t>3 Public Consultation documents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 smtClean="0">
                <a:solidFill>
                  <a:srgbClr val="002060"/>
                </a:solidFill>
                <a:latin typeface="Arial"/>
              </a:rPr>
              <a:t>600 comment letters,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 smtClean="0">
                <a:solidFill>
                  <a:srgbClr val="002060"/>
                </a:solidFill>
                <a:latin typeface="Arial"/>
              </a:rPr>
              <a:t>900 meetings, round tables and discussion forums</a:t>
            </a:r>
            <a:endParaRPr lang="en-GB" sz="2200" kern="0" dirty="0">
              <a:solidFill>
                <a:srgbClr val="002060"/>
              </a:solidFill>
              <a:latin typeface="Arial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 smtClean="0">
                <a:solidFill>
                  <a:srgbClr val="002060"/>
                </a:solidFill>
                <a:latin typeface="Arial"/>
              </a:rPr>
              <a:t>Balances requirements </a:t>
            </a:r>
            <a:r>
              <a:rPr lang="en-GB" sz="2400" kern="0" dirty="0">
                <a:solidFill>
                  <a:srgbClr val="002060"/>
                </a:solidFill>
                <a:latin typeface="Arial"/>
              </a:rPr>
              <a:t>of </a:t>
            </a:r>
            <a:r>
              <a:rPr lang="en-GB" sz="2400" u="sng" kern="0" dirty="0" smtClean="0">
                <a:solidFill>
                  <a:srgbClr val="002060"/>
                </a:solidFill>
                <a:latin typeface="Arial"/>
              </a:rPr>
              <a:t>various</a:t>
            </a:r>
            <a:r>
              <a:rPr lang="en-GB" sz="2400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2400" kern="0" dirty="0">
                <a:solidFill>
                  <a:srgbClr val="002060"/>
                </a:solidFill>
                <a:latin typeface="Arial"/>
              </a:rPr>
              <a:t>stakeholders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>
                <a:solidFill>
                  <a:srgbClr val="002060"/>
                </a:solidFill>
                <a:latin typeface="Arial"/>
              </a:rPr>
              <a:t>C</a:t>
            </a:r>
            <a:r>
              <a:rPr lang="en-GB" sz="2200" kern="0" dirty="0" smtClean="0">
                <a:solidFill>
                  <a:srgbClr val="002060"/>
                </a:solidFill>
                <a:latin typeface="Arial"/>
              </a:rPr>
              <a:t>onsidered </a:t>
            </a:r>
            <a:r>
              <a:rPr lang="en-GB" sz="2200" kern="0" dirty="0">
                <a:solidFill>
                  <a:srgbClr val="002060"/>
                </a:solidFill>
                <a:latin typeface="Arial"/>
              </a:rPr>
              <a:t>and understood </a:t>
            </a:r>
            <a:r>
              <a:rPr lang="en-GB" sz="2200" kern="0" dirty="0" smtClean="0">
                <a:solidFill>
                  <a:srgbClr val="002060"/>
                </a:solidFill>
                <a:latin typeface="Arial"/>
              </a:rPr>
              <a:t>views </a:t>
            </a:r>
            <a:r>
              <a:rPr lang="en-GB" sz="2200" kern="0" dirty="0">
                <a:solidFill>
                  <a:srgbClr val="002060"/>
                </a:solidFill>
                <a:latin typeface="Arial"/>
              </a:rPr>
              <a:t>of </a:t>
            </a:r>
            <a:r>
              <a:rPr lang="en-GB" sz="2200" kern="0" dirty="0" smtClean="0">
                <a:solidFill>
                  <a:srgbClr val="002060"/>
                </a:solidFill>
                <a:latin typeface="Arial"/>
              </a:rPr>
              <a:t>all stakeholders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 smtClean="0">
                <a:solidFill>
                  <a:srgbClr val="002060"/>
                </a:solidFill>
                <a:latin typeface="Arial"/>
              </a:rPr>
              <a:t>Develop a model that best satisfies those views</a:t>
            </a:r>
            <a:endParaRPr lang="en-GB" sz="2200" kern="0" dirty="0">
              <a:solidFill>
                <a:srgbClr val="002060"/>
              </a:solidFill>
              <a:latin typeface="Arial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 smtClean="0">
                <a:solidFill>
                  <a:srgbClr val="002060"/>
                </a:solidFill>
                <a:latin typeface="Arial"/>
              </a:rPr>
              <a:t>IFRSs principle </a:t>
            </a:r>
            <a:r>
              <a:rPr lang="en-GB" sz="2400" kern="0" dirty="0">
                <a:solidFill>
                  <a:srgbClr val="002060"/>
                </a:solidFill>
                <a:latin typeface="Arial"/>
              </a:rPr>
              <a:t>based, </a:t>
            </a:r>
            <a:r>
              <a:rPr lang="en-GB" sz="2400" kern="0" dirty="0" smtClean="0">
                <a:solidFill>
                  <a:srgbClr val="002060"/>
                </a:solidFill>
                <a:latin typeface="Arial"/>
              </a:rPr>
              <a:t>so often require </a:t>
            </a:r>
            <a:r>
              <a:rPr lang="en-GB" sz="2400" kern="0" dirty="0">
                <a:solidFill>
                  <a:srgbClr val="002060"/>
                </a:solidFill>
                <a:latin typeface="Arial"/>
              </a:rPr>
              <a:t>significant </a:t>
            </a:r>
            <a:r>
              <a:rPr lang="en-GB" sz="2400" kern="0" dirty="0" smtClean="0">
                <a:solidFill>
                  <a:srgbClr val="002060"/>
                </a:solidFill>
                <a:latin typeface="Arial"/>
              </a:rPr>
              <a:t>judgement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 smtClean="0">
                <a:solidFill>
                  <a:srgbClr val="002060"/>
                </a:solidFill>
                <a:latin typeface="Arial"/>
              </a:rPr>
              <a:t>Judgements develop over time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GB" sz="2400" kern="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4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IFRS 17: some early thoughts</a:t>
            </a:r>
            <a:endParaRPr lang="en-GB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29</a:t>
            </a:fld>
            <a:endParaRPr lang="en-GB">
              <a:latin typeface="Georgia" panose="0204050205040502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622" y="1700808"/>
            <a:ext cx="9865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 smtClean="0">
                <a:solidFill>
                  <a:srgbClr val="002060"/>
                </a:solidFill>
              </a:rPr>
              <a:t>Reminder: IFRS 4 is an </a:t>
            </a:r>
            <a:r>
              <a:rPr lang="en-GB" sz="2400" kern="0" dirty="0">
                <a:solidFill>
                  <a:srgbClr val="002060"/>
                </a:solidFill>
              </a:rPr>
              <a:t>interim </a:t>
            </a:r>
            <a:r>
              <a:rPr lang="en-GB" sz="2400" kern="0" dirty="0" smtClean="0">
                <a:solidFill>
                  <a:srgbClr val="002060"/>
                </a:solidFill>
              </a:rPr>
              <a:t>Standard</a:t>
            </a:r>
            <a:endParaRPr lang="en-GB" sz="2400" kern="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 smtClean="0">
                <a:solidFill>
                  <a:srgbClr val="002060"/>
                </a:solidFill>
              </a:rPr>
              <a:t>IFRS 17 introduces consistent current measurement accounting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 smtClean="0">
                <a:solidFill>
                  <a:srgbClr val="002060"/>
                </a:solidFill>
              </a:rPr>
              <a:t>Benefits of leveraging existing data and systems will differ from entity to entity (early start essential)</a:t>
            </a:r>
            <a:endParaRPr lang="en-GB" sz="2400" kern="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>
                <a:solidFill>
                  <a:srgbClr val="002060"/>
                </a:solidFill>
              </a:rPr>
              <a:t>Economics of insurance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 smtClean="0">
                <a:solidFill>
                  <a:srgbClr val="002060"/>
                </a:solidFill>
              </a:rPr>
              <a:t>Costs </a:t>
            </a:r>
            <a:r>
              <a:rPr lang="en-GB" sz="2400" kern="0" dirty="0">
                <a:solidFill>
                  <a:srgbClr val="002060"/>
                </a:solidFill>
              </a:rPr>
              <a:t>of implementation versus benefits </a:t>
            </a:r>
            <a:endParaRPr lang="en-GB" sz="2400" kern="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 smtClean="0">
                <a:solidFill>
                  <a:srgbClr val="002060"/>
                </a:solidFill>
              </a:rPr>
              <a:t>PAA </a:t>
            </a:r>
            <a:r>
              <a:rPr lang="en-GB" sz="2400" kern="0" dirty="0">
                <a:solidFill>
                  <a:srgbClr val="002060"/>
                </a:solidFill>
              </a:rPr>
              <a:t>is </a:t>
            </a:r>
            <a:r>
              <a:rPr lang="en-GB" sz="2400" kern="0" dirty="0" smtClean="0">
                <a:solidFill>
                  <a:srgbClr val="002060"/>
                </a:solidFill>
              </a:rPr>
              <a:t>a simplification, but…. </a:t>
            </a:r>
            <a:endParaRPr lang="en-GB" sz="2400" kern="0" dirty="0" smtClean="0">
              <a:solidFill>
                <a:srgbClr val="002060"/>
              </a:solidFill>
              <a:latin typeface="Arial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>
                <a:solidFill>
                  <a:srgbClr val="002060"/>
                </a:solidFill>
                <a:latin typeface="Arial"/>
              </a:rPr>
              <a:t>E</a:t>
            </a:r>
            <a:r>
              <a:rPr lang="en-GB" sz="2400" kern="0" dirty="0" smtClean="0">
                <a:solidFill>
                  <a:srgbClr val="002060"/>
                </a:solidFill>
                <a:latin typeface="Arial"/>
              </a:rPr>
              <a:t>conomic versus accounting mismatches</a:t>
            </a:r>
            <a:endParaRPr lang="en-GB" sz="2400" kern="0" dirty="0">
              <a:solidFill>
                <a:srgbClr val="002060"/>
              </a:solidFill>
              <a:latin typeface="Arial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 smtClean="0">
                <a:solidFill>
                  <a:srgbClr val="002060"/>
                </a:solidFill>
                <a:latin typeface="Arial"/>
              </a:rPr>
              <a:t>Complexity</a:t>
            </a:r>
            <a:endParaRPr lang="en-GB" sz="2400" kern="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Overview of IFRS 17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27055" y="3357364"/>
            <a:ext cx="8161867" cy="1007740"/>
          </a:xfrm>
        </p:spPr>
        <p:txBody>
          <a:bodyPr/>
          <a:lstStyle/>
          <a:p>
            <a:r>
              <a:rPr lang="en-GB" dirty="0" smtClean="0"/>
              <a:t>Gail Tucker, PwC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F4548"/>
                </a:solidFill>
              </a:rPr>
              <a:t>10 July 2017</a:t>
            </a:r>
            <a:endParaRPr lang="en-GB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implementation</a:t>
            </a:r>
            <a:endParaRPr lang="en-GB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30</a:t>
            </a:fld>
            <a:endParaRPr lang="en-GB">
              <a:latin typeface="Georgia" panose="0204050205040502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622" y="1700808"/>
            <a:ext cx="98650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 smtClean="0">
                <a:solidFill>
                  <a:srgbClr val="002060"/>
                </a:solidFill>
              </a:rPr>
              <a:t>Endorsement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 smtClean="0">
                <a:solidFill>
                  <a:srgbClr val="002060"/>
                </a:solidFill>
              </a:rPr>
              <a:t>Will support the ongoing endorsement process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 smtClean="0">
                <a:solidFill>
                  <a:srgbClr val="002060"/>
                </a:solidFill>
              </a:rPr>
              <a:t>Will remain engaged with industry and with EFRAG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 smtClean="0">
                <a:solidFill>
                  <a:srgbClr val="002060"/>
                </a:solidFill>
              </a:rPr>
              <a:t>Accompanying </a:t>
            </a:r>
            <a:r>
              <a:rPr lang="en-GB" sz="2400" kern="0" dirty="0">
                <a:solidFill>
                  <a:srgbClr val="002060"/>
                </a:solidFill>
              </a:rPr>
              <a:t>materials to IFRS 17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>
                <a:solidFill>
                  <a:srgbClr val="002060"/>
                </a:solidFill>
              </a:rPr>
              <a:t>Basis for Conclusions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>
                <a:solidFill>
                  <a:srgbClr val="002060"/>
                </a:solidFill>
              </a:rPr>
              <a:t>Illustrative Examples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>
                <a:solidFill>
                  <a:srgbClr val="002060"/>
                </a:solidFill>
              </a:rPr>
              <a:t>Educational material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>
                <a:solidFill>
                  <a:srgbClr val="002060"/>
                </a:solidFill>
              </a:rPr>
              <a:t>Webcasts introducing new Standard, focusing on specific areas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>
                <a:solidFill>
                  <a:srgbClr val="002060"/>
                </a:solidFill>
              </a:rPr>
              <a:t>Other education materials for investors, regulators and national-standard </a:t>
            </a:r>
            <a:r>
              <a:rPr lang="en-GB" sz="2200" kern="0" dirty="0" smtClean="0">
                <a:solidFill>
                  <a:srgbClr val="002060"/>
                </a:solidFill>
              </a:rPr>
              <a:t>setters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200" kern="0" dirty="0" smtClean="0">
                <a:solidFill>
                  <a:srgbClr val="002060"/>
                </a:solidFill>
              </a:rPr>
              <a:t>Active webpage</a:t>
            </a:r>
            <a:endParaRPr lang="en-GB" sz="22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TRG</a:t>
            </a:r>
            <a:endParaRPr lang="en-GB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31</a:t>
            </a:fld>
            <a:endParaRPr lang="en-GB">
              <a:latin typeface="Georgia" panose="0204050205040502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622" y="1700808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>
                <a:solidFill>
                  <a:srgbClr val="002060"/>
                </a:solidFill>
              </a:rPr>
              <a:t>T</a:t>
            </a:r>
            <a:r>
              <a:rPr lang="en-GB" sz="2400" kern="0" dirty="0" smtClean="0">
                <a:solidFill>
                  <a:srgbClr val="002060"/>
                </a:solidFill>
              </a:rPr>
              <a:t>o provide a </a:t>
            </a:r>
            <a:r>
              <a:rPr lang="en-GB" sz="2400" u="sng" kern="0" dirty="0" smtClean="0">
                <a:solidFill>
                  <a:srgbClr val="002060"/>
                </a:solidFill>
              </a:rPr>
              <a:t>public forum to</a:t>
            </a:r>
            <a:r>
              <a:rPr lang="en-GB" sz="2400" kern="0" dirty="0" smtClean="0">
                <a:solidFill>
                  <a:srgbClr val="002060"/>
                </a:solidFill>
              </a:rPr>
              <a:t> </a:t>
            </a:r>
            <a:r>
              <a:rPr lang="en-GB" sz="2400" kern="0" dirty="0">
                <a:solidFill>
                  <a:srgbClr val="002060"/>
                </a:solidFill>
              </a:rPr>
              <a:t>discuss </a:t>
            </a:r>
            <a:r>
              <a:rPr lang="en-GB" sz="2400" kern="0" dirty="0" smtClean="0">
                <a:solidFill>
                  <a:srgbClr val="002060"/>
                </a:solidFill>
              </a:rPr>
              <a:t>implementation related questions:</a:t>
            </a:r>
            <a:endParaRPr lang="en-GB" sz="2400" kern="0" dirty="0">
              <a:solidFill>
                <a:srgbClr val="00206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>
                <a:solidFill>
                  <a:srgbClr val="002060"/>
                </a:solidFill>
              </a:rPr>
              <a:t>M</a:t>
            </a:r>
            <a:r>
              <a:rPr lang="en-GB" sz="2200" kern="0" dirty="0" smtClean="0">
                <a:solidFill>
                  <a:srgbClr val="002060"/>
                </a:solidFill>
              </a:rPr>
              <a:t>any </a:t>
            </a:r>
            <a:r>
              <a:rPr lang="en-GB" sz="2200" kern="0" dirty="0">
                <a:solidFill>
                  <a:srgbClr val="002060"/>
                </a:solidFill>
              </a:rPr>
              <a:t>will be </a:t>
            </a:r>
            <a:r>
              <a:rPr lang="en-GB" sz="2200" kern="0" dirty="0" smtClean="0">
                <a:solidFill>
                  <a:srgbClr val="002060"/>
                </a:solidFill>
              </a:rPr>
              <a:t>judgement </a:t>
            </a:r>
            <a:r>
              <a:rPr lang="en-GB" sz="2200" kern="0" dirty="0">
                <a:solidFill>
                  <a:srgbClr val="002060"/>
                </a:solidFill>
              </a:rPr>
              <a:t>issues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>
                <a:solidFill>
                  <a:srgbClr val="002060"/>
                </a:solidFill>
              </a:rPr>
              <a:t>B</a:t>
            </a:r>
            <a:r>
              <a:rPr lang="en-GB" sz="2200" kern="0" dirty="0" smtClean="0">
                <a:solidFill>
                  <a:srgbClr val="002060"/>
                </a:solidFill>
              </a:rPr>
              <a:t>enefit </a:t>
            </a:r>
            <a:r>
              <a:rPr lang="en-GB" sz="2200" kern="0" dirty="0">
                <a:solidFill>
                  <a:srgbClr val="002060"/>
                </a:solidFill>
              </a:rPr>
              <a:t>from just having a public </a:t>
            </a:r>
            <a:r>
              <a:rPr lang="en-GB" sz="2200" kern="0" dirty="0" smtClean="0">
                <a:solidFill>
                  <a:srgbClr val="002060"/>
                </a:solidFill>
              </a:rPr>
              <a:t>discussion (socialisation)</a:t>
            </a:r>
            <a:endParaRPr lang="en-GB" sz="2200" kern="0" dirty="0">
              <a:solidFill>
                <a:srgbClr val="00206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 smtClean="0">
                <a:solidFill>
                  <a:srgbClr val="002060"/>
                </a:solidFill>
              </a:rPr>
              <a:t>No </a:t>
            </a:r>
            <a:r>
              <a:rPr lang="en-GB" sz="2200" kern="0" dirty="0">
                <a:solidFill>
                  <a:srgbClr val="002060"/>
                </a:solidFill>
              </a:rPr>
              <a:t>intent to makes changes to standard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 smtClean="0">
                <a:solidFill>
                  <a:srgbClr val="002060"/>
                </a:solidFill>
              </a:rPr>
              <a:t>Participation </a:t>
            </a:r>
            <a:r>
              <a:rPr lang="en-GB" sz="2400" kern="0" dirty="0">
                <a:solidFill>
                  <a:srgbClr val="002060"/>
                </a:solidFill>
              </a:rPr>
              <a:t>will be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 smtClean="0">
                <a:solidFill>
                  <a:srgbClr val="002060"/>
                </a:solidFill>
              </a:rPr>
              <a:t>geographically </a:t>
            </a:r>
            <a:r>
              <a:rPr lang="en-GB" sz="2200" kern="0" dirty="0">
                <a:solidFill>
                  <a:srgbClr val="002060"/>
                </a:solidFill>
              </a:rPr>
              <a:t>and product diverse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 smtClean="0">
                <a:solidFill>
                  <a:srgbClr val="002060"/>
                </a:solidFill>
              </a:rPr>
              <a:t>small </a:t>
            </a:r>
            <a:r>
              <a:rPr lang="en-GB" sz="2200" kern="0" dirty="0">
                <a:solidFill>
                  <a:srgbClr val="002060"/>
                </a:solidFill>
              </a:rPr>
              <a:t>group to facilitate proper debate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 smtClean="0">
                <a:solidFill>
                  <a:srgbClr val="002060"/>
                </a:solidFill>
              </a:rPr>
              <a:t>Accountant focussed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 smtClean="0">
                <a:solidFill>
                  <a:srgbClr val="002060"/>
                </a:solidFill>
              </a:rPr>
              <a:t>Will deal with questions raised by any constituent</a:t>
            </a:r>
            <a:endParaRPr lang="en-GB" sz="2400" kern="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kern="0" dirty="0" smtClean="0">
                <a:solidFill>
                  <a:srgbClr val="002060"/>
                </a:solidFill>
              </a:rPr>
              <a:t>Start </a:t>
            </a:r>
            <a:r>
              <a:rPr lang="en-GB" sz="2400" kern="0" dirty="0">
                <a:solidFill>
                  <a:srgbClr val="002060"/>
                </a:solidFill>
              </a:rPr>
              <a:t>date </a:t>
            </a:r>
            <a:r>
              <a:rPr lang="en-GB" sz="2400" kern="0" dirty="0" smtClean="0">
                <a:solidFill>
                  <a:srgbClr val="002060"/>
                </a:solidFill>
              </a:rPr>
              <a:t>late this year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200" kern="0" dirty="0" smtClean="0">
                <a:solidFill>
                  <a:srgbClr val="002060"/>
                </a:solidFill>
              </a:rPr>
              <a:t>Allow </a:t>
            </a:r>
            <a:r>
              <a:rPr lang="en-GB" sz="2200" kern="0" dirty="0">
                <a:solidFill>
                  <a:srgbClr val="002060"/>
                </a:solidFill>
              </a:rPr>
              <a:t>time for judgement to develop</a:t>
            </a:r>
          </a:p>
        </p:txBody>
      </p:sp>
    </p:spTree>
    <p:extLst>
      <p:ext uri="{BB962C8B-B14F-4D97-AF65-F5344CB8AC3E}">
        <p14:creationId xmlns:p14="http://schemas.microsoft.com/office/powerpoint/2010/main" val="17623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32</a:t>
            </a:fld>
            <a:endParaRPr lang="en-GB">
              <a:latin typeface="Georgia" panose="02040502050405020303" pitchFamily="18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1058" y="1484783"/>
            <a:ext cx="9189478" cy="374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nip Single Corner Rectangle 9"/>
          <p:cNvSpPr/>
          <p:nvPr/>
        </p:nvSpPr>
        <p:spPr bwMode="auto">
          <a:xfrm>
            <a:off x="2234834" y="4077072"/>
            <a:ext cx="6768752" cy="864096"/>
          </a:xfrm>
          <a:prstGeom prst="snip1Rect">
            <a:avLst/>
          </a:pr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Snip Single Corner Rectangle 10"/>
          <p:cNvSpPr/>
          <p:nvPr/>
        </p:nvSpPr>
        <p:spPr bwMode="auto">
          <a:xfrm>
            <a:off x="2234834" y="1700808"/>
            <a:ext cx="6768752" cy="2160240"/>
          </a:xfrm>
          <a:prstGeom prst="snip1Rect">
            <a:avLst/>
          </a:prstGeom>
          <a:solidFill>
            <a:schemeClr val="bg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450858" y="1772819"/>
            <a:ext cx="2376264" cy="21602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solidFill>
                  <a:srgbClr val="B31E3B"/>
                </a:solidFill>
              </a:rPr>
              <a:t>Keep up to date</a:t>
            </a:r>
            <a:endParaRPr lang="en-US" sz="1400" b="1" dirty="0">
              <a:solidFill>
                <a:srgbClr val="B31E3B"/>
              </a:solidFill>
            </a:endParaRPr>
          </a:p>
        </p:txBody>
      </p:sp>
      <p:pic>
        <p:nvPicPr>
          <p:cNvPr id="13" name="Picture 12" descr="twit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58" y="2132856"/>
            <a:ext cx="288032" cy="288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58" y="2516899"/>
            <a:ext cx="288032" cy="288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58" y="2900942"/>
            <a:ext cx="288032" cy="2880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61609" y="3356993"/>
            <a:ext cx="134524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dirty="0">
                <a:solidFill>
                  <a:srgbClr val="3F4548"/>
                </a:solidFill>
              </a:rPr>
              <a:t>IFRS Foundation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61609" y="2940914"/>
            <a:ext cx="1020985" cy="196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smtClean="0">
                <a:solidFill>
                  <a:srgbClr val="3F4548"/>
                </a:solidFill>
              </a:rPr>
              <a:t>www</a:t>
            </a:r>
            <a:r>
              <a:rPr lang="en-US" sz="1200" dirty="0" smtClean="0">
                <a:solidFill>
                  <a:srgbClr val="3F4548"/>
                </a:solidFill>
              </a:rPr>
              <a:t>.ifrs.org</a:t>
            </a:r>
            <a:endParaRPr lang="en-US" sz="1200" dirty="0">
              <a:solidFill>
                <a:srgbClr val="3F4548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61609" y="2580874"/>
            <a:ext cx="134524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dirty="0">
                <a:solidFill>
                  <a:srgbClr val="3F4548"/>
                </a:solidFill>
              </a:rPr>
              <a:t>IFRS Foundation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61608" y="2204865"/>
            <a:ext cx="145745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dirty="0" smtClean="0">
                <a:solidFill>
                  <a:srgbClr val="3F4548"/>
                </a:solidFill>
              </a:rPr>
              <a:t>@</a:t>
            </a:r>
            <a:r>
              <a:rPr lang="en-US" sz="1200" dirty="0" err="1" smtClean="0">
                <a:solidFill>
                  <a:srgbClr val="3F4548"/>
                </a:solidFill>
              </a:rPr>
              <a:t>IFRSFoundation</a:t>
            </a:r>
            <a:endParaRPr lang="en-US" sz="1200" dirty="0">
              <a:solidFill>
                <a:srgbClr val="3F4548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450858" y="4149080"/>
            <a:ext cx="18722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282" indent="-227282" algn="l" rtl="0" eaLnBrk="0" fontAlgn="base" hangingPunct="0">
              <a:spcBef>
                <a:spcPts val="767"/>
              </a:spcBef>
              <a:spcAft>
                <a:spcPct val="0"/>
              </a:spcAft>
              <a:buClr>
                <a:srgbClr val="B31E3B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689962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44526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607207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61770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451396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841022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30648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20273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200" b="1" dirty="0" smtClean="0">
                <a:solidFill>
                  <a:srgbClr val="B31E3B"/>
                </a:solidFill>
              </a:rPr>
              <a:t>Comment on our work</a:t>
            </a:r>
            <a:endParaRPr lang="en-US" sz="1200" b="1" dirty="0">
              <a:solidFill>
                <a:srgbClr val="B31E3B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61608" y="4509121"/>
            <a:ext cx="154241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dirty="0" err="1" smtClean="0">
                <a:solidFill>
                  <a:srgbClr val="3F4548"/>
                </a:solidFill>
              </a:rPr>
              <a:t>go.ifrs.org</a:t>
            </a:r>
            <a:r>
              <a:rPr lang="en-US" sz="1200" dirty="0" smtClean="0">
                <a:solidFill>
                  <a:srgbClr val="3F4548"/>
                </a:solidFill>
              </a:rPr>
              <a:t>/comment</a:t>
            </a:r>
            <a:endParaRPr lang="en-US" sz="1200" dirty="0">
              <a:solidFill>
                <a:srgbClr val="3F4548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58" y="4437112"/>
            <a:ext cx="288032" cy="288032"/>
          </a:xfrm>
          <a:prstGeom prst="rect">
            <a:avLst/>
          </a:prstGeom>
        </p:spPr>
      </p:pic>
      <p:pic>
        <p:nvPicPr>
          <p:cNvPr id="23" name="Picture 22" descr="YouTube-social-squircle_re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58" y="3284984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July 2017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1174" y="4005068"/>
            <a:ext cx="10995025" cy="2356403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Expressions of individual views by members of the Institute and Faculty of Actuaries and its staff are encouraged.</a:t>
            </a:r>
          </a:p>
          <a:p>
            <a:pPr marL="0" indent="0">
              <a:buNone/>
            </a:pPr>
            <a:r>
              <a:rPr lang="en-GB" sz="2200" dirty="0"/>
              <a:t>The views expressed in this presentation are those of the presenter.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11175" y="693242"/>
            <a:ext cx="5440809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240015" y="693242"/>
            <a:ext cx="5424937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85840"/>
            <a:ext cx="4973961" cy="1143000"/>
          </a:xfrm>
        </p:spPr>
        <p:txBody>
          <a:bodyPr/>
          <a:lstStyle/>
          <a:p>
            <a:pPr algn="ctr"/>
            <a:r>
              <a:rPr lang="en-GB" sz="4800" dirty="0">
                <a:solidFill>
                  <a:schemeClr val="accent2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456040" y="980728"/>
            <a:ext cx="50501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>
                <a:solidFill>
                  <a:prstClr val="white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7579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3" y="2133604"/>
            <a:ext cx="10354711" cy="1871463"/>
          </a:xfrm>
        </p:spPr>
        <p:txBody>
          <a:bodyPr/>
          <a:lstStyle/>
          <a:p>
            <a:r>
              <a:rPr lang="en-GB" dirty="0" smtClean="0"/>
              <a:t>Closing Remarks 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2610" y="3068963"/>
            <a:ext cx="10989529" cy="1296789"/>
          </a:xfrm>
        </p:spPr>
        <p:txBody>
          <a:bodyPr/>
          <a:lstStyle/>
          <a:p>
            <a:r>
              <a:rPr lang="en-GB" dirty="0" smtClean="0"/>
              <a:t>Kamran Foroughi, Chair of the </a:t>
            </a:r>
            <a:r>
              <a:rPr lang="en-GB" dirty="0" err="1" smtClean="0"/>
              <a:t>IFoA’s</a:t>
            </a:r>
            <a:r>
              <a:rPr lang="en-GB" dirty="0" smtClean="0"/>
              <a:t> Financial Reporting Group</a:t>
            </a:r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5E48DFFE-EFA0-44BE-8867-EC03927B5DA5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3" y="2133604"/>
            <a:ext cx="10354711" cy="1871463"/>
          </a:xfrm>
        </p:spPr>
        <p:txBody>
          <a:bodyPr/>
          <a:lstStyle/>
          <a:p>
            <a:r>
              <a:rPr lang="en-GB" sz="4000" dirty="0" smtClean="0"/>
              <a:t>Thank you </a:t>
            </a:r>
            <a:endParaRPr lang="en-GB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2610" y="3068963"/>
            <a:ext cx="10989529" cy="1296789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5E48DFFE-EFA0-44BE-8867-EC03927B5DA5}" type="datetime4">
              <a:rPr lang="en-GB">
                <a:solidFill>
                  <a:prstClr val="white"/>
                </a:solidFill>
              </a:rPr>
              <a:pPr/>
              <a:t>10 July 2017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393098"/>
            <a:ext cx="11055349" cy="1143000"/>
          </a:xfrm>
        </p:spPr>
        <p:txBody>
          <a:bodyPr/>
          <a:lstStyle/>
          <a:p>
            <a:r>
              <a:rPr lang="en-GB" dirty="0"/>
              <a:t>Background</a:t>
            </a:r>
            <a:br>
              <a:rPr lang="en-GB" dirty="0"/>
            </a:br>
            <a:r>
              <a:rPr lang="en-GB" sz="2400" b="0" dirty="0"/>
              <a:t>IASB’s project on insurance contracts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4</a:t>
            </a:fld>
            <a:endParaRPr lang="en-GB">
              <a:latin typeface="Georgia" panose="02040502050405020303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7054" y="1412776"/>
            <a:ext cx="10105450" cy="2908849"/>
            <a:chOff x="179512" y="2166949"/>
            <a:chExt cx="8207890" cy="2534303"/>
          </a:xfrm>
        </p:grpSpPr>
        <p:grpSp>
          <p:nvGrpSpPr>
            <p:cNvPr id="11" name="Group 10"/>
            <p:cNvGrpSpPr/>
            <p:nvPr/>
          </p:nvGrpSpPr>
          <p:grpSpPr>
            <a:xfrm>
              <a:off x="179512" y="2191436"/>
              <a:ext cx="1178146" cy="1716917"/>
              <a:chOff x="165649" y="2193002"/>
              <a:chExt cx="1178146" cy="1716917"/>
            </a:xfrm>
          </p:grpSpPr>
          <p:sp>
            <p:nvSpPr>
              <p:cNvPr id="57" name="Oval 56"/>
              <p:cNvSpPr/>
              <p:nvPr/>
            </p:nvSpPr>
            <p:spPr bwMode="ltGray">
              <a:xfrm>
                <a:off x="394922" y="3270000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  <a:ln w="15875">
                <a:noFill/>
              </a:ln>
              <a:effectLst>
                <a:outerShdw blurRad="508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 err="1" smtClean="0">
                  <a:solidFill>
                    <a:srgbClr val="3F4548"/>
                  </a:solidFill>
                </a:endParaRPr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541085" y="2193002"/>
                <a:ext cx="785607" cy="947966"/>
              </a:xfrm>
              <a:custGeom>
                <a:avLst/>
                <a:gdLst>
                  <a:gd name="T0" fmla="*/ 28 w 124"/>
                  <a:gd name="T1" fmla="*/ 0 h 150"/>
                  <a:gd name="T2" fmla="*/ 96 w 124"/>
                  <a:gd name="T3" fmla="*/ 0 h 150"/>
                  <a:gd name="T4" fmla="*/ 124 w 124"/>
                  <a:gd name="T5" fmla="*/ 28 h 150"/>
                  <a:gd name="T6" fmla="*/ 124 w 124"/>
                  <a:gd name="T7" fmla="*/ 93 h 150"/>
                  <a:gd name="T8" fmla="*/ 96 w 124"/>
                  <a:gd name="T9" fmla="*/ 121 h 150"/>
                  <a:gd name="T10" fmla="*/ 34 w 124"/>
                  <a:gd name="T11" fmla="*/ 121 h 150"/>
                  <a:gd name="T12" fmla="*/ 0 w 124"/>
                  <a:gd name="T13" fmla="*/ 150 h 150"/>
                  <a:gd name="T14" fmla="*/ 0 w 124"/>
                  <a:gd name="T15" fmla="*/ 28 h 150"/>
                  <a:gd name="T16" fmla="*/ 28 w 124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150">
                    <a:moveTo>
                      <a:pt x="2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11" y="0"/>
                      <a:pt x="124" y="12"/>
                      <a:pt x="124" y="28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108"/>
                      <a:pt x="111" y="121"/>
                      <a:pt x="96" y="121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</a:path>
                </a:pathLst>
              </a:cu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>
                <a:outerShdw blurRad="152400" dist="76200" dir="5400000" sx="91000" sy="91000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3F4548"/>
                  </a:solidFill>
                  <a:latin typeface="Arial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23981" y="2255234"/>
                <a:ext cx="819814" cy="600164"/>
              </a:xfrm>
              <a:prstGeom prst="rect">
                <a:avLst/>
              </a:prstGeom>
            </p:spPr>
            <p:txBody>
              <a:bodyPr wrap="square" anchor="ctr">
                <a:noAutofit/>
              </a:bodyPr>
              <a:lstStyle/>
              <a:p>
                <a:r>
                  <a:rPr lang="en-AU" sz="1100" dirty="0">
                    <a:solidFill>
                      <a:srgbClr val="3F4548"/>
                    </a:solidFill>
                    <a:latin typeface="Arial"/>
                  </a:rPr>
                  <a:t>Insurance project started 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65649" y="3614958"/>
                <a:ext cx="819814" cy="294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1600" smtClean="0">
                    <a:solidFill>
                      <a:srgbClr val="3F4548"/>
                    </a:solidFill>
                    <a:latin typeface="Arial"/>
                  </a:rPr>
                  <a:t>1997</a:t>
                </a:r>
                <a:endParaRPr lang="en-AU" sz="1600">
                  <a:solidFill>
                    <a:srgbClr val="3F4548"/>
                  </a:solidFill>
                  <a:latin typeface="Arial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031307" y="2748787"/>
              <a:ext cx="1100792" cy="1952465"/>
              <a:chOff x="2017444" y="2750353"/>
              <a:chExt cx="1100792" cy="1952465"/>
            </a:xfrm>
          </p:grpSpPr>
          <p:sp>
            <p:nvSpPr>
              <p:cNvPr id="53" name="Oval 52"/>
              <p:cNvSpPr/>
              <p:nvPr/>
            </p:nvSpPr>
            <p:spPr bwMode="ltGray">
              <a:xfrm>
                <a:off x="2576609" y="3270000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  <a:ln w="15875">
                <a:noFill/>
              </a:ln>
              <a:effectLst>
                <a:outerShdw blurRad="508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 err="1" smtClean="0">
                  <a:solidFill>
                    <a:srgbClr val="3F4548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298422" y="2750353"/>
                <a:ext cx="819814" cy="50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1600" dirty="0" smtClean="0">
                    <a:solidFill>
                      <a:srgbClr val="3F4548"/>
                    </a:solidFill>
                    <a:latin typeface="Arial"/>
                  </a:rPr>
                  <a:t>Mar</a:t>
                </a:r>
              </a:p>
              <a:p>
                <a:pPr algn="ctr"/>
                <a:r>
                  <a:rPr lang="en-AU" sz="1600" dirty="0" smtClean="0">
                    <a:solidFill>
                      <a:srgbClr val="3F4548"/>
                    </a:solidFill>
                    <a:latin typeface="Arial"/>
                  </a:rPr>
                  <a:t>2004</a:t>
                </a:r>
                <a:endParaRPr lang="en-AU" sz="1600" dirty="0">
                  <a:solidFill>
                    <a:srgbClr val="3F4548"/>
                  </a:solidFill>
                  <a:latin typeface="Arial"/>
                </a:endParaRPr>
              </a:p>
            </p:txBody>
          </p:sp>
          <p:sp>
            <p:nvSpPr>
              <p:cNvPr id="55" name="Freeform 9"/>
              <p:cNvSpPr>
                <a:spLocks/>
              </p:cNvSpPr>
              <p:nvPr/>
            </p:nvSpPr>
            <p:spPr bwMode="auto">
              <a:xfrm rot="10800000">
                <a:off x="2017444" y="3729945"/>
                <a:ext cx="785607" cy="947966"/>
              </a:xfrm>
              <a:custGeom>
                <a:avLst/>
                <a:gdLst>
                  <a:gd name="T0" fmla="*/ 28 w 124"/>
                  <a:gd name="T1" fmla="*/ 0 h 150"/>
                  <a:gd name="T2" fmla="*/ 96 w 124"/>
                  <a:gd name="T3" fmla="*/ 0 h 150"/>
                  <a:gd name="T4" fmla="*/ 124 w 124"/>
                  <a:gd name="T5" fmla="*/ 28 h 150"/>
                  <a:gd name="T6" fmla="*/ 124 w 124"/>
                  <a:gd name="T7" fmla="*/ 93 h 150"/>
                  <a:gd name="T8" fmla="*/ 96 w 124"/>
                  <a:gd name="T9" fmla="*/ 121 h 150"/>
                  <a:gd name="T10" fmla="*/ 34 w 124"/>
                  <a:gd name="T11" fmla="*/ 121 h 150"/>
                  <a:gd name="T12" fmla="*/ 0 w 124"/>
                  <a:gd name="T13" fmla="*/ 150 h 150"/>
                  <a:gd name="T14" fmla="*/ 0 w 124"/>
                  <a:gd name="T15" fmla="*/ 28 h 150"/>
                  <a:gd name="T16" fmla="*/ 28 w 124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150">
                    <a:moveTo>
                      <a:pt x="2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11" y="0"/>
                      <a:pt x="124" y="12"/>
                      <a:pt x="124" y="28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108"/>
                      <a:pt x="111" y="121"/>
                      <a:pt x="96" y="121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</a:path>
                </a:pathLst>
              </a:cu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>
                <a:outerShdw blurRad="152400" dist="76200" dir="5400000" sx="91000" sy="91000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3F4548"/>
                  </a:solidFill>
                  <a:latin typeface="Arial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120062" y="3917924"/>
                <a:ext cx="628035" cy="784894"/>
              </a:xfrm>
              <a:prstGeom prst="rect">
                <a:avLst/>
              </a:prstGeom>
            </p:spPr>
            <p:txBody>
              <a:bodyPr wrap="square" anchor="ctr">
                <a:noAutofit/>
              </a:bodyPr>
              <a:lstStyle/>
              <a:p>
                <a:r>
                  <a:rPr lang="en-AU" sz="1100" dirty="0" err="1">
                    <a:solidFill>
                      <a:srgbClr val="3F4548"/>
                    </a:solidFill>
                    <a:latin typeface="Arial"/>
                  </a:rPr>
                  <a:t>IFRS</a:t>
                </a:r>
                <a:r>
                  <a:rPr lang="en-AU" sz="1100" dirty="0">
                    <a:solidFill>
                      <a:srgbClr val="3F4548"/>
                    </a:solidFill>
                    <a:latin typeface="Arial"/>
                  </a:rPr>
                  <a:t> </a:t>
                </a:r>
                <a:r>
                  <a:rPr lang="en-AU" sz="1100" dirty="0" smtClean="0">
                    <a:solidFill>
                      <a:srgbClr val="3F4548"/>
                    </a:solidFill>
                    <a:latin typeface="Arial"/>
                  </a:rPr>
                  <a:t>4 </a:t>
                </a:r>
                <a:r>
                  <a:rPr lang="en-AU" sz="1100" dirty="0">
                    <a:solidFill>
                      <a:srgbClr val="3F4548"/>
                    </a:solidFill>
                    <a:latin typeface="Arial"/>
                  </a:rPr>
                  <a:t>issued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831193" y="2748680"/>
              <a:ext cx="1253862" cy="1936483"/>
              <a:chOff x="2817330" y="2750246"/>
              <a:chExt cx="1253862" cy="1936483"/>
            </a:xfrm>
          </p:grpSpPr>
          <p:sp>
            <p:nvSpPr>
              <p:cNvPr id="49" name="Oval 48"/>
              <p:cNvSpPr/>
              <p:nvPr/>
            </p:nvSpPr>
            <p:spPr bwMode="ltGray">
              <a:xfrm>
                <a:off x="3031546" y="3270000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  <a:ln w="15875">
                <a:noFill/>
              </a:ln>
              <a:effectLst>
                <a:outerShdw blurRad="508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 err="1" smtClean="0">
                  <a:solidFill>
                    <a:srgbClr val="3F4548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817330" y="2750246"/>
                <a:ext cx="819814" cy="50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1600" dirty="0" smtClean="0">
                    <a:solidFill>
                      <a:srgbClr val="3F4548"/>
                    </a:solidFill>
                    <a:latin typeface="Arial"/>
                  </a:rPr>
                  <a:t>Jan</a:t>
                </a:r>
              </a:p>
              <a:p>
                <a:pPr algn="ctr"/>
                <a:r>
                  <a:rPr lang="en-AU" sz="1600" dirty="0" smtClean="0">
                    <a:solidFill>
                      <a:srgbClr val="3F4548"/>
                    </a:solidFill>
                    <a:latin typeface="Arial"/>
                  </a:rPr>
                  <a:t>2005</a:t>
                </a:r>
                <a:endParaRPr lang="en-AU" sz="1600" dirty="0">
                  <a:solidFill>
                    <a:srgbClr val="3F4548"/>
                  </a:solidFill>
                  <a:latin typeface="Arial"/>
                </a:endParaRPr>
              </a:p>
            </p:txBody>
          </p:sp>
          <p:sp>
            <p:nvSpPr>
              <p:cNvPr id="51" name="Freeform 9"/>
              <p:cNvSpPr>
                <a:spLocks/>
              </p:cNvSpPr>
              <p:nvPr/>
            </p:nvSpPr>
            <p:spPr bwMode="auto">
              <a:xfrm flipV="1">
                <a:off x="3207772" y="3738656"/>
                <a:ext cx="785607" cy="947966"/>
              </a:xfrm>
              <a:custGeom>
                <a:avLst/>
                <a:gdLst>
                  <a:gd name="T0" fmla="*/ 28 w 124"/>
                  <a:gd name="T1" fmla="*/ 0 h 150"/>
                  <a:gd name="T2" fmla="*/ 96 w 124"/>
                  <a:gd name="T3" fmla="*/ 0 h 150"/>
                  <a:gd name="T4" fmla="*/ 124 w 124"/>
                  <a:gd name="T5" fmla="*/ 28 h 150"/>
                  <a:gd name="T6" fmla="*/ 124 w 124"/>
                  <a:gd name="T7" fmla="*/ 93 h 150"/>
                  <a:gd name="T8" fmla="*/ 96 w 124"/>
                  <a:gd name="T9" fmla="*/ 121 h 150"/>
                  <a:gd name="T10" fmla="*/ 34 w 124"/>
                  <a:gd name="T11" fmla="*/ 121 h 150"/>
                  <a:gd name="T12" fmla="*/ 0 w 124"/>
                  <a:gd name="T13" fmla="*/ 150 h 150"/>
                  <a:gd name="T14" fmla="*/ 0 w 124"/>
                  <a:gd name="T15" fmla="*/ 28 h 150"/>
                  <a:gd name="T16" fmla="*/ 28 w 124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150">
                    <a:moveTo>
                      <a:pt x="2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11" y="0"/>
                      <a:pt x="124" y="12"/>
                      <a:pt x="124" y="28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108"/>
                      <a:pt x="111" y="121"/>
                      <a:pt x="96" y="121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</a:path>
                </a:pathLst>
              </a:cu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>
                <a:outerShdw blurRad="152400" dist="76200" dir="5400000" sx="91000" sy="91000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3F4548"/>
                  </a:solidFill>
                  <a:latin typeface="Arial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167851" y="3901899"/>
                <a:ext cx="903341" cy="784830"/>
              </a:xfrm>
              <a:prstGeom prst="rect">
                <a:avLst/>
              </a:prstGeom>
            </p:spPr>
            <p:txBody>
              <a:bodyPr wrap="square" anchor="ctr">
                <a:noAutofit/>
              </a:bodyPr>
              <a:lstStyle/>
              <a:p>
                <a:r>
                  <a:rPr lang="en-AU" sz="1100" dirty="0">
                    <a:solidFill>
                      <a:srgbClr val="3F4548"/>
                    </a:solidFill>
                    <a:latin typeface="Arial"/>
                  </a:rPr>
                  <a:t>IFRS s</a:t>
                </a:r>
                <a:r>
                  <a:rPr lang="en-AU" sz="1100" dirty="0" smtClean="0">
                    <a:solidFill>
                      <a:srgbClr val="3F4548"/>
                    </a:solidFill>
                    <a:latin typeface="Arial"/>
                  </a:rPr>
                  <a:t>tandards adopted in Europe </a:t>
                </a:r>
                <a:endParaRPr lang="en-AU" sz="1100" dirty="0">
                  <a:solidFill>
                    <a:srgbClr val="3F4548"/>
                  </a:solidFill>
                  <a:latin typeface="Arial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692165" y="2168667"/>
              <a:ext cx="1039534" cy="1887044"/>
              <a:chOff x="3678302" y="2170233"/>
              <a:chExt cx="1039534" cy="1887044"/>
            </a:xfrm>
          </p:grpSpPr>
          <p:sp>
            <p:nvSpPr>
              <p:cNvPr id="45" name="Oval 44"/>
              <p:cNvSpPr/>
              <p:nvPr/>
            </p:nvSpPr>
            <p:spPr bwMode="ltGray">
              <a:xfrm>
                <a:off x="3678302" y="3270000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  <a:ln w="15875">
                <a:noFill/>
              </a:ln>
              <a:effectLst>
                <a:outerShdw blurRad="508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 err="1" smtClean="0">
                  <a:solidFill>
                    <a:srgbClr val="3F4548"/>
                  </a:solidFill>
                </a:endParaRPr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3842657" y="2176234"/>
                <a:ext cx="785607" cy="947966"/>
              </a:xfrm>
              <a:custGeom>
                <a:avLst/>
                <a:gdLst>
                  <a:gd name="T0" fmla="*/ 28 w 124"/>
                  <a:gd name="T1" fmla="*/ 0 h 150"/>
                  <a:gd name="T2" fmla="*/ 96 w 124"/>
                  <a:gd name="T3" fmla="*/ 0 h 150"/>
                  <a:gd name="T4" fmla="*/ 124 w 124"/>
                  <a:gd name="T5" fmla="*/ 28 h 150"/>
                  <a:gd name="T6" fmla="*/ 124 w 124"/>
                  <a:gd name="T7" fmla="*/ 93 h 150"/>
                  <a:gd name="T8" fmla="*/ 96 w 124"/>
                  <a:gd name="T9" fmla="*/ 121 h 150"/>
                  <a:gd name="T10" fmla="*/ 34 w 124"/>
                  <a:gd name="T11" fmla="*/ 121 h 150"/>
                  <a:gd name="T12" fmla="*/ 0 w 124"/>
                  <a:gd name="T13" fmla="*/ 150 h 150"/>
                  <a:gd name="T14" fmla="*/ 0 w 124"/>
                  <a:gd name="T15" fmla="*/ 28 h 150"/>
                  <a:gd name="T16" fmla="*/ 28 w 124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150">
                    <a:moveTo>
                      <a:pt x="2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11" y="0"/>
                      <a:pt x="124" y="12"/>
                      <a:pt x="124" y="28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108"/>
                      <a:pt x="111" y="121"/>
                      <a:pt x="96" y="121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</a:path>
                </a:pathLst>
              </a:cu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>
                <a:outerShdw blurRad="152400" dist="76200" dir="5400000" sx="91000" sy="91000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3F4548"/>
                  </a:solidFill>
                  <a:latin typeface="Arial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814495" y="2170233"/>
                <a:ext cx="903341" cy="784894"/>
              </a:xfrm>
              <a:prstGeom prst="rect">
                <a:avLst/>
              </a:prstGeom>
            </p:spPr>
            <p:txBody>
              <a:bodyPr wrap="square" anchor="ctr">
                <a:noAutofit/>
              </a:bodyPr>
              <a:lstStyle/>
              <a:p>
                <a:r>
                  <a:rPr lang="en-AU" sz="1100" dirty="0" smtClean="0">
                    <a:solidFill>
                      <a:srgbClr val="3F4548"/>
                    </a:solidFill>
                    <a:latin typeface="Arial"/>
                  </a:rPr>
                  <a:t>Discussion paper</a:t>
                </a:r>
                <a:endParaRPr lang="en-AU" sz="1100" dirty="0">
                  <a:solidFill>
                    <a:srgbClr val="3F4548"/>
                  </a:solidFill>
                  <a:latin typeface="Arial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732878" y="3547798"/>
                <a:ext cx="819814" cy="50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1600" dirty="0" smtClean="0">
                    <a:solidFill>
                      <a:srgbClr val="3F4548"/>
                    </a:solidFill>
                    <a:latin typeface="Arial"/>
                  </a:rPr>
                  <a:t>May</a:t>
                </a:r>
              </a:p>
              <a:p>
                <a:pPr algn="ctr"/>
                <a:r>
                  <a:rPr lang="en-AU" sz="1600" dirty="0" smtClean="0">
                    <a:solidFill>
                      <a:srgbClr val="3F4548"/>
                    </a:solidFill>
                    <a:latin typeface="Arial"/>
                  </a:rPr>
                  <a:t>2007</a:t>
                </a:r>
                <a:endParaRPr lang="en-AU" sz="1600" dirty="0">
                  <a:solidFill>
                    <a:srgbClr val="3F4548"/>
                  </a:solidFill>
                  <a:latin typeface="Arial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362937" y="2776511"/>
              <a:ext cx="1175150" cy="1908545"/>
              <a:chOff x="4349074" y="2778077"/>
              <a:chExt cx="1175150" cy="1908545"/>
            </a:xfrm>
          </p:grpSpPr>
          <p:sp>
            <p:nvSpPr>
              <p:cNvPr id="41" name="Oval 40"/>
              <p:cNvSpPr/>
              <p:nvPr/>
            </p:nvSpPr>
            <p:spPr bwMode="ltGray">
              <a:xfrm>
                <a:off x="4482795" y="3270000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  <a:ln w="15875">
                <a:noFill/>
              </a:ln>
              <a:effectLst>
                <a:outerShdw blurRad="508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 err="1" smtClean="0">
                  <a:solidFill>
                    <a:srgbClr val="3F4548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349074" y="2778077"/>
                <a:ext cx="819814" cy="50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1600" dirty="0" smtClean="0">
                    <a:solidFill>
                      <a:srgbClr val="3F4548"/>
                    </a:solidFill>
                    <a:latin typeface="Arial"/>
                  </a:rPr>
                  <a:t>Jul</a:t>
                </a:r>
              </a:p>
              <a:p>
                <a:pPr algn="ctr"/>
                <a:r>
                  <a:rPr lang="en-AU" sz="1600" dirty="0" smtClean="0">
                    <a:solidFill>
                      <a:srgbClr val="3F4548"/>
                    </a:solidFill>
                    <a:latin typeface="Arial"/>
                  </a:rPr>
                  <a:t>2010</a:t>
                </a:r>
                <a:endParaRPr lang="en-AU" sz="1600" dirty="0">
                  <a:solidFill>
                    <a:srgbClr val="3F4548"/>
                  </a:solidFill>
                  <a:latin typeface="Arial"/>
                </a:endParaRPr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 flipV="1">
                <a:off x="4660804" y="3738656"/>
                <a:ext cx="785607" cy="947966"/>
              </a:xfrm>
              <a:custGeom>
                <a:avLst/>
                <a:gdLst>
                  <a:gd name="T0" fmla="*/ 28 w 124"/>
                  <a:gd name="T1" fmla="*/ 0 h 150"/>
                  <a:gd name="T2" fmla="*/ 96 w 124"/>
                  <a:gd name="T3" fmla="*/ 0 h 150"/>
                  <a:gd name="T4" fmla="*/ 124 w 124"/>
                  <a:gd name="T5" fmla="*/ 28 h 150"/>
                  <a:gd name="T6" fmla="*/ 124 w 124"/>
                  <a:gd name="T7" fmla="*/ 93 h 150"/>
                  <a:gd name="T8" fmla="*/ 96 w 124"/>
                  <a:gd name="T9" fmla="*/ 121 h 150"/>
                  <a:gd name="T10" fmla="*/ 34 w 124"/>
                  <a:gd name="T11" fmla="*/ 121 h 150"/>
                  <a:gd name="T12" fmla="*/ 0 w 124"/>
                  <a:gd name="T13" fmla="*/ 150 h 150"/>
                  <a:gd name="T14" fmla="*/ 0 w 124"/>
                  <a:gd name="T15" fmla="*/ 28 h 150"/>
                  <a:gd name="T16" fmla="*/ 28 w 124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150">
                    <a:moveTo>
                      <a:pt x="2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11" y="0"/>
                      <a:pt x="124" y="12"/>
                      <a:pt x="124" y="28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108"/>
                      <a:pt x="111" y="121"/>
                      <a:pt x="96" y="121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</a:path>
                </a:pathLst>
              </a:cu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>
                <a:outerShdw blurRad="152400" dist="76200" dir="5400000" sx="91000" sy="91000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3F4548"/>
                  </a:solidFill>
                  <a:latin typeface="Arial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620883" y="3901899"/>
                <a:ext cx="903341" cy="752382"/>
              </a:xfrm>
              <a:prstGeom prst="rect">
                <a:avLst/>
              </a:prstGeom>
            </p:spPr>
            <p:txBody>
              <a:bodyPr wrap="square" anchor="ctr">
                <a:noAutofit/>
              </a:bodyPr>
              <a:lstStyle/>
              <a:p>
                <a:r>
                  <a:rPr lang="en-AU" sz="1100" dirty="0">
                    <a:solidFill>
                      <a:srgbClr val="3F4548"/>
                    </a:solidFill>
                    <a:latin typeface="Arial"/>
                  </a:rPr>
                  <a:t>Exposure Draft of </a:t>
                </a:r>
                <a:r>
                  <a:rPr lang="en-AU" sz="1100" dirty="0" smtClean="0">
                    <a:solidFill>
                      <a:srgbClr val="3F4548"/>
                    </a:solidFill>
                    <a:latin typeface="Arial"/>
                  </a:rPr>
                  <a:t>proposals</a:t>
                </a:r>
                <a:endParaRPr lang="en-AU" sz="1100" dirty="0">
                  <a:solidFill>
                    <a:srgbClr val="3F4548"/>
                  </a:solidFill>
                  <a:latin typeface="Arial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252979" y="2174668"/>
              <a:ext cx="1110637" cy="1912260"/>
              <a:chOff x="5239116" y="2176234"/>
              <a:chExt cx="1110637" cy="1912260"/>
            </a:xfrm>
          </p:grpSpPr>
          <p:sp>
            <p:nvSpPr>
              <p:cNvPr id="37" name="Oval 36"/>
              <p:cNvSpPr/>
              <p:nvPr/>
            </p:nvSpPr>
            <p:spPr bwMode="ltGray">
              <a:xfrm>
                <a:off x="5302609" y="3270000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  <a:ln w="15875">
                <a:noFill/>
              </a:ln>
              <a:effectLst>
                <a:outerShdw blurRad="508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 err="1" smtClean="0">
                  <a:solidFill>
                    <a:srgbClr val="3F4548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239116" y="3579015"/>
                <a:ext cx="819814" cy="50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1600" dirty="0" smtClean="0">
                    <a:solidFill>
                      <a:srgbClr val="3F4548"/>
                    </a:solidFill>
                    <a:latin typeface="Arial"/>
                  </a:rPr>
                  <a:t>Jun</a:t>
                </a:r>
              </a:p>
              <a:p>
                <a:pPr algn="ctr"/>
                <a:r>
                  <a:rPr lang="en-AU" sz="1600" dirty="0" smtClean="0">
                    <a:solidFill>
                      <a:srgbClr val="3F4548"/>
                    </a:solidFill>
                    <a:latin typeface="Arial"/>
                  </a:rPr>
                  <a:t>2013</a:t>
                </a:r>
                <a:endParaRPr lang="en-AU" sz="1600" dirty="0">
                  <a:solidFill>
                    <a:srgbClr val="3F4548"/>
                  </a:solidFill>
                  <a:latin typeface="Arial"/>
                </a:endParaRPr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5471724" y="2176234"/>
                <a:ext cx="785607" cy="947966"/>
              </a:xfrm>
              <a:custGeom>
                <a:avLst/>
                <a:gdLst>
                  <a:gd name="T0" fmla="*/ 28 w 124"/>
                  <a:gd name="T1" fmla="*/ 0 h 150"/>
                  <a:gd name="T2" fmla="*/ 96 w 124"/>
                  <a:gd name="T3" fmla="*/ 0 h 150"/>
                  <a:gd name="T4" fmla="*/ 124 w 124"/>
                  <a:gd name="T5" fmla="*/ 28 h 150"/>
                  <a:gd name="T6" fmla="*/ 124 w 124"/>
                  <a:gd name="T7" fmla="*/ 93 h 150"/>
                  <a:gd name="T8" fmla="*/ 96 w 124"/>
                  <a:gd name="T9" fmla="*/ 121 h 150"/>
                  <a:gd name="T10" fmla="*/ 34 w 124"/>
                  <a:gd name="T11" fmla="*/ 121 h 150"/>
                  <a:gd name="T12" fmla="*/ 0 w 124"/>
                  <a:gd name="T13" fmla="*/ 150 h 150"/>
                  <a:gd name="T14" fmla="*/ 0 w 124"/>
                  <a:gd name="T15" fmla="*/ 28 h 150"/>
                  <a:gd name="T16" fmla="*/ 28 w 124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150">
                    <a:moveTo>
                      <a:pt x="2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11" y="0"/>
                      <a:pt x="124" y="12"/>
                      <a:pt x="124" y="28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108"/>
                      <a:pt x="111" y="121"/>
                      <a:pt x="96" y="121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</a:path>
                </a:pathLst>
              </a:cu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>
                <a:outerShdw blurRad="152400" dist="76200" dir="5400000" sx="91000" sy="91000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3F4548"/>
                  </a:solidFill>
                  <a:latin typeface="Arial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446412" y="2253676"/>
                <a:ext cx="903341" cy="60016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AU" sz="1100" dirty="0">
                    <a:solidFill>
                      <a:srgbClr val="3F4548"/>
                    </a:solidFill>
                    <a:latin typeface="Arial"/>
                  </a:rPr>
                  <a:t>Exposure Draft of </a:t>
                </a:r>
                <a:r>
                  <a:rPr lang="en-AU" sz="1100" dirty="0" smtClean="0">
                    <a:solidFill>
                      <a:srgbClr val="3F4548"/>
                    </a:solidFill>
                    <a:latin typeface="Arial"/>
                  </a:rPr>
                  <a:t>revised proposals</a:t>
                </a:r>
                <a:endParaRPr lang="en-AU" sz="1100" dirty="0">
                  <a:solidFill>
                    <a:srgbClr val="3F4548"/>
                  </a:solidFill>
                  <a:latin typeface="Arial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164323" y="2748787"/>
              <a:ext cx="1193672" cy="1936269"/>
              <a:chOff x="6150460" y="2750353"/>
              <a:chExt cx="1193672" cy="1936269"/>
            </a:xfrm>
          </p:grpSpPr>
          <p:sp>
            <p:nvSpPr>
              <p:cNvPr id="33" name="Oval 32"/>
              <p:cNvSpPr/>
              <p:nvPr/>
            </p:nvSpPr>
            <p:spPr bwMode="ltGray">
              <a:xfrm>
                <a:off x="6402004" y="3270000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  <a:ln w="15875">
                <a:noFill/>
              </a:ln>
              <a:effectLst>
                <a:outerShdw blurRad="508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 err="1" smtClean="0">
                  <a:solidFill>
                    <a:srgbClr val="3F4548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150460" y="2750353"/>
                <a:ext cx="819814" cy="50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1600" dirty="0" smtClean="0">
                    <a:solidFill>
                      <a:srgbClr val="3F4548"/>
                    </a:solidFill>
                    <a:latin typeface="Arial"/>
                  </a:rPr>
                  <a:t>May</a:t>
                </a:r>
              </a:p>
              <a:p>
                <a:pPr algn="ctr"/>
                <a:r>
                  <a:rPr lang="en-AU" sz="1600" dirty="0" smtClean="0">
                    <a:solidFill>
                      <a:srgbClr val="3F4548"/>
                    </a:solidFill>
                    <a:latin typeface="Arial"/>
                  </a:rPr>
                  <a:t>2017</a:t>
                </a:r>
                <a:endParaRPr lang="en-AU" sz="1600" dirty="0">
                  <a:solidFill>
                    <a:srgbClr val="3F4548"/>
                  </a:solidFill>
                  <a:latin typeface="Arial"/>
                </a:endParaRPr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 flipV="1">
                <a:off x="6558525" y="3738656"/>
                <a:ext cx="785607" cy="947966"/>
              </a:xfrm>
              <a:custGeom>
                <a:avLst/>
                <a:gdLst>
                  <a:gd name="T0" fmla="*/ 28 w 124"/>
                  <a:gd name="T1" fmla="*/ 0 h 150"/>
                  <a:gd name="T2" fmla="*/ 96 w 124"/>
                  <a:gd name="T3" fmla="*/ 0 h 150"/>
                  <a:gd name="T4" fmla="*/ 124 w 124"/>
                  <a:gd name="T5" fmla="*/ 28 h 150"/>
                  <a:gd name="T6" fmla="*/ 124 w 124"/>
                  <a:gd name="T7" fmla="*/ 93 h 150"/>
                  <a:gd name="T8" fmla="*/ 96 w 124"/>
                  <a:gd name="T9" fmla="*/ 121 h 150"/>
                  <a:gd name="T10" fmla="*/ 34 w 124"/>
                  <a:gd name="T11" fmla="*/ 121 h 150"/>
                  <a:gd name="T12" fmla="*/ 0 w 124"/>
                  <a:gd name="T13" fmla="*/ 150 h 150"/>
                  <a:gd name="T14" fmla="*/ 0 w 124"/>
                  <a:gd name="T15" fmla="*/ 28 h 150"/>
                  <a:gd name="T16" fmla="*/ 28 w 124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150">
                    <a:moveTo>
                      <a:pt x="2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11" y="0"/>
                      <a:pt x="124" y="12"/>
                      <a:pt x="124" y="28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108"/>
                      <a:pt x="111" y="121"/>
                      <a:pt x="96" y="121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</a:path>
                </a:pathLst>
              </a:cu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>
                <a:outerShdw blurRad="152400" dist="76200" dir="5400000" sx="91000" sy="91000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3F4548"/>
                  </a:solidFill>
                  <a:latin typeface="Arial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625108" y="3901899"/>
                <a:ext cx="652439" cy="752382"/>
              </a:xfrm>
              <a:prstGeom prst="rect">
                <a:avLst/>
              </a:prstGeom>
            </p:spPr>
            <p:txBody>
              <a:bodyPr wrap="square" anchor="ctr">
                <a:noAutofit/>
              </a:bodyPr>
              <a:lstStyle/>
              <a:p>
                <a:r>
                  <a:rPr lang="en-AU" sz="1100" dirty="0" err="1" smtClean="0">
                    <a:solidFill>
                      <a:srgbClr val="3F4548"/>
                    </a:solidFill>
                    <a:latin typeface="Arial"/>
                  </a:rPr>
                  <a:t>IFRS</a:t>
                </a:r>
                <a:r>
                  <a:rPr lang="en-AU" sz="1100" dirty="0" smtClean="0">
                    <a:solidFill>
                      <a:srgbClr val="3F4548"/>
                    </a:solidFill>
                    <a:latin typeface="Arial"/>
                  </a:rPr>
                  <a:t> 17 issued</a:t>
                </a:r>
                <a:endParaRPr lang="en-AU" sz="1100" dirty="0">
                  <a:solidFill>
                    <a:srgbClr val="3F4548"/>
                  </a:solidFill>
                  <a:latin typeface="Arial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184907" y="2166949"/>
              <a:ext cx="1202495" cy="1962868"/>
              <a:chOff x="7171044" y="2168515"/>
              <a:chExt cx="1202495" cy="1962868"/>
            </a:xfrm>
          </p:grpSpPr>
          <p:sp>
            <p:nvSpPr>
              <p:cNvPr id="29" name="Oval 28"/>
              <p:cNvSpPr/>
              <p:nvPr/>
            </p:nvSpPr>
            <p:spPr bwMode="ltGray">
              <a:xfrm>
                <a:off x="7331942" y="3270000"/>
                <a:ext cx="360040" cy="360040"/>
              </a:xfrm>
              <a:prstGeom prst="ellipse">
                <a:avLst/>
              </a:prstGeom>
              <a:solidFill>
                <a:schemeClr val="accent2"/>
              </a:solidFill>
              <a:ln w="15875">
                <a:noFill/>
              </a:ln>
              <a:effectLst>
                <a:outerShdw blurRad="508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 err="1" smtClean="0">
                  <a:solidFill>
                    <a:srgbClr val="3F4548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171044" y="3621904"/>
                <a:ext cx="819814" cy="50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1600" dirty="0" smtClean="0">
                    <a:solidFill>
                      <a:srgbClr val="3F4548"/>
                    </a:solidFill>
                    <a:latin typeface="Arial"/>
                  </a:rPr>
                  <a:t>Jan</a:t>
                </a:r>
              </a:p>
              <a:p>
                <a:pPr algn="ctr"/>
                <a:r>
                  <a:rPr lang="en-AU" sz="1600" dirty="0" smtClean="0">
                    <a:solidFill>
                      <a:srgbClr val="3F4548"/>
                    </a:solidFill>
                    <a:latin typeface="Arial"/>
                  </a:rPr>
                  <a:t>2021</a:t>
                </a:r>
                <a:endParaRPr lang="en-AU" sz="1600" dirty="0">
                  <a:solidFill>
                    <a:srgbClr val="3F4548"/>
                  </a:solidFill>
                  <a:latin typeface="Arial"/>
                </a:endParaRPr>
              </a:p>
            </p:txBody>
          </p:sp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7501057" y="2168515"/>
                <a:ext cx="785607" cy="947966"/>
              </a:xfrm>
              <a:custGeom>
                <a:avLst/>
                <a:gdLst>
                  <a:gd name="T0" fmla="*/ 28 w 124"/>
                  <a:gd name="T1" fmla="*/ 0 h 150"/>
                  <a:gd name="T2" fmla="*/ 96 w 124"/>
                  <a:gd name="T3" fmla="*/ 0 h 150"/>
                  <a:gd name="T4" fmla="*/ 124 w 124"/>
                  <a:gd name="T5" fmla="*/ 28 h 150"/>
                  <a:gd name="T6" fmla="*/ 124 w 124"/>
                  <a:gd name="T7" fmla="*/ 93 h 150"/>
                  <a:gd name="T8" fmla="*/ 96 w 124"/>
                  <a:gd name="T9" fmla="*/ 121 h 150"/>
                  <a:gd name="T10" fmla="*/ 34 w 124"/>
                  <a:gd name="T11" fmla="*/ 121 h 150"/>
                  <a:gd name="T12" fmla="*/ 0 w 124"/>
                  <a:gd name="T13" fmla="*/ 150 h 150"/>
                  <a:gd name="T14" fmla="*/ 0 w 124"/>
                  <a:gd name="T15" fmla="*/ 28 h 150"/>
                  <a:gd name="T16" fmla="*/ 28 w 124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150">
                    <a:moveTo>
                      <a:pt x="2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11" y="0"/>
                      <a:pt x="124" y="12"/>
                      <a:pt x="124" y="28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108"/>
                      <a:pt x="111" y="121"/>
                      <a:pt x="96" y="121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</a:path>
                </a:pathLst>
              </a:cu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>
                <a:outerShdw blurRad="152400" dist="76200" dir="5400000" sx="91000" sy="91000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rgbClr val="3F4548"/>
                  </a:solidFill>
                  <a:latin typeface="Arial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470198" y="2365967"/>
                <a:ext cx="903341" cy="393425"/>
              </a:xfrm>
              <a:prstGeom prst="rect">
                <a:avLst/>
              </a:prstGeom>
            </p:spPr>
            <p:txBody>
              <a:bodyPr wrap="square" anchor="ctr">
                <a:noAutofit/>
              </a:bodyPr>
              <a:lstStyle/>
              <a:p>
                <a:r>
                  <a:rPr lang="en-AU" sz="1100" dirty="0" smtClean="0">
                    <a:solidFill>
                      <a:srgbClr val="3F4548"/>
                    </a:solidFill>
                    <a:latin typeface="Arial"/>
                  </a:rPr>
                  <a:t>Effective date</a:t>
                </a:r>
                <a:endParaRPr lang="en-AU" sz="1100" dirty="0">
                  <a:solidFill>
                    <a:srgbClr val="3F4548"/>
                  </a:solidFill>
                  <a:latin typeface="Arial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68676" y="3446888"/>
              <a:ext cx="1835659" cy="1566"/>
              <a:chOff x="754813" y="3448454"/>
              <a:chExt cx="1835659" cy="1566"/>
            </a:xfrm>
          </p:grpSpPr>
          <p:cxnSp>
            <p:nvCxnSpPr>
              <p:cNvPr id="26" name="Straight Connector 25"/>
              <p:cNvCxnSpPr>
                <a:endCxn id="53" idx="2"/>
              </p:cNvCxnSpPr>
              <p:nvPr/>
            </p:nvCxnSpPr>
            <p:spPr>
              <a:xfrm flipV="1">
                <a:off x="1849559" y="3448454"/>
                <a:ext cx="740913" cy="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54813" y="3450020"/>
                <a:ext cx="504056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298302" y="3450020"/>
                <a:ext cx="499108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>
              <a:stCxn id="53" idx="6"/>
              <a:endCxn id="49" idx="2"/>
            </p:cNvCxnSpPr>
            <p:nvPr/>
          </p:nvCxnSpPr>
          <p:spPr>
            <a:xfrm>
              <a:off x="2950512" y="3448454"/>
              <a:ext cx="9489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9" idx="6"/>
              <a:endCxn id="45" idx="2"/>
            </p:cNvCxnSpPr>
            <p:nvPr/>
          </p:nvCxnSpPr>
          <p:spPr>
            <a:xfrm>
              <a:off x="3405449" y="3448454"/>
              <a:ext cx="2867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5" idx="6"/>
              <a:endCxn id="41" idx="2"/>
            </p:cNvCxnSpPr>
            <p:nvPr/>
          </p:nvCxnSpPr>
          <p:spPr>
            <a:xfrm>
              <a:off x="4052205" y="3448454"/>
              <a:ext cx="44445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1" idx="6"/>
              <a:endCxn id="37" idx="2"/>
            </p:cNvCxnSpPr>
            <p:nvPr/>
          </p:nvCxnSpPr>
          <p:spPr>
            <a:xfrm>
              <a:off x="4856698" y="3448454"/>
              <a:ext cx="4597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37" idx="6"/>
              <a:endCxn id="33" idx="2"/>
            </p:cNvCxnSpPr>
            <p:nvPr/>
          </p:nvCxnSpPr>
          <p:spPr>
            <a:xfrm>
              <a:off x="5676512" y="3448454"/>
              <a:ext cx="73935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3" idx="6"/>
              <a:endCxn id="29" idx="2"/>
            </p:cNvCxnSpPr>
            <p:nvPr/>
          </p:nvCxnSpPr>
          <p:spPr>
            <a:xfrm>
              <a:off x="6775907" y="3448454"/>
              <a:ext cx="56989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527054" y="4486269"/>
            <a:ext cx="11055350" cy="173371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195263" indent="-195263">
              <a:spcAft>
                <a:spcPts val="643"/>
              </a:spcAft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3F4548"/>
                </a:solidFill>
                <a:latin typeface="Arial"/>
              </a:rPr>
              <a:t>IFRS 9 – some insurers will use deferral option till 1 January 2021 based on IFRS 4 amendments</a:t>
            </a:r>
          </a:p>
          <a:p>
            <a:pPr marL="195263" indent="-195263">
              <a:spcAft>
                <a:spcPts val="643"/>
              </a:spcAft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3F4548"/>
                </a:solidFill>
                <a:latin typeface="Arial"/>
              </a:rPr>
              <a:t>IFRS 15 is effective 1 January 2018, IFRS 16 is effective 1 January 2019</a:t>
            </a:r>
          </a:p>
          <a:p>
            <a:pPr marL="195263" indent="-195263">
              <a:spcAft>
                <a:spcPts val="643"/>
              </a:spcAft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3F4548"/>
                </a:solidFill>
                <a:latin typeface="Arial"/>
              </a:rPr>
              <a:t>Investment contracts without discretionary </a:t>
            </a:r>
            <a:r>
              <a:rPr lang="en-GB" sz="1500" dirty="0">
                <a:solidFill>
                  <a:srgbClr val="3F4548"/>
                </a:solidFill>
                <a:latin typeface="Arial"/>
              </a:rPr>
              <a:t>participation features (e.g. unit linked investment) are </a:t>
            </a:r>
            <a:r>
              <a:rPr lang="en-GB" sz="1500" dirty="0" smtClean="0">
                <a:solidFill>
                  <a:srgbClr val="3F4548"/>
                </a:solidFill>
                <a:latin typeface="Arial"/>
              </a:rPr>
              <a:t>in scope of IFRS 9/ IAS 39 </a:t>
            </a:r>
          </a:p>
          <a:p>
            <a:pPr indent="-195919">
              <a:spcAft>
                <a:spcPts val="643"/>
              </a:spcAft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3F4548"/>
                </a:solidFill>
                <a:latin typeface="Arial"/>
              </a:rPr>
              <a:t>EU endorsement may take more than 2.5 years</a:t>
            </a:r>
          </a:p>
          <a:p>
            <a:pPr indent="-195919">
              <a:spcAft>
                <a:spcPts val="643"/>
              </a:spcAft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3F4548"/>
                </a:solidFill>
                <a:latin typeface="Arial"/>
              </a:rPr>
              <a:t>FASB decided to only make targeted amendments to US GAAP</a:t>
            </a:r>
          </a:p>
          <a:p>
            <a:pPr indent="-195919">
              <a:spcAft>
                <a:spcPts val="643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3F4548"/>
                </a:solidFill>
                <a:latin typeface="Arial"/>
              </a:rPr>
              <a:t>Not confirmed if, how and when IFRS 17 would be incorporated for UK GAAP reporters </a:t>
            </a:r>
          </a:p>
        </p:txBody>
      </p:sp>
    </p:spTree>
    <p:extLst>
      <p:ext uri="{BB962C8B-B14F-4D97-AF65-F5344CB8AC3E}">
        <p14:creationId xmlns:p14="http://schemas.microsoft.com/office/powerpoint/2010/main" val="37020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Background</a:t>
            </a:r>
            <a:br>
              <a:rPr lang="en-GB" dirty="0">
                <a:latin typeface="+mn-lt"/>
              </a:rPr>
            </a:br>
            <a:r>
              <a:rPr lang="en-GB" sz="2400" b="0" dirty="0">
                <a:latin typeface="+mn-lt"/>
              </a:rPr>
              <a:t>IFRS 17 improvements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5</a:t>
            </a:fld>
            <a:endParaRPr lang="en-GB">
              <a:latin typeface="Georgia" panose="02040502050405020303" pitchFamily="18" charset="0"/>
            </a:endParaRPr>
          </a:p>
        </p:txBody>
      </p:sp>
      <p:sp>
        <p:nvSpPr>
          <p:cNvPr id="62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799856" y="1575928"/>
            <a:ext cx="4401578" cy="3387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chemeClr val="accent1"/>
                </a:solidFill>
                <a:latin typeface="+mj-lt"/>
              </a:rPr>
              <a:t>How IFRS 17 improves </a:t>
            </a:r>
            <a:r>
              <a:rPr lang="en-GB" sz="1800" b="1" dirty="0">
                <a:solidFill>
                  <a:schemeClr val="accent1"/>
                </a:solidFill>
                <a:latin typeface="+mj-lt"/>
              </a:rPr>
              <a:t>accounting</a:t>
            </a:r>
          </a:p>
        </p:txBody>
      </p:sp>
      <p:sp>
        <p:nvSpPr>
          <p:cNvPr id="63" name="Content Placeholder 4"/>
          <p:cNvSpPr txBox="1">
            <a:spLocks/>
          </p:cNvSpPr>
          <p:nvPr/>
        </p:nvSpPr>
        <p:spPr>
          <a:xfrm>
            <a:off x="551384" y="1616968"/>
            <a:ext cx="1869976" cy="299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buClr>
                <a:srgbClr val="3F4548"/>
              </a:buClr>
            </a:pPr>
            <a:r>
              <a:rPr lang="en-GB" sz="1800" b="1" dirty="0" smtClean="0">
                <a:solidFill>
                  <a:srgbClr val="D9AB16"/>
                </a:solidFill>
                <a:latin typeface="Arial"/>
              </a:rPr>
              <a:t>Existing issues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533400" y="2060848"/>
            <a:ext cx="4044752" cy="4103843"/>
            <a:chOff x="533400" y="1844824"/>
            <a:chExt cx="4044752" cy="5040560"/>
          </a:xfrm>
          <a:solidFill>
            <a:schemeClr val="accent2">
              <a:lumMod val="75000"/>
            </a:schemeClr>
          </a:solidFill>
        </p:grpSpPr>
        <p:grpSp>
          <p:nvGrpSpPr>
            <p:cNvPr id="65" name="Group 64"/>
            <p:cNvGrpSpPr/>
            <p:nvPr/>
          </p:nvGrpSpPr>
          <p:grpSpPr>
            <a:xfrm>
              <a:off x="533400" y="1844824"/>
              <a:ext cx="4038600" cy="1008112"/>
              <a:chOff x="533400" y="2060848"/>
              <a:chExt cx="4038600" cy="792088"/>
            </a:xfrm>
            <a:grpFill/>
          </p:grpSpPr>
          <p:sp>
            <p:nvSpPr>
              <p:cNvPr id="78" name="Right Arrow 77"/>
              <p:cNvSpPr/>
              <p:nvPr/>
            </p:nvSpPr>
            <p:spPr bwMode="ltGray">
              <a:xfrm>
                <a:off x="533400" y="2060848"/>
                <a:ext cx="4038600" cy="792088"/>
              </a:xfrm>
              <a:prstGeom prst="rightArrow">
                <a:avLst>
                  <a:gd name="adj1" fmla="val 85521"/>
                  <a:gd name="adj2" fmla="val 50000"/>
                </a:avLst>
              </a:prstGeom>
              <a:grp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64096" y="2209076"/>
                <a:ext cx="3678560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pPr indent="-274320">
                  <a:spcAft>
                    <a:spcPts val="900"/>
                  </a:spcAft>
                </a:pPr>
                <a:r>
                  <a:rPr lang="en-GB" sz="1600" dirty="0">
                    <a:solidFill>
                      <a:prstClr val="white"/>
                    </a:solidFill>
                    <a:latin typeface="Arial"/>
                  </a:rPr>
                  <a:t>Variety of treatments depending on type of contract and company</a:t>
                </a:r>
                <a:endParaRPr lang="en-GB" sz="1600" dirty="0" smtClea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539552" y="2852936"/>
              <a:ext cx="4038600" cy="1008112"/>
              <a:chOff x="533400" y="2060848"/>
              <a:chExt cx="4038600" cy="792088"/>
            </a:xfrm>
            <a:grpFill/>
          </p:grpSpPr>
          <p:sp>
            <p:nvSpPr>
              <p:cNvPr id="76" name="Right Arrow 75"/>
              <p:cNvSpPr/>
              <p:nvPr/>
            </p:nvSpPr>
            <p:spPr bwMode="ltGray">
              <a:xfrm>
                <a:off x="533400" y="2060848"/>
                <a:ext cx="4038600" cy="792088"/>
              </a:xfrm>
              <a:prstGeom prst="rightArrow">
                <a:avLst>
                  <a:gd name="adj1" fmla="val 85521"/>
                  <a:gd name="adj2" fmla="val 50000"/>
                </a:avLst>
              </a:prstGeom>
              <a:grp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74894" y="2211431"/>
                <a:ext cx="3678560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pPr indent="-274320">
                  <a:spcAft>
                    <a:spcPts val="900"/>
                  </a:spcAft>
                </a:pPr>
                <a:r>
                  <a:rPr lang="en-GB" sz="1600" dirty="0">
                    <a:solidFill>
                      <a:prstClr val="white"/>
                    </a:solidFill>
                    <a:latin typeface="Arial"/>
                  </a:rPr>
                  <a:t>Estimates for long-duration contracts not updated</a:t>
                </a:r>
                <a:endParaRPr lang="en-GB" sz="1600" dirty="0" smtClea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39552" y="3861048"/>
              <a:ext cx="4038600" cy="1008112"/>
              <a:chOff x="533400" y="2060848"/>
              <a:chExt cx="4038600" cy="792088"/>
            </a:xfrm>
            <a:grpFill/>
          </p:grpSpPr>
          <p:sp>
            <p:nvSpPr>
              <p:cNvPr id="74" name="Right Arrow 73"/>
              <p:cNvSpPr/>
              <p:nvPr/>
            </p:nvSpPr>
            <p:spPr bwMode="ltGray">
              <a:xfrm>
                <a:off x="533400" y="2060848"/>
                <a:ext cx="4038600" cy="792088"/>
              </a:xfrm>
              <a:prstGeom prst="rightArrow">
                <a:avLst>
                  <a:gd name="adj1" fmla="val 85521"/>
                  <a:gd name="adj2" fmla="val 50000"/>
                </a:avLst>
              </a:prstGeom>
              <a:grp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74894" y="2211431"/>
                <a:ext cx="3678560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pPr indent="-274320">
                  <a:spcAft>
                    <a:spcPts val="900"/>
                  </a:spcAft>
                </a:pPr>
                <a:r>
                  <a:rPr lang="en-GB" sz="1600" dirty="0">
                    <a:solidFill>
                      <a:prstClr val="white"/>
                    </a:solidFill>
                    <a:latin typeface="Arial"/>
                  </a:rPr>
                  <a:t>Discount rate based on estimates does not reflect economic risks</a:t>
                </a:r>
                <a:endParaRPr lang="en-GB" sz="1600" dirty="0" smtClea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9552" y="4869160"/>
              <a:ext cx="4038600" cy="1008112"/>
              <a:chOff x="533400" y="2060848"/>
              <a:chExt cx="4038600" cy="792088"/>
            </a:xfrm>
            <a:grpFill/>
          </p:grpSpPr>
          <p:sp>
            <p:nvSpPr>
              <p:cNvPr id="72" name="Right Arrow 71"/>
              <p:cNvSpPr/>
              <p:nvPr/>
            </p:nvSpPr>
            <p:spPr bwMode="ltGray">
              <a:xfrm>
                <a:off x="533400" y="2060848"/>
                <a:ext cx="4038600" cy="792088"/>
              </a:xfrm>
              <a:prstGeom prst="rightArrow">
                <a:avLst>
                  <a:gd name="adj1" fmla="val 85521"/>
                  <a:gd name="adj2" fmla="val 50000"/>
                </a:avLst>
              </a:prstGeom>
              <a:grp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57944" y="2211430"/>
                <a:ext cx="3678560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pPr indent="-274320">
                  <a:spcAft>
                    <a:spcPts val="900"/>
                  </a:spcAft>
                </a:pPr>
                <a:r>
                  <a:rPr lang="en-GB" sz="1600" dirty="0">
                    <a:solidFill>
                      <a:prstClr val="white"/>
                    </a:solidFill>
                    <a:latin typeface="Arial"/>
                  </a:rPr>
                  <a:t>Lack of discounting for measurement of some contracts</a:t>
                </a:r>
                <a:endParaRPr lang="en-GB" sz="1600" dirty="0" smtClea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539552" y="5877272"/>
              <a:ext cx="4038600" cy="1008112"/>
              <a:chOff x="533400" y="2060848"/>
              <a:chExt cx="4038600" cy="792088"/>
            </a:xfrm>
            <a:grpFill/>
          </p:grpSpPr>
          <p:sp>
            <p:nvSpPr>
              <p:cNvPr id="70" name="Right Arrow 69"/>
              <p:cNvSpPr/>
              <p:nvPr/>
            </p:nvSpPr>
            <p:spPr bwMode="ltGray">
              <a:xfrm>
                <a:off x="533400" y="2060848"/>
                <a:ext cx="4038600" cy="792088"/>
              </a:xfrm>
              <a:prstGeom prst="rightArrow">
                <a:avLst>
                  <a:gd name="adj1" fmla="val 85521"/>
                  <a:gd name="adj2" fmla="val 50000"/>
                </a:avLst>
              </a:prstGeom>
              <a:grpFill/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63134" y="2211430"/>
                <a:ext cx="3678560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pPr indent="-274320">
                  <a:spcAft>
                    <a:spcPts val="900"/>
                  </a:spcAft>
                </a:pPr>
                <a:r>
                  <a:rPr lang="en-GB" sz="1600" dirty="0">
                    <a:solidFill>
                      <a:prstClr val="white"/>
                    </a:solidFill>
                    <a:latin typeface="Arial"/>
                  </a:rPr>
                  <a:t>Little information on economic value of embedded options and guarantees</a:t>
                </a:r>
                <a:endParaRPr lang="en-GB" sz="1600" dirty="0" smtClea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4865712" y="2132856"/>
            <a:ext cx="4038600" cy="3930353"/>
            <a:chOff x="4572000" y="1946919"/>
            <a:chExt cx="4038600" cy="4290393"/>
          </a:xfrm>
          <a:solidFill>
            <a:schemeClr val="accent1"/>
          </a:solidFill>
        </p:grpSpPr>
        <p:grpSp>
          <p:nvGrpSpPr>
            <p:cNvPr id="81" name="Group 80"/>
            <p:cNvGrpSpPr/>
            <p:nvPr/>
          </p:nvGrpSpPr>
          <p:grpSpPr>
            <a:xfrm>
              <a:off x="4572000" y="1946919"/>
              <a:ext cx="4038600" cy="691763"/>
              <a:chOff x="4572000" y="1946919"/>
              <a:chExt cx="4038600" cy="691763"/>
            </a:xfrm>
            <a:grpFill/>
          </p:grpSpPr>
          <p:sp>
            <p:nvSpPr>
              <p:cNvPr id="94" name="Rounded Rectangle 93"/>
              <p:cNvSpPr/>
              <p:nvPr/>
            </p:nvSpPr>
            <p:spPr bwMode="ltGray">
              <a:xfrm>
                <a:off x="4572000" y="1946919"/>
                <a:ext cx="4038600" cy="691763"/>
              </a:xfrm>
              <a:prstGeom prst="roundRect">
                <a:avLst/>
              </a:prstGeom>
              <a:grpFill/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 smtClean="0">
                  <a:solidFill>
                    <a:srgbClr val="113458">
                      <a:lumMod val="50000"/>
                    </a:srgbClr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620988" y="2033050"/>
                <a:ext cx="3989612" cy="550075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pPr indent="-274320">
                  <a:spcAft>
                    <a:spcPts val="900"/>
                  </a:spcAft>
                </a:pPr>
                <a:r>
                  <a:rPr lang="en-GB" sz="1600" dirty="0">
                    <a:solidFill>
                      <a:srgbClr val="FFFFFF"/>
                    </a:solidFill>
                    <a:latin typeface="Arial"/>
                  </a:rPr>
                  <a:t>Consistent accounting for all insurance contracts by all companies</a:t>
                </a:r>
                <a:endParaRPr lang="en-GB" sz="160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572000" y="2905846"/>
              <a:ext cx="4038600" cy="691763"/>
              <a:chOff x="4572000" y="2043520"/>
              <a:chExt cx="4038600" cy="691763"/>
            </a:xfrm>
            <a:grpFill/>
          </p:grpSpPr>
          <p:sp>
            <p:nvSpPr>
              <p:cNvPr id="92" name="Rounded Rectangle 91"/>
              <p:cNvSpPr/>
              <p:nvPr/>
            </p:nvSpPr>
            <p:spPr bwMode="ltGray">
              <a:xfrm>
                <a:off x="4572000" y="2043520"/>
                <a:ext cx="4038600" cy="691763"/>
              </a:xfrm>
              <a:prstGeom prst="roundRect">
                <a:avLst/>
              </a:prstGeom>
              <a:grpFill/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 smtClean="0">
                  <a:solidFill>
                    <a:srgbClr val="113458">
                      <a:lumMod val="50000"/>
                    </a:srgbClr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620988" y="2106603"/>
                <a:ext cx="3989612" cy="550075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pPr indent="-274320">
                  <a:spcAft>
                    <a:spcPts val="900"/>
                  </a:spcAft>
                </a:pPr>
                <a:r>
                  <a:rPr lang="en-GB" sz="1600" dirty="0">
                    <a:solidFill>
                      <a:srgbClr val="FFFFFF"/>
                    </a:solidFill>
                    <a:latin typeface="Arial"/>
                  </a:rPr>
                  <a:t>Estimates updated to reflect current market-based information</a:t>
                </a:r>
                <a:endParaRPr lang="en-GB" sz="160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4572000" y="3745349"/>
              <a:ext cx="4038600" cy="691763"/>
              <a:chOff x="4572000" y="1946919"/>
              <a:chExt cx="4038600" cy="691763"/>
            </a:xfrm>
            <a:grpFill/>
          </p:grpSpPr>
          <p:sp>
            <p:nvSpPr>
              <p:cNvPr id="90" name="Rounded Rectangle 89"/>
              <p:cNvSpPr/>
              <p:nvPr/>
            </p:nvSpPr>
            <p:spPr bwMode="ltGray">
              <a:xfrm>
                <a:off x="4572000" y="1946919"/>
                <a:ext cx="4038600" cy="691763"/>
              </a:xfrm>
              <a:prstGeom prst="roundRect">
                <a:avLst/>
              </a:prstGeom>
              <a:grpFill/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 smtClean="0">
                  <a:solidFill>
                    <a:srgbClr val="113458">
                      <a:lumMod val="50000"/>
                    </a:srgbClr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620988" y="2033050"/>
                <a:ext cx="3989612" cy="550075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pPr indent="-274320">
                  <a:spcAft>
                    <a:spcPts val="900"/>
                  </a:spcAft>
                </a:pPr>
                <a:r>
                  <a:rPr lang="en-GB" sz="1600" dirty="0">
                    <a:solidFill>
                      <a:srgbClr val="FFFFFF"/>
                    </a:solidFill>
                    <a:latin typeface="Arial"/>
                  </a:rPr>
                  <a:t>Discount rate reflects characteristics of the cash flows of the contract</a:t>
                </a:r>
                <a:endParaRPr lang="en-GB" sz="160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4572000" y="4609445"/>
              <a:ext cx="4038600" cy="691763"/>
              <a:chOff x="4572000" y="1946919"/>
              <a:chExt cx="4038600" cy="691763"/>
            </a:xfrm>
            <a:grpFill/>
          </p:grpSpPr>
          <p:sp>
            <p:nvSpPr>
              <p:cNvPr id="88" name="Rounded Rectangle 87"/>
              <p:cNvSpPr/>
              <p:nvPr/>
            </p:nvSpPr>
            <p:spPr bwMode="ltGray">
              <a:xfrm>
                <a:off x="4572000" y="1946919"/>
                <a:ext cx="4038600" cy="691763"/>
              </a:xfrm>
              <a:prstGeom prst="roundRect">
                <a:avLst/>
              </a:prstGeom>
              <a:grpFill/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 smtClean="0">
                  <a:solidFill>
                    <a:srgbClr val="113458">
                      <a:lumMod val="50000"/>
                    </a:srgbClr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620988" y="2033050"/>
                <a:ext cx="3989612" cy="550075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pPr indent="-274320">
                  <a:spcAft>
                    <a:spcPts val="900"/>
                  </a:spcAft>
                </a:pPr>
                <a:r>
                  <a:rPr lang="en-GB" sz="1600" dirty="0">
                    <a:solidFill>
                      <a:srgbClr val="FFFFFF"/>
                    </a:solidFill>
                    <a:latin typeface="Arial"/>
                  </a:rPr>
                  <a:t>Measurement of insurance contract reflects time value where significant</a:t>
                </a:r>
                <a:endParaRPr lang="en-GB" sz="160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572000" y="5545549"/>
              <a:ext cx="4038600" cy="691763"/>
              <a:chOff x="4572000" y="1946919"/>
              <a:chExt cx="4038600" cy="691763"/>
            </a:xfrm>
            <a:grpFill/>
          </p:grpSpPr>
          <p:sp>
            <p:nvSpPr>
              <p:cNvPr id="86" name="Rounded Rectangle 85"/>
              <p:cNvSpPr/>
              <p:nvPr/>
            </p:nvSpPr>
            <p:spPr bwMode="ltGray">
              <a:xfrm>
                <a:off x="4572000" y="1946919"/>
                <a:ext cx="4038600" cy="691763"/>
              </a:xfrm>
              <a:prstGeom prst="roundRect">
                <a:avLst/>
              </a:prstGeom>
              <a:grpFill/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 smtClean="0">
                  <a:solidFill>
                    <a:srgbClr val="113458">
                      <a:lumMod val="50000"/>
                    </a:srgbClr>
                  </a:solidFill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620988" y="2033050"/>
                <a:ext cx="3989612" cy="550075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pPr indent="-274320">
                  <a:spcAft>
                    <a:spcPts val="900"/>
                  </a:spcAft>
                </a:pPr>
                <a:r>
                  <a:rPr lang="en-GB" sz="1600" dirty="0">
                    <a:solidFill>
                      <a:srgbClr val="FFFFFF"/>
                    </a:solidFill>
                    <a:latin typeface="Arial"/>
                  </a:rPr>
                  <a:t>Measurement reflects information about full range of possible outcomes</a:t>
                </a:r>
                <a:endParaRPr lang="en-GB" sz="160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96" name="Rectangle 95"/>
          <p:cNvSpPr/>
          <p:nvPr/>
        </p:nvSpPr>
        <p:spPr>
          <a:xfrm>
            <a:off x="9192635" y="4379650"/>
            <a:ext cx="2390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/>
            <a:r>
              <a:rPr lang="en-GB" sz="1000" dirty="0">
                <a:solidFill>
                  <a:srgbClr val="3F4548"/>
                </a:solidFill>
                <a:latin typeface="Arial"/>
              </a:rPr>
              <a:t>The information presented on the slide was prepared by IFRS Foundation.</a:t>
            </a:r>
          </a:p>
          <a:p>
            <a:pPr indent="-274320"/>
            <a:r>
              <a:rPr lang="en-GB" sz="1000" dirty="0">
                <a:solidFill>
                  <a:srgbClr val="3F4548"/>
                </a:solidFill>
                <a:latin typeface="Arial"/>
              </a:rPr>
              <a:t>http://www.ifrs.org/Current-Projects/IASB-Projects/Insurance-Contracts/Documents/2016/project-overview-Feb-2016.pdf</a:t>
            </a:r>
          </a:p>
        </p:txBody>
      </p:sp>
    </p:spTree>
    <p:extLst>
      <p:ext uri="{BB962C8B-B14F-4D97-AF65-F5344CB8AC3E}">
        <p14:creationId xmlns:p14="http://schemas.microsoft.com/office/powerpoint/2010/main" val="31496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  <a:br>
              <a:rPr lang="en-GB" dirty="0"/>
            </a:br>
            <a:r>
              <a:rPr lang="en-GB" sz="2400" b="0" dirty="0"/>
              <a:t>O</a:t>
            </a:r>
            <a:r>
              <a:rPr lang="en-GB" sz="2400" b="0" dirty="0" smtClean="0"/>
              <a:t>verview of likely </a:t>
            </a:r>
            <a:r>
              <a:rPr lang="en-GB" sz="2400" b="0" dirty="0"/>
              <a:t>key </a:t>
            </a:r>
            <a:r>
              <a:rPr lang="en-GB" sz="2400" b="0" dirty="0" smtClean="0"/>
              <a:t>changes</a:t>
            </a:r>
            <a:endParaRPr lang="en-GB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6</a:t>
            </a:fld>
            <a:endParaRPr lang="en-GB">
              <a:latin typeface="Georgia" panose="02040502050405020303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641720"/>
              </p:ext>
            </p:extLst>
          </p:nvPr>
        </p:nvGraphicFramePr>
        <p:xfrm>
          <a:off x="623392" y="1621480"/>
          <a:ext cx="10585176" cy="28156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53147"/>
                <a:gridCol w="6832029"/>
              </a:tblGrid>
              <a:tr h="36653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Issuers of short duration contracts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</a:rPr>
                        <a:t>Issuers of long duration contracts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49504">
                <a:tc gridSpan="2">
                  <a:txBody>
                    <a:bodyPr/>
                    <a:lstStyle/>
                    <a:p>
                      <a:pPr marL="2786063" indent="-285750" algn="l" defTabSz="91444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More granular calculation </a:t>
                      </a:r>
                    </a:p>
                    <a:p>
                      <a:pPr marL="2786063" indent="-285750" algn="l" defTabSz="91444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Potentially more onerous contracts</a:t>
                      </a:r>
                    </a:p>
                    <a:p>
                      <a:pPr marL="2786063" indent="-285750" algn="l" defTabSz="91444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Less income statement matching for reinsurance contracts</a:t>
                      </a:r>
                    </a:p>
                    <a:p>
                      <a:pPr marL="2786063" indent="-285750" algn="l" defTabSz="91444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Balance sheet and income statement presentation</a:t>
                      </a:r>
                    </a:p>
                    <a:p>
                      <a:pPr marL="2786063" indent="-285750" algn="l" defTabSz="91444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Consolidation accounting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995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 smtClean="0">
                          <a:latin typeface="+mj-lt"/>
                        </a:rPr>
                        <a:t>Discounting of incurred claims liability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 smtClean="0">
                          <a:latin typeface="+mj-lt"/>
                        </a:rPr>
                        <a:t>Past business combinations of long tail contracts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 smtClean="0">
                          <a:latin typeface="+mj-lt"/>
                        </a:rPr>
                        <a:t>Explicit risk adjustment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 smtClean="0">
                          <a:latin typeface="+mj-lt"/>
                        </a:rPr>
                        <a:t>Pattern of profit recognition for new contracts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 smtClean="0">
                          <a:latin typeface="+mj-lt"/>
                        </a:rPr>
                        <a:t>Smoothed effect of future assumption changes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 smtClean="0">
                          <a:latin typeface="+mj-lt"/>
                        </a:rPr>
                        <a:t>Revenue</a:t>
                      </a:r>
                      <a:r>
                        <a:rPr lang="en-GB" sz="1500" baseline="0" dirty="0" smtClean="0">
                          <a:latin typeface="+mj-lt"/>
                        </a:rPr>
                        <a:t> not equal to premiums</a:t>
                      </a:r>
                      <a:endParaRPr lang="en-GB" sz="1500" dirty="0" smtClean="0"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 smtClean="0">
                          <a:latin typeface="+mj-lt"/>
                        </a:rPr>
                        <a:t>Effect on transition for existing contracts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5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7</a:t>
            </a:fld>
            <a:endParaRPr lang="en-GB">
              <a:latin typeface="Georgia" panose="02040502050405020303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1227"/>
              </p:ext>
            </p:extLst>
          </p:nvPr>
        </p:nvGraphicFramePr>
        <p:xfrm>
          <a:off x="553268" y="1643354"/>
          <a:ext cx="10655300" cy="35858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2292"/>
                <a:gridCol w="2880320"/>
                <a:gridCol w="2952328"/>
                <a:gridCol w="324036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/>
                    </a:p>
                  </a:txBody>
                  <a:tcPr marL="112529" marR="112529" marT="45675" marB="45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General model</a:t>
                      </a:r>
                    </a:p>
                  </a:txBody>
                  <a:tcPr marL="112529" marR="112529" marT="45675" marB="45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Premium allocation approach (PAA)</a:t>
                      </a:r>
                    </a:p>
                  </a:txBody>
                  <a:tcPr marL="112529" marR="112529" marT="45675" marB="45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Variable</a:t>
                      </a:r>
                      <a:r>
                        <a:rPr lang="en-GB" sz="1500" baseline="0" dirty="0" smtClean="0"/>
                        <a:t> fee approach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aseline="0" dirty="0" smtClean="0"/>
                        <a:t>(VFA)</a:t>
                      </a:r>
                      <a:endParaRPr lang="en-GB" sz="1500" dirty="0" smtClean="0"/>
                    </a:p>
                  </a:txBody>
                  <a:tcPr marL="112529" marR="112529" marT="45675" marB="45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Why is it needed?</a:t>
                      </a:r>
                    </a:p>
                  </a:txBody>
                  <a:tcPr marL="112529" marR="112529" marT="45675" marB="45675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Default model for all insurance contracts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2529" marR="112529" marT="45675" marB="45675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 simplify for short term contracts with little variability </a:t>
                      </a:r>
                      <a:endParaRPr lang="en-GB" sz="1400" b="1" kern="1200" dirty="0" smtClean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2529" marR="112529" marT="45675" marB="45675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 deal with participating business where payments to policyholders are linked to underlying items like assets</a:t>
                      </a:r>
                    </a:p>
                  </a:txBody>
                  <a:tcPr marL="112529" marR="112529" marT="45675" marB="45675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0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Expected</a:t>
                      </a:r>
                      <a:r>
                        <a:rPr lang="en-GB" sz="1400" b="1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 types of contracts</a:t>
                      </a:r>
                      <a:endParaRPr lang="en-GB" sz="1400" b="1" dirty="0" smtClean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112529" marR="112529" marT="45675" marB="45675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Long-term and whole life insurance, protection business</a:t>
                      </a:r>
                    </a:p>
                    <a:p>
                      <a:pPr marL="171450" indent="-171450" 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Certain annuities</a:t>
                      </a:r>
                    </a:p>
                    <a:p>
                      <a:pPr marL="171450" indent="-171450" 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US style universal life</a:t>
                      </a:r>
                    </a:p>
                    <a:p>
                      <a:pPr marL="171450" indent="-171450" 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Reinsurance written </a:t>
                      </a:r>
                    </a:p>
                    <a:p>
                      <a:pPr marL="171450" indent="-171450" 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Certain general insurance contracts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2529" marR="112529" marT="45675" marB="45675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General insurance</a:t>
                      </a:r>
                    </a:p>
                    <a:p>
                      <a:pPr marL="171450" indent="-171450" 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Short-term life and certain </a:t>
                      </a:r>
                      <a:b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group contracts</a:t>
                      </a:r>
                      <a:endParaRPr lang="en-GB" sz="1400" b="1" kern="1200" dirty="0" smtClean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2529" marR="112529" marT="45675" marB="45675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Unit-linked contracts, US variable annuities and equity index-linked contracts</a:t>
                      </a:r>
                    </a:p>
                    <a:p>
                      <a:pPr marL="171450" indent="-171450" 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Continental European 90/10 contract</a:t>
                      </a:r>
                    </a:p>
                    <a:p>
                      <a:pPr marL="171450" indent="-171450" algn="ctr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UK with profits contracts</a:t>
                      </a:r>
                      <a:endParaRPr lang="en-GB" sz="1400" baseline="0" dirty="0" smtClean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112529" marR="112529" marT="45675" marB="45675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7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Mandatory</a:t>
                      </a:r>
                    </a:p>
                  </a:txBody>
                  <a:tcPr marL="112529" marR="112529" marT="45675" marB="45675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Mandatory</a:t>
                      </a:r>
                    </a:p>
                  </a:txBody>
                  <a:tcPr marL="112529" marR="112529" marT="45675" marB="45675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3F4548"/>
                          </a:solidFill>
                          <a:latin typeface="+mj-lt"/>
                        </a:rPr>
                        <a:t>Optional</a:t>
                      </a:r>
                    </a:p>
                  </a:txBody>
                  <a:tcPr marL="112529" marR="112529" marT="45675" marB="45675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3F4548"/>
                          </a:solidFill>
                          <a:latin typeface="+mj-lt"/>
                        </a:rPr>
                        <a:t>Mandatory</a:t>
                      </a:r>
                    </a:p>
                  </a:txBody>
                  <a:tcPr marL="112529" marR="112529" marT="45675" marB="45675" anchor="ctr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GB" dirty="0" smtClean="0"/>
              <a:t>Overview of the IFRS 17 measurement models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15203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</a:t>
            </a:r>
            <a:r>
              <a:rPr lang="en-GB" dirty="0" smtClean="0"/>
              <a:t>general model</a:t>
            </a:r>
            <a:br>
              <a:rPr lang="en-GB" dirty="0" smtClean="0"/>
            </a:br>
            <a:r>
              <a:rPr lang="en-GB" sz="2400" b="0" dirty="0" smtClean="0"/>
              <a:t>Liabilities and flows to profit</a:t>
            </a:r>
            <a:endParaRPr lang="en-GB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8</a:t>
            </a:fld>
            <a:endParaRPr lang="en-GB"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14505" y="1641013"/>
            <a:ext cx="2470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200" baseline="30000" dirty="0" smtClean="0">
                <a:solidFill>
                  <a:srgbClr val="113458">
                    <a:lumMod val="75000"/>
                  </a:srgbClr>
                </a:solidFill>
              </a:rPr>
              <a:t>(1)</a:t>
            </a:r>
            <a:r>
              <a:rPr lang="en-GB" sz="1150" dirty="0" smtClean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50" dirty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Accounting policy </a:t>
            </a:r>
            <a:r>
              <a:rPr lang="en-GB" sz="1150" dirty="0" smtClean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choice: Profit </a:t>
            </a:r>
            <a:r>
              <a:rPr lang="en-GB" sz="1150" dirty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or loss; or </a:t>
            </a:r>
            <a:r>
              <a:rPr lang="en-GB" sz="1150" dirty="0" smtClean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split between profit </a:t>
            </a:r>
            <a:r>
              <a:rPr lang="en-GB" sz="1150" dirty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or loss and </a:t>
            </a:r>
            <a:r>
              <a:rPr lang="en-GB" sz="1150" dirty="0" smtClean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other comprehensive </a:t>
            </a:r>
            <a:r>
              <a:rPr lang="en-GB" sz="1150" dirty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income.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en-GB" sz="1150" dirty="0" smtClean="0">
              <a:solidFill>
                <a:srgbClr val="3F4548"/>
              </a:solidFill>
              <a:latin typeface="Arial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100" baseline="30000" dirty="0" smtClean="0">
                <a:solidFill>
                  <a:srgbClr val="113458">
                    <a:lumMod val="75000"/>
                  </a:srgbClr>
                </a:solidFill>
              </a:rPr>
              <a:t>(2)</a:t>
            </a:r>
            <a:r>
              <a:rPr lang="en-GB" sz="1150" dirty="0" smtClean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 Can </a:t>
            </a:r>
            <a:r>
              <a:rPr lang="en-GB" sz="1150" dirty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choose </a:t>
            </a:r>
            <a:r>
              <a:rPr lang="en-GB" sz="1150" dirty="0" smtClean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to </a:t>
            </a:r>
            <a:r>
              <a:rPr lang="en-GB" sz="1150" dirty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disaggregate change in risk adjustment for non-financial and financial risk.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en-GB" sz="1150" dirty="0" smtClean="0">
              <a:solidFill>
                <a:srgbClr val="3F4548"/>
              </a:solidFill>
              <a:latin typeface="Arial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100" baseline="30000" dirty="0" smtClean="0">
                <a:solidFill>
                  <a:srgbClr val="113458">
                    <a:lumMod val="75000"/>
                  </a:srgbClr>
                </a:solidFill>
              </a:rPr>
              <a:t>(3)</a:t>
            </a:r>
            <a:r>
              <a:rPr lang="en-GB" sz="1150" dirty="0" smtClean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 Adjust </a:t>
            </a:r>
            <a:r>
              <a:rPr lang="en-GB" sz="1150" dirty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the contractual service margin </a:t>
            </a:r>
            <a:r>
              <a:rPr lang="en-GB" sz="1150" dirty="0" smtClean="0">
                <a:solidFill>
                  <a:srgbClr val="3F4548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if related to future period premiums.</a:t>
            </a:r>
            <a:endParaRPr lang="en-GB" sz="1150" dirty="0">
              <a:solidFill>
                <a:srgbClr val="3F4548"/>
              </a:solidFill>
              <a:latin typeface="Arial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8854" y="1710304"/>
            <a:ext cx="8173451" cy="4166968"/>
            <a:chOff x="2037102" y="1344601"/>
            <a:chExt cx="8627243" cy="4255988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380624" y="5009931"/>
              <a:ext cx="39476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380624" y="2986213"/>
              <a:ext cx="39476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4409272" y="2301846"/>
              <a:ext cx="3918976" cy="2135266"/>
              <a:chOff x="2885272" y="2132856"/>
              <a:chExt cx="3918976" cy="136815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2885272" y="2132856"/>
                <a:ext cx="31268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012160" y="2132856"/>
                <a:ext cx="0" cy="136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6012160" y="3501008"/>
                <a:ext cx="79208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/>
            <p:cNvCxnSpPr/>
            <p:nvPr/>
          </p:nvCxnSpPr>
          <p:spPr>
            <a:xfrm>
              <a:off x="4409272" y="3770949"/>
              <a:ext cx="39189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409273" y="1628800"/>
              <a:ext cx="39476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3215680" y="2646999"/>
              <a:ext cx="1193592" cy="2953590"/>
              <a:chOff x="1938248" y="3789040"/>
              <a:chExt cx="1193592" cy="2275046"/>
            </a:xfrm>
            <a:solidFill>
              <a:schemeClr val="accent3"/>
            </a:solidFill>
          </p:grpSpPr>
          <p:sp>
            <p:nvSpPr>
              <p:cNvPr id="37" name="Rectangle 36"/>
              <p:cNvSpPr/>
              <p:nvPr/>
            </p:nvSpPr>
            <p:spPr bwMode="ltGray">
              <a:xfrm>
                <a:off x="1938248" y="3789040"/>
                <a:ext cx="1193592" cy="2275046"/>
              </a:xfrm>
              <a:prstGeom prst="rect">
                <a:avLst/>
              </a:prstGeom>
              <a:solidFill>
                <a:srgbClr val="4096B8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GB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977002" y="3861048"/>
                <a:ext cx="1127281" cy="2184356"/>
              </a:xfrm>
              <a:prstGeom prst="rect">
                <a:avLst/>
              </a:prstGeom>
              <a:solidFill>
                <a:srgbClr val="4096B8"/>
              </a:solidFill>
              <a:effectLst/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indent="-274320" algn="ctr">
                  <a:spcAft>
                    <a:spcPts val="900"/>
                  </a:spcAft>
                </a:pPr>
                <a:r>
                  <a:rPr lang="en-GB" sz="1400" dirty="0">
                    <a:solidFill>
                      <a:srgbClr val="FFFFFF"/>
                    </a:solidFill>
                    <a:latin typeface="Arial"/>
                  </a:rPr>
                  <a:t>Risk adjustment</a:t>
                </a:r>
              </a:p>
              <a:p>
                <a:pPr indent="-274320" algn="ctr">
                  <a:spcAft>
                    <a:spcPts val="900"/>
                  </a:spcAft>
                </a:pPr>
                <a:r>
                  <a:rPr lang="en-GB" sz="1400" dirty="0">
                    <a:solidFill>
                      <a:srgbClr val="FFFFFF"/>
                    </a:solidFill>
                    <a:latin typeface="Arial"/>
                  </a:rPr>
                  <a:t>+</a:t>
                </a:r>
              </a:p>
              <a:p>
                <a:pPr indent="-274320" algn="ctr">
                  <a:spcAft>
                    <a:spcPts val="900"/>
                  </a:spcAft>
                </a:pPr>
                <a:r>
                  <a:rPr lang="en-GB" sz="1400" dirty="0">
                    <a:solidFill>
                      <a:srgbClr val="FFFFFF"/>
                    </a:solidFill>
                    <a:latin typeface="Arial"/>
                  </a:rPr>
                  <a:t>Probability weighted discounted expected </a:t>
                </a:r>
                <a:br>
                  <a:rPr lang="en-GB" sz="1400" dirty="0">
                    <a:solidFill>
                      <a:srgbClr val="FFFFFF"/>
                    </a:solidFill>
                    <a:latin typeface="Arial"/>
                  </a:rPr>
                </a:br>
                <a:r>
                  <a:rPr lang="en-GB" sz="1400" dirty="0">
                    <a:solidFill>
                      <a:srgbClr val="FFFFFF"/>
                    </a:solidFill>
                    <a:latin typeface="Arial"/>
                  </a:rPr>
                  <a:t>present value of cash flows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 bwMode="ltGray">
            <a:xfrm>
              <a:off x="5216987" y="4477543"/>
              <a:ext cx="2103148" cy="1028698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 anchorCtr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FFFF"/>
                  </a:solidFill>
                </a:rPr>
                <a:t>Time value of money and other assumptions related to financial </a:t>
              </a:r>
              <a:endParaRPr lang="en-GB" sz="1400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GB" sz="1400" dirty="0" smtClean="0">
                  <a:solidFill>
                    <a:srgbClr val="FFFFFF"/>
                  </a:solidFill>
                </a:rPr>
                <a:t>risk </a:t>
              </a:r>
              <a:r>
                <a:rPr lang="en-GB" sz="1400" baseline="30000" dirty="0" smtClean="0">
                  <a:solidFill>
                    <a:srgbClr val="FFFFFF"/>
                  </a:solidFill>
                </a:rPr>
                <a:t>(1)</a:t>
              </a:r>
              <a:endParaRPr lang="en-GB" sz="1400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ltGray">
            <a:xfrm>
              <a:off x="8355805" y="1348359"/>
              <a:ext cx="2307244" cy="2620752"/>
            </a:xfrm>
            <a:prstGeom prst="rect">
              <a:avLst/>
            </a:prstGeom>
            <a:solidFill>
              <a:srgbClr val="DCDDD9"/>
            </a:solidFill>
            <a:ln/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>
                  <a:solidFill>
                    <a:srgbClr val="113458">
                      <a:lumMod val="75000"/>
                    </a:srgbClr>
                  </a:solidFill>
                </a:rPr>
                <a:t>Profit or loss</a:t>
              </a:r>
            </a:p>
            <a:p>
              <a:pPr algn="ctr"/>
              <a:endParaRPr lang="en-GB" sz="1500" dirty="0" smtClean="0">
                <a:solidFill>
                  <a:srgbClr val="113458">
                    <a:lumMod val="75000"/>
                  </a:srgbClr>
                </a:solidFill>
              </a:endParaRPr>
            </a:p>
            <a:p>
              <a:pPr algn="ctr"/>
              <a:r>
                <a:rPr lang="en-GB" sz="1500" dirty="0" smtClean="0">
                  <a:solidFill>
                    <a:srgbClr val="113458">
                      <a:lumMod val="75000"/>
                    </a:srgbClr>
                  </a:solidFill>
                </a:rPr>
                <a:t>(insurance service result)</a:t>
              </a:r>
              <a:endParaRPr lang="en-GB" sz="1500" dirty="0">
                <a:solidFill>
                  <a:srgbClr val="113458">
                    <a:lumMod val="75000"/>
                  </a:srgb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94824" y="1344601"/>
              <a:ext cx="1519975" cy="113643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txBody>
            <a:bodyPr vert="horz" wrap="square" lIns="0" tIns="0" rIns="0" bIns="0" rtlCol="0" anchor="ctr">
              <a:noAutofit/>
            </a:bodyPr>
            <a:lstStyle/>
            <a:p>
              <a:pPr indent="-274320" algn="ctr"/>
              <a:r>
                <a:rPr lang="en-GB" sz="1400" b="1" dirty="0">
                  <a:solidFill>
                    <a:srgbClr val="FFFFFF"/>
                  </a:solidFill>
                  <a:latin typeface="Arial"/>
                </a:rPr>
                <a:t>Contractual </a:t>
              </a:r>
            </a:p>
            <a:p>
              <a:pPr indent="-274320" algn="ctr"/>
              <a:r>
                <a:rPr lang="en-GB" sz="1400" b="1" dirty="0">
                  <a:solidFill>
                    <a:srgbClr val="FFFFFF"/>
                  </a:solidFill>
                  <a:latin typeface="Arial"/>
                </a:rPr>
                <a:t>service </a:t>
              </a:r>
            </a:p>
            <a:p>
              <a:pPr indent="-274320" algn="ctr"/>
              <a:r>
                <a:rPr lang="en-GB" sz="1400" b="1" dirty="0">
                  <a:solidFill>
                    <a:srgbClr val="FFFFFF"/>
                  </a:solidFill>
                  <a:latin typeface="Arial"/>
                </a:rPr>
                <a:t>margin</a:t>
              </a:r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8349683" y="4055825"/>
              <a:ext cx="2314662" cy="153951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smtClean="0">
                  <a:solidFill>
                    <a:srgbClr val="FFFFFF"/>
                  </a:solidFill>
                </a:rPr>
                <a:t>Profit or loss and/or other comprehensive income </a:t>
              </a:r>
            </a:p>
            <a:p>
              <a:pPr algn="ctr"/>
              <a:endParaRPr lang="en-GB" sz="1500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GB" sz="1500" dirty="0" smtClean="0">
                  <a:solidFill>
                    <a:srgbClr val="FFFFFF"/>
                  </a:solidFill>
                </a:rPr>
                <a:t>(insurance finance income or expenses)</a:t>
              </a:r>
              <a:endParaRPr lang="en-GB" sz="1500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5234443" y="1345265"/>
              <a:ext cx="2091812" cy="588604"/>
            </a:xfrm>
            <a:prstGeom prst="rect">
              <a:avLst/>
            </a:prstGeom>
            <a:solidFill>
              <a:srgbClr val="DCDDD9"/>
            </a:solidFill>
            <a:ln w="31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113458">
                      <a:lumMod val="75000"/>
                    </a:srgbClr>
                  </a:solidFill>
                </a:rPr>
                <a:t>Release of </a:t>
              </a:r>
              <a:r>
                <a:rPr lang="en-GB" sz="1400" dirty="0" smtClean="0">
                  <a:solidFill>
                    <a:srgbClr val="113458">
                      <a:lumMod val="75000"/>
                    </a:srgbClr>
                  </a:solidFill>
                </a:rPr>
                <a:t>contractual</a:t>
              </a:r>
              <a:endParaRPr lang="en-GB" sz="1400" dirty="0">
                <a:solidFill>
                  <a:srgbClr val="113458">
                    <a:lumMod val="75000"/>
                  </a:srgbClr>
                </a:solidFill>
              </a:endParaRPr>
            </a:p>
            <a:p>
              <a:pPr algn="ctr"/>
              <a:r>
                <a:rPr lang="en-GB" sz="1400" dirty="0">
                  <a:solidFill>
                    <a:srgbClr val="113458">
                      <a:lumMod val="75000"/>
                    </a:srgbClr>
                  </a:solidFill>
                </a:rPr>
                <a:t>service margin</a:t>
              </a: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5216987" y="3473376"/>
              <a:ext cx="2103148" cy="588604"/>
            </a:xfrm>
            <a:prstGeom prst="rect">
              <a:avLst/>
            </a:prstGeom>
            <a:solidFill>
              <a:srgbClr val="DCDDD9"/>
            </a:solidFill>
            <a:ln w="31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 anchorCtr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113458">
                      <a:lumMod val="75000"/>
                    </a:srgbClr>
                  </a:solidFill>
                </a:rPr>
                <a:t>Release of risk </a:t>
              </a:r>
              <a:r>
                <a:rPr lang="en-GB" sz="1400" dirty="0" smtClean="0">
                  <a:solidFill>
                    <a:srgbClr val="113458">
                      <a:lumMod val="75000"/>
                    </a:srgbClr>
                  </a:solidFill>
                </a:rPr>
                <a:t>adjustment </a:t>
              </a:r>
              <a:r>
                <a:rPr lang="en-GB" sz="1400" baseline="30000" dirty="0" smtClean="0">
                  <a:solidFill>
                    <a:srgbClr val="113458">
                      <a:lumMod val="75000"/>
                    </a:srgbClr>
                  </a:solidFill>
                </a:rPr>
                <a:t>(2)</a:t>
              </a:r>
              <a:endParaRPr lang="en-GB" sz="1400" strike="sngStrike" dirty="0">
                <a:solidFill>
                  <a:srgbClr val="113458">
                    <a:lumMod val="75000"/>
                  </a:srgb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ltGray">
            <a:xfrm>
              <a:off x="5235112" y="2009091"/>
              <a:ext cx="2091812" cy="588604"/>
            </a:xfrm>
            <a:prstGeom prst="rect">
              <a:avLst/>
            </a:prstGeom>
            <a:solidFill>
              <a:schemeClr val="accent1"/>
            </a:solidFill>
            <a:ln w="31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FFFF"/>
                  </a:solidFill>
                </a:rPr>
                <a:t>Interest accretion at inception rate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884981" y="2646999"/>
              <a:ext cx="303143" cy="2953590"/>
              <a:chOff x="1938248" y="3789040"/>
              <a:chExt cx="1193592" cy="2275046"/>
            </a:xfrm>
            <a:solidFill>
              <a:schemeClr val="accent3"/>
            </a:solidFill>
          </p:grpSpPr>
          <p:sp>
            <p:nvSpPr>
              <p:cNvPr id="31" name="Rectangle 30"/>
              <p:cNvSpPr/>
              <p:nvPr/>
            </p:nvSpPr>
            <p:spPr bwMode="ltGray">
              <a:xfrm>
                <a:off x="1938248" y="3789040"/>
                <a:ext cx="1193592" cy="2275046"/>
              </a:xfrm>
              <a:prstGeom prst="rect">
                <a:avLst/>
              </a:prstGeom>
              <a:solidFill>
                <a:srgbClr val="4096B8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GB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977002" y="3861048"/>
                <a:ext cx="1127281" cy="2184356"/>
              </a:xfrm>
              <a:prstGeom prst="rect">
                <a:avLst/>
              </a:prstGeom>
              <a:solidFill>
                <a:srgbClr val="4096B8"/>
              </a:solidFill>
              <a:effectLst/>
            </p:spPr>
            <p:txBody>
              <a:bodyPr vert="vert270" wrap="square" lIns="0" tIns="0" rIns="0" bIns="0" rtlCol="0" anchor="ctr">
                <a:noAutofit/>
              </a:bodyPr>
              <a:lstStyle/>
              <a:p>
                <a:pPr indent="-274320" algn="ctr">
                  <a:spcAft>
                    <a:spcPts val="900"/>
                  </a:spcAft>
                </a:pPr>
                <a:r>
                  <a:rPr lang="en-GB" sz="1400" b="1" dirty="0">
                    <a:solidFill>
                      <a:srgbClr val="FFFFFF"/>
                    </a:solidFill>
                    <a:latin typeface="Arial"/>
                  </a:rPr>
                  <a:t>Fulfilment cash flows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037102" y="1669360"/>
              <a:ext cx="847878" cy="1584176"/>
              <a:chOff x="513102" y="1669360"/>
              <a:chExt cx="847878" cy="1584176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982283" y="2996952"/>
                <a:ext cx="3786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982283" y="2132856"/>
                <a:ext cx="37869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 bwMode="ltGray">
              <a:xfrm rot="16200000">
                <a:off x="25159" y="2157303"/>
                <a:ext cx="1584176" cy="608289"/>
              </a:xfrm>
              <a:prstGeom prst="rect">
                <a:avLst/>
              </a:prstGeom>
              <a:solidFill>
                <a:srgbClr val="4096B8"/>
              </a:solidFill>
              <a:ln w="3175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FFFF"/>
                    </a:solidFill>
                  </a:rPr>
                  <a:t>Change in estimates</a:t>
                </a:r>
              </a:p>
            </p:txBody>
          </p:sp>
        </p:grpSp>
      </p:grpSp>
      <p:sp>
        <p:nvSpPr>
          <p:cNvPr id="51" name="TextBox 29712"/>
          <p:cNvSpPr txBox="1">
            <a:spLocks noChangeArrowheads="1"/>
          </p:cNvSpPr>
          <p:nvPr/>
        </p:nvSpPr>
        <p:spPr bwMode="auto">
          <a:xfrm>
            <a:off x="92581" y="3670728"/>
            <a:ext cx="1369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1200" dirty="0" smtClean="0">
                <a:solidFill>
                  <a:srgbClr val="3F4548"/>
                </a:solidFill>
              </a:rPr>
              <a:t>Unlock CSM using day 1 rates</a:t>
            </a:r>
            <a:endParaRPr lang="en-GB" altLang="en-US" sz="1200" dirty="0">
              <a:solidFill>
                <a:srgbClr val="3F4548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82779" y="3024150"/>
            <a:ext cx="1981222" cy="599199"/>
          </a:xfrm>
          <a:prstGeom prst="rect">
            <a:avLst/>
          </a:prstGeom>
          <a:solidFill>
            <a:srgbClr val="DCDDD9"/>
          </a:solidFill>
          <a:ln>
            <a:noFill/>
          </a:ln>
          <a:effectLst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0"/>
              </a:spcAft>
            </a:pPr>
            <a:r>
              <a:rPr lang="en-GB" sz="1400" dirty="0">
                <a:solidFill>
                  <a:srgbClr val="113458">
                    <a:lumMod val="75000"/>
                  </a:srgbClr>
                </a:solidFill>
                <a:latin typeface="Arial"/>
              </a:rPr>
              <a:t>Experience </a:t>
            </a:r>
            <a:endParaRPr lang="en-GB" sz="1400" dirty="0" smtClean="0">
              <a:solidFill>
                <a:srgbClr val="113458">
                  <a:lumMod val="75000"/>
                </a:srgbClr>
              </a:solidFill>
              <a:latin typeface="Arial"/>
            </a:endParaRPr>
          </a:p>
          <a:p>
            <a:pPr indent="-274320" algn="ctr">
              <a:spcAft>
                <a:spcPts val="900"/>
              </a:spcAft>
            </a:pPr>
            <a:r>
              <a:rPr lang="en-GB" sz="1400" dirty="0" smtClean="0">
                <a:solidFill>
                  <a:srgbClr val="113458">
                    <a:lumMod val="75000"/>
                  </a:srgbClr>
                </a:solidFill>
                <a:latin typeface="Arial"/>
              </a:rPr>
              <a:t>adjustments </a:t>
            </a:r>
            <a:r>
              <a:rPr lang="en-GB" sz="1400" baseline="30000" dirty="0" smtClean="0">
                <a:solidFill>
                  <a:srgbClr val="113458">
                    <a:lumMod val="75000"/>
                  </a:srgbClr>
                </a:solidFill>
                <a:latin typeface="Arial"/>
              </a:rPr>
              <a:t>(3)</a:t>
            </a:r>
            <a:endParaRPr lang="en-GB" sz="1400" baseline="30000" dirty="0">
              <a:solidFill>
                <a:srgbClr val="113458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23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the general model</a:t>
            </a:r>
            <a:r>
              <a:rPr lang="en-GB" dirty="0"/>
              <a:t/>
            </a:r>
            <a:br>
              <a:rPr lang="en-GB" dirty="0"/>
            </a:br>
            <a:r>
              <a:rPr lang="en-GB" sz="2400" b="0" dirty="0" smtClean="0"/>
              <a:t>Level of aggregation and coverage units</a:t>
            </a:r>
            <a:endParaRPr lang="en-GB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>
                <a:latin typeface="Georgia" panose="02040502050405020303" pitchFamily="18" charset="0"/>
              </a:rPr>
              <a:pPr/>
              <a:t>9</a:t>
            </a:fld>
            <a:endParaRPr lang="en-GB"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341" y="2713664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kern="0" dirty="0" smtClean="0">
                <a:solidFill>
                  <a:srgbClr val="000000">
                    <a:lumMod val="75000"/>
                  </a:srgbClr>
                </a:solidFill>
                <a:latin typeface="Arial"/>
              </a:rPr>
              <a:t>2. Aggregation requirements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359" y="3183989"/>
            <a:ext cx="2664000" cy="1058981"/>
          </a:xfrm>
          <a:prstGeom prst="roundRect">
            <a:avLst>
              <a:gd name="adj" fmla="val 12475"/>
            </a:avLst>
          </a:prstGeom>
          <a:solidFill>
            <a:schemeClr val="accent2">
              <a:lumMod val="75000"/>
            </a:schemeClr>
          </a:solidFill>
          <a:ln w="15875">
            <a:noFill/>
          </a:ln>
        </p:spPr>
        <p:txBody>
          <a:bodyPr vert="horz" wrap="square" lIns="72000" tIns="72000" rIns="72000" bIns="0" rtlCol="0">
            <a:noAutofit/>
          </a:bodyPr>
          <a:lstStyle/>
          <a:p>
            <a:pPr indent="-274320"/>
            <a:r>
              <a:rPr lang="en-GB" sz="1200" b="1" dirty="0">
                <a:solidFill>
                  <a:prstClr val="white"/>
                </a:solidFill>
                <a:latin typeface="Arial"/>
              </a:rPr>
              <a:t>Top-down approach: </a:t>
            </a:r>
          </a:p>
          <a:p>
            <a:pPr indent="-274320"/>
            <a:r>
              <a:rPr lang="en-GB" sz="1200" dirty="0">
                <a:solidFill>
                  <a:prstClr val="white"/>
                </a:solidFill>
                <a:latin typeface="Arial"/>
              </a:rPr>
              <a:t>S</a:t>
            </a:r>
            <a:r>
              <a:rPr lang="en-GB" sz="1200" dirty="0" smtClean="0">
                <a:solidFill>
                  <a:prstClr val="white"/>
                </a:solidFill>
                <a:latin typeface="Arial"/>
              </a:rPr>
              <a:t>tart </a:t>
            </a:r>
            <a:r>
              <a:rPr lang="en-GB" sz="1200" dirty="0">
                <a:solidFill>
                  <a:prstClr val="white"/>
                </a:solidFill>
                <a:latin typeface="Arial"/>
              </a:rPr>
              <a:t>at portfolio level (similar risks, managed together</a:t>
            </a:r>
            <a:r>
              <a:rPr lang="en-GB" sz="1200" dirty="0" smtClean="0">
                <a:solidFill>
                  <a:prstClr val="white"/>
                </a:solidFill>
                <a:latin typeface="Arial"/>
              </a:rPr>
              <a:t>)</a:t>
            </a:r>
            <a:endParaRPr lang="en-GB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9044" y="3183989"/>
            <a:ext cx="2664000" cy="1058981"/>
          </a:xfrm>
          <a:prstGeom prst="roundRect">
            <a:avLst>
              <a:gd name="adj" fmla="val 9122"/>
            </a:avLst>
          </a:prstGeom>
          <a:solidFill>
            <a:schemeClr val="accent2">
              <a:lumMod val="75000"/>
            </a:schemeClr>
          </a:solidFill>
          <a:ln w="15875">
            <a:noFill/>
          </a:ln>
        </p:spPr>
        <p:txBody>
          <a:bodyPr vert="horz" wrap="square" lIns="72000" tIns="72000" rIns="72000" bIns="0" rtlCol="0">
            <a:noAutofit/>
          </a:bodyPr>
          <a:lstStyle/>
          <a:p>
            <a:pPr indent="-274320"/>
            <a:r>
              <a:rPr lang="en-GB" sz="1200" b="1" dirty="0" smtClean="0">
                <a:solidFill>
                  <a:prstClr val="white"/>
                </a:solidFill>
                <a:latin typeface="Arial"/>
              </a:rPr>
              <a:t>3 </a:t>
            </a:r>
            <a:r>
              <a:rPr lang="en-GB" sz="1200" b="1" dirty="0">
                <a:solidFill>
                  <a:prstClr val="white"/>
                </a:solidFill>
                <a:latin typeface="Arial"/>
              </a:rPr>
              <a:t>groups at inception: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/>
                </a:solidFill>
                <a:latin typeface="Arial"/>
              </a:rPr>
              <a:t>O</a:t>
            </a:r>
            <a:r>
              <a:rPr lang="en-GB" sz="1200" dirty="0" smtClean="0">
                <a:solidFill>
                  <a:prstClr val="white"/>
                </a:solidFill>
                <a:latin typeface="Arial"/>
              </a:rPr>
              <a:t>nerous</a:t>
            </a:r>
            <a:r>
              <a:rPr lang="en-GB" sz="1200" dirty="0">
                <a:solidFill>
                  <a:prstClr val="white"/>
                </a:solidFill>
                <a:latin typeface="Arial"/>
              </a:rPr>
              <a:t>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/>
                </a:solidFill>
                <a:latin typeface="Arial"/>
              </a:rPr>
              <a:t>P</a:t>
            </a:r>
            <a:r>
              <a:rPr lang="en-GB" sz="1200" dirty="0" smtClean="0">
                <a:solidFill>
                  <a:prstClr val="white"/>
                </a:solidFill>
                <a:latin typeface="Arial"/>
              </a:rPr>
              <a:t>rofitable </a:t>
            </a:r>
            <a:r>
              <a:rPr lang="en-GB" sz="1200" dirty="0">
                <a:solidFill>
                  <a:prstClr val="white"/>
                </a:solidFill>
                <a:latin typeface="Arial"/>
              </a:rPr>
              <a:t>with </a:t>
            </a:r>
            <a:r>
              <a:rPr lang="en-GB" sz="1200" dirty="0" smtClean="0">
                <a:solidFill>
                  <a:prstClr val="white"/>
                </a:solidFill>
                <a:latin typeface="Arial"/>
              </a:rPr>
              <a:t>no </a:t>
            </a:r>
            <a:r>
              <a:rPr lang="en-GB" sz="1200" dirty="0">
                <a:solidFill>
                  <a:prstClr val="white"/>
                </a:solidFill>
                <a:latin typeface="Arial"/>
              </a:rPr>
              <a:t>significant risk </a:t>
            </a:r>
            <a:r>
              <a:rPr lang="en-GB" sz="1200" dirty="0" smtClean="0">
                <a:solidFill>
                  <a:prstClr val="white"/>
                </a:solidFill>
                <a:latin typeface="Arial"/>
              </a:rPr>
              <a:t>of becoming onerous</a:t>
            </a:r>
            <a:r>
              <a:rPr lang="en-GB" sz="1200" dirty="0">
                <a:solidFill>
                  <a:prstClr val="white"/>
                </a:solidFill>
                <a:latin typeface="Arial"/>
              </a:rPr>
              <a:t>;</a:t>
            </a:r>
            <a:r>
              <a:rPr lang="en-GB" sz="120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en-GB" sz="1200" dirty="0">
                <a:solidFill>
                  <a:prstClr val="white"/>
                </a:solidFill>
                <a:latin typeface="Arial"/>
              </a:rPr>
              <a:t>and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/>
                </a:solidFill>
                <a:latin typeface="Arial"/>
              </a:rPr>
              <a:t>O</a:t>
            </a:r>
            <a:r>
              <a:rPr lang="en-GB" sz="1200" dirty="0" smtClean="0">
                <a:solidFill>
                  <a:prstClr val="white"/>
                </a:solidFill>
                <a:latin typeface="Arial"/>
              </a:rPr>
              <a:t>ther </a:t>
            </a:r>
            <a:r>
              <a:rPr lang="en-GB" sz="1200" dirty="0">
                <a:solidFill>
                  <a:prstClr val="white"/>
                </a:solidFill>
                <a:latin typeface="Arial"/>
              </a:rPr>
              <a:t>profitable </a:t>
            </a:r>
            <a:r>
              <a:rPr lang="en-GB" sz="1200" dirty="0" smtClean="0">
                <a:solidFill>
                  <a:prstClr val="white"/>
                </a:solidFill>
                <a:latin typeface="Arial"/>
              </a:rPr>
              <a:t>contracts</a:t>
            </a:r>
            <a:endParaRPr lang="en-GB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1729" y="3183989"/>
            <a:ext cx="2664000" cy="1058981"/>
          </a:xfrm>
          <a:prstGeom prst="roundRect">
            <a:avLst>
              <a:gd name="adj" fmla="val 11637"/>
            </a:avLst>
          </a:prstGeom>
          <a:solidFill>
            <a:schemeClr val="accent2">
              <a:lumMod val="75000"/>
            </a:schemeClr>
          </a:solidFill>
          <a:ln w="15875">
            <a:noFill/>
          </a:ln>
        </p:spPr>
        <p:txBody>
          <a:bodyPr vert="horz" wrap="square" lIns="72000" tIns="72000" rIns="72000" bIns="0" rtlCol="0">
            <a:noAutofit/>
          </a:bodyPr>
          <a:lstStyle/>
          <a:p>
            <a:pPr indent="-274320"/>
            <a:r>
              <a:rPr lang="en-GB" sz="1200" b="1" dirty="0">
                <a:solidFill>
                  <a:prstClr val="white"/>
                </a:solidFill>
                <a:latin typeface="Arial"/>
              </a:rPr>
              <a:t>Risk of </a:t>
            </a:r>
            <a:r>
              <a:rPr lang="en-GB" sz="1200" b="1" dirty="0" smtClean="0">
                <a:solidFill>
                  <a:prstClr val="white"/>
                </a:solidFill>
                <a:latin typeface="Arial"/>
              </a:rPr>
              <a:t>contracts becoming </a:t>
            </a:r>
            <a:r>
              <a:rPr lang="en-GB" sz="1200" b="1" dirty="0">
                <a:solidFill>
                  <a:prstClr val="white"/>
                </a:solidFill>
                <a:latin typeface="Arial"/>
              </a:rPr>
              <a:t>onerous: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white"/>
                </a:solidFill>
                <a:latin typeface="Arial"/>
              </a:rPr>
              <a:t>Internal reporting</a:t>
            </a:r>
            <a:endParaRPr lang="en-GB" sz="1200" dirty="0">
              <a:solidFill>
                <a:prstClr val="white"/>
              </a:solidFill>
              <a:latin typeface="Arial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/>
                </a:solidFill>
                <a:latin typeface="Arial"/>
              </a:rPr>
              <a:t>Sensitivity </a:t>
            </a:r>
            <a:r>
              <a:rPr lang="en-GB" sz="1200">
                <a:solidFill>
                  <a:prstClr val="white"/>
                </a:solidFill>
                <a:latin typeface="Arial"/>
              </a:rPr>
              <a:t>of </a:t>
            </a:r>
            <a:r>
              <a:rPr lang="en-GB" sz="1200" smtClean="0">
                <a:solidFill>
                  <a:prstClr val="white"/>
                </a:solidFill>
                <a:latin typeface="Arial"/>
              </a:rPr>
              <a:t> fulfilment </a:t>
            </a:r>
            <a:r>
              <a:rPr lang="en-GB" sz="1200" dirty="0">
                <a:solidFill>
                  <a:prstClr val="white"/>
                </a:solidFill>
                <a:latin typeface="Arial"/>
              </a:rPr>
              <a:t>cash </a:t>
            </a:r>
            <a:r>
              <a:rPr lang="en-GB" sz="1200" dirty="0" smtClean="0">
                <a:solidFill>
                  <a:prstClr val="white"/>
                </a:solidFill>
                <a:latin typeface="Arial"/>
              </a:rPr>
              <a:t>flows</a:t>
            </a:r>
            <a:endParaRPr lang="en-GB" sz="120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4932" y="2048337"/>
            <a:ext cx="8143614" cy="360000"/>
            <a:chOff x="527249" y="1666415"/>
            <a:chExt cx="8143614" cy="360000"/>
          </a:xfrm>
          <a:solidFill>
            <a:schemeClr val="accent2">
              <a:lumMod val="75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527249" y="1666415"/>
              <a:ext cx="3998057" cy="360000"/>
            </a:xfrm>
            <a:prstGeom prst="roundRect">
              <a:avLst/>
            </a:prstGeom>
            <a:grpFill/>
            <a:ln w="15875">
              <a:noFill/>
            </a:ln>
            <a:effectLst>
              <a:outerShdw blurRad="63500" dist="63500" dir="5400000" sx="91000" sy="91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72000" tIns="0" rIns="0" bIns="0" rtlCol="0" anchor="ctr">
              <a:noAutofit/>
            </a:bodyPr>
            <a:lstStyle/>
            <a:p>
              <a:pPr indent="-274320"/>
              <a:r>
                <a:rPr lang="en-GB" sz="1400" dirty="0">
                  <a:solidFill>
                    <a:prstClr val="white"/>
                  </a:solidFill>
                  <a:latin typeface="Arial"/>
                </a:rPr>
                <a:t>Profitable vs onerous contracts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29538" y="1666415"/>
              <a:ext cx="4041325" cy="360000"/>
            </a:xfrm>
            <a:prstGeom prst="roundRect">
              <a:avLst/>
            </a:prstGeom>
            <a:grpFill/>
            <a:ln w="15875">
              <a:noFill/>
            </a:ln>
            <a:effectLst>
              <a:outerShdw blurRad="63500" dist="63500" dir="5400000" sx="91000" sy="91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72000" tIns="0" rIns="0" bIns="0" rtlCol="0" anchor="ctr">
              <a:noAutofit/>
            </a:bodyPr>
            <a:lstStyle/>
            <a:p>
              <a:pPr indent="-274320"/>
              <a:r>
                <a:rPr lang="en-GB" sz="1400" dirty="0">
                  <a:solidFill>
                    <a:prstClr val="white"/>
                  </a:solidFill>
                  <a:latin typeface="Arial"/>
                </a:rPr>
                <a:t>No CSM at the end of coverage period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32341" y="1584716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1. Objective</a:t>
            </a:r>
            <a:endParaRPr lang="en-GB" sz="1600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84932" y="2658794"/>
            <a:ext cx="8143614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6540" y="4918338"/>
            <a:ext cx="8143614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74971" y="4395370"/>
            <a:ext cx="8181290" cy="340519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63500" dist="63500" dir="5400000" sx="91000" sy="91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kern="0" dirty="0" smtClean="0">
                <a:solidFill>
                  <a:srgbClr val="113458">
                    <a:lumMod val="50000"/>
                  </a:srgbClr>
                </a:solidFill>
                <a:latin typeface="Arial"/>
              </a:rPr>
              <a:t>Requires that a group shall not include contracts issued more than one year apart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6540" y="4926538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kern="0" dirty="0" smtClean="0">
                <a:solidFill>
                  <a:srgbClr val="000000">
                    <a:lumMod val="75000"/>
                  </a:srgbClr>
                </a:solidFill>
                <a:latin typeface="Arial"/>
              </a:rPr>
              <a:t>3</a:t>
            </a:r>
            <a:r>
              <a:rPr lang="en-GB" sz="2000" kern="0" dirty="0">
                <a:solidFill>
                  <a:srgbClr val="000000">
                    <a:lumMod val="75000"/>
                  </a:srgbClr>
                </a:solidFill>
                <a:latin typeface="Arial"/>
              </a:rPr>
              <a:t>. CSM </a:t>
            </a:r>
            <a:r>
              <a:rPr lang="en-GB" sz="2000" kern="0" dirty="0" smtClean="0">
                <a:solidFill>
                  <a:srgbClr val="000000">
                    <a:lumMod val="75000"/>
                  </a:srgbClr>
                </a:solidFill>
                <a:latin typeface="Arial"/>
              </a:rPr>
              <a:t>allocation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4931" y="5326351"/>
            <a:ext cx="8199702" cy="6911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5875">
            <a:noFill/>
          </a:ln>
          <a:effectLst>
            <a:outerShdw blurRad="63500" dist="63500" dir="5400000" sx="91000" sy="91000" rotWithShape="0">
              <a:prstClr val="black">
                <a:alpha val="15000"/>
              </a:prstClr>
            </a:outerShdw>
          </a:effectLst>
        </p:spPr>
        <p:txBody>
          <a:bodyPr vert="horz" wrap="square" lIns="72000" tIns="0" rIns="0" bIns="0" rtlCol="0" anchor="ctr">
            <a:noAutofit/>
          </a:bodyPr>
          <a:lstStyle/>
          <a:p>
            <a:pPr indent="-274320" algn="ctr"/>
            <a:r>
              <a:rPr lang="en-GB" sz="1400" dirty="0">
                <a:solidFill>
                  <a:prstClr val="white"/>
                </a:solidFill>
                <a:latin typeface="Arial"/>
              </a:rPr>
              <a:t>Based on coverage units </a:t>
            </a:r>
            <a:r>
              <a:rPr lang="en-GB" sz="1400" dirty="0" smtClean="0">
                <a:solidFill>
                  <a:prstClr val="white"/>
                </a:solidFill>
                <a:latin typeface="Arial"/>
              </a:rPr>
              <a:t>that </a:t>
            </a:r>
            <a:r>
              <a:rPr lang="en-GB" sz="1400" dirty="0">
                <a:solidFill>
                  <a:prstClr val="white"/>
                </a:solidFill>
                <a:latin typeface="Arial"/>
              </a:rPr>
              <a:t>consider quantity of the benefits and expected coverage </a:t>
            </a:r>
            <a:r>
              <a:rPr lang="en-GB" sz="1400" dirty="0" smtClean="0">
                <a:solidFill>
                  <a:prstClr val="white"/>
                </a:solidFill>
                <a:latin typeface="Arial"/>
              </a:rPr>
              <a:t>duration</a:t>
            </a:r>
            <a:endParaRPr lang="en-GB" sz="1200" dirty="0" smtClean="0">
              <a:solidFill>
                <a:prstClr val="white"/>
              </a:solidFill>
              <a:latin typeface="Arial"/>
            </a:endParaRPr>
          </a:p>
          <a:p>
            <a:pPr indent="-274320" algn="ctr"/>
            <a:r>
              <a:rPr lang="en-GB" sz="1200" dirty="0" smtClean="0">
                <a:solidFill>
                  <a:prstClr val="white"/>
                </a:solidFill>
                <a:latin typeface="Arial"/>
              </a:rPr>
              <a:t>(“systematic way reflecting transfer of service” for investment with discretionary participating features)</a:t>
            </a:r>
            <a:endParaRPr lang="en-GB" sz="120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904312" y="2317646"/>
            <a:ext cx="2881317" cy="1192146"/>
            <a:chOff x="9192344" y="1372758"/>
            <a:chExt cx="2881317" cy="1192146"/>
          </a:xfrm>
        </p:grpSpPr>
        <p:sp>
          <p:nvSpPr>
            <p:cNvPr id="3" name="Cloud 2"/>
            <p:cNvSpPr/>
            <p:nvPr/>
          </p:nvSpPr>
          <p:spPr>
            <a:xfrm>
              <a:off x="9192344" y="1372758"/>
              <a:ext cx="2864758" cy="1192146"/>
            </a:xfrm>
            <a:prstGeom prst="cloud">
              <a:avLst/>
            </a:prstGeom>
            <a:solidFill>
              <a:srgbClr val="DCDDD9"/>
            </a:solidFill>
            <a:ln>
              <a:solidFill>
                <a:srgbClr val="66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13458">
                    <a:lumMod val="75000"/>
                  </a:srgb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529044" y="1547813"/>
              <a:ext cx="2544617" cy="768615"/>
            </a:xfrm>
            <a:prstGeom prst="rect">
              <a:avLst/>
            </a:prstGeom>
            <a:noFill/>
            <a:effectLst>
              <a:outerShdw blurRad="63500" dist="63500" dir="5400000" sx="91000" sy="91000" rotWithShape="0">
                <a:prstClr val="black">
                  <a:alpha val="15000"/>
                </a:prstClr>
              </a:outerShdw>
            </a:effectLst>
          </p:spPr>
          <p:txBody>
            <a:bodyPr wrap="square" lIns="72000" tIns="9000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AU" sz="1400" dirty="0" smtClean="0">
                  <a:solidFill>
                    <a:srgbClr val="113458">
                      <a:lumMod val="75000"/>
                    </a:srgbClr>
                  </a:solidFill>
                  <a:latin typeface="Arial"/>
                </a:rPr>
                <a:t>A number of exceptions for the level of aggregation on </a:t>
              </a:r>
              <a:r>
                <a:rPr lang="en-AU" sz="1400" b="1" dirty="0" smtClean="0">
                  <a:solidFill>
                    <a:srgbClr val="113458">
                      <a:lumMod val="75000"/>
                    </a:srgbClr>
                  </a:solidFill>
                  <a:latin typeface="Arial"/>
                </a:rPr>
                <a:t>transition</a:t>
              </a:r>
              <a:r>
                <a:rPr lang="en-AU" sz="1400" dirty="0" smtClean="0">
                  <a:solidFill>
                    <a:srgbClr val="113458">
                      <a:lumMod val="75000"/>
                    </a:srgbClr>
                  </a:solidFill>
                  <a:latin typeface="Arial"/>
                </a:rPr>
                <a:t> are available. </a:t>
              </a:r>
              <a:endParaRPr lang="en-AU" sz="1400" dirty="0">
                <a:solidFill>
                  <a:srgbClr val="113458">
                    <a:lumMod val="75000"/>
                  </a:srgbClr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1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OA PowerPoint template 16.9 (2) (2)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IFOA PowerPoint template 16.9.potx" id="{4B223B3E-5D09-4375-B476-4055B5C4773A}" vid="{C69537BB-993D-40D6-9135-115767686066}"/>
    </a:ext>
  </a:extLst>
</a:theme>
</file>

<file path=ppt/theme/theme2.xml><?xml version="1.0" encoding="utf-8"?>
<a:theme xmlns:a="http://schemas.openxmlformats.org/drawingml/2006/main" name="1_IFOA PowerPoint template 16.9 (2) (2)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IFOA PowerPoint template 16.9.potx" id="{4B223B3E-5D09-4375-B476-4055B5C4773A}" vid="{C69537BB-993D-40D6-9135-115767686066}"/>
    </a:ext>
  </a:extLst>
</a:theme>
</file>

<file path=ppt/theme/theme3.xml><?xml version="1.0" encoding="utf-8"?>
<a:theme xmlns:a="http://schemas.openxmlformats.org/drawingml/2006/main" name="2_IFOA PowerPoint template 16.9 (2) (2)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IFOA PowerPoint template 16.9.potx" id="{4B223B3E-5D09-4375-B476-4055B5C4773A}" vid="{C69537BB-993D-40D6-9135-115767686066}"/>
    </a:ext>
  </a:extLst>
</a:theme>
</file>

<file path=ppt/theme/theme4.xml><?xml version="1.0" encoding="utf-8"?>
<a:theme xmlns:a="http://schemas.openxmlformats.org/drawingml/2006/main" name="3_IFOA PowerPoint template 16.9 (2) (2)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IFOA PowerPoint template 16.9.potx" id="{4B223B3E-5D09-4375-B476-4055B5C4773A}" vid="{C69537BB-993D-40D6-9135-115767686066}"/>
    </a:ext>
  </a:extLst>
</a:theme>
</file>

<file path=ppt/theme/theme5.xml><?xml version="1.0" encoding="utf-8"?>
<a:theme xmlns:a="http://schemas.openxmlformats.org/drawingml/2006/main" name="IFOA PowerPoint template 07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GIRO 2016_IFOA IFRS 4 Phase II.potx" id="{9B9F5CA2-4899-451E-B92D-9F5C75F58165}" vid="{CAE57DDB-0B65-4E3A-9780-06EDD85042B6}"/>
    </a:ext>
  </a:extLst>
</a:theme>
</file>

<file path=ppt/theme/theme6.xml><?xml version="1.0" encoding="utf-8"?>
<a:theme xmlns:a="http://schemas.openxmlformats.org/drawingml/2006/main" name="IFOA PowerPoint template 14 gold BOLD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16.9 (2) (2)</Template>
  <TotalTime>237</TotalTime>
  <Words>2537</Words>
  <Application>Microsoft Office PowerPoint</Application>
  <PresentationFormat>Custom</PresentationFormat>
  <Paragraphs>493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IFOA PowerPoint template 16.9 (2) (2)</vt:lpstr>
      <vt:lpstr>1_IFOA PowerPoint template 16.9 (2) (2)</vt:lpstr>
      <vt:lpstr>2_IFOA PowerPoint template 16.9 (2) (2)</vt:lpstr>
      <vt:lpstr>3_IFOA PowerPoint template 16.9 (2) (2)</vt:lpstr>
      <vt:lpstr>IFOA PowerPoint template 07</vt:lpstr>
      <vt:lpstr>IFOA PowerPoint template 14 gold BOLD</vt:lpstr>
      <vt:lpstr>Get ready for IFRS 17</vt:lpstr>
      <vt:lpstr>Welcome</vt:lpstr>
      <vt:lpstr>Overview of IFRS 17</vt:lpstr>
      <vt:lpstr>Background IASB’s project on insurance contracts</vt:lpstr>
      <vt:lpstr>Background IFRS 17 improvements</vt:lpstr>
      <vt:lpstr>Background Overview of likely key changes</vt:lpstr>
      <vt:lpstr>Overview of the IFRS 17 measurement models</vt:lpstr>
      <vt:lpstr>Overview of general model Liabilities and flows to profit</vt:lpstr>
      <vt:lpstr>Overview of the general model Level of aggregation and coverage units</vt:lpstr>
      <vt:lpstr>Overview of the Premium Allocation Approach</vt:lpstr>
      <vt:lpstr>Overview of the variable fee approach Eligibility</vt:lpstr>
      <vt:lpstr>Overview of the variable fee approach Flows to profit versus the general model</vt:lpstr>
      <vt:lpstr>Transition Approaches</vt:lpstr>
      <vt:lpstr>Impacts for general insurers?</vt:lpstr>
      <vt:lpstr>Key areas of the standard</vt:lpstr>
      <vt:lpstr>PowerPoint Presentation</vt:lpstr>
      <vt:lpstr>Key areas of the standard</vt:lpstr>
      <vt:lpstr>PowerPoint Presentation</vt:lpstr>
      <vt:lpstr>Key areas of the standard</vt:lpstr>
      <vt:lpstr>PowerPoint Presentation</vt:lpstr>
      <vt:lpstr>Implications of IFRS 17 for life business</vt:lpstr>
      <vt:lpstr>Financial implications Profit emergence for a non-profit annuity</vt:lpstr>
      <vt:lpstr>Financial implications Profit emergence for a with-profit endowment</vt:lpstr>
      <vt:lpstr>Other financial implications </vt:lpstr>
      <vt:lpstr>Operational implications IFRS 17 overlaps with Solvency II but significant changes to systems/processes required</vt:lpstr>
      <vt:lpstr>Conclusion</vt:lpstr>
      <vt:lpstr>IFRS 17 Insurance Contracts</vt:lpstr>
      <vt:lpstr>IFRS 17 development</vt:lpstr>
      <vt:lpstr>IFRS 17: some early thoughts</vt:lpstr>
      <vt:lpstr>Supporting implementation</vt:lpstr>
      <vt:lpstr>TRG</vt:lpstr>
      <vt:lpstr>Thank you</vt:lpstr>
      <vt:lpstr>Questions</vt:lpstr>
      <vt:lpstr>Closing Remarks </vt:lpstr>
      <vt:lpstr>Thank you </vt:lpstr>
    </vt:vector>
  </TitlesOfParts>
  <Company>IFoA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Windows User</dc:creator>
  <cp:lastModifiedBy>Windows User</cp:lastModifiedBy>
  <cp:revision>12</cp:revision>
  <dcterms:created xsi:type="dcterms:W3CDTF">2017-06-15T11:52:35Z</dcterms:created>
  <dcterms:modified xsi:type="dcterms:W3CDTF">2017-07-10T14:16:53Z</dcterms:modified>
</cp:coreProperties>
</file>