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92" r:id="rId6"/>
    <p:sldId id="306" r:id="rId7"/>
    <p:sldId id="294" r:id="rId8"/>
    <p:sldId id="293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307" r:id="rId1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BC5F0A-5998-722C-D3C9-A432EDA4343A}" name="Ben Keating" initials="BK" userId="S::ben.keating_barnett-waddingham.co.uk#ext#@cmilimitedcompany.onmicrosoft.com::dd480b80-4a81-4708-a7c7-dcd16540168c" providerId="AD"/>
  <p188:author id="{3026C171-B6FA-D43B-35DB-0ADDBFFC4CA5}" name="Landi Du Toit" initials="LT" userId="S::du.toit.landi_gmail.com#ext#@cmilimitedcompany.onmicrosoft.com::d7a89105-9a93-48b1-9b4d-1545daeb1063" providerId="AD"/>
  <p188:author id="{96DDF3DB-8D8E-15B1-7BB4-463267316D1F}" name="James Hadley" initials="JH" userId="S::James.Hadley@barnett-waddingham.co.uk::6876cf7f-ee62-47fa-a36e-0ee329ad90dd" providerId="AD"/>
  <p188:author id="{A66E00F2-9E78-3EFD-4E7F-401F0FEBAAB3}" name="Landi Du Toit" initials="LD" userId="S::landi.dutoit@zurich.com::6f94f78e-6abb-4f80-8ac4-1d89bca5f426" providerId="AD"/>
  <p188:author id="{5E46B6F5-D55D-BBF2-02FB-56729451AFA6}" name="Ben Keating" initials="BK" userId="S::Ben.Keating@barnett-waddingham.co.uk::8f11c4bf-d58b-423b-a3e9-95500834a3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458"/>
    <a:srgbClr val="D9AB16"/>
    <a:srgbClr val="FFFFFF"/>
    <a:srgbClr val="952E64"/>
    <a:srgbClr val="2F5079"/>
    <a:srgbClr val="E9458C"/>
    <a:srgbClr val="000000"/>
    <a:srgbClr val="79A32A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4D340-6F97-402C-8882-857FF6F6AE11}" v="7" dt="2025-10-03T14:28:18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306" y="96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October 2025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08 October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October 2025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October 2025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October 2025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October 2025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77" r:id="rId11"/>
    <p:sldLayoutId id="2147483650" r:id="rId12"/>
    <p:sldLayoutId id="2147483652" r:id="rId13"/>
    <p:sldLayoutId id="2147483653" r:id="rId14"/>
    <p:sldLayoutId id="2147483654" r:id="rId15"/>
    <p:sldLayoutId id="2147483655" r:id="rId16"/>
    <p:sldLayoutId id="2147483660" r:id="rId1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Claim inception and claimant recovery experience of Individual Income Protection policies 2021-2023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92" y="3459453"/>
            <a:ext cx="9865096" cy="1296789"/>
          </a:xfrm>
        </p:spPr>
        <p:txBody>
          <a:bodyPr/>
          <a:lstStyle/>
          <a:p>
            <a:r>
              <a:rPr lang="en-GB" dirty="0"/>
              <a:t>Landi du Toit, Member of the CMI Income Protection Committee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 smtClean="0"/>
              <a:pPr/>
              <a:t>08 October 2025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FDB11-9E36-96A8-EC04-C8E9C1C2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454F-8B99-0E49-FD25-281FE869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Claimant recovery experience by calendar year (All OCs)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76CA35-FB8F-1453-2E3A-71EC806FA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97273"/>
              </p:ext>
            </p:extLst>
          </p:nvPr>
        </p:nvGraphicFramePr>
        <p:xfrm>
          <a:off x="609602" y="1556791"/>
          <a:ext cx="5774431" cy="4232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847">
                  <a:extLst>
                    <a:ext uri="{9D8B030D-6E8A-4147-A177-3AD203B41FA5}">
                      <a16:colId xmlns:a16="http://schemas.microsoft.com/office/drawing/2014/main" val="944780240"/>
                    </a:ext>
                  </a:extLst>
                </a:gridCol>
                <a:gridCol w="1476997">
                  <a:extLst>
                    <a:ext uri="{9D8B030D-6E8A-4147-A177-3AD203B41FA5}">
                      <a16:colId xmlns:a16="http://schemas.microsoft.com/office/drawing/2014/main" val="1549876136"/>
                    </a:ext>
                  </a:extLst>
                </a:gridCol>
              </a:tblGrid>
              <a:tr h="741720">
                <a:tc>
                  <a:txBody>
                    <a:bodyPr/>
                    <a:lstStyle/>
                    <a:p>
                      <a:r>
                        <a:rPr lang="en-GB" sz="2000" dirty="0"/>
                        <a:t>Sex</a:t>
                      </a:r>
                    </a:p>
                  </a:txBody>
                  <a:tcPr marL="130892" marR="130892" marT="65446" marB="6544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Deferred Period</a:t>
                      </a: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2021-2023</a:t>
                      </a:r>
                      <a:endParaRPr lang="en-GB" sz="2000" dirty="0"/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2017-2019</a:t>
                      </a:r>
                      <a:endParaRPr lang="en-GB" sz="2000" dirty="0"/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06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Male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DP4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102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102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DP13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87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106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DP26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76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119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DP52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82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95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2233"/>
                  </a:ext>
                </a:extLst>
              </a:tr>
              <a:tr h="436306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Female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DP4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87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94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69397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DP13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87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89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06134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DP26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78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86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01656"/>
                  </a:ext>
                </a:extLst>
              </a:tr>
              <a:tr h="4363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DP52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80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3F4548"/>
                          </a:solidFill>
                        </a:rPr>
                        <a:t>90</a:t>
                      </a:r>
                      <a:endParaRPr lang="en-GB" sz="2000" dirty="0">
                        <a:solidFill>
                          <a:srgbClr val="3F4548"/>
                        </a:solidFill>
                      </a:endParaRPr>
                    </a:p>
                  </a:txBody>
                  <a:tcPr marL="130892" marR="130892" marT="65446" marB="654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42B7-84B2-3118-A666-25545772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804AE-7DA0-1EB3-2FBA-FF838970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D5950-F2BB-50A0-B96A-2969E4DFC79C}"/>
              </a:ext>
            </a:extLst>
          </p:cNvPr>
          <p:cNvSpPr txBox="1">
            <a:spLocks/>
          </p:cNvSpPr>
          <p:nvPr/>
        </p:nvSpPr>
        <p:spPr bwMode="auto">
          <a:xfrm>
            <a:off x="6477000" y="1484784"/>
            <a:ext cx="4443536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0D2E64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0D2E64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0D2E64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0D2E64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sz="2000" dirty="0">
                <a:solidFill>
                  <a:srgbClr val="3F4548"/>
                </a:solidFill>
              </a:rPr>
              <a:t>Experience is consistently lighter in 2021-2023 than 2017-2019 for all deferred periods.</a:t>
            </a:r>
          </a:p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sz="2000" dirty="0">
                <a:solidFill>
                  <a:srgbClr val="3F4548"/>
                </a:solidFill>
              </a:rPr>
              <a:t>For males all deferred periods show some evidence of deterioration in recovery rates over the period 2017-2023. For females it is less clear.</a:t>
            </a:r>
          </a:p>
        </p:txBody>
      </p:sp>
    </p:spTree>
    <p:extLst>
      <p:ext uri="{BB962C8B-B14F-4D97-AF65-F5344CB8AC3E}">
        <p14:creationId xmlns:p14="http://schemas.microsoft.com/office/powerpoint/2010/main" val="149427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02192-581F-6F75-49B4-3143B940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D41B-9142-3B15-0A9E-5CE0C556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Claimant recovery experience by age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6B4F-476F-CB69-7DA3-3671A998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44" y="4860474"/>
            <a:ext cx="10747176" cy="1952902"/>
          </a:xfrm>
        </p:spPr>
        <p:txBody>
          <a:bodyPr/>
          <a:lstStyle/>
          <a:p>
            <a:r>
              <a:rPr lang="en-US" sz="1800" dirty="0"/>
              <a:t>Male DP13 experience is generally quite flat across age bands with reasonable data volumes </a:t>
            </a:r>
          </a:p>
          <a:p>
            <a:r>
              <a:rPr lang="en-US" sz="1800" dirty="0"/>
              <a:t>Female experience does not have any clear trends due to low data volumes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C8ADA-D35D-F649-F192-171C1193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70A05-3EBE-36B0-7F02-2210FBBB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05837-3198-410F-73AD-57518510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20" y="4247954"/>
            <a:ext cx="5049793" cy="391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A9681-95DE-52A3-228A-DC228070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76" y="1606818"/>
            <a:ext cx="4392487" cy="2566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FEC01-887D-01E0-F900-9F8F41C6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589179"/>
            <a:ext cx="4417321" cy="25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4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C841-C822-E428-38B3-0D8A017C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6ED8-6973-50DF-A8A7-CACE956F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35F2-05F7-3958-DF83-AB2A1080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557338"/>
            <a:ext cx="11055349" cy="4640262"/>
          </a:xfrm>
        </p:spPr>
        <p:txBody>
          <a:bodyPr/>
          <a:lstStyle/>
          <a:p>
            <a:pPr marL="269875" indent="-269875"/>
            <a:r>
              <a:rPr lang="en-GB" sz="1800" dirty="0"/>
              <a:t>IP analysis to end-2024 - data requests have been sent out with a target of end-December, with an aim to produce an analysis in 2026. We have requested additional information from insurers to improve our coverage of other factors with a view to analysing them in the future, including:</a:t>
            </a:r>
            <a:endParaRPr lang="en-US"/>
          </a:p>
          <a:p>
            <a:pPr marL="717550" lvl="1" indent="-267970"/>
            <a:r>
              <a:rPr lang="en-GB" sz="1600" dirty="0"/>
              <a:t>Maximum benefit payment period policies</a:t>
            </a:r>
          </a:p>
          <a:p>
            <a:pPr marL="717550" lvl="1" indent="-267970"/>
            <a:r>
              <a:rPr lang="en-GB" sz="1600" dirty="0"/>
              <a:t>Socio-economic indicators</a:t>
            </a:r>
          </a:p>
          <a:p>
            <a:pPr marL="717550" lvl="1" indent="-267970"/>
            <a:r>
              <a:rPr lang="en-GB" sz="1600" dirty="0"/>
              <a:t>Cause of sickness</a:t>
            </a:r>
          </a:p>
          <a:p>
            <a:pPr marL="717550" lvl="1" indent="-267970"/>
            <a:r>
              <a:rPr lang="en-GB" sz="1600" dirty="0"/>
              <a:t>Distribution channel</a:t>
            </a:r>
          </a:p>
          <a:p>
            <a:pPr marL="269875" indent="-269875"/>
            <a:r>
              <a:rPr lang="en-GB" sz="1800" dirty="0"/>
              <a:t>Feasibility assessment – internal exercise to assess data volumes for other factors in the dataset that are not usually included in our regular analyses</a:t>
            </a:r>
          </a:p>
          <a:p>
            <a:pPr marL="269875" indent="-269875"/>
            <a:r>
              <a:rPr lang="en-GB" sz="1800" dirty="0"/>
              <a:t>Claims management – a qualitative piece with the aim of investigating insurers approaches to managing claims.</a:t>
            </a:r>
          </a:p>
          <a:p>
            <a:pPr marL="1071245" lvl="2" indent="-174625"/>
            <a:endParaRPr lang="en-GB" sz="1400" dirty="0"/>
          </a:p>
          <a:p>
            <a:pPr marL="269875" indent="-269875"/>
            <a:endParaRPr lang="en-GB" sz="1800" dirty="0"/>
          </a:p>
          <a:p>
            <a:pPr marL="269875" indent="-269875"/>
            <a:endParaRPr lang="en-GB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F60F-FAE3-1FEC-679E-EDFB0FEF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D847-4B95-FBCB-D1A8-60AB2631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9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186E-1A66-B96B-E0C4-31A34BF2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F87B-692E-0EA9-F3E1-602BDBA5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EBCE-3768-AF2A-FA4C-679A9BE7F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484784"/>
            <a:ext cx="11055349" cy="4640262"/>
          </a:xfrm>
        </p:spPr>
        <p:txBody>
          <a:bodyPr/>
          <a:lstStyle/>
          <a:p>
            <a:r>
              <a:rPr lang="en-GB" sz="1800" dirty="0"/>
              <a:t>Working Paper 203 published in August 2025 covering claim inception and claimant recovery experience of individual income protection policies in 2021-2023</a:t>
            </a:r>
          </a:p>
          <a:p>
            <a:r>
              <a:rPr lang="en-GB" sz="1800" dirty="0"/>
              <a:t>Comparisons to results in the period 2017-2019 published in Working Paper 193</a:t>
            </a:r>
          </a:p>
          <a:p>
            <a:r>
              <a:rPr lang="en-GB" sz="1800" dirty="0"/>
              <a:t>Market coverage of approximately 95%</a:t>
            </a:r>
          </a:p>
          <a:p>
            <a:r>
              <a:rPr lang="en-GB" sz="1800" dirty="0"/>
              <a:t>Results presented for:</a:t>
            </a:r>
          </a:p>
          <a:p>
            <a:pPr lvl="1"/>
            <a:r>
              <a:rPr lang="en-GB" sz="1600" dirty="0"/>
              <a:t>Claim inceptions</a:t>
            </a:r>
          </a:p>
          <a:p>
            <a:pPr lvl="2"/>
            <a:r>
              <a:rPr lang="en-GB" dirty="0"/>
              <a:t>Overall experience and trends by year</a:t>
            </a:r>
          </a:p>
          <a:p>
            <a:pPr lvl="2"/>
            <a:r>
              <a:rPr lang="en-GB" dirty="0"/>
              <a:t>Age band and smoker status</a:t>
            </a:r>
          </a:p>
          <a:p>
            <a:pPr lvl="2"/>
            <a:r>
              <a:rPr lang="en-GB" dirty="0"/>
              <a:t>Policy duration and commencement year for the first time</a:t>
            </a:r>
          </a:p>
          <a:p>
            <a:pPr lvl="1"/>
            <a:r>
              <a:rPr lang="en-GB" sz="1600" dirty="0"/>
              <a:t>Claimant recoveries</a:t>
            </a:r>
          </a:p>
          <a:p>
            <a:pPr lvl="2"/>
            <a:r>
              <a:rPr lang="en-GB" dirty="0"/>
              <a:t>Overall experience and trends by year</a:t>
            </a:r>
          </a:p>
          <a:p>
            <a:pPr lvl="2"/>
            <a:r>
              <a:rPr lang="en-GB" dirty="0"/>
              <a:t>Age band and smoker status</a:t>
            </a:r>
          </a:p>
          <a:p>
            <a:r>
              <a:rPr lang="en-GB" sz="1800" dirty="0"/>
              <a:t>Claimant mortality not analysed due to low data volumes</a:t>
            </a:r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endParaRPr lang="en-GB" sz="1800" dirty="0"/>
          </a:p>
          <a:p>
            <a:endParaRPr lang="en-GB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348F-C382-229B-E650-D937EC45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C8473-FF89-C688-EC2A-8860C6FC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A7F0-CC74-377A-EA23-630C6120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considerations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377F-5653-E690-B0BD-D82C9F82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received from 10 insurers.</a:t>
            </a:r>
          </a:p>
          <a:p>
            <a:r>
              <a:rPr lang="en-US" dirty="0"/>
              <a:t>Presents results for policies sold under standard terms</a:t>
            </a:r>
          </a:p>
          <a:p>
            <a:r>
              <a:rPr lang="en-US" dirty="0"/>
              <a:t>Excluded data includes:</a:t>
            </a:r>
          </a:p>
          <a:p>
            <a:pPr lvl="1"/>
            <a:r>
              <a:rPr lang="en-US" dirty="0"/>
              <a:t>Policies with deferred periods not one of 1, 4, 13, 26 and 52 weeks</a:t>
            </a:r>
          </a:p>
          <a:p>
            <a:pPr lvl="1"/>
            <a:r>
              <a:rPr lang="en-US" dirty="0"/>
              <a:t>Rated policies</a:t>
            </a:r>
          </a:p>
          <a:p>
            <a:pPr lvl="1"/>
            <a:r>
              <a:rPr lang="en-US" dirty="0"/>
              <a:t>Policyholders with age outside the range 17-70</a:t>
            </a:r>
          </a:p>
          <a:p>
            <a:pPr lvl="1"/>
            <a:r>
              <a:rPr lang="en-US" dirty="0"/>
              <a:t>Policies with maximum benefit payment periods</a:t>
            </a:r>
          </a:p>
          <a:p>
            <a:pPr lvl="2"/>
            <a:r>
              <a:rPr lang="en-US" dirty="0"/>
              <a:t>Identifiable in data from four insurers</a:t>
            </a:r>
          </a:p>
          <a:p>
            <a:pPr lvl="2"/>
            <a:r>
              <a:rPr lang="en-US" dirty="0"/>
              <a:t>Analyses show evidence that some unidentified policies remain in the dataset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B030-B079-C85F-8F09-5955AF1C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D3181-4613-22ED-88F9-AF0DE763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0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D797D-AD86-CD43-3973-169F3E0FE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F887-142D-EADB-050B-BC935092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 inceptions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9389-5504-D78B-F419-1940C83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70" y="4765402"/>
            <a:ext cx="10747176" cy="2263998"/>
          </a:xfrm>
        </p:spPr>
        <p:txBody>
          <a:bodyPr/>
          <a:lstStyle/>
          <a:p>
            <a:r>
              <a:rPr lang="en-US" sz="1800" dirty="0"/>
              <a:t>Exposure increases year-on-year for all deferred periods</a:t>
            </a:r>
          </a:p>
          <a:p>
            <a:r>
              <a:rPr lang="en-US" sz="1800" dirty="0"/>
              <a:t>Claim inceptions increase over the period, with some variation by deferred period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5C58-6F0A-9893-4057-71844CE8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AA20F-2EBF-67D9-D6FF-600F57B9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70707-6056-CA4A-6398-1705FAEA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661290"/>
            <a:ext cx="4359018" cy="30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CF3E6-7023-1B5F-7AED-0FA976FF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661290"/>
            <a:ext cx="4359018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C3E16-D11B-C48B-7E2E-024EB18B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266F-B69B-F740-0BF4-0BE6B97B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 inception experience by time period (All OCs)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50C7F3-C775-7A47-23A3-BD772FA44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21382"/>
              </p:ext>
            </p:extLst>
          </p:nvPr>
        </p:nvGraphicFramePr>
        <p:xfrm>
          <a:off x="609602" y="1556792"/>
          <a:ext cx="5342382" cy="3987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4478024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49876136"/>
                    </a:ext>
                  </a:extLst>
                </a:gridCol>
              </a:tblGrid>
              <a:tr h="687335">
                <a:tc>
                  <a:txBody>
                    <a:bodyPr/>
                    <a:lstStyle/>
                    <a:p>
                      <a:r>
                        <a:rPr lang="en-GB" sz="1900" dirty="0"/>
                        <a:t>Sex</a:t>
                      </a:r>
                    </a:p>
                  </a:txBody>
                  <a:tcPr marL="121294" marR="121294" marT="60647" marB="606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Deferred Period</a:t>
                      </a: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2021-2023</a:t>
                      </a:r>
                      <a:endParaRPr lang="en-GB" sz="1900" dirty="0"/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2017-2019</a:t>
                      </a:r>
                      <a:endParaRPr lang="en-GB" sz="1900" dirty="0"/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1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Male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DP4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94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90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DP13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66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80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DP26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78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92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DP52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88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85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2233"/>
                  </a:ext>
                </a:extLst>
              </a:tr>
              <a:tr h="40431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Female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DP4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76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106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69397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DP13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61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75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06134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DP26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65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75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01656"/>
                  </a:ext>
                </a:extLst>
              </a:tr>
              <a:tr h="4043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DP52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82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3F4548"/>
                          </a:solidFill>
                        </a:rPr>
                        <a:t>81</a:t>
                      </a:r>
                      <a:endParaRPr lang="en-GB" sz="1900" dirty="0">
                        <a:solidFill>
                          <a:srgbClr val="3F4548"/>
                        </a:solidFill>
                      </a:endParaRPr>
                    </a:p>
                  </a:txBody>
                  <a:tcPr marL="121294" marR="121294" marT="60647" marB="60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99D60-C3E9-15DD-45CD-B3EA8591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7F0F0-F835-F8BB-9A70-A43F83BE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AE1AD4-3B87-8571-6C75-DB144D4347B9}"/>
              </a:ext>
            </a:extLst>
          </p:cNvPr>
          <p:cNvSpPr txBox="1">
            <a:spLocks/>
          </p:cNvSpPr>
          <p:nvPr/>
        </p:nvSpPr>
        <p:spPr bwMode="auto">
          <a:xfrm>
            <a:off x="6477000" y="1484784"/>
            <a:ext cx="4443536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0D2E64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0D2E64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0D2E64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0D2E64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sz="2000" dirty="0">
                <a:solidFill>
                  <a:srgbClr val="3F4548"/>
                </a:solidFill>
              </a:rPr>
              <a:t>Male and female experience is generally lighter than the expected basis</a:t>
            </a:r>
          </a:p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sz="2000" dirty="0">
                <a:solidFill>
                  <a:srgbClr val="3F4548"/>
                </a:solidFill>
              </a:rPr>
              <a:t>Male experience in 2021-2023 is lighter than 2017-2019 for DPs 13 and 26, and heavier for DPs 4 and 52</a:t>
            </a:r>
          </a:p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sz="2000" dirty="0">
                <a:solidFill>
                  <a:srgbClr val="3F4548"/>
                </a:solidFill>
              </a:rPr>
              <a:t>Female experience in 2021-2023 is lighter than 2017-2019, except DP52</a:t>
            </a:r>
          </a:p>
        </p:txBody>
      </p:sp>
    </p:spTree>
    <p:extLst>
      <p:ext uri="{BB962C8B-B14F-4D97-AF65-F5344CB8AC3E}">
        <p14:creationId xmlns:p14="http://schemas.microsoft.com/office/powerpoint/2010/main" val="336215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18A7-CDF5-D7F9-EC60-403678CD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4B8F-3DD1-65C1-7470-4EB396FE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 inception experience by age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2D83-230C-0FE6-D7C2-4F69B141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4284410"/>
            <a:ext cx="10747176" cy="1952902"/>
          </a:xfrm>
        </p:spPr>
        <p:txBody>
          <a:bodyPr/>
          <a:lstStyle/>
          <a:p>
            <a:pPr marL="269875" indent="-269875"/>
            <a:r>
              <a:rPr lang="en-US" sz="1800" dirty="0"/>
              <a:t>Male experience by age is generally similar to IP11. DP13 shows some evidence of worsening experience between ages 35-59</a:t>
            </a:r>
          </a:p>
          <a:p>
            <a:pPr marL="269875" indent="-269875"/>
            <a:r>
              <a:rPr lang="en-US" sz="1800" dirty="0"/>
              <a:t>Female experience by age shows a downward trend for deferred periods 4 and 52. Deferred periods 13 and 26 experience is flatter</a:t>
            </a:r>
          </a:p>
          <a:p>
            <a:pPr marL="269875" indent="-269875"/>
            <a:r>
              <a:rPr lang="en-US" sz="1800" dirty="0"/>
              <a:t>Heavier experience at younger ages for shorter deferred periods may indicate </a:t>
            </a:r>
            <a:br>
              <a:rPr lang="en-US" sz="1800" dirty="0"/>
            </a:br>
            <a:r>
              <a:rPr lang="en-US" sz="1800" dirty="0"/>
              <a:t>presence of maximum benefit payment period data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F1EF-0B6E-1EE5-9FA4-9B763368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7B3B-65DD-8C8C-F9FD-26369311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5F2FE9-68FE-56CD-A3F8-774ABE8F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41" y="1204393"/>
            <a:ext cx="4115157" cy="2682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A9F32-819A-6523-4151-C7F8310A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204393"/>
            <a:ext cx="4023363" cy="2618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06DB70-6D27-9D98-86E6-2BCB506B7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3829948"/>
            <a:ext cx="5049793" cy="3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C3DFC-C7DC-2CE6-437F-68426CC8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CB7A-8D8E-D077-354A-B21437BB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 inception experience by policy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A378-D596-983F-6D44-B6150310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4212402"/>
            <a:ext cx="10747176" cy="1952902"/>
          </a:xfrm>
        </p:spPr>
        <p:txBody>
          <a:bodyPr/>
          <a:lstStyle/>
          <a:p>
            <a:r>
              <a:rPr lang="en-US" sz="1800" dirty="0"/>
              <a:t>Results shown for both sexes combined to improve data volumes</a:t>
            </a:r>
          </a:p>
          <a:p>
            <a:r>
              <a:rPr lang="en-GB" sz="1800" dirty="0"/>
              <a:t>DP4 experience decreases with policy duration, with the longest duration showing the lightest experience. The trend at short durations is likely driven by maximum benefit payment period data</a:t>
            </a:r>
          </a:p>
          <a:p>
            <a:r>
              <a:rPr lang="en-GB" sz="1800" dirty="0"/>
              <a:t>DP26 also shows decreasing experience, however duration 5+ show much heavier experience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F5BC-C6B4-D0F4-C746-810D13E1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17D03-5026-CD4F-0F8B-3A1CB0D7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4A7EB9-BA39-318E-76C9-E152E5D7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856354"/>
            <a:ext cx="4118740" cy="231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50F68-FA89-8C19-1DA8-B6001E2B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88" y="1166973"/>
            <a:ext cx="4176464" cy="2727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3950D-1B2B-C8DC-BCB8-D95646889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72" y="1166972"/>
            <a:ext cx="4176464" cy="27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37977-29C1-42CF-6DBE-9DF13FE5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F71B-F471-2FFF-30CD-79910486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 inception experience by commencement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85C6-AF98-E3E6-6C53-347B4FDD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4212402"/>
            <a:ext cx="10747176" cy="1952902"/>
          </a:xfrm>
        </p:spPr>
        <p:txBody>
          <a:bodyPr/>
          <a:lstStyle/>
          <a:p>
            <a:r>
              <a:rPr lang="en-US" sz="1800" dirty="0"/>
              <a:t>DP4 has a trend to heavier experience since 2001-2005. Noticeable increase in data volumes from 2016 onwards, which may indicate the presence of maximum benefit payment period data</a:t>
            </a:r>
          </a:p>
          <a:p>
            <a:r>
              <a:rPr lang="en-US" sz="1800" dirty="0"/>
              <a:t>DP26 experience became gradually lighter, with wide confidence intervals for most recent business where volumes decrease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742B6-DCDF-5F6A-41ED-FB773CF7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9D7BB-5742-BC66-4793-CF30F165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D76E8-92A1-CE52-A9DF-4DA5DE25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70" y="1267514"/>
            <a:ext cx="4086100" cy="2665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F8360-DDE9-7C30-8912-8A5B4777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13" y="1265314"/>
            <a:ext cx="4086100" cy="2667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92A68-24F5-A948-36B6-C00ED01F1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3856354"/>
            <a:ext cx="4118740" cy="2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06237-C1FD-30F3-1ADC-5D286414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A94B-7122-8EF6-0E12-E48AC659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Claimant recoveries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A190-E62C-5E67-D9F2-5C4A55C0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70" y="4478115"/>
            <a:ext cx="10747176" cy="2263998"/>
          </a:xfrm>
        </p:spPr>
        <p:txBody>
          <a:bodyPr/>
          <a:lstStyle/>
          <a:p>
            <a:r>
              <a:rPr lang="en-US" sz="1800" dirty="0"/>
              <a:t>Modest decrease in terminations exposure between 2021 and 2022. Exposure is much lower in 2023 due to two offices being unable to provide identifiable terminations data for that year</a:t>
            </a:r>
          </a:p>
          <a:p>
            <a:r>
              <a:rPr lang="en-US" sz="1800" dirty="0"/>
              <a:t>Claimant recoveries increase between 2021 and 2022, then decreases in 2023. There is some variation by deferred period however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56B2-FD9D-3A5F-B324-D16E1E9E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October 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AAFB-2BC1-696F-3B99-4F74AE02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11C5A-9222-3DD7-583E-0A83C937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7" y="1516569"/>
            <a:ext cx="4193406" cy="28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F3170-24D7-6001-3F79-931E02AF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462082"/>
            <a:ext cx="4171472" cy="29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99161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879d6f-2fd2-443b-a781-2439c085c5b8">
      <Terms xmlns="http://schemas.microsoft.com/office/infopath/2007/PartnerControls"/>
    </lcf76f155ced4ddcb4097134ff3c332f>
    <TaxCatchAll xmlns="919e1d24-1a2b-49f6-9a8b-bc3de2bec6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51E6F19A8EC45A30408DF5AC12F0A" ma:contentTypeVersion="11" ma:contentTypeDescription="Create a new document." ma:contentTypeScope="" ma:versionID="a80878f2bf5ba644ec1ff4a3096bd619">
  <xsd:schema xmlns:xsd="http://www.w3.org/2001/XMLSchema" xmlns:xs="http://www.w3.org/2001/XMLSchema" xmlns:p="http://schemas.microsoft.com/office/2006/metadata/properties" xmlns:ns2="12879d6f-2fd2-443b-a781-2439c085c5b8" xmlns:ns3="919e1d24-1a2b-49f6-9a8b-bc3de2bec602" targetNamespace="http://schemas.microsoft.com/office/2006/metadata/properties" ma:root="true" ma:fieldsID="4d1e0030294ff7e145ad94665d47f103" ns2:_="" ns3:_="">
    <xsd:import namespace="12879d6f-2fd2-443b-a781-2439c085c5b8"/>
    <xsd:import namespace="919e1d24-1a2b-49f6-9a8b-bc3de2bec6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79d6f-2fd2-443b-a781-2439c085c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5664ec-2097-44f6-aef9-a995d752de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1d24-1a2b-49f6-9a8b-bc3de2bec6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5e3440-a892-40ed-bed4-b490fdc6b01d}" ma:internalName="TaxCatchAll" ma:showField="CatchAllData" ma:web="919e1d24-1a2b-49f6-9a8b-bc3de2bec6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1D23-808A-4035-A8F9-B46F127B4B8C}">
  <ds:schemaRefs>
    <ds:schemaRef ds:uri="http://schemas.microsoft.com/office/2006/metadata/properties"/>
    <ds:schemaRef ds:uri="http://schemas.microsoft.com/office/infopath/2007/PartnerControls"/>
    <ds:schemaRef ds:uri="b40ea311-6855-4109-a12b-7b31768e48ce"/>
    <ds:schemaRef ds:uri="5a2f27fa-6f31-4bd7-837e-cbe7e60b1847"/>
    <ds:schemaRef ds:uri="12879d6f-2fd2-443b-a781-2439c085c5b8"/>
    <ds:schemaRef ds:uri="919e1d24-1a2b-49f6-9a8b-bc3de2bec602"/>
  </ds:schemaRefs>
</ds:datastoreItem>
</file>

<file path=customXml/itemProps2.xml><?xml version="1.0" encoding="utf-8"?>
<ds:datastoreItem xmlns:ds="http://schemas.openxmlformats.org/officeDocument/2006/customXml" ds:itemID="{075FF129-CA03-4F50-9E88-B152E6087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BA7F6-4402-45C3-884D-0D17DE467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79d6f-2fd2-443b-a781-2439c085c5b8"/>
    <ds:schemaRef ds:uri="919e1d24-1a2b-49f6-9a8b-bc3de2bec6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 H&amp;C webinar slides v0.1</Template>
  <TotalTime>0</TotalTime>
  <Words>801</Words>
  <Application>Microsoft Office PowerPoint</Application>
  <PresentationFormat>Widescreen</PresentationFormat>
  <Paragraphs>153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IFOA PowerPoint template 07</vt:lpstr>
      <vt:lpstr>Claim inception and claimant recovery experience of Individual Income Protection policies 2021-2023</vt:lpstr>
      <vt:lpstr>Background</vt:lpstr>
      <vt:lpstr>Data considerations</vt:lpstr>
      <vt:lpstr>Claim inceptions dataset</vt:lpstr>
      <vt:lpstr>Claim inception experience by time period (All OCs)</vt:lpstr>
      <vt:lpstr>Claim inception experience by age band</vt:lpstr>
      <vt:lpstr>Claim inception experience by policy duration</vt:lpstr>
      <vt:lpstr>Claim inception experience by commencement year</vt:lpstr>
      <vt:lpstr>Claimant recoveries dataset</vt:lpstr>
      <vt:lpstr>Claimant recovery experience by calendar year (All OCs)</vt:lpstr>
      <vt:lpstr>Claimant recovery experience by age band</vt:lpstr>
      <vt:lpstr>Future work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Keating</dc:creator>
  <cp:lastModifiedBy>Landi Du Toit</cp:lastModifiedBy>
  <cp:revision>78</cp:revision>
  <dcterms:created xsi:type="dcterms:W3CDTF">2025-09-24T08:19:56Z</dcterms:created>
  <dcterms:modified xsi:type="dcterms:W3CDTF">2025-10-08T15:03:37Z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0x010100F9F51E6F19A8EC45A30408DF5AC12F0A</vt:lpwstr>
  </property>
  <property fmtid="{D5CDD505-2E9C-101B-9397-08002B2CF9AE}" pid="3" name="MSIP_Label_9a7ed875-cb67-40d7-9ea6-a804b08b1148_Enabled">
    <vt:lpwstr>true</vt:lpwstr>
  </property>
  <property fmtid="{D5CDD505-2E9C-101B-9397-08002B2CF9AE}" pid="4" name="MSIP_Label_9a7ed875-cb67-40d7-9ea6-a804b08b1148_SetDate">
    <vt:lpwstr>2025-10-03T14:10:16Z</vt:lpwstr>
  </property>
  <property fmtid="{D5CDD505-2E9C-101B-9397-08002B2CF9AE}" pid="5" name="MSIP_Label_9a7ed875-cb67-40d7-9ea6-a804b08b1148_Method">
    <vt:lpwstr>Privileged</vt:lpwstr>
  </property>
  <property fmtid="{D5CDD505-2E9C-101B-9397-08002B2CF9AE}" pid="6" name="MSIP_Label_9a7ed875-cb67-40d7-9ea6-a804b08b1148_Name">
    <vt:lpwstr>9a7ed875-cb67-40d7-9ea6-a804b08b1148</vt:lpwstr>
  </property>
  <property fmtid="{D5CDD505-2E9C-101B-9397-08002B2CF9AE}" pid="7" name="MSIP_Label_9a7ed875-cb67-40d7-9ea6-a804b08b1148_SiteId">
    <vt:lpwstr>473672ba-cd07-4371-a2ae-788b4c61840e</vt:lpwstr>
  </property>
  <property fmtid="{D5CDD505-2E9C-101B-9397-08002B2CF9AE}" pid="8" name="MSIP_Label_9a7ed875-cb67-40d7-9ea6-a804b08b1148_ActionId">
    <vt:lpwstr>f68a56c6-ecec-409f-9be7-1b6cbd78fa16</vt:lpwstr>
  </property>
  <property fmtid="{D5CDD505-2E9C-101B-9397-08002B2CF9AE}" pid="9" name="MSIP_Label_9a7ed875-cb67-40d7-9ea6-a804b08b1148_ContentBits">
    <vt:lpwstr>0</vt:lpwstr>
  </property>
  <property fmtid="{D5CDD505-2E9C-101B-9397-08002B2CF9AE}" pid="10" name="MSIP_Label_9a7ed875-cb67-40d7-9ea6-a804b08b1148_Tag">
    <vt:lpwstr>10, 0, 1, 1</vt:lpwstr>
  </property>
</Properties>
</file>