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79" r:id="rId3"/>
    <p:sldId id="296" r:id="rId4"/>
    <p:sldId id="382" r:id="rId5"/>
    <p:sldId id="381" r:id="rId6"/>
    <p:sldId id="386" r:id="rId7"/>
    <p:sldId id="292" r:id="rId8"/>
    <p:sldId id="383" r:id="rId9"/>
    <p:sldId id="384" r:id="rId10"/>
    <p:sldId id="380" r:id="rId11"/>
  </p:sldIdLst>
  <p:sldSz cx="12192000" cy="6858000"/>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userDrawn="1">
          <p15:clr>
            <a:srgbClr val="A4A3A4"/>
          </p15:clr>
        </p15:guide>
        <p15:guide id="2" pos="3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0" autoAdjust="0"/>
    <p:restoredTop sz="61017" autoAdjust="0"/>
  </p:normalViewPr>
  <p:slideViewPr>
    <p:cSldViewPr showGuides="1">
      <p:cViewPr varScale="1">
        <p:scale>
          <a:sx n="54" d="100"/>
          <a:sy n="54" d="100"/>
        </p:scale>
        <p:origin x="1349" y="58"/>
      </p:cViewPr>
      <p:guideLst>
        <p:guide orient="horz" pos="4247"/>
        <p:guide pos="3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0" baseline="0">
                <a:solidFill>
                  <a:srgbClr val="00338D"/>
                </a:solidFill>
                <a:latin typeface="Arial"/>
                <a:ea typeface="Arial"/>
                <a:cs typeface="Arial"/>
              </a:defRPr>
            </a:pPr>
            <a:r>
              <a:rPr lang="en-US" sz="1600" b="1" dirty="0" err="1">
                <a:solidFill>
                  <a:schemeClr val="tx1"/>
                </a:solidFill>
              </a:rPr>
              <a:t>NotPetya</a:t>
            </a:r>
            <a:r>
              <a:rPr lang="en-US" sz="1600" b="1" dirty="0">
                <a:solidFill>
                  <a:schemeClr val="tx1"/>
                </a:solidFill>
              </a:rPr>
              <a:t> Projected Insured Losses by </a:t>
            </a:r>
            <a:r>
              <a:rPr lang="en-US" sz="1600" b="1" dirty="0" smtClean="0">
                <a:solidFill>
                  <a:schemeClr val="tx1"/>
                </a:solidFill>
              </a:rPr>
              <a:t>Sector</a:t>
            </a:r>
          </a:p>
        </c:rich>
      </c:tx>
      <c:layout>
        <c:manualLayout>
          <c:xMode val="edge"/>
          <c:yMode val="edge"/>
          <c:x val="0.14694285714285715"/>
          <c:y val="1.4908645772425516E-2"/>
        </c:manualLayout>
      </c:layout>
      <c:overlay val="0"/>
      <c:spPr>
        <a:noFill/>
        <a:ln>
          <a:noFill/>
        </a:ln>
        <a:effectLst/>
      </c:spPr>
      <c:txPr>
        <a:bodyPr rot="0" spcFirstLastPara="1" vertOverflow="ellipsis" vert="horz" wrap="square" anchor="ctr" anchorCtr="1"/>
        <a:lstStyle/>
        <a:p>
          <a:pPr algn="ctr">
            <a:defRPr sz="1600" b="1" i="0" u="none" strike="noStrike" kern="1200" spc="0" baseline="0">
              <a:solidFill>
                <a:srgbClr val="00338D"/>
              </a:solidFill>
              <a:latin typeface="Arial"/>
              <a:ea typeface="Arial"/>
              <a:cs typeface="Arial"/>
            </a:defRPr>
          </a:pPr>
          <a:endParaRPr lang="en-US"/>
        </a:p>
      </c:txPr>
    </c:title>
    <c:autoTitleDeleted val="0"/>
    <c:plotArea>
      <c:layout>
        <c:manualLayout>
          <c:layoutTarget val="inner"/>
          <c:xMode val="edge"/>
          <c:yMode val="edge"/>
          <c:x val="0.33142857142857141"/>
          <c:y val="0.31818181818181818"/>
          <c:w val="0.33142857142857141"/>
          <c:h val="0.52727272727272723"/>
        </c:manualLayout>
      </c:layout>
      <c:pieChart>
        <c:varyColors val="1"/>
        <c:ser>
          <c:idx val="0"/>
          <c:order val="0"/>
          <c:dPt>
            <c:idx val="0"/>
            <c:bubble3D val="0"/>
            <c:explosion val="3"/>
            <c:spPr>
              <a:solidFill>
                <a:srgbClr val="00338D"/>
              </a:solidFill>
              <a:ln w="3175">
                <a:solidFill>
                  <a:srgbClr val="FFFFFF"/>
                </a:solidFill>
                <a:prstDash val="solid"/>
              </a:ln>
              <a:effectLst/>
            </c:spPr>
          </c:dPt>
          <c:dPt>
            <c:idx val="1"/>
            <c:bubble3D val="0"/>
            <c:spPr>
              <a:solidFill>
                <a:schemeClr val="accent1"/>
              </a:solidFill>
              <a:ln w="3175">
                <a:solidFill>
                  <a:srgbClr val="FFFFFF"/>
                </a:solidFill>
                <a:prstDash val="solid"/>
              </a:ln>
              <a:effectLst/>
            </c:spPr>
          </c:dPt>
          <c:dPt>
            <c:idx val="2"/>
            <c:bubble3D val="0"/>
            <c:spPr>
              <a:solidFill>
                <a:schemeClr val="accent6"/>
              </a:solidFill>
              <a:ln w="3175">
                <a:solidFill>
                  <a:srgbClr val="FFFFFF"/>
                </a:solidFill>
                <a:prstDash val="solid"/>
              </a:ln>
              <a:effectLst/>
            </c:spPr>
          </c:dPt>
          <c:dPt>
            <c:idx val="3"/>
            <c:bubble3D val="0"/>
            <c:spPr>
              <a:solidFill>
                <a:srgbClr val="005EB8"/>
              </a:solidFill>
              <a:ln w="3175">
                <a:solidFill>
                  <a:srgbClr val="FFFFFF"/>
                </a:solidFill>
                <a:prstDash val="solid"/>
              </a:ln>
              <a:effectLst/>
            </c:spPr>
          </c:dPt>
          <c:dPt>
            <c:idx val="4"/>
            <c:bubble3D val="0"/>
            <c:spPr>
              <a:solidFill>
                <a:srgbClr val="00A3A1"/>
              </a:solidFill>
              <a:ln w="3175">
                <a:solidFill>
                  <a:srgbClr val="FFFFFF"/>
                </a:solidFill>
                <a:prstDash val="solid"/>
              </a:ln>
              <a:effectLst/>
            </c:spPr>
          </c:dPt>
          <c:dLbls>
            <c:dLbl>
              <c:idx val="0"/>
              <c:layout>
                <c:manualLayout>
                  <c:x val="0.12857154105736782"/>
                  <c:y val="-8.2160278141527018E-17"/>
                </c:manualLayout>
              </c:layout>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361417322834642"/>
                      <c:h val="0.12167330837561079"/>
                    </c:manualLayout>
                  </c15:layout>
                </c:ext>
              </c:extLst>
            </c:dLbl>
            <c:dLbl>
              <c:idx val="1"/>
              <c:layout/>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4770011248593921"/>
                      <c:h val="0.17578785677057326"/>
                    </c:manualLayout>
                  </c15:layout>
                </c:ext>
              </c:extLst>
            </c:dLbl>
            <c:dLbl>
              <c:idx val="2"/>
              <c:layout/>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8695725534308211"/>
                      <c:h val="0.17578785677057326"/>
                    </c:manualLayout>
                  </c15:layout>
                </c:ext>
              </c:extLst>
            </c:dLbl>
            <c:dLbl>
              <c:idx val="3"/>
              <c:layout/>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7225714285714286"/>
                      <c:h val="0.17578785677057326"/>
                    </c:manualLayout>
                  </c15:layout>
                </c:ext>
              </c:extLst>
            </c:dLbl>
            <c:dLbl>
              <c:idx val="4"/>
              <c:layout>
                <c:manualLayout>
                  <c:x val="0.25714285714285712"/>
                  <c:y val="5.3778257845573829E-2"/>
                </c:manualLayout>
              </c:layout>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Arial"/>
                      <a:ea typeface="Arial"/>
                      <a:cs typeface="Aria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795703037120363"/>
                      <c:h val="0.17578785677057326"/>
                    </c:manualLayout>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Arial"/>
                    <a:ea typeface="Arial"/>
                    <a:cs typeface="Arial"/>
                  </a:defRPr>
                </a:pPr>
                <a:endParaRPr lang="en-US"/>
              </a:p>
            </c:txPr>
            <c:dLblPos val="outEnd"/>
            <c:showLegendKey val="0"/>
            <c:showVal val="0"/>
            <c:showCatName val="1"/>
            <c:showSerName val="0"/>
            <c:showPercent val="1"/>
            <c:showBubbleSize val="0"/>
            <c:showLeaderLines val="1"/>
            <c:leaderLines>
              <c:spPr>
                <a:ln w="9525" cap="flat" cmpd="sng" algn="ctr">
                  <a:solidFill>
                    <a:srgbClr val="000000"/>
                  </a:solidFill>
                  <a:prstDash val="solid"/>
                  <a:round/>
                </a:ln>
                <a:effectLst/>
              </c:spPr>
            </c:leaderLines>
            <c:extLst>
              <c:ext xmlns:c15="http://schemas.microsoft.com/office/drawing/2012/chart" uri="{CE6537A1-D6FC-4f65-9D91-7224C49458BB}"/>
            </c:extLst>
          </c:dLbls>
          <c:cat>
            <c:strRef>
              <c:f>Sheet1!$F$6:$F$10</c:f>
              <c:strCache>
                <c:ptCount val="5"/>
                <c:pt idx="0">
                  <c:v>Pharma</c:v>
                </c:pt>
                <c:pt idx="1">
                  <c:v>Manufacturing</c:v>
                </c:pt>
                <c:pt idx="2">
                  <c:v>Consumer Business</c:v>
                </c:pt>
                <c:pt idx="3">
                  <c:v>Miscellaneous</c:v>
                </c:pt>
                <c:pt idx="4">
                  <c:v>Professional Services</c:v>
                </c:pt>
              </c:strCache>
            </c:strRef>
          </c:cat>
          <c:val>
            <c:numRef>
              <c:f>Sheet1!$G$6:$G$10</c:f>
              <c:numCache>
                <c:formatCode>0%</c:formatCode>
                <c:ptCount val="5"/>
                <c:pt idx="0">
                  <c:v>0.54</c:v>
                </c:pt>
                <c:pt idx="1">
                  <c:v>0.2</c:v>
                </c:pt>
                <c:pt idx="2">
                  <c:v>0.13</c:v>
                </c:pt>
                <c:pt idx="3">
                  <c:v>0.12</c:v>
                </c:pt>
                <c:pt idx="4">
                  <c:v>1.0000000000000009E-2</c:v>
                </c:pt>
              </c:numCache>
            </c:numRef>
          </c:val>
        </c:ser>
        <c:dLbls>
          <c:showLegendKey val="0"/>
          <c:showVal val="0"/>
          <c:showCatName val="0"/>
          <c:showSerName val="0"/>
          <c:showPercent val="0"/>
          <c:showBubbleSize val="0"/>
          <c:showLeaderLines val="1"/>
        </c:dLbls>
        <c:firstSliceAng val="0"/>
      </c:pieChart>
      <c:spPr>
        <a:noFill/>
        <a:ln w="25400">
          <a:noFill/>
        </a:ln>
        <a:effectLst/>
      </c:spPr>
    </c:plotArea>
    <c:plotVisOnly val="1"/>
    <c:dispBlanksAs val="gap"/>
    <c:showDLblsOverMax val="0"/>
  </c:chart>
  <c:spPr>
    <a:noFill/>
    <a:ln w="25400" cap="flat" cmpd="sng" algn="ctr">
      <a:noFill/>
      <a:round/>
    </a:ln>
    <a:effectLst/>
  </c:spPr>
  <c:txPr>
    <a:bodyPr/>
    <a:lstStyle/>
    <a:p>
      <a:pPr>
        <a:defRPr sz="800" b="0" i="0">
          <a:solidFill>
            <a:srgbClr val="000000"/>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900" b="1" i="0" u="none" strike="noStrike" kern="1200" spc="0" baseline="0">
                <a:solidFill>
                  <a:srgbClr val="00338D"/>
                </a:solidFill>
                <a:latin typeface="Arial"/>
                <a:ea typeface="Arial"/>
                <a:cs typeface="Arial"/>
              </a:defRPr>
            </a:pPr>
            <a:r>
              <a:rPr lang="en-US" sz="1200" dirty="0">
                <a:solidFill>
                  <a:schemeClr val="accent2"/>
                </a:solidFill>
              </a:rPr>
              <a:t>Cyber Premiums in Asia (USD m</a:t>
            </a:r>
            <a:r>
              <a:rPr lang="en-US" sz="1200" dirty="0" smtClean="0">
                <a:solidFill>
                  <a:schemeClr val="accent2"/>
                </a:solidFill>
              </a:rPr>
              <a:t>), 2016</a:t>
            </a:r>
            <a:endParaRPr lang="en-US" sz="1200" dirty="0">
              <a:solidFill>
                <a:schemeClr val="accent2"/>
              </a:solidFill>
            </a:endParaRPr>
          </a:p>
        </c:rich>
      </c:tx>
      <c:layout>
        <c:manualLayout>
          <c:xMode val="edge"/>
          <c:yMode val="edge"/>
          <c:x val="2.2857142857142857E-2"/>
          <c:y val="3.6363636363636362E-2"/>
        </c:manualLayout>
      </c:layout>
      <c:overlay val="0"/>
      <c:spPr>
        <a:noFill/>
        <a:ln>
          <a:noFill/>
        </a:ln>
        <a:effectLst/>
      </c:spPr>
      <c:txPr>
        <a:bodyPr rot="0" spcFirstLastPara="1" vertOverflow="ellipsis" vert="horz" wrap="square" anchor="ctr" anchorCtr="1"/>
        <a:lstStyle/>
        <a:p>
          <a:pPr algn="l">
            <a:defRPr sz="900" b="1" i="0" u="none" strike="noStrike" kern="1200" spc="0" baseline="0">
              <a:solidFill>
                <a:srgbClr val="00338D"/>
              </a:solidFill>
              <a:latin typeface="Arial"/>
              <a:ea typeface="Arial"/>
              <a:cs typeface="Arial"/>
            </a:defRPr>
          </a:pPr>
          <a:endParaRPr lang="en-US"/>
        </a:p>
      </c:txPr>
    </c:title>
    <c:autoTitleDeleted val="0"/>
    <c:plotArea>
      <c:layout>
        <c:manualLayout>
          <c:xMode val="edge"/>
          <c:yMode val="edge"/>
          <c:x val="2.8571428571428571E-2"/>
          <c:y val="0.13181818181818181"/>
          <c:w val="0.64"/>
          <c:h val="0.53636363636363638"/>
        </c:manualLayout>
      </c:layout>
      <c:barChart>
        <c:barDir val="bar"/>
        <c:grouping val="stacked"/>
        <c:varyColors val="0"/>
        <c:ser>
          <c:idx val="0"/>
          <c:order val="0"/>
          <c:spPr>
            <a:solidFill>
              <a:srgbClr val="00338D"/>
            </a:solidFill>
            <a:ln w="3175">
              <a:solidFill>
                <a:srgbClr val="FFFFFF"/>
              </a:solidFill>
              <a:prstDash val="solid"/>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Sheet1!$J$14:$J$15</c:f>
              <c:strCache>
                <c:ptCount val="2"/>
                <c:pt idx="0">
                  <c:v>Japan</c:v>
                </c:pt>
                <c:pt idx="1">
                  <c:v>Korea</c:v>
                </c:pt>
              </c:strCache>
            </c:strRef>
          </c:cat>
          <c:val>
            <c:numRef>
              <c:f>Sheet1!$K$14:$K$15</c:f>
              <c:numCache>
                <c:formatCode>_(* #,##0_);_(* \(#,##0\);_(* "-"??_);_(@_)</c:formatCode>
                <c:ptCount val="2"/>
                <c:pt idx="0">
                  <c:v>130000000</c:v>
                </c:pt>
                <c:pt idx="1">
                  <c:v>29200000</c:v>
                </c:pt>
              </c:numCache>
            </c:numRef>
          </c:val>
        </c:ser>
        <c:ser>
          <c:idx val="1"/>
          <c:order val="1"/>
          <c:spPr>
            <a:solidFill>
              <a:srgbClr val="0091DA"/>
            </a:solidFill>
            <a:ln w="3175">
              <a:solidFill>
                <a:srgbClr val="FFFFFF"/>
              </a:solidFill>
              <a:prstDash val="solid"/>
            </a:ln>
            <a:effectLst/>
          </c:spPr>
          <c:invertIfNegative val="0"/>
          <c:dLbls>
            <c:dLbl>
              <c:idx val="1"/>
              <c:layout>
                <c:manualLayout>
                  <c:x val="0.35191195695081823"/>
                  <c:y val="-1.5016055953231491E-2"/>
                </c:manualLayout>
              </c:layout>
              <c:tx>
                <c:rich>
                  <a:bodyPr rot="0" spcFirstLastPara="1" vertOverflow="ellipsis" vert="horz" wrap="square" lIns="38100" tIns="19050" rIns="38100" bIns="19050" anchor="ctr" anchorCtr="0">
                    <a:noAutofit/>
                  </a:bodyPr>
                  <a:lstStyle/>
                  <a:p>
                    <a:pPr algn="l">
                      <a:defRPr sz="1100" b="0" i="0" u="none" strike="noStrike" kern="1200" baseline="0">
                        <a:solidFill>
                          <a:srgbClr val="000000"/>
                        </a:solidFill>
                        <a:latin typeface="Arial"/>
                        <a:ea typeface="Arial"/>
                        <a:cs typeface="Arial"/>
                      </a:defRPr>
                    </a:pPr>
                    <a:r>
                      <a:rPr lang="en-US" sz="1100" dirty="0" smtClean="0"/>
                      <a:t>34m Projected </a:t>
                    </a:r>
                    <a:r>
                      <a:rPr lang="en-US" sz="1100" dirty="0"/>
                      <a:t>growth</a:t>
                    </a:r>
                    <a:r>
                      <a:rPr lang="en-US" sz="1100" baseline="0" dirty="0"/>
                      <a:t> from introduction of compulsory cyber liability </a:t>
                    </a:r>
                    <a:endParaRPr lang="en-US" sz="1100" dirty="0"/>
                  </a:p>
                </c:rich>
              </c:tx>
              <c:spPr>
                <a:solidFill>
                  <a:schemeClr val="bg1"/>
                </a:solidFill>
                <a:ln>
                  <a:noFill/>
                </a:ln>
                <a:effectLst/>
              </c:spPr>
              <c:txPr>
                <a:bodyPr rot="0" spcFirstLastPara="1" vertOverflow="ellipsis" vert="horz" wrap="square" lIns="38100" tIns="19050" rIns="38100" bIns="19050" anchor="ctr" anchorCtr="0">
                  <a:noAutofit/>
                </a:bodyPr>
                <a:lstStyle/>
                <a:p>
                  <a:pPr algn="l">
                    <a:defRPr sz="11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5504535682241376"/>
                      <c:h val="0.16806850945019466"/>
                    </c:manualLayout>
                  </c15:layout>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Sheet1!$J$14:$J$15</c:f>
              <c:strCache>
                <c:ptCount val="2"/>
                <c:pt idx="0">
                  <c:v>Japan</c:v>
                </c:pt>
                <c:pt idx="1">
                  <c:v>Korea</c:v>
                </c:pt>
              </c:strCache>
            </c:strRef>
          </c:cat>
          <c:val>
            <c:numRef>
              <c:f>Sheet1!$L$14:$L$15</c:f>
              <c:numCache>
                <c:formatCode>_(* #,##0_);_(* \(#,##0\);_(* "-"??_);_(@_)</c:formatCode>
                <c:ptCount val="2"/>
                <c:pt idx="1">
                  <c:v>34300000</c:v>
                </c:pt>
              </c:numCache>
            </c:numRef>
          </c:val>
        </c:ser>
        <c:dLbls>
          <c:showLegendKey val="0"/>
          <c:showVal val="0"/>
          <c:showCatName val="0"/>
          <c:showSerName val="0"/>
          <c:showPercent val="0"/>
          <c:showBubbleSize val="0"/>
        </c:dLbls>
        <c:gapWidth val="40"/>
        <c:overlap val="100"/>
        <c:axId val="620847480"/>
        <c:axId val="122006576"/>
      </c:barChart>
      <c:catAx>
        <c:axId val="620847480"/>
        <c:scaling>
          <c:orientation val="maxMin"/>
        </c:scaling>
        <c:delete val="0"/>
        <c:axPos val="l"/>
        <c:numFmt formatCode="General" sourceLinked="1"/>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en-US"/>
          </a:p>
        </c:txPr>
        <c:crossAx val="122006576"/>
        <c:crosses val="autoZero"/>
        <c:auto val="1"/>
        <c:lblAlgn val="ctr"/>
        <c:lblOffset val="100"/>
        <c:noMultiLvlLbl val="0"/>
      </c:catAx>
      <c:valAx>
        <c:axId val="122006576"/>
        <c:scaling>
          <c:orientation val="minMax"/>
        </c:scaling>
        <c:delete val="0"/>
        <c:axPos val="t"/>
        <c:numFmt formatCode="_(* #,##0_);_(* \(#,##0\);_(* &quot;-&quot;??_);_(@_)" sourceLinked="1"/>
        <c:majorTickMark val="out"/>
        <c:minorTickMark val="none"/>
        <c:tickLblPos val="nextTo"/>
        <c:spPr>
          <a:noFill/>
          <a:ln w="3175">
            <a:solidFill>
              <a:srgbClr val="000000"/>
            </a:solidFill>
            <a:prstDash val="solid"/>
          </a:ln>
          <a:effectLst/>
        </c:spPr>
        <c:txPr>
          <a:bodyPr rot="-60000000" spcFirstLastPara="1" vertOverflow="ellipsis" vert="horz" wrap="square" anchor="ctr" anchorCtr="1"/>
          <a:lstStyle/>
          <a:p>
            <a:pPr>
              <a:defRPr sz="800" b="0" i="0" u="none" strike="noStrike" kern="1200" baseline="0">
                <a:solidFill>
                  <a:srgbClr val="000000"/>
                </a:solidFill>
                <a:latin typeface="Arial"/>
                <a:ea typeface="Arial"/>
                <a:cs typeface="Arial"/>
              </a:defRPr>
            </a:pPr>
            <a:endParaRPr lang="en-US"/>
          </a:p>
        </c:txPr>
        <c:crossAx val="620847480"/>
        <c:crosses val="autoZero"/>
        <c:crossBetween val="between"/>
        <c:dispUnits>
          <c:builtInUnit val="millions"/>
        </c:dispUnits>
      </c:valAx>
      <c:spPr>
        <a:noFill/>
        <a:ln w="25400">
          <a:noFill/>
        </a:ln>
        <a:effectLst/>
      </c:spPr>
    </c:plotArea>
    <c:plotVisOnly val="1"/>
    <c:dispBlanksAs val="gap"/>
    <c:showDLblsOverMax val="0"/>
  </c:chart>
  <c:spPr>
    <a:noFill/>
    <a:ln w="25400" cap="flat" cmpd="sng" algn="ctr">
      <a:noFill/>
      <a:round/>
    </a:ln>
    <a:effectLst/>
  </c:spPr>
  <c:txPr>
    <a:bodyPr/>
    <a:lstStyle/>
    <a:p>
      <a:pPr>
        <a:defRPr sz="800" b="0" i="0">
          <a:solidFill>
            <a:srgbClr val="000000"/>
          </a:solidFill>
          <a:latin typeface="Arial"/>
          <a:ea typeface="Arial"/>
          <a:cs typeface="Aria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dirty="0" smtClean="0">
                <a:solidFill>
                  <a:schemeClr val="bg1"/>
                </a:solidFill>
              </a:rPr>
              <a:t>Maersk operations disrupted, operations at ports around</a:t>
            </a:r>
            <a:r>
              <a:rPr lang="en-SG" sz="1200" baseline="0" dirty="0" smtClean="0">
                <a:solidFill>
                  <a:schemeClr val="bg1"/>
                </a:solidFill>
              </a:rPr>
              <a:t> the world disrupted for days</a:t>
            </a:r>
            <a:endParaRPr lang="en-SG" sz="1200" dirty="0" smtClean="0">
              <a:solidFill>
                <a:schemeClr val="bg1"/>
              </a:solidFill>
            </a:endParaRP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2</a:t>
            </a:fld>
            <a:endParaRPr lang="en-GB"/>
          </a:p>
        </p:txBody>
      </p:sp>
    </p:spTree>
    <p:extLst>
      <p:ext uri="{BB962C8B-B14F-4D97-AF65-F5344CB8AC3E}">
        <p14:creationId xmlns:p14="http://schemas.microsoft.com/office/powerpoint/2010/main" val="23809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accent2"/>
                </a:solidFill>
                <a:ea typeface="SimSun" panose="02010600030101010101" pitchFamily="2" charset="-122"/>
                <a:cs typeface="Calibri" panose="020F0502020204030204" pitchFamily="34" charset="0"/>
              </a:rPr>
              <a:t>A catastrophe is: </a:t>
            </a:r>
            <a:r>
              <a:rPr lang="en-US" sz="1200" dirty="0" smtClean="0">
                <a:solidFill>
                  <a:schemeClr val="accent2"/>
                </a:solidFill>
                <a:ea typeface="SimSun" panose="02010600030101010101" pitchFamily="2" charset="-122"/>
                <a:cs typeface="Calibri" panose="020F0502020204030204" pitchFamily="34" charset="0"/>
              </a:rPr>
              <a:t>a</a:t>
            </a:r>
            <a:r>
              <a:rPr lang="en-US" sz="1200" dirty="0" smtClean="0">
                <a:ea typeface="SimSun" panose="02010600030101010101" pitchFamily="2" charset="-122"/>
                <a:cs typeface="Calibri" panose="020F0502020204030204" pitchFamily="34" charset="0"/>
              </a:rPr>
              <a:t> large event impacting multiple </a:t>
            </a:r>
            <a:r>
              <a:rPr lang="en-US" sz="1200" dirty="0" err="1" smtClean="0">
                <a:ea typeface="SimSun" panose="02010600030101010101" pitchFamily="2" charset="-122"/>
                <a:cs typeface="Calibri" panose="020F0502020204030204" pitchFamily="34" charset="0"/>
              </a:rPr>
              <a:t>insureds</a:t>
            </a:r>
            <a:r>
              <a:rPr lang="en-US" sz="1200" dirty="0" smtClean="0">
                <a:solidFill>
                  <a:schemeClr val="accent2"/>
                </a:solidFill>
                <a:ea typeface="SimSun" panose="02010600030101010101" pitchFamily="2" charset="-122"/>
                <a:cs typeface="Calibri" panose="020F0502020204030204" pitchFamily="34" charset="0"/>
              </a:rPr>
              <a:t>.</a:t>
            </a:r>
          </a:p>
          <a:p>
            <a:endParaRPr lang="en-US" baseline="0" dirty="0"/>
          </a:p>
          <a:p>
            <a:r>
              <a:rPr lang="en-US" baseline="0" dirty="0"/>
              <a:t>Highlight – cyber risks transcend geo</a:t>
            </a:r>
          </a:p>
          <a:p>
            <a:endParaRPr lang="en-US" sz="1400" kern="1200" baseline="0" dirty="0">
              <a:solidFill>
                <a:schemeClr val="tx1"/>
              </a:solidFill>
              <a:latin typeface="Arial" charset="0"/>
              <a:ea typeface="SimSun" panose="02010600030101010101" pitchFamily="2" charset="-122"/>
              <a:cs typeface="Calibri" panose="020F0502020204030204" pitchFamily="34" charset="0"/>
            </a:endParaRPr>
          </a:p>
          <a:p>
            <a:endParaRPr lang="en-US" sz="1400" kern="1200" baseline="0" dirty="0">
              <a:solidFill>
                <a:schemeClr val="tx1"/>
              </a:solidFill>
              <a:latin typeface="Arial" charset="0"/>
              <a:ea typeface="SimSun" panose="02010600030101010101" pitchFamily="2" charset="-122"/>
              <a:cs typeface="Calibri" panose="020F0502020204030204" pitchFamily="34" charset="0"/>
            </a:endParaRPr>
          </a:p>
          <a:p>
            <a:r>
              <a:rPr lang="en-US" sz="1800" b="1" kern="1200" dirty="0" err="1">
                <a:solidFill>
                  <a:schemeClr val="accent2"/>
                </a:solidFill>
                <a:latin typeface="Arial" charset="0"/>
                <a:ea typeface="SimSun" panose="02010600030101010101" pitchFamily="2" charset="-122"/>
                <a:cs typeface="Calibri" panose="020F0502020204030204" pitchFamily="34" charset="0"/>
              </a:rPr>
              <a:t>NotPetya</a:t>
            </a:r>
            <a:r>
              <a:rPr lang="en-US" sz="1800" b="1" kern="1200" dirty="0">
                <a:solidFill>
                  <a:schemeClr val="accent2"/>
                </a:solidFill>
                <a:latin typeface="Arial" charset="0"/>
                <a:ea typeface="SimSun" panose="02010600030101010101" pitchFamily="2" charset="-122"/>
                <a:cs typeface="Calibri" panose="020F0502020204030204" pitchFamily="34" charset="0"/>
              </a:rPr>
              <a:t>, June 2017 </a:t>
            </a:r>
            <a:r>
              <a:rPr lang="en-US" sz="1600" b="1" kern="1200" dirty="0">
                <a:solidFill>
                  <a:schemeClr val="accent4"/>
                </a:solidFill>
                <a:latin typeface="Arial" charset="0"/>
                <a:ea typeface="SimSun" panose="02010600030101010101" pitchFamily="2" charset="-122"/>
                <a:cs typeface="Calibri" panose="020F0502020204030204" pitchFamily="34" charset="0"/>
              </a:rPr>
              <a:t>- </a:t>
            </a:r>
            <a:r>
              <a:rPr lang="en-GB" sz="1600" kern="1200" dirty="0">
                <a:solidFill>
                  <a:schemeClr val="tx1"/>
                </a:solidFill>
                <a:latin typeface="Arial" charset="0"/>
                <a:ea typeface="SimSun" panose="02010600030101010101" pitchFamily="2" charset="-122"/>
                <a:cs typeface="Calibri" panose="020F0502020204030204" pitchFamily="34" charset="0"/>
              </a:rPr>
              <a:t>state sponsored attack that ground the operations of shipping firm Maersk in Ukraine to a halt in 60 minutes as every single piece of its IT equipment was infected – forced to reinstall 4000 servers and 45000 PCs, millions of dollars damages. Impact spread far beyond Ukraine. </a:t>
            </a:r>
          </a:p>
          <a:p>
            <a:pPr lvl="1"/>
            <a:r>
              <a:rPr lang="en-GB" sz="1400" kern="1200" dirty="0">
                <a:solidFill>
                  <a:schemeClr val="tx1"/>
                </a:solidFill>
                <a:latin typeface="Arial" charset="0"/>
                <a:ea typeface="SimSun" panose="02010600030101010101" pitchFamily="2" charset="-122"/>
                <a:cs typeface="Calibri" panose="020F0502020204030204" pitchFamily="34" charset="0"/>
              </a:rPr>
              <a:t>US pharmaceutical Merck filed a large property claim.</a:t>
            </a:r>
          </a:p>
          <a:p>
            <a:endParaRPr lang="en-US" sz="1400" b="1" kern="1200" dirty="0">
              <a:solidFill>
                <a:schemeClr val="tx1"/>
              </a:solidFill>
              <a:latin typeface="Arial" charset="0"/>
              <a:ea typeface="SimSun" panose="02010600030101010101" pitchFamily="2" charset="-122"/>
              <a:cs typeface="Calibri" panose="020F0502020204030204" pitchFamily="34" charset="0"/>
            </a:endParaRPr>
          </a:p>
          <a:p>
            <a:r>
              <a:rPr lang="en-US" sz="1400" b="1" kern="1200" dirty="0">
                <a:solidFill>
                  <a:schemeClr val="tx1"/>
                </a:solidFill>
                <a:latin typeface="Arial" charset="0"/>
                <a:ea typeface="SimSun" panose="02010600030101010101" pitchFamily="2" charset="-122"/>
                <a:cs typeface="Calibri" panose="020F0502020204030204" pitchFamily="34" charset="0"/>
              </a:rPr>
              <a:t>Disrupted users (in Ukraine) -&gt; spread through international networks -&gt; down the value chain / supply chain of these users</a:t>
            </a:r>
          </a:p>
          <a:p>
            <a:r>
              <a:rPr lang="en-US" sz="1400" b="1" kern="1200" dirty="0" smtClean="0">
                <a:solidFill>
                  <a:schemeClr val="tx1"/>
                </a:solidFill>
                <a:latin typeface="Arial" charset="0"/>
                <a:ea typeface="SimSun" panose="02010600030101010101" pitchFamily="2" charset="-122"/>
                <a:cs typeface="Calibri" panose="020F0502020204030204" pitchFamily="34" charset="0"/>
              </a:rPr>
              <a:t>Merck loss -&gt;</a:t>
            </a:r>
            <a:r>
              <a:rPr lang="en-US" sz="1400" b="1" kern="1200" baseline="0" dirty="0" smtClean="0">
                <a:solidFill>
                  <a:schemeClr val="tx1"/>
                </a:solidFill>
                <a:latin typeface="Arial" charset="0"/>
                <a:ea typeface="SimSun" panose="02010600030101010101" pitchFamily="2" charset="-122"/>
                <a:cs typeface="Calibri" panose="020F0502020204030204" pitchFamily="34" charset="0"/>
              </a:rPr>
              <a:t> lost sales, inability to meet demand for key HPV vaccine (had to borrow from </a:t>
            </a:r>
            <a:r>
              <a:rPr lang="en-US" sz="1400" b="1" kern="1200" baseline="0" dirty="0" err="1" smtClean="0">
                <a:solidFill>
                  <a:schemeClr val="tx1"/>
                </a:solidFill>
                <a:latin typeface="Arial" charset="0"/>
                <a:ea typeface="SimSun" panose="02010600030101010101" pitchFamily="2" charset="-122"/>
                <a:cs typeface="Calibri" panose="020F0502020204030204" pitchFamily="34" charset="0"/>
              </a:rPr>
              <a:t>gov</a:t>
            </a:r>
            <a:r>
              <a:rPr lang="en-US" sz="1400" b="1" kern="1200" baseline="0" dirty="0" smtClean="0">
                <a:solidFill>
                  <a:schemeClr val="tx1"/>
                </a:solidFill>
                <a:latin typeface="Arial" charset="0"/>
                <a:ea typeface="SimSun" panose="02010600030101010101" pitchFamily="2" charset="-122"/>
                <a:cs typeface="Calibri" panose="020F0502020204030204" pitchFamily="34" charset="0"/>
              </a:rPr>
              <a:t> stockpile), remediation costs</a:t>
            </a:r>
            <a:endParaRPr lang="en-US" sz="1400" b="1" kern="1200" dirty="0">
              <a:solidFill>
                <a:schemeClr val="tx1"/>
              </a:solidFill>
              <a:latin typeface="Arial" charset="0"/>
              <a:ea typeface="SimSun" panose="02010600030101010101" pitchFamily="2" charset="-122"/>
              <a:cs typeface="Calibri" panose="020F0502020204030204" pitchFamily="34" charset="0"/>
            </a:endParaRPr>
          </a:p>
          <a:p>
            <a:r>
              <a:rPr lang="en-US" sz="1400" b="1" kern="1200" dirty="0">
                <a:solidFill>
                  <a:schemeClr val="tx1"/>
                </a:solidFill>
                <a:latin typeface="Arial" charset="0"/>
                <a:ea typeface="SimSun" panose="02010600030101010101" pitchFamily="2" charset="-122"/>
                <a:cs typeface="Calibri" panose="020F0502020204030204" pitchFamily="34" charset="0"/>
              </a:rPr>
              <a:t>Impact on actuaries (reserving (unexpected loss in non-cyber LOB), pricing in this cover, risk management)</a:t>
            </a:r>
          </a:p>
          <a:p>
            <a:endParaRPr lang="en-US" sz="1400" b="1" kern="1200" dirty="0">
              <a:solidFill>
                <a:schemeClr val="tx1"/>
              </a:solidFill>
              <a:latin typeface="Arial" charset="0"/>
              <a:ea typeface="SimSun" panose="02010600030101010101" pitchFamily="2" charset="-122"/>
              <a:cs typeface="Calibri" panose="020F0502020204030204" pitchFamily="34" charset="0"/>
            </a:endParaRPr>
          </a:p>
          <a:p>
            <a:endParaRPr lang="en-US" sz="1400" b="1" kern="1200" dirty="0">
              <a:solidFill>
                <a:schemeClr val="tx1"/>
              </a:solidFill>
              <a:latin typeface="Arial" charset="0"/>
              <a:ea typeface="SimSun" panose="02010600030101010101" pitchFamily="2" charset="-122"/>
              <a:cs typeface="Calibri" panose="020F0502020204030204" pitchFamily="34" charset="0"/>
            </a:endParaRPr>
          </a:p>
          <a:p>
            <a:endParaRPr lang="en-GB" sz="1400" b="1" kern="1200" dirty="0">
              <a:solidFill>
                <a:schemeClr val="accent2"/>
              </a:solidFill>
              <a:latin typeface="Arial"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C75E569-FA29-4591-9ED9-413A86DC2D18}" type="slidenum">
              <a:rPr lang="en-GB" smtClean="0"/>
              <a:pPr/>
              <a:t>3</a:t>
            </a:fld>
            <a:endParaRPr lang="en-GB"/>
          </a:p>
        </p:txBody>
      </p:sp>
    </p:spTree>
    <p:extLst>
      <p:ext uri="{BB962C8B-B14F-4D97-AF65-F5344CB8AC3E}">
        <p14:creationId xmlns:p14="http://schemas.microsoft.com/office/powerpoint/2010/main" val="194168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b="0" i="0" u="none" strike="noStrike" kern="1200" baseline="0" dirty="0" smtClean="0">
                <a:solidFill>
                  <a:schemeClr val="tx1"/>
                </a:solidFill>
                <a:latin typeface="Arial" charset="0"/>
                <a:ea typeface="+mn-ea"/>
                <a:cs typeface="Arial" charset="0"/>
              </a:rPr>
              <a:t>Intangible data, but insurance policies designed historically for physical assets, injury but silent cyber exposures in:</a:t>
            </a:r>
          </a:p>
          <a:p>
            <a:endParaRPr lang="en-SG" sz="1200" b="0" i="0" u="none" strike="noStrike" kern="1200" baseline="0" dirty="0" smtClean="0">
              <a:solidFill>
                <a:schemeClr val="tx1"/>
              </a:solidFill>
              <a:latin typeface="Arial" charset="0"/>
              <a:ea typeface="+mn-ea"/>
              <a:cs typeface="Arial" charset="0"/>
            </a:endParaRPr>
          </a:p>
          <a:p>
            <a:pPr marL="171450" indent="-171450">
              <a:buFontTx/>
              <a:buChar char="-"/>
            </a:pPr>
            <a:r>
              <a:rPr lang="en-SG" sz="1200" b="0" i="0" u="none" strike="noStrike" kern="1200" baseline="0" dirty="0" smtClean="0">
                <a:solidFill>
                  <a:schemeClr val="tx1"/>
                </a:solidFill>
                <a:latin typeface="Arial" charset="0"/>
                <a:ea typeface="+mn-ea"/>
                <a:cs typeface="Arial" charset="0"/>
              </a:rPr>
              <a:t>Liability lines: D&amp;O, kidnap and ransom</a:t>
            </a:r>
          </a:p>
          <a:p>
            <a:pPr marL="171450" indent="-171450">
              <a:buFontTx/>
              <a:buChar char="-"/>
            </a:pPr>
            <a:r>
              <a:rPr lang="en-SG" sz="1200" b="0" i="0" u="none" strike="noStrike" kern="1200" baseline="0" dirty="0" smtClean="0">
                <a:solidFill>
                  <a:schemeClr val="tx1"/>
                </a:solidFill>
                <a:latin typeface="Arial" charset="0"/>
                <a:ea typeface="+mn-ea"/>
                <a:cs typeface="Arial" charset="0"/>
              </a:rPr>
              <a:t>Also property</a:t>
            </a:r>
          </a:p>
          <a:p>
            <a:pPr marL="171450" indent="-171450">
              <a:buFontTx/>
              <a:buChar char="-"/>
            </a:pPr>
            <a:r>
              <a:rPr lang="en-SG" sz="1200" b="0" i="0" u="none" strike="noStrike" kern="1200" baseline="0" dirty="0" smtClean="0">
                <a:solidFill>
                  <a:schemeClr val="tx1"/>
                </a:solidFill>
                <a:latin typeface="Arial" charset="0"/>
                <a:ea typeface="+mn-ea"/>
                <a:cs typeface="Arial" charset="0"/>
              </a:rPr>
              <a:t>Marine (hull and cargo) </a:t>
            </a:r>
          </a:p>
          <a:p>
            <a:pPr marL="171450" indent="-171450">
              <a:buFontTx/>
              <a:buChar char="-"/>
            </a:pPr>
            <a:r>
              <a:rPr lang="en-SG" sz="1200" b="0" i="0" u="none" strike="noStrike" kern="1200" baseline="0" dirty="0" smtClean="0">
                <a:solidFill>
                  <a:schemeClr val="tx1"/>
                </a:solidFill>
                <a:latin typeface="Arial" charset="0"/>
                <a:ea typeface="+mn-ea"/>
                <a:cs typeface="Arial" charset="0"/>
              </a:rPr>
              <a:t>Motor</a:t>
            </a:r>
          </a:p>
          <a:p>
            <a:pPr marL="171450" indent="-171450">
              <a:buFontTx/>
              <a:buChar char="-"/>
            </a:pPr>
            <a:r>
              <a:rPr lang="en-SG" sz="1200" b="0" i="0" u="none" strike="noStrike" kern="1200" baseline="0" dirty="0" smtClean="0">
                <a:solidFill>
                  <a:schemeClr val="tx1"/>
                </a:solidFill>
                <a:latin typeface="Arial" charset="0"/>
                <a:ea typeface="+mn-ea"/>
                <a:cs typeface="Arial" charset="0"/>
              </a:rPr>
              <a:t>Property (note there are usually non-physical damage)</a:t>
            </a:r>
          </a:p>
          <a:p>
            <a:pPr marL="171450" indent="-171450">
              <a:buFontTx/>
              <a:buChar char="-"/>
            </a:pPr>
            <a:endParaRPr lang="en-SG" sz="1200" b="0" i="0" u="none" strike="noStrike" kern="1200" baseline="0" dirty="0" smtClean="0">
              <a:solidFill>
                <a:schemeClr val="tx1"/>
              </a:solidFill>
              <a:latin typeface="Arial" charset="0"/>
              <a:ea typeface="+mn-ea"/>
              <a:cs typeface="Arial" charset="0"/>
            </a:endParaRPr>
          </a:p>
          <a:p>
            <a:pPr marL="171450" indent="-171450">
              <a:buFontTx/>
              <a:buChar char="-"/>
            </a:pPr>
            <a:endParaRPr lang="en-GB" sz="1200" dirty="0" smtClean="0"/>
          </a:p>
          <a:p>
            <a:pPr marL="0" indent="0">
              <a:buFontTx/>
              <a:buNone/>
            </a:pPr>
            <a:r>
              <a:rPr lang="en-GB" sz="1200" dirty="0" smtClean="0"/>
              <a:t>Question: what can/should the industry do re silent cover? [Any legal perspectives / concepts e.g. cause,]</a:t>
            </a:r>
          </a:p>
          <a:p>
            <a:pPr marL="171450" indent="-171450">
              <a:buFontTx/>
              <a:buChar char="-"/>
            </a:pPr>
            <a:r>
              <a:rPr lang="en-GB" sz="1200" dirty="0" smtClean="0"/>
              <a:t>Tightening wording, in a soft market with increasing competition?</a:t>
            </a:r>
          </a:p>
          <a:p>
            <a:pPr marL="171450" indent="-171450">
              <a:buFontTx/>
              <a:buChar char="-"/>
            </a:pPr>
            <a:r>
              <a:rPr lang="en-GB" sz="1200" dirty="0" smtClean="0"/>
              <a:t>Has this been observed (in insurance and reinsurance) – [Allan any thoughts?]</a:t>
            </a:r>
          </a:p>
          <a:p>
            <a:pPr marL="171450" indent="-171450">
              <a:buFontTx/>
              <a:buChar char="-"/>
            </a:pPr>
            <a:r>
              <a:rPr lang="en-GB" sz="1200" dirty="0" smtClean="0"/>
              <a:t>Extensions?</a:t>
            </a:r>
          </a:p>
          <a:p>
            <a:pPr marL="171450" indent="-171450">
              <a:buFontTx/>
              <a:buChar char="-"/>
            </a:pPr>
            <a:r>
              <a:rPr lang="en-GB" sz="1200" dirty="0" smtClean="0"/>
              <a:t>Does this drive demand for </a:t>
            </a:r>
            <a:r>
              <a:rPr lang="en-GB" sz="1200" dirty="0" err="1" smtClean="0"/>
              <a:t>standalosne</a:t>
            </a:r>
            <a:r>
              <a:rPr lang="en-GB" sz="1200" dirty="0" smtClean="0"/>
              <a:t> cyber?</a:t>
            </a:r>
            <a:endParaRPr lang="en-US" baseline="0"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4</a:t>
            </a:fld>
            <a:endParaRPr lang="en-GB"/>
          </a:p>
        </p:txBody>
      </p:sp>
    </p:spTree>
    <p:extLst>
      <p:ext uri="{BB962C8B-B14F-4D97-AF65-F5344CB8AC3E}">
        <p14:creationId xmlns:p14="http://schemas.microsoft.com/office/powerpoint/2010/main" val="3836858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business case to purchase cyber cover is complicated</a:t>
            </a:r>
          </a:p>
          <a:p>
            <a:r>
              <a:rPr lang="en-US" dirty="0" smtClean="0"/>
              <a:t>by the large differences in types of cover available, non-standardized wordings.</a:t>
            </a:r>
          </a:p>
          <a:p>
            <a:endParaRPr lang="en-US" dirty="0" smtClean="0"/>
          </a:p>
          <a:p>
            <a:r>
              <a:rPr lang="en-US" sz="1200" b="0" i="0" u="none" strike="noStrike" kern="1200" baseline="0" dirty="0" smtClean="0">
                <a:solidFill>
                  <a:schemeClr val="tx1"/>
                </a:solidFill>
                <a:latin typeface="Arial" charset="0"/>
                <a:ea typeface="+mn-ea"/>
                <a:cs typeface="Arial" charset="0"/>
              </a:rPr>
              <a:t>The global cyber insurance market is expanding quickly, with annual growth of around 20-25 percent. It is predicted to rise from US$2.5 billion in 2015 to US$7.5 billion by 2020, reaching US$20 billion in premiums by 2025.9,10 This growth is driven by both regulatory changes (especially in Europe, where the GDPR follows the US example of imposing heavy fines on companies that suffer data breaches11), and an increasing awareness of threat types and levels among businesses. However, these estimates account primarily for traditional cyber insurance products, such as data breach, cyber crime and fraud, extortion, data and software loss and network and services liability – in other words, products meant to protect digital assets against losses caused by cyber perils. </a:t>
            </a:r>
            <a:endParaRPr lang="en-US" dirty="0" smtClean="0"/>
          </a:p>
          <a:p>
            <a:endParaRPr lang="en-US" dirty="0" smtClean="0"/>
          </a:p>
          <a:p>
            <a:r>
              <a:rPr lang="en-US" sz="1200" dirty="0" smtClean="0">
                <a:ea typeface="SimSun" panose="02010600030101010101" pitchFamily="2" charset="-122"/>
                <a:cs typeface="Calibri" panose="020F0502020204030204" pitchFamily="34" charset="0"/>
              </a:rPr>
              <a:t>Not just cyber attacks – data loss, data breach also covered</a:t>
            </a:r>
            <a:endParaRPr lang="en-US" dirty="0" smtClean="0"/>
          </a:p>
          <a:p>
            <a:r>
              <a:rPr lang="en-US" dirty="0" smtClean="0"/>
              <a:t>Scale</a:t>
            </a:r>
            <a:r>
              <a:rPr lang="en-US" baseline="0" dirty="0" smtClean="0"/>
              <a:t> up -&gt; lower expense ratios, grow the market (lower rates, larger market, more standardized product?_</a:t>
            </a:r>
            <a:endParaRPr lang="en-SG" dirty="0" smtClean="0"/>
          </a:p>
          <a:p>
            <a:r>
              <a:rPr lang="en-GB" dirty="0" smtClean="0"/>
              <a:t>Largest risk is reputational risk -&gt; is this covered or insurable?</a:t>
            </a:r>
          </a:p>
          <a:p>
            <a:endParaRPr lang="en-GB" dirty="0" smtClean="0"/>
          </a:p>
          <a:p>
            <a:r>
              <a:rPr lang="en-GB" dirty="0" smtClean="0"/>
              <a:t>channels</a:t>
            </a:r>
            <a:r>
              <a:rPr lang="en-GB" baseline="0" dirty="0" smtClean="0"/>
              <a:t>  beyond typical intermediaries – partnership w cyber security firms but also banks to lend credibility, scale and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5</a:t>
            </a:fld>
            <a:endParaRPr lang="en-GB"/>
          </a:p>
        </p:txBody>
      </p:sp>
    </p:spTree>
    <p:extLst>
      <p:ext uri="{BB962C8B-B14F-4D97-AF65-F5344CB8AC3E}">
        <p14:creationId xmlns:p14="http://schemas.microsoft.com/office/powerpoint/2010/main" val="298359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In the light of the attack, all of Singapore's Smart Nation plans, including the mandatory contribution to the National Electronic Health Record (NEHR) project - which enables the sharing of patients' treatment and medical data among hospitals here - have been paused.</a:t>
            </a:r>
          </a:p>
          <a:p>
            <a:endParaRPr lang="en-US" sz="1200" b="0" i="0" kern="1200" dirty="0" smtClean="0">
              <a:solidFill>
                <a:schemeClr val="tx1"/>
              </a:solidFill>
              <a:effectLst/>
              <a:latin typeface="Arial" charset="0"/>
              <a:ea typeface="+mn-ea"/>
              <a:cs typeface="Arial" charset="0"/>
            </a:endParaRPr>
          </a:p>
          <a:p>
            <a:r>
              <a:rPr lang="en-US" dirty="0" smtClean="0"/>
              <a:t>TSMC, the world’s largest contract chipmaker and one of Apple’s top suppliers, has warned of a $170m hit to revenue and delays to shipments after its factories were struck by a computer virus at the weekend. Taiwan Semiconductor Manufacturing Co, which supplies the core processors for Apple’s iPhones, said parts of its major production facilities in Taiwan were forced offline after the outbreak of a virus on Friday night. </a:t>
            </a:r>
          </a:p>
          <a:p>
            <a:endParaRPr lang="en-US" dirty="0" smtClean="0"/>
          </a:p>
          <a:p>
            <a:r>
              <a:rPr lang="en-US" dirty="0" smtClean="0"/>
              <a:t>Korea: </a:t>
            </a:r>
            <a:r>
              <a:rPr lang="en-US" sz="1200" b="0" i="0" kern="1200" dirty="0" smtClean="0">
                <a:solidFill>
                  <a:schemeClr val="tx1"/>
                </a:solidFill>
                <a:effectLst/>
                <a:latin typeface="Arial" charset="0"/>
                <a:ea typeface="+mn-ea"/>
                <a:cs typeface="Arial" charset="0"/>
              </a:rPr>
              <a:t>Cyber liability insurance for financial institutions and most types of data-handling organization</a:t>
            </a:r>
            <a:r>
              <a:rPr lang="en-US" sz="1200" b="0" i="0" kern="1200" baseline="0" dirty="0" smtClean="0">
                <a:solidFill>
                  <a:schemeClr val="tx1"/>
                </a:solidFill>
                <a:effectLst/>
                <a:latin typeface="Arial" charset="0"/>
                <a:ea typeface="+mn-ea"/>
                <a:cs typeface="Arial" charset="0"/>
              </a:rPr>
              <a:t> is compulsory</a:t>
            </a:r>
          </a:p>
          <a:p>
            <a:r>
              <a:rPr lang="en-US" sz="1200" b="1" i="0" kern="1200" dirty="0" smtClean="0">
                <a:solidFill>
                  <a:schemeClr val="tx1"/>
                </a:solidFill>
                <a:effectLst/>
                <a:latin typeface="Arial" charset="0"/>
                <a:ea typeface="+mn-ea"/>
                <a:cs typeface="Arial" charset="0"/>
              </a:rPr>
              <a:t>Cyber insurance</a:t>
            </a:r>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Cyber insurance is receiving a lot of attention in Korea, partly because the country's financial institutions seem extraordinarily vulnerable to hacking, and partly because of the robustness of the government's legislative counter-measures. These include what is said to be the most stringent data protection regime in Asia and the introduction of statutory and punitive damages for grossly negligent data leakage. Virtually every type of data handling </a:t>
            </a:r>
            <a:r>
              <a:rPr lang="en-US" sz="1200" b="0" i="0" kern="1200" dirty="0" err="1" smtClean="0">
                <a:solidFill>
                  <a:schemeClr val="tx1"/>
                </a:solidFill>
                <a:effectLst/>
                <a:latin typeface="Arial" charset="0"/>
                <a:ea typeface="+mn-ea"/>
                <a:cs typeface="Arial" charset="0"/>
              </a:rPr>
              <a:t>organisation</a:t>
            </a:r>
            <a:r>
              <a:rPr lang="en-US" sz="1200" b="0" i="0" kern="1200" dirty="0" smtClean="0">
                <a:solidFill>
                  <a:schemeClr val="tx1"/>
                </a:solidFill>
                <a:effectLst/>
                <a:latin typeface="Arial" charset="0"/>
                <a:ea typeface="+mn-ea"/>
                <a:cs typeface="Arial" charset="0"/>
              </a:rPr>
              <a:t> is now required to take out low-limit cyber liability insurance. Demand for fully-featured, voluntary cyber insurance is still low, however.</a:t>
            </a:r>
          </a:p>
          <a:p>
            <a:endParaRPr lang="en-GB" dirty="0" smtClean="0"/>
          </a:p>
          <a:p>
            <a:r>
              <a:rPr lang="en-US" sz="1200" b="0" i="0" kern="1200" dirty="0" smtClean="0">
                <a:solidFill>
                  <a:schemeClr val="tx1"/>
                </a:solidFill>
                <a:effectLst/>
                <a:latin typeface="Arial" charset="0"/>
                <a:ea typeface="+mn-ea"/>
                <a:cs typeface="Arial" charset="0"/>
              </a:rPr>
              <a:t>At present, under the Use and Protection of Credit Information Act, financial institutions in South Korea are required to maintain liability insurance with regard to personal information leakage and the limits are KRW2 billion, KRW1 billion and KRW0.5 billion, depending on the sizes of the institutions.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6</a:t>
            </a:fld>
            <a:endParaRPr lang="en-GB"/>
          </a:p>
        </p:txBody>
      </p:sp>
    </p:spTree>
    <p:extLst>
      <p:ext uri="{BB962C8B-B14F-4D97-AF65-F5344CB8AC3E}">
        <p14:creationId xmlns:p14="http://schemas.microsoft.com/office/powerpoint/2010/main" val="4136385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Singapore currently consulting on cyber hygiene</a:t>
            </a:r>
            <a:r>
              <a:rPr lang="en-GB" baseline="0" dirty="0" smtClean="0"/>
              <a:t> requirements. Simply put, these would take 6 cyber guidelines that are currently within prescribed ERM guidance for financial institutions and make these legally binding</a:t>
            </a:r>
          </a:p>
          <a:p>
            <a:r>
              <a:rPr lang="en-GB" dirty="0" smtClean="0"/>
              <a:t>Cyber guidelines</a:t>
            </a:r>
            <a:r>
              <a:rPr lang="en-GB" baseline="0" dirty="0" smtClean="0"/>
              <a:t> in HK from HKMA, SFC, IA (upcoming)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SG" sz="1200" dirty="0" smtClean="0"/>
              <a:t>Asia: Segmented levels of regulation that are evolving</a:t>
            </a:r>
          </a:p>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7</a:t>
            </a:fld>
            <a:endParaRPr lang="en-GB"/>
          </a:p>
        </p:txBody>
      </p:sp>
    </p:spTree>
    <p:extLst>
      <p:ext uri="{BB962C8B-B14F-4D97-AF65-F5344CB8AC3E}">
        <p14:creationId xmlns:p14="http://schemas.microsoft.com/office/powerpoint/2010/main" val="677861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Also invite questions from audience </a:t>
            </a:r>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324429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9</a:t>
            </a:fld>
            <a:endParaRPr lang="en-GB"/>
          </a:p>
        </p:txBody>
      </p:sp>
    </p:spTree>
    <p:extLst>
      <p:ext uri="{BB962C8B-B14F-4D97-AF65-F5344CB8AC3E}">
        <p14:creationId xmlns:p14="http://schemas.microsoft.com/office/powerpoint/2010/main" val="2402311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Aka Describe cyber risk to an insurance person</a:t>
            </a:r>
            <a:endParaRPr lang="en-US" baseline="0" dirty="0"/>
          </a:p>
        </p:txBody>
      </p:sp>
      <p:sp>
        <p:nvSpPr>
          <p:cNvPr id="4" name="Slide Number Placeholder 3"/>
          <p:cNvSpPr>
            <a:spLocks noGrp="1"/>
          </p:cNvSpPr>
          <p:nvPr>
            <p:ph type="sldNum" sz="quarter" idx="10"/>
          </p:nvPr>
        </p:nvSpPr>
        <p:spPr/>
        <p:txBody>
          <a:bodyPr/>
          <a:lstStyle/>
          <a:p>
            <a:fld id="{0C75E569-FA29-4591-9ED9-413A86DC2D18}" type="slidenum">
              <a:rPr lang="en-GB" smtClean="0"/>
              <a:pPr/>
              <a:t>10</a:t>
            </a:fld>
            <a:endParaRPr lang="en-GB"/>
          </a:p>
        </p:txBody>
      </p:sp>
    </p:spTree>
    <p:extLst>
      <p:ext uri="{BB962C8B-B14F-4D97-AF65-F5344CB8AC3E}">
        <p14:creationId xmlns:p14="http://schemas.microsoft.com/office/powerpoint/2010/main" val="41917459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October, 3, 2018</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October, 3,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US"/>
              <a:t>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October, 3,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October, 3,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October, 3,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October, 3, 2018</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October, 3, 2018</a:t>
            </a:fld>
            <a:endParaRPr lang="en-GB"/>
          </a:p>
        </p:txBody>
      </p:sp>
      <p:grpSp>
        <p:nvGrpSpPr>
          <p:cNvPr id="4" name="Group 3"/>
          <p:cNvGrpSpPr/>
          <p:nvPr userDrawn="1"/>
        </p:nvGrpSpPr>
        <p:grpSpPr>
          <a:xfrm>
            <a:off x="10258431" y="539972"/>
            <a:ext cx="15857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grpSp>
        <p:nvGrpSpPr>
          <p:cNvPr id="5" name="Group 4"/>
          <p:cNvGrpSpPr/>
          <p:nvPr userDrawn="1"/>
        </p:nvGrpSpPr>
        <p:grpSpPr>
          <a:xfrm>
            <a:off x="8382000" y="539971"/>
            <a:ext cx="15857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a:solidFill>
                    <a:schemeClr val="bg1"/>
                  </a:solidFill>
                </a:rPr>
                <a:t>Partner</a:t>
              </a:r>
            </a:p>
            <a:p>
              <a:r>
                <a:rPr lang="en-GB" sz="1600" dirty="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October, 3, 2018</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991439"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1178996" y="6074543"/>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33" name="TextBox 32"/>
          <p:cNvSpPr txBox="1"/>
          <p:nvPr userDrawn="1"/>
        </p:nvSpPr>
        <p:spPr>
          <a:xfrm rot="18900000">
            <a:off x="1671325" y="6024210"/>
            <a:ext cx="1612943"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34" name="TextBox 33"/>
          <p:cNvSpPr txBox="1"/>
          <p:nvPr userDrawn="1"/>
        </p:nvSpPr>
        <p:spPr>
          <a:xfrm rot="18900000">
            <a:off x="2172719" y="5646705"/>
            <a:ext cx="2632453"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35" name="TextBox 34"/>
          <p:cNvSpPr txBox="1"/>
          <p:nvPr userDrawn="1"/>
        </p:nvSpPr>
        <p:spPr>
          <a:xfrm rot="18900000">
            <a:off x="3065686" y="6024208"/>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36" name="TextBox 35"/>
          <p:cNvSpPr txBox="1"/>
          <p:nvPr userDrawn="1"/>
        </p:nvSpPr>
        <p:spPr>
          <a:xfrm rot="18900000">
            <a:off x="3582222" y="5797707"/>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37" name="TextBox 36"/>
          <p:cNvSpPr txBox="1"/>
          <p:nvPr userDrawn="1"/>
        </p:nvSpPr>
        <p:spPr>
          <a:xfrm rot="18900000">
            <a:off x="4315008" y="5948711"/>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38" name="TextBox 37"/>
          <p:cNvSpPr txBox="1"/>
          <p:nvPr userDrawn="1"/>
        </p:nvSpPr>
        <p:spPr>
          <a:xfrm rot="18900000">
            <a:off x="5059175" y="6040988"/>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39" name="TextBox 38"/>
          <p:cNvSpPr txBox="1"/>
          <p:nvPr userDrawn="1"/>
        </p:nvSpPr>
        <p:spPr>
          <a:xfrm rot="18900000">
            <a:off x="5502252" y="5680260"/>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40" name="TextBox 39"/>
          <p:cNvSpPr txBox="1"/>
          <p:nvPr userDrawn="1"/>
        </p:nvSpPr>
        <p:spPr>
          <a:xfrm rot="18900000">
            <a:off x="6395480" y="5960096"/>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41" name="TextBox 40"/>
          <p:cNvSpPr txBox="1"/>
          <p:nvPr userDrawn="1"/>
        </p:nvSpPr>
        <p:spPr>
          <a:xfrm rot="18900000">
            <a:off x="6865228" y="5565809"/>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42" name="TextBox 41"/>
          <p:cNvSpPr txBox="1"/>
          <p:nvPr userDrawn="1"/>
        </p:nvSpPr>
        <p:spPr>
          <a:xfrm rot="18900000">
            <a:off x="7552844" y="5641311"/>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43" name="TextBox 42"/>
          <p:cNvSpPr txBox="1"/>
          <p:nvPr userDrawn="1"/>
        </p:nvSpPr>
        <p:spPr>
          <a:xfrm rot="18900000">
            <a:off x="8291464" y="5767145"/>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44" name="TextBox 43"/>
          <p:cNvSpPr txBox="1"/>
          <p:nvPr userDrawn="1"/>
        </p:nvSpPr>
        <p:spPr>
          <a:xfrm rot="18900000">
            <a:off x="9055437" y="5993649"/>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45" name="TextBox 44"/>
          <p:cNvSpPr txBox="1"/>
          <p:nvPr userDrawn="1"/>
        </p:nvSpPr>
        <p:spPr>
          <a:xfrm rot="18900000">
            <a:off x="9603200" y="5607755"/>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46" name="TextBox 45"/>
          <p:cNvSpPr txBox="1"/>
          <p:nvPr userDrawn="1"/>
        </p:nvSpPr>
        <p:spPr>
          <a:xfrm rot="18900000">
            <a:off x="10484552" y="6052371"/>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47" name="TextBox 46"/>
          <p:cNvSpPr txBox="1"/>
          <p:nvPr userDrawn="1"/>
        </p:nvSpPr>
        <p:spPr>
          <a:xfrm rot="18900000">
            <a:off x="11050488" y="6002038"/>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48" name="TextBox 47"/>
          <p:cNvSpPr txBox="1"/>
          <p:nvPr userDrawn="1"/>
        </p:nvSpPr>
        <p:spPr>
          <a:xfrm rot="18900000">
            <a:off x="-351811" y="5546038"/>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49" name="TextBox 48"/>
          <p:cNvSpPr txBox="1"/>
          <p:nvPr userDrawn="1"/>
        </p:nvSpPr>
        <p:spPr>
          <a:xfrm rot="18900000">
            <a:off x="-201681" y="5873209"/>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50" name="TextBox 49"/>
          <p:cNvSpPr txBox="1"/>
          <p:nvPr userDrawn="1"/>
        </p:nvSpPr>
        <p:spPr>
          <a:xfrm rot="18900000">
            <a:off x="292348" y="5655094"/>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tx1"/>
                </a:solidFill>
              </a:defRPr>
            </a:lvl1pPr>
          </a:lstStyle>
          <a:p>
            <a:fld id="{1744C141-B97D-4979-AB76-E8E6AB76C28B}" type="datetime4">
              <a:rPr lang="en-GB" smtClean="0"/>
              <a:pPr/>
              <a:t>October, 3,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1055349"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October, 3,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6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464549"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tx1"/>
                </a:solidFill>
              </a:defRPr>
            </a:lvl1pPr>
          </a:lstStyle>
          <a:p>
            <a:fld id="{1744C141-B97D-4979-AB76-E8E6AB76C28B}" type="datetime4">
              <a:rPr lang="en-GB" smtClean="0"/>
              <a:pPr/>
              <a:t>October, 3,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5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October, 3,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6" y="6410332"/>
            <a:ext cx="1846689"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October, 3, 2018</a:t>
            </a:fld>
            <a:endParaRPr lang="en-GB" dirty="0"/>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October, 3,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October, 3, 2018</a:t>
            </a:fld>
            <a:endParaRPr lang="en-GB" dirty="0"/>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624423" y="6329363"/>
            <a:ext cx="10943167"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a:solidFill>
                    <a:schemeClr val="accent2"/>
                  </a:solidFill>
                </a:rPr>
                <a:t>Colour</a:t>
              </a:r>
              <a:r>
                <a:rPr lang="en-GB" sz="1000" b="1" baseline="0" dirty="0">
                  <a:solidFill>
                    <a:schemeClr val="accent2"/>
                  </a:solidFill>
                </a:rPr>
                <a:t> palette for PowerPoint presentations</a:t>
              </a:r>
              <a:endParaRPr lang="en-US" sz="1000" b="1" dirty="0">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a:t>Dark blue</a:t>
                </a:r>
              </a:p>
              <a:p>
                <a:r>
                  <a:rPr lang="en-GB" sz="1000" dirty="0"/>
                  <a:t>R17</a:t>
                </a:r>
                <a:r>
                  <a:rPr lang="en-GB" sz="1000" baseline="0" dirty="0"/>
                  <a:t>  G52  B88</a:t>
                </a:r>
                <a:endParaRPr lang="en-US" sz="1000" dirty="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dirty="0"/>
                  <a:t>Gold</a:t>
                </a:r>
              </a:p>
              <a:p>
                <a:r>
                  <a:rPr lang="en-GB" sz="1000" dirty="0"/>
                  <a:t>R217</a:t>
                </a:r>
                <a:r>
                  <a:rPr lang="en-GB" sz="1000" baseline="0" dirty="0"/>
                  <a:t>  G171  B22</a:t>
                </a:r>
                <a:endParaRPr lang="en-US" sz="800" dirty="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dirty="0"/>
                  <a:t>Mid blue</a:t>
                </a:r>
              </a:p>
              <a:p>
                <a:r>
                  <a:rPr lang="en-GB" sz="1000" dirty="0"/>
                  <a:t>R64</a:t>
                </a:r>
                <a:r>
                  <a:rPr lang="en-GB" sz="1000" baseline="0" dirty="0"/>
                  <a:t>  G150  B184</a:t>
                </a:r>
                <a:endParaRPr lang="en-US" sz="1000" dirty="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dirty="0">
                  <a:solidFill>
                    <a:schemeClr val="accent1"/>
                  </a:solidFill>
                </a:rPr>
                <a:t>Secondary colour palette</a:t>
              </a:r>
              <a:endParaRPr lang="en-US" sz="1000" b="1" dirty="0">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dirty="0">
                  <a:solidFill>
                    <a:schemeClr val="accent1"/>
                  </a:solidFill>
                </a:rPr>
                <a:t>Primary colour palette</a:t>
              </a:r>
              <a:endParaRPr lang="en-US" sz="1000" b="1" dirty="0">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dirty="0"/>
                  <a:t>Light grey</a:t>
                </a:r>
              </a:p>
              <a:p>
                <a:r>
                  <a:rPr lang="en-GB" sz="1000" dirty="0"/>
                  <a:t>R220</a:t>
                </a:r>
                <a:r>
                  <a:rPr lang="en-GB" sz="1000" baseline="0" dirty="0"/>
                  <a:t>  G221  B217</a:t>
                </a:r>
                <a:endParaRPr lang="en-US" sz="1000" dirty="0"/>
              </a:p>
            </p:txBody>
          </p:sp>
        </p:grpSp>
        <p:grpSp>
          <p:nvGrpSpPr>
            <p:cNvPr id="70" name="Group 27"/>
            <p:cNvGrpSpPr/>
            <p:nvPr userDrawn="1"/>
          </p:nvGrpSpPr>
          <p:grpSpPr>
            <a:xfrm>
              <a:off x="-2982575" y="2733370"/>
              <a:ext cx="2863476" cy="307777"/>
              <a:chOff x="-2928990" y="696778"/>
              <a:chExt cx="2643206" cy="307777"/>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Pea green</a:t>
                </a:r>
              </a:p>
              <a:p>
                <a:r>
                  <a:rPr lang="en-GB" sz="1000" dirty="0"/>
                  <a:t>R121</a:t>
                </a:r>
                <a:r>
                  <a:rPr lang="en-GB" sz="1000" baseline="0" dirty="0"/>
                  <a:t>  G163  B42</a:t>
                </a:r>
                <a:endParaRPr lang="en-US" sz="1000" dirty="0"/>
              </a:p>
            </p:txBody>
          </p:sp>
        </p:grpSp>
        <p:grpSp>
          <p:nvGrpSpPr>
            <p:cNvPr id="71" name="Group 60"/>
            <p:cNvGrpSpPr/>
            <p:nvPr userDrawn="1"/>
          </p:nvGrpSpPr>
          <p:grpSpPr>
            <a:xfrm>
              <a:off x="-2982571" y="3144506"/>
              <a:ext cx="2863473" cy="307777"/>
              <a:chOff x="-2982571" y="3144506"/>
              <a:chExt cx="2863473" cy="307777"/>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a:t>Forest green</a:t>
                </a:r>
              </a:p>
              <a:p>
                <a:r>
                  <a:rPr lang="en-GB" sz="1000" dirty="0"/>
                  <a:t>R</a:t>
                </a:r>
                <a:r>
                  <a:rPr lang="en-GB" sz="1000" baseline="0" dirty="0"/>
                  <a:t>0 G132  B82</a:t>
                </a:r>
                <a:endParaRPr lang="en-US" sz="1000" dirty="0"/>
              </a:p>
            </p:txBody>
          </p:sp>
        </p:grpSp>
        <p:grpSp>
          <p:nvGrpSpPr>
            <p:cNvPr id="72" name="Group 33"/>
            <p:cNvGrpSpPr/>
            <p:nvPr userDrawn="1"/>
          </p:nvGrpSpPr>
          <p:grpSpPr>
            <a:xfrm>
              <a:off x="-2982575" y="3555642"/>
              <a:ext cx="2863476" cy="307777"/>
              <a:chOff x="-2928990" y="696778"/>
              <a:chExt cx="2643206" cy="307777"/>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Bottle green</a:t>
                </a:r>
              </a:p>
              <a:p>
                <a:r>
                  <a:rPr lang="en-GB" sz="1000" dirty="0"/>
                  <a:t>R17</a:t>
                </a:r>
                <a:r>
                  <a:rPr lang="en-GB" sz="1000" baseline="0" dirty="0"/>
                  <a:t>  G179  B162</a:t>
                </a:r>
                <a:endParaRPr lang="en-US" sz="1000" dirty="0"/>
              </a:p>
            </p:txBody>
          </p:sp>
        </p:grpSp>
        <p:grpSp>
          <p:nvGrpSpPr>
            <p:cNvPr id="73" name="Group 36"/>
            <p:cNvGrpSpPr/>
            <p:nvPr userDrawn="1"/>
          </p:nvGrpSpPr>
          <p:grpSpPr>
            <a:xfrm>
              <a:off x="-2982575" y="3966778"/>
              <a:ext cx="2863476" cy="307777"/>
              <a:chOff x="-2928990" y="696778"/>
              <a:chExt cx="2643206" cy="307777"/>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Cyan</a:t>
                </a:r>
              </a:p>
              <a:p>
                <a:r>
                  <a:rPr lang="en-GB" sz="1000" dirty="0"/>
                  <a:t>R0</a:t>
                </a:r>
                <a:r>
                  <a:rPr lang="en-GB" sz="1000" baseline="0" dirty="0"/>
                  <a:t>  G156  B200</a:t>
                </a:r>
                <a:endParaRPr lang="en-US" sz="1000" dirty="0"/>
              </a:p>
            </p:txBody>
          </p:sp>
        </p:grpSp>
        <p:grpSp>
          <p:nvGrpSpPr>
            <p:cNvPr id="74" name="Group 63"/>
            <p:cNvGrpSpPr/>
            <p:nvPr userDrawn="1"/>
          </p:nvGrpSpPr>
          <p:grpSpPr>
            <a:xfrm>
              <a:off x="-2982571" y="4377914"/>
              <a:ext cx="2863473" cy="307777"/>
              <a:chOff x="-2982571" y="4377914"/>
              <a:chExt cx="2863473" cy="307777"/>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a:t>Light blue</a:t>
                </a:r>
              </a:p>
              <a:p>
                <a:r>
                  <a:rPr lang="en-GB" sz="1000" dirty="0"/>
                  <a:t>R124</a:t>
                </a:r>
                <a:r>
                  <a:rPr lang="en-GB" sz="1000" baseline="0" dirty="0"/>
                  <a:t>  G179  B225</a:t>
                </a:r>
                <a:endParaRPr lang="en-US" sz="1000" dirty="0"/>
              </a:p>
            </p:txBody>
          </p:sp>
        </p:grpSp>
        <p:grpSp>
          <p:nvGrpSpPr>
            <p:cNvPr id="75" name="Group 43"/>
            <p:cNvGrpSpPr/>
            <p:nvPr userDrawn="1"/>
          </p:nvGrpSpPr>
          <p:grpSpPr>
            <a:xfrm>
              <a:off x="-2982575" y="4789050"/>
              <a:ext cx="2863476" cy="307777"/>
              <a:chOff x="-2928990" y="696778"/>
              <a:chExt cx="2643206" cy="307777"/>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Violet</a:t>
                </a:r>
              </a:p>
              <a:p>
                <a:r>
                  <a:rPr lang="en-GB" sz="1000" dirty="0"/>
                  <a:t>R128</a:t>
                </a:r>
                <a:r>
                  <a:rPr lang="en-GB" sz="1000" baseline="0" dirty="0"/>
                  <a:t>  G118  B207</a:t>
                </a:r>
                <a:endParaRPr lang="en-US" sz="1000" dirty="0"/>
              </a:p>
            </p:txBody>
          </p:sp>
        </p:grpSp>
        <p:grpSp>
          <p:nvGrpSpPr>
            <p:cNvPr id="76" name="Group 46"/>
            <p:cNvGrpSpPr/>
            <p:nvPr userDrawn="1"/>
          </p:nvGrpSpPr>
          <p:grpSpPr>
            <a:xfrm>
              <a:off x="-2982575" y="5200186"/>
              <a:ext cx="2863476" cy="307777"/>
              <a:chOff x="-2928990" y="696778"/>
              <a:chExt cx="2643206" cy="307777"/>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Purple</a:t>
                </a:r>
              </a:p>
              <a:p>
                <a:r>
                  <a:rPr lang="en-GB" sz="1000" dirty="0"/>
                  <a:t>R143</a:t>
                </a:r>
                <a:r>
                  <a:rPr lang="en-GB" sz="1000" baseline="0" dirty="0"/>
                  <a:t>  G70  B147</a:t>
                </a:r>
                <a:endParaRPr lang="en-US" sz="1000" dirty="0"/>
              </a:p>
            </p:txBody>
          </p:sp>
        </p:grpSp>
        <p:grpSp>
          <p:nvGrpSpPr>
            <p:cNvPr id="77" name="Group 49"/>
            <p:cNvGrpSpPr/>
            <p:nvPr userDrawn="1"/>
          </p:nvGrpSpPr>
          <p:grpSpPr>
            <a:xfrm>
              <a:off x="-2982575" y="5611322"/>
              <a:ext cx="2863476" cy="307777"/>
              <a:chOff x="-2928990" y="696778"/>
              <a:chExt cx="2643206" cy="307777"/>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696778"/>
                <a:ext cx="2214578" cy="307777"/>
              </a:xfrm>
              <a:prstGeom prst="rect">
                <a:avLst/>
              </a:prstGeom>
              <a:noFill/>
            </p:spPr>
            <p:txBody>
              <a:bodyPr wrap="square" lIns="0" tIns="0" rIns="0" bIns="0" rtlCol="0">
                <a:spAutoFit/>
              </a:bodyPr>
              <a:lstStyle/>
              <a:p>
                <a:r>
                  <a:rPr lang="en-GB" sz="1000" dirty="0" err="1"/>
                  <a:t>Fuscia</a:t>
                </a:r>
                <a:endParaRPr lang="en-GB" sz="1000" dirty="0"/>
              </a:p>
              <a:p>
                <a:r>
                  <a:rPr lang="en-GB" sz="1000" dirty="0"/>
                  <a:t>R233</a:t>
                </a:r>
                <a:r>
                  <a:rPr lang="en-GB" sz="1000" baseline="0" dirty="0"/>
                  <a:t>  G69  B140</a:t>
                </a:r>
                <a:endParaRPr lang="en-US" sz="1000" dirty="0"/>
              </a:p>
            </p:txBody>
          </p:sp>
        </p:grpSp>
        <p:grpSp>
          <p:nvGrpSpPr>
            <p:cNvPr id="78" name="Group 52"/>
            <p:cNvGrpSpPr/>
            <p:nvPr userDrawn="1"/>
          </p:nvGrpSpPr>
          <p:grpSpPr>
            <a:xfrm>
              <a:off x="-2982575" y="6022458"/>
              <a:ext cx="2863476" cy="307777"/>
              <a:chOff x="-2928990" y="696778"/>
              <a:chExt cx="2643206" cy="307777"/>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Red</a:t>
                </a:r>
              </a:p>
              <a:p>
                <a:r>
                  <a:rPr lang="en-GB" sz="1000" dirty="0"/>
                  <a:t>R200</a:t>
                </a:r>
                <a:r>
                  <a:rPr lang="en-GB" sz="1000" baseline="0" dirty="0"/>
                  <a:t>  G30  B69</a:t>
                </a:r>
                <a:endParaRPr lang="en-US" sz="1000" dirty="0"/>
              </a:p>
            </p:txBody>
          </p:sp>
        </p:grpSp>
        <p:grpSp>
          <p:nvGrpSpPr>
            <p:cNvPr id="79" name="Group 55"/>
            <p:cNvGrpSpPr/>
            <p:nvPr userDrawn="1"/>
          </p:nvGrpSpPr>
          <p:grpSpPr>
            <a:xfrm>
              <a:off x="-2982575" y="6433591"/>
              <a:ext cx="2863476" cy="307777"/>
              <a:chOff x="-2928990" y="696778"/>
              <a:chExt cx="2643206" cy="307777"/>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696778"/>
                <a:ext cx="2214578" cy="307777"/>
              </a:xfrm>
              <a:prstGeom prst="rect">
                <a:avLst/>
              </a:prstGeom>
              <a:noFill/>
            </p:spPr>
            <p:txBody>
              <a:bodyPr wrap="square" lIns="0" tIns="0" rIns="0" bIns="0" rtlCol="0">
                <a:spAutoFit/>
              </a:bodyPr>
              <a:lstStyle/>
              <a:p>
                <a:r>
                  <a:rPr lang="en-GB" sz="1000" dirty="0"/>
                  <a:t>Orange</a:t>
                </a:r>
              </a:p>
              <a:p>
                <a:r>
                  <a:rPr lang="en-GB" sz="1000" dirty="0"/>
                  <a:t>R238</a:t>
                </a:r>
                <a:r>
                  <a:rPr lang="en-GB" sz="1000" baseline="0" dirty="0"/>
                  <a:t>  G116  29</a:t>
                </a:r>
                <a:endParaRPr lang="en-US" sz="1000" dirty="0"/>
              </a:p>
            </p:txBody>
          </p:sp>
        </p:grpSp>
      </p:gr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60" r:id="rId14"/>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Making Sense of Cyber Risk</a:t>
            </a:r>
            <a:br>
              <a:rPr lang="en-GB" dirty="0"/>
            </a:br>
            <a:r>
              <a:rPr lang="en-GB" dirty="0" smtClean="0"/>
              <a:t>Panel discussion</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a:t/>
            </a:r>
            <a:br>
              <a:rPr lang="en-GB" dirty="0"/>
            </a:br>
            <a:endParaRPr lang="en-GB" dirty="0"/>
          </a:p>
        </p:txBody>
      </p:sp>
      <p:sp>
        <p:nvSpPr>
          <p:cNvPr id="2051" name="Rectangle 3"/>
          <p:cNvSpPr>
            <a:spLocks noGrp="1" noChangeArrowheads="1"/>
          </p:cNvSpPr>
          <p:nvPr>
            <p:ph type="subTitle" idx="1"/>
          </p:nvPr>
        </p:nvSpPr>
        <p:spPr>
          <a:xfrm>
            <a:off x="559867" y="3356992"/>
            <a:ext cx="7675696" cy="2088232"/>
          </a:xfrm>
        </p:spPr>
        <p:txBody>
          <a:bodyPr/>
          <a:lstStyle/>
          <a:p>
            <a:r>
              <a:rPr lang="en-GB" dirty="0"/>
              <a:t>IFoA GI Asia/International Working </a:t>
            </a:r>
            <a:r>
              <a:rPr lang="en-GB" dirty="0" smtClean="0"/>
              <a:t>Party</a:t>
            </a:r>
          </a:p>
          <a:p>
            <a:endParaRPr lang="en-GB" dirty="0" smtClean="0"/>
          </a:p>
          <a:p>
            <a:endParaRPr lang="en-GB" dirty="0"/>
          </a:p>
        </p:txBody>
      </p:sp>
      <p:sp>
        <p:nvSpPr>
          <p:cNvPr id="4" name="Rectangle 4"/>
          <p:cNvSpPr>
            <a:spLocks noGrp="1" noChangeArrowheads="1"/>
          </p:cNvSpPr>
          <p:nvPr>
            <p:ph type="dt" sz="half" idx="2"/>
          </p:nvPr>
        </p:nvSpPr>
        <p:spPr/>
        <p:txBody>
          <a:bodyPr/>
          <a:lstStyle/>
          <a:p>
            <a:r>
              <a:rPr lang="en-GB" dirty="0" smtClean="0"/>
              <a:t>19 October 2018</a:t>
            </a:r>
            <a:endParaRPr lang="en-GB" dirty="0"/>
          </a:p>
        </p:txBody>
      </p:sp>
      <p:sp>
        <p:nvSpPr>
          <p:cNvPr id="5" name="Rectangle 3"/>
          <p:cNvSpPr txBox="1">
            <a:spLocks noChangeArrowheads="1"/>
          </p:cNvSpPr>
          <p:nvPr/>
        </p:nvSpPr>
        <p:spPr bwMode="auto">
          <a:xfrm>
            <a:off x="592678" y="4005064"/>
            <a:ext cx="767569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D9AB16"/>
              </a:buClr>
              <a:buFontTx/>
              <a:buNone/>
              <a:defRPr sz="2600">
                <a:solidFill>
                  <a:schemeClr val="bg1"/>
                </a:solidFill>
                <a:latin typeface="+mn-lt"/>
                <a:ea typeface="+mn-ea"/>
                <a:cs typeface="+mn-cs"/>
              </a:defRPr>
            </a:lvl1pPr>
            <a:lvl2pPr marL="717586" indent="-268301"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617" indent="-174633" algn="l" rtl="0" eaLnBrk="1" fontAlgn="base" hangingPunct="1">
              <a:spcBef>
                <a:spcPct val="50000"/>
              </a:spcBef>
              <a:spcAft>
                <a:spcPct val="0"/>
              </a:spcAft>
              <a:buClr>
                <a:srgbClr val="D9AB16"/>
              </a:buClr>
              <a:buChar char="•"/>
              <a:defRPr>
                <a:solidFill>
                  <a:srgbClr val="3F4548"/>
                </a:solidFill>
                <a:latin typeface="+mn-lt"/>
                <a:cs typeface="+mn-cs"/>
              </a:defRPr>
            </a:lvl3pPr>
            <a:lvl4pPr marL="1433585" indent="-18257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77" indent="-176222"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endParaRPr lang="en-GB" dirty="0"/>
          </a:p>
          <a:p>
            <a:r>
              <a:rPr lang="en-GB" sz="2400" i="1" dirty="0"/>
              <a:t>Peter </a:t>
            </a:r>
            <a:r>
              <a:rPr lang="en-GB" sz="2400" i="1" dirty="0" err="1"/>
              <a:t>Cashin</a:t>
            </a:r>
            <a:r>
              <a:rPr lang="en-GB" sz="2400" i="1" dirty="0"/>
              <a:t> (Partner, Kennedy’s Law)</a:t>
            </a:r>
          </a:p>
          <a:p>
            <a:r>
              <a:rPr lang="en-GB" sz="2400" i="1" dirty="0"/>
              <a:t>Allan </a:t>
            </a:r>
            <a:r>
              <a:rPr lang="en-GB" sz="2400" i="1" dirty="0" err="1"/>
              <a:t>Learoyd</a:t>
            </a:r>
            <a:r>
              <a:rPr lang="en-GB" sz="2400" i="1" dirty="0"/>
              <a:t> (</a:t>
            </a:r>
            <a:r>
              <a:rPr lang="en-GB" sz="2400" i="1" dirty="0" smtClean="0"/>
              <a:t>SVP, Casualty Underwriting, </a:t>
            </a:r>
            <a:r>
              <a:rPr lang="en-GB" sz="2400" i="1" dirty="0"/>
              <a:t>Peak Re)</a:t>
            </a:r>
          </a:p>
          <a:p>
            <a:r>
              <a:rPr lang="en-GB" sz="2400" i="1" dirty="0" err="1"/>
              <a:t>Chiew</a:t>
            </a:r>
            <a:r>
              <a:rPr lang="en-GB" sz="2400" i="1" dirty="0"/>
              <a:t> Yee Ng (Actuary, KPMG)</a:t>
            </a:r>
          </a:p>
          <a:p>
            <a:endParaRPr lang="en-GB" kern="0" dirty="0" smtClean="0">
              <a:solidFill>
                <a:srgbClr val="FF0000"/>
              </a:solidFill>
            </a:endParaRPr>
          </a:p>
          <a:p>
            <a:endParaRPr lang="en-GB" kern="0" dirty="0" smtClean="0">
              <a:solidFill>
                <a:srgbClr val="FF0000"/>
              </a:solidFill>
            </a:endParaRPr>
          </a:p>
          <a:p>
            <a:endParaRPr lang="en-GB" kern="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t>
            </a:r>
            <a:r>
              <a:rPr lang="en-US" dirty="0" smtClean="0"/>
              <a:t>Ref/Discussion] </a:t>
            </a:r>
            <a:r>
              <a:rPr lang="en-US" dirty="0" smtClean="0"/>
              <a:t>Cyber </a:t>
            </a:r>
            <a:r>
              <a:rPr lang="en-US" dirty="0" smtClean="0"/>
              <a:t>risk </a:t>
            </a:r>
            <a:r>
              <a:rPr lang="en-US" dirty="0" smtClean="0"/>
              <a:t>characteristics</a:t>
            </a:r>
            <a:endParaRPr lang="en-GB" dirty="0"/>
          </a:p>
        </p:txBody>
      </p:sp>
      <p:sp>
        <p:nvSpPr>
          <p:cNvPr id="3" name="Content Placeholder 2"/>
          <p:cNvSpPr>
            <a:spLocks noGrp="1"/>
          </p:cNvSpPr>
          <p:nvPr>
            <p:ph sz="half" idx="2"/>
          </p:nvPr>
        </p:nvSpPr>
        <p:spPr>
          <a:xfrm>
            <a:off x="625050" y="1772816"/>
            <a:ext cx="9143358" cy="3672408"/>
          </a:xfrm>
        </p:spPr>
        <p:txBody>
          <a:bodyPr/>
          <a:lstStyle/>
          <a:p>
            <a:r>
              <a:rPr lang="en-US" sz="1600" b="1" dirty="0" smtClean="0">
                <a:solidFill>
                  <a:schemeClr val="accent2"/>
                </a:solidFill>
                <a:ea typeface="SimSun" panose="02010600030101010101" pitchFamily="2" charset="-122"/>
                <a:cs typeface="Calibri" panose="020F0502020204030204" pitchFamily="34" charset="0"/>
              </a:rPr>
              <a:t>Exposure </a:t>
            </a:r>
            <a:r>
              <a:rPr lang="en-US" sz="1600" b="1" dirty="0">
                <a:solidFill>
                  <a:schemeClr val="accent2"/>
                </a:solidFill>
                <a:ea typeface="SimSun" panose="02010600030101010101" pitchFamily="2" charset="-122"/>
                <a:cs typeface="Calibri" panose="020F0502020204030204" pitchFamily="34" charset="0"/>
              </a:rPr>
              <a:t>measure: </a:t>
            </a:r>
            <a:r>
              <a:rPr lang="en-US" sz="1600" dirty="0">
                <a:latin typeface="+mj-lt"/>
                <a:ea typeface="SimSun" panose="02010600030101010101" pitchFamily="2" charset="-122"/>
                <a:cs typeface="Calibri" panose="020F0502020204030204" pitchFamily="34" charset="0"/>
              </a:rPr>
              <a:t>Turnover, number of employees</a:t>
            </a:r>
          </a:p>
          <a:p>
            <a:r>
              <a:rPr lang="en-US" sz="1600" b="1" dirty="0">
                <a:solidFill>
                  <a:schemeClr val="accent2"/>
                </a:solidFill>
                <a:ea typeface="SimSun" panose="02010600030101010101" pitchFamily="2" charset="-122"/>
                <a:cs typeface="Calibri" panose="020F0502020204030204" pitchFamily="34" charset="0"/>
              </a:rPr>
              <a:t>R</a:t>
            </a:r>
            <a:r>
              <a:rPr lang="en-US" sz="1600" b="1" dirty="0" smtClean="0">
                <a:solidFill>
                  <a:schemeClr val="accent2"/>
                </a:solidFill>
                <a:ea typeface="SimSun" panose="02010600030101010101" pitchFamily="2" charset="-122"/>
                <a:cs typeface="Calibri" panose="020F0502020204030204" pitchFamily="34" charset="0"/>
              </a:rPr>
              <a:t>ating </a:t>
            </a:r>
            <a:r>
              <a:rPr lang="en-US" sz="1600" b="1" dirty="0">
                <a:solidFill>
                  <a:schemeClr val="accent2"/>
                </a:solidFill>
                <a:ea typeface="SimSun" panose="02010600030101010101" pitchFamily="2" charset="-122"/>
                <a:cs typeface="Calibri" panose="020F0502020204030204" pitchFamily="34" charset="0"/>
              </a:rPr>
              <a:t>factors: </a:t>
            </a:r>
            <a:r>
              <a:rPr lang="en-US" sz="1600" dirty="0">
                <a:latin typeface="+mj-lt"/>
                <a:ea typeface="SimSun" panose="02010600030101010101" pitchFamily="2" charset="-122"/>
                <a:cs typeface="Calibri" panose="020F0502020204030204" pitchFamily="34" charset="0"/>
              </a:rPr>
              <a:t>industry of insured, country, </a:t>
            </a:r>
            <a:r>
              <a:rPr lang="en-US" sz="1600" dirty="0" smtClean="0">
                <a:latin typeface="+mj-lt"/>
                <a:ea typeface="SimSun" panose="02010600030101010101" pitchFamily="2" charset="-122"/>
                <a:cs typeface="Calibri" panose="020F0502020204030204" pitchFamily="34" charset="0"/>
              </a:rPr>
              <a:t>cyber security infrastructure, human element</a:t>
            </a:r>
            <a:endParaRPr lang="en-US" sz="1600" dirty="0">
              <a:latin typeface="+mj-lt"/>
              <a:ea typeface="SimSun" panose="02010600030101010101" pitchFamily="2" charset="-122"/>
              <a:cs typeface="Calibri" panose="020F0502020204030204" pitchFamily="34" charset="0"/>
            </a:endParaRPr>
          </a:p>
          <a:p>
            <a:r>
              <a:rPr lang="en-US" sz="1600" b="1" dirty="0" smtClean="0">
                <a:solidFill>
                  <a:schemeClr val="accent2"/>
                </a:solidFill>
                <a:ea typeface="SimSun" panose="02010600030101010101" pitchFamily="2" charset="-122"/>
                <a:cs typeface="Calibri" panose="020F0502020204030204" pitchFamily="34" charset="0"/>
              </a:rPr>
              <a:t>Moral </a:t>
            </a:r>
            <a:r>
              <a:rPr lang="en-US" sz="1600" b="1" dirty="0">
                <a:solidFill>
                  <a:schemeClr val="accent2"/>
                </a:solidFill>
                <a:ea typeface="SimSun" panose="02010600030101010101" pitchFamily="2" charset="-122"/>
                <a:cs typeface="Calibri" panose="020F0502020204030204" pitchFamily="34" charset="0"/>
              </a:rPr>
              <a:t>hazard / </a:t>
            </a:r>
            <a:r>
              <a:rPr lang="en-US" sz="1600" b="1" dirty="0" smtClean="0">
                <a:solidFill>
                  <a:schemeClr val="accent2"/>
                </a:solidFill>
                <a:ea typeface="SimSun" panose="02010600030101010101" pitchFamily="2" charset="-122"/>
                <a:cs typeface="Calibri" panose="020F0502020204030204" pitchFamily="34" charset="0"/>
              </a:rPr>
              <a:t>Anti-selection?</a:t>
            </a:r>
            <a:endParaRPr lang="en-US" sz="1600" b="1" dirty="0">
              <a:solidFill>
                <a:schemeClr val="accent2"/>
              </a:solidFill>
              <a:ea typeface="SimSun" panose="02010600030101010101" pitchFamily="2" charset="-122"/>
              <a:cs typeface="Calibri" panose="020F0502020204030204" pitchFamily="34" charset="0"/>
            </a:endParaRPr>
          </a:p>
          <a:p>
            <a:r>
              <a:rPr lang="en-US" sz="1600" b="1" dirty="0" smtClean="0">
                <a:solidFill>
                  <a:schemeClr val="accent2"/>
                </a:solidFill>
                <a:latin typeface="+mj-lt"/>
                <a:ea typeface="SimSun" panose="02010600030101010101" pitchFamily="2" charset="-122"/>
                <a:cs typeface="Calibri" panose="020F0502020204030204" pitchFamily="34" charset="0"/>
              </a:rPr>
              <a:t>Frequency </a:t>
            </a:r>
            <a:r>
              <a:rPr lang="en-US" sz="1600" b="1" dirty="0">
                <a:solidFill>
                  <a:schemeClr val="accent2"/>
                </a:solidFill>
                <a:latin typeface="+mj-lt"/>
                <a:ea typeface="SimSun" panose="02010600030101010101" pitchFamily="2" charset="-122"/>
                <a:cs typeface="Calibri" panose="020F0502020204030204" pitchFamily="34" charset="0"/>
              </a:rPr>
              <a:t>/ severity: </a:t>
            </a:r>
            <a:r>
              <a:rPr lang="en-US" sz="1600" dirty="0">
                <a:latin typeface="+mj-lt"/>
                <a:ea typeface="SimSun" panose="02010600030101010101" pitchFamily="2" charset="-122"/>
                <a:cs typeface="Calibri" panose="020F0502020204030204" pitchFamily="34" charset="0"/>
              </a:rPr>
              <a:t>Both high-frequency, low </a:t>
            </a:r>
            <a:r>
              <a:rPr lang="en-US" sz="1600" dirty="0" smtClean="0">
                <a:latin typeface="+mj-lt"/>
                <a:ea typeface="SimSun" panose="02010600030101010101" pitchFamily="2" charset="-122"/>
                <a:cs typeface="Calibri" panose="020F0502020204030204" pitchFamily="34" charset="0"/>
              </a:rPr>
              <a:t>severity attritional </a:t>
            </a:r>
            <a:r>
              <a:rPr lang="en-US" sz="1600" dirty="0">
                <a:latin typeface="+mj-lt"/>
                <a:ea typeface="SimSun" panose="02010600030101010101" pitchFamily="2" charset="-122"/>
                <a:cs typeface="Calibri" panose="020F0502020204030204" pitchFamily="34" charset="0"/>
              </a:rPr>
              <a:t>losses as well as low-frequency high severity </a:t>
            </a:r>
            <a:r>
              <a:rPr lang="en-US" sz="1600" dirty="0" smtClean="0">
                <a:latin typeface="+mj-lt"/>
                <a:ea typeface="SimSun" panose="02010600030101010101" pitchFamily="2" charset="-122"/>
                <a:cs typeface="Calibri" panose="020F0502020204030204" pitchFamily="34" charset="0"/>
              </a:rPr>
              <a:t>losses. </a:t>
            </a:r>
            <a:endParaRPr lang="en-US" sz="1600" dirty="0">
              <a:latin typeface="+mj-lt"/>
              <a:ea typeface="SimSun" panose="02010600030101010101" pitchFamily="2" charset="-122"/>
              <a:cs typeface="Calibri" panose="020F0502020204030204" pitchFamily="34" charset="0"/>
            </a:endParaRPr>
          </a:p>
          <a:p>
            <a:r>
              <a:rPr lang="en-US" sz="1600" b="1" dirty="0">
                <a:solidFill>
                  <a:schemeClr val="accent2"/>
                </a:solidFill>
                <a:latin typeface="+mj-lt"/>
                <a:ea typeface="SimSun" panose="02010600030101010101" pitchFamily="2" charset="-122"/>
                <a:cs typeface="Calibri" panose="020F0502020204030204" pitchFamily="34" charset="0"/>
              </a:rPr>
              <a:t>Long-tailed / short-tailed? </a:t>
            </a:r>
            <a:r>
              <a:rPr lang="en-US" sz="1600" dirty="0">
                <a:latin typeface="+mj-lt"/>
                <a:ea typeface="SimSun" panose="02010600030101010101" pitchFamily="2" charset="-122"/>
                <a:cs typeface="Calibri" panose="020F0502020204030204" pitchFamily="34" charset="0"/>
              </a:rPr>
              <a:t>Short reporting delay (from a large attack – though some breaches harder to discover). Settlement delay – </a:t>
            </a:r>
            <a:r>
              <a:rPr lang="en-US" sz="1600" dirty="0" smtClean="0">
                <a:latin typeface="+mj-lt"/>
                <a:ea typeface="SimSun" panose="02010600030101010101" pitchFamily="2" charset="-122"/>
                <a:cs typeface="Calibri" panose="020F0502020204030204" pitchFamily="34" charset="0"/>
              </a:rPr>
              <a:t>case by case.</a:t>
            </a:r>
            <a:endParaRPr lang="en-US" sz="1600" b="1" dirty="0" smtClean="0">
              <a:solidFill>
                <a:schemeClr val="accent2"/>
              </a:solidFill>
              <a:latin typeface="+mj-lt"/>
              <a:ea typeface="SimSun" panose="02010600030101010101" pitchFamily="2" charset="-122"/>
              <a:cs typeface="Calibri" panose="020F0502020204030204" pitchFamily="34" charset="0"/>
            </a:endParaRPr>
          </a:p>
          <a:p>
            <a:r>
              <a:rPr lang="en-US" sz="1600" b="1" dirty="0" smtClean="0">
                <a:solidFill>
                  <a:schemeClr val="accent2"/>
                </a:solidFill>
                <a:latin typeface="+mj-lt"/>
                <a:ea typeface="SimSun" panose="02010600030101010101" pitchFamily="2" charset="-122"/>
                <a:cs typeface="Calibri" panose="020F0502020204030204" pitchFamily="34" charset="0"/>
              </a:rPr>
              <a:t>Claims basis: </a:t>
            </a:r>
            <a:r>
              <a:rPr lang="en-US" sz="1600" dirty="0">
                <a:latin typeface="+mj-lt"/>
                <a:ea typeface="SimSun" panose="02010600030101010101" pitchFamily="2" charset="-122"/>
                <a:cs typeface="Calibri" panose="020F0502020204030204" pitchFamily="34" charset="0"/>
              </a:rPr>
              <a:t>claims-made or date of loss</a:t>
            </a:r>
            <a:r>
              <a:rPr lang="en-US" sz="1600" dirty="0" smtClean="0">
                <a:latin typeface="+mj-lt"/>
                <a:ea typeface="SimSun" panose="02010600030101010101" pitchFamily="2" charset="-122"/>
                <a:cs typeface="Calibri" panose="020F0502020204030204" pitchFamily="34" charset="0"/>
              </a:rPr>
              <a:t>? Risk-attaching reinsurance</a:t>
            </a:r>
          </a:p>
          <a:p>
            <a:r>
              <a:rPr lang="en-US" sz="1600" b="1" dirty="0" smtClean="0">
                <a:solidFill>
                  <a:schemeClr val="accent2"/>
                </a:solidFill>
                <a:latin typeface="+mj-lt"/>
                <a:ea typeface="SimSun" panose="02010600030101010101" pitchFamily="2" charset="-122"/>
                <a:cs typeface="Calibri" panose="020F0502020204030204" pitchFamily="34" charset="0"/>
              </a:rPr>
              <a:t>Event definition: </a:t>
            </a:r>
            <a:r>
              <a:rPr lang="en-US" sz="1600" dirty="0">
                <a:latin typeface="+mj-lt"/>
                <a:ea typeface="SimSun" panose="02010600030101010101" pitchFamily="2" charset="-122"/>
                <a:cs typeface="Calibri" panose="020F0502020204030204" pitchFamily="34" charset="0"/>
              </a:rPr>
              <a:t>no commonly-accepted definition at present</a:t>
            </a:r>
            <a:endParaRPr lang="en-GB" sz="1600" dirty="0">
              <a:latin typeface="+mj-lt"/>
              <a:ea typeface="SimSun" panose="02010600030101010101" pitchFamily="2" charset="-122"/>
              <a:cs typeface="Calibri" panose="020F0502020204030204" pitchFamily="34" charset="0"/>
            </a:endParaRPr>
          </a:p>
          <a:p>
            <a:endParaRPr lang="en-US" sz="1600" b="1" dirty="0">
              <a:solidFill>
                <a:schemeClr val="accent2"/>
              </a:solidFill>
              <a:ea typeface="SimSun" panose="02010600030101010101" pitchFamily="2" charset="-122"/>
              <a:cs typeface="Calibri" panose="020F0502020204030204" pitchFamily="34" charset="0"/>
            </a:endParaRPr>
          </a:p>
          <a:p>
            <a:endParaRPr lang="en-US" sz="1600" b="1" dirty="0">
              <a:solidFill>
                <a:schemeClr val="accent2"/>
              </a:solidFill>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pPr lvl="1"/>
            <a:endParaRPr lang="en-GB" sz="1600" dirty="0">
              <a:latin typeface="+mj-lt"/>
              <a:ea typeface="SimSun" panose="02010600030101010101" pitchFamily="2" charset="-122"/>
              <a:cs typeface="Calibri" panose="020F0502020204030204" pitchFamily="34" charset="0"/>
            </a:endParaRPr>
          </a:p>
          <a:p>
            <a:pPr lvl="1"/>
            <a:r>
              <a:rPr lang="en-GB" sz="1600" dirty="0">
                <a:latin typeface="+mj-lt"/>
                <a:ea typeface="SimSun" panose="02010600030101010101" pitchFamily="2" charset="-122"/>
                <a:cs typeface="Calibri" panose="020F0502020204030204" pitchFamily="34" charset="0"/>
              </a:rPr>
              <a:t>c</a:t>
            </a:r>
          </a:p>
        </p:txBody>
      </p:sp>
      <p:sp>
        <p:nvSpPr>
          <p:cNvPr id="5" name="Slide Number Placeholder 4"/>
          <p:cNvSpPr>
            <a:spLocks noGrp="1"/>
          </p:cNvSpPr>
          <p:nvPr>
            <p:ph type="sldNum" sz="quarter" idx="12"/>
          </p:nvPr>
        </p:nvSpPr>
        <p:spPr/>
        <p:txBody>
          <a:bodyPr/>
          <a:lstStyle/>
          <a:p>
            <a:fld id="{FE8DA6AF-1811-4E27-A96F-54109F1D0275}" type="slidenum">
              <a:rPr lang="en-GB" smtClean="0"/>
              <a:pPr/>
              <a:t>10</a:t>
            </a:fld>
            <a:endParaRPr lang="en-GB"/>
          </a:p>
        </p:txBody>
      </p:sp>
      <p:sp>
        <p:nvSpPr>
          <p:cNvPr id="9" name="Rectangle 8">
            <a:extLst>
              <a:ext uri="{FF2B5EF4-FFF2-40B4-BE49-F238E27FC236}">
                <a16:creationId xmlns:a16="http://schemas.microsoft.com/office/drawing/2014/main" xmlns="" id="{7E3F0313-262E-4528-A8E8-3B87D77C177C}"/>
              </a:ext>
            </a:extLst>
          </p:cNvPr>
          <p:cNvSpPr/>
          <p:nvPr/>
        </p:nvSpPr>
        <p:spPr>
          <a:xfrm>
            <a:off x="527054" y="5160330"/>
            <a:ext cx="9745410" cy="584775"/>
          </a:xfrm>
          <a:prstGeom prst="rect">
            <a:avLst/>
          </a:prstGeom>
        </p:spPr>
        <p:txBody>
          <a:bodyPr wrap="square">
            <a:spAutoFit/>
          </a:bodyPr>
          <a:lstStyle/>
          <a:p>
            <a:pPr marL="285750" indent="-285750">
              <a:buFont typeface="Arial" panose="020B0604020202020204" pitchFamily="34" charset="0"/>
              <a:buChar char="•"/>
            </a:pPr>
            <a:r>
              <a:rPr lang="en-GB" sz="1600" b="1" dirty="0">
                <a:solidFill>
                  <a:schemeClr val="accent4"/>
                </a:solidFill>
                <a:ea typeface="SimSun" panose="02010600030101010101" pitchFamily="2" charset="-122"/>
                <a:cs typeface="Calibri" panose="020F0502020204030204" pitchFamily="34" charset="0"/>
              </a:rPr>
              <a:t>Can/should compliance with regulations be </a:t>
            </a:r>
            <a:r>
              <a:rPr lang="en-GB" sz="1600" b="1" dirty="0" smtClean="0">
                <a:solidFill>
                  <a:schemeClr val="accent4"/>
                </a:solidFill>
                <a:ea typeface="SimSun" panose="02010600030101010101" pitchFamily="2" charset="-122"/>
                <a:cs typeface="Calibri" panose="020F0502020204030204" pitchFamily="34" charset="0"/>
              </a:rPr>
              <a:t>used as a </a:t>
            </a:r>
            <a:r>
              <a:rPr lang="en-GB" sz="1600" b="1" dirty="0">
                <a:solidFill>
                  <a:schemeClr val="accent4"/>
                </a:solidFill>
                <a:ea typeface="SimSun" panose="02010600030101010101" pitchFamily="2" charset="-122"/>
                <a:cs typeface="Calibri" panose="020F0502020204030204" pitchFamily="34" charset="0"/>
              </a:rPr>
              <a:t>condition of coverage, or </a:t>
            </a:r>
            <a:r>
              <a:rPr lang="en-GB" sz="1600" b="1" dirty="0" smtClean="0">
                <a:solidFill>
                  <a:schemeClr val="accent4"/>
                </a:solidFill>
                <a:ea typeface="SimSun" panose="02010600030101010101" pitchFamily="2" charset="-122"/>
                <a:cs typeface="Calibri" panose="020F0502020204030204" pitchFamily="34" charset="0"/>
              </a:rPr>
              <a:t>rating </a:t>
            </a:r>
            <a:r>
              <a:rPr lang="en-GB" sz="1600" b="1" dirty="0">
                <a:solidFill>
                  <a:schemeClr val="accent4"/>
                </a:solidFill>
                <a:ea typeface="SimSun" panose="02010600030101010101" pitchFamily="2" charset="-122"/>
                <a:cs typeface="Calibri" panose="020F0502020204030204" pitchFamily="34" charset="0"/>
              </a:rPr>
              <a:t>factor</a:t>
            </a:r>
            <a:r>
              <a:rPr lang="en-GB" sz="1600" b="1" dirty="0" smtClean="0">
                <a:solidFill>
                  <a:schemeClr val="accent4"/>
                </a:solidFill>
                <a:ea typeface="SimSun" panose="02010600030101010101" pitchFamily="2" charset="-122"/>
                <a:cs typeface="Calibri" panose="020F0502020204030204" pitchFamily="34" charset="0"/>
              </a:rPr>
              <a:t>?</a:t>
            </a:r>
          </a:p>
          <a:p>
            <a:pPr marL="285750" indent="-285750">
              <a:buFont typeface="Arial" panose="020B0604020202020204" pitchFamily="34" charset="0"/>
              <a:buChar char="•"/>
            </a:pPr>
            <a:endParaRPr lang="en-GB" sz="1600" b="1" dirty="0">
              <a:solidFill>
                <a:schemeClr val="accent4"/>
              </a:solidFill>
              <a:ea typeface="SimSun" panose="02010600030101010101" pitchFamily="2" charset="-122"/>
              <a:cs typeface="Calibri" panose="020F0502020204030204" pitchFamily="34" charset="0"/>
            </a:endParaRPr>
          </a:p>
        </p:txBody>
      </p:sp>
      <p:sp>
        <p:nvSpPr>
          <p:cNvPr id="10" name="Date Placeholder 3"/>
          <p:cNvSpPr>
            <a:spLocks noGrp="1"/>
          </p:cNvSpPr>
          <p:nvPr>
            <p:ph type="dt" sz="half" idx="10"/>
          </p:nvPr>
        </p:nvSpPr>
        <p:spPr/>
        <p:txBody>
          <a:bodyPr/>
          <a:lstStyle/>
          <a:p>
            <a:r>
              <a:rPr lang="en-GB" dirty="0" smtClean="0"/>
              <a:t>19 October 2018</a:t>
            </a:r>
            <a:endParaRPr lang="en-GB" dirty="0"/>
          </a:p>
        </p:txBody>
      </p:sp>
    </p:spTree>
    <p:extLst>
      <p:ext uri="{BB962C8B-B14F-4D97-AF65-F5344CB8AC3E}">
        <p14:creationId xmlns:p14="http://schemas.microsoft.com/office/powerpoint/2010/main" val="2054086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5581EA3C-3AB5-4F5B-AD21-F711FADFF5F6}"/>
              </a:ext>
            </a:extLst>
          </p:cNvPr>
          <p:cNvSpPr>
            <a:spLocks noGrp="1"/>
          </p:cNvSpPr>
          <p:nvPr>
            <p:ph type="title"/>
          </p:nvPr>
        </p:nvSpPr>
        <p:spPr/>
        <p:txBody>
          <a:bodyPr/>
          <a:lstStyle/>
          <a:p>
            <a:endParaRPr lang="en-SG"/>
          </a:p>
        </p:txBody>
      </p:sp>
      <p:sp>
        <p:nvSpPr>
          <p:cNvPr id="7" name="Date Placeholder 6">
            <a:extLst>
              <a:ext uri="{FF2B5EF4-FFF2-40B4-BE49-F238E27FC236}">
                <a16:creationId xmlns:a16="http://schemas.microsoft.com/office/drawing/2014/main" xmlns="" id="{97695367-3E08-49DE-A4CF-83284B551D13}"/>
              </a:ext>
            </a:extLst>
          </p:cNvPr>
          <p:cNvSpPr>
            <a:spLocks noGrp="1"/>
          </p:cNvSpPr>
          <p:nvPr>
            <p:ph type="dt" sz="half" idx="10"/>
          </p:nvPr>
        </p:nvSpPr>
        <p:spPr/>
        <p:txBody>
          <a:bodyPr/>
          <a:lstStyle/>
          <a:p>
            <a:fld id="{F2D14434-9E7D-48B3-A0B1-B61FF5889F61}" type="datetime4">
              <a:rPr lang="en-GB" smtClean="0"/>
              <a:pPr/>
              <a:t>October, 3, 2018</a:t>
            </a:fld>
            <a:endParaRPr lang="en-GB"/>
          </a:p>
        </p:txBody>
      </p:sp>
      <p:sp>
        <p:nvSpPr>
          <p:cNvPr id="8" name="Slide Number Placeholder 7">
            <a:extLst>
              <a:ext uri="{FF2B5EF4-FFF2-40B4-BE49-F238E27FC236}">
                <a16:creationId xmlns:a16="http://schemas.microsoft.com/office/drawing/2014/main" xmlns="" id="{A3827248-0E22-4F27-9254-738C91BBB66E}"/>
              </a:ext>
            </a:extLst>
          </p:cNvPr>
          <p:cNvSpPr>
            <a:spLocks noGrp="1"/>
          </p:cNvSpPr>
          <p:nvPr>
            <p:ph type="sldNum" sz="quarter" idx="12"/>
          </p:nvPr>
        </p:nvSpPr>
        <p:spPr/>
        <p:txBody>
          <a:bodyPr/>
          <a:lstStyle/>
          <a:p>
            <a:fld id="{1FB513AD-2D40-40B6-B454-91430654BAD4}" type="slidenum">
              <a:rPr lang="en-GB" smtClean="0"/>
              <a:pPr/>
              <a:t>2</a:t>
            </a:fld>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3"/>
            <a:ext cx="12192000" cy="6855614"/>
          </a:xfrm>
          <a:prstGeom prst="rect">
            <a:avLst/>
          </a:prstGeom>
        </p:spPr>
      </p:pic>
    </p:spTree>
    <p:extLst>
      <p:ext uri="{BB962C8B-B14F-4D97-AF65-F5344CB8AC3E}">
        <p14:creationId xmlns:p14="http://schemas.microsoft.com/office/powerpoint/2010/main" val="228911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major cyber catastrophe: </a:t>
            </a:r>
            <a:r>
              <a:rPr lang="en-US" dirty="0" err="1"/>
              <a:t>NotPetya</a:t>
            </a:r>
            <a:r>
              <a:rPr lang="en-US" dirty="0"/>
              <a:t> (June 2017)</a:t>
            </a:r>
            <a:endParaRPr lang="en-GB" dirty="0"/>
          </a:p>
        </p:txBody>
      </p:sp>
      <p:sp>
        <p:nvSpPr>
          <p:cNvPr id="3" name="Content Placeholder 2"/>
          <p:cNvSpPr>
            <a:spLocks noGrp="1"/>
          </p:cNvSpPr>
          <p:nvPr>
            <p:ph sz="half" idx="2"/>
          </p:nvPr>
        </p:nvSpPr>
        <p:spPr>
          <a:xfrm>
            <a:off x="625049" y="1772816"/>
            <a:ext cx="7088955" cy="3672408"/>
          </a:xfrm>
        </p:spPr>
        <p:txBody>
          <a:bodyPr/>
          <a:lstStyle/>
          <a:p>
            <a:r>
              <a:rPr lang="en-US" sz="1600" b="1" dirty="0" err="1">
                <a:solidFill>
                  <a:schemeClr val="accent2"/>
                </a:solidFill>
                <a:latin typeface="+mj-lt"/>
                <a:ea typeface="SimSun" panose="02010600030101010101" pitchFamily="2" charset="-122"/>
                <a:cs typeface="Calibri" panose="020F0502020204030204" pitchFamily="34" charset="0"/>
              </a:rPr>
              <a:t>NotPetya</a:t>
            </a:r>
            <a:r>
              <a:rPr lang="en-US" sz="1600" b="1" dirty="0">
                <a:solidFill>
                  <a:schemeClr val="accent2"/>
                </a:solidFill>
                <a:latin typeface="+mj-lt"/>
                <a:ea typeface="SimSun" panose="02010600030101010101" pitchFamily="2" charset="-122"/>
                <a:cs typeface="Calibri" panose="020F0502020204030204" pitchFamily="34" charset="0"/>
              </a:rPr>
              <a:t> was: </a:t>
            </a:r>
            <a:r>
              <a:rPr lang="en-US" sz="1600" dirty="0">
                <a:latin typeface="+mj-lt"/>
                <a:ea typeface="SimSun" panose="02010600030101010101" pitchFamily="2" charset="-122"/>
                <a:cs typeface="Calibri" panose="020F0502020204030204" pitchFamily="34" charset="0"/>
              </a:rPr>
              <a:t>A</a:t>
            </a:r>
            <a:r>
              <a:rPr lang="en-US" sz="1600" b="1" dirty="0">
                <a:solidFill>
                  <a:schemeClr val="accent4"/>
                </a:solidFill>
                <a:latin typeface="+mj-lt"/>
                <a:ea typeface="SimSun" panose="02010600030101010101" pitchFamily="2" charset="-122"/>
                <a:cs typeface="Calibri" panose="020F0502020204030204" pitchFamily="34" charset="0"/>
              </a:rPr>
              <a:t> </a:t>
            </a:r>
            <a:r>
              <a:rPr lang="en-GB" sz="1600" dirty="0">
                <a:latin typeface="+mj-lt"/>
                <a:ea typeface="SimSun" panose="02010600030101010101" pitchFamily="2" charset="-122"/>
                <a:cs typeface="Calibri" panose="020F0502020204030204" pitchFamily="34" charset="0"/>
              </a:rPr>
              <a:t>state-sponsored cyber attack on a Ukrainian accounting software firm. Designed to infect users and spread through corporate networks, corrupting equipment and deleting data.</a:t>
            </a:r>
          </a:p>
          <a:p>
            <a:r>
              <a:rPr lang="en-US" sz="1600" b="1" dirty="0" smtClean="0">
                <a:solidFill>
                  <a:schemeClr val="accent2"/>
                </a:solidFill>
                <a:ea typeface="SimSun" panose="02010600030101010101" pitchFamily="2" charset="-122"/>
                <a:cs typeface="Calibri" panose="020F0502020204030204" pitchFamily="34" charset="0"/>
              </a:rPr>
              <a:t>What </a:t>
            </a:r>
            <a:r>
              <a:rPr lang="en-US" sz="1600" b="1" dirty="0">
                <a:solidFill>
                  <a:schemeClr val="accent2"/>
                </a:solidFill>
                <a:ea typeface="SimSun" panose="02010600030101010101" pitchFamily="2" charset="-122"/>
                <a:cs typeface="Calibri" panose="020F0502020204030204" pitchFamily="34" charset="0"/>
              </a:rPr>
              <a:t>made this a catastrophic event? </a:t>
            </a:r>
            <a:r>
              <a:rPr lang="en-US" sz="1600" dirty="0" err="1">
                <a:solidFill>
                  <a:schemeClr val="tx1"/>
                </a:solidFill>
                <a:ea typeface="SimSun" panose="02010600030101010101" pitchFamily="2" charset="-122"/>
                <a:cs typeface="Calibri" panose="020F0502020204030204" pitchFamily="34" charset="0"/>
              </a:rPr>
              <a:t>NotPetya</a:t>
            </a:r>
            <a:r>
              <a:rPr lang="en-US" sz="1600" dirty="0">
                <a:solidFill>
                  <a:schemeClr val="tx1"/>
                </a:solidFill>
                <a:ea typeface="SimSun" panose="02010600030101010101" pitchFamily="2" charset="-122"/>
                <a:cs typeface="Calibri" panose="020F0502020204030204" pitchFamily="34" charset="0"/>
              </a:rPr>
              <a:t> spread quickly, disrupting </a:t>
            </a:r>
            <a:r>
              <a:rPr lang="en-US" sz="1600" dirty="0" smtClean="0">
                <a:solidFill>
                  <a:schemeClr val="tx1"/>
                </a:solidFill>
                <a:ea typeface="SimSun" panose="02010600030101010101" pitchFamily="2" charset="-122"/>
                <a:cs typeface="Calibri" panose="020F0502020204030204" pitchFamily="34" charset="0"/>
              </a:rPr>
              <a:t>multinationals such as Maersk, FedEx and Merck</a:t>
            </a:r>
            <a:endParaRPr lang="en-US" sz="1600" dirty="0">
              <a:solidFill>
                <a:schemeClr val="tx1"/>
              </a:solidFill>
              <a:ea typeface="SimSun" panose="02010600030101010101" pitchFamily="2" charset="-122"/>
              <a:cs typeface="Calibri" panose="020F0502020204030204" pitchFamily="34" charset="0"/>
            </a:endParaRPr>
          </a:p>
          <a:p>
            <a:pPr lvl="1"/>
            <a:r>
              <a:rPr lang="en-US" sz="1600" dirty="0">
                <a:solidFill>
                  <a:schemeClr val="tx1"/>
                </a:solidFill>
                <a:ea typeface="SimSun" panose="02010600030101010101" pitchFamily="2" charset="-122"/>
                <a:cs typeface="Calibri" panose="020F0502020204030204" pitchFamily="34" charset="0"/>
              </a:rPr>
              <a:t>In various industries</a:t>
            </a:r>
          </a:p>
          <a:p>
            <a:pPr lvl="1"/>
            <a:r>
              <a:rPr lang="en-US" sz="1600" dirty="0">
                <a:solidFill>
                  <a:schemeClr val="tx1"/>
                </a:solidFill>
                <a:ea typeface="SimSun" panose="02010600030101010101" pitchFamily="2" charset="-122"/>
                <a:cs typeface="Calibri" panose="020F0502020204030204" pitchFamily="34" charset="0"/>
              </a:rPr>
              <a:t>Across geographical borders</a:t>
            </a:r>
          </a:p>
          <a:p>
            <a:pPr lvl="1"/>
            <a:r>
              <a:rPr lang="en-US" sz="1600" dirty="0">
                <a:solidFill>
                  <a:schemeClr val="tx1"/>
                </a:solidFill>
                <a:ea typeface="SimSun" panose="02010600030101010101" pitchFamily="2" charset="-122"/>
                <a:cs typeface="Calibri" panose="020F0502020204030204" pitchFamily="34" charset="0"/>
              </a:rPr>
              <a:t>Causing insured losses </a:t>
            </a:r>
            <a:r>
              <a:rPr lang="en-US" sz="1600" u="sng" dirty="0">
                <a:solidFill>
                  <a:schemeClr val="tx1"/>
                </a:solidFill>
                <a:ea typeface="SimSun" panose="02010600030101010101" pitchFamily="2" charset="-122"/>
                <a:cs typeface="Calibri" panose="020F0502020204030204" pitchFamily="34" charset="0"/>
              </a:rPr>
              <a:t>across multiple lines of </a:t>
            </a:r>
            <a:r>
              <a:rPr lang="en-US" sz="1600" u="sng" dirty="0" smtClean="0">
                <a:solidFill>
                  <a:schemeClr val="tx1"/>
                </a:solidFill>
                <a:ea typeface="SimSun" panose="02010600030101010101" pitchFamily="2" charset="-122"/>
                <a:cs typeface="Calibri" panose="020F0502020204030204" pitchFamily="34" charset="0"/>
              </a:rPr>
              <a:t>business</a:t>
            </a:r>
          </a:p>
          <a:p>
            <a:pPr>
              <a:spcBef>
                <a:spcPts val="1200"/>
              </a:spcBef>
            </a:pPr>
            <a:r>
              <a:rPr lang="en-GB" sz="1600" dirty="0" smtClean="0">
                <a:solidFill>
                  <a:schemeClr val="tx1"/>
                </a:solidFill>
                <a:ea typeface="SimSun" panose="02010600030101010101" pitchFamily="2" charset="-122"/>
                <a:cs typeface="Calibri" panose="020F0502020204030204" pitchFamily="34" charset="0"/>
              </a:rPr>
              <a:t>Many companies affected did not have standalone cyber cover</a:t>
            </a:r>
            <a:r>
              <a:rPr lang="en-GB" sz="1600" dirty="0" smtClean="0">
                <a:solidFill>
                  <a:schemeClr val="accent2"/>
                </a:solidFill>
                <a:ea typeface="SimSun" panose="02010600030101010101" pitchFamily="2" charset="-122"/>
                <a:cs typeface="Calibri" panose="020F0502020204030204" pitchFamily="34" charset="0"/>
              </a:rPr>
              <a:t>.</a:t>
            </a:r>
          </a:p>
          <a:p>
            <a:pPr>
              <a:spcBef>
                <a:spcPts val="1200"/>
              </a:spcBef>
            </a:pPr>
            <a:r>
              <a:rPr lang="en-GB" sz="1600" b="1" dirty="0" smtClean="0">
                <a:solidFill>
                  <a:schemeClr val="accent2"/>
                </a:solidFill>
                <a:ea typeface="SimSun" panose="02010600030101010101" pitchFamily="2" charset="-122"/>
                <a:cs typeface="Calibri" panose="020F0502020204030204" pitchFamily="34" charset="0"/>
              </a:rPr>
              <a:t>Merck </a:t>
            </a:r>
            <a:r>
              <a:rPr lang="en-GB" sz="1600" b="1" dirty="0">
                <a:solidFill>
                  <a:schemeClr val="accent2"/>
                </a:solidFill>
                <a:ea typeface="SimSun" panose="02010600030101010101" pitchFamily="2" charset="-122"/>
                <a:cs typeface="Calibri" panose="020F0502020204030204" pitchFamily="34" charset="0"/>
              </a:rPr>
              <a:t>loss</a:t>
            </a:r>
            <a:r>
              <a:rPr lang="en-GB" sz="1600" b="1" dirty="0">
                <a:ea typeface="SimSun" panose="02010600030101010101" pitchFamily="2" charset="-122"/>
                <a:cs typeface="Calibri" panose="020F0502020204030204" pitchFamily="34" charset="0"/>
              </a:rPr>
              <a:t>:</a:t>
            </a:r>
            <a:r>
              <a:rPr lang="en-GB" sz="1600" dirty="0">
                <a:ea typeface="SimSun" panose="02010600030101010101" pitchFamily="2" charset="-122"/>
                <a:cs typeface="Calibri" panose="020F0502020204030204" pitchFamily="34" charset="0"/>
              </a:rPr>
              <a:t> pharmaceutical giant Merck’s production </a:t>
            </a:r>
            <a:r>
              <a:rPr lang="en-GB" sz="1600" dirty="0" smtClean="0">
                <a:ea typeface="SimSun" panose="02010600030101010101" pitchFamily="2" charset="-122"/>
                <a:cs typeface="Calibri" panose="020F0502020204030204" pitchFamily="34" charset="0"/>
              </a:rPr>
              <a:t>lines </a:t>
            </a:r>
            <a:r>
              <a:rPr lang="en-GB" sz="1600" dirty="0">
                <a:ea typeface="SimSun" panose="02010600030101010101" pitchFamily="2" charset="-122"/>
                <a:cs typeface="Calibri" panose="020F0502020204030204" pitchFamily="34" charset="0"/>
              </a:rPr>
              <a:t>disrupted. </a:t>
            </a:r>
          </a:p>
          <a:p>
            <a:pPr lvl="1">
              <a:spcBef>
                <a:spcPts val="1200"/>
              </a:spcBef>
            </a:pPr>
            <a:r>
              <a:rPr lang="en-GB" sz="1600" dirty="0" smtClean="0">
                <a:ea typeface="SimSun" panose="02010600030101010101" pitchFamily="2" charset="-122"/>
                <a:cs typeface="Calibri" panose="020F0502020204030204" pitchFamily="34" charset="0"/>
              </a:rPr>
              <a:t>Standalone </a:t>
            </a:r>
            <a:r>
              <a:rPr lang="en-GB" sz="1600" dirty="0">
                <a:ea typeface="SimSun" panose="02010600030101010101" pitchFamily="2" charset="-122"/>
                <a:cs typeface="Calibri" panose="020F0502020204030204" pitchFamily="34" charset="0"/>
              </a:rPr>
              <a:t>cyber </a:t>
            </a:r>
            <a:r>
              <a:rPr lang="en-GB" sz="1600" dirty="0" smtClean="0">
                <a:ea typeface="SimSun" panose="02010600030101010101" pitchFamily="2" charset="-122"/>
                <a:cs typeface="Calibri" panose="020F0502020204030204" pitchFamily="34" charset="0"/>
              </a:rPr>
              <a:t>limits </a:t>
            </a:r>
            <a:r>
              <a:rPr lang="en-GB" sz="1600" dirty="0">
                <a:ea typeface="SimSun" panose="02010600030101010101" pitchFamily="2" charset="-122"/>
                <a:cs typeface="Calibri" panose="020F0502020204030204" pitchFamily="34" charset="0"/>
              </a:rPr>
              <a:t>expected to be </a:t>
            </a:r>
            <a:r>
              <a:rPr lang="en-GB" sz="1600" dirty="0" smtClean="0">
                <a:ea typeface="SimSun" panose="02010600030101010101" pitchFamily="2" charset="-122"/>
                <a:cs typeface="Calibri" panose="020F0502020204030204" pitchFamily="34" charset="0"/>
              </a:rPr>
              <a:t>exhausted. Also </a:t>
            </a:r>
            <a:r>
              <a:rPr lang="en-GB" sz="1600" dirty="0">
                <a:ea typeface="SimSun" panose="02010600030101010101" pitchFamily="2" charset="-122"/>
                <a:cs typeface="Calibri" panose="020F0502020204030204" pitchFamily="34" charset="0"/>
              </a:rPr>
              <a:t>may lead to claims on its Property policies, though potential disputes with insurers on </a:t>
            </a:r>
            <a:r>
              <a:rPr lang="en-GB" sz="1600" dirty="0" err="1">
                <a:ea typeface="SimSun" panose="02010600030101010101" pitchFamily="2" charset="-122"/>
                <a:cs typeface="Calibri" panose="020F0502020204030204" pitchFamily="34" charset="0"/>
              </a:rPr>
              <a:t>coverages</a:t>
            </a:r>
            <a:r>
              <a:rPr lang="en-GB" sz="1600" dirty="0">
                <a:ea typeface="SimSun" panose="02010600030101010101" pitchFamily="2" charset="-122"/>
                <a:cs typeface="Calibri" panose="020F0502020204030204" pitchFamily="34" charset="0"/>
              </a:rPr>
              <a:t> noted. </a:t>
            </a:r>
          </a:p>
          <a:p>
            <a:pPr lvl="1"/>
            <a:endParaRPr lang="en-US" sz="1600" u="sng" dirty="0" smtClean="0">
              <a:solidFill>
                <a:schemeClr val="tx1"/>
              </a:solidFill>
              <a:ea typeface="SimSun" panose="02010600030101010101" pitchFamily="2" charset="-122"/>
              <a:cs typeface="Calibri" panose="020F0502020204030204" pitchFamily="34" charset="0"/>
            </a:endParaRPr>
          </a:p>
          <a:p>
            <a:pPr lvl="1"/>
            <a:endParaRPr lang="en-GB" sz="1600" dirty="0">
              <a:solidFill>
                <a:schemeClr val="tx1"/>
              </a:solidFill>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pPr lvl="1"/>
            <a:endParaRPr lang="en-GB" sz="1600" dirty="0">
              <a:latin typeface="+mj-lt"/>
              <a:ea typeface="SimSun" panose="02010600030101010101" pitchFamily="2" charset="-122"/>
              <a:cs typeface="Calibri" panose="020F0502020204030204" pitchFamily="34" charset="0"/>
            </a:endParaRPr>
          </a:p>
        </p:txBody>
      </p:sp>
      <p:sp>
        <p:nvSpPr>
          <p:cNvPr id="4" name="Date Placeholder 3"/>
          <p:cNvSpPr>
            <a:spLocks noGrp="1"/>
          </p:cNvSpPr>
          <p:nvPr>
            <p:ph type="dt" sz="half" idx="10"/>
          </p:nvPr>
        </p:nvSpPr>
        <p:spPr>
          <a:xfrm>
            <a:off x="526253" y="6413643"/>
            <a:ext cx="2688166" cy="331788"/>
          </a:xfrm>
        </p:spPr>
        <p:txBody>
          <a:bodyPr/>
          <a:lstStyle/>
          <a:p>
            <a:r>
              <a:rPr lang="en-GB" dirty="0" smtClean="0"/>
              <a:t>19 October 2018</a:t>
            </a:r>
            <a:endParaRPr lang="en-GB" dirty="0"/>
          </a:p>
        </p:txBody>
      </p:sp>
      <p:sp>
        <p:nvSpPr>
          <p:cNvPr id="5" name="Slide Number Placeholder 4"/>
          <p:cNvSpPr>
            <a:spLocks noGrp="1"/>
          </p:cNvSpPr>
          <p:nvPr>
            <p:ph type="sldNum" sz="quarter" idx="12"/>
          </p:nvPr>
        </p:nvSpPr>
        <p:spPr/>
        <p:txBody>
          <a:bodyPr/>
          <a:lstStyle/>
          <a:p>
            <a:fld id="{FE8DA6AF-1811-4E27-A96F-54109F1D0275}" type="slidenum">
              <a:rPr lang="en-GB" smtClean="0"/>
              <a:pPr/>
              <a:t>3</a:t>
            </a:fld>
            <a:endParaRPr lang="en-GB"/>
          </a:p>
        </p:txBody>
      </p:sp>
      <p:sp>
        <p:nvSpPr>
          <p:cNvPr id="18" name="Rectangle 17">
            <a:extLst>
              <a:ext uri="{FF2B5EF4-FFF2-40B4-BE49-F238E27FC236}">
                <a16:creationId xmlns:a16="http://schemas.microsoft.com/office/drawing/2014/main" xmlns="" id="{23CD0D65-D731-4960-8FFF-0399F8A1A3D3}"/>
              </a:ext>
            </a:extLst>
          </p:cNvPr>
          <p:cNvSpPr/>
          <p:nvPr/>
        </p:nvSpPr>
        <p:spPr>
          <a:xfrm>
            <a:off x="7920520" y="7245424"/>
            <a:ext cx="3502751" cy="3600986"/>
          </a:xfrm>
          <a:prstGeom prst="rect">
            <a:avLst/>
          </a:prstGeom>
        </p:spPr>
        <p:txBody>
          <a:bodyPr wrap="square">
            <a:spAutoFit/>
          </a:bodyPr>
          <a:lstStyle/>
          <a:p>
            <a:r>
              <a:rPr lang="en-US" sz="2000" b="1" dirty="0">
                <a:solidFill>
                  <a:schemeClr val="accent1"/>
                </a:solidFill>
                <a:latin typeface="+mj-lt"/>
                <a:ea typeface="SimSun" panose="02010600030101010101" pitchFamily="2" charset="-122"/>
                <a:cs typeface="Times New Roman" panose="02020603050405020304" pitchFamily="18" charset="0"/>
              </a:rPr>
              <a:t>“ </a:t>
            </a:r>
            <a:r>
              <a:rPr lang="en-US" b="1" dirty="0" err="1">
                <a:solidFill>
                  <a:schemeClr val="accent1"/>
                </a:solidFill>
                <a:latin typeface="+mj-lt"/>
                <a:cs typeface="Calibri" panose="020F0502020204030204" pitchFamily="34" charset="0"/>
              </a:rPr>
              <a:t>NotPetya</a:t>
            </a:r>
            <a:r>
              <a:rPr lang="en-US" sz="1600" dirty="0">
                <a:latin typeface="+mj-lt"/>
              </a:rPr>
              <a:t> had negatively impacted 3Q results, including an unfavorable </a:t>
            </a:r>
            <a:r>
              <a:rPr lang="en-US" b="1" dirty="0">
                <a:solidFill>
                  <a:schemeClr val="accent1"/>
                </a:solidFill>
                <a:latin typeface="+mj-lt"/>
                <a:cs typeface="Calibri" panose="020F0502020204030204" pitchFamily="34" charset="0"/>
              </a:rPr>
              <a:t>revenue impact </a:t>
            </a:r>
            <a:r>
              <a:rPr lang="en-US" sz="1600" dirty="0">
                <a:latin typeface="+mj-lt"/>
              </a:rPr>
              <a:t>of approximately </a:t>
            </a:r>
            <a:r>
              <a:rPr lang="en-US" b="1" dirty="0">
                <a:solidFill>
                  <a:schemeClr val="accent1"/>
                </a:solidFill>
                <a:latin typeface="+mj-lt"/>
                <a:cs typeface="Calibri" panose="020F0502020204030204" pitchFamily="34" charset="0"/>
              </a:rPr>
              <a:t>$135 million from lost sales</a:t>
            </a:r>
            <a:r>
              <a:rPr lang="en-US" sz="1600" b="1" dirty="0">
                <a:solidFill>
                  <a:schemeClr val="accent1"/>
                </a:solidFill>
                <a:latin typeface="+mj-lt"/>
                <a:cs typeface="Calibri" panose="020F0502020204030204" pitchFamily="34" charset="0"/>
              </a:rPr>
              <a:t> </a:t>
            </a:r>
            <a:r>
              <a:rPr lang="en-US" sz="1600" dirty="0">
                <a:latin typeface="+mj-lt"/>
              </a:rPr>
              <a:t>and approximately </a:t>
            </a:r>
            <a:r>
              <a:rPr lang="en-US" b="1" dirty="0">
                <a:solidFill>
                  <a:schemeClr val="accent1"/>
                </a:solidFill>
                <a:latin typeface="+mj-lt"/>
                <a:cs typeface="Calibri" panose="020F0502020204030204" pitchFamily="34" charset="0"/>
              </a:rPr>
              <a:t>$175 million in costs</a:t>
            </a:r>
            <a:r>
              <a:rPr lang="en-US" sz="1600" b="1" dirty="0">
                <a:solidFill>
                  <a:schemeClr val="accent1"/>
                </a:solidFill>
                <a:latin typeface="+mj-lt"/>
                <a:cs typeface="Calibri" panose="020F0502020204030204" pitchFamily="34" charset="0"/>
              </a:rPr>
              <a:t>. </a:t>
            </a:r>
            <a:r>
              <a:rPr lang="en-US" sz="1600" dirty="0">
                <a:latin typeface="+mj-lt"/>
              </a:rPr>
              <a:t>This will be repeated in Q4. </a:t>
            </a:r>
            <a:r>
              <a:rPr lang="en-US" sz="2000" b="1" dirty="0">
                <a:solidFill>
                  <a:schemeClr val="accent1"/>
                </a:solidFill>
                <a:latin typeface="+mj-lt"/>
                <a:ea typeface="SimSun" panose="02010600030101010101" pitchFamily="2" charset="-122"/>
                <a:cs typeface="Times New Roman" panose="02020603050405020304" pitchFamily="18" charset="0"/>
              </a:rPr>
              <a:t>” </a:t>
            </a:r>
          </a:p>
          <a:p>
            <a:endParaRPr lang="en-US" sz="800" b="1" dirty="0">
              <a:solidFill>
                <a:schemeClr val="accent1"/>
              </a:solidFill>
              <a:latin typeface="+mj-lt"/>
              <a:ea typeface="SimSun" panose="02010600030101010101" pitchFamily="2" charset="-122"/>
              <a:cs typeface="Times New Roman" panose="02020603050405020304" pitchFamily="18" charset="0"/>
            </a:endParaRPr>
          </a:p>
          <a:p>
            <a:r>
              <a:rPr lang="en-US" sz="1200" i="1" dirty="0">
                <a:latin typeface="+mj-lt"/>
              </a:rPr>
              <a:t>Merck CFO, 3Q2017 earnings call</a:t>
            </a:r>
            <a:endParaRPr lang="en-GB" sz="1200" i="1" dirty="0">
              <a:latin typeface="+mj-lt"/>
            </a:endParaRPr>
          </a:p>
          <a:p>
            <a:endParaRPr lang="en-US" sz="1600" dirty="0">
              <a:latin typeface="+mj-lt"/>
            </a:endParaRPr>
          </a:p>
          <a:p>
            <a:endParaRPr lang="en-GB" sz="1600" dirty="0">
              <a:latin typeface="+mj-lt"/>
              <a:cs typeface="Calibri" panose="020F0502020204030204" pitchFamily="34" charset="0"/>
            </a:endParaRPr>
          </a:p>
          <a:p>
            <a:endParaRPr lang="en-US" sz="1600" dirty="0">
              <a:latin typeface="+mj-lt"/>
            </a:endParaRPr>
          </a:p>
          <a:p>
            <a:endParaRPr lang="en-US" sz="1600" b="1" dirty="0">
              <a:solidFill>
                <a:schemeClr val="accent1"/>
              </a:solidFill>
              <a:latin typeface="+mj-lt"/>
              <a:ea typeface="SimSun" panose="02010600030101010101" pitchFamily="2" charset="-122"/>
              <a:cs typeface="Times New Roman" panose="02020603050405020304" pitchFamily="18" charset="0"/>
            </a:endParaRPr>
          </a:p>
          <a:p>
            <a:endParaRPr lang="en-US" sz="1600" b="1" dirty="0">
              <a:solidFill>
                <a:schemeClr val="accent1"/>
              </a:solidFill>
              <a:latin typeface="+mj-lt"/>
              <a:ea typeface="SimSun" panose="02010600030101010101" pitchFamily="2" charset="-122"/>
              <a:cs typeface="Times New Roman" panose="02020603050405020304" pitchFamily="18" charset="0"/>
            </a:endParaRPr>
          </a:p>
        </p:txBody>
      </p:sp>
      <p:sp>
        <p:nvSpPr>
          <p:cNvPr id="20" name="Rectangle 19">
            <a:extLst>
              <a:ext uri="{FF2B5EF4-FFF2-40B4-BE49-F238E27FC236}">
                <a16:creationId xmlns:a16="http://schemas.microsoft.com/office/drawing/2014/main" xmlns="" id="{7B354793-A682-45E3-B434-FBA1B6EFBC60}"/>
              </a:ext>
            </a:extLst>
          </p:cNvPr>
          <p:cNvSpPr/>
          <p:nvPr/>
        </p:nvSpPr>
        <p:spPr>
          <a:xfrm>
            <a:off x="7714005" y="7245424"/>
            <a:ext cx="206515"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352E2756-7785-43AA-A48D-74B3E35040ED}"/>
              </a:ext>
            </a:extLst>
          </p:cNvPr>
          <p:cNvSpPr txBox="1"/>
          <p:nvPr/>
        </p:nvSpPr>
        <p:spPr>
          <a:xfrm>
            <a:off x="12711702" y="3774630"/>
            <a:ext cx="3581755" cy="2308324"/>
          </a:xfrm>
          <a:prstGeom prst="rect">
            <a:avLst/>
          </a:prstGeom>
          <a:solidFill>
            <a:schemeClr val="accent2"/>
          </a:solidFill>
        </p:spPr>
        <p:txBody>
          <a:bodyPr wrap="square" rtlCol="0">
            <a:spAutoFit/>
          </a:bodyPr>
          <a:lstStyle/>
          <a:p>
            <a:r>
              <a:rPr lang="en-SG" sz="1200" dirty="0" smtClean="0">
                <a:solidFill>
                  <a:schemeClr val="bg1"/>
                </a:solidFill>
              </a:rPr>
              <a:t>[</a:t>
            </a:r>
            <a:r>
              <a:rPr lang="en-SG" sz="1200" dirty="0" err="1" smtClean="0">
                <a:solidFill>
                  <a:schemeClr val="bg1"/>
                </a:solidFill>
              </a:rPr>
              <a:t>Placehold</a:t>
            </a:r>
            <a:r>
              <a:rPr lang="en-SG" sz="1200" dirty="0" smtClean="0">
                <a:solidFill>
                  <a:schemeClr val="bg1"/>
                </a:solidFill>
              </a:rPr>
              <a:t>’ </a:t>
            </a:r>
            <a:r>
              <a:rPr lang="en-SG" sz="1200" dirty="0" err="1" smtClean="0">
                <a:solidFill>
                  <a:schemeClr val="bg1"/>
                </a:solidFill>
              </a:rPr>
              <a:t>NotPetya</a:t>
            </a:r>
            <a:r>
              <a:rPr lang="en-SG" sz="1200" dirty="0" smtClean="0">
                <a:solidFill>
                  <a:schemeClr val="bg1"/>
                </a:solidFill>
              </a:rPr>
              <a:t> market loss estimate diagram</a:t>
            </a:r>
          </a:p>
          <a:p>
            <a:endParaRPr lang="en-SG" sz="1200" dirty="0" smtClean="0">
              <a:solidFill>
                <a:schemeClr val="bg1"/>
              </a:solidFill>
            </a:endParaRPr>
          </a:p>
          <a:p>
            <a:r>
              <a:rPr lang="en-SG" sz="1200" dirty="0" smtClean="0">
                <a:solidFill>
                  <a:schemeClr val="bg1"/>
                </a:solidFill>
              </a:rPr>
              <a:t>Pending response from PCS’ (Global Cyber Cat index) on breakdown / insights regarding recently published USD 3bn estimated insured loss from </a:t>
            </a:r>
            <a:r>
              <a:rPr lang="en-SG" sz="1200" dirty="0" err="1" smtClean="0">
                <a:solidFill>
                  <a:schemeClr val="bg1"/>
                </a:solidFill>
              </a:rPr>
              <a:t>NotPetya</a:t>
            </a:r>
            <a:r>
              <a:rPr lang="en-SG" sz="1200" dirty="0" smtClean="0">
                <a:solidFill>
                  <a:schemeClr val="bg1"/>
                </a:solidFill>
              </a:rPr>
              <a:t> incident.</a:t>
            </a:r>
          </a:p>
          <a:p>
            <a:endParaRPr lang="en-SG" sz="1200" dirty="0">
              <a:solidFill>
                <a:schemeClr val="bg1"/>
              </a:solidFill>
            </a:endParaRPr>
          </a:p>
          <a:p>
            <a:r>
              <a:rPr lang="en-SG" sz="1200" dirty="0" smtClean="0">
                <a:solidFill>
                  <a:schemeClr val="bg1"/>
                </a:solidFill>
              </a:rPr>
              <a:t>Alternatively to quote FedEx, Maersk and Merck insured losses</a:t>
            </a:r>
          </a:p>
          <a:p>
            <a:endParaRPr lang="en-SG" sz="1200" dirty="0">
              <a:solidFill>
                <a:schemeClr val="bg1"/>
              </a:solidFill>
            </a:endParaRPr>
          </a:p>
          <a:p>
            <a:r>
              <a:rPr lang="en-SG" sz="1200" dirty="0" smtClean="0">
                <a:solidFill>
                  <a:schemeClr val="bg1"/>
                </a:solidFill>
              </a:rPr>
              <a:t> </a:t>
            </a:r>
            <a:endParaRPr lang="en-SG" sz="1200" dirty="0">
              <a:solidFill>
                <a:schemeClr val="bg1"/>
              </a:solidFill>
            </a:endParaRPr>
          </a:p>
        </p:txBody>
      </p:sp>
      <p:pic>
        <p:nvPicPr>
          <p:cNvPr id="6" name="Picture 5"/>
          <p:cNvPicPr>
            <a:picLocks noChangeAspect="1"/>
          </p:cNvPicPr>
          <p:nvPr/>
        </p:nvPicPr>
        <p:blipFill rotWithShape="1">
          <a:blip r:embed="rId3"/>
          <a:srcRect l="29961" t="19551" r="58251" b="54200"/>
          <a:stretch/>
        </p:blipFill>
        <p:spPr>
          <a:xfrm>
            <a:off x="12677045" y="1682402"/>
            <a:ext cx="1541294" cy="3853235"/>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val="2911540183"/>
              </p:ext>
            </p:extLst>
          </p:nvPr>
        </p:nvGraphicFramePr>
        <p:xfrm>
          <a:off x="7265769" y="1899956"/>
          <a:ext cx="4445000" cy="283385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8360826" y="4546840"/>
            <a:ext cx="6096000" cy="261610"/>
          </a:xfrm>
          <a:prstGeom prst="rect">
            <a:avLst/>
          </a:prstGeom>
        </p:spPr>
        <p:txBody>
          <a:bodyPr>
            <a:spAutoFit/>
          </a:bodyPr>
          <a:lstStyle/>
          <a:p>
            <a:r>
              <a:rPr lang="en-US" sz="1100" i="1" dirty="0" smtClean="0"/>
              <a:t>Source: PCS, A </a:t>
            </a:r>
            <a:r>
              <a:rPr lang="en-US" sz="1100" i="1" dirty="0" err="1" smtClean="0"/>
              <a:t>Verisk</a:t>
            </a:r>
            <a:r>
              <a:rPr lang="en-US" sz="1100" i="1" dirty="0" smtClean="0"/>
              <a:t> Business</a:t>
            </a:r>
            <a:endParaRPr lang="en-GB" sz="1100" i="1" dirty="0"/>
          </a:p>
        </p:txBody>
      </p:sp>
    </p:spTree>
    <p:extLst>
      <p:ext uri="{BB962C8B-B14F-4D97-AF65-F5344CB8AC3E}">
        <p14:creationId xmlns:p14="http://schemas.microsoft.com/office/powerpoint/2010/main" val="391698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‘Silent cyber’ – cyber exposures within traditional P&amp;C</a:t>
            </a:r>
            <a:endParaRPr lang="en-GB" dirty="0"/>
          </a:p>
        </p:txBody>
      </p:sp>
      <p:sp>
        <p:nvSpPr>
          <p:cNvPr id="3" name="Content Placeholder 2"/>
          <p:cNvSpPr>
            <a:spLocks noGrp="1"/>
          </p:cNvSpPr>
          <p:nvPr>
            <p:ph sz="half" idx="2"/>
          </p:nvPr>
        </p:nvSpPr>
        <p:spPr>
          <a:xfrm>
            <a:off x="625050" y="1772816"/>
            <a:ext cx="6695086" cy="3672408"/>
          </a:xfrm>
        </p:spPr>
        <p:txBody>
          <a:bodyPr/>
          <a:lstStyle/>
          <a:p>
            <a:pPr>
              <a:spcBef>
                <a:spcPts val="1200"/>
              </a:spcBef>
            </a:pPr>
            <a:r>
              <a:rPr lang="en-GB" sz="1600" dirty="0" smtClean="0">
                <a:ea typeface="SimSun" panose="02010600030101010101" pitchFamily="2" charset="-122"/>
                <a:cs typeface="Calibri" panose="020F0502020204030204" pitchFamily="34" charset="0"/>
              </a:rPr>
              <a:t>Traditional </a:t>
            </a:r>
            <a:r>
              <a:rPr lang="en-GB" sz="1600" dirty="0">
                <a:ea typeface="SimSun" panose="02010600030101010101" pitchFamily="2" charset="-122"/>
                <a:cs typeface="Calibri" panose="020F0502020204030204" pitchFamily="34" charset="0"/>
              </a:rPr>
              <a:t>P&amp;C </a:t>
            </a:r>
            <a:r>
              <a:rPr lang="en-GB" sz="1600" dirty="0" smtClean="0">
                <a:ea typeface="SimSun" panose="02010600030101010101" pitchFamily="2" charset="-122"/>
                <a:cs typeface="Calibri" panose="020F0502020204030204" pitchFamily="34" charset="0"/>
              </a:rPr>
              <a:t>insurance policies </a:t>
            </a:r>
            <a:r>
              <a:rPr lang="en-GB" sz="1600" dirty="0">
                <a:ea typeface="SimSun" panose="02010600030101010101" pitchFamily="2" charset="-122"/>
                <a:cs typeface="Calibri" panose="020F0502020204030204" pitchFamily="34" charset="0"/>
              </a:rPr>
              <a:t>may not implicitly include/exclude cyber </a:t>
            </a:r>
            <a:r>
              <a:rPr lang="en-GB" sz="1600" dirty="0" smtClean="0">
                <a:ea typeface="SimSun" panose="02010600030101010101" pitchFamily="2" charset="-122"/>
                <a:cs typeface="Calibri" panose="020F0502020204030204" pitchFamily="34" charset="0"/>
              </a:rPr>
              <a:t>perils.</a:t>
            </a:r>
          </a:p>
          <a:p>
            <a:pPr>
              <a:spcBef>
                <a:spcPts val="1200"/>
              </a:spcBef>
            </a:pPr>
            <a:r>
              <a:rPr lang="en-GB" sz="1600" dirty="0" smtClean="0">
                <a:ea typeface="SimSun" panose="02010600030101010101" pitchFamily="2" charset="-122"/>
                <a:cs typeface="Calibri" panose="020F0502020204030204" pitchFamily="34" charset="0"/>
              </a:rPr>
              <a:t>Predominant driver of ‘silent cyber’ losses from the </a:t>
            </a:r>
            <a:r>
              <a:rPr lang="en-GB" sz="1600" dirty="0" err="1" smtClean="0">
                <a:ea typeface="SimSun" panose="02010600030101010101" pitchFamily="2" charset="-122"/>
                <a:cs typeface="Calibri" panose="020F0502020204030204" pitchFamily="34" charset="0"/>
              </a:rPr>
              <a:t>NotPetya</a:t>
            </a:r>
            <a:r>
              <a:rPr lang="en-GB" sz="1600" dirty="0" smtClean="0">
                <a:ea typeface="SimSun" panose="02010600030101010101" pitchFamily="2" charset="-122"/>
                <a:cs typeface="Calibri" panose="020F0502020204030204" pitchFamily="34" charset="0"/>
              </a:rPr>
              <a:t> event were Property business interruption losses – though some financial lines (E&amp;O, kidnap and ransom) were also triggered.</a:t>
            </a:r>
            <a:r>
              <a:rPr lang="en-GB" sz="1600" dirty="0">
                <a:ea typeface="SimSun" panose="02010600030101010101" pitchFamily="2" charset="-122"/>
                <a:cs typeface="Calibri" panose="020F0502020204030204" pitchFamily="34" charset="0"/>
              </a:rPr>
              <a:t> </a:t>
            </a:r>
            <a:endParaRPr lang="en-GB" sz="1600" dirty="0" smtClean="0">
              <a:ea typeface="SimSun" panose="02010600030101010101" pitchFamily="2" charset="-122"/>
              <a:cs typeface="Calibri" panose="020F0502020204030204" pitchFamily="34" charset="0"/>
            </a:endParaRPr>
          </a:p>
          <a:p>
            <a:pPr>
              <a:spcBef>
                <a:spcPts val="1200"/>
              </a:spcBef>
              <a:buFont typeface="Arial" panose="020B0604020202020204" pitchFamily="34" charset="0"/>
              <a:buChar char="•"/>
            </a:pPr>
            <a:r>
              <a:rPr lang="en-GB" sz="1600" b="1" dirty="0" smtClean="0">
                <a:solidFill>
                  <a:schemeClr val="accent2"/>
                </a:solidFill>
                <a:ea typeface="SimSun" panose="02010600030101010101" pitchFamily="2" charset="-122"/>
                <a:cs typeface="Calibri" panose="020F0502020204030204" pitchFamily="34" charset="0"/>
              </a:rPr>
              <a:t>Challenges</a:t>
            </a:r>
            <a:r>
              <a:rPr lang="en-GB" sz="1600" dirty="0">
                <a:ea typeface="SimSun" panose="02010600030101010101" pitchFamily="2" charset="-122"/>
                <a:cs typeface="Calibri" panose="020F0502020204030204" pitchFamily="34" charset="0"/>
              </a:rPr>
              <a:t>: customer demand for clarity of coverage, unknown exposures for insurers, increasing regulatory pressure</a:t>
            </a: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pPr marL="449285" lvl="1" indent="0">
              <a:buNone/>
            </a:pPr>
            <a:endParaRPr lang="en-GB" sz="1600" dirty="0">
              <a:latin typeface="+mj-lt"/>
              <a:ea typeface="SimSun" panose="02010600030101010101" pitchFamily="2" charset="-122"/>
              <a:cs typeface="Calibri" panose="020F0502020204030204" pitchFamily="34" charset="0"/>
            </a:endParaRPr>
          </a:p>
        </p:txBody>
      </p:sp>
      <p:sp>
        <p:nvSpPr>
          <p:cNvPr id="5" name="Slide Number Placeholder 4"/>
          <p:cNvSpPr>
            <a:spLocks noGrp="1"/>
          </p:cNvSpPr>
          <p:nvPr>
            <p:ph type="sldNum" sz="quarter" idx="12"/>
          </p:nvPr>
        </p:nvSpPr>
        <p:spPr/>
        <p:txBody>
          <a:bodyPr/>
          <a:lstStyle/>
          <a:p>
            <a:fld id="{FE8DA6AF-1811-4E27-A96F-54109F1D0275}" type="slidenum">
              <a:rPr lang="en-GB" smtClean="0"/>
              <a:pPr/>
              <a:t>4</a:t>
            </a:fld>
            <a:endParaRPr lang="en-GB"/>
          </a:p>
        </p:txBody>
      </p:sp>
      <p:sp>
        <p:nvSpPr>
          <p:cNvPr id="18" name="Rectangle 17">
            <a:extLst>
              <a:ext uri="{FF2B5EF4-FFF2-40B4-BE49-F238E27FC236}">
                <a16:creationId xmlns:a16="http://schemas.microsoft.com/office/drawing/2014/main" xmlns="" id="{23CD0D65-D731-4960-8FFF-0399F8A1A3D3}"/>
              </a:ext>
            </a:extLst>
          </p:cNvPr>
          <p:cNvSpPr/>
          <p:nvPr/>
        </p:nvSpPr>
        <p:spPr>
          <a:xfrm>
            <a:off x="7920520" y="7245424"/>
            <a:ext cx="3502751" cy="3600986"/>
          </a:xfrm>
          <a:prstGeom prst="rect">
            <a:avLst/>
          </a:prstGeom>
        </p:spPr>
        <p:txBody>
          <a:bodyPr wrap="square">
            <a:spAutoFit/>
          </a:bodyPr>
          <a:lstStyle/>
          <a:p>
            <a:r>
              <a:rPr lang="en-US" sz="2000" b="1" dirty="0">
                <a:solidFill>
                  <a:schemeClr val="accent1"/>
                </a:solidFill>
                <a:latin typeface="+mj-lt"/>
                <a:ea typeface="SimSun" panose="02010600030101010101" pitchFamily="2" charset="-122"/>
                <a:cs typeface="Times New Roman" panose="02020603050405020304" pitchFamily="18" charset="0"/>
              </a:rPr>
              <a:t>“ </a:t>
            </a:r>
            <a:r>
              <a:rPr lang="en-US" b="1" dirty="0" err="1">
                <a:solidFill>
                  <a:schemeClr val="accent1"/>
                </a:solidFill>
                <a:latin typeface="+mj-lt"/>
                <a:cs typeface="Calibri" panose="020F0502020204030204" pitchFamily="34" charset="0"/>
              </a:rPr>
              <a:t>NotPetya</a:t>
            </a:r>
            <a:r>
              <a:rPr lang="en-US" sz="1600" dirty="0">
                <a:latin typeface="+mj-lt"/>
              </a:rPr>
              <a:t> had negatively impacted 3Q results, including an unfavorable </a:t>
            </a:r>
            <a:r>
              <a:rPr lang="en-US" b="1" dirty="0">
                <a:solidFill>
                  <a:schemeClr val="accent1"/>
                </a:solidFill>
                <a:latin typeface="+mj-lt"/>
                <a:cs typeface="Calibri" panose="020F0502020204030204" pitchFamily="34" charset="0"/>
              </a:rPr>
              <a:t>revenue impact </a:t>
            </a:r>
            <a:r>
              <a:rPr lang="en-US" sz="1600" dirty="0">
                <a:latin typeface="+mj-lt"/>
              </a:rPr>
              <a:t>of approximately </a:t>
            </a:r>
            <a:r>
              <a:rPr lang="en-US" b="1" dirty="0">
                <a:solidFill>
                  <a:schemeClr val="accent1"/>
                </a:solidFill>
                <a:latin typeface="+mj-lt"/>
                <a:cs typeface="Calibri" panose="020F0502020204030204" pitchFamily="34" charset="0"/>
              </a:rPr>
              <a:t>$135 million from lost sales</a:t>
            </a:r>
            <a:r>
              <a:rPr lang="en-US" sz="1600" b="1" dirty="0">
                <a:solidFill>
                  <a:schemeClr val="accent1"/>
                </a:solidFill>
                <a:latin typeface="+mj-lt"/>
                <a:cs typeface="Calibri" panose="020F0502020204030204" pitchFamily="34" charset="0"/>
              </a:rPr>
              <a:t> </a:t>
            </a:r>
            <a:r>
              <a:rPr lang="en-US" sz="1600" dirty="0">
                <a:latin typeface="+mj-lt"/>
              </a:rPr>
              <a:t>and approximately </a:t>
            </a:r>
            <a:r>
              <a:rPr lang="en-US" b="1" dirty="0">
                <a:solidFill>
                  <a:schemeClr val="accent1"/>
                </a:solidFill>
                <a:latin typeface="+mj-lt"/>
                <a:cs typeface="Calibri" panose="020F0502020204030204" pitchFamily="34" charset="0"/>
              </a:rPr>
              <a:t>$175 million in costs</a:t>
            </a:r>
            <a:r>
              <a:rPr lang="en-US" sz="1600" b="1" dirty="0">
                <a:solidFill>
                  <a:schemeClr val="accent1"/>
                </a:solidFill>
                <a:latin typeface="+mj-lt"/>
                <a:cs typeface="Calibri" panose="020F0502020204030204" pitchFamily="34" charset="0"/>
              </a:rPr>
              <a:t>. </a:t>
            </a:r>
            <a:r>
              <a:rPr lang="en-US" sz="1600" dirty="0">
                <a:latin typeface="+mj-lt"/>
              </a:rPr>
              <a:t>This will be repeated in Q4. </a:t>
            </a:r>
            <a:r>
              <a:rPr lang="en-US" sz="2000" b="1" dirty="0">
                <a:solidFill>
                  <a:schemeClr val="accent1"/>
                </a:solidFill>
                <a:latin typeface="+mj-lt"/>
                <a:ea typeface="SimSun" panose="02010600030101010101" pitchFamily="2" charset="-122"/>
                <a:cs typeface="Times New Roman" panose="02020603050405020304" pitchFamily="18" charset="0"/>
              </a:rPr>
              <a:t>” </a:t>
            </a:r>
          </a:p>
          <a:p>
            <a:endParaRPr lang="en-US" sz="800" b="1" dirty="0">
              <a:solidFill>
                <a:schemeClr val="accent1"/>
              </a:solidFill>
              <a:latin typeface="+mj-lt"/>
              <a:ea typeface="SimSun" panose="02010600030101010101" pitchFamily="2" charset="-122"/>
              <a:cs typeface="Times New Roman" panose="02020603050405020304" pitchFamily="18" charset="0"/>
            </a:endParaRPr>
          </a:p>
          <a:p>
            <a:r>
              <a:rPr lang="en-US" sz="1200" i="1" dirty="0">
                <a:latin typeface="+mj-lt"/>
              </a:rPr>
              <a:t>Merck CFO, 3Q2017 earnings call</a:t>
            </a:r>
            <a:endParaRPr lang="en-GB" sz="1200" i="1" dirty="0">
              <a:latin typeface="+mj-lt"/>
            </a:endParaRPr>
          </a:p>
          <a:p>
            <a:endParaRPr lang="en-US" sz="1600" dirty="0">
              <a:latin typeface="+mj-lt"/>
            </a:endParaRPr>
          </a:p>
          <a:p>
            <a:endParaRPr lang="en-GB" sz="1600" dirty="0">
              <a:latin typeface="+mj-lt"/>
              <a:cs typeface="Calibri" panose="020F0502020204030204" pitchFamily="34" charset="0"/>
            </a:endParaRPr>
          </a:p>
          <a:p>
            <a:endParaRPr lang="en-US" sz="1600" dirty="0">
              <a:latin typeface="+mj-lt"/>
            </a:endParaRPr>
          </a:p>
          <a:p>
            <a:endParaRPr lang="en-US" sz="1600" b="1" dirty="0">
              <a:solidFill>
                <a:schemeClr val="accent1"/>
              </a:solidFill>
              <a:latin typeface="+mj-lt"/>
              <a:ea typeface="SimSun" panose="02010600030101010101" pitchFamily="2" charset="-122"/>
              <a:cs typeface="Times New Roman" panose="02020603050405020304" pitchFamily="18" charset="0"/>
            </a:endParaRPr>
          </a:p>
          <a:p>
            <a:endParaRPr lang="en-US" sz="1600" b="1" dirty="0">
              <a:solidFill>
                <a:schemeClr val="accent1"/>
              </a:solidFill>
              <a:latin typeface="+mj-lt"/>
              <a:ea typeface="SimSun" panose="02010600030101010101" pitchFamily="2" charset="-122"/>
              <a:cs typeface="Times New Roman" panose="02020603050405020304" pitchFamily="18" charset="0"/>
            </a:endParaRPr>
          </a:p>
        </p:txBody>
      </p:sp>
      <p:sp>
        <p:nvSpPr>
          <p:cNvPr id="20" name="Rectangle 19">
            <a:extLst>
              <a:ext uri="{FF2B5EF4-FFF2-40B4-BE49-F238E27FC236}">
                <a16:creationId xmlns:a16="http://schemas.microsoft.com/office/drawing/2014/main" xmlns="" id="{7B354793-A682-45E3-B434-FBA1B6EFBC60}"/>
              </a:ext>
            </a:extLst>
          </p:cNvPr>
          <p:cNvSpPr/>
          <p:nvPr/>
        </p:nvSpPr>
        <p:spPr>
          <a:xfrm>
            <a:off x="7714005" y="7245424"/>
            <a:ext cx="206515"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A31A22E1-5260-4643-B4D3-B50A6E3071C3}"/>
              </a:ext>
            </a:extLst>
          </p:cNvPr>
          <p:cNvSpPr/>
          <p:nvPr/>
        </p:nvSpPr>
        <p:spPr>
          <a:xfrm>
            <a:off x="13071432" y="2677567"/>
            <a:ext cx="153359" cy="24344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8FF14E5B-F3A3-4AF5-BED7-FB5D7B212E48}"/>
              </a:ext>
            </a:extLst>
          </p:cNvPr>
          <p:cNvSpPr/>
          <p:nvPr/>
        </p:nvSpPr>
        <p:spPr>
          <a:xfrm>
            <a:off x="13224792" y="2677566"/>
            <a:ext cx="2953318" cy="2296258"/>
          </a:xfrm>
          <a:prstGeom prst="rect">
            <a:avLst/>
          </a:prstGeom>
        </p:spPr>
        <p:txBody>
          <a:bodyPr wrap="square">
            <a:spAutoFit/>
          </a:bodyPr>
          <a:lstStyle/>
          <a:p>
            <a:r>
              <a:rPr lang="en-US" sz="2000" b="1" dirty="0">
                <a:solidFill>
                  <a:schemeClr val="accent1"/>
                </a:solidFill>
                <a:latin typeface="+mj-lt"/>
                <a:ea typeface="SimSun" panose="02010600030101010101" pitchFamily="2" charset="-122"/>
                <a:cs typeface="Times New Roman" panose="02020603050405020304" pitchFamily="18" charset="0"/>
              </a:rPr>
              <a:t>“</a:t>
            </a:r>
            <a:r>
              <a:rPr lang="en-US" sz="1600" dirty="0">
                <a:solidFill>
                  <a:srgbClr val="3F4548"/>
                </a:solidFill>
                <a:latin typeface="+mj-lt"/>
                <a:ea typeface="SimSun" panose="02010600030101010101" pitchFamily="2" charset="-122"/>
                <a:cs typeface="Calibri" panose="020F0502020204030204" pitchFamily="34" charset="0"/>
              </a:rPr>
              <a:t> Until recently, the general (re)insurance market </a:t>
            </a:r>
            <a:r>
              <a:rPr lang="en-US" b="1" dirty="0">
                <a:solidFill>
                  <a:schemeClr val="accent1"/>
                </a:solidFill>
                <a:latin typeface="+mj-lt"/>
                <a:ea typeface="SimSun" panose="02010600030101010101" pitchFamily="2" charset="-122"/>
                <a:cs typeface="Calibri" panose="020F0502020204030204" pitchFamily="34" charset="0"/>
              </a:rPr>
              <a:t>treated cyber as a product</a:t>
            </a:r>
            <a:r>
              <a:rPr lang="en-US" sz="1600" dirty="0">
                <a:solidFill>
                  <a:srgbClr val="3F4548"/>
                </a:solidFill>
                <a:latin typeface="+mj-lt"/>
                <a:ea typeface="SimSun" panose="02010600030101010101" pitchFamily="2" charset="-122"/>
                <a:cs typeface="Calibri" panose="020F0502020204030204" pitchFamily="34" charset="0"/>
              </a:rPr>
              <a:t>. </a:t>
            </a:r>
          </a:p>
          <a:p>
            <a:endParaRPr lang="en-US" sz="1600" dirty="0">
              <a:solidFill>
                <a:srgbClr val="3F4548"/>
              </a:solidFill>
              <a:latin typeface="+mj-lt"/>
              <a:ea typeface="SimSun" panose="02010600030101010101" pitchFamily="2" charset="-122"/>
              <a:cs typeface="Calibri" panose="020F0502020204030204" pitchFamily="34" charset="0"/>
            </a:endParaRPr>
          </a:p>
          <a:p>
            <a:r>
              <a:rPr lang="en-US" sz="1600" dirty="0">
                <a:solidFill>
                  <a:srgbClr val="3F4548"/>
                </a:solidFill>
                <a:latin typeface="+mj-lt"/>
                <a:ea typeface="SimSun" panose="02010600030101010101" pitchFamily="2" charset="-122"/>
                <a:cs typeface="Calibri" panose="020F0502020204030204" pitchFamily="34" charset="0"/>
              </a:rPr>
              <a:t>Increasingly, cyber is viewed as </a:t>
            </a:r>
            <a:r>
              <a:rPr lang="en-US" b="1" dirty="0">
                <a:solidFill>
                  <a:schemeClr val="accent1"/>
                </a:solidFill>
                <a:latin typeface="+mj-lt"/>
                <a:ea typeface="SimSun" panose="02010600030101010101" pitchFamily="2" charset="-122"/>
                <a:cs typeface="Calibri" panose="020F0502020204030204" pitchFamily="34" charset="0"/>
              </a:rPr>
              <a:t>a distinct peril, </a:t>
            </a:r>
            <a:r>
              <a:rPr lang="en-US" sz="1600" dirty="0">
                <a:solidFill>
                  <a:srgbClr val="3F4548"/>
                </a:solidFill>
                <a:latin typeface="+mj-lt"/>
                <a:ea typeface="SimSun" panose="02010600030101010101" pitchFamily="2" charset="-122"/>
                <a:cs typeface="Calibri" panose="020F0502020204030204" pitchFamily="34" charset="0"/>
              </a:rPr>
              <a:t>as risk carriers </a:t>
            </a:r>
            <a:r>
              <a:rPr lang="en-US" sz="1600" dirty="0" err="1">
                <a:solidFill>
                  <a:srgbClr val="3F4548"/>
                </a:solidFill>
                <a:latin typeface="+mj-lt"/>
                <a:ea typeface="SimSun" panose="02010600030101010101" pitchFamily="2" charset="-122"/>
                <a:cs typeface="Calibri" panose="020F0502020204030204" pitchFamily="34" charset="0"/>
              </a:rPr>
              <a:t>realise</a:t>
            </a:r>
            <a:r>
              <a:rPr lang="en-US" sz="1600" dirty="0">
                <a:solidFill>
                  <a:srgbClr val="3F4548"/>
                </a:solidFill>
                <a:latin typeface="+mj-lt"/>
                <a:ea typeface="SimSun" panose="02010600030101010101" pitchFamily="2" charset="-122"/>
                <a:cs typeface="Calibri" panose="020F0502020204030204" pitchFamily="34" charset="0"/>
              </a:rPr>
              <a:t> that it </a:t>
            </a:r>
            <a:r>
              <a:rPr lang="en-GB" sz="1600" dirty="0">
                <a:solidFill>
                  <a:srgbClr val="3F4548"/>
                </a:solidFill>
                <a:latin typeface="+mj-lt"/>
                <a:ea typeface="SimSun" panose="02010600030101010101" pitchFamily="2" charset="-122"/>
                <a:cs typeface="Calibri" panose="020F0502020204030204" pitchFamily="34" charset="0"/>
              </a:rPr>
              <a:t>cannot be avoided </a:t>
            </a:r>
            <a:r>
              <a:rPr lang="en-US" sz="1600" b="1" dirty="0">
                <a:solidFill>
                  <a:schemeClr val="accent1"/>
                </a:solidFill>
                <a:latin typeface="+mj-lt"/>
                <a:ea typeface="SimSun" panose="02010600030101010101" pitchFamily="2" charset="-122"/>
                <a:cs typeface="Times New Roman" panose="02020603050405020304" pitchFamily="18" charset="0"/>
              </a:rPr>
              <a:t>”</a:t>
            </a:r>
            <a:endParaRPr lang="en-GB" sz="1600" dirty="0">
              <a:solidFill>
                <a:srgbClr val="3F4548"/>
              </a:solidFill>
              <a:latin typeface="+mj-lt"/>
              <a:ea typeface="SimSun" panose="02010600030101010101" pitchFamily="2" charset="-122"/>
              <a:cs typeface="Calibri" panose="020F0502020204030204" pitchFamily="34" charset="0"/>
            </a:endParaRPr>
          </a:p>
        </p:txBody>
      </p:sp>
      <p:sp>
        <p:nvSpPr>
          <p:cNvPr id="14" name="TextBox 13">
            <a:extLst>
              <a:ext uri="{FF2B5EF4-FFF2-40B4-BE49-F238E27FC236}">
                <a16:creationId xmlns:a16="http://schemas.microsoft.com/office/drawing/2014/main" xmlns="" id="{24E5774B-1481-4501-AEC4-62EBA8757DCF}"/>
              </a:ext>
            </a:extLst>
          </p:cNvPr>
          <p:cNvSpPr txBox="1"/>
          <p:nvPr/>
        </p:nvSpPr>
        <p:spPr>
          <a:xfrm>
            <a:off x="13224791" y="4916771"/>
            <a:ext cx="2657181" cy="246221"/>
          </a:xfrm>
          <a:prstGeom prst="rect">
            <a:avLst/>
          </a:prstGeom>
          <a:noFill/>
        </p:spPr>
        <p:txBody>
          <a:bodyPr wrap="square" rtlCol="0">
            <a:spAutoFit/>
          </a:bodyPr>
          <a:lstStyle/>
          <a:p>
            <a:r>
              <a:rPr lang="en-US" sz="1000" i="1" dirty="0"/>
              <a:t>Capsicum Re Cyber white paper, May 2018</a:t>
            </a:r>
            <a:endParaRPr lang="en-GB" sz="1000" i="1" dirty="0"/>
          </a:p>
        </p:txBody>
      </p:sp>
      <p:sp>
        <p:nvSpPr>
          <p:cNvPr id="15" name="Rectangle 14">
            <a:extLst>
              <a:ext uri="{FF2B5EF4-FFF2-40B4-BE49-F238E27FC236}">
                <a16:creationId xmlns:a16="http://schemas.microsoft.com/office/drawing/2014/main" xmlns="" id="{7E3F0313-262E-4528-A8E8-3B87D77C177C}"/>
              </a:ext>
            </a:extLst>
          </p:cNvPr>
          <p:cNvSpPr/>
          <p:nvPr/>
        </p:nvSpPr>
        <p:spPr>
          <a:xfrm>
            <a:off x="527054" y="5160330"/>
            <a:ext cx="9385370" cy="584775"/>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chemeClr val="accent4"/>
                </a:solidFill>
                <a:latin typeface="+mj-lt"/>
                <a:ea typeface="SimSun" panose="02010600030101010101" pitchFamily="2" charset="-122"/>
                <a:cs typeface="Calibri" panose="020F0502020204030204" pitchFamily="34" charset="0"/>
              </a:rPr>
              <a:t>In </a:t>
            </a:r>
            <a:r>
              <a:rPr lang="en-GB" sz="1600" b="1" dirty="0">
                <a:solidFill>
                  <a:schemeClr val="accent4"/>
                </a:solidFill>
                <a:latin typeface="+mj-lt"/>
                <a:ea typeface="SimSun" panose="02010600030101010101" pitchFamily="2" charset="-122"/>
                <a:cs typeface="Calibri" panose="020F0502020204030204" pitchFamily="34" charset="0"/>
              </a:rPr>
              <a:t>which LOBs are ‘silent’ exposures material, given the exclusions / wordings in place?</a:t>
            </a:r>
          </a:p>
          <a:p>
            <a:pPr marL="285750" indent="-285750">
              <a:buFont typeface="Arial" panose="020B0604020202020204" pitchFamily="34" charset="0"/>
              <a:buChar char="•"/>
            </a:pPr>
            <a:r>
              <a:rPr lang="en-GB" sz="1600" b="1" dirty="0">
                <a:solidFill>
                  <a:schemeClr val="accent4"/>
                </a:solidFill>
                <a:latin typeface="+mj-lt"/>
                <a:ea typeface="SimSun" panose="02010600030101010101" pitchFamily="2" charset="-122"/>
                <a:cs typeface="Calibri" panose="020F0502020204030204" pitchFamily="34" charset="0"/>
              </a:rPr>
              <a:t>What </a:t>
            </a:r>
            <a:r>
              <a:rPr lang="en-GB" sz="1600" b="1" dirty="0" smtClean="0">
                <a:solidFill>
                  <a:schemeClr val="accent4"/>
                </a:solidFill>
                <a:latin typeface="+mj-lt"/>
                <a:ea typeface="SimSun" panose="02010600030101010101" pitchFamily="2" charset="-122"/>
                <a:cs typeface="Calibri" panose="020F0502020204030204" pitchFamily="34" charset="0"/>
              </a:rPr>
              <a:t>can </a:t>
            </a:r>
            <a:r>
              <a:rPr lang="en-GB" sz="1600" b="1" dirty="0">
                <a:solidFill>
                  <a:schemeClr val="accent4"/>
                </a:solidFill>
                <a:latin typeface="+mj-lt"/>
                <a:ea typeface="SimSun" panose="02010600030101010101" pitchFamily="2" charset="-122"/>
                <a:cs typeface="Calibri" panose="020F0502020204030204" pitchFamily="34" charset="0"/>
              </a:rPr>
              <a:t>we do as an industry to address the risks arising from silent cover?</a:t>
            </a:r>
          </a:p>
        </p:txBody>
      </p:sp>
      <p:sp>
        <p:nvSpPr>
          <p:cNvPr id="17" name="Date Placeholder 3"/>
          <p:cNvSpPr>
            <a:spLocks noGrp="1"/>
          </p:cNvSpPr>
          <p:nvPr>
            <p:ph type="dt" sz="half" idx="10"/>
          </p:nvPr>
        </p:nvSpPr>
        <p:spPr/>
        <p:txBody>
          <a:bodyPr/>
          <a:lstStyle/>
          <a:p>
            <a:r>
              <a:rPr lang="en-GB" dirty="0" smtClean="0"/>
              <a:t>19 October 2018</a:t>
            </a:r>
            <a:endParaRPr lang="en-GB" dirty="0"/>
          </a:p>
        </p:txBody>
      </p:sp>
      <p:sp>
        <p:nvSpPr>
          <p:cNvPr id="21" name="Rectangle 20"/>
          <p:cNvSpPr/>
          <p:nvPr/>
        </p:nvSpPr>
        <p:spPr>
          <a:xfrm>
            <a:off x="8216780" y="1772816"/>
            <a:ext cx="3448173" cy="1700466"/>
          </a:xfrm>
          <a:prstGeom prst="rect">
            <a:avLst/>
          </a:prstGeom>
        </p:spPr>
        <p:txBody>
          <a:bodyPr wrap="square">
            <a:spAutoFit/>
          </a:bodyPr>
          <a:lstStyle/>
          <a:p>
            <a:r>
              <a:rPr lang="en-US" sz="2000" b="1" dirty="0">
                <a:solidFill>
                  <a:schemeClr val="accent1"/>
                </a:solidFill>
                <a:latin typeface="+mj-lt"/>
                <a:ea typeface="SimSun" panose="02010600030101010101" pitchFamily="2" charset="-122"/>
                <a:cs typeface="Times New Roman" panose="02020603050405020304" pitchFamily="18" charset="0"/>
              </a:rPr>
              <a:t>“</a:t>
            </a:r>
            <a:r>
              <a:rPr lang="en-GB" sz="1600" dirty="0"/>
              <a:t> </a:t>
            </a:r>
            <a:r>
              <a:rPr lang="en-GB" sz="1600" dirty="0" smtClean="0"/>
              <a:t>The insured losses from </a:t>
            </a:r>
            <a:r>
              <a:rPr lang="en-GB" sz="1600" dirty="0" err="1" smtClean="0"/>
              <a:t>NotPetya</a:t>
            </a:r>
            <a:r>
              <a:rPr lang="en-GB" sz="1600" dirty="0" smtClean="0"/>
              <a:t> are estimated </a:t>
            </a:r>
            <a:r>
              <a:rPr lang="en-GB" dirty="0" smtClean="0"/>
              <a:t>at </a:t>
            </a:r>
            <a:r>
              <a:rPr lang="en-GB" sz="2000" b="1" dirty="0" smtClean="0"/>
              <a:t>USD 3 billion</a:t>
            </a:r>
            <a:r>
              <a:rPr lang="en-GB" sz="1600" dirty="0" smtClean="0"/>
              <a:t>, with </a:t>
            </a:r>
            <a:r>
              <a:rPr lang="en-GB" sz="1600" b="1" dirty="0">
                <a:solidFill>
                  <a:schemeClr val="accent1"/>
                </a:solidFill>
                <a:latin typeface="+mj-lt"/>
                <a:ea typeface="SimSun" panose="02010600030101010101" pitchFamily="2" charset="-122"/>
                <a:cs typeface="Times New Roman" panose="02020603050405020304" pitchFamily="18" charset="0"/>
              </a:rPr>
              <a:t>~</a:t>
            </a:r>
            <a:r>
              <a:rPr lang="en-GB" sz="1600" b="1" dirty="0" smtClean="0">
                <a:solidFill>
                  <a:schemeClr val="accent1"/>
                </a:solidFill>
              </a:rPr>
              <a:t>90% of the loss coming from silent cover</a:t>
            </a:r>
            <a:r>
              <a:rPr lang="en-GB" sz="1600" dirty="0" smtClean="0"/>
              <a:t>. </a:t>
            </a:r>
          </a:p>
          <a:p>
            <a:endParaRPr lang="en-US" sz="1050" b="1" dirty="0">
              <a:solidFill>
                <a:schemeClr val="accent1"/>
              </a:solidFill>
              <a:latin typeface="+mj-lt"/>
              <a:ea typeface="SimSun" panose="02010600030101010101" pitchFamily="2" charset="-122"/>
              <a:cs typeface="Times New Roman" panose="02020603050405020304" pitchFamily="18" charset="0"/>
            </a:endParaRPr>
          </a:p>
          <a:p>
            <a:r>
              <a:rPr lang="en-US" sz="1100" i="1" dirty="0" smtClean="0"/>
              <a:t>PCS Global Cyber Industry Loss Index estimate </a:t>
            </a:r>
            <a:endParaRPr lang="en-US" sz="1100" i="1" dirty="0" smtClean="0"/>
          </a:p>
          <a:p>
            <a:r>
              <a:rPr lang="en-US" sz="1100" i="1" dirty="0" smtClean="0"/>
              <a:t>as </a:t>
            </a:r>
            <a:r>
              <a:rPr lang="en-US" sz="1100" i="1" dirty="0" smtClean="0"/>
              <a:t>at September 2018</a:t>
            </a:r>
            <a:endParaRPr lang="en-GB" sz="1100" i="1" dirty="0"/>
          </a:p>
        </p:txBody>
      </p:sp>
      <p:sp>
        <p:nvSpPr>
          <p:cNvPr id="22" name="Rectangle 21"/>
          <p:cNvSpPr/>
          <p:nvPr/>
        </p:nvSpPr>
        <p:spPr>
          <a:xfrm>
            <a:off x="7920521" y="1772816"/>
            <a:ext cx="296259" cy="17004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954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Affirmative Cover: Demand and Supply</a:t>
            </a:r>
            <a:endParaRPr lang="en-GB" dirty="0"/>
          </a:p>
        </p:txBody>
      </p:sp>
      <p:sp>
        <p:nvSpPr>
          <p:cNvPr id="3" name="Content Placeholder 2"/>
          <p:cNvSpPr>
            <a:spLocks noGrp="1"/>
          </p:cNvSpPr>
          <p:nvPr>
            <p:ph sz="half" idx="2"/>
          </p:nvPr>
        </p:nvSpPr>
        <p:spPr>
          <a:xfrm>
            <a:off x="403669" y="1449530"/>
            <a:ext cx="5621500" cy="4032448"/>
          </a:xfrm>
        </p:spPr>
        <p:txBody>
          <a:bodyPr/>
          <a:lstStyle/>
          <a:p>
            <a:pPr>
              <a:spcBef>
                <a:spcPts val="1200"/>
              </a:spcBef>
            </a:pPr>
            <a:r>
              <a:rPr lang="en-US" sz="1600" b="1" dirty="0">
                <a:solidFill>
                  <a:schemeClr val="accent2"/>
                </a:solidFill>
                <a:latin typeface="+mj-lt"/>
                <a:ea typeface="SimSun" panose="02010600030101010101" pitchFamily="2" charset="-122"/>
                <a:cs typeface="Calibri" panose="020F0502020204030204" pitchFamily="34" charset="0"/>
              </a:rPr>
              <a:t>Demand</a:t>
            </a:r>
            <a:r>
              <a:rPr lang="en-US" sz="1600" dirty="0">
                <a:ea typeface="SimSun" panose="02010600030101010101" pitchFamily="2" charset="-122"/>
                <a:cs typeface="Calibri" panose="020F0502020204030204" pitchFamily="34" charset="0"/>
              </a:rPr>
              <a:t>: </a:t>
            </a:r>
            <a:r>
              <a:rPr lang="en-US" sz="1600" dirty="0" smtClean="0">
                <a:ea typeface="SimSun" panose="02010600030101010101" pitchFamily="2" charset="-122"/>
                <a:cs typeface="Calibri" panose="020F0502020204030204" pitchFamily="34" charset="0"/>
              </a:rPr>
              <a:t>largely </a:t>
            </a:r>
            <a:r>
              <a:rPr lang="en-US" sz="1600" dirty="0">
                <a:ea typeface="SimSun" panose="02010600030101010101" pitchFamily="2" charset="-122"/>
                <a:cs typeface="Calibri" panose="020F0502020204030204" pitchFamily="34" charset="0"/>
              </a:rPr>
              <a:t>from </a:t>
            </a:r>
            <a:r>
              <a:rPr lang="en-US" sz="1600" dirty="0" smtClean="0">
                <a:ea typeface="SimSun" panose="02010600030101010101" pitchFamily="2" charset="-122"/>
                <a:cs typeface="Calibri" panose="020F0502020204030204" pitchFamily="34" charset="0"/>
              </a:rPr>
              <a:t>MNCs</a:t>
            </a:r>
            <a:r>
              <a:rPr lang="en-US" sz="1600" dirty="0" smtClean="0">
                <a:ea typeface="SimSun" panose="02010600030101010101" pitchFamily="2" charset="-122"/>
                <a:cs typeface="Calibri" panose="020F0502020204030204" pitchFamily="34" charset="0"/>
              </a:rPr>
              <a:t>. Still getting </a:t>
            </a:r>
            <a:r>
              <a:rPr lang="en-US" sz="1600" dirty="0">
                <a:ea typeface="SimSun" panose="02010600030101010101" pitchFamily="2" charset="-122"/>
                <a:cs typeface="Calibri" panose="020F0502020204030204" pitchFamily="34" charset="0"/>
              </a:rPr>
              <a:t>used to the concept of needing to purchase standalone cyber cover.</a:t>
            </a:r>
          </a:p>
          <a:p>
            <a:pPr>
              <a:spcBef>
                <a:spcPts val="1200"/>
              </a:spcBef>
            </a:pPr>
            <a:r>
              <a:rPr lang="en-GB" sz="1600" b="1" dirty="0" smtClean="0">
                <a:solidFill>
                  <a:schemeClr val="accent2"/>
                </a:solidFill>
                <a:latin typeface="+mj-lt"/>
                <a:ea typeface="SimSun" panose="02010600030101010101" pitchFamily="2" charset="-122"/>
                <a:cs typeface="Calibri" panose="020F0502020204030204" pitchFamily="34" charset="0"/>
              </a:rPr>
              <a:t>Supply</a:t>
            </a:r>
            <a:r>
              <a:rPr lang="en-GB" sz="1600" b="1" dirty="0" smtClean="0">
                <a:ea typeface="SimSun" panose="02010600030101010101" pitchFamily="2" charset="-122"/>
                <a:cs typeface="Calibri" panose="020F0502020204030204" pitchFamily="34" charset="0"/>
              </a:rPr>
              <a:t>:</a:t>
            </a:r>
            <a:r>
              <a:rPr lang="en-GB" sz="1600" dirty="0" smtClean="0">
                <a:ea typeface="SimSun" panose="02010600030101010101" pitchFamily="2" charset="-122"/>
                <a:cs typeface="Calibri" panose="020F0502020204030204" pitchFamily="34" charset="0"/>
              </a:rPr>
              <a:t> </a:t>
            </a:r>
            <a:r>
              <a:rPr lang="en-US" sz="1600" dirty="0">
                <a:ea typeface="SimSun" panose="02010600030101010101" pitchFamily="2" charset="-122"/>
                <a:cs typeface="Calibri" panose="020F0502020204030204" pitchFamily="34" charset="0"/>
              </a:rPr>
              <a:t>Standalone policies and </a:t>
            </a:r>
            <a:r>
              <a:rPr lang="en-US" sz="1600" dirty="0" smtClean="0">
                <a:ea typeface="SimSun" panose="02010600030101010101" pitchFamily="2" charset="-122"/>
                <a:cs typeface="Calibri" panose="020F0502020204030204" pitchFamily="34" charset="0"/>
              </a:rPr>
              <a:t>extensions/packages.</a:t>
            </a:r>
            <a:endParaRPr lang="en-GB" sz="1600" dirty="0">
              <a:ea typeface="SimSun" panose="02010600030101010101" pitchFamily="2" charset="-122"/>
              <a:cs typeface="Calibri" panose="020F0502020204030204" pitchFamily="34" charset="0"/>
            </a:endParaRPr>
          </a:p>
          <a:p>
            <a:pPr lvl="1">
              <a:spcBef>
                <a:spcPts val="1200"/>
              </a:spcBef>
            </a:pPr>
            <a:r>
              <a:rPr lang="en-US" sz="1600" dirty="0" smtClean="0">
                <a:ea typeface="SimSun" panose="02010600030101010101" pitchFamily="2" charset="-122"/>
                <a:cs typeface="Calibri" panose="020F0502020204030204" pitchFamily="34" charset="0"/>
              </a:rPr>
              <a:t>Strong </a:t>
            </a:r>
            <a:r>
              <a:rPr lang="en-US" sz="1600" dirty="0">
                <a:ea typeface="SimSun" panose="02010600030101010101" pitchFamily="2" charset="-122"/>
                <a:cs typeface="Calibri" panose="020F0502020204030204" pitchFamily="34" charset="0"/>
              </a:rPr>
              <a:t>growth but divergent products across providers</a:t>
            </a:r>
            <a:r>
              <a:rPr lang="en-US" sz="1600" dirty="0" smtClean="0">
                <a:ea typeface="SimSun" panose="02010600030101010101" pitchFamily="2" charset="-122"/>
                <a:cs typeface="Calibri" panose="020F0502020204030204" pitchFamily="34" charset="0"/>
              </a:rPr>
              <a:t>..</a:t>
            </a:r>
            <a:endParaRPr lang="en-US" sz="1600" dirty="0">
              <a:ea typeface="SimSun" panose="02010600030101010101" pitchFamily="2" charset="-122"/>
              <a:cs typeface="Calibri" panose="020F0502020204030204" pitchFamily="34" charset="0"/>
            </a:endParaRPr>
          </a:p>
          <a:p>
            <a:pPr>
              <a:spcBef>
                <a:spcPts val="1200"/>
              </a:spcBef>
            </a:pPr>
            <a:r>
              <a:rPr lang="en-US" sz="1600" b="1" dirty="0">
                <a:solidFill>
                  <a:schemeClr val="accent2"/>
                </a:solidFill>
                <a:latin typeface="+mj-lt"/>
                <a:ea typeface="SimSun" panose="02010600030101010101" pitchFamily="2" charset="-122"/>
                <a:cs typeface="Calibri" panose="020F0502020204030204" pitchFamily="34" charset="0"/>
              </a:rPr>
              <a:t>Coverage</a:t>
            </a:r>
            <a:r>
              <a:rPr lang="en-US" sz="1800" dirty="0">
                <a:ea typeface="SimSun" panose="02010600030101010101" pitchFamily="2" charset="-122"/>
                <a:cs typeface="Calibri" panose="020F0502020204030204" pitchFamily="34" charset="0"/>
              </a:rPr>
              <a:t> </a:t>
            </a:r>
            <a:r>
              <a:rPr lang="en-US" sz="1600" dirty="0">
                <a:ea typeface="SimSun" panose="02010600030101010101" pitchFamily="2" charset="-122"/>
                <a:cs typeface="Calibri" panose="020F0502020204030204" pitchFamily="34" charset="0"/>
              </a:rPr>
              <a:t>provided </a:t>
            </a:r>
            <a:r>
              <a:rPr lang="en-US" sz="1600" dirty="0" smtClean="0">
                <a:ea typeface="SimSun" panose="02010600030101010101" pitchFamily="2" charset="-122"/>
                <a:cs typeface="Calibri" panose="020F0502020204030204" pitchFamily="34" charset="0"/>
              </a:rPr>
              <a:t>for losses to </a:t>
            </a:r>
            <a:r>
              <a:rPr lang="en-US" sz="1600" dirty="0" smtClean="0">
                <a:ea typeface="SimSun" panose="02010600030101010101" pitchFamily="2" charset="-122"/>
                <a:cs typeface="Calibri" panose="020F0502020204030204" pitchFamily="34" charset="0"/>
              </a:rPr>
              <a:t>digital </a:t>
            </a:r>
            <a:r>
              <a:rPr lang="en-US" sz="1600" dirty="0" smtClean="0">
                <a:ea typeface="SimSun" panose="02010600030101010101" pitchFamily="2" charset="-122"/>
                <a:cs typeface="Calibri" panose="020F0502020204030204" pitchFamily="34" charset="0"/>
              </a:rPr>
              <a:t>assets, for:</a:t>
            </a:r>
            <a:endParaRPr lang="en-US" sz="1600" dirty="0">
              <a:ea typeface="SimSun" panose="02010600030101010101" pitchFamily="2" charset="-122"/>
              <a:cs typeface="Calibri" panose="020F0502020204030204" pitchFamily="34" charset="0"/>
            </a:endParaRPr>
          </a:p>
          <a:p>
            <a:pPr lvl="1">
              <a:spcBef>
                <a:spcPts val="1200"/>
              </a:spcBef>
            </a:pPr>
            <a:r>
              <a:rPr lang="en-US" sz="1600" b="1" dirty="0">
                <a:ea typeface="SimSun" panose="02010600030101010101" pitchFamily="2" charset="-122"/>
                <a:cs typeface="Calibri" panose="020F0502020204030204" pitchFamily="34" charset="0"/>
              </a:rPr>
              <a:t>First party </a:t>
            </a:r>
            <a:r>
              <a:rPr lang="en-US" sz="1600" b="1" dirty="0" smtClean="0">
                <a:ea typeface="SimSun" panose="02010600030101010101" pitchFamily="2" charset="-122"/>
                <a:cs typeface="Calibri" panose="020F0502020204030204" pitchFamily="34" charset="0"/>
              </a:rPr>
              <a:t>costs</a:t>
            </a:r>
            <a:r>
              <a:rPr lang="en-US" sz="1600" dirty="0" smtClean="0">
                <a:ea typeface="SimSun" panose="02010600030101010101" pitchFamily="2" charset="-122"/>
                <a:cs typeface="Calibri" panose="020F0502020204030204" pitchFamily="34" charset="0"/>
              </a:rPr>
              <a:t>: Data/software recovery, </a:t>
            </a:r>
            <a:r>
              <a:rPr lang="en-US" sz="1600" dirty="0">
                <a:ea typeface="SimSun" panose="02010600030101010101" pitchFamily="2" charset="-122"/>
                <a:cs typeface="Calibri" panose="020F0502020204030204" pitchFamily="34" charset="0"/>
              </a:rPr>
              <a:t>crisis response, notification costs, </a:t>
            </a:r>
            <a:r>
              <a:rPr lang="en-US" sz="1600" dirty="0" smtClean="0">
                <a:ea typeface="SimSun" panose="02010600030101010101" pitchFamily="2" charset="-122"/>
                <a:cs typeface="Calibri" panose="020F0502020204030204" pitchFamily="34" charset="0"/>
              </a:rPr>
              <a:t>ransom, cyber crime, business interruption? </a:t>
            </a:r>
            <a:endParaRPr lang="en-US" sz="1600" dirty="0" smtClean="0">
              <a:ea typeface="SimSun" panose="02010600030101010101" pitchFamily="2" charset="-122"/>
              <a:cs typeface="Calibri" panose="020F0502020204030204" pitchFamily="34" charset="0"/>
            </a:endParaRPr>
          </a:p>
          <a:p>
            <a:pPr lvl="1">
              <a:spcBef>
                <a:spcPts val="1200"/>
              </a:spcBef>
            </a:pPr>
            <a:r>
              <a:rPr lang="en-US" sz="1600" b="1" dirty="0" smtClean="0">
                <a:ea typeface="SimSun" panose="02010600030101010101" pitchFamily="2" charset="-122"/>
                <a:cs typeface="Calibri" panose="020F0502020204030204" pitchFamily="34" charset="0"/>
              </a:rPr>
              <a:t>Third party costs:</a:t>
            </a:r>
            <a:r>
              <a:rPr lang="en-US" sz="1600" dirty="0" smtClean="0">
                <a:ea typeface="SimSun" panose="02010600030101010101" pitchFamily="2" charset="-122"/>
                <a:cs typeface="Calibri" panose="020F0502020204030204" pitchFamily="34" charset="0"/>
              </a:rPr>
              <a:t> liability for data breach, fines</a:t>
            </a:r>
            <a:endParaRPr lang="en-US" sz="1600" dirty="0" smtClean="0">
              <a:ea typeface="SimSun" panose="02010600030101010101" pitchFamily="2" charset="-122"/>
              <a:cs typeface="Calibri" panose="020F0502020204030204" pitchFamily="34" charset="0"/>
            </a:endParaRPr>
          </a:p>
          <a:p>
            <a:pPr>
              <a:spcBef>
                <a:spcPts val="1200"/>
              </a:spcBef>
            </a:pPr>
            <a:r>
              <a:rPr lang="en-US" sz="1600" dirty="0" smtClean="0">
                <a:ea typeface="SimSun" panose="02010600030101010101" pitchFamily="2" charset="-122"/>
                <a:cs typeface="Calibri" panose="020F0502020204030204" pitchFamily="34" charset="0"/>
              </a:rPr>
              <a:t>Moving beyond pure insurance to cyber solutions risk prevention, management and cyber incident response</a:t>
            </a:r>
            <a:endParaRPr lang="en-US" sz="1600" dirty="0">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endParaRPr lang="en-GB" sz="1600" dirty="0">
              <a:latin typeface="+mj-lt"/>
              <a:ea typeface="SimSun" panose="02010600030101010101" pitchFamily="2" charset="-122"/>
              <a:cs typeface="Calibri" panose="020F0502020204030204" pitchFamily="34" charset="0"/>
            </a:endParaRPr>
          </a:p>
          <a:p>
            <a:pPr lvl="1"/>
            <a:endParaRPr lang="en-GB" sz="1600" dirty="0">
              <a:latin typeface="+mj-lt"/>
              <a:ea typeface="SimSun" panose="02010600030101010101" pitchFamily="2" charset="-122"/>
              <a:cs typeface="Calibri" panose="020F0502020204030204" pitchFamily="34" charset="0"/>
            </a:endParaRPr>
          </a:p>
          <a:p>
            <a:pPr lvl="1"/>
            <a:r>
              <a:rPr lang="en-GB" sz="1600" dirty="0">
                <a:latin typeface="+mj-lt"/>
                <a:ea typeface="SimSun" panose="02010600030101010101" pitchFamily="2" charset="-122"/>
                <a:cs typeface="Calibri" panose="020F0502020204030204" pitchFamily="34" charset="0"/>
              </a:rPr>
              <a:t>c</a:t>
            </a:r>
          </a:p>
        </p:txBody>
      </p:sp>
      <p:sp>
        <p:nvSpPr>
          <p:cNvPr id="5" name="Slide Number Placeholder 4"/>
          <p:cNvSpPr>
            <a:spLocks noGrp="1"/>
          </p:cNvSpPr>
          <p:nvPr>
            <p:ph type="sldNum" sz="quarter" idx="12"/>
          </p:nvPr>
        </p:nvSpPr>
        <p:spPr/>
        <p:txBody>
          <a:bodyPr/>
          <a:lstStyle/>
          <a:p>
            <a:fld id="{FE8DA6AF-1811-4E27-A96F-54109F1D0275}" type="slidenum">
              <a:rPr lang="en-GB" smtClean="0"/>
              <a:pPr/>
              <a:t>5</a:t>
            </a:fld>
            <a:endParaRPr lang="en-GB"/>
          </a:p>
        </p:txBody>
      </p:sp>
      <p:sp>
        <p:nvSpPr>
          <p:cNvPr id="18" name="Rectangle 17">
            <a:extLst>
              <a:ext uri="{FF2B5EF4-FFF2-40B4-BE49-F238E27FC236}">
                <a16:creationId xmlns:a16="http://schemas.microsoft.com/office/drawing/2014/main" xmlns="" id="{23CD0D65-D731-4960-8FFF-0399F8A1A3D3}"/>
              </a:ext>
            </a:extLst>
          </p:cNvPr>
          <p:cNvSpPr/>
          <p:nvPr/>
        </p:nvSpPr>
        <p:spPr>
          <a:xfrm>
            <a:off x="7920520" y="7245424"/>
            <a:ext cx="3502751" cy="3600986"/>
          </a:xfrm>
          <a:prstGeom prst="rect">
            <a:avLst/>
          </a:prstGeom>
        </p:spPr>
        <p:txBody>
          <a:bodyPr wrap="square">
            <a:spAutoFit/>
          </a:bodyPr>
          <a:lstStyle/>
          <a:p>
            <a:r>
              <a:rPr lang="en-US" sz="2000" b="1" dirty="0">
                <a:solidFill>
                  <a:schemeClr val="accent1"/>
                </a:solidFill>
                <a:latin typeface="+mj-lt"/>
                <a:ea typeface="SimSun" panose="02010600030101010101" pitchFamily="2" charset="-122"/>
                <a:cs typeface="Times New Roman" panose="02020603050405020304" pitchFamily="18" charset="0"/>
              </a:rPr>
              <a:t>“ </a:t>
            </a:r>
            <a:r>
              <a:rPr lang="en-US" b="1" dirty="0" err="1">
                <a:solidFill>
                  <a:schemeClr val="accent1"/>
                </a:solidFill>
                <a:latin typeface="+mj-lt"/>
                <a:cs typeface="Calibri" panose="020F0502020204030204" pitchFamily="34" charset="0"/>
              </a:rPr>
              <a:t>NotPetya</a:t>
            </a:r>
            <a:r>
              <a:rPr lang="en-US" sz="1600" dirty="0">
                <a:latin typeface="+mj-lt"/>
              </a:rPr>
              <a:t> had negatively impacted 3Q results, including an unfavorable </a:t>
            </a:r>
            <a:r>
              <a:rPr lang="en-US" b="1" dirty="0">
                <a:solidFill>
                  <a:schemeClr val="accent1"/>
                </a:solidFill>
                <a:latin typeface="+mj-lt"/>
                <a:cs typeface="Calibri" panose="020F0502020204030204" pitchFamily="34" charset="0"/>
              </a:rPr>
              <a:t>revenue impact </a:t>
            </a:r>
            <a:r>
              <a:rPr lang="en-US" sz="1600" dirty="0">
                <a:latin typeface="+mj-lt"/>
              </a:rPr>
              <a:t>of approximately </a:t>
            </a:r>
            <a:r>
              <a:rPr lang="en-US" b="1" dirty="0">
                <a:solidFill>
                  <a:schemeClr val="accent1"/>
                </a:solidFill>
                <a:latin typeface="+mj-lt"/>
                <a:cs typeface="Calibri" panose="020F0502020204030204" pitchFamily="34" charset="0"/>
              </a:rPr>
              <a:t>$135 million from lost sales</a:t>
            </a:r>
            <a:r>
              <a:rPr lang="en-US" sz="1600" b="1" dirty="0">
                <a:solidFill>
                  <a:schemeClr val="accent1"/>
                </a:solidFill>
                <a:latin typeface="+mj-lt"/>
                <a:cs typeface="Calibri" panose="020F0502020204030204" pitchFamily="34" charset="0"/>
              </a:rPr>
              <a:t> </a:t>
            </a:r>
            <a:r>
              <a:rPr lang="en-US" sz="1600" dirty="0">
                <a:latin typeface="+mj-lt"/>
              </a:rPr>
              <a:t>and approximately </a:t>
            </a:r>
            <a:r>
              <a:rPr lang="en-US" b="1" dirty="0">
                <a:solidFill>
                  <a:schemeClr val="accent1"/>
                </a:solidFill>
                <a:latin typeface="+mj-lt"/>
                <a:cs typeface="Calibri" panose="020F0502020204030204" pitchFamily="34" charset="0"/>
              </a:rPr>
              <a:t>$175 million in costs</a:t>
            </a:r>
            <a:r>
              <a:rPr lang="en-US" sz="1600" b="1" dirty="0">
                <a:solidFill>
                  <a:schemeClr val="accent1"/>
                </a:solidFill>
                <a:latin typeface="+mj-lt"/>
                <a:cs typeface="Calibri" panose="020F0502020204030204" pitchFamily="34" charset="0"/>
              </a:rPr>
              <a:t>. </a:t>
            </a:r>
            <a:r>
              <a:rPr lang="en-US" sz="1600" dirty="0">
                <a:latin typeface="+mj-lt"/>
              </a:rPr>
              <a:t>This will be repeated in Q4. </a:t>
            </a:r>
            <a:r>
              <a:rPr lang="en-US" sz="2000" b="1" dirty="0">
                <a:solidFill>
                  <a:schemeClr val="accent1"/>
                </a:solidFill>
                <a:latin typeface="+mj-lt"/>
                <a:ea typeface="SimSun" panose="02010600030101010101" pitchFamily="2" charset="-122"/>
                <a:cs typeface="Times New Roman" panose="02020603050405020304" pitchFamily="18" charset="0"/>
              </a:rPr>
              <a:t>” </a:t>
            </a:r>
          </a:p>
          <a:p>
            <a:endParaRPr lang="en-US" sz="800" b="1" dirty="0">
              <a:solidFill>
                <a:schemeClr val="accent1"/>
              </a:solidFill>
              <a:latin typeface="+mj-lt"/>
              <a:ea typeface="SimSun" panose="02010600030101010101" pitchFamily="2" charset="-122"/>
              <a:cs typeface="Times New Roman" panose="02020603050405020304" pitchFamily="18" charset="0"/>
            </a:endParaRPr>
          </a:p>
          <a:p>
            <a:r>
              <a:rPr lang="en-US" sz="1200" i="1" dirty="0">
                <a:latin typeface="+mj-lt"/>
              </a:rPr>
              <a:t>Merck CFO, 3Q2017 earnings call</a:t>
            </a:r>
            <a:endParaRPr lang="en-GB" sz="1200" i="1" dirty="0">
              <a:latin typeface="+mj-lt"/>
            </a:endParaRPr>
          </a:p>
          <a:p>
            <a:endParaRPr lang="en-US" sz="1600" dirty="0">
              <a:latin typeface="+mj-lt"/>
            </a:endParaRPr>
          </a:p>
          <a:p>
            <a:endParaRPr lang="en-GB" sz="1600" dirty="0">
              <a:latin typeface="+mj-lt"/>
              <a:cs typeface="Calibri" panose="020F0502020204030204" pitchFamily="34" charset="0"/>
            </a:endParaRPr>
          </a:p>
          <a:p>
            <a:endParaRPr lang="en-US" sz="1600" dirty="0">
              <a:latin typeface="+mj-lt"/>
            </a:endParaRPr>
          </a:p>
          <a:p>
            <a:endParaRPr lang="en-US" sz="1600" b="1" dirty="0">
              <a:solidFill>
                <a:schemeClr val="accent1"/>
              </a:solidFill>
              <a:latin typeface="+mj-lt"/>
              <a:ea typeface="SimSun" panose="02010600030101010101" pitchFamily="2" charset="-122"/>
              <a:cs typeface="Times New Roman" panose="02020603050405020304" pitchFamily="18" charset="0"/>
            </a:endParaRPr>
          </a:p>
          <a:p>
            <a:endParaRPr lang="en-US" sz="1600" b="1" dirty="0">
              <a:solidFill>
                <a:schemeClr val="accent1"/>
              </a:solidFill>
              <a:latin typeface="+mj-lt"/>
              <a:ea typeface="SimSun" panose="02010600030101010101" pitchFamily="2" charset="-122"/>
              <a:cs typeface="Times New Roman" panose="02020603050405020304" pitchFamily="18" charset="0"/>
            </a:endParaRPr>
          </a:p>
        </p:txBody>
      </p:sp>
      <p:sp>
        <p:nvSpPr>
          <p:cNvPr id="20" name="Rectangle 19">
            <a:extLst>
              <a:ext uri="{FF2B5EF4-FFF2-40B4-BE49-F238E27FC236}">
                <a16:creationId xmlns:a16="http://schemas.microsoft.com/office/drawing/2014/main" xmlns="" id="{7B354793-A682-45E3-B434-FBA1B6EFBC60}"/>
              </a:ext>
            </a:extLst>
          </p:cNvPr>
          <p:cNvSpPr/>
          <p:nvPr/>
        </p:nvSpPr>
        <p:spPr>
          <a:xfrm>
            <a:off x="7714005" y="7245424"/>
            <a:ext cx="206515"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D6DFBCBB-8116-4391-8C5E-898FA2C6EAA2}"/>
              </a:ext>
            </a:extLst>
          </p:cNvPr>
          <p:cNvSpPr/>
          <p:nvPr/>
        </p:nvSpPr>
        <p:spPr>
          <a:xfrm>
            <a:off x="415476" y="5560195"/>
            <a:ext cx="9332219" cy="584775"/>
          </a:xfrm>
          <a:prstGeom prst="rect">
            <a:avLst/>
          </a:prstGeom>
        </p:spPr>
        <p:txBody>
          <a:bodyPr wrap="square">
            <a:spAutoFit/>
          </a:bodyPr>
          <a:lstStyle/>
          <a:p>
            <a:pPr marL="285750" indent="-285750">
              <a:buFont typeface="Arial" panose="020B0604020202020204" pitchFamily="34" charset="0"/>
              <a:buChar char="•"/>
            </a:pPr>
            <a:r>
              <a:rPr lang="en-GB" sz="1600" b="1" dirty="0">
                <a:solidFill>
                  <a:schemeClr val="accent4"/>
                </a:solidFill>
                <a:latin typeface="+mj-lt"/>
                <a:ea typeface="SimSun" panose="02010600030101010101" pitchFamily="2" charset="-122"/>
                <a:cs typeface="Calibri" panose="020F0502020204030204" pitchFamily="34" charset="0"/>
              </a:rPr>
              <a:t>Why don’t more companies buy cyber cover, especially in Asia? What needs to change</a:t>
            </a:r>
            <a:r>
              <a:rPr lang="en-GB" sz="1600" b="1" dirty="0" smtClean="0">
                <a:solidFill>
                  <a:schemeClr val="accent4"/>
                </a:solidFill>
                <a:latin typeface="+mj-lt"/>
                <a:ea typeface="SimSun" panose="02010600030101010101" pitchFamily="2" charset="-122"/>
                <a:cs typeface="Calibri" panose="020F0502020204030204" pitchFamily="34" charset="0"/>
              </a:rPr>
              <a:t>?</a:t>
            </a:r>
          </a:p>
          <a:p>
            <a:pPr marL="285750" indent="-285750">
              <a:buFont typeface="Arial" panose="020B0604020202020204" pitchFamily="34" charset="0"/>
              <a:buChar char="•"/>
            </a:pPr>
            <a:r>
              <a:rPr lang="en-GB" sz="1600" b="1" dirty="0">
                <a:solidFill>
                  <a:schemeClr val="accent4"/>
                </a:solidFill>
                <a:latin typeface="+mj-lt"/>
                <a:ea typeface="SimSun" panose="02010600030101010101" pitchFamily="2" charset="-122"/>
                <a:cs typeface="Calibri" panose="020F0502020204030204" pitchFamily="34" charset="0"/>
              </a:rPr>
              <a:t>How do ‘value-add’ offerings such as cyber incident response impact claims experience?</a:t>
            </a:r>
          </a:p>
        </p:txBody>
      </p:sp>
      <p:pic>
        <p:nvPicPr>
          <p:cNvPr id="27" name="Picture 26"/>
          <p:cNvPicPr>
            <a:picLocks noChangeAspect="1"/>
          </p:cNvPicPr>
          <p:nvPr/>
        </p:nvPicPr>
        <p:blipFill>
          <a:blip r:embed="rId3"/>
          <a:stretch>
            <a:fillRect/>
          </a:stretch>
        </p:blipFill>
        <p:spPr>
          <a:xfrm>
            <a:off x="13167558" y="647460"/>
            <a:ext cx="7346611" cy="6858000"/>
          </a:xfrm>
          <a:prstGeom prst="rect">
            <a:avLst/>
          </a:prstGeom>
        </p:spPr>
      </p:pic>
      <p:sp>
        <p:nvSpPr>
          <p:cNvPr id="28" name="Date Placeholder 3"/>
          <p:cNvSpPr>
            <a:spLocks noGrp="1"/>
          </p:cNvSpPr>
          <p:nvPr>
            <p:ph type="dt" sz="half" idx="10"/>
          </p:nvPr>
        </p:nvSpPr>
        <p:spPr>
          <a:xfrm>
            <a:off x="526253" y="6413643"/>
            <a:ext cx="2688166" cy="331788"/>
          </a:xfrm>
        </p:spPr>
        <p:txBody>
          <a:bodyPr/>
          <a:lstStyle/>
          <a:p>
            <a:r>
              <a:rPr lang="en-GB" dirty="0" smtClean="0"/>
              <a:t>19 October 2018</a:t>
            </a:r>
            <a:endParaRPr lang="en-GB" dirty="0"/>
          </a:p>
        </p:txBody>
      </p:sp>
      <p:sp>
        <p:nvSpPr>
          <p:cNvPr id="4" name="Rectangle 3"/>
          <p:cNvSpPr/>
          <p:nvPr/>
        </p:nvSpPr>
        <p:spPr>
          <a:xfrm>
            <a:off x="62446" y="7080456"/>
            <a:ext cx="6096000" cy="1231106"/>
          </a:xfrm>
          <a:prstGeom prst="rect">
            <a:avLst/>
          </a:prstGeom>
        </p:spPr>
        <p:txBody>
          <a:bodyPr>
            <a:spAutoFit/>
          </a:bodyPr>
          <a:lstStyle/>
          <a:p>
            <a:pPr lvl="1">
              <a:spcBef>
                <a:spcPts val="1200"/>
              </a:spcBef>
            </a:pPr>
            <a:r>
              <a:rPr lang="en-US" sz="1600" dirty="0">
                <a:ea typeface="SimSun" panose="02010600030101010101" pitchFamily="2" charset="-122"/>
                <a:cs typeface="Calibri" panose="020F0502020204030204" pitchFamily="34" charset="0"/>
              </a:rPr>
              <a:t>: Recovery costs, crisis response, notification costs, ransom payments, business interruption, IP theft?</a:t>
            </a:r>
          </a:p>
          <a:p>
            <a:pPr lvl="1">
              <a:spcBef>
                <a:spcPts val="1200"/>
              </a:spcBef>
            </a:pPr>
            <a:r>
              <a:rPr lang="en-US" sz="1600" dirty="0">
                <a:ea typeface="SimSun" panose="02010600030101010101" pitchFamily="2" charset="-122"/>
                <a:cs typeface="Calibri" panose="020F0502020204030204" pitchFamily="34" charset="0"/>
              </a:rPr>
              <a:t>Third party costs: Data breach costs, regulatory fines, media liability?</a:t>
            </a:r>
          </a:p>
        </p:txBody>
      </p:sp>
      <p:pic>
        <p:nvPicPr>
          <p:cNvPr id="13" name="Picture 12"/>
          <p:cNvPicPr>
            <a:picLocks noChangeAspect="1"/>
          </p:cNvPicPr>
          <p:nvPr/>
        </p:nvPicPr>
        <p:blipFill rotWithShape="1">
          <a:blip r:embed="rId4"/>
          <a:srcRect l="32913" t="56389" r="36401" b="16637"/>
          <a:stretch/>
        </p:blipFill>
        <p:spPr>
          <a:xfrm>
            <a:off x="5970603" y="1823162"/>
            <a:ext cx="6107706" cy="3020019"/>
          </a:xfrm>
          <a:prstGeom prst="rect">
            <a:avLst/>
          </a:prstGeom>
        </p:spPr>
      </p:pic>
      <p:sp>
        <p:nvSpPr>
          <p:cNvPr id="14" name="Rectangle 13"/>
          <p:cNvSpPr/>
          <p:nvPr/>
        </p:nvSpPr>
        <p:spPr>
          <a:xfrm>
            <a:off x="5922737" y="1465960"/>
            <a:ext cx="4536504" cy="523220"/>
          </a:xfrm>
          <a:prstGeom prst="rect">
            <a:avLst/>
          </a:prstGeom>
        </p:spPr>
        <p:txBody>
          <a:bodyPr wrap="square">
            <a:spAutoFit/>
          </a:bodyPr>
          <a:lstStyle/>
          <a:p>
            <a:pPr marL="0" indent="0">
              <a:spcBef>
                <a:spcPts val="600"/>
              </a:spcBef>
              <a:buNone/>
            </a:pPr>
            <a:r>
              <a:rPr lang="en-GB" sz="1600" b="1" dirty="0" smtClean="0">
                <a:solidFill>
                  <a:schemeClr val="accent2"/>
                </a:solidFill>
              </a:rPr>
              <a:t>Moving beyond ‘basic’ cyber cover…</a:t>
            </a:r>
            <a:endParaRPr lang="en-GB" sz="1600" dirty="0"/>
          </a:p>
          <a:p>
            <a:pPr marL="449285" lvl="1" indent="0">
              <a:buNone/>
            </a:pPr>
            <a:endParaRPr lang="en-GB" sz="1200" dirty="0"/>
          </a:p>
        </p:txBody>
      </p:sp>
      <p:sp>
        <p:nvSpPr>
          <p:cNvPr id="15" name="Rectangle 14"/>
          <p:cNvSpPr/>
          <p:nvPr/>
        </p:nvSpPr>
        <p:spPr>
          <a:xfrm>
            <a:off x="5922737" y="4919818"/>
            <a:ext cx="6096000" cy="261610"/>
          </a:xfrm>
          <a:prstGeom prst="rect">
            <a:avLst/>
          </a:prstGeom>
        </p:spPr>
        <p:txBody>
          <a:bodyPr wrap="square">
            <a:spAutoFit/>
          </a:bodyPr>
          <a:lstStyle/>
          <a:p>
            <a:r>
              <a:rPr lang="en-US" sz="1100" i="1" dirty="0" smtClean="0"/>
              <a:t>Source: KPMG, Embracing the cyber insurance opportunity</a:t>
            </a:r>
            <a:endParaRPr lang="en-GB" sz="1100" i="1" dirty="0"/>
          </a:p>
        </p:txBody>
      </p:sp>
    </p:spTree>
    <p:extLst>
      <p:ext uri="{BB962C8B-B14F-4D97-AF65-F5344CB8AC3E}">
        <p14:creationId xmlns:p14="http://schemas.microsoft.com/office/powerpoint/2010/main" val="3130216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5" y="388484"/>
            <a:ext cx="11055349" cy="1143000"/>
          </a:xfrm>
        </p:spPr>
        <p:txBody>
          <a:bodyPr/>
          <a:lstStyle/>
          <a:p>
            <a:r>
              <a:rPr lang="en-GB" dirty="0" smtClean="0"/>
              <a:t>Development of the </a:t>
            </a:r>
            <a:r>
              <a:rPr lang="en-GB" dirty="0" smtClean="0"/>
              <a:t>cyber insurance </a:t>
            </a:r>
            <a:r>
              <a:rPr lang="en-GB" dirty="0" smtClean="0"/>
              <a:t>market</a:t>
            </a:r>
            <a:endParaRPr lang="en-GB" dirty="0"/>
          </a:p>
        </p:txBody>
      </p:sp>
      <p:sp>
        <p:nvSpPr>
          <p:cNvPr id="4" name="Date Placeholder 3"/>
          <p:cNvSpPr>
            <a:spLocks noGrp="1"/>
          </p:cNvSpPr>
          <p:nvPr>
            <p:ph type="dt" sz="half" idx="10"/>
          </p:nvPr>
        </p:nvSpPr>
        <p:spPr/>
        <p:txBody>
          <a:bodyPr/>
          <a:lstStyle/>
          <a:p>
            <a:fld id="{BC1242CF-12C1-4411-B532-E91306108269}" type="datetime4">
              <a:rPr lang="en-GB" smtClean="0"/>
              <a:pPr/>
              <a:t>October, 3, 2018</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6</a:t>
            </a:fld>
            <a:endParaRPr lang="en-GB"/>
          </a:p>
        </p:txBody>
      </p:sp>
      <p:sp>
        <p:nvSpPr>
          <p:cNvPr id="7" name="Rectangle 6"/>
          <p:cNvSpPr/>
          <p:nvPr/>
        </p:nvSpPr>
        <p:spPr>
          <a:xfrm>
            <a:off x="623391" y="1531484"/>
            <a:ext cx="5760641" cy="3862596"/>
          </a:xfrm>
          <a:prstGeom prst="rect">
            <a:avLst/>
          </a:prstGeom>
        </p:spPr>
        <p:txBody>
          <a:bodyPr wrap="square">
            <a:spAutoFit/>
          </a:bodyPr>
          <a:lstStyle/>
          <a:p>
            <a:pPr marL="285750" indent="-285750">
              <a:spcBef>
                <a:spcPts val="600"/>
              </a:spcBef>
              <a:buFont typeface="Arial" panose="020B0604020202020204" pitchFamily="34" charset="0"/>
              <a:buChar char="•"/>
            </a:pPr>
            <a:r>
              <a:rPr lang="en-GB" sz="1600" b="1" dirty="0">
                <a:solidFill>
                  <a:srgbClr val="3F4548"/>
                </a:solidFill>
                <a:latin typeface="+mn-lt"/>
                <a:ea typeface="SimSun" panose="02010600030101010101" pitchFamily="2" charset="-122"/>
                <a:cs typeface="Calibri" panose="020F0502020204030204" pitchFamily="34" charset="0"/>
              </a:rPr>
              <a:t>US market </a:t>
            </a:r>
            <a:r>
              <a:rPr lang="en-GB" sz="1600" b="1" dirty="0">
                <a:solidFill>
                  <a:srgbClr val="3F4548"/>
                </a:solidFill>
                <a:latin typeface="+mn-lt"/>
                <a:ea typeface="SimSun" panose="02010600030101010101" pitchFamily="2" charset="-122"/>
                <a:cs typeface="Calibri" panose="020F0502020204030204" pitchFamily="34" charset="0"/>
              </a:rPr>
              <a:t> (USD 1.8 billion) is </a:t>
            </a:r>
            <a:r>
              <a:rPr lang="en-GB" sz="1600" b="1" dirty="0">
                <a:solidFill>
                  <a:srgbClr val="3F4548"/>
                </a:solidFill>
                <a:latin typeface="+mn-lt"/>
                <a:ea typeface="SimSun" panose="02010600030101010101" pitchFamily="2" charset="-122"/>
                <a:cs typeface="Calibri" panose="020F0502020204030204" pitchFamily="34" charset="0"/>
              </a:rPr>
              <a:t>90% of global premiums</a:t>
            </a:r>
          </a:p>
          <a:p>
            <a:pPr marL="742950" lvl="1" indent="-285750">
              <a:spcBef>
                <a:spcPts val="600"/>
              </a:spcBef>
              <a:buFont typeface="Arial" panose="020B0604020202020204" pitchFamily="34" charset="0"/>
              <a:buChar char="•"/>
            </a:pPr>
            <a:r>
              <a:rPr lang="en-GB" sz="1600" dirty="0"/>
              <a:t>Chubb is the biggest writer in 2017</a:t>
            </a:r>
          </a:p>
          <a:p>
            <a:pPr marL="742950" lvl="1" indent="-285750">
              <a:spcBef>
                <a:spcPts val="600"/>
              </a:spcBef>
              <a:buFont typeface="Arial" panose="020B0604020202020204" pitchFamily="34" charset="0"/>
              <a:buChar char="•"/>
            </a:pPr>
            <a:r>
              <a:rPr lang="en-GB" sz="1600" dirty="0" smtClean="0"/>
              <a:t>Loss </a:t>
            </a:r>
            <a:r>
              <a:rPr lang="en-GB" sz="1600" dirty="0"/>
              <a:t>ratio has improved to 32.4% (from 40s)</a:t>
            </a:r>
          </a:p>
          <a:p>
            <a:pPr marL="742950" lvl="1" indent="-285750">
              <a:spcBef>
                <a:spcPts val="600"/>
              </a:spcBef>
              <a:buFont typeface="Arial" panose="020B0604020202020204" pitchFamily="34" charset="0"/>
              <a:buChar char="•"/>
            </a:pPr>
            <a:r>
              <a:rPr lang="en-GB" sz="1600" dirty="0"/>
              <a:t>Despite 2017 events, both claim frequency and severity seem to have </a:t>
            </a:r>
            <a:r>
              <a:rPr lang="en-GB" sz="1600" dirty="0" smtClean="0"/>
              <a:t>reduced</a:t>
            </a:r>
          </a:p>
          <a:p>
            <a:pPr>
              <a:spcBef>
                <a:spcPts val="600"/>
              </a:spcBef>
            </a:pPr>
            <a:endParaRPr lang="en-GB" sz="1600" dirty="0"/>
          </a:p>
          <a:p>
            <a:pPr marL="285750" indent="-285750">
              <a:buFont typeface="Arial" panose="020B0604020202020204" pitchFamily="34" charset="0"/>
              <a:buChar char="•"/>
            </a:pPr>
            <a:r>
              <a:rPr lang="en-GB" sz="1600" b="1" dirty="0" smtClean="0">
                <a:solidFill>
                  <a:schemeClr val="accent2"/>
                </a:solidFill>
              </a:rPr>
              <a:t>Asia (USD 100+m) : </a:t>
            </a:r>
            <a:r>
              <a:rPr lang="en-GB" sz="1600" b="1" dirty="0">
                <a:solidFill>
                  <a:schemeClr val="accent2"/>
                </a:solidFill>
              </a:rPr>
              <a:t>Little traction outside of </a:t>
            </a:r>
            <a:r>
              <a:rPr lang="en-GB" sz="1600" b="1" dirty="0" smtClean="0">
                <a:solidFill>
                  <a:schemeClr val="accent2"/>
                </a:solidFill>
              </a:rPr>
              <a:t>Japan/Korea</a:t>
            </a:r>
            <a:endParaRPr lang="en-GB" sz="1600" b="1" dirty="0">
              <a:solidFill>
                <a:schemeClr val="accent2"/>
              </a:solidFill>
            </a:endParaRPr>
          </a:p>
          <a:p>
            <a:pPr lvl="1">
              <a:spcBef>
                <a:spcPts val="600"/>
              </a:spcBef>
            </a:pPr>
            <a:r>
              <a:rPr lang="en-GB" sz="1600" dirty="0" smtClean="0"/>
              <a:t>Recent </a:t>
            </a:r>
            <a:r>
              <a:rPr lang="en-GB" sz="1600" dirty="0"/>
              <a:t>events (though no large insured </a:t>
            </a:r>
            <a:r>
              <a:rPr lang="en-GB" sz="1600" dirty="0" smtClean="0"/>
              <a:t>losses):</a:t>
            </a:r>
          </a:p>
          <a:p>
            <a:pPr marL="742950" lvl="1" indent="-285750">
              <a:buFont typeface="Arial" panose="020B0604020202020204" pitchFamily="34" charset="0"/>
              <a:buChar char="•"/>
            </a:pPr>
            <a:r>
              <a:rPr lang="en-GB" sz="1600" dirty="0" err="1" smtClean="0"/>
              <a:t>Singhealth</a:t>
            </a:r>
            <a:r>
              <a:rPr lang="en-GB" sz="1600" dirty="0" smtClean="0"/>
              <a:t> </a:t>
            </a:r>
            <a:r>
              <a:rPr lang="en-GB" sz="1600" dirty="0"/>
              <a:t>hack July 2018: 1.5 million records </a:t>
            </a:r>
            <a:r>
              <a:rPr lang="en-GB" sz="1600" dirty="0" smtClean="0"/>
              <a:t>stolen</a:t>
            </a:r>
          </a:p>
          <a:p>
            <a:pPr marL="742950" lvl="1" indent="-285750">
              <a:buFont typeface="Arial" panose="020B0604020202020204" pitchFamily="34" charset="0"/>
              <a:buChar char="•"/>
            </a:pPr>
            <a:r>
              <a:rPr lang="en-GB" sz="1600" dirty="0" smtClean="0"/>
              <a:t>Taiwan </a:t>
            </a:r>
            <a:r>
              <a:rPr lang="en-GB" sz="1600" dirty="0"/>
              <a:t>Semiconductor Manufacturing Co (Aug 2018) virus outbreak: ~USD 170m in lost revenue</a:t>
            </a:r>
          </a:p>
          <a:p>
            <a:pPr marL="449285" lvl="1" indent="0">
              <a:buNone/>
            </a:pPr>
            <a:endParaRPr lang="en-GB" sz="1200" dirty="0"/>
          </a:p>
        </p:txBody>
      </p:sp>
      <p:sp>
        <p:nvSpPr>
          <p:cNvPr id="10" name="Rectangle 9"/>
          <p:cNvSpPr/>
          <p:nvPr/>
        </p:nvSpPr>
        <p:spPr>
          <a:xfrm>
            <a:off x="7392144" y="1531484"/>
            <a:ext cx="3750186" cy="1746632"/>
          </a:xfrm>
          <a:prstGeom prst="rect">
            <a:avLst/>
          </a:prstGeom>
        </p:spPr>
        <p:txBody>
          <a:bodyPr wrap="square">
            <a:spAutoFit/>
          </a:bodyPr>
          <a:lstStyle/>
          <a:p>
            <a:r>
              <a:rPr lang="en-US" sz="2000" b="1" dirty="0">
                <a:solidFill>
                  <a:schemeClr val="accent1"/>
                </a:solidFill>
                <a:latin typeface="+mj-lt"/>
                <a:ea typeface="SimSun" panose="02010600030101010101" pitchFamily="2" charset="-122"/>
                <a:cs typeface="Times New Roman" panose="02020603050405020304" pitchFamily="18" charset="0"/>
              </a:rPr>
              <a:t>“</a:t>
            </a:r>
            <a:r>
              <a:rPr lang="en-GB" sz="1600" dirty="0"/>
              <a:t> Cyber is </a:t>
            </a:r>
            <a:r>
              <a:rPr lang="en-GB" sz="1600" b="1" dirty="0">
                <a:solidFill>
                  <a:schemeClr val="accent1"/>
                </a:solidFill>
                <a:latin typeface="+mj-lt"/>
                <a:ea typeface="SimSun" panose="02010600030101010101" pitchFamily="2" charset="-122"/>
                <a:cs typeface="Times New Roman" panose="02020603050405020304" pitchFamily="18" charset="0"/>
              </a:rPr>
              <a:t>three times more expensive than General Liability</a:t>
            </a:r>
            <a:r>
              <a:rPr lang="en-GB" sz="1600" dirty="0"/>
              <a:t>, and six times more expensive than </a:t>
            </a:r>
            <a:r>
              <a:rPr lang="en-GB" sz="1600" dirty="0" smtClean="0"/>
              <a:t>Property”. </a:t>
            </a:r>
            <a:r>
              <a:rPr lang="en-GB" sz="1600" b="1" dirty="0" smtClean="0">
                <a:solidFill>
                  <a:schemeClr val="accent1"/>
                </a:solidFill>
              </a:rPr>
              <a:t>A</a:t>
            </a:r>
            <a:r>
              <a:rPr lang="en-GB" sz="1600" b="1" dirty="0" smtClean="0">
                <a:solidFill>
                  <a:schemeClr val="accent1"/>
                </a:solidFill>
                <a:ea typeface="SimSun" panose="02010600030101010101" pitchFamily="2" charset="-122"/>
                <a:cs typeface="Times New Roman" panose="02020603050405020304" pitchFamily="18" charset="0"/>
              </a:rPr>
              <a:t>cquisition </a:t>
            </a:r>
            <a:r>
              <a:rPr lang="en-GB" sz="1600" b="1" dirty="0">
                <a:solidFill>
                  <a:schemeClr val="accent1"/>
                </a:solidFill>
                <a:ea typeface="SimSun" panose="02010600030101010101" pitchFamily="2" charset="-122"/>
                <a:cs typeface="Times New Roman" panose="02020603050405020304" pitchFamily="18" charset="0"/>
              </a:rPr>
              <a:t>costs </a:t>
            </a:r>
            <a:r>
              <a:rPr lang="en-GB" sz="1600" dirty="0"/>
              <a:t>for</a:t>
            </a:r>
            <a:r>
              <a:rPr lang="en-GB" sz="1600" b="1" dirty="0">
                <a:solidFill>
                  <a:schemeClr val="accent1"/>
                </a:solidFill>
                <a:ea typeface="SimSun" panose="02010600030101010101" pitchFamily="2" charset="-122"/>
                <a:cs typeface="Times New Roman" panose="02020603050405020304" pitchFamily="18" charset="0"/>
              </a:rPr>
              <a:t> </a:t>
            </a:r>
            <a:r>
              <a:rPr lang="en-GB" sz="1600" dirty="0"/>
              <a:t>cyber products </a:t>
            </a:r>
            <a:r>
              <a:rPr lang="en-GB" sz="1600" dirty="0" smtClean="0"/>
              <a:t>are </a:t>
            </a:r>
            <a:r>
              <a:rPr lang="en-GB" sz="1600" dirty="0"/>
              <a:t>at an estimated 40%</a:t>
            </a:r>
            <a:r>
              <a:rPr lang="en-GB" sz="2000" b="1" dirty="0">
                <a:solidFill>
                  <a:schemeClr val="accent1"/>
                </a:solidFill>
                <a:ea typeface="SimSun" panose="02010600030101010101" pitchFamily="2" charset="-122"/>
                <a:cs typeface="Times New Roman" panose="02020603050405020304" pitchFamily="18" charset="0"/>
              </a:rPr>
              <a:t>”.</a:t>
            </a:r>
          </a:p>
          <a:p>
            <a:r>
              <a:rPr lang="en-GB" sz="900" i="1" dirty="0"/>
              <a:t> </a:t>
            </a:r>
            <a:endParaRPr lang="en-US" sz="900" i="1" dirty="0"/>
          </a:p>
          <a:p>
            <a:r>
              <a:rPr lang="en-US" sz="1050" i="1" dirty="0" smtClean="0"/>
              <a:t>2018 London cyber insurance conference panel</a:t>
            </a:r>
            <a:endParaRPr lang="en-GB" sz="1050" i="1" dirty="0"/>
          </a:p>
        </p:txBody>
      </p:sp>
      <p:sp>
        <p:nvSpPr>
          <p:cNvPr id="11" name="Rectangle 10"/>
          <p:cNvSpPr/>
          <p:nvPr/>
        </p:nvSpPr>
        <p:spPr>
          <a:xfrm>
            <a:off x="7149180" y="1531484"/>
            <a:ext cx="242964" cy="17235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149180" y="5179420"/>
            <a:ext cx="6096000" cy="261610"/>
          </a:xfrm>
          <a:prstGeom prst="rect">
            <a:avLst/>
          </a:prstGeom>
        </p:spPr>
        <p:txBody>
          <a:bodyPr>
            <a:spAutoFit/>
          </a:bodyPr>
          <a:lstStyle/>
          <a:p>
            <a:r>
              <a:rPr lang="en-US" sz="1100" i="1" dirty="0" smtClean="0"/>
              <a:t>Source: </a:t>
            </a:r>
            <a:r>
              <a:rPr lang="en-US" sz="1100" i="1" dirty="0" smtClean="0"/>
              <a:t>Japan External Trade </a:t>
            </a:r>
            <a:r>
              <a:rPr lang="en-US" sz="1100" i="1" dirty="0" err="1" smtClean="0"/>
              <a:t>Organisation</a:t>
            </a:r>
            <a:r>
              <a:rPr lang="en-US" sz="1100" i="1" dirty="0"/>
              <a:t> </a:t>
            </a:r>
            <a:r>
              <a:rPr lang="en-US" sz="1100" i="1" dirty="0" smtClean="0"/>
              <a:t>(2016), </a:t>
            </a:r>
            <a:r>
              <a:rPr lang="en-US" sz="1100" i="1" dirty="0" err="1" smtClean="0"/>
              <a:t>Axco</a:t>
            </a:r>
            <a:endParaRPr lang="en-GB" sz="1100" i="1" dirty="0"/>
          </a:p>
        </p:txBody>
      </p:sp>
      <p:graphicFrame>
        <p:nvGraphicFramePr>
          <p:cNvPr id="14" name="Chart 13"/>
          <p:cNvGraphicFramePr>
            <a:graphicFrameLocks/>
          </p:cNvGraphicFramePr>
          <p:nvPr>
            <p:extLst>
              <p:ext uri="{D42A27DB-BD31-4B8C-83A1-F6EECF244321}">
                <p14:modId xmlns:p14="http://schemas.microsoft.com/office/powerpoint/2010/main" val="3160346165"/>
              </p:ext>
            </p:extLst>
          </p:nvPr>
        </p:nvGraphicFramePr>
        <p:xfrm>
          <a:off x="7061461" y="3418089"/>
          <a:ext cx="4780207" cy="26339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7701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AE8EC-AF0E-4B9E-9251-F10E0EAFE71C}"/>
              </a:ext>
            </a:extLst>
          </p:cNvPr>
          <p:cNvSpPr>
            <a:spLocks noGrp="1"/>
          </p:cNvSpPr>
          <p:nvPr>
            <p:ph type="title"/>
          </p:nvPr>
        </p:nvSpPr>
        <p:spPr/>
        <p:txBody>
          <a:bodyPr/>
          <a:lstStyle/>
          <a:p>
            <a:r>
              <a:rPr lang="en-MY" dirty="0" smtClean="0">
                <a:solidFill>
                  <a:schemeClr val="accent1"/>
                </a:solidFill>
              </a:rPr>
              <a:t>Data </a:t>
            </a:r>
            <a:r>
              <a:rPr lang="en-MY" dirty="0" smtClean="0">
                <a:solidFill>
                  <a:schemeClr val="accent1"/>
                </a:solidFill>
              </a:rPr>
              <a:t>protection &amp; cybersecurity </a:t>
            </a:r>
            <a:r>
              <a:rPr lang="en-MY" dirty="0" smtClean="0">
                <a:solidFill>
                  <a:schemeClr val="accent1"/>
                </a:solidFill>
              </a:rPr>
              <a:t>regulations on the rise</a:t>
            </a:r>
            <a:endParaRPr lang="en-MY" dirty="0">
              <a:solidFill>
                <a:schemeClr val="accent1"/>
              </a:solidFill>
            </a:endParaRPr>
          </a:p>
        </p:txBody>
      </p:sp>
      <p:sp>
        <p:nvSpPr>
          <p:cNvPr id="5" name="Slide Number Placeholder 4">
            <a:extLst>
              <a:ext uri="{FF2B5EF4-FFF2-40B4-BE49-F238E27FC236}">
                <a16:creationId xmlns:a16="http://schemas.microsoft.com/office/drawing/2014/main" xmlns="" id="{AF8DC018-DC8E-432F-9040-E324B6531990}"/>
              </a:ext>
            </a:extLst>
          </p:cNvPr>
          <p:cNvSpPr>
            <a:spLocks noGrp="1"/>
          </p:cNvSpPr>
          <p:nvPr>
            <p:ph type="sldNum" sz="quarter" idx="12"/>
          </p:nvPr>
        </p:nvSpPr>
        <p:spPr/>
        <p:txBody>
          <a:bodyPr/>
          <a:lstStyle/>
          <a:p>
            <a:fld id="{FE8DA6AF-1811-4E27-A96F-54109F1D0275}" type="slidenum">
              <a:rPr lang="en-GB" smtClean="0"/>
              <a:pPr/>
              <a:t>7</a:t>
            </a:fld>
            <a:endParaRPr lang="en-GB"/>
          </a:p>
        </p:txBody>
      </p:sp>
      <p:pic>
        <p:nvPicPr>
          <p:cNvPr id="1026" name="Picture 2"/>
          <p:cNvPicPr>
            <a:picLocks noChangeAspect="1" noChangeArrowheads="1"/>
          </p:cNvPicPr>
          <p:nvPr/>
        </p:nvPicPr>
        <p:blipFill>
          <a:blip r:embed="rId3" cstate="print"/>
          <a:srcRect/>
          <a:stretch>
            <a:fillRect/>
          </a:stretch>
        </p:blipFill>
        <p:spPr bwMode="auto">
          <a:xfrm>
            <a:off x="593717" y="1544390"/>
            <a:ext cx="6048672" cy="3324461"/>
          </a:xfrm>
          <a:prstGeom prst="rect">
            <a:avLst/>
          </a:prstGeom>
          <a:noFill/>
          <a:ln w="9525">
            <a:noFill/>
            <a:miter lim="800000"/>
            <a:headEnd/>
            <a:tailEnd/>
          </a:ln>
        </p:spPr>
      </p:pic>
      <p:sp>
        <p:nvSpPr>
          <p:cNvPr id="9" name="TextBox 8"/>
          <p:cNvSpPr txBox="1"/>
          <p:nvPr/>
        </p:nvSpPr>
        <p:spPr>
          <a:xfrm>
            <a:off x="6639338" y="1412776"/>
            <a:ext cx="5026542" cy="40010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SG" sz="1600" dirty="0" smtClean="0"/>
              <a:t>UK</a:t>
            </a:r>
            <a:r>
              <a:rPr lang="en-SG" sz="1600" dirty="0"/>
              <a:t>: GDPR expected to drive frequency/severity of cyber </a:t>
            </a:r>
            <a:r>
              <a:rPr lang="en-SG" sz="1600" dirty="0" smtClean="0"/>
              <a:t>claims</a:t>
            </a:r>
          </a:p>
          <a:p>
            <a:pPr marL="285750" indent="-285750">
              <a:spcBef>
                <a:spcPts val="600"/>
              </a:spcBef>
              <a:buFont typeface="Arial" panose="020B0604020202020204" pitchFamily="34" charset="0"/>
              <a:buChar char="•"/>
            </a:pPr>
            <a:r>
              <a:rPr lang="en-SG" sz="1600" dirty="0" smtClean="0"/>
              <a:t>Singapore</a:t>
            </a:r>
            <a:r>
              <a:rPr lang="en-SG" sz="1600" dirty="0"/>
              <a:t>: MAS Cybersecurity Bill, Personal Data Protection Act </a:t>
            </a:r>
            <a:r>
              <a:rPr lang="en-SG" sz="1600" dirty="0" smtClean="0"/>
              <a:t>2014, </a:t>
            </a:r>
            <a:r>
              <a:rPr lang="en-SG" sz="1600" u="sng" dirty="0" smtClean="0"/>
              <a:t>currently consulting on legally-binding cyber hygiene requirements for </a:t>
            </a:r>
            <a:r>
              <a:rPr lang="en-SG" sz="1600" u="sng" dirty="0" err="1" smtClean="0"/>
              <a:t>Fis</a:t>
            </a:r>
            <a:endParaRPr lang="en-SG" sz="1600" dirty="0"/>
          </a:p>
          <a:p>
            <a:pPr marL="285750" indent="-285750">
              <a:spcBef>
                <a:spcPts val="600"/>
              </a:spcBef>
              <a:buFont typeface="Arial" panose="020B0604020202020204" pitchFamily="34" charset="0"/>
              <a:buChar char="•"/>
            </a:pPr>
            <a:r>
              <a:rPr lang="en-SG" sz="1600" dirty="0" smtClean="0"/>
              <a:t>Hong </a:t>
            </a:r>
            <a:r>
              <a:rPr lang="en-SG" sz="1600" dirty="0"/>
              <a:t>Kong: Personal Data (Privacy) Ordinance </a:t>
            </a:r>
            <a:r>
              <a:rPr lang="en-SG" sz="1600" dirty="0" smtClean="0"/>
              <a:t>2016</a:t>
            </a:r>
          </a:p>
          <a:p>
            <a:pPr marL="285750" indent="-285750">
              <a:spcBef>
                <a:spcPts val="600"/>
              </a:spcBef>
              <a:buFont typeface="Arial" panose="020B0604020202020204" pitchFamily="34" charset="0"/>
              <a:buChar char="•"/>
            </a:pPr>
            <a:r>
              <a:rPr lang="en-SG" sz="1600" dirty="0" smtClean="0"/>
              <a:t>Korea</a:t>
            </a:r>
            <a:r>
              <a:rPr lang="en-SG" sz="1600" dirty="0"/>
              <a:t>: compulsory cyber liability insurance introduced in </a:t>
            </a:r>
            <a:r>
              <a:rPr lang="en-SG" sz="1600" dirty="0" smtClean="0"/>
              <a:t>2016</a:t>
            </a:r>
          </a:p>
          <a:p>
            <a:pPr marL="285750" indent="-285750">
              <a:spcBef>
                <a:spcPts val="600"/>
              </a:spcBef>
              <a:buFont typeface="Arial" panose="020B0604020202020204" pitchFamily="34" charset="0"/>
              <a:buChar char="•"/>
            </a:pPr>
            <a:r>
              <a:rPr lang="en-SG" sz="1600" dirty="0" smtClean="0"/>
              <a:t>China</a:t>
            </a:r>
            <a:r>
              <a:rPr lang="en-SG" sz="1600" dirty="0"/>
              <a:t>: Cybersecurity Law </a:t>
            </a:r>
            <a:r>
              <a:rPr lang="en-SG" sz="1600" dirty="0" smtClean="0"/>
              <a:t>2017</a:t>
            </a:r>
          </a:p>
          <a:p>
            <a:pPr marL="285750" indent="-285750">
              <a:spcBef>
                <a:spcPts val="600"/>
              </a:spcBef>
              <a:buFont typeface="Arial" panose="020B0604020202020204" pitchFamily="34" charset="0"/>
              <a:buChar char="•"/>
            </a:pPr>
            <a:r>
              <a:rPr lang="en-SG" sz="1600" dirty="0" smtClean="0"/>
              <a:t>Malaysia</a:t>
            </a:r>
            <a:r>
              <a:rPr lang="en-SG" sz="1600" dirty="0"/>
              <a:t>: National Cyber Security Act, Personal Data Protection Act </a:t>
            </a:r>
            <a:r>
              <a:rPr lang="en-SG" sz="1600" dirty="0" smtClean="0"/>
              <a:t>2010</a:t>
            </a:r>
            <a:endParaRPr lang="en-SG" sz="1600" dirty="0"/>
          </a:p>
          <a:p>
            <a:pPr marL="285750" indent="-285750">
              <a:spcBef>
                <a:spcPts val="600"/>
              </a:spcBef>
              <a:buFont typeface="Arial" panose="020B0604020202020204" pitchFamily="34" charset="0"/>
              <a:buChar char="•"/>
            </a:pPr>
            <a:r>
              <a:rPr lang="en-SG" sz="1600" dirty="0" smtClean="0"/>
              <a:t>Australia</a:t>
            </a:r>
            <a:r>
              <a:rPr lang="en-SG" sz="1600" dirty="0"/>
              <a:t>: Various laws from Australia Privacy Commissioner and APRA</a:t>
            </a:r>
          </a:p>
        </p:txBody>
      </p:sp>
      <p:sp>
        <p:nvSpPr>
          <p:cNvPr id="10" name="TextBox 9"/>
          <p:cNvSpPr txBox="1"/>
          <p:nvPr/>
        </p:nvSpPr>
        <p:spPr>
          <a:xfrm>
            <a:off x="593717" y="4940128"/>
            <a:ext cx="2995364" cy="230832"/>
          </a:xfrm>
          <a:prstGeom prst="rect">
            <a:avLst/>
          </a:prstGeom>
          <a:noFill/>
        </p:spPr>
        <p:txBody>
          <a:bodyPr wrap="square" rtlCol="0">
            <a:spAutoFit/>
          </a:bodyPr>
          <a:lstStyle/>
          <a:p>
            <a:r>
              <a:rPr lang="en-SG" sz="900" dirty="0"/>
              <a:t>Extracted from RMS Cyber Risk Outlook  20180305</a:t>
            </a:r>
          </a:p>
        </p:txBody>
      </p:sp>
      <p:sp>
        <p:nvSpPr>
          <p:cNvPr id="11" name="Rectangle 10">
            <a:extLst>
              <a:ext uri="{FF2B5EF4-FFF2-40B4-BE49-F238E27FC236}">
                <a16:creationId xmlns:a16="http://schemas.microsoft.com/office/drawing/2014/main" xmlns="" id="{91284E52-C611-4A39-8C17-F04B8D7886B9}"/>
              </a:ext>
            </a:extLst>
          </p:cNvPr>
          <p:cNvSpPr/>
          <p:nvPr/>
        </p:nvSpPr>
        <p:spPr>
          <a:xfrm>
            <a:off x="417205" y="5396869"/>
            <a:ext cx="9606739" cy="1323439"/>
          </a:xfrm>
          <a:prstGeom prst="rect">
            <a:avLst/>
          </a:prstGeom>
        </p:spPr>
        <p:txBody>
          <a:bodyPr wrap="square">
            <a:spAutoFit/>
          </a:bodyPr>
          <a:lstStyle/>
          <a:p>
            <a:pPr marL="285750" indent="-285750">
              <a:buFont typeface="Arial" panose="020B0604020202020204" pitchFamily="34" charset="0"/>
              <a:buChar char="•"/>
            </a:pPr>
            <a:r>
              <a:rPr lang="en-GB" sz="1600" b="1" dirty="0" smtClean="0">
                <a:solidFill>
                  <a:schemeClr val="accent4"/>
                </a:solidFill>
                <a:latin typeface="+mj-lt"/>
                <a:ea typeface="SimSun" panose="02010600030101010101" pitchFamily="2" charset="-122"/>
                <a:cs typeface="Calibri" panose="020F0502020204030204" pitchFamily="34" charset="0"/>
              </a:rPr>
              <a:t>What are the implications of the rise in cyber hygiene regulations </a:t>
            </a:r>
            <a:r>
              <a:rPr lang="en-GB" sz="1600" b="1" dirty="0">
                <a:solidFill>
                  <a:schemeClr val="accent4"/>
                </a:solidFill>
                <a:latin typeface="+mj-lt"/>
                <a:ea typeface="SimSun" panose="02010600030101010101" pitchFamily="2" charset="-122"/>
                <a:cs typeface="Calibri" panose="020F0502020204030204" pitchFamily="34" charset="0"/>
              </a:rPr>
              <a:t>/ </a:t>
            </a:r>
            <a:r>
              <a:rPr lang="en-GB" sz="1600" b="1" dirty="0" smtClean="0">
                <a:solidFill>
                  <a:schemeClr val="accent4"/>
                </a:solidFill>
                <a:latin typeface="+mj-lt"/>
                <a:ea typeface="SimSun" panose="02010600030101010101" pitchFamily="2" charset="-122"/>
                <a:cs typeface="Calibri" panose="020F0502020204030204" pitchFamily="34" charset="0"/>
              </a:rPr>
              <a:t>guidelines?</a:t>
            </a:r>
          </a:p>
          <a:p>
            <a:pPr marL="285750" indent="-285750">
              <a:buFont typeface="Arial" panose="020B0604020202020204" pitchFamily="34" charset="0"/>
              <a:buChar char="•"/>
            </a:pPr>
            <a:r>
              <a:rPr lang="en-GB" sz="1600" b="1" dirty="0">
                <a:solidFill>
                  <a:schemeClr val="accent4"/>
                </a:solidFill>
                <a:ea typeface="SimSun" panose="02010600030101010101" pitchFamily="2" charset="-122"/>
                <a:cs typeface="Calibri" panose="020F0502020204030204" pitchFamily="34" charset="0"/>
              </a:rPr>
              <a:t>Can/should compliance with regulations be used as a condition of coverage, or rating factor?</a:t>
            </a:r>
          </a:p>
          <a:p>
            <a:pPr marL="285750" indent="-285750">
              <a:buFont typeface="Arial" panose="020B0604020202020204" pitchFamily="34" charset="0"/>
              <a:buChar char="•"/>
            </a:pPr>
            <a:endParaRPr lang="en-GB" sz="1600" b="1" dirty="0">
              <a:solidFill>
                <a:schemeClr val="accent4"/>
              </a:solidFill>
              <a:ea typeface="SimSun" panose="02010600030101010101" pitchFamily="2" charset="-122"/>
              <a:cs typeface="Calibri" panose="020F0502020204030204" pitchFamily="34" charset="0"/>
            </a:endParaRPr>
          </a:p>
          <a:p>
            <a:pPr marL="285750" indent="-285750">
              <a:buFont typeface="Arial" panose="020B0604020202020204" pitchFamily="34" charset="0"/>
              <a:buChar char="•"/>
            </a:pPr>
            <a:endParaRPr lang="en-GB" sz="1600" b="1" dirty="0" smtClean="0">
              <a:solidFill>
                <a:schemeClr val="accent4"/>
              </a:solidFill>
              <a:latin typeface="+mj-lt"/>
              <a:ea typeface="SimSun" panose="02010600030101010101" pitchFamily="2" charset="-122"/>
              <a:cs typeface="Calibri" panose="020F0502020204030204" pitchFamily="34" charset="0"/>
            </a:endParaRPr>
          </a:p>
          <a:p>
            <a:pPr marL="285750" indent="-285750">
              <a:buFont typeface="Arial" panose="020B0604020202020204" pitchFamily="34" charset="0"/>
              <a:buChar char="•"/>
            </a:pPr>
            <a:endParaRPr lang="en-GB" sz="1600" b="1" dirty="0">
              <a:solidFill>
                <a:schemeClr val="accent4"/>
              </a:solidFill>
              <a:latin typeface="+mj-lt"/>
              <a:ea typeface="SimSun" panose="02010600030101010101" pitchFamily="2" charset="-122"/>
              <a:cs typeface="Calibri" panose="020F0502020204030204" pitchFamily="34" charset="0"/>
            </a:endParaRPr>
          </a:p>
        </p:txBody>
      </p:sp>
      <p:sp>
        <p:nvSpPr>
          <p:cNvPr id="12" name="Date Placeholder 3"/>
          <p:cNvSpPr>
            <a:spLocks noGrp="1"/>
          </p:cNvSpPr>
          <p:nvPr>
            <p:ph type="dt" sz="half" idx="10"/>
          </p:nvPr>
        </p:nvSpPr>
        <p:spPr/>
        <p:txBody>
          <a:bodyPr/>
          <a:lstStyle/>
          <a:p>
            <a:r>
              <a:rPr lang="en-GB" dirty="0" smtClean="0"/>
              <a:t>19 October 2018</a:t>
            </a:r>
            <a:endParaRPr lang="en-GB" dirty="0"/>
          </a:p>
        </p:txBody>
      </p:sp>
      <p:sp>
        <p:nvSpPr>
          <p:cNvPr id="3" name="Content Placeholder 2"/>
          <p:cNvSpPr>
            <a:spLocks noGrp="1"/>
          </p:cNvSpPr>
          <p:nvPr>
            <p:ph idx="1"/>
          </p:nvPr>
        </p:nvSpPr>
        <p:spPr>
          <a:xfrm flipH="1" flipV="1">
            <a:off x="11582404" y="6197600"/>
            <a:ext cx="2290460" cy="1119832"/>
          </a:xfrm>
        </p:spPr>
        <p:txBody>
          <a:bodyPr/>
          <a:lstStyle/>
          <a:p>
            <a:endParaRPr lang="en-GB" dirty="0"/>
          </a:p>
        </p:txBody>
      </p:sp>
    </p:spTree>
    <p:extLst>
      <p:ext uri="{BB962C8B-B14F-4D97-AF65-F5344CB8AC3E}">
        <p14:creationId xmlns:p14="http://schemas.microsoft.com/office/powerpoint/2010/main" val="288611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094" y="1412776"/>
            <a:ext cx="9505950" cy="541089"/>
          </a:xfrm>
        </p:spPr>
        <p:txBody>
          <a:bodyPr/>
          <a:lstStyle/>
          <a:p>
            <a:r>
              <a:rPr lang="en-GB" sz="3200" dirty="0" smtClean="0"/>
              <a:t>Discussion</a:t>
            </a:r>
            <a:endParaRPr lang="en-GB" sz="2800" b="0" dirty="0"/>
          </a:p>
        </p:txBody>
      </p:sp>
      <p:sp>
        <p:nvSpPr>
          <p:cNvPr id="7" name="Date Placeholder 6"/>
          <p:cNvSpPr>
            <a:spLocks noGrp="1"/>
          </p:cNvSpPr>
          <p:nvPr>
            <p:ph type="dt" sz="half" idx="2"/>
          </p:nvPr>
        </p:nvSpPr>
        <p:spPr/>
        <p:txBody>
          <a:bodyPr/>
          <a:lstStyle/>
          <a:p>
            <a:r>
              <a:rPr lang="en-GB" dirty="0" smtClean="0"/>
              <a:t>19 October 2018</a:t>
            </a:r>
            <a:endParaRPr lang="en-GB" dirty="0"/>
          </a:p>
        </p:txBody>
      </p:sp>
      <p:sp>
        <p:nvSpPr>
          <p:cNvPr id="8" name="Slide Number Placeholder 7"/>
          <p:cNvSpPr>
            <a:spLocks noGrp="1"/>
          </p:cNvSpPr>
          <p:nvPr>
            <p:ph type="sldNum" sz="quarter" idx="4294967295"/>
          </p:nvPr>
        </p:nvSpPr>
        <p:spPr>
          <a:xfrm>
            <a:off x="11328400" y="6402388"/>
            <a:ext cx="863600" cy="339725"/>
          </a:xfrm>
        </p:spPr>
        <p:txBody>
          <a:bodyPr/>
          <a:lstStyle/>
          <a:p>
            <a:fld id="{1FB513AD-2D40-40B6-B454-91430654BAD4}" type="slidenum">
              <a:rPr lang="en-GB" smtClean="0"/>
              <a:pPr/>
              <a:t>8</a:t>
            </a:fld>
            <a:endParaRPr lang="en-GB"/>
          </a:p>
        </p:txBody>
      </p:sp>
      <p:sp>
        <p:nvSpPr>
          <p:cNvPr id="10" name="Rectangle 9">
            <a:extLst>
              <a:ext uri="{FF2B5EF4-FFF2-40B4-BE49-F238E27FC236}">
                <a16:creationId xmlns:a16="http://schemas.microsoft.com/office/drawing/2014/main" xmlns="" id="{7E3F0313-262E-4528-A8E8-3B87D77C177C}"/>
              </a:ext>
            </a:extLst>
          </p:cNvPr>
          <p:cNvSpPr/>
          <p:nvPr/>
        </p:nvSpPr>
        <p:spPr>
          <a:xfrm>
            <a:off x="506978" y="2204864"/>
            <a:ext cx="9650370" cy="220060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1600" b="1" dirty="0" smtClean="0">
                <a:solidFill>
                  <a:schemeClr val="accent2"/>
                </a:solidFill>
                <a:latin typeface="+mj-lt"/>
                <a:ea typeface="SimSun" panose="02010600030101010101" pitchFamily="2" charset="-122"/>
                <a:cs typeface="Calibri" panose="020F0502020204030204" pitchFamily="34" charset="0"/>
              </a:rPr>
              <a:t>In </a:t>
            </a:r>
            <a:r>
              <a:rPr lang="en-GB" sz="1600" b="1" dirty="0">
                <a:solidFill>
                  <a:schemeClr val="accent2"/>
                </a:solidFill>
                <a:latin typeface="+mj-lt"/>
                <a:ea typeface="SimSun" panose="02010600030101010101" pitchFamily="2" charset="-122"/>
                <a:cs typeface="Calibri" panose="020F0502020204030204" pitchFamily="34" charset="0"/>
              </a:rPr>
              <a:t>which LOBs are ‘silent’ exposures material, given the exclusions / wordings in place?</a:t>
            </a:r>
          </a:p>
          <a:p>
            <a:pPr marL="285750" indent="-285750">
              <a:spcBef>
                <a:spcPts val="600"/>
              </a:spcBef>
              <a:buFont typeface="Arial" panose="020B0604020202020204" pitchFamily="34" charset="0"/>
              <a:buChar char="•"/>
            </a:pPr>
            <a:r>
              <a:rPr lang="en-GB" sz="1600" b="1" dirty="0" smtClean="0">
                <a:solidFill>
                  <a:schemeClr val="accent2"/>
                </a:solidFill>
                <a:latin typeface="+mj-lt"/>
                <a:ea typeface="SimSun" panose="02010600030101010101" pitchFamily="2" charset="-122"/>
                <a:cs typeface="Calibri" panose="020F0502020204030204" pitchFamily="34" charset="0"/>
              </a:rPr>
              <a:t>What can we do as an industry to address the risks arising from silent cover?</a:t>
            </a:r>
          </a:p>
          <a:p>
            <a:pPr marL="285750" indent="-285750">
              <a:spcBef>
                <a:spcPts val="600"/>
              </a:spcBef>
              <a:buFont typeface="Arial" panose="020B0604020202020204" pitchFamily="34" charset="0"/>
              <a:buChar char="•"/>
            </a:pPr>
            <a:r>
              <a:rPr lang="en-GB" sz="1600" b="1" dirty="0">
                <a:solidFill>
                  <a:schemeClr val="accent2"/>
                </a:solidFill>
                <a:ea typeface="SimSun" panose="02010600030101010101" pitchFamily="2" charset="-122"/>
                <a:cs typeface="Calibri" panose="020F0502020204030204" pitchFamily="34" charset="0"/>
              </a:rPr>
              <a:t>Why don’t more companies buy cyber cover, especially in Asia? What needs to change</a:t>
            </a:r>
            <a:r>
              <a:rPr lang="en-GB" sz="1600" b="1" dirty="0" smtClean="0">
                <a:solidFill>
                  <a:schemeClr val="accent2"/>
                </a:solidFill>
                <a:ea typeface="SimSun" panose="02010600030101010101" pitchFamily="2" charset="-122"/>
                <a:cs typeface="Calibri" panose="020F0502020204030204" pitchFamily="34" charset="0"/>
              </a:rPr>
              <a:t>?</a:t>
            </a:r>
          </a:p>
          <a:p>
            <a:pPr marL="285750" indent="-285750">
              <a:spcBef>
                <a:spcPts val="600"/>
              </a:spcBef>
              <a:buFont typeface="Arial" panose="020B0604020202020204" pitchFamily="34" charset="0"/>
              <a:buChar char="•"/>
            </a:pPr>
            <a:r>
              <a:rPr lang="en-GB" sz="1600" b="1" dirty="0">
                <a:solidFill>
                  <a:schemeClr val="accent2"/>
                </a:solidFill>
                <a:ea typeface="SimSun" panose="02010600030101010101" pitchFamily="2" charset="-122"/>
                <a:cs typeface="Calibri" panose="020F0502020204030204" pitchFamily="34" charset="0"/>
              </a:rPr>
              <a:t>How do ‘value-add’ offerings such as cyber incident response impact claims experience?</a:t>
            </a:r>
          </a:p>
          <a:p>
            <a:pPr marL="285750" indent="-285750">
              <a:spcBef>
                <a:spcPts val="600"/>
              </a:spcBef>
              <a:buFont typeface="Arial" panose="020B0604020202020204" pitchFamily="34" charset="0"/>
              <a:buChar char="•"/>
            </a:pPr>
            <a:r>
              <a:rPr lang="en-GB" sz="1600" b="1" dirty="0" smtClean="0">
                <a:solidFill>
                  <a:schemeClr val="accent2"/>
                </a:solidFill>
                <a:ea typeface="SimSun" panose="02010600030101010101" pitchFamily="2" charset="-122"/>
                <a:cs typeface="Calibri" panose="020F0502020204030204" pitchFamily="34" charset="0"/>
              </a:rPr>
              <a:t>What </a:t>
            </a:r>
            <a:r>
              <a:rPr lang="en-GB" sz="1600" b="1" dirty="0">
                <a:solidFill>
                  <a:schemeClr val="accent2"/>
                </a:solidFill>
                <a:ea typeface="SimSun" panose="02010600030101010101" pitchFamily="2" charset="-122"/>
                <a:cs typeface="Calibri" panose="020F0502020204030204" pitchFamily="34" charset="0"/>
              </a:rPr>
              <a:t>are the implications of the rise in cyber hygiene regulations / guidelines, including for insurers and other financial </a:t>
            </a:r>
            <a:r>
              <a:rPr lang="en-GB" sz="1600" b="1" dirty="0" smtClean="0">
                <a:solidFill>
                  <a:schemeClr val="accent2"/>
                </a:solidFill>
                <a:ea typeface="SimSun" panose="02010600030101010101" pitchFamily="2" charset="-122"/>
                <a:cs typeface="Calibri" panose="020F0502020204030204" pitchFamily="34" charset="0"/>
              </a:rPr>
              <a:t>institutions?</a:t>
            </a:r>
          </a:p>
          <a:p>
            <a:pPr marL="285750" indent="-285750">
              <a:spcBef>
                <a:spcPts val="600"/>
              </a:spcBef>
              <a:buFont typeface="Arial" panose="020B0604020202020204" pitchFamily="34" charset="0"/>
              <a:buChar char="•"/>
            </a:pPr>
            <a:r>
              <a:rPr lang="en-GB" sz="1600" b="1" dirty="0">
                <a:solidFill>
                  <a:schemeClr val="accent2"/>
                </a:solidFill>
                <a:ea typeface="SimSun" panose="02010600030101010101" pitchFamily="2" charset="-122"/>
                <a:cs typeface="Calibri" panose="020F0502020204030204" pitchFamily="34" charset="0"/>
              </a:rPr>
              <a:t>Can/should compliance with regulations be used as a condition of coverage, or rating factor</a:t>
            </a:r>
            <a:r>
              <a:rPr lang="en-GB" sz="1600" b="1" dirty="0" smtClean="0">
                <a:solidFill>
                  <a:schemeClr val="accent2"/>
                </a:solidFill>
                <a:ea typeface="SimSun" panose="02010600030101010101" pitchFamily="2" charset="-122"/>
                <a:cs typeface="Calibri" panose="020F0502020204030204" pitchFamily="34" charset="0"/>
              </a:rPr>
              <a:t>?</a:t>
            </a:r>
            <a:endParaRPr lang="en-GB" sz="1600" b="1" dirty="0" smtClean="0">
              <a:solidFill>
                <a:schemeClr val="accent2"/>
              </a:solidFill>
              <a:ea typeface="SimSun" panose="02010600030101010101" pitchFamily="2" charset="-122"/>
              <a:cs typeface="Calibri" panose="020F0502020204030204" pitchFamily="34" charset="0"/>
            </a:endParaRPr>
          </a:p>
        </p:txBody>
      </p:sp>
      <p:sp>
        <p:nvSpPr>
          <p:cNvPr id="3" name="Rectangle 2"/>
          <p:cNvSpPr/>
          <p:nvPr/>
        </p:nvSpPr>
        <p:spPr>
          <a:xfrm>
            <a:off x="695400" y="4773758"/>
            <a:ext cx="10417068" cy="1169551"/>
          </a:xfrm>
          <a:prstGeom prst="rect">
            <a:avLst/>
          </a:prstGeom>
          <a:solidFill>
            <a:schemeClr val="bg1"/>
          </a:solidFill>
        </p:spPr>
        <p:txBody>
          <a:bodyPr wrap="square">
            <a:spAutoFit/>
          </a:bodyPr>
          <a:lstStyle/>
          <a:p>
            <a:r>
              <a:rPr lang="en-US" sz="1400" dirty="0" smtClean="0">
                <a:solidFill>
                  <a:srgbClr val="000000"/>
                </a:solidFill>
                <a:latin typeface="+mj-lt"/>
              </a:rPr>
              <a:t>Discussions with our panelists and practitioners in HK/Greater China </a:t>
            </a:r>
            <a:r>
              <a:rPr lang="en-US" sz="1400" dirty="0">
                <a:solidFill>
                  <a:srgbClr val="000000"/>
                </a:solidFill>
                <a:latin typeface="+mj-lt"/>
              </a:rPr>
              <a:t>including </a:t>
            </a:r>
            <a:r>
              <a:rPr lang="en-US" sz="1400" dirty="0" smtClean="0">
                <a:solidFill>
                  <a:srgbClr val="000000"/>
                </a:solidFill>
                <a:latin typeface="+mj-lt"/>
              </a:rPr>
              <a:t>(re)insurance underwriters and cybersecurity experts have informed the thinking in this session. The working party would like to express our sincere appreciation for their contributions. We also thank PCS, a </a:t>
            </a:r>
            <a:r>
              <a:rPr lang="en-US" sz="1400" dirty="0" err="1" smtClean="0">
                <a:solidFill>
                  <a:srgbClr val="000000"/>
                </a:solidFill>
                <a:latin typeface="+mj-lt"/>
              </a:rPr>
              <a:t>Verisk</a:t>
            </a:r>
            <a:r>
              <a:rPr lang="en-US" sz="1400" dirty="0" smtClean="0">
                <a:solidFill>
                  <a:srgbClr val="000000"/>
                </a:solidFill>
                <a:latin typeface="+mj-lt"/>
              </a:rPr>
              <a:t> business for providing insights on the </a:t>
            </a:r>
            <a:r>
              <a:rPr lang="en-US" sz="1400" dirty="0" err="1" smtClean="0">
                <a:solidFill>
                  <a:srgbClr val="000000"/>
                </a:solidFill>
                <a:latin typeface="+mj-lt"/>
              </a:rPr>
              <a:t>NotPetya</a:t>
            </a:r>
            <a:r>
              <a:rPr lang="en-US" sz="1400" dirty="0" smtClean="0">
                <a:solidFill>
                  <a:srgbClr val="000000"/>
                </a:solidFill>
                <a:latin typeface="+mj-lt"/>
              </a:rPr>
              <a:t> loss. </a:t>
            </a:r>
          </a:p>
          <a:p>
            <a:endParaRPr lang="en-US" sz="1400" dirty="0">
              <a:solidFill>
                <a:srgbClr val="000000"/>
              </a:solidFill>
              <a:latin typeface="+mj-lt"/>
            </a:endParaRPr>
          </a:p>
          <a:p>
            <a:r>
              <a:rPr lang="en-US" sz="1400" dirty="0" smtClean="0">
                <a:solidFill>
                  <a:srgbClr val="000000"/>
                </a:solidFill>
                <a:latin typeface="+mj-lt"/>
              </a:rPr>
              <a:t>[Working Party members list]</a:t>
            </a:r>
            <a:endParaRPr lang="en-US" sz="1400" dirty="0">
              <a:solidFill>
                <a:srgbClr val="000000"/>
              </a:solidFill>
              <a:latin typeface="+mj-lt"/>
            </a:endParaRPr>
          </a:p>
        </p:txBody>
      </p:sp>
    </p:spTree>
    <p:extLst>
      <p:ext uri="{BB962C8B-B14F-4D97-AF65-F5344CB8AC3E}">
        <p14:creationId xmlns:p14="http://schemas.microsoft.com/office/powerpoint/2010/main" val="299126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7055" y="404813"/>
            <a:ext cx="11055349" cy="719931"/>
          </a:xfrm>
        </p:spPr>
        <p:txBody>
          <a:bodyPr/>
          <a:lstStyle/>
          <a:p>
            <a:r>
              <a:rPr lang="en-GB" dirty="0" smtClean="0"/>
              <a:t>[For Ref only] Q&amp;A Prep</a:t>
            </a:r>
            <a:endParaRPr lang="en-GB" dirty="0"/>
          </a:p>
        </p:txBody>
      </p:sp>
      <p:sp>
        <p:nvSpPr>
          <p:cNvPr id="4" name="Date Placeholder 3"/>
          <p:cNvSpPr>
            <a:spLocks noGrp="1"/>
          </p:cNvSpPr>
          <p:nvPr>
            <p:ph type="dt" sz="half" idx="10"/>
          </p:nvPr>
        </p:nvSpPr>
        <p:spPr/>
        <p:txBody>
          <a:bodyPr/>
          <a:lstStyle/>
          <a:p>
            <a:fld id="{1744C141-B97D-4979-AB76-E8E6AB76C28B}" type="datetime4">
              <a:rPr lang="en-GB" smtClean="0"/>
              <a:pPr/>
              <a:t>October, 3, 2018</a:t>
            </a:fld>
            <a:endParaRPr lang="en-GB" dirty="0"/>
          </a:p>
        </p:txBody>
      </p:sp>
      <p:sp>
        <p:nvSpPr>
          <p:cNvPr id="7" name="Rectangle 6">
            <a:extLst>
              <a:ext uri="{FF2B5EF4-FFF2-40B4-BE49-F238E27FC236}">
                <a16:creationId xmlns:a16="http://schemas.microsoft.com/office/drawing/2014/main" xmlns="" id="{7E3F0313-262E-4528-A8E8-3B87D77C177C}"/>
              </a:ext>
            </a:extLst>
          </p:cNvPr>
          <p:cNvSpPr/>
          <p:nvPr/>
        </p:nvSpPr>
        <p:spPr>
          <a:xfrm>
            <a:off x="551815" y="1091248"/>
            <a:ext cx="10728761" cy="835613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1600" b="1" dirty="0" smtClean="0">
                <a:solidFill>
                  <a:schemeClr val="accent2"/>
                </a:solidFill>
                <a:latin typeface="+mj-lt"/>
                <a:ea typeface="SimSun" panose="02010600030101010101" pitchFamily="2" charset="-122"/>
                <a:cs typeface="Calibri" panose="020F0502020204030204" pitchFamily="34" charset="0"/>
              </a:rPr>
              <a:t>In </a:t>
            </a:r>
            <a:r>
              <a:rPr lang="en-GB" sz="1600" b="1" dirty="0">
                <a:solidFill>
                  <a:schemeClr val="accent2"/>
                </a:solidFill>
                <a:latin typeface="+mj-lt"/>
                <a:ea typeface="SimSun" panose="02010600030101010101" pitchFamily="2" charset="-122"/>
                <a:cs typeface="Calibri" panose="020F0502020204030204" pitchFamily="34" charset="0"/>
              </a:rPr>
              <a:t>which LOBs are ‘silent’ exposures material, given the exclusions / wordings in place</a:t>
            </a:r>
            <a:r>
              <a:rPr lang="en-GB" sz="1600" b="1" dirty="0" smtClean="0">
                <a:solidFill>
                  <a:schemeClr val="accent2"/>
                </a:solidFill>
                <a:latin typeface="+mj-lt"/>
                <a:ea typeface="SimSun" panose="02010600030101010101" pitchFamily="2" charset="-122"/>
                <a:cs typeface="Calibri" panose="020F0502020204030204" pitchFamily="34" charset="0"/>
              </a:rPr>
              <a:t>?</a:t>
            </a:r>
          </a:p>
          <a:p>
            <a:pPr marL="742950" lvl="1" indent="-285750">
              <a:spcBef>
                <a:spcPts val="600"/>
              </a:spcBef>
              <a:buFont typeface="Arial" panose="020B0604020202020204" pitchFamily="34" charset="0"/>
              <a:buChar char="•"/>
            </a:pPr>
            <a:r>
              <a:rPr lang="en-GB" sz="1600" dirty="0" smtClean="0">
                <a:solidFill>
                  <a:srgbClr val="FF0000"/>
                </a:solidFill>
                <a:latin typeface="+mj-lt"/>
                <a:ea typeface="SimSun" panose="02010600030101010101" pitchFamily="2" charset="-122"/>
                <a:cs typeface="Calibri" panose="020F0502020204030204" pitchFamily="34" charset="0"/>
              </a:rPr>
              <a:t>IT exclusions, non-physical damage BI</a:t>
            </a:r>
            <a:endParaRPr lang="en-GB" sz="1600" dirty="0">
              <a:solidFill>
                <a:srgbClr val="FF0000"/>
              </a:solidFill>
              <a:latin typeface="+mj-lt"/>
              <a:ea typeface="SimSun" panose="02010600030101010101" pitchFamily="2" charset="-122"/>
              <a:cs typeface="Calibri" panose="020F0502020204030204" pitchFamily="34" charset="0"/>
            </a:endParaRPr>
          </a:p>
          <a:p>
            <a:pPr marL="285750" indent="-285750">
              <a:spcBef>
                <a:spcPts val="600"/>
              </a:spcBef>
              <a:buFont typeface="Arial" panose="020B0604020202020204" pitchFamily="34" charset="0"/>
              <a:buChar char="•"/>
            </a:pPr>
            <a:r>
              <a:rPr lang="en-GB" sz="1600" b="1" dirty="0" smtClean="0">
                <a:solidFill>
                  <a:schemeClr val="accent2"/>
                </a:solidFill>
                <a:latin typeface="+mj-lt"/>
                <a:ea typeface="SimSun" panose="02010600030101010101" pitchFamily="2" charset="-122"/>
                <a:cs typeface="Calibri" panose="020F0502020204030204" pitchFamily="34" charset="0"/>
              </a:rPr>
              <a:t>What can we do as an industry to address the risks arising from silent cover?</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Exclusions / clarity of coverage – </a:t>
            </a:r>
            <a:r>
              <a:rPr lang="en-GB" sz="1600" dirty="0" err="1" smtClean="0">
                <a:solidFill>
                  <a:srgbClr val="FF0000"/>
                </a:solidFill>
                <a:ea typeface="SimSun" panose="02010600030101010101" pitchFamily="2" charset="-122"/>
                <a:cs typeface="Calibri" panose="020F0502020204030204" pitchFamily="34" charset="0"/>
              </a:rPr>
              <a:t>esp</a:t>
            </a:r>
            <a:r>
              <a:rPr lang="en-GB" sz="1600" dirty="0" smtClean="0">
                <a:solidFill>
                  <a:srgbClr val="FF0000"/>
                </a:solidFill>
                <a:ea typeface="SimSun" panose="02010600030101010101" pitchFamily="2" charset="-122"/>
                <a:cs typeface="Calibri" panose="020F0502020204030204" pitchFamily="34" charset="0"/>
              </a:rPr>
              <a:t> given rising pressure from regulators / rating / stock analysts</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Is this doable given soft market conditions?</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Would this drive demand for affirmative cover?</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Alternatively, reinsure it? (noting recent market developments on silent cyber RI facility)</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Is this an insurable risk? [Which] Government as backstop? Compare to terrorism?</a:t>
            </a:r>
          </a:p>
          <a:p>
            <a:pPr marL="285750" indent="-285750">
              <a:spcBef>
                <a:spcPts val="600"/>
              </a:spcBef>
              <a:buFont typeface="Arial" panose="020B0604020202020204" pitchFamily="34" charset="0"/>
              <a:buChar char="•"/>
            </a:pPr>
            <a:r>
              <a:rPr lang="en-GB" sz="1600" b="1" dirty="0" smtClean="0">
                <a:solidFill>
                  <a:schemeClr val="accent2"/>
                </a:solidFill>
                <a:ea typeface="SimSun" panose="02010600030101010101" pitchFamily="2" charset="-122"/>
                <a:cs typeface="Calibri" panose="020F0502020204030204" pitchFamily="34" charset="0"/>
              </a:rPr>
              <a:t>Why </a:t>
            </a:r>
            <a:r>
              <a:rPr lang="en-GB" sz="1600" b="1" dirty="0">
                <a:solidFill>
                  <a:schemeClr val="accent2"/>
                </a:solidFill>
                <a:ea typeface="SimSun" panose="02010600030101010101" pitchFamily="2" charset="-122"/>
                <a:cs typeface="Calibri" panose="020F0502020204030204" pitchFamily="34" charset="0"/>
              </a:rPr>
              <a:t>don’t more companies buy cyber cover, especially in Asia? What needs to change</a:t>
            </a:r>
            <a:r>
              <a:rPr lang="en-GB" sz="1600" b="1" dirty="0" smtClean="0">
                <a:solidFill>
                  <a:schemeClr val="accent2"/>
                </a:solidFill>
                <a:ea typeface="SimSun" panose="02010600030101010101" pitchFamily="2" charset="-122"/>
                <a:cs typeface="Calibri" panose="020F0502020204030204" pitchFamily="34" charset="0"/>
              </a:rPr>
              <a:t>?</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Cost and ‘commoditisation’: Scale – grow market size / risk pool, increase efficiencies, reduce </a:t>
            </a:r>
            <a:r>
              <a:rPr lang="en-GB" sz="1600" dirty="0" err="1" smtClean="0">
                <a:solidFill>
                  <a:srgbClr val="FF0000"/>
                </a:solidFill>
                <a:ea typeface="SimSun" panose="02010600030101010101" pitchFamily="2" charset="-122"/>
                <a:cs typeface="Calibri" panose="020F0502020204030204" pitchFamily="34" charset="0"/>
              </a:rPr>
              <a:t>exp</a:t>
            </a:r>
            <a:r>
              <a:rPr lang="en-GB" sz="1600" dirty="0" smtClean="0">
                <a:solidFill>
                  <a:srgbClr val="FF0000"/>
                </a:solidFill>
                <a:ea typeface="SimSun" panose="02010600030101010101" pitchFamily="2" charset="-122"/>
                <a:cs typeface="Calibri" panose="020F0502020204030204" pitchFamily="34" charset="0"/>
              </a:rPr>
              <a:t> ratio</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Standardisation and wording: make product easier to understand, business case for purchases </a:t>
            </a:r>
            <a:r>
              <a:rPr lang="en-GB" sz="1600" dirty="0" err="1" smtClean="0">
                <a:solidFill>
                  <a:srgbClr val="FF0000"/>
                </a:solidFill>
                <a:ea typeface="SimSun" panose="02010600030101010101" pitchFamily="2" charset="-122"/>
                <a:cs typeface="Calibri" panose="020F0502020204030204" pitchFamily="34" charset="0"/>
              </a:rPr>
              <a:t>etc</a:t>
            </a:r>
            <a:endParaRPr lang="en-GB" sz="1600" dirty="0" smtClean="0">
              <a:solidFill>
                <a:srgbClr val="FF0000"/>
              </a:solidFill>
              <a:ea typeface="SimSun" panose="02010600030101010101" pitchFamily="2" charset="-122"/>
              <a:cs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Wording: typical areas where claims get disputed – e.g. cause of event, reputational damage?</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Supply: availability of meaningful limits given recent large losses appear to have breached -&gt; the exchange of more information / insurer involvement in cybersecurity arrangements for higher limits may aid modelling efforts.</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Distribution channels: partnerships with cyber security firms? Not via typical agent/ broker channels</a:t>
            </a:r>
          </a:p>
          <a:p>
            <a:pPr marL="285750" indent="-285750">
              <a:spcBef>
                <a:spcPts val="600"/>
              </a:spcBef>
              <a:buFont typeface="Arial" panose="020B0604020202020204" pitchFamily="34" charset="0"/>
              <a:buChar char="•"/>
            </a:pPr>
            <a:r>
              <a:rPr lang="en-GB" sz="1600" b="1" dirty="0">
                <a:solidFill>
                  <a:schemeClr val="accent2"/>
                </a:solidFill>
                <a:ea typeface="SimSun" panose="02010600030101010101" pitchFamily="2" charset="-122"/>
                <a:cs typeface="Calibri" panose="020F0502020204030204" pitchFamily="34" charset="0"/>
              </a:rPr>
              <a:t>What are the implications of the rise in cyber hygiene regulations / guidelines, including for insurers and other financial </a:t>
            </a:r>
            <a:r>
              <a:rPr lang="en-GB" sz="1600" b="1" dirty="0" smtClean="0">
                <a:solidFill>
                  <a:schemeClr val="accent2"/>
                </a:solidFill>
                <a:ea typeface="SimSun" panose="02010600030101010101" pitchFamily="2" charset="-122"/>
                <a:cs typeface="Calibri" panose="020F0502020204030204" pitchFamily="34" charset="0"/>
              </a:rPr>
              <a:t>institutions?</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IAIS / various regulators driving pressure, though fairly light touch – more of governance / risk management best practices</a:t>
            </a:r>
          </a:p>
          <a:p>
            <a:pPr marL="742950" lvl="1" indent="-285750">
              <a:spcBef>
                <a:spcPts val="600"/>
              </a:spcBef>
              <a:buFont typeface="Arial" panose="020B0604020202020204" pitchFamily="34" charset="0"/>
              <a:buChar char="•"/>
            </a:pPr>
            <a:r>
              <a:rPr lang="en-GB" sz="1600" dirty="0" smtClean="0">
                <a:solidFill>
                  <a:srgbClr val="FF0000"/>
                </a:solidFill>
                <a:ea typeface="SimSun" panose="02010600030101010101" pitchFamily="2" charset="-122"/>
                <a:cs typeface="Calibri" panose="020F0502020204030204" pitchFamily="34" charset="0"/>
              </a:rPr>
              <a:t>Credibility: insurer data breach would be costly as well as impact credibility as a risk transfer solution</a:t>
            </a:r>
            <a:endParaRPr lang="en-GB" sz="1600" dirty="0">
              <a:solidFill>
                <a:srgbClr val="FF0000"/>
              </a:solidFill>
              <a:ea typeface="SimSun" panose="02010600030101010101" pitchFamily="2" charset="-122"/>
              <a:cs typeface="Calibri" panose="020F0502020204030204" pitchFamily="34" charset="0"/>
            </a:endParaRPr>
          </a:p>
          <a:p>
            <a:pPr marL="285750" indent="-285750">
              <a:spcBef>
                <a:spcPts val="600"/>
              </a:spcBef>
              <a:buFont typeface="Arial" panose="020B0604020202020204" pitchFamily="34" charset="0"/>
              <a:buChar char="•"/>
            </a:pPr>
            <a:r>
              <a:rPr lang="en-GB" sz="1600" b="1" dirty="0">
                <a:solidFill>
                  <a:schemeClr val="accent2"/>
                </a:solidFill>
                <a:ea typeface="SimSun" panose="02010600030101010101" pitchFamily="2" charset="-122"/>
                <a:cs typeface="Calibri" panose="020F0502020204030204" pitchFamily="34" charset="0"/>
              </a:rPr>
              <a:t>Can/should compliance with regulations be used as a condition of coverage, or rating factor</a:t>
            </a:r>
            <a:r>
              <a:rPr lang="en-GB" sz="1600" b="1" dirty="0" smtClean="0">
                <a:solidFill>
                  <a:schemeClr val="accent2"/>
                </a:solidFill>
                <a:ea typeface="SimSun" panose="02010600030101010101" pitchFamily="2" charset="-122"/>
                <a:cs typeface="Calibri" panose="020F0502020204030204" pitchFamily="34" charset="0"/>
              </a:rPr>
              <a:t>?</a:t>
            </a:r>
          </a:p>
          <a:p>
            <a:pPr marL="742950" lvl="1" indent="-285750">
              <a:spcBef>
                <a:spcPts val="600"/>
              </a:spcBef>
              <a:buFont typeface="Arial" panose="020B0604020202020204" pitchFamily="34" charset="0"/>
              <a:buChar char="•"/>
            </a:pPr>
            <a:r>
              <a:rPr lang="en-GB" sz="1600" dirty="0">
                <a:solidFill>
                  <a:srgbClr val="FF0000"/>
                </a:solidFill>
                <a:ea typeface="SimSun" panose="02010600030101010101" pitchFamily="2" charset="-122"/>
                <a:cs typeface="Calibri" panose="020F0502020204030204" pitchFamily="34" charset="0"/>
              </a:rPr>
              <a:t>Some details on </a:t>
            </a:r>
            <a:r>
              <a:rPr lang="en-GB" sz="1600" dirty="0" smtClean="0">
                <a:solidFill>
                  <a:srgbClr val="FF0000"/>
                </a:solidFill>
                <a:ea typeface="SimSun" panose="02010600030101010101" pitchFamily="2" charset="-122"/>
                <a:cs typeface="Calibri" panose="020F0502020204030204" pitchFamily="34" charset="0"/>
              </a:rPr>
              <a:t>particular aspects of regulations </a:t>
            </a:r>
            <a:endParaRPr lang="en-GB" sz="1600" dirty="0">
              <a:solidFill>
                <a:srgbClr val="FF0000"/>
              </a:solidFill>
              <a:ea typeface="SimSun" panose="02010600030101010101" pitchFamily="2" charset="-122"/>
              <a:cs typeface="Calibri" panose="020F0502020204030204" pitchFamily="34" charset="0"/>
            </a:endParaRPr>
          </a:p>
          <a:p>
            <a:pPr marL="285750" indent="-285750">
              <a:spcBef>
                <a:spcPts val="600"/>
              </a:spcBef>
              <a:buFont typeface="Arial" panose="020B0604020202020204" pitchFamily="34" charset="0"/>
              <a:buChar char="•"/>
            </a:pPr>
            <a:r>
              <a:rPr lang="en-GB" sz="1600" b="1" dirty="0" smtClean="0">
                <a:solidFill>
                  <a:schemeClr val="accent2"/>
                </a:solidFill>
                <a:ea typeface="SimSun" panose="02010600030101010101" pitchFamily="2" charset="-122"/>
                <a:cs typeface="Calibri" panose="020F0502020204030204" pitchFamily="34" charset="0"/>
              </a:rPr>
              <a:t>What are the post-loss mitigation / crisis response actions that can be undertaken to manage the loss costs, and how can these be sold modelled?</a:t>
            </a:r>
          </a:p>
          <a:p>
            <a:pPr marL="742950" lvl="1" indent="-285750">
              <a:spcBef>
                <a:spcPts val="600"/>
              </a:spcBef>
              <a:buFont typeface="Arial" panose="020B0604020202020204" pitchFamily="34" charset="0"/>
              <a:buChar char="•"/>
            </a:pPr>
            <a:r>
              <a:rPr lang="en-GB" sz="1600" dirty="0">
                <a:solidFill>
                  <a:srgbClr val="FF0000"/>
                </a:solidFill>
                <a:ea typeface="SimSun" panose="02010600030101010101" pitchFamily="2" charset="-122"/>
                <a:cs typeface="Calibri" panose="020F0502020204030204" pitchFamily="34" charset="0"/>
              </a:rPr>
              <a:t>Besides </a:t>
            </a:r>
            <a:r>
              <a:rPr lang="en-GB" sz="1600" dirty="0" smtClean="0">
                <a:solidFill>
                  <a:srgbClr val="FF0000"/>
                </a:solidFill>
                <a:ea typeface="SimSun" panose="02010600030101010101" pitchFamily="2" charset="-122"/>
                <a:cs typeface="Calibri" panose="020F0502020204030204" pitchFamily="34" charset="0"/>
              </a:rPr>
              <a:t>modelling </a:t>
            </a:r>
            <a:endParaRPr lang="en-GB" sz="1600" dirty="0">
              <a:solidFill>
                <a:srgbClr val="FF0000"/>
              </a:solidFill>
              <a:ea typeface="SimSun" panose="02010600030101010101" pitchFamily="2" charset="-122"/>
              <a:cs typeface="Calibri" panose="020F0502020204030204" pitchFamily="34" charset="0"/>
            </a:endParaRPr>
          </a:p>
          <a:p>
            <a:pPr marL="285750" indent="-285750">
              <a:spcBef>
                <a:spcPts val="600"/>
              </a:spcBef>
              <a:buFont typeface="Arial" panose="020B0604020202020204" pitchFamily="34" charset="0"/>
              <a:buChar char="•"/>
            </a:pPr>
            <a:endParaRPr lang="en-GB" sz="1600" b="1" dirty="0">
              <a:solidFill>
                <a:schemeClr val="accent2"/>
              </a:solidFill>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41407220"/>
      </p:ext>
    </p:extLst>
  </p:cSld>
  <p:clrMapOvr>
    <a:masterClrMapping/>
  </p:clrMapOvr>
</p:sld>
</file>

<file path=ppt/theme/theme1.xml><?xml version="1.0" encoding="utf-8"?>
<a:theme xmlns:a="http://schemas.openxmlformats.org/drawingml/2006/main" name="IFOA PowerPoint template 07">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16.9</Template>
  <TotalTime>3901</TotalTime>
  <Words>2214</Words>
  <Application>Microsoft Office PowerPoint</Application>
  <PresentationFormat>Widescreen</PresentationFormat>
  <Paragraphs>244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SimSun</vt:lpstr>
      <vt:lpstr>Arial</vt:lpstr>
      <vt:lpstr>Calibri</vt:lpstr>
      <vt:lpstr>Times New Roman</vt:lpstr>
      <vt:lpstr>IFOA PowerPoint template 07</vt:lpstr>
      <vt:lpstr>Making Sense of Cyber Risk Panel discussion      </vt:lpstr>
      <vt:lpstr>PowerPoint Presentation</vt:lpstr>
      <vt:lpstr>The first major cyber catastrophe: NotPetya (June 2017)</vt:lpstr>
      <vt:lpstr>‘Silent cyber’ – cyber exposures within traditional P&amp;C</vt:lpstr>
      <vt:lpstr>Affirmative Cover: Demand and Supply</vt:lpstr>
      <vt:lpstr>Development of the cyber insurance market</vt:lpstr>
      <vt:lpstr>Data protection &amp; cybersecurity regulations on the rise</vt:lpstr>
      <vt:lpstr>Discussion</vt:lpstr>
      <vt:lpstr>[For Ref only] Q&amp;A Prep</vt:lpstr>
      <vt:lpstr>[For Ref/Discussion] Cyber risk characteristics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Cyber Risk</dc:title>
  <dc:creator>LAU Sie Liang</dc:creator>
  <cp:lastModifiedBy>Ng, Chiew Yee (HK/RC)</cp:lastModifiedBy>
  <cp:revision>134</cp:revision>
  <dcterms:created xsi:type="dcterms:W3CDTF">2018-07-11T14:29:37Z</dcterms:created>
  <dcterms:modified xsi:type="dcterms:W3CDTF">2018-10-03T02:44:21Z</dcterms:modified>
</cp:coreProperties>
</file>