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316" r:id="rId7"/>
    <p:sldId id="258" r:id="rId8"/>
    <p:sldId id="306" r:id="rId9"/>
    <p:sldId id="261" r:id="rId10"/>
    <p:sldId id="310" r:id="rId11"/>
    <p:sldId id="308" r:id="rId12"/>
    <p:sldId id="309" r:id="rId13"/>
    <p:sldId id="312" r:id="rId14"/>
    <p:sldId id="311" r:id="rId15"/>
    <p:sldId id="318" r:id="rId16"/>
    <p:sldId id="314" r:id="rId17"/>
    <p:sldId id="317" r:id="rId18"/>
    <p:sldId id="315" r:id="rId19"/>
    <p:sldId id="313" r:id="rId20"/>
    <p:sldId id="299" r:id="rId21"/>
    <p:sldId id="304" r:id="rId22"/>
    <p:sldId id="303" r:id="rId23"/>
    <p:sldId id="305" r:id="rId24"/>
    <p:sldId id="269" r:id="rId25"/>
    <p:sldId id="263" r:id="rId26"/>
    <p:sldId id="300" r:id="rId27"/>
    <p:sldId id="298" r:id="rId28"/>
    <p:sldId id="265" r:id="rId29"/>
    <p:sldId id="301" r:id="rId30"/>
    <p:sldId id="302" r:id="rId31"/>
    <p:sldId id="319" r:id="rId32"/>
    <p:sldId id="320" r:id="rId33"/>
    <p:sldId id="321" r:id="rId34"/>
    <p:sldId id="322" r:id="rId35"/>
    <p:sldId id="323" r:id="rId36"/>
  </p:sldIdLst>
  <p:sldSz cx="12192000" cy="6858000"/>
  <p:notesSz cx="6858000" cy="12192000"/>
  <p:defaultTextStyle>
    <a:defPPr>
      <a:defRPr lang="en-GB"/>
    </a:defPPr>
    <a:lvl1pPr algn="l">
      <a:spcBef>
        <a:spcPts val="0"/>
      </a:spcBef>
      <a:spcAft>
        <a:spcPts val="0"/>
      </a:spcAft>
      <a:defRPr>
        <a:solidFill>
          <a:schemeClr val="tx1"/>
        </a:solidFill>
        <a:latin typeface="Arial"/>
        <a:ea typeface="+mn-ea"/>
      </a:defRPr>
    </a:lvl1pPr>
    <a:lvl2pPr marL="457200" algn="l">
      <a:spcBef>
        <a:spcPts val="0"/>
      </a:spcBef>
      <a:spcAft>
        <a:spcPts val="0"/>
      </a:spcAft>
      <a:defRPr>
        <a:solidFill>
          <a:schemeClr val="tx1"/>
        </a:solidFill>
        <a:latin typeface="Arial"/>
        <a:ea typeface="+mn-ea"/>
      </a:defRPr>
    </a:lvl2pPr>
    <a:lvl3pPr marL="914400" algn="l">
      <a:spcBef>
        <a:spcPts val="0"/>
      </a:spcBef>
      <a:spcAft>
        <a:spcPts val="0"/>
      </a:spcAft>
      <a:defRPr>
        <a:solidFill>
          <a:schemeClr val="tx1"/>
        </a:solidFill>
        <a:latin typeface="Arial"/>
        <a:ea typeface="+mn-ea"/>
      </a:defRPr>
    </a:lvl3pPr>
    <a:lvl4pPr marL="1371600" algn="l">
      <a:spcBef>
        <a:spcPts val="0"/>
      </a:spcBef>
      <a:spcAft>
        <a:spcPts val="0"/>
      </a:spcAft>
      <a:defRPr>
        <a:solidFill>
          <a:schemeClr val="tx1"/>
        </a:solidFill>
        <a:latin typeface="Arial"/>
        <a:ea typeface="+mn-ea"/>
      </a:defRPr>
    </a:lvl4pPr>
    <a:lvl5pPr marL="1828800" algn="l">
      <a:spcBef>
        <a:spcPts val="0"/>
      </a:spcBef>
      <a:spcAft>
        <a:spcPts val="0"/>
      </a:spcAft>
      <a:defRPr>
        <a:solidFill>
          <a:schemeClr val="tx1"/>
        </a:solidFill>
        <a:latin typeface="Arial"/>
        <a:ea typeface="+mn-ea"/>
      </a:defRPr>
    </a:lvl5pPr>
    <a:lvl6pPr marL="2286000" algn="l" defTabSz="914400">
      <a:defRPr>
        <a:solidFill>
          <a:schemeClr val="tx1"/>
        </a:solidFill>
        <a:latin typeface="Arial"/>
        <a:ea typeface="+mn-ea"/>
      </a:defRPr>
    </a:lvl6pPr>
    <a:lvl7pPr marL="2743200" algn="l" defTabSz="914400">
      <a:defRPr>
        <a:solidFill>
          <a:schemeClr val="tx1"/>
        </a:solidFill>
        <a:latin typeface="Arial"/>
        <a:ea typeface="+mn-ea"/>
      </a:defRPr>
    </a:lvl7pPr>
    <a:lvl8pPr marL="3200400" algn="l" defTabSz="914400">
      <a:defRPr>
        <a:solidFill>
          <a:schemeClr val="tx1"/>
        </a:solidFill>
        <a:latin typeface="Arial"/>
        <a:ea typeface="+mn-ea"/>
      </a:defRPr>
    </a:lvl8pPr>
    <a:lvl9pPr marL="3657600" algn="l" defTabSz="914400">
      <a:defRPr>
        <a:solidFill>
          <a:schemeClr val="tx1"/>
        </a:solidFill>
        <a:latin typeface="Arial"/>
        <a:ea typeface="+mn-ea"/>
      </a:defRPr>
    </a:lvl9pPr>
  </p:defaultTextStyle>
  <p:extLst>
    <p:ext uri="{EFAFB233-063F-42B5-8137-9DF3F51BA10A}">
      <p15:sldGuideLst xmlns:p15="http://schemas.microsoft.com/office/powerpoint/2012/main">
        <p15:guide id="1" orient="horz" pos="2160">
          <p15:clr>
            <a:srgbClr val="A4A3A4"/>
          </p15:clr>
        </p15:guide>
        <p15:guide id="2"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86" autoAdjust="0"/>
  </p:normalViewPr>
  <p:slideViewPr>
    <p:cSldViewPr>
      <p:cViewPr varScale="1">
        <p:scale>
          <a:sx n="79" d="100"/>
          <a:sy n="79" d="100"/>
        </p:scale>
        <p:origin x="1589" y="72"/>
      </p:cViewPr>
      <p:guideLst>
        <p:guide orient="horz" pos="2160"/>
        <p:guide pos="28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Adam" userId="a73efdee-1a99-47aa-ac44-0a96b7551a92" providerId="ADAL" clId="{13CA94F2-A5FE-4354-86A6-C133F38D4CE4}"/>
    <pc:docChg chg="custSel delSld modSld">
      <pc:chgData name="George, Adam" userId="a73efdee-1a99-47aa-ac44-0a96b7551a92" providerId="ADAL" clId="{13CA94F2-A5FE-4354-86A6-C133F38D4CE4}" dt="2022-12-01T08:18:42.431" v="185" actId="2696"/>
      <pc:docMkLst>
        <pc:docMk/>
      </pc:docMkLst>
      <pc:sldChg chg="del">
        <pc:chgData name="George, Adam" userId="a73efdee-1a99-47aa-ac44-0a96b7551a92" providerId="ADAL" clId="{13CA94F2-A5FE-4354-86A6-C133F38D4CE4}" dt="2022-12-01T08:18:41.354" v="184" actId="2696"/>
        <pc:sldMkLst>
          <pc:docMk/>
          <pc:sldMk cId="0" sldId="264"/>
        </pc:sldMkLst>
      </pc:sldChg>
      <pc:sldChg chg="del">
        <pc:chgData name="George, Adam" userId="a73efdee-1a99-47aa-ac44-0a96b7551a92" providerId="ADAL" clId="{13CA94F2-A5FE-4354-86A6-C133F38D4CE4}" dt="2022-12-01T08:18:42.431" v="185" actId="2696"/>
        <pc:sldMkLst>
          <pc:docMk/>
          <pc:sldMk cId="0" sldId="266"/>
        </pc:sldMkLst>
      </pc:sldChg>
      <pc:sldChg chg="modSp">
        <pc:chgData name="George, Adam" userId="a73efdee-1a99-47aa-ac44-0a96b7551a92" providerId="ADAL" clId="{13CA94F2-A5FE-4354-86A6-C133F38D4CE4}" dt="2022-12-01T08:18:29.783" v="183" actId="20577"/>
        <pc:sldMkLst>
          <pc:docMk/>
          <pc:sldMk cId="2456355626" sldId="302"/>
        </pc:sldMkLst>
        <pc:spChg chg="mod">
          <ac:chgData name="George, Adam" userId="a73efdee-1a99-47aa-ac44-0a96b7551a92" providerId="ADAL" clId="{13CA94F2-A5FE-4354-86A6-C133F38D4CE4}" dt="2022-12-01T08:18:29.783" v="183" actId="20577"/>
          <ac:spMkLst>
            <pc:docMk/>
            <pc:sldMk cId="2456355626" sldId="302"/>
            <ac:spMk id="8" creationId="{00000000-0000-0000-0000-000000000000}"/>
          </ac:spMkLst>
        </pc:spChg>
      </pc:sldChg>
      <pc:sldChg chg="modSp">
        <pc:chgData name="George, Adam" userId="a73efdee-1a99-47aa-ac44-0a96b7551a92" providerId="ADAL" clId="{13CA94F2-A5FE-4354-86A6-C133F38D4CE4}" dt="2022-11-29T03:11:17.370" v="177" actId="20577"/>
        <pc:sldMkLst>
          <pc:docMk/>
          <pc:sldMk cId="1605632418" sldId="323"/>
        </pc:sldMkLst>
        <pc:spChg chg="mod">
          <ac:chgData name="George, Adam" userId="a73efdee-1a99-47aa-ac44-0a96b7551a92" providerId="ADAL" clId="{13CA94F2-A5FE-4354-86A6-C133F38D4CE4}" dt="2022-11-29T03:11:17.370" v="177" actId="20577"/>
          <ac:spMkLst>
            <pc:docMk/>
            <pc:sldMk cId="1605632418" sldId="323"/>
            <ac:spMk id="14" creationId="{9D59DD3B-192C-44D6-8EEE-129A37B1250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Indices/Inflation%20Indices%20Worki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HRB1065.corp.gwpnet.com\homes\9\S6FT9W\Documents\Malaysia%20Motor%20Inflation%20Study\ASM%20conference\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HRB1065.corp.gwpnet.com\homes\9\S6FT9W\Documents\Malaysia%20Motor%20Inflation%20Study\ASM%20conference\Cha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Analysis/BI%20Large%20Results%201411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Analysis/BI%20Large%20Results%2014112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HRB1065.corp.gwpnet.com\homes\9\S6FT9W\Documents\Malaysia%20Motor%20Inflation%20Study\ASM%20conference\Cha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HRB1065.corp.gwpnet.com\homes\9\S6FT9W\Documents\Malaysia%20Motor%20Inflation%20Study\ASM%20conference\Char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dgeorge\OneDrive%20-%20WRB\Documents\Inflation\Malaysian%20Motor%20Inflation\Analysis\TP%20Results%201411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dgeorge\OneDrive%20-%20WRB\Documents\Inflation\Malaysian%20Motor%20Inflation\Analysis\TP%20Results%201411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dgeorge\OneDrive%20-%20WRB\Documents\Inflation\Malaysian%20Motor%20Inflation\Analysis\TP%20Results%201411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dgeorge\OneDrive%20-%20WRB\Documents\Inflation\Malaysian%20Motor%20Inflation\Analysis\TP%20Results%201411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Indices/Inflation%20Indices%20Work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Analysis/OD%20Results%2018112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Analysis/OD%20Results%2018112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Analysis/OD%20Results%201811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Analysis/BI%20Attritional%20Results%201811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Analysis/BI%20Attritional%20Results%2018112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https://berkleycloudaus-my.sharepoint.com/personal/adgeorge_wrbaustralia_ads_wrberkley_com/Documents/Documents/Inflation/Malaysian%20Motor%20Inflation/Analysis/BI%20Attritional%20Results%201811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HRB1065.corp.gwpnet.com\homes\9\S6FT9W\Documents\Malaysia%20Motor%20Inflation%20Study\ASM%20conference\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Malaysia Inflationary</a:t>
            </a:r>
            <a:r>
              <a:rPr lang="en-GB" baseline="0"/>
              <a:t> Measures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'No Extrapolation'!$B$6</c:f>
              <c:strCache>
                <c:ptCount val="1"/>
                <c:pt idx="0">
                  <c:v>Medical</c:v>
                </c:pt>
              </c:strCache>
            </c:strRef>
          </c:tx>
          <c:spPr>
            <a:solidFill>
              <a:schemeClr val="accent1"/>
            </a:solidFill>
            <a:ln>
              <a:noFill/>
            </a:ln>
            <a:effectLst/>
          </c:spPr>
          <c:invertIfNegative val="0"/>
          <c:cat>
            <c:numRef>
              <c:f>'No Extrapolation'!$A$10:$A$22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formatCode="mmm\-yy">
                  <c:v>44805</c:v>
                </c:pt>
              </c:numCache>
            </c:numRef>
          </c:cat>
          <c:val>
            <c:numRef>
              <c:f>'No Extrapolation'!$B$10:$B$22</c:f>
              <c:numCache>
                <c:formatCode>General</c:formatCode>
                <c:ptCount val="13"/>
                <c:pt idx="5" formatCode="0.00%">
                  <c:v>0.13800000000000001</c:v>
                </c:pt>
                <c:pt idx="6" formatCode="0.00%">
                  <c:v>0.11799999999999999</c:v>
                </c:pt>
                <c:pt idx="7" formatCode="0.00%">
                  <c:v>0.09</c:v>
                </c:pt>
                <c:pt idx="8" formatCode="0.00%">
                  <c:v>0.11899999999999999</c:v>
                </c:pt>
                <c:pt idx="9" formatCode="0.00%">
                  <c:v>0.10639999999999999</c:v>
                </c:pt>
                <c:pt idx="10" formatCode="0.00%">
                  <c:v>9.4500000000000001E-2</c:v>
                </c:pt>
                <c:pt idx="11" formatCode="0.00%">
                  <c:v>7.7299999999999994E-2</c:v>
                </c:pt>
                <c:pt idx="12" formatCode="0.00%">
                  <c:v>0.1618</c:v>
                </c:pt>
              </c:numCache>
            </c:numRef>
          </c:val>
          <c:extLst>
            <c:ext xmlns:c16="http://schemas.microsoft.com/office/drawing/2014/chart" uri="{C3380CC4-5D6E-409C-BE32-E72D297353CC}">
              <c16:uniqueId val="{00000000-F9CF-4DBF-9674-4754B0F59CAB}"/>
            </c:ext>
          </c:extLst>
        </c:ser>
        <c:ser>
          <c:idx val="1"/>
          <c:order val="1"/>
          <c:tx>
            <c:strRef>
              <c:f>'No Extrapolation'!$C$6</c:f>
              <c:strCache>
                <c:ptCount val="1"/>
                <c:pt idx="0">
                  <c:v>Wage</c:v>
                </c:pt>
              </c:strCache>
            </c:strRef>
          </c:tx>
          <c:spPr>
            <a:solidFill>
              <a:schemeClr val="accent2"/>
            </a:solidFill>
            <a:ln>
              <a:noFill/>
            </a:ln>
            <a:effectLst/>
          </c:spPr>
          <c:invertIfNegative val="0"/>
          <c:cat>
            <c:numRef>
              <c:f>'No Extrapolation'!$A$10:$A$22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formatCode="mmm\-yy">
                  <c:v>44805</c:v>
                </c:pt>
              </c:numCache>
            </c:numRef>
          </c:cat>
          <c:val>
            <c:numRef>
              <c:f>'No Extrapolation'!$C$10:$C$22</c:f>
              <c:numCache>
                <c:formatCode>0.00%</c:formatCode>
                <c:ptCount val="13"/>
                <c:pt idx="1">
                  <c:v>1.1880165289256173E-2</c:v>
                </c:pt>
                <c:pt idx="2">
                  <c:v>4.7473200612557331E-2</c:v>
                </c:pt>
                <c:pt idx="3">
                  <c:v>6.530214424951275E-2</c:v>
                </c:pt>
                <c:pt idx="4">
                  <c:v>8.7374199451052181E-2</c:v>
                </c:pt>
                <c:pt idx="5">
                  <c:v>4.6276819520403967E-2</c:v>
                </c:pt>
                <c:pt idx="6">
                  <c:v>6.8355448331322899E-2</c:v>
                </c:pt>
                <c:pt idx="7">
                  <c:v>8.3552879187053009E-2</c:v>
                </c:pt>
                <c:pt idx="8">
                  <c:v>7.2247308093087881E-2</c:v>
                </c:pt>
                <c:pt idx="9">
                  <c:v>4.4379656624554675E-2</c:v>
                </c:pt>
                <c:pt idx="10">
                  <c:v>-9.0260545905707201E-2</c:v>
                </c:pt>
                <c:pt idx="11">
                  <c:v>4.1000000000000002E-2</c:v>
                </c:pt>
                <c:pt idx="12">
                  <c:v>4.7E-2</c:v>
                </c:pt>
              </c:numCache>
            </c:numRef>
          </c:val>
          <c:extLst>
            <c:ext xmlns:c16="http://schemas.microsoft.com/office/drawing/2014/chart" uri="{C3380CC4-5D6E-409C-BE32-E72D297353CC}">
              <c16:uniqueId val="{00000001-F9CF-4DBF-9674-4754B0F59CAB}"/>
            </c:ext>
          </c:extLst>
        </c:ser>
        <c:ser>
          <c:idx val="2"/>
          <c:order val="2"/>
          <c:tx>
            <c:strRef>
              <c:f>'No Extrapolation'!$D$6</c:f>
              <c:strCache>
                <c:ptCount val="1"/>
                <c:pt idx="0">
                  <c:v>CPI</c:v>
                </c:pt>
              </c:strCache>
            </c:strRef>
          </c:tx>
          <c:spPr>
            <a:solidFill>
              <a:schemeClr val="accent3"/>
            </a:solidFill>
            <a:ln>
              <a:noFill/>
            </a:ln>
            <a:effectLst/>
          </c:spPr>
          <c:invertIfNegative val="0"/>
          <c:cat>
            <c:numRef>
              <c:f>'No Extrapolation'!$A$10:$A$22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formatCode="mmm\-yy">
                  <c:v>44805</c:v>
                </c:pt>
              </c:numCache>
            </c:numRef>
          </c:cat>
          <c:val>
            <c:numRef>
              <c:f>'No Extrapolation'!$D$10:$D$22</c:f>
              <c:numCache>
                <c:formatCode>0.00%</c:formatCode>
                <c:ptCount val="13"/>
                <c:pt idx="1">
                  <c:v>3.063241106719361E-2</c:v>
                </c:pt>
                <c:pt idx="2">
                  <c:v>1.0546500479386545E-2</c:v>
                </c:pt>
                <c:pt idx="3">
                  <c:v>3.4155597722960174E-2</c:v>
                </c:pt>
                <c:pt idx="4">
                  <c:v>2.8440366972477094E-2</c:v>
                </c:pt>
                <c:pt idx="5">
                  <c:v>2.8545941123996554E-2</c:v>
                </c:pt>
                <c:pt idx="6">
                  <c:v>1.8213356461405095E-2</c:v>
                </c:pt>
                <c:pt idx="7">
                  <c:v>3.6626916524701958E-2</c:v>
                </c:pt>
                <c:pt idx="8">
                  <c:v>1.6433853738702098E-3</c:v>
                </c:pt>
                <c:pt idx="9">
                  <c:v>1.1484823625922846E-2</c:v>
                </c:pt>
                <c:pt idx="10">
                  <c:v>-1.2976480129764711E-2</c:v>
                </c:pt>
                <c:pt idx="11">
                  <c:v>3.3689400164338412E-2</c:v>
                </c:pt>
                <c:pt idx="12">
                  <c:v>3.0206677265500748E-2</c:v>
                </c:pt>
              </c:numCache>
            </c:numRef>
          </c:val>
          <c:extLst>
            <c:ext xmlns:c16="http://schemas.microsoft.com/office/drawing/2014/chart" uri="{C3380CC4-5D6E-409C-BE32-E72D297353CC}">
              <c16:uniqueId val="{00000002-F9CF-4DBF-9674-4754B0F59CAB}"/>
            </c:ext>
          </c:extLst>
        </c:ser>
        <c:ser>
          <c:idx val="3"/>
          <c:order val="3"/>
          <c:tx>
            <c:strRef>
              <c:f>'No Extrapolation'!$E$6</c:f>
              <c:strCache>
                <c:ptCount val="1"/>
                <c:pt idx="0">
                  <c:v>Car Prices</c:v>
                </c:pt>
              </c:strCache>
            </c:strRef>
          </c:tx>
          <c:spPr>
            <a:solidFill>
              <a:schemeClr val="accent4"/>
            </a:solidFill>
            <a:ln>
              <a:noFill/>
            </a:ln>
            <a:effectLst/>
          </c:spPr>
          <c:invertIfNegative val="0"/>
          <c:cat>
            <c:numRef>
              <c:f>'No Extrapolation'!$A$10:$A$22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formatCode="mmm\-yy">
                  <c:v>44805</c:v>
                </c:pt>
              </c:numCache>
            </c:numRef>
          </c:cat>
          <c:val>
            <c:numRef>
              <c:f>'No Extrapolation'!$E$10:$E$22</c:f>
              <c:numCache>
                <c:formatCode>0.00%</c:formatCode>
                <c:ptCount val="13"/>
                <c:pt idx="1">
                  <c:v>-6.0120240480960874E-3</c:v>
                </c:pt>
                <c:pt idx="2">
                  <c:v>-3.0241935483871218E-3</c:v>
                </c:pt>
                <c:pt idx="3">
                  <c:v>0</c:v>
                </c:pt>
                <c:pt idx="4">
                  <c:v>-2.1233569261880803E-2</c:v>
                </c:pt>
                <c:pt idx="5">
                  <c:v>-8.2644628099173278E-3</c:v>
                </c:pt>
                <c:pt idx="6">
                  <c:v>1.8750000000000044E-2</c:v>
                </c:pt>
                <c:pt idx="7">
                  <c:v>7.1574642126790433E-3</c:v>
                </c:pt>
                <c:pt idx="8">
                  <c:v>-2.8426395939086246E-2</c:v>
                </c:pt>
                <c:pt idx="9">
                  <c:v>-2.089864158829724E-3</c:v>
                </c:pt>
                <c:pt idx="10">
                  <c:v>-1.465968586387445E-2</c:v>
                </c:pt>
                <c:pt idx="11">
                  <c:v>-3.1880977683315104E-3</c:v>
                </c:pt>
                <c:pt idx="12">
                  <c:v>1.4925373134328401E-2</c:v>
                </c:pt>
              </c:numCache>
            </c:numRef>
          </c:val>
          <c:extLst>
            <c:ext xmlns:c16="http://schemas.microsoft.com/office/drawing/2014/chart" uri="{C3380CC4-5D6E-409C-BE32-E72D297353CC}">
              <c16:uniqueId val="{00000003-F9CF-4DBF-9674-4754B0F59CAB}"/>
            </c:ext>
          </c:extLst>
        </c:ser>
        <c:ser>
          <c:idx val="4"/>
          <c:order val="4"/>
          <c:tx>
            <c:strRef>
              <c:f>'No Extrapolation'!$F$6</c:f>
              <c:strCache>
                <c:ptCount val="1"/>
                <c:pt idx="0">
                  <c:v>Parts &amp; Accessories</c:v>
                </c:pt>
              </c:strCache>
            </c:strRef>
          </c:tx>
          <c:spPr>
            <a:solidFill>
              <a:schemeClr val="accent5"/>
            </a:solidFill>
            <a:ln>
              <a:noFill/>
            </a:ln>
            <a:effectLst/>
          </c:spPr>
          <c:invertIfNegative val="0"/>
          <c:cat>
            <c:numRef>
              <c:f>'No Extrapolation'!$A$10:$A$22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formatCode="mmm\-yy">
                  <c:v>44805</c:v>
                </c:pt>
              </c:numCache>
            </c:numRef>
          </c:cat>
          <c:val>
            <c:numRef>
              <c:f>'No Extrapolation'!$F$10:$F$22</c:f>
              <c:numCache>
                <c:formatCode>0.00%</c:formatCode>
                <c:ptCount val="13"/>
                <c:pt idx="1">
                  <c:v>6.2930186823991985E-2</c:v>
                </c:pt>
                <c:pt idx="2">
                  <c:v>1.4801110083256352E-2</c:v>
                </c:pt>
                <c:pt idx="3">
                  <c:v>2.7347310847767314E-3</c:v>
                </c:pt>
                <c:pt idx="4">
                  <c:v>-2.7272727272726893E-3</c:v>
                </c:pt>
                <c:pt idx="5">
                  <c:v>1.8231540565177839E-2</c:v>
                </c:pt>
                <c:pt idx="6">
                  <c:v>3.5810205908684001E-3</c:v>
                </c:pt>
                <c:pt idx="7">
                  <c:v>2.67618198037467E-2</c:v>
                </c:pt>
                <c:pt idx="8">
                  <c:v>-3.5621198957428324E-2</c:v>
                </c:pt>
                <c:pt idx="9">
                  <c:v>-9.009009009008917E-4</c:v>
                </c:pt>
                <c:pt idx="10">
                  <c:v>3.6068530207393756E-3</c:v>
                </c:pt>
                <c:pt idx="11">
                  <c:v>2.515723270440251E-2</c:v>
                </c:pt>
                <c:pt idx="12">
                  <c:v>6.485539000876428E-2</c:v>
                </c:pt>
              </c:numCache>
            </c:numRef>
          </c:val>
          <c:extLst>
            <c:ext xmlns:c16="http://schemas.microsoft.com/office/drawing/2014/chart" uri="{C3380CC4-5D6E-409C-BE32-E72D297353CC}">
              <c16:uniqueId val="{00000004-F9CF-4DBF-9674-4754B0F59CAB}"/>
            </c:ext>
          </c:extLst>
        </c:ser>
        <c:ser>
          <c:idx val="5"/>
          <c:order val="5"/>
          <c:tx>
            <c:strRef>
              <c:f>'No Extrapolation'!$G$6</c:f>
              <c:strCache>
                <c:ptCount val="1"/>
                <c:pt idx="0">
                  <c:v>Repair &amp; Maintenance</c:v>
                </c:pt>
              </c:strCache>
            </c:strRef>
          </c:tx>
          <c:spPr>
            <a:solidFill>
              <a:schemeClr val="accent6"/>
            </a:solidFill>
            <a:ln>
              <a:noFill/>
            </a:ln>
            <a:effectLst/>
          </c:spPr>
          <c:invertIfNegative val="0"/>
          <c:cat>
            <c:numRef>
              <c:f>'No Extrapolation'!$A$10:$A$22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formatCode="mmm\-yy">
                  <c:v>44805</c:v>
                </c:pt>
              </c:numCache>
            </c:numRef>
          </c:cat>
          <c:val>
            <c:numRef>
              <c:f>'No Extrapolation'!$G$10:$G$22</c:f>
              <c:numCache>
                <c:formatCode>0.00%</c:formatCode>
                <c:ptCount val="13"/>
                <c:pt idx="1">
                  <c:v>4.3737574552684011E-2</c:v>
                </c:pt>
                <c:pt idx="2">
                  <c:v>3.0476190476190546E-2</c:v>
                </c:pt>
                <c:pt idx="3">
                  <c:v>4.1589648798521228E-2</c:v>
                </c:pt>
                <c:pt idx="4">
                  <c:v>6.7435669920141939E-2</c:v>
                </c:pt>
                <c:pt idx="5">
                  <c:v>7.9800498753117344E-2</c:v>
                </c:pt>
                <c:pt idx="6">
                  <c:v>4.0030792917628899E-2</c:v>
                </c:pt>
                <c:pt idx="7">
                  <c:v>4.0710584752035484E-2</c:v>
                </c:pt>
                <c:pt idx="8">
                  <c:v>1.5647226173542084E-2</c:v>
                </c:pt>
                <c:pt idx="9">
                  <c:v>3.0812324929971879E-2</c:v>
                </c:pt>
                <c:pt idx="10">
                  <c:v>2.1059782608695787E-2</c:v>
                </c:pt>
                <c:pt idx="11">
                  <c:v>4.0585495675315997E-2</c:v>
                </c:pt>
                <c:pt idx="12">
                  <c:v>0.11125319693094626</c:v>
                </c:pt>
              </c:numCache>
            </c:numRef>
          </c:val>
          <c:extLst>
            <c:ext xmlns:c16="http://schemas.microsoft.com/office/drawing/2014/chart" uri="{C3380CC4-5D6E-409C-BE32-E72D297353CC}">
              <c16:uniqueId val="{00000005-F9CF-4DBF-9674-4754B0F59CAB}"/>
            </c:ext>
          </c:extLst>
        </c:ser>
        <c:dLbls>
          <c:showLegendKey val="0"/>
          <c:showVal val="0"/>
          <c:showCatName val="0"/>
          <c:showSerName val="0"/>
          <c:showPercent val="0"/>
          <c:showBubbleSize val="0"/>
        </c:dLbls>
        <c:gapWidth val="150"/>
        <c:axId val="113941031"/>
        <c:axId val="113941687"/>
      </c:barChart>
      <c:catAx>
        <c:axId val="1139410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41687"/>
        <c:crosses val="autoZero"/>
        <c:auto val="1"/>
        <c:lblAlgn val="ctr"/>
        <c:lblOffset val="100"/>
        <c:noMultiLvlLbl val="1"/>
      </c:catAx>
      <c:valAx>
        <c:axId val="113941687"/>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4103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claims above MYR500k</a:t>
            </a:r>
          </a:p>
        </c:rich>
      </c:tx>
      <c:layout>
        <c:manualLayout>
          <c:xMode val="edge"/>
          <c:yMode val="edge"/>
          <c:x val="0.2245971128608924"/>
          <c:y val="6.37743277235616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'Claims count'!$C$1</c:f>
              <c:strCache>
                <c:ptCount val="1"/>
                <c:pt idx="0">
                  <c:v>Latest incurred exceeded MYR500k</c:v>
                </c:pt>
              </c:strCache>
            </c:strRef>
          </c:tx>
          <c:spPr>
            <a:solidFill>
              <a:schemeClr val="accent2"/>
            </a:solidFill>
            <a:ln>
              <a:noFill/>
            </a:ln>
            <a:effectLst/>
          </c:spPr>
          <c:invertIfNegative val="0"/>
          <c:cat>
            <c:numRef>
              <c:f>'Claims count'!$A$2:$A$13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'Claims count'!$C$2:$C$13</c:f>
              <c:numCache>
                <c:formatCode>General</c:formatCode>
                <c:ptCount val="12"/>
                <c:pt idx="0">
                  <c:v>68</c:v>
                </c:pt>
                <c:pt idx="1">
                  <c:v>67</c:v>
                </c:pt>
                <c:pt idx="2">
                  <c:v>114</c:v>
                </c:pt>
                <c:pt idx="3">
                  <c:v>127</c:v>
                </c:pt>
                <c:pt idx="4">
                  <c:v>134</c:v>
                </c:pt>
                <c:pt idx="5">
                  <c:v>155</c:v>
                </c:pt>
                <c:pt idx="6">
                  <c:v>194</c:v>
                </c:pt>
                <c:pt idx="7">
                  <c:v>204</c:v>
                </c:pt>
                <c:pt idx="8">
                  <c:v>200</c:v>
                </c:pt>
                <c:pt idx="9">
                  <c:v>149</c:v>
                </c:pt>
                <c:pt idx="10">
                  <c:v>56</c:v>
                </c:pt>
                <c:pt idx="11">
                  <c:v>5</c:v>
                </c:pt>
              </c:numCache>
            </c:numRef>
          </c:val>
          <c:extLst>
            <c:ext xmlns:c16="http://schemas.microsoft.com/office/drawing/2014/chart" uri="{C3380CC4-5D6E-409C-BE32-E72D297353CC}">
              <c16:uniqueId val="{00000000-F55A-4E6A-9DF8-61887096BA7B}"/>
            </c:ext>
          </c:extLst>
        </c:ser>
        <c:ser>
          <c:idx val="0"/>
          <c:order val="1"/>
          <c:tx>
            <c:strRef>
              <c:f>'Claims count'!$D$1</c:f>
              <c:strCache>
                <c:ptCount val="1"/>
                <c:pt idx="0">
                  <c:v>Latest paid exceeded MYR 500k</c:v>
                </c:pt>
              </c:strCache>
            </c:strRef>
          </c:tx>
          <c:spPr>
            <a:solidFill>
              <a:schemeClr val="accent3"/>
            </a:solidFill>
            <a:ln>
              <a:noFill/>
            </a:ln>
            <a:effectLst/>
          </c:spPr>
          <c:invertIfNegative val="0"/>
          <c:cat>
            <c:numRef>
              <c:f>'Claims count'!$A$2:$A$13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'Claims count'!$D$2:$D$13</c:f>
              <c:numCache>
                <c:formatCode>General</c:formatCode>
                <c:ptCount val="12"/>
                <c:pt idx="0">
                  <c:v>67</c:v>
                </c:pt>
                <c:pt idx="1">
                  <c:v>66</c:v>
                </c:pt>
                <c:pt idx="2">
                  <c:v>111</c:v>
                </c:pt>
                <c:pt idx="3">
                  <c:v>123</c:v>
                </c:pt>
                <c:pt idx="4">
                  <c:v>123</c:v>
                </c:pt>
                <c:pt idx="5">
                  <c:v>135</c:v>
                </c:pt>
                <c:pt idx="6">
                  <c:v>167</c:v>
                </c:pt>
                <c:pt idx="7">
                  <c:v>160</c:v>
                </c:pt>
                <c:pt idx="8">
                  <c:v>121</c:v>
                </c:pt>
                <c:pt idx="9">
                  <c:v>60</c:v>
                </c:pt>
                <c:pt idx="10">
                  <c:v>9</c:v>
                </c:pt>
              </c:numCache>
            </c:numRef>
          </c:val>
          <c:extLst>
            <c:ext xmlns:c16="http://schemas.microsoft.com/office/drawing/2014/chart" uri="{C3380CC4-5D6E-409C-BE32-E72D297353CC}">
              <c16:uniqueId val="{00000001-F55A-4E6A-9DF8-61887096BA7B}"/>
            </c:ext>
          </c:extLst>
        </c:ser>
        <c:dLbls>
          <c:showLegendKey val="0"/>
          <c:showVal val="0"/>
          <c:showCatName val="0"/>
          <c:showSerName val="0"/>
          <c:showPercent val="0"/>
          <c:showBubbleSize val="0"/>
        </c:dLbls>
        <c:gapWidth val="219"/>
        <c:overlap val="-27"/>
        <c:axId val="1626951024"/>
        <c:axId val="1626949776"/>
      </c:barChart>
      <c:catAx>
        <c:axId val="16269510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6949776"/>
        <c:crosses val="autoZero"/>
        <c:auto val="1"/>
        <c:lblAlgn val="ctr"/>
        <c:lblOffset val="100"/>
        <c:noMultiLvlLbl val="0"/>
      </c:catAx>
      <c:valAx>
        <c:axId val="162694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claims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695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773286213348425"/>
          <c:y val="0.18110720826203128"/>
          <c:w val="0.74587347437586304"/>
          <c:h val="0.60577827076924051"/>
        </c:manualLayout>
      </c:layout>
      <c:lineChart>
        <c:grouping val="standard"/>
        <c:varyColors val="0"/>
        <c:ser>
          <c:idx val="0"/>
          <c:order val="0"/>
          <c:tx>
            <c:strRef>
              <c:f>'Large claim inflation'!$B$1</c:f>
              <c:strCache>
                <c:ptCount val="1"/>
                <c:pt idx="0">
                  <c:v>Latest incurred for large claims</c:v>
                </c:pt>
              </c:strCache>
            </c:strRef>
          </c:tx>
          <c:spPr>
            <a:ln w="28575" cap="rnd">
              <a:solidFill>
                <a:schemeClr val="accent1"/>
              </a:solidFill>
              <a:round/>
            </a:ln>
            <a:effectLst/>
          </c:spPr>
          <c:marker>
            <c:symbol val="none"/>
          </c:marker>
          <c:cat>
            <c:numRef>
              <c:f>'Large claim inflation'!$A$2:$A$11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'Large claim inflation'!$B$2:$B$11</c:f>
              <c:numCache>
                <c:formatCode>_(* #,##0_);_(* \(#,##0\);_(* "-"??_);_(@_)</c:formatCode>
                <c:ptCount val="10"/>
                <c:pt idx="0">
                  <c:v>845533.73343706701</c:v>
                </c:pt>
                <c:pt idx="1">
                  <c:v>999906.526021044</c:v>
                </c:pt>
                <c:pt idx="2">
                  <c:v>994612.22549760598</c:v>
                </c:pt>
                <c:pt idx="3">
                  <c:v>903795.21589641401</c:v>
                </c:pt>
                <c:pt idx="4">
                  <c:v>1005082.744268753</c:v>
                </c:pt>
                <c:pt idx="5">
                  <c:v>1104343.6840771269</c:v>
                </c:pt>
                <c:pt idx="6">
                  <c:v>1012326.4963710271</c:v>
                </c:pt>
                <c:pt idx="7">
                  <c:v>1140324.937979002</c:v>
                </c:pt>
                <c:pt idx="8">
                  <c:v>1020278.721102603</c:v>
                </c:pt>
                <c:pt idx="9">
                  <c:v>1115713.7388167381</c:v>
                </c:pt>
              </c:numCache>
            </c:numRef>
          </c:val>
          <c:smooth val="0"/>
          <c:extLst>
            <c:ext xmlns:c16="http://schemas.microsoft.com/office/drawing/2014/chart" uri="{C3380CC4-5D6E-409C-BE32-E72D297353CC}">
              <c16:uniqueId val="{00000000-1356-403B-BB1F-909CB900DFD7}"/>
            </c:ext>
          </c:extLst>
        </c:ser>
        <c:dLbls>
          <c:showLegendKey val="0"/>
          <c:showVal val="0"/>
          <c:showCatName val="0"/>
          <c:showSerName val="0"/>
          <c:showPercent val="0"/>
          <c:showBubbleSize val="0"/>
        </c:dLbls>
        <c:smooth val="0"/>
        <c:axId val="1353434224"/>
        <c:axId val="1353434640"/>
      </c:lineChart>
      <c:catAx>
        <c:axId val="13534342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3434640"/>
        <c:crosses val="autoZero"/>
        <c:auto val="1"/>
        <c:lblAlgn val="ctr"/>
        <c:lblOffset val="100"/>
        <c:noMultiLvlLbl val="0"/>
      </c:catAx>
      <c:valAx>
        <c:axId val="1353434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Latest incurred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343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a:t>Annual</a:t>
            </a:r>
            <a:r>
              <a:rPr lang="en-IN" b="1" baseline="0"/>
              <a:t> </a:t>
            </a:r>
            <a:r>
              <a:rPr lang="en-IN" b="1"/>
              <a:t>Motor BI Large Reported Frequency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'BI Results Rep Freq'!$B$21</c:f>
              <c:strCache>
                <c:ptCount val="1"/>
                <c:pt idx="0">
                  <c:v>Reported Frequency</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xVal>
            <c:numRef>
              <c:f>'BI Results Rep Freq'!$A$22:$A$33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 Results Rep Freq'!$B$22:$B$33</c:f>
              <c:numCache>
                <c:formatCode>0.0%</c:formatCode>
                <c:ptCount val="12"/>
                <c:pt idx="0">
                  <c:v>9.4384869129067392E-3</c:v>
                </c:pt>
                <c:pt idx="1">
                  <c:v>8.6821488555270682E-3</c:v>
                </c:pt>
                <c:pt idx="2">
                  <c:v>1.5345809739578756E-2</c:v>
                </c:pt>
                <c:pt idx="3">
                  <c:v>1.4669706485558334E-2</c:v>
                </c:pt>
                <c:pt idx="4">
                  <c:v>1.4471078448990603E-2</c:v>
                </c:pt>
                <c:pt idx="5">
                  <c:v>1.6013733853298844E-2</c:v>
                </c:pt>
                <c:pt idx="6">
                  <c:v>1.9181565639995981E-2</c:v>
                </c:pt>
                <c:pt idx="7">
                  <c:v>1.9453620460158586E-2</c:v>
                </c:pt>
                <c:pt idx="8">
                  <c:v>1.8363570848553813E-2</c:v>
                </c:pt>
                <c:pt idx="9">
                  <c:v>1.3273256213554581E-2</c:v>
                </c:pt>
                <c:pt idx="10">
                  <c:v>4.9192285410417794E-3</c:v>
                </c:pt>
                <c:pt idx="11">
                  <c:v>4.309177212646892E-4</c:v>
                </c:pt>
              </c:numCache>
            </c:numRef>
          </c:yVal>
          <c:smooth val="0"/>
          <c:extLst>
            <c:ext xmlns:c16="http://schemas.microsoft.com/office/drawing/2014/chart" uri="{C3380CC4-5D6E-409C-BE32-E72D297353CC}">
              <c16:uniqueId val="{00000000-3AF5-4C41-B4F0-6164D565F2E6}"/>
            </c:ext>
          </c:extLst>
        </c:ser>
        <c:ser>
          <c:idx val="2"/>
          <c:order val="1"/>
          <c:tx>
            <c:strRef>
              <c:f>'BI Results Rep Freq'!$C$21</c:f>
              <c:strCache>
                <c:ptCount val="1"/>
                <c:pt idx="0">
                  <c:v>Projected Frequency</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xVal>
            <c:numRef>
              <c:f>'BI Results Rep Freq'!$A$22:$A$33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 Results Rep Freq'!$C$22:$C$33</c:f>
              <c:numCache>
                <c:formatCode>0.0%</c:formatCode>
                <c:ptCount val="12"/>
                <c:pt idx="0">
                  <c:v>9.4384869129067392E-3</c:v>
                </c:pt>
                <c:pt idx="1">
                  <c:v>8.6821488555270682E-3</c:v>
                </c:pt>
                <c:pt idx="2">
                  <c:v>1.5345809739578756E-2</c:v>
                </c:pt>
                <c:pt idx="3">
                  <c:v>1.4669706485558334E-2</c:v>
                </c:pt>
                <c:pt idx="4">
                  <c:v>1.4471078448990603E-2</c:v>
                </c:pt>
                <c:pt idx="5">
                  <c:v>1.6032239971190645E-2</c:v>
                </c:pt>
                <c:pt idx="6">
                  <c:v>1.932899241461155E-2</c:v>
                </c:pt>
                <c:pt idx="7">
                  <c:v>1.9972862160457714E-2</c:v>
                </c:pt>
                <c:pt idx="8">
                  <c:v>2.0088596562104072E-2</c:v>
                </c:pt>
                <c:pt idx="9">
                  <c:v>1.7319879021537744E-2</c:v>
                </c:pt>
                <c:pt idx="10">
                  <c:v>1.1467973442893022E-2</c:v>
                </c:pt>
                <c:pt idx="11">
                  <c:v>8.631936842632644E-3</c:v>
                </c:pt>
              </c:numCache>
            </c:numRef>
          </c:yVal>
          <c:smooth val="0"/>
          <c:extLst>
            <c:ext xmlns:c16="http://schemas.microsoft.com/office/drawing/2014/chart" uri="{C3380CC4-5D6E-409C-BE32-E72D297353CC}">
              <c16:uniqueId val="{00000001-3AF5-4C41-B4F0-6164D565F2E6}"/>
            </c:ext>
          </c:extLst>
        </c:ser>
        <c:ser>
          <c:idx val="0"/>
          <c:order val="2"/>
          <c:tx>
            <c:v>Trended years</c:v>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xVal>
            <c:numRef>
              <c:f>'BI Results Rep Freq'!$B$9:$B$13</c:f>
              <c:numCache>
                <c:formatCode>General</c:formatCode>
                <c:ptCount val="5"/>
                <c:pt idx="0">
                  <c:v>2014</c:v>
                </c:pt>
                <c:pt idx="1">
                  <c:v>2015</c:v>
                </c:pt>
                <c:pt idx="2">
                  <c:v>2016</c:v>
                </c:pt>
                <c:pt idx="3">
                  <c:v>2017</c:v>
                </c:pt>
                <c:pt idx="4">
                  <c:v>2018</c:v>
                </c:pt>
              </c:numCache>
            </c:numRef>
          </c:xVal>
          <c:yVal>
            <c:numRef>
              <c:f>'BI Results Rep Freq'!$I$9:$I$13</c:f>
              <c:numCache>
                <c:formatCode>0.00%</c:formatCode>
                <c:ptCount val="5"/>
                <c:pt idx="0">
                  <c:v>1.4471078448990603E-2</c:v>
                </c:pt>
                <c:pt idx="1">
                  <c:v>1.6032239971190645E-2</c:v>
                </c:pt>
                <c:pt idx="2">
                  <c:v>1.932899241461155E-2</c:v>
                </c:pt>
                <c:pt idx="3">
                  <c:v>1.9972862160457714E-2</c:v>
                </c:pt>
                <c:pt idx="4">
                  <c:v>2.0088596562104072E-2</c:v>
                </c:pt>
              </c:numCache>
            </c:numRef>
          </c:yVal>
          <c:smooth val="0"/>
          <c:extLst>
            <c:ext xmlns:c16="http://schemas.microsoft.com/office/drawing/2014/chart" uri="{C3380CC4-5D6E-409C-BE32-E72D297353CC}">
              <c16:uniqueId val="{00000003-3AF5-4C41-B4F0-6164D565F2E6}"/>
            </c:ext>
          </c:extLst>
        </c:ser>
        <c:dLbls>
          <c:showLegendKey val="0"/>
          <c:showVal val="0"/>
          <c:showCatName val="0"/>
          <c:showSerName val="0"/>
          <c:showPercent val="0"/>
          <c:showBubbleSize val="0"/>
        </c:dLbls>
        <c:axId val="692073624"/>
        <c:axId val="692073952"/>
      </c:scatterChart>
      <c:valAx>
        <c:axId val="692073624"/>
        <c:scaling>
          <c:orientation val="minMax"/>
          <c:max val="2021"/>
          <c:min val="20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73952"/>
        <c:crosses val="autoZero"/>
        <c:crossBetween val="midCat"/>
        <c:majorUnit val="1"/>
      </c:valAx>
      <c:valAx>
        <c:axId val="692073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Claim 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736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a:t>Annual Motor BI Large Inc Severity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'BI Results Inc Sev'!$B$21</c:f>
              <c:strCache>
                <c:ptCount val="1"/>
                <c:pt idx="0">
                  <c:v>Reported Severity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'BI Results Inc Sev'!$A$22:$A$33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 Results Inc Sev'!$B$22:$B$33</c:f>
              <c:numCache>
                <c:formatCode>_-* #,##0_-;\-* #,##0_-;_-* "-"??_-;_-@_-</c:formatCode>
                <c:ptCount val="12"/>
                <c:pt idx="0">
                  <c:v>348514.76470588235</c:v>
                </c:pt>
                <c:pt idx="1">
                  <c:v>499925.28358208953</c:v>
                </c:pt>
                <c:pt idx="2">
                  <c:v>504950.5</c:v>
                </c:pt>
                <c:pt idx="3">
                  <c:v>413711.61417322833</c:v>
                </c:pt>
                <c:pt idx="4">
                  <c:v>504158.95522388059</c:v>
                </c:pt>
                <c:pt idx="5">
                  <c:v>600517.05806451617</c:v>
                </c:pt>
                <c:pt idx="6">
                  <c:v>530508.22164948459</c:v>
                </c:pt>
                <c:pt idx="7">
                  <c:v>618121.24019607843</c:v>
                </c:pt>
                <c:pt idx="8">
                  <c:v>516385.79499999998</c:v>
                </c:pt>
                <c:pt idx="9">
                  <c:v>625569.8523489933</c:v>
                </c:pt>
                <c:pt idx="10">
                  <c:v>502284.89285714284</c:v>
                </c:pt>
                <c:pt idx="11">
                  <c:v>468280</c:v>
                </c:pt>
              </c:numCache>
            </c:numRef>
          </c:yVal>
          <c:smooth val="0"/>
          <c:extLst>
            <c:ext xmlns:c16="http://schemas.microsoft.com/office/drawing/2014/chart" uri="{C3380CC4-5D6E-409C-BE32-E72D297353CC}">
              <c16:uniqueId val="{00000000-F46E-43AF-B4A5-1CD98FD2874F}"/>
            </c:ext>
          </c:extLst>
        </c:ser>
        <c:ser>
          <c:idx val="2"/>
          <c:order val="1"/>
          <c:tx>
            <c:strRef>
              <c:f>'BI Results Inc Sev'!$C$21</c:f>
              <c:strCache>
                <c:ptCount val="1"/>
                <c:pt idx="0">
                  <c:v>Projected Severity</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xVal>
            <c:numRef>
              <c:f>'BI Results Inc Sev'!$A$22:$A$33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 Results Inc Sev'!$C$22:$C$33</c:f>
              <c:numCache>
                <c:formatCode>_-* #,##0_-;\-* #,##0_-;_-* "-"??_-;_-@_-</c:formatCode>
                <c:ptCount val="12"/>
                <c:pt idx="0">
                  <c:v>348514.76470588235</c:v>
                </c:pt>
                <c:pt idx="1">
                  <c:v>499925.28358208953</c:v>
                </c:pt>
                <c:pt idx="2">
                  <c:v>505228.26822281722</c:v>
                </c:pt>
                <c:pt idx="3">
                  <c:v>415244.60253090365</c:v>
                </c:pt>
                <c:pt idx="4">
                  <c:v>509527.57957030821</c:v>
                </c:pt>
                <c:pt idx="5">
                  <c:v>614926.19429938972</c:v>
                </c:pt>
                <c:pt idx="6">
                  <c:v>532176.4694255651</c:v>
                </c:pt>
                <c:pt idx="7">
                  <c:v>620335.52234375512</c:v>
                </c:pt>
                <c:pt idx="8">
                  <c:v>495607.55994356587</c:v>
                </c:pt>
                <c:pt idx="9">
                  <c:v>628945.58999856177</c:v>
                </c:pt>
                <c:pt idx="10">
                  <c:v>508356.46854968416</c:v>
                </c:pt>
                <c:pt idx="11">
                  <c:v>663749.58567875822</c:v>
                </c:pt>
              </c:numCache>
            </c:numRef>
          </c:yVal>
          <c:smooth val="0"/>
          <c:extLst>
            <c:ext xmlns:c16="http://schemas.microsoft.com/office/drawing/2014/chart" uri="{C3380CC4-5D6E-409C-BE32-E72D297353CC}">
              <c16:uniqueId val="{00000001-F46E-43AF-B4A5-1CD98FD2874F}"/>
            </c:ext>
          </c:extLst>
        </c:ser>
        <c:ser>
          <c:idx val="0"/>
          <c:order val="2"/>
          <c:tx>
            <c:v>Trended years</c:v>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xVal>
            <c:numRef>
              <c:f>'BI Results Inc Sev'!$B$5:$B$14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'BI Results Inc Sev'!$J$5:$J$14</c:f>
              <c:numCache>
                <c:formatCode>_-* #,##0_-;\-* #,##0_-;_-* "-"??_-;_-@_-</c:formatCode>
                <c:ptCount val="10"/>
                <c:pt idx="0">
                  <c:v>348514.76470588235</c:v>
                </c:pt>
                <c:pt idx="1">
                  <c:v>499925.28358208953</c:v>
                </c:pt>
                <c:pt idx="2">
                  <c:v>505228.26822281722</c:v>
                </c:pt>
                <c:pt idx="3">
                  <c:v>415244.60253090365</c:v>
                </c:pt>
                <c:pt idx="4">
                  <c:v>509527.57957030821</c:v>
                </c:pt>
                <c:pt idx="5">
                  <c:v>614926.19429938972</c:v>
                </c:pt>
                <c:pt idx="6">
                  <c:v>532176.4694255651</c:v>
                </c:pt>
                <c:pt idx="7">
                  <c:v>620335.52234375512</c:v>
                </c:pt>
                <c:pt idx="8">
                  <c:v>495607.55994356587</c:v>
                </c:pt>
                <c:pt idx="9">
                  <c:v>628945.58999856177</c:v>
                </c:pt>
              </c:numCache>
            </c:numRef>
          </c:yVal>
          <c:smooth val="0"/>
          <c:extLst>
            <c:ext xmlns:c16="http://schemas.microsoft.com/office/drawing/2014/chart" uri="{C3380CC4-5D6E-409C-BE32-E72D297353CC}">
              <c16:uniqueId val="{00000003-F46E-43AF-B4A5-1CD98FD2874F}"/>
            </c:ext>
          </c:extLst>
        </c:ser>
        <c:dLbls>
          <c:showLegendKey val="0"/>
          <c:showVal val="0"/>
          <c:showCatName val="0"/>
          <c:showSerName val="0"/>
          <c:showPercent val="0"/>
          <c:showBubbleSize val="0"/>
        </c:dLbls>
        <c:axId val="692073624"/>
        <c:axId val="692073952"/>
      </c:scatterChart>
      <c:valAx>
        <c:axId val="692073624"/>
        <c:scaling>
          <c:orientation val="minMax"/>
          <c:max val="2021"/>
          <c:min val="20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a:t>
                </a:r>
                <a:r>
                  <a:rPr lang="en-GB" baseline="0"/>
                  <a:t> Year</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73952"/>
        <c:crosses val="autoZero"/>
        <c:crossBetween val="midCat"/>
        <c:majorUnit val="1"/>
      </c:valAx>
      <c:valAx>
        <c:axId val="692073952"/>
        <c:scaling>
          <c:orientation val="minMax"/>
          <c:min val="3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cost per claim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736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medical cost growth trend</a:t>
            </a:r>
            <a:r>
              <a:rPr lang="en-US" baseline="0"/>
              <a:t> - Malaysia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medical trends '!$A$3</c:f>
              <c:strCache>
                <c:ptCount val="1"/>
                <c:pt idx="0">
                  <c:v>Malaysia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medical trends '!$B$2:$G$2</c:f>
              <c:strCache>
                <c:ptCount val="6"/>
                <c:pt idx="0">
                  <c:v>2020 Gross</c:v>
                </c:pt>
                <c:pt idx="1">
                  <c:v>2021 Gross</c:v>
                </c:pt>
                <c:pt idx="2">
                  <c:v>2022 Gross (Projected)</c:v>
                </c:pt>
                <c:pt idx="3">
                  <c:v>2020 Net</c:v>
                </c:pt>
                <c:pt idx="4">
                  <c:v>2021 Net</c:v>
                </c:pt>
                <c:pt idx="5">
                  <c:v>2022 Net (Projected)</c:v>
                </c:pt>
              </c:strCache>
            </c:strRef>
          </c:cat>
          <c:val>
            <c:numRef>
              <c:f>'average medical trends '!$B$3:$G$3</c:f>
              <c:numCache>
                <c:formatCode>0.00%</c:formatCode>
                <c:ptCount val="6"/>
                <c:pt idx="0">
                  <c:v>9.4500000000000001E-2</c:v>
                </c:pt>
                <c:pt idx="1">
                  <c:v>7.7299999999999994E-2</c:v>
                </c:pt>
                <c:pt idx="2">
                  <c:v>0.1618</c:v>
                </c:pt>
                <c:pt idx="3">
                  <c:v>0.10589999999999999</c:v>
                </c:pt>
                <c:pt idx="4">
                  <c:v>5.2299999999999999E-2</c:v>
                </c:pt>
                <c:pt idx="5">
                  <c:v>0.14180000000000001</c:v>
                </c:pt>
              </c:numCache>
            </c:numRef>
          </c:val>
          <c:extLst>
            <c:ext xmlns:c16="http://schemas.microsoft.com/office/drawing/2014/chart" uri="{C3380CC4-5D6E-409C-BE32-E72D297353CC}">
              <c16:uniqueId val="{00000000-53D0-4968-8112-BDA22EB5BD64}"/>
            </c:ext>
          </c:extLst>
        </c:ser>
        <c:dLbls>
          <c:dLblPos val="outEnd"/>
          <c:showLegendKey val="0"/>
          <c:showVal val="1"/>
          <c:showCatName val="0"/>
          <c:showSerName val="0"/>
          <c:showPercent val="0"/>
          <c:showBubbleSize val="0"/>
        </c:dLbls>
        <c:gapWidth val="182"/>
        <c:axId val="1176404912"/>
        <c:axId val="1176420720"/>
      </c:barChart>
      <c:catAx>
        <c:axId val="117640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420720"/>
        <c:crosses val="autoZero"/>
        <c:auto val="1"/>
        <c:lblAlgn val="ctr"/>
        <c:lblOffset val="100"/>
        <c:noMultiLvlLbl val="0"/>
      </c:catAx>
      <c:valAx>
        <c:axId val="1176420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6404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Median salary increases - Malaysia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Salary!$A$3</c:f>
              <c:strCache>
                <c:ptCount val="1"/>
                <c:pt idx="0">
                  <c:v>Malaysia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Salary!$B$2:$C$2</c:f>
              <c:strCache>
                <c:ptCount val="2"/>
                <c:pt idx="0">
                  <c:v>2022 actual salary increase</c:v>
                </c:pt>
                <c:pt idx="1">
                  <c:v>2023 projected salary increases</c:v>
                </c:pt>
              </c:strCache>
            </c:strRef>
          </c:cat>
          <c:val>
            <c:numRef>
              <c:f>Salary!$B$3:$C$3</c:f>
              <c:numCache>
                <c:formatCode>0.00%</c:formatCode>
                <c:ptCount val="2"/>
                <c:pt idx="0">
                  <c:v>4.8000000000000001E-2</c:v>
                </c:pt>
                <c:pt idx="1">
                  <c:v>0.05</c:v>
                </c:pt>
              </c:numCache>
            </c:numRef>
          </c:val>
          <c:extLst>
            <c:ext xmlns:c16="http://schemas.microsoft.com/office/drawing/2014/chart" uri="{C3380CC4-5D6E-409C-BE32-E72D297353CC}">
              <c16:uniqueId val="{00000000-009C-4954-801E-11064512AF88}"/>
            </c:ext>
          </c:extLst>
        </c:ser>
        <c:dLbls>
          <c:dLblPos val="outEnd"/>
          <c:showLegendKey val="0"/>
          <c:showVal val="1"/>
          <c:showCatName val="0"/>
          <c:showSerName val="0"/>
          <c:showPercent val="0"/>
          <c:showBubbleSize val="0"/>
        </c:dLbls>
        <c:gapWidth val="219"/>
        <c:overlap val="-27"/>
        <c:axId val="1526918496"/>
        <c:axId val="1526921408"/>
      </c:barChart>
      <c:catAx>
        <c:axId val="152691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921408"/>
        <c:crosses val="autoZero"/>
        <c:auto val="1"/>
        <c:lblAlgn val="ctr"/>
        <c:lblOffset val="100"/>
        <c:noMultiLvlLbl val="0"/>
      </c:catAx>
      <c:valAx>
        <c:axId val="15269214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91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a:effectLst/>
              </a:rPr>
              <a:t>Quarterly Motor TP Reported Frequency</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'TP Results Rep Freq Qtr'!$J$2</c:f>
              <c:strCache>
                <c:ptCount val="1"/>
                <c:pt idx="0">
                  <c:v>Reported Freq</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'TP Results Rep Freq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'TP Results Rep Freq Qtr'!$J$3:$J$50</c:f>
              <c:numCache>
                <c:formatCode>0.00%</c:formatCode>
                <c:ptCount val="48"/>
                <c:pt idx="0">
                  <c:v>9.8265007649966738E-3</c:v>
                </c:pt>
                <c:pt idx="1">
                  <c:v>9.9639834648838372E-3</c:v>
                </c:pt>
                <c:pt idx="2">
                  <c:v>1.0219496767556692E-2</c:v>
                </c:pt>
                <c:pt idx="3">
                  <c:v>9.4351502661599047E-3</c:v>
                </c:pt>
                <c:pt idx="4">
                  <c:v>9.4936123366385385E-3</c:v>
                </c:pt>
                <c:pt idx="5">
                  <c:v>9.8105334869569554E-3</c:v>
                </c:pt>
                <c:pt idx="6">
                  <c:v>1.0506229328784653E-2</c:v>
                </c:pt>
                <c:pt idx="7">
                  <c:v>1.0675493769166546E-2</c:v>
                </c:pt>
                <c:pt idx="8">
                  <c:v>1.1388176213521574E-2</c:v>
                </c:pt>
                <c:pt idx="9">
                  <c:v>1.2189517688893096E-2</c:v>
                </c:pt>
                <c:pt idx="10">
                  <c:v>1.2484478315411439E-2</c:v>
                </c:pt>
                <c:pt idx="11">
                  <c:v>1.1600836302240389E-2</c:v>
                </c:pt>
                <c:pt idx="12">
                  <c:v>1.141908799481387E-2</c:v>
                </c:pt>
                <c:pt idx="13">
                  <c:v>1.1100738634266208E-2</c:v>
                </c:pt>
                <c:pt idx="14">
                  <c:v>1.121257793920888E-2</c:v>
                </c:pt>
                <c:pt idx="15">
                  <c:v>9.9947143669495506E-3</c:v>
                </c:pt>
                <c:pt idx="16">
                  <c:v>9.7768680272822556E-3</c:v>
                </c:pt>
                <c:pt idx="17">
                  <c:v>1.0052753055087954E-2</c:v>
                </c:pt>
                <c:pt idx="18">
                  <c:v>1.0078504820917959E-2</c:v>
                </c:pt>
                <c:pt idx="19">
                  <c:v>9.65113739836603E-3</c:v>
                </c:pt>
                <c:pt idx="20">
                  <c:v>9.7287482808180777E-3</c:v>
                </c:pt>
                <c:pt idx="21">
                  <c:v>1.0040120498991651E-2</c:v>
                </c:pt>
                <c:pt idx="22">
                  <c:v>1.0539092144897306E-2</c:v>
                </c:pt>
                <c:pt idx="23">
                  <c:v>1.0203030451539251E-2</c:v>
                </c:pt>
                <c:pt idx="24">
                  <c:v>1.0815318574899044E-2</c:v>
                </c:pt>
                <c:pt idx="25">
                  <c:v>1.1577163186951825E-2</c:v>
                </c:pt>
                <c:pt idx="26">
                  <c:v>1.1744009229085878E-2</c:v>
                </c:pt>
                <c:pt idx="27">
                  <c:v>1.1681358297801507E-2</c:v>
                </c:pt>
                <c:pt idx="28">
                  <c:v>1.2096949130309129E-2</c:v>
                </c:pt>
                <c:pt idx="29">
                  <c:v>1.2425376115337469E-2</c:v>
                </c:pt>
                <c:pt idx="30">
                  <c:v>1.2547685294867373E-2</c:v>
                </c:pt>
                <c:pt idx="31">
                  <c:v>1.1890805741317971E-2</c:v>
                </c:pt>
                <c:pt idx="32">
                  <c:v>1.2334923789212035E-2</c:v>
                </c:pt>
                <c:pt idx="33">
                  <c:v>1.2698750863489029E-2</c:v>
                </c:pt>
                <c:pt idx="34">
                  <c:v>1.2030543053765747E-2</c:v>
                </c:pt>
                <c:pt idx="35">
                  <c:v>1.2583662387610987E-2</c:v>
                </c:pt>
                <c:pt idx="36">
                  <c:v>1.2949554472975106E-2</c:v>
                </c:pt>
                <c:pt idx="37">
                  <c:v>1.4710875013431613E-2</c:v>
                </c:pt>
                <c:pt idx="38">
                  <c:v>1.4036168563646867E-2</c:v>
                </c:pt>
                <c:pt idx="39">
                  <c:v>1.4306387334154862E-2</c:v>
                </c:pt>
                <c:pt idx="40">
                  <c:v>1.3108523049248217E-2</c:v>
                </c:pt>
                <c:pt idx="41">
                  <c:v>7.5065804930988965E-3</c:v>
                </c:pt>
                <c:pt idx="42">
                  <c:v>1.3795091106105542E-2</c:v>
                </c:pt>
                <c:pt idx="43">
                  <c:v>1.1462757528502083E-2</c:v>
                </c:pt>
                <c:pt idx="44">
                  <c:v>1.1101319905137059E-2</c:v>
                </c:pt>
                <c:pt idx="45">
                  <c:v>9.6803671138191438E-3</c:v>
                </c:pt>
                <c:pt idx="46">
                  <c:v>7.8870548091803088E-3</c:v>
                </c:pt>
                <c:pt idx="47">
                  <c:v>7.7762924245633339E-3</c:v>
                </c:pt>
              </c:numCache>
            </c:numRef>
          </c:yVal>
          <c:smooth val="0"/>
          <c:extLst>
            <c:ext xmlns:c16="http://schemas.microsoft.com/office/drawing/2014/chart" uri="{C3380CC4-5D6E-409C-BE32-E72D297353CC}">
              <c16:uniqueId val="{00000000-AB01-467E-BC7A-4DBDA2A29706}"/>
            </c:ext>
          </c:extLst>
        </c:ser>
        <c:ser>
          <c:idx val="1"/>
          <c:order val="1"/>
          <c:tx>
            <c:strRef>
              <c:f>'TP Results Rep Freq Qtr'!$K$2</c:f>
              <c:strCache>
                <c:ptCount val="1"/>
                <c:pt idx="0">
                  <c:v>Proj Freq</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dPt>
            <c:idx val="13"/>
            <c:marker>
              <c:symbol val="circle"/>
              <c:size val="5"/>
              <c:spPr>
                <a:solidFill>
                  <a:schemeClr val="accent3"/>
                </a:solidFill>
                <a:ln w="9525">
                  <a:solidFill>
                    <a:schemeClr val="accent3"/>
                  </a:solidFill>
                </a:ln>
                <a:effectLst/>
              </c:spPr>
            </c:marker>
            <c:bubble3D val="0"/>
            <c:spPr>
              <a:ln w="19050" cap="rnd">
                <a:solidFill>
                  <a:schemeClr val="accent3"/>
                </a:solidFill>
                <a:round/>
              </a:ln>
              <a:effectLst/>
            </c:spPr>
            <c:extLst>
              <c:ext xmlns:c16="http://schemas.microsoft.com/office/drawing/2014/chart" uri="{C3380CC4-5D6E-409C-BE32-E72D297353CC}">
                <c16:uniqueId val="{00000002-AB01-467E-BC7A-4DBDA2A29706}"/>
              </c:ext>
            </c:extLst>
          </c:dPt>
          <c:xVal>
            <c:numRef>
              <c:f>'TP Results Rep Freq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'TP Results Rep Freq Qtr'!$K$3:$K$50</c:f>
              <c:numCache>
                <c:formatCode>0.00%</c:formatCode>
                <c:ptCount val="48"/>
                <c:pt idx="0">
                  <c:v>9.8265007649966738E-3</c:v>
                </c:pt>
                <c:pt idx="1">
                  <c:v>9.963984083987347E-3</c:v>
                </c:pt>
                <c:pt idx="2">
                  <c:v>1.0219498192939108E-2</c:v>
                </c:pt>
                <c:pt idx="3">
                  <c:v>9.4351524921629272E-3</c:v>
                </c:pt>
                <c:pt idx="4">
                  <c:v>9.4936157204551404E-3</c:v>
                </c:pt>
                <c:pt idx="5">
                  <c:v>9.8105384636603971E-3</c:v>
                </c:pt>
                <c:pt idx="6">
                  <c:v>1.0506236646376538E-2</c:v>
                </c:pt>
                <c:pt idx="7">
                  <c:v>1.0675503743686312E-2</c:v>
                </c:pt>
                <c:pt idx="8">
                  <c:v>1.1388190265718856E-2</c:v>
                </c:pt>
                <c:pt idx="9">
                  <c:v>1.2189537340148524E-2</c:v>
                </c:pt>
                <c:pt idx="10">
                  <c:v>1.2484504416902744E-2</c:v>
                </c:pt>
                <c:pt idx="11">
                  <c:v>1.1600867597998525E-2</c:v>
                </c:pt>
                <c:pt idx="12">
                  <c:v>1.1419127613495087E-2</c:v>
                </c:pt>
                <c:pt idx="13">
                  <c:v>1.1100788069983011E-2</c:v>
                </c:pt>
                <c:pt idx="14">
                  <c:v>1.1212641973191769E-2</c:v>
                </c:pt>
                <c:pt idx="15">
                  <c:v>9.9829472030535937E-3</c:v>
                </c:pt>
                <c:pt idx="16">
                  <c:v>9.7547487801048546E-3</c:v>
                </c:pt>
                <c:pt idx="17">
                  <c:v>1.001717990718746E-2</c:v>
                </c:pt>
                <c:pt idx="18">
                  <c:v>1.0016908951627903E-2</c:v>
                </c:pt>
                <c:pt idx="19">
                  <c:v>9.5544096143715066E-3</c:v>
                </c:pt>
                <c:pt idx="20">
                  <c:v>9.5856857916182796E-3</c:v>
                </c:pt>
                <c:pt idx="21">
                  <c:v>9.7834238167681803E-3</c:v>
                </c:pt>
                <c:pt idx="22">
                  <c:v>1.0100638018656823E-2</c:v>
                </c:pt>
                <c:pt idx="23">
                  <c:v>9.5809828519405078E-3</c:v>
                </c:pt>
                <c:pt idx="24">
                  <c:v>9.9073855910250426E-3</c:v>
                </c:pt>
                <c:pt idx="25">
                  <c:v>1.0591434251250776E-2</c:v>
                </c:pt>
                <c:pt idx="26">
                  <c:v>1.0737754053504493E-2</c:v>
                </c:pt>
                <c:pt idx="27">
                  <c:v>1.0675798391190089E-2</c:v>
                </c:pt>
                <c:pt idx="28">
                  <c:v>1.1054805907001511E-2</c:v>
                </c:pt>
                <c:pt idx="29">
                  <c:v>1.1365934877858115E-2</c:v>
                </c:pt>
                <c:pt idx="30">
                  <c:v>1.1493177805946124E-2</c:v>
                </c:pt>
                <c:pt idx="31">
                  <c:v>1.0895448482377208E-2</c:v>
                </c:pt>
                <c:pt idx="32">
                  <c:v>1.1297181062953956E-2</c:v>
                </c:pt>
                <c:pt idx="33">
                  <c:v>1.1595400067955284E-2</c:v>
                </c:pt>
                <c:pt idx="34">
                  <c:v>1.0954534963686625E-2</c:v>
                </c:pt>
                <c:pt idx="35">
                  <c:v>1.1391072604203524E-2</c:v>
                </c:pt>
                <c:pt idx="36">
                  <c:v>1.1660092938433749E-2</c:v>
                </c:pt>
                <c:pt idx="37">
                  <c:v>1.3235383798386851E-2</c:v>
                </c:pt>
                <c:pt idx="38">
                  <c:v>1.2622880686187153E-2</c:v>
                </c:pt>
                <c:pt idx="39">
                  <c:v>1.2851177157568254E-2</c:v>
                </c:pt>
                <c:pt idx="40">
                  <c:v>1.1756958678393525E-2</c:v>
                </c:pt>
                <c:pt idx="41">
                  <c:v>6.7395644584611171E-3</c:v>
                </c:pt>
                <c:pt idx="42">
                  <c:v>1.2406529233123876E-2</c:v>
                </c:pt>
                <c:pt idx="43">
                  <c:v>1.0349319795013426E-2</c:v>
                </c:pt>
                <c:pt idx="44">
                  <c:v>1.0113826077739575E-2</c:v>
                </c:pt>
                <c:pt idx="45">
                  <c:v>9.0661270263769703E-3</c:v>
                </c:pt>
                <c:pt idx="46">
                  <c:v>8.0959015051814392E-3</c:v>
                </c:pt>
                <c:pt idx="47">
                  <c:v>1.4127115249294879E-2</c:v>
                </c:pt>
              </c:numCache>
            </c:numRef>
          </c:yVal>
          <c:smooth val="0"/>
          <c:extLst>
            <c:ext xmlns:c16="http://schemas.microsoft.com/office/drawing/2014/chart" uri="{C3380CC4-5D6E-409C-BE32-E72D297353CC}">
              <c16:uniqueId val="{00000003-AB01-467E-BC7A-4DBDA2A29706}"/>
            </c:ext>
          </c:extLst>
        </c:ser>
        <c:ser>
          <c:idx val="2"/>
          <c:order val="2"/>
          <c:tx>
            <c:v>Trended quarters</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exp"/>
            <c:dispRSqr val="0"/>
            <c:dispEq val="0"/>
          </c:trendline>
          <c:xVal>
            <c:numRef>
              <c:f>'TP Results Rep Freq Qtr'!$B$27:$B$42</c:f>
              <c:numCache>
                <c:formatCode>m/d/yyyy</c:formatCode>
                <c:ptCount val="16"/>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numCache>
            </c:numRef>
          </c:xVal>
          <c:yVal>
            <c:numRef>
              <c:f>'TP Results Rep Freq Qtr'!$K$27:$K$42</c:f>
              <c:numCache>
                <c:formatCode>0.00%</c:formatCode>
                <c:ptCount val="16"/>
                <c:pt idx="0">
                  <c:v>9.9073855910250426E-3</c:v>
                </c:pt>
                <c:pt idx="1">
                  <c:v>1.0591434251250776E-2</c:v>
                </c:pt>
                <c:pt idx="2">
                  <c:v>1.0737754053504493E-2</c:v>
                </c:pt>
                <c:pt idx="3">
                  <c:v>1.0675798391190089E-2</c:v>
                </c:pt>
                <c:pt idx="4">
                  <c:v>1.1054805907001511E-2</c:v>
                </c:pt>
                <c:pt idx="5">
                  <c:v>1.1365934877858115E-2</c:v>
                </c:pt>
                <c:pt idx="6">
                  <c:v>1.1493177805946124E-2</c:v>
                </c:pt>
                <c:pt idx="7">
                  <c:v>1.0895448482377208E-2</c:v>
                </c:pt>
                <c:pt idx="8">
                  <c:v>1.1297181062953956E-2</c:v>
                </c:pt>
                <c:pt idx="9">
                  <c:v>1.1595400067955284E-2</c:v>
                </c:pt>
                <c:pt idx="10">
                  <c:v>1.0954534963686625E-2</c:v>
                </c:pt>
                <c:pt idx="11">
                  <c:v>1.1391072604203524E-2</c:v>
                </c:pt>
                <c:pt idx="12">
                  <c:v>1.1660092938433749E-2</c:v>
                </c:pt>
                <c:pt idx="13">
                  <c:v>1.3235383798386851E-2</c:v>
                </c:pt>
                <c:pt idx="14">
                  <c:v>1.2622880686187153E-2</c:v>
                </c:pt>
                <c:pt idx="15">
                  <c:v>1.2851177157568254E-2</c:v>
                </c:pt>
              </c:numCache>
            </c:numRef>
          </c:yVal>
          <c:smooth val="0"/>
          <c:extLst>
            <c:ext xmlns:c16="http://schemas.microsoft.com/office/drawing/2014/chart" uri="{C3380CC4-5D6E-409C-BE32-E72D297353CC}">
              <c16:uniqueId val="{00000005-AB01-467E-BC7A-4DBDA2A29706}"/>
            </c:ext>
          </c:extLst>
        </c:ser>
        <c:dLbls>
          <c:showLegendKey val="0"/>
          <c:showVal val="0"/>
          <c:showCatName val="0"/>
          <c:showSerName val="0"/>
          <c:showPercent val="0"/>
          <c:showBubbleSize val="0"/>
        </c:dLbls>
        <c:axId val="422357312"/>
        <c:axId val="899115664"/>
      </c:scatterChart>
      <c:valAx>
        <c:axId val="422357312"/>
        <c:scaling>
          <c:orientation val="minMax"/>
          <c:max val="44562"/>
          <c:min val="4017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15664"/>
        <c:crosses val="autoZero"/>
        <c:crossBetween val="midCat"/>
        <c:majorUnit val="365.4"/>
      </c:valAx>
      <c:valAx>
        <c:axId val="899115664"/>
        <c:scaling>
          <c:orientation val="minMax"/>
          <c:min val="6.0000000000000019E-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Claim 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5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a:effectLst/>
              </a:rPr>
              <a:t>Quarterly Motor TP Settled Frequency</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'TP Results Closed Freq Qtr'!$J$2</c:f>
              <c:strCache>
                <c:ptCount val="1"/>
                <c:pt idx="0">
                  <c:v>Closed Freq</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'TP Results Closed Freq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'TP Results Closed Freq Qtr'!$J$3:$J$50</c:f>
              <c:numCache>
                <c:formatCode>0.00%</c:formatCode>
                <c:ptCount val="48"/>
                <c:pt idx="0">
                  <c:v>9.8235706299880272E-3</c:v>
                </c:pt>
                <c:pt idx="1">
                  <c:v>9.9594641391258683E-3</c:v>
                </c:pt>
                <c:pt idx="2">
                  <c:v>1.0216234531942446E-2</c:v>
                </c:pt>
                <c:pt idx="3">
                  <c:v>9.4325029176003765E-3</c:v>
                </c:pt>
                <c:pt idx="4">
                  <c:v>9.4920245105243658E-3</c:v>
                </c:pt>
                <c:pt idx="5">
                  <c:v>9.8064194088579009E-3</c:v>
                </c:pt>
                <c:pt idx="6">
                  <c:v>1.0504701668451853E-2</c:v>
                </c:pt>
                <c:pt idx="7">
                  <c:v>1.0671325486177949E-2</c:v>
                </c:pt>
                <c:pt idx="8">
                  <c:v>1.1383303224127683E-2</c:v>
                </c:pt>
                <c:pt idx="9">
                  <c:v>1.2183959059822507E-2</c:v>
                </c:pt>
                <c:pt idx="10">
                  <c:v>1.2479596905000513E-2</c:v>
                </c:pt>
                <c:pt idx="11">
                  <c:v>1.1592069277695464E-2</c:v>
                </c:pt>
                <c:pt idx="12">
                  <c:v>1.1411620634105777E-2</c:v>
                </c:pt>
                <c:pt idx="13">
                  <c:v>1.1091406361349632E-2</c:v>
                </c:pt>
                <c:pt idx="14">
                  <c:v>1.1200074865441542E-2</c:v>
                </c:pt>
                <c:pt idx="15">
                  <c:v>9.9827990857808968E-3</c:v>
                </c:pt>
                <c:pt idx="16">
                  <c:v>9.7554676138885982E-3</c:v>
                </c:pt>
                <c:pt idx="17">
                  <c:v>1.0034047426052999E-2</c:v>
                </c:pt>
                <c:pt idx="18">
                  <c:v>1.0042741285730516E-2</c:v>
                </c:pt>
                <c:pt idx="19">
                  <c:v>9.5684145693950336E-3</c:v>
                </c:pt>
                <c:pt idx="20">
                  <c:v>9.4795335089882145E-3</c:v>
                </c:pt>
                <c:pt idx="21">
                  <c:v>9.643745168683944E-3</c:v>
                </c:pt>
                <c:pt idx="22">
                  <c:v>9.6154899172476438E-3</c:v>
                </c:pt>
                <c:pt idx="23">
                  <c:v>9.1636683974684087E-3</c:v>
                </c:pt>
                <c:pt idx="24">
                  <c:v>9.2131238361662839E-3</c:v>
                </c:pt>
                <c:pt idx="25">
                  <c:v>9.7355143902152809E-3</c:v>
                </c:pt>
                <c:pt idx="26">
                  <c:v>9.802724503517983E-3</c:v>
                </c:pt>
                <c:pt idx="27">
                  <c:v>9.603034613271522E-3</c:v>
                </c:pt>
                <c:pt idx="28">
                  <c:v>9.6386595877661647E-3</c:v>
                </c:pt>
                <c:pt idx="29">
                  <c:v>9.7988052240387501E-3</c:v>
                </c:pt>
                <c:pt idx="30">
                  <c:v>9.7733359712402004E-3</c:v>
                </c:pt>
                <c:pt idx="31">
                  <c:v>9.0839343147162792E-3</c:v>
                </c:pt>
                <c:pt idx="32">
                  <c:v>9.2388015424367184E-3</c:v>
                </c:pt>
                <c:pt idx="33">
                  <c:v>9.5947765245605904E-3</c:v>
                </c:pt>
                <c:pt idx="34">
                  <c:v>8.9200999108626586E-3</c:v>
                </c:pt>
                <c:pt idx="35">
                  <c:v>9.3019667222982039E-3</c:v>
                </c:pt>
                <c:pt idx="36">
                  <c:v>9.4006927280872593E-3</c:v>
                </c:pt>
                <c:pt idx="37">
                  <c:v>1.0476604553138568E-2</c:v>
                </c:pt>
                <c:pt idx="38">
                  <c:v>9.9258688750972941E-3</c:v>
                </c:pt>
                <c:pt idx="39">
                  <c:v>9.7315483986707401E-3</c:v>
                </c:pt>
                <c:pt idx="40">
                  <c:v>8.2228745926624606E-3</c:v>
                </c:pt>
                <c:pt idx="41">
                  <c:v>4.8504560853054341E-3</c:v>
                </c:pt>
                <c:pt idx="42">
                  <c:v>8.4684598127137307E-3</c:v>
                </c:pt>
                <c:pt idx="43">
                  <c:v>6.7324831990902244E-3</c:v>
                </c:pt>
                <c:pt idx="44">
                  <c:v>6.061377801715926E-3</c:v>
                </c:pt>
                <c:pt idx="45">
                  <c:v>4.6450943523827764E-3</c:v>
                </c:pt>
                <c:pt idx="46">
                  <c:v>3.2353192469379392E-3</c:v>
                </c:pt>
                <c:pt idx="47">
                  <c:v>2.3797197405701518E-3</c:v>
                </c:pt>
              </c:numCache>
            </c:numRef>
          </c:yVal>
          <c:smooth val="0"/>
          <c:extLst>
            <c:ext xmlns:c16="http://schemas.microsoft.com/office/drawing/2014/chart" uri="{C3380CC4-5D6E-409C-BE32-E72D297353CC}">
              <c16:uniqueId val="{00000000-8047-4F3C-963C-13CD7726A7D2}"/>
            </c:ext>
          </c:extLst>
        </c:ser>
        <c:ser>
          <c:idx val="1"/>
          <c:order val="1"/>
          <c:tx>
            <c:strRef>
              <c:f>'TP Results Closed Freq Qtr'!$K$2</c:f>
              <c:strCache>
                <c:ptCount val="1"/>
                <c:pt idx="0">
                  <c:v>Proj Freq</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dPt>
            <c:idx val="13"/>
            <c:marker>
              <c:symbol val="circle"/>
              <c:size val="5"/>
              <c:spPr>
                <a:solidFill>
                  <a:schemeClr val="accent3"/>
                </a:solidFill>
                <a:ln w="9525">
                  <a:solidFill>
                    <a:schemeClr val="accent3"/>
                  </a:solidFill>
                </a:ln>
                <a:effectLst/>
              </c:spPr>
            </c:marker>
            <c:bubble3D val="0"/>
            <c:spPr>
              <a:ln w="19050" cap="rnd">
                <a:solidFill>
                  <a:schemeClr val="accent3"/>
                </a:solidFill>
                <a:round/>
              </a:ln>
              <a:effectLst/>
            </c:spPr>
            <c:extLst>
              <c:ext xmlns:c16="http://schemas.microsoft.com/office/drawing/2014/chart" uri="{C3380CC4-5D6E-409C-BE32-E72D297353CC}">
                <c16:uniqueId val="{00000002-8047-4F3C-963C-13CD7726A7D2}"/>
              </c:ext>
            </c:extLst>
          </c:dPt>
          <c:xVal>
            <c:numRef>
              <c:f>'TP Results Closed Freq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'TP Results Closed Freq Qtr'!$K$3:$K$50</c:f>
              <c:numCache>
                <c:formatCode>0.00%</c:formatCode>
                <c:ptCount val="48"/>
                <c:pt idx="0">
                  <c:v>9.8235706299880272E-3</c:v>
                </c:pt>
                <c:pt idx="1">
                  <c:v>9.9595759038876124E-3</c:v>
                </c:pt>
                <c:pt idx="2">
                  <c:v>1.0216484047365448E-2</c:v>
                </c:pt>
                <c:pt idx="3">
                  <c:v>9.4328803096291568E-3</c:v>
                </c:pt>
                <c:pt idx="4">
                  <c:v>9.492579617267587E-3</c:v>
                </c:pt>
                <c:pt idx="5">
                  <c:v>9.8072084252676505E-3</c:v>
                </c:pt>
                <c:pt idx="6">
                  <c:v>1.050582270020297E-2</c:v>
                </c:pt>
                <c:pt idx="7">
                  <c:v>1.0672800534791695E-2</c:v>
                </c:pt>
                <c:pt idx="8">
                  <c:v>1.138530903890644E-2</c:v>
                </c:pt>
                <c:pt idx="9">
                  <c:v>1.2186666469855598E-2</c:v>
                </c:pt>
                <c:pt idx="10">
                  <c:v>1.2483068918132322E-2</c:v>
                </c:pt>
                <c:pt idx="11">
                  <c:v>1.159608890718584E-2</c:v>
                </c:pt>
                <c:pt idx="12">
                  <c:v>1.1416540365106096E-2</c:v>
                </c:pt>
                <c:pt idx="13">
                  <c:v>1.1097346494428029E-2</c:v>
                </c:pt>
                <c:pt idx="14">
                  <c:v>1.1207530695584479E-2</c:v>
                </c:pt>
                <c:pt idx="15">
                  <c:v>9.9910740257832826E-3</c:v>
                </c:pt>
                <c:pt idx="16">
                  <c:v>9.765565628791377E-3</c:v>
                </c:pt>
                <c:pt idx="17">
                  <c:v>1.0047067282038392E-2</c:v>
                </c:pt>
                <c:pt idx="18">
                  <c:v>1.0059154623633057E-2</c:v>
                </c:pt>
                <c:pt idx="19">
                  <c:v>9.5894545255054333E-3</c:v>
                </c:pt>
                <c:pt idx="20">
                  <c:v>9.5082295481947465E-3</c:v>
                </c:pt>
                <c:pt idx="21">
                  <c:v>9.6861147139480457E-3</c:v>
                </c:pt>
                <c:pt idx="22">
                  <c:v>9.6728952136158914E-3</c:v>
                </c:pt>
                <c:pt idx="23">
                  <c:v>9.2404045979320431E-3</c:v>
                </c:pt>
                <c:pt idx="24">
                  <c:v>9.3216649827189014E-3</c:v>
                </c:pt>
                <c:pt idx="25">
                  <c:v>9.8801314652421871E-3</c:v>
                </c:pt>
                <c:pt idx="26">
                  <c:v>9.9779481118586633E-3</c:v>
                </c:pt>
                <c:pt idx="27">
                  <c:v>9.8058013131729089E-3</c:v>
                </c:pt>
                <c:pt idx="28">
                  <c:v>9.8789925235485982E-3</c:v>
                </c:pt>
                <c:pt idx="29">
                  <c:v>1.0086512746876509E-2</c:v>
                </c:pt>
                <c:pt idx="30">
                  <c:v>1.0112019856765837E-2</c:v>
                </c:pt>
                <c:pt idx="31">
                  <c:v>9.4560844970135883E-3</c:v>
                </c:pt>
                <c:pt idx="32">
                  <c:v>9.6903711027732636E-3</c:v>
                </c:pt>
                <c:pt idx="33">
                  <c:v>1.0144043122393111E-2</c:v>
                </c:pt>
                <c:pt idx="34">
                  <c:v>9.5203475426191425E-3</c:v>
                </c:pt>
                <c:pt idx="35">
                  <c:v>1.0035305608987173E-2</c:v>
                </c:pt>
                <c:pt idx="36">
                  <c:v>1.0267125695031899E-2</c:v>
                </c:pt>
                <c:pt idx="37">
                  <c:v>1.1615626426040191E-2</c:v>
                </c:pt>
                <c:pt idx="38">
                  <c:v>1.1213590305324471E-2</c:v>
                </c:pt>
                <c:pt idx="39">
                  <c:v>1.1265004964205369E-2</c:v>
                </c:pt>
                <c:pt idx="40">
                  <c:v>9.8066852466906513E-3</c:v>
                </c:pt>
                <c:pt idx="41">
                  <c:v>6.0151169643081889E-3</c:v>
                </c:pt>
                <c:pt idx="42">
                  <c:v>1.1057131406558108E-2</c:v>
                </c:pt>
                <c:pt idx="43">
                  <c:v>9.4306546383769261E-3</c:v>
                </c:pt>
                <c:pt idx="44">
                  <c:v>9.4409906952160234E-3</c:v>
                </c:pt>
                <c:pt idx="45">
                  <c:v>8.743422011332623E-3</c:v>
                </c:pt>
                <c:pt idx="46">
                  <c:v>8.9561207360847016E-3</c:v>
                </c:pt>
                <c:pt idx="47">
                  <c:v>1.6003640540079613E-2</c:v>
                </c:pt>
              </c:numCache>
            </c:numRef>
          </c:yVal>
          <c:smooth val="0"/>
          <c:extLst>
            <c:ext xmlns:c16="http://schemas.microsoft.com/office/drawing/2014/chart" uri="{C3380CC4-5D6E-409C-BE32-E72D297353CC}">
              <c16:uniqueId val="{00000003-8047-4F3C-963C-13CD7726A7D2}"/>
            </c:ext>
          </c:extLst>
        </c:ser>
        <c:ser>
          <c:idx val="2"/>
          <c:order val="2"/>
          <c:tx>
            <c:v>Trended quarters</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exp"/>
            <c:dispRSqr val="0"/>
            <c:dispEq val="0"/>
          </c:trendline>
          <c:xVal>
            <c:numRef>
              <c:f>'TP Results Closed Freq Qtr'!$B$27:$B$39</c:f>
              <c:numCache>
                <c:formatCode>m/d/yyyy</c:formatCode>
                <c:ptCount val="13"/>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numCache>
            </c:numRef>
          </c:xVal>
          <c:yVal>
            <c:numRef>
              <c:f>'TP Results Closed Freq Qtr'!$K$27:$K$39</c:f>
              <c:numCache>
                <c:formatCode>0.00%</c:formatCode>
                <c:ptCount val="13"/>
                <c:pt idx="0">
                  <c:v>9.3216649827189014E-3</c:v>
                </c:pt>
                <c:pt idx="1">
                  <c:v>9.8801314652421871E-3</c:v>
                </c:pt>
                <c:pt idx="2">
                  <c:v>9.9779481118586633E-3</c:v>
                </c:pt>
                <c:pt idx="3">
                  <c:v>9.8058013131729089E-3</c:v>
                </c:pt>
                <c:pt idx="4">
                  <c:v>9.8789925235485982E-3</c:v>
                </c:pt>
                <c:pt idx="5">
                  <c:v>1.0086512746876509E-2</c:v>
                </c:pt>
                <c:pt idx="6">
                  <c:v>1.0112019856765837E-2</c:v>
                </c:pt>
                <c:pt idx="7">
                  <c:v>9.4560844970135883E-3</c:v>
                </c:pt>
                <c:pt idx="8">
                  <c:v>9.6903711027732636E-3</c:v>
                </c:pt>
                <c:pt idx="9">
                  <c:v>1.0144043122393111E-2</c:v>
                </c:pt>
                <c:pt idx="10">
                  <c:v>9.5203475426191425E-3</c:v>
                </c:pt>
                <c:pt idx="11">
                  <c:v>1.0035305608987173E-2</c:v>
                </c:pt>
                <c:pt idx="12">
                  <c:v>1.0267125695031899E-2</c:v>
                </c:pt>
              </c:numCache>
            </c:numRef>
          </c:yVal>
          <c:smooth val="0"/>
          <c:extLst>
            <c:ext xmlns:c16="http://schemas.microsoft.com/office/drawing/2014/chart" uri="{C3380CC4-5D6E-409C-BE32-E72D297353CC}">
              <c16:uniqueId val="{00000005-8047-4F3C-963C-13CD7726A7D2}"/>
            </c:ext>
          </c:extLst>
        </c:ser>
        <c:dLbls>
          <c:showLegendKey val="0"/>
          <c:showVal val="0"/>
          <c:showCatName val="0"/>
          <c:showSerName val="0"/>
          <c:showPercent val="0"/>
          <c:showBubbleSize val="0"/>
        </c:dLbls>
        <c:axId val="422357312"/>
        <c:axId val="899115664"/>
      </c:scatterChart>
      <c:valAx>
        <c:axId val="422357312"/>
        <c:scaling>
          <c:orientation val="minMax"/>
          <c:max val="44562"/>
          <c:min val="4017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15664"/>
        <c:crosses val="autoZero"/>
        <c:crossBetween val="midCat"/>
        <c:majorUnit val="365.35"/>
      </c:valAx>
      <c:valAx>
        <c:axId val="899115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Claim 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5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a:effectLst/>
              </a:rPr>
              <a:t>Quarterly Motor TP Reported Severity</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'TP Results Inc Sev Qtr'!$K$2</c:f>
              <c:strCache>
                <c:ptCount val="1"/>
                <c:pt idx="0">
                  <c:v>Reported Severity</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13"/>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1-060E-43A9-9B84-CD5D174D421E}"/>
              </c:ext>
            </c:extLst>
          </c:dPt>
          <c:xVal>
            <c:numRef>
              <c:f>'TP Results Inc Sev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'TP Results Inc Sev Qtr'!$K$3:$K$50</c:f>
              <c:numCache>
                <c:formatCode>_-* #,##0_-;\-* #,##0_-;_-* "-"??_-;_-@_-</c:formatCode>
                <c:ptCount val="48"/>
                <c:pt idx="0">
                  <c:v>2293.626729484733</c:v>
                </c:pt>
                <c:pt idx="1">
                  <c:v>2361.0874248781042</c:v>
                </c:pt>
                <c:pt idx="2">
                  <c:v>2341.3026707810172</c:v>
                </c:pt>
                <c:pt idx="3">
                  <c:v>2329.6321548821547</c:v>
                </c:pt>
                <c:pt idx="4">
                  <c:v>2338.2158666443665</c:v>
                </c:pt>
                <c:pt idx="5">
                  <c:v>2441.1844629658754</c:v>
                </c:pt>
                <c:pt idx="6">
                  <c:v>2355.3443195036834</c:v>
                </c:pt>
                <c:pt idx="7">
                  <c:v>2406.3979208355704</c:v>
                </c:pt>
                <c:pt idx="8">
                  <c:v>2310.5824181048829</c:v>
                </c:pt>
                <c:pt idx="9">
                  <c:v>2386.5173514524145</c:v>
                </c:pt>
                <c:pt idx="10">
                  <c:v>2478.5405334955253</c:v>
                </c:pt>
                <c:pt idx="11">
                  <c:v>2494.4408979773284</c:v>
                </c:pt>
                <c:pt idx="12">
                  <c:v>2403.385997035487</c:v>
                </c:pt>
                <c:pt idx="13">
                  <c:v>2499.9020176544768</c:v>
                </c:pt>
                <c:pt idx="14">
                  <c:v>2491.6020310633212</c:v>
                </c:pt>
                <c:pt idx="15">
                  <c:v>2616.0447721653127</c:v>
                </c:pt>
                <c:pt idx="16">
                  <c:v>2475.9008162706918</c:v>
                </c:pt>
                <c:pt idx="17">
                  <c:v>2585.7170366523865</c:v>
                </c:pt>
                <c:pt idx="18">
                  <c:v>2510.2605187563368</c:v>
                </c:pt>
                <c:pt idx="19">
                  <c:v>2562.089692570079</c:v>
                </c:pt>
                <c:pt idx="20">
                  <c:v>2431.8887331961291</c:v>
                </c:pt>
                <c:pt idx="21">
                  <c:v>2476.9733349921207</c:v>
                </c:pt>
                <c:pt idx="22">
                  <c:v>2383.5419035464283</c:v>
                </c:pt>
                <c:pt idx="23">
                  <c:v>2301.7755263574481</c:v>
                </c:pt>
                <c:pt idx="24">
                  <c:v>2238.8750512696224</c:v>
                </c:pt>
                <c:pt idx="25">
                  <c:v>2177.0375677635443</c:v>
                </c:pt>
                <c:pt idx="26">
                  <c:v>2135.3584666666666</c:v>
                </c:pt>
                <c:pt idx="27">
                  <c:v>2216.1540096297526</c:v>
                </c:pt>
                <c:pt idx="28">
                  <c:v>2181.2014976174269</c:v>
                </c:pt>
                <c:pt idx="29">
                  <c:v>2205.9752053356387</c:v>
                </c:pt>
                <c:pt idx="30">
                  <c:v>2232.7257139425242</c:v>
                </c:pt>
                <c:pt idx="31">
                  <c:v>2127.3677676859738</c:v>
                </c:pt>
                <c:pt idx="32">
                  <c:v>2059.8269684978986</c:v>
                </c:pt>
                <c:pt idx="33">
                  <c:v>2136.3365931980734</c:v>
                </c:pt>
                <c:pt idx="34">
                  <c:v>2081.645852749301</c:v>
                </c:pt>
                <c:pt idx="35">
                  <c:v>2151.6496362858366</c:v>
                </c:pt>
                <c:pt idx="36">
                  <c:v>2144.2285931430501</c:v>
                </c:pt>
                <c:pt idx="37">
                  <c:v>2185.4643405001339</c:v>
                </c:pt>
                <c:pt idx="38">
                  <c:v>2244.8975249019018</c:v>
                </c:pt>
                <c:pt idx="39">
                  <c:v>2207.051946781452</c:v>
                </c:pt>
                <c:pt idx="40">
                  <c:v>2210.718310991957</c:v>
                </c:pt>
                <c:pt idx="41">
                  <c:v>2119.1943652442856</c:v>
                </c:pt>
                <c:pt idx="42">
                  <c:v>2280.0085519677095</c:v>
                </c:pt>
                <c:pt idx="43">
                  <c:v>2313.6260911299755</c:v>
                </c:pt>
                <c:pt idx="44">
                  <c:v>2508.110399799159</c:v>
                </c:pt>
                <c:pt idx="45">
                  <c:v>2744.6109121550453</c:v>
                </c:pt>
                <c:pt idx="46">
                  <c:v>3123.5037784495021</c:v>
                </c:pt>
                <c:pt idx="47">
                  <c:v>2913.0653011204481</c:v>
                </c:pt>
              </c:numCache>
            </c:numRef>
          </c:yVal>
          <c:smooth val="0"/>
          <c:extLst>
            <c:ext xmlns:c16="http://schemas.microsoft.com/office/drawing/2014/chart" uri="{C3380CC4-5D6E-409C-BE32-E72D297353CC}">
              <c16:uniqueId val="{00000002-060E-43A9-9B84-CD5D174D421E}"/>
            </c:ext>
          </c:extLst>
        </c:ser>
        <c:ser>
          <c:idx val="1"/>
          <c:order val="1"/>
          <c:tx>
            <c:strRef>
              <c:f>'TP Results Inc Sev Qtr'!$L$2</c:f>
              <c:strCache>
                <c:ptCount val="1"/>
                <c:pt idx="0">
                  <c:v>Projected Severity</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xVal>
            <c:numRef>
              <c:f>'TP Results Inc Sev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'TP Results Inc Sev Qtr'!$L$3:$L$50</c:f>
              <c:numCache>
                <c:formatCode>_-* #,##0_-;\-* #,##0_-;_-* "-"??_-;_-@_-</c:formatCode>
                <c:ptCount val="48"/>
                <c:pt idx="0">
                  <c:v>2293.626729484733</c:v>
                </c:pt>
                <c:pt idx="1">
                  <c:v>2361.0872781739849</c:v>
                </c:pt>
                <c:pt idx="2">
                  <c:v>2341.4178010665751</c:v>
                </c:pt>
                <c:pt idx="3">
                  <c:v>2329.5966769347492</c:v>
                </c:pt>
                <c:pt idx="4">
                  <c:v>2337.2440038653103</c:v>
                </c:pt>
                <c:pt idx="5">
                  <c:v>2440.0637516676047</c:v>
                </c:pt>
                <c:pt idx="6">
                  <c:v>2353.7541472602757</c:v>
                </c:pt>
                <c:pt idx="7">
                  <c:v>2405.0279129204241</c:v>
                </c:pt>
                <c:pt idx="8">
                  <c:v>2309.3175512894222</c:v>
                </c:pt>
                <c:pt idx="9">
                  <c:v>2384.822055176171</c:v>
                </c:pt>
                <c:pt idx="10">
                  <c:v>2476.6295743371256</c:v>
                </c:pt>
                <c:pt idx="11">
                  <c:v>2492.1754730706543</c:v>
                </c:pt>
                <c:pt idx="12">
                  <c:v>2401.1515967777177</c:v>
                </c:pt>
                <c:pt idx="13">
                  <c:v>2496.8174492915514</c:v>
                </c:pt>
                <c:pt idx="14">
                  <c:v>2487.8206657035125</c:v>
                </c:pt>
                <c:pt idx="15">
                  <c:v>2613.7672255239127</c:v>
                </c:pt>
                <c:pt idx="16">
                  <c:v>2474.0399092424377</c:v>
                </c:pt>
                <c:pt idx="17">
                  <c:v>2584.9006878437535</c:v>
                </c:pt>
                <c:pt idx="18">
                  <c:v>2511.2985483832476</c:v>
                </c:pt>
                <c:pt idx="19">
                  <c:v>2564.4554932867759</c:v>
                </c:pt>
                <c:pt idx="20">
                  <c:v>2436.3416850524986</c:v>
                </c:pt>
                <c:pt idx="21">
                  <c:v>2484.302887794026</c:v>
                </c:pt>
                <c:pt idx="22">
                  <c:v>2392.2919946788711</c:v>
                </c:pt>
                <c:pt idx="23">
                  <c:v>2318.699831596507</c:v>
                </c:pt>
                <c:pt idx="24">
                  <c:v>2271.4023734605089</c:v>
                </c:pt>
                <c:pt idx="25">
                  <c:v>2211.4417529858974</c:v>
                </c:pt>
                <c:pt idx="26">
                  <c:v>2169.7087462070294</c:v>
                </c:pt>
                <c:pt idx="27">
                  <c:v>2252.6443628200441</c:v>
                </c:pt>
                <c:pt idx="28">
                  <c:v>2215.4451265830139</c:v>
                </c:pt>
                <c:pt idx="29">
                  <c:v>2235.4395119907149</c:v>
                </c:pt>
                <c:pt idx="30">
                  <c:v>2256.6913366409535</c:v>
                </c:pt>
                <c:pt idx="31">
                  <c:v>2143.7966087726368</c:v>
                </c:pt>
                <c:pt idx="32">
                  <c:v>2067.7621270693003</c:v>
                </c:pt>
                <c:pt idx="33">
                  <c:v>2139.9600877411808</c:v>
                </c:pt>
                <c:pt idx="34">
                  <c:v>2077.2923544713944</c:v>
                </c:pt>
                <c:pt idx="35">
                  <c:v>2141.2961414809206</c:v>
                </c:pt>
                <c:pt idx="36">
                  <c:v>2125.3095958017102</c:v>
                </c:pt>
                <c:pt idx="37">
                  <c:v>2141.5816909802884</c:v>
                </c:pt>
                <c:pt idx="38">
                  <c:v>2166.7214114644858</c:v>
                </c:pt>
                <c:pt idx="39">
                  <c:v>2095.9407152056015</c:v>
                </c:pt>
                <c:pt idx="40">
                  <c:v>2061.8977170192197</c:v>
                </c:pt>
                <c:pt idx="41">
                  <c:v>1927.8980765152094</c:v>
                </c:pt>
                <c:pt idx="42">
                  <c:v>2015.8379242554324</c:v>
                </c:pt>
                <c:pt idx="43">
                  <c:v>1967.5232384532437</c:v>
                </c:pt>
                <c:pt idx="44">
                  <c:v>2020.0882491919351</c:v>
                </c:pt>
                <c:pt idx="45">
                  <c:v>2082.4299060313169</c:v>
                </c:pt>
                <c:pt idx="46">
                  <c:v>2263.9436717619656</c:v>
                </c:pt>
                <c:pt idx="47">
                  <c:v>2490.8887445864675</c:v>
                </c:pt>
              </c:numCache>
            </c:numRef>
          </c:yVal>
          <c:smooth val="0"/>
          <c:extLst>
            <c:ext xmlns:c16="http://schemas.microsoft.com/office/drawing/2014/chart" uri="{C3380CC4-5D6E-409C-BE32-E72D297353CC}">
              <c16:uniqueId val="{00000003-060E-43A9-9B84-CD5D174D421E}"/>
            </c:ext>
          </c:extLst>
        </c:ser>
        <c:ser>
          <c:idx val="2"/>
          <c:order val="2"/>
          <c:tx>
            <c:v>Trended quarters</c:v>
          </c:tx>
          <c:spPr>
            <a:ln w="19050" cap="rnd">
              <a:solidFill>
                <a:schemeClr val="accent3"/>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exp"/>
            <c:dispRSqr val="0"/>
            <c:dispEq val="0"/>
          </c:trendline>
          <c:xVal>
            <c:numRef>
              <c:f>'TP Results Inc Sev Qtr'!$B$23:$B$42</c:f>
              <c:numCache>
                <c:formatCode>m/d/yyyy</c:formatCode>
                <c:ptCount val="20"/>
                <c:pt idx="0">
                  <c:v>42005</c:v>
                </c:pt>
                <c:pt idx="1">
                  <c:v>42095</c:v>
                </c:pt>
                <c:pt idx="2">
                  <c:v>42186</c:v>
                </c:pt>
                <c:pt idx="3">
                  <c:v>42278</c:v>
                </c:pt>
                <c:pt idx="4">
                  <c:v>42370</c:v>
                </c:pt>
                <c:pt idx="5">
                  <c:v>42461</c:v>
                </c:pt>
                <c:pt idx="6">
                  <c:v>42552</c:v>
                </c:pt>
                <c:pt idx="7">
                  <c:v>42644</c:v>
                </c:pt>
                <c:pt idx="8">
                  <c:v>42736</c:v>
                </c:pt>
                <c:pt idx="9">
                  <c:v>42826</c:v>
                </c:pt>
                <c:pt idx="10">
                  <c:v>42917</c:v>
                </c:pt>
                <c:pt idx="11">
                  <c:v>43009</c:v>
                </c:pt>
                <c:pt idx="12">
                  <c:v>43101</c:v>
                </c:pt>
                <c:pt idx="13">
                  <c:v>43191</c:v>
                </c:pt>
                <c:pt idx="14">
                  <c:v>43282</c:v>
                </c:pt>
                <c:pt idx="15">
                  <c:v>43374</c:v>
                </c:pt>
                <c:pt idx="16">
                  <c:v>43466</c:v>
                </c:pt>
                <c:pt idx="17">
                  <c:v>43556</c:v>
                </c:pt>
                <c:pt idx="18">
                  <c:v>43647</c:v>
                </c:pt>
                <c:pt idx="19">
                  <c:v>43739</c:v>
                </c:pt>
              </c:numCache>
            </c:numRef>
          </c:xVal>
          <c:yVal>
            <c:numRef>
              <c:f>'TP Results Inc Sev Qtr'!$L$23:$L$42</c:f>
              <c:numCache>
                <c:formatCode>_-* #,##0_-;\-* #,##0_-;_-* "-"??_-;_-@_-</c:formatCode>
                <c:ptCount val="20"/>
                <c:pt idx="0">
                  <c:v>2436.3416850524986</c:v>
                </c:pt>
                <c:pt idx="1">
                  <c:v>2484.302887794026</c:v>
                </c:pt>
                <c:pt idx="2">
                  <c:v>2392.2919946788711</c:v>
                </c:pt>
                <c:pt idx="3">
                  <c:v>2318.699831596507</c:v>
                </c:pt>
                <c:pt idx="4">
                  <c:v>2271.4023734605089</c:v>
                </c:pt>
                <c:pt idx="5">
                  <c:v>2211.4417529858974</c:v>
                </c:pt>
                <c:pt idx="6">
                  <c:v>2169.7087462070294</c:v>
                </c:pt>
                <c:pt idx="7">
                  <c:v>2252.6443628200441</c:v>
                </c:pt>
                <c:pt idx="8">
                  <c:v>2215.4451265830139</c:v>
                </c:pt>
                <c:pt idx="9">
                  <c:v>2235.4395119907149</c:v>
                </c:pt>
                <c:pt idx="10">
                  <c:v>2256.6913366409535</c:v>
                </c:pt>
                <c:pt idx="11">
                  <c:v>2143.7966087726368</c:v>
                </c:pt>
                <c:pt idx="12">
                  <c:v>2067.7621270693003</c:v>
                </c:pt>
                <c:pt idx="13">
                  <c:v>2139.9600877411808</c:v>
                </c:pt>
                <c:pt idx="14">
                  <c:v>2077.2923544713944</c:v>
                </c:pt>
                <c:pt idx="15">
                  <c:v>2141.2961414809206</c:v>
                </c:pt>
                <c:pt idx="16">
                  <c:v>2125.3095958017102</c:v>
                </c:pt>
                <c:pt idx="17">
                  <c:v>2141.5816909802884</c:v>
                </c:pt>
                <c:pt idx="18">
                  <c:v>2166.7214114644858</c:v>
                </c:pt>
                <c:pt idx="19">
                  <c:v>2095.9407152056015</c:v>
                </c:pt>
              </c:numCache>
            </c:numRef>
          </c:yVal>
          <c:smooth val="0"/>
          <c:extLst>
            <c:ext xmlns:c16="http://schemas.microsoft.com/office/drawing/2014/chart" uri="{C3380CC4-5D6E-409C-BE32-E72D297353CC}">
              <c16:uniqueId val="{00000005-060E-43A9-9B84-CD5D174D421E}"/>
            </c:ext>
          </c:extLst>
        </c:ser>
        <c:dLbls>
          <c:showLegendKey val="0"/>
          <c:showVal val="0"/>
          <c:showCatName val="0"/>
          <c:showSerName val="0"/>
          <c:showPercent val="0"/>
          <c:showBubbleSize val="0"/>
        </c:dLbls>
        <c:axId val="422357312"/>
        <c:axId val="899115664"/>
      </c:scatterChart>
      <c:valAx>
        <c:axId val="422357312"/>
        <c:scaling>
          <c:orientation val="minMax"/>
          <c:max val="44562"/>
          <c:min val="4017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15664"/>
        <c:crosses val="autoZero"/>
        <c:crossBetween val="midCat"/>
        <c:majorUnit val="365.4"/>
      </c:valAx>
      <c:valAx>
        <c:axId val="899115664"/>
        <c:scaling>
          <c:orientation val="minMax"/>
          <c:min val="19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Cost Per Claim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5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a:effectLst/>
              </a:rPr>
              <a:t>Quarterly Motor TP Paid Severity</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'TP Results Paid Sev Qtr'!$K$2</c:f>
              <c:strCache>
                <c:ptCount val="1"/>
                <c:pt idx="0">
                  <c:v>Paid Severity</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13"/>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1-F73F-4143-8EEB-518055C70BAC}"/>
              </c:ext>
            </c:extLst>
          </c:dPt>
          <c:xVal>
            <c:numRef>
              <c:f>'TP Results Paid Sev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'TP Results Paid Sev Qtr'!$K$3:$K$50</c:f>
              <c:numCache>
                <c:formatCode>_-* #,##0_-;\-* #,##0_-;_-* "-"??_-;_-@_-</c:formatCode>
                <c:ptCount val="48"/>
                <c:pt idx="0">
                  <c:v>2293.451828431665</c:v>
                </c:pt>
                <c:pt idx="1">
                  <c:v>2360.9703913783324</c:v>
                </c:pt>
                <c:pt idx="2">
                  <c:v>2340.9850452368282</c:v>
                </c:pt>
                <c:pt idx="3">
                  <c:v>2330.2285714285713</c:v>
                </c:pt>
                <c:pt idx="4">
                  <c:v>2338.5999219359874</c:v>
                </c:pt>
                <c:pt idx="5">
                  <c:v>2440.3427552572239</c:v>
                </c:pt>
                <c:pt idx="6">
                  <c:v>2353.4391390760579</c:v>
                </c:pt>
                <c:pt idx="7">
                  <c:v>2405.2865094477806</c:v>
                </c:pt>
                <c:pt idx="8">
                  <c:v>2310.2847697869101</c:v>
                </c:pt>
                <c:pt idx="9">
                  <c:v>2386.464984716456</c:v>
                </c:pt>
                <c:pt idx="10">
                  <c:v>2475.862358207658</c:v>
                </c:pt>
                <c:pt idx="11">
                  <c:v>2493.4388735652637</c:v>
                </c:pt>
                <c:pt idx="12">
                  <c:v>2399.7233782663702</c:v>
                </c:pt>
                <c:pt idx="13">
                  <c:v>2497.5753470761465</c:v>
                </c:pt>
                <c:pt idx="14">
                  <c:v>2491.5930149110918</c:v>
                </c:pt>
                <c:pt idx="15">
                  <c:v>2613.6615534238099</c:v>
                </c:pt>
                <c:pt idx="16">
                  <c:v>2474.5585667931082</c:v>
                </c:pt>
                <c:pt idx="17">
                  <c:v>2584.4210092777248</c:v>
                </c:pt>
                <c:pt idx="18">
                  <c:v>2511.6740715618112</c:v>
                </c:pt>
                <c:pt idx="19">
                  <c:v>2550.1404437386968</c:v>
                </c:pt>
                <c:pt idx="20">
                  <c:v>2429.7033974474202</c:v>
                </c:pt>
                <c:pt idx="21">
                  <c:v>2487.3815300923925</c:v>
                </c:pt>
                <c:pt idx="22">
                  <c:v>2391.5585180789285</c:v>
                </c:pt>
                <c:pt idx="23">
                  <c:v>2319.2549572574248</c:v>
                </c:pt>
                <c:pt idx="24">
                  <c:v>2292.601987218769</c:v>
                </c:pt>
                <c:pt idx="25">
                  <c:v>2245.0717746571404</c:v>
                </c:pt>
                <c:pt idx="26">
                  <c:v>2217.1628129867017</c:v>
                </c:pt>
                <c:pt idx="27">
                  <c:v>2312.5749888920304</c:v>
                </c:pt>
                <c:pt idx="28">
                  <c:v>2307.5252644426364</c:v>
                </c:pt>
                <c:pt idx="29">
                  <c:v>2319.5917776037586</c:v>
                </c:pt>
                <c:pt idx="30">
                  <c:v>2342.1810856658185</c:v>
                </c:pt>
                <c:pt idx="31">
                  <c:v>2245.7148675333224</c:v>
                </c:pt>
                <c:pt idx="32">
                  <c:v>2186.9777623064952</c:v>
                </c:pt>
                <c:pt idx="33">
                  <c:v>2229.0735646395178</c:v>
                </c:pt>
                <c:pt idx="34">
                  <c:v>2185.1347362445767</c:v>
                </c:pt>
                <c:pt idx="35">
                  <c:v>2245.1515455562844</c:v>
                </c:pt>
                <c:pt idx="36">
                  <c:v>2207.8613416052735</c:v>
                </c:pt>
                <c:pt idx="37">
                  <c:v>2223.179328501094</c:v>
                </c:pt>
                <c:pt idx="38">
                  <c:v>2288.1621967702922</c:v>
                </c:pt>
                <c:pt idx="39">
                  <c:v>2198.4719375831446</c:v>
                </c:pt>
                <c:pt idx="40">
                  <c:v>2250.2355329515344</c:v>
                </c:pt>
                <c:pt idx="41">
                  <c:v>2105.2907785505945</c:v>
                </c:pt>
                <c:pt idx="42">
                  <c:v>2182.9825347250762</c:v>
                </c:pt>
                <c:pt idx="43">
                  <c:v>2240.0300817160369</c:v>
                </c:pt>
                <c:pt idx="44">
                  <c:v>2295.2782343812864</c:v>
                </c:pt>
                <c:pt idx="45">
                  <c:v>2310.7022023853078</c:v>
                </c:pt>
                <c:pt idx="46">
                  <c:v>2221.4616384915475</c:v>
                </c:pt>
                <c:pt idx="47">
                  <c:v>1665.5519164759726</c:v>
                </c:pt>
              </c:numCache>
            </c:numRef>
          </c:yVal>
          <c:smooth val="0"/>
          <c:extLst>
            <c:ext xmlns:c16="http://schemas.microsoft.com/office/drawing/2014/chart" uri="{C3380CC4-5D6E-409C-BE32-E72D297353CC}">
              <c16:uniqueId val="{00000002-F73F-4143-8EEB-518055C70BAC}"/>
            </c:ext>
          </c:extLst>
        </c:ser>
        <c:ser>
          <c:idx val="1"/>
          <c:order val="1"/>
          <c:tx>
            <c:strRef>
              <c:f>'TP Results Paid Sev Qtr'!$L$2</c:f>
              <c:strCache>
                <c:ptCount val="1"/>
                <c:pt idx="0">
                  <c:v>Projected Severity</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xVal>
            <c:numRef>
              <c:f>'TP Results Paid Sev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'TP Results Paid Sev Qtr'!$L$3:$L$50</c:f>
              <c:numCache>
                <c:formatCode>_-* #,##0_-;\-* #,##0_-;_-* "-"??_-;_-@_-</c:formatCode>
                <c:ptCount val="48"/>
                <c:pt idx="0">
                  <c:v>2293.5499064391397</c:v>
                </c:pt>
                <c:pt idx="1">
                  <c:v>2361.0689040614348</c:v>
                </c:pt>
                <c:pt idx="2">
                  <c:v>2341.0814115297317</c:v>
                </c:pt>
                <c:pt idx="3">
                  <c:v>2330.3247605936704</c:v>
                </c:pt>
                <c:pt idx="4">
                  <c:v>2338.6988882882392</c:v>
                </c:pt>
                <c:pt idx="5">
                  <c:v>2440.4516008106375</c:v>
                </c:pt>
                <c:pt idx="6">
                  <c:v>2353.5533542500079</c:v>
                </c:pt>
                <c:pt idx="7">
                  <c:v>2405.417848390186</c:v>
                </c:pt>
                <c:pt idx="8">
                  <c:v>2310.4313349126173</c:v>
                </c:pt>
                <c:pt idx="9">
                  <c:v>2386.6458716436027</c:v>
                </c:pt>
                <c:pt idx="10">
                  <c:v>2476.0916052182411</c:v>
                </c:pt>
                <c:pt idx="11">
                  <c:v>2493.7254325651061</c:v>
                </c:pt>
                <c:pt idx="12">
                  <c:v>2400.0691381260654</c:v>
                </c:pt>
                <c:pt idx="13">
                  <c:v>2498.0287685218836</c:v>
                </c:pt>
                <c:pt idx="14">
                  <c:v>2492.1634566847056</c:v>
                </c:pt>
                <c:pt idx="15">
                  <c:v>2614.4143067481605</c:v>
                </c:pt>
                <c:pt idx="16">
                  <c:v>2475.4503090465432</c:v>
                </c:pt>
                <c:pt idx="17">
                  <c:v>2585.5769541949157</c:v>
                </c:pt>
                <c:pt idx="18">
                  <c:v>2513.0531847773777</c:v>
                </c:pt>
                <c:pt idx="19">
                  <c:v>2551.5069893182022</c:v>
                </c:pt>
                <c:pt idx="20">
                  <c:v>2430.6791426456434</c:v>
                </c:pt>
                <c:pt idx="21">
                  <c:v>2489.5271172776083</c:v>
                </c:pt>
                <c:pt idx="22">
                  <c:v>2395.2034257022583</c:v>
                </c:pt>
                <c:pt idx="23">
                  <c:v>2325.0285328543523</c:v>
                </c:pt>
                <c:pt idx="24">
                  <c:v>2299.7791680914934</c:v>
                </c:pt>
                <c:pt idx="25">
                  <c:v>2254.0346444546713</c:v>
                </c:pt>
                <c:pt idx="26">
                  <c:v>2226.1956587173004</c:v>
                </c:pt>
                <c:pt idx="27">
                  <c:v>2323.9459094887529</c:v>
                </c:pt>
                <c:pt idx="28">
                  <c:v>2318.8035514681001</c:v>
                </c:pt>
                <c:pt idx="29">
                  <c:v>2331.1849767896902</c:v>
                </c:pt>
                <c:pt idx="30">
                  <c:v>2356.3064765969548</c:v>
                </c:pt>
                <c:pt idx="31">
                  <c:v>2259.6030545503309</c:v>
                </c:pt>
                <c:pt idx="32">
                  <c:v>2200.3867843172629</c:v>
                </c:pt>
                <c:pt idx="33">
                  <c:v>2244.2482413648409</c:v>
                </c:pt>
                <c:pt idx="34">
                  <c:v>2201.3495962111265</c:v>
                </c:pt>
                <c:pt idx="35">
                  <c:v>2262.7834691945477</c:v>
                </c:pt>
                <c:pt idx="36">
                  <c:v>2227.8408903370914</c:v>
                </c:pt>
                <c:pt idx="37">
                  <c:v>2248.5546145845206</c:v>
                </c:pt>
                <c:pt idx="38">
                  <c:v>2320.3718836368166</c:v>
                </c:pt>
                <c:pt idx="39">
                  <c:v>2238.3100325670162</c:v>
                </c:pt>
                <c:pt idx="40">
                  <c:v>2298.1609159081831</c:v>
                </c:pt>
                <c:pt idx="41">
                  <c:v>2157.5623199632651</c:v>
                </c:pt>
                <c:pt idx="42">
                  <c:v>2250.8576131744071</c:v>
                </c:pt>
                <c:pt idx="43">
                  <c:v>2333.5226544341458</c:v>
                </c:pt>
                <c:pt idx="44">
                  <c:v>2434.4961522739845</c:v>
                </c:pt>
                <c:pt idx="45">
                  <c:v>2560.7164708793066</c:v>
                </c:pt>
                <c:pt idx="46">
                  <c:v>2824.5652898478152</c:v>
                </c:pt>
                <c:pt idx="47">
                  <c:v>3326.7589107980834</c:v>
                </c:pt>
              </c:numCache>
            </c:numRef>
          </c:yVal>
          <c:smooth val="0"/>
          <c:extLst>
            <c:ext xmlns:c16="http://schemas.microsoft.com/office/drawing/2014/chart" uri="{C3380CC4-5D6E-409C-BE32-E72D297353CC}">
              <c16:uniqueId val="{00000003-F73F-4143-8EEB-518055C70BAC}"/>
            </c:ext>
          </c:extLst>
        </c:ser>
        <c:ser>
          <c:idx val="2"/>
          <c:order val="2"/>
          <c:tx>
            <c:v>Trended quarters</c:v>
          </c:tx>
          <c:spPr>
            <a:ln w="19050" cap="rnd">
              <a:solidFill>
                <a:schemeClr val="accent3"/>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exp"/>
            <c:dispRSqr val="0"/>
            <c:dispEq val="0"/>
          </c:trendline>
          <c:xVal>
            <c:numRef>
              <c:f>'TP Results Paid Sev Qtr'!$B$27:$B$42</c:f>
              <c:numCache>
                <c:formatCode>m/d/yyyy</c:formatCode>
                <c:ptCount val="16"/>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numCache>
            </c:numRef>
          </c:xVal>
          <c:yVal>
            <c:numRef>
              <c:f>'TP Results Paid Sev Qtr'!$L$27:$L$42</c:f>
              <c:numCache>
                <c:formatCode>_-* #,##0_-;\-* #,##0_-;_-* "-"??_-;_-@_-</c:formatCode>
                <c:ptCount val="16"/>
                <c:pt idx="0">
                  <c:v>2299.7791680914934</c:v>
                </c:pt>
                <c:pt idx="1">
                  <c:v>2254.0346444546713</c:v>
                </c:pt>
                <c:pt idx="2">
                  <c:v>2226.1956587173004</c:v>
                </c:pt>
                <c:pt idx="3">
                  <c:v>2323.9459094887529</c:v>
                </c:pt>
                <c:pt idx="4">
                  <c:v>2318.8035514681001</c:v>
                </c:pt>
                <c:pt idx="5">
                  <c:v>2331.1849767896902</c:v>
                </c:pt>
                <c:pt idx="6">
                  <c:v>2356.3064765969548</c:v>
                </c:pt>
                <c:pt idx="7">
                  <c:v>2259.6030545503309</c:v>
                </c:pt>
                <c:pt idx="8">
                  <c:v>2200.3867843172629</c:v>
                </c:pt>
                <c:pt idx="9">
                  <c:v>2244.2482413648409</c:v>
                </c:pt>
                <c:pt idx="10">
                  <c:v>2201.3495962111265</c:v>
                </c:pt>
                <c:pt idx="11">
                  <c:v>2262.7834691945477</c:v>
                </c:pt>
                <c:pt idx="12">
                  <c:v>2227.8408903370914</c:v>
                </c:pt>
                <c:pt idx="13">
                  <c:v>2248.5546145845206</c:v>
                </c:pt>
                <c:pt idx="14">
                  <c:v>2320.3718836368166</c:v>
                </c:pt>
                <c:pt idx="15">
                  <c:v>2238.3100325670162</c:v>
                </c:pt>
              </c:numCache>
            </c:numRef>
          </c:yVal>
          <c:smooth val="0"/>
          <c:extLst>
            <c:ext xmlns:c16="http://schemas.microsoft.com/office/drawing/2014/chart" uri="{C3380CC4-5D6E-409C-BE32-E72D297353CC}">
              <c16:uniqueId val="{00000005-F73F-4143-8EEB-518055C70BAC}"/>
            </c:ext>
          </c:extLst>
        </c:ser>
        <c:dLbls>
          <c:showLegendKey val="0"/>
          <c:showVal val="0"/>
          <c:showCatName val="0"/>
          <c:showSerName val="0"/>
          <c:showPercent val="0"/>
          <c:showBubbleSize val="0"/>
        </c:dLbls>
        <c:axId val="422357312"/>
        <c:axId val="899115664"/>
      </c:scatterChart>
      <c:valAx>
        <c:axId val="422357312"/>
        <c:scaling>
          <c:orientation val="minMax"/>
          <c:max val="44562"/>
          <c:min val="4017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15664"/>
        <c:crosses val="autoZero"/>
        <c:crossBetween val="midCat"/>
        <c:majorUnit val="365.4"/>
      </c:valAx>
      <c:valAx>
        <c:axId val="899115664"/>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Cost Per Claim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5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Malaysia Inflationary</a:t>
            </a:r>
            <a:r>
              <a:rPr lang="en-GB" baseline="0"/>
              <a:t> Indicies (2014=100 Base)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'No Extrapolation'!$B$6</c:f>
              <c:strCache>
                <c:ptCount val="1"/>
                <c:pt idx="0">
                  <c:v>Medical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8"/>
            <c:marker>
              <c:symbol val="circle"/>
              <c:size val="5"/>
              <c:spPr>
                <a:solidFill>
                  <a:schemeClr val="accent1"/>
                </a:solidFill>
                <a:ln w="9525">
                  <a:solidFill>
                    <a:schemeClr val="accent1"/>
                  </a:solidFill>
                  <a:prstDash val="sysDash"/>
                </a:ln>
                <a:effectLst/>
              </c:spPr>
            </c:marker>
            <c:bubble3D val="0"/>
            <c:spPr>
              <a:ln w="19050" cap="rnd">
                <a:solidFill>
                  <a:schemeClr val="accent1"/>
                </a:solidFill>
                <a:prstDash val="sysDash"/>
                <a:round/>
              </a:ln>
              <a:effectLst/>
            </c:spPr>
            <c:extLst>
              <c:ext xmlns:c16="http://schemas.microsoft.com/office/drawing/2014/chart" uri="{C3380CC4-5D6E-409C-BE32-E72D297353CC}">
                <c16:uniqueId val="{00000001-E849-4F5B-8756-DBB4B2D56342}"/>
              </c:ext>
            </c:extLst>
          </c:dPt>
          <c:xVal>
            <c:numRef>
              <c:f>'No Extrapolation'!$A$48:$A$56</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'No Extrapolation'!$B$48:$B$56</c:f>
              <c:numCache>
                <c:formatCode>General</c:formatCode>
                <c:ptCount val="9"/>
                <c:pt idx="0">
                  <c:v>100</c:v>
                </c:pt>
                <c:pt idx="1">
                  <c:v>113.79999999999998</c:v>
                </c:pt>
                <c:pt idx="2">
                  <c:v>127.22839999999997</c:v>
                </c:pt>
                <c:pt idx="3">
                  <c:v>138.67895599999997</c:v>
                </c:pt>
                <c:pt idx="4">
                  <c:v>155.18175176399996</c:v>
                </c:pt>
                <c:pt idx="5">
                  <c:v>171.69309015168955</c:v>
                </c:pt>
                <c:pt idx="6">
                  <c:v>187.91808717102421</c:v>
                </c:pt>
                <c:pt idx="7">
                  <c:v>202.44415530934438</c:v>
                </c:pt>
                <c:pt idx="8">
                  <c:v>235.19961963839629</c:v>
                </c:pt>
              </c:numCache>
            </c:numRef>
          </c:yVal>
          <c:smooth val="0"/>
          <c:extLst>
            <c:ext xmlns:c16="http://schemas.microsoft.com/office/drawing/2014/chart" uri="{C3380CC4-5D6E-409C-BE32-E72D297353CC}">
              <c16:uniqueId val="{00000002-E849-4F5B-8756-DBB4B2D56342}"/>
            </c:ext>
          </c:extLst>
        </c:ser>
        <c:ser>
          <c:idx val="1"/>
          <c:order val="1"/>
          <c:tx>
            <c:strRef>
              <c:f>'No Extrapolation'!$C$6</c:f>
              <c:strCache>
                <c:ptCount val="1"/>
                <c:pt idx="0">
                  <c:v>Wage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8"/>
            <c:marker>
              <c:symbol val="circle"/>
              <c:size val="5"/>
              <c:spPr>
                <a:solidFill>
                  <a:schemeClr val="accent2"/>
                </a:solidFill>
                <a:ln w="9525">
                  <a:solidFill>
                    <a:schemeClr val="accent2"/>
                  </a:solidFill>
                  <a:prstDash val="sysDash"/>
                </a:ln>
                <a:effectLst/>
              </c:spPr>
            </c:marker>
            <c:bubble3D val="0"/>
            <c:spPr>
              <a:ln w="19050" cap="rnd">
                <a:solidFill>
                  <a:schemeClr val="accent2"/>
                </a:solidFill>
                <a:prstDash val="sysDash"/>
                <a:round/>
              </a:ln>
              <a:effectLst/>
            </c:spPr>
            <c:extLst>
              <c:ext xmlns:c16="http://schemas.microsoft.com/office/drawing/2014/chart" uri="{C3380CC4-5D6E-409C-BE32-E72D297353CC}">
                <c16:uniqueId val="{00000004-E849-4F5B-8756-DBB4B2D56342}"/>
              </c:ext>
            </c:extLst>
          </c:dPt>
          <c:xVal>
            <c:numRef>
              <c:f>'No Extrapolation'!$A$48:$A$56</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'No Extrapolation'!$C$48:$C$56</c:f>
              <c:numCache>
                <c:formatCode>General</c:formatCode>
                <c:ptCount val="9"/>
                <c:pt idx="0">
                  <c:v>100</c:v>
                </c:pt>
                <c:pt idx="1">
                  <c:v>104.62768195204039</c:v>
                </c:pt>
                <c:pt idx="2">
                  <c:v>111.77955405973917</c:v>
                </c:pt>
                <c:pt idx="3">
                  <c:v>121.11905763567522</c:v>
                </c:pt>
                <c:pt idx="4">
                  <c:v>129.86958350862432</c:v>
                </c:pt>
                <c:pt idx="5">
                  <c:v>135.63315103071099</c:v>
                </c:pt>
                <c:pt idx="6">
                  <c:v>123.39082877576779</c:v>
                </c:pt>
                <c:pt idx="7">
                  <c:v>128.44985275557426</c:v>
                </c:pt>
                <c:pt idx="8">
                  <c:v>134.48699583508625</c:v>
                </c:pt>
              </c:numCache>
            </c:numRef>
          </c:yVal>
          <c:smooth val="0"/>
          <c:extLst>
            <c:ext xmlns:c16="http://schemas.microsoft.com/office/drawing/2014/chart" uri="{C3380CC4-5D6E-409C-BE32-E72D297353CC}">
              <c16:uniqueId val="{00000005-E849-4F5B-8756-DBB4B2D56342}"/>
            </c:ext>
          </c:extLst>
        </c:ser>
        <c:ser>
          <c:idx val="2"/>
          <c:order val="2"/>
          <c:tx>
            <c:strRef>
              <c:f>'No Extrapolation'!$D$6</c:f>
              <c:strCache>
                <c:ptCount val="1"/>
                <c:pt idx="0">
                  <c:v>CPI</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Pt>
            <c:idx val="8"/>
            <c:marker>
              <c:symbol val="circle"/>
              <c:size val="5"/>
              <c:spPr>
                <a:solidFill>
                  <a:schemeClr val="accent3"/>
                </a:solidFill>
                <a:ln w="9525">
                  <a:solidFill>
                    <a:schemeClr val="accent3"/>
                  </a:solidFill>
                </a:ln>
                <a:effectLst/>
              </c:spPr>
            </c:marker>
            <c:bubble3D val="0"/>
            <c:spPr>
              <a:ln w="19050" cap="rnd">
                <a:solidFill>
                  <a:schemeClr val="accent3"/>
                </a:solidFill>
                <a:prstDash val="solid"/>
                <a:round/>
              </a:ln>
              <a:effectLst/>
            </c:spPr>
            <c:extLst>
              <c:ext xmlns:c16="http://schemas.microsoft.com/office/drawing/2014/chart" uri="{C3380CC4-5D6E-409C-BE32-E72D297353CC}">
                <c16:uniqueId val="{00000007-E849-4F5B-8756-DBB4B2D56342}"/>
              </c:ext>
            </c:extLst>
          </c:dPt>
          <c:xVal>
            <c:numRef>
              <c:f>'No Extrapolation'!$A$48:$A$56</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'No Extrapolation'!$D$48:$D$56</c:f>
              <c:numCache>
                <c:formatCode>General</c:formatCode>
                <c:ptCount val="9"/>
                <c:pt idx="0">
                  <c:v>100</c:v>
                </c:pt>
                <c:pt idx="1">
                  <c:v>102.85459411239965</c:v>
                </c:pt>
                <c:pt idx="2">
                  <c:v>104.72792149866193</c:v>
                </c:pt>
                <c:pt idx="3">
                  <c:v>108.56378233719896</c:v>
                </c:pt>
                <c:pt idx="4">
                  <c:v>108.74219446922395</c:v>
                </c:pt>
                <c:pt idx="5">
                  <c:v>109.99107939339879</c:v>
                </c:pt>
                <c:pt idx="6">
                  <c:v>108.56378233719897</c:v>
                </c:pt>
                <c:pt idx="7">
                  <c:v>112.221231043711</c:v>
                </c:pt>
                <c:pt idx="8">
                  <c:v>115.61106155218557</c:v>
                </c:pt>
              </c:numCache>
            </c:numRef>
          </c:yVal>
          <c:smooth val="0"/>
          <c:extLst>
            <c:ext xmlns:c16="http://schemas.microsoft.com/office/drawing/2014/chart" uri="{C3380CC4-5D6E-409C-BE32-E72D297353CC}">
              <c16:uniqueId val="{00000008-E849-4F5B-8756-DBB4B2D56342}"/>
            </c:ext>
          </c:extLst>
        </c:ser>
        <c:ser>
          <c:idx val="3"/>
          <c:order val="3"/>
          <c:tx>
            <c:strRef>
              <c:f>'No Extrapolation'!$E$6</c:f>
              <c:strCache>
                <c:ptCount val="1"/>
                <c:pt idx="0">
                  <c:v>Car Prices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dPt>
            <c:idx val="8"/>
            <c:marker>
              <c:symbol val="circle"/>
              <c:size val="5"/>
              <c:spPr>
                <a:solidFill>
                  <a:schemeClr val="accent4"/>
                </a:solidFill>
                <a:ln w="9525">
                  <a:solidFill>
                    <a:schemeClr val="accent4"/>
                  </a:solidFill>
                </a:ln>
                <a:effectLst/>
              </c:spPr>
            </c:marker>
            <c:bubble3D val="0"/>
            <c:spPr>
              <a:ln w="19050" cap="rnd">
                <a:solidFill>
                  <a:schemeClr val="accent4"/>
                </a:solidFill>
                <a:prstDash val="solid"/>
                <a:round/>
              </a:ln>
              <a:effectLst/>
            </c:spPr>
            <c:extLst>
              <c:ext xmlns:c16="http://schemas.microsoft.com/office/drawing/2014/chart" uri="{C3380CC4-5D6E-409C-BE32-E72D297353CC}">
                <c16:uniqueId val="{0000000A-E849-4F5B-8756-DBB4B2D56342}"/>
              </c:ext>
            </c:extLst>
          </c:dPt>
          <c:xVal>
            <c:numRef>
              <c:f>'No Extrapolation'!$A$48:$A$56</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'No Extrapolation'!$E$48:$E$56</c:f>
              <c:numCache>
                <c:formatCode>General</c:formatCode>
                <c:ptCount val="9"/>
                <c:pt idx="0">
                  <c:v>100</c:v>
                </c:pt>
                <c:pt idx="1">
                  <c:v>99.173553719008268</c:v>
                </c:pt>
                <c:pt idx="2">
                  <c:v>101.03305785123968</c:v>
                </c:pt>
                <c:pt idx="3">
                  <c:v>101.75619834710746</c:v>
                </c:pt>
                <c:pt idx="4">
                  <c:v>98.863636363636388</c:v>
                </c:pt>
                <c:pt idx="5">
                  <c:v>98.657024793388445</c:v>
                </c:pt>
                <c:pt idx="6">
                  <c:v>97.210743801652896</c:v>
                </c:pt>
                <c:pt idx="7">
                  <c:v>96.900826446281002</c:v>
                </c:pt>
                <c:pt idx="8">
                  <c:v>98.34710743801655</c:v>
                </c:pt>
              </c:numCache>
            </c:numRef>
          </c:yVal>
          <c:smooth val="0"/>
          <c:extLst>
            <c:ext xmlns:c16="http://schemas.microsoft.com/office/drawing/2014/chart" uri="{C3380CC4-5D6E-409C-BE32-E72D297353CC}">
              <c16:uniqueId val="{0000000B-E849-4F5B-8756-DBB4B2D56342}"/>
            </c:ext>
          </c:extLst>
        </c:ser>
        <c:ser>
          <c:idx val="4"/>
          <c:order val="4"/>
          <c:tx>
            <c:strRef>
              <c:f>'No Extrapolation'!$F$6</c:f>
              <c:strCache>
                <c:ptCount val="1"/>
                <c:pt idx="0">
                  <c:v>Parts &amp; Accessories</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dPt>
            <c:idx val="8"/>
            <c:marker>
              <c:symbol val="circle"/>
              <c:size val="5"/>
              <c:spPr>
                <a:solidFill>
                  <a:schemeClr val="accent5"/>
                </a:solidFill>
                <a:ln w="9525">
                  <a:solidFill>
                    <a:schemeClr val="accent5"/>
                  </a:solidFill>
                </a:ln>
                <a:effectLst/>
              </c:spPr>
            </c:marker>
            <c:bubble3D val="0"/>
            <c:spPr>
              <a:ln w="19050" cap="rnd">
                <a:solidFill>
                  <a:schemeClr val="accent5"/>
                </a:solidFill>
                <a:prstDash val="solid"/>
                <a:round/>
              </a:ln>
              <a:effectLst/>
            </c:spPr>
            <c:extLst>
              <c:ext xmlns:c16="http://schemas.microsoft.com/office/drawing/2014/chart" uri="{C3380CC4-5D6E-409C-BE32-E72D297353CC}">
                <c16:uniqueId val="{0000000D-E849-4F5B-8756-DBB4B2D56342}"/>
              </c:ext>
            </c:extLst>
          </c:dPt>
          <c:xVal>
            <c:numRef>
              <c:f>'No Extrapolation'!$A$48:$A$56</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'No Extrapolation'!$F$48:$F$56</c:f>
              <c:numCache>
                <c:formatCode>General</c:formatCode>
                <c:ptCount val="9"/>
                <c:pt idx="0">
                  <c:v>100</c:v>
                </c:pt>
                <c:pt idx="1">
                  <c:v>101.82315405651778</c:v>
                </c:pt>
                <c:pt idx="2">
                  <c:v>102.18778486782134</c:v>
                </c:pt>
                <c:pt idx="3">
                  <c:v>104.922515952598</c:v>
                </c:pt>
                <c:pt idx="4">
                  <c:v>101.18505013673656</c:v>
                </c:pt>
                <c:pt idx="5">
                  <c:v>101.09389243391068</c:v>
                </c:pt>
                <c:pt idx="6">
                  <c:v>101.45852324521424</c:v>
                </c:pt>
                <c:pt idx="7">
                  <c:v>104.01093892433913</c:v>
                </c:pt>
                <c:pt idx="8">
                  <c:v>110.7566089334549</c:v>
                </c:pt>
              </c:numCache>
            </c:numRef>
          </c:yVal>
          <c:smooth val="0"/>
          <c:extLst>
            <c:ext xmlns:c16="http://schemas.microsoft.com/office/drawing/2014/chart" uri="{C3380CC4-5D6E-409C-BE32-E72D297353CC}">
              <c16:uniqueId val="{0000000E-E849-4F5B-8756-DBB4B2D56342}"/>
            </c:ext>
          </c:extLst>
        </c:ser>
        <c:ser>
          <c:idx val="5"/>
          <c:order val="5"/>
          <c:tx>
            <c:strRef>
              <c:f>'No Extrapolation'!$G$6</c:f>
              <c:strCache>
                <c:ptCount val="1"/>
                <c:pt idx="0">
                  <c:v>Repair &amp; Maintenance</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dPt>
            <c:idx val="8"/>
            <c:marker>
              <c:symbol val="circle"/>
              <c:size val="5"/>
              <c:spPr>
                <a:solidFill>
                  <a:schemeClr val="accent6"/>
                </a:solidFill>
                <a:ln w="9525">
                  <a:solidFill>
                    <a:schemeClr val="accent6"/>
                  </a:solidFill>
                </a:ln>
                <a:effectLst/>
              </c:spPr>
            </c:marker>
            <c:bubble3D val="0"/>
            <c:spPr>
              <a:ln w="19050" cap="rnd">
                <a:solidFill>
                  <a:schemeClr val="accent6"/>
                </a:solidFill>
                <a:prstDash val="solid"/>
                <a:round/>
              </a:ln>
              <a:effectLst/>
            </c:spPr>
            <c:extLst>
              <c:ext xmlns:c16="http://schemas.microsoft.com/office/drawing/2014/chart" uri="{C3380CC4-5D6E-409C-BE32-E72D297353CC}">
                <c16:uniqueId val="{00000010-E849-4F5B-8756-DBB4B2D56342}"/>
              </c:ext>
            </c:extLst>
          </c:dPt>
          <c:xVal>
            <c:numRef>
              <c:f>'No Extrapolation'!$A$48:$A$56</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'No Extrapolation'!$G$48:$G$56</c:f>
              <c:numCache>
                <c:formatCode>General</c:formatCode>
                <c:ptCount val="9"/>
                <c:pt idx="0">
                  <c:v>100</c:v>
                </c:pt>
                <c:pt idx="1">
                  <c:v>107.98004987531174</c:v>
                </c:pt>
                <c:pt idx="2">
                  <c:v>112.30257689110557</c:v>
                </c:pt>
                <c:pt idx="3">
                  <c:v>116.87448046550291</c:v>
                </c:pt>
                <c:pt idx="4">
                  <c:v>118.70324189526187</c:v>
                </c:pt>
                <c:pt idx="5">
                  <c:v>122.36076475477972</c:v>
                </c:pt>
                <c:pt idx="6">
                  <c:v>124.93765586034915</c:v>
                </c:pt>
                <c:pt idx="7">
                  <c:v>130.00831255195348</c:v>
                </c:pt>
                <c:pt idx="8">
                  <c:v>144.47215295095597</c:v>
                </c:pt>
              </c:numCache>
            </c:numRef>
          </c:yVal>
          <c:smooth val="0"/>
          <c:extLst>
            <c:ext xmlns:c16="http://schemas.microsoft.com/office/drawing/2014/chart" uri="{C3380CC4-5D6E-409C-BE32-E72D297353CC}">
              <c16:uniqueId val="{00000011-E849-4F5B-8756-DBB4B2D56342}"/>
            </c:ext>
          </c:extLst>
        </c:ser>
        <c:ser>
          <c:idx val="6"/>
          <c:order val="6"/>
          <c:tx>
            <c:strRef>
              <c:f>'No Extrapolation'!$H$6</c:f>
              <c:strCache>
                <c:ptCount val="1"/>
                <c:pt idx="0">
                  <c:v>Base</c:v>
                </c:pt>
              </c:strCache>
            </c:strRef>
          </c:tx>
          <c:spPr>
            <a:ln w="19050" cap="rnd">
              <a:solidFill>
                <a:sysClr val="windowText" lastClr="000000"/>
              </a:solidFill>
              <a:round/>
            </a:ln>
            <a:effectLst/>
          </c:spPr>
          <c:marker>
            <c:symbol val="none"/>
          </c:marker>
          <c:xVal>
            <c:numRef>
              <c:f>'No Extrapolation'!$A$48:$A$56</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'No Extrapolation'!$H$48:$H$56</c:f>
              <c:numCache>
                <c:formatCode>General</c:formatCode>
                <c:ptCount val="9"/>
                <c:pt idx="0">
                  <c:v>100</c:v>
                </c:pt>
                <c:pt idx="1">
                  <c:v>100</c:v>
                </c:pt>
                <c:pt idx="2">
                  <c:v>100</c:v>
                </c:pt>
                <c:pt idx="3">
                  <c:v>100</c:v>
                </c:pt>
                <c:pt idx="4">
                  <c:v>100</c:v>
                </c:pt>
                <c:pt idx="5">
                  <c:v>100</c:v>
                </c:pt>
                <c:pt idx="6">
                  <c:v>100</c:v>
                </c:pt>
                <c:pt idx="7">
                  <c:v>100</c:v>
                </c:pt>
                <c:pt idx="8">
                  <c:v>100</c:v>
                </c:pt>
              </c:numCache>
            </c:numRef>
          </c:yVal>
          <c:smooth val="0"/>
          <c:extLst>
            <c:ext xmlns:c16="http://schemas.microsoft.com/office/drawing/2014/chart" uri="{C3380CC4-5D6E-409C-BE32-E72D297353CC}">
              <c16:uniqueId val="{00000012-E849-4F5B-8756-DBB4B2D56342}"/>
            </c:ext>
          </c:extLst>
        </c:ser>
        <c:dLbls>
          <c:showLegendKey val="0"/>
          <c:showVal val="0"/>
          <c:showCatName val="0"/>
          <c:showSerName val="0"/>
          <c:showPercent val="0"/>
          <c:showBubbleSize val="0"/>
        </c:dLbls>
        <c:axId val="113941031"/>
        <c:axId val="113941687"/>
      </c:scatterChart>
      <c:valAx>
        <c:axId val="113941031"/>
        <c:scaling>
          <c:orientation val="minMax"/>
          <c:max val="2022"/>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41687"/>
        <c:crosses val="autoZero"/>
        <c:crossBetween val="midCat"/>
      </c:valAx>
      <c:valAx>
        <c:axId val="113941687"/>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41031"/>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a:effectLst/>
              </a:rPr>
              <a:t>Quarterly Motor OD Reported Frequency</a:t>
            </a:r>
            <a:endParaRPr lang="en-GB">
              <a:effectLst/>
            </a:endParaRPr>
          </a:p>
        </c:rich>
      </c:tx>
      <c:layout>
        <c:manualLayout>
          <c:xMode val="edge"/>
          <c:yMode val="edge"/>
          <c:x val="0.30885431814176395"/>
          <c:y val="4.76172896619432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'OD Results Rep Freq Qtr'!$J$2</c:f>
              <c:strCache>
                <c:ptCount val="1"/>
                <c:pt idx="0">
                  <c:v>Reported Freq</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'OD Results Rep Freq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'OD Results Rep Freq Qtr'!$J$3:$J$50</c:f>
              <c:numCache>
                <c:formatCode>0.00%</c:formatCode>
                <c:ptCount val="48"/>
                <c:pt idx="0">
                  <c:v>5.0906366979965499E-2</c:v>
                </c:pt>
                <c:pt idx="1">
                  <c:v>5.0114596955629184E-2</c:v>
                </c:pt>
                <c:pt idx="2">
                  <c:v>5.0295440953511225E-2</c:v>
                </c:pt>
                <c:pt idx="3">
                  <c:v>4.7952250631520692E-2</c:v>
                </c:pt>
                <c:pt idx="4">
                  <c:v>4.6749917027070716E-2</c:v>
                </c:pt>
                <c:pt idx="5">
                  <c:v>4.6626311581003478E-2</c:v>
                </c:pt>
                <c:pt idx="6">
                  <c:v>4.7960691143322388E-2</c:v>
                </c:pt>
                <c:pt idx="7">
                  <c:v>4.8472980580431327E-2</c:v>
                </c:pt>
                <c:pt idx="8">
                  <c:v>4.9542115208376772E-2</c:v>
                </c:pt>
                <c:pt idx="9">
                  <c:v>5.7262743474404104E-2</c:v>
                </c:pt>
                <c:pt idx="10">
                  <c:v>6.147948739393784E-2</c:v>
                </c:pt>
                <c:pt idx="11">
                  <c:v>5.4197714592654066E-2</c:v>
                </c:pt>
                <c:pt idx="12">
                  <c:v>5.0912570250951736E-2</c:v>
                </c:pt>
                <c:pt idx="13">
                  <c:v>4.7390060047317641E-2</c:v>
                </c:pt>
                <c:pt idx="14">
                  <c:v>4.8564239708607307E-2</c:v>
                </c:pt>
                <c:pt idx="15">
                  <c:v>4.6837414022468334E-2</c:v>
                </c:pt>
                <c:pt idx="16">
                  <c:v>4.5024301030640264E-2</c:v>
                </c:pt>
                <c:pt idx="17">
                  <c:v>4.6281359436965666E-2</c:v>
                </c:pt>
                <c:pt idx="18">
                  <c:v>4.7627946264445421E-2</c:v>
                </c:pt>
                <c:pt idx="19">
                  <c:v>4.6495269268734075E-2</c:v>
                </c:pt>
                <c:pt idx="20">
                  <c:v>4.5528679534309405E-2</c:v>
                </c:pt>
                <c:pt idx="21">
                  <c:v>4.536985757466136E-2</c:v>
                </c:pt>
                <c:pt idx="22">
                  <c:v>4.6312472913901608E-2</c:v>
                </c:pt>
                <c:pt idx="23">
                  <c:v>4.5706117696235948E-2</c:v>
                </c:pt>
                <c:pt idx="24">
                  <c:v>4.4746958389891067E-2</c:v>
                </c:pt>
                <c:pt idx="25">
                  <c:v>4.87876857665729E-2</c:v>
                </c:pt>
                <c:pt idx="26">
                  <c:v>4.7865699449943323E-2</c:v>
                </c:pt>
                <c:pt idx="27">
                  <c:v>4.7764257031475452E-2</c:v>
                </c:pt>
                <c:pt idx="28">
                  <c:v>4.6809788080516154E-2</c:v>
                </c:pt>
                <c:pt idx="29">
                  <c:v>4.8088464740188554E-2</c:v>
                </c:pt>
                <c:pt idx="30">
                  <c:v>4.8665350170392314E-2</c:v>
                </c:pt>
                <c:pt idx="31">
                  <c:v>4.7490480623355431E-2</c:v>
                </c:pt>
                <c:pt idx="32">
                  <c:v>4.8920155807689179E-2</c:v>
                </c:pt>
                <c:pt idx="33">
                  <c:v>5.0854989825529592E-2</c:v>
                </c:pt>
                <c:pt idx="34">
                  <c:v>4.7691436712303144E-2</c:v>
                </c:pt>
                <c:pt idx="35">
                  <c:v>4.7403059488421891E-2</c:v>
                </c:pt>
                <c:pt idx="36">
                  <c:v>4.4960423897659994E-2</c:v>
                </c:pt>
                <c:pt idx="37">
                  <c:v>5.0212410871235236E-2</c:v>
                </c:pt>
                <c:pt idx="38">
                  <c:v>4.798115917171674E-2</c:v>
                </c:pt>
                <c:pt idx="39">
                  <c:v>5.1179357347643548E-2</c:v>
                </c:pt>
                <c:pt idx="40">
                  <c:v>4.3772438157640946E-2</c:v>
                </c:pt>
                <c:pt idx="41">
                  <c:v>2.4453008998134258E-2</c:v>
                </c:pt>
                <c:pt idx="42">
                  <c:v>4.2174023966501849E-2</c:v>
                </c:pt>
                <c:pt idx="43">
                  <c:v>3.5809877502481678E-2</c:v>
                </c:pt>
                <c:pt idx="44">
                  <c:v>3.2884242553368977E-2</c:v>
                </c:pt>
                <c:pt idx="45">
                  <c:v>2.9789561580647408E-2</c:v>
                </c:pt>
                <c:pt idx="46">
                  <c:v>2.3877272248432828E-2</c:v>
                </c:pt>
                <c:pt idx="47">
                  <c:v>3.0046695964534173E-2</c:v>
                </c:pt>
              </c:numCache>
            </c:numRef>
          </c:yVal>
          <c:smooth val="0"/>
          <c:extLst>
            <c:ext xmlns:c16="http://schemas.microsoft.com/office/drawing/2014/chart" uri="{C3380CC4-5D6E-409C-BE32-E72D297353CC}">
              <c16:uniqueId val="{00000000-0599-4CF5-81F4-6E734DD61673}"/>
            </c:ext>
          </c:extLst>
        </c:ser>
        <c:ser>
          <c:idx val="1"/>
          <c:order val="1"/>
          <c:tx>
            <c:strRef>
              <c:f>'OD Results Rep Freq Qtr'!$K$2</c:f>
              <c:strCache>
                <c:ptCount val="1"/>
                <c:pt idx="0">
                  <c:v>Proj Freq</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dPt>
            <c:idx val="13"/>
            <c:marker>
              <c:symbol val="circle"/>
              <c:size val="5"/>
              <c:spPr>
                <a:solidFill>
                  <a:schemeClr val="accent3"/>
                </a:solidFill>
                <a:ln w="9525">
                  <a:solidFill>
                    <a:schemeClr val="accent3"/>
                  </a:solidFill>
                </a:ln>
                <a:effectLst/>
              </c:spPr>
            </c:marker>
            <c:bubble3D val="0"/>
            <c:spPr>
              <a:ln w="19050" cap="rnd">
                <a:solidFill>
                  <a:schemeClr val="accent3"/>
                </a:solidFill>
                <a:round/>
              </a:ln>
              <a:effectLst/>
            </c:spPr>
            <c:extLst>
              <c:ext xmlns:c16="http://schemas.microsoft.com/office/drawing/2014/chart" uri="{C3380CC4-5D6E-409C-BE32-E72D297353CC}">
                <c16:uniqueId val="{00000002-0599-4CF5-81F4-6E734DD61673}"/>
              </c:ext>
            </c:extLst>
          </c:dPt>
          <c:xVal>
            <c:numRef>
              <c:f>'OD Results Rep Freq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'OD Results Rep Freq Qtr'!$K$3:$K$50</c:f>
              <c:numCache>
                <c:formatCode>0.00%</c:formatCode>
                <c:ptCount val="48"/>
                <c:pt idx="0">
                  <c:v>5.0906366979965499E-2</c:v>
                </c:pt>
                <c:pt idx="1">
                  <c:v>5.0114596955629184E-2</c:v>
                </c:pt>
                <c:pt idx="2">
                  <c:v>5.0295440953511225E-2</c:v>
                </c:pt>
                <c:pt idx="3">
                  <c:v>4.7952250631520692E-2</c:v>
                </c:pt>
                <c:pt idx="4">
                  <c:v>4.6749917027070716E-2</c:v>
                </c:pt>
                <c:pt idx="5">
                  <c:v>4.6626311581003478E-2</c:v>
                </c:pt>
                <c:pt idx="6">
                  <c:v>4.7960691143322388E-2</c:v>
                </c:pt>
                <c:pt idx="7">
                  <c:v>4.8472980580431327E-2</c:v>
                </c:pt>
                <c:pt idx="8">
                  <c:v>4.9542115208376772E-2</c:v>
                </c:pt>
                <c:pt idx="9">
                  <c:v>5.7262743474404104E-2</c:v>
                </c:pt>
                <c:pt idx="10">
                  <c:v>6.147948739393784E-2</c:v>
                </c:pt>
                <c:pt idx="11">
                  <c:v>5.4197025089389679E-2</c:v>
                </c:pt>
                <c:pt idx="12">
                  <c:v>5.0910849786514202E-2</c:v>
                </c:pt>
                <c:pt idx="13">
                  <c:v>4.7386483648568054E-2</c:v>
                </c:pt>
                <c:pt idx="14">
                  <c:v>4.8558613094609779E-2</c:v>
                </c:pt>
                <c:pt idx="15">
                  <c:v>4.6824001294543775E-2</c:v>
                </c:pt>
                <c:pt idx="16">
                  <c:v>4.5001411447025248E-2</c:v>
                </c:pt>
                <c:pt idx="17">
                  <c:v>4.6241244308930007E-2</c:v>
                </c:pt>
                <c:pt idx="18">
                  <c:v>4.7561536467585354E-2</c:v>
                </c:pt>
                <c:pt idx="19">
                  <c:v>4.6395784497805861E-2</c:v>
                </c:pt>
                <c:pt idx="20">
                  <c:v>4.5387391718013009E-2</c:v>
                </c:pt>
                <c:pt idx="21">
                  <c:v>4.5167720854191989E-2</c:v>
                </c:pt>
                <c:pt idx="22">
                  <c:v>4.6045535658634132E-2</c:v>
                </c:pt>
                <c:pt idx="23">
                  <c:v>4.5353401159918684E-2</c:v>
                </c:pt>
                <c:pt idx="24">
                  <c:v>4.4310247135356959E-2</c:v>
                </c:pt>
                <c:pt idx="25">
                  <c:v>4.830586267214735E-2</c:v>
                </c:pt>
                <c:pt idx="26">
                  <c:v>4.7387087704895588E-2</c:v>
                </c:pt>
                <c:pt idx="27">
                  <c:v>4.727954631421051E-2</c:v>
                </c:pt>
                <c:pt idx="28">
                  <c:v>4.6328762440231396E-2</c:v>
                </c:pt>
                <c:pt idx="29">
                  <c:v>4.7592357946921487E-2</c:v>
                </c:pt>
                <c:pt idx="30">
                  <c:v>4.8160541442088887E-2</c:v>
                </c:pt>
                <c:pt idx="31">
                  <c:v>4.6982010420338172E-2</c:v>
                </c:pt>
                <c:pt idx="32">
                  <c:v>4.8374856502910332E-2</c:v>
                </c:pt>
                <c:pt idx="33">
                  <c:v>5.0254102317544611E-2</c:v>
                </c:pt>
                <c:pt idx="34">
                  <c:v>4.7101918510753807E-2</c:v>
                </c:pt>
                <c:pt idx="35">
                  <c:v>4.6793546642551843E-2</c:v>
                </c:pt>
                <c:pt idx="36">
                  <c:v>4.4367230412928671E-2</c:v>
                </c:pt>
                <c:pt idx="37">
                  <c:v>4.9533667343013607E-2</c:v>
                </c:pt>
                <c:pt idx="38">
                  <c:v>4.7293885393815981E-2</c:v>
                </c:pt>
                <c:pt idx="39">
                  <c:v>5.0410665506163903E-2</c:v>
                </c:pt>
                <c:pt idx="40">
                  <c:v>4.310854986454523E-2</c:v>
                </c:pt>
                <c:pt idx="41">
                  <c:v>2.407438525211222E-2</c:v>
                </c:pt>
                <c:pt idx="42">
                  <c:v>4.1521199601722555E-2</c:v>
                </c:pt>
                <c:pt idx="43">
                  <c:v>3.5300049849977283E-2</c:v>
                </c:pt>
                <c:pt idx="44">
                  <c:v>3.2530657978510909E-2</c:v>
                </c:pt>
                <c:pt idx="45">
                  <c:v>2.9729861347667239E-2</c:v>
                </c:pt>
                <c:pt idx="46">
                  <c:v>2.450929888173483E-2</c:v>
                </c:pt>
                <c:pt idx="47">
                  <c:v>3.92265873988537E-2</c:v>
                </c:pt>
              </c:numCache>
            </c:numRef>
          </c:yVal>
          <c:smooth val="0"/>
          <c:extLst>
            <c:ext xmlns:c16="http://schemas.microsoft.com/office/drawing/2014/chart" uri="{C3380CC4-5D6E-409C-BE32-E72D297353CC}">
              <c16:uniqueId val="{00000003-0599-4CF5-81F4-6E734DD61673}"/>
            </c:ext>
          </c:extLst>
        </c:ser>
        <c:ser>
          <c:idx val="2"/>
          <c:order val="2"/>
          <c:tx>
            <c:v>Trended quarters</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exp"/>
            <c:dispRSqr val="0"/>
            <c:dispEq val="0"/>
          </c:trendline>
          <c:xVal>
            <c:numRef>
              <c:f>'OD Results Rep Freq Qtr'!$B$28:$B$42</c:f>
              <c:numCache>
                <c:formatCode>m/d/yyyy</c:formatCode>
                <c:ptCount val="15"/>
                <c:pt idx="0">
                  <c:v>42461</c:v>
                </c:pt>
                <c:pt idx="1">
                  <c:v>42552</c:v>
                </c:pt>
                <c:pt idx="2">
                  <c:v>42644</c:v>
                </c:pt>
                <c:pt idx="3">
                  <c:v>42736</c:v>
                </c:pt>
                <c:pt idx="4">
                  <c:v>42826</c:v>
                </c:pt>
                <c:pt idx="5">
                  <c:v>42917</c:v>
                </c:pt>
                <c:pt idx="6">
                  <c:v>43009</c:v>
                </c:pt>
                <c:pt idx="7">
                  <c:v>43101</c:v>
                </c:pt>
                <c:pt idx="8">
                  <c:v>43191</c:v>
                </c:pt>
                <c:pt idx="9">
                  <c:v>43282</c:v>
                </c:pt>
                <c:pt idx="10">
                  <c:v>43374</c:v>
                </c:pt>
                <c:pt idx="11">
                  <c:v>43466</c:v>
                </c:pt>
                <c:pt idx="12">
                  <c:v>43556</c:v>
                </c:pt>
                <c:pt idx="13">
                  <c:v>43647</c:v>
                </c:pt>
                <c:pt idx="14">
                  <c:v>43739</c:v>
                </c:pt>
              </c:numCache>
            </c:numRef>
          </c:xVal>
          <c:yVal>
            <c:numRef>
              <c:f>'OD Results Rep Freq Qtr'!$K$28:$K$42</c:f>
              <c:numCache>
                <c:formatCode>0.00%</c:formatCode>
                <c:ptCount val="15"/>
                <c:pt idx="0">
                  <c:v>4.830586267214735E-2</c:v>
                </c:pt>
                <c:pt idx="1">
                  <c:v>4.7387087704895588E-2</c:v>
                </c:pt>
                <c:pt idx="2">
                  <c:v>4.727954631421051E-2</c:v>
                </c:pt>
                <c:pt idx="3">
                  <c:v>4.6328762440231396E-2</c:v>
                </c:pt>
                <c:pt idx="4">
                  <c:v>4.7592357946921487E-2</c:v>
                </c:pt>
                <c:pt idx="5">
                  <c:v>4.8160541442088887E-2</c:v>
                </c:pt>
                <c:pt idx="6">
                  <c:v>4.6982010420338172E-2</c:v>
                </c:pt>
                <c:pt idx="7">
                  <c:v>4.8374856502910332E-2</c:v>
                </c:pt>
                <c:pt idx="8">
                  <c:v>5.0254102317544611E-2</c:v>
                </c:pt>
                <c:pt idx="9">
                  <c:v>4.7101918510753807E-2</c:v>
                </c:pt>
                <c:pt idx="10">
                  <c:v>4.6793546642551843E-2</c:v>
                </c:pt>
                <c:pt idx="11">
                  <c:v>4.4367230412928671E-2</c:v>
                </c:pt>
                <c:pt idx="12">
                  <c:v>4.9533667343013607E-2</c:v>
                </c:pt>
                <c:pt idx="13">
                  <c:v>4.7293885393815981E-2</c:v>
                </c:pt>
                <c:pt idx="14">
                  <c:v>5.0410665506163903E-2</c:v>
                </c:pt>
              </c:numCache>
            </c:numRef>
          </c:yVal>
          <c:smooth val="0"/>
          <c:extLst>
            <c:ext xmlns:c16="http://schemas.microsoft.com/office/drawing/2014/chart" uri="{C3380CC4-5D6E-409C-BE32-E72D297353CC}">
              <c16:uniqueId val="{00000005-0599-4CF5-81F4-6E734DD61673}"/>
            </c:ext>
          </c:extLst>
        </c:ser>
        <c:dLbls>
          <c:showLegendKey val="0"/>
          <c:showVal val="0"/>
          <c:showCatName val="0"/>
          <c:showSerName val="0"/>
          <c:showPercent val="0"/>
          <c:showBubbleSize val="0"/>
        </c:dLbls>
        <c:axId val="422357312"/>
        <c:axId val="899115664"/>
      </c:scatterChart>
      <c:valAx>
        <c:axId val="422357312"/>
        <c:scaling>
          <c:orientation val="minMax"/>
          <c:max val="44562"/>
          <c:min val="4017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15664"/>
        <c:crosses val="autoZero"/>
        <c:crossBetween val="midCat"/>
        <c:majorUnit val="365.4"/>
      </c:valAx>
      <c:valAx>
        <c:axId val="899115664"/>
        <c:scaling>
          <c:orientation val="minMax"/>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Claim 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5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a:effectLst/>
              </a:rPr>
              <a:t>Quarterly Motor OD Reported Severity</a:t>
            </a:r>
            <a:endParaRPr lang="en-GB">
              <a:effectLst/>
            </a:endParaRPr>
          </a:p>
        </c:rich>
      </c:tx>
      <c:layout>
        <c:manualLayout>
          <c:xMode val="edge"/>
          <c:yMode val="edge"/>
          <c:x val="0.31521697981262764"/>
          <c:y val="4.56418905750187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'OD Results Inc Sev Qtr'!$K$2</c:f>
              <c:strCache>
                <c:ptCount val="1"/>
                <c:pt idx="0">
                  <c:v>Reported Severity</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13"/>
            <c:marker>
              <c:symbol val="circle"/>
              <c:size val="5"/>
              <c:spPr>
                <a:solidFill>
                  <a:schemeClr val="accent2"/>
                </a:solidFill>
                <a:ln w="9525">
                  <a:solidFill>
                    <a:schemeClr val="accent2"/>
                  </a:solidFill>
                </a:ln>
                <a:effectLst/>
              </c:spPr>
            </c:marker>
            <c:bubble3D val="0"/>
            <c:spPr>
              <a:ln w="19050" cap="rnd">
                <a:solidFill>
                  <a:schemeClr val="accent2"/>
                </a:solidFill>
                <a:round/>
              </a:ln>
              <a:effectLst/>
            </c:spPr>
            <c:extLst>
              <c:ext xmlns:c16="http://schemas.microsoft.com/office/drawing/2014/chart" uri="{C3380CC4-5D6E-409C-BE32-E72D297353CC}">
                <c16:uniqueId val="{00000001-7810-4DB2-978C-245DBB8C3446}"/>
              </c:ext>
            </c:extLst>
          </c:dPt>
          <c:xVal>
            <c:numRef>
              <c:f>'OD Results Inc Sev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'OD Results Inc Sev Qtr'!$K$3:$K$50</c:f>
              <c:numCache>
                <c:formatCode>_-* #,##0_-;\-* #,##0_-;_-* "-"??_-;_-@_-</c:formatCode>
                <c:ptCount val="48"/>
                <c:pt idx="0">
                  <c:v>5601.1583151075556</c:v>
                </c:pt>
                <c:pt idx="1">
                  <c:v>5777.8321050268114</c:v>
                </c:pt>
                <c:pt idx="2">
                  <c:v>5727.0449919791454</c:v>
                </c:pt>
                <c:pt idx="3">
                  <c:v>5816.6070771118839</c:v>
                </c:pt>
                <c:pt idx="4">
                  <c:v>5743.4883031692088</c:v>
                </c:pt>
                <c:pt idx="5">
                  <c:v>5912.9622888212825</c:v>
                </c:pt>
                <c:pt idx="6">
                  <c:v>5836.6287989516659</c:v>
                </c:pt>
                <c:pt idx="7">
                  <c:v>6034.9949700010347</c:v>
                </c:pt>
                <c:pt idx="8">
                  <c:v>6201.5482940893799</c:v>
                </c:pt>
                <c:pt idx="9">
                  <c:v>6233.5491171440272</c:v>
                </c:pt>
                <c:pt idx="10">
                  <c:v>6263.799936162719</c:v>
                </c:pt>
                <c:pt idx="11">
                  <c:v>6719.8958434397809</c:v>
                </c:pt>
                <c:pt idx="12">
                  <c:v>6688.5851758520012</c:v>
                </c:pt>
                <c:pt idx="13">
                  <c:v>7048.6509307701663</c:v>
                </c:pt>
                <c:pt idx="14">
                  <c:v>7327.8631127687886</c:v>
                </c:pt>
                <c:pt idx="15">
                  <c:v>7391.9117330210775</c:v>
                </c:pt>
                <c:pt idx="16">
                  <c:v>7267.6796995639234</c:v>
                </c:pt>
                <c:pt idx="17">
                  <c:v>7454.965121340093</c:v>
                </c:pt>
                <c:pt idx="18">
                  <c:v>7532.9136198106335</c:v>
                </c:pt>
                <c:pt idx="19">
                  <c:v>7732.6594369728746</c:v>
                </c:pt>
                <c:pt idx="20">
                  <c:v>7637.9880194419275</c:v>
                </c:pt>
                <c:pt idx="21">
                  <c:v>7873.605320737679</c:v>
                </c:pt>
                <c:pt idx="22">
                  <c:v>8193.4693004921719</c:v>
                </c:pt>
                <c:pt idx="23">
                  <c:v>8522.4279632057187</c:v>
                </c:pt>
                <c:pt idx="24">
                  <c:v>8543.5418057132374</c:v>
                </c:pt>
                <c:pt idx="25">
                  <c:v>8695.7367974438221</c:v>
                </c:pt>
                <c:pt idx="26">
                  <c:v>8633.3654193440016</c:v>
                </c:pt>
                <c:pt idx="27">
                  <c:v>8906.991060693188</c:v>
                </c:pt>
                <c:pt idx="28">
                  <c:v>8732.4858966329029</c:v>
                </c:pt>
                <c:pt idx="29">
                  <c:v>8832.3338518915352</c:v>
                </c:pt>
                <c:pt idx="30">
                  <c:v>8985.8961223835104</c:v>
                </c:pt>
                <c:pt idx="31">
                  <c:v>8870.995904067333</c:v>
                </c:pt>
                <c:pt idx="32">
                  <c:v>8699.6269061812036</c:v>
                </c:pt>
                <c:pt idx="33">
                  <c:v>8667.222654951318</c:v>
                </c:pt>
                <c:pt idx="34">
                  <c:v>8327.7854417869148</c:v>
                </c:pt>
                <c:pt idx="35">
                  <c:v>8444.2173990305346</c:v>
                </c:pt>
                <c:pt idx="36">
                  <c:v>8212.8097037436892</c:v>
                </c:pt>
                <c:pt idx="37">
                  <c:v>8322.4723225590224</c:v>
                </c:pt>
                <c:pt idx="38">
                  <c:v>8440.4512595522447</c:v>
                </c:pt>
                <c:pt idx="39">
                  <c:v>8537.7134587554265</c:v>
                </c:pt>
                <c:pt idx="40">
                  <c:v>8403.4193280665622</c:v>
                </c:pt>
                <c:pt idx="41">
                  <c:v>9122.0895981133162</c:v>
                </c:pt>
                <c:pt idx="42">
                  <c:v>8381.8395270087531</c:v>
                </c:pt>
                <c:pt idx="43">
                  <c:v>8633.5068519127199</c:v>
                </c:pt>
                <c:pt idx="44">
                  <c:v>8345.8767873100987</c:v>
                </c:pt>
                <c:pt idx="45">
                  <c:v>8641.8657812217334</c:v>
                </c:pt>
                <c:pt idx="46">
                  <c:v>8764.6703950408137</c:v>
                </c:pt>
                <c:pt idx="47">
                  <c:v>8376.7287820960246</c:v>
                </c:pt>
              </c:numCache>
            </c:numRef>
          </c:yVal>
          <c:smooth val="0"/>
          <c:extLst>
            <c:ext xmlns:c16="http://schemas.microsoft.com/office/drawing/2014/chart" uri="{C3380CC4-5D6E-409C-BE32-E72D297353CC}">
              <c16:uniqueId val="{00000002-7810-4DB2-978C-245DBB8C3446}"/>
            </c:ext>
          </c:extLst>
        </c:ser>
        <c:ser>
          <c:idx val="1"/>
          <c:order val="1"/>
          <c:tx>
            <c:strRef>
              <c:f>'OD Results Inc Sev Qtr'!$L$2</c:f>
              <c:strCache>
                <c:ptCount val="1"/>
                <c:pt idx="0">
                  <c:v>Projected Severity</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xVal>
            <c:numRef>
              <c:f>'OD Results Inc Sev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'OD Results Inc Sev Qtr'!$L$3:$L$50</c:f>
              <c:numCache>
                <c:formatCode>_-* #,##0_-;\-* #,##0_-;_-* "-"??_-;_-@_-</c:formatCode>
                <c:ptCount val="48"/>
                <c:pt idx="0">
                  <c:v>5601.1583151075556</c:v>
                </c:pt>
                <c:pt idx="1">
                  <c:v>5777.8321050268114</c:v>
                </c:pt>
                <c:pt idx="2">
                  <c:v>5727.0449919791454</c:v>
                </c:pt>
                <c:pt idx="3">
                  <c:v>5816.6070771118839</c:v>
                </c:pt>
                <c:pt idx="4">
                  <c:v>5743.4883031692088</c:v>
                </c:pt>
                <c:pt idx="5">
                  <c:v>5912.9622888212825</c:v>
                </c:pt>
                <c:pt idx="6">
                  <c:v>5836.6287989516659</c:v>
                </c:pt>
                <c:pt idx="7">
                  <c:v>6034.9949700010347</c:v>
                </c:pt>
                <c:pt idx="8">
                  <c:v>6201.5482940893799</c:v>
                </c:pt>
                <c:pt idx="9">
                  <c:v>6233.5491171440272</c:v>
                </c:pt>
                <c:pt idx="10">
                  <c:v>6263.799936162719</c:v>
                </c:pt>
                <c:pt idx="11">
                  <c:v>6719.981335034804</c:v>
                </c:pt>
                <c:pt idx="12">
                  <c:v>6688.5494371323111</c:v>
                </c:pt>
                <c:pt idx="13">
                  <c:v>7048.4418732505219</c:v>
                </c:pt>
                <c:pt idx="14">
                  <c:v>7327.6452157152808</c:v>
                </c:pt>
                <c:pt idx="15">
                  <c:v>7392.1691401277794</c:v>
                </c:pt>
                <c:pt idx="16">
                  <c:v>7268.2408158456865</c:v>
                </c:pt>
                <c:pt idx="17">
                  <c:v>7456.5686383179773</c:v>
                </c:pt>
                <c:pt idx="18">
                  <c:v>7535.6817982059065</c:v>
                </c:pt>
                <c:pt idx="19">
                  <c:v>7736.5029234560752</c:v>
                </c:pt>
                <c:pt idx="20">
                  <c:v>7643.7485005015933</c:v>
                </c:pt>
                <c:pt idx="21">
                  <c:v>7878.9910785492038</c:v>
                </c:pt>
                <c:pt idx="22">
                  <c:v>8197.0698441458644</c:v>
                </c:pt>
                <c:pt idx="23">
                  <c:v>8497.9145568665317</c:v>
                </c:pt>
                <c:pt idx="24">
                  <c:v>8483.3247298079677</c:v>
                </c:pt>
                <c:pt idx="25">
                  <c:v>8632.7496137965554</c:v>
                </c:pt>
                <c:pt idx="26">
                  <c:v>8570.2957096794016</c:v>
                </c:pt>
                <c:pt idx="27">
                  <c:v>8836.2743611924179</c:v>
                </c:pt>
                <c:pt idx="28">
                  <c:v>8660.2694050238406</c:v>
                </c:pt>
                <c:pt idx="29">
                  <c:v>8755.4059685383454</c:v>
                </c:pt>
                <c:pt idx="30">
                  <c:v>8901.6426349287358</c:v>
                </c:pt>
                <c:pt idx="31">
                  <c:v>8782.8974520187185</c:v>
                </c:pt>
                <c:pt idx="32">
                  <c:v>8608.7435695524964</c:v>
                </c:pt>
                <c:pt idx="33">
                  <c:v>8577.216312356948</c:v>
                </c:pt>
                <c:pt idx="34">
                  <c:v>8237.650200613276</c:v>
                </c:pt>
                <c:pt idx="35">
                  <c:v>8339.040954688533</c:v>
                </c:pt>
                <c:pt idx="36">
                  <c:v>8097.9431913214139</c:v>
                </c:pt>
                <c:pt idx="37">
                  <c:v>8203.7476659793865</c:v>
                </c:pt>
                <c:pt idx="38">
                  <c:v>8317.0542140940397</c:v>
                </c:pt>
                <c:pt idx="39">
                  <c:v>8404.7560145004172</c:v>
                </c:pt>
                <c:pt idx="40">
                  <c:v>8257.8242691578052</c:v>
                </c:pt>
                <c:pt idx="41">
                  <c:v>8962.4222909227519</c:v>
                </c:pt>
                <c:pt idx="42">
                  <c:v>8229.7998018245144</c:v>
                </c:pt>
                <c:pt idx="43">
                  <c:v>8451.2934409737009</c:v>
                </c:pt>
                <c:pt idx="44">
                  <c:v>8128.8451323524341</c:v>
                </c:pt>
                <c:pt idx="45">
                  <c:v>8317.816643842707</c:v>
                </c:pt>
                <c:pt idx="46">
                  <c:v>8207.6018598380851</c:v>
                </c:pt>
                <c:pt idx="47">
                  <c:v>8028.2557609686091</c:v>
                </c:pt>
              </c:numCache>
            </c:numRef>
          </c:yVal>
          <c:smooth val="0"/>
          <c:extLst>
            <c:ext xmlns:c16="http://schemas.microsoft.com/office/drawing/2014/chart" uri="{C3380CC4-5D6E-409C-BE32-E72D297353CC}">
              <c16:uniqueId val="{00000003-7810-4DB2-978C-245DBB8C3446}"/>
            </c:ext>
          </c:extLst>
        </c:ser>
        <c:ser>
          <c:idx val="2"/>
          <c:order val="2"/>
          <c:tx>
            <c:v>Trended quarters</c:v>
          </c:tx>
          <c:spPr>
            <a:ln w="19050" cap="rnd">
              <a:solidFill>
                <a:schemeClr val="accent3"/>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exp"/>
            <c:dispRSqr val="0"/>
            <c:dispEq val="0"/>
          </c:trendline>
          <c:xVal>
            <c:numRef>
              <c:f>'OD Results Inc Sev Qtr'!$B$3:$B$33</c:f>
              <c:numCache>
                <c:formatCode>m/d/yyyy</c:formatCode>
                <c:ptCount val="31"/>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numCache>
            </c:numRef>
          </c:xVal>
          <c:yVal>
            <c:numRef>
              <c:f>'OD Results Inc Sev Qtr'!$L$3:$L$33</c:f>
              <c:numCache>
                <c:formatCode>_-* #,##0_-;\-* #,##0_-;_-* "-"??_-;_-@_-</c:formatCode>
                <c:ptCount val="31"/>
                <c:pt idx="0">
                  <c:v>5601.1583151075556</c:v>
                </c:pt>
                <c:pt idx="1">
                  <c:v>5777.8321050268114</c:v>
                </c:pt>
                <c:pt idx="2">
                  <c:v>5727.0449919791454</c:v>
                </c:pt>
                <c:pt idx="3">
                  <c:v>5816.6070771118839</c:v>
                </c:pt>
                <c:pt idx="4">
                  <c:v>5743.4883031692088</c:v>
                </c:pt>
                <c:pt idx="5">
                  <c:v>5912.9622888212825</c:v>
                </c:pt>
                <c:pt idx="6">
                  <c:v>5836.6287989516659</c:v>
                </c:pt>
                <c:pt idx="7">
                  <c:v>6034.9949700010347</c:v>
                </c:pt>
                <c:pt idx="8">
                  <c:v>6201.5482940893799</c:v>
                </c:pt>
                <c:pt idx="9">
                  <c:v>6233.5491171440272</c:v>
                </c:pt>
                <c:pt idx="10">
                  <c:v>6263.799936162719</c:v>
                </c:pt>
                <c:pt idx="11">
                  <c:v>6719.981335034804</c:v>
                </c:pt>
                <c:pt idx="12">
                  <c:v>6688.5494371323111</c:v>
                </c:pt>
                <c:pt idx="13">
                  <c:v>7048.4418732505219</c:v>
                </c:pt>
                <c:pt idx="14">
                  <c:v>7327.6452157152808</c:v>
                </c:pt>
                <c:pt idx="15">
                  <c:v>7392.1691401277794</c:v>
                </c:pt>
                <c:pt idx="16">
                  <c:v>7268.2408158456865</c:v>
                </c:pt>
                <c:pt idx="17">
                  <c:v>7456.5686383179773</c:v>
                </c:pt>
                <c:pt idx="18">
                  <c:v>7535.6817982059065</c:v>
                </c:pt>
                <c:pt idx="19">
                  <c:v>7736.5029234560752</c:v>
                </c:pt>
                <c:pt idx="20">
                  <c:v>7643.7485005015933</c:v>
                </c:pt>
                <c:pt idx="21">
                  <c:v>7878.9910785492038</c:v>
                </c:pt>
                <c:pt idx="22">
                  <c:v>8197.0698441458644</c:v>
                </c:pt>
                <c:pt idx="23">
                  <c:v>8497.9145568665317</c:v>
                </c:pt>
                <c:pt idx="24">
                  <c:v>8483.3247298079677</c:v>
                </c:pt>
                <c:pt idx="25">
                  <c:v>8632.7496137965554</c:v>
                </c:pt>
                <c:pt idx="26">
                  <c:v>8570.2957096794016</c:v>
                </c:pt>
                <c:pt idx="27">
                  <c:v>8836.2743611924179</c:v>
                </c:pt>
                <c:pt idx="28">
                  <c:v>8660.2694050238406</c:v>
                </c:pt>
                <c:pt idx="29">
                  <c:v>8755.4059685383454</c:v>
                </c:pt>
                <c:pt idx="30">
                  <c:v>8901.6426349287358</c:v>
                </c:pt>
              </c:numCache>
            </c:numRef>
          </c:yVal>
          <c:smooth val="0"/>
          <c:extLst>
            <c:ext xmlns:c16="http://schemas.microsoft.com/office/drawing/2014/chart" uri="{C3380CC4-5D6E-409C-BE32-E72D297353CC}">
              <c16:uniqueId val="{00000005-7810-4DB2-978C-245DBB8C3446}"/>
            </c:ext>
          </c:extLst>
        </c:ser>
        <c:dLbls>
          <c:showLegendKey val="0"/>
          <c:showVal val="0"/>
          <c:showCatName val="0"/>
          <c:showSerName val="0"/>
          <c:showPercent val="0"/>
          <c:showBubbleSize val="0"/>
        </c:dLbls>
        <c:axId val="422357312"/>
        <c:axId val="899115664"/>
      </c:scatterChart>
      <c:valAx>
        <c:axId val="422357312"/>
        <c:scaling>
          <c:orientation val="minMax"/>
          <c:max val="44562"/>
          <c:min val="4017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15664"/>
        <c:crosses val="autoZero"/>
        <c:crossBetween val="midCat"/>
        <c:majorUnit val="365.4"/>
      </c:valAx>
      <c:valAx>
        <c:axId val="89911566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a:t>
                </a:r>
                <a:r>
                  <a:rPr lang="en-GB" baseline="0"/>
                  <a:t> Cost per Claim</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5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a:t>Annual Motor OD Inc Severity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'OD Results Inc Sev wage'!$B$21</c:f>
              <c:strCache>
                <c:ptCount val="1"/>
                <c:pt idx="0">
                  <c:v>Reported Severity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'OD Results Inc Sev wage'!$A$22:$A$33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'OD Results Inc Sev wage'!$B$22:$B$33</c:f>
              <c:numCache>
                <c:formatCode>_-* #,##0_-;\-* #,##0_-;_-* "-"??_-;_-@_-</c:formatCode>
                <c:ptCount val="12"/>
                <c:pt idx="0">
                  <c:v>5732.7870033859308</c:v>
                </c:pt>
                <c:pt idx="1">
                  <c:v>5882.3463788835716</c:v>
                </c:pt>
                <c:pt idx="2">
                  <c:v>6357.9229407617422</c:v>
                </c:pt>
                <c:pt idx="3">
                  <c:v>7120.0809324640904</c:v>
                </c:pt>
                <c:pt idx="4">
                  <c:v>7502.0891197662586</c:v>
                </c:pt>
                <c:pt idx="5">
                  <c:v>8063.7101244545656</c:v>
                </c:pt>
                <c:pt idx="6">
                  <c:v>8698.396072762318</c:v>
                </c:pt>
                <c:pt idx="7">
                  <c:v>8857.7833909945257</c:v>
                </c:pt>
                <c:pt idx="8">
                  <c:v>8535.3316307612222</c:v>
                </c:pt>
                <c:pt idx="9">
                  <c:v>8384.7278355793405</c:v>
                </c:pt>
                <c:pt idx="10">
                  <c:v>8571.0517939796646</c:v>
                </c:pt>
                <c:pt idx="11">
                  <c:v>8514.8501063254917</c:v>
                </c:pt>
              </c:numCache>
            </c:numRef>
          </c:yVal>
          <c:smooth val="0"/>
          <c:extLst>
            <c:ext xmlns:c16="http://schemas.microsoft.com/office/drawing/2014/chart" uri="{C3380CC4-5D6E-409C-BE32-E72D297353CC}">
              <c16:uniqueId val="{00000000-4A8E-4830-950E-7FA5B7CBE2E2}"/>
            </c:ext>
          </c:extLst>
        </c:ser>
        <c:ser>
          <c:idx val="2"/>
          <c:order val="1"/>
          <c:tx>
            <c:strRef>
              <c:f>'OD Results Inc Sev wage'!$C$21</c:f>
              <c:strCache>
                <c:ptCount val="1"/>
                <c:pt idx="0">
                  <c:v>Projected Severity</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xVal>
            <c:numRef>
              <c:f>'OD Results Inc Sev wage'!$A$22:$A$33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'OD Results Inc Sev wage'!$C$22:$C$33</c:f>
              <c:numCache>
                <c:formatCode>_-* #,##0_-;\-* #,##0_-;_-* "-"??_-;_-@_-</c:formatCode>
                <c:ptCount val="12"/>
                <c:pt idx="0">
                  <c:v>5732.7870033859308</c:v>
                </c:pt>
                <c:pt idx="1">
                  <c:v>5882.3463788835716</c:v>
                </c:pt>
                <c:pt idx="2">
                  <c:v>6357.9434505524423</c:v>
                </c:pt>
                <c:pt idx="3">
                  <c:v>7120.0086520836821</c:v>
                </c:pt>
                <c:pt idx="4">
                  <c:v>7504.2227384277712</c:v>
                </c:pt>
                <c:pt idx="5">
                  <c:v>8060.5653471242222</c:v>
                </c:pt>
                <c:pt idx="6">
                  <c:v>8634.0390470144957</c:v>
                </c:pt>
                <c:pt idx="7">
                  <c:v>8777.2681687106433</c:v>
                </c:pt>
                <c:pt idx="8">
                  <c:v>8441.3881079737566</c:v>
                </c:pt>
                <c:pt idx="9">
                  <c:v>8261.8175980691776</c:v>
                </c:pt>
                <c:pt idx="10">
                  <c:v>8412.201612730365</c:v>
                </c:pt>
                <c:pt idx="11">
                  <c:v>8157.1128512213227</c:v>
                </c:pt>
              </c:numCache>
            </c:numRef>
          </c:yVal>
          <c:smooth val="0"/>
          <c:extLst>
            <c:ext xmlns:c16="http://schemas.microsoft.com/office/drawing/2014/chart" uri="{C3380CC4-5D6E-409C-BE32-E72D297353CC}">
              <c16:uniqueId val="{00000001-4A8E-4830-950E-7FA5B7CBE2E2}"/>
            </c:ext>
          </c:extLst>
        </c:ser>
        <c:ser>
          <c:idx val="3"/>
          <c:order val="2"/>
          <c:tx>
            <c:strRef>
              <c:f>'OD Results Inc Sev wage'!$M$4</c:f>
              <c:strCache>
                <c:ptCount val="1"/>
                <c:pt idx="0">
                  <c:v>CPI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'OD Results Inc Sev wage'!$B$5:$B$16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'OD Results Inc Sev wage'!$M$5:$M$16</c:f>
              <c:numCache>
                <c:formatCode>_-* #,##0_-;\-* #,##0_-;_-* "-"??_-;_-@_-</c:formatCode>
                <c:ptCount val="12"/>
                <c:pt idx="0">
                  <c:v>5732.7870033859308</c:v>
                </c:pt>
                <c:pt idx="1">
                  <c:v>5908.3120551598358</c:v>
                </c:pt>
                <c:pt idx="2">
                  <c:v>5970.6240710819447</c:v>
                </c:pt>
                <c:pt idx="3">
                  <c:v>6174.5543050088427</c:v>
                </c:pt>
                <c:pt idx="4">
                  <c:v>6350.1608953347823</c:v>
                </c:pt>
                <c:pt idx="5">
                  <c:v>6531.432214380914</c:v>
                </c:pt>
                <c:pt idx="6">
                  <c:v>6650.3915175049378</c:v>
                </c:pt>
                <c:pt idx="7">
                  <c:v>6893.9748524731767</c:v>
                </c:pt>
                <c:pt idx="8">
                  <c:v>6905.3043099135602</c:v>
                </c:pt>
                <c:pt idx="9">
                  <c:v>6984.6105119962422</c:v>
                </c:pt>
                <c:pt idx="10">
                  <c:v>6893.9748524731776</c:v>
                </c:pt>
                <c:pt idx="11">
                  <c:v>7126.2287300010321</c:v>
                </c:pt>
              </c:numCache>
            </c:numRef>
          </c:yVal>
          <c:smooth val="0"/>
          <c:extLst>
            <c:ext xmlns:c16="http://schemas.microsoft.com/office/drawing/2014/chart" uri="{C3380CC4-5D6E-409C-BE32-E72D297353CC}">
              <c16:uniqueId val="{00000002-4A8E-4830-950E-7FA5B7CBE2E2}"/>
            </c:ext>
          </c:extLst>
        </c:ser>
        <c:ser>
          <c:idx val="4"/>
          <c:order val="3"/>
          <c:tx>
            <c:strRef>
              <c:f>'OD Results Inc Sev wage'!$N$4</c:f>
              <c:strCache>
                <c:ptCount val="1"/>
                <c:pt idx="0">
                  <c:v>Parts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xVal>
            <c:numRef>
              <c:f>'OD Results Inc Sev wage'!$B$5:$B$16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'OD Results Inc Sev wage'!$N$5:$N$16</c:f>
              <c:numCache>
                <c:formatCode>_-* #,##0_-;\-* #,##0_-;_-* "-"??_-;_-@_-</c:formatCode>
                <c:ptCount val="12"/>
                <c:pt idx="0">
                  <c:v>5732.7870033859308</c:v>
                </c:pt>
                <c:pt idx="1">
                  <c:v>6093.4656907428134</c:v>
                </c:pt>
                <c:pt idx="2">
                  <c:v>6183.6557472200438</c:v>
                </c:pt>
                <c:pt idx="3">
                  <c:v>6200.5663828095248</c:v>
                </c:pt>
                <c:pt idx="4">
                  <c:v>6183.6557472200448</c:v>
                </c:pt>
                <c:pt idx="5">
                  <c:v>6296.3933178165817</c:v>
                </c:pt>
                <c:pt idx="6">
                  <c:v>6318.940831935889</c:v>
                </c:pt>
                <c:pt idx="7">
                  <c:v>6488.0471878306944</c:v>
                </c:pt>
                <c:pt idx="8">
                  <c:v>6256.9351681077942</c:v>
                </c:pt>
                <c:pt idx="9">
                  <c:v>6251.2982895779678</c:v>
                </c:pt>
                <c:pt idx="10">
                  <c:v>6273.8458036972752</c:v>
                </c:pt>
                <c:pt idx="11">
                  <c:v>6431.6784025324268</c:v>
                </c:pt>
              </c:numCache>
            </c:numRef>
          </c:yVal>
          <c:smooth val="0"/>
          <c:extLst>
            <c:ext xmlns:c16="http://schemas.microsoft.com/office/drawing/2014/chart" uri="{C3380CC4-5D6E-409C-BE32-E72D297353CC}">
              <c16:uniqueId val="{00000003-4A8E-4830-950E-7FA5B7CBE2E2}"/>
            </c:ext>
          </c:extLst>
        </c:ser>
        <c:ser>
          <c:idx val="5"/>
          <c:order val="4"/>
          <c:tx>
            <c:strRef>
              <c:f>'OD Results Inc Sev wage'!$O$4</c:f>
              <c:strCache>
                <c:ptCount val="1"/>
                <c:pt idx="0">
                  <c:v>Repair Costs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xVal>
            <c:numRef>
              <c:f>'OD Results Inc Sev wage'!$B$5:$B$16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'OD Results Inc Sev wage'!$O$5:$O$16</c:f>
              <c:numCache>
                <c:formatCode>_-* #,##0_-;\-* #,##0_-;_-* "-"??_-;_-@_-</c:formatCode>
                <c:ptCount val="12"/>
                <c:pt idx="0">
                  <c:v>5732.7870033859308</c:v>
                </c:pt>
                <c:pt idx="1">
                  <c:v>5983.4400974906475</c:v>
                </c:pt>
                <c:pt idx="2">
                  <c:v>6165.7925576046482</c:v>
                </c:pt>
                <c:pt idx="3">
                  <c:v>6422.2257046399618</c:v>
                </c:pt>
                <c:pt idx="4">
                  <c:v>6855.3127974107128</c:v>
                </c:pt>
                <c:pt idx="5">
                  <c:v>7402.3701777527158</c:v>
                </c:pt>
                <c:pt idx="6">
                  <c:v>7698.6929254379666</c:v>
                </c:pt>
                <c:pt idx="7">
                  <c:v>8012.1112162589052</c:v>
                </c:pt>
                <c:pt idx="8">
                  <c:v>8137.4785325872817</c:v>
                </c:pt>
                <c:pt idx="9">
                  <c:v>8388.2131652440312</c:v>
                </c:pt>
                <c:pt idx="10">
                  <c:v>8564.8671109794705</c:v>
                </c:pt>
                <c:pt idx="11">
                  <c:v>8912.4764880717848</c:v>
                </c:pt>
              </c:numCache>
            </c:numRef>
          </c:yVal>
          <c:smooth val="0"/>
          <c:extLst>
            <c:ext xmlns:c16="http://schemas.microsoft.com/office/drawing/2014/chart" uri="{C3380CC4-5D6E-409C-BE32-E72D297353CC}">
              <c16:uniqueId val="{00000004-4A8E-4830-950E-7FA5B7CBE2E2}"/>
            </c:ext>
          </c:extLst>
        </c:ser>
        <c:ser>
          <c:idx val="6"/>
          <c:order val="5"/>
          <c:tx>
            <c:strRef>
              <c:f>'OD Results Inc Sev wage'!$P$4</c:f>
              <c:strCache>
                <c:ptCount val="1"/>
                <c:pt idx="0">
                  <c:v>REER</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'OD Results Inc Sev wage'!$B$5:$B$16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'OD Results Inc Sev wage'!$P$5:$P$16</c:f>
              <c:numCache>
                <c:formatCode>_-* #,##0_-;\-* #,##0_-;_-* "-"??_-;_-@_-</c:formatCode>
                <c:ptCount val="12"/>
                <c:pt idx="0">
                  <c:v>5732.7870033859308</c:v>
                </c:pt>
                <c:pt idx="1">
                  <c:v>5845.9722739016697</c:v>
                </c:pt>
                <c:pt idx="2">
                  <c:v>5911.8806890300211</c:v>
                </c:pt>
                <c:pt idx="3">
                  <c:v>5645.0469349965097</c:v>
                </c:pt>
                <c:pt idx="4">
                  <c:v>5643.2836168438398</c:v>
                </c:pt>
                <c:pt idx="5">
                  <c:v>6118.3597789478417</c:v>
                </c:pt>
                <c:pt idx="6">
                  <c:v>6548.395915433096</c:v>
                </c:pt>
                <c:pt idx="7">
                  <c:v>6793.1019829494653</c:v>
                </c:pt>
                <c:pt idx="8">
                  <c:v>6497.4061840970298</c:v>
                </c:pt>
                <c:pt idx="9">
                  <c:v>6562.4382882892996</c:v>
                </c:pt>
                <c:pt idx="10">
                  <c:v>6791.0805626393039</c:v>
                </c:pt>
                <c:pt idx="11">
                  <c:v>6865.7092042937556</c:v>
                </c:pt>
              </c:numCache>
            </c:numRef>
          </c:yVal>
          <c:smooth val="0"/>
          <c:extLst>
            <c:ext xmlns:c16="http://schemas.microsoft.com/office/drawing/2014/chart" uri="{C3380CC4-5D6E-409C-BE32-E72D297353CC}">
              <c16:uniqueId val="{00000005-4A8E-4830-950E-7FA5B7CBE2E2}"/>
            </c:ext>
          </c:extLst>
        </c:ser>
        <c:ser>
          <c:idx val="0"/>
          <c:order val="6"/>
          <c:tx>
            <c:strRef>
              <c:f>'OD Results Inc Sev wage'!$Q$4</c:f>
              <c:strCache>
                <c:ptCount val="1"/>
                <c:pt idx="0">
                  <c:v>Comp Premiums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'OD Results Inc Sev wage'!$B$5:$B$16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'OD Results Inc Sev wage'!$Q$5:$Q$16</c:f>
              <c:numCache>
                <c:formatCode>_-* #,##0_-;\-* #,##0_-;_-* "-"??_-;_-@_-</c:formatCode>
                <c:ptCount val="12"/>
                <c:pt idx="0">
                  <c:v>5732.7870033859308</c:v>
                </c:pt>
                <c:pt idx="1">
                  <c:v>6012.8035021019068</c:v>
                </c:pt>
                <c:pt idx="2">
                  <c:v>6457.0537741377902</c:v>
                </c:pt>
                <c:pt idx="3">
                  <c:v>6662.8564222934192</c:v>
                </c:pt>
                <c:pt idx="4">
                  <c:v>6857.5798187191776</c:v>
                </c:pt>
                <c:pt idx="5">
                  <c:v>6914.3348995555916</c:v>
                </c:pt>
                <c:pt idx="6">
                  <c:v>6879.1326740242685</c:v>
                </c:pt>
                <c:pt idx="7">
                  <c:v>6795.1475104212723</c:v>
                </c:pt>
                <c:pt idx="8">
                  <c:v>6685.4074262670283</c:v>
                </c:pt>
                <c:pt idx="9">
                  <c:v>6699.7039970801306</c:v>
                </c:pt>
                <c:pt idx="10">
                  <c:v>6705.308337908632</c:v>
                </c:pt>
                <c:pt idx="11">
                  <c:v>6766.3422528450083</c:v>
                </c:pt>
              </c:numCache>
            </c:numRef>
          </c:yVal>
          <c:smooth val="0"/>
          <c:extLst>
            <c:ext xmlns:c16="http://schemas.microsoft.com/office/drawing/2014/chart" uri="{C3380CC4-5D6E-409C-BE32-E72D297353CC}">
              <c16:uniqueId val="{00000006-4A8E-4830-950E-7FA5B7CBE2E2}"/>
            </c:ext>
          </c:extLst>
        </c:ser>
        <c:ser>
          <c:idx val="7"/>
          <c:order val="7"/>
          <c:tx>
            <c:strRef>
              <c:f>'OD Results Inc Sev wage'!$R$4</c:f>
              <c:strCache>
                <c:ptCount val="1"/>
                <c:pt idx="0">
                  <c:v>Wage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'OD Results Inc Sev wage'!$B$5:$B$16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'OD Results Inc Sev wage'!$R$5:$R$16</c:f>
              <c:numCache>
                <c:formatCode>_-* #,##0_-;\-* #,##0_-;_-* "-"??_-;_-@_-</c:formatCode>
                <c:ptCount val="12"/>
                <c:pt idx="0">
                  <c:v>5732.7870033859308</c:v>
                </c:pt>
                <c:pt idx="1">
                  <c:v>5800.8934605542554</c:v>
                </c:pt>
                <c:pt idx="2">
                  <c:v>6076.2804395392195</c:v>
                </c:pt>
                <c:pt idx="3">
                  <c:v>6473.0745813025023</c:v>
                </c:pt>
                <c:pt idx="4">
                  <c:v>7038.6542908307629</c:v>
                </c:pt>
                <c:pt idx="5">
                  <c:v>7364.3808251140554</c:v>
                </c:pt>
                <c:pt idx="6">
                  <c:v>7867.7763780973246</c:v>
                </c:pt>
                <c:pt idx="7">
                  <c:v>8525.1517472872401</c:v>
                </c:pt>
                <c:pt idx="8">
                  <c:v>9141.0710121138272</c:v>
                </c:pt>
                <c:pt idx="9">
                  <c:v>9546.74860481211</c:v>
                </c:pt>
                <c:pt idx="10">
                  <c:v>8685.0538641172207</c:v>
                </c:pt>
                <c:pt idx="11">
                  <c:v>9041.1410725460264</c:v>
                </c:pt>
              </c:numCache>
            </c:numRef>
          </c:yVal>
          <c:smooth val="0"/>
          <c:extLst>
            <c:ext xmlns:c16="http://schemas.microsoft.com/office/drawing/2014/chart" uri="{C3380CC4-5D6E-409C-BE32-E72D297353CC}">
              <c16:uniqueId val="{00000007-4A8E-4830-950E-7FA5B7CBE2E2}"/>
            </c:ext>
          </c:extLst>
        </c:ser>
        <c:dLbls>
          <c:showLegendKey val="0"/>
          <c:showVal val="0"/>
          <c:showCatName val="0"/>
          <c:showSerName val="0"/>
          <c:showPercent val="0"/>
          <c:showBubbleSize val="0"/>
        </c:dLbls>
        <c:axId val="692073624"/>
        <c:axId val="692073952"/>
      </c:scatterChart>
      <c:valAx>
        <c:axId val="692073624"/>
        <c:scaling>
          <c:orientation val="minMax"/>
          <c:max val="2021"/>
          <c:min val="20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a:t>
                </a:r>
                <a:r>
                  <a:rPr lang="en-GB" baseline="0"/>
                  <a:t> Year</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73952"/>
        <c:crosses val="autoZero"/>
        <c:crossBetween val="midCat"/>
        <c:majorUnit val="1"/>
      </c:valAx>
      <c:valAx>
        <c:axId val="692073952"/>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cost per claim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736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a:effectLst/>
              </a:rPr>
              <a:t>Quarterly Motor BI Frequency</a:t>
            </a:r>
            <a:endParaRPr lang="en-GB">
              <a:effectLst/>
            </a:endParaRPr>
          </a:p>
        </c:rich>
      </c:tx>
      <c:layout>
        <c:manualLayout>
          <c:xMode val="edge"/>
          <c:yMode val="edge"/>
          <c:x val="0.34679010295871171"/>
          <c:y val="3.39340246773474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'BI Rep and Clos Freq Qtr'!$L$2</c:f>
              <c:strCache>
                <c:ptCount val="1"/>
                <c:pt idx="0">
                  <c:v>Proj Freq Settled Basis</c:v>
                </c:pt>
              </c:strCache>
            </c:strRef>
          </c:tx>
          <c:spPr>
            <a:ln w="19050" cap="rnd">
              <a:solidFill>
                <a:schemeClr val="accent1"/>
              </a:solidFill>
              <a:round/>
            </a:ln>
            <a:effectLst/>
          </c:spPr>
          <c:marker>
            <c:symbol val="circle"/>
            <c:size val="5"/>
            <c:spPr>
              <a:solidFill>
                <a:schemeClr val="accent2"/>
              </a:solidFill>
              <a:ln w="9525">
                <a:solidFill>
                  <a:schemeClr val="accent2"/>
                </a:solidFill>
              </a:ln>
              <a:effectLst/>
            </c:spPr>
          </c:marker>
          <c:xVal>
            <c:numRef>
              <c:f>'BI Rep and Clos Freq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'BI Rep and Clos Freq Qtr'!$L$3:$L$50</c:f>
              <c:numCache>
                <c:formatCode>0.00%</c:formatCode>
                <c:ptCount val="48"/>
                <c:pt idx="0">
                  <c:v>3.1961641879130363E-3</c:v>
                </c:pt>
                <c:pt idx="1">
                  <c:v>3.0476973930156702E-3</c:v>
                </c:pt>
                <c:pt idx="2">
                  <c:v>2.9974313294104001E-3</c:v>
                </c:pt>
                <c:pt idx="3">
                  <c:v>2.6929690745739424E-3</c:v>
                </c:pt>
                <c:pt idx="4">
                  <c:v>2.9154811846491845E-3</c:v>
                </c:pt>
                <c:pt idx="5">
                  <c:v>2.9815748989480122E-3</c:v>
                </c:pt>
                <c:pt idx="6">
                  <c:v>3.2708925041493192E-3</c:v>
                </c:pt>
                <c:pt idx="7">
                  <c:v>3.0692801763057059E-3</c:v>
                </c:pt>
                <c:pt idx="8">
                  <c:v>3.5863227055055857E-3</c:v>
                </c:pt>
                <c:pt idx="9">
                  <c:v>3.8091021563289905E-3</c:v>
                </c:pt>
                <c:pt idx="10">
                  <c:v>3.9658540375222774E-3</c:v>
                </c:pt>
                <c:pt idx="11">
                  <c:v>3.4298503859378992E-3</c:v>
                </c:pt>
                <c:pt idx="12">
                  <c:v>3.6485787896261869E-3</c:v>
                </c:pt>
                <c:pt idx="13">
                  <c:v>3.3670735864301964E-3</c:v>
                </c:pt>
                <c:pt idx="14">
                  <c:v>3.3928674543765012E-3</c:v>
                </c:pt>
                <c:pt idx="15">
                  <c:v>2.8208761234991462E-3</c:v>
                </c:pt>
                <c:pt idx="16">
                  <c:v>3.202065564810402E-3</c:v>
                </c:pt>
                <c:pt idx="17">
                  <c:v>3.0148297570383488E-3</c:v>
                </c:pt>
                <c:pt idx="18">
                  <c:v>3.153053435784607E-3</c:v>
                </c:pt>
                <c:pt idx="19">
                  <c:v>2.6682438458237746E-3</c:v>
                </c:pt>
                <c:pt idx="20">
                  <c:v>2.9766721587300999E-3</c:v>
                </c:pt>
                <c:pt idx="21">
                  <c:v>2.8911862961045628E-3</c:v>
                </c:pt>
                <c:pt idx="22">
                  <c:v>2.9303018682340525E-3</c:v>
                </c:pt>
                <c:pt idx="23">
                  <c:v>2.6838812028121251E-3</c:v>
                </c:pt>
                <c:pt idx="24">
                  <c:v>2.8862262795003135E-3</c:v>
                </c:pt>
                <c:pt idx="25">
                  <c:v>2.8640857134865079E-3</c:v>
                </c:pt>
                <c:pt idx="26">
                  <c:v>2.9292114484993749E-3</c:v>
                </c:pt>
                <c:pt idx="27">
                  <c:v>2.6627323525763758E-3</c:v>
                </c:pt>
                <c:pt idx="28">
                  <c:v>2.8501523411927931E-3</c:v>
                </c:pt>
                <c:pt idx="29">
                  <c:v>2.910782121304834E-3</c:v>
                </c:pt>
                <c:pt idx="30">
                  <c:v>2.8889335362391306E-3</c:v>
                </c:pt>
                <c:pt idx="31">
                  <c:v>2.6106346348910383E-3</c:v>
                </c:pt>
                <c:pt idx="32">
                  <c:v>2.7746122356854842E-3</c:v>
                </c:pt>
                <c:pt idx="33">
                  <c:v>2.8179783908870593E-3</c:v>
                </c:pt>
                <c:pt idx="34">
                  <c:v>2.8678689899247871E-3</c:v>
                </c:pt>
                <c:pt idx="35">
                  <c:v>2.7367022550918536E-3</c:v>
                </c:pt>
                <c:pt idx="36">
                  <c:v>3.1727434342987758E-3</c:v>
                </c:pt>
                <c:pt idx="37">
                  <c:v>3.1898178438284678E-3</c:v>
                </c:pt>
                <c:pt idx="38">
                  <c:v>3.2147726293109019E-3</c:v>
                </c:pt>
                <c:pt idx="39">
                  <c:v>2.8948054090973184E-3</c:v>
                </c:pt>
                <c:pt idx="40">
                  <c:v>2.7703760910712501E-3</c:v>
                </c:pt>
                <c:pt idx="41">
                  <c:v>1.5856617791594912E-3</c:v>
                </c:pt>
                <c:pt idx="42">
                  <c:v>3.2685386074958137E-3</c:v>
                </c:pt>
                <c:pt idx="43">
                  <c:v>3.0009470152200751E-3</c:v>
                </c:pt>
                <c:pt idx="44">
                  <c:v>3.0298625934787431E-3</c:v>
                </c:pt>
                <c:pt idx="45">
                  <c:v>3.1656484185550431E-3</c:v>
                </c:pt>
                <c:pt idx="46">
                  <c:v>3.0792604255225737E-3</c:v>
                </c:pt>
                <c:pt idx="47">
                  <c:v>4.1727484932312479E-3</c:v>
                </c:pt>
              </c:numCache>
            </c:numRef>
          </c:yVal>
          <c:smooth val="0"/>
          <c:extLst>
            <c:ext xmlns:c16="http://schemas.microsoft.com/office/drawing/2014/chart" uri="{C3380CC4-5D6E-409C-BE32-E72D297353CC}">
              <c16:uniqueId val="{00000000-8116-4D92-B1A8-091382F5DAA2}"/>
            </c:ext>
          </c:extLst>
        </c:ser>
        <c:ser>
          <c:idx val="1"/>
          <c:order val="1"/>
          <c:tx>
            <c:strRef>
              <c:f>'BI Rep and Clos Freq Qtr'!$K$2</c:f>
              <c:strCache>
                <c:ptCount val="1"/>
                <c:pt idx="0">
                  <c:v>Proj Freq Reported Basis</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dPt>
            <c:idx val="13"/>
            <c:marker>
              <c:symbol val="circle"/>
              <c:size val="5"/>
              <c:spPr>
                <a:solidFill>
                  <a:schemeClr val="accent3"/>
                </a:solidFill>
                <a:ln w="9525">
                  <a:solidFill>
                    <a:schemeClr val="accent3"/>
                  </a:solidFill>
                </a:ln>
                <a:effectLst/>
              </c:spPr>
            </c:marker>
            <c:bubble3D val="0"/>
            <c:spPr>
              <a:ln w="19050" cap="rnd">
                <a:solidFill>
                  <a:schemeClr val="accent3"/>
                </a:solidFill>
                <a:round/>
              </a:ln>
              <a:effectLst/>
            </c:spPr>
            <c:extLst>
              <c:ext xmlns:c16="http://schemas.microsoft.com/office/drawing/2014/chart" uri="{C3380CC4-5D6E-409C-BE32-E72D297353CC}">
                <c16:uniqueId val="{00000002-8116-4D92-B1A8-091382F5DAA2}"/>
              </c:ext>
            </c:extLst>
          </c:dPt>
          <c:xVal>
            <c:numRef>
              <c:f>'BI Rep and Clos Freq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'BI Rep and Clos Freq Qtr'!$K$3:$K$50</c:f>
              <c:numCache>
                <c:formatCode>0.00%</c:formatCode>
                <c:ptCount val="48"/>
                <c:pt idx="0">
                  <c:v>3.1973362319863449E-3</c:v>
                </c:pt>
                <c:pt idx="1">
                  <c:v>3.0505219503771308E-3</c:v>
                </c:pt>
                <c:pt idx="2">
                  <c:v>3.0034120558068292E-3</c:v>
                </c:pt>
                <c:pt idx="3">
                  <c:v>2.7013378240749635E-3</c:v>
                </c:pt>
                <c:pt idx="4">
                  <c:v>2.9231735151213061E-3</c:v>
                </c:pt>
                <c:pt idx="5">
                  <c:v>2.9898958324102664E-3</c:v>
                </c:pt>
                <c:pt idx="6">
                  <c:v>3.2808973567905273E-3</c:v>
                </c:pt>
                <c:pt idx="7">
                  <c:v>3.0761899868840701E-3</c:v>
                </c:pt>
                <c:pt idx="8">
                  <c:v>3.5930156872833615E-3</c:v>
                </c:pt>
                <c:pt idx="9">
                  <c:v>3.8198886325899804E-3</c:v>
                </c:pt>
                <c:pt idx="10">
                  <c:v>3.9729236484789838E-3</c:v>
                </c:pt>
                <c:pt idx="11">
                  <c:v>3.4351239285365406E-3</c:v>
                </c:pt>
                <c:pt idx="12">
                  <c:v>3.6595007089700324E-3</c:v>
                </c:pt>
                <c:pt idx="13">
                  <c:v>3.3792124904122611E-3</c:v>
                </c:pt>
                <c:pt idx="14">
                  <c:v>3.4048525240870349E-3</c:v>
                </c:pt>
                <c:pt idx="15">
                  <c:v>2.8398072536280137E-3</c:v>
                </c:pt>
                <c:pt idx="16">
                  <c:v>3.2314616132703665E-3</c:v>
                </c:pt>
                <c:pt idx="17">
                  <c:v>3.0350964062316548E-3</c:v>
                </c:pt>
                <c:pt idx="18">
                  <c:v>3.1752903095666005E-3</c:v>
                </c:pt>
                <c:pt idx="19">
                  <c:v>2.7319548723782846E-3</c:v>
                </c:pt>
                <c:pt idx="20">
                  <c:v>3.1332666045105662E-3</c:v>
                </c:pt>
                <c:pt idx="21">
                  <c:v>3.0531408182582465E-3</c:v>
                </c:pt>
                <c:pt idx="22">
                  <c:v>3.1233351628699923E-3</c:v>
                </c:pt>
                <c:pt idx="23">
                  <c:v>2.9456356861647104E-3</c:v>
                </c:pt>
                <c:pt idx="24">
                  <c:v>3.3039700678041883E-3</c:v>
                </c:pt>
                <c:pt idx="25">
                  <c:v>3.3115080851549897E-3</c:v>
                </c:pt>
                <c:pt idx="26">
                  <c:v>3.3491244383905801E-3</c:v>
                </c:pt>
                <c:pt idx="27">
                  <c:v>3.0573658871871972E-3</c:v>
                </c:pt>
                <c:pt idx="28">
                  <c:v>3.2670626550566151E-3</c:v>
                </c:pt>
                <c:pt idx="29">
                  <c:v>3.3989320259380559E-3</c:v>
                </c:pt>
                <c:pt idx="30">
                  <c:v>3.3889942482584244E-3</c:v>
                </c:pt>
                <c:pt idx="31">
                  <c:v>3.0188046703439274E-3</c:v>
                </c:pt>
                <c:pt idx="32">
                  <c:v>3.2034547745709058E-3</c:v>
                </c:pt>
                <c:pt idx="33">
                  <c:v>3.281886585875375E-3</c:v>
                </c:pt>
                <c:pt idx="34">
                  <c:v>3.4996587939953232E-3</c:v>
                </c:pt>
                <c:pt idx="35">
                  <c:v>3.3813477971692723E-3</c:v>
                </c:pt>
                <c:pt idx="36">
                  <c:v>3.8681793973111178E-3</c:v>
                </c:pt>
                <c:pt idx="37">
                  <c:v>4.0349401776744011E-3</c:v>
                </c:pt>
                <c:pt idx="38">
                  <c:v>4.0624362920838623E-3</c:v>
                </c:pt>
                <c:pt idx="39">
                  <c:v>3.7187129674388598E-3</c:v>
                </c:pt>
                <c:pt idx="40">
                  <c:v>3.6386839022593434E-3</c:v>
                </c:pt>
                <c:pt idx="41">
                  <c:v>1.9396581434044889E-3</c:v>
                </c:pt>
                <c:pt idx="42">
                  <c:v>3.6080592723731824E-3</c:v>
                </c:pt>
                <c:pt idx="43">
                  <c:v>3.1937700411489691E-3</c:v>
                </c:pt>
                <c:pt idx="44">
                  <c:v>3.1367023009578449E-3</c:v>
                </c:pt>
                <c:pt idx="45">
                  <c:v>2.7682864542295138E-3</c:v>
                </c:pt>
                <c:pt idx="46">
                  <c:v>2.2330867520604547E-3</c:v>
                </c:pt>
                <c:pt idx="47">
                  <c:v>3.2134834363874098E-3</c:v>
                </c:pt>
              </c:numCache>
            </c:numRef>
          </c:yVal>
          <c:smooth val="0"/>
          <c:extLst>
            <c:ext xmlns:c16="http://schemas.microsoft.com/office/drawing/2014/chart" uri="{C3380CC4-5D6E-409C-BE32-E72D297353CC}">
              <c16:uniqueId val="{00000003-8116-4D92-B1A8-091382F5DAA2}"/>
            </c:ext>
          </c:extLst>
        </c:ser>
        <c:ser>
          <c:idx val="2"/>
          <c:order val="2"/>
          <c:tx>
            <c:v>Trended quarters reported</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exp"/>
            <c:dispRSqr val="0"/>
            <c:dispEq val="0"/>
          </c:trendline>
          <c:xVal>
            <c:numRef>
              <c:f>'BI Rep and Clos Freq Qtr'!$B$20:$B$38</c:f>
              <c:numCache>
                <c:formatCode>m/d/yyyy</c:formatCode>
                <c:ptCount val="19"/>
                <c:pt idx="0">
                  <c:v>41730</c:v>
                </c:pt>
                <c:pt idx="1">
                  <c:v>41821</c:v>
                </c:pt>
                <c:pt idx="2">
                  <c:v>41913</c:v>
                </c:pt>
                <c:pt idx="3">
                  <c:v>42005</c:v>
                </c:pt>
                <c:pt idx="4">
                  <c:v>42095</c:v>
                </c:pt>
                <c:pt idx="5">
                  <c:v>42186</c:v>
                </c:pt>
                <c:pt idx="6">
                  <c:v>42278</c:v>
                </c:pt>
                <c:pt idx="7">
                  <c:v>42370</c:v>
                </c:pt>
                <c:pt idx="8">
                  <c:v>42461</c:v>
                </c:pt>
                <c:pt idx="9">
                  <c:v>42552</c:v>
                </c:pt>
                <c:pt idx="10">
                  <c:v>42644</c:v>
                </c:pt>
                <c:pt idx="11">
                  <c:v>42736</c:v>
                </c:pt>
                <c:pt idx="12">
                  <c:v>42826</c:v>
                </c:pt>
                <c:pt idx="13">
                  <c:v>42917</c:v>
                </c:pt>
                <c:pt idx="14">
                  <c:v>43009</c:v>
                </c:pt>
                <c:pt idx="15">
                  <c:v>43101</c:v>
                </c:pt>
                <c:pt idx="16">
                  <c:v>43191</c:v>
                </c:pt>
                <c:pt idx="17">
                  <c:v>43282</c:v>
                </c:pt>
                <c:pt idx="18">
                  <c:v>43374</c:v>
                </c:pt>
              </c:numCache>
            </c:numRef>
          </c:xVal>
          <c:yVal>
            <c:numRef>
              <c:f>'BI Rep and Clos Freq Qtr'!$K$20:$K$38</c:f>
              <c:numCache>
                <c:formatCode>0.00%</c:formatCode>
                <c:ptCount val="19"/>
                <c:pt idx="0">
                  <c:v>3.0350964062316548E-3</c:v>
                </c:pt>
                <c:pt idx="1">
                  <c:v>3.1752903095666005E-3</c:v>
                </c:pt>
                <c:pt idx="2">
                  <c:v>2.7319548723782846E-3</c:v>
                </c:pt>
                <c:pt idx="3">
                  <c:v>3.1332666045105662E-3</c:v>
                </c:pt>
                <c:pt idx="4">
                  <c:v>3.0531408182582465E-3</c:v>
                </c:pt>
                <c:pt idx="5">
                  <c:v>3.1233351628699923E-3</c:v>
                </c:pt>
                <c:pt idx="6">
                  <c:v>2.9456356861647104E-3</c:v>
                </c:pt>
                <c:pt idx="7">
                  <c:v>3.3039700678041883E-3</c:v>
                </c:pt>
                <c:pt idx="8">
                  <c:v>3.3115080851549897E-3</c:v>
                </c:pt>
                <c:pt idx="9">
                  <c:v>3.3491244383905801E-3</c:v>
                </c:pt>
                <c:pt idx="10">
                  <c:v>3.0573658871871972E-3</c:v>
                </c:pt>
                <c:pt idx="11">
                  <c:v>3.2670626550566151E-3</c:v>
                </c:pt>
                <c:pt idx="12">
                  <c:v>3.3989320259380559E-3</c:v>
                </c:pt>
                <c:pt idx="13">
                  <c:v>3.3889942482584244E-3</c:v>
                </c:pt>
                <c:pt idx="14">
                  <c:v>3.0188046703439274E-3</c:v>
                </c:pt>
                <c:pt idx="15">
                  <c:v>3.2034547745709058E-3</c:v>
                </c:pt>
                <c:pt idx="16">
                  <c:v>3.281886585875375E-3</c:v>
                </c:pt>
                <c:pt idx="17">
                  <c:v>3.4996587939953232E-3</c:v>
                </c:pt>
                <c:pt idx="18">
                  <c:v>3.3813477971692723E-3</c:v>
                </c:pt>
              </c:numCache>
            </c:numRef>
          </c:yVal>
          <c:smooth val="0"/>
          <c:extLst>
            <c:ext xmlns:c16="http://schemas.microsoft.com/office/drawing/2014/chart" uri="{C3380CC4-5D6E-409C-BE32-E72D297353CC}">
              <c16:uniqueId val="{00000005-8116-4D92-B1A8-091382F5DAA2}"/>
            </c:ext>
          </c:extLst>
        </c:ser>
        <c:ser>
          <c:idx val="3"/>
          <c:order val="3"/>
          <c:tx>
            <c:v>Trended quarters settled</c:v>
          </c:tx>
          <c:spPr>
            <a:ln w="19050" cap="rnd">
              <a:solidFill>
                <a:schemeClr val="accent4"/>
              </a:solid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exp"/>
            <c:dispRSqr val="0"/>
            <c:dispEq val="0"/>
          </c:trendline>
          <c:xVal>
            <c:numRef>
              <c:f>'BI Rep and Clos Freq Qtr'!$B$20:$B$38</c:f>
              <c:numCache>
                <c:formatCode>m/d/yyyy</c:formatCode>
                <c:ptCount val="19"/>
                <c:pt idx="0">
                  <c:v>41730</c:v>
                </c:pt>
                <c:pt idx="1">
                  <c:v>41821</c:v>
                </c:pt>
                <c:pt idx="2">
                  <c:v>41913</c:v>
                </c:pt>
                <c:pt idx="3">
                  <c:v>42005</c:v>
                </c:pt>
                <c:pt idx="4">
                  <c:v>42095</c:v>
                </c:pt>
                <c:pt idx="5">
                  <c:v>42186</c:v>
                </c:pt>
                <c:pt idx="6">
                  <c:v>42278</c:v>
                </c:pt>
                <c:pt idx="7">
                  <c:v>42370</c:v>
                </c:pt>
                <c:pt idx="8">
                  <c:v>42461</c:v>
                </c:pt>
                <c:pt idx="9">
                  <c:v>42552</c:v>
                </c:pt>
                <c:pt idx="10">
                  <c:v>42644</c:v>
                </c:pt>
                <c:pt idx="11">
                  <c:v>42736</c:v>
                </c:pt>
                <c:pt idx="12">
                  <c:v>42826</c:v>
                </c:pt>
                <c:pt idx="13">
                  <c:v>42917</c:v>
                </c:pt>
                <c:pt idx="14">
                  <c:v>43009</c:v>
                </c:pt>
                <c:pt idx="15">
                  <c:v>43101</c:v>
                </c:pt>
                <c:pt idx="16">
                  <c:v>43191</c:v>
                </c:pt>
                <c:pt idx="17">
                  <c:v>43282</c:v>
                </c:pt>
                <c:pt idx="18">
                  <c:v>43374</c:v>
                </c:pt>
              </c:numCache>
            </c:numRef>
          </c:xVal>
          <c:yVal>
            <c:numRef>
              <c:f>'BI Rep and Clos Freq Qtr'!$L$20:$L$38</c:f>
              <c:numCache>
                <c:formatCode>0.00%</c:formatCode>
                <c:ptCount val="19"/>
                <c:pt idx="0">
                  <c:v>3.0148297570383488E-3</c:v>
                </c:pt>
                <c:pt idx="1">
                  <c:v>3.153053435784607E-3</c:v>
                </c:pt>
                <c:pt idx="2">
                  <c:v>2.6682438458237746E-3</c:v>
                </c:pt>
                <c:pt idx="3">
                  <c:v>2.9766721587300999E-3</c:v>
                </c:pt>
                <c:pt idx="4">
                  <c:v>2.8911862961045628E-3</c:v>
                </c:pt>
                <c:pt idx="5">
                  <c:v>2.9303018682340525E-3</c:v>
                </c:pt>
                <c:pt idx="6">
                  <c:v>2.6838812028121251E-3</c:v>
                </c:pt>
                <c:pt idx="7">
                  <c:v>2.8862262795003135E-3</c:v>
                </c:pt>
                <c:pt idx="8">
                  <c:v>2.8640857134865079E-3</c:v>
                </c:pt>
                <c:pt idx="9">
                  <c:v>2.9292114484993749E-3</c:v>
                </c:pt>
                <c:pt idx="10">
                  <c:v>2.6627323525763758E-3</c:v>
                </c:pt>
                <c:pt idx="11">
                  <c:v>2.8501523411927931E-3</c:v>
                </c:pt>
                <c:pt idx="12">
                  <c:v>2.910782121304834E-3</c:v>
                </c:pt>
                <c:pt idx="13">
                  <c:v>2.8889335362391306E-3</c:v>
                </c:pt>
                <c:pt idx="14">
                  <c:v>2.6106346348910383E-3</c:v>
                </c:pt>
                <c:pt idx="15">
                  <c:v>2.7746122356854842E-3</c:v>
                </c:pt>
                <c:pt idx="16">
                  <c:v>2.8179783908870593E-3</c:v>
                </c:pt>
                <c:pt idx="17">
                  <c:v>2.8678689899247871E-3</c:v>
                </c:pt>
                <c:pt idx="18">
                  <c:v>2.7367022550918536E-3</c:v>
                </c:pt>
              </c:numCache>
            </c:numRef>
          </c:yVal>
          <c:smooth val="0"/>
          <c:extLst>
            <c:ext xmlns:c16="http://schemas.microsoft.com/office/drawing/2014/chart" uri="{C3380CC4-5D6E-409C-BE32-E72D297353CC}">
              <c16:uniqueId val="{00000007-8116-4D92-B1A8-091382F5DAA2}"/>
            </c:ext>
          </c:extLst>
        </c:ser>
        <c:dLbls>
          <c:showLegendKey val="0"/>
          <c:showVal val="0"/>
          <c:showCatName val="0"/>
          <c:showSerName val="0"/>
          <c:showPercent val="0"/>
          <c:showBubbleSize val="0"/>
        </c:dLbls>
        <c:axId val="422357312"/>
        <c:axId val="899115664"/>
      </c:scatterChart>
      <c:valAx>
        <c:axId val="422357312"/>
        <c:scaling>
          <c:orientation val="minMax"/>
          <c:max val="44562"/>
          <c:min val="4017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15664"/>
        <c:crosses val="autoZero"/>
        <c:crossBetween val="midCat"/>
        <c:majorUnit val="365.4"/>
      </c:valAx>
      <c:valAx>
        <c:axId val="899115664"/>
        <c:scaling>
          <c:orientation val="minMax"/>
          <c:min val="1.5000000000000005E-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Claim 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5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a:effectLst/>
              </a:rPr>
              <a:t>Quarterly Motor BI Attritional Severity</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'BI Results Inc and Paid Sev Qtr'!$L$2</c:f>
              <c:strCache>
                <c:ptCount val="1"/>
                <c:pt idx="0">
                  <c:v>Projected Severity Paid Basis</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xVal>
            <c:numRef>
              <c:f>'BI Results Inc and Paid Sev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'BI Results Inc and Paid Sev Qtr'!$L$3:$L$50</c:f>
              <c:numCache>
                <c:formatCode>_-* #,##0_-;\-* #,##0_-;_-* "-"??_-;_-@_-</c:formatCode>
                <c:ptCount val="48"/>
                <c:pt idx="0">
                  <c:v>29939.801613494681</c:v>
                </c:pt>
                <c:pt idx="1">
                  <c:v>31090.064689527338</c:v>
                </c:pt>
                <c:pt idx="2">
                  <c:v>32433.092508615999</c:v>
                </c:pt>
                <c:pt idx="3">
                  <c:v>29958.935730463509</c:v>
                </c:pt>
                <c:pt idx="4">
                  <c:v>29927.379095303109</c:v>
                </c:pt>
                <c:pt idx="5">
                  <c:v>33112.66475062268</c:v>
                </c:pt>
                <c:pt idx="6">
                  <c:v>31984.07245062368</c:v>
                </c:pt>
                <c:pt idx="7">
                  <c:v>33345.442668432544</c:v>
                </c:pt>
                <c:pt idx="8">
                  <c:v>33528.764428918366</c:v>
                </c:pt>
                <c:pt idx="9">
                  <c:v>31519.636892100272</c:v>
                </c:pt>
                <c:pt idx="10">
                  <c:v>34410.205203288751</c:v>
                </c:pt>
                <c:pt idx="11">
                  <c:v>34949.952462683148</c:v>
                </c:pt>
                <c:pt idx="12">
                  <c:v>32672.750503408679</c:v>
                </c:pt>
                <c:pt idx="13">
                  <c:v>32469.90630470121</c:v>
                </c:pt>
                <c:pt idx="14">
                  <c:v>33991.679777651138</c:v>
                </c:pt>
                <c:pt idx="15">
                  <c:v>34058.534622564104</c:v>
                </c:pt>
                <c:pt idx="16">
                  <c:v>33253.114522767049</c:v>
                </c:pt>
                <c:pt idx="17">
                  <c:v>35462.418280185979</c:v>
                </c:pt>
                <c:pt idx="18">
                  <c:v>35925.031174586999</c:v>
                </c:pt>
                <c:pt idx="19">
                  <c:v>36618.602312735049</c:v>
                </c:pt>
                <c:pt idx="20">
                  <c:v>36017.245503186939</c:v>
                </c:pt>
                <c:pt idx="21">
                  <c:v>37843.757142807335</c:v>
                </c:pt>
                <c:pt idx="22">
                  <c:v>39507.861352619926</c:v>
                </c:pt>
                <c:pt idx="23">
                  <c:v>39478.472934526741</c:v>
                </c:pt>
                <c:pt idx="24">
                  <c:v>40995.697337162572</c:v>
                </c:pt>
                <c:pt idx="25">
                  <c:v>41226.713558679738</c:v>
                </c:pt>
                <c:pt idx="26">
                  <c:v>41019.661025953559</c:v>
                </c:pt>
                <c:pt idx="27">
                  <c:v>42929.8358604319</c:v>
                </c:pt>
                <c:pt idx="28">
                  <c:v>39502.838668569893</c:v>
                </c:pt>
                <c:pt idx="29">
                  <c:v>42444.052807779844</c:v>
                </c:pt>
                <c:pt idx="30">
                  <c:v>40336.758681042425</c:v>
                </c:pt>
                <c:pt idx="31">
                  <c:v>43002.865349427768</c:v>
                </c:pt>
                <c:pt idx="32">
                  <c:v>40984.717837769233</c:v>
                </c:pt>
                <c:pt idx="33">
                  <c:v>38728.426473150881</c:v>
                </c:pt>
                <c:pt idx="34">
                  <c:v>39573.791326130624</c:v>
                </c:pt>
                <c:pt idx="35">
                  <c:v>34673.553485191907</c:v>
                </c:pt>
                <c:pt idx="36">
                  <c:v>34737.155626506334</c:v>
                </c:pt>
                <c:pt idx="37">
                  <c:v>33903.06299639323</c:v>
                </c:pt>
                <c:pt idx="38">
                  <c:v>32795.61515152378</c:v>
                </c:pt>
                <c:pt idx="39">
                  <c:v>32274.562009970308</c:v>
                </c:pt>
                <c:pt idx="40">
                  <c:v>31720.050265992955</c:v>
                </c:pt>
                <c:pt idx="41">
                  <c:v>28521.859623920001</c:v>
                </c:pt>
                <c:pt idx="42">
                  <c:v>28917.846433661311</c:v>
                </c:pt>
                <c:pt idx="43">
                  <c:v>29239.774295077917</c:v>
                </c:pt>
                <c:pt idx="44">
                  <c:v>30894.40944706554</c:v>
                </c:pt>
                <c:pt idx="45">
                  <c:v>30051.380384548029</c:v>
                </c:pt>
                <c:pt idx="46">
                  <c:v>31947.872435290916</c:v>
                </c:pt>
                <c:pt idx="47">
                  <c:v>18725.100208442378</c:v>
                </c:pt>
              </c:numCache>
            </c:numRef>
          </c:yVal>
          <c:smooth val="0"/>
          <c:extLst>
            <c:ext xmlns:c16="http://schemas.microsoft.com/office/drawing/2014/chart" uri="{C3380CC4-5D6E-409C-BE32-E72D297353CC}">
              <c16:uniqueId val="{00000000-D8AE-4981-8B73-EEA17DDD3843}"/>
            </c:ext>
          </c:extLst>
        </c:ser>
        <c:ser>
          <c:idx val="2"/>
          <c:order val="1"/>
          <c:tx>
            <c:v>Trended quarters paid basis</c:v>
          </c:tx>
          <c:spPr>
            <a:ln w="19050" cap="rnd">
              <a:solidFill>
                <a:schemeClr val="accent3"/>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exp"/>
            <c:dispRSqr val="0"/>
            <c:dispEq val="0"/>
          </c:trendline>
          <c:xVal>
            <c:numRef>
              <c:f>'BI Results Inc and Paid Sev Qtr'!$B$3:$B$34</c:f>
              <c:numCache>
                <c:formatCode>m/d/yyyy</c:formatCode>
                <c:ptCount val="32"/>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numCache>
            </c:numRef>
          </c:xVal>
          <c:yVal>
            <c:numRef>
              <c:f>'BI Results Inc and Paid Sev Qtr'!$L$3:$L$34</c:f>
              <c:numCache>
                <c:formatCode>_-* #,##0_-;\-* #,##0_-;_-* "-"??_-;_-@_-</c:formatCode>
                <c:ptCount val="32"/>
                <c:pt idx="0">
                  <c:v>29939.801613494681</c:v>
                </c:pt>
                <c:pt idx="1">
                  <c:v>31090.064689527338</c:v>
                </c:pt>
                <c:pt idx="2">
                  <c:v>32433.092508615999</c:v>
                </c:pt>
                <c:pt idx="3">
                  <c:v>29958.935730463509</c:v>
                </c:pt>
                <c:pt idx="4">
                  <c:v>29927.379095303109</c:v>
                </c:pt>
                <c:pt idx="5">
                  <c:v>33112.66475062268</c:v>
                </c:pt>
                <c:pt idx="6">
                  <c:v>31984.07245062368</c:v>
                </c:pt>
                <c:pt idx="7">
                  <c:v>33345.442668432544</c:v>
                </c:pt>
                <c:pt idx="8">
                  <c:v>33528.764428918366</c:v>
                </c:pt>
                <c:pt idx="9">
                  <c:v>31519.636892100272</c:v>
                </c:pt>
                <c:pt idx="10">
                  <c:v>34410.205203288751</c:v>
                </c:pt>
                <c:pt idx="11">
                  <c:v>34949.952462683148</c:v>
                </c:pt>
                <c:pt idx="12">
                  <c:v>32672.750503408679</c:v>
                </c:pt>
                <c:pt idx="13">
                  <c:v>32469.90630470121</c:v>
                </c:pt>
                <c:pt idx="14">
                  <c:v>33991.679777651138</c:v>
                </c:pt>
                <c:pt idx="15">
                  <c:v>34058.534622564104</c:v>
                </c:pt>
                <c:pt idx="16">
                  <c:v>33253.114522767049</c:v>
                </c:pt>
                <c:pt idx="17">
                  <c:v>35462.418280185979</c:v>
                </c:pt>
                <c:pt idx="18">
                  <c:v>35925.031174586999</c:v>
                </c:pt>
                <c:pt idx="19">
                  <c:v>36618.602312735049</c:v>
                </c:pt>
                <c:pt idx="20">
                  <c:v>36017.245503186939</c:v>
                </c:pt>
                <c:pt idx="21">
                  <c:v>37843.757142807335</c:v>
                </c:pt>
                <c:pt idx="22">
                  <c:v>39507.861352619926</c:v>
                </c:pt>
                <c:pt idx="23">
                  <c:v>39478.472934526741</c:v>
                </c:pt>
                <c:pt idx="24">
                  <c:v>40995.697337162572</c:v>
                </c:pt>
                <c:pt idx="25">
                  <c:v>41226.713558679738</c:v>
                </c:pt>
                <c:pt idx="26">
                  <c:v>41019.661025953559</c:v>
                </c:pt>
                <c:pt idx="27">
                  <c:v>42929.8358604319</c:v>
                </c:pt>
                <c:pt idx="28">
                  <c:v>39502.838668569893</c:v>
                </c:pt>
                <c:pt idx="29">
                  <c:v>42444.052807779844</c:v>
                </c:pt>
                <c:pt idx="30">
                  <c:v>40336.758681042425</c:v>
                </c:pt>
                <c:pt idx="31">
                  <c:v>43002.865349427768</c:v>
                </c:pt>
              </c:numCache>
            </c:numRef>
          </c:yVal>
          <c:smooth val="0"/>
          <c:extLst>
            <c:ext xmlns:c16="http://schemas.microsoft.com/office/drawing/2014/chart" uri="{C3380CC4-5D6E-409C-BE32-E72D297353CC}">
              <c16:uniqueId val="{00000002-D8AE-4981-8B73-EEA17DDD3843}"/>
            </c:ext>
          </c:extLst>
        </c:ser>
        <c:ser>
          <c:idx val="0"/>
          <c:order val="2"/>
          <c:tx>
            <c:strRef>
              <c:f>'BI Results Inc and Paid Sev Qtr'!$M$2</c:f>
              <c:strCache>
                <c:ptCount val="1"/>
                <c:pt idx="0">
                  <c:v>Projected Severity Reported Basis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 Results Inc and Paid Sev Qtr'!$B$3:$B$50</c:f>
              <c:numCache>
                <c:formatCode>m/d/yyyy</c:formatCode>
                <c:ptCount val="48"/>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pt idx="46">
                  <c:v>44378</c:v>
                </c:pt>
                <c:pt idx="47">
                  <c:v>44470</c:v>
                </c:pt>
              </c:numCache>
            </c:numRef>
          </c:xVal>
          <c:yVal>
            <c:numRef>
              <c:f>'BI Results Inc and Paid Sev Qtr'!$M$3:$M$50</c:f>
              <c:numCache>
                <c:formatCode>_-* #,##0_-;\-* #,##0_-;_-* "-"??_-;_-@_-</c:formatCode>
                <c:ptCount val="48"/>
                <c:pt idx="0">
                  <c:v>29005.263563049852</c:v>
                </c:pt>
                <c:pt idx="1">
                  <c:v>29805.562962962962</c:v>
                </c:pt>
                <c:pt idx="2">
                  <c:v>31132.984069514845</c:v>
                </c:pt>
                <c:pt idx="3">
                  <c:v>29313.517248137985</c:v>
                </c:pt>
                <c:pt idx="4">
                  <c:v>29438.942422596414</c:v>
                </c:pt>
                <c:pt idx="5">
                  <c:v>31970.621947024425</c:v>
                </c:pt>
                <c:pt idx="6">
                  <c:v>30296.292255160639</c:v>
                </c:pt>
                <c:pt idx="7">
                  <c:v>30976.732215447155</c:v>
                </c:pt>
                <c:pt idx="8">
                  <c:v>31188.537974683546</c:v>
                </c:pt>
                <c:pt idx="9">
                  <c:v>29980.383294528521</c:v>
                </c:pt>
                <c:pt idx="10">
                  <c:v>32556.176950396723</c:v>
                </c:pt>
                <c:pt idx="11">
                  <c:v>32401.154435678276</c:v>
                </c:pt>
                <c:pt idx="12">
                  <c:v>31257.446633444022</c:v>
                </c:pt>
                <c:pt idx="13">
                  <c:v>30819.035109333196</c:v>
                </c:pt>
                <c:pt idx="14">
                  <c:v>31728.284035423476</c:v>
                </c:pt>
                <c:pt idx="15">
                  <c:v>32103.941019334266</c:v>
                </c:pt>
                <c:pt idx="16">
                  <c:v>31878.815785645143</c:v>
                </c:pt>
                <c:pt idx="17">
                  <c:v>33049.456634640825</c:v>
                </c:pt>
                <c:pt idx="18">
                  <c:v>33244.155843814558</c:v>
                </c:pt>
                <c:pt idx="19">
                  <c:v>33884.103640274217</c:v>
                </c:pt>
                <c:pt idx="20">
                  <c:v>33697.959617821209</c:v>
                </c:pt>
                <c:pt idx="21">
                  <c:v>33111.059977170458</c:v>
                </c:pt>
                <c:pt idx="22">
                  <c:v>34777.022075151377</c:v>
                </c:pt>
                <c:pt idx="23">
                  <c:v>33751.654019377653</c:v>
                </c:pt>
                <c:pt idx="24">
                  <c:v>32598.10923652069</c:v>
                </c:pt>
                <c:pt idx="25">
                  <c:v>33440.450554507122</c:v>
                </c:pt>
                <c:pt idx="26">
                  <c:v>33860.107407427939</c:v>
                </c:pt>
                <c:pt idx="27">
                  <c:v>34191.759161070338</c:v>
                </c:pt>
                <c:pt idx="28">
                  <c:v>32306.332550659987</c:v>
                </c:pt>
                <c:pt idx="29">
                  <c:v>33425.472248698919</c:v>
                </c:pt>
                <c:pt idx="30">
                  <c:v>33120.899520534011</c:v>
                </c:pt>
                <c:pt idx="31">
                  <c:v>34899.449793615451</c:v>
                </c:pt>
                <c:pt idx="32">
                  <c:v>34317.274450853583</c:v>
                </c:pt>
                <c:pt idx="33">
                  <c:v>34200.66401222811</c:v>
                </c:pt>
                <c:pt idx="34">
                  <c:v>34000.294377374616</c:v>
                </c:pt>
                <c:pt idx="35">
                  <c:v>31395.708983054159</c:v>
                </c:pt>
                <c:pt idx="36">
                  <c:v>32445.667693447562</c:v>
                </c:pt>
                <c:pt idx="37">
                  <c:v>31781.677076263131</c:v>
                </c:pt>
                <c:pt idx="38">
                  <c:v>31233.618150679558</c:v>
                </c:pt>
                <c:pt idx="39">
                  <c:v>32197.215031108655</c:v>
                </c:pt>
                <c:pt idx="40">
                  <c:v>31903.63261109512</c:v>
                </c:pt>
                <c:pt idx="41">
                  <c:v>32944.560523714048</c:v>
                </c:pt>
                <c:pt idx="42">
                  <c:v>31453.360792219577</c:v>
                </c:pt>
                <c:pt idx="43">
                  <c:v>32435.634052768601</c:v>
                </c:pt>
                <c:pt idx="44">
                  <c:v>31715.135171175243</c:v>
                </c:pt>
                <c:pt idx="45">
                  <c:v>31593.311062535042</c:v>
                </c:pt>
                <c:pt idx="46">
                  <c:v>32642.780140867053</c:v>
                </c:pt>
                <c:pt idx="47">
                  <c:v>34592.927741661682</c:v>
                </c:pt>
              </c:numCache>
            </c:numRef>
          </c:yVal>
          <c:smooth val="0"/>
          <c:extLst>
            <c:ext xmlns:c16="http://schemas.microsoft.com/office/drawing/2014/chart" uri="{C3380CC4-5D6E-409C-BE32-E72D297353CC}">
              <c16:uniqueId val="{00000003-D8AE-4981-8B73-EEA17DDD3843}"/>
            </c:ext>
          </c:extLst>
        </c:ser>
        <c:ser>
          <c:idx val="3"/>
          <c:order val="3"/>
          <c:tx>
            <c:v>Trended quarters reported basis</c:v>
          </c:tx>
          <c:spPr>
            <a:ln w="19050" cap="rnd">
              <a:solidFill>
                <a:schemeClr val="accent4"/>
              </a:solid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exp"/>
            <c:dispRSqr val="0"/>
            <c:dispEq val="0"/>
          </c:trendline>
          <c:xVal>
            <c:numRef>
              <c:f>'BI Results Inc and Paid Sev Qtr'!$B$3:$B$34</c:f>
              <c:numCache>
                <c:formatCode>m/d/yyyy</c:formatCode>
                <c:ptCount val="32"/>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numCache>
            </c:numRef>
          </c:xVal>
          <c:yVal>
            <c:numRef>
              <c:f>'BI Results Inc and Paid Sev Qtr'!$M$3:$M$34</c:f>
              <c:numCache>
                <c:formatCode>_-* #,##0_-;\-* #,##0_-;_-* "-"??_-;_-@_-</c:formatCode>
                <c:ptCount val="32"/>
                <c:pt idx="0">
                  <c:v>29005.263563049852</c:v>
                </c:pt>
                <c:pt idx="1">
                  <c:v>29805.562962962962</c:v>
                </c:pt>
                <c:pt idx="2">
                  <c:v>31132.984069514845</c:v>
                </c:pt>
                <c:pt idx="3">
                  <c:v>29313.517248137985</c:v>
                </c:pt>
                <c:pt idx="4">
                  <c:v>29438.942422596414</c:v>
                </c:pt>
                <c:pt idx="5">
                  <c:v>31970.621947024425</c:v>
                </c:pt>
                <c:pt idx="6">
                  <c:v>30296.292255160639</c:v>
                </c:pt>
                <c:pt idx="7">
                  <c:v>30976.732215447155</c:v>
                </c:pt>
                <c:pt idx="8">
                  <c:v>31188.537974683546</c:v>
                </c:pt>
                <c:pt idx="9">
                  <c:v>29980.383294528521</c:v>
                </c:pt>
                <c:pt idx="10">
                  <c:v>32556.176950396723</c:v>
                </c:pt>
                <c:pt idx="11">
                  <c:v>32401.154435678276</c:v>
                </c:pt>
                <c:pt idx="12">
                  <c:v>31257.446633444022</c:v>
                </c:pt>
                <c:pt idx="13">
                  <c:v>30819.035109333196</c:v>
                </c:pt>
                <c:pt idx="14">
                  <c:v>31728.284035423476</c:v>
                </c:pt>
                <c:pt idx="15">
                  <c:v>32103.941019334266</c:v>
                </c:pt>
                <c:pt idx="16">
                  <c:v>31878.815785645143</c:v>
                </c:pt>
                <c:pt idx="17">
                  <c:v>33049.456634640825</c:v>
                </c:pt>
                <c:pt idx="18">
                  <c:v>33244.155843814558</c:v>
                </c:pt>
                <c:pt idx="19">
                  <c:v>33884.103640274217</c:v>
                </c:pt>
                <c:pt idx="20">
                  <c:v>33697.959617821209</c:v>
                </c:pt>
                <c:pt idx="21">
                  <c:v>33111.059977170458</c:v>
                </c:pt>
                <c:pt idx="22">
                  <c:v>34777.022075151377</c:v>
                </c:pt>
                <c:pt idx="23">
                  <c:v>33751.654019377653</c:v>
                </c:pt>
                <c:pt idx="24">
                  <c:v>32598.10923652069</c:v>
                </c:pt>
                <c:pt idx="25">
                  <c:v>33440.450554507122</c:v>
                </c:pt>
                <c:pt idx="26">
                  <c:v>33860.107407427939</c:v>
                </c:pt>
                <c:pt idx="27">
                  <c:v>34191.759161070338</c:v>
                </c:pt>
                <c:pt idx="28">
                  <c:v>32306.332550659987</c:v>
                </c:pt>
                <c:pt idx="29">
                  <c:v>33425.472248698919</c:v>
                </c:pt>
                <c:pt idx="30">
                  <c:v>33120.899520534011</c:v>
                </c:pt>
                <c:pt idx="31">
                  <c:v>34899.449793615451</c:v>
                </c:pt>
              </c:numCache>
            </c:numRef>
          </c:yVal>
          <c:smooth val="0"/>
          <c:extLst>
            <c:ext xmlns:c16="http://schemas.microsoft.com/office/drawing/2014/chart" uri="{C3380CC4-5D6E-409C-BE32-E72D297353CC}">
              <c16:uniqueId val="{00000005-D8AE-4981-8B73-EEA17DDD3843}"/>
            </c:ext>
          </c:extLst>
        </c:ser>
        <c:dLbls>
          <c:showLegendKey val="0"/>
          <c:showVal val="0"/>
          <c:showCatName val="0"/>
          <c:showSerName val="0"/>
          <c:showPercent val="0"/>
          <c:showBubbleSize val="0"/>
        </c:dLbls>
        <c:axId val="422357312"/>
        <c:axId val="899115664"/>
      </c:scatterChart>
      <c:valAx>
        <c:axId val="422357312"/>
        <c:scaling>
          <c:orientation val="minMax"/>
          <c:max val="44562"/>
          <c:min val="4017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15664"/>
        <c:crosses val="autoZero"/>
        <c:crossBetween val="midCat"/>
        <c:majorUnit val="365.4"/>
      </c:valAx>
      <c:valAx>
        <c:axId val="899115664"/>
        <c:scaling>
          <c:orientation val="minMax"/>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Average Cost Per Claim</a:t>
                </a:r>
                <a:endParaRPr lang="en-GB"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5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a:t>Annual Motor BI Paid Severity vs Wage Index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'BI Results Paid Sev indices'!$I$4</c:f>
              <c:strCache>
                <c:ptCount val="1"/>
                <c:pt idx="0">
                  <c:v>Paid Severity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'BI Results Paid Sev indices'!$B$5:$B$16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 Results Paid Sev indices'!$I$5:$I$16</c:f>
              <c:numCache>
                <c:formatCode>_-* #,##0_-;\-* #,##0_-;_-* "-"??_-;_-@_-</c:formatCode>
                <c:ptCount val="12"/>
                <c:pt idx="0">
                  <c:v>30874.821661693397</c:v>
                </c:pt>
                <c:pt idx="1">
                  <c:v>32124.352684620597</c:v>
                </c:pt>
                <c:pt idx="2">
                  <c:v>33612.045729706078</c:v>
                </c:pt>
                <c:pt idx="3">
                  <c:v>33290.448999649001</c:v>
                </c:pt>
                <c:pt idx="4">
                  <c:v>35289.211086266587</c:v>
                </c:pt>
                <c:pt idx="5">
                  <c:v>38226.811344782422</c:v>
                </c:pt>
                <c:pt idx="6">
                  <c:v>41594.851292331929</c:v>
                </c:pt>
                <c:pt idx="7">
                  <c:v>41203.81860564433</c:v>
                </c:pt>
                <c:pt idx="8">
                  <c:v>37570.24984670875</c:v>
                </c:pt>
                <c:pt idx="9">
                  <c:v>30348.702127659573</c:v>
                </c:pt>
                <c:pt idx="10">
                  <c:v>21265.667104054584</c:v>
                </c:pt>
                <c:pt idx="11">
                  <c:v>13206.7216066482</c:v>
                </c:pt>
              </c:numCache>
            </c:numRef>
          </c:yVal>
          <c:smooth val="0"/>
          <c:extLst>
            <c:ext xmlns:c16="http://schemas.microsoft.com/office/drawing/2014/chart" uri="{C3380CC4-5D6E-409C-BE32-E72D297353CC}">
              <c16:uniqueId val="{00000000-560B-45A5-9254-F9C0B925216E}"/>
            </c:ext>
          </c:extLst>
        </c:ser>
        <c:ser>
          <c:idx val="2"/>
          <c:order val="1"/>
          <c:tx>
            <c:strRef>
              <c:f>'BI Results Paid Sev indices'!$J$4</c:f>
              <c:strCache>
                <c:ptCount val="1"/>
                <c:pt idx="0">
                  <c:v>Projected Severity</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xVal>
            <c:numRef>
              <c:f>'BI Results Paid Sev indices'!$B$5:$B$16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 Results Paid Sev indices'!$J$5:$J$16</c:f>
              <c:numCache>
                <c:formatCode>_-* #,##0_-;\-* #,##0_-;_-* "-"??_-;_-@_-</c:formatCode>
                <c:ptCount val="12"/>
                <c:pt idx="0">
                  <c:v>30874.542404993092</c:v>
                </c:pt>
                <c:pt idx="1">
                  <c:v>32120.972226917391</c:v>
                </c:pt>
                <c:pt idx="2">
                  <c:v>33606.366740009762</c:v>
                </c:pt>
                <c:pt idx="3">
                  <c:v>33283.074689198897</c:v>
                </c:pt>
                <c:pt idx="4">
                  <c:v>35278.084273784829</c:v>
                </c:pt>
                <c:pt idx="5">
                  <c:v>38206.297621974802</c:v>
                </c:pt>
                <c:pt idx="6">
                  <c:v>41522.802424375259</c:v>
                </c:pt>
                <c:pt idx="7">
                  <c:v>41304.340777789585</c:v>
                </c:pt>
                <c:pt idx="8">
                  <c:v>38477.03651335671</c:v>
                </c:pt>
                <c:pt idx="9">
                  <c:v>33437.275393303978</c:v>
                </c:pt>
                <c:pt idx="10">
                  <c:v>29680.628691678816</c:v>
                </c:pt>
                <c:pt idx="11">
                  <c:v>27109.991478196389</c:v>
                </c:pt>
              </c:numCache>
            </c:numRef>
          </c:yVal>
          <c:smooth val="0"/>
          <c:extLst>
            <c:ext xmlns:c16="http://schemas.microsoft.com/office/drawing/2014/chart" uri="{C3380CC4-5D6E-409C-BE32-E72D297353CC}">
              <c16:uniqueId val="{00000001-560B-45A5-9254-F9C0B925216E}"/>
            </c:ext>
          </c:extLst>
        </c:ser>
        <c:ser>
          <c:idx val="0"/>
          <c:order val="2"/>
          <c:tx>
            <c:v>Trended years</c:v>
          </c:tx>
          <c:spPr>
            <a:ln w="28575" cap="rnd">
              <a:solidFill>
                <a:schemeClr val="accent1"/>
              </a:solidFill>
              <a:round/>
            </a:ln>
            <a:effectLst/>
          </c:spPr>
          <c:marker>
            <c:symbol val="triang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xVal>
            <c:numRef>
              <c:f>'BI Results Paid Sev indices'!$B$5:$B$13</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'BI Results Paid Sev indices'!$J$5:$J$13</c:f>
              <c:numCache>
                <c:formatCode>_-* #,##0_-;\-* #,##0_-;_-* "-"??_-;_-@_-</c:formatCode>
                <c:ptCount val="9"/>
                <c:pt idx="0">
                  <c:v>30874.542404993092</c:v>
                </c:pt>
                <c:pt idx="1">
                  <c:v>32120.972226917391</c:v>
                </c:pt>
                <c:pt idx="2">
                  <c:v>33606.366740009762</c:v>
                </c:pt>
                <c:pt idx="3">
                  <c:v>33283.074689198897</c:v>
                </c:pt>
                <c:pt idx="4">
                  <c:v>35278.084273784829</c:v>
                </c:pt>
                <c:pt idx="5">
                  <c:v>38206.297621974802</c:v>
                </c:pt>
                <c:pt idx="6">
                  <c:v>41522.802424375259</c:v>
                </c:pt>
                <c:pt idx="7">
                  <c:v>41304.340777789585</c:v>
                </c:pt>
                <c:pt idx="8">
                  <c:v>38477.03651335671</c:v>
                </c:pt>
              </c:numCache>
            </c:numRef>
          </c:yVal>
          <c:smooth val="0"/>
          <c:extLst>
            <c:ext xmlns:c16="http://schemas.microsoft.com/office/drawing/2014/chart" uri="{C3380CC4-5D6E-409C-BE32-E72D297353CC}">
              <c16:uniqueId val="{00000003-560B-45A5-9254-F9C0B925216E}"/>
            </c:ext>
          </c:extLst>
        </c:ser>
        <c:ser>
          <c:idx val="3"/>
          <c:order val="3"/>
          <c:tx>
            <c:strRef>
              <c:f>'BI Results Paid Sev indices'!$N$4</c:f>
              <c:strCache>
                <c:ptCount val="1"/>
                <c:pt idx="0">
                  <c:v>Wage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'BI Results Paid Sev indices'!$B$5:$B$16</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 Results Paid Sev indices'!$N$5:$N$16</c:f>
              <c:numCache>
                <c:formatCode>_-* #,##0_-;\-* #,##0_-;_-* "-"??_-;_-@_-</c:formatCode>
                <c:ptCount val="12"/>
                <c:pt idx="0">
                  <c:v>30874.542404993092</c:v>
                </c:pt>
                <c:pt idx="1">
                  <c:v>31241.33707199456</c:v>
                </c:pt>
                <c:pt idx="2">
                  <c:v>32724.463334217882</c:v>
                </c:pt>
                <c:pt idx="3">
                  <c:v>34861.440959356871</c:v>
                </c:pt>
                <c:pt idx="4">
                  <c:v>37907.431454890801</c:v>
                </c:pt>
                <c:pt idx="5">
                  <c:v>39661.666818810867</c:v>
                </c:pt>
                <c:pt idx="6">
                  <c:v>42372.75783577824</c:v>
                </c:pt>
                <c:pt idx="7">
                  <c:v>45913.123752053274</c:v>
                </c:pt>
                <c:pt idx="8">
                  <c:v>49230.223349283937</c:v>
                </c:pt>
                <c:pt idx="9">
                  <c:v>51415.043757075291</c:v>
                </c:pt>
                <c:pt idx="10">
                  <c:v>46774.29383979585</c:v>
                </c:pt>
                <c:pt idx="11">
                  <c:v>48692.039887227475</c:v>
                </c:pt>
              </c:numCache>
            </c:numRef>
          </c:yVal>
          <c:smooth val="0"/>
          <c:extLst>
            <c:ext xmlns:c16="http://schemas.microsoft.com/office/drawing/2014/chart" uri="{C3380CC4-5D6E-409C-BE32-E72D297353CC}">
              <c16:uniqueId val="{00000004-560B-45A5-9254-F9C0B925216E}"/>
            </c:ext>
          </c:extLst>
        </c:ser>
        <c:dLbls>
          <c:showLegendKey val="0"/>
          <c:showVal val="0"/>
          <c:showCatName val="0"/>
          <c:showSerName val="0"/>
          <c:showPercent val="0"/>
          <c:showBubbleSize val="0"/>
        </c:dLbls>
        <c:axId val="692073624"/>
        <c:axId val="692073952"/>
      </c:scatterChart>
      <c:valAx>
        <c:axId val="692073624"/>
        <c:scaling>
          <c:orientation val="minMax"/>
          <c:max val="2021"/>
          <c:min val="20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a:t>
                </a:r>
                <a:r>
                  <a:rPr lang="en-GB" baseline="0"/>
                  <a:t> Year</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73952"/>
        <c:crosses val="autoZero"/>
        <c:crossBetween val="midCat"/>
        <c:majorUnit val="1"/>
      </c:valAx>
      <c:valAx>
        <c:axId val="692073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cost per claim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736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claims above MYR500k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'Claims count'!$B$1</c:f>
              <c:strCache>
                <c:ptCount val="1"/>
                <c:pt idx="0">
                  <c:v>Claims ever exceeded MYR500k</c:v>
                </c:pt>
              </c:strCache>
            </c:strRef>
          </c:tx>
          <c:spPr>
            <a:solidFill>
              <a:schemeClr val="accent1"/>
            </a:solidFill>
            <a:ln>
              <a:noFill/>
            </a:ln>
            <a:effectLst/>
          </c:spPr>
          <c:invertIfNegative val="0"/>
          <c:cat>
            <c:numRef>
              <c:f>'Claims count'!$A$2:$A$13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'Claims count'!$B$2:$B$13</c:f>
              <c:numCache>
                <c:formatCode>General</c:formatCode>
                <c:ptCount val="12"/>
                <c:pt idx="0">
                  <c:v>104</c:v>
                </c:pt>
                <c:pt idx="1">
                  <c:v>126</c:v>
                </c:pt>
                <c:pt idx="2">
                  <c:v>197</c:v>
                </c:pt>
                <c:pt idx="3">
                  <c:v>216</c:v>
                </c:pt>
                <c:pt idx="4">
                  <c:v>205</c:v>
                </c:pt>
                <c:pt idx="5">
                  <c:v>234</c:v>
                </c:pt>
                <c:pt idx="6">
                  <c:v>272</c:v>
                </c:pt>
                <c:pt idx="7">
                  <c:v>290</c:v>
                </c:pt>
                <c:pt idx="8">
                  <c:v>264</c:v>
                </c:pt>
                <c:pt idx="9">
                  <c:v>183</c:v>
                </c:pt>
                <c:pt idx="10">
                  <c:v>65</c:v>
                </c:pt>
                <c:pt idx="11">
                  <c:v>5</c:v>
                </c:pt>
              </c:numCache>
            </c:numRef>
          </c:val>
          <c:extLst>
            <c:ext xmlns:c16="http://schemas.microsoft.com/office/drawing/2014/chart" uri="{C3380CC4-5D6E-409C-BE32-E72D297353CC}">
              <c16:uniqueId val="{00000000-020C-426A-95A6-0EAE9E5F4692}"/>
            </c:ext>
          </c:extLst>
        </c:ser>
        <c:ser>
          <c:idx val="1"/>
          <c:order val="1"/>
          <c:tx>
            <c:strRef>
              <c:f>'Claims count'!$C$1</c:f>
              <c:strCache>
                <c:ptCount val="1"/>
                <c:pt idx="0">
                  <c:v>Latest incurred exceeded MYR500k</c:v>
                </c:pt>
              </c:strCache>
            </c:strRef>
          </c:tx>
          <c:spPr>
            <a:solidFill>
              <a:schemeClr val="accent2"/>
            </a:solidFill>
            <a:ln>
              <a:noFill/>
            </a:ln>
            <a:effectLst/>
          </c:spPr>
          <c:invertIfNegative val="0"/>
          <c:cat>
            <c:numRef>
              <c:f>'Claims count'!$A$2:$A$13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'Claims count'!$C$2:$C$13</c:f>
              <c:numCache>
                <c:formatCode>General</c:formatCode>
                <c:ptCount val="12"/>
                <c:pt idx="0">
                  <c:v>68</c:v>
                </c:pt>
                <c:pt idx="1">
                  <c:v>67</c:v>
                </c:pt>
                <c:pt idx="2">
                  <c:v>114</c:v>
                </c:pt>
                <c:pt idx="3">
                  <c:v>127</c:v>
                </c:pt>
                <c:pt idx="4">
                  <c:v>134</c:v>
                </c:pt>
                <c:pt idx="5">
                  <c:v>155</c:v>
                </c:pt>
                <c:pt idx="6">
                  <c:v>194</c:v>
                </c:pt>
                <c:pt idx="7">
                  <c:v>204</c:v>
                </c:pt>
                <c:pt idx="8">
                  <c:v>200</c:v>
                </c:pt>
                <c:pt idx="9">
                  <c:v>149</c:v>
                </c:pt>
                <c:pt idx="10">
                  <c:v>56</c:v>
                </c:pt>
                <c:pt idx="11">
                  <c:v>5</c:v>
                </c:pt>
              </c:numCache>
            </c:numRef>
          </c:val>
          <c:extLst>
            <c:ext xmlns:c16="http://schemas.microsoft.com/office/drawing/2014/chart" uri="{C3380CC4-5D6E-409C-BE32-E72D297353CC}">
              <c16:uniqueId val="{00000001-020C-426A-95A6-0EAE9E5F4692}"/>
            </c:ext>
          </c:extLst>
        </c:ser>
        <c:dLbls>
          <c:showLegendKey val="0"/>
          <c:showVal val="0"/>
          <c:showCatName val="0"/>
          <c:showSerName val="0"/>
          <c:showPercent val="0"/>
          <c:showBubbleSize val="0"/>
        </c:dLbls>
        <c:gapWidth val="219"/>
        <c:overlap val="-27"/>
        <c:axId val="1626951024"/>
        <c:axId val="1626949776"/>
      </c:barChart>
      <c:catAx>
        <c:axId val="16269510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Accident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6949776"/>
        <c:crosses val="autoZero"/>
        <c:auto val="1"/>
        <c:lblAlgn val="ctr"/>
        <c:lblOffset val="100"/>
        <c:noMultiLvlLbl val="0"/>
      </c:catAx>
      <c:valAx>
        <c:axId val="162694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claims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695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0.76748</cdr:x>
      <cdr:y>0.1824</cdr:y>
    </cdr:from>
    <cdr:to>
      <cdr:x>0.91057</cdr:x>
      <cdr:y>0.32542</cdr:y>
    </cdr:to>
    <cdr:sp macro="" textlink="">
      <cdr:nvSpPr>
        <cdr:cNvPr id="2" name="TextBox 5">
          <a:extLst xmlns:a="http://schemas.openxmlformats.org/drawingml/2006/main">
            <a:ext uri="{FF2B5EF4-FFF2-40B4-BE49-F238E27FC236}">
              <a16:creationId xmlns:a16="http://schemas.microsoft.com/office/drawing/2014/main" id="{133F814B-18F1-4FFE-9DA6-784D4893A64B}"/>
            </a:ext>
          </a:extLst>
        </cdr:cNvPr>
        <cdr:cNvSpPr txBox="1"/>
      </cdr:nvSpPr>
      <cdr:spPr>
        <a:xfrm xmlns:a="http://schemas.openxmlformats.org/drawingml/2006/main">
          <a:off x="9001275" y="844550"/>
          <a:ext cx="1678215" cy="66221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600" b="1"/>
            <a:t>First</a:t>
          </a:r>
          <a:r>
            <a:rPr lang="en-GB" sz="1600" b="1" baseline="0"/>
            <a:t> MCO issued</a:t>
          </a:r>
          <a:endParaRPr lang="en-GB" sz="1600" b="1"/>
        </a:p>
      </cdr:txBody>
    </cdr:sp>
  </cdr:relSizeAnchor>
  <cdr:relSizeAnchor xmlns:cdr="http://schemas.openxmlformats.org/drawingml/2006/chartDrawing">
    <cdr:from>
      <cdr:x>0.83154</cdr:x>
      <cdr:y>0.1344</cdr:y>
    </cdr:from>
    <cdr:to>
      <cdr:x>0.83154</cdr:x>
      <cdr:y>0.76972</cdr:y>
    </cdr:to>
    <cdr:cxnSp macro="">
      <cdr:nvCxnSpPr>
        <cdr:cNvPr id="3" name="Straight Connector 2">
          <a:extLst xmlns:a="http://schemas.openxmlformats.org/drawingml/2006/main">
            <a:ext uri="{FF2B5EF4-FFF2-40B4-BE49-F238E27FC236}">
              <a16:creationId xmlns:a16="http://schemas.microsoft.com/office/drawing/2014/main" id="{DAA2BF2B-204F-4DAF-9E88-27F1A10FEEC6}"/>
            </a:ext>
          </a:extLst>
        </cdr:cNvPr>
        <cdr:cNvCxnSpPr/>
      </cdr:nvCxnSpPr>
      <cdr:spPr>
        <a:xfrm xmlns:a="http://schemas.openxmlformats.org/drawingml/2006/main" flipH="1">
          <a:off x="9752639" y="465997"/>
          <a:ext cx="1" cy="2202805"/>
        </a:xfrm>
        <a:prstGeom xmlns:a="http://schemas.openxmlformats.org/drawingml/2006/main" prst="line">
          <a:avLst/>
        </a:prstGeom>
        <a:ln xmlns:a="http://schemas.openxmlformats.org/drawingml/2006/main" w="38100">
          <a:solidFill>
            <a:schemeClr val="accent4">
              <a:lumMod val="60000"/>
              <a:lumOff val="4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0.83279</cdr:x>
      <cdr:y>0.11256</cdr:y>
    </cdr:from>
    <cdr:to>
      <cdr:x>0.83279</cdr:x>
      <cdr:y>0.77195</cdr:y>
    </cdr:to>
    <cdr:cxnSp macro="">
      <cdr:nvCxnSpPr>
        <cdr:cNvPr id="2" name="Straight Connector 1">
          <a:extLst xmlns:a="http://schemas.openxmlformats.org/drawingml/2006/main">
            <a:ext uri="{FF2B5EF4-FFF2-40B4-BE49-F238E27FC236}">
              <a16:creationId xmlns:a16="http://schemas.microsoft.com/office/drawing/2014/main" id="{9F972880-D2DF-4429-9CA1-F0E85D310D17}"/>
            </a:ext>
          </a:extLst>
        </cdr:cNvPr>
        <cdr:cNvCxnSpPr/>
      </cdr:nvCxnSpPr>
      <cdr:spPr>
        <a:xfrm xmlns:a="http://schemas.openxmlformats.org/drawingml/2006/main" flipH="1">
          <a:off x="9503210" y="390952"/>
          <a:ext cx="1" cy="2290235"/>
        </a:xfrm>
        <a:prstGeom xmlns:a="http://schemas.openxmlformats.org/drawingml/2006/main" prst="line">
          <a:avLst/>
        </a:prstGeom>
        <a:ln xmlns:a="http://schemas.openxmlformats.org/drawingml/2006/main" w="38100">
          <a:solidFill>
            <a:schemeClr val="accent4">
              <a:lumMod val="60000"/>
              <a:lumOff val="4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0.75568</cdr:x>
      <cdr:y>0.62062</cdr:y>
    </cdr:from>
    <cdr:to>
      <cdr:x>0.90275</cdr:x>
      <cdr:y>0.76326</cdr:y>
    </cdr:to>
    <cdr:sp macro="" textlink="">
      <cdr:nvSpPr>
        <cdr:cNvPr id="3" name="TextBox 5">
          <a:extLst xmlns:a="http://schemas.openxmlformats.org/drawingml/2006/main">
            <a:ext uri="{FF2B5EF4-FFF2-40B4-BE49-F238E27FC236}">
              <a16:creationId xmlns:a16="http://schemas.microsoft.com/office/drawing/2014/main" id="{707B3025-11EB-40CE-BC51-4DFE4D18AE6E}"/>
            </a:ext>
          </a:extLst>
        </cdr:cNvPr>
        <cdr:cNvSpPr txBox="1"/>
      </cdr:nvSpPr>
      <cdr:spPr>
        <a:xfrm xmlns:a="http://schemas.openxmlformats.org/drawingml/2006/main">
          <a:off x="8623300" y="2881086"/>
          <a:ext cx="1678215" cy="66221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600" b="1"/>
            <a:t>First</a:t>
          </a:r>
          <a:r>
            <a:rPr lang="en-GB" sz="1600" b="1" baseline="0"/>
            <a:t> MCO issued</a:t>
          </a:r>
          <a:endParaRPr lang="en-GB" sz="1600" b="1"/>
        </a:p>
      </cdr:txBody>
    </cdr:sp>
  </cdr:relSizeAnchor>
</c:userShapes>
</file>

<file path=ppt/drawings/drawing3.xml><?xml version="1.0" encoding="utf-8"?>
<c:userShapes xmlns:c="http://schemas.openxmlformats.org/drawingml/2006/chart">
  <cdr:relSizeAnchor xmlns:cdr="http://schemas.openxmlformats.org/drawingml/2006/chartDrawing">
    <cdr:from>
      <cdr:x>0.63073</cdr:x>
      <cdr:y>0.1373</cdr:y>
    </cdr:from>
    <cdr:to>
      <cdr:x>0.63073</cdr:x>
      <cdr:y>0.72797</cdr:y>
    </cdr:to>
    <cdr:cxnSp macro="">
      <cdr:nvCxnSpPr>
        <cdr:cNvPr id="2" name="Straight Connector 1">
          <a:extLst xmlns:a="http://schemas.openxmlformats.org/drawingml/2006/main">
            <a:ext uri="{FF2B5EF4-FFF2-40B4-BE49-F238E27FC236}">
              <a16:creationId xmlns:a16="http://schemas.microsoft.com/office/drawing/2014/main" id="{9F972880-D2DF-4429-9CA1-F0E85D310D17}"/>
            </a:ext>
          </a:extLst>
        </cdr:cNvPr>
        <cdr:cNvCxnSpPr>
          <a:cxnSpLocks xmlns:a="http://schemas.openxmlformats.org/drawingml/2006/main"/>
        </cdr:cNvCxnSpPr>
      </cdr:nvCxnSpPr>
      <cdr:spPr bwMode="auto">
        <a:xfrm xmlns:a="http://schemas.openxmlformats.org/drawingml/2006/main">
          <a:off x="6641750" y="520947"/>
          <a:ext cx="0" cy="2241227"/>
        </a:xfrm>
        <a:prstGeom xmlns:a="http://schemas.openxmlformats.org/drawingml/2006/main" prst="line">
          <a:avLst/>
        </a:prstGeom>
        <a:ln xmlns:a="http://schemas.openxmlformats.org/drawingml/2006/main" w="38100">
          <a:solidFill>
            <a:schemeClr val="accent4">
              <a:lumMod val="60000"/>
              <a:lumOff val="4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0.57394</cdr:x>
      <cdr:y>0.55481</cdr:y>
    </cdr:from>
    <cdr:to>
      <cdr:x>0.73331</cdr:x>
      <cdr:y>0.72933</cdr:y>
    </cdr:to>
    <cdr:sp macro="" textlink="">
      <cdr:nvSpPr>
        <cdr:cNvPr id="3" name="TextBox 5">
          <a:extLst xmlns:a="http://schemas.openxmlformats.org/drawingml/2006/main">
            <a:ext uri="{FF2B5EF4-FFF2-40B4-BE49-F238E27FC236}">
              <a16:creationId xmlns:a16="http://schemas.microsoft.com/office/drawing/2014/main" id="{707B3025-11EB-40CE-BC51-4DFE4D18AE6E}"/>
            </a:ext>
          </a:extLst>
        </cdr:cNvPr>
        <cdr:cNvSpPr txBox="1"/>
      </cdr:nvSpPr>
      <cdr:spPr bwMode="auto">
        <a:xfrm xmlns:a="http://schemas.openxmlformats.org/drawingml/2006/main">
          <a:off x="6043655" y="2105123"/>
          <a:ext cx="1678215" cy="66221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GB"/>
          </a:defPPr>
          <a:lvl1pPr algn="l">
            <a:spcBef>
              <a:spcPts val="0"/>
            </a:spcBef>
            <a:spcAft>
              <a:spcPts val="0"/>
            </a:spcAft>
            <a:defRPr>
              <a:solidFill>
                <a:schemeClr val="dk1"/>
              </a:solidFill>
              <a:latin typeface="+mn-lt"/>
              <a:ea typeface="+mn-ea"/>
              <a:cs typeface="+mn-cs"/>
            </a:defRPr>
          </a:lvl1pPr>
          <a:lvl2pPr marL="457200" algn="l">
            <a:spcBef>
              <a:spcPts val="0"/>
            </a:spcBef>
            <a:spcAft>
              <a:spcPts val="0"/>
            </a:spcAft>
            <a:defRPr>
              <a:solidFill>
                <a:schemeClr val="dk1"/>
              </a:solidFill>
              <a:latin typeface="+mn-lt"/>
              <a:ea typeface="+mn-ea"/>
              <a:cs typeface="+mn-cs"/>
            </a:defRPr>
          </a:lvl2pPr>
          <a:lvl3pPr marL="914400" algn="l">
            <a:spcBef>
              <a:spcPts val="0"/>
            </a:spcBef>
            <a:spcAft>
              <a:spcPts val="0"/>
            </a:spcAft>
            <a:defRPr>
              <a:solidFill>
                <a:schemeClr val="dk1"/>
              </a:solidFill>
              <a:latin typeface="+mn-lt"/>
              <a:ea typeface="+mn-ea"/>
              <a:cs typeface="+mn-cs"/>
            </a:defRPr>
          </a:lvl3pPr>
          <a:lvl4pPr marL="1371600" algn="l">
            <a:spcBef>
              <a:spcPts val="0"/>
            </a:spcBef>
            <a:spcAft>
              <a:spcPts val="0"/>
            </a:spcAft>
            <a:defRPr>
              <a:solidFill>
                <a:schemeClr val="dk1"/>
              </a:solidFill>
              <a:latin typeface="+mn-lt"/>
              <a:ea typeface="+mn-ea"/>
              <a:cs typeface="+mn-cs"/>
            </a:defRPr>
          </a:lvl4pPr>
          <a:lvl5pPr marL="1828800" algn="l">
            <a:spcBef>
              <a:spcPts val="0"/>
            </a:spcBef>
            <a:spcAft>
              <a:spcPts val="0"/>
            </a:spcAft>
            <a:defRPr>
              <a:solidFill>
                <a:schemeClr val="dk1"/>
              </a:solidFill>
              <a:latin typeface="+mn-lt"/>
              <a:ea typeface="+mn-ea"/>
              <a:cs typeface="+mn-cs"/>
            </a:defRPr>
          </a:lvl5pPr>
          <a:lvl6pPr marL="2286000" algn="l" defTabSz="914400">
            <a:defRPr>
              <a:solidFill>
                <a:schemeClr val="dk1"/>
              </a:solidFill>
              <a:latin typeface="+mn-lt"/>
              <a:ea typeface="+mn-ea"/>
              <a:cs typeface="+mn-cs"/>
            </a:defRPr>
          </a:lvl6pPr>
          <a:lvl7pPr marL="2743200" algn="l" defTabSz="914400">
            <a:defRPr>
              <a:solidFill>
                <a:schemeClr val="dk1"/>
              </a:solidFill>
              <a:latin typeface="+mn-lt"/>
              <a:ea typeface="+mn-ea"/>
              <a:cs typeface="+mn-cs"/>
            </a:defRPr>
          </a:lvl7pPr>
          <a:lvl8pPr marL="3200400" algn="l" defTabSz="914400">
            <a:defRPr>
              <a:solidFill>
                <a:schemeClr val="dk1"/>
              </a:solidFill>
              <a:latin typeface="+mn-lt"/>
              <a:ea typeface="+mn-ea"/>
              <a:cs typeface="+mn-cs"/>
            </a:defRPr>
          </a:lvl8pPr>
          <a:lvl9pPr marL="3657600" algn="l" defTabSz="914400">
            <a:defRPr>
              <a:solidFill>
                <a:schemeClr val="dk1"/>
              </a:solidFill>
              <a:latin typeface="+mn-lt"/>
              <a:ea typeface="+mn-ea"/>
              <a:cs typeface="+mn-cs"/>
            </a:defRPr>
          </a:lvl9pPr>
        </a:lstStyle>
        <a:p xmlns:a="http://schemas.openxmlformats.org/drawingml/2006/main">
          <a:r>
            <a:rPr lang="en-GB" sz="1600" b="1" dirty="0"/>
            <a:t>Detariffication</a:t>
          </a:r>
          <a:r>
            <a:rPr lang="en-GB" sz="1600" b="1" baseline="0" dirty="0"/>
            <a:t> of rates starts</a:t>
          </a:r>
          <a:endParaRPr lang="en-GB"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AB8F5BE5-E200-4C0B-BCD1-681595B11DE9}" type="datetimeFigureOut">
              <a:rPr lang="en-GB" smtClean="0"/>
              <a:t>01/12/2022</a:t>
            </a:fld>
            <a:endParaRPr lang="en-GB"/>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F675A919-8AA8-46ED-A38E-80B7910F5598}" type="slidenum">
              <a:rPr lang="en-GB" smtClean="0"/>
              <a:t>‹#›</a:t>
            </a:fld>
            <a:endParaRPr lang="en-GB"/>
          </a:p>
        </p:txBody>
      </p:sp>
    </p:spTree>
    <p:extLst>
      <p:ext uri="{BB962C8B-B14F-4D97-AF65-F5344CB8AC3E}">
        <p14:creationId xmlns:p14="http://schemas.microsoft.com/office/powerpoint/2010/main" val="383474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buFont typeface="Arial"/>
              <a:buChar char="•"/>
              <a:defRPr/>
            </a:pPr>
            <a:r>
              <a:rPr lang="en-US" sz="1200" dirty="0">
                <a:latin typeface="Arial"/>
              </a:rPr>
              <a:t>Contents – 1 min</a:t>
            </a:r>
          </a:p>
          <a:p>
            <a:pPr>
              <a:spcBef>
                <a:spcPts val="0"/>
              </a:spcBef>
              <a:spcAft>
                <a:spcPts val="0"/>
              </a:spcAft>
              <a:buFont typeface="Arial"/>
              <a:buChar char="•"/>
              <a:defRPr/>
            </a:pPr>
            <a:r>
              <a:rPr lang="en-US" sz="1200" dirty="0">
                <a:latin typeface="Arial"/>
              </a:rPr>
              <a:t>Joke – 0.5 mins</a:t>
            </a:r>
          </a:p>
          <a:p>
            <a:pPr>
              <a:spcBef>
                <a:spcPts val="0"/>
              </a:spcBef>
              <a:spcAft>
                <a:spcPts val="0"/>
              </a:spcAft>
              <a:buFont typeface="Arial"/>
              <a:buChar char="•"/>
              <a:defRPr/>
            </a:pPr>
            <a:r>
              <a:rPr lang="en-US" sz="1200" dirty="0">
                <a:latin typeface="Arial"/>
              </a:rPr>
              <a:t>S</a:t>
            </a:r>
            <a:r>
              <a:rPr lang="en-US" sz="1200" b="0" i="0" u="none" strike="noStrike" dirty="0">
                <a:latin typeface="Arial"/>
              </a:rPr>
              <a:t>cope of study – 2.5 mins</a:t>
            </a:r>
          </a:p>
          <a:p>
            <a:pPr>
              <a:spcBef>
                <a:spcPts val="0"/>
              </a:spcBef>
              <a:spcAft>
                <a:spcPts val="0"/>
              </a:spcAft>
              <a:buFont typeface="Arial"/>
              <a:buChar char="•"/>
              <a:defRPr/>
            </a:pPr>
            <a:r>
              <a:rPr lang="en-US" sz="1200" dirty="0">
                <a:latin typeface="Arial"/>
              </a:rPr>
              <a:t>Data definitions- 3 mins</a:t>
            </a:r>
          </a:p>
          <a:p>
            <a:pPr>
              <a:spcBef>
                <a:spcPts val="0"/>
              </a:spcBef>
              <a:spcAft>
                <a:spcPts val="0"/>
              </a:spcAft>
              <a:buFont typeface="Arial"/>
              <a:buChar char="•"/>
              <a:defRPr/>
            </a:pPr>
            <a:r>
              <a:rPr lang="en-US" sz="1200" dirty="0">
                <a:latin typeface="Arial"/>
              </a:rPr>
              <a:t>Benchmark Indices – 3.5 mins</a:t>
            </a:r>
          </a:p>
          <a:p>
            <a:pPr>
              <a:spcBef>
                <a:spcPts val="0"/>
              </a:spcBef>
              <a:spcAft>
                <a:spcPts val="0"/>
              </a:spcAft>
              <a:defRPr/>
            </a:pPr>
            <a:r>
              <a:rPr lang="en-US" sz="1200" dirty="0">
                <a:latin typeface="Arial"/>
              </a:rPr>
              <a:t>Own Damage Trends – 7.5 mins</a:t>
            </a:r>
          </a:p>
          <a:p>
            <a:pPr>
              <a:spcBef>
                <a:spcPts val="0"/>
              </a:spcBef>
              <a:spcAft>
                <a:spcPts val="0"/>
              </a:spcAft>
              <a:defRPr/>
            </a:pPr>
            <a:r>
              <a:rPr lang="en-US" sz="1200" dirty="0">
                <a:latin typeface="Arial"/>
              </a:rPr>
              <a:t>Attritional Bodily Injury Trends – 7.5 mins</a:t>
            </a:r>
          </a:p>
          <a:p>
            <a:pPr>
              <a:spcBef>
                <a:spcPts val="0"/>
              </a:spcBef>
              <a:spcAft>
                <a:spcPts val="0"/>
              </a:spcAft>
              <a:defRPr/>
            </a:pPr>
            <a:r>
              <a:rPr lang="en-US" sz="1200" dirty="0">
                <a:latin typeface="Arial"/>
              </a:rPr>
              <a:t>Large Bodily Injury Claims – 7.5 mins</a:t>
            </a:r>
          </a:p>
          <a:p>
            <a:pPr>
              <a:spcBef>
                <a:spcPts val="0"/>
              </a:spcBef>
              <a:spcAft>
                <a:spcPts val="0"/>
              </a:spcAft>
              <a:defRPr/>
            </a:pPr>
            <a:r>
              <a:rPr lang="en-US" sz="1200" b="0" i="0" u="none" strike="noStrike" dirty="0">
                <a:solidFill>
                  <a:srgbClr val="3F4548"/>
                </a:solidFill>
                <a:latin typeface="Arial"/>
              </a:rPr>
              <a:t>Thoughts for the future (including indices for 2022 and forecast indices for 2023 onwards)- 5 mins</a:t>
            </a:r>
            <a:endParaRPr lang="en-US" sz="1200" dirty="0">
              <a:latin typeface="Arial"/>
            </a:endParaRPr>
          </a:p>
          <a:p>
            <a:pPr>
              <a:spcBef>
                <a:spcPts val="0"/>
              </a:spcBef>
              <a:spcAft>
                <a:spcPts val="0"/>
              </a:spcAft>
              <a:defRPr/>
            </a:pPr>
            <a:r>
              <a:rPr lang="en-US" sz="1200" dirty="0">
                <a:latin typeface="Arial"/>
              </a:rPr>
              <a:t>Conclusion and Next steps  (YE 2022 data, 1m large threshold, ML WP etc.) – 2.5 mins</a:t>
            </a:r>
            <a:endParaRPr lang="en-US" sz="1200" b="0" i="0" u="none" strike="noStrike" dirty="0">
              <a:solidFill>
                <a:srgbClr val="3F4548"/>
              </a:solidFill>
              <a:latin typeface="Arial"/>
            </a:endParaRPr>
          </a:p>
          <a:p>
            <a:pPr>
              <a:spcBef>
                <a:spcPts val="0"/>
              </a:spcBef>
              <a:spcAft>
                <a:spcPts val="0"/>
              </a:spcAft>
              <a:defRPr/>
            </a:pPr>
            <a:r>
              <a:rPr lang="en-US" sz="1200" b="0" i="0" u="none" strike="noStrike" dirty="0">
                <a:solidFill>
                  <a:srgbClr val="3F4548"/>
                </a:solidFill>
                <a:latin typeface="Arial"/>
              </a:rPr>
              <a:t>Q&amp;A – 10 mins</a:t>
            </a:r>
          </a:p>
          <a:p>
            <a:endParaRPr lang="en-GB" dirty="0"/>
          </a:p>
          <a:p>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2</a:t>
            </a:fld>
            <a:endParaRPr lang="en-GB"/>
          </a:p>
        </p:txBody>
      </p:sp>
    </p:spTree>
    <p:extLst>
      <p:ext uri="{BB962C8B-B14F-4D97-AF65-F5344CB8AC3E}">
        <p14:creationId xmlns:p14="http://schemas.microsoft.com/office/powerpoint/2010/main" val="116743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a:t>
            </a:r>
            <a:r>
              <a:rPr lang="en-US" dirty="0" err="1"/>
              <a:t>freq</a:t>
            </a:r>
            <a:r>
              <a:rPr lang="en-US" dirty="0"/>
              <a:t> uptick –more Grab drivers, more people using phones, more inexperienced motorcyclists </a:t>
            </a:r>
          </a:p>
          <a:p>
            <a:r>
              <a:rPr lang="en-US" dirty="0"/>
              <a:t>Also witnessed for OD and TP at same time (2019) , although OD started one quarter late and wasn’t as pronounced as BI uptick.</a:t>
            </a:r>
          </a:p>
          <a:p>
            <a:r>
              <a:rPr lang="en-US" dirty="0"/>
              <a:t>Time bar – can’t close a claim or reduce case to notional figure just because there have been no recent developments.</a:t>
            </a:r>
          </a:p>
          <a:p>
            <a:r>
              <a:rPr lang="en-US" dirty="0"/>
              <a:t>Settlement rates reducing</a:t>
            </a:r>
          </a:p>
          <a:p>
            <a:r>
              <a:rPr lang="en-US" dirty="0"/>
              <a:t>Noticeable impact post 24 quarters in triangles.</a:t>
            </a:r>
          </a:p>
          <a:p>
            <a:r>
              <a:rPr lang="en-US" dirty="0"/>
              <a:t>Oct 2018 Bank Negara letter reminded people of time bar requirement.</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11</a:t>
            </a:fld>
            <a:endParaRPr lang="en-GB"/>
          </a:p>
        </p:txBody>
      </p:sp>
    </p:spTree>
    <p:extLst>
      <p:ext uri="{BB962C8B-B14F-4D97-AF65-F5344CB8AC3E}">
        <p14:creationId xmlns:p14="http://schemas.microsoft.com/office/powerpoint/2010/main" val="348442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12</a:t>
            </a:fld>
            <a:endParaRPr lang="en-GB"/>
          </a:p>
        </p:txBody>
      </p:sp>
    </p:spTree>
    <p:extLst>
      <p:ext uri="{BB962C8B-B14F-4D97-AF65-F5344CB8AC3E}">
        <p14:creationId xmlns:p14="http://schemas.microsoft.com/office/powerpoint/2010/main" val="178150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claims are settling more slowly (ref </a:t>
            </a:r>
            <a:r>
              <a:rPr lang="en-US" dirty="0" err="1"/>
              <a:t>prev</a:t>
            </a:r>
            <a:r>
              <a:rPr lang="en-US" dirty="0"/>
              <a:t> slide) in more recent accident years</a:t>
            </a:r>
          </a:p>
          <a:p>
            <a:r>
              <a:rPr lang="en-US" dirty="0"/>
              <a:t>However, those that are settling are settling for higher costs</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13</a:t>
            </a:fld>
            <a:endParaRPr lang="en-GB"/>
          </a:p>
        </p:txBody>
      </p:sp>
    </p:spTree>
    <p:extLst>
      <p:ext uri="{BB962C8B-B14F-4D97-AF65-F5344CB8AC3E}">
        <p14:creationId xmlns:p14="http://schemas.microsoft.com/office/powerpoint/2010/main" val="72831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just look at the paid amount per claim which has actually been settled (i.e. ignore payments relating to non-settled claims, the same increasing trend is there until 2017</a:t>
            </a:r>
          </a:p>
          <a:p>
            <a:r>
              <a:rPr lang="en-US" dirty="0"/>
              <a:t>2018 Q4 onwards look low vs previous quarters </a:t>
            </a:r>
          </a:p>
          <a:p>
            <a:r>
              <a:rPr lang="en-US" dirty="0"/>
              <a:t>Potentially COVID lag effects on more recent accident quarters</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14</a:t>
            </a:fld>
            <a:endParaRPr lang="en-GB"/>
          </a:p>
        </p:txBody>
      </p:sp>
    </p:spTree>
    <p:extLst>
      <p:ext uri="{BB962C8B-B14F-4D97-AF65-F5344CB8AC3E}">
        <p14:creationId xmlns:p14="http://schemas.microsoft.com/office/powerpoint/2010/main" val="168388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Bodily injury claim size should vary based on wages + healthcare costs, as well as social inflationary factors such as judicial awards</a:t>
            </a:r>
          </a:p>
          <a:p>
            <a:r>
              <a:rPr lang="en-US" dirty="0"/>
              <a:t>Perhaps healthcare inflation much higher for more severe injuries/illnesses? Nursing costs? Court awards not keeping up with healthcare inflation?</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15</a:t>
            </a:fld>
            <a:endParaRPr lang="en-GB"/>
          </a:p>
        </p:txBody>
      </p:sp>
    </p:spTree>
    <p:extLst>
      <p:ext uri="{BB962C8B-B14F-4D97-AF65-F5344CB8AC3E}">
        <p14:creationId xmlns:p14="http://schemas.microsoft.com/office/powerpoint/2010/main" val="420196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that 2020 frequency still projected to end higher than 2010 and 2011, despite COVID impact</a:t>
            </a:r>
          </a:p>
          <a:p>
            <a:r>
              <a:rPr lang="en-US" dirty="0"/>
              <a:t>Note that fatality rate (number of deaths per accident) has actually been consistently improving from 2010-2019. Counter-intuitively, improving fatality rate due to better car protections or improved medical care could actually lead to more large BI claims, since severe injury claims tend to be more expensive than fatality claims.</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20</a:t>
            </a:fld>
            <a:endParaRPr lang="en-GB"/>
          </a:p>
        </p:txBody>
      </p:sp>
    </p:spTree>
    <p:extLst>
      <p:ext uri="{BB962C8B-B14F-4D97-AF65-F5344CB8AC3E}">
        <p14:creationId xmlns:p14="http://schemas.microsoft.com/office/powerpoint/2010/main" val="301966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DACCC-D86B-43DA-943A-F69EA98D3B1E}" type="slidenum">
              <a:rPr lang="en-GB" smtClean="0"/>
              <a:t>24</a:t>
            </a:fld>
            <a:endParaRPr lang="en-GB"/>
          </a:p>
        </p:txBody>
      </p:sp>
    </p:spTree>
    <p:extLst>
      <p:ext uri="{BB962C8B-B14F-4D97-AF65-F5344CB8AC3E}">
        <p14:creationId xmlns:p14="http://schemas.microsoft.com/office/powerpoint/2010/main" val="356795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28</a:t>
            </a:fld>
            <a:endParaRPr lang="en-GB"/>
          </a:p>
        </p:txBody>
      </p:sp>
    </p:spTree>
    <p:extLst>
      <p:ext uri="{BB962C8B-B14F-4D97-AF65-F5344CB8AC3E}">
        <p14:creationId xmlns:p14="http://schemas.microsoft.com/office/powerpoint/2010/main" val="274991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Motor presentation, metaphor for what we’re trying to do</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3</a:t>
            </a:fld>
            <a:endParaRPr lang="en-GB"/>
          </a:p>
        </p:txBody>
      </p:sp>
    </p:spTree>
    <p:extLst>
      <p:ext uri="{BB962C8B-B14F-4D97-AF65-F5344CB8AC3E}">
        <p14:creationId xmlns:p14="http://schemas.microsoft.com/office/powerpoint/2010/main" val="77005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Won’t cover TP in this presentation due to relative immateriality</a:t>
            </a:r>
          </a:p>
          <a:p>
            <a:r>
              <a:rPr lang="en-US" dirty="0"/>
              <a:t>Patterns, settlement rates etc. in appendices</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4</a:t>
            </a:fld>
            <a:endParaRPr lang="en-GB"/>
          </a:p>
        </p:txBody>
      </p:sp>
    </p:spTree>
    <p:extLst>
      <p:ext uri="{BB962C8B-B14F-4D97-AF65-F5344CB8AC3E}">
        <p14:creationId xmlns:p14="http://schemas.microsoft.com/office/powerpoint/2010/main" val="401421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large bodily injury projected on accident year by development year basis to ensure credible volume of data</a:t>
            </a:r>
          </a:p>
          <a:p>
            <a:r>
              <a:rPr lang="en-US" dirty="0"/>
              <a:t>Excess portion only used to avoid noise in attritional development triangles</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5</a:t>
            </a:fld>
            <a:endParaRPr lang="en-GB"/>
          </a:p>
        </p:txBody>
      </p:sp>
    </p:spTree>
    <p:extLst>
      <p:ext uri="{BB962C8B-B14F-4D97-AF65-F5344CB8AC3E}">
        <p14:creationId xmlns:p14="http://schemas.microsoft.com/office/powerpoint/2010/main" val="71773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 Price interestingly flat</a:t>
            </a:r>
          </a:p>
          <a:p>
            <a:r>
              <a:rPr lang="en-US" dirty="0"/>
              <a:t>Medical steepest increases, followed by wage and repair/maintenance</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6</a:t>
            </a:fld>
            <a:endParaRPr lang="en-GB"/>
          </a:p>
        </p:txBody>
      </p:sp>
    </p:spTree>
    <p:extLst>
      <p:ext uri="{BB962C8B-B14F-4D97-AF65-F5344CB8AC3E}">
        <p14:creationId xmlns:p14="http://schemas.microsoft.com/office/powerpoint/2010/main" val="303099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initial time explaining graph</a:t>
            </a:r>
          </a:p>
          <a:p>
            <a:r>
              <a:rPr lang="en-US" dirty="0"/>
              <a:t>2019 uptick interesting. Also 2012 Q2, Q3</a:t>
            </a:r>
          </a:p>
          <a:p>
            <a:r>
              <a:rPr lang="en-US" dirty="0"/>
              <a:t>Counts reduce slightly as cohorts develop since we exclude nil claims once settled</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7</a:t>
            </a:fld>
            <a:endParaRPr lang="en-GB"/>
          </a:p>
        </p:txBody>
      </p:sp>
    </p:spTree>
    <p:extLst>
      <p:ext uri="{BB962C8B-B14F-4D97-AF65-F5344CB8AC3E}">
        <p14:creationId xmlns:p14="http://schemas.microsoft.com/office/powerpoint/2010/main" val="261346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 reductions over time as recoveries are made (salvage and subrogation)</a:t>
            </a:r>
          </a:p>
          <a:p>
            <a:r>
              <a:rPr lang="en-US" dirty="0"/>
              <a:t>Is 2010-17 genuine inflation? Or linked to more expensive car models being purchased</a:t>
            </a:r>
          </a:p>
          <a:p>
            <a:r>
              <a:rPr lang="en-US" dirty="0"/>
              <a:t>Post 2017 Q3 reductions consistent with detariffication linked. Only from 2018 Q3 Accident Quarter will all policies (assuming annual policies) have been written on </a:t>
            </a:r>
            <a:r>
              <a:rPr lang="en-US" dirty="0" err="1"/>
              <a:t>detariffed</a:t>
            </a:r>
            <a:r>
              <a:rPr lang="en-US" dirty="0"/>
              <a:t> rates, and reductions continue until 2018 Q3.</a:t>
            </a:r>
          </a:p>
          <a:p>
            <a:r>
              <a:rPr lang="en-US" dirty="0"/>
              <a:t>Detariffication – potentially higher risk drivers switching away from Comp? Or greater focus on claims management?</a:t>
            </a:r>
          </a:p>
          <a:p>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8</a:t>
            </a:fld>
            <a:endParaRPr lang="en-GB"/>
          </a:p>
        </p:txBody>
      </p:sp>
    </p:spTree>
    <p:extLst>
      <p:ext uri="{BB962C8B-B14F-4D97-AF65-F5344CB8AC3E}">
        <p14:creationId xmlns:p14="http://schemas.microsoft.com/office/powerpoint/2010/main" val="115155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REER</a:t>
            </a:r>
          </a:p>
          <a:p>
            <a:r>
              <a:rPr lang="en-US" dirty="0"/>
              <a:t>Shows strength of </a:t>
            </a:r>
            <a:r>
              <a:rPr lang="en-US" dirty="0" err="1"/>
              <a:t>Ringgitt</a:t>
            </a:r>
            <a:r>
              <a:rPr lang="en-US" dirty="0"/>
              <a:t> against relevant currencies (JPY, TWD, CNY). </a:t>
            </a:r>
          </a:p>
          <a:p>
            <a:r>
              <a:rPr lang="en-US" dirty="0"/>
              <a:t>Repair costs a function of parts and car engineer wages</a:t>
            </a:r>
          </a:p>
          <a:p>
            <a:r>
              <a:rPr lang="en-US" dirty="0"/>
              <a:t>Average Comp Premiums generally not keeping up with increases in claim severity</a:t>
            </a:r>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9</a:t>
            </a:fld>
            <a:endParaRPr lang="en-GB"/>
          </a:p>
        </p:txBody>
      </p:sp>
    </p:spTree>
    <p:extLst>
      <p:ext uri="{BB962C8B-B14F-4D97-AF65-F5344CB8AC3E}">
        <p14:creationId xmlns:p14="http://schemas.microsoft.com/office/powerpoint/2010/main" val="341075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75A919-8AA8-46ED-A38E-80B7910F5598}" type="slidenum">
              <a:rPr lang="en-GB" smtClean="0"/>
              <a:t>10</a:t>
            </a:fld>
            <a:endParaRPr lang="en-GB"/>
          </a:p>
        </p:txBody>
      </p:sp>
    </p:spTree>
    <p:extLst>
      <p:ext uri="{BB962C8B-B14F-4D97-AF65-F5344CB8AC3E}">
        <p14:creationId xmlns:p14="http://schemas.microsoft.com/office/powerpoint/2010/main" val="3232042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bg>
      <p:bgPr>
        <a:solidFill>
          <a:srgbClr val="113458"/>
        </a:solidFill>
        <a:effectLst/>
      </p:bgPr>
    </p:bg>
    <p:spTree>
      <p:nvGrpSpPr>
        <p:cNvPr id="1" name=""/>
        <p:cNvGrpSpPr/>
        <p:nvPr/>
      </p:nvGrpSpPr>
      <p:grpSpPr bwMode="auto">
        <a:xfrm>
          <a:off x="0" y="0"/>
          <a:ext cx="0" cy="0"/>
          <a:chOff x="0" y="0"/>
          <a:chExt cx="0" cy="0"/>
        </a:xfrm>
      </p:grpSpPr>
      <p:pic>
        <p:nvPicPr>
          <p:cNvPr id="4" name="Picture 4" descr="E:\Pants Work\Current Work\Actuaries 2011\IFOA Rebrand 2012\PowerPoint\blue_crest.png"/>
          <p:cNvPicPr>
            <a:picLocks noChangeAspect="1" noChangeArrowheads="1"/>
          </p:cNvPicPr>
          <p:nvPr userDrawn="1"/>
        </p:nvPicPr>
        <p:blipFill>
          <a:blip r:embed="rId2"/>
          <a:stretch/>
        </p:blipFill>
        <p:spPr bwMode="auto">
          <a:xfrm>
            <a:off x="6625739" y="1066801"/>
            <a:ext cx="5261461" cy="5538380"/>
          </a:xfrm>
          <a:prstGeom prst="rect">
            <a:avLst/>
          </a:prstGeom>
          <a:noFill/>
        </p:spPr>
      </p:pic>
      <p:sp>
        <p:nvSpPr>
          <p:cNvPr id="5" name="Rectangle 2"/>
          <p:cNvSpPr>
            <a:spLocks noGrp="1" noChangeArrowheads="1"/>
          </p:cNvSpPr>
          <p:nvPr>
            <p:ph type="ctrTitle"/>
          </p:nvPr>
        </p:nvSpPr>
        <p:spPr bwMode="auto">
          <a:xfrm>
            <a:off x="527056" y="2133608"/>
            <a:ext cx="10979144" cy="1295399"/>
          </a:xfrm>
        </p:spPr>
        <p:txBody>
          <a:bodyPr anchor="t"/>
          <a:lstStyle>
            <a:lvl1pPr>
              <a:defRPr sz="3600" b="1">
                <a:solidFill>
                  <a:schemeClr val="accent3"/>
                </a:solidFill>
              </a:defRPr>
            </a:lvl1pPr>
          </a:lstStyle>
          <a:p>
            <a:pPr lvl="0">
              <a:defRPr/>
            </a:pPr>
            <a:r>
              <a:rPr lang="en-US"/>
              <a:t>Click to edit Master title style</a:t>
            </a:r>
            <a:endParaRPr lang="en-GB"/>
          </a:p>
        </p:txBody>
      </p:sp>
      <p:sp>
        <p:nvSpPr>
          <p:cNvPr id="6" name="Rectangle 3"/>
          <p:cNvSpPr>
            <a:spLocks noGrp="1" noChangeArrowheads="1"/>
          </p:cNvSpPr>
          <p:nvPr>
            <p:ph type="subTitle" idx="1"/>
          </p:nvPr>
        </p:nvSpPr>
        <p:spPr bwMode="auto">
          <a:xfrm>
            <a:off x="527055" y="2781300"/>
            <a:ext cx="9988545"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7" name="Rectangle 4"/>
          <p:cNvSpPr>
            <a:spLocks noGrp="1" noChangeArrowheads="1"/>
          </p:cNvSpPr>
          <p:nvPr>
            <p:ph type="dt" sz="half" idx="2"/>
          </p:nvPr>
        </p:nvSpPr>
        <p:spPr bwMode="auto">
          <a:xfrm>
            <a:off x="527055" y="6410325"/>
            <a:ext cx="2927349" cy="331788"/>
          </a:xfrm>
        </p:spPr>
        <p:txBody>
          <a:bodyPr/>
          <a:lstStyle>
            <a:lvl1pPr>
              <a:defRPr>
                <a:solidFill>
                  <a:schemeClr val="bg1"/>
                </a:solidFill>
              </a:defRPr>
            </a:lvl1pPr>
          </a:lstStyle>
          <a:p>
            <a:pPr>
              <a:defRPr/>
            </a:pPr>
            <a:fld id="{1744C141-B97D-4979-AB76-E8E6AB76C28B}" type="datetime4">
              <a:t>December 1, 2022</a:t>
            </a:fld>
            <a:endParaRPr lang="en-GB"/>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a:stretch/>
        </p:blipFill>
        <p:spPr bwMode="auto">
          <a:xfrm>
            <a:off x="533400" y="260350"/>
            <a:ext cx="2560490" cy="1042311"/>
          </a:xfrm>
          <a:prstGeom prst="rect">
            <a:avLst/>
          </a:prstGeom>
          <a:noFill/>
        </p:spPr>
      </p:pic>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2_Title Slide">
    <p:bg>
      <p:bgPr>
        <a:blipFill>
          <a:blip r:embed="rId2"/>
          <a:stretch/>
        </a:blip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1" y="2133608"/>
            <a:ext cx="9505950" cy="1295399"/>
          </a:xfrm>
        </p:spPr>
        <p:txBody>
          <a:bodyPr anchor="t"/>
          <a:lstStyle>
            <a:lvl1pPr>
              <a:defRPr sz="3600">
                <a:solidFill>
                  <a:schemeClr val="accent3"/>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8161867"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6" y="6410332"/>
            <a:ext cx="1846689" cy="300075"/>
          </a:xfrm>
          <a:prstGeom prst="rect">
            <a:avLst/>
          </a:prstGeom>
          <a:noFill/>
          <a:ln w="12700">
            <a:solidFill>
              <a:schemeClr val="tx2">
                <a:lumMod val="65000"/>
                <a:lumOff val="35000"/>
              </a:schemeClr>
            </a:solidFill>
          </a:ln>
        </p:spPr>
        <p:txBody>
          <a:bodyPr/>
          <a:lstStyle>
            <a:lvl1pPr>
              <a:defRPr b="1">
                <a:solidFill>
                  <a:schemeClr val="tx1"/>
                </a:solidFill>
              </a:defRPr>
            </a:lvl1pPr>
          </a:lstStyle>
          <a:p>
            <a:pPr>
              <a:defRPr/>
            </a:pPr>
            <a:fld id="{1744C141-B97D-4979-AB76-E8E6AB76C28B}" type="datetime4">
              <a:t>December 1, 2022</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a:stretch/>
        </p:blipFill>
        <p:spPr bwMode="auto">
          <a:xfrm>
            <a:off x="533400" y="260350"/>
            <a:ext cx="2560490" cy="1042311"/>
          </a:xfrm>
          <a:prstGeom prst="rect">
            <a:avLst/>
          </a:prstGeom>
          <a:noFill/>
        </p:spPr>
      </p:pic>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5_Title Slide">
    <p:bg>
      <p:bgPr>
        <a:blipFill>
          <a:blip r:embed="rId2"/>
          <a:stretch/>
        </a:blip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1" y="2133608"/>
            <a:ext cx="9505950" cy="1295399"/>
          </a:xfrm>
        </p:spPr>
        <p:txBody>
          <a:bodyPr anchor="t"/>
          <a:lstStyle>
            <a:lvl1pPr>
              <a:defRPr sz="3600">
                <a:solidFill>
                  <a:schemeClr val="bg2"/>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8161867" cy="1007740"/>
          </a:xfrm>
        </p:spPr>
        <p:txBody>
          <a:bodyPr/>
          <a:lstStyle>
            <a:lvl1pPr marL="0" indent="0">
              <a:spcBef>
                <a:spcPts val="0"/>
              </a:spcBef>
              <a:buFontTx/>
              <a:buNone/>
              <a:defRPr sz="2600">
                <a:solidFill>
                  <a:schemeClr val="accent2"/>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6" y="6410332"/>
            <a:ext cx="1846689" cy="300075"/>
          </a:xfrm>
          <a:prstGeom prst="rect">
            <a:avLst/>
          </a:prstGeom>
          <a:noFill/>
          <a:ln w="12700">
            <a:solidFill>
              <a:schemeClr val="tx2">
                <a:lumMod val="65000"/>
                <a:lumOff val="35000"/>
              </a:schemeClr>
            </a:solidFill>
          </a:ln>
        </p:spPr>
        <p:txBody>
          <a:bodyPr/>
          <a:lstStyle>
            <a:lvl1pPr>
              <a:defRPr b="1">
                <a:solidFill>
                  <a:schemeClr val="tx1"/>
                </a:solidFill>
              </a:defRPr>
            </a:lvl1pPr>
          </a:lstStyle>
          <a:p>
            <a:pPr>
              <a:defRPr/>
            </a:pPr>
            <a:fld id="{1744C141-B97D-4979-AB76-E8E6AB76C28B}" type="datetime4">
              <a:t>December 1, 2022</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a:stretch/>
        </p:blipFill>
        <p:spPr bwMode="auto">
          <a:xfrm>
            <a:off x="533400" y="260350"/>
            <a:ext cx="2560490" cy="1042311"/>
          </a:xfrm>
          <a:prstGeom prst="rect">
            <a:avLst/>
          </a:prstGeom>
          <a:noFill/>
        </p:spPr>
      </p:pic>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GB"/>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e Placeholder 3"/>
          <p:cNvSpPr>
            <a:spLocks noGrp="1"/>
          </p:cNvSpPr>
          <p:nvPr>
            <p:ph type="dt" sz="half" idx="10"/>
          </p:nvPr>
        </p:nvSpPr>
        <p:spPr bwMode="auto"/>
        <p:txBody>
          <a:bodyPr/>
          <a:lstStyle>
            <a:lvl1pPr>
              <a:defRPr/>
            </a:lvl1pPr>
          </a:lstStyle>
          <a:p>
            <a:pPr>
              <a:defRPr/>
            </a:pPr>
            <a:fld id="{BC1242CF-12C1-4411-B532-E91306108269}" type="datetime4">
              <a:t>December 1, 2022</a:t>
            </a:fld>
            <a:endParaRPr lang="en-GB"/>
          </a:p>
        </p:txBody>
      </p:sp>
      <p:sp>
        <p:nvSpPr>
          <p:cNvPr id="7" name="Footer Placeholder 4"/>
          <p:cNvSpPr>
            <a:spLocks noGrp="1"/>
          </p:cNvSpPr>
          <p:nvPr>
            <p:ph type="ftr" sz="quarter" idx="11"/>
          </p:nvPr>
        </p:nvSpPr>
        <p:spPr bwMode="auto"/>
        <p:txBody>
          <a:bodyPr/>
          <a:lstStyle>
            <a:lvl1pPr>
              <a:defRPr/>
            </a:lvl1pPr>
          </a:lstStyle>
          <a:p>
            <a:pPr>
              <a:defRPr/>
            </a:pPr>
            <a:endParaRPr lang="en-GB"/>
          </a:p>
        </p:txBody>
      </p:sp>
      <p:sp>
        <p:nvSpPr>
          <p:cNvPr id="8" name="Slide Number Placeholder 5"/>
          <p:cNvSpPr>
            <a:spLocks noGrp="1"/>
          </p:cNvSpPr>
          <p:nvPr>
            <p:ph type="sldNum" sz="quarter" idx="12"/>
          </p:nvPr>
        </p:nvSpPr>
        <p:spPr bwMode="auto"/>
        <p:txBody>
          <a:bodyPr/>
          <a:lstStyle>
            <a:lvl1pPr>
              <a:defRPr/>
            </a:lvl1pPr>
          </a:lstStyle>
          <a:p>
            <a:pPr>
              <a:defRPr/>
            </a:pPr>
            <a:fld id="{FE8DA6AF-1811-4E27-A96F-54109F1D0275}" type="slidenum">
              <a:t>‹#›</a:t>
            </a:fld>
            <a:endParaRPr lang="en-GB"/>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GB"/>
          </a:p>
        </p:txBody>
      </p:sp>
      <p:sp>
        <p:nvSpPr>
          <p:cNvPr id="5" name="Content Placeholder 2"/>
          <p:cNvSpPr>
            <a:spLocks noGrp="1"/>
          </p:cNvSpPr>
          <p:nvPr>
            <p:ph sz="half" idx="1"/>
          </p:nvPr>
        </p:nvSpPr>
        <p:spPr bwMode="auto">
          <a:xfrm>
            <a:off x="527052" y="1557337"/>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Content Placeholder 3"/>
          <p:cNvSpPr>
            <a:spLocks noGrp="1"/>
          </p:cNvSpPr>
          <p:nvPr>
            <p:ph sz="half" idx="2"/>
          </p:nvPr>
        </p:nvSpPr>
        <p:spPr bwMode="auto">
          <a:xfrm>
            <a:off x="6155265" y="1557337"/>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e Placeholder 4"/>
          <p:cNvSpPr>
            <a:spLocks noGrp="1"/>
          </p:cNvSpPr>
          <p:nvPr>
            <p:ph type="dt" sz="half" idx="10"/>
          </p:nvPr>
        </p:nvSpPr>
        <p:spPr bwMode="auto"/>
        <p:txBody>
          <a:bodyPr/>
          <a:lstStyle>
            <a:lvl1pPr>
              <a:defRPr/>
            </a:lvl1pPr>
          </a:lstStyle>
          <a:p>
            <a:pPr>
              <a:defRPr/>
            </a:pPr>
            <a:fld id="{A978B6D0-AB09-4B3E-9118-B4659F37B303}" type="datetime4">
              <a:t>December 1, 2022</a:t>
            </a:fld>
            <a:endParaRPr lang="en-GB"/>
          </a:p>
        </p:txBody>
      </p:sp>
      <p:sp>
        <p:nvSpPr>
          <p:cNvPr id="8" name="Footer Placeholder 5"/>
          <p:cNvSpPr>
            <a:spLocks noGrp="1"/>
          </p:cNvSpPr>
          <p:nvPr>
            <p:ph type="ftr" sz="quarter" idx="11"/>
          </p:nvPr>
        </p:nvSpPr>
        <p:spPr bwMode="auto"/>
        <p:txBody>
          <a:bodyPr/>
          <a:lstStyle>
            <a:lvl1pPr>
              <a:defRPr/>
            </a:lvl1pPr>
          </a:lstStyle>
          <a:p>
            <a:pPr>
              <a:defRPr/>
            </a:pPr>
            <a:endParaRPr lang="en-GB"/>
          </a:p>
        </p:txBody>
      </p:sp>
      <p:sp>
        <p:nvSpPr>
          <p:cNvPr id="9" name="Slide Number Placeholder 6"/>
          <p:cNvSpPr>
            <a:spLocks noGrp="1"/>
          </p:cNvSpPr>
          <p:nvPr>
            <p:ph type="sldNum" sz="quarter" idx="12"/>
          </p:nvPr>
        </p:nvSpPr>
        <p:spPr bwMode="auto"/>
        <p:txBody>
          <a:bodyPr/>
          <a:lstStyle>
            <a:lvl1pPr>
              <a:defRPr/>
            </a:lvl1pPr>
          </a:lstStyle>
          <a:p>
            <a:pPr>
              <a:defRPr/>
            </a:pPr>
            <a:fld id="{375E1C19-A04E-4390-A400-023E4FCB19F2}" type="slidenum">
              <a:t>‹#›</a:t>
            </a:fld>
            <a:endParaRPr lang="en-GB"/>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29339" y="404664"/>
            <a:ext cx="10972800" cy="1143000"/>
          </a:xfrm>
        </p:spPr>
        <p:txBody>
          <a:bodyPr/>
          <a:lstStyle>
            <a:lvl1pPr>
              <a:defRPr/>
            </a:lvl1pPr>
          </a:lstStyle>
          <a:p>
            <a:pPr>
              <a:defRPr/>
            </a:pPr>
            <a:r>
              <a:rPr lang="en-US"/>
              <a:t>Click to edit Master title style</a:t>
            </a:r>
            <a:endParaRPr lang="en-GB"/>
          </a:p>
        </p:txBody>
      </p:sp>
      <p:sp>
        <p:nvSpPr>
          <p:cNvPr id="5" name="Text Placeholder 2"/>
          <p:cNvSpPr>
            <a:spLocks noGrp="1"/>
          </p:cNvSpPr>
          <p:nvPr>
            <p:ph type="body" idx="1"/>
          </p:nvPr>
        </p:nvSpPr>
        <p:spPr bwMode="auto">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 Placeholder 4"/>
          <p:cNvSpPr>
            <a:spLocks noGrp="1"/>
          </p:cNvSpPr>
          <p:nvPr>
            <p:ph type="body" sz="quarter" idx="3"/>
          </p:nvPr>
        </p:nvSpPr>
        <p:spPr bwMode="auto">
          <a:xfrm>
            <a:off x="6193366"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93366"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e Placeholder 6"/>
          <p:cNvSpPr>
            <a:spLocks noGrp="1"/>
          </p:cNvSpPr>
          <p:nvPr>
            <p:ph type="dt" sz="half" idx="10"/>
          </p:nvPr>
        </p:nvSpPr>
        <p:spPr bwMode="auto"/>
        <p:txBody>
          <a:bodyPr/>
          <a:lstStyle>
            <a:lvl1pPr>
              <a:defRPr/>
            </a:lvl1pPr>
          </a:lstStyle>
          <a:p>
            <a:pPr>
              <a:defRPr/>
            </a:pPr>
            <a:fld id="{F2D14434-9E7D-48B3-A0B1-B61FF5889F61}" type="datetime4">
              <a:t>December 1, 2022</a:t>
            </a:fld>
            <a:endParaRPr lang="en-GB"/>
          </a:p>
        </p:txBody>
      </p:sp>
      <p:sp>
        <p:nvSpPr>
          <p:cNvPr id="10" name="Footer Placeholder 7"/>
          <p:cNvSpPr>
            <a:spLocks noGrp="1"/>
          </p:cNvSpPr>
          <p:nvPr>
            <p:ph type="ftr" sz="quarter" idx="11"/>
          </p:nvPr>
        </p:nvSpPr>
        <p:spPr bwMode="auto"/>
        <p:txBody>
          <a:bodyPr/>
          <a:lstStyle>
            <a:lvl1pPr>
              <a:defRPr/>
            </a:lvl1pPr>
          </a:lstStyle>
          <a:p>
            <a:pPr>
              <a:defRPr/>
            </a:pPr>
            <a:endParaRPr lang="en-GB"/>
          </a:p>
        </p:txBody>
      </p:sp>
      <p:sp>
        <p:nvSpPr>
          <p:cNvPr id="11" name="Slide Number Placeholder 8"/>
          <p:cNvSpPr>
            <a:spLocks noGrp="1"/>
          </p:cNvSpPr>
          <p:nvPr>
            <p:ph type="sldNum" sz="quarter" idx="12"/>
          </p:nvPr>
        </p:nvSpPr>
        <p:spPr bwMode="auto"/>
        <p:txBody>
          <a:bodyPr/>
          <a:lstStyle>
            <a:lvl1pPr>
              <a:defRPr/>
            </a:lvl1pPr>
          </a:lstStyle>
          <a:p>
            <a:pPr>
              <a:defRPr/>
            </a:pPr>
            <a:fld id="{1FB513AD-2D40-40B6-B454-91430654BAD4}" type="slidenum">
              <a:t>‹#›</a:t>
            </a:fld>
            <a:endParaRPr lang="en-GB"/>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GB"/>
          </a:p>
        </p:txBody>
      </p:sp>
      <p:sp>
        <p:nvSpPr>
          <p:cNvPr id="5" name="Date Placeholder 2"/>
          <p:cNvSpPr>
            <a:spLocks noGrp="1"/>
          </p:cNvSpPr>
          <p:nvPr>
            <p:ph type="dt" sz="half" idx="10"/>
          </p:nvPr>
        </p:nvSpPr>
        <p:spPr bwMode="auto"/>
        <p:txBody>
          <a:bodyPr/>
          <a:lstStyle>
            <a:lvl1pPr>
              <a:defRPr/>
            </a:lvl1pPr>
          </a:lstStyle>
          <a:p>
            <a:pPr>
              <a:defRPr/>
            </a:pPr>
            <a:fld id="{00CB7BE8-6A98-487E-A0BA-75F334DA4484}" type="datetime4">
              <a:t>December 1, 2022</a:t>
            </a:fld>
            <a:endParaRPr lang="en-GB"/>
          </a:p>
        </p:txBody>
      </p:sp>
      <p:sp>
        <p:nvSpPr>
          <p:cNvPr id="6" name="Footer Placeholder 3"/>
          <p:cNvSpPr>
            <a:spLocks noGrp="1"/>
          </p:cNvSpPr>
          <p:nvPr>
            <p:ph type="ftr" sz="quarter" idx="11"/>
          </p:nvPr>
        </p:nvSpPr>
        <p:spPr bwMode="auto"/>
        <p:txBody>
          <a:bodyPr/>
          <a:lstStyle>
            <a:lvl1pPr>
              <a:defRPr/>
            </a:lvl1pPr>
          </a:lstStyle>
          <a:p>
            <a:pPr>
              <a:defRPr/>
            </a:pPr>
            <a:endParaRPr lang="en-GB"/>
          </a:p>
        </p:txBody>
      </p:sp>
      <p:sp>
        <p:nvSpPr>
          <p:cNvPr id="7" name="Slide Number Placeholder 4"/>
          <p:cNvSpPr>
            <a:spLocks noGrp="1"/>
          </p:cNvSpPr>
          <p:nvPr>
            <p:ph type="sldNum" sz="quarter" idx="12"/>
          </p:nvPr>
        </p:nvSpPr>
        <p:spPr bwMode="auto"/>
        <p:txBody>
          <a:bodyPr/>
          <a:lstStyle>
            <a:lvl1pPr>
              <a:defRPr/>
            </a:lvl1pPr>
          </a:lstStyle>
          <a:p>
            <a:pPr>
              <a:defRPr/>
            </a:pPr>
            <a:fld id="{CCC5EDD3-CB13-45EB-8A5C-B486875EE4D2}" type="slidenum">
              <a:t>‹#›</a:t>
            </a:fld>
            <a:endParaRPr lang="en-GB"/>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lvl1pPr>
              <a:defRPr/>
            </a:lvl1pPr>
          </a:lstStyle>
          <a:p>
            <a:pPr>
              <a:defRPr/>
            </a:pPr>
            <a:fld id="{57B165FE-1D5F-4086-A6F1-ADCC09BA4FF2}" type="datetime4">
              <a:t>December 1, 2022</a:t>
            </a:fld>
            <a:endParaRPr lang="en-GB"/>
          </a:p>
        </p:txBody>
      </p:sp>
      <p:sp>
        <p:nvSpPr>
          <p:cNvPr id="5" name="Footer Placeholder 2"/>
          <p:cNvSpPr>
            <a:spLocks noGrp="1"/>
          </p:cNvSpPr>
          <p:nvPr>
            <p:ph type="ftr" sz="quarter" idx="11"/>
          </p:nvPr>
        </p:nvSpPr>
        <p:spPr bwMode="auto"/>
        <p:txBody>
          <a:bodyPr/>
          <a:lstStyle>
            <a:lvl1pPr>
              <a:defRPr/>
            </a:lvl1pPr>
          </a:lstStyle>
          <a:p>
            <a:pPr>
              <a:defRPr/>
            </a:pPr>
            <a:endParaRPr lang="en-GB"/>
          </a:p>
        </p:txBody>
      </p:sp>
      <p:sp>
        <p:nvSpPr>
          <p:cNvPr id="6" name="Slide Number Placeholder 3"/>
          <p:cNvSpPr>
            <a:spLocks noGrp="1"/>
          </p:cNvSpPr>
          <p:nvPr>
            <p:ph type="sldNum" sz="quarter" idx="12"/>
          </p:nvPr>
        </p:nvSpPr>
        <p:spPr bwMode="auto"/>
        <p:txBody>
          <a:bodyPr/>
          <a:lstStyle>
            <a:lvl1pPr>
              <a:defRPr/>
            </a:lvl1pPr>
          </a:lstStyle>
          <a:p>
            <a:pPr>
              <a:defRPr/>
            </a:pPr>
            <a:fld id="{22D29D89-28D6-400C-BE2E-4CB4EC7E1F86}" type="slidenum">
              <a:t>‹#›</a:t>
            </a:fld>
            <a:endParaRPr lang="en-GB"/>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xAndChart" preserve="1" userDrawn="1">
  <p:cSld name="Title, Text and Char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27055" y="404813"/>
            <a:ext cx="11055349" cy="1143000"/>
          </a:xfrm>
        </p:spPr>
        <p:txBody>
          <a:bodyPr/>
          <a:lstStyle/>
          <a:p>
            <a:pPr>
              <a:defRPr/>
            </a:pPr>
            <a:r>
              <a:rPr lang="en-US"/>
              <a:t>Click to edit Master title style</a:t>
            </a:r>
            <a:endParaRPr lang="en-GB"/>
          </a:p>
        </p:txBody>
      </p:sp>
      <p:sp>
        <p:nvSpPr>
          <p:cNvPr id="5" name="Text Placeholder 2"/>
          <p:cNvSpPr>
            <a:spLocks noGrp="1"/>
          </p:cNvSpPr>
          <p:nvPr>
            <p:ph type="body" sz="half" idx="1"/>
          </p:nvPr>
        </p:nvSpPr>
        <p:spPr bwMode="auto">
          <a:xfrm>
            <a:off x="527052" y="1557337"/>
            <a:ext cx="5425017" cy="4640262"/>
          </a:xfrm>
        </p:spPr>
        <p:txBody>
          <a:bodyPr/>
          <a:lstStyle>
            <a:lvl1pPr>
              <a:defRPr sz="2200"/>
            </a:lvl1pPr>
            <a:lvl2pPr>
              <a:defRPr sz="2000"/>
            </a:lvl2pPr>
            <a:lvl3pPr>
              <a:defRPr sz="1800"/>
            </a:lvl3pPr>
            <a:lvl4pPr>
              <a:defRPr sz="1600"/>
            </a:lvl4pPr>
            <a:lvl5pPr>
              <a:defRPr sz="14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Chart Placeholder 3"/>
          <p:cNvSpPr>
            <a:spLocks noGrp="1"/>
          </p:cNvSpPr>
          <p:nvPr>
            <p:ph type="chart" sz="half" idx="2"/>
          </p:nvPr>
        </p:nvSpPr>
        <p:spPr bwMode="auto">
          <a:xfrm>
            <a:off x="6155265" y="1557337"/>
            <a:ext cx="5427134" cy="4640262"/>
          </a:xfrm>
        </p:spPr>
        <p:txBody>
          <a:bodyPr/>
          <a:lstStyle>
            <a:lvl1pPr>
              <a:defRPr sz="2200"/>
            </a:lvl1pPr>
          </a:lstStyle>
          <a:p>
            <a:pPr>
              <a:defRPr/>
            </a:pPr>
            <a:r>
              <a:rPr lang="en-US"/>
              <a:t>Click icon to add chart</a:t>
            </a:r>
            <a:endParaRPr lang="en-GB"/>
          </a:p>
        </p:txBody>
      </p:sp>
      <p:sp>
        <p:nvSpPr>
          <p:cNvPr id="7" name="Date Placeholder 4"/>
          <p:cNvSpPr>
            <a:spLocks noGrp="1"/>
          </p:cNvSpPr>
          <p:nvPr>
            <p:ph type="dt" sz="half" idx="10"/>
          </p:nvPr>
        </p:nvSpPr>
        <p:spPr bwMode="auto">
          <a:xfrm>
            <a:off x="527054" y="6410325"/>
            <a:ext cx="2688166" cy="331788"/>
          </a:xfrm>
        </p:spPr>
        <p:txBody>
          <a:bodyPr/>
          <a:lstStyle>
            <a:lvl1pPr>
              <a:defRPr/>
            </a:lvl1pPr>
          </a:lstStyle>
          <a:p>
            <a:pPr>
              <a:defRPr/>
            </a:pPr>
            <a:fld id="{E55E8865-9CB5-4569-9D00-F0979EDB96F2}" type="datetime4">
              <a:t>December 1, 2022</a:t>
            </a:fld>
            <a:endParaRPr lang="en-GB"/>
          </a:p>
        </p:txBody>
      </p:sp>
      <p:sp>
        <p:nvSpPr>
          <p:cNvPr id="8" name="Footer Placeholder 5"/>
          <p:cNvSpPr>
            <a:spLocks noGrp="1"/>
          </p:cNvSpPr>
          <p:nvPr>
            <p:ph type="ftr" sz="quarter" idx="11"/>
          </p:nvPr>
        </p:nvSpPr>
        <p:spPr bwMode="auto">
          <a:xfrm>
            <a:off x="3215223" y="6410325"/>
            <a:ext cx="5761567" cy="331788"/>
          </a:xfrm>
        </p:spPr>
        <p:txBody>
          <a:bodyPr/>
          <a:lstStyle>
            <a:lvl1pPr>
              <a:defRPr/>
            </a:lvl1pPr>
          </a:lstStyle>
          <a:p>
            <a:pPr>
              <a:defRPr/>
            </a:pPr>
            <a:endParaRPr lang="en-GB"/>
          </a:p>
        </p:txBody>
      </p:sp>
      <p:sp>
        <p:nvSpPr>
          <p:cNvPr id="9" name="Slide Number Placeholder 6"/>
          <p:cNvSpPr>
            <a:spLocks noGrp="1"/>
          </p:cNvSpPr>
          <p:nvPr>
            <p:ph type="sldNum" sz="quarter" idx="12"/>
          </p:nvPr>
        </p:nvSpPr>
        <p:spPr bwMode="auto">
          <a:xfrm>
            <a:off x="10801353" y="6402396"/>
            <a:ext cx="863599" cy="339725"/>
          </a:xfrm>
        </p:spPr>
        <p:txBody>
          <a:bodyPr/>
          <a:lstStyle>
            <a:lvl1pPr>
              <a:defRPr/>
            </a:lvl1pPr>
          </a:lstStyle>
          <a:p>
            <a:pPr>
              <a:defRPr/>
            </a:pPr>
            <a:fld id="{DD990B9C-E09A-4941-8EE5-1699664D5C7B}" type="slidenum">
              <a:t>‹#›</a:t>
            </a:fld>
            <a:endParaRPr lang="en-GB"/>
          </a:p>
        </p:txBody>
      </p:sp>
    </p:spTree>
  </p:cSld>
  <p:clrMapOvr>
    <a:masterClrMapping/>
  </p:clrMapOvr>
  <p:hf/>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userDrawn="1">
  <p:cSld name="3_Custom Layou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GB"/>
          </a:p>
        </p:txBody>
      </p:sp>
      <p:sp>
        <p:nvSpPr>
          <p:cNvPr id="5" name="Date Placeholder 2"/>
          <p:cNvSpPr>
            <a:spLocks noGrp="1"/>
          </p:cNvSpPr>
          <p:nvPr>
            <p:ph type="dt" sz="half" idx="10"/>
          </p:nvPr>
        </p:nvSpPr>
        <p:spPr bwMode="auto"/>
        <p:txBody>
          <a:bodyPr/>
          <a:lstStyle/>
          <a:p>
            <a:pPr>
              <a:spcBef>
                <a:spcPts val="0"/>
              </a:spcBef>
              <a:spcAft>
                <a:spcPts val="0"/>
              </a:spcAft>
              <a:defRPr/>
            </a:pPr>
            <a:fld id="{0D5A5B80-4E0E-41F8-BFF5-504EC24C412E}" type="datetime4">
              <a:t>December 1, 2022</a:t>
            </a:fld>
            <a:endParaRPr lang="en-GB">
              <a:solidFill>
                <a:srgbClr val="3F4548"/>
              </a:solidFill>
            </a:endParaRP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spcBef>
                <a:spcPts val="0"/>
              </a:spcBef>
              <a:spcAft>
                <a:spcPts val="0"/>
              </a:spcAft>
              <a:defRPr/>
            </a:pPr>
            <a:fld id="{65C5C0B4-F90D-4B90-B187-E84366B07232}" type="slidenum">
              <a:t>‹#›</a:t>
            </a:fld>
            <a:endParaRPr lang="en-GB"/>
          </a:p>
        </p:txBody>
      </p:sp>
      <p:sp>
        <p:nvSpPr>
          <p:cNvPr id="8" name="Content Placeholder 2"/>
          <p:cNvSpPr>
            <a:spLocks noGrp="1"/>
          </p:cNvSpPr>
          <p:nvPr>
            <p:ph idx="1"/>
          </p:nvPr>
        </p:nvSpPr>
        <p:spPr bwMode="auto">
          <a:xfrm>
            <a:off x="512611" y="1556792"/>
            <a:ext cx="11152339" cy="445479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Text Placeholder 10"/>
          <p:cNvSpPr>
            <a:spLocks noGrp="1"/>
          </p:cNvSpPr>
          <p:nvPr>
            <p:ph type="body" sz="quarter" idx="13" hasCustomPrompt="1"/>
          </p:nvPr>
        </p:nvSpPr>
        <p:spPr bwMode="auto">
          <a:xfrm>
            <a:off x="512764" y="6011590"/>
            <a:ext cx="11069637" cy="292100"/>
          </a:xfrm>
        </p:spPr>
        <p:txBody>
          <a:bodyPr/>
          <a:lstStyle>
            <a:lvl1pPr marL="457200" indent="-457200">
              <a:buFont typeface="+mj-lt"/>
              <a:buAutoNum type="arabicPeriod"/>
              <a:defRPr sz="1200"/>
            </a:lvl1pPr>
            <a:lvl2pPr marL="906462" indent="-457200">
              <a:buFont typeface="+mj-lt"/>
              <a:buAutoNum type="arabicPeriod"/>
              <a:defRPr sz="1200"/>
            </a:lvl2pPr>
            <a:lvl3pPr marL="1239838" indent="-342900">
              <a:buFont typeface="+mj-lt"/>
              <a:buAutoNum type="arabicPeriod"/>
              <a:defRPr sz="1200"/>
            </a:lvl3pPr>
            <a:lvl4pPr marL="1593850" indent="-342900">
              <a:buFont typeface="+mj-lt"/>
              <a:buAutoNum type="arabicPeriod"/>
              <a:defRPr sz="1200"/>
            </a:lvl4pPr>
            <a:lvl5pPr marL="1958975" indent="-342900">
              <a:buFont typeface="+mj-lt"/>
              <a:buAutoNum type="arabicPeriod"/>
              <a:defRPr sz="1200"/>
            </a:lvl5pPr>
          </a:lstStyle>
          <a:p>
            <a:pPr lvl="0">
              <a:defRPr/>
            </a:pPr>
            <a:r>
              <a:rPr lang="en-US"/>
              <a:t>Source</a:t>
            </a:r>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5_Title Slide">
    <p:bg>
      <p:bgPr>
        <a:solidFill>
          <a:srgbClr val="113458"/>
        </a:solid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6" y="2133608"/>
            <a:ext cx="10979144" cy="1295399"/>
          </a:xfrm>
        </p:spPr>
        <p:txBody>
          <a:bodyPr anchor="t"/>
          <a:lstStyle>
            <a:lvl1pPr>
              <a:defRPr sz="3600" b="1">
                <a:solidFill>
                  <a:schemeClr val="accent3"/>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9988545"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5" y="6410325"/>
            <a:ext cx="2927349" cy="331788"/>
          </a:xfrm>
        </p:spPr>
        <p:txBody>
          <a:bodyPr/>
          <a:lstStyle>
            <a:lvl1pPr>
              <a:defRPr>
                <a:solidFill>
                  <a:schemeClr val="bg1"/>
                </a:solidFill>
              </a:defRPr>
            </a:lvl1pPr>
          </a:lstStyle>
          <a:p>
            <a:pPr>
              <a:defRPr/>
            </a:pPr>
            <a:fld id="{1744C141-B97D-4979-AB76-E8E6AB76C28B}" type="datetime4">
              <a:t>December 1, 2022</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2"/>
          <a:stretch/>
        </p:blipFill>
        <p:spPr bwMode="auto">
          <a:xfrm>
            <a:off x="533400" y="260350"/>
            <a:ext cx="2560490" cy="1042311"/>
          </a:xfrm>
          <a:prstGeom prst="rect">
            <a:avLst/>
          </a:prstGeom>
          <a:noFill/>
        </p:spPr>
      </p:pic>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2_Title Slide">
    <p:bg>
      <p:bgPr>
        <a:solidFill>
          <a:srgbClr val="113458"/>
        </a:solidFill>
        <a:effectLst/>
      </p:bgPr>
    </p:bg>
    <p:spTree>
      <p:nvGrpSpPr>
        <p:cNvPr id="1" name=""/>
        <p:cNvGrpSpPr/>
        <p:nvPr/>
      </p:nvGrpSpPr>
      <p:grpSpPr bwMode="auto">
        <a:xfrm>
          <a:off x="0" y="0"/>
          <a:ext cx="0" cy="0"/>
          <a:chOff x="0" y="0"/>
          <a:chExt cx="0" cy="0"/>
        </a:xfrm>
      </p:grpSpPr>
      <p:grpSp>
        <p:nvGrpSpPr>
          <p:cNvPr id="4" name="Group 1"/>
          <p:cNvGrpSpPr/>
          <p:nvPr userDrawn="1"/>
        </p:nvGrpSpPr>
        <p:grpSpPr bwMode="auto">
          <a:xfrm>
            <a:off x="-351811" y="5546038"/>
            <a:ext cx="12952723" cy="959392"/>
            <a:chOff x="-285849" y="5546036"/>
            <a:chExt cx="10524089" cy="959392"/>
          </a:xfrm>
        </p:grpSpPr>
        <p:sp>
          <p:nvSpPr>
            <p:cNvPr id="5" name="TextBox 6"/>
            <p:cNvSpPr>
              <a:spLocks noAdjustHandles="1"/>
            </p:cNvSpPr>
            <p:nvPr userDrawn="1"/>
          </p:nvSpPr>
          <p:spPr bwMode="auto">
            <a:xfrm rot="18900000">
              <a:off x="957932" y="6074541"/>
              <a:ext cx="1068262" cy="430887"/>
            </a:xfrm>
            <a:prstGeom prst="rect">
              <a:avLst/>
            </a:prstGeom>
            <a:noFill/>
          </p:spPr>
          <p:txBody>
            <a:bodyPr wrap="none" rtlCol="0">
              <a:spAutoFit/>
            </a:bodyPr>
            <a:lstStyle/>
            <a:p>
              <a:pPr>
                <a:defRPr/>
              </a:pPr>
              <a:r>
                <a:rPr lang="en-GB" sz="2200">
                  <a:solidFill>
                    <a:srgbClr val="2F5079"/>
                  </a:solidFill>
                </a:rPr>
                <a:t>Progress</a:t>
              </a:r>
              <a:endParaRPr/>
            </a:p>
          </p:txBody>
        </p:sp>
        <p:sp>
          <p:nvSpPr>
            <p:cNvPr id="6" name="TextBox 7"/>
            <p:cNvSpPr>
              <a:spLocks noAdjustHandles="1"/>
            </p:cNvSpPr>
            <p:nvPr userDrawn="1"/>
          </p:nvSpPr>
          <p:spPr bwMode="auto">
            <a:xfrm rot="18900000">
              <a:off x="1357949" y="6024208"/>
              <a:ext cx="1310515" cy="430887"/>
            </a:xfrm>
            <a:prstGeom prst="rect">
              <a:avLst/>
            </a:prstGeom>
            <a:noFill/>
          </p:spPr>
          <p:txBody>
            <a:bodyPr wrap="none" rtlCol="0">
              <a:spAutoFit/>
            </a:bodyPr>
            <a:lstStyle/>
            <a:p>
              <a:pPr>
                <a:defRPr/>
              </a:pPr>
              <a:r>
                <a:rPr lang="en-GB" sz="2200">
                  <a:solidFill>
                    <a:srgbClr val="2F5079"/>
                  </a:solidFill>
                </a:rPr>
                <a:t>Community</a:t>
              </a:r>
              <a:endParaRPr/>
            </a:p>
          </p:txBody>
        </p:sp>
        <p:sp>
          <p:nvSpPr>
            <p:cNvPr id="7" name="TextBox 8"/>
            <p:cNvSpPr>
              <a:spLocks noAdjustHandles="1"/>
            </p:cNvSpPr>
            <p:nvPr userDrawn="1"/>
          </p:nvSpPr>
          <p:spPr bwMode="auto">
            <a:xfrm rot="18900000">
              <a:off x="1765332" y="5646703"/>
              <a:ext cx="2138868" cy="430887"/>
            </a:xfrm>
            <a:prstGeom prst="rect">
              <a:avLst/>
            </a:prstGeom>
            <a:noFill/>
          </p:spPr>
          <p:txBody>
            <a:bodyPr wrap="none" rtlCol="0">
              <a:spAutoFit/>
            </a:bodyPr>
            <a:lstStyle/>
            <a:p>
              <a:pPr>
                <a:defRPr/>
              </a:pPr>
              <a:r>
                <a:rPr lang="en-GB" sz="2200">
                  <a:solidFill>
                    <a:srgbClr val="2F5079"/>
                  </a:solidFill>
                </a:rPr>
                <a:t>Sessional Meetings</a:t>
              </a:r>
              <a:endParaRPr/>
            </a:p>
          </p:txBody>
        </p:sp>
        <p:sp>
          <p:nvSpPr>
            <p:cNvPr id="8" name="TextBox 10"/>
            <p:cNvSpPr>
              <a:spLocks noAdjustHandles="1"/>
            </p:cNvSpPr>
            <p:nvPr userDrawn="1"/>
          </p:nvSpPr>
          <p:spPr bwMode="auto">
            <a:xfrm rot="18900000">
              <a:off x="2490868" y="6024206"/>
              <a:ext cx="1169852" cy="430887"/>
            </a:xfrm>
            <a:prstGeom prst="rect">
              <a:avLst/>
            </a:prstGeom>
            <a:noFill/>
          </p:spPr>
          <p:txBody>
            <a:bodyPr wrap="none" rtlCol="0">
              <a:spAutoFit/>
            </a:bodyPr>
            <a:lstStyle/>
            <a:p>
              <a:pPr>
                <a:defRPr/>
              </a:pPr>
              <a:r>
                <a:rPr lang="en-GB" sz="2200">
                  <a:solidFill>
                    <a:srgbClr val="2F5079"/>
                  </a:solidFill>
                </a:rPr>
                <a:t>Education</a:t>
              </a:r>
              <a:endParaRPr/>
            </a:p>
          </p:txBody>
        </p:sp>
        <p:sp>
          <p:nvSpPr>
            <p:cNvPr id="9" name="TextBox 11"/>
            <p:cNvSpPr>
              <a:spLocks noAdjustHandles="1"/>
            </p:cNvSpPr>
            <p:nvPr userDrawn="1"/>
          </p:nvSpPr>
          <p:spPr bwMode="auto">
            <a:xfrm rot="18900000">
              <a:off x="2910553" y="5797705"/>
              <a:ext cx="1740113" cy="430887"/>
            </a:xfrm>
            <a:prstGeom prst="rect">
              <a:avLst/>
            </a:prstGeom>
            <a:noFill/>
          </p:spPr>
          <p:txBody>
            <a:bodyPr wrap="none" rtlCol="0">
              <a:spAutoFit/>
            </a:bodyPr>
            <a:lstStyle/>
            <a:p>
              <a:pPr algn="l">
                <a:defRPr/>
              </a:pPr>
              <a:r>
                <a:rPr lang="en-GB" sz="2200">
                  <a:solidFill>
                    <a:srgbClr val="2F5079"/>
                  </a:solidFill>
                </a:rPr>
                <a:t>Working parties</a:t>
              </a:r>
              <a:endParaRPr/>
            </a:p>
          </p:txBody>
        </p:sp>
        <p:sp>
          <p:nvSpPr>
            <p:cNvPr id="10" name="TextBox 12"/>
            <p:cNvSpPr>
              <a:spLocks noAdjustHandles="1"/>
            </p:cNvSpPr>
            <p:nvPr userDrawn="1"/>
          </p:nvSpPr>
          <p:spPr bwMode="auto">
            <a:xfrm rot="18900000">
              <a:off x="3505942" y="5948709"/>
              <a:ext cx="1425495" cy="430887"/>
            </a:xfrm>
            <a:prstGeom prst="rect">
              <a:avLst/>
            </a:prstGeom>
            <a:noFill/>
          </p:spPr>
          <p:txBody>
            <a:bodyPr wrap="none" rtlCol="0">
              <a:spAutoFit/>
            </a:bodyPr>
            <a:lstStyle/>
            <a:p>
              <a:pPr>
                <a:defRPr/>
              </a:pPr>
              <a:r>
                <a:rPr lang="en-GB" sz="2200">
                  <a:solidFill>
                    <a:srgbClr val="2F5079"/>
                  </a:solidFill>
                </a:rPr>
                <a:t>Volunteering</a:t>
              </a:r>
              <a:endParaRPr/>
            </a:p>
          </p:txBody>
        </p:sp>
        <p:sp>
          <p:nvSpPr>
            <p:cNvPr id="11" name="TextBox 13"/>
            <p:cNvSpPr>
              <a:spLocks noAdjustHandles="1"/>
            </p:cNvSpPr>
            <p:nvPr userDrawn="1"/>
          </p:nvSpPr>
          <p:spPr bwMode="auto">
            <a:xfrm rot="18900000">
              <a:off x="4110578" y="6040986"/>
              <a:ext cx="1132081" cy="430887"/>
            </a:xfrm>
            <a:prstGeom prst="rect">
              <a:avLst/>
            </a:prstGeom>
            <a:noFill/>
          </p:spPr>
          <p:txBody>
            <a:bodyPr wrap="none" rtlCol="0">
              <a:spAutoFit/>
            </a:bodyPr>
            <a:lstStyle/>
            <a:p>
              <a:pPr>
                <a:defRPr/>
              </a:pPr>
              <a:r>
                <a:rPr lang="en-GB" sz="2200">
                  <a:solidFill>
                    <a:srgbClr val="2F5079"/>
                  </a:solidFill>
                </a:rPr>
                <a:t>Research</a:t>
              </a:r>
              <a:endParaRPr/>
            </a:p>
          </p:txBody>
        </p:sp>
        <p:sp>
          <p:nvSpPr>
            <p:cNvPr id="12" name="TextBox 14"/>
            <p:cNvSpPr>
              <a:spLocks noAdjustHandles="1"/>
            </p:cNvSpPr>
            <p:nvPr userDrawn="1"/>
          </p:nvSpPr>
          <p:spPr bwMode="auto">
            <a:xfrm rot="18900000">
              <a:off x="4470578" y="5680258"/>
              <a:ext cx="2025555" cy="430887"/>
            </a:xfrm>
            <a:prstGeom prst="rect">
              <a:avLst/>
            </a:prstGeom>
            <a:noFill/>
          </p:spPr>
          <p:txBody>
            <a:bodyPr wrap="none" rtlCol="0">
              <a:spAutoFit/>
            </a:bodyPr>
            <a:lstStyle/>
            <a:p>
              <a:pPr>
                <a:defRPr/>
              </a:pPr>
              <a:r>
                <a:rPr lang="en-GB" sz="2200">
                  <a:solidFill>
                    <a:srgbClr val="2F5079"/>
                  </a:solidFill>
                </a:rPr>
                <a:t>Shaping the future</a:t>
              </a:r>
            </a:p>
          </p:txBody>
        </p:sp>
        <p:sp>
          <p:nvSpPr>
            <p:cNvPr id="13" name="TextBox 15"/>
            <p:cNvSpPr>
              <a:spLocks noAdjustHandles="1"/>
            </p:cNvSpPr>
            <p:nvPr userDrawn="1"/>
          </p:nvSpPr>
          <p:spPr bwMode="auto">
            <a:xfrm rot="18900000">
              <a:off x="5196326" y="5960094"/>
              <a:ext cx="1297491" cy="430887"/>
            </a:xfrm>
            <a:prstGeom prst="rect">
              <a:avLst/>
            </a:prstGeom>
            <a:noFill/>
          </p:spPr>
          <p:txBody>
            <a:bodyPr wrap="none" rtlCol="0">
              <a:spAutoFit/>
            </a:bodyPr>
            <a:lstStyle/>
            <a:p>
              <a:pPr>
                <a:defRPr/>
              </a:pPr>
              <a:r>
                <a:rPr lang="en-GB" sz="2200">
                  <a:solidFill>
                    <a:srgbClr val="2F5079"/>
                  </a:solidFill>
                </a:rPr>
                <a:t>Networking</a:t>
              </a:r>
              <a:endParaRPr/>
            </a:p>
          </p:txBody>
        </p:sp>
        <p:sp>
          <p:nvSpPr>
            <p:cNvPr id="14" name="TextBox 16"/>
            <p:cNvSpPr>
              <a:spLocks noAdjustHandles="1"/>
            </p:cNvSpPr>
            <p:nvPr userDrawn="1"/>
          </p:nvSpPr>
          <p:spPr bwMode="auto">
            <a:xfrm rot="18900000">
              <a:off x="5577996" y="5565807"/>
              <a:ext cx="2241760" cy="430887"/>
            </a:xfrm>
            <a:prstGeom prst="rect">
              <a:avLst/>
            </a:prstGeom>
            <a:noFill/>
          </p:spPr>
          <p:txBody>
            <a:bodyPr wrap="none" rtlCol="0">
              <a:spAutoFit/>
            </a:bodyPr>
            <a:lstStyle/>
            <a:p>
              <a:pPr>
                <a:defRPr/>
              </a:pPr>
              <a:r>
                <a:rPr lang="en-GB" sz="2200">
                  <a:solidFill>
                    <a:srgbClr val="2F5079"/>
                  </a:solidFill>
                </a:rPr>
                <a:t>Professional support</a:t>
              </a:r>
            </a:p>
          </p:txBody>
        </p:sp>
        <p:sp>
          <p:nvSpPr>
            <p:cNvPr id="15" name="TextBox 17"/>
            <p:cNvSpPr>
              <a:spLocks noAdjustHandles="1"/>
            </p:cNvSpPr>
            <p:nvPr userDrawn="1"/>
          </p:nvSpPr>
          <p:spPr bwMode="auto">
            <a:xfrm rot="18900000">
              <a:off x="6136684" y="5641309"/>
              <a:ext cx="2063326" cy="430887"/>
            </a:xfrm>
            <a:prstGeom prst="rect">
              <a:avLst/>
            </a:prstGeom>
            <a:noFill/>
          </p:spPr>
          <p:txBody>
            <a:bodyPr wrap="none" rtlCol="0">
              <a:spAutoFit/>
            </a:bodyPr>
            <a:lstStyle/>
            <a:p>
              <a:pPr>
                <a:defRPr/>
              </a:pPr>
              <a:r>
                <a:rPr lang="en-GB" sz="2200">
                  <a:solidFill>
                    <a:srgbClr val="2F5079"/>
                  </a:solidFill>
                </a:rPr>
                <a:t>Enterprise and risk</a:t>
              </a:r>
              <a:endParaRPr/>
            </a:p>
          </p:txBody>
        </p:sp>
        <p:sp>
          <p:nvSpPr>
            <p:cNvPr id="16" name="TextBox 18"/>
            <p:cNvSpPr>
              <a:spLocks noAdjustHandles="1"/>
            </p:cNvSpPr>
            <p:nvPr userDrawn="1"/>
          </p:nvSpPr>
          <p:spPr bwMode="auto">
            <a:xfrm rot="18900000">
              <a:off x="6736813" y="5767143"/>
              <a:ext cx="1770277" cy="430887"/>
            </a:xfrm>
            <a:prstGeom prst="rect">
              <a:avLst/>
            </a:prstGeom>
            <a:noFill/>
          </p:spPr>
          <p:txBody>
            <a:bodyPr wrap="none" rtlCol="0">
              <a:spAutoFit/>
            </a:bodyPr>
            <a:lstStyle/>
            <a:p>
              <a:pPr>
                <a:defRPr/>
              </a:pPr>
              <a:r>
                <a:rPr lang="en-GB" sz="2200">
                  <a:solidFill>
                    <a:srgbClr val="2F5079"/>
                  </a:solidFill>
                </a:rPr>
                <a:t>Learned society</a:t>
              </a:r>
            </a:p>
          </p:txBody>
        </p:sp>
        <p:sp>
          <p:nvSpPr>
            <p:cNvPr id="17" name="TextBox 19"/>
            <p:cNvSpPr>
              <a:spLocks noAdjustHandles="1"/>
            </p:cNvSpPr>
            <p:nvPr userDrawn="1"/>
          </p:nvSpPr>
          <p:spPr bwMode="auto">
            <a:xfrm rot="18900000">
              <a:off x="7357541" y="5993647"/>
              <a:ext cx="1336564" cy="430887"/>
            </a:xfrm>
            <a:prstGeom prst="rect">
              <a:avLst/>
            </a:prstGeom>
            <a:noFill/>
          </p:spPr>
          <p:txBody>
            <a:bodyPr wrap="none" rtlCol="0">
              <a:spAutoFit/>
            </a:bodyPr>
            <a:lstStyle/>
            <a:p>
              <a:pPr>
                <a:defRPr/>
              </a:pPr>
              <a:r>
                <a:rPr lang="en-GB" sz="2200">
                  <a:solidFill>
                    <a:srgbClr val="2F5079"/>
                  </a:solidFill>
                </a:rPr>
                <a:t>Opportunity</a:t>
              </a:r>
              <a:endParaRPr/>
            </a:p>
          </p:txBody>
        </p:sp>
        <p:sp>
          <p:nvSpPr>
            <p:cNvPr id="18" name="TextBox 20"/>
            <p:cNvSpPr>
              <a:spLocks noAdjustHandles="1"/>
            </p:cNvSpPr>
            <p:nvPr userDrawn="1"/>
          </p:nvSpPr>
          <p:spPr bwMode="auto">
            <a:xfrm rot="18900000">
              <a:off x="7802599" y="5607753"/>
              <a:ext cx="2102399" cy="430887"/>
            </a:xfrm>
            <a:prstGeom prst="rect">
              <a:avLst/>
            </a:prstGeom>
            <a:noFill/>
          </p:spPr>
          <p:txBody>
            <a:bodyPr wrap="none" rtlCol="0">
              <a:spAutoFit/>
            </a:bodyPr>
            <a:lstStyle/>
            <a:p>
              <a:pPr>
                <a:defRPr/>
              </a:pPr>
              <a:r>
                <a:rPr lang="en-GB" sz="2200">
                  <a:solidFill>
                    <a:srgbClr val="2F5079"/>
                  </a:solidFill>
                </a:rPr>
                <a:t>International profile</a:t>
              </a:r>
              <a:endParaRPr/>
            </a:p>
          </p:txBody>
        </p:sp>
        <p:sp>
          <p:nvSpPr>
            <p:cNvPr id="19" name="TextBox 21"/>
            <p:cNvSpPr>
              <a:spLocks noAdjustHandles="1"/>
            </p:cNvSpPr>
            <p:nvPr userDrawn="1"/>
          </p:nvSpPr>
          <p:spPr bwMode="auto">
            <a:xfrm rot="18900000">
              <a:off x="8518697" y="6052369"/>
              <a:ext cx="1017466" cy="430887"/>
            </a:xfrm>
            <a:prstGeom prst="rect">
              <a:avLst/>
            </a:prstGeom>
            <a:noFill/>
          </p:spPr>
          <p:txBody>
            <a:bodyPr wrap="none" rtlCol="0">
              <a:spAutoFit/>
            </a:bodyPr>
            <a:lstStyle/>
            <a:p>
              <a:pPr>
                <a:defRPr/>
              </a:pPr>
              <a:r>
                <a:rPr lang="en-GB" sz="2200">
                  <a:solidFill>
                    <a:srgbClr val="2F5079"/>
                  </a:solidFill>
                </a:rPr>
                <a:t>Journals</a:t>
              </a:r>
              <a:endParaRPr/>
            </a:p>
          </p:txBody>
        </p:sp>
        <p:sp>
          <p:nvSpPr>
            <p:cNvPr id="20" name="TextBox 22"/>
            <p:cNvSpPr>
              <a:spLocks noAdjustHandles="1"/>
            </p:cNvSpPr>
            <p:nvPr userDrawn="1"/>
          </p:nvSpPr>
          <p:spPr bwMode="auto">
            <a:xfrm rot="18900000">
              <a:off x="8978520" y="6002036"/>
              <a:ext cx="1259720" cy="430887"/>
            </a:xfrm>
            <a:prstGeom prst="rect">
              <a:avLst/>
            </a:prstGeom>
            <a:noFill/>
          </p:spPr>
          <p:txBody>
            <a:bodyPr wrap="none" rtlCol="0">
              <a:spAutoFit/>
            </a:bodyPr>
            <a:lstStyle/>
            <a:p>
              <a:pPr>
                <a:defRPr/>
              </a:pPr>
              <a:r>
                <a:rPr lang="en-GB" sz="2200">
                  <a:solidFill>
                    <a:srgbClr val="2F5079"/>
                  </a:solidFill>
                </a:rPr>
                <a:t>Supporting</a:t>
              </a:r>
              <a:endParaRPr/>
            </a:p>
          </p:txBody>
        </p:sp>
        <p:sp>
          <p:nvSpPr>
            <p:cNvPr id="21" name="TextBox 23"/>
            <p:cNvSpPr>
              <a:spLocks noAdjustHandles="1"/>
            </p:cNvSpPr>
            <p:nvPr userDrawn="1"/>
          </p:nvSpPr>
          <p:spPr bwMode="auto">
            <a:xfrm rot="18900000">
              <a:off x="-285849" y="5546036"/>
              <a:ext cx="1106032" cy="430887"/>
            </a:xfrm>
            <a:prstGeom prst="rect">
              <a:avLst/>
            </a:prstGeom>
            <a:noFill/>
          </p:spPr>
          <p:txBody>
            <a:bodyPr wrap="none" rtlCol="0">
              <a:spAutoFit/>
            </a:bodyPr>
            <a:lstStyle/>
            <a:p>
              <a:pPr>
                <a:defRPr/>
              </a:pPr>
              <a:r>
                <a:rPr lang="en-GB" sz="2200">
                  <a:solidFill>
                    <a:srgbClr val="2F5079"/>
                  </a:solidFill>
                </a:rPr>
                <a:t>Expertise</a:t>
              </a:r>
              <a:endParaRPr/>
            </a:p>
          </p:txBody>
        </p:sp>
        <p:sp>
          <p:nvSpPr>
            <p:cNvPr id="22" name="TextBox 24"/>
            <p:cNvSpPr>
              <a:spLocks noAdjustHandles="1"/>
            </p:cNvSpPr>
            <p:nvPr userDrawn="1"/>
          </p:nvSpPr>
          <p:spPr bwMode="auto">
            <a:xfrm rot="18900000">
              <a:off x="-163868" y="5873207"/>
              <a:ext cx="1425129" cy="430887"/>
            </a:xfrm>
            <a:prstGeom prst="rect">
              <a:avLst/>
            </a:prstGeom>
            <a:noFill/>
          </p:spPr>
          <p:txBody>
            <a:bodyPr wrap="none" rtlCol="0">
              <a:spAutoFit/>
            </a:bodyPr>
            <a:lstStyle/>
            <a:p>
              <a:pPr>
                <a:defRPr/>
              </a:pPr>
              <a:r>
                <a:rPr lang="en-GB" sz="2200">
                  <a:solidFill>
                    <a:srgbClr val="2F5079"/>
                  </a:solidFill>
                </a:rPr>
                <a:t>Sponsorship</a:t>
              </a:r>
              <a:endParaRPr/>
            </a:p>
          </p:txBody>
        </p:sp>
        <p:sp>
          <p:nvSpPr>
            <p:cNvPr id="23" name="TextBox 25"/>
            <p:cNvSpPr>
              <a:spLocks noAdjustHandles="1"/>
            </p:cNvSpPr>
            <p:nvPr userDrawn="1"/>
          </p:nvSpPr>
          <p:spPr bwMode="auto">
            <a:xfrm rot="18900000">
              <a:off x="237530" y="5655092"/>
              <a:ext cx="2115424" cy="430887"/>
            </a:xfrm>
            <a:prstGeom prst="rect">
              <a:avLst/>
            </a:prstGeom>
            <a:noFill/>
          </p:spPr>
          <p:txBody>
            <a:bodyPr wrap="none" rtlCol="0">
              <a:spAutoFit/>
            </a:bodyPr>
            <a:lstStyle/>
            <a:p>
              <a:pPr>
                <a:defRPr/>
              </a:pPr>
              <a:r>
                <a:rPr lang="en-GB" sz="2200">
                  <a:solidFill>
                    <a:srgbClr val="2F5079"/>
                  </a:solidFill>
                </a:rPr>
                <a:t>Thought leadership</a:t>
              </a:r>
              <a:endParaRPr/>
            </a:p>
          </p:txBody>
        </p:sp>
      </p:grpSp>
      <p:sp>
        <p:nvSpPr>
          <p:cNvPr id="24" name="Rectangle 2"/>
          <p:cNvSpPr>
            <a:spLocks noGrp="1" noChangeArrowheads="1"/>
          </p:cNvSpPr>
          <p:nvPr>
            <p:ph type="ctrTitle"/>
          </p:nvPr>
        </p:nvSpPr>
        <p:spPr bwMode="auto">
          <a:xfrm>
            <a:off x="527050" y="2133608"/>
            <a:ext cx="10902949" cy="1295399"/>
          </a:xfrm>
        </p:spPr>
        <p:txBody>
          <a:bodyPr anchor="t"/>
          <a:lstStyle>
            <a:lvl1pPr>
              <a:defRPr sz="3600">
                <a:solidFill>
                  <a:schemeClr val="accent3"/>
                </a:solidFill>
              </a:defRPr>
            </a:lvl1pPr>
          </a:lstStyle>
          <a:p>
            <a:pPr lvl="0">
              <a:defRPr/>
            </a:pPr>
            <a:r>
              <a:rPr lang="en-US"/>
              <a:t>Click to edit Master title style</a:t>
            </a:r>
            <a:endParaRPr lang="en-GB"/>
          </a:p>
        </p:txBody>
      </p:sp>
      <p:sp>
        <p:nvSpPr>
          <p:cNvPr id="25" name="Rectangle 3"/>
          <p:cNvSpPr>
            <a:spLocks noGrp="1" noChangeArrowheads="1"/>
          </p:cNvSpPr>
          <p:nvPr>
            <p:ph type="subTitle" idx="1"/>
          </p:nvPr>
        </p:nvSpPr>
        <p:spPr bwMode="auto">
          <a:xfrm>
            <a:off x="527055" y="2781300"/>
            <a:ext cx="10128760"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26" name="Rectangle 4"/>
          <p:cNvSpPr>
            <a:spLocks noGrp="1" noChangeArrowheads="1"/>
          </p:cNvSpPr>
          <p:nvPr>
            <p:ph type="dt" sz="half" idx="2"/>
          </p:nvPr>
        </p:nvSpPr>
        <p:spPr bwMode="auto">
          <a:xfrm>
            <a:off x="527055" y="6410325"/>
            <a:ext cx="2927349" cy="331788"/>
          </a:xfrm>
        </p:spPr>
        <p:txBody>
          <a:bodyPr/>
          <a:lstStyle>
            <a:lvl1pPr>
              <a:defRPr>
                <a:solidFill>
                  <a:schemeClr val="bg1"/>
                </a:solidFill>
              </a:defRPr>
            </a:lvl1pPr>
          </a:lstStyle>
          <a:p>
            <a:pPr>
              <a:defRPr/>
            </a:pPr>
            <a:fld id="{1744C141-B97D-4979-AB76-E8E6AB76C28B}" type="datetime4">
              <a:t>December 1, 2022</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a:stretch/>
        </p:blipFill>
        <p:spPr bwMode="auto">
          <a:xfrm>
            <a:off x="533400" y="260350"/>
            <a:ext cx="2560490" cy="1042311"/>
          </a:xfrm>
          <a:prstGeom prst="rect">
            <a:avLst/>
          </a:prstGeom>
          <a:noFill/>
        </p:spPr>
      </p:pic>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3_Title Slide">
    <p:bg>
      <p:bgPr>
        <a:solidFill>
          <a:srgbClr val="113458"/>
        </a:solid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0" y="2133608"/>
            <a:ext cx="10902949" cy="1295399"/>
          </a:xfrm>
        </p:spPr>
        <p:txBody>
          <a:bodyPr anchor="t"/>
          <a:lstStyle>
            <a:lvl1pPr>
              <a:defRPr sz="3600" b="1">
                <a:solidFill>
                  <a:schemeClr val="accent3"/>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9531345"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5" y="6410325"/>
            <a:ext cx="2927349" cy="331788"/>
          </a:xfrm>
        </p:spPr>
        <p:txBody>
          <a:bodyPr/>
          <a:lstStyle>
            <a:lvl1pPr>
              <a:defRPr>
                <a:solidFill>
                  <a:schemeClr val="bg1"/>
                </a:solidFill>
              </a:defRPr>
            </a:lvl1pPr>
          </a:lstStyle>
          <a:p>
            <a:pPr>
              <a:defRPr/>
            </a:pPr>
            <a:fld id="{1744C141-B97D-4979-AB76-E8E6AB76C28B}" type="datetime4">
              <a:t>December 1, 2022</a:t>
            </a:fld>
            <a:endParaRPr lang="en-GB"/>
          </a:p>
        </p:txBody>
      </p:sp>
      <p:grpSp>
        <p:nvGrpSpPr>
          <p:cNvPr id="7" name="Group 3"/>
          <p:cNvGrpSpPr/>
          <p:nvPr userDrawn="1"/>
        </p:nvGrpSpPr>
        <p:grpSpPr bwMode="auto">
          <a:xfrm>
            <a:off x="9588402" y="404664"/>
            <a:ext cx="2340244" cy="897997"/>
            <a:chOff x="7905328" y="493473"/>
            <a:chExt cx="1718171" cy="631271"/>
          </a:xfrm>
        </p:grpSpPr>
        <p:sp>
          <p:nvSpPr>
            <p:cNvPr id="8" name="Oval 1"/>
            <p:cNvSpPr/>
            <p:nvPr userDrawn="1"/>
          </p:nvSpPr>
          <p:spPr bwMode="auto">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9" name="TextBox 2"/>
            <p:cNvSpPr>
              <a:spLocks noAdjustHandles="1"/>
            </p:cNvSpPr>
            <p:nvPr userDrawn="1"/>
          </p:nvSpPr>
          <p:spPr bwMode="auto">
            <a:xfrm>
              <a:off x="8615388" y="594713"/>
              <a:ext cx="1008112" cy="454355"/>
            </a:xfrm>
            <a:prstGeom prst="rect">
              <a:avLst/>
            </a:prstGeom>
            <a:noFill/>
          </p:spPr>
          <p:txBody>
            <a:bodyPr wrap="square" rtlCol="0">
              <a:spAutoFit/>
            </a:bodyPr>
            <a:lstStyle/>
            <a:p>
              <a:pPr>
                <a:defRPr/>
              </a:pPr>
              <a:r>
                <a:rPr lang="en-GB" sz="1800">
                  <a:solidFill>
                    <a:schemeClr val="bg1"/>
                  </a:solidFill>
                </a:rPr>
                <a:t>Partner</a:t>
              </a:r>
              <a:endParaRPr/>
            </a:p>
            <a:p>
              <a:pPr>
                <a:defRPr/>
              </a:pPr>
              <a:r>
                <a:rPr lang="en-GB" sz="1800">
                  <a:solidFill>
                    <a:schemeClr val="bg1"/>
                  </a:solidFill>
                </a:rPr>
                <a:t>Logo</a:t>
              </a:r>
              <a:endParaRPr/>
            </a:p>
          </p:txBody>
        </p:sp>
      </p:grpSp>
      <p:pic>
        <p:nvPicPr>
          <p:cNvPr id="10" name="Picture 4" descr="E:\Pants Work\Current Work\Actuaries 2011\Logos all\IFOA Logo\Lanscape - Standard\WMF logos\IFOA_logo_L_RGB_WO_text.wmf"/>
          <p:cNvPicPr>
            <a:picLocks noChangeAspect="1" noChangeArrowheads="1"/>
          </p:cNvPicPr>
          <p:nvPr userDrawn="1"/>
        </p:nvPicPr>
        <p:blipFill>
          <a:blip r:embed="rId2"/>
          <a:stretch/>
        </p:blipFill>
        <p:spPr bwMode="auto">
          <a:xfrm>
            <a:off x="533400" y="260350"/>
            <a:ext cx="2560490" cy="1042311"/>
          </a:xfrm>
          <a:prstGeom prst="rect">
            <a:avLst/>
          </a:prstGeom>
          <a:noFill/>
        </p:spPr>
      </p:pic>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8_Title Slide">
    <p:bg>
      <p:bgPr>
        <a:blipFill>
          <a:blip r:embed="rId2"/>
          <a:stretch/>
        </a:blip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1" y="2133608"/>
            <a:ext cx="8693149" cy="1295399"/>
          </a:xfrm>
        </p:spPr>
        <p:txBody>
          <a:bodyPr anchor="t"/>
          <a:lstStyle>
            <a:lvl1pPr>
              <a:defRPr sz="3600">
                <a:solidFill>
                  <a:schemeClr val="bg1"/>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8161867" cy="1007740"/>
          </a:xfrm>
        </p:spPr>
        <p:txBody>
          <a:bodyPr/>
          <a:lstStyle>
            <a:lvl1pPr marL="0" indent="0">
              <a:spcBef>
                <a:spcPts val="0"/>
              </a:spcBef>
              <a:buFontTx/>
              <a:buNone/>
              <a:defRPr sz="2600">
                <a:solidFill>
                  <a:schemeClr val="accent3"/>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5" y="6410325"/>
            <a:ext cx="2927349" cy="331788"/>
          </a:xfrm>
        </p:spPr>
        <p:txBody>
          <a:bodyPr/>
          <a:lstStyle>
            <a:lvl1pPr>
              <a:defRPr>
                <a:solidFill>
                  <a:schemeClr val="bg1"/>
                </a:solidFill>
              </a:defRPr>
            </a:lvl1pPr>
          </a:lstStyle>
          <a:p>
            <a:pPr>
              <a:defRPr/>
            </a:pPr>
            <a:fld id="{1744C141-B97D-4979-AB76-E8E6AB76C28B}" type="datetime4">
              <a:t>December 1, 2022</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a:stretch/>
        </p:blipFill>
        <p:spPr bwMode="auto">
          <a:xfrm>
            <a:off x="533400" y="260350"/>
            <a:ext cx="2560490" cy="1042311"/>
          </a:xfrm>
          <a:prstGeom prst="rect">
            <a:avLst/>
          </a:prstGeom>
          <a:noFill/>
        </p:spPr>
      </p:pic>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9_Title Slide">
    <p:bg>
      <p:bgPr>
        <a:blipFill>
          <a:blip r:embed="rId2"/>
          <a:stretch/>
        </a:blip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1" y="2133608"/>
            <a:ext cx="9505950" cy="1295399"/>
          </a:xfrm>
        </p:spPr>
        <p:txBody>
          <a:bodyPr anchor="t"/>
          <a:lstStyle>
            <a:lvl1pPr>
              <a:defRPr sz="3600">
                <a:solidFill>
                  <a:schemeClr val="accent1"/>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8161867"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6" y="6410332"/>
            <a:ext cx="1846689" cy="300075"/>
          </a:xfrm>
          <a:prstGeom prst="rect">
            <a:avLst/>
          </a:prstGeom>
          <a:noFill/>
        </p:spPr>
        <p:txBody>
          <a:bodyPr/>
          <a:lstStyle>
            <a:lvl1pPr>
              <a:defRPr>
                <a:solidFill>
                  <a:schemeClr val="bg1"/>
                </a:solidFill>
              </a:defRPr>
            </a:lvl1pPr>
          </a:lstStyle>
          <a:p>
            <a:pPr>
              <a:defRPr/>
            </a:pPr>
            <a:fld id="{1744C141-B97D-4979-AB76-E8E6AB76C28B}" type="datetime4">
              <a:t>December 1, 2022</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a:stretch/>
        </p:blipFill>
        <p:spPr bwMode="auto">
          <a:xfrm>
            <a:off x="533400" y="260350"/>
            <a:ext cx="2560490" cy="1042311"/>
          </a:xfrm>
          <a:prstGeom prst="rect">
            <a:avLst/>
          </a:prstGeom>
          <a:noFill/>
        </p:spPr>
      </p:pic>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1_Title Slide">
    <p:bg>
      <p:bgPr>
        <a:blipFill>
          <a:blip r:embed="rId2"/>
          <a:stretch/>
        </a:blip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1" y="2133608"/>
            <a:ext cx="9505950" cy="1295399"/>
          </a:xfrm>
        </p:spPr>
        <p:txBody>
          <a:bodyPr anchor="t"/>
          <a:lstStyle>
            <a:lvl1pPr>
              <a:defRPr sz="3600">
                <a:solidFill>
                  <a:schemeClr val="accent1"/>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8161867"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6" y="6410332"/>
            <a:ext cx="1846689" cy="300075"/>
          </a:xfrm>
          <a:prstGeom prst="rect">
            <a:avLst/>
          </a:prstGeom>
          <a:noFill/>
        </p:spPr>
        <p:txBody>
          <a:bodyPr/>
          <a:lstStyle>
            <a:lvl1pPr>
              <a:defRPr>
                <a:solidFill>
                  <a:schemeClr val="bg1"/>
                </a:solidFill>
              </a:defRPr>
            </a:lvl1pPr>
          </a:lstStyle>
          <a:p>
            <a:pPr>
              <a:defRPr/>
            </a:pPr>
            <a:fld id="{1744C141-B97D-4979-AB76-E8E6AB76C28B}" type="datetime4">
              <a:t>December 1, 2022</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a:stretch/>
        </p:blipFill>
        <p:spPr bwMode="auto">
          <a:xfrm>
            <a:off x="533400" y="260350"/>
            <a:ext cx="2560490" cy="1042311"/>
          </a:xfrm>
          <a:prstGeom prst="rect">
            <a:avLst/>
          </a:prstGeom>
          <a:noFill/>
        </p:spPr>
      </p:pic>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3_Title Slide">
    <p:bg>
      <p:bgPr>
        <a:blipFill>
          <a:blip r:embed="rId2"/>
          <a:stretch/>
        </a:blip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1" y="2133608"/>
            <a:ext cx="9505950" cy="1295399"/>
          </a:xfrm>
        </p:spPr>
        <p:txBody>
          <a:bodyPr anchor="t"/>
          <a:lstStyle>
            <a:lvl1pPr>
              <a:defRPr sz="3600">
                <a:solidFill>
                  <a:schemeClr val="accent3"/>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8161867"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6" y="6410332"/>
            <a:ext cx="1846689" cy="300075"/>
          </a:xfrm>
          <a:prstGeom prst="rect">
            <a:avLst/>
          </a:prstGeom>
          <a:noFill/>
        </p:spPr>
        <p:txBody>
          <a:bodyPr/>
          <a:lstStyle>
            <a:lvl1pPr>
              <a:defRPr>
                <a:solidFill>
                  <a:schemeClr val="bg1"/>
                </a:solidFill>
              </a:defRPr>
            </a:lvl1pPr>
          </a:lstStyle>
          <a:p>
            <a:pPr>
              <a:defRPr/>
            </a:pPr>
            <a:fld id="{1744C141-B97D-4979-AB76-E8E6AB76C28B}" type="datetime4">
              <a:t>December 1, 2022</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a:stretch/>
        </p:blipFill>
        <p:spPr bwMode="auto">
          <a:xfrm>
            <a:off x="533400" y="260350"/>
            <a:ext cx="2560490" cy="1042311"/>
          </a:xfrm>
          <a:prstGeom prst="rect">
            <a:avLst/>
          </a:prstGeom>
          <a:noFill/>
        </p:spPr>
      </p:pic>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4_Title Slide">
    <p:bg>
      <p:bgPr>
        <a:blipFill>
          <a:blip r:embed="rId2"/>
          <a:stretch/>
        </a:blip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xfrm>
            <a:off x="527051" y="2133608"/>
            <a:ext cx="9505950" cy="1295399"/>
          </a:xfrm>
        </p:spPr>
        <p:txBody>
          <a:bodyPr anchor="t"/>
          <a:lstStyle>
            <a:lvl1pPr>
              <a:defRPr sz="3600">
                <a:solidFill>
                  <a:schemeClr val="accent3"/>
                </a:solidFill>
              </a:defRPr>
            </a:lvl1pPr>
          </a:lstStyle>
          <a:p>
            <a:pPr lvl="0">
              <a:defRPr/>
            </a:pPr>
            <a:r>
              <a:rPr lang="en-US"/>
              <a:t>Click to edit Master title style</a:t>
            </a:r>
            <a:endParaRPr lang="en-GB"/>
          </a:p>
        </p:txBody>
      </p:sp>
      <p:sp>
        <p:nvSpPr>
          <p:cNvPr id="5" name="Rectangle 3"/>
          <p:cNvSpPr>
            <a:spLocks noGrp="1" noChangeArrowheads="1"/>
          </p:cNvSpPr>
          <p:nvPr>
            <p:ph type="subTitle" idx="1"/>
          </p:nvPr>
        </p:nvSpPr>
        <p:spPr bwMode="auto">
          <a:xfrm>
            <a:off x="527055" y="2781300"/>
            <a:ext cx="8161867" cy="1007740"/>
          </a:xfrm>
        </p:spPr>
        <p:txBody>
          <a:bodyPr/>
          <a:lstStyle>
            <a:lvl1pPr marL="0" indent="0">
              <a:spcBef>
                <a:spcPts val="0"/>
              </a:spcBef>
              <a:buFontTx/>
              <a:buNone/>
              <a:defRPr sz="2600">
                <a:solidFill>
                  <a:schemeClr val="bg1"/>
                </a:solidFill>
              </a:defRPr>
            </a:lvl1pPr>
          </a:lstStyle>
          <a:p>
            <a:pPr lvl="0">
              <a:defRPr/>
            </a:pPr>
            <a:r>
              <a:rPr lang="en-US"/>
              <a:t>Click to edit Master subtitle style</a:t>
            </a:r>
            <a:endParaRPr lang="en-GB"/>
          </a:p>
        </p:txBody>
      </p:sp>
      <p:sp>
        <p:nvSpPr>
          <p:cNvPr id="6" name="Rectangle 4"/>
          <p:cNvSpPr>
            <a:spLocks noGrp="1" noChangeArrowheads="1"/>
          </p:cNvSpPr>
          <p:nvPr>
            <p:ph type="dt" sz="half" idx="2"/>
          </p:nvPr>
        </p:nvSpPr>
        <p:spPr bwMode="auto">
          <a:xfrm>
            <a:off x="527056" y="6410332"/>
            <a:ext cx="1846689" cy="300075"/>
          </a:xfrm>
          <a:prstGeom prst="rect">
            <a:avLst/>
          </a:prstGeom>
          <a:noFill/>
        </p:spPr>
        <p:txBody>
          <a:bodyPr/>
          <a:lstStyle>
            <a:lvl1pPr>
              <a:defRPr>
                <a:solidFill>
                  <a:schemeClr val="bg1"/>
                </a:solidFill>
              </a:defRPr>
            </a:lvl1pPr>
          </a:lstStyle>
          <a:p>
            <a:pPr>
              <a:defRPr/>
            </a:pPr>
            <a:fld id="{1744C141-B97D-4979-AB76-E8E6AB76C28B}" type="datetime4">
              <a:t>December 1, 2022</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a:stretch/>
        </p:blipFill>
        <p:spPr bwMode="auto">
          <a:xfrm>
            <a:off x="533400" y="260350"/>
            <a:ext cx="2560490" cy="1042311"/>
          </a:xfrm>
          <a:prstGeom prst="rect">
            <a:avLst/>
          </a:prstGeom>
          <a:noFill/>
        </p:spPr>
      </p:pic>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527055" y="404813"/>
            <a:ext cx="11055349"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en-US"/>
              <a:t>Click to edit Master title style</a:t>
            </a:r>
            <a:endParaRPr lang="en-GB"/>
          </a:p>
        </p:txBody>
      </p:sp>
      <p:sp>
        <p:nvSpPr>
          <p:cNvPr id="5" name="Rectangle 3"/>
          <p:cNvSpPr>
            <a:spLocks noGrp="1" noChangeArrowheads="1"/>
          </p:cNvSpPr>
          <p:nvPr>
            <p:ph type="body" idx="1"/>
          </p:nvPr>
        </p:nvSpPr>
        <p:spPr bwMode="auto">
          <a:xfrm>
            <a:off x="527055" y="1557337"/>
            <a:ext cx="11055349" cy="4640262"/>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Rectangle 4"/>
          <p:cNvSpPr>
            <a:spLocks noGrp="1" noChangeArrowheads="1"/>
          </p:cNvSpPr>
          <p:nvPr>
            <p:ph type="dt" sz="half" idx="2"/>
          </p:nvPr>
        </p:nvSpPr>
        <p:spPr bwMode="auto">
          <a:xfrm>
            <a:off x="527054" y="6410325"/>
            <a:ext cx="2688166" cy="331788"/>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fld id="{0D5A5B80-4E0E-41F8-BFF5-504EC24C412E}" type="datetime4">
              <a:t>December 1, 2022</a:t>
            </a:fld>
            <a:endParaRPr lang="en-GB"/>
          </a:p>
        </p:txBody>
      </p:sp>
      <p:sp>
        <p:nvSpPr>
          <p:cNvPr id="7" name="Rectangle 5"/>
          <p:cNvSpPr>
            <a:spLocks noGrp="1" noChangeArrowheads="1"/>
          </p:cNvSpPr>
          <p:nvPr>
            <p:ph type="ftr" sz="quarter" idx="3"/>
          </p:nvPr>
        </p:nvSpPr>
        <p:spPr bwMode="auto">
          <a:xfrm>
            <a:off x="3215223" y="6410325"/>
            <a:ext cx="7452777" cy="331788"/>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pPr>
              <a:defRPr/>
            </a:pPr>
            <a:endParaRPr lang="en-GB"/>
          </a:p>
        </p:txBody>
      </p:sp>
      <p:sp>
        <p:nvSpPr>
          <p:cNvPr id="8" name="Rectangle 6"/>
          <p:cNvSpPr>
            <a:spLocks noGrp="1" noChangeArrowheads="1"/>
          </p:cNvSpPr>
          <p:nvPr>
            <p:ph type="sldNum" sz="quarter" idx="4"/>
          </p:nvPr>
        </p:nvSpPr>
        <p:spPr bwMode="auto">
          <a:xfrm>
            <a:off x="10801353" y="6402396"/>
            <a:ext cx="863599" cy="339725"/>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pPr>
              <a:defRPr/>
            </a:pPr>
            <a:fld id="{65C5C0B4-F90D-4B90-B187-E84366B07232}" type="slidenum">
              <a:t>‹#›</a:t>
            </a:fld>
            <a:endParaRPr lang="en-GB"/>
          </a:p>
        </p:txBody>
      </p:sp>
      <p:sp>
        <p:nvSpPr>
          <p:cNvPr id="9" name="Line 7"/>
          <p:cNvSpPr>
            <a:spLocks noChangeShapeType="1"/>
          </p:cNvSpPr>
          <p:nvPr/>
        </p:nvSpPr>
        <p:spPr bwMode="auto">
          <a:xfrm>
            <a:off x="624423" y="6329363"/>
            <a:ext cx="10943167" cy="0"/>
          </a:xfrm>
          <a:prstGeom prst="line">
            <a:avLst/>
          </a:prstGeom>
          <a:noFill/>
          <a:ln w="12700">
            <a:solidFill>
              <a:schemeClr val="accent1"/>
            </a:solidFill>
            <a:round/>
            <a:headEnd/>
            <a:tailEnd/>
          </a:ln>
        </p:spPr>
        <p:txBody>
          <a:bodyPr/>
          <a:lstStyle/>
          <a:p>
            <a:pPr>
              <a:defRPr/>
            </a:pPr>
            <a:endParaRPr lang="en-GB"/>
          </a:p>
        </p:txBody>
      </p:sp>
      <p:pic>
        <p:nvPicPr>
          <p:cNvPr id="10" name="Picture 2" descr="E:\Pants Work\Current Work\Actuaries 2011\Logos all\IFOA Logo\Lanscape - Standard\WMF logos\IFOA_logo_L_RGB.wmf"/>
          <p:cNvPicPr>
            <a:picLocks noChangeAspect="1" noChangeArrowheads="1"/>
          </p:cNvPicPr>
          <p:nvPr userDrawn="1"/>
        </p:nvPicPr>
        <p:blipFill>
          <a:blip r:embed="rId20"/>
          <a:stretch/>
        </p:blipFill>
        <p:spPr bwMode="auto">
          <a:xfrm>
            <a:off x="9906000" y="5563120"/>
            <a:ext cx="1656184" cy="674191"/>
          </a:xfrm>
          <a:prstGeom prst="rect">
            <a:avLst/>
          </a:prstGeom>
          <a:noFill/>
        </p:spPr>
      </p:pic>
      <p:grpSp>
        <p:nvGrpSpPr>
          <p:cNvPr id="11" name="Group 64"/>
          <p:cNvGrpSpPr/>
          <p:nvPr userDrawn="1"/>
        </p:nvGrpSpPr>
        <p:grpSpPr bwMode="auto">
          <a:xfrm>
            <a:off x="-3137354" y="0"/>
            <a:ext cx="3018256" cy="6858000"/>
            <a:chOff x="-3137354" y="0"/>
            <a:chExt cx="3018256" cy="6858000"/>
          </a:xfrm>
        </p:grpSpPr>
        <p:sp>
          <p:nvSpPr>
            <p:cNvPr id="12" name="Rectangle 61"/>
            <p:cNvSpPr/>
            <p:nvPr userDrawn="1"/>
          </p:nvSpPr>
          <p:spPr bwMode="auto">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 name="TextBox 62"/>
            <p:cNvSpPr>
              <a:spLocks noAdjustHandles="1"/>
            </p:cNvSpPr>
            <p:nvPr userDrawn="1"/>
          </p:nvSpPr>
          <p:spPr bwMode="auto">
            <a:xfrm>
              <a:off x="-2982572" y="99308"/>
              <a:ext cx="2839661" cy="153888"/>
            </a:xfrm>
            <a:prstGeom prst="rect">
              <a:avLst/>
            </a:prstGeom>
            <a:noFill/>
          </p:spPr>
          <p:txBody>
            <a:bodyPr wrap="square" lIns="0" tIns="0" rIns="0" bIns="0" rtlCol="0">
              <a:spAutoFit/>
            </a:bodyPr>
            <a:lstStyle/>
            <a:p>
              <a:pPr>
                <a:defRPr/>
              </a:pPr>
              <a:r>
                <a:rPr lang="en-GB" sz="1000" b="1">
                  <a:solidFill>
                    <a:schemeClr val="accent2"/>
                  </a:solidFill>
                </a:rPr>
                <a:t>Colour palette for PowerPoint presentations</a:t>
              </a:r>
              <a:endParaRPr lang="en-US" sz="1000" b="1">
                <a:solidFill>
                  <a:schemeClr val="accent2"/>
                </a:solidFill>
              </a:endParaRPr>
            </a:p>
          </p:txBody>
        </p:sp>
        <p:grpSp>
          <p:nvGrpSpPr>
            <p:cNvPr id="14" name="Group 58"/>
            <p:cNvGrpSpPr/>
            <p:nvPr userDrawn="1"/>
          </p:nvGrpSpPr>
          <p:grpSpPr bwMode="auto">
            <a:xfrm>
              <a:off x="-2982571" y="476672"/>
              <a:ext cx="2863473" cy="307777"/>
              <a:chOff x="-2982571" y="476672"/>
              <a:chExt cx="2863473" cy="307777"/>
            </a:xfrm>
          </p:grpSpPr>
          <p:sp>
            <p:nvSpPr>
              <p:cNvPr id="15" name="Rectangle 9"/>
              <p:cNvSpPr/>
              <p:nvPr userDrawn="1"/>
            </p:nvSpPr>
            <p:spPr bwMode="auto">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6" name="TextBox 11"/>
              <p:cNvSpPr>
                <a:spLocks noAdjustHandles="1"/>
              </p:cNvSpPr>
              <p:nvPr userDrawn="1"/>
            </p:nvSpPr>
            <p:spPr bwMode="auto">
              <a:xfrm>
                <a:off x="-2518224" y="476672"/>
                <a:ext cx="2399126" cy="307777"/>
              </a:xfrm>
              <a:prstGeom prst="rect">
                <a:avLst/>
              </a:prstGeom>
              <a:noFill/>
            </p:spPr>
            <p:txBody>
              <a:bodyPr wrap="square" lIns="0" tIns="0" rIns="0" bIns="0" rtlCol="0">
                <a:spAutoFit/>
              </a:bodyPr>
              <a:lstStyle/>
              <a:p>
                <a:pPr>
                  <a:defRPr/>
                </a:pPr>
                <a:r>
                  <a:rPr lang="en-GB" sz="1000"/>
                  <a:t>Dark blue</a:t>
                </a:r>
                <a:endParaRPr/>
              </a:p>
              <a:p>
                <a:pPr>
                  <a:defRPr/>
                </a:pPr>
                <a:r>
                  <a:rPr lang="en-GB" sz="1000"/>
                  <a:t>R:17  G:52  B:88</a:t>
                </a:r>
                <a:endParaRPr lang="en-US" sz="1000"/>
              </a:p>
            </p:txBody>
          </p:sp>
        </p:grpSp>
        <p:grpSp>
          <p:nvGrpSpPr>
            <p:cNvPr id="17" name="Group 13"/>
            <p:cNvGrpSpPr/>
            <p:nvPr userDrawn="1"/>
          </p:nvGrpSpPr>
          <p:grpSpPr bwMode="auto">
            <a:xfrm>
              <a:off x="-2982575" y="882170"/>
              <a:ext cx="2863476" cy="307777"/>
              <a:chOff x="-2928990" y="365095"/>
              <a:chExt cx="2643206" cy="307777"/>
            </a:xfrm>
          </p:grpSpPr>
          <p:sp>
            <p:nvSpPr>
              <p:cNvPr id="18" name="Rectangle 14"/>
              <p:cNvSpPr/>
              <p:nvPr userDrawn="1"/>
            </p:nvSpPr>
            <p:spPr bwMode="auto">
              <a:xfrm>
                <a:off x="-2928990" y="365095"/>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9" name="TextBox 15"/>
              <p:cNvSpPr>
                <a:spLocks noAdjustHandles="1"/>
              </p:cNvSpPr>
              <p:nvPr userDrawn="1"/>
            </p:nvSpPr>
            <p:spPr bwMode="auto">
              <a:xfrm>
                <a:off x="-2500362" y="365095"/>
                <a:ext cx="2214578" cy="307777"/>
              </a:xfrm>
              <a:prstGeom prst="rect">
                <a:avLst/>
              </a:prstGeom>
              <a:noFill/>
            </p:spPr>
            <p:txBody>
              <a:bodyPr wrap="square" lIns="0" tIns="0" rIns="0" bIns="0" rtlCol="0">
                <a:spAutoFit/>
              </a:bodyPr>
              <a:lstStyle/>
              <a:p>
                <a:pPr>
                  <a:defRPr/>
                </a:pPr>
                <a:r>
                  <a:rPr lang="en-GB" sz="1000"/>
                  <a:t>Gold</a:t>
                </a:r>
                <a:endParaRPr/>
              </a:p>
              <a:p>
                <a:pPr>
                  <a:defRPr/>
                </a:pPr>
                <a:r>
                  <a:rPr lang="en-GB" sz="1000"/>
                  <a:t>R:217  G:171  B:22</a:t>
                </a:r>
                <a:endParaRPr lang="en-US" sz="800"/>
              </a:p>
            </p:txBody>
          </p:sp>
        </p:grpSp>
        <p:grpSp>
          <p:nvGrpSpPr>
            <p:cNvPr id="20" name="Group 16"/>
            <p:cNvGrpSpPr/>
            <p:nvPr userDrawn="1"/>
          </p:nvGrpSpPr>
          <p:grpSpPr bwMode="auto">
            <a:xfrm>
              <a:off x="-2982575" y="1277829"/>
              <a:ext cx="2863476" cy="307777"/>
              <a:chOff x="-2928990" y="63509"/>
              <a:chExt cx="2643206" cy="307777"/>
            </a:xfrm>
          </p:grpSpPr>
          <p:sp>
            <p:nvSpPr>
              <p:cNvPr id="21" name="Rectangle 17"/>
              <p:cNvSpPr/>
              <p:nvPr userDrawn="1"/>
            </p:nvSpPr>
            <p:spPr bwMode="auto">
              <a:xfrm>
                <a:off x="-2928990" y="63509"/>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2" name="TextBox 18"/>
              <p:cNvSpPr>
                <a:spLocks noAdjustHandles="1"/>
              </p:cNvSpPr>
              <p:nvPr userDrawn="1"/>
            </p:nvSpPr>
            <p:spPr bwMode="auto">
              <a:xfrm>
                <a:off x="-2500362" y="63509"/>
                <a:ext cx="2214578" cy="307777"/>
              </a:xfrm>
              <a:prstGeom prst="rect">
                <a:avLst/>
              </a:prstGeom>
              <a:noFill/>
            </p:spPr>
            <p:txBody>
              <a:bodyPr wrap="square" lIns="0" tIns="0" rIns="0" bIns="0" rtlCol="0">
                <a:spAutoFit/>
              </a:bodyPr>
              <a:lstStyle/>
              <a:p>
                <a:pPr>
                  <a:defRPr/>
                </a:pPr>
                <a:r>
                  <a:rPr lang="en-GB" sz="1000"/>
                  <a:t>Mid blue</a:t>
                </a:r>
                <a:endParaRPr/>
              </a:p>
              <a:p>
                <a:pPr>
                  <a:defRPr/>
                </a:pPr>
                <a:r>
                  <a:rPr lang="en-GB" sz="1000"/>
                  <a:t>R:64  G:150  B:184</a:t>
                </a:r>
                <a:endParaRPr lang="en-US" sz="1000"/>
              </a:p>
            </p:txBody>
          </p:sp>
        </p:grpSp>
        <p:sp>
          <p:nvSpPr>
            <p:cNvPr id="23" name="TextBox 66"/>
            <p:cNvSpPr>
              <a:spLocks noAdjustHandles="1"/>
            </p:cNvSpPr>
            <p:nvPr userDrawn="1"/>
          </p:nvSpPr>
          <p:spPr bwMode="auto">
            <a:xfrm>
              <a:off x="-2982571" y="2122984"/>
              <a:ext cx="2399126" cy="153888"/>
            </a:xfrm>
            <a:prstGeom prst="rect">
              <a:avLst/>
            </a:prstGeom>
            <a:noFill/>
          </p:spPr>
          <p:txBody>
            <a:bodyPr wrap="square" lIns="0" tIns="0" rIns="0" bIns="0" rtlCol="0">
              <a:spAutoFit/>
            </a:bodyPr>
            <a:lstStyle/>
            <a:p>
              <a:pPr>
                <a:defRPr/>
              </a:pPr>
              <a:r>
                <a:rPr lang="en-GB" sz="1000" b="1">
                  <a:solidFill>
                    <a:schemeClr val="accent1"/>
                  </a:solidFill>
                </a:rPr>
                <a:t>Secondary colour palette</a:t>
              </a:r>
              <a:endParaRPr lang="en-US" sz="1000" b="1">
                <a:solidFill>
                  <a:schemeClr val="accent1"/>
                </a:solidFill>
              </a:endParaRPr>
            </a:p>
          </p:txBody>
        </p:sp>
        <p:sp>
          <p:nvSpPr>
            <p:cNvPr id="24" name="TextBox 67"/>
            <p:cNvSpPr>
              <a:spLocks noAdjustHandles="1"/>
            </p:cNvSpPr>
            <p:nvPr userDrawn="1"/>
          </p:nvSpPr>
          <p:spPr bwMode="auto">
            <a:xfrm>
              <a:off x="-2982571" y="260648"/>
              <a:ext cx="2399126" cy="153888"/>
            </a:xfrm>
            <a:prstGeom prst="rect">
              <a:avLst/>
            </a:prstGeom>
            <a:noFill/>
          </p:spPr>
          <p:txBody>
            <a:bodyPr wrap="square" lIns="0" tIns="0" rIns="0" bIns="0" rtlCol="0">
              <a:spAutoFit/>
            </a:bodyPr>
            <a:lstStyle/>
            <a:p>
              <a:pPr>
                <a:defRPr/>
              </a:pPr>
              <a:r>
                <a:rPr lang="en-GB" sz="1000" b="1">
                  <a:solidFill>
                    <a:schemeClr val="accent1"/>
                  </a:solidFill>
                </a:rPr>
                <a:t>Primary colour palette</a:t>
              </a:r>
              <a:endParaRPr lang="en-US" sz="1000" b="1">
                <a:solidFill>
                  <a:schemeClr val="accent1"/>
                </a:solidFill>
              </a:endParaRPr>
            </a:p>
          </p:txBody>
        </p:sp>
        <p:grpSp>
          <p:nvGrpSpPr>
            <p:cNvPr id="25" name="Group 24"/>
            <p:cNvGrpSpPr/>
            <p:nvPr userDrawn="1"/>
          </p:nvGrpSpPr>
          <p:grpSpPr bwMode="auto">
            <a:xfrm>
              <a:off x="-2982575" y="1688965"/>
              <a:ext cx="2863476" cy="307777"/>
              <a:chOff x="-2928990" y="63509"/>
              <a:chExt cx="2643206" cy="307777"/>
            </a:xfrm>
          </p:grpSpPr>
          <p:sp>
            <p:nvSpPr>
              <p:cNvPr id="26" name="Rectangle 99"/>
              <p:cNvSpPr/>
              <p:nvPr userDrawn="1"/>
            </p:nvSpPr>
            <p:spPr bwMode="auto">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7" name="TextBox 100"/>
              <p:cNvSpPr>
                <a:spLocks noAdjustHandles="1"/>
              </p:cNvSpPr>
              <p:nvPr userDrawn="1"/>
            </p:nvSpPr>
            <p:spPr bwMode="auto">
              <a:xfrm>
                <a:off x="-2500362" y="63509"/>
                <a:ext cx="2214578" cy="307777"/>
              </a:xfrm>
              <a:prstGeom prst="rect">
                <a:avLst/>
              </a:prstGeom>
              <a:noFill/>
            </p:spPr>
            <p:txBody>
              <a:bodyPr wrap="square" lIns="0" tIns="0" rIns="0" bIns="0" rtlCol="0">
                <a:spAutoFit/>
              </a:bodyPr>
              <a:lstStyle/>
              <a:p>
                <a:pPr>
                  <a:defRPr/>
                </a:pPr>
                <a:r>
                  <a:rPr lang="en-GB" sz="1000"/>
                  <a:t>Light grey</a:t>
                </a:r>
                <a:endParaRPr/>
              </a:p>
              <a:p>
                <a:pPr>
                  <a:defRPr/>
                </a:pPr>
                <a:r>
                  <a:rPr lang="en-GB" sz="1000"/>
                  <a:t>R:220  G:221  B:217</a:t>
                </a:r>
                <a:endParaRPr lang="en-US" sz="1000"/>
              </a:p>
            </p:txBody>
          </p:sp>
        </p:grpSp>
        <p:grpSp>
          <p:nvGrpSpPr>
            <p:cNvPr id="28" name="Group 27"/>
            <p:cNvGrpSpPr/>
            <p:nvPr userDrawn="1"/>
          </p:nvGrpSpPr>
          <p:grpSpPr bwMode="auto">
            <a:xfrm>
              <a:off x="-2982575" y="2373330"/>
              <a:ext cx="2863476" cy="307777"/>
              <a:chOff x="-2928990" y="336738"/>
              <a:chExt cx="2643206" cy="307777"/>
            </a:xfrm>
          </p:grpSpPr>
          <p:sp>
            <p:nvSpPr>
              <p:cNvPr id="29" name="Rectangle 97"/>
              <p:cNvSpPr/>
              <p:nvPr userDrawn="1"/>
            </p:nvSpPr>
            <p:spPr bwMode="auto">
              <a:xfrm>
                <a:off x="-2928990" y="33673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0" name="TextBox 98"/>
              <p:cNvSpPr>
                <a:spLocks noAdjustHandles="1"/>
              </p:cNvSpPr>
              <p:nvPr userDrawn="1"/>
            </p:nvSpPr>
            <p:spPr bwMode="auto">
              <a:xfrm>
                <a:off x="-2500362" y="336738"/>
                <a:ext cx="2214578" cy="307777"/>
              </a:xfrm>
              <a:prstGeom prst="rect">
                <a:avLst/>
              </a:prstGeom>
              <a:noFill/>
            </p:spPr>
            <p:txBody>
              <a:bodyPr wrap="square" lIns="0" tIns="0" rIns="0" bIns="0" rtlCol="0">
                <a:spAutoFit/>
              </a:bodyPr>
              <a:lstStyle/>
              <a:p>
                <a:pPr>
                  <a:defRPr/>
                </a:pPr>
                <a:r>
                  <a:rPr lang="en-GB" sz="1000"/>
                  <a:t>Pea green</a:t>
                </a:r>
                <a:endParaRPr/>
              </a:p>
              <a:p>
                <a:pPr>
                  <a:defRPr/>
                </a:pPr>
                <a:r>
                  <a:rPr lang="en-GB" sz="1000"/>
                  <a:t>R:121  G:163  B:42</a:t>
                </a:r>
                <a:endParaRPr lang="en-US" sz="1000"/>
              </a:p>
            </p:txBody>
          </p:sp>
        </p:grpSp>
        <p:grpSp>
          <p:nvGrpSpPr>
            <p:cNvPr id="31" name="Group 60"/>
            <p:cNvGrpSpPr/>
            <p:nvPr userDrawn="1"/>
          </p:nvGrpSpPr>
          <p:grpSpPr bwMode="auto">
            <a:xfrm>
              <a:off x="-2982571" y="2784466"/>
              <a:ext cx="2863473" cy="307777"/>
              <a:chOff x="-2982571" y="2784466"/>
              <a:chExt cx="2863473" cy="307777"/>
            </a:xfrm>
          </p:grpSpPr>
          <p:sp>
            <p:nvSpPr>
              <p:cNvPr id="32" name="Rectangle 95"/>
              <p:cNvSpPr/>
              <p:nvPr userDrawn="1"/>
            </p:nvSpPr>
            <p:spPr bwMode="auto">
              <a:xfrm>
                <a:off x="-2982571" y="278446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3" name="TextBox 96"/>
              <p:cNvSpPr>
                <a:spLocks noAdjustHandles="1"/>
              </p:cNvSpPr>
              <p:nvPr userDrawn="1"/>
            </p:nvSpPr>
            <p:spPr bwMode="auto">
              <a:xfrm>
                <a:off x="-2518224" y="2784466"/>
                <a:ext cx="2399126" cy="307777"/>
              </a:xfrm>
              <a:prstGeom prst="rect">
                <a:avLst/>
              </a:prstGeom>
              <a:noFill/>
            </p:spPr>
            <p:txBody>
              <a:bodyPr wrap="square" lIns="0" tIns="0" rIns="0" bIns="0" rtlCol="0">
                <a:spAutoFit/>
              </a:bodyPr>
              <a:lstStyle/>
              <a:p>
                <a:pPr>
                  <a:defRPr/>
                </a:pPr>
                <a:r>
                  <a:rPr lang="en-GB" sz="1000"/>
                  <a:t>Forest green</a:t>
                </a:r>
                <a:endParaRPr/>
              </a:p>
              <a:p>
                <a:pPr>
                  <a:defRPr/>
                </a:pPr>
                <a:r>
                  <a:rPr lang="en-GB" sz="1000"/>
                  <a:t>R:0 G:132  B:82</a:t>
                </a:r>
                <a:endParaRPr lang="en-US" sz="1000"/>
              </a:p>
            </p:txBody>
          </p:sp>
        </p:grpSp>
        <p:grpSp>
          <p:nvGrpSpPr>
            <p:cNvPr id="34" name="Group 33"/>
            <p:cNvGrpSpPr/>
            <p:nvPr userDrawn="1"/>
          </p:nvGrpSpPr>
          <p:grpSpPr bwMode="auto">
            <a:xfrm>
              <a:off x="-2982575" y="3195602"/>
              <a:ext cx="2863476" cy="307777"/>
              <a:chOff x="-2928990" y="336738"/>
              <a:chExt cx="2643206" cy="307777"/>
            </a:xfrm>
          </p:grpSpPr>
          <p:sp>
            <p:nvSpPr>
              <p:cNvPr id="35" name="Rectangle 93"/>
              <p:cNvSpPr/>
              <p:nvPr userDrawn="1"/>
            </p:nvSpPr>
            <p:spPr bwMode="auto">
              <a:xfrm>
                <a:off x="-2928990" y="33673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6" name="TextBox 94"/>
              <p:cNvSpPr>
                <a:spLocks noAdjustHandles="1"/>
              </p:cNvSpPr>
              <p:nvPr userDrawn="1"/>
            </p:nvSpPr>
            <p:spPr bwMode="auto">
              <a:xfrm>
                <a:off x="-2500362" y="336738"/>
                <a:ext cx="2214578" cy="307777"/>
              </a:xfrm>
              <a:prstGeom prst="rect">
                <a:avLst/>
              </a:prstGeom>
              <a:noFill/>
            </p:spPr>
            <p:txBody>
              <a:bodyPr wrap="square" lIns="0" tIns="0" rIns="0" bIns="0" rtlCol="0">
                <a:spAutoFit/>
              </a:bodyPr>
              <a:lstStyle/>
              <a:p>
                <a:pPr>
                  <a:defRPr/>
                </a:pPr>
                <a:r>
                  <a:rPr lang="en-GB" sz="1000"/>
                  <a:t>Bottle green</a:t>
                </a:r>
                <a:endParaRPr/>
              </a:p>
              <a:p>
                <a:pPr>
                  <a:defRPr/>
                </a:pPr>
                <a:r>
                  <a:rPr lang="en-GB" sz="1000"/>
                  <a:t>R:17  G:179  B:162</a:t>
                </a:r>
                <a:endParaRPr lang="en-US" sz="1000"/>
              </a:p>
            </p:txBody>
          </p:sp>
        </p:grpSp>
        <p:grpSp>
          <p:nvGrpSpPr>
            <p:cNvPr id="37" name="Group 63"/>
            <p:cNvGrpSpPr/>
            <p:nvPr userDrawn="1"/>
          </p:nvGrpSpPr>
          <p:grpSpPr bwMode="auto">
            <a:xfrm>
              <a:off x="-2982571" y="3645024"/>
              <a:ext cx="2863473" cy="307777"/>
              <a:chOff x="-2982571" y="3645024"/>
              <a:chExt cx="2863473" cy="307777"/>
            </a:xfrm>
          </p:grpSpPr>
          <p:sp>
            <p:nvSpPr>
              <p:cNvPr id="38" name="Rectangle 89"/>
              <p:cNvSpPr/>
              <p:nvPr userDrawn="1"/>
            </p:nvSpPr>
            <p:spPr bwMode="auto">
              <a:xfrm>
                <a:off x="-2982571" y="364502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9" name="TextBox 90"/>
              <p:cNvSpPr>
                <a:spLocks noAdjustHandles="1"/>
              </p:cNvSpPr>
              <p:nvPr userDrawn="1"/>
            </p:nvSpPr>
            <p:spPr bwMode="auto">
              <a:xfrm>
                <a:off x="-2518224" y="3645024"/>
                <a:ext cx="2399126" cy="307777"/>
              </a:xfrm>
              <a:prstGeom prst="rect">
                <a:avLst/>
              </a:prstGeom>
              <a:noFill/>
            </p:spPr>
            <p:txBody>
              <a:bodyPr wrap="square" lIns="0" tIns="0" rIns="0" bIns="0" rtlCol="0">
                <a:spAutoFit/>
              </a:bodyPr>
              <a:lstStyle/>
              <a:p>
                <a:pPr>
                  <a:defRPr/>
                </a:pPr>
                <a:r>
                  <a:rPr lang="en-GB" sz="1000"/>
                  <a:t>Light blue</a:t>
                </a:r>
                <a:endParaRPr/>
              </a:p>
              <a:p>
                <a:pPr>
                  <a:defRPr/>
                </a:pPr>
                <a:r>
                  <a:rPr lang="en-GB" sz="1000"/>
                  <a:t>R:124  G:179  B:225</a:t>
                </a:r>
                <a:endParaRPr lang="en-US" sz="1000"/>
              </a:p>
            </p:txBody>
          </p:sp>
        </p:grpSp>
        <p:grpSp>
          <p:nvGrpSpPr>
            <p:cNvPr id="40" name="Group 43"/>
            <p:cNvGrpSpPr/>
            <p:nvPr userDrawn="1"/>
          </p:nvGrpSpPr>
          <p:grpSpPr bwMode="auto">
            <a:xfrm>
              <a:off x="-2982575" y="4056160"/>
              <a:ext cx="2863476" cy="307777"/>
              <a:chOff x="-2928990" y="-36112"/>
              <a:chExt cx="2643206" cy="307777"/>
            </a:xfrm>
          </p:grpSpPr>
          <p:sp>
            <p:nvSpPr>
              <p:cNvPr id="41" name="Rectangle 87"/>
              <p:cNvSpPr/>
              <p:nvPr userDrawn="1"/>
            </p:nvSpPr>
            <p:spPr bwMode="auto">
              <a:xfrm>
                <a:off x="-2928990" y="-36112"/>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2" name="TextBox 88"/>
              <p:cNvSpPr>
                <a:spLocks noAdjustHandles="1"/>
              </p:cNvSpPr>
              <p:nvPr userDrawn="1"/>
            </p:nvSpPr>
            <p:spPr bwMode="auto">
              <a:xfrm>
                <a:off x="-2500362" y="-36112"/>
                <a:ext cx="2214578" cy="307777"/>
              </a:xfrm>
              <a:prstGeom prst="rect">
                <a:avLst/>
              </a:prstGeom>
              <a:noFill/>
            </p:spPr>
            <p:txBody>
              <a:bodyPr wrap="square" lIns="0" tIns="0" rIns="0" bIns="0" rtlCol="0">
                <a:spAutoFit/>
              </a:bodyPr>
              <a:lstStyle/>
              <a:p>
                <a:pPr>
                  <a:defRPr/>
                </a:pPr>
                <a:r>
                  <a:rPr lang="en-GB" sz="1000"/>
                  <a:t>Violet</a:t>
                </a:r>
                <a:endParaRPr/>
              </a:p>
              <a:p>
                <a:pPr>
                  <a:defRPr/>
                </a:pPr>
                <a:r>
                  <a:rPr lang="en-GB" sz="1000"/>
                  <a:t>R:128  G:118  B:207</a:t>
                </a:r>
                <a:endParaRPr lang="en-US" sz="1000"/>
              </a:p>
            </p:txBody>
          </p:sp>
        </p:grpSp>
        <p:grpSp>
          <p:nvGrpSpPr>
            <p:cNvPr id="43" name="Group 46"/>
            <p:cNvGrpSpPr/>
            <p:nvPr userDrawn="1"/>
          </p:nvGrpSpPr>
          <p:grpSpPr bwMode="auto">
            <a:xfrm>
              <a:off x="-2982575" y="4467296"/>
              <a:ext cx="2863476" cy="307777"/>
              <a:chOff x="-2928990" y="-36112"/>
              <a:chExt cx="2643206" cy="307777"/>
            </a:xfrm>
          </p:grpSpPr>
          <p:sp>
            <p:nvSpPr>
              <p:cNvPr id="44" name="Rectangle 85"/>
              <p:cNvSpPr/>
              <p:nvPr userDrawn="1"/>
            </p:nvSpPr>
            <p:spPr bwMode="auto">
              <a:xfrm>
                <a:off x="-2928990" y="-36112"/>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5" name="TextBox 86"/>
              <p:cNvSpPr>
                <a:spLocks noAdjustHandles="1"/>
              </p:cNvSpPr>
              <p:nvPr userDrawn="1"/>
            </p:nvSpPr>
            <p:spPr bwMode="auto">
              <a:xfrm>
                <a:off x="-2500362" y="-36112"/>
                <a:ext cx="2214578" cy="307777"/>
              </a:xfrm>
              <a:prstGeom prst="rect">
                <a:avLst/>
              </a:prstGeom>
              <a:noFill/>
            </p:spPr>
            <p:txBody>
              <a:bodyPr wrap="square" lIns="0" tIns="0" rIns="0" bIns="0" rtlCol="0">
                <a:spAutoFit/>
              </a:bodyPr>
              <a:lstStyle/>
              <a:p>
                <a:pPr>
                  <a:defRPr/>
                </a:pPr>
                <a:r>
                  <a:rPr lang="en-GB" sz="1000"/>
                  <a:t>Purple</a:t>
                </a:r>
                <a:endParaRPr/>
              </a:p>
              <a:p>
                <a:pPr>
                  <a:defRPr/>
                </a:pPr>
                <a:r>
                  <a:rPr lang="en-GB" sz="1000"/>
                  <a:t>R:143  G:70  B:147</a:t>
                </a:r>
                <a:endParaRPr lang="en-US" sz="1000"/>
              </a:p>
            </p:txBody>
          </p:sp>
        </p:grpSp>
        <p:grpSp>
          <p:nvGrpSpPr>
            <p:cNvPr id="46" name="Group 49"/>
            <p:cNvGrpSpPr/>
            <p:nvPr userDrawn="1"/>
          </p:nvGrpSpPr>
          <p:grpSpPr bwMode="auto">
            <a:xfrm>
              <a:off x="-2982575" y="5713511"/>
              <a:ext cx="2863476" cy="307777"/>
              <a:chOff x="-2928990" y="798967"/>
              <a:chExt cx="2643206" cy="307777"/>
            </a:xfrm>
          </p:grpSpPr>
          <p:sp>
            <p:nvSpPr>
              <p:cNvPr id="47" name="Rectangle 83"/>
              <p:cNvSpPr/>
              <p:nvPr userDrawn="1"/>
            </p:nvSpPr>
            <p:spPr bwMode="auto">
              <a:xfrm>
                <a:off x="-2928990" y="798967"/>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48" name="TextBox 84"/>
              <p:cNvSpPr>
                <a:spLocks noAdjustHandles="1"/>
              </p:cNvSpPr>
              <p:nvPr userDrawn="1"/>
            </p:nvSpPr>
            <p:spPr bwMode="auto">
              <a:xfrm>
                <a:off x="-2500362" y="798967"/>
                <a:ext cx="2214578" cy="307777"/>
              </a:xfrm>
              <a:prstGeom prst="rect">
                <a:avLst/>
              </a:prstGeom>
              <a:noFill/>
            </p:spPr>
            <p:txBody>
              <a:bodyPr wrap="square" lIns="0" tIns="0" rIns="0" bIns="0" rtlCol="0">
                <a:spAutoFit/>
              </a:bodyPr>
              <a:lstStyle/>
              <a:p>
                <a:pPr>
                  <a:defRPr/>
                </a:pPr>
                <a:r>
                  <a:rPr lang="en-GB" sz="1000"/>
                  <a:t>Fuscia</a:t>
                </a:r>
              </a:p>
              <a:p>
                <a:pPr>
                  <a:defRPr/>
                </a:pPr>
                <a:r>
                  <a:rPr lang="en-GB" sz="1000"/>
                  <a:t>R:233  G:69  B:140</a:t>
                </a:r>
                <a:endParaRPr lang="en-US" sz="1000"/>
              </a:p>
            </p:txBody>
          </p:sp>
        </p:grpSp>
        <p:grpSp>
          <p:nvGrpSpPr>
            <p:cNvPr id="49" name="Group 52"/>
            <p:cNvGrpSpPr/>
            <p:nvPr userDrawn="1"/>
          </p:nvGrpSpPr>
          <p:grpSpPr bwMode="auto">
            <a:xfrm>
              <a:off x="-2982575" y="5281463"/>
              <a:ext cx="2863476" cy="307777"/>
              <a:chOff x="-2928990" y="-44217"/>
              <a:chExt cx="2643206" cy="307777"/>
            </a:xfrm>
          </p:grpSpPr>
          <p:sp>
            <p:nvSpPr>
              <p:cNvPr id="50" name="Rectangle 81"/>
              <p:cNvSpPr/>
              <p:nvPr userDrawn="1"/>
            </p:nvSpPr>
            <p:spPr bwMode="auto">
              <a:xfrm>
                <a:off x="-2928990" y="-44217"/>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1" name="TextBox 82"/>
              <p:cNvSpPr>
                <a:spLocks noAdjustHandles="1"/>
              </p:cNvSpPr>
              <p:nvPr userDrawn="1"/>
            </p:nvSpPr>
            <p:spPr bwMode="auto">
              <a:xfrm>
                <a:off x="-2500362" y="-44217"/>
                <a:ext cx="2214578" cy="307777"/>
              </a:xfrm>
              <a:prstGeom prst="rect">
                <a:avLst/>
              </a:prstGeom>
              <a:noFill/>
            </p:spPr>
            <p:txBody>
              <a:bodyPr wrap="square" lIns="0" tIns="0" rIns="0" bIns="0" rtlCol="0">
                <a:spAutoFit/>
              </a:bodyPr>
              <a:lstStyle/>
              <a:p>
                <a:pPr>
                  <a:defRPr/>
                </a:pPr>
                <a:r>
                  <a:rPr lang="en-GB" sz="1000"/>
                  <a:t>Red</a:t>
                </a:r>
                <a:endParaRPr/>
              </a:p>
              <a:p>
                <a:pPr>
                  <a:defRPr/>
                </a:pPr>
                <a:r>
                  <a:rPr lang="en-GB" sz="1000"/>
                  <a:t>R:200  G:30  B:69</a:t>
                </a:r>
                <a:endParaRPr lang="en-US" sz="1000"/>
              </a:p>
            </p:txBody>
          </p:sp>
        </p:grpSp>
        <p:grpSp>
          <p:nvGrpSpPr>
            <p:cNvPr id="52" name="Group 55"/>
            <p:cNvGrpSpPr/>
            <p:nvPr userDrawn="1"/>
          </p:nvGrpSpPr>
          <p:grpSpPr bwMode="auto">
            <a:xfrm>
              <a:off x="-2982575" y="6145559"/>
              <a:ext cx="2863476" cy="307777"/>
              <a:chOff x="-2928990" y="408746"/>
              <a:chExt cx="2643206" cy="307777"/>
            </a:xfrm>
          </p:grpSpPr>
          <p:sp>
            <p:nvSpPr>
              <p:cNvPr id="53" name="Rectangle 79"/>
              <p:cNvSpPr/>
              <p:nvPr userDrawn="1"/>
            </p:nvSpPr>
            <p:spPr bwMode="auto">
              <a:xfrm>
                <a:off x="-2928990" y="408746"/>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4" name="TextBox 80"/>
              <p:cNvSpPr>
                <a:spLocks noAdjustHandles="1"/>
              </p:cNvSpPr>
              <p:nvPr userDrawn="1"/>
            </p:nvSpPr>
            <p:spPr bwMode="auto">
              <a:xfrm>
                <a:off x="-2500362" y="408746"/>
                <a:ext cx="2214578" cy="307777"/>
              </a:xfrm>
              <a:prstGeom prst="rect">
                <a:avLst/>
              </a:prstGeom>
              <a:noFill/>
            </p:spPr>
            <p:txBody>
              <a:bodyPr wrap="square" lIns="0" tIns="0" rIns="0" bIns="0" rtlCol="0">
                <a:spAutoFit/>
              </a:bodyPr>
              <a:lstStyle/>
              <a:p>
                <a:pPr>
                  <a:defRPr/>
                </a:pPr>
                <a:r>
                  <a:rPr lang="en-GB" sz="1000"/>
                  <a:t>Orange</a:t>
                </a:r>
                <a:endParaRPr/>
              </a:p>
              <a:p>
                <a:pPr>
                  <a:defRPr/>
                </a:pPr>
                <a:r>
                  <a:rPr lang="en-GB" sz="1000"/>
                  <a:t>R:238  G:116  B:29</a:t>
                </a:r>
                <a:endParaRPr lang="en-US" sz="1000"/>
              </a:p>
            </p:txBody>
          </p:sp>
        </p:grpSp>
      </p:grpSp>
      <p:sp>
        <p:nvSpPr>
          <p:cNvPr id="55" name="Rectangle 56"/>
          <p:cNvSpPr/>
          <p:nvPr userDrawn="1"/>
        </p:nvSpPr>
        <p:spPr bwMode="auto">
          <a:xfrm>
            <a:off x="-2977008" y="4869159"/>
            <a:ext cx="309565" cy="285752"/>
          </a:xfrm>
          <a:prstGeom prst="rect">
            <a:avLst/>
          </a:prstGeom>
          <a:solidFill>
            <a:srgbClr val="952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6" name="TextBox 57"/>
          <p:cNvSpPr>
            <a:spLocks noAdjustHandles="1"/>
          </p:cNvSpPr>
          <p:nvPr userDrawn="1"/>
        </p:nvSpPr>
        <p:spPr bwMode="auto">
          <a:xfrm>
            <a:off x="-2512661" y="4869159"/>
            <a:ext cx="2399129" cy="307777"/>
          </a:xfrm>
          <a:prstGeom prst="rect">
            <a:avLst/>
          </a:prstGeom>
          <a:noFill/>
        </p:spPr>
        <p:txBody>
          <a:bodyPr wrap="square" lIns="0" tIns="0" rIns="0" bIns="0" rtlCol="0">
            <a:spAutoFit/>
          </a:bodyPr>
          <a:lstStyle/>
          <a:p>
            <a:pPr>
              <a:defRPr/>
            </a:pPr>
            <a:r>
              <a:rPr lang="en-GB" sz="1000"/>
              <a:t>Plum</a:t>
            </a:r>
            <a:endParaRPr/>
          </a:p>
          <a:p>
            <a:pPr>
              <a:defRPr/>
            </a:pPr>
            <a:r>
              <a:rPr lang="en-GB" sz="1000"/>
              <a:t>R:149  G:46  B:100</a:t>
            </a:r>
            <a:endParaRPr lang="en-US"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l">
        <a:spcBef>
          <a:spcPts val="0"/>
        </a:spcBef>
        <a:spcAft>
          <a:spcPts val="0"/>
        </a:spcAft>
        <a:defRPr sz="3200" b="1">
          <a:solidFill>
            <a:schemeClr val="accent1"/>
          </a:solidFill>
          <a:latin typeface="+mj-lt"/>
          <a:ea typeface="+mj-ea"/>
        </a:defRPr>
      </a:lvl1pPr>
      <a:lvl2pPr algn="l">
        <a:spcBef>
          <a:spcPts val="0"/>
        </a:spcBef>
        <a:spcAft>
          <a:spcPts val="0"/>
        </a:spcAft>
        <a:defRPr sz="3200">
          <a:solidFill>
            <a:srgbClr val="D9AB16"/>
          </a:solidFill>
          <a:latin typeface="Arial"/>
        </a:defRPr>
      </a:lvl2pPr>
      <a:lvl3pPr algn="l">
        <a:spcBef>
          <a:spcPts val="0"/>
        </a:spcBef>
        <a:spcAft>
          <a:spcPts val="0"/>
        </a:spcAft>
        <a:defRPr sz="3200">
          <a:solidFill>
            <a:srgbClr val="D9AB16"/>
          </a:solidFill>
          <a:latin typeface="Arial"/>
        </a:defRPr>
      </a:lvl3pPr>
      <a:lvl4pPr algn="l">
        <a:spcBef>
          <a:spcPts val="0"/>
        </a:spcBef>
        <a:spcAft>
          <a:spcPts val="0"/>
        </a:spcAft>
        <a:defRPr sz="3200">
          <a:solidFill>
            <a:srgbClr val="D9AB16"/>
          </a:solidFill>
          <a:latin typeface="Arial"/>
        </a:defRPr>
      </a:lvl4pPr>
      <a:lvl5pPr algn="l">
        <a:spcBef>
          <a:spcPts val="0"/>
        </a:spcBef>
        <a:spcAft>
          <a:spcPts val="0"/>
        </a:spcAft>
        <a:defRPr sz="3200">
          <a:solidFill>
            <a:srgbClr val="D9AB16"/>
          </a:solidFill>
          <a:latin typeface="Arial"/>
        </a:defRPr>
      </a:lvl5pPr>
      <a:lvl6pPr marL="457224" algn="l">
        <a:spcBef>
          <a:spcPts val="0"/>
        </a:spcBef>
        <a:spcAft>
          <a:spcPts val="0"/>
        </a:spcAft>
        <a:defRPr sz="3200">
          <a:solidFill>
            <a:srgbClr val="D9AB16"/>
          </a:solidFill>
          <a:latin typeface="Arial"/>
        </a:defRPr>
      </a:lvl6pPr>
      <a:lvl7pPr marL="914446" algn="l">
        <a:spcBef>
          <a:spcPts val="0"/>
        </a:spcBef>
        <a:spcAft>
          <a:spcPts val="0"/>
        </a:spcAft>
        <a:defRPr sz="3200">
          <a:solidFill>
            <a:srgbClr val="D9AB16"/>
          </a:solidFill>
          <a:latin typeface="Arial"/>
        </a:defRPr>
      </a:lvl7pPr>
      <a:lvl8pPr marL="1371668" algn="l">
        <a:spcBef>
          <a:spcPts val="0"/>
        </a:spcBef>
        <a:spcAft>
          <a:spcPts val="0"/>
        </a:spcAft>
        <a:defRPr sz="3200">
          <a:solidFill>
            <a:srgbClr val="D9AB16"/>
          </a:solidFill>
          <a:latin typeface="Arial"/>
        </a:defRPr>
      </a:lvl8pPr>
      <a:lvl9pPr marL="1828892" algn="l">
        <a:spcBef>
          <a:spcPts val="0"/>
        </a:spcBef>
        <a:spcAft>
          <a:spcPts val="0"/>
        </a:spcAft>
        <a:defRPr sz="3200">
          <a:solidFill>
            <a:srgbClr val="D9AB16"/>
          </a:solidFill>
          <a:latin typeface="Arial"/>
        </a:defRPr>
      </a:lvl9pPr>
    </p:titleStyle>
    <p:bodyStyle>
      <a:lvl1pPr marL="269889" indent="-269889" algn="l">
        <a:spcBef>
          <a:spcPts val="0"/>
        </a:spcBef>
        <a:spcAft>
          <a:spcPts val="0"/>
        </a:spcAft>
        <a:buClr>
          <a:schemeClr val="accent1"/>
        </a:buClr>
        <a:buChar char="•"/>
        <a:defRPr sz="2000">
          <a:solidFill>
            <a:srgbClr val="3F4548"/>
          </a:solidFill>
          <a:latin typeface="+mn-lt"/>
          <a:ea typeface="+mn-ea"/>
        </a:defRPr>
      </a:lvl1pPr>
      <a:lvl2pPr marL="717586" indent="-268301" algn="l">
        <a:spcBef>
          <a:spcPts val="0"/>
        </a:spcBef>
        <a:spcAft>
          <a:spcPts val="0"/>
        </a:spcAft>
        <a:buClr>
          <a:schemeClr val="accent1"/>
        </a:buClr>
        <a:buChar char="–"/>
        <a:defRPr sz="1800">
          <a:solidFill>
            <a:srgbClr val="3F4548"/>
          </a:solidFill>
          <a:latin typeface="+mn-lt"/>
        </a:defRPr>
      </a:lvl2pPr>
      <a:lvl3pPr marL="1071617" indent="-174633" algn="l">
        <a:spcBef>
          <a:spcPts val="0"/>
        </a:spcBef>
        <a:spcAft>
          <a:spcPts val="0"/>
        </a:spcAft>
        <a:buClr>
          <a:schemeClr val="accent1"/>
        </a:buClr>
        <a:buChar char="•"/>
        <a:defRPr sz="1600">
          <a:solidFill>
            <a:srgbClr val="3F4548"/>
          </a:solidFill>
          <a:latin typeface="+mn-lt"/>
        </a:defRPr>
      </a:lvl3pPr>
      <a:lvl4pPr marL="1433585" indent="-182573" algn="l">
        <a:spcBef>
          <a:spcPts val="0"/>
        </a:spcBef>
        <a:spcAft>
          <a:spcPts val="0"/>
        </a:spcAft>
        <a:buClr>
          <a:schemeClr val="accent1"/>
        </a:buClr>
        <a:buChar char="–"/>
        <a:defRPr sz="1400">
          <a:solidFill>
            <a:srgbClr val="3F4548"/>
          </a:solidFill>
          <a:latin typeface="+mn-lt"/>
        </a:defRPr>
      </a:lvl4pPr>
      <a:lvl5pPr marL="1792377" indent="-176222" algn="l">
        <a:spcBef>
          <a:spcPts val="0"/>
        </a:spcBef>
        <a:spcAft>
          <a:spcPts val="0"/>
        </a:spcAft>
        <a:buClr>
          <a:schemeClr val="accent1"/>
        </a:buClr>
        <a:buFont typeface="Arial"/>
        <a:buChar char="•"/>
        <a:defRPr sz="1200">
          <a:solidFill>
            <a:srgbClr val="3F4548"/>
          </a:solidFill>
          <a:latin typeface="+mn-lt"/>
        </a:defRPr>
      </a:lvl5pPr>
      <a:lvl6pPr marL="2249600" indent="-176222" algn="l">
        <a:spcBef>
          <a:spcPts val="0"/>
        </a:spcBef>
        <a:spcAft>
          <a:spcPts val="0"/>
        </a:spcAft>
        <a:buClr>
          <a:srgbClr val="D9AB16"/>
        </a:buClr>
        <a:buChar char="»"/>
        <a:defRPr sz="1400">
          <a:solidFill>
            <a:srgbClr val="0D2E64"/>
          </a:solidFill>
          <a:latin typeface="+mn-lt"/>
        </a:defRPr>
      </a:lvl6pPr>
      <a:lvl7pPr marL="2706823" indent="-176222" algn="l">
        <a:spcBef>
          <a:spcPts val="0"/>
        </a:spcBef>
        <a:spcAft>
          <a:spcPts val="0"/>
        </a:spcAft>
        <a:buClr>
          <a:srgbClr val="D9AB16"/>
        </a:buClr>
        <a:buChar char="»"/>
        <a:defRPr sz="1400">
          <a:solidFill>
            <a:srgbClr val="0D2E64"/>
          </a:solidFill>
          <a:latin typeface="+mn-lt"/>
        </a:defRPr>
      </a:lvl7pPr>
      <a:lvl8pPr marL="3164046" indent="-176222" algn="l">
        <a:spcBef>
          <a:spcPts val="0"/>
        </a:spcBef>
        <a:spcAft>
          <a:spcPts val="0"/>
        </a:spcAft>
        <a:buClr>
          <a:srgbClr val="D9AB16"/>
        </a:buClr>
        <a:buChar char="»"/>
        <a:defRPr sz="1400">
          <a:solidFill>
            <a:srgbClr val="0D2E64"/>
          </a:solidFill>
          <a:latin typeface="+mn-lt"/>
        </a:defRPr>
      </a:lvl8pPr>
      <a:lvl9pPr marL="3621269" indent="-176222" algn="l">
        <a:spcBef>
          <a:spcPts val="0"/>
        </a:spcBef>
        <a:spcAft>
          <a:spcPts val="0"/>
        </a:spcAft>
        <a:buClr>
          <a:srgbClr val="D9AB16"/>
        </a:buClr>
        <a:buChar char="»"/>
        <a:defRPr sz="1400">
          <a:solidFill>
            <a:srgbClr val="0D2E64"/>
          </a:solidFill>
          <a:latin typeface="+mn-lt"/>
        </a:defRPr>
      </a:lvl9pPr>
    </p:bodyStyle>
    <p:otherStyle>
      <a:defPPr>
        <a:defRPr lang="en-US"/>
      </a:defPPr>
      <a:lvl1pPr marL="0" algn="l" defTabSz="914446">
        <a:defRPr sz="1800">
          <a:solidFill>
            <a:schemeClr val="tx1"/>
          </a:solidFill>
          <a:latin typeface="+mn-lt"/>
          <a:ea typeface="+mn-ea"/>
        </a:defRPr>
      </a:lvl1pPr>
      <a:lvl2pPr marL="457224" algn="l" defTabSz="914446">
        <a:defRPr sz="1800">
          <a:solidFill>
            <a:schemeClr val="tx1"/>
          </a:solidFill>
          <a:latin typeface="+mn-lt"/>
          <a:ea typeface="+mn-ea"/>
        </a:defRPr>
      </a:lvl2pPr>
      <a:lvl3pPr marL="914446" algn="l" defTabSz="914446">
        <a:defRPr sz="1800">
          <a:solidFill>
            <a:schemeClr val="tx1"/>
          </a:solidFill>
          <a:latin typeface="+mn-lt"/>
          <a:ea typeface="+mn-ea"/>
        </a:defRPr>
      </a:lvl3pPr>
      <a:lvl4pPr marL="1371668" algn="l" defTabSz="914446">
        <a:defRPr sz="1800">
          <a:solidFill>
            <a:schemeClr val="tx1"/>
          </a:solidFill>
          <a:latin typeface="+mn-lt"/>
          <a:ea typeface="+mn-ea"/>
        </a:defRPr>
      </a:lvl4pPr>
      <a:lvl5pPr marL="1828892" algn="l" defTabSz="914446">
        <a:defRPr sz="1800">
          <a:solidFill>
            <a:schemeClr val="tx1"/>
          </a:solidFill>
          <a:latin typeface="+mn-lt"/>
          <a:ea typeface="+mn-ea"/>
        </a:defRPr>
      </a:lvl5pPr>
      <a:lvl6pPr marL="2286114" algn="l" defTabSz="914446">
        <a:defRPr sz="1800">
          <a:solidFill>
            <a:schemeClr val="tx1"/>
          </a:solidFill>
          <a:latin typeface="+mn-lt"/>
          <a:ea typeface="+mn-ea"/>
        </a:defRPr>
      </a:lvl6pPr>
      <a:lvl7pPr marL="2743337" algn="l" defTabSz="914446">
        <a:defRPr sz="1800">
          <a:solidFill>
            <a:schemeClr val="tx1"/>
          </a:solidFill>
          <a:latin typeface="+mn-lt"/>
          <a:ea typeface="+mn-ea"/>
        </a:defRPr>
      </a:lvl7pPr>
      <a:lvl8pPr marL="3200560" algn="l" defTabSz="914446">
        <a:defRPr sz="1800">
          <a:solidFill>
            <a:schemeClr val="tx1"/>
          </a:solidFill>
          <a:latin typeface="+mn-lt"/>
          <a:ea typeface="+mn-ea"/>
        </a:defRPr>
      </a:lvl8pPr>
      <a:lvl9pPr marL="3657782" algn="l" defTabSz="914446">
        <a:defRPr sz="1800">
          <a:solidFill>
            <a:schemeClr val="tx1"/>
          </a:solidFill>
          <a:latin typeface="+mn-lt"/>
          <a:ea typeface="+mn-e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p:txBody>
          <a:bodyPr/>
          <a:lstStyle/>
          <a:p>
            <a:pPr>
              <a:defRPr/>
            </a:pPr>
            <a:r>
              <a:rPr lang="en-GB" dirty="0"/>
              <a:t>A Brief History of Malaysian Motor Inflation and Thoughts for the Future</a:t>
            </a:r>
            <a:endParaRPr dirty="0"/>
          </a:p>
        </p:txBody>
      </p:sp>
      <p:sp>
        <p:nvSpPr>
          <p:cNvPr id="5" name="Rectangle 3"/>
          <p:cNvSpPr>
            <a:spLocks noGrp="1" noChangeArrowheads="1"/>
          </p:cNvSpPr>
          <p:nvPr>
            <p:ph type="subTitle" idx="1"/>
          </p:nvPr>
        </p:nvSpPr>
        <p:spPr bwMode="auto">
          <a:xfrm>
            <a:off x="527055" y="3115998"/>
            <a:ext cx="9988545" cy="1007740"/>
          </a:xfrm>
        </p:spPr>
        <p:txBody>
          <a:bodyPr/>
          <a:lstStyle/>
          <a:p>
            <a:pPr>
              <a:defRPr/>
            </a:pPr>
            <a:endParaRPr lang="en-GB" sz="2000" dirty="0"/>
          </a:p>
          <a:p>
            <a:pPr>
              <a:defRPr/>
            </a:pPr>
            <a:r>
              <a:rPr lang="en-GB" sz="2000" dirty="0"/>
              <a:t>Adam George</a:t>
            </a:r>
            <a:endParaRPr sz="2000" dirty="0"/>
          </a:p>
          <a:p>
            <a:pPr>
              <a:defRPr/>
            </a:pPr>
            <a:r>
              <a:rPr lang="en-GB" sz="2000" dirty="0"/>
              <a:t>Christine Sun</a:t>
            </a:r>
          </a:p>
          <a:p>
            <a:pPr>
              <a:defRPr/>
            </a:pPr>
            <a:r>
              <a:rPr lang="en-GB" sz="2000" dirty="0"/>
              <a:t>Darren Murch</a:t>
            </a:r>
            <a:endParaRPr sz="2000" dirty="0"/>
          </a:p>
          <a:p>
            <a:pPr>
              <a:defRPr/>
            </a:pPr>
            <a:r>
              <a:rPr lang="en-GB" sz="2000" dirty="0"/>
              <a:t>Victor Liew</a:t>
            </a:r>
          </a:p>
          <a:p>
            <a:pPr>
              <a:defRPr/>
            </a:pPr>
            <a:r>
              <a:rPr lang="fi-FI" sz="2000" dirty="0"/>
              <a:t>Mahendran Samiappan</a:t>
            </a:r>
            <a:endParaRPr lang="en-GB" sz="2000" dirty="0"/>
          </a:p>
          <a:p>
            <a:pPr>
              <a:defRPr/>
            </a:pPr>
            <a:r>
              <a:rPr lang="en-GB" sz="2000" dirty="0"/>
              <a:t>Charchit Agrawal</a:t>
            </a:r>
          </a:p>
          <a:p>
            <a:pPr>
              <a:defRPr/>
            </a:pPr>
            <a:r>
              <a:rPr lang="en-US" sz="2000" dirty="0"/>
              <a:t>A</a:t>
            </a:r>
            <a:r>
              <a:rPr lang="en-GB" sz="2000" dirty="0"/>
              <a:t>nesh </a:t>
            </a:r>
            <a:r>
              <a:rPr lang="en-GB" sz="2000" dirty="0" err="1"/>
              <a:t>Junak</a:t>
            </a:r>
            <a:endParaRPr lang="en-GB" sz="2000" dirty="0"/>
          </a:p>
          <a:p>
            <a:pPr fontAlgn="t"/>
            <a:r>
              <a:rPr lang="en-US" sz="2000" dirty="0"/>
              <a:t>Nurin Faqihah</a:t>
            </a:r>
            <a:endParaRPr lang="en-GB" sz="2000" dirty="0"/>
          </a:p>
          <a:p>
            <a:pPr fontAlgn="t"/>
            <a:r>
              <a:rPr lang="en-US" sz="2000" dirty="0"/>
              <a:t>Gillian Goh Qiu Jin</a:t>
            </a:r>
            <a:endParaRPr lang="en-GB" sz="2000" dirty="0"/>
          </a:p>
          <a:p>
            <a:pPr>
              <a:defRPr/>
            </a:pPr>
            <a:endParaRPr lang="en-GB" sz="2000" dirty="0"/>
          </a:p>
          <a:p>
            <a:pPr>
              <a:defRPr/>
            </a:pPr>
            <a:endParaRPr sz="2000" dirty="0"/>
          </a:p>
          <a:p>
            <a:pPr>
              <a:defRPr/>
            </a:pPr>
            <a:endParaRPr lang="en-GB" sz="2000" dirty="0"/>
          </a:p>
          <a:p>
            <a:pPr>
              <a:defRPr/>
            </a:pPr>
            <a:endParaRPr lang="en-GB" sz="2000" dirty="0"/>
          </a:p>
        </p:txBody>
      </p:sp>
      <p:sp>
        <p:nvSpPr>
          <p:cNvPr id="6" name="Rectangle 4"/>
          <p:cNvSpPr>
            <a:spLocks noGrp="1" noChangeArrowheads="1"/>
          </p:cNvSpPr>
          <p:nvPr>
            <p:ph type="dt" sz="half" idx="2"/>
          </p:nvPr>
        </p:nvSpPr>
        <p:spPr bwMode="auto"/>
        <p:txBody>
          <a:bodyPr/>
          <a:lstStyle/>
          <a:p>
            <a:pPr>
              <a:defRPr/>
            </a:pPr>
            <a:r>
              <a:rPr lang="en-GB" dirty="0"/>
              <a:t>21.11.2022</a:t>
            </a:r>
          </a:p>
        </p:txBody>
      </p:sp>
      <p:pic>
        <p:nvPicPr>
          <p:cNvPr id="3" name="Picture 2">
            <a:extLst>
              <a:ext uri="{FF2B5EF4-FFF2-40B4-BE49-F238E27FC236}">
                <a16:creationId xmlns:a16="http://schemas.microsoft.com/office/drawing/2014/main" id="{54464524-7082-4EC6-936B-54600BA91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7718" y="332656"/>
            <a:ext cx="2895763" cy="1080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1A42-ACEE-4FB3-874B-DAEEEE2B6E84}"/>
              </a:ext>
            </a:extLst>
          </p:cNvPr>
          <p:cNvSpPr>
            <a:spLocks noGrp="1"/>
          </p:cNvSpPr>
          <p:nvPr>
            <p:ph type="title"/>
          </p:nvPr>
        </p:nvSpPr>
        <p:spPr/>
        <p:txBody>
          <a:bodyPr/>
          <a:lstStyle/>
          <a:p>
            <a:r>
              <a:rPr lang="en-US" dirty="0"/>
              <a:t>POLL QUESTION 1</a:t>
            </a:r>
            <a:endParaRPr lang="en-GB" dirty="0"/>
          </a:p>
        </p:txBody>
      </p:sp>
      <p:sp>
        <p:nvSpPr>
          <p:cNvPr id="3" name="Date Placeholder 2">
            <a:extLst>
              <a:ext uri="{FF2B5EF4-FFF2-40B4-BE49-F238E27FC236}">
                <a16:creationId xmlns:a16="http://schemas.microsoft.com/office/drawing/2014/main" id="{127891A3-F323-45F9-9A0D-CF45D92DCE84}"/>
              </a:ext>
            </a:extLst>
          </p:cNvPr>
          <p:cNvSpPr>
            <a:spLocks noGrp="1"/>
          </p:cNvSpPr>
          <p:nvPr>
            <p:ph type="dt" sz="half" idx="10"/>
          </p:nvPr>
        </p:nvSpPr>
        <p:spPr/>
        <p:txBody>
          <a:bodyPr/>
          <a:lstStyle/>
          <a:p>
            <a:pPr>
              <a:defRPr/>
            </a:pPr>
            <a:r>
              <a:rPr lang="en-US" dirty="0"/>
              <a:t>21.11.2022</a:t>
            </a:r>
          </a:p>
          <a:p>
            <a:pPr>
              <a:spcBef>
                <a:spcPts val="0"/>
              </a:spcBef>
              <a:spcAft>
                <a:spcPts val="0"/>
              </a:spcAft>
              <a:defRPr/>
            </a:pPr>
            <a:endParaRPr lang="en-GB" dirty="0">
              <a:solidFill>
                <a:srgbClr val="3F4548"/>
              </a:solidFill>
            </a:endParaRPr>
          </a:p>
        </p:txBody>
      </p:sp>
      <p:sp>
        <p:nvSpPr>
          <p:cNvPr id="4" name="Footer Placeholder 3">
            <a:extLst>
              <a:ext uri="{FF2B5EF4-FFF2-40B4-BE49-F238E27FC236}">
                <a16:creationId xmlns:a16="http://schemas.microsoft.com/office/drawing/2014/main" id="{ABFF7743-0B5C-40A1-96E6-F3E8494E34EB}"/>
              </a:ext>
            </a:extLst>
          </p:cNvPr>
          <p:cNvSpPr>
            <a:spLocks noGrp="1"/>
          </p:cNvSpPr>
          <p:nvPr>
            <p:ph type="ftr" sz="quarter" idx="11"/>
          </p:nvPr>
        </p:nvSpPr>
        <p:spPr/>
        <p:txBody>
          <a:bodyPr/>
          <a:lstStyle/>
          <a:p>
            <a:pPr>
              <a:spcBef>
                <a:spcPts val="0"/>
              </a:spcBef>
              <a:spcAft>
                <a:spcPts val="0"/>
              </a:spcAft>
              <a:defRPr/>
            </a:pPr>
            <a:endParaRPr lang="en-GB"/>
          </a:p>
        </p:txBody>
      </p:sp>
      <p:sp>
        <p:nvSpPr>
          <p:cNvPr id="5" name="Slide Number Placeholder 4">
            <a:extLst>
              <a:ext uri="{FF2B5EF4-FFF2-40B4-BE49-F238E27FC236}">
                <a16:creationId xmlns:a16="http://schemas.microsoft.com/office/drawing/2014/main" id="{FD762770-FF74-48CC-84AC-E000B1B3CADA}"/>
              </a:ext>
            </a:extLst>
          </p:cNvPr>
          <p:cNvSpPr>
            <a:spLocks noGrp="1"/>
          </p:cNvSpPr>
          <p:nvPr>
            <p:ph type="sldNum" sz="quarter" idx="12"/>
          </p:nvPr>
        </p:nvSpPr>
        <p:spPr/>
        <p:txBody>
          <a:bodyPr/>
          <a:lstStyle/>
          <a:p>
            <a:pPr>
              <a:spcBef>
                <a:spcPts val="0"/>
              </a:spcBef>
              <a:spcAft>
                <a:spcPts val="0"/>
              </a:spcAft>
              <a:defRPr/>
            </a:pPr>
            <a:fld id="{65C5C0B4-F90D-4B90-B187-E84366B07232}" type="slidenum">
              <a:rPr lang="en-GB" smtClean="0"/>
              <a:t>10</a:t>
            </a:fld>
            <a:endParaRPr lang="en-GB"/>
          </a:p>
        </p:txBody>
      </p:sp>
      <p:sp>
        <p:nvSpPr>
          <p:cNvPr id="6" name="Content Placeholder 5">
            <a:extLst>
              <a:ext uri="{FF2B5EF4-FFF2-40B4-BE49-F238E27FC236}">
                <a16:creationId xmlns:a16="http://schemas.microsoft.com/office/drawing/2014/main" id="{F7E9AC08-5DCD-4A4B-B445-DFDE267FAA41}"/>
              </a:ext>
            </a:extLst>
          </p:cNvPr>
          <p:cNvSpPr>
            <a:spLocks noGrp="1"/>
          </p:cNvSpPr>
          <p:nvPr>
            <p:ph idx="1"/>
          </p:nvPr>
        </p:nvSpPr>
        <p:spPr/>
        <p:txBody>
          <a:bodyPr/>
          <a:lstStyle/>
          <a:p>
            <a:pPr marL="0" lvl="0" indent="0">
              <a:buNone/>
            </a:pPr>
            <a:r>
              <a:rPr lang="en-GB" sz="2400" b="1" dirty="0"/>
              <a:t>What was the main driver of the increase in OD claims costs between 2010-17?</a:t>
            </a:r>
          </a:p>
          <a:p>
            <a:endParaRPr lang="en-US" sz="2400" dirty="0"/>
          </a:p>
          <a:p>
            <a:endParaRPr lang="en-GB" sz="2400" dirty="0"/>
          </a:p>
          <a:p>
            <a:pPr marL="0" indent="0">
              <a:buNone/>
            </a:pPr>
            <a:r>
              <a:rPr lang="en-GB" sz="2400" dirty="0"/>
              <a:t>(a  Consumers purchasing more expensive makes/models of vehicles</a:t>
            </a:r>
          </a:p>
          <a:p>
            <a:pPr marL="0" indent="0">
              <a:buNone/>
            </a:pPr>
            <a:endParaRPr lang="en-GB" sz="2400" dirty="0"/>
          </a:p>
          <a:p>
            <a:pPr marL="0" indent="0">
              <a:buNone/>
            </a:pPr>
            <a:r>
              <a:rPr lang="en-GB" sz="2400" dirty="0"/>
              <a:t>(b  An increase in car repair and maintenance costs</a:t>
            </a:r>
          </a:p>
          <a:p>
            <a:pPr marL="0" indent="0">
              <a:buNone/>
            </a:pPr>
            <a:endParaRPr lang="en-GB" sz="2400" dirty="0"/>
          </a:p>
          <a:p>
            <a:pPr marL="0" indent="0">
              <a:buNone/>
            </a:pPr>
            <a:r>
              <a:rPr lang="en-GB" sz="2400" dirty="0"/>
              <a:t>(c  Weakening of the </a:t>
            </a:r>
            <a:r>
              <a:rPr lang="en-GB" sz="2400" dirty="0" err="1"/>
              <a:t>Ringgitt</a:t>
            </a:r>
            <a:r>
              <a:rPr lang="en-GB" sz="2400" dirty="0"/>
              <a:t> against relevant currencies</a:t>
            </a:r>
          </a:p>
          <a:p>
            <a:pPr marL="0" indent="0">
              <a:buNone/>
            </a:pPr>
            <a:endParaRPr lang="en-GB" sz="2400" dirty="0"/>
          </a:p>
          <a:p>
            <a:pPr marL="0" indent="0">
              <a:buNone/>
            </a:pPr>
            <a:r>
              <a:rPr lang="en-GB" sz="2400" dirty="0"/>
              <a:t>(d  Other</a:t>
            </a:r>
          </a:p>
          <a:p>
            <a:endParaRPr lang="en-GB" sz="2400" dirty="0"/>
          </a:p>
        </p:txBody>
      </p:sp>
      <p:sp>
        <p:nvSpPr>
          <p:cNvPr id="7" name="Text Placeholder 6">
            <a:extLst>
              <a:ext uri="{FF2B5EF4-FFF2-40B4-BE49-F238E27FC236}">
                <a16:creationId xmlns:a16="http://schemas.microsoft.com/office/drawing/2014/main" id="{D0BCC7DA-02DD-49ED-B3E9-C2B6449C60E3}"/>
              </a:ext>
            </a:extLst>
          </p:cNvPr>
          <p:cNvSpPr>
            <a:spLocks noGrp="1"/>
          </p:cNvSpPr>
          <p:nvPr>
            <p:ph type="body" sz="quarter" idx="13"/>
          </p:nvPr>
        </p:nvSpPr>
        <p:spPr/>
        <p:txBody>
          <a:bodyPr/>
          <a:lstStyle/>
          <a:p>
            <a:endParaRPr lang="en-GB" dirty="0"/>
          </a:p>
        </p:txBody>
      </p:sp>
      <p:pic>
        <p:nvPicPr>
          <p:cNvPr id="8" name="Picture 7">
            <a:extLst>
              <a:ext uri="{FF2B5EF4-FFF2-40B4-BE49-F238E27FC236}">
                <a16:creationId xmlns:a16="http://schemas.microsoft.com/office/drawing/2014/main" id="{28A403FA-F861-45AF-A84E-014656E27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80558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Bodily Injury Quarterly Frequency</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8" name="Content Placeholder 5"/>
          <p:cNvSpPr>
            <a:spLocks noGrp="1"/>
          </p:cNvSpPr>
          <p:nvPr>
            <p:ph idx="1"/>
          </p:nvPr>
        </p:nvSpPr>
        <p:spPr bwMode="auto">
          <a:xfrm>
            <a:off x="265055" y="4902200"/>
            <a:ext cx="10796984" cy="1460104"/>
          </a:xfrm>
        </p:spPr>
        <p:txBody>
          <a:bodyPr/>
          <a:lstStyle/>
          <a:p>
            <a:pPr>
              <a:defRPr/>
            </a:pPr>
            <a:r>
              <a:rPr lang="en-US" sz="1400" dirty="0">
                <a:solidFill>
                  <a:schemeClr val="tx1"/>
                </a:solidFill>
              </a:rPr>
              <a:t>Trends are different depending on whether we project the reported or settled claims, particularly between 2014-18.</a:t>
            </a:r>
          </a:p>
          <a:p>
            <a:pPr>
              <a:defRPr/>
            </a:pPr>
            <a:endParaRPr lang="en-US" sz="1400" dirty="0">
              <a:solidFill>
                <a:schemeClr val="tx1"/>
              </a:solidFill>
            </a:endParaRPr>
          </a:p>
          <a:p>
            <a:pPr lvl="1">
              <a:buFont typeface="Wingdings" panose="05000000000000000000" pitchFamily="2" charset="2"/>
              <a:buChar char="Ø"/>
              <a:defRPr/>
            </a:pPr>
            <a:r>
              <a:rPr lang="en-US" sz="1400" dirty="0">
                <a:solidFill>
                  <a:schemeClr val="tx1"/>
                </a:solidFill>
              </a:rPr>
              <a:t>Reported projections suggest annual increases of </a:t>
            </a:r>
            <a:r>
              <a:rPr lang="en-US" sz="1400" b="1" dirty="0">
                <a:solidFill>
                  <a:srgbClr val="FF0000"/>
                </a:solidFill>
              </a:rPr>
              <a:t>2.7%</a:t>
            </a:r>
            <a:r>
              <a:rPr lang="en-US" sz="1400" dirty="0">
                <a:solidFill>
                  <a:schemeClr val="tx1"/>
                </a:solidFill>
              </a:rPr>
              <a:t> from 2014 Q2 to 2018 Q4</a:t>
            </a:r>
            <a:endParaRPr lang="en-US" sz="1400" dirty="0">
              <a:solidFill>
                <a:srgbClr val="00B050"/>
              </a:solidFill>
            </a:endParaRPr>
          </a:p>
          <a:p>
            <a:pPr lvl="1">
              <a:buFont typeface="Wingdings" panose="05000000000000000000" pitchFamily="2" charset="2"/>
              <a:buChar char="Ø"/>
              <a:defRPr/>
            </a:pPr>
            <a:r>
              <a:rPr lang="en-US" sz="1400" dirty="0">
                <a:solidFill>
                  <a:schemeClr val="tx1"/>
                </a:solidFill>
              </a:rPr>
              <a:t>Settled projections suggest annual reductions of </a:t>
            </a:r>
            <a:r>
              <a:rPr lang="en-US" sz="1400" b="1" dirty="0">
                <a:solidFill>
                  <a:srgbClr val="00B050"/>
                </a:solidFill>
              </a:rPr>
              <a:t>1.5%</a:t>
            </a:r>
            <a:r>
              <a:rPr lang="en-US" sz="1400" dirty="0">
                <a:solidFill>
                  <a:schemeClr val="tx1"/>
                </a:solidFill>
              </a:rPr>
              <a:t> over the same period</a:t>
            </a:r>
          </a:p>
          <a:p>
            <a:pPr lvl="1">
              <a:buFont typeface="Wingdings" panose="05000000000000000000" pitchFamily="2" charset="2"/>
              <a:buChar char="Ø"/>
              <a:defRPr/>
            </a:pPr>
            <a:r>
              <a:rPr lang="en-US" sz="1400" dirty="0">
                <a:solidFill>
                  <a:schemeClr val="tx1"/>
                </a:solidFill>
              </a:rPr>
              <a:t>Discrepancy could be due to stricter adherence to six-year time bar from FY2018 onwards</a:t>
            </a:r>
          </a:p>
          <a:p>
            <a:pPr lvl="1">
              <a:buFont typeface="Wingdings" panose="05000000000000000000" pitchFamily="2" charset="2"/>
              <a:buChar char="Ø"/>
              <a:defRPr/>
            </a:pPr>
            <a:r>
              <a:rPr lang="en-US" sz="1400" dirty="0">
                <a:solidFill>
                  <a:schemeClr val="tx1"/>
                </a:solidFill>
              </a:rPr>
              <a:t>Both projections show sharp frequency upticks from 2019 Q1-Q3.</a:t>
            </a:r>
          </a:p>
          <a:p>
            <a:pPr lvl="1">
              <a:buFont typeface="Wingdings" panose="05000000000000000000" pitchFamily="2" charset="2"/>
              <a:buChar char="Ø"/>
              <a:defRPr/>
            </a:pPr>
            <a:endParaRPr lang="en-US" sz="1400" dirty="0">
              <a:solidFill>
                <a:schemeClr val="tx1"/>
              </a:solidFill>
            </a:endParaRPr>
          </a:p>
        </p:txBody>
      </p:sp>
      <p:pic>
        <p:nvPicPr>
          <p:cNvPr id="13" name="Picture 12">
            <a:extLst>
              <a:ext uri="{FF2B5EF4-FFF2-40B4-BE49-F238E27FC236}">
                <a16:creationId xmlns:a16="http://schemas.microsoft.com/office/drawing/2014/main" id="{EA891802-EAE1-4436-B7D0-EA67613E8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12224" y="5632253"/>
            <a:ext cx="1762645" cy="605060"/>
          </a:xfrm>
          <a:prstGeom prst="rect">
            <a:avLst/>
          </a:prstGeom>
        </p:spPr>
      </p:pic>
      <p:graphicFrame>
        <p:nvGraphicFramePr>
          <p:cNvPr id="10" name="Chart 9">
            <a:extLst>
              <a:ext uri="{FF2B5EF4-FFF2-40B4-BE49-F238E27FC236}">
                <a16:creationId xmlns:a16="http://schemas.microsoft.com/office/drawing/2014/main" id="{04AAB882-50D8-4F72-A5F5-56C252CF60C4}"/>
              </a:ext>
            </a:extLst>
          </p:cNvPr>
          <p:cNvGraphicFramePr>
            <a:graphicFrameLocks/>
          </p:cNvGraphicFramePr>
          <p:nvPr>
            <p:extLst>
              <p:ext uri="{D42A27DB-BD31-4B8C-83A1-F6EECF244321}">
                <p14:modId xmlns:p14="http://schemas.microsoft.com/office/powerpoint/2010/main" val="3427802702"/>
              </p:ext>
            </p:extLst>
          </p:nvPr>
        </p:nvGraphicFramePr>
        <p:xfrm>
          <a:off x="289639" y="1175914"/>
          <a:ext cx="10558889" cy="37652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183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Bodily Injury Open/Reported Counts</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pic>
        <p:nvPicPr>
          <p:cNvPr id="13" name="Picture 12">
            <a:extLst>
              <a:ext uri="{FF2B5EF4-FFF2-40B4-BE49-F238E27FC236}">
                <a16:creationId xmlns:a16="http://schemas.microsoft.com/office/drawing/2014/main" id="{EA891802-EAE1-4436-B7D0-EA67613E8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12224" y="5632253"/>
            <a:ext cx="1762645" cy="605060"/>
          </a:xfrm>
          <a:prstGeom prst="rect">
            <a:avLst/>
          </a:prstGeom>
        </p:spPr>
      </p:pic>
      <p:pic>
        <p:nvPicPr>
          <p:cNvPr id="9" name="Picture 8">
            <a:extLst>
              <a:ext uri="{FF2B5EF4-FFF2-40B4-BE49-F238E27FC236}">
                <a16:creationId xmlns:a16="http://schemas.microsoft.com/office/drawing/2014/main" id="{BF2B3453-0580-459C-AFBB-6E8E838EC5B1}"/>
              </a:ext>
            </a:extLst>
          </p:cNvPr>
          <p:cNvPicPr>
            <a:picLocks noChangeAspect="1"/>
          </p:cNvPicPr>
          <p:nvPr/>
        </p:nvPicPr>
        <p:blipFill>
          <a:blip r:embed="rId4"/>
          <a:stretch>
            <a:fillRect/>
          </a:stretch>
        </p:blipFill>
        <p:spPr>
          <a:xfrm>
            <a:off x="1559496" y="1280740"/>
            <a:ext cx="7920880" cy="4296519"/>
          </a:xfrm>
          <a:prstGeom prst="rect">
            <a:avLst/>
          </a:prstGeom>
        </p:spPr>
      </p:pic>
    </p:spTree>
    <p:extLst>
      <p:ext uri="{BB962C8B-B14F-4D97-AF65-F5344CB8AC3E}">
        <p14:creationId xmlns:p14="http://schemas.microsoft.com/office/powerpoint/2010/main" val="267626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Attritional Bodily Injury Quarterly Severity</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8" name="Content Placeholder 5"/>
          <p:cNvSpPr>
            <a:spLocks noGrp="1"/>
          </p:cNvSpPr>
          <p:nvPr>
            <p:ph idx="1"/>
          </p:nvPr>
        </p:nvSpPr>
        <p:spPr bwMode="auto">
          <a:xfrm>
            <a:off x="263352" y="4777209"/>
            <a:ext cx="10796984" cy="1460104"/>
          </a:xfrm>
        </p:spPr>
        <p:txBody>
          <a:bodyPr/>
          <a:lstStyle/>
          <a:p>
            <a:pPr>
              <a:defRPr/>
            </a:pPr>
            <a:r>
              <a:rPr lang="en-US" sz="1400" dirty="0">
                <a:solidFill>
                  <a:schemeClr val="tx1"/>
                </a:solidFill>
              </a:rPr>
              <a:t>Increasing trend from 2010-17, followed by stabilisation and some reductions until the start of the pandemic.</a:t>
            </a:r>
          </a:p>
          <a:p>
            <a:pPr>
              <a:defRPr/>
            </a:pPr>
            <a:endParaRPr lang="en-US" sz="1400" dirty="0">
              <a:solidFill>
                <a:schemeClr val="tx1"/>
              </a:solidFill>
            </a:endParaRPr>
          </a:p>
          <a:p>
            <a:pPr lvl="1">
              <a:buFont typeface="Wingdings" panose="05000000000000000000" pitchFamily="2" charset="2"/>
              <a:buChar char="Ø"/>
              <a:defRPr/>
            </a:pPr>
            <a:r>
              <a:rPr lang="en-US" sz="1400" dirty="0">
                <a:solidFill>
                  <a:schemeClr val="tx1"/>
                </a:solidFill>
              </a:rPr>
              <a:t>Incurred projections suggest annual increases of </a:t>
            </a:r>
            <a:r>
              <a:rPr lang="en-US" sz="1400" b="1" dirty="0">
                <a:solidFill>
                  <a:srgbClr val="FF0000"/>
                </a:solidFill>
              </a:rPr>
              <a:t>1.9%</a:t>
            </a:r>
            <a:r>
              <a:rPr lang="en-US" sz="1400" dirty="0">
                <a:solidFill>
                  <a:schemeClr val="tx1"/>
                </a:solidFill>
              </a:rPr>
              <a:t> from 2010 to 2017</a:t>
            </a:r>
            <a:endParaRPr lang="en-US" sz="1400" dirty="0">
              <a:solidFill>
                <a:srgbClr val="00B050"/>
              </a:solidFill>
            </a:endParaRPr>
          </a:p>
          <a:p>
            <a:pPr lvl="1">
              <a:buFont typeface="Wingdings" panose="05000000000000000000" pitchFamily="2" charset="2"/>
              <a:buChar char="Ø"/>
              <a:defRPr/>
            </a:pPr>
            <a:r>
              <a:rPr lang="en-US" sz="1400" dirty="0">
                <a:solidFill>
                  <a:schemeClr val="tx1"/>
                </a:solidFill>
              </a:rPr>
              <a:t>Paid projections suggest annual increases of </a:t>
            </a:r>
            <a:r>
              <a:rPr lang="en-US" sz="1400" b="1" dirty="0">
                <a:solidFill>
                  <a:srgbClr val="FF0000"/>
                </a:solidFill>
              </a:rPr>
              <a:t>4.7% </a:t>
            </a:r>
            <a:r>
              <a:rPr lang="en-US" sz="1400" dirty="0">
                <a:solidFill>
                  <a:schemeClr val="tx1"/>
                </a:solidFill>
              </a:rPr>
              <a:t>over the same period</a:t>
            </a:r>
          </a:p>
          <a:p>
            <a:pPr lvl="1">
              <a:buFont typeface="Wingdings" panose="05000000000000000000" pitchFamily="2" charset="2"/>
              <a:buChar char="Ø"/>
              <a:defRPr/>
            </a:pPr>
            <a:r>
              <a:rPr lang="en-US" sz="1400" dirty="0">
                <a:solidFill>
                  <a:schemeClr val="tx1"/>
                </a:solidFill>
              </a:rPr>
              <a:t>Partially driven by lower ultimate counts projections on a settled basis</a:t>
            </a:r>
          </a:p>
          <a:p>
            <a:pPr lvl="1">
              <a:buFont typeface="Wingdings" panose="05000000000000000000" pitchFamily="2" charset="2"/>
              <a:buChar char="Ø"/>
              <a:defRPr/>
            </a:pPr>
            <a:r>
              <a:rPr lang="en-US" sz="1400" dirty="0">
                <a:solidFill>
                  <a:schemeClr val="tx1"/>
                </a:solidFill>
              </a:rPr>
              <a:t>However, the ultimate amounts projections are also higher using the paid chain ladder</a:t>
            </a:r>
          </a:p>
          <a:p>
            <a:pPr marL="449285" lvl="1" indent="0">
              <a:buNone/>
              <a:defRPr/>
            </a:pPr>
            <a:r>
              <a:rPr lang="en-US" sz="1400" dirty="0">
                <a:solidFill>
                  <a:schemeClr val="tx1"/>
                </a:solidFill>
              </a:rPr>
              <a:t>vs the incurred chain ladder for 2010-17.</a:t>
            </a:r>
          </a:p>
          <a:p>
            <a:pPr lvl="1">
              <a:buFont typeface="Wingdings" panose="05000000000000000000" pitchFamily="2" charset="2"/>
              <a:buChar char="Ø"/>
              <a:defRPr/>
            </a:pPr>
            <a:endParaRPr lang="en-US" sz="1400" dirty="0">
              <a:solidFill>
                <a:schemeClr val="tx1"/>
              </a:solidFill>
            </a:endParaRPr>
          </a:p>
        </p:txBody>
      </p:sp>
      <p:graphicFrame>
        <p:nvGraphicFramePr>
          <p:cNvPr id="9" name="Chart 8">
            <a:extLst>
              <a:ext uri="{FF2B5EF4-FFF2-40B4-BE49-F238E27FC236}">
                <a16:creationId xmlns:a16="http://schemas.microsoft.com/office/drawing/2014/main" id="{7D9C2216-8CFC-4B76-B9E2-825D50361A63}"/>
              </a:ext>
            </a:extLst>
          </p:cNvPr>
          <p:cNvGraphicFramePr>
            <a:graphicFrameLocks/>
          </p:cNvGraphicFramePr>
          <p:nvPr>
            <p:extLst>
              <p:ext uri="{D42A27DB-BD31-4B8C-83A1-F6EECF244321}">
                <p14:modId xmlns:p14="http://schemas.microsoft.com/office/powerpoint/2010/main" val="362729948"/>
              </p:ext>
            </p:extLst>
          </p:nvPr>
        </p:nvGraphicFramePr>
        <p:xfrm>
          <a:off x="390354" y="1107853"/>
          <a:ext cx="10530182" cy="379434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4D958ECF-564E-4CA6-880B-2784ADB89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417734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Attritional Bodily Injury Settled ACPC</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pic>
        <p:nvPicPr>
          <p:cNvPr id="10" name="Picture 9">
            <a:extLst>
              <a:ext uri="{FF2B5EF4-FFF2-40B4-BE49-F238E27FC236}">
                <a16:creationId xmlns:a16="http://schemas.microsoft.com/office/drawing/2014/main" id="{4D958ECF-564E-4CA6-880B-2784ADB89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pic>
        <p:nvPicPr>
          <p:cNvPr id="12" name="Picture 11">
            <a:extLst>
              <a:ext uri="{FF2B5EF4-FFF2-40B4-BE49-F238E27FC236}">
                <a16:creationId xmlns:a16="http://schemas.microsoft.com/office/drawing/2014/main" id="{7294B0FF-FDAB-45C4-A7C1-9501AA4828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18" r="25483" b="3726"/>
          <a:stretch/>
        </p:blipFill>
        <p:spPr bwMode="auto">
          <a:xfrm>
            <a:off x="527054" y="1247423"/>
            <a:ext cx="9457377" cy="450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Attritional Bodily Injury Severity vs Wage Index</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8" name="Content Placeholder 5"/>
          <p:cNvSpPr>
            <a:spLocks noGrp="1"/>
          </p:cNvSpPr>
          <p:nvPr>
            <p:ph idx="1"/>
          </p:nvPr>
        </p:nvSpPr>
        <p:spPr bwMode="auto">
          <a:xfrm>
            <a:off x="7752184" y="1227313"/>
            <a:ext cx="3912761" cy="4494497"/>
          </a:xfrm>
        </p:spPr>
        <p:txBody>
          <a:bodyPr/>
          <a:lstStyle/>
          <a:p>
            <a:pPr marL="0" indent="0">
              <a:buNone/>
              <a:defRPr/>
            </a:pPr>
            <a:endParaRPr lang="en-GB" sz="1700" dirty="0">
              <a:solidFill>
                <a:srgbClr val="FF0000"/>
              </a:solidFill>
            </a:endParaRPr>
          </a:p>
          <a:p>
            <a:pPr>
              <a:defRPr/>
            </a:pPr>
            <a:r>
              <a:rPr lang="en-US" sz="1700" dirty="0">
                <a:solidFill>
                  <a:schemeClr val="tx1"/>
                </a:solidFill>
              </a:rPr>
              <a:t>We have plotted the Attritional BI Ultimate Severity (Paid projection basis) against wage inflation, rebasing wages to 2010 severity.</a:t>
            </a:r>
          </a:p>
          <a:p>
            <a:pPr marL="0" indent="0">
              <a:buNone/>
              <a:defRPr/>
            </a:pPr>
            <a:endParaRPr lang="en-US" sz="1700" dirty="0">
              <a:solidFill>
                <a:schemeClr val="tx1"/>
              </a:solidFill>
            </a:endParaRPr>
          </a:p>
          <a:p>
            <a:pPr lvl="1">
              <a:buFont typeface="Wingdings" panose="05000000000000000000" pitchFamily="2" charset="2"/>
              <a:buChar char="Ø"/>
              <a:defRPr/>
            </a:pPr>
            <a:r>
              <a:rPr lang="en-US" sz="1700" dirty="0">
                <a:solidFill>
                  <a:schemeClr val="tx1"/>
                </a:solidFill>
              </a:rPr>
              <a:t>Wage inflation matches severity increases quite well until 2016, at which point the trends diverge</a:t>
            </a:r>
          </a:p>
          <a:p>
            <a:pPr marL="449285" lvl="1" indent="0">
              <a:buNone/>
              <a:defRPr/>
            </a:pPr>
            <a:endParaRPr lang="en-US" sz="1700" dirty="0">
              <a:solidFill>
                <a:schemeClr val="tx1"/>
              </a:solidFill>
            </a:endParaRPr>
          </a:p>
          <a:p>
            <a:pPr lvl="1">
              <a:buFont typeface="Wingdings" panose="05000000000000000000" pitchFamily="2" charset="2"/>
              <a:buChar char="Ø"/>
              <a:defRPr/>
            </a:pPr>
            <a:r>
              <a:rPr lang="en-US" sz="1700" dirty="0">
                <a:solidFill>
                  <a:schemeClr val="tx1"/>
                </a:solidFill>
              </a:rPr>
              <a:t>Healthcare inflation has been much steeper than wage inflation, so would not match observed attritional BI increases well.</a:t>
            </a:r>
          </a:p>
        </p:txBody>
      </p:sp>
      <p:pic>
        <p:nvPicPr>
          <p:cNvPr id="13" name="Picture 12">
            <a:extLst>
              <a:ext uri="{FF2B5EF4-FFF2-40B4-BE49-F238E27FC236}">
                <a16:creationId xmlns:a16="http://schemas.microsoft.com/office/drawing/2014/main" id="{EA891802-EAE1-4436-B7D0-EA67613E8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graphicFrame>
        <p:nvGraphicFramePr>
          <p:cNvPr id="10" name="Chart 9">
            <a:extLst>
              <a:ext uri="{FF2B5EF4-FFF2-40B4-BE49-F238E27FC236}">
                <a16:creationId xmlns:a16="http://schemas.microsoft.com/office/drawing/2014/main" id="{3542EFC2-6362-48C7-A550-3065B0A503D4}"/>
              </a:ext>
            </a:extLst>
          </p:cNvPr>
          <p:cNvGraphicFramePr>
            <a:graphicFrameLocks/>
          </p:cNvGraphicFramePr>
          <p:nvPr>
            <p:extLst>
              <p:ext uri="{D42A27DB-BD31-4B8C-83A1-F6EECF244321}">
                <p14:modId xmlns:p14="http://schemas.microsoft.com/office/powerpoint/2010/main" val="1746381877"/>
              </p:ext>
            </p:extLst>
          </p:nvPr>
        </p:nvGraphicFramePr>
        <p:xfrm>
          <a:off x="444514" y="1396368"/>
          <a:ext cx="7307670" cy="43254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71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1A42-ACEE-4FB3-874B-DAEEEE2B6E84}"/>
              </a:ext>
            </a:extLst>
          </p:cNvPr>
          <p:cNvSpPr>
            <a:spLocks noGrp="1"/>
          </p:cNvSpPr>
          <p:nvPr>
            <p:ph type="title"/>
          </p:nvPr>
        </p:nvSpPr>
        <p:spPr/>
        <p:txBody>
          <a:bodyPr/>
          <a:lstStyle/>
          <a:p>
            <a:r>
              <a:rPr lang="en-US" dirty="0"/>
              <a:t>POLL QUESTION 2</a:t>
            </a:r>
            <a:endParaRPr lang="en-GB" dirty="0"/>
          </a:p>
        </p:txBody>
      </p:sp>
      <p:sp>
        <p:nvSpPr>
          <p:cNvPr id="3" name="Date Placeholder 2">
            <a:extLst>
              <a:ext uri="{FF2B5EF4-FFF2-40B4-BE49-F238E27FC236}">
                <a16:creationId xmlns:a16="http://schemas.microsoft.com/office/drawing/2014/main" id="{127891A3-F323-45F9-9A0D-CF45D92DCE84}"/>
              </a:ext>
            </a:extLst>
          </p:cNvPr>
          <p:cNvSpPr>
            <a:spLocks noGrp="1"/>
          </p:cNvSpPr>
          <p:nvPr>
            <p:ph type="dt" sz="half" idx="10"/>
          </p:nvPr>
        </p:nvSpPr>
        <p:spPr/>
        <p:txBody>
          <a:bodyPr/>
          <a:lstStyle/>
          <a:p>
            <a:pPr>
              <a:defRPr/>
            </a:pPr>
            <a:r>
              <a:rPr lang="en-US" dirty="0"/>
              <a:t>21.11.2022</a:t>
            </a:r>
          </a:p>
          <a:p>
            <a:pPr>
              <a:spcBef>
                <a:spcPts val="0"/>
              </a:spcBef>
              <a:spcAft>
                <a:spcPts val="0"/>
              </a:spcAft>
              <a:defRPr/>
            </a:pPr>
            <a:endParaRPr lang="en-GB" dirty="0">
              <a:solidFill>
                <a:srgbClr val="3F4548"/>
              </a:solidFill>
            </a:endParaRPr>
          </a:p>
        </p:txBody>
      </p:sp>
      <p:sp>
        <p:nvSpPr>
          <p:cNvPr id="4" name="Footer Placeholder 3">
            <a:extLst>
              <a:ext uri="{FF2B5EF4-FFF2-40B4-BE49-F238E27FC236}">
                <a16:creationId xmlns:a16="http://schemas.microsoft.com/office/drawing/2014/main" id="{ABFF7743-0B5C-40A1-96E6-F3E8494E34EB}"/>
              </a:ext>
            </a:extLst>
          </p:cNvPr>
          <p:cNvSpPr>
            <a:spLocks noGrp="1"/>
          </p:cNvSpPr>
          <p:nvPr>
            <p:ph type="ftr" sz="quarter" idx="11"/>
          </p:nvPr>
        </p:nvSpPr>
        <p:spPr/>
        <p:txBody>
          <a:bodyPr/>
          <a:lstStyle/>
          <a:p>
            <a:pPr>
              <a:spcBef>
                <a:spcPts val="0"/>
              </a:spcBef>
              <a:spcAft>
                <a:spcPts val="0"/>
              </a:spcAft>
              <a:defRPr/>
            </a:pPr>
            <a:endParaRPr lang="en-GB"/>
          </a:p>
        </p:txBody>
      </p:sp>
      <p:sp>
        <p:nvSpPr>
          <p:cNvPr id="5" name="Slide Number Placeholder 4">
            <a:extLst>
              <a:ext uri="{FF2B5EF4-FFF2-40B4-BE49-F238E27FC236}">
                <a16:creationId xmlns:a16="http://schemas.microsoft.com/office/drawing/2014/main" id="{FD762770-FF74-48CC-84AC-E000B1B3CADA}"/>
              </a:ext>
            </a:extLst>
          </p:cNvPr>
          <p:cNvSpPr>
            <a:spLocks noGrp="1"/>
          </p:cNvSpPr>
          <p:nvPr>
            <p:ph type="sldNum" sz="quarter" idx="12"/>
          </p:nvPr>
        </p:nvSpPr>
        <p:spPr/>
        <p:txBody>
          <a:bodyPr/>
          <a:lstStyle/>
          <a:p>
            <a:pPr>
              <a:spcBef>
                <a:spcPts val="0"/>
              </a:spcBef>
              <a:spcAft>
                <a:spcPts val="0"/>
              </a:spcAft>
              <a:defRPr/>
            </a:pPr>
            <a:fld id="{65C5C0B4-F90D-4B90-B187-E84366B07232}" type="slidenum">
              <a:rPr lang="en-GB" smtClean="0"/>
              <a:t>16</a:t>
            </a:fld>
            <a:endParaRPr lang="en-GB"/>
          </a:p>
        </p:txBody>
      </p:sp>
      <p:sp>
        <p:nvSpPr>
          <p:cNvPr id="6" name="Content Placeholder 5">
            <a:extLst>
              <a:ext uri="{FF2B5EF4-FFF2-40B4-BE49-F238E27FC236}">
                <a16:creationId xmlns:a16="http://schemas.microsoft.com/office/drawing/2014/main" id="{F7E9AC08-5DCD-4A4B-B445-DFDE267FAA41}"/>
              </a:ext>
            </a:extLst>
          </p:cNvPr>
          <p:cNvSpPr>
            <a:spLocks noGrp="1"/>
          </p:cNvSpPr>
          <p:nvPr>
            <p:ph idx="1"/>
          </p:nvPr>
        </p:nvSpPr>
        <p:spPr/>
        <p:txBody>
          <a:bodyPr/>
          <a:lstStyle/>
          <a:p>
            <a:pPr marL="0" lvl="0" indent="0">
              <a:buNone/>
            </a:pPr>
            <a:r>
              <a:rPr lang="en-GB" sz="2400" b="1" dirty="0"/>
              <a:t>What was the primary cause of the reduction in OD and attritional BI severity after 2017?</a:t>
            </a:r>
          </a:p>
          <a:p>
            <a:pPr marL="0" indent="0">
              <a:buNone/>
            </a:pPr>
            <a:r>
              <a:rPr lang="en-GB" sz="2400" dirty="0"/>
              <a:t> </a:t>
            </a:r>
          </a:p>
          <a:p>
            <a:pPr marL="0" indent="0">
              <a:buNone/>
            </a:pPr>
            <a:r>
              <a:rPr lang="en-GB" sz="2400" dirty="0"/>
              <a:t>(a Effects of detariffication</a:t>
            </a:r>
          </a:p>
          <a:p>
            <a:pPr marL="0" indent="0">
              <a:buNone/>
            </a:pPr>
            <a:endParaRPr lang="en-GB" sz="2400" dirty="0"/>
          </a:p>
          <a:p>
            <a:pPr marL="0" indent="0">
              <a:buNone/>
            </a:pPr>
            <a:r>
              <a:rPr lang="en-GB" sz="2400" dirty="0"/>
              <a:t>(b Improved fraud detection measures</a:t>
            </a:r>
          </a:p>
          <a:p>
            <a:pPr marL="0" indent="0">
              <a:buNone/>
            </a:pPr>
            <a:endParaRPr lang="en-GB" sz="2400" dirty="0"/>
          </a:p>
          <a:p>
            <a:pPr marL="0" indent="0">
              <a:buNone/>
            </a:pPr>
            <a:r>
              <a:rPr lang="en-GB" sz="2400" dirty="0"/>
              <a:t>(c Advances in vehicle safety features</a:t>
            </a:r>
          </a:p>
          <a:p>
            <a:pPr marL="0" indent="0">
              <a:buNone/>
            </a:pPr>
            <a:endParaRPr lang="en-GB" sz="2400" dirty="0"/>
          </a:p>
          <a:p>
            <a:pPr marL="0" indent="0">
              <a:buNone/>
            </a:pPr>
            <a:r>
              <a:rPr lang="en-GB" sz="2400" dirty="0"/>
              <a:t>(d Other</a:t>
            </a:r>
          </a:p>
          <a:p>
            <a:endParaRPr lang="en-GB" sz="2400" dirty="0"/>
          </a:p>
        </p:txBody>
      </p:sp>
      <p:sp>
        <p:nvSpPr>
          <p:cNvPr id="7" name="Text Placeholder 6">
            <a:extLst>
              <a:ext uri="{FF2B5EF4-FFF2-40B4-BE49-F238E27FC236}">
                <a16:creationId xmlns:a16="http://schemas.microsoft.com/office/drawing/2014/main" id="{D0BCC7DA-02DD-49ED-B3E9-C2B6449C60E3}"/>
              </a:ext>
            </a:extLst>
          </p:cNvPr>
          <p:cNvSpPr>
            <a:spLocks noGrp="1"/>
          </p:cNvSpPr>
          <p:nvPr>
            <p:ph type="body" sz="quarter" idx="13"/>
          </p:nvPr>
        </p:nvSpPr>
        <p:spPr/>
        <p:txBody>
          <a:bodyPr/>
          <a:lstStyle/>
          <a:p>
            <a:endParaRPr lang="en-GB" dirty="0"/>
          </a:p>
        </p:txBody>
      </p:sp>
      <p:pic>
        <p:nvPicPr>
          <p:cNvPr id="8" name="Picture 7">
            <a:extLst>
              <a:ext uri="{FF2B5EF4-FFF2-40B4-BE49-F238E27FC236}">
                <a16:creationId xmlns:a16="http://schemas.microsoft.com/office/drawing/2014/main" id="{3E120DBC-A436-4E76-ACAB-ACB85FB2C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76720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Large Bodily Injury Claims Count</a:t>
            </a:r>
            <a:endParaRPr lang="en-US" b="0" i="0" u="none" strike="noStrike" dirty="0">
              <a:latin typeface="Arial"/>
            </a:endParaRPr>
          </a:p>
        </p:txBody>
      </p:sp>
      <p:sp>
        <p:nvSpPr>
          <p:cNvPr id="5" name="Date Placeholder 2"/>
          <p:cNvSpPr>
            <a:spLocks noGrp="1"/>
          </p:cNvSpPr>
          <p:nvPr>
            <p:ph type="dt" sz="half" idx="10"/>
          </p:nvPr>
        </p:nvSpPr>
        <p:spPr bwMode="auto"/>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11" name="Content Placeholder 10">
            <a:extLst>
              <a:ext uri="{FF2B5EF4-FFF2-40B4-BE49-F238E27FC236}">
                <a16:creationId xmlns:a16="http://schemas.microsoft.com/office/drawing/2014/main" id="{4F063A09-8C90-43DE-A719-0B5EBC8FACD3}"/>
              </a:ext>
            </a:extLst>
          </p:cNvPr>
          <p:cNvSpPr>
            <a:spLocks noGrp="1"/>
          </p:cNvSpPr>
          <p:nvPr>
            <p:ph idx="1"/>
          </p:nvPr>
        </p:nvSpPr>
        <p:spPr>
          <a:xfrm>
            <a:off x="5099055" y="1412776"/>
            <a:ext cx="6565895" cy="1990651"/>
          </a:xfrm>
        </p:spPr>
        <p:txBody>
          <a:bodyPr/>
          <a:lstStyle/>
          <a:p>
            <a:r>
              <a:rPr lang="en-GB" dirty="0"/>
              <a:t>473,151 individual claims data</a:t>
            </a:r>
          </a:p>
          <a:p>
            <a:pPr marL="0" indent="0">
              <a:buNone/>
            </a:pPr>
            <a:endParaRPr lang="en-GB" dirty="0"/>
          </a:p>
          <a:p>
            <a:r>
              <a:rPr lang="en-GB" dirty="0"/>
              <a:t>1,473 claims with latest claim position above MYR500k</a:t>
            </a:r>
          </a:p>
          <a:p>
            <a:pPr marL="0" indent="0">
              <a:buNone/>
            </a:pPr>
            <a:endParaRPr lang="en-GB" dirty="0"/>
          </a:p>
          <a:p>
            <a:r>
              <a:rPr lang="en-GB" dirty="0"/>
              <a:t>2,161 claims ever exceeded MYR 500k</a:t>
            </a:r>
          </a:p>
        </p:txBody>
      </p:sp>
      <p:graphicFrame>
        <p:nvGraphicFramePr>
          <p:cNvPr id="12" name="Chart 11">
            <a:extLst>
              <a:ext uri="{FF2B5EF4-FFF2-40B4-BE49-F238E27FC236}">
                <a16:creationId xmlns:a16="http://schemas.microsoft.com/office/drawing/2014/main" id="{72644525-60C3-4379-A247-AEF2F3A0747F}"/>
              </a:ext>
            </a:extLst>
          </p:cNvPr>
          <p:cNvGraphicFramePr>
            <a:graphicFrameLocks/>
          </p:cNvGraphicFramePr>
          <p:nvPr>
            <p:extLst>
              <p:ext uri="{D42A27DB-BD31-4B8C-83A1-F6EECF244321}">
                <p14:modId xmlns:p14="http://schemas.microsoft.com/office/powerpoint/2010/main" val="813697820"/>
              </p:ext>
            </p:extLst>
          </p:nvPr>
        </p:nvGraphicFramePr>
        <p:xfrm>
          <a:off x="512764" y="141277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44EDEDAC-4D3E-483F-AE45-D8FB641B0BAE}"/>
              </a:ext>
            </a:extLst>
          </p:cNvPr>
          <p:cNvGraphicFramePr>
            <a:graphicFrameLocks/>
          </p:cNvGraphicFramePr>
          <p:nvPr>
            <p:extLst>
              <p:ext uri="{D42A27DB-BD31-4B8C-83A1-F6EECF244321}">
                <p14:modId xmlns:p14="http://schemas.microsoft.com/office/powerpoint/2010/main" val="3332159161"/>
              </p:ext>
            </p:extLst>
          </p:nvPr>
        </p:nvGraphicFramePr>
        <p:xfrm>
          <a:off x="5447928" y="3116982"/>
          <a:ext cx="4572000" cy="2588816"/>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a:extLst>
              <a:ext uri="{FF2B5EF4-FFF2-40B4-BE49-F238E27FC236}">
                <a16:creationId xmlns:a16="http://schemas.microsoft.com/office/drawing/2014/main" id="{2BC9132C-6799-42E8-9457-921D2FC90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
        <p:nvSpPr>
          <p:cNvPr id="10" name="Content Placeholder 10">
            <a:extLst>
              <a:ext uri="{FF2B5EF4-FFF2-40B4-BE49-F238E27FC236}">
                <a16:creationId xmlns:a16="http://schemas.microsoft.com/office/drawing/2014/main" id="{3A16BFF4-051B-4931-8D2D-F863499EDBAB}"/>
              </a:ext>
            </a:extLst>
          </p:cNvPr>
          <p:cNvSpPr txBox="1">
            <a:spLocks/>
          </p:cNvSpPr>
          <p:nvPr/>
        </p:nvSpPr>
        <p:spPr bwMode="auto">
          <a:xfrm>
            <a:off x="512764" y="4411390"/>
            <a:ext cx="4935164" cy="1661318"/>
          </a:xfrm>
          <a:prstGeom prst="rect">
            <a:avLst/>
          </a:prstGeom>
          <a:noFill/>
          <a:ln>
            <a:noFill/>
          </a:ln>
        </p:spPr>
        <p:txBody>
          <a:bodyPr vert="horz" wrap="square" lIns="91440" tIns="45720" rIns="91440" bIns="45720" numCol="1" anchor="t" anchorCtr="0" compatLnSpc="1">
            <a:prstTxWarp prst="textNoShape">
              <a:avLst/>
            </a:prstTxWarp>
          </a:bodyPr>
          <a:lstStyle>
            <a:lvl1pPr marL="269889" indent="-269889" algn="l">
              <a:spcBef>
                <a:spcPts val="0"/>
              </a:spcBef>
              <a:spcAft>
                <a:spcPts val="0"/>
              </a:spcAft>
              <a:buClr>
                <a:schemeClr val="accent1"/>
              </a:buClr>
              <a:buChar char="•"/>
              <a:defRPr sz="2000">
                <a:solidFill>
                  <a:srgbClr val="3F4548"/>
                </a:solidFill>
                <a:latin typeface="+mn-lt"/>
                <a:ea typeface="+mn-ea"/>
              </a:defRPr>
            </a:lvl1pPr>
            <a:lvl2pPr marL="717586" indent="-268301" algn="l">
              <a:spcBef>
                <a:spcPts val="0"/>
              </a:spcBef>
              <a:spcAft>
                <a:spcPts val="0"/>
              </a:spcAft>
              <a:buClr>
                <a:schemeClr val="accent1"/>
              </a:buClr>
              <a:buChar char="–"/>
              <a:defRPr sz="1800">
                <a:solidFill>
                  <a:srgbClr val="3F4548"/>
                </a:solidFill>
                <a:latin typeface="+mn-lt"/>
              </a:defRPr>
            </a:lvl2pPr>
            <a:lvl3pPr marL="1071617" indent="-174633" algn="l">
              <a:spcBef>
                <a:spcPts val="0"/>
              </a:spcBef>
              <a:spcAft>
                <a:spcPts val="0"/>
              </a:spcAft>
              <a:buClr>
                <a:schemeClr val="accent1"/>
              </a:buClr>
              <a:buChar char="•"/>
              <a:defRPr sz="1600">
                <a:solidFill>
                  <a:srgbClr val="3F4548"/>
                </a:solidFill>
                <a:latin typeface="+mn-lt"/>
              </a:defRPr>
            </a:lvl3pPr>
            <a:lvl4pPr marL="1433585" indent="-182573" algn="l">
              <a:spcBef>
                <a:spcPts val="0"/>
              </a:spcBef>
              <a:spcAft>
                <a:spcPts val="0"/>
              </a:spcAft>
              <a:buClr>
                <a:schemeClr val="accent1"/>
              </a:buClr>
              <a:buChar char="–"/>
              <a:defRPr sz="1400">
                <a:solidFill>
                  <a:srgbClr val="3F4548"/>
                </a:solidFill>
                <a:latin typeface="+mn-lt"/>
              </a:defRPr>
            </a:lvl4pPr>
            <a:lvl5pPr marL="1792377" indent="-176222" algn="l">
              <a:spcBef>
                <a:spcPts val="0"/>
              </a:spcBef>
              <a:spcAft>
                <a:spcPts val="0"/>
              </a:spcAft>
              <a:buClr>
                <a:schemeClr val="accent1"/>
              </a:buClr>
              <a:buFont typeface="Arial"/>
              <a:buChar char="•"/>
              <a:defRPr sz="1200">
                <a:solidFill>
                  <a:srgbClr val="3F4548"/>
                </a:solidFill>
                <a:latin typeface="+mn-lt"/>
              </a:defRPr>
            </a:lvl5pPr>
            <a:lvl6pPr marL="2249600" indent="-176222" algn="l">
              <a:spcBef>
                <a:spcPts val="0"/>
              </a:spcBef>
              <a:spcAft>
                <a:spcPts val="0"/>
              </a:spcAft>
              <a:buClr>
                <a:srgbClr val="D9AB16"/>
              </a:buClr>
              <a:buChar char="»"/>
              <a:defRPr sz="1400">
                <a:solidFill>
                  <a:srgbClr val="0D2E64"/>
                </a:solidFill>
                <a:latin typeface="+mn-lt"/>
              </a:defRPr>
            </a:lvl6pPr>
            <a:lvl7pPr marL="2706823" indent="-176222" algn="l">
              <a:spcBef>
                <a:spcPts val="0"/>
              </a:spcBef>
              <a:spcAft>
                <a:spcPts val="0"/>
              </a:spcAft>
              <a:buClr>
                <a:srgbClr val="D9AB16"/>
              </a:buClr>
              <a:buChar char="»"/>
              <a:defRPr sz="1400">
                <a:solidFill>
                  <a:srgbClr val="0D2E64"/>
                </a:solidFill>
                <a:latin typeface="+mn-lt"/>
              </a:defRPr>
            </a:lvl7pPr>
            <a:lvl8pPr marL="3164046" indent="-176222" algn="l">
              <a:spcBef>
                <a:spcPts val="0"/>
              </a:spcBef>
              <a:spcAft>
                <a:spcPts val="0"/>
              </a:spcAft>
              <a:buClr>
                <a:srgbClr val="D9AB16"/>
              </a:buClr>
              <a:buChar char="»"/>
              <a:defRPr sz="1400">
                <a:solidFill>
                  <a:srgbClr val="0D2E64"/>
                </a:solidFill>
                <a:latin typeface="+mn-lt"/>
              </a:defRPr>
            </a:lvl8pPr>
            <a:lvl9pPr marL="3621269" indent="-176222" algn="l">
              <a:spcBef>
                <a:spcPts val="0"/>
              </a:spcBef>
              <a:spcAft>
                <a:spcPts val="0"/>
              </a:spcAft>
              <a:buClr>
                <a:srgbClr val="D9AB16"/>
              </a:buClr>
              <a:buChar char="»"/>
              <a:defRPr sz="1400">
                <a:solidFill>
                  <a:srgbClr val="0D2E64"/>
                </a:solidFill>
                <a:latin typeface="+mn-lt"/>
              </a:defRPr>
            </a:lvl9pPr>
          </a:lstStyle>
          <a:p>
            <a:r>
              <a:rPr lang="en-GB" dirty="0"/>
              <a:t>1,142 claims with latest paid position above MYR 500k</a:t>
            </a:r>
          </a:p>
        </p:txBody>
      </p:sp>
    </p:spTree>
    <p:extLst>
      <p:ext uri="{BB962C8B-B14F-4D97-AF65-F5344CB8AC3E}">
        <p14:creationId xmlns:p14="http://schemas.microsoft.com/office/powerpoint/2010/main" val="260840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Large Bodily Injury Claims by age</a:t>
            </a:r>
            <a:endParaRPr lang="en-US" b="0" i="0" u="none" strike="noStrike" dirty="0">
              <a:latin typeface="Arial"/>
            </a:endParaRPr>
          </a:p>
        </p:txBody>
      </p:sp>
      <p:sp>
        <p:nvSpPr>
          <p:cNvPr id="5" name="Date Placeholder 2"/>
          <p:cNvSpPr>
            <a:spLocks noGrp="1"/>
          </p:cNvSpPr>
          <p:nvPr>
            <p:ph type="dt" sz="half" idx="10"/>
          </p:nvPr>
        </p:nvSpPr>
        <p:spPr bwMode="auto"/>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11" name="Content Placeholder 10">
            <a:extLst>
              <a:ext uri="{FF2B5EF4-FFF2-40B4-BE49-F238E27FC236}">
                <a16:creationId xmlns:a16="http://schemas.microsoft.com/office/drawing/2014/main" id="{4F063A09-8C90-43DE-A719-0B5EBC8FACD3}"/>
              </a:ext>
            </a:extLst>
          </p:cNvPr>
          <p:cNvSpPr>
            <a:spLocks noGrp="1"/>
          </p:cNvSpPr>
          <p:nvPr>
            <p:ph idx="1"/>
          </p:nvPr>
        </p:nvSpPr>
        <p:spPr>
          <a:xfrm>
            <a:off x="5951984" y="1424748"/>
            <a:ext cx="5630417" cy="1990651"/>
          </a:xfrm>
        </p:spPr>
        <p:txBody>
          <a:bodyPr/>
          <a:lstStyle/>
          <a:p>
            <a:pPr marL="0" indent="0">
              <a:buNone/>
            </a:pPr>
            <a:endParaRPr lang="en-GB" dirty="0"/>
          </a:p>
          <a:p>
            <a:r>
              <a:rPr lang="en-GB" dirty="0"/>
              <a:t>1473 claims with latest claim position above MYR500k</a:t>
            </a:r>
          </a:p>
          <a:p>
            <a:pPr marL="0" indent="0">
              <a:buNone/>
            </a:pPr>
            <a:endParaRPr lang="en-GB" dirty="0"/>
          </a:p>
          <a:p>
            <a:r>
              <a:rPr lang="en-GB" dirty="0"/>
              <a:t>14% with no information on age</a:t>
            </a:r>
          </a:p>
          <a:p>
            <a:endParaRPr lang="en-GB" dirty="0"/>
          </a:p>
          <a:p>
            <a:r>
              <a:rPr lang="en-GB" dirty="0"/>
              <a:t>41% of claim are below age 35</a:t>
            </a:r>
          </a:p>
          <a:p>
            <a:endParaRPr lang="en-GB" dirty="0"/>
          </a:p>
          <a:p>
            <a:r>
              <a:rPr lang="en-GB" dirty="0"/>
              <a:t>In terms of total claim size, 44% come from people below age 35</a:t>
            </a:r>
          </a:p>
          <a:p>
            <a:endParaRPr lang="en-GB" dirty="0"/>
          </a:p>
          <a:p>
            <a:endParaRPr lang="en-GB" dirty="0"/>
          </a:p>
        </p:txBody>
      </p:sp>
      <p:pic>
        <p:nvPicPr>
          <p:cNvPr id="10" name="Picture 9">
            <a:extLst>
              <a:ext uri="{FF2B5EF4-FFF2-40B4-BE49-F238E27FC236}">
                <a16:creationId xmlns:a16="http://schemas.microsoft.com/office/drawing/2014/main" id="{FCF63BE3-B801-46F8-9429-F271E3AE1352}"/>
              </a:ext>
            </a:extLst>
          </p:cNvPr>
          <p:cNvPicPr>
            <a:picLocks noChangeAspect="1"/>
          </p:cNvPicPr>
          <p:nvPr/>
        </p:nvPicPr>
        <p:blipFill>
          <a:blip r:embed="rId2"/>
          <a:stretch>
            <a:fillRect/>
          </a:stretch>
        </p:blipFill>
        <p:spPr>
          <a:xfrm>
            <a:off x="609596" y="1424748"/>
            <a:ext cx="4445502" cy="2286000"/>
          </a:xfrm>
          <a:prstGeom prst="rect">
            <a:avLst/>
          </a:prstGeom>
        </p:spPr>
      </p:pic>
      <p:pic>
        <p:nvPicPr>
          <p:cNvPr id="16" name="Picture 15">
            <a:extLst>
              <a:ext uri="{FF2B5EF4-FFF2-40B4-BE49-F238E27FC236}">
                <a16:creationId xmlns:a16="http://schemas.microsoft.com/office/drawing/2014/main" id="{781A55C6-65DF-4496-8D88-4C4DD2E69EF1}"/>
              </a:ext>
            </a:extLst>
          </p:cNvPr>
          <p:cNvPicPr>
            <a:picLocks noChangeAspect="1"/>
          </p:cNvPicPr>
          <p:nvPr/>
        </p:nvPicPr>
        <p:blipFill>
          <a:blip r:embed="rId3"/>
          <a:stretch>
            <a:fillRect/>
          </a:stretch>
        </p:blipFill>
        <p:spPr>
          <a:xfrm>
            <a:off x="606590" y="3812297"/>
            <a:ext cx="4443984" cy="2289875"/>
          </a:xfrm>
          <a:prstGeom prst="rect">
            <a:avLst/>
          </a:prstGeom>
        </p:spPr>
      </p:pic>
      <p:pic>
        <p:nvPicPr>
          <p:cNvPr id="9" name="Picture 8">
            <a:extLst>
              <a:ext uri="{FF2B5EF4-FFF2-40B4-BE49-F238E27FC236}">
                <a16:creationId xmlns:a16="http://schemas.microsoft.com/office/drawing/2014/main" id="{F8EF8514-1730-46EA-8865-BF026A3413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53684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Large Bodily Injury Claims Size</a:t>
            </a:r>
            <a:endParaRPr lang="en-US" b="0" i="0" u="none" strike="noStrike" dirty="0">
              <a:latin typeface="Arial"/>
            </a:endParaRPr>
          </a:p>
        </p:txBody>
      </p:sp>
      <p:sp>
        <p:nvSpPr>
          <p:cNvPr id="5" name="Date Placeholder 2"/>
          <p:cNvSpPr>
            <a:spLocks noGrp="1"/>
          </p:cNvSpPr>
          <p:nvPr>
            <p:ph type="dt" sz="half" idx="10"/>
          </p:nvPr>
        </p:nvSpPr>
        <p:spPr bwMode="auto"/>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11" name="Content Placeholder 10">
            <a:extLst>
              <a:ext uri="{FF2B5EF4-FFF2-40B4-BE49-F238E27FC236}">
                <a16:creationId xmlns:a16="http://schemas.microsoft.com/office/drawing/2014/main" id="{4F063A09-8C90-43DE-A719-0B5EBC8FACD3}"/>
              </a:ext>
            </a:extLst>
          </p:cNvPr>
          <p:cNvSpPr>
            <a:spLocks noGrp="1"/>
          </p:cNvSpPr>
          <p:nvPr>
            <p:ph idx="1"/>
          </p:nvPr>
        </p:nvSpPr>
        <p:spPr>
          <a:xfrm>
            <a:off x="6023992" y="1412776"/>
            <a:ext cx="5640958" cy="1990651"/>
          </a:xfrm>
        </p:spPr>
        <p:txBody>
          <a:bodyPr/>
          <a:lstStyle/>
          <a:p>
            <a:r>
              <a:rPr lang="en-GB" dirty="0"/>
              <a:t>Large claims latest incurred position increased an average of 3% yearly from AY2010 to 2019</a:t>
            </a:r>
          </a:p>
          <a:p>
            <a:endParaRPr lang="en-GB" dirty="0"/>
          </a:p>
          <a:p>
            <a:r>
              <a:rPr lang="en-GB" dirty="0"/>
              <a:t>If we just consider the portion above MYR 500k, the average yearly increase is 7%</a:t>
            </a:r>
          </a:p>
          <a:p>
            <a:endParaRPr lang="en-GB" dirty="0"/>
          </a:p>
          <a:p>
            <a:r>
              <a:rPr lang="en-GB" dirty="0"/>
              <a:t>Percentage of increase differs by state</a:t>
            </a:r>
          </a:p>
          <a:p>
            <a:endParaRPr lang="en-GB" dirty="0"/>
          </a:p>
          <a:p>
            <a:endParaRPr lang="en-GB" dirty="0"/>
          </a:p>
          <a:p>
            <a:endParaRPr lang="en-GB" dirty="0"/>
          </a:p>
          <a:p>
            <a:endParaRPr lang="en-GB" dirty="0"/>
          </a:p>
          <a:p>
            <a:endParaRPr lang="en-GB" dirty="0"/>
          </a:p>
        </p:txBody>
      </p:sp>
      <p:graphicFrame>
        <p:nvGraphicFramePr>
          <p:cNvPr id="13" name="Chart 12">
            <a:extLst>
              <a:ext uri="{FF2B5EF4-FFF2-40B4-BE49-F238E27FC236}">
                <a16:creationId xmlns:a16="http://schemas.microsoft.com/office/drawing/2014/main" id="{F122FCDA-506B-4FA5-A6FB-199E2438D269}"/>
              </a:ext>
            </a:extLst>
          </p:cNvPr>
          <p:cNvGraphicFramePr>
            <a:graphicFrameLocks/>
          </p:cNvGraphicFramePr>
          <p:nvPr>
            <p:extLst>
              <p:ext uri="{D42A27DB-BD31-4B8C-83A1-F6EECF244321}">
                <p14:modId xmlns:p14="http://schemas.microsoft.com/office/powerpoint/2010/main" val="2402462464"/>
              </p:ext>
            </p:extLst>
          </p:nvPr>
        </p:nvGraphicFramePr>
        <p:xfrm>
          <a:off x="263352" y="1538121"/>
          <a:ext cx="5616624" cy="2178911"/>
        </p:xfrm>
        <a:graphic>
          <a:graphicData uri="http://schemas.openxmlformats.org/drawingml/2006/chart">
            <c:chart xmlns:c="http://schemas.openxmlformats.org/drawingml/2006/chart" xmlns:r="http://schemas.openxmlformats.org/officeDocument/2006/relationships" r:id="rId2"/>
          </a:graphicData>
        </a:graphic>
      </p:graphicFrame>
      <p:sp>
        <p:nvSpPr>
          <p:cNvPr id="14" name="Content Placeholder 10">
            <a:extLst>
              <a:ext uri="{FF2B5EF4-FFF2-40B4-BE49-F238E27FC236}">
                <a16:creationId xmlns:a16="http://schemas.microsoft.com/office/drawing/2014/main" id="{03D3CA6B-E8C8-4F11-82DD-3E46DE619FFF}"/>
              </a:ext>
            </a:extLst>
          </p:cNvPr>
          <p:cNvSpPr txBox="1">
            <a:spLocks/>
          </p:cNvSpPr>
          <p:nvPr/>
        </p:nvSpPr>
        <p:spPr bwMode="auto">
          <a:xfrm>
            <a:off x="512764" y="4393199"/>
            <a:ext cx="4935164" cy="1679509"/>
          </a:xfrm>
          <a:prstGeom prst="rect">
            <a:avLst/>
          </a:prstGeom>
          <a:noFill/>
          <a:ln>
            <a:noFill/>
          </a:ln>
        </p:spPr>
        <p:txBody>
          <a:bodyPr vert="horz" wrap="square" lIns="91440" tIns="45720" rIns="91440" bIns="45720" numCol="1" anchor="t" anchorCtr="0" compatLnSpc="1">
            <a:prstTxWarp prst="textNoShape">
              <a:avLst/>
            </a:prstTxWarp>
          </a:bodyPr>
          <a:lstStyle>
            <a:lvl1pPr marL="269889" indent="-269889" algn="l">
              <a:spcBef>
                <a:spcPts val="0"/>
              </a:spcBef>
              <a:spcAft>
                <a:spcPts val="0"/>
              </a:spcAft>
              <a:buClr>
                <a:schemeClr val="accent1"/>
              </a:buClr>
              <a:buChar char="•"/>
              <a:defRPr sz="2000">
                <a:solidFill>
                  <a:srgbClr val="3F4548"/>
                </a:solidFill>
                <a:latin typeface="+mn-lt"/>
                <a:ea typeface="+mn-ea"/>
              </a:defRPr>
            </a:lvl1pPr>
            <a:lvl2pPr marL="717586" indent="-268301" algn="l">
              <a:spcBef>
                <a:spcPts val="0"/>
              </a:spcBef>
              <a:spcAft>
                <a:spcPts val="0"/>
              </a:spcAft>
              <a:buClr>
                <a:schemeClr val="accent1"/>
              </a:buClr>
              <a:buChar char="–"/>
              <a:defRPr sz="1800">
                <a:solidFill>
                  <a:srgbClr val="3F4548"/>
                </a:solidFill>
                <a:latin typeface="+mn-lt"/>
              </a:defRPr>
            </a:lvl2pPr>
            <a:lvl3pPr marL="1071617" indent="-174633" algn="l">
              <a:spcBef>
                <a:spcPts val="0"/>
              </a:spcBef>
              <a:spcAft>
                <a:spcPts val="0"/>
              </a:spcAft>
              <a:buClr>
                <a:schemeClr val="accent1"/>
              </a:buClr>
              <a:buChar char="•"/>
              <a:defRPr sz="1600">
                <a:solidFill>
                  <a:srgbClr val="3F4548"/>
                </a:solidFill>
                <a:latin typeface="+mn-lt"/>
              </a:defRPr>
            </a:lvl3pPr>
            <a:lvl4pPr marL="1433585" indent="-182573" algn="l">
              <a:spcBef>
                <a:spcPts val="0"/>
              </a:spcBef>
              <a:spcAft>
                <a:spcPts val="0"/>
              </a:spcAft>
              <a:buClr>
                <a:schemeClr val="accent1"/>
              </a:buClr>
              <a:buChar char="–"/>
              <a:defRPr sz="1400">
                <a:solidFill>
                  <a:srgbClr val="3F4548"/>
                </a:solidFill>
                <a:latin typeface="+mn-lt"/>
              </a:defRPr>
            </a:lvl4pPr>
            <a:lvl5pPr marL="1792377" indent="-176222" algn="l">
              <a:spcBef>
                <a:spcPts val="0"/>
              </a:spcBef>
              <a:spcAft>
                <a:spcPts val="0"/>
              </a:spcAft>
              <a:buClr>
                <a:schemeClr val="accent1"/>
              </a:buClr>
              <a:buFont typeface="Arial"/>
              <a:buChar char="•"/>
              <a:defRPr sz="1200">
                <a:solidFill>
                  <a:srgbClr val="3F4548"/>
                </a:solidFill>
                <a:latin typeface="+mn-lt"/>
              </a:defRPr>
            </a:lvl5pPr>
            <a:lvl6pPr marL="2249600" indent="-176222" algn="l">
              <a:spcBef>
                <a:spcPts val="0"/>
              </a:spcBef>
              <a:spcAft>
                <a:spcPts val="0"/>
              </a:spcAft>
              <a:buClr>
                <a:srgbClr val="D9AB16"/>
              </a:buClr>
              <a:buChar char="»"/>
              <a:defRPr sz="1400">
                <a:solidFill>
                  <a:srgbClr val="0D2E64"/>
                </a:solidFill>
                <a:latin typeface="+mn-lt"/>
              </a:defRPr>
            </a:lvl6pPr>
            <a:lvl7pPr marL="2706823" indent="-176222" algn="l">
              <a:spcBef>
                <a:spcPts val="0"/>
              </a:spcBef>
              <a:spcAft>
                <a:spcPts val="0"/>
              </a:spcAft>
              <a:buClr>
                <a:srgbClr val="D9AB16"/>
              </a:buClr>
              <a:buChar char="»"/>
              <a:defRPr sz="1400">
                <a:solidFill>
                  <a:srgbClr val="0D2E64"/>
                </a:solidFill>
                <a:latin typeface="+mn-lt"/>
              </a:defRPr>
            </a:lvl7pPr>
            <a:lvl8pPr marL="3164046" indent="-176222" algn="l">
              <a:spcBef>
                <a:spcPts val="0"/>
              </a:spcBef>
              <a:spcAft>
                <a:spcPts val="0"/>
              </a:spcAft>
              <a:buClr>
                <a:srgbClr val="D9AB16"/>
              </a:buClr>
              <a:buChar char="»"/>
              <a:defRPr sz="1400">
                <a:solidFill>
                  <a:srgbClr val="0D2E64"/>
                </a:solidFill>
                <a:latin typeface="+mn-lt"/>
              </a:defRPr>
            </a:lvl8pPr>
            <a:lvl9pPr marL="3621269" indent="-176222" algn="l">
              <a:spcBef>
                <a:spcPts val="0"/>
              </a:spcBef>
              <a:spcAft>
                <a:spcPts val="0"/>
              </a:spcAft>
              <a:buClr>
                <a:srgbClr val="D9AB16"/>
              </a:buClr>
              <a:buChar char="»"/>
              <a:defRPr sz="1400">
                <a:solidFill>
                  <a:srgbClr val="0D2E64"/>
                </a:solidFill>
                <a:latin typeface="+mn-lt"/>
              </a:defRPr>
            </a:lvl9pPr>
          </a:lstStyle>
          <a:p>
            <a:endParaRPr lang="en-GB" dirty="0"/>
          </a:p>
        </p:txBody>
      </p:sp>
      <p:pic>
        <p:nvPicPr>
          <p:cNvPr id="10" name="Picture 9">
            <a:extLst>
              <a:ext uri="{FF2B5EF4-FFF2-40B4-BE49-F238E27FC236}">
                <a16:creationId xmlns:a16="http://schemas.microsoft.com/office/drawing/2014/main" id="{13568C05-C87E-4033-9E24-6426EC1F130D}"/>
              </a:ext>
            </a:extLst>
          </p:cNvPr>
          <p:cNvPicPr>
            <a:picLocks noChangeAspect="1"/>
          </p:cNvPicPr>
          <p:nvPr/>
        </p:nvPicPr>
        <p:blipFill>
          <a:blip r:embed="rId3"/>
          <a:stretch>
            <a:fillRect/>
          </a:stretch>
        </p:blipFill>
        <p:spPr>
          <a:xfrm>
            <a:off x="527054" y="3823667"/>
            <a:ext cx="5352922" cy="2134606"/>
          </a:xfrm>
          <a:prstGeom prst="rect">
            <a:avLst/>
          </a:prstGeom>
        </p:spPr>
      </p:pic>
      <p:pic>
        <p:nvPicPr>
          <p:cNvPr id="12" name="Picture 11">
            <a:extLst>
              <a:ext uri="{FF2B5EF4-FFF2-40B4-BE49-F238E27FC236}">
                <a16:creationId xmlns:a16="http://schemas.microsoft.com/office/drawing/2014/main" id="{9E7A5CD7-F73F-43CF-8F8B-B73993A63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36407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4"/>
          <p:cNvSpPr>
            <a:spLocks noGrp="1"/>
          </p:cNvSpPr>
          <p:nvPr>
            <p:ph type="title"/>
          </p:nvPr>
        </p:nvSpPr>
        <p:spPr bwMode="auto">
          <a:xfrm>
            <a:off x="545783" y="412526"/>
            <a:ext cx="11055349" cy="1143000"/>
          </a:xfrm>
        </p:spPr>
        <p:txBody>
          <a:bodyPr/>
          <a:lstStyle/>
          <a:p>
            <a:pPr>
              <a:defRPr/>
            </a:pPr>
            <a:r>
              <a:rPr lang="en-US" dirty="0"/>
              <a:t>Contents</a:t>
            </a:r>
            <a:endParaRPr lang="en-GB" dirty="0"/>
          </a:p>
        </p:txBody>
      </p:sp>
      <p:sp>
        <p:nvSpPr>
          <p:cNvPr id="5" name="Content Placeholder 5"/>
          <p:cNvSpPr>
            <a:spLocks noGrp="1"/>
          </p:cNvSpPr>
          <p:nvPr>
            <p:ph idx="1"/>
          </p:nvPr>
        </p:nvSpPr>
        <p:spPr bwMode="auto">
          <a:xfrm>
            <a:off x="527055" y="1196752"/>
            <a:ext cx="11055349" cy="5000847"/>
          </a:xfrm>
        </p:spPr>
        <p:txBody>
          <a:bodyPr/>
          <a:lstStyle/>
          <a:p>
            <a:pPr>
              <a:buFont typeface="Arial"/>
              <a:buChar char="•"/>
              <a:defRPr/>
            </a:pPr>
            <a:endParaRPr lang="en-US" sz="1400" dirty="0"/>
          </a:p>
          <a:p>
            <a:pPr>
              <a:buFont typeface="Arial"/>
              <a:buChar char="•"/>
              <a:defRPr/>
            </a:pPr>
            <a:r>
              <a:rPr lang="en-US" sz="1400" dirty="0"/>
              <a:t>Scope of study</a:t>
            </a:r>
          </a:p>
          <a:p>
            <a:pPr marL="0" indent="0">
              <a:buNone/>
              <a:defRPr/>
            </a:pPr>
            <a:endParaRPr lang="en-US" sz="1400" dirty="0"/>
          </a:p>
          <a:p>
            <a:pPr>
              <a:buFont typeface="Arial"/>
              <a:buChar char="•"/>
              <a:defRPr/>
            </a:pPr>
            <a:r>
              <a:rPr lang="en-US" sz="1400" dirty="0"/>
              <a:t>Data definitions</a:t>
            </a:r>
          </a:p>
          <a:p>
            <a:pPr marL="0" indent="0">
              <a:buNone/>
              <a:defRPr/>
            </a:pPr>
            <a:endParaRPr lang="en-US" sz="1400" dirty="0"/>
          </a:p>
          <a:p>
            <a:pPr>
              <a:buFont typeface="Arial"/>
              <a:buChar char="•"/>
              <a:defRPr/>
            </a:pPr>
            <a:r>
              <a:rPr lang="en-US" sz="1400" dirty="0"/>
              <a:t>Benchmark Indices</a:t>
            </a:r>
          </a:p>
          <a:p>
            <a:pPr>
              <a:buFont typeface="Arial"/>
              <a:buChar char="•"/>
              <a:defRPr/>
            </a:pPr>
            <a:endParaRPr lang="en-US" sz="1400" dirty="0"/>
          </a:p>
          <a:p>
            <a:pPr>
              <a:defRPr/>
            </a:pPr>
            <a:r>
              <a:rPr lang="en-US" sz="1400" dirty="0"/>
              <a:t>Own Damage Trends</a:t>
            </a:r>
          </a:p>
          <a:p>
            <a:pPr>
              <a:defRPr/>
            </a:pPr>
            <a:endParaRPr lang="en-US" sz="1400" dirty="0"/>
          </a:p>
          <a:p>
            <a:pPr>
              <a:defRPr/>
            </a:pPr>
            <a:r>
              <a:rPr lang="en-US" sz="1400" dirty="0"/>
              <a:t>Attritional Bodily Injury Trends</a:t>
            </a:r>
          </a:p>
          <a:p>
            <a:pPr>
              <a:defRPr/>
            </a:pPr>
            <a:endParaRPr lang="en-US" sz="1400" dirty="0"/>
          </a:p>
          <a:p>
            <a:pPr>
              <a:defRPr/>
            </a:pPr>
            <a:r>
              <a:rPr lang="en-US" sz="1400" dirty="0"/>
              <a:t>Large Bodily Injury Claims</a:t>
            </a:r>
          </a:p>
          <a:p>
            <a:pPr>
              <a:defRPr/>
            </a:pPr>
            <a:endParaRPr lang="en-US" sz="1400" dirty="0"/>
          </a:p>
          <a:p>
            <a:pPr>
              <a:defRPr/>
            </a:pPr>
            <a:r>
              <a:rPr lang="en-US" sz="1400" dirty="0"/>
              <a:t>Thoughts for the future</a:t>
            </a:r>
          </a:p>
          <a:p>
            <a:pPr>
              <a:defRPr/>
            </a:pPr>
            <a:endParaRPr lang="en-US" sz="1400" dirty="0"/>
          </a:p>
          <a:p>
            <a:pPr>
              <a:defRPr/>
            </a:pPr>
            <a:r>
              <a:rPr lang="en-US" sz="1400" dirty="0"/>
              <a:t>Next steps</a:t>
            </a:r>
          </a:p>
          <a:p>
            <a:pPr marL="0" indent="0">
              <a:buNone/>
              <a:defRPr/>
            </a:pPr>
            <a:endParaRPr lang="en-US" sz="1400" dirty="0"/>
          </a:p>
          <a:p>
            <a:pPr>
              <a:defRPr/>
            </a:pPr>
            <a:r>
              <a:rPr lang="en-US" sz="1400" dirty="0"/>
              <a:t>Q&amp;A</a:t>
            </a:r>
          </a:p>
          <a:p>
            <a:pPr>
              <a:defRPr/>
            </a:pPr>
            <a:endParaRPr lang="en-US" sz="1400" dirty="0"/>
          </a:p>
          <a:p>
            <a:pPr>
              <a:defRPr/>
            </a:pPr>
            <a:r>
              <a:rPr lang="en-US" sz="1400" dirty="0"/>
              <a:t>Limitations </a:t>
            </a:r>
          </a:p>
          <a:p>
            <a:pPr>
              <a:defRPr/>
            </a:pPr>
            <a:endParaRPr lang="en-US" sz="1400" dirty="0"/>
          </a:p>
          <a:p>
            <a:pPr>
              <a:defRPr/>
            </a:pPr>
            <a:r>
              <a:rPr lang="en-US" sz="1400" dirty="0"/>
              <a:t>Appendices</a:t>
            </a:r>
          </a:p>
          <a:p>
            <a:pPr>
              <a:defRPr/>
            </a:pPr>
            <a:endParaRPr lang="en-US" sz="1400" dirty="0"/>
          </a:p>
        </p:txBody>
      </p:sp>
      <p:sp>
        <p:nvSpPr>
          <p:cNvPr id="6" name="Date Placeholder 3"/>
          <p:cNvSpPr>
            <a:spLocks noGrp="1"/>
          </p:cNvSpPr>
          <p:nvPr>
            <p:ph type="dt" sz="half" idx="10"/>
          </p:nvPr>
        </p:nvSpPr>
        <p:spPr bwMode="auto"/>
        <p:txBody>
          <a:bodyPr/>
          <a:lstStyle/>
          <a:p>
            <a:pPr>
              <a:defRPr/>
            </a:pPr>
            <a:r>
              <a:rPr lang="en-US" dirty="0"/>
              <a:t>21.11.2022</a:t>
            </a:r>
          </a:p>
        </p:txBody>
      </p:sp>
      <p:pic>
        <p:nvPicPr>
          <p:cNvPr id="7" name="Picture 6">
            <a:extLst>
              <a:ext uri="{FF2B5EF4-FFF2-40B4-BE49-F238E27FC236}">
                <a16:creationId xmlns:a16="http://schemas.microsoft.com/office/drawing/2014/main" id="{1CFD2F46-D745-436A-95A5-1B3AEBB81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Large Bodily Injury Ultimate Frequency</a:t>
            </a:r>
            <a:endParaRPr lang="en-US" b="0" i="0" u="none" strike="noStrike" dirty="0">
              <a:latin typeface="Arial"/>
            </a:endParaRPr>
          </a:p>
        </p:txBody>
      </p:sp>
      <p:sp>
        <p:nvSpPr>
          <p:cNvPr id="5" name="Date Placeholder 2"/>
          <p:cNvSpPr>
            <a:spLocks noGrp="1"/>
          </p:cNvSpPr>
          <p:nvPr>
            <p:ph type="dt" sz="half" idx="10"/>
          </p:nvPr>
        </p:nvSpPr>
        <p:spPr bwMode="auto"/>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8" name="Content Placeholder 5"/>
          <p:cNvSpPr>
            <a:spLocks noGrp="1"/>
          </p:cNvSpPr>
          <p:nvPr>
            <p:ph idx="1"/>
          </p:nvPr>
        </p:nvSpPr>
        <p:spPr bwMode="auto">
          <a:xfrm>
            <a:off x="6719743" y="1334922"/>
            <a:ext cx="4772641" cy="4494497"/>
          </a:xfrm>
        </p:spPr>
        <p:txBody>
          <a:bodyPr/>
          <a:lstStyle/>
          <a:p>
            <a:pPr marL="0" indent="0">
              <a:buNone/>
              <a:defRPr/>
            </a:pPr>
            <a:endParaRPr lang="en-GB" sz="1700" dirty="0">
              <a:solidFill>
                <a:srgbClr val="FF0000"/>
              </a:solidFill>
            </a:endParaRPr>
          </a:p>
          <a:p>
            <a:pPr>
              <a:defRPr/>
            </a:pPr>
            <a:r>
              <a:rPr lang="en-US" sz="1700" dirty="0">
                <a:solidFill>
                  <a:schemeClr val="tx1"/>
                </a:solidFill>
              </a:rPr>
              <a:t>Ultimate large loss frequency appears to be increasing over time:</a:t>
            </a:r>
          </a:p>
          <a:p>
            <a:pPr marL="0" indent="0">
              <a:buNone/>
              <a:defRPr/>
            </a:pPr>
            <a:endParaRPr lang="en-US" sz="1700" dirty="0">
              <a:solidFill>
                <a:schemeClr val="tx1"/>
              </a:solidFill>
            </a:endParaRPr>
          </a:p>
          <a:p>
            <a:pPr lvl="1">
              <a:buFont typeface="Wingdings" panose="05000000000000000000" pitchFamily="2" charset="2"/>
              <a:buChar char="Ø"/>
              <a:defRPr/>
            </a:pPr>
            <a:r>
              <a:rPr lang="en-US" sz="1700" dirty="0">
                <a:solidFill>
                  <a:schemeClr val="tx1"/>
                </a:solidFill>
              </a:rPr>
              <a:t>Trending from 2010-19 suggests annual increase of 8.6%</a:t>
            </a:r>
          </a:p>
          <a:p>
            <a:pPr lvl="1">
              <a:buFont typeface="Wingdings" panose="05000000000000000000" pitchFamily="2" charset="2"/>
              <a:buChar char="Ø"/>
              <a:defRPr/>
            </a:pPr>
            <a:r>
              <a:rPr lang="en-US" sz="1700" dirty="0">
                <a:solidFill>
                  <a:schemeClr val="tx1"/>
                </a:solidFill>
              </a:rPr>
              <a:t>Trending from 2014-19 suggests annual increase of 4.7%</a:t>
            </a:r>
          </a:p>
          <a:p>
            <a:pPr lvl="1">
              <a:buFont typeface="Wingdings" panose="05000000000000000000" pitchFamily="2" charset="2"/>
              <a:buChar char="Ø"/>
              <a:defRPr/>
            </a:pPr>
            <a:r>
              <a:rPr lang="en-US" sz="1700" dirty="0">
                <a:solidFill>
                  <a:schemeClr val="tx1"/>
                </a:solidFill>
              </a:rPr>
              <a:t>2019 looks like it will show the first large loss frequency reduction since 2014.</a:t>
            </a:r>
          </a:p>
          <a:p>
            <a:pPr lvl="1">
              <a:buFont typeface="Wingdings" panose="05000000000000000000" pitchFamily="2" charset="2"/>
              <a:buChar char="Ø"/>
              <a:defRPr/>
            </a:pPr>
            <a:r>
              <a:rPr lang="en-US" sz="1700" dirty="0">
                <a:solidFill>
                  <a:schemeClr val="tx1"/>
                </a:solidFill>
              </a:rPr>
              <a:t>If we project to ultimate based on settled data, there is also an increasing trend until 2017, but both 2018 and 2019 show reductions.</a:t>
            </a:r>
          </a:p>
        </p:txBody>
      </p:sp>
      <p:graphicFrame>
        <p:nvGraphicFramePr>
          <p:cNvPr id="11" name="Chart 10">
            <a:extLst>
              <a:ext uri="{FF2B5EF4-FFF2-40B4-BE49-F238E27FC236}">
                <a16:creationId xmlns:a16="http://schemas.microsoft.com/office/drawing/2014/main" id="{F2200291-50DA-4E1F-B3CA-47F6981B246C}"/>
              </a:ext>
            </a:extLst>
          </p:cNvPr>
          <p:cNvGraphicFramePr>
            <a:graphicFrameLocks/>
          </p:cNvGraphicFramePr>
          <p:nvPr>
            <p:extLst>
              <p:ext uri="{D42A27DB-BD31-4B8C-83A1-F6EECF244321}">
                <p14:modId xmlns:p14="http://schemas.microsoft.com/office/powerpoint/2010/main" val="2490681499"/>
              </p:ext>
            </p:extLst>
          </p:nvPr>
        </p:nvGraphicFramePr>
        <p:xfrm>
          <a:off x="293478" y="1479873"/>
          <a:ext cx="6434049" cy="4204593"/>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a:extLst>
              <a:ext uri="{FF2B5EF4-FFF2-40B4-BE49-F238E27FC236}">
                <a16:creationId xmlns:a16="http://schemas.microsoft.com/office/drawing/2014/main" id="{D39848F0-9446-4DA3-9393-497055D97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108167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Large Bodily Injury Ultimate Severity</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8" name="Content Placeholder 5"/>
          <p:cNvSpPr>
            <a:spLocks noGrp="1"/>
          </p:cNvSpPr>
          <p:nvPr>
            <p:ph idx="1"/>
          </p:nvPr>
        </p:nvSpPr>
        <p:spPr bwMode="auto">
          <a:xfrm>
            <a:off x="6719743" y="1334922"/>
            <a:ext cx="4772641" cy="4494497"/>
          </a:xfrm>
        </p:spPr>
        <p:txBody>
          <a:bodyPr/>
          <a:lstStyle/>
          <a:p>
            <a:pPr marL="0" indent="0">
              <a:buNone/>
              <a:defRPr/>
            </a:pPr>
            <a:endParaRPr lang="en-GB" sz="1700" dirty="0">
              <a:solidFill>
                <a:srgbClr val="FF0000"/>
              </a:solidFill>
            </a:endParaRPr>
          </a:p>
          <a:p>
            <a:pPr>
              <a:defRPr/>
            </a:pPr>
            <a:r>
              <a:rPr lang="en-US" sz="1700" dirty="0">
                <a:solidFill>
                  <a:schemeClr val="tx1"/>
                </a:solidFill>
              </a:rPr>
              <a:t>Although there is some volatility in the figures, ultimate severity also seems to be increasing over time:</a:t>
            </a:r>
          </a:p>
          <a:p>
            <a:pPr marL="0" indent="0">
              <a:buNone/>
              <a:defRPr/>
            </a:pPr>
            <a:endParaRPr lang="en-US" sz="1700" dirty="0">
              <a:solidFill>
                <a:schemeClr val="tx1"/>
              </a:solidFill>
            </a:endParaRPr>
          </a:p>
          <a:p>
            <a:pPr lvl="1">
              <a:buFont typeface="Wingdings" panose="05000000000000000000" pitchFamily="2" charset="2"/>
              <a:buChar char="Ø"/>
              <a:defRPr/>
            </a:pPr>
            <a:r>
              <a:rPr lang="en-US" sz="1700" dirty="0">
                <a:solidFill>
                  <a:schemeClr val="tx1"/>
                </a:solidFill>
              </a:rPr>
              <a:t>Trending from 2010-19 and 2013-19 suggests annual inflation of 4.5%</a:t>
            </a:r>
          </a:p>
          <a:p>
            <a:pPr lvl="1">
              <a:buFont typeface="Wingdings" panose="05000000000000000000" pitchFamily="2" charset="2"/>
              <a:buChar char="Ø"/>
              <a:defRPr/>
            </a:pPr>
            <a:r>
              <a:rPr lang="en-US" sz="1700" dirty="0">
                <a:solidFill>
                  <a:schemeClr val="tx1"/>
                </a:solidFill>
              </a:rPr>
              <a:t>2020 and 2021 are too immature to take into account at this stage</a:t>
            </a:r>
          </a:p>
          <a:p>
            <a:pPr lvl="1">
              <a:buFont typeface="Wingdings" panose="05000000000000000000" pitchFamily="2" charset="2"/>
              <a:buChar char="Ø"/>
              <a:defRPr/>
            </a:pPr>
            <a:r>
              <a:rPr lang="en-US" sz="1700" dirty="0">
                <a:solidFill>
                  <a:schemeClr val="tx1"/>
                </a:solidFill>
              </a:rPr>
              <a:t>Note that increasing frequency of large losses could be artificially dampen severity increases</a:t>
            </a:r>
          </a:p>
          <a:p>
            <a:pPr lvl="1">
              <a:buFont typeface="Wingdings" panose="05000000000000000000" pitchFamily="2" charset="2"/>
              <a:buChar char="Ø"/>
              <a:defRPr/>
            </a:pPr>
            <a:r>
              <a:rPr lang="en-US" sz="1700" dirty="0">
                <a:solidFill>
                  <a:schemeClr val="tx1"/>
                </a:solidFill>
              </a:rPr>
              <a:t>If we project to ultimate based on paid data, there is also an increasing trend until 2017, but 2018 and 2019 are expected to end up at 2013/14 levels.</a:t>
            </a:r>
          </a:p>
          <a:p>
            <a:pPr marL="449285" lvl="1" indent="0">
              <a:buNone/>
              <a:defRPr/>
            </a:pPr>
            <a:endParaRPr lang="en-US" sz="1700" dirty="0">
              <a:solidFill>
                <a:schemeClr val="tx1"/>
              </a:solidFill>
            </a:endParaRPr>
          </a:p>
        </p:txBody>
      </p:sp>
      <p:graphicFrame>
        <p:nvGraphicFramePr>
          <p:cNvPr id="12" name="Chart 11">
            <a:extLst>
              <a:ext uri="{FF2B5EF4-FFF2-40B4-BE49-F238E27FC236}">
                <a16:creationId xmlns:a16="http://schemas.microsoft.com/office/drawing/2014/main" id="{CD2A0CCC-6578-43D4-9B6D-EC4AA55A41C4}"/>
              </a:ext>
            </a:extLst>
          </p:cNvPr>
          <p:cNvGraphicFramePr>
            <a:graphicFrameLocks/>
          </p:cNvGraphicFramePr>
          <p:nvPr>
            <p:extLst>
              <p:ext uri="{D42A27DB-BD31-4B8C-83A1-F6EECF244321}">
                <p14:modId xmlns:p14="http://schemas.microsoft.com/office/powerpoint/2010/main" val="1124589509"/>
              </p:ext>
            </p:extLst>
          </p:nvPr>
        </p:nvGraphicFramePr>
        <p:xfrm>
          <a:off x="119337" y="1379159"/>
          <a:ext cx="6510386" cy="4354097"/>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a:extLst>
              <a:ext uri="{FF2B5EF4-FFF2-40B4-BE49-F238E27FC236}">
                <a16:creationId xmlns:a16="http://schemas.microsoft.com/office/drawing/2014/main" id="{EA891802-EAE1-4436-B7D0-EA67613E8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13931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Thoughts for the future</a:t>
            </a:r>
            <a:endParaRPr dirty="0"/>
          </a:p>
        </p:txBody>
      </p:sp>
      <p:sp>
        <p:nvSpPr>
          <p:cNvPr id="5" name="Date Placeholder 2"/>
          <p:cNvSpPr>
            <a:spLocks noGrp="1"/>
          </p:cNvSpPr>
          <p:nvPr>
            <p:ph type="dt" sz="half" idx="10"/>
          </p:nvPr>
        </p:nvSpPr>
        <p:spPr bwMode="auto"/>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sp>
        <p:nvSpPr>
          <p:cNvPr id="16" name="TextBox 15">
            <a:extLst>
              <a:ext uri="{FF2B5EF4-FFF2-40B4-BE49-F238E27FC236}">
                <a16:creationId xmlns:a16="http://schemas.microsoft.com/office/drawing/2014/main" id="{D79140C8-59D6-428F-8C3E-112D1CDBA1C5}"/>
              </a:ext>
            </a:extLst>
          </p:cNvPr>
          <p:cNvSpPr txBox="1"/>
          <p:nvPr/>
        </p:nvSpPr>
        <p:spPr>
          <a:xfrm>
            <a:off x="587896" y="3073394"/>
            <a:ext cx="4283967" cy="369331"/>
          </a:xfrm>
          <a:prstGeom prst="rect">
            <a:avLst/>
          </a:prstGeom>
          <a:noFill/>
        </p:spPr>
        <p:txBody>
          <a:bodyPr wrap="square" rtlCol="0">
            <a:spAutoFit/>
          </a:bodyPr>
          <a:lstStyle/>
          <a:p>
            <a:r>
              <a:rPr lang="en-US" sz="900" dirty="0"/>
              <a:t>Source: WTW 2022 Salary Budget Planning Survey Report – Asia Pacific (July 2022 edition)</a:t>
            </a:r>
            <a:endParaRPr lang="en-GB" sz="900" dirty="0"/>
          </a:p>
        </p:txBody>
      </p:sp>
      <p:sp>
        <p:nvSpPr>
          <p:cNvPr id="17" name="TextBox 16">
            <a:extLst>
              <a:ext uri="{FF2B5EF4-FFF2-40B4-BE49-F238E27FC236}">
                <a16:creationId xmlns:a16="http://schemas.microsoft.com/office/drawing/2014/main" id="{38E953AA-1663-4B13-823D-62FFE9F0388E}"/>
              </a:ext>
            </a:extLst>
          </p:cNvPr>
          <p:cNvSpPr txBox="1"/>
          <p:nvPr/>
        </p:nvSpPr>
        <p:spPr bwMode="auto">
          <a:xfrm>
            <a:off x="587896" y="5785169"/>
            <a:ext cx="4032448" cy="230832"/>
          </a:xfrm>
          <a:prstGeom prst="rect">
            <a:avLst/>
          </a:prstGeom>
          <a:noFill/>
        </p:spPr>
        <p:txBody>
          <a:bodyPr wrap="square" rtlCol="0">
            <a:spAutoFit/>
          </a:bodyPr>
          <a:lstStyle/>
          <a:p>
            <a:r>
              <a:rPr lang="en-US" sz="900" dirty="0"/>
              <a:t>Source: WTW 2022 Global Medical Trends Survey Report</a:t>
            </a:r>
            <a:endParaRPr lang="en-GB" sz="900" dirty="0"/>
          </a:p>
        </p:txBody>
      </p:sp>
      <p:graphicFrame>
        <p:nvGraphicFramePr>
          <p:cNvPr id="22" name="Chart 21">
            <a:extLst>
              <a:ext uri="{FF2B5EF4-FFF2-40B4-BE49-F238E27FC236}">
                <a16:creationId xmlns:a16="http://schemas.microsoft.com/office/drawing/2014/main" id="{68076D62-083D-415C-AF5A-28441B3C62AF}"/>
              </a:ext>
            </a:extLst>
          </p:cNvPr>
          <p:cNvGraphicFramePr>
            <a:graphicFrameLocks/>
          </p:cNvGraphicFramePr>
          <p:nvPr>
            <p:extLst>
              <p:ext uri="{D42A27DB-BD31-4B8C-83A1-F6EECF244321}">
                <p14:modId xmlns:p14="http://schemas.microsoft.com/office/powerpoint/2010/main" val="360854932"/>
              </p:ext>
            </p:extLst>
          </p:nvPr>
        </p:nvGraphicFramePr>
        <p:xfrm>
          <a:off x="587896" y="3445722"/>
          <a:ext cx="4572000" cy="2376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F49F4402-3235-4CBE-A33C-540C1AC4B1DB}"/>
              </a:ext>
            </a:extLst>
          </p:cNvPr>
          <p:cNvGraphicFramePr>
            <a:graphicFrameLocks/>
          </p:cNvGraphicFramePr>
          <p:nvPr>
            <p:extLst>
              <p:ext uri="{D42A27DB-BD31-4B8C-83A1-F6EECF244321}">
                <p14:modId xmlns:p14="http://schemas.microsoft.com/office/powerpoint/2010/main" val="1280381331"/>
              </p:ext>
            </p:extLst>
          </p:nvPr>
        </p:nvGraphicFramePr>
        <p:xfrm>
          <a:off x="587896" y="1233819"/>
          <a:ext cx="3390251" cy="1839576"/>
        </p:xfrm>
        <a:graphic>
          <a:graphicData uri="http://schemas.openxmlformats.org/drawingml/2006/chart">
            <c:chart xmlns:c="http://schemas.openxmlformats.org/drawingml/2006/chart" xmlns:r="http://schemas.openxmlformats.org/officeDocument/2006/relationships" r:id="rId3"/>
          </a:graphicData>
        </a:graphic>
      </p:graphicFrame>
      <p:sp>
        <p:nvSpPr>
          <p:cNvPr id="29" name="Content Placeholder 10">
            <a:extLst>
              <a:ext uri="{FF2B5EF4-FFF2-40B4-BE49-F238E27FC236}">
                <a16:creationId xmlns:a16="http://schemas.microsoft.com/office/drawing/2014/main" id="{04036826-7BA9-4880-AC07-E74C8C191872}"/>
              </a:ext>
            </a:extLst>
          </p:cNvPr>
          <p:cNvSpPr>
            <a:spLocks noGrp="1"/>
          </p:cNvSpPr>
          <p:nvPr>
            <p:ph idx="1"/>
          </p:nvPr>
        </p:nvSpPr>
        <p:spPr bwMode="auto">
          <a:xfrm>
            <a:off x="5600316" y="1233819"/>
            <a:ext cx="5824275" cy="1990651"/>
          </a:xfrm>
        </p:spPr>
        <p:txBody>
          <a:bodyPr/>
          <a:lstStyle/>
          <a:p>
            <a:r>
              <a:rPr lang="en-US" sz="1800" dirty="0"/>
              <a:t>Will global supply chain conditions improve further?</a:t>
            </a:r>
          </a:p>
          <a:p>
            <a:endParaRPr lang="en-US" sz="1800" dirty="0"/>
          </a:p>
          <a:p>
            <a:r>
              <a:rPr lang="en-US" sz="1800" dirty="0"/>
              <a:t>Will claim frequency continue to increase in 2023?</a:t>
            </a:r>
            <a:endParaRPr lang="en-GB" sz="1800" dirty="0"/>
          </a:p>
          <a:p>
            <a:endParaRPr lang="en-US" sz="1800" dirty="0"/>
          </a:p>
          <a:p>
            <a:r>
              <a:rPr lang="en-US" sz="1800" dirty="0"/>
              <a:t>Will higher projected medical costs lead to larger BI claims?</a:t>
            </a:r>
            <a:endParaRPr lang="en-GB" sz="1800" dirty="0"/>
          </a:p>
          <a:p>
            <a:endParaRPr lang="en-US" sz="1800" dirty="0"/>
          </a:p>
          <a:p>
            <a:r>
              <a:rPr lang="en-US" sz="1800" dirty="0"/>
              <a:t>Impact of aggressive adjustments in US interest rates on Ringgit</a:t>
            </a:r>
          </a:p>
          <a:p>
            <a:endParaRPr lang="en-US" sz="1800" dirty="0"/>
          </a:p>
          <a:p>
            <a:r>
              <a:rPr lang="en-US" sz="1800" dirty="0"/>
              <a:t>Impact of Civil Law (Amendment) Act 2019 (CLAA2019)</a:t>
            </a:r>
          </a:p>
          <a:p>
            <a:pPr marL="447697" lvl="1" indent="0">
              <a:buNone/>
            </a:pPr>
            <a:r>
              <a:rPr lang="en-US" sz="1600" dirty="0"/>
              <a:t>- apply to cause of action accrued after 1</a:t>
            </a:r>
            <a:r>
              <a:rPr lang="en-US" sz="1600" baseline="30000" dirty="0"/>
              <a:t>st</a:t>
            </a:r>
            <a:r>
              <a:rPr lang="en-US" sz="1600" dirty="0"/>
              <a:t> Sep 2019</a:t>
            </a:r>
          </a:p>
          <a:p>
            <a:pPr marL="447697" lvl="1" indent="0">
              <a:buNone/>
            </a:pPr>
            <a:r>
              <a:rPr lang="en-US" sz="1600" dirty="0"/>
              <a:t>- Age limit in loss of earning assessment for loss of dependency and for personal injury from 55 to 60 years old</a:t>
            </a:r>
          </a:p>
          <a:p>
            <a:endParaRPr lang="en-GB" sz="1800" dirty="0"/>
          </a:p>
          <a:p>
            <a:endParaRPr lang="en-GB" sz="1800" dirty="0"/>
          </a:p>
          <a:p>
            <a:endParaRPr lang="en-GB" dirty="0"/>
          </a:p>
          <a:p>
            <a:endParaRPr lang="en-GB" dirty="0"/>
          </a:p>
          <a:p>
            <a:endParaRPr lang="en-GB" dirty="0"/>
          </a:p>
        </p:txBody>
      </p:sp>
      <p:pic>
        <p:nvPicPr>
          <p:cNvPr id="12" name="Picture 11">
            <a:extLst>
              <a:ext uri="{FF2B5EF4-FFF2-40B4-BE49-F238E27FC236}">
                <a16:creationId xmlns:a16="http://schemas.microsoft.com/office/drawing/2014/main" id="{DEED93C0-1FEA-4BDC-8420-184C9CA1D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Next steps</a:t>
            </a:r>
            <a:endParaRPr dirty="0"/>
          </a:p>
        </p:txBody>
      </p:sp>
      <p:sp>
        <p:nvSpPr>
          <p:cNvPr id="5" name="Date Placeholder 2"/>
          <p:cNvSpPr>
            <a:spLocks noGrp="1"/>
          </p:cNvSpPr>
          <p:nvPr>
            <p:ph type="dt" sz="half" idx="10"/>
          </p:nvPr>
        </p:nvSpPr>
        <p:spPr bwMode="auto"/>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sp>
        <p:nvSpPr>
          <p:cNvPr id="8" name="Content Placeholder 5"/>
          <p:cNvSpPr>
            <a:spLocks noGrp="1"/>
          </p:cNvSpPr>
          <p:nvPr>
            <p:ph idx="1"/>
          </p:nvPr>
        </p:nvSpPr>
        <p:spPr bwMode="auto">
          <a:xfrm>
            <a:off x="512614" y="1556792"/>
            <a:ext cx="11152339" cy="4454798"/>
          </a:xfrm>
        </p:spPr>
        <p:txBody>
          <a:bodyPr/>
          <a:lstStyle/>
          <a:p>
            <a:pPr>
              <a:defRPr/>
            </a:pPr>
            <a:r>
              <a:rPr lang="en-US" dirty="0"/>
              <a:t>Finish the analysis for private cars </a:t>
            </a:r>
            <a:endParaRPr lang="en-US" sz="2000" dirty="0">
              <a:latin typeface="Arial"/>
            </a:endParaRPr>
          </a:p>
          <a:p>
            <a:pPr>
              <a:spcBef>
                <a:spcPts val="0"/>
              </a:spcBef>
              <a:spcAft>
                <a:spcPts val="0"/>
              </a:spcAft>
              <a:defRPr/>
            </a:pPr>
            <a:r>
              <a:rPr lang="en-US" sz="2000" dirty="0">
                <a:latin typeface="Arial"/>
              </a:rPr>
              <a:t>Incorporate YE 2022 data into the analysis </a:t>
            </a:r>
          </a:p>
          <a:p>
            <a:pPr>
              <a:spcBef>
                <a:spcPts val="0"/>
              </a:spcBef>
              <a:spcAft>
                <a:spcPts val="0"/>
              </a:spcAft>
              <a:defRPr/>
            </a:pPr>
            <a:r>
              <a:rPr lang="en-US" dirty="0">
                <a:latin typeface="Arial"/>
              </a:rPr>
              <a:t>Increase the large threshold to </a:t>
            </a:r>
            <a:r>
              <a:rPr lang="en-US" sz="2000" dirty="0">
                <a:latin typeface="Arial"/>
              </a:rPr>
              <a:t>1m</a:t>
            </a:r>
          </a:p>
          <a:p>
            <a:pPr>
              <a:defRPr/>
            </a:pPr>
            <a:r>
              <a:rPr lang="en-GB" dirty="0"/>
              <a:t>Explore the trends in other motor classes (commercial vehicles, trucks, two-wheelers…)</a:t>
            </a:r>
            <a:endParaRPr dirty="0"/>
          </a:p>
          <a:p>
            <a:pPr>
              <a:defRPr/>
            </a:pPr>
            <a:r>
              <a:rPr lang="en-GB" dirty="0"/>
              <a:t>Investigate trends in different regions within Malaysia</a:t>
            </a:r>
          </a:p>
          <a:p>
            <a:pPr>
              <a:defRPr/>
            </a:pPr>
            <a:r>
              <a:rPr lang="en-GB" dirty="0"/>
              <a:t>Collaborate with the Machine Learning in Reserving WP</a:t>
            </a:r>
            <a:endParaRPr dirty="0"/>
          </a:p>
          <a:p>
            <a:pPr>
              <a:defRPr/>
            </a:pPr>
            <a:r>
              <a:rPr lang="en-GB" dirty="0"/>
              <a:t>Obtain market feedback  </a:t>
            </a:r>
            <a:endParaRPr dirty="0"/>
          </a:p>
        </p:txBody>
      </p:sp>
      <p:pic>
        <p:nvPicPr>
          <p:cNvPr id="10" name="Picture 9">
            <a:extLst>
              <a:ext uri="{FF2B5EF4-FFF2-40B4-BE49-F238E27FC236}">
                <a16:creationId xmlns:a16="http://schemas.microsoft.com/office/drawing/2014/main" id="{0FDCF478-6629-47E4-BE58-19402BD31F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83491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Group Members</a:t>
            </a:r>
          </a:p>
        </p:txBody>
      </p:sp>
      <p:sp>
        <p:nvSpPr>
          <p:cNvPr id="4" name="Date Placeholder 3"/>
          <p:cNvSpPr>
            <a:spLocks noGrp="1"/>
          </p:cNvSpPr>
          <p:nvPr>
            <p:ph type="dt" sz="half" idx="10"/>
          </p:nvPr>
        </p:nvSpPr>
        <p:spPr/>
        <p:txBody>
          <a:bodyPr/>
          <a:lstStyle/>
          <a:p>
            <a:r>
              <a:rPr lang="en-US" dirty="0"/>
              <a:t>21.11.2022</a:t>
            </a:r>
          </a:p>
          <a:p>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graphicFrame>
        <p:nvGraphicFramePr>
          <p:cNvPr id="11" name="Content Placeholder 8"/>
          <p:cNvGraphicFramePr>
            <a:graphicFrameLocks noGrp="1"/>
          </p:cNvGraphicFramePr>
          <p:nvPr>
            <p:ph idx="1"/>
            <p:extLst>
              <p:ext uri="{D42A27DB-BD31-4B8C-83A1-F6EECF244321}">
                <p14:modId xmlns:p14="http://schemas.microsoft.com/office/powerpoint/2010/main" val="1468227154"/>
              </p:ext>
            </p:extLst>
          </p:nvPr>
        </p:nvGraphicFramePr>
        <p:xfrm>
          <a:off x="512763" y="1557338"/>
          <a:ext cx="2959895" cy="2499360"/>
        </p:xfrm>
        <a:graphic>
          <a:graphicData uri="http://schemas.openxmlformats.org/drawingml/2006/table">
            <a:tbl>
              <a:tblPr firstRow="1" bandRow="1">
                <a:tableStyleId>{5C22544A-7EE6-4342-B048-85BDC9FD1C3A}</a:tableStyleId>
              </a:tblPr>
              <a:tblGrid>
                <a:gridCol w="2959895">
                  <a:extLst>
                    <a:ext uri="{9D8B030D-6E8A-4147-A177-3AD203B41FA5}">
                      <a16:colId xmlns:a16="http://schemas.microsoft.com/office/drawing/2014/main" val="3303268385"/>
                    </a:ext>
                  </a:extLst>
                </a:gridCol>
              </a:tblGrid>
              <a:tr h="242253">
                <a:tc>
                  <a:txBody>
                    <a:bodyPr/>
                    <a:lstStyle/>
                    <a:p>
                      <a:r>
                        <a:rPr lang="en-US" sz="2800" dirty="0" err="1"/>
                        <a:t>IFoA</a:t>
                      </a:r>
                      <a:r>
                        <a:rPr lang="en-US" sz="2800" dirty="0"/>
                        <a:t> Members</a:t>
                      </a:r>
                    </a:p>
                  </a:txBody>
                  <a:tcPr marL="183114" marR="183114"/>
                </a:tc>
                <a:extLst>
                  <a:ext uri="{0D108BD9-81ED-4DB2-BD59-A6C34878D82A}">
                    <a16:rowId xmlns:a16="http://schemas.microsoft.com/office/drawing/2014/main" val="3451306444"/>
                  </a:ext>
                </a:extLst>
              </a:tr>
              <a:tr h="317058">
                <a:tc>
                  <a:txBody>
                    <a:bodyPr/>
                    <a:lstStyle/>
                    <a:p>
                      <a:r>
                        <a:rPr lang="en-US" sz="2000" dirty="0"/>
                        <a:t>Adam George</a:t>
                      </a:r>
                    </a:p>
                  </a:txBody>
                  <a:tcPr marL="183114" marR="183114"/>
                </a:tc>
                <a:extLst>
                  <a:ext uri="{0D108BD9-81ED-4DB2-BD59-A6C34878D82A}">
                    <a16:rowId xmlns:a16="http://schemas.microsoft.com/office/drawing/2014/main" val="2787463106"/>
                  </a:ext>
                </a:extLst>
              </a:tr>
              <a:tr h="317058">
                <a:tc>
                  <a:txBody>
                    <a:bodyPr/>
                    <a:lstStyle/>
                    <a:p>
                      <a:r>
                        <a:rPr lang="en-US" sz="2000" dirty="0"/>
                        <a:t>Christine Sun</a:t>
                      </a:r>
                    </a:p>
                  </a:txBody>
                  <a:tcPr marL="183114" marR="183114"/>
                </a:tc>
                <a:extLst>
                  <a:ext uri="{0D108BD9-81ED-4DB2-BD59-A6C34878D82A}">
                    <a16:rowId xmlns:a16="http://schemas.microsoft.com/office/drawing/2014/main" val="476850879"/>
                  </a:ext>
                </a:extLst>
              </a:tr>
              <a:tr h="317058">
                <a:tc>
                  <a:txBody>
                    <a:bodyPr/>
                    <a:lstStyle/>
                    <a:p>
                      <a:r>
                        <a:rPr lang="en-US" sz="2000" dirty="0"/>
                        <a:t>Darren Murch</a:t>
                      </a:r>
                    </a:p>
                  </a:txBody>
                  <a:tcPr marL="183114" marR="183114"/>
                </a:tc>
                <a:extLst>
                  <a:ext uri="{0D108BD9-81ED-4DB2-BD59-A6C34878D82A}">
                    <a16:rowId xmlns:a16="http://schemas.microsoft.com/office/drawing/2014/main" val="2564065894"/>
                  </a:ext>
                </a:extLst>
              </a:tr>
              <a:tr h="317058">
                <a:tc>
                  <a:txBody>
                    <a:bodyPr/>
                    <a:lstStyle/>
                    <a:p>
                      <a:pPr marL="0" marR="0" lvl="0" indent="0" algn="l" defTabSz="914446" eaLnBrk="1" fontAlgn="auto" latinLnBrk="0" hangingPunct="1">
                        <a:lnSpc>
                          <a:spcPct val="100000"/>
                        </a:lnSpc>
                        <a:spcBef>
                          <a:spcPts val="0"/>
                        </a:spcBef>
                        <a:spcAft>
                          <a:spcPts val="0"/>
                        </a:spcAft>
                        <a:buClrTx/>
                        <a:buSzTx/>
                        <a:buFontTx/>
                        <a:buNone/>
                        <a:tabLst/>
                        <a:defRPr/>
                      </a:pPr>
                      <a:r>
                        <a:rPr lang="en-US" sz="2000" dirty="0"/>
                        <a:t>Charchit Agrawal</a:t>
                      </a:r>
                    </a:p>
                  </a:txBody>
                  <a:tcPr marL="183114" marR="183114"/>
                </a:tc>
                <a:extLst>
                  <a:ext uri="{0D108BD9-81ED-4DB2-BD59-A6C34878D82A}">
                    <a16:rowId xmlns:a16="http://schemas.microsoft.com/office/drawing/2014/main" val="2627563543"/>
                  </a:ext>
                </a:extLst>
              </a:tr>
              <a:tr h="317058">
                <a:tc>
                  <a:txBody>
                    <a:bodyPr/>
                    <a:lstStyle/>
                    <a:p>
                      <a:r>
                        <a:rPr lang="en-US" sz="2000" dirty="0" err="1"/>
                        <a:t>Anesh</a:t>
                      </a:r>
                      <a:r>
                        <a:rPr lang="en-US" sz="2000" dirty="0"/>
                        <a:t> </a:t>
                      </a:r>
                      <a:r>
                        <a:rPr lang="en-US" sz="2000" dirty="0" err="1"/>
                        <a:t>Junak</a:t>
                      </a:r>
                      <a:endParaRPr lang="en-US" sz="2000" dirty="0"/>
                    </a:p>
                  </a:txBody>
                  <a:tcPr marL="183114" marR="183114"/>
                </a:tc>
                <a:extLst>
                  <a:ext uri="{0D108BD9-81ED-4DB2-BD59-A6C34878D82A}">
                    <a16:rowId xmlns:a16="http://schemas.microsoft.com/office/drawing/2014/main" val="1267986659"/>
                  </a:ext>
                </a:extLst>
              </a:tr>
            </a:tbl>
          </a:graphicData>
        </a:graphic>
      </p:graphicFrame>
      <p:graphicFrame>
        <p:nvGraphicFramePr>
          <p:cNvPr id="10" name="Content Placeholder 8">
            <a:extLst>
              <a:ext uri="{FF2B5EF4-FFF2-40B4-BE49-F238E27FC236}">
                <a16:creationId xmlns:a16="http://schemas.microsoft.com/office/drawing/2014/main" id="{C18BDAB5-B1AD-4F93-8460-3CF4E8C21BA9}"/>
              </a:ext>
            </a:extLst>
          </p:cNvPr>
          <p:cNvGraphicFramePr>
            <a:graphicFrameLocks/>
          </p:cNvGraphicFramePr>
          <p:nvPr>
            <p:extLst>
              <p:ext uri="{D42A27DB-BD31-4B8C-83A1-F6EECF244321}">
                <p14:modId xmlns:p14="http://schemas.microsoft.com/office/powerpoint/2010/main" val="3270044828"/>
              </p:ext>
            </p:extLst>
          </p:nvPr>
        </p:nvGraphicFramePr>
        <p:xfrm>
          <a:off x="3472658" y="1558250"/>
          <a:ext cx="3127398" cy="2103120"/>
        </p:xfrm>
        <a:graphic>
          <a:graphicData uri="http://schemas.openxmlformats.org/drawingml/2006/table">
            <a:tbl>
              <a:tblPr firstRow="1" bandRow="1">
                <a:tableStyleId>{5C22544A-7EE6-4342-B048-85BDC9FD1C3A}</a:tableStyleId>
              </a:tblPr>
              <a:tblGrid>
                <a:gridCol w="3127398">
                  <a:extLst>
                    <a:ext uri="{9D8B030D-6E8A-4147-A177-3AD203B41FA5}">
                      <a16:colId xmlns:a16="http://schemas.microsoft.com/office/drawing/2014/main" val="3303268385"/>
                    </a:ext>
                  </a:extLst>
                </a:gridCol>
              </a:tblGrid>
              <a:tr h="242253">
                <a:tc>
                  <a:txBody>
                    <a:bodyPr/>
                    <a:lstStyle/>
                    <a:p>
                      <a:r>
                        <a:rPr lang="en-US" sz="2800" dirty="0"/>
                        <a:t>ISM Members</a:t>
                      </a:r>
                    </a:p>
                  </a:txBody>
                  <a:tcPr/>
                </a:tc>
                <a:extLst>
                  <a:ext uri="{0D108BD9-81ED-4DB2-BD59-A6C34878D82A}">
                    <a16:rowId xmlns:a16="http://schemas.microsoft.com/office/drawing/2014/main" val="3451306444"/>
                  </a:ext>
                </a:extLst>
              </a:tr>
              <a:tr h="198120">
                <a:tc>
                  <a:txBody>
                    <a:bodyPr/>
                    <a:lstStyle/>
                    <a:p>
                      <a:pPr marL="0" marR="0" lvl="0" indent="0" algn="l" defTabSz="914446" eaLnBrk="1" fontAlgn="auto" latinLnBrk="0" hangingPunct="1">
                        <a:lnSpc>
                          <a:spcPct val="100000"/>
                        </a:lnSpc>
                        <a:spcBef>
                          <a:spcPts val="0"/>
                        </a:spcBef>
                        <a:spcAft>
                          <a:spcPts val="0"/>
                        </a:spcAft>
                        <a:buClrTx/>
                        <a:buSzTx/>
                        <a:buFontTx/>
                        <a:buNone/>
                        <a:tabLst/>
                        <a:defRPr/>
                      </a:pPr>
                      <a:r>
                        <a:rPr lang="fi-FI" sz="2000" dirty="0"/>
                        <a:t>Mahendran Samiappan</a:t>
                      </a:r>
                      <a:endParaRPr lang="en-US" sz="2000" dirty="0"/>
                    </a:p>
                  </a:txBody>
                  <a:tcPr/>
                </a:tc>
                <a:extLst>
                  <a:ext uri="{0D108BD9-81ED-4DB2-BD59-A6C34878D82A}">
                    <a16:rowId xmlns:a16="http://schemas.microsoft.com/office/drawing/2014/main" val="2067393478"/>
                  </a:ext>
                </a:extLst>
              </a:tr>
              <a:tr h="198120">
                <a:tc>
                  <a:txBody>
                    <a:bodyPr/>
                    <a:lstStyle/>
                    <a:p>
                      <a:pPr marL="0" marR="0" lvl="0" indent="0" algn="l" defTabSz="914446" eaLnBrk="1" fontAlgn="auto" latinLnBrk="0" hangingPunct="1">
                        <a:lnSpc>
                          <a:spcPct val="100000"/>
                        </a:lnSpc>
                        <a:spcBef>
                          <a:spcPts val="0"/>
                        </a:spcBef>
                        <a:spcAft>
                          <a:spcPts val="0"/>
                        </a:spcAft>
                        <a:buClrTx/>
                        <a:buSzTx/>
                        <a:buFontTx/>
                        <a:buNone/>
                        <a:tabLst/>
                        <a:defRPr/>
                      </a:pPr>
                      <a:r>
                        <a:rPr lang="en-US" sz="2000" dirty="0"/>
                        <a:t>Victor Liew Zen Young</a:t>
                      </a:r>
                    </a:p>
                  </a:txBody>
                  <a:tcPr/>
                </a:tc>
                <a:extLst>
                  <a:ext uri="{0D108BD9-81ED-4DB2-BD59-A6C34878D82A}">
                    <a16:rowId xmlns:a16="http://schemas.microsoft.com/office/drawing/2014/main" val="153784542"/>
                  </a:ext>
                </a:extLst>
              </a:tr>
              <a:tr h="317058">
                <a:tc>
                  <a:txBody>
                    <a:bodyPr/>
                    <a:lstStyle/>
                    <a:p>
                      <a:r>
                        <a:rPr lang="en-US" sz="2000" dirty="0"/>
                        <a:t>Nurin Faqihah</a:t>
                      </a:r>
                    </a:p>
                  </a:txBody>
                  <a:tcPr/>
                </a:tc>
                <a:extLst>
                  <a:ext uri="{0D108BD9-81ED-4DB2-BD59-A6C34878D82A}">
                    <a16:rowId xmlns:a16="http://schemas.microsoft.com/office/drawing/2014/main" val="1290493109"/>
                  </a:ext>
                </a:extLst>
              </a:tr>
              <a:tr h="317058">
                <a:tc>
                  <a:txBody>
                    <a:bodyPr/>
                    <a:lstStyle/>
                    <a:p>
                      <a:r>
                        <a:rPr lang="en-US" sz="2000" dirty="0"/>
                        <a:t>Gillian Goh Qiu Jin</a:t>
                      </a:r>
                    </a:p>
                  </a:txBody>
                  <a:tcPr/>
                </a:tc>
                <a:extLst>
                  <a:ext uri="{0D108BD9-81ED-4DB2-BD59-A6C34878D82A}">
                    <a16:rowId xmlns:a16="http://schemas.microsoft.com/office/drawing/2014/main" val="952367339"/>
                  </a:ext>
                </a:extLst>
              </a:tr>
            </a:tbl>
          </a:graphicData>
        </a:graphic>
      </p:graphicFrame>
      <p:pic>
        <p:nvPicPr>
          <p:cNvPr id="7" name="Picture 6">
            <a:extLst>
              <a:ext uri="{FF2B5EF4-FFF2-40B4-BE49-F238E27FC236}">
                <a16:creationId xmlns:a16="http://schemas.microsoft.com/office/drawing/2014/main" id="{266A0BDC-9A68-49FC-B75E-364F79A43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83391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r>
              <a:rPr lang="en-US" dirty="0"/>
              <a:t>21.11.2022</a:t>
            </a:r>
          </a:p>
        </p:txBody>
      </p:sp>
      <p:sp>
        <p:nvSpPr>
          <p:cNvPr id="5" name="Slide Number Placeholder 4"/>
          <p:cNvSpPr>
            <a:spLocks noGrp="1"/>
          </p:cNvSpPr>
          <p:nvPr>
            <p:ph type="sldNum" sz="quarter" idx="12"/>
          </p:nvPr>
        </p:nvSpPr>
        <p:spPr bwMode="auto"/>
        <p:txBody>
          <a:bodyPr/>
          <a:lstStyle/>
          <a:p>
            <a:pPr>
              <a:defRPr/>
            </a:pPr>
            <a:r>
              <a:rPr lang="en-GB"/>
              <a:t>15</a:t>
            </a:r>
          </a:p>
        </p:txBody>
      </p:sp>
      <p:sp>
        <p:nvSpPr>
          <p:cNvPr id="6" name="Content Placeholder 7"/>
          <p:cNvSpPr>
            <a:spLocks noGrp="1"/>
          </p:cNvSpPr>
          <p:nvPr>
            <p:ph idx="1"/>
          </p:nvPr>
        </p:nvSpPr>
        <p:spPr bwMode="auto">
          <a:xfrm>
            <a:off x="511174" y="4005068"/>
            <a:ext cx="10995025" cy="2356403"/>
          </a:xfrm>
        </p:spPr>
        <p:txBody>
          <a:bodyPr/>
          <a:lstStyle/>
          <a:p>
            <a:pPr marL="0" indent="0">
              <a:buNone/>
              <a:defRPr/>
            </a:pPr>
            <a:r>
              <a:rPr lang="en-GB" dirty="0"/>
              <a:t>Expressions of individual views by members of the Institute and Faculty of Actuaries and its staff are encouraged.</a:t>
            </a:r>
            <a:endParaRPr dirty="0"/>
          </a:p>
          <a:p>
            <a:pPr marL="0" indent="0">
              <a:buNone/>
              <a:defRPr/>
            </a:pPr>
            <a:r>
              <a:rPr lang="en-GB" dirty="0"/>
              <a:t>The views expressed in this presentation are those of the presenters.</a:t>
            </a:r>
            <a:endParaRPr dirty="0"/>
          </a:p>
        </p:txBody>
      </p:sp>
      <p:sp>
        <p:nvSpPr>
          <p:cNvPr id="7" name="Rectangular Callout 9"/>
          <p:cNvSpPr/>
          <p:nvPr/>
        </p:nvSpPr>
        <p:spPr bwMode="auto">
          <a:xfrm>
            <a:off x="511175" y="693242"/>
            <a:ext cx="5440808"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8" name="Rectangular Callout 6"/>
          <p:cNvSpPr/>
          <p:nvPr/>
        </p:nvSpPr>
        <p:spPr bwMode="auto">
          <a:xfrm>
            <a:off x="6240015" y="693242"/>
            <a:ext cx="542493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9" name="Title 1"/>
          <p:cNvSpPr>
            <a:spLocks noGrp="1"/>
          </p:cNvSpPr>
          <p:nvPr>
            <p:ph type="title"/>
          </p:nvPr>
        </p:nvSpPr>
        <p:spPr bwMode="auto">
          <a:xfrm>
            <a:off x="762000" y="985840"/>
            <a:ext cx="4973961" cy="1143000"/>
          </a:xfrm>
        </p:spPr>
        <p:txBody>
          <a:bodyPr/>
          <a:lstStyle/>
          <a:p>
            <a:pPr algn="ctr">
              <a:defRPr/>
            </a:pPr>
            <a:r>
              <a:rPr lang="en-GB" sz="4800" b="0">
                <a:solidFill>
                  <a:schemeClr val="bg2"/>
                </a:solidFill>
              </a:rPr>
              <a:t>Questions</a:t>
            </a:r>
            <a:endParaRPr/>
          </a:p>
        </p:txBody>
      </p:sp>
      <p:sp>
        <p:nvSpPr>
          <p:cNvPr id="10" name="Title 1"/>
          <p:cNvSpPr>
            <a:spLocks/>
          </p:cNvSpPr>
          <p:nvPr/>
        </p:nvSpPr>
        <p:spPr bwMode="auto">
          <a:xfrm>
            <a:off x="6456040" y="980728"/>
            <a:ext cx="5050160" cy="1143000"/>
          </a:xfrm>
          <a:prstGeom prst="rect">
            <a:avLst/>
          </a:prstGeom>
          <a:noFill/>
          <a:ln>
            <a:noFill/>
          </a:ln>
        </p:spPr>
        <p:txBody>
          <a:bodyPr vert="horz" wrap="square" lIns="91440" tIns="45720" rIns="91440" bIns="45720" numCol="1" anchor="ctr" anchorCtr="0" compatLnSpc="1">
            <a:prstTxWarp prst="textNoShape">
              <a:avLst/>
            </a:prstTxWarp>
          </a:bodyPr>
          <a:lstStyle>
            <a:lvl1pPr algn="l">
              <a:spcBef>
                <a:spcPts val="0"/>
              </a:spcBef>
              <a:spcAft>
                <a:spcPts val="0"/>
              </a:spcAft>
              <a:defRPr sz="3200">
                <a:solidFill>
                  <a:srgbClr val="D9AB16"/>
                </a:solidFill>
                <a:latin typeface="+mj-lt"/>
                <a:ea typeface="+mj-ea"/>
              </a:defRPr>
            </a:lvl1pPr>
            <a:lvl2pPr algn="l">
              <a:spcBef>
                <a:spcPts val="0"/>
              </a:spcBef>
              <a:spcAft>
                <a:spcPts val="0"/>
              </a:spcAft>
              <a:defRPr sz="3200">
                <a:solidFill>
                  <a:srgbClr val="D9AB16"/>
                </a:solidFill>
                <a:latin typeface="Arial"/>
              </a:defRPr>
            </a:lvl2pPr>
            <a:lvl3pPr algn="l">
              <a:spcBef>
                <a:spcPts val="0"/>
              </a:spcBef>
              <a:spcAft>
                <a:spcPts val="0"/>
              </a:spcAft>
              <a:defRPr sz="3200">
                <a:solidFill>
                  <a:srgbClr val="D9AB16"/>
                </a:solidFill>
                <a:latin typeface="Arial"/>
              </a:defRPr>
            </a:lvl3pPr>
            <a:lvl4pPr algn="l">
              <a:spcBef>
                <a:spcPts val="0"/>
              </a:spcBef>
              <a:spcAft>
                <a:spcPts val="0"/>
              </a:spcAft>
              <a:defRPr sz="3200">
                <a:solidFill>
                  <a:srgbClr val="D9AB16"/>
                </a:solidFill>
                <a:latin typeface="Arial"/>
              </a:defRPr>
            </a:lvl4pPr>
            <a:lvl5pPr algn="l">
              <a:spcBef>
                <a:spcPts val="0"/>
              </a:spcBef>
              <a:spcAft>
                <a:spcPts val="0"/>
              </a:spcAft>
              <a:defRPr sz="3200">
                <a:solidFill>
                  <a:srgbClr val="D9AB16"/>
                </a:solidFill>
                <a:latin typeface="Arial"/>
              </a:defRPr>
            </a:lvl5pPr>
            <a:lvl6pPr marL="457200" algn="l">
              <a:spcBef>
                <a:spcPts val="0"/>
              </a:spcBef>
              <a:spcAft>
                <a:spcPts val="0"/>
              </a:spcAft>
              <a:defRPr sz="3200">
                <a:solidFill>
                  <a:srgbClr val="D9AB16"/>
                </a:solidFill>
                <a:latin typeface="Arial"/>
              </a:defRPr>
            </a:lvl6pPr>
            <a:lvl7pPr marL="914400" algn="l">
              <a:spcBef>
                <a:spcPts val="0"/>
              </a:spcBef>
              <a:spcAft>
                <a:spcPts val="0"/>
              </a:spcAft>
              <a:defRPr sz="3200">
                <a:solidFill>
                  <a:srgbClr val="D9AB16"/>
                </a:solidFill>
                <a:latin typeface="Arial"/>
              </a:defRPr>
            </a:lvl7pPr>
            <a:lvl8pPr marL="1371600" algn="l">
              <a:spcBef>
                <a:spcPts val="0"/>
              </a:spcBef>
              <a:spcAft>
                <a:spcPts val="0"/>
              </a:spcAft>
              <a:defRPr sz="3200">
                <a:solidFill>
                  <a:srgbClr val="D9AB16"/>
                </a:solidFill>
                <a:latin typeface="Arial"/>
              </a:defRPr>
            </a:lvl8pPr>
            <a:lvl9pPr marL="1828800" algn="l">
              <a:spcBef>
                <a:spcPts val="0"/>
              </a:spcBef>
              <a:spcAft>
                <a:spcPts val="0"/>
              </a:spcAft>
              <a:defRPr sz="3200">
                <a:solidFill>
                  <a:srgbClr val="D9AB16"/>
                </a:solidFill>
                <a:latin typeface="Arial"/>
              </a:defRPr>
            </a:lvl9pPr>
          </a:lstStyle>
          <a:p>
            <a:pPr algn="ctr">
              <a:defRPr/>
            </a:pPr>
            <a:r>
              <a:rPr lang="en-GB" sz="4800">
                <a:solidFill>
                  <a:schemeClr val="bg1"/>
                </a:solidFill>
              </a:rPr>
              <a:t>Comments</a:t>
            </a:r>
            <a:endParaRPr/>
          </a:p>
        </p:txBody>
      </p:sp>
      <p:pic>
        <p:nvPicPr>
          <p:cNvPr id="11" name="Picture 10">
            <a:extLst>
              <a:ext uri="{FF2B5EF4-FFF2-40B4-BE49-F238E27FC236}">
                <a16:creationId xmlns:a16="http://schemas.microsoft.com/office/drawing/2014/main" id="{CCBB7701-36FA-43F7-816D-0B2D548A4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Limitations</a:t>
            </a:r>
            <a:endParaRPr dirty="0"/>
          </a:p>
        </p:txBody>
      </p:sp>
      <p:sp>
        <p:nvSpPr>
          <p:cNvPr id="5" name="Date Placeholder 2"/>
          <p:cNvSpPr>
            <a:spLocks noGrp="1"/>
          </p:cNvSpPr>
          <p:nvPr>
            <p:ph type="dt" sz="half" idx="10"/>
          </p:nvPr>
        </p:nvSpPr>
        <p:spPr bwMode="auto"/>
        <p:txBody>
          <a:bodyPr/>
          <a:lstStyle/>
          <a:p>
            <a:pPr>
              <a:defRPr/>
            </a:pPr>
            <a:r>
              <a:rPr lang="en-US" dirty="0"/>
              <a:t>21.11.2022</a:t>
            </a:r>
          </a:p>
          <a:p>
            <a:pPr>
              <a:defRPr/>
            </a:pPr>
            <a:endParaRPr lang="en-US" dirty="0"/>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sp>
        <p:nvSpPr>
          <p:cNvPr id="8" name="Content Placeholder 5"/>
          <p:cNvSpPr>
            <a:spLocks noGrp="1"/>
          </p:cNvSpPr>
          <p:nvPr>
            <p:ph idx="1"/>
          </p:nvPr>
        </p:nvSpPr>
        <p:spPr bwMode="auto">
          <a:xfrm>
            <a:off x="512614" y="1556792"/>
            <a:ext cx="11152339" cy="4454798"/>
          </a:xfrm>
        </p:spPr>
        <p:txBody>
          <a:bodyPr/>
          <a:lstStyle/>
          <a:p>
            <a:pPr>
              <a:defRPr/>
            </a:pPr>
            <a:r>
              <a:rPr lang="en-US" dirty="0">
                <a:solidFill>
                  <a:schemeClr val="tx1"/>
                </a:solidFill>
              </a:rPr>
              <a:t>These results are not peer reviewed and should not be directly used in analysis performed by insurance companies. </a:t>
            </a:r>
          </a:p>
          <a:p>
            <a:pPr>
              <a:defRPr/>
            </a:pPr>
            <a:endParaRPr lang="en-US" dirty="0">
              <a:solidFill>
                <a:schemeClr val="tx1"/>
              </a:solidFill>
            </a:endParaRPr>
          </a:p>
          <a:p>
            <a:pPr>
              <a:defRPr/>
            </a:pPr>
            <a:r>
              <a:rPr lang="en-US" dirty="0">
                <a:solidFill>
                  <a:schemeClr val="tx1"/>
                </a:solidFill>
              </a:rPr>
              <a:t>They are instead intended to promote further discussions and encourage the actuarial community to carry out additional investigative work on the topic of inflation.</a:t>
            </a:r>
            <a:endParaRPr dirty="0">
              <a:solidFill>
                <a:schemeClr val="tx1"/>
              </a:solidFill>
            </a:endParaRPr>
          </a:p>
        </p:txBody>
      </p:sp>
      <p:sp>
        <p:nvSpPr>
          <p:cNvPr id="9" name="Text Placeholder 6"/>
          <p:cNvSpPr>
            <a:spLocks noGrp="1"/>
          </p:cNvSpPr>
          <p:nvPr>
            <p:ph type="body" sz="quarter" idx="13"/>
          </p:nvPr>
        </p:nvSpPr>
        <p:spPr bwMode="auto"/>
        <p:txBody>
          <a:bodyPr/>
          <a:lstStyle/>
          <a:p>
            <a:pPr>
              <a:defRPr/>
            </a:pPr>
            <a:endParaRPr lang="en-GB" dirty="0"/>
          </a:p>
        </p:txBody>
      </p:sp>
      <p:pic>
        <p:nvPicPr>
          <p:cNvPr id="10" name="Picture 9">
            <a:extLst>
              <a:ext uri="{FF2B5EF4-FFF2-40B4-BE49-F238E27FC236}">
                <a16:creationId xmlns:a16="http://schemas.microsoft.com/office/drawing/2014/main" id="{26C8EF4C-9EA7-4364-9EE4-B748203D5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1702589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Appendices</a:t>
            </a:r>
            <a:endParaRPr dirty="0"/>
          </a:p>
        </p:txBody>
      </p:sp>
      <p:sp>
        <p:nvSpPr>
          <p:cNvPr id="5" name="Date Placeholder 2"/>
          <p:cNvSpPr>
            <a:spLocks noGrp="1"/>
          </p:cNvSpPr>
          <p:nvPr>
            <p:ph type="dt" sz="half" idx="10"/>
          </p:nvPr>
        </p:nvSpPr>
        <p:spPr bwMode="auto"/>
        <p:txBody>
          <a:bodyPr/>
          <a:lstStyle/>
          <a:p>
            <a:pPr>
              <a:defRPr/>
            </a:pPr>
            <a:r>
              <a:rPr lang="en-US" dirty="0"/>
              <a:t>21.11.2022</a:t>
            </a:r>
          </a:p>
          <a:p>
            <a:pPr>
              <a:defRPr/>
            </a:pPr>
            <a:endParaRPr lang="en-US" dirty="0"/>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sp>
        <p:nvSpPr>
          <p:cNvPr id="8" name="Content Placeholder 5"/>
          <p:cNvSpPr>
            <a:spLocks noGrp="1"/>
          </p:cNvSpPr>
          <p:nvPr>
            <p:ph idx="1"/>
          </p:nvPr>
        </p:nvSpPr>
        <p:spPr bwMode="auto">
          <a:xfrm>
            <a:off x="512614" y="1556792"/>
            <a:ext cx="11152339" cy="4454798"/>
          </a:xfrm>
        </p:spPr>
        <p:txBody>
          <a:bodyPr/>
          <a:lstStyle/>
          <a:p>
            <a:pPr>
              <a:defRPr/>
            </a:pPr>
            <a:r>
              <a:rPr lang="en-US" dirty="0"/>
              <a:t>Treatment of nil claims example</a:t>
            </a:r>
          </a:p>
          <a:p>
            <a:pPr>
              <a:defRPr/>
            </a:pPr>
            <a:r>
              <a:rPr lang="en-US" dirty="0"/>
              <a:t>TP analysis</a:t>
            </a:r>
          </a:p>
        </p:txBody>
      </p:sp>
      <p:sp>
        <p:nvSpPr>
          <p:cNvPr id="9" name="Text Placeholder 6"/>
          <p:cNvSpPr>
            <a:spLocks noGrp="1"/>
          </p:cNvSpPr>
          <p:nvPr>
            <p:ph type="body" sz="quarter" idx="13"/>
          </p:nvPr>
        </p:nvSpPr>
        <p:spPr bwMode="auto"/>
        <p:txBody>
          <a:bodyPr/>
          <a:lstStyle/>
          <a:p>
            <a:pPr>
              <a:defRPr/>
            </a:pPr>
            <a:endParaRPr lang="en-GB" dirty="0"/>
          </a:p>
        </p:txBody>
      </p:sp>
      <p:pic>
        <p:nvPicPr>
          <p:cNvPr id="10" name="Picture 9">
            <a:extLst>
              <a:ext uri="{FF2B5EF4-FFF2-40B4-BE49-F238E27FC236}">
                <a16:creationId xmlns:a16="http://schemas.microsoft.com/office/drawing/2014/main" id="{4E100367-0F6B-4CE1-8B04-739D553F60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245635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Appendices – Treatment of nil claims</a:t>
            </a:r>
            <a:endParaRPr dirty="0"/>
          </a:p>
        </p:txBody>
      </p:sp>
      <p:sp>
        <p:nvSpPr>
          <p:cNvPr id="5" name="Date Placeholder 2"/>
          <p:cNvSpPr>
            <a:spLocks noGrp="1"/>
          </p:cNvSpPr>
          <p:nvPr>
            <p:ph type="dt" sz="half" idx="10"/>
          </p:nvPr>
        </p:nvSpPr>
        <p:spPr bwMode="auto"/>
        <p:txBody>
          <a:bodyPr/>
          <a:lstStyle/>
          <a:p>
            <a:pPr>
              <a:defRPr/>
            </a:pPr>
            <a:r>
              <a:rPr lang="en-US" dirty="0"/>
              <a:t>21.11.2022</a:t>
            </a:r>
          </a:p>
          <a:p>
            <a:pPr>
              <a:defRPr/>
            </a:pPr>
            <a:endParaRPr lang="en-US" dirty="0"/>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graphicFrame>
        <p:nvGraphicFramePr>
          <p:cNvPr id="2" name="Content Placeholder 1">
            <a:extLst>
              <a:ext uri="{FF2B5EF4-FFF2-40B4-BE49-F238E27FC236}">
                <a16:creationId xmlns:a16="http://schemas.microsoft.com/office/drawing/2014/main" id="{6AFA9723-50CF-450A-A53D-B53C030F768C}"/>
              </a:ext>
            </a:extLst>
          </p:cNvPr>
          <p:cNvGraphicFramePr>
            <a:graphicFrameLocks noGrp="1"/>
          </p:cNvGraphicFramePr>
          <p:nvPr>
            <p:ph idx="1"/>
            <p:extLst>
              <p:ext uri="{D42A27DB-BD31-4B8C-83A1-F6EECF244321}">
                <p14:modId xmlns:p14="http://schemas.microsoft.com/office/powerpoint/2010/main" val="2943456425"/>
              </p:ext>
            </p:extLst>
          </p:nvPr>
        </p:nvGraphicFramePr>
        <p:xfrm>
          <a:off x="642672" y="2483768"/>
          <a:ext cx="10454955" cy="1097280"/>
        </p:xfrm>
        <a:graphic>
          <a:graphicData uri="http://schemas.openxmlformats.org/drawingml/2006/table">
            <a:tbl>
              <a:tblPr>
                <a:tableStyleId>{5C22544A-7EE6-4342-B048-85BDC9FD1C3A}</a:tableStyleId>
              </a:tblPr>
              <a:tblGrid>
                <a:gridCol w="709291">
                  <a:extLst>
                    <a:ext uri="{9D8B030D-6E8A-4147-A177-3AD203B41FA5}">
                      <a16:colId xmlns:a16="http://schemas.microsoft.com/office/drawing/2014/main" val="1024226167"/>
                    </a:ext>
                  </a:extLst>
                </a:gridCol>
                <a:gridCol w="907893">
                  <a:extLst>
                    <a:ext uri="{9D8B030D-6E8A-4147-A177-3AD203B41FA5}">
                      <a16:colId xmlns:a16="http://schemas.microsoft.com/office/drawing/2014/main" val="1142678907"/>
                    </a:ext>
                  </a:extLst>
                </a:gridCol>
                <a:gridCol w="766035">
                  <a:extLst>
                    <a:ext uri="{9D8B030D-6E8A-4147-A177-3AD203B41FA5}">
                      <a16:colId xmlns:a16="http://schemas.microsoft.com/office/drawing/2014/main" val="3642334480"/>
                    </a:ext>
                  </a:extLst>
                </a:gridCol>
                <a:gridCol w="709291">
                  <a:extLst>
                    <a:ext uri="{9D8B030D-6E8A-4147-A177-3AD203B41FA5}">
                      <a16:colId xmlns:a16="http://schemas.microsoft.com/office/drawing/2014/main" val="3099204112"/>
                    </a:ext>
                  </a:extLst>
                </a:gridCol>
                <a:gridCol w="709291">
                  <a:extLst>
                    <a:ext uri="{9D8B030D-6E8A-4147-A177-3AD203B41FA5}">
                      <a16:colId xmlns:a16="http://schemas.microsoft.com/office/drawing/2014/main" val="2155824372"/>
                    </a:ext>
                  </a:extLst>
                </a:gridCol>
                <a:gridCol w="624176">
                  <a:extLst>
                    <a:ext uri="{9D8B030D-6E8A-4147-A177-3AD203B41FA5}">
                      <a16:colId xmlns:a16="http://schemas.microsoft.com/office/drawing/2014/main" val="2824785345"/>
                    </a:ext>
                  </a:extLst>
                </a:gridCol>
                <a:gridCol w="652548">
                  <a:extLst>
                    <a:ext uri="{9D8B030D-6E8A-4147-A177-3AD203B41FA5}">
                      <a16:colId xmlns:a16="http://schemas.microsoft.com/office/drawing/2014/main" val="3430031718"/>
                    </a:ext>
                  </a:extLst>
                </a:gridCol>
                <a:gridCol w="808592">
                  <a:extLst>
                    <a:ext uri="{9D8B030D-6E8A-4147-A177-3AD203B41FA5}">
                      <a16:colId xmlns:a16="http://schemas.microsoft.com/office/drawing/2014/main" val="3049600895"/>
                    </a:ext>
                  </a:extLst>
                </a:gridCol>
                <a:gridCol w="1248353">
                  <a:extLst>
                    <a:ext uri="{9D8B030D-6E8A-4147-A177-3AD203B41FA5}">
                      <a16:colId xmlns:a16="http://schemas.microsoft.com/office/drawing/2014/main" val="1782190864"/>
                    </a:ext>
                  </a:extLst>
                </a:gridCol>
                <a:gridCol w="1106495">
                  <a:extLst>
                    <a:ext uri="{9D8B030D-6E8A-4147-A177-3AD203B41FA5}">
                      <a16:colId xmlns:a16="http://schemas.microsoft.com/office/drawing/2014/main" val="4035152768"/>
                    </a:ext>
                  </a:extLst>
                </a:gridCol>
                <a:gridCol w="1106495">
                  <a:extLst>
                    <a:ext uri="{9D8B030D-6E8A-4147-A177-3AD203B41FA5}">
                      <a16:colId xmlns:a16="http://schemas.microsoft.com/office/drawing/2014/main" val="3415565236"/>
                    </a:ext>
                  </a:extLst>
                </a:gridCol>
                <a:gridCol w="1106495">
                  <a:extLst>
                    <a:ext uri="{9D8B030D-6E8A-4147-A177-3AD203B41FA5}">
                      <a16:colId xmlns:a16="http://schemas.microsoft.com/office/drawing/2014/main" val="3192097884"/>
                    </a:ext>
                  </a:extLst>
                </a:gridCol>
              </a:tblGrid>
              <a:tr h="182880">
                <a:tc>
                  <a:txBody>
                    <a:bodyPr/>
                    <a:lstStyle/>
                    <a:p>
                      <a:pPr algn="l" fontAlgn="b"/>
                      <a:r>
                        <a:rPr lang="en-GB" sz="1100" u="none" strike="noStrike">
                          <a:effectLst/>
                        </a:rPr>
                        <a:t>Scenario</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GB" sz="1100" u="none" strike="noStrike">
                          <a:effectLst/>
                        </a:rPr>
                        <a:t>CLAIMS_KEY</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ACC_YEAR</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ACC_QTR</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DEV_QTR</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 BALOS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 PAIDLS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 INC_AMT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 CUM_PAIDLS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CUM_INC_AMT</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CLAIMS_CNT</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SETTLED_CNT</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89327475"/>
                  </a:ext>
                </a:extLst>
              </a:tr>
              <a:tr h="182880">
                <a:tc rowSpan="5">
                  <a:txBody>
                    <a:bodyPr/>
                    <a:lstStyle/>
                    <a:p>
                      <a:pPr algn="ctr" fontAlgn="ctr"/>
                      <a:r>
                        <a:rPr lang="en-GB" sz="1100" u="none" strike="noStrike" dirty="0">
                          <a:effectLst/>
                        </a:rPr>
                        <a:t>1</a:t>
                      </a:r>
                      <a:endParaRPr lang="en-GB" sz="11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dirty="0">
                          <a:effectLst/>
                        </a:rPr>
                        <a:t>2010</a:t>
                      </a:r>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1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22001939"/>
                  </a:ext>
                </a:extLst>
              </a:tr>
              <a:tr h="182880">
                <a:tc vMerge="1">
                  <a:txBody>
                    <a:bodyPr/>
                    <a:lstStyle/>
                    <a:p>
                      <a:endParaRPr lang="en-GB"/>
                    </a:p>
                  </a:txBody>
                  <a:tcPr/>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1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8131206"/>
                  </a:ext>
                </a:extLst>
              </a:tr>
              <a:tr h="182880">
                <a:tc vMerge="1">
                  <a:txBody>
                    <a:bodyPr/>
                    <a:lstStyle/>
                    <a:p>
                      <a:endParaRPr lang="en-GB"/>
                    </a:p>
                  </a:txBody>
                  <a:tcPr/>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1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06705132"/>
                  </a:ext>
                </a:extLst>
              </a:tr>
              <a:tr h="182880">
                <a:tc vMerge="1">
                  <a:txBody>
                    <a:bodyPr/>
                    <a:lstStyle/>
                    <a:p>
                      <a:endParaRPr lang="en-GB"/>
                    </a:p>
                  </a:txBody>
                  <a:tcPr/>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6,000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6,000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6,000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1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3614269"/>
                  </a:ext>
                </a:extLst>
              </a:tr>
              <a:tr h="182880">
                <a:tc vMerge="1">
                  <a:txBody>
                    <a:bodyPr/>
                    <a:lstStyle/>
                    <a:p>
                      <a:endParaRPr lang="en-GB"/>
                    </a:p>
                  </a:txBody>
                  <a:tcPr/>
                </a:tc>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dirty="0">
                          <a:effectLst/>
                        </a:rPr>
                        <a:t>                          -   </a:t>
                      </a:r>
                      <a:endParaRPr lang="en-GB"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8282693"/>
                  </a:ext>
                </a:extLst>
              </a:tr>
            </a:tbl>
          </a:graphicData>
        </a:graphic>
      </p:graphicFrame>
      <p:sp>
        <p:nvSpPr>
          <p:cNvPr id="9" name="Text Placeholder 6"/>
          <p:cNvSpPr>
            <a:spLocks noGrp="1"/>
          </p:cNvSpPr>
          <p:nvPr>
            <p:ph type="body" sz="quarter" idx="13"/>
          </p:nvPr>
        </p:nvSpPr>
        <p:spPr bwMode="auto"/>
        <p:txBody>
          <a:bodyPr/>
          <a:lstStyle/>
          <a:p>
            <a:pPr>
              <a:defRPr/>
            </a:pPr>
            <a:endParaRPr lang="en-GB" dirty="0"/>
          </a:p>
        </p:txBody>
      </p:sp>
      <p:pic>
        <p:nvPicPr>
          <p:cNvPr id="10" name="Picture 9">
            <a:extLst>
              <a:ext uri="{FF2B5EF4-FFF2-40B4-BE49-F238E27FC236}">
                <a16:creationId xmlns:a16="http://schemas.microsoft.com/office/drawing/2014/main" id="{4E100367-0F6B-4CE1-8B04-739D553F6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graphicFrame>
        <p:nvGraphicFramePr>
          <p:cNvPr id="3" name="Table 2">
            <a:extLst>
              <a:ext uri="{FF2B5EF4-FFF2-40B4-BE49-F238E27FC236}">
                <a16:creationId xmlns:a16="http://schemas.microsoft.com/office/drawing/2014/main" id="{2DE5D2FA-299D-4A24-B388-AA58B415D39E}"/>
              </a:ext>
            </a:extLst>
          </p:cNvPr>
          <p:cNvGraphicFramePr>
            <a:graphicFrameLocks noGrp="1"/>
          </p:cNvGraphicFramePr>
          <p:nvPr>
            <p:extLst>
              <p:ext uri="{D42A27DB-BD31-4B8C-83A1-F6EECF244321}">
                <p14:modId xmlns:p14="http://schemas.microsoft.com/office/powerpoint/2010/main" val="3378835984"/>
              </p:ext>
            </p:extLst>
          </p:nvPr>
        </p:nvGraphicFramePr>
        <p:xfrm>
          <a:off x="652728" y="3845553"/>
          <a:ext cx="10450218" cy="1676400"/>
        </p:xfrm>
        <a:graphic>
          <a:graphicData uri="http://schemas.openxmlformats.org/drawingml/2006/table">
            <a:tbl>
              <a:tblPr>
                <a:tableStyleId>{5C22544A-7EE6-4342-B048-85BDC9FD1C3A}</a:tableStyleId>
              </a:tblPr>
              <a:tblGrid>
                <a:gridCol w="708970">
                  <a:extLst>
                    <a:ext uri="{9D8B030D-6E8A-4147-A177-3AD203B41FA5}">
                      <a16:colId xmlns:a16="http://schemas.microsoft.com/office/drawing/2014/main" val="3656858846"/>
                    </a:ext>
                  </a:extLst>
                </a:gridCol>
                <a:gridCol w="907482">
                  <a:extLst>
                    <a:ext uri="{9D8B030D-6E8A-4147-A177-3AD203B41FA5}">
                      <a16:colId xmlns:a16="http://schemas.microsoft.com/office/drawing/2014/main" val="2633625361"/>
                    </a:ext>
                  </a:extLst>
                </a:gridCol>
                <a:gridCol w="765688">
                  <a:extLst>
                    <a:ext uri="{9D8B030D-6E8A-4147-A177-3AD203B41FA5}">
                      <a16:colId xmlns:a16="http://schemas.microsoft.com/office/drawing/2014/main" val="27373357"/>
                    </a:ext>
                  </a:extLst>
                </a:gridCol>
                <a:gridCol w="708970">
                  <a:extLst>
                    <a:ext uri="{9D8B030D-6E8A-4147-A177-3AD203B41FA5}">
                      <a16:colId xmlns:a16="http://schemas.microsoft.com/office/drawing/2014/main" val="868713547"/>
                    </a:ext>
                  </a:extLst>
                </a:gridCol>
                <a:gridCol w="708970">
                  <a:extLst>
                    <a:ext uri="{9D8B030D-6E8A-4147-A177-3AD203B41FA5}">
                      <a16:colId xmlns:a16="http://schemas.microsoft.com/office/drawing/2014/main" val="83819217"/>
                    </a:ext>
                  </a:extLst>
                </a:gridCol>
                <a:gridCol w="623894">
                  <a:extLst>
                    <a:ext uri="{9D8B030D-6E8A-4147-A177-3AD203B41FA5}">
                      <a16:colId xmlns:a16="http://schemas.microsoft.com/office/drawing/2014/main" val="3462294506"/>
                    </a:ext>
                  </a:extLst>
                </a:gridCol>
                <a:gridCol w="652252">
                  <a:extLst>
                    <a:ext uri="{9D8B030D-6E8A-4147-A177-3AD203B41FA5}">
                      <a16:colId xmlns:a16="http://schemas.microsoft.com/office/drawing/2014/main" val="1544874956"/>
                    </a:ext>
                  </a:extLst>
                </a:gridCol>
                <a:gridCol w="808226">
                  <a:extLst>
                    <a:ext uri="{9D8B030D-6E8A-4147-A177-3AD203B41FA5}">
                      <a16:colId xmlns:a16="http://schemas.microsoft.com/office/drawing/2014/main" val="3876975847"/>
                    </a:ext>
                  </a:extLst>
                </a:gridCol>
                <a:gridCol w="1247787">
                  <a:extLst>
                    <a:ext uri="{9D8B030D-6E8A-4147-A177-3AD203B41FA5}">
                      <a16:colId xmlns:a16="http://schemas.microsoft.com/office/drawing/2014/main" val="1126090441"/>
                    </a:ext>
                  </a:extLst>
                </a:gridCol>
                <a:gridCol w="1105993">
                  <a:extLst>
                    <a:ext uri="{9D8B030D-6E8A-4147-A177-3AD203B41FA5}">
                      <a16:colId xmlns:a16="http://schemas.microsoft.com/office/drawing/2014/main" val="154063"/>
                    </a:ext>
                  </a:extLst>
                </a:gridCol>
                <a:gridCol w="1105993">
                  <a:extLst>
                    <a:ext uri="{9D8B030D-6E8A-4147-A177-3AD203B41FA5}">
                      <a16:colId xmlns:a16="http://schemas.microsoft.com/office/drawing/2014/main" val="1800622400"/>
                    </a:ext>
                  </a:extLst>
                </a:gridCol>
                <a:gridCol w="1105993">
                  <a:extLst>
                    <a:ext uri="{9D8B030D-6E8A-4147-A177-3AD203B41FA5}">
                      <a16:colId xmlns:a16="http://schemas.microsoft.com/office/drawing/2014/main" val="3785439127"/>
                    </a:ext>
                  </a:extLst>
                </a:gridCol>
              </a:tblGrid>
              <a:tr h="154888">
                <a:tc>
                  <a:txBody>
                    <a:bodyPr/>
                    <a:lstStyle/>
                    <a:p>
                      <a:pPr algn="l" fontAlgn="b"/>
                      <a:r>
                        <a:rPr lang="en-GB" sz="1100" u="none" strike="noStrike">
                          <a:effectLst/>
                        </a:rPr>
                        <a:t>Scenario</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GB" sz="1100" u="none" strike="noStrike">
                          <a:effectLst/>
                        </a:rPr>
                        <a:t>CLAIMS_KEY</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dirty="0">
                          <a:effectLst/>
                        </a:rPr>
                        <a:t>ACC_YEAR</a:t>
                      </a:r>
                      <a:endParaRPr lang="en-GB"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ACC_QTR</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DEV_QTR</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 BALOS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 PAIDLS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 INC_AMT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 CUM_PAIDLS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CUM_INC_AMT</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CLAIMS_CNT</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SETTLED_CNT</a:t>
                      </a:r>
                      <a:endParaRPr lang="en-GB"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30356105"/>
                  </a:ext>
                </a:extLst>
              </a:tr>
              <a:tr h="283961">
                <a:tc rowSpan="5">
                  <a:txBody>
                    <a:bodyPr/>
                    <a:lstStyle/>
                    <a:p>
                      <a:pPr algn="ctr" fontAlgn="ctr"/>
                      <a:r>
                        <a:rPr lang="en-GB" sz="1100" u="none" strike="noStrike" dirty="0">
                          <a:effectLst/>
                        </a:rPr>
                        <a:t>2</a:t>
                      </a:r>
                      <a:endParaRPr lang="en-GB" sz="11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dirty="0">
                          <a:effectLst/>
                        </a:rPr>
                        <a:t>4</a:t>
                      </a:r>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500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3,500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500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3,500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1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7245187"/>
                  </a:ext>
                </a:extLst>
              </a:tr>
              <a:tr h="283961">
                <a:tc vMerge="1">
                  <a:txBody>
                    <a:bodyPr/>
                    <a:lstStyle/>
                    <a:p>
                      <a:endParaRPr lang="en-GB"/>
                    </a:p>
                  </a:txBody>
                  <a:tcPr/>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(500)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2,500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1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65188549"/>
                  </a:ext>
                </a:extLst>
              </a:tr>
              <a:tr h="283961">
                <a:tc vMerge="1">
                  <a:txBody>
                    <a:bodyPr/>
                    <a:lstStyle/>
                    <a:p>
                      <a:endParaRPr lang="en-GB"/>
                    </a:p>
                  </a:txBody>
                  <a:tcPr/>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1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3420053"/>
                  </a:ext>
                </a:extLst>
              </a:tr>
              <a:tr h="283961">
                <a:tc vMerge="1">
                  <a:txBody>
                    <a:bodyPr/>
                    <a:lstStyle/>
                    <a:p>
                      <a:endParaRPr lang="en-GB"/>
                    </a:p>
                  </a:txBody>
                  <a:tcPr/>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6,000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6,000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6,000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1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6553908"/>
                  </a:ext>
                </a:extLst>
              </a:tr>
              <a:tr h="154888">
                <a:tc vMerge="1">
                  <a:txBody>
                    <a:bodyPr/>
                    <a:lstStyle/>
                    <a:p>
                      <a:endParaRPr lang="en-GB"/>
                    </a:p>
                  </a:txBody>
                  <a:tcPr/>
                </a:tc>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dirty="0">
                          <a:effectLst/>
                        </a:rPr>
                        <a:t>                 -   </a:t>
                      </a:r>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dirty="0">
                          <a:effectLst/>
                        </a:rPr>
                        <a:t>                          -   </a:t>
                      </a:r>
                      <a:endParaRPr lang="en-GB"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30826470"/>
                  </a:ext>
                </a:extLst>
              </a:tr>
            </a:tbl>
          </a:graphicData>
        </a:graphic>
      </p:graphicFrame>
      <p:sp>
        <p:nvSpPr>
          <p:cNvPr id="11" name="TextBox 10">
            <a:extLst>
              <a:ext uri="{FF2B5EF4-FFF2-40B4-BE49-F238E27FC236}">
                <a16:creationId xmlns:a16="http://schemas.microsoft.com/office/drawing/2014/main" id="{47421266-5BB7-4C88-AC4C-1BFBA7C05B1B}"/>
              </a:ext>
            </a:extLst>
          </p:cNvPr>
          <p:cNvSpPr txBox="1"/>
          <p:nvPr/>
        </p:nvSpPr>
        <p:spPr>
          <a:xfrm>
            <a:off x="767408" y="1340768"/>
            <a:ext cx="10330219" cy="923330"/>
          </a:xfrm>
          <a:prstGeom prst="rect">
            <a:avLst/>
          </a:prstGeom>
          <a:noFill/>
        </p:spPr>
        <p:txBody>
          <a:bodyPr wrap="square" rtlCol="0">
            <a:spAutoFit/>
          </a:bodyPr>
          <a:lstStyle/>
          <a:p>
            <a:pPr marL="285750" indent="-285750">
              <a:buFont typeface="Arial" panose="020B0604020202020204" pitchFamily="34" charset="0"/>
              <a:buChar char="•"/>
            </a:pPr>
            <a:r>
              <a:rPr lang="en-US" dirty="0"/>
              <a:t>Claims which eventually settle as nil are included in reported counts for those development quarters for which they have a non-nil incurred amount. Note that “CLAIMS_CNT” signifies reported counts in the below examples.</a:t>
            </a:r>
            <a:endParaRPr lang="en-GB" dirty="0"/>
          </a:p>
        </p:txBody>
      </p:sp>
    </p:spTree>
    <p:extLst>
      <p:ext uri="{BB962C8B-B14F-4D97-AF65-F5344CB8AC3E}">
        <p14:creationId xmlns:p14="http://schemas.microsoft.com/office/powerpoint/2010/main" val="2770548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Appendices – TP Frequency Reported Basis</a:t>
            </a:r>
            <a:endParaRPr dirty="0"/>
          </a:p>
        </p:txBody>
      </p:sp>
      <p:sp>
        <p:nvSpPr>
          <p:cNvPr id="5" name="Date Placeholder 2"/>
          <p:cNvSpPr>
            <a:spLocks noGrp="1"/>
          </p:cNvSpPr>
          <p:nvPr>
            <p:ph type="dt" sz="half" idx="10"/>
          </p:nvPr>
        </p:nvSpPr>
        <p:spPr bwMode="auto"/>
        <p:txBody>
          <a:bodyPr/>
          <a:lstStyle/>
          <a:p>
            <a:pPr>
              <a:defRPr/>
            </a:pPr>
            <a:r>
              <a:rPr lang="en-US" dirty="0"/>
              <a:t>21.11.2022</a:t>
            </a:r>
          </a:p>
          <a:p>
            <a:pPr>
              <a:defRPr/>
            </a:pPr>
            <a:endParaRPr lang="en-US" dirty="0"/>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sp>
        <p:nvSpPr>
          <p:cNvPr id="9" name="Text Placeholder 6"/>
          <p:cNvSpPr>
            <a:spLocks noGrp="1"/>
          </p:cNvSpPr>
          <p:nvPr>
            <p:ph type="body" sz="quarter" idx="13"/>
          </p:nvPr>
        </p:nvSpPr>
        <p:spPr bwMode="auto"/>
        <p:txBody>
          <a:bodyPr/>
          <a:lstStyle/>
          <a:p>
            <a:pPr>
              <a:defRPr/>
            </a:pPr>
            <a:endParaRPr lang="en-GB" dirty="0"/>
          </a:p>
        </p:txBody>
      </p:sp>
      <p:pic>
        <p:nvPicPr>
          <p:cNvPr id="10" name="Picture 9">
            <a:extLst>
              <a:ext uri="{FF2B5EF4-FFF2-40B4-BE49-F238E27FC236}">
                <a16:creationId xmlns:a16="http://schemas.microsoft.com/office/drawing/2014/main" id="{26C8EF4C-9EA7-4364-9EE4-B748203D5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
        <p:nvSpPr>
          <p:cNvPr id="14" name="TextBox 13">
            <a:extLst>
              <a:ext uri="{FF2B5EF4-FFF2-40B4-BE49-F238E27FC236}">
                <a16:creationId xmlns:a16="http://schemas.microsoft.com/office/drawing/2014/main" id="{9D59DD3B-192C-44D6-8EEE-129A37B1250D}"/>
              </a:ext>
            </a:extLst>
          </p:cNvPr>
          <p:cNvSpPr txBox="1"/>
          <p:nvPr/>
        </p:nvSpPr>
        <p:spPr>
          <a:xfrm>
            <a:off x="911424" y="4556576"/>
            <a:ext cx="9889929"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Pre-2016 frequency relatively flat, despite some fluctuations</a:t>
            </a:r>
          </a:p>
          <a:p>
            <a:pPr marL="285750" indent="-285750">
              <a:buFont typeface="Arial" panose="020B0604020202020204" pitchFamily="34" charset="0"/>
              <a:buChar char="•"/>
            </a:pPr>
            <a:r>
              <a:rPr lang="en-US" sz="1400" dirty="0"/>
              <a:t>From 2016 to 2019 Q4 there was consistent reported frequency growth, with trended annual increases of </a:t>
            </a:r>
            <a:r>
              <a:rPr lang="en-US" sz="1400" b="1" dirty="0">
                <a:solidFill>
                  <a:srgbClr val="FF0000"/>
                </a:solidFill>
              </a:rPr>
              <a:t>5.7%</a:t>
            </a:r>
            <a:r>
              <a:rPr lang="en-US" sz="1400" dirty="0"/>
              <a:t> </a:t>
            </a:r>
          </a:p>
          <a:p>
            <a:pPr marL="285750" indent="-285750">
              <a:buFont typeface="Arial" panose="020B0604020202020204" pitchFamily="34" charset="0"/>
              <a:buChar char="•"/>
            </a:pPr>
            <a:r>
              <a:rPr lang="en-US" sz="1400" dirty="0"/>
              <a:t>However, the next slide shows that settled frequency was flat over the same period, which suggests that the apparent frequency increases were actually caused by greater adherence to the time bar from FY 2018 onwards</a:t>
            </a:r>
            <a:endParaRPr lang="en-GB" sz="1400" dirty="0"/>
          </a:p>
        </p:txBody>
      </p:sp>
      <p:graphicFrame>
        <p:nvGraphicFramePr>
          <p:cNvPr id="18" name="Content Placeholder 17">
            <a:extLst>
              <a:ext uri="{FF2B5EF4-FFF2-40B4-BE49-F238E27FC236}">
                <a16:creationId xmlns:a16="http://schemas.microsoft.com/office/drawing/2014/main" id="{DD4532C9-B6C2-46EB-8176-36E2DD1C72E6}"/>
              </a:ext>
            </a:extLst>
          </p:cNvPr>
          <p:cNvGraphicFramePr>
            <a:graphicFrameLocks noGrp="1"/>
          </p:cNvGraphicFramePr>
          <p:nvPr>
            <p:ph idx="1"/>
            <p:extLst>
              <p:ext uri="{D42A27DB-BD31-4B8C-83A1-F6EECF244321}">
                <p14:modId xmlns:p14="http://schemas.microsoft.com/office/powerpoint/2010/main" val="2609453566"/>
              </p:ext>
            </p:extLst>
          </p:nvPr>
        </p:nvGraphicFramePr>
        <p:xfrm>
          <a:off x="519907" y="1207187"/>
          <a:ext cx="10328622" cy="3349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808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1322-624B-4D2F-B444-B373B0AD4F38}"/>
              </a:ext>
            </a:extLst>
          </p:cNvPr>
          <p:cNvSpPr>
            <a:spLocks noGrp="1"/>
          </p:cNvSpPr>
          <p:nvPr>
            <p:ph type="title"/>
          </p:nvPr>
        </p:nvSpPr>
        <p:spPr/>
        <p:txBody>
          <a:bodyPr/>
          <a:lstStyle/>
          <a:p>
            <a:r>
              <a:rPr lang="en-US" dirty="0"/>
              <a:t>Driving with Actuaries</a:t>
            </a:r>
            <a:endParaRPr lang="en-GB" dirty="0"/>
          </a:p>
        </p:txBody>
      </p:sp>
      <p:sp>
        <p:nvSpPr>
          <p:cNvPr id="3" name="Content Placeholder 2">
            <a:extLst>
              <a:ext uri="{FF2B5EF4-FFF2-40B4-BE49-F238E27FC236}">
                <a16:creationId xmlns:a16="http://schemas.microsoft.com/office/drawing/2014/main" id="{976E2026-50EC-4609-8ACF-EC0789E4C90C}"/>
              </a:ext>
            </a:extLst>
          </p:cNvPr>
          <p:cNvSpPr>
            <a:spLocks noGrp="1"/>
          </p:cNvSpPr>
          <p:nvPr>
            <p:ph idx="1"/>
          </p:nvPr>
        </p:nvSpPr>
        <p:spPr/>
        <p:txBody>
          <a:bodyPr/>
          <a:lstStyle/>
          <a:p>
            <a:pPr marL="0" indent="0">
              <a:buNone/>
            </a:pPr>
            <a:endParaRPr lang="en-US" sz="4000" dirty="0"/>
          </a:p>
          <a:p>
            <a:pPr marL="0" indent="0">
              <a:buNone/>
            </a:pPr>
            <a:r>
              <a:rPr lang="en-US" sz="4000" i="1" dirty="0"/>
              <a:t>An actuary, a claims handler, and an underwriter are riding in a car. The underwriter has her foot on the gas, the claims handler has his foot on the brake, and the actuary is looking out the back window telling them where to go.</a:t>
            </a:r>
            <a:endParaRPr lang="en-GB" sz="4000" i="1" dirty="0"/>
          </a:p>
        </p:txBody>
      </p:sp>
      <p:sp>
        <p:nvSpPr>
          <p:cNvPr id="4" name="Date Placeholder 3">
            <a:extLst>
              <a:ext uri="{FF2B5EF4-FFF2-40B4-BE49-F238E27FC236}">
                <a16:creationId xmlns:a16="http://schemas.microsoft.com/office/drawing/2014/main" id="{27C32753-ABC7-47BD-AD54-13DC2A25288E}"/>
              </a:ext>
            </a:extLst>
          </p:cNvPr>
          <p:cNvSpPr>
            <a:spLocks noGrp="1"/>
          </p:cNvSpPr>
          <p:nvPr>
            <p:ph type="dt" sz="half" idx="10"/>
          </p:nvPr>
        </p:nvSpPr>
        <p:spPr/>
        <p:txBody>
          <a:bodyPr/>
          <a:lstStyle/>
          <a:p>
            <a:pPr>
              <a:defRPr/>
            </a:pPr>
            <a:r>
              <a:rPr lang="en-US" dirty="0"/>
              <a:t>21.11.2022</a:t>
            </a:r>
          </a:p>
          <a:p>
            <a:pPr>
              <a:defRPr/>
            </a:pPr>
            <a:endParaRPr lang="en-GB" dirty="0"/>
          </a:p>
        </p:txBody>
      </p:sp>
      <p:sp>
        <p:nvSpPr>
          <p:cNvPr id="5" name="Footer Placeholder 4">
            <a:extLst>
              <a:ext uri="{FF2B5EF4-FFF2-40B4-BE49-F238E27FC236}">
                <a16:creationId xmlns:a16="http://schemas.microsoft.com/office/drawing/2014/main" id="{80854ACD-5645-49B9-9334-C1BF964C7E6F}"/>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07BBF294-BF40-46C2-A24C-4BEA143C2353}"/>
              </a:ext>
            </a:extLst>
          </p:cNvPr>
          <p:cNvSpPr>
            <a:spLocks noGrp="1"/>
          </p:cNvSpPr>
          <p:nvPr>
            <p:ph type="sldNum" sz="quarter" idx="12"/>
          </p:nvPr>
        </p:nvSpPr>
        <p:spPr/>
        <p:txBody>
          <a:bodyPr/>
          <a:lstStyle/>
          <a:p>
            <a:pPr>
              <a:defRPr/>
            </a:pPr>
            <a:fld id="{FE8DA6AF-1811-4E27-A96F-54109F1D0275}" type="slidenum">
              <a:rPr lang="en-GB" smtClean="0"/>
              <a:t>3</a:t>
            </a:fld>
            <a:endParaRPr lang="en-GB"/>
          </a:p>
        </p:txBody>
      </p:sp>
      <p:pic>
        <p:nvPicPr>
          <p:cNvPr id="7" name="Picture 6">
            <a:extLst>
              <a:ext uri="{FF2B5EF4-FFF2-40B4-BE49-F238E27FC236}">
                <a16:creationId xmlns:a16="http://schemas.microsoft.com/office/drawing/2014/main" id="{48B80E26-D819-4D7F-97FD-E5AA02C39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2065224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Appendices – TP Frequency Settled Basis</a:t>
            </a:r>
            <a:endParaRPr dirty="0"/>
          </a:p>
        </p:txBody>
      </p:sp>
      <p:sp>
        <p:nvSpPr>
          <p:cNvPr id="5" name="Date Placeholder 2"/>
          <p:cNvSpPr>
            <a:spLocks noGrp="1"/>
          </p:cNvSpPr>
          <p:nvPr>
            <p:ph type="dt" sz="half" idx="10"/>
          </p:nvPr>
        </p:nvSpPr>
        <p:spPr bwMode="auto"/>
        <p:txBody>
          <a:bodyPr/>
          <a:lstStyle/>
          <a:p>
            <a:pPr>
              <a:defRPr/>
            </a:pPr>
            <a:r>
              <a:rPr lang="en-US" dirty="0"/>
              <a:t>21.11.2022</a:t>
            </a:r>
          </a:p>
          <a:p>
            <a:pPr>
              <a:defRPr/>
            </a:pPr>
            <a:endParaRPr lang="en-US" dirty="0"/>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sp>
        <p:nvSpPr>
          <p:cNvPr id="9" name="Text Placeholder 6"/>
          <p:cNvSpPr>
            <a:spLocks noGrp="1"/>
          </p:cNvSpPr>
          <p:nvPr>
            <p:ph type="body" sz="quarter" idx="13"/>
          </p:nvPr>
        </p:nvSpPr>
        <p:spPr bwMode="auto"/>
        <p:txBody>
          <a:bodyPr/>
          <a:lstStyle/>
          <a:p>
            <a:pPr>
              <a:defRPr/>
            </a:pPr>
            <a:endParaRPr lang="en-GB" dirty="0"/>
          </a:p>
        </p:txBody>
      </p:sp>
      <p:pic>
        <p:nvPicPr>
          <p:cNvPr id="10" name="Picture 9">
            <a:extLst>
              <a:ext uri="{FF2B5EF4-FFF2-40B4-BE49-F238E27FC236}">
                <a16:creationId xmlns:a16="http://schemas.microsoft.com/office/drawing/2014/main" id="{26C8EF4C-9EA7-4364-9EE4-B748203D5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
        <p:nvSpPr>
          <p:cNvPr id="14" name="TextBox 13">
            <a:extLst>
              <a:ext uri="{FF2B5EF4-FFF2-40B4-BE49-F238E27FC236}">
                <a16:creationId xmlns:a16="http://schemas.microsoft.com/office/drawing/2014/main" id="{9D59DD3B-192C-44D6-8EEE-129A37B1250D}"/>
              </a:ext>
            </a:extLst>
          </p:cNvPr>
          <p:cNvSpPr txBox="1"/>
          <p:nvPr/>
        </p:nvSpPr>
        <p:spPr>
          <a:xfrm>
            <a:off x="939996" y="4725143"/>
            <a:ext cx="9889929"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Pre-2016 frequency very similar to reported graph.</a:t>
            </a:r>
          </a:p>
          <a:p>
            <a:pPr marL="285750" indent="-285750">
              <a:buFont typeface="Arial" panose="020B0604020202020204" pitchFamily="34" charset="0"/>
              <a:buChar char="•"/>
            </a:pPr>
            <a:r>
              <a:rPr lang="en-US" sz="1400" dirty="0"/>
              <a:t>However, from 2016 Q1 to 2019 Q1 the trend is close to flat (1% annual increases), in contrast to the steeper increases shown by the reported graph.</a:t>
            </a:r>
          </a:p>
          <a:p>
            <a:pPr marL="285750" indent="-285750">
              <a:buFont typeface="Arial" panose="020B0604020202020204" pitchFamily="34" charset="0"/>
              <a:buChar char="•"/>
            </a:pPr>
            <a:r>
              <a:rPr lang="en-US" sz="1400" dirty="0"/>
              <a:t>2019 Q2-Q4 showed clear frequency upticks, in line with the observed OD and BI increases over the same time period.</a:t>
            </a:r>
            <a:endParaRPr lang="en-GB" sz="1400" dirty="0"/>
          </a:p>
        </p:txBody>
      </p:sp>
      <p:graphicFrame>
        <p:nvGraphicFramePr>
          <p:cNvPr id="16" name="Content Placeholder 15">
            <a:extLst>
              <a:ext uri="{FF2B5EF4-FFF2-40B4-BE49-F238E27FC236}">
                <a16:creationId xmlns:a16="http://schemas.microsoft.com/office/drawing/2014/main" id="{188C0FCE-20DE-4626-89E9-AC35E32F1CD1}"/>
              </a:ext>
            </a:extLst>
          </p:cNvPr>
          <p:cNvGraphicFramePr>
            <a:graphicFrameLocks noGrp="1"/>
          </p:cNvGraphicFramePr>
          <p:nvPr>
            <p:ph idx="1"/>
            <p:extLst>
              <p:ext uri="{D42A27DB-BD31-4B8C-83A1-F6EECF244321}">
                <p14:modId xmlns:p14="http://schemas.microsoft.com/office/powerpoint/2010/main" val="512553369"/>
              </p:ext>
            </p:extLst>
          </p:nvPr>
        </p:nvGraphicFramePr>
        <p:xfrm>
          <a:off x="512765" y="1201738"/>
          <a:ext cx="10623796" cy="3485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536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Appendices – TP Severity Reported Basis</a:t>
            </a:r>
            <a:endParaRPr dirty="0"/>
          </a:p>
        </p:txBody>
      </p:sp>
      <p:sp>
        <p:nvSpPr>
          <p:cNvPr id="5" name="Date Placeholder 2"/>
          <p:cNvSpPr>
            <a:spLocks noGrp="1"/>
          </p:cNvSpPr>
          <p:nvPr>
            <p:ph type="dt" sz="half" idx="10"/>
          </p:nvPr>
        </p:nvSpPr>
        <p:spPr bwMode="auto"/>
        <p:txBody>
          <a:bodyPr/>
          <a:lstStyle/>
          <a:p>
            <a:pPr>
              <a:defRPr/>
            </a:pPr>
            <a:r>
              <a:rPr lang="en-US" dirty="0"/>
              <a:t>21.11.2022</a:t>
            </a:r>
          </a:p>
          <a:p>
            <a:pPr>
              <a:defRPr/>
            </a:pPr>
            <a:endParaRPr lang="en-US" dirty="0"/>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sp>
        <p:nvSpPr>
          <p:cNvPr id="9" name="Text Placeholder 6"/>
          <p:cNvSpPr>
            <a:spLocks noGrp="1"/>
          </p:cNvSpPr>
          <p:nvPr>
            <p:ph type="body" sz="quarter" idx="13"/>
          </p:nvPr>
        </p:nvSpPr>
        <p:spPr bwMode="auto"/>
        <p:txBody>
          <a:bodyPr/>
          <a:lstStyle/>
          <a:p>
            <a:pPr>
              <a:defRPr/>
            </a:pPr>
            <a:endParaRPr lang="en-GB" dirty="0"/>
          </a:p>
        </p:txBody>
      </p:sp>
      <p:pic>
        <p:nvPicPr>
          <p:cNvPr id="10" name="Picture 9">
            <a:extLst>
              <a:ext uri="{FF2B5EF4-FFF2-40B4-BE49-F238E27FC236}">
                <a16:creationId xmlns:a16="http://schemas.microsoft.com/office/drawing/2014/main" id="{26C8EF4C-9EA7-4364-9EE4-B748203D5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
        <p:nvSpPr>
          <p:cNvPr id="14" name="TextBox 13">
            <a:extLst>
              <a:ext uri="{FF2B5EF4-FFF2-40B4-BE49-F238E27FC236}">
                <a16:creationId xmlns:a16="http://schemas.microsoft.com/office/drawing/2014/main" id="{9D59DD3B-192C-44D6-8EEE-129A37B1250D}"/>
              </a:ext>
            </a:extLst>
          </p:cNvPr>
          <p:cNvSpPr txBox="1"/>
          <p:nvPr/>
        </p:nvSpPr>
        <p:spPr>
          <a:xfrm>
            <a:off x="911424" y="4556576"/>
            <a:ext cx="9889929"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Some increases from 2010-2015</a:t>
            </a:r>
          </a:p>
          <a:p>
            <a:pPr marL="285750" indent="-285750">
              <a:buFont typeface="Arial" panose="020B0604020202020204" pitchFamily="34" charset="0"/>
              <a:buChar char="•"/>
            </a:pPr>
            <a:r>
              <a:rPr lang="en-US" sz="1400" dirty="0"/>
              <a:t>From 2015 Q1 to 2019 Q4 there was a decreasing trend, with annual reductions of </a:t>
            </a:r>
            <a:r>
              <a:rPr lang="en-US" sz="1400" b="1" dirty="0">
                <a:solidFill>
                  <a:srgbClr val="00B050"/>
                </a:solidFill>
              </a:rPr>
              <a:t>2.9% </a:t>
            </a:r>
          </a:p>
          <a:p>
            <a:pPr marL="285750" indent="-285750">
              <a:buFont typeface="Arial" panose="020B0604020202020204" pitchFamily="34" charset="0"/>
              <a:buChar char="•"/>
            </a:pPr>
            <a:r>
              <a:rPr lang="en-US" sz="1400" dirty="0"/>
              <a:t>Given settled severity was flat over the same period, this trend is likely to be artificial and simply a result of the higher reported counts caused by the increased application of the time bar. </a:t>
            </a:r>
            <a:endParaRPr lang="en-GB" sz="1400" dirty="0"/>
          </a:p>
        </p:txBody>
      </p:sp>
      <p:graphicFrame>
        <p:nvGraphicFramePr>
          <p:cNvPr id="11" name="Content Placeholder 10">
            <a:extLst>
              <a:ext uri="{FF2B5EF4-FFF2-40B4-BE49-F238E27FC236}">
                <a16:creationId xmlns:a16="http://schemas.microsoft.com/office/drawing/2014/main" id="{C8EBC143-81E4-47AD-A9E4-052AA2ED568D}"/>
              </a:ext>
            </a:extLst>
          </p:cNvPr>
          <p:cNvGraphicFramePr>
            <a:graphicFrameLocks noGrp="1"/>
          </p:cNvGraphicFramePr>
          <p:nvPr>
            <p:ph idx="1"/>
            <p:extLst>
              <p:ext uri="{D42A27DB-BD31-4B8C-83A1-F6EECF244321}">
                <p14:modId xmlns:p14="http://schemas.microsoft.com/office/powerpoint/2010/main" val="33660961"/>
              </p:ext>
            </p:extLst>
          </p:nvPr>
        </p:nvGraphicFramePr>
        <p:xfrm>
          <a:off x="555859" y="1175623"/>
          <a:ext cx="10436685" cy="3343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203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Appendices – TP Severity Settled Basis</a:t>
            </a:r>
            <a:endParaRPr dirty="0"/>
          </a:p>
        </p:txBody>
      </p:sp>
      <p:sp>
        <p:nvSpPr>
          <p:cNvPr id="5" name="Date Placeholder 2"/>
          <p:cNvSpPr>
            <a:spLocks noGrp="1"/>
          </p:cNvSpPr>
          <p:nvPr>
            <p:ph type="dt" sz="half" idx="10"/>
          </p:nvPr>
        </p:nvSpPr>
        <p:spPr bwMode="auto"/>
        <p:txBody>
          <a:bodyPr/>
          <a:lstStyle/>
          <a:p>
            <a:pPr>
              <a:defRPr/>
            </a:pPr>
            <a:r>
              <a:rPr lang="en-US" dirty="0"/>
              <a:t>21.11.2022</a:t>
            </a:r>
          </a:p>
          <a:p>
            <a:pPr>
              <a:defRPr/>
            </a:pPr>
            <a:endParaRPr lang="en-US" dirty="0"/>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8</a:t>
            </a:r>
          </a:p>
        </p:txBody>
      </p:sp>
      <p:sp>
        <p:nvSpPr>
          <p:cNvPr id="9" name="Text Placeholder 6"/>
          <p:cNvSpPr>
            <a:spLocks noGrp="1"/>
          </p:cNvSpPr>
          <p:nvPr>
            <p:ph type="body" sz="quarter" idx="13"/>
          </p:nvPr>
        </p:nvSpPr>
        <p:spPr bwMode="auto"/>
        <p:txBody>
          <a:bodyPr/>
          <a:lstStyle/>
          <a:p>
            <a:pPr>
              <a:defRPr/>
            </a:pPr>
            <a:endParaRPr lang="en-GB" dirty="0"/>
          </a:p>
        </p:txBody>
      </p:sp>
      <p:pic>
        <p:nvPicPr>
          <p:cNvPr id="10" name="Picture 9">
            <a:extLst>
              <a:ext uri="{FF2B5EF4-FFF2-40B4-BE49-F238E27FC236}">
                <a16:creationId xmlns:a16="http://schemas.microsoft.com/office/drawing/2014/main" id="{26C8EF4C-9EA7-4364-9EE4-B748203D5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
        <p:nvSpPr>
          <p:cNvPr id="14" name="TextBox 13">
            <a:extLst>
              <a:ext uri="{FF2B5EF4-FFF2-40B4-BE49-F238E27FC236}">
                <a16:creationId xmlns:a16="http://schemas.microsoft.com/office/drawing/2014/main" id="{9D59DD3B-192C-44D6-8EEE-129A37B1250D}"/>
              </a:ext>
            </a:extLst>
          </p:cNvPr>
          <p:cNvSpPr txBox="1"/>
          <p:nvPr/>
        </p:nvSpPr>
        <p:spPr>
          <a:xfrm>
            <a:off x="695400" y="4706187"/>
            <a:ext cx="9889929"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Some increases from 2010-2015</a:t>
            </a:r>
          </a:p>
          <a:p>
            <a:pPr marL="285750" indent="-285750">
              <a:buFont typeface="Arial" panose="020B0604020202020204" pitchFamily="34" charset="0"/>
              <a:buChar char="•"/>
            </a:pPr>
            <a:r>
              <a:rPr lang="en-US" sz="1400" dirty="0"/>
              <a:t>There was drop in severity from 2015 – 2016, followed by stability until the start of the pandemic.</a:t>
            </a:r>
          </a:p>
        </p:txBody>
      </p:sp>
      <p:graphicFrame>
        <p:nvGraphicFramePr>
          <p:cNvPr id="12" name="Content Placeholder 11">
            <a:extLst>
              <a:ext uri="{FF2B5EF4-FFF2-40B4-BE49-F238E27FC236}">
                <a16:creationId xmlns:a16="http://schemas.microsoft.com/office/drawing/2014/main" id="{72F88556-2423-47EE-9F4A-F2647595E426}"/>
              </a:ext>
            </a:extLst>
          </p:cNvPr>
          <p:cNvGraphicFramePr>
            <a:graphicFrameLocks noGrp="1"/>
          </p:cNvGraphicFramePr>
          <p:nvPr>
            <p:ph idx="1"/>
            <p:extLst>
              <p:ext uri="{D42A27DB-BD31-4B8C-83A1-F6EECF244321}">
                <p14:modId xmlns:p14="http://schemas.microsoft.com/office/powerpoint/2010/main" val="370945627"/>
              </p:ext>
            </p:extLst>
          </p:nvPr>
        </p:nvGraphicFramePr>
        <p:xfrm>
          <a:off x="527055" y="1201737"/>
          <a:ext cx="10753522" cy="3354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563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12611" y="140224"/>
            <a:ext cx="11055349" cy="1143000"/>
          </a:xfrm>
        </p:spPr>
        <p:txBody>
          <a:bodyPr/>
          <a:lstStyle/>
          <a:p>
            <a:pPr>
              <a:defRPr/>
            </a:pPr>
            <a:r>
              <a:rPr lang="en-GB" dirty="0"/>
              <a:t>Scope of study</a:t>
            </a:r>
            <a:endParaRPr dirty="0"/>
          </a:p>
        </p:txBody>
      </p:sp>
      <p:sp>
        <p:nvSpPr>
          <p:cNvPr id="5" name="Date Placeholder 2"/>
          <p:cNvSpPr>
            <a:spLocks noGrp="1"/>
          </p:cNvSpPr>
          <p:nvPr>
            <p:ph type="dt" sz="half" idx="10"/>
          </p:nvPr>
        </p:nvSpPr>
        <p:spPr bwMode="auto"/>
        <p:txBody>
          <a:bodyPr/>
          <a:lstStyle/>
          <a:p>
            <a:pPr>
              <a:defRPr/>
            </a:pPr>
            <a:r>
              <a:rPr lang="en-US" dirty="0"/>
              <a:t>21.11.2022</a:t>
            </a:r>
          </a:p>
          <a:p>
            <a:pPr>
              <a:defRPr/>
            </a:pPr>
            <a:endParaRPr lang="en-US" dirty="0"/>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pic>
        <p:nvPicPr>
          <p:cNvPr id="7" name="Content Placeholder 8"/>
          <p:cNvPicPr>
            <a:picLocks noGrp="1" noChangeAspect="1"/>
          </p:cNvPicPr>
          <p:nvPr>
            <p:ph idx="1"/>
          </p:nvPr>
        </p:nvPicPr>
        <p:blipFill>
          <a:blip r:embed="rId3"/>
          <a:stretch/>
        </p:blipFill>
        <p:spPr bwMode="auto">
          <a:xfrm>
            <a:off x="8011288" y="3520072"/>
            <a:ext cx="3491345" cy="1828800"/>
          </a:xfrm>
          <a:prstGeom prst="rect">
            <a:avLst/>
          </a:prstGeom>
        </p:spPr>
      </p:pic>
      <p:pic>
        <p:nvPicPr>
          <p:cNvPr id="8" name="Picture 7"/>
          <p:cNvPicPr>
            <a:picLocks noChangeAspect="1"/>
          </p:cNvPicPr>
          <p:nvPr/>
        </p:nvPicPr>
        <p:blipFill>
          <a:blip r:embed="rId4"/>
          <a:stretch/>
        </p:blipFill>
        <p:spPr bwMode="auto">
          <a:xfrm>
            <a:off x="8011288" y="1529625"/>
            <a:ext cx="3371849" cy="1828800"/>
          </a:xfrm>
          <a:prstGeom prst="rect">
            <a:avLst/>
          </a:prstGeom>
        </p:spPr>
      </p:pic>
      <p:sp>
        <p:nvSpPr>
          <p:cNvPr id="9" name="Content Placeholder 4"/>
          <p:cNvSpPr/>
          <p:nvPr/>
        </p:nvSpPr>
        <p:spPr bwMode="auto">
          <a:xfrm>
            <a:off x="512611" y="1093589"/>
            <a:ext cx="6447485" cy="4670822"/>
          </a:xfrm>
          <a:prstGeom prst="rect">
            <a:avLst/>
          </a:prstGeom>
          <a:noFill/>
          <a:ln>
            <a:noFill/>
          </a:ln>
        </p:spPr>
        <p:txBody>
          <a:bodyPr vert="horz" wrap="square" lIns="91440" tIns="45720" rIns="91440" bIns="45720" numCol="1" anchor="t" anchorCtr="0" compatLnSpc="1">
            <a:prstTxWarp prst="textNoShape">
              <a:avLst/>
            </a:prstTxWarp>
          </a:bodyPr>
          <a:lstStyle>
            <a:lvl1pPr marL="269875" indent="-269875" algn="l">
              <a:spcBef>
                <a:spcPts val="0"/>
              </a:spcBef>
              <a:spcAft>
                <a:spcPts val="0"/>
              </a:spcAft>
              <a:buClr>
                <a:schemeClr val="accent1"/>
              </a:buClr>
              <a:buChar char="•"/>
              <a:defRPr sz="2400">
                <a:solidFill>
                  <a:srgbClr val="3F4548"/>
                </a:solidFill>
                <a:latin typeface="+mn-lt"/>
                <a:ea typeface="+mn-ea"/>
              </a:defRPr>
            </a:lvl1pPr>
            <a:lvl2pPr marL="717550" indent="-268288" algn="l">
              <a:spcBef>
                <a:spcPts val="0"/>
              </a:spcBef>
              <a:spcAft>
                <a:spcPts val="0"/>
              </a:spcAft>
              <a:buClr>
                <a:schemeClr val="accent1"/>
              </a:buClr>
              <a:buChar char="–"/>
              <a:defRPr sz="2000">
                <a:solidFill>
                  <a:srgbClr val="3F4548"/>
                </a:solidFill>
                <a:latin typeface="+mn-lt"/>
              </a:defRPr>
            </a:lvl2pPr>
            <a:lvl3pPr marL="1071563" indent="-174625" algn="l">
              <a:spcBef>
                <a:spcPts val="0"/>
              </a:spcBef>
              <a:spcAft>
                <a:spcPts val="0"/>
              </a:spcAft>
              <a:buClr>
                <a:schemeClr val="accent1"/>
              </a:buClr>
              <a:buFont typeface="Arial"/>
              <a:buChar char="•"/>
              <a:defRPr>
                <a:solidFill>
                  <a:srgbClr val="3F4548"/>
                </a:solidFill>
                <a:latin typeface="+mn-lt"/>
              </a:defRPr>
            </a:lvl3pPr>
            <a:lvl4pPr marL="1433513" indent="-182563" algn="l">
              <a:spcBef>
                <a:spcPts val="0"/>
              </a:spcBef>
              <a:spcAft>
                <a:spcPts val="0"/>
              </a:spcAft>
              <a:buClr>
                <a:schemeClr val="accent1"/>
              </a:buClr>
              <a:buChar char="–"/>
              <a:defRPr sz="1600">
                <a:solidFill>
                  <a:srgbClr val="3F4548"/>
                </a:solidFill>
                <a:latin typeface="+mn-lt"/>
              </a:defRPr>
            </a:lvl4pPr>
            <a:lvl5pPr marL="1792288" indent="-176213" algn="l">
              <a:spcBef>
                <a:spcPts val="0"/>
              </a:spcBef>
              <a:spcAft>
                <a:spcPts val="0"/>
              </a:spcAft>
              <a:buClr>
                <a:schemeClr val="accent1"/>
              </a:buClr>
              <a:buFont typeface="Arial"/>
              <a:buChar char="•"/>
              <a:defRPr sz="1400">
                <a:solidFill>
                  <a:srgbClr val="3F4548"/>
                </a:solidFill>
                <a:latin typeface="+mn-lt"/>
              </a:defRPr>
            </a:lvl5pPr>
            <a:lvl6pPr marL="2249488" indent="-176213" algn="l">
              <a:spcBef>
                <a:spcPts val="0"/>
              </a:spcBef>
              <a:spcAft>
                <a:spcPts val="0"/>
              </a:spcAft>
              <a:buClr>
                <a:srgbClr val="D9AB16"/>
              </a:buClr>
              <a:buChar char="»"/>
              <a:defRPr sz="1400">
                <a:solidFill>
                  <a:srgbClr val="0D2E64"/>
                </a:solidFill>
                <a:latin typeface="+mn-lt"/>
              </a:defRPr>
            </a:lvl6pPr>
            <a:lvl7pPr marL="2706688" indent="-176213" algn="l">
              <a:spcBef>
                <a:spcPts val="0"/>
              </a:spcBef>
              <a:spcAft>
                <a:spcPts val="0"/>
              </a:spcAft>
              <a:buClr>
                <a:srgbClr val="D9AB16"/>
              </a:buClr>
              <a:buChar char="»"/>
              <a:defRPr sz="1400">
                <a:solidFill>
                  <a:srgbClr val="0D2E64"/>
                </a:solidFill>
                <a:latin typeface="+mn-lt"/>
              </a:defRPr>
            </a:lvl7pPr>
            <a:lvl8pPr marL="3163888" indent="-176213" algn="l">
              <a:spcBef>
                <a:spcPts val="0"/>
              </a:spcBef>
              <a:spcAft>
                <a:spcPts val="0"/>
              </a:spcAft>
              <a:buClr>
                <a:srgbClr val="D9AB16"/>
              </a:buClr>
              <a:buChar char="»"/>
              <a:defRPr sz="1400">
                <a:solidFill>
                  <a:srgbClr val="0D2E64"/>
                </a:solidFill>
                <a:latin typeface="+mn-lt"/>
              </a:defRPr>
            </a:lvl8pPr>
            <a:lvl9pPr marL="3621088" indent="-176213" algn="l">
              <a:spcBef>
                <a:spcPts val="0"/>
              </a:spcBef>
              <a:spcAft>
                <a:spcPts val="0"/>
              </a:spcAft>
              <a:buClr>
                <a:srgbClr val="D9AB16"/>
              </a:buClr>
              <a:buChar char="»"/>
              <a:defRPr sz="1400">
                <a:solidFill>
                  <a:srgbClr val="0D2E64"/>
                </a:solidFill>
                <a:latin typeface="+mn-lt"/>
              </a:defRPr>
            </a:lvl9pPr>
          </a:lstStyle>
          <a:p>
            <a:pPr>
              <a:lnSpc>
                <a:spcPct val="150000"/>
              </a:lnSpc>
              <a:defRPr/>
            </a:pPr>
            <a:r>
              <a:rPr lang="en-GB" sz="1600" dirty="0">
                <a:solidFill>
                  <a:schemeClr val="tx1"/>
                </a:solidFill>
              </a:rPr>
              <a:t>Collaboration with ISM to study Malaysian Private Car Claims Inflation 2010-2021:</a:t>
            </a:r>
          </a:p>
          <a:p>
            <a:pPr lvl="1">
              <a:lnSpc>
                <a:spcPct val="150000"/>
              </a:lnSpc>
              <a:buFont typeface="Wingdings" panose="05000000000000000000" pitchFamily="2" charset="2"/>
              <a:buChar char="Ø"/>
              <a:defRPr/>
            </a:pPr>
            <a:r>
              <a:rPr lang="en-US" sz="1600" dirty="0">
                <a:solidFill>
                  <a:schemeClr val="tx1"/>
                </a:solidFill>
              </a:rPr>
              <a:t>Aim to identify and explain historic </a:t>
            </a:r>
            <a:r>
              <a:rPr lang="en-US" sz="1600" dirty="0">
                <a:solidFill>
                  <a:srgbClr val="0070C0"/>
                </a:solidFill>
              </a:rPr>
              <a:t>frequency</a:t>
            </a:r>
            <a:r>
              <a:rPr lang="en-US" sz="1600" dirty="0">
                <a:solidFill>
                  <a:schemeClr val="tx1"/>
                </a:solidFill>
              </a:rPr>
              <a:t> and </a:t>
            </a:r>
            <a:r>
              <a:rPr lang="en-US" sz="1600" dirty="0">
                <a:solidFill>
                  <a:srgbClr val="7030A0"/>
                </a:solidFill>
              </a:rPr>
              <a:t>severity</a:t>
            </a:r>
            <a:r>
              <a:rPr lang="en-US" sz="1600" dirty="0">
                <a:solidFill>
                  <a:schemeClr val="tx1"/>
                </a:solidFill>
              </a:rPr>
              <a:t> trends</a:t>
            </a:r>
          </a:p>
          <a:p>
            <a:pPr lvl="1">
              <a:lnSpc>
                <a:spcPct val="150000"/>
              </a:lnSpc>
              <a:buFont typeface="Wingdings" panose="05000000000000000000" pitchFamily="2" charset="2"/>
              <a:buChar char="Ø"/>
              <a:defRPr/>
            </a:pPr>
            <a:r>
              <a:rPr lang="en-US" sz="1600" dirty="0">
                <a:solidFill>
                  <a:schemeClr val="tx1"/>
                </a:solidFill>
              </a:rPr>
              <a:t>Attempt to establish drivers of trends using publicly available indices, as well as developments affecting the Motor market</a:t>
            </a:r>
            <a:endParaRPr sz="1600" dirty="0">
              <a:solidFill>
                <a:schemeClr val="tx1"/>
              </a:solidFill>
            </a:endParaRPr>
          </a:p>
          <a:p>
            <a:pPr marL="733425" lvl="1" indent="-285750">
              <a:lnSpc>
                <a:spcPct val="150000"/>
              </a:lnSpc>
              <a:buFont typeface="Wingdings" panose="05000000000000000000" pitchFamily="2" charset="2"/>
              <a:buChar char="Ø"/>
              <a:defRPr/>
            </a:pPr>
            <a:r>
              <a:rPr lang="en-US" sz="1600" dirty="0">
                <a:solidFill>
                  <a:schemeClr val="tx1"/>
                </a:solidFill>
              </a:rPr>
              <a:t>Own Damage (OD), Third Party Property Damage (TP) and Third Party Bodily Injury (BI) analysed separately</a:t>
            </a:r>
          </a:p>
          <a:p>
            <a:pPr marL="790575" lvl="1" indent="-342900">
              <a:lnSpc>
                <a:spcPct val="150000"/>
              </a:lnSpc>
              <a:buFont typeface="Wingdings" panose="05000000000000000000" pitchFamily="2" charset="2"/>
              <a:buChar char="Ø"/>
              <a:defRPr/>
            </a:pPr>
            <a:r>
              <a:rPr lang="en-US" sz="1600" dirty="0">
                <a:solidFill>
                  <a:schemeClr val="tx1"/>
                </a:solidFill>
              </a:rPr>
              <a:t>BI large claims (portion &gt; MYR500k) analysed separately.</a:t>
            </a:r>
          </a:p>
          <a:p>
            <a:pPr>
              <a:lnSpc>
                <a:spcPct val="150000"/>
              </a:lnSpc>
              <a:defRPr/>
            </a:pPr>
            <a:r>
              <a:rPr lang="en-US" sz="1600" dirty="0">
                <a:solidFill>
                  <a:schemeClr val="tx1"/>
                </a:solidFill>
              </a:rPr>
              <a:t>Additional Outputs include: </a:t>
            </a:r>
            <a:endParaRPr lang="en-US" dirty="0"/>
          </a:p>
          <a:p>
            <a:pPr marL="733425" lvl="1" indent="-285750">
              <a:lnSpc>
                <a:spcPct val="150000"/>
              </a:lnSpc>
              <a:buFont typeface="Wingdings" panose="05000000000000000000" pitchFamily="2" charset="2"/>
              <a:buChar char="Ø"/>
              <a:defRPr/>
            </a:pPr>
            <a:r>
              <a:rPr lang="en-US" sz="1600" dirty="0">
                <a:solidFill>
                  <a:schemeClr val="tx1"/>
                </a:solidFill>
              </a:rPr>
              <a:t>Claims development patterns</a:t>
            </a:r>
          </a:p>
          <a:p>
            <a:pPr marL="733425" lvl="1" indent="-285750">
              <a:lnSpc>
                <a:spcPct val="150000"/>
              </a:lnSpc>
              <a:buFont typeface="Wingdings" panose="05000000000000000000" pitchFamily="2" charset="2"/>
              <a:buChar char="Ø"/>
              <a:defRPr/>
            </a:pPr>
            <a:r>
              <a:rPr lang="en-US" sz="1600" dirty="0">
                <a:solidFill>
                  <a:schemeClr val="tx1"/>
                </a:solidFill>
              </a:rPr>
              <a:t>Claim settlement speed trends.</a:t>
            </a:r>
            <a:endParaRPr lang="en-US" dirty="0"/>
          </a:p>
          <a:p>
            <a:pPr marL="790575" lvl="1" indent="-342900">
              <a:lnSpc>
                <a:spcPct val="150000"/>
              </a:lnSpc>
              <a:buFontTx/>
              <a:buChar char="-"/>
              <a:defRPr/>
            </a:pPr>
            <a:endParaRPr lang="en-US" dirty="0"/>
          </a:p>
          <a:p>
            <a:pPr marL="285750" indent="-285750">
              <a:lnSpc>
                <a:spcPct val="150000"/>
              </a:lnSpc>
              <a:buFont typeface="Arial" panose="020B0604020202020204" pitchFamily="34" charset="0"/>
              <a:buChar char="•"/>
              <a:defRPr/>
            </a:pPr>
            <a:endParaRPr lang="en-GB" sz="2000" dirty="0">
              <a:solidFill>
                <a:schemeClr val="tx1"/>
              </a:solidFill>
            </a:endParaRPr>
          </a:p>
        </p:txBody>
      </p:sp>
      <p:sp>
        <p:nvSpPr>
          <p:cNvPr id="10" name="Rectangle 10"/>
          <p:cNvSpPr/>
          <p:nvPr/>
        </p:nvSpPr>
        <p:spPr bwMode="auto">
          <a:xfrm rot="18330387">
            <a:off x="7730301" y="3250871"/>
            <a:ext cx="393382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000">
                <a:solidFill>
                  <a:schemeClr val="tx1">
                    <a:alpha val="20000"/>
                  </a:schemeClr>
                </a:solidFill>
              </a:rPr>
              <a:t>Illustrative</a:t>
            </a:r>
            <a:endParaRPr/>
          </a:p>
        </p:txBody>
      </p:sp>
      <p:pic>
        <p:nvPicPr>
          <p:cNvPr id="11" name="Graphic 12" descr="Car"/>
          <p:cNvPicPr>
            <a:picLocks noChangeAspect="1"/>
          </p:cNvPicPr>
          <p:nvPr/>
        </p:nvPicPr>
        <p:blipFill>
          <a:blip r:embed="rId5"/>
          <a:stretch/>
        </p:blipFill>
        <p:spPr bwMode="auto">
          <a:xfrm rot="20315707">
            <a:off x="9501980" y="1857366"/>
            <a:ext cx="914400" cy="914400"/>
          </a:xfrm>
          <a:prstGeom prst="rect">
            <a:avLst/>
          </a:prstGeom>
        </p:spPr>
      </p:pic>
      <p:pic>
        <p:nvPicPr>
          <p:cNvPr id="12" name="Picture 11">
            <a:extLst>
              <a:ext uri="{FF2B5EF4-FFF2-40B4-BE49-F238E27FC236}">
                <a16:creationId xmlns:a16="http://schemas.microsoft.com/office/drawing/2014/main" id="{5BC9B7A0-E1D6-4619-9D5B-09B0F9430D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EDBC-33F2-4EB7-8E1A-040FAFD480F4}"/>
              </a:ext>
            </a:extLst>
          </p:cNvPr>
          <p:cNvSpPr>
            <a:spLocks noGrp="1"/>
          </p:cNvSpPr>
          <p:nvPr>
            <p:ph type="title"/>
          </p:nvPr>
        </p:nvSpPr>
        <p:spPr/>
        <p:txBody>
          <a:bodyPr/>
          <a:lstStyle/>
          <a:p>
            <a:r>
              <a:rPr lang="en-US" dirty="0"/>
              <a:t>Data Definitions</a:t>
            </a:r>
            <a:endParaRPr lang="en-GB" dirty="0"/>
          </a:p>
        </p:txBody>
      </p:sp>
      <p:sp>
        <p:nvSpPr>
          <p:cNvPr id="3" name="Content Placeholder 2">
            <a:extLst>
              <a:ext uri="{FF2B5EF4-FFF2-40B4-BE49-F238E27FC236}">
                <a16:creationId xmlns:a16="http://schemas.microsoft.com/office/drawing/2014/main" id="{3EEC87CF-F09E-4393-AA43-FE0C114D1782}"/>
              </a:ext>
            </a:extLst>
          </p:cNvPr>
          <p:cNvSpPr>
            <a:spLocks noGrp="1"/>
          </p:cNvSpPr>
          <p:nvPr>
            <p:ph idx="1"/>
          </p:nvPr>
        </p:nvSpPr>
        <p:spPr>
          <a:xfrm>
            <a:off x="527054" y="1268849"/>
            <a:ext cx="11055349" cy="3816335"/>
          </a:xfrm>
        </p:spPr>
        <p:txBody>
          <a:bodyPr/>
          <a:lstStyle/>
          <a:p>
            <a:r>
              <a:rPr lang="en-US" sz="1300" b="1" dirty="0"/>
              <a:t>Legal Expenses </a:t>
            </a:r>
            <a:r>
              <a:rPr lang="en-US" sz="1300" dirty="0"/>
              <a:t>are </a:t>
            </a:r>
            <a:r>
              <a:rPr lang="en-US" sz="1300" b="1" dirty="0">
                <a:solidFill>
                  <a:srgbClr val="FF0000"/>
                </a:solidFill>
              </a:rPr>
              <a:t>excluded</a:t>
            </a:r>
            <a:r>
              <a:rPr lang="en-US" sz="1300" dirty="0"/>
              <a:t> from the data we have analysed</a:t>
            </a:r>
          </a:p>
          <a:p>
            <a:pPr marL="0" indent="0">
              <a:buNone/>
            </a:pPr>
            <a:endParaRPr lang="en-US" sz="1300" b="1" dirty="0"/>
          </a:p>
          <a:p>
            <a:r>
              <a:rPr lang="en-US" sz="1300" b="1" dirty="0"/>
              <a:t>OD</a:t>
            </a:r>
            <a:r>
              <a:rPr lang="en-US" sz="1300" dirty="0"/>
              <a:t> </a:t>
            </a:r>
            <a:r>
              <a:rPr lang="en-US" sz="1300" b="1" dirty="0">
                <a:solidFill>
                  <a:srgbClr val="FF0000"/>
                </a:solidFill>
              </a:rPr>
              <a:t>excludes</a:t>
            </a:r>
            <a:r>
              <a:rPr lang="en-US" sz="1300" dirty="0"/>
              <a:t> Theft and Windscreen Claims, but </a:t>
            </a:r>
            <a:r>
              <a:rPr lang="en-US" sz="1300" b="1" dirty="0">
                <a:solidFill>
                  <a:srgbClr val="00B050"/>
                </a:solidFill>
              </a:rPr>
              <a:t>includes</a:t>
            </a:r>
            <a:r>
              <a:rPr lang="en-US" sz="1300" dirty="0"/>
              <a:t> recoveries (e.g. salvage and subrogation)</a:t>
            </a:r>
          </a:p>
          <a:p>
            <a:pPr marL="0" indent="0">
              <a:buNone/>
            </a:pPr>
            <a:endParaRPr lang="en-US" sz="1300" dirty="0"/>
          </a:p>
          <a:p>
            <a:r>
              <a:rPr lang="en-US" sz="1300" dirty="0"/>
              <a:t>All analysis and results are in MYR</a:t>
            </a:r>
          </a:p>
          <a:p>
            <a:pPr marL="0" indent="0">
              <a:buNone/>
            </a:pPr>
            <a:endParaRPr lang="en-US" sz="1300" dirty="0"/>
          </a:p>
          <a:p>
            <a:r>
              <a:rPr lang="en-US" sz="1300" b="1" dirty="0">
                <a:solidFill>
                  <a:srgbClr val="7030A0"/>
                </a:solidFill>
              </a:rPr>
              <a:t>Projected Severity </a:t>
            </a:r>
            <a:r>
              <a:rPr lang="en-US" sz="1300" dirty="0"/>
              <a:t>= Ultimate Claim Amounts/Ultimate Claim Counts</a:t>
            </a:r>
          </a:p>
          <a:p>
            <a:endParaRPr lang="en-US" sz="1300" dirty="0"/>
          </a:p>
          <a:p>
            <a:r>
              <a:rPr lang="en-US" sz="1300" b="1" dirty="0">
                <a:solidFill>
                  <a:srgbClr val="0070C0"/>
                </a:solidFill>
              </a:rPr>
              <a:t>Projected Frequency </a:t>
            </a:r>
            <a:r>
              <a:rPr lang="en-US" sz="1300" dirty="0"/>
              <a:t>= Ultimate Claim Counts/Earned Vehicle Years</a:t>
            </a:r>
          </a:p>
          <a:p>
            <a:endParaRPr lang="en-US" sz="1300" dirty="0"/>
          </a:p>
          <a:p>
            <a:r>
              <a:rPr lang="en-US" sz="1300" dirty="0"/>
              <a:t>Projections carried out on an accident quarter by development quarter basis</a:t>
            </a:r>
          </a:p>
          <a:p>
            <a:endParaRPr lang="en-US" sz="1300" dirty="0"/>
          </a:p>
          <a:p>
            <a:r>
              <a:rPr lang="en-US" sz="1300" dirty="0"/>
              <a:t>Vehicle years relate only to cover types that are relevant for the type of loss. E.g. BI contains all vehicle years, whereas OD only contains vehicle years relating to Comprehensive policies</a:t>
            </a:r>
          </a:p>
          <a:p>
            <a:endParaRPr lang="en-US" sz="1300" dirty="0"/>
          </a:p>
          <a:p>
            <a:r>
              <a:rPr lang="en-US" sz="1300" dirty="0"/>
              <a:t>Counts and amounts have been projected to ultimate using the chain ladder method</a:t>
            </a:r>
          </a:p>
          <a:p>
            <a:endParaRPr lang="en-US" sz="1300" dirty="0"/>
          </a:p>
          <a:p>
            <a:r>
              <a:rPr lang="en-US" sz="1300" dirty="0"/>
              <a:t>We have done this using incurred, paid, reported and settled data. E.g. Projected Severity on an incurred graph = (Ultimate Claim Amounts using Incurred Amounts Chain Ladder)/(Ultimate Claim Counts using Reported Counts Chain Ladder)</a:t>
            </a:r>
          </a:p>
          <a:p>
            <a:endParaRPr lang="en-US" sz="1300" dirty="0"/>
          </a:p>
          <a:p>
            <a:r>
              <a:rPr lang="en-US" sz="1300" dirty="0"/>
              <a:t>Large BI Analysis was performed using individual claims development data. Any amount in excess of MYR 0.5m for an individual claim was included in the large BI triangles. The first 0.5m was kept in the attritional triangle, and attritional ultimate amounts were projected separately.</a:t>
            </a:r>
          </a:p>
          <a:p>
            <a:endParaRPr lang="en-US" sz="1300" dirty="0"/>
          </a:p>
          <a:p>
            <a:endParaRPr lang="en-US" sz="1300" dirty="0"/>
          </a:p>
          <a:p>
            <a:endParaRPr lang="en-GB" sz="1300" dirty="0"/>
          </a:p>
        </p:txBody>
      </p:sp>
      <p:sp>
        <p:nvSpPr>
          <p:cNvPr id="4" name="Date Placeholder 3">
            <a:extLst>
              <a:ext uri="{FF2B5EF4-FFF2-40B4-BE49-F238E27FC236}">
                <a16:creationId xmlns:a16="http://schemas.microsoft.com/office/drawing/2014/main" id="{22CA08DE-ED80-48A3-BA49-1B90BB49F8EE}"/>
              </a:ext>
            </a:extLst>
          </p:cNvPr>
          <p:cNvSpPr>
            <a:spLocks noGrp="1"/>
          </p:cNvSpPr>
          <p:nvPr>
            <p:ph type="dt" sz="half" idx="10"/>
          </p:nvPr>
        </p:nvSpPr>
        <p:spPr/>
        <p:txBody>
          <a:bodyPr/>
          <a:lstStyle/>
          <a:p>
            <a:pPr>
              <a:defRPr/>
            </a:pPr>
            <a:r>
              <a:rPr lang="en-US" dirty="0"/>
              <a:t>21.11.2022</a:t>
            </a:r>
          </a:p>
          <a:p>
            <a:pPr>
              <a:defRPr/>
            </a:pPr>
            <a:endParaRPr lang="en-GB" dirty="0"/>
          </a:p>
        </p:txBody>
      </p:sp>
      <p:sp>
        <p:nvSpPr>
          <p:cNvPr id="5" name="Footer Placeholder 4">
            <a:extLst>
              <a:ext uri="{FF2B5EF4-FFF2-40B4-BE49-F238E27FC236}">
                <a16:creationId xmlns:a16="http://schemas.microsoft.com/office/drawing/2014/main" id="{66F865F7-177E-4FA5-B154-F6D98D6084B2}"/>
              </a:ext>
            </a:extLst>
          </p:cNvPr>
          <p:cNvSpPr>
            <a:spLocks noGrp="1"/>
          </p:cNvSpPr>
          <p:nvPr>
            <p:ph type="ftr" sz="quarter" idx="11"/>
          </p:nvPr>
        </p:nvSpPr>
        <p:spPr/>
        <p:txBody>
          <a:bodyPr/>
          <a:lstStyle/>
          <a:p>
            <a:pPr>
              <a:defRPr/>
            </a:pPr>
            <a:endParaRPr lang="en-GB" dirty="0"/>
          </a:p>
        </p:txBody>
      </p:sp>
      <p:sp>
        <p:nvSpPr>
          <p:cNvPr id="6" name="Slide Number Placeholder 5">
            <a:extLst>
              <a:ext uri="{FF2B5EF4-FFF2-40B4-BE49-F238E27FC236}">
                <a16:creationId xmlns:a16="http://schemas.microsoft.com/office/drawing/2014/main" id="{A91B60E7-B78D-4319-8BF9-C5D3EEB7802F}"/>
              </a:ext>
            </a:extLst>
          </p:cNvPr>
          <p:cNvSpPr>
            <a:spLocks noGrp="1"/>
          </p:cNvSpPr>
          <p:nvPr>
            <p:ph type="sldNum" sz="quarter" idx="12"/>
          </p:nvPr>
        </p:nvSpPr>
        <p:spPr/>
        <p:txBody>
          <a:bodyPr/>
          <a:lstStyle/>
          <a:p>
            <a:pPr>
              <a:defRPr/>
            </a:pPr>
            <a:fld id="{FE8DA6AF-1811-4E27-A96F-54109F1D0275}" type="slidenum">
              <a:rPr lang="en-GB" smtClean="0"/>
              <a:t>5</a:t>
            </a:fld>
            <a:endParaRPr lang="en-GB"/>
          </a:p>
        </p:txBody>
      </p:sp>
      <p:pic>
        <p:nvPicPr>
          <p:cNvPr id="9" name="Picture 8">
            <a:extLst>
              <a:ext uri="{FF2B5EF4-FFF2-40B4-BE49-F238E27FC236}">
                <a16:creationId xmlns:a16="http://schemas.microsoft.com/office/drawing/2014/main" id="{D52EE478-5599-4C32-9377-CAFC52F68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spTree>
    <p:extLst>
      <p:ext uri="{BB962C8B-B14F-4D97-AF65-F5344CB8AC3E}">
        <p14:creationId xmlns:p14="http://schemas.microsoft.com/office/powerpoint/2010/main" val="121104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
          <p:cNvSpPr>
            <a:spLocks noGrp="1"/>
          </p:cNvSpPr>
          <p:nvPr>
            <p:ph type="title"/>
          </p:nvPr>
        </p:nvSpPr>
        <p:spPr bwMode="auto"/>
        <p:txBody>
          <a:bodyPr/>
          <a:lstStyle/>
          <a:p>
            <a:pPr>
              <a:spcBef>
                <a:spcPts val="0"/>
              </a:spcBef>
              <a:spcAft>
                <a:spcPts val="0"/>
              </a:spcAft>
              <a:defRPr/>
            </a:pPr>
            <a:r>
              <a:rPr lang="en-US" i="0" u="none" strike="noStrike" dirty="0">
                <a:latin typeface="Arial"/>
              </a:rPr>
              <a:t>Claims Inflation – Benchmark Indices</a:t>
            </a:r>
            <a:endParaRPr dirty="0"/>
          </a:p>
        </p:txBody>
      </p:sp>
      <p:sp>
        <p:nvSpPr>
          <p:cNvPr id="6" name="Date Placeholder 2"/>
          <p:cNvSpPr>
            <a:spLocks noGrp="1"/>
          </p:cNvSpPr>
          <p:nvPr>
            <p:ph type="dt" sz="half" idx="10"/>
          </p:nvPr>
        </p:nvSpPr>
        <p:spPr bwMode="auto"/>
        <p:txBody>
          <a:bodyPr/>
          <a:lstStyle/>
          <a:p>
            <a:pPr>
              <a:defRPr/>
            </a:pPr>
            <a:r>
              <a:rPr lang="en-US" dirty="0"/>
              <a:t>21.11.2022</a:t>
            </a:r>
          </a:p>
        </p:txBody>
      </p:sp>
      <p:sp>
        <p:nvSpPr>
          <p:cNvPr id="7" name="Footer Placeholder 3"/>
          <p:cNvSpPr>
            <a:spLocks noGrp="1"/>
          </p:cNvSpPr>
          <p:nvPr>
            <p:ph type="ftr" sz="quarter" idx="11"/>
          </p:nvPr>
        </p:nvSpPr>
        <p:spPr bwMode="auto"/>
        <p:txBody>
          <a:bodyPr/>
          <a:lstStyle/>
          <a:p>
            <a:pPr>
              <a:spcBef>
                <a:spcPts val="0"/>
              </a:spcBef>
              <a:spcAft>
                <a:spcPts val="0"/>
              </a:spcAft>
              <a:defRPr/>
            </a:pPr>
            <a:r>
              <a:rPr lang="en-US" dirty="0"/>
              <a:t>All 2022 figures shown are as at September</a:t>
            </a:r>
            <a:endParaRPr lang="en-GB" dirty="0"/>
          </a:p>
        </p:txBody>
      </p:sp>
      <p:sp>
        <p:nvSpPr>
          <p:cNvPr id="8" name="Slide Number Placeholder 4"/>
          <p:cNvSpPr>
            <a:spLocks noGrp="1"/>
          </p:cNvSpPr>
          <p:nvPr>
            <p:ph type="sldNum" sz="quarter" idx="12"/>
          </p:nvPr>
        </p:nvSpPr>
        <p:spPr bwMode="auto"/>
        <p:txBody>
          <a:bodyPr/>
          <a:lstStyle/>
          <a:p>
            <a:pPr>
              <a:defRPr/>
            </a:pPr>
            <a:r>
              <a:rPr lang="en-GB"/>
              <a:t>6</a:t>
            </a:r>
          </a:p>
        </p:txBody>
      </p:sp>
      <p:sp>
        <p:nvSpPr>
          <p:cNvPr id="9" name="Content Placeholder 5"/>
          <p:cNvSpPr>
            <a:spLocks noGrp="1"/>
          </p:cNvSpPr>
          <p:nvPr>
            <p:ph idx="1"/>
          </p:nvPr>
        </p:nvSpPr>
        <p:spPr bwMode="auto">
          <a:xfrm>
            <a:off x="371936" y="1441596"/>
            <a:ext cx="5583389" cy="2057400"/>
          </a:xfrm>
        </p:spPr>
        <p:txBody>
          <a:bodyPr/>
          <a:lstStyle/>
          <a:p>
            <a:pPr>
              <a:defRPr/>
            </a:pPr>
            <a:r>
              <a:rPr lang="en-GB" sz="1200" dirty="0">
                <a:solidFill>
                  <a:schemeClr val="tx1"/>
                </a:solidFill>
              </a:rPr>
              <a:t>Accurately adjusting claims for changing levels of inflation can be challenging and various methods are used</a:t>
            </a:r>
            <a:endParaRPr sz="1200" dirty="0">
              <a:solidFill>
                <a:schemeClr val="tx1"/>
              </a:solidFill>
            </a:endParaRPr>
          </a:p>
          <a:p>
            <a:pPr lvl="1">
              <a:defRPr/>
            </a:pPr>
            <a:r>
              <a:rPr lang="en-GB" sz="1200" dirty="0">
                <a:solidFill>
                  <a:schemeClr val="tx1"/>
                </a:solidFill>
              </a:rPr>
              <a:t>CPI is a popular index used across many </a:t>
            </a:r>
            <a:r>
              <a:rPr lang="en-GB" sz="1200" dirty="0" err="1">
                <a:solidFill>
                  <a:schemeClr val="tx1"/>
                </a:solidFill>
              </a:rPr>
              <a:t>LoB’s</a:t>
            </a:r>
            <a:endParaRPr sz="1200" dirty="0">
              <a:solidFill>
                <a:schemeClr val="tx1"/>
              </a:solidFill>
            </a:endParaRPr>
          </a:p>
          <a:p>
            <a:pPr lvl="1">
              <a:defRPr/>
            </a:pPr>
            <a:r>
              <a:rPr lang="en-GB" sz="1200" dirty="0">
                <a:solidFill>
                  <a:schemeClr val="tx1"/>
                </a:solidFill>
              </a:rPr>
              <a:t>What index (if any) is suitable to use for Motor claims?</a:t>
            </a:r>
            <a:endParaRPr sz="1200" dirty="0">
              <a:solidFill>
                <a:schemeClr val="tx1"/>
              </a:solidFill>
            </a:endParaRPr>
          </a:p>
          <a:p>
            <a:pPr>
              <a:defRPr/>
            </a:pPr>
            <a:r>
              <a:rPr lang="en-GB" sz="1200" dirty="0">
                <a:solidFill>
                  <a:schemeClr val="tx1"/>
                </a:solidFill>
              </a:rPr>
              <a:t>Different types of inflation can affect motor claims depending on the claim drivers</a:t>
            </a:r>
            <a:endParaRPr sz="1200" dirty="0">
              <a:solidFill>
                <a:schemeClr val="tx1"/>
              </a:solidFill>
            </a:endParaRPr>
          </a:p>
          <a:p>
            <a:pPr lvl="1">
              <a:defRPr/>
            </a:pPr>
            <a:r>
              <a:rPr lang="en-GB" sz="1200" dirty="0">
                <a:solidFill>
                  <a:schemeClr val="tx1"/>
                </a:solidFill>
              </a:rPr>
              <a:t>We have selected indices</a:t>
            </a:r>
            <a:r>
              <a:rPr lang="en-GB" sz="1200" baseline="30000" dirty="0">
                <a:solidFill>
                  <a:schemeClr val="tx1"/>
                </a:solidFill>
              </a:rPr>
              <a:t>1</a:t>
            </a:r>
            <a:r>
              <a:rPr lang="en-GB" sz="1200" dirty="0">
                <a:solidFill>
                  <a:schemeClr val="tx1"/>
                </a:solidFill>
              </a:rPr>
              <a:t> applicable to motor claims in Malaysia showing a wide range of year on year movements</a:t>
            </a:r>
          </a:p>
          <a:p>
            <a:pPr lvl="1">
              <a:defRPr/>
            </a:pPr>
            <a:r>
              <a:rPr lang="en-US" sz="1200" dirty="0">
                <a:solidFill>
                  <a:schemeClr val="tx1"/>
                </a:solidFill>
              </a:rPr>
              <a:t>A</a:t>
            </a:r>
            <a:r>
              <a:rPr lang="en-GB" sz="1200" dirty="0">
                <a:solidFill>
                  <a:schemeClr val="tx1"/>
                </a:solidFill>
              </a:rPr>
              <a:t>s expected, 2022 shows a sharp uptick across the board .</a:t>
            </a:r>
            <a:endParaRPr sz="1200" dirty="0">
              <a:solidFill>
                <a:schemeClr val="tx1"/>
              </a:solidFill>
            </a:endParaRPr>
          </a:p>
        </p:txBody>
      </p:sp>
      <p:sp>
        <p:nvSpPr>
          <p:cNvPr id="10" name="Text Placeholder 6"/>
          <p:cNvSpPr>
            <a:spLocks noGrp="1"/>
          </p:cNvSpPr>
          <p:nvPr>
            <p:ph type="body" sz="quarter" idx="13"/>
          </p:nvPr>
        </p:nvSpPr>
        <p:spPr bwMode="auto">
          <a:xfrm>
            <a:off x="512764" y="6108700"/>
            <a:ext cx="11069637" cy="292100"/>
          </a:xfrm>
        </p:spPr>
        <p:txBody>
          <a:bodyPr/>
          <a:lstStyle/>
          <a:p>
            <a:pPr>
              <a:defRPr/>
            </a:pPr>
            <a:r>
              <a:rPr lang="en-GB" sz="700"/>
              <a:t>Dept. of Statistics Malaysia, WTW Global Medical Trends Survey Report, WTW 2021 Salary Budget Planning Report</a:t>
            </a:r>
            <a:endParaRPr/>
          </a:p>
        </p:txBody>
      </p:sp>
      <p:sp>
        <p:nvSpPr>
          <p:cNvPr id="12" name="Content Placeholder 5"/>
          <p:cNvSpPr>
            <a:spLocks/>
          </p:cNvSpPr>
          <p:nvPr/>
        </p:nvSpPr>
        <p:spPr bwMode="auto">
          <a:xfrm>
            <a:off x="6054729" y="4261455"/>
            <a:ext cx="5583389" cy="1565920"/>
          </a:xfrm>
          <a:prstGeom prst="rect">
            <a:avLst/>
          </a:prstGeom>
          <a:noFill/>
          <a:ln>
            <a:noFill/>
          </a:ln>
        </p:spPr>
        <p:txBody>
          <a:bodyPr vert="horz" wrap="square" lIns="91440" tIns="45720" rIns="91440" bIns="45720" numCol="1" anchor="t" anchorCtr="0" compatLnSpc="1">
            <a:prstTxWarp prst="textNoShape">
              <a:avLst/>
            </a:prstTxWarp>
          </a:bodyPr>
          <a:lstStyle>
            <a:lvl1pPr marL="269889" indent="-269889" algn="l">
              <a:spcBef>
                <a:spcPts val="0"/>
              </a:spcBef>
              <a:spcAft>
                <a:spcPts val="0"/>
              </a:spcAft>
              <a:buClr>
                <a:schemeClr val="accent1"/>
              </a:buClr>
              <a:buChar char="•"/>
              <a:defRPr sz="2000">
                <a:solidFill>
                  <a:srgbClr val="3F4548"/>
                </a:solidFill>
                <a:latin typeface="+mn-lt"/>
                <a:ea typeface="+mn-ea"/>
              </a:defRPr>
            </a:lvl1pPr>
            <a:lvl2pPr marL="717586" indent="-268301" algn="l">
              <a:spcBef>
                <a:spcPts val="0"/>
              </a:spcBef>
              <a:spcAft>
                <a:spcPts val="0"/>
              </a:spcAft>
              <a:buClr>
                <a:schemeClr val="accent1"/>
              </a:buClr>
              <a:buChar char="–"/>
              <a:defRPr sz="1800">
                <a:solidFill>
                  <a:srgbClr val="3F4548"/>
                </a:solidFill>
                <a:latin typeface="+mn-lt"/>
              </a:defRPr>
            </a:lvl2pPr>
            <a:lvl3pPr marL="1071617" indent="-174633" algn="l">
              <a:spcBef>
                <a:spcPts val="0"/>
              </a:spcBef>
              <a:spcAft>
                <a:spcPts val="0"/>
              </a:spcAft>
              <a:buClr>
                <a:schemeClr val="accent1"/>
              </a:buClr>
              <a:buChar char="•"/>
              <a:defRPr sz="1600">
                <a:solidFill>
                  <a:srgbClr val="3F4548"/>
                </a:solidFill>
                <a:latin typeface="+mn-lt"/>
              </a:defRPr>
            </a:lvl3pPr>
            <a:lvl4pPr marL="1433585" indent="-182573" algn="l">
              <a:spcBef>
                <a:spcPts val="0"/>
              </a:spcBef>
              <a:spcAft>
                <a:spcPts val="0"/>
              </a:spcAft>
              <a:buClr>
                <a:schemeClr val="accent1"/>
              </a:buClr>
              <a:buChar char="–"/>
              <a:defRPr sz="1400">
                <a:solidFill>
                  <a:srgbClr val="3F4548"/>
                </a:solidFill>
                <a:latin typeface="+mn-lt"/>
              </a:defRPr>
            </a:lvl4pPr>
            <a:lvl5pPr marL="1792377" indent="-176222" algn="l">
              <a:spcBef>
                <a:spcPts val="0"/>
              </a:spcBef>
              <a:spcAft>
                <a:spcPts val="0"/>
              </a:spcAft>
              <a:buClr>
                <a:schemeClr val="accent1"/>
              </a:buClr>
              <a:buFont typeface="Arial"/>
              <a:buChar char="•"/>
              <a:defRPr sz="1200">
                <a:solidFill>
                  <a:srgbClr val="3F4548"/>
                </a:solidFill>
                <a:latin typeface="+mn-lt"/>
              </a:defRPr>
            </a:lvl5pPr>
            <a:lvl6pPr marL="2249600" indent="-176222" algn="l">
              <a:spcBef>
                <a:spcPts val="0"/>
              </a:spcBef>
              <a:spcAft>
                <a:spcPts val="0"/>
              </a:spcAft>
              <a:buClr>
                <a:srgbClr val="D9AB16"/>
              </a:buClr>
              <a:buChar char="»"/>
              <a:defRPr sz="1400">
                <a:solidFill>
                  <a:srgbClr val="0D2E64"/>
                </a:solidFill>
                <a:latin typeface="+mn-lt"/>
              </a:defRPr>
            </a:lvl6pPr>
            <a:lvl7pPr marL="2706823" indent="-176222" algn="l">
              <a:spcBef>
                <a:spcPts val="0"/>
              </a:spcBef>
              <a:spcAft>
                <a:spcPts val="0"/>
              </a:spcAft>
              <a:buClr>
                <a:srgbClr val="D9AB16"/>
              </a:buClr>
              <a:buChar char="»"/>
              <a:defRPr sz="1400">
                <a:solidFill>
                  <a:srgbClr val="0D2E64"/>
                </a:solidFill>
                <a:latin typeface="+mn-lt"/>
              </a:defRPr>
            </a:lvl7pPr>
            <a:lvl8pPr marL="3164046" indent="-176222" algn="l">
              <a:spcBef>
                <a:spcPts val="0"/>
              </a:spcBef>
              <a:spcAft>
                <a:spcPts val="0"/>
              </a:spcAft>
              <a:buClr>
                <a:srgbClr val="D9AB16"/>
              </a:buClr>
              <a:buChar char="»"/>
              <a:defRPr sz="1400">
                <a:solidFill>
                  <a:srgbClr val="0D2E64"/>
                </a:solidFill>
                <a:latin typeface="+mn-lt"/>
              </a:defRPr>
            </a:lvl8pPr>
            <a:lvl9pPr marL="3621269" indent="-176222" algn="l">
              <a:spcBef>
                <a:spcPts val="0"/>
              </a:spcBef>
              <a:spcAft>
                <a:spcPts val="0"/>
              </a:spcAft>
              <a:buClr>
                <a:srgbClr val="D9AB16"/>
              </a:buClr>
              <a:buChar char="»"/>
              <a:defRPr sz="1400">
                <a:solidFill>
                  <a:srgbClr val="0D2E64"/>
                </a:solidFill>
                <a:latin typeface="+mn-lt"/>
              </a:defRPr>
            </a:lvl9pPr>
          </a:lstStyle>
          <a:p>
            <a:pPr>
              <a:defRPr/>
            </a:pPr>
            <a:r>
              <a:rPr lang="en-GB" sz="1200" dirty="0">
                <a:solidFill>
                  <a:schemeClr val="tx1"/>
                </a:solidFill>
              </a:rPr>
              <a:t>Chart to the left shows the indices using 2014 as a base year</a:t>
            </a:r>
            <a:endParaRPr sz="1200" dirty="0">
              <a:solidFill>
                <a:schemeClr val="tx1"/>
              </a:solidFill>
            </a:endParaRPr>
          </a:p>
          <a:p>
            <a:pPr>
              <a:defRPr/>
            </a:pPr>
            <a:r>
              <a:rPr lang="en-GB" sz="1200" dirty="0">
                <a:solidFill>
                  <a:schemeClr val="tx1"/>
                </a:solidFill>
              </a:rPr>
              <a:t>Medical costs in Malaysia have risen sharply over the past few years which may have an impact on motor bodily injury claims</a:t>
            </a:r>
            <a:endParaRPr sz="1200" dirty="0">
              <a:solidFill>
                <a:schemeClr val="tx1"/>
              </a:solidFill>
            </a:endParaRPr>
          </a:p>
          <a:p>
            <a:pPr>
              <a:defRPr/>
            </a:pPr>
            <a:r>
              <a:rPr lang="en-GB" sz="1200" dirty="0">
                <a:solidFill>
                  <a:schemeClr val="tx1"/>
                </a:solidFill>
              </a:rPr>
              <a:t>Repair &amp; Maintenance costs have risen higher than general CPI</a:t>
            </a:r>
            <a:endParaRPr sz="1200" dirty="0">
              <a:solidFill>
                <a:schemeClr val="tx1"/>
              </a:solidFill>
            </a:endParaRPr>
          </a:p>
          <a:p>
            <a:pPr lvl="1">
              <a:defRPr/>
            </a:pPr>
            <a:r>
              <a:rPr lang="en-GB" sz="1200" dirty="0">
                <a:solidFill>
                  <a:schemeClr val="tx1"/>
                </a:solidFill>
              </a:rPr>
              <a:t>May be a function of wages, which also shows increases despite one-off pandemic dip</a:t>
            </a:r>
            <a:endParaRPr sz="1200" dirty="0">
              <a:solidFill>
                <a:schemeClr val="tx1"/>
              </a:solidFill>
            </a:endParaRPr>
          </a:p>
          <a:p>
            <a:pPr>
              <a:defRPr/>
            </a:pPr>
            <a:r>
              <a:rPr lang="en-GB" sz="1200" dirty="0">
                <a:solidFill>
                  <a:schemeClr val="tx1"/>
                </a:solidFill>
              </a:rPr>
              <a:t>Actual prices of cars seems to be fairly stable, potentially due to the definition of the metric.</a:t>
            </a:r>
            <a:endParaRPr sz="1200" dirty="0">
              <a:solidFill>
                <a:schemeClr val="tx1"/>
              </a:solidFill>
            </a:endParaRPr>
          </a:p>
          <a:p>
            <a:pPr lvl="1">
              <a:defRPr/>
            </a:pPr>
            <a:endParaRPr lang="en-GB" sz="1200" dirty="0"/>
          </a:p>
        </p:txBody>
      </p:sp>
      <p:sp>
        <p:nvSpPr>
          <p:cNvPr id="13" name="Content Placeholder 5"/>
          <p:cNvSpPr>
            <a:spLocks/>
          </p:cNvSpPr>
          <p:nvPr/>
        </p:nvSpPr>
        <p:spPr bwMode="auto">
          <a:xfrm>
            <a:off x="4219523" y="5693566"/>
            <a:ext cx="3794276" cy="584346"/>
          </a:xfrm>
          <a:prstGeom prst="rect">
            <a:avLst/>
          </a:prstGeom>
          <a:noFill/>
          <a:ln>
            <a:noFill/>
          </a:ln>
        </p:spPr>
        <p:txBody>
          <a:bodyPr vert="horz" wrap="square" lIns="91440" tIns="45720" rIns="91440" bIns="45720" numCol="1" anchor="t" anchorCtr="0" compatLnSpc="1">
            <a:prstTxWarp prst="textNoShape">
              <a:avLst/>
            </a:prstTxWarp>
          </a:bodyPr>
          <a:lstStyle>
            <a:lvl1pPr marL="269889" indent="-269889" algn="l">
              <a:spcBef>
                <a:spcPts val="0"/>
              </a:spcBef>
              <a:spcAft>
                <a:spcPts val="0"/>
              </a:spcAft>
              <a:buClr>
                <a:schemeClr val="accent1"/>
              </a:buClr>
              <a:buChar char="•"/>
              <a:defRPr sz="2000">
                <a:solidFill>
                  <a:srgbClr val="3F4548"/>
                </a:solidFill>
                <a:latin typeface="+mn-lt"/>
                <a:ea typeface="+mn-ea"/>
              </a:defRPr>
            </a:lvl1pPr>
            <a:lvl2pPr marL="717586" indent="-268301" algn="l">
              <a:spcBef>
                <a:spcPts val="0"/>
              </a:spcBef>
              <a:spcAft>
                <a:spcPts val="0"/>
              </a:spcAft>
              <a:buClr>
                <a:schemeClr val="accent1"/>
              </a:buClr>
              <a:buChar char="–"/>
              <a:defRPr sz="1800">
                <a:solidFill>
                  <a:srgbClr val="3F4548"/>
                </a:solidFill>
                <a:latin typeface="+mn-lt"/>
              </a:defRPr>
            </a:lvl2pPr>
            <a:lvl3pPr marL="1071617" indent="-174633" algn="l">
              <a:spcBef>
                <a:spcPts val="0"/>
              </a:spcBef>
              <a:spcAft>
                <a:spcPts val="0"/>
              </a:spcAft>
              <a:buClr>
                <a:schemeClr val="accent1"/>
              </a:buClr>
              <a:buChar char="•"/>
              <a:defRPr sz="1600">
                <a:solidFill>
                  <a:srgbClr val="3F4548"/>
                </a:solidFill>
                <a:latin typeface="+mn-lt"/>
              </a:defRPr>
            </a:lvl3pPr>
            <a:lvl4pPr marL="1433585" indent="-182573" algn="l">
              <a:spcBef>
                <a:spcPts val="0"/>
              </a:spcBef>
              <a:spcAft>
                <a:spcPts val="0"/>
              </a:spcAft>
              <a:buClr>
                <a:schemeClr val="accent1"/>
              </a:buClr>
              <a:buChar char="–"/>
              <a:defRPr sz="1400">
                <a:solidFill>
                  <a:srgbClr val="3F4548"/>
                </a:solidFill>
                <a:latin typeface="+mn-lt"/>
              </a:defRPr>
            </a:lvl4pPr>
            <a:lvl5pPr marL="1792377" indent="-176222" algn="l">
              <a:spcBef>
                <a:spcPts val="0"/>
              </a:spcBef>
              <a:spcAft>
                <a:spcPts val="0"/>
              </a:spcAft>
              <a:buClr>
                <a:schemeClr val="accent1"/>
              </a:buClr>
              <a:buFont typeface="Arial"/>
              <a:buChar char="•"/>
              <a:defRPr sz="1200">
                <a:solidFill>
                  <a:srgbClr val="3F4548"/>
                </a:solidFill>
                <a:latin typeface="+mn-lt"/>
              </a:defRPr>
            </a:lvl5pPr>
            <a:lvl6pPr marL="2249600" indent="-176222" algn="l">
              <a:spcBef>
                <a:spcPts val="0"/>
              </a:spcBef>
              <a:spcAft>
                <a:spcPts val="0"/>
              </a:spcAft>
              <a:buClr>
                <a:srgbClr val="D9AB16"/>
              </a:buClr>
              <a:buChar char="»"/>
              <a:defRPr sz="1400">
                <a:solidFill>
                  <a:srgbClr val="0D2E64"/>
                </a:solidFill>
                <a:latin typeface="+mn-lt"/>
              </a:defRPr>
            </a:lvl6pPr>
            <a:lvl7pPr marL="2706823" indent="-176222" algn="l">
              <a:spcBef>
                <a:spcPts val="0"/>
              </a:spcBef>
              <a:spcAft>
                <a:spcPts val="0"/>
              </a:spcAft>
              <a:buClr>
                <a:srgbClr val="D9AB16"/>
              </a:buClr>
              <a:buChar char="»"/>
              <a:defRPr sz="1400">
                <a:solidFill>
                  <a:srgbClr val="0D2E64"/>
                </a:solidFill>
                <a:latin typeface="+mn-lt"/>
              </a:defRPr>
            </a:lvl7pPr>
            <a:lvl8pPr marL="3164046" indent="-176222" algn="l">
              <a:spcBef>
                <a:spcPts val="0"/>
              </a:spcBef>
              <a:spcAft>
                <a:spcPts val="0"/>
              </a:spcAft>
              <a:buClr>
                <a:srgbClr val="D9AB16"/>
              </a:buClr>
              <a:buChar char="»"/>
              <a:defRPr sz="1400">
                <a:solidFill>
                  <a:srgbClr val="0D2E64"/>
                </a:solidFill>
                <a:latin typeface="+mn-lt"/>
              </a:defRPr>
            </a:lvl8pPr>
            <a:lvl9pPr marL="3621269" indent="-176222" algn="l">
              <a:spcBef>
                <a:spcPts val="0"/>
              </a:spcBef>
              <a:spcAft>
                <a:spcPts val="0"/>
              </a:spcAft>
              <a:buClr>
                <a:srgbClr val="D9AB16"/>
              </a:buClr>
              <a:buChar char="»"/>
              <a:defRPr sz="1400">
                <a:solidFill>
                  <a:srgbClr val="0D2E64"/>
                </a:solidFill>
                <a:latin typeface="+mn-lt"/>
              </a:defRPr>
            </a:lvl9pPr>
          </a:lstStyle>
          <a:p>
            <a:pPr marL="0" indent="0" algn="ctr">
              <a:buNone/>
              <a:defRPr/>
            </a:pPr>
            <a:r>
              <a:rPr lang="en-GB" sz="1400" b="1" dirty="0">
                <a:solidFill>
                  <a:schemeClr val="tx1"/>
                </a:solidFill>
              </a:rPr>
              <a:t>How do these observations compare to what we see in the claims data?</a:t>
            </a:r>
            <a:endParaRPr dirty="0"/>
          </a:p>
          <a:p>
            <a:pPr lvl="1" algn="ctr">
              <a:defRPr/>
            </a:pPr>
            <a:endParaRPr lang="en-GB" sz="1000" b="1" dirty="0">
              <a:solidFill>
                <a:schemeClr val="tx1"/>
              </a:solidFill>
            </a:endParaRPr>
          </a:p>
        </p:txBody>
      </p:sp>
      <p:pic>
        <p:nvPicPr>
          <p:cNvPr id="16" name="Picture 15">
            <a:extLst>
              <a:ext uri="{FF2B5EF4-FFF2-40B4-BE49-F238E27FC236}">
                <a16:creationId xmlns:a16="http://schemas.microsoft.com/office/drawing/2014/main" id="{DDE8A35E-23C1-4C0A-A641-1F6E198D8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graphicFrame>
        <p:nvGraphicFramePr>
          <p:cNvPr id="17" name="Chart 16">
            <a:extLst>
              <a:ext uri="{FF2B5EF4-FFF2-40B4-BE49-F238E27FC236}">
                <a16:creationId xmlns:a16="http://schemas.microsoft.com/office/drawing/2014/main" id="{ACDAEB1D-A8E3-4C1D-9905-78EBABD59059}"/>
              </a:ext>
            </a:extLst>
          </p:cNvPr>
          <p:cNvGraphicFramePr>
            <a:graphicFrameLocks/>
          </p:cNvGraphicFramePr>
          <p:nvPr>
            <p:extLst>
              <p:ext uri="{D42A27DB-BD31-4B8C-83A1-F6EECF244321}">
                <p14:modId xmlns:p14="http://schemas.microsoft.com/office/powerpoint/2010/main" val="646652114"/>
              </p:ext>
            </p:extLst>
          </p:nvPr>
        </p:nvGraphicFramePr>
        <p:xfrm>
          <a:off x="6002798" y="1103527"/>
          <a:ext cx="6043949" cy="29860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4A65430B-043A-4CEA-849D-13AE5D464E56}"/>
              </a:ext>
            </a:extLst>
          </p:cNvPr>
          <p:cNvGraphicFramePr>
            <a:graphicFrameLocks/>
          </p:cNvGraphicFramePr>
          <p:nvPr>
            <p:extLst>
              <p:ext uri="{D42A27DB-BD31-4B8C-83A1-F6EECF244321}">
                <p14:modId xmlns:p14="http://schemas.microsoft.com/office/powerpoint/2010/main" val="4187164651"/>
              </p:ext>
            </p:extLst>
          </p:nvPr>
        </p:nvGraphicFramePr>
        <p:xfrm>
          <a:off x="371936" y="3143344"/>
          <a:ext cx="5539816" cy="295583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Own Damage Quarterly Frequency</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8" name="Content Placeholder 5"/>
          <p:cNvSpPr>
            <a:spLocks noGrp="1"/>
          </p:cNvSpPr>
          <p:nvPr>
            <p:ph idx="1"/>
          </p:nvPr>
        </p:nvSpPr>
        <p:spPr bwMode="auto">
          <a:xfrm>
            <a:off x="231793" y="4586705"/>
            <a:ext cx="10796984" cy="1464315"/>
          </a:xfrm>
        </p:spPr>
        <p:txBody>
          <a:bodyPr/>
          <a:lstStyle/>
          <a:p>
            <a:pPr marL="0" indent="0">
              <a:buNone/>
              <a:defRPr/>
            </a:pPr>
            <a:endParaRPr lang="en-GB" sz="1700" dirty="0">
              <a:solidFill>
                <a:srgbClr val="FF0000"/>
              </a:solidFill>
            </a:endParaRPr>
          </a:p>
          <a:p>
            <a:pPr>
              <a:defRPr/>
            </a:pPr>
            <a:r>
              <a:rPr lang="en-US" sz="1400" dirty="0">
                <a:solidFill>
                  <a:schemeClr val="tx1"/>
                </a:solidFill>
              </a:rPr>
              <a:t>Slight reductions in frequency from 2010-2016, followed by stability until the pandemic began.</a:t>
            </a:r>
          </a:p>
          <a:p>
            <a:pPr>
              <a:defRPr/>
            </a:pPr>
            <a:endParaRPr lang="en-US" sz="1400" dirty="0">
              <a:solidFill>
                <a:schemeClr val="tx1"/>
              </a:solidFill>
            </a:endParaRPr>
          </a:p>
          <a:p>
            <a:pPr lvl="1">
              <a:buFont typeface="Wingdings" panose="05000000000000000000" pitchFamily="2" charset="2"/>
              <a:buChar char="Ø"/>
              <a:defRPr/>
            </a:pPr>
            <a:r>
              <a:rPr lang="en-US" sz="1400" dirty="0">
                <a:solidFill>
                  <a:schemeClr val="tx1"/>
                </a:solidFill>
              </a:rPr>
              <a:t>Trending from 2010 Q1 - 2016 Q1 shows frequency reduced by </a:t>
            </a:r>
            <a:r>
              <a:rPr lang="en-US" sz="1400" b="1" dirty="0">
                <a:solidFill>
                  <a:srgbClr val="00B050"/>
                </a:solidFill>
              </a:rPr>
              <a:t>1.9%</a:t>
            </a:r>
          </a:p>
          <a:p>
            <a:pPr lvl="1">
              <a:buFont typeface="Wingdings" panose="05000000000000000000" pitchFamily="2" charset="2"/>
              <a:buChar char="Ø"/>
              <a:defRPr/>
            </a:pPr>
            <a:r>
              <a:rPr lang="en-US" sz="1400" dirty="0">
                <a:solidFill>
                  <a:schemeClr val="tx1"/>
                </a:solidFill>
              </a:rPr>
              <a:t>2016 Q2- 2019 Q4 close to flat, although 2019 Q2-Q4 had shown signs of an uptick</a:t>
            </a:r>
          </a:p>
          <a:p>
            <a:pPr lvl="1">
              <a:buFont typeface="Wingdings" panose="05000000000000000000" pitchFamily="2" charset="2"/>
              <a:buChar char="Ø"/>
              <a:defRPr/>
            </a:pPr>
            <a:r>
              <a:rPr lang="en-US" sz="1400" dirty="0">
                <a:solidFill>
                  <a:schemeClr val="tx1"/>
                </a:solidFill>
              </a:rPr>
              <a:t>Settled projections show very similar trends.</a:t>
            </a:r>
          </a:p>
        </p:txBody>
      </p:sp>
      <p:pic>
        <p:nvPicPr>
          <p:cNvPr id="13" name="Picture 12">
            <a:extLst>
              <a:ext uri="{FF2B5EF4-FFF2-40B4-BE49-F238E27FC236}">
                <a16:creationId xmlns:a16="http://schemas.microsoft.com/office/drawing/2014/main" id="{EA891802-EAE1-4436-B7D0-EA67613E8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graphicFrame>
        <p:nvGraphicFramePr>
          <p:cNvPr id="11" name="Chart 10">
            <a:extLst>
              <a:ext uri="{FF2B5EF4-FFF2-40B4-BE49-F238E27FC236}">
                <a16:creationId xmlns:a16="http://schemas.microsoft.com/office/drawing/2014/main" id="{DD4532C9-B6C2-46EB-8176-36E2DD1C72E6}"/>
              </a:ext>
            </a:extLst>
          </p:cNvPr>
          <p:cNvGraphicFramePr>
            <a:graphicFrameLocks/>
          </p:cNvGraphicFramePr>
          <p:nvPr>
            <p:extLst>
              <p:ext uri="{D42A27DB-BD31-4B8C-83A1-F6EECF244321}">
                <p14:modId xmlns:p14="http://schemas.microsoft.com/office/powerpoint/2010/main" val="276839492"/>
              </p:ext>
            </p:extLst>
          </p:nvPr>
        </p:nvGraphicFramePr>
        <p:xfrm>
          <a:off x="231793" y="1196752"/>
          <a:ext cx="11728413" cy="36832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754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Own Damage Quarterly Severity</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8" name="Content Placeholder 5"/>
          <p:cNvSpPr>
            <a:spLocks noGrp="1"/>
          </p:cNvSpPr>
          <p:nvPr>
            <p:ph idx="1"/>
          </p:nvPr>
        </p:nvSpPr>
        <p:spPr bwMode="auto">
          <a:xfrm>
            <a:off x="191344" y="4332128"/>
            <a:ext cx="10796984" cy="1464315"/>
          </a:xfrm>
        </p:spPr>
        <p:txBody>
          <a:bodyPr/>
          <a:lstStyle/>
          <a:p>
            <a:pPr marL="0" indent="0">
              <a:buNone/>
              <a:defRPr/>
            </a:pPr>
            <a:endParaRPr lang="en-GB" sz="1700" dirty="0">
              <a:solidFill>
                <a:srgbClr val="FF0000"/>
              </a:solidFill>
            </a:endParaRPr>
          </a:p>
          <a:p>
            <a:pPr>
              <a:defRPr/>
            </a:pPr>
            <a:r>
              <a:rPr lang="en-US" sz="1400" dirty="0">
                <a:solidFill>
                  <a:schemeClr val="tx1"/>
                </a:solidFill>
              </a:rPr>
              <a:t>Two contrasting trends. </a:t>
            </a:r>
            <a:r>
              <a:rPr lang="en-US" sz="1400" b="1" dirty="0">
                <a:solidFill>
                  <a:schemeClr val="tx1"/>
                </a:solidFill>
              </a:rPr>
              <a:t>Initial steep increases from 2010-2017 Q3, followed by deflation and flatlining</a:t>
            </a:r>
            <a:r>
              <a:rPr lang="en-US" sz="1400" dirty="0">
                <a:solidFill>
                  <a:schemeClr val="tx1"/>
                </a:solidFill>
              </a:rPr>
              <a:t>:</a:t>
            </a:r>
          </a:p>
          <a:p>
            <a:pPr>
              <a:defRPr/>
            </a:pPr>
            <a:endParaRPr lang="en-US" sz="1400" dirty="0">
              <a:solidFill>
                <a:schemeClr val="tx1"/>
              </a:solidFill>
            </a:endParaRPr>
          </a:p>
          <a:p>
            <a:pPr lvl="1">
              <a:buFont typeface="Wingdings" panose="05000000000000000000" pitchFamily="2" charset="2"/>
              <a:buChar char="Ø"/>
              <a:defRPr/>
            </a:pPr>
            <a:r>
              <a:rPr lang="en-US" sz="1400" dirty="0">
                <a:solidFill>
                  <a:schemeClr val="tx1"/>
                </a:solidFill>
              </a:rPr>
              <a:t>Trending from 2010 Q1 - 2017 Q3 shows consistent annual inflation of </a:t>
            </a:r>
            <a:r>
              <a:rPr lang="en-US" sz="1400" b="1" dirty="0">
                <a:solidFill>
                  <a:srgbClr val="FF0000"/>
                </a:solidFill>
              </a:rPr>
              <a:t>7.2% </a:t>
            </a:r>
          </a:p>
          <a:p>
            <a:pPr lvl="1">
              <a:buFont typeface="Wingdings" panose="05000000000000000000" pitchFamily="2" charset="2"/>
              <a:buChar char="Ø"/>
              <a:defRPr/>
            </a:pPr>
            <a:r>
              <a:rPr lang="en-US" sz="1400" dirty="0">
                <a:solidFill>
                  <a:schemeClr val="tx1"/>
                </a:solidFill>
              </a:rPr>
              <a:t>Deflation of </a:t>
            </a:r>
            <a:r>
              <a:rPr lang="en-US" sz="1400" b="1" dirty="0">
                <a:solidFill>
                  <a:srgbClr val="00B050"/>
                </a:solidFill>
              </a:rPr>
              <a:t>2.7% </a:t>
            </a:r>
            <a:r>
              <a:rPr lang="en-US" sz="1400" dirty="0">
                <a:solidFill>
                  <a:schemeClr val="tx1"/>
                </a:solidFill>
              </a:rPr>
              <a:t>from 2017 Q3- 2020 Q1, and </a:t>
            </a:r>
            <a:r>
              <a:rPr lang="en-US" sz="1400" b="1" dirty="0">
                <a:solidFill>
                  <a:srgbClr val="00B050"/>
                </a:solidFill>
              </a:rPr>
              <a:t>2.1% </a:t>
            </a:r>
            <a:r>
              <a:rPr lang="en-US" sz="1400" dirty="0">
                <a:solidFill>
                  <a:schemeClr val="tx1"/>
                </a:solidFill>
              </a:rPr>
              <a:t>from 2020 Q3 to 2021 Q4</a:t>
            </a:r>
          </a:p>
          <a:p>
            <a:pPr lvl="1">
              <a:buFont typeface="Wingdings" panose="05000000000000000000" pitchFamily="2" charset="2"/>
              <a:buChar char="Ø"/>
              <a:defRPr/>
            </a:pPr>
            <a:r>
              <a:rPr lang="en-US" sz="1400" dirty="0">
                <a:solidFill>
                  <a:schemeClr val="tx1"/>
                </a:solidFill>
              </a:rPr>
              <a:t>Paid projections show very similar trends</a:t>
            </a:r>
          </a:p>
          <a:p>
            <a:pPr lvl="1">
              <a:buFont typeface="Wingdings" panose="05000000000000000000" pitchFamily="2" charset="2"/>
              <a:buChar char="Ø"/>
              <a:defRPr/>
            </a:pPr>
            <a:r>
              <a:rPr lang="en-US" sz="1400" dirty="0">
                <a:solidFill>
                  <a:schemeClr val="tx1"/>
                </a:solidFill>
              </a:rPr>
              <a:t>Interesting that deflation begins at the same point in time that detariffication starts.</a:t>
            </a:r>
          </a:p>
        </p:txBody>
      </p:sp>
      <p:pic>
        <p:nvPicPr>
          <p:cNvPr id="13" name="Picture 12">
            <a:extLst>
              <a:ext uri="{FF2B5EF4-FFF2-40B4-BE49-F238E27FC236}">
                <a16:creationId xmlns:a16="http://schemas.microsoft.com/office/drawing/2014/main" id="{EA891802-EAE1-4436-B7D0-EA67613E8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graphicFrame>
        <p:nvGraphicFramePr>
          <p:cNvPr id="14" name="Chart 13">
            <a:extLst>
              <a:ext uri="{FF2B5EF4-FFF2-40B4-BE49-F238E27FC236}">
                <a16:creationId xmlns:a16="http://schemas.microsoft.com/office/drawing/2014/main" id="{C8EBC143-81E4-47AD-A9E4-052AA2ED568D}"/>
              </a:ext>
            </a:extLst>
          </p:cNvPr>
          <p:cNvGraphicFramePr>
            <a:graphicFrameLocks/>
          </p:cNvGraphicFramePr>
          <p:nvPr>
            <p:extLst>
              <p:ext uri="{D42A27DB-BD31-4B8C-83A1-F6EECF244321}">
                <p14:modId xmlns:p14="http://schemas.microsoft.com/office/powerpoint/2010/main" val="970007277"/>
              </p:ext>
            </p:extLst>
          </p:nvPr>
        </p:nvGraphicFramePr>
        <p:xfrm>
          <a:off x="390354" y="1107853"/>
          <a:ext cx="11411292" cy="3617291"/>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9F972880-D2DF-4429-9CA1-F0E85D310D17}"/>
              </a:ext>
            </a:extLst>
          </p:cNvPr>
          <p:cNvCxnSpPr>
            <a:cxnSpLocks/>
          </p:cNvCxnSpPr>
          <p:nvPr/>
        </p:nvCxnSpPr>
        <p:spPr>
          <a:xfrm>
            <a:off x="7554304" y="1547813"/>
            <a:ext cx="0" cy="2241227"/>
          </a:xfrm>
          <a:prstGeom prst="line">
            <a:avLst/>
          </a:prstGeom>
          <a:ln w="3810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5">
            <a:extLst>
              <a:ext uri="{FF2B5EF4-FFF2-40B4-BE49-F238E27FC236}">
                <a16:creationId xmlns:a16="http://schemas.microsoft.com/office/drawing/2014/main" id="{707B3025-11EB-40CE-BC51-4DFE4D18AE6E}"/>
              </a:ext>
            </a:extLst>
          </p:cNvPr>
          <p:cNvSpPr txBox="1"/>
          <p:nvPr/>
        </p:nvSpPr>
        <p:spPr>
          <a:xfrm>
            <a:off x="6715196" y="3144839"/>
            <a:ext cx="1678215" cy="66221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b="1" dirty="0"/>
              <a:t>Detariffication</a:t>
            </a:r>
            <a:r>
              <a:rPr lang="en-GB" sz="1600" b="1" baseline="0" dirty="0"/>
              <a:t> of rates starts</a:t>
            </a:r>
            <a:endParaRPr lang="en-GB" sz="1600" b="1" dirty="0"/>
          </a:p>
        </p:txBody>
      </p:sp>
    </p:spTree>
    <p:extLst>
      <p:ext uri="{BB962C8B-B14F-4D97-AF65-F5344CB8AC3E}">
        <p14:creationId xmlns:p14="http://schemas.microsoft.com/office/powerpoint/2010/main" val="228286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spcBef>
                <a:spcPts val="0"/>
              </a:spcBef>
              <a:spcAft>
                <a:spcPts val="0"/>
              </a:spcAft>
              <a:defRPr/>
            </a:pPr>
            <a:r>
              <a:rPr lang="en-US" dirty="0">
                <a:latin typeface="Arial"/>
              </a:rPr>
              <a:t>Own Damage Severity vs Indices</a:t>
            </a:r>
            <a:endParaRPr lang="en-US" b="0" i="0" u="none" strike="noStrike" dirty="0">
              <a:latin typeface="Arial"/>
            </a:endParaRPr>
          </a:p>
        </p:txBody>
      </p:sp>
      <p:sp>
        <p:nvSpPr>
          <p:cNvPr id="5" name="Date Placeholder 2"/>
          <p:cNvSpPr>
            <a:spLocks noGrp="1"/>
          </p:cNvSpPr>
          <p:nvPr>
            <p:ph type="dt" sz="half" idx="10"/>
          </p:nvPr>
        </p:nvSpPr>
        <p:spPr bwMode="auto">
          <a:xfrm>
            <a:off x="527054" y="6410325"/>
            <a:ext cx="2688166" cy="331788"/>
          </a:xfrm>
        </p:spPr>
        <p:txBody>
          <a:bodyPr/>
          <a:lstStyle/>
          <a:p>
            <a:pPr>
              <a:defRPr/>
            </a:pPr>
            <a:r>
              <a:rPr lang="en-US" dirty="0"/>
              <a:t>21.11.2022</a:t>
            </a:r>
          </a:p>
        </p:txBody>
      </p:sp>
      <p:sp>
        <p:nvSpPr>
          <p:cNvPr id="6" name="Footer Placeholder 3"/>
          <p:cNvSpPr>
            <a:spLocks noGrp="1"/>
          </p:cNvSpPr>
          <p:nvPr>
            <p:ph type="ftr" sz="quarter" idx="11"/>
          </p:nvPr>
        </p:nvSpPr>
        <p:spPr bwMode="auto"/>
        <p:txBody>
          <a:bodyPr/>
          <a:lstStyle/>
          <a:p>
            <a:pPr>
              <a:spcBef>
                <a:spcPts val="0"/>
              </a:spcBef>
              <a:spcAft>
                <a:spcPts val="0"/>
              </a:spcAft>
              <a:defRPr/>
            </a:pPr>
            <a:endParaRPr lang="en-GB"/>
          </a:p>
        </p:txBody>
      </p:sp>
      <p:sp>
        <p:nvSpPr>
          <p:cNvPr id="7" name="Slide Number Placeholder 4"/>
          <p:cNvSpPr>
            <a:spLocks noGrp="1"/>
          </p:cNvSpPr>
          <p:nvPr>
            <p:ph type="sldNum" sz="quarter" idx="12"/>
          </p:nvPr>
        </p:nvSpPr>
        <p:spPr bwMode="auto"/>
        <p:txBody>
          <a:bodyPr/>
          <a:lstStyle/>
          <a:p>
            <a:pPr>
              <a:defRPr/>
            </a:pPr>
            <a:r>
              <a:rPr lang="en-GB"/>
              <a:t>7</a:t>
            </a:r>
          </a:p>
        </p:txBody>
      </p:sp>
      <p:sp>
        <p:nvSpPr>
          <p:cNvPr id="8" name="Content Placeholder 5"/>
          <p:cNvSpPr>
            <a:spLocks noGrp="1"/>
          </p:cNvSpPr>
          <p:nvPr>
            <p:ph idx="1"/>
          </p:nvPr>
        </p:nvSpPr>
        <p:spPr bwMode="auto">
          <a:xfrm>
            <a:off x="7752184" y="1227313"/>
            <a:ext cx="3912761" cy="4494497"/>
          </a:xfrm>
        </p:spPr>
        <p:txBody>
          <a:bodyPr/>
          <a:lstStyle/>
          <a:p>
            <a:pPr marL="0" indent="0">
              <a:buNone/>
              <a:defRPr/>
            </a:pPr>
            <a:endParaRPr lang="en-GB" sz="1700" dirty="0">
              <a:solidFill>
                <a:srgbClr val="FF0000"/>
              </a:solidFill>
            </a:endParaRPr>
          </a:p>
          <a:p>
            <a:pPr>
              <a:defRPr/>
            </a:pPr>
            <a:r>
              <a:rPr lang="en-US" sz="1700" dirty="0">
                <a:solidFill>
                  <a:schemeClr val="tx1"/>
                </a:solidFill>
              </a:rPr>
              <a:t>We have plotted the OD Ultimate Severity against some relevant indices, rebasing all indices to the same 2010 level.</a:t>
            </a:r>
          </a:p>
          <a:p>
            <a:pPr marL="0" indent="0">
              <a:buNone/>
              <a:defRPr/>
            </a:pPr>
            <a:endParaRPr lang="en-US" sz="1700" dirty="0">
              <a:solidFill>
                <a:schemeClr val="tx1"/>
              </a:solidFill>
            </a:endParaRPr>
          </a:p>
          <a:p>
            <a:pPr lvl="1">
              <a:buFont typeface="Wingdings" panose="05000000000000000000" pitchFamily="2" charset="2"/>
              <a:buChar char="Ø"/>
              <a:defRPr/>
            </a:pPr>
            <a:r>
              <a:rPr lang="en-US" sz="1700" dirty="0">
                <a:solidFill>
                  <a:schemeClr val="tx1"/>
                </a:solidFill>
              </a:rPr>
              <a:t>None of the indices show the same levels of inflation as OD claims from 2010-17, although repair costs and wages are the closest match</a:t>
            </a:r>
          </a:p>
          <a:p>
            <a:pPr marL="449285" lvl="1" indent="0">
              <a:buNone/>
              <a:defRPr/>
            </a:pPr>
            <a:endParaRPr lang="en-US" sz="1700" dirty="0">
              <a:solidFill>
                <a:schemeClr val="tx1"/>
              </a:solidFill>
            </a:endParaRPr>
          </a:p>
          <a:p>
            <a:pPr lvl="1">
              <a:buFont typeface="Wingdings" panose="05000000000000000000" pitchFamily="2" charset="2"/>
              <a:buChar char="Ø"/>
              <a:defRPr/>
            </a:pPr>
            <a:r>
              <a:rPr lang="en-US" sz="1700" dirty="0">
                <a:solidFill>
                  <a:schemeClr val="tx1"/>
                </a:solidFill>
              </a:rPr>
              <a:t>The reduction in severity from 2017-18 coincides with decreases in the cost of parts and strengthening of the MYR.</a:t>
            </a:r>
          </a:p>
        </p:txBody>
      </p:sp>
      <p:pic>
        <p:nvPicPr>
          <p:cNvPr id="13" name="Picture 12">
            <a:extLst>
              <a:ext uri="{FF2B5EF4-FFF2-40B4-BE49-F238E27FC236}">
                <a16:creationId xmlns:a16="http://schemas.microsoft.com/office/drawing/2014/main" id="{EA891802-EAE1-4436-B7D0-EA67613E8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96200" y="5630147"/>
            <a:ext cx="1906662" cy="711185"/>
          </a:xfrm>
          <a:prstGeom prst="rect">
            <a:avLst/>
          </a:prstGeom>
        </p:spPr>
      </p:pic>
      <p:graphicFrame>
        <p:nvGraphicFramePr>
          <p:cNvPr id="9" name="Chart 8">
            <a:extLst>
              <a:ext uri="{FF2B5EF4-FFF2-40B4-BE49-F238E27FC236}">
                <a16:creationId xmlns:a16="http://schemas.microsoft.com/office/drawing/2014/main" id="{83AED244-DCCA-4DB7-8B95-9D3F914033D4}"/>
              </a:ext>
            </a:extLst>
          </p:cNvPr>
          <p:cNvGraphicFramePr>
            <a:graphicFrameLocks/>
          </p:cNvGraphicFramePr>
          <p:nvPr>
            <p:extLst>
              <p:ext uri="{D42A27DB-BD31-4B8C-83A1-F6EECF244321}">
                <p14:modId xmlns:p14="http://schemas.microsoft.com/office/powerpoint/2010/main" val="657529255"/>
              </p:ext>
            </p:extLst>
          </p:nvPr>
        </p:nvGraphicFramePr>
        <p:xfrm>
          <a:off x="119335" y="1228732"/>
          <a:ext cx="7550307" cy="47205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3450935"/>
      </p:ext>
    </p:extLst>
  </p:cSld>
  <p:clrMapOvr>
    <a:masterClrMapping/>
  </p:clrMapOvr>
</p:sld>
</file>

<file path=ppt/theme/theme1.xml><?xml version="1.0" encoding="utf-8"?>
<a:theme xmlns:a="http://schemas.openxmlformats.org/drawingml/2006/main" name="IFOA PowerPoint template 07">
  <a:themeElements>
    <a:clrScheme name="IFoA Cyan">
      <a:dk1>
        <a:srgbClr val="3F4548"/>
      </a:dk1>
      <a:lt1>
        <a:sysClr val="window" lastClr="FFFFFF"/>
      </a:lt1>
      <a:dk2>
        <a:srgbClr val="002060"/>
      </a:dk2>
      <a:lt2>
        <a:srgbClr val="FFFFFF"/>
      </a:lt2>
      <a:accent1>
        <a:srgbClr val="009CC8"/>
      </a:accent1>
      <a:accent2>
        <a:srgbClr val="113458"/>
      </a:accent2>
      <a:accent3>
        <a:srgbClr val="D9AB16"/>
      </a:accent3>
      <a:accent4>
        <a:srgbClr val="8076CF"/>
      </a:accent4>
      <a:accent5>
        <a:srgbClr val="11B3A2"/>
      </a:accent5>
      <a:accent6>
        <a:srgbClr val="7CB3E1"/>
      </a:accent6>
      <a:hlink>
        <a:srgbClr val="3F4548"/>
      </a:hlink>
      <a:folHlink>
        <a:srgbClr val="3F454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07D26861D3CD4A8E55A6D2D6DC1B9F" ma:contentTypeVersion="13" ma:contentTypeDescription="Create a new document." ma:contentTypeScope="" ma:versionID="c13ff899593404217cabc3940deb8bb3">
  <xsd:schema xmlns:xsd="http://www.w3.org/2001/XMLSchema" xmlns:xs="http://www.w3.org/2001/XMLSchema" xmlns:p="http://schemas.microsoft.com/office/2006/metadata/properties" xmlns:ns3="fb14f94c-017a-42fd-bd7c-252fb201d171" xmlns:ns4="ea920f3f-5678-4121-b7d6-c4e8766c57b3" targetNamespace="http://schemas.microsoft.com/office/2006/metadata/properties" ma:root="true" ma:fieldsID="bc2ece583110f5dfbd983a2a8ac94c5f" ns3:_="" ns4:_="">
    <xsd:import namespace="fb14f94c-017a-42fd-bd7c-252fb201d171"/>
    <xsd:import namespace="ea920f3f-5678-4121-b7d6-c4e8766c57b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4f94c-017a-42fd-bd7c-252fb201d1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20f3f-5678-4121-b7d6-c4e8766c57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F9344A-6E9C-49D3-BDF7-CB48202A8782}">
  <ds:schemaRef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fb14f94c-017a-42fd-bd7c-252fb201d171"/>
    <ds:schemaRef ds:uri="http://purl.org/dc/terms/"/>
    <ds:schemaRef ds:uri="http://www.w3.org/XML/1998/namespace"/>
    <ds:schemaRef ds:uri="http://schemas.microsoft.com/office/infopath/2007/PartnerControls"/>
    <ds:schemaRef ds:uri="ea920f3f-5678-4121-b7d6-c4e8766c57b3"/>
  </ds:schemaRefs>
</ds:datastoreItem>
</file>

<file path=customXml/itemProps2.xml><?xml version="1.0" encoding="utf-8"?>
<ds:datastoreItem xmlns:ds="http://schemas.openxmlformats.org/officeDocument/2006/customXml" ds:itemID="{7C04A6AD-B4C2-4F40-A4C6-24D0264B4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4f94c-017a-42fd-bd7c-252fb201d171"/>
    <ds:schemaRef ds:uri="ea920f3f-5678-4121-b7d6-c4e8766c5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ED658E-BAFA-4643-B1F3-81DCA8A78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2568</TotalTime>
  <Words>3117</Words>
  <Application>Microsoft Office PowerPoint</Application>
  <PresentationFormat>Widescreen</PresentationFormat>
  <Paragraphs>569</Paragraphs>
  <Slides>32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IFOA PowerPoint template 07</vt:lpstr>
      <vt:lpstr>A Brief History of Malaysian Motor Inflation and Thoughts for the Future</vt:lpstr>
      <vt:lpstr>Contents</vt:lpstr>
      <vt:lpstr>Driving with Actuaries</vt:lpstr>
      <vt:lpstr>Scope of study</vt:lpstr>
      <vt:lpstr>Data Definitions</vt:lpstr>
      <vt:lpstr>Claims Inflation – Benchmark Indices</vt:lpstr>
      <vt:lpstr>Own Damage Quarterly Frequency</vt:lpstr>
      <vt:lpstr>Own Damage Quarterly Severity</vt:lpstr>
      <vt:lpstr>Own Damage Severity vs Indices</vt:lpstr>
      <vt:lpstr>POLL QUESTION 1</vt:lpstr>
      <vt:lpstr>Bodily Injury Quarterly Frequency</vt:lpstr>
      <vt:lpstr>Bodily Injury Open/Reported Counts</vt:lpstr>
      <vt:lpstr>Attritional Bodily Injury Quarterly Severity</vt:lpstr>
      <vt:lpstr>Attritional Bodily Injury Settled ACPC</vt:lpstr>
      <vt:lpstr>Attritional Bodily Injury Severity vs Wage Index</vt:lpstr>
      <vt:lpstr>POLL QUESTION 2</vt:lpstr>
      <vt:lpstr>Large Bodily Injury Claims Count</vt:lpstr>
      <vt:lpstr>Large Bodily Injury Claims by age</vt:lpstr>
      <vt:lpstr>Large Bodily Injury Claims Size</vt:lpstr>
      <vt:lpstr>Large Bodily Injury Ultimate Frequency</vt:lpstr>
      <vt:lpstr>Large Bodily Injury Ultimate Severity</vt:lpstr>
      <vt:lpstr>Thoughts for the future</vt:lpstr>
      <vt:lpstr>Next steps</vt:lpstr>
      <vt:lpstr>Working Group Members</vt:lpstr>
      <vt:lpstr>Questions</vt:lpstr>
      <vt:lpstr>Limitations</vt:lpstr>
      <vt:lpstr>Appendices</vt:lpstr>
      <vt:lpstr>Appendices – Treatment of nil claims</vt:lpstr>
      <vt:lpstr>Appendices – TP Frequency Reported Basis</vt:lpstr>
      <vt:lpstr>Appendices – TP Frequency Settled Basis</vt:lpstr>
      <vt:lpstr>Appendices – TP Severity Reported Basis</vt:lpstr>
      <vt:lpstr>Appendices – TP Severity Settled Basis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Malaysian Motor Inflation Study</dc:title>
  <dc:creator>Christine Sun</dc:creator>
  <cp:lastModifiedBy>George, Adam</cp:lastModifiedBy>
  <cp:revision>73</cp:revision>
  <dcterms:modified xsi:type="dcterms:W3CDTF">2022-12-01T08:19:47Z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0x0101006007D26861D3CD4A8E55A6D2D6DC1B9F</vt:lpwstr>
  </property>
  <property fmtid="{D5CDD505-2E9C-101B-9397-08002B2CF9AE}" pid="3" name="MSIP_Label_90c2fedb-0da6-4717-8531-d16a1b9930f4_Enabled">
    <vt:lpwstr>true</vt:lpwstr>
  </property>
  <property fmtid="{D5CDD505-2E9C-101B-9397-08002B2CF9AE}" pid="4" name="MSIP_Label_90c2fedb-0da6-4717-8531-d16a1b9930f4_SetDate">
    <vt:lpwstr>2022-11-20T01:39:44Z</vt:lpwstr>
  </property>
  <property fmtid="{D5CDD505-2E9C-101B-9397-08002B2CF9AE}" pid="5" name="MSIP_Label_90c2fedb-0da6-4717-8531-d16a1b9930f4_Method">
    <vt:lpwstr>Standard</vt:lpwstr>
  </property>
  <property fmtid="{D5CDD505-2E9C-101B-9397-08002B2CF9AE}" pid="6" name="MSIP_Label_90c2fedb-0da6-4717-8531-d16a1b9930f4_Name">
    <vt:lpwstr>90c2fedb-0da6-4717-8531-d16a1b9930f4</vt:lpwstr>
  </property>
  <property fmtid="{D5CDD505-2E9C-101B-9397-08002B2CF9AE}" pid="7" name="MSIP_Label_90c2fedb-0da6-4717-8531-d16a1b9930f4_SiteId">
    <vt:lpwstr>45597f60-6e37-4be7-acfb-4c9e23b261ea</vt:lpwstr>
  </property>
  <property fmtid="{D5CDD505-2E9C-101B-9397-08002B2CF9AE}" pid="8" name="MSIP_Label_90c2fedb-0da6-4717-8531-d16a1b9930f4_ActionId">
    <vt:lpwstr>97957b17-590b-4a99-80d1-78fc095d1d62</vt:lpwstr>
  </property>
  <property fmtid="{D5CDD505-2E9C-101B-9397-08002B2CF9AE}" pid="9" name="MSIP_Label_90c2fedb-0da6-4717-8531-d16a1b9930f4_ContentBits">
    <vt:lpwstr>0</vt:lpwstr>
  </property>
  <property fmtid="{D5CDD505-2E9C-101B-9397-08002B2CF9AE}" pid="10" name="Sensitivity">
    <vt:lpwstr>Internal</vt:lpwstr>
  </property>
</Properties>
</file>