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7FF6496E_2BF58880.xml" ContentType="application/vnd.ms-powerpoint.comment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7" r:id="rId2"/>
    <p:sldMasterId id="2147483706" r:id="rId3"/>
  </p:sldMasterIdLst>
  <p:notesMasterIdLst>
    <p:notesMasterId r:id="rId19"/>
  </p:notesMasterIdLst>
  <p:sldIdLst>
    <p:sldId id="260" r:id="rId4"/>
    <p:sldId id="2146847089" r:id="rId5"/>
    <p:sldId id="2146847090" r:id="rId6"/>
    <p:sldId id="2146847083" r:id="rId7"/>
    <p:sldId id="2146847087" r:id="rId8"/>
    <p:sldId id="2146847096" r:id="rId9"/>
    <p:sldId id="2146847084" r:id="rId10"/>
    <p:sldId id="2146847094" r:id="rId11"/>
    <p:sldId id="2146847092" r:id="rId12"/>
    <p:sldId id="2146847098" r:id="rId13"/>
    <p:sldId id="2146847085" r:id="rId14"/>
    <p:sldId id="2146847093" r:id="rId15"/>
    <p:sldId id="2146847086" r:id="rId16"/>
    <p:sldId id="2146847088" r:id="rId17"/>
    <p:sldId id="21468470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2ABA41-7D13-69EC-0CA3-5DADD16F9DAF}" name="Yeap, Wendy" initials="YW" userId="S::Wendy.Yeap@landg.com::6ee372fe-91c5-41a1-b988-4ea42bb658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4" d="100"/>
          <a:sy n="104" d="100"/>
        </p:scale>
        <p:origin x="139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Barry" userId="63e851ef-6cb1-4503-899e-fdf27258d233" providerId="ADAL" clId="{39F25A4E-BC46-410F-AEB6-F6483C156A47}"/>
    <pc:docChg chg="modSld">
      <pc:chgData name="Andrew Barry" userId="63e851ef-6cb1-4503-899e-fdf27258d233" providerId="ADAL" clId="{39F25A4E-BC46-410F-AEB6-F6483C156A47}" dt="2023-12-08T17:10:14.684" v="7" actId="20577"/>
      <pc:docMkLst>
        <pc:docMk/>
      </pc:docMkLst>
      <pc:sldChg chg="modSp mod">
        <pc:chgData name="Andrew Barry" userId="63e851ef-6cb1-4503-899e-fdf27258d233" providerId="ADAL" clId="{39F25A4E-BC46-410F-AEB6-F6483C156A47}" dt="2023-12-08T17:10:14.684" v="7" actId="20577"/>
        <pc:sldMkLst>
          <pc:docMk/>
          <pc:sldMk cId="331033783" sldId="260"/>
        </pc:sldMkLst>
        <pc:spChg chg="mod">
          <ac:chgData name="Andrew Barry" userId="63e851ef-6cb1-4503-899e-fdf27258d233" providerId="ADAL" clId="{39F25A4E-BC46-410F-AEB6-F6483C156A47}" dt="2023-12-08T17:10:14.684" v="7" actId="20577"/>
          <ac:spMkLst>
            <pc:docMk/>
            <pc:sldMk cId="331033783" sldId="260"/>
            <ac:spMk id="2" creationId="{00000000-0000-0000-0000-000000000000}"/>
          </ac:spMkLst>
        </pc:spChg>
      </pc:sldChg>
    </pc:docChg>
  </pc:docChgLst>
</pc:chgInfo>
</file>

<file path=ppt/comments/modernComment_7FF6496E_2BF58880.xml><?xml version="1.0" encoding="utf-8"?>
<p188:cmLst xmlns:a="http://schemas.openxmlformats.org/drawingml/2006/main" xmlns:r="http://schemas.openxmlformats.org/officeDocument/2006/relationships" xmlns:p188="http://schemas.microsoft.com/office/powerpoint/2018/8/main">
  <p188:cm id="{AAAE1ACF-8EF9-4089-A02F-CB70B19BF714}" authorId="{552ABA41-7D13-69EC-0CA3-5DADD16F9DAF}" created="2023-04-14T08:13:08.225">
    <ac:deMkLst xmlns:ac="http://schemas.microsoft.com/office/drawing/2013/main/command">
      <pc:docMk xmlns:pc="http://schemas.microsoft.com/office/powerpoint/2013/main/command"/>
      <pc:sldMk xmlns:pc="http://schemas.microsoft.com/office/powerpoint/2013/main/command" cId="737511552" sldId="2146847086"/>
      <ac:graphicFrameMk id="9" creationId="{640946B5-94AF-EFE9-C123-E9E8FF46FEB7}"/>
    </ac:deMkLst>
    <p188:txBody>
      <a:bodyPr/>
      <a:lstStyle/>
      <a:p>
        <a:r>
          <a:rPr lang="en-GB"/>
          <a:t>including outside of the UK; open to academia?</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610E55-A652-49A3-965E-C4A4B4A314D5}" type="datetimeFigureOut">
              <a:rPr lang="en-GB" smtClean="0"/>
              <a:t>08/12/2023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26BC61-F826-48F4-AE43-8B543731B4D6}" type="slidenum">
              <a:rPr lang="en-GB" smtClean="0"/>
              <a:t>‹#›</a:t>
            </a:fld>
            <a:endParaRPr lang="en-GB"/>
          </a:p>
        </p:txBody>
      </p:sp>
    </p:spTree>
    <p:extLst>
      <p:ext uri="{BB962C8B-B14F-4D97-AF65-F5344CB8AC3E}">
        <p14:creationId xmlns:p14="http://schemas.microsoft.com/office/powerpoint/2010/main" val="1597908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75E569-FA29-4591-9ED9-413A86DC2D18}" type="slidenum">
              <a:rPr kumimoji="0" lang="en-GB" sz="12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653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C7E86-5C64-4BCF-A326-5958D9BFFF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020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7C7E86-5C64-4BCF-A326-5958D9BFFFE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801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426BC61-F826-48F4-AE43-8B543731B4D6}" type="slidenum">
              <a:rPr lang="en-GB" smtClean="0"/>
              <a:t>10</a:t>
            </a:fld>
            <a:endParaRPr lang="en-GB"/>
          </a:p>
        </p:txBody>
      </p:sp>
    </p:spTree>
    <p:extLst>
      <p:ext uri="{BB962C8B-B14F-4D97-AF65-F5344CB8AC3E}">
        <p14:creationId xmlns:p14="http://schemas.microsoft.com/office/powerpoint/2010/main" val="130677626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wmf"/></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6716394" y="2116270"/>
            <a:ext cx="5248580"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27052" y="2133628"/>
            <a:ext cx="10354713" cy="1295399"/>
          </a:xfrm>
        </p:spPr>
        <p:txBody>
          <a:bodyPr anchor="t"/>
          <a:lstStyle>
            <a:lvl1pPr>
              <a:defRPr sz="3600" b="1">
                <a:solidFill>
                  <a:schemeClr val="bg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9"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4" y="6410325"/>
            <a:ext cx="2927349" cy="331788"/>
          </a:xfrm>
        </p:spPr>
        <p:txBody>
          <a:bodyPr/>
          <a:lstStyle>
            <a:lvl1pPr>
              <a:defRPr>
                <a:solidFill>
                  <a:schemeClr val="bg1"/>
                </a:solidFill>
              </a:defRPr>
            </a:lvl1pPr>
          </a:lstStyle>
          <a:p>
            <a:fld id="{1744C141-B97D-4979-AB76-E8E6AB76C28B}" type="datetime4">
              <a:rPr lang="en-GB">
                <a:solidFill>
                  <a:prstClr val="white"/>
                </a:solidFill>
              </a:rPr>
              <a:pPr/>
              <a:t>08 December 2023</a:t>
            </a:fld>
            <a:endParaRPr lang="en-GB" dirty="0">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63999" y="260354"/>
            <a:ext cx="3151372"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184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27050" y="1557338"/>
            <a:ext cx="5425017"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55266" y="1557338"/>
            <a:ext cx="5427134"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solidFill>
                  <a:srgbClr val="3F4548"/>
                </a:solidFill>
              </a:rPr>
              <a:pPr/>
              <a:t>08 December 2023</a:t>
            </a:fld>
            <a:endParaRPr lang="en-GB" dirty="0">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dirty="0"/>
          </a:p>
        </p:txBody>
      </p:sp>
    </p:spTree>
    <p:extLst>
      <p:ext uri="{BB962C8B-B14F-4D97-AF65-F5344CB8AC3E}">
        <p14:creationId xmlns:p14="http://schemas.microsoft.com/office/powerpoint/2010/main" val="1795369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9339" y="404664"/>
            <a:ext cx="109728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72" y="1535113"/>
            <a:ext cx="5389034"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4"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solidFill>
                  <a:srgbClr val="3F4548"/>
                </a:solidFill>
              </a:rPr>
              <a:pPr/>
              <a:t>08 December 2023</a:t>
            </a:fld>
            <a:endParaRPr lang="en-GB" dirty="0">
              <a:solidFill>
                <a:srgbClr val="3F4548"/>
              </a:solidFill>
            </a:endParaRPr>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dirty="0"/>
          </a:p>
        </p:txBody>
      </p:sp>
    </p:spTree>
    <p:extLst>
      <p:ext uri="{BB962C8B-B14F-4D97-AF65-F5344CB8AC3E}">
        <p14:creationId xmlns:p14="http://schemas.microsoft.com/office/powerpoint/2010/main" val="1369121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solidFill>
                  <a:srgbClr val="3F4548"/>
                </a:solidFill>
              </a:rPr>
              <a:pPr/>
              <a:t>08 December 2023</a:t>
            </a:fld>
            <a:endParaRPr lang="en-GB" dirty="0">
              <a:solidFill>
                <a:srgbClr val="3F4548"/>
              </a:solidFill>
            </a:endParaRPr>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dirty="0"/>
          </a:p>
        </p:txBody>
      </p:sp>
    </p:spTree>
    <p:extLst>
      <p:ext uri="{BB962C8B-B14F-4D97-AF65-F5344CB8AC3E}">
        <p14:creationId xmlns:p14="http://schemas.microsoft.com/office/powerpoint/2010/main" val="321089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solidFill>
                  <a:srgbClr val="3F4548"/>
                </a:solidFill>
              </a:rPr>
              <a:pPr/>
              <a:t>08 December 2023</a:t>
            </a:fld>
            <a:endParaRPr lang="en-GB" dirty="0">
              <a:solidFill>
                <a:srgbClr val="3F4548"/>
              </a:solidFill>
            </a:endParaRPr>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dirty="0"/>
          </a:p>
        </p:txBody>
      </p:sp>
    </p:spTree>
    <p:extLst>
      <p:ext uri="{BB962C8B-B14F-4D97-AF65-F5344CB8AC3E}">
        <p14:creationId xmlns:p14="http://schemas.microsoft.com/office/powerpoint/2010/main" val="27742373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1908" y="4653136"/>
            <a:ext cx="7315200" cy="566738"/>
          </a:xfrm>
        </p:spPr>
        <p:txBody>
          <a:bodyPr anchor="b"/>
          <a:lstStyle>
            <a:lvl1pPr algn="l">
              <a:defRPr sz="2400" b="1"/>
            </a:lvl1pPr>
          </a:lstStyle>
          <a:p>
            <a:r>
              <a:rPr lang="en-US"/>
              <a:t>Click to edit Master title style</a:t>
            </a:r>
            <a:endParaRPr lang="en-GB" dirty="0"/>
          </a:p>
        </p:txBody>
      </p:sp>
      <p:sp>
        <p:nvSpPr>
          <p:cNvPr id="3" name="Picture Placeholder 2"/>
          <p:cNvSpPr>
            <a:spLocks noGrp="1"/>
          </p:cNvSpPr>
          <p:nvPr>
            <p:ph type="pic" idx="1"/>
          </p:nvPr>
        </p:nvSpPr>
        <p:spPr>
          <a:xfrm>
            <a:off x="511925" y="466328"/>
            <a:ext cx="1116748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511908" y="5219874"/>
            <a:ext cx="73152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solidFill>
                  <a:srgbClr val="3F4548"/>
                </a:solidFill>
              </a:rPr>
              <a:pPr/>
              <a:t>08 December 2023</a:t>
            </a:fld>
            <a:endParaRPr lang="en-GB" dirty="0">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dirty="0"/>
          </a:p>
        </p:txBody>
      </p:sp>
    </p:spTree>
    <p:extLst>
      <p:ext uri="{BB962C8B-B14F-4D97-AF65-F5344CB8AC3E}">
        <p14:creationId xmlns:p14="http://schemas.microsoft.com/office/powerpoint/2010/main" val="2838165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7054" y="404813"/>
            <a:ext cx="11055349"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27050" y="1557338"/>
            <a:ext cx="5425017" cy="4640262"/>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6155266" y="1557338"/>
            <a:ext cx="5427134" cy="4640262"/>
          </a:xfrm>
        </p:spPr>
        <p:txBody>
          <a:bodyPr/>
          <a:lstStyle>
            <a:lvl1pPr>
              <a:defRPr sz="2200"/>
            </a:lvl1pPr>
          </a:lstStyle>
          <a:p>
            <a:r>
              <a:rPr lang="en-US" dirty="0"/>
              <a:t>Click icon to add chart</a:t>
            </a:r>
            <a:endParaRPr lang="en-GB" dirty="0"/>
          </a:p>
        </p:txBody>
      </p:sp>
      <p:sp>
        <p:nvSpPr>
          <p:cNvPr id="5" name="Date Placeholder 4"/>
          <p:cNvSpPr>
            <a:spLocks noGrp="1"/>
          </p:cNvSpPr>
          <p:nvPr>
            <p:ph type="dt" sz="half" idx="10"/>
          </p:nvPr>
        </p:nvSpPr>
        <p:spPr>
          <a:xfrm>
            <a:off x="527053" y="6410325"/>
            <a:ext cx="2688166" cy="331788"/>
          </a:xfrm>
        </p:spPr>
        <p:txBody>
          <a:bodyPr/>
          <a:lstStyle>
            <a:lvl1pPr>
              <a:defRPr/>
            </a:lvl1pPr>
          </a:lstStyle>
          <a:p>
            <a:fld id="{E55E8865-9CB5-4569-9D00-F0979EDB96F2}" type="datetime4">
              <a:rPr lang="en-GB">
                <a:solidFill>
                  <a:srgbClr val="3F4548"/>
                </a:solidFill>
              </a:rPr>
              <a:pPr/>
              <a:t>08 December 2023</a:t>
            </a:fld>
            <a:endParaRPr lang="en-GB" dirty="0">
              <a:solidFill>
                <a:srgbClr val="3F4548"/>
              </a:solidFill>
            </a:endParaRPr>
          </a:p>
        </p:txBody>
      </p:sp>
      <p:sp>
        <p:nvSpPr>
          <p:cNvPr id="6" name="Footer Placeholder 5"/>
          <p:cNvSpPr>
            <a:spLocks noGrp="1"/>
          </p:cNvSpPr>
          <p:nvPr>
            <p:ph type="ftr" sz="quarter" idx="11"/>
          </p:nvPr>
        </p:nvSpPr>
        <p:spPr>
          <a:xfrm>
            <a:off x="3215236" y="6410325"/>
            <a:ext cx="5761567" cy="331788"/>
          </a:xfrm>
        </p:spPr>
        <p:txBody>
          <a:bodyPr/>
          <a:lstStyle>
            <a:lvl1pPr>
              <a:defRPr/>
            </a:lvl1pPr>
          </a:lstStyle>
          <a:p>
            <a:endParaRPr lang="en-GB" dirty="0"/>
          </a:p>
        </p:txBody>
      </p:sp>
      <p:sp>
        <p:nvSpPr>
          <p:cNvPr id="7" name="Slide Number Placeholder 6"/>
          <p:cNvSpPr>
            <a:spLocks noGrp="1"/>
          </p:cNvSpPr>
          <p:nvPr>
            <p:ph type="sldNum" sz="quarter" idx="12"/>
          </p:nvPr>
        </p:nvSpPr>
        <p:spPr>
          <a:xfrm>
            <a:off x="10801351" y="6402416"/>
            <a:ext cx="863600" cy="339725"/>
          </a:xfrm>
        </p:spPr>
        <p:txBody>
          <a:bodyPr/>
          <a:lstStyle>
            <a:lvl1pPr>
              <a:defRPr/>
            </a:lvl1pPr>
          </a:lstStyle>
          <a:p>
            <a:fld id="{DD990B9C-E09A-4941-8EE5-1699664D5C7B}" type="slidenum">
              <a:rPr lang="en-GB"/>
              <a:pPr/>
              <a:t>‹#›</a:t>
            </a:fld>
            <a:endParaRPr lang="en-GB" dirty="0"/>
          </a:p>
        </p:txBody>
      </p:sp>
    </p:spTree>
    <p:extLst>
      <p:ext uri="{BB962C8B-B14F-4D97-AF65-F5344CB8AC3E}">
        <p14:creationId xmlns:p14="http://schemas.microsoft.com/office/powerpoint/2010/main" val="2844712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Front cover 1">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1721220"/>
            <a:ext cx="9505950" cy="1295399"/>
          </a:xfrm>
        </p:spPr>
        <p:txBody>
          <a:bodyPr anchor="t"/>
          <a:lstStyle>
            <a:lvl1pPr>
              <a:defRPr sz="3600">
                <a:solidFill>
                  <a:srgbClr val="009CC8"/>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chemeClr val="tx2">
                    <a:lumMod val="85000"/>
                    <a:lumOff val="15000"/>
                  </a:schemeClr>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2" y="6410325"/>
            <a:ext cx="2927349" cy="331788"/>
          </a:xfrm>
        </p:spPr>
        <p:txBody>
          <a:bodyPr/>
          <a:lstStyle>
            <a:lvl1pPr>
              <a:defRPr>
                <a:solidFill>
                  <a:schemeClr val="bg1"/>
                </a:solidFill>
              </a:defRPr>
            </a:lvl1pPr>
          </a:lstStyle>
          <a:p>
            <a:fld id="{1744C141-B97D-4979-AB76-E8E6AB76C28B}" type="datetime4">
              <a:rPr lang="en-GB" smtClean="0">
                <a:solidFill>
                  <a:prstClr val="white"/>
                </a:solidFill>
              </a:rPr>
              <a:pPr/>
              <a:t>08 December 2023</a:t>
            </a:fld>
            <a:endParaRPr lang="en-GB" dirty="0">
              <a:solidFill>
                <a:prstClr val="white"/>
              </a:solidFill>
            </a:endParaRPr>
          </a:p>
        </p:txBody>
      </p:sp>
      <p:pic>
        <p:nvPicPr>
          <p:cNvPr id="6" name="Picture 4" descr="E:\Pants Work\Current Work\Actuaries 2011\Logos all\IFOA Logo\Lanscape - Standard\WMF logos\IFOA_logo_L_RGB_WO_tex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
        <p:nvSpPr>
          <p:cNvPr id="7"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3F4548"/>
              </a:solidFill>
            </a:endParaRPr>
          </a:p>
        </p:txBody>
      </p:sp>
    </p:spTree>
    <p:extLst>
      <p:ext uri="{BB962C8B-B14F-4D97-AF65-F5344CB8AC3E}">
        <p14:creationId xmlns:p14="http://schemas.microsoft.com/office/powerpoint/2010/main" val="3556907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ront cover 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527052" y="6410325"/>
            <a:ext cx="2927349" cy="331788"/>
          </a:xfrm>
        </p:spPr>
        <p:txBody>
          <a:bodyPr/>
          <a:lstStyle>
            <a:lvl1pPr>
              <a:defRPr>
                <a:solidFill>
                  <a:schemeClr val="tx1"/>
                </a:solidFill>
              </a:defRPr>
            </a:lvl1pPr>
          </a:lstStyle>
          <a:p>
            <a:fld id="{1744C141-B97D-4979-AB76-E8E6AB76C28B}" type="datetime4">
              <a:rPr lang="en-GB" smtClean="0">
                <a:solidFill>
                  <a:srgbClr val="3F4548"/>
                </a:solidFill>
              </a:rPr>
              <a:pPr/>
              <a:t>08 December 2023</a:t>
            </a:fld>
            <a:endParaRPr lang="en-GB" dirty="0">
              <a:solidFill>
                <a:srgbClr val="3F4548"/>
              </a:solidFill>
            </a:endParaRPr>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
        <p:nvSpPr>
          <p:cNvPr id="6"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3F4548"/>
              </a:solidFill>
            </a:endParaRPr>
          </a:p>
        </p:txBody>
      </p:sp>
      <p:sp>
        <p:nvSpPr>
          <p:cNvPr id="8" name="Rectangle 2"/>
          <p:cNvSpPr>
            <a:spLocks noGrp="1" noChangeArrowheads="1"/>
          </p:cNvSpPr>
          <p:nvPr>
            <p:ph type="ctrTitle"/>
          </p:nvPr>
        </p:nvSpPr>
        <p:spPr>
          <a:xfrm>
            <a:off x="527051" y="1721220"/>
            <a:ext cx="9505950" cy="1295399"/>
          </a:xfrm>
        </p:spPr>
        <p:txBody>
          <a:bodyPr anchor="t"/>
          <a:lstStyle>
            <a:lvl1pPr>
              <a:defRPr sz="3600">
                <a:solidFill>
                  <a:srgbClr val="00A3C8"/>
                </a:solidFill>
              </a:defRPr>
            </a:lvl1pPr>
          </a:lstStyle>
          <a:p>
            <a:pPr lvl="0"/>
            <a:r>
              <a:rPr lang="en-US" noProof="0"/>
              <a:t>Click to edit Master title style</a:t>
            </a:r>
            <a:endParaRPr lang="en-GB" noProof="0" dirty="0"/>
          </a:p>
        </p:txBody>
      </p:sp>
      <p:sp>
        <p:nvSpPr>
          <p:cNvPr id="9"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39128799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08 December 2023</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pic>
        <p:nvPicPr>
          <p:cNvPr id="3074" name="Picture 2" descr="Garden By The Bay in Singapor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69" t="10476" r="-1" b="-950"/>
          <a:stretch/>
        </p:blipFill>
        <p:spPr bwMode="auto">
          <a:xfrm>
            <a:off x="-95250" y="-57150"/>
            <a:ext cx="12439650" cy="73709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Pants Work\Current Work\Actuaries 2011\Logos all\IFOA Logo\Lanscape - Standard\WMF logos\IFOA_logo_L_RGB_WO_tex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userDrawn="1"/>
        </p:nvSpPr>
        <p:spPr bwMode="auto">
          <a:xfrm>
            <a:off x="527051" y="1721220"/>
            <a:ext cx="8449735" cy="12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009CC8"/>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US" kern="0" dirty="0">
                <a:solidFill>
                  <a:srgbClr val="00A3C8"/>
                </a:solidFill>
              </a:rPr>
              <a:t>Click to edit Master title style</a:t>
            </a:r>
            <a:endParaRPr lang="en-GB" kern="0" dirty="0">
              <a:solidFill>
                <a:srgbClr val="00A3C8"/>
              </a:solidFill>
            </a:endParaRPr>
          </a:p>
        </p:txBody>
      </p:sp>
      <p:sp>
        <p:nvSpPr>
          <p:cNvPr id="9"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3F4548"/>
              </a:solidFill>
            </a:endParaRPr>
          </a:p>
        </p:txBody>
      </p:sp>
    </p:spTree>
    <p:extLst>
      <p:ext uri="{BB962C8B-B14F-4D97-AF65-F5344CB8AC3E}">
        <p14:creationId xmlns:p14="http://schemas.microsoft.com/office/powerpoint/2010/main" val="1422881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ont cover 4">
    <p:spTree>
      <p:nvGrpSpPr>
        <p:cNvPr id="1" name=""/>
        <p:cNvGrpSpPr/>
        <p:nvPr/>
      </p:nvGrpSpPr>
      <p:grpSpPr>
        <a:xfrm>
          <a:off x="0" y="0"/>
          <a:ext cx="0" cy="0"/>
          <a:chOff x="0" y="0"/>
          <a:chExt cx="0" cy="0"/>
        </a:xfrm>
      </p:grpSpPr>
      <p:pic>
        <p:nvPicPr>
          <p:cNvPr id="2050" name="Picture 2" descr="aerial photography of buildings during nightti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4" y="-1081088"/>
            <a:ext cx="12902306" cy="860583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08 December 2023</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pic>
        <p:nvPicPr>
          <p:cNvPr id="8" name="Picture 4" descr="E:\Pants Work\Current Work\Actuaries 2011\Logos all\IFOA Logo\Lanscape - Standard\WMF logos\IFOA_logo_L_RGB_WO_tex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527051" y="1721220"/>
            <a:ext cx="7169149" cy="1295399"/>
          </a:xfrm>
        </p:spPr>
        <p:txBody>
          <a:bodyPr anchor="t"/>
          <a:lstStyle>
            <a:lvl1pPr>
              <a:defRPr sz="3600">
                <a:solidFill>
                  <a:schemeClr val="bg1"/>
                </a:solidFill>
              </a:defRPr>
            </a:lvl1pPr>
          </a:lstStyle>
          <a:p>
            <a:pPr lvl="0"/>
            <a:r>
              <a:rPr lang="en-US" noProof="0"/>
              <a:t>Click to edit Master title style</a:t>
            </a:r>
            <a:endParaRPr lang="en-GB" noProof="0" dirty="0"/>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3F4548"/>
              </a:solidFill>
            </a:endParaRPr>
          </a:p>
        </p:txBody>
      </p:sp>
      <p:sp>
        <p:nvSpPr>
          <p:cNvPr id="11"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rgbClr val="00A3C8"/>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1761344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8" y="2133628"/>
            <a:ext cx="8493582" cy="1295399"/>
          </a:xfrm>
        </p:spPr>
        <p:txBody>
          <a:bodyPr anchor="t"/>
          <a:lstStyle>
            <a:lvl1pPr>
              <a:defRPr sz="3600" b="1">
                <a:solidFill>
                  <a:schemeClr val="bg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9"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4" y="6410325"/>
            <a:ext cx="2927349" cy="331788"/>
          </a:xfrm>
        </p:spPr>
        <p:txBody>
          <a:bodyPr/>
          <a:lstStyle>
            <a:lvl1pPr>
              <a:defRPr>
                <a:solidFill>
                  <a:schemeClr val="bg1"/>
                </a:solidFill>
              </a:defRPr>
            </a:lvl1pPr>
          </a:lstStyle>
          <a:p>
            <a:fld id="{1744C141-B97D-4979-AB76-E8E6AB76C28B}" type="datetime4">
              <a:rPr lang="en-GB">
                <a:solidFill>
                  <a:prstClr val="white"/>
                </a:solidFill>
              </a:rPr>
              <a:pPr/>
              <a:t>08 December 2023</a:t>
            </a:fld>
            <a:endParaRPr lang="en-GB" dirty="0">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999" y="260354"/>
            <a:ext cx="3151372" cy="104231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9729643" y="493475"/>
            <a:ext cx="2038380" cy="631271"/>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dirty="0">
                <a:solidFill>
                  <a:prstClr val="white"/>
                </a:solidFill>
              </a:endParaRPr>
            </a:p>
          </p:txBody>
        </p:sp>
        <p:sp>
          <p:nvSpPr>
            <p:cNvPr id="3" name="TextBox 2"/>
            <p:cNvSpPr txBox="1"/>
            <p:nvPr userDrawn="1"/>
          </p:nvSpPr>
          <p:spPr>
            <a:xfrm>
              <a:off x="8553400" y="539969"/>
              <a:ext cx="1008112" cy="584775"/>
            </a:xfrm>
            <a:prstGeom prst="rect">
              <a:avLst/>
            </a:prstGeom>
            <a:noFill/>
          </p:spPr>
          <p:txBody>
            <a:bodyPr wrap="square" rtlCol="0">
              <a:spAutoFit/>
            </a:bodyPr>
            <a:lstStyle/>
            <a:p>
              <a:pPr fontAlgn="base">
                <a:spcBef>
                  <a:spcPct val="0"/>
                </a:spcBef>
                <a:spcAft>
                  <a:spcPct val="0"/>
                </a:spcAft>
              </a:pPr>
              <a:r>
                <a:rPr lang="en-GB" sz="1600" dirty="0">
                  <a:solidFill>
                    <a:prstClr val="white"/>
                  </a:solidFill>
                </a:rPr>
                <a:t>Partner</a:t>
              </a:r>
            </a:p>
            <a:p>
              <a:pPr fontAlgn="base">
                <a:spcBef>
                  <a:spcPct val="0"/>
                </a:spcBef>
                <a:spcAft>
                  <a:spcPct val="0"/>
                </a:spcAft>
              </a:pPr>
              <a:r>
                <a:rPr lang="en-GB" sz="1600" dirty="0">
                  <a:solidFill>
                    <a:prstClr val="white"/>
                  </a:solidFill>
                </a:rPr>
                <a:t>Logo</a:t>
              </a:r>
            </a:p>
          </p:txBody>
        </p:sp>
      </p:grpSp>
      <p:grpSp>
        <p:nvGrpSpPr>
          <p:cNvPr id="5" name="Group 4"/>
          <p:cNvGrpSpPr/>
          <p:nvPr userDrawn="1"/>
        </p:nvGrpSpPr>
        <p:grpSpPr>
          <a:xfrm>
            <a:off x="9729643" y="1357596"/>
            <a:ext cx="2038380" cy="631271"/>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dirty="0">
                <a:solidFill>
                  <a:prstClr val="white"/>
                </a:solidFill>
              </a:endParaRPr>
            </a:p>
          </p:txBody>
        </p:sp>
        <p:sp>
          <p:nvSpPr>
            <p:cNvPr id="12" name="TextBox 11"/>
            <p:cNvSpPr txBox="1"/>
            <p:nvPr userDrawn="1"/>
          </p:nvSpPr>
          <p:spPr>
            <a:xfrm>
              <a:off x="8553400" y="1404065"/>
              <a:ext cx="1008112" cy="584775"/>
            </a:xfrm>
            <a:prstGeom prst="rect">
              <a:avLst/>
            </a:prstGeom>
            <a:noFill/>
          </p:spPr>
          <p:txBody>
            <a:bodyPr wrap="square" rtlCol="0">
              <a:spAutoFit/>
            </a:bodyPr>
            <a:lstStyle/>
            <a:p>
              <a:pPr fontAlgn="base">
                <a:spcBef>
                  <a:spcPct val="0"/>
                </a:spcBef>
                <a:spcAft>
                  <a:spcPct val="0"/>
                </a:spcAft>
              </a:pPr>
              <a:r>
                <a:rPr lang="en-GB" sz="1600" dirty="0">
                  <a:solidFill>
                    <a:prstClr val="white"/>
                  </a:solidFill>
                </a:rPr>
                <a:t>Partner</a:t>
              </a:r>
            </a:p>
            <a:p>
              <a:pPr fontAlgn="base">
                <a:spcBef>
                  <a:spcPct val="0"/>
                </a:spcBef>
                <a:spcAft>
                  <a:spcPct val="0"/>
                </a:spcAft>
              </a:pPr>
              <a:r>
                <a:rPr lang="en-GB" sz="1600" dirty="0">
                  <a:solidFill>
                    <a:prstClr val="white"/>
                  </a:solidFill>
                </a:rPr>
                <a:t>Logo</a:t>
              </a:r>
            </a:p>
          </p:txBody>
        </p:sp>
      </p:grpSp>
    </p:spTree>
    <p:extLst>
      <p:ext uri="{BB962C8B-B14F-4D97-AF65-F5344CB8AC3E}">
        <p14:creationId xmlns:p14="http://schemas.microsoft.com/office/powerpoint/2010/main" val="1879907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ront cover 5">
    <p:spTree>
      <p:nvGrpSpPr>
        <p:cNvPr id="1" name=""/>
        <p:cNvGrpSpPr/>
        <p:nvPr/>
      </p:nvGrpSpPr>
      <p:grpSpPr>
        <a:xfrm>
          <a:off x="0" y="0"/>
          <a:ext cx="0" cy="0"/>
          <a:chOff x="0" y="0"/>
          <a:chExt cx="0" cy="0"/>
        </a:xfrm>
      </p:grpSpPr>
      <p:pic>
        <p:nvPicPr>
          <p:cNvPr id="2052" name="Picture 4" descr="buildings near body of wat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71500"/>
            <a:ext cx="12252549" cy="817245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08 December 2023</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pic>
        <p:nvPicPr>
          <p:cNvPr id="8" name="Picture 4" descr="E:\Pants Work\Current Work\Actuaries 2011\Logos all\IFOA Logo\Lanscape - Standard\WMF logos\IFOA_logo_L_RGB_WO_tex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527051" y="1721220"/>
            <a:ext cx="7607299" cy="1295399"/>
          </a:xfrm>
        </p:spPr>
        <p:txBody>
          <a:bodyPr anchor="t"/>
          <a:lstStyle>
            <a:lvl1pPr>
              <a:defRPr sz="3600">
                <a:solidFill>
                  <a:srgbClr val="009CC8"/>
                </a:solidFill>
              </a:defRPr>
            </a:lvl1pPr>
          </a:lstStyle>
          <a:p>
            <a:pPr lvl="0"/>
            <a:r>
              <a:rPr lang="en-US" noProof="0"/>
              <a:t>Click to edit Master title style</a:t>
            </a:r>
            <a:endParaRPr lang="en-GB" noProof="0" dirty="0"/>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3F4548"/>
              </a:solidFill>
            </a:endParaRPr>
          </a:p>
        </p:txBody>
      </p:sp>
      <p:sp>
        <p:nvSpPr>
          <p:cNvPr id="12"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257264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ont cover 6">
    <p:spTree>
      <p:nvGrpSpPr>
        <p:cNvPr id="1" name=""/>
        <p:cNvGrpSpPr/>
        <p:nvPr/>
      </p:nvGrpSpPr>
      <p:grpSpPr>
        <a:xfrm>
          <a:off x="0" y="0"/>
          <a:ext cx="0" cy="0"/>
          <a:chOff x="0" y="0"/>
          <a:chExt cx="0" cy="0"/>
        </a:xfrm>
      </p:grpSpPr>
      <p:pic>
        <p:nvPicPr>
          <p:cNvPr id="1026" name="Picture 2" descr="photography of footbrid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1" y="-304800"/>
            <a:ext cx="12233691" cy="81598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6725" y="273049"/>
            <a:ext cx="3251642" cy="13140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08 December 2023</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9" name="Rectangle 4"/>
          <p:cNvSpPr txBox="1">
            <a:spLocks noChangeArrowheads="1"/>
          </p:cNvSpPr>
          <p:nvPr userDrawn="1"/>
        </p:nvSpPr>
        <p:spPr bwMode="auto">
          <a:xfrm>
            <a:off x="527052" y="6410325"/>
            <a:ext cx="2927349"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44C141-B97D-4979-AB76-E8E6AB76C28B}" type="datetime4">
              <a:rPr lang="en-GB" smtClean="0">
                <a:solidFill>
                  <a:srgbClr val="3F4548"/>
                </a:solidFill>
              </a:rPr>
              <a:pPr/>
              <a:t>08 December 2023</a:t>
            </a:fld>
            <a:endParaRPr lang="en-GB" dirty="0">
              <a:solidFill>
                <a:srgbClr val="3F4548"/>
              </a:solidFill>
            </a:endParaRPr>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3F4548"/>
              </a:solidFill>
            </a:endParaRPr>
          </a:p>
        </p:txBody>
      </p:sp>
      <p:sp>
        <p:nvSpPr>
          <p:cNvPr id="13" name="Rectangle 2"/>
          <p:cNvSpPr>
            <a:spLocks noGrp="1" noChangeArrowheads="1"/>
          </p:cNvSpPr>
          <p:nvPr>
            <p:ph type="ctrTitle"/>
          </p:nvPr>
        </p:nvSpPr>
        <p:spPr>
          <a:xfrm>
            <a:off x="527051" y="1721220"/>
            <a:ext cx="9505950" cy="1295399"/>
          </a:xfrm>
        </p:spPr>
        <p:txBody>
          <a:bodyPr anchor="t"/>
          <a:lstStyle>
            <a:lvl1pPr>
              <a:defRPr sz="3600"/>
            </a:lvl1pPr>
          </a:lstStyle>
          <a:p>
            <a:pPr lvl="0"/>
            <a:r>
              <a:rPr lang="en-US" noProof="0"/>
              <a:t>Click to edit Master title style</a:t>
            </a:r>
            <a:endParaRPr lang="en-GB" noProof="0" dirty="0"/>
          </a:p>
        </p:txBody>
      </p:sp>
      <p:sp>
        <p:nvSpPr>
          <p:cNvPr id="14"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264381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ront cover 7">
    <p:spTree>
      <p:nvGrpSpPr>
        <p:cNvPr id="1" name=""/>
        <p:cNvGrpSpPr/>
        <p:nvPr/>
      </p:nvGrpSpPr>
      <p:grpSpPr>
        <a:xfrm>
          <a:off x="0" y="0"/>
          <a:ext cx="0" cy="0"/>
          <a:chOff x="0" y="0"/>
          <a:chExt cx="0" cy="0"/>
        </a:xfrm>
      </p:grpSpPr>
      <p:pic>
        <p:nvPicPr>
          <p:cNvPr id="1028" name="Picture 4" descr="woman sitting on corner with MacBook Air on lap"/>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153" t="8267" r="-901"/>
          <a:stretch/>
        </p:blipFill>
        <p:spPr bwMode="auto">
          <a:xfrm>
            <a:off x="-38100" y="-762000"/>
            <a:ext cx="12401550" cy="776287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08 December 2023</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6725" y="273049"/>
            <a:ext cx="3251642" cy="1314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527051" y="1721220"/>
            <a:ext cx="9505950" cy="1295399"/>
          </a:xfrm>
        </p:spPr>
        <p:txBody>
          <a:bodyPr anchor="t"/>
          <a:lstStyle>
            <a:lvl1pPr>
              <a:defRPr sz="3600">
                <a:solidFill>
                  <a:srgbClr val="009CC8"/>
                </a:solidFill>
              </a:defRPr>
            </a:lvl1pPr>
          </a:lstStyle>
          <a:p>
            <a:pPr lvl="0"/>
            <a:r>
              <a:rPr lang="en-US" noProof="0"/>
              <a:t>Click to edit Master title style</a:t>
            </a:r>
            <a:endParaRPr lang="en-GB" noProof="0" dirty="0"/>
          </a:p>
        </p:txBody>
      </p:sp>
      <p:sp>
        <p:nvSpPr>
          <p:cNvPr id="10"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sp>
        <p:nvSpPr>
          <p:cNvPr id="11"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3F4548"/>
              </a:solidFill>
            </a:endParaRPr>
          </a:p>
        </p:txBody>
      </p:sp>
    </p:spTree>
    <p:extLst>
      <p:ext uri="{BB962C8B-B14F-4D97-AF65-F5344CB8AC3E}">
        <p14:creationId xmlns:p14="http://schemas.microsoft.com/office/powerpoint/2010/main" val="3443565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Front cover 8">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527052" y="6410325"/>
            <a:ext cx="2927349" cy="331788"/>
          </a:xfrm>
        </p:spPr>
        <p:txBody>
          <a:bodyPr/>
          <a:lstStyle>
            <a:lvl1pPr>
              <a:defRPr>
                <a:solidFill>
                  <a:schemeClr val="bg1"/>
                </a:solidFill>
              </a:defRPr>
            </a:lvl1pPr>
          </a:lstStyle>
          <a:p>
            <a:fld id="{1744C141-B97D-4979-AB76-E8E6AB76C28B}" type="datetime4">
              <a:rPr lang="en-GB" smtClean="0">
                <a:solidFill>
                  <a:prstClr val="white"/>
                </a:solidFill>
              </a:rPr>
              <a:pPr/>
              <a:t>08 December 2023</a:t>
            </a:fld>
            <a:endParaRPr lang="en-GB" dirty="0">
              <a:solidFill>
                <a:prstClr val="white"/>
              </a:solidFill>
            </a:endParaRPr>
          </a:p>
        </p:txBody>
      </p:sp>
      <p:pic>
        <p:nvPicPr>
          <p:cNvPr id="6" name="Picture 4" descr="E:\Pants Work\Current Work\Actuaries 2011\Logos all\IFOA Logo\Lanscape - Standard\WMF logos\IFOA_logo_L_RGB_WO_tex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
        <p:nvSpPr>
          <p:cNvPr id="7"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3F4548"/>
              </a:solidFill>
            </a:endParaRPr>
          </a:p>
        </p:txBody>
      </p:sp>
      <p:sp>
        <p:nvSpPr>
          <p:cNvPr id="8" name="Rectangle 2"/>
          <p:cNvSpPr>
            <a:spLocks noGrp="1" noChangeArrowheads="1"/>
          </p:cNvSpPr>
          <p:nvPr>
            <p:ph type="ctrTitle"/>
          </p:nvPr>
        </p:nvSpPr>
        <p:spPr>
          <a:xfrm>
            <a:off x="527051" y="1721220"/>
            <a:ext cx="9505950" cy="1295399"/>
          </a:xfrm>
        </p:spPr>
        <p:txBody>
          <a:bodyPr anchor="t"/>
          <a:lstStyle>
            <a:lvl1pPr>
              <a:defRPr sz="3600">
                <a:ln>
                  <a:noFill/>
                </a:ln>
                <a:solidFill>
                  <a:srgbClr val="00A3C8"/>
                </a:solidFill>
              </a:defRPr>
            </a:lvl1pPr>
          </a:lstStyle>
          <a:p>
            <a:pPr lvl="0"/>
            <a:r>
              <a:rPr lang="en-US" noProof="0"/>
              <a:t>Click to edit Master title style</a:t>
            </a:r>
            <a:endParaRPr lang="en-GB" noProof="0" dirty="0"/>
          </a:p>
        </p:txBody>
      </p:sp>
      <p:sp>
        <p:nvSpPr>
          <p:cNvPr id="9"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1806698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ront cover 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08 December 2023</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pic>
        <p:nvPicPr>
          <p:cNvPr id="8194" name="Picture 2" descr="white ladders"/>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10" b="1503"/>
          <a:stretch/>
        </p:blipFill>
        <p:spPr bwMode="auto">
          <a:xfrm>
            <a:off x="0" y="-152400"/>
            <a:ext cx="12192000" cy="7277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Pants Work\Current Work\Actuaries 2011\Logos all\IFOA Logo\Lanscape - Standard\WMF logos\IFOA_logo_L_RGB_WO_tex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userDrawn="1"/>
        </p:nvSpPr>
        <p:spPr bwMode="auto">
          <a:xfrm>
            <a:off x="527051" y="1721220"/>
            <a:ext cx="9505950" cy="12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ln>
                  <a:noFill/>
                </a:ln>
                <a:solidFill>
                  <a:srgbClr val="00A3C8"/>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US" kern="0"/>
              <a:t>Click to edit Master title style</a:t>
            </a:r>
            <a:endParaRPr lang="en-GB" kern="0" dirty="0"/>
          </a:p>
        </p:txBody>
      </p:sp>
      <p:sp>
        <p:nvSpPr>
          <p:cNvPr id="9"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6341155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6716377" y="2116264"/>
            <a:ext cx="5248580"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27052" y="2133602"/>
            <a:ext cx="10354711" cy="1295399"/>
          </a:xfrm>
        </p:spPr>
        <p:txBody>
          <a:bodyPr anchor="t"/>
          <a:lstStyle>
            <a:lvl1pPr>
              <a:defRPr sz="3600" b="1">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2"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2" y="6410325"/>
            <a:ext cx="2927349" cy="331788"/>
          </a:xfrm>
        </p:spPr>
        <p:txBody>
          <a:bodyPr/>
          <a:lstStyle>
            <a:lvl1pPr>
              <a:defRPr>
                <a:solidFill>
                  <a:schemeClr val="bg1"/>
                </a:solidFill>
              </a:defRPr>
            </a:lvl1pPr>
          </a:lstStyle>
          <a:p>
            <a:fld id="{1744C141-B97D-4979-AB76-E8E6AB76C28B}" type="datetime4">
              <a:rPr lang="en-GB">
                <a:solidFill>
                  <a:prstClr val="white"/>
                </a:solidFill>
              </a:rPr>
              <a:pPr/>
              <a:t>08 December 2023</a:t>
            </a:fld>
            <a:endParaRPr lang="en-GB">
              <a:solidFill>
                <a:prstClr val="white"/>
              </a:solidFill>
            </a:endParaRPr>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585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2"/>
            <a:ext cx="8493582" cy="1295399"/>
          </a:xfrm>
        </p:spPr>
        <p:txBody>
          <a:bodyPr anchor="t"/>
          <a:lstStyle>
            <a:lvl1pPr>
              <a:defRPr sz="3600" b="1">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2"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2" y="6410325"/>
            <a:ext cx="2927349" cy="331788"/>
          </a:xfrm>
        </p:spPr>
        <p:txBody>
          <a:bodyPr/>
          <a:lstStyle>
            <a:lvl1pPr>
              <a:defRPr>
                <a:solidFill>
                  <a:schemeClr val="bg1"/>
                </a:solidFill>
              </a:defRPr>
            </a:lvl1pPr>
          </a:lstStyle>
          <a:p>
            <a:fld id="{1744C141-B97D-4979-AB76-E8E6AB76C28B}" type="datetime4">
              <a:rPr lang="en-GB">
                <a:solidFill>
                  <a:prstClr val="white"/>
                </a:solidFill>
              </a:rPr>
              <a:pPr/>
              <a:t>08 December 2023</a:t>
            </a:fld>
            <a:endParaRPr lang="en-GB">
              <a:solidFill>
                <a:prstClr val="white"/>
              </a:solidFill>
            </a:endParaRPr>
          </a:p>
        </p:txBody>
      </p:sp>
      <p:grpSp>
        <p:nvGrpSpPr>
          <p:cNvPr id="4" name="Group 3"/>
          <p:cNvGrpSpPr/>
          <p:nvPr userDrawn="1"/>
        </p:nvGrpSpPr>
        <p:grpSpPr>
          <a:xfrm>
            <a:off x="9729635" y="493474"/>
            <a:ext cx="2038380" cy="809188"/>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3" name="TextBox 2"/>
            <p:cNvSpPr txBox="1"/>
            <p:nvPr userDrawn="1"/>
          </p:nvSpPr>
          <p:spPr>
            <a:xfrm>
              <a:off x="8553400" y="539969"/>
              <a:ext cx="1008112" cy="584775"/>
            </a:xfrm>
            <a:prstGeom prst="rect">
              <a:avLst/>
            </a:prstGeom>
            <a:noFill/>
          </p:spPr>
          <p:txBody>
            <a:bodyPr wrap="square" rtlCol="0">
              <a:spAutoFit/>
            </a:bodyPr>
            <a:lstStyle/>
            <a:p>
              <a:pPr fontAlgn="base">
                <a:spcBef>
                  <a:spcPct val="0"/>
                </a:spcBef>
                <a:spcAft>
                  <a:spcPct val="0"/>
                </a:spcAft>
              </a:pPr>
              <a:r>
                <a:rPr lang="en-GB" sz="1600" dirty="0">
                  <a:solidFill>
                    <a:prstClr val="white"/>
                  </a:solidFill>
                </a:rPr>
                <a:t>Partner</a:t>
              </a:r>
            </a:p>
            <a:p>
              <a:pPr fontAlgn="base">
                <a:spcBef>
                  <a:spcPct val="0"/>
                </a:spcBef>
                <a:spcAft>
                  <a:spcPct val="0"/>
                </a:spcAft>
              </a:pPr>
              <a:r>
                <a:rPr lang="en-GB" sz="1600" dirty="0">
                  <a:solidFill>
                    <a:prstClr val="white"/>
                  </a:solidFill>
                </a:rPr>
                <a:t>Logo</a:t>
              </a:r>
            </a:p>
          </p:txBody>
        </p:sp>
      </p:grpSp>
      <p:grpSp>
        <p:nvGrpSpPr>
          <p:cNvPr id="5" name="Group 4"/>
          <p:cNvGrpSpPr/>
          <p:nvPr userDrawn="1"/>
        </p:nvGrpSpPr>
        <p:grpSpPr>
          <a:xfrm>
            <a:off x="9729635" y="1357570"/>
            <a:ext cx="2038380" cy="776032"/>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2" name="TextBox 11"/>
            <p:cNvSpPr txBox="1"/>
            <p:nvPr userDrawn="1"/>
          </p:nvSpPr>
          <p:spPr>
            <a:xfrm>
              <a:off x="8553400" y="1404065"/>
              <a:ext cx="1008112" cy="584775"/>
            </a:xfrm>
            <a:prstGeom prst="rect">
              <a:avLst/>
            </a:prstGeom>
            <a:noFill/>
          </p:spPr>
          <p:txBody>
            <a:bodyPr wrap="square" rtlCol="0">
              <a:spAutoFit/>
            </a:bodyPr>
            <a:lstStyle/>
            <a:p>
              <a:pPr fontAlgn="base">
                <a:spcBef>
                  <a:spcPct val="0"/>
                </a:spcBef>
                <a:spcAft>
                  <a:spcPct val="0"/>
                </a:spcAft>
              </a:pPr>
              <a:r>
                <a:rPr lang="en-GB" sz="1600" dirty="0">
                  <a:solidFill>
                    <a:prstClr val="white"/>
                  </a:solidFill>
                </a:rPr>
                <a:t>Partner</a:t>
              </a:r>
            </a:p>
            <a:p>
              <a:pPr fontAlgn="base">
                <a:spcBef>
                  <a:spcPct val="0"/>
                </a:spcBef>
                <a:spcAft>
                  <a:spcPct val="0"/>
                </a:spcAft>
              </a:pPr>
              <a:r>
                <a:rPr lang="en-GB" sz="1600" dirty="0">
                  <a:solidFill>
                    <a:prstClr val="white"/>
                  </a:solidFill>
                </a:rPr>
                <a:t>Logo</a:t>
              </a: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796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08 December 2023</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6" name="Content Placeholder 2"/>
          <p:cNvSpPr>
            <a:spLocks noGrp="1"/>
          </p:cNvSpPr>
          <p:nvPr>
            <p:ph idx="1"/>
          </p:nvPr>
        </p:nvSpPr>
        <p:spPr>
          <a:xfrm>
            <a:off x="512611" y="1556792"/>
            <a:ext cx="11152339"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915871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Emphasis slide 1">
    <p:spTree>
      <p:nvGrpSpPr>
        <p:cNvPr id="1" name=""/>
        <p:cNvGrpSpPr/>
        <p:nvPr/>
      </p:nvGrpSpPr>
      <p:grpSpPr>
        <a:xfrm>
          <a:off x="0" y="0"/>
          <a:ext cx="0" cy="0"/>
          <a:chOff x="0" y="0"/>
          <a:chExt cx="0" cy="0"/>
        </a:xfrm>
      </p:grpSpPr>
      <p:pic>
        <p:nvPicPr>
          <p:cNvPr id="7" name="Picture 8" descr="A high view of visitors on the white floor of a modern museum"/>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8190" b="7722"/>
          <a:stretch/>
        </p:blipFill>
        <p:spPr bwMode="auto">
          <a:xfrm>
            <a:off x="8577871" y="0"/>
            <a:ext cx="4548812"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8577871" y="-576490"/>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08 December 2023</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9"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3F4548"/>
              </a:solidFill>
            </a:endParaRPr>
          </a:p>
        </p:txBody>
      </p:sp>
    </p:spTree>
    <p:extLst>
      <p:ext uri="{BB962C8B-B14F-4D97-AF65-F5344CB8AC3E}">
        <p14:creationId xmlns:p14="http://schemas.microsoft.com/office/powerpoint/2010/main" val="1710401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Emphasis slide 2">
    <p:spTree>
      <p:nvGrpSpPr>
        <p:cNvPr id="1" name=""/>
        <p:cNvGrpSpPr/>
        <p:nvPr/>
      </p:nvGrpSpPr>
      <p:grpSpPr>
        <a:xfrm>
          <a:off x="0" y="0"/>
          <a:ext cx="0" cy="0"/>
          <a:chOff x="0" y="0"/>
          <a:chExt cx="0" cy="0"/>
        </a:xfrm>
      </p:grpSpPr>
      <p:pic>
        <p:nvPicPr>
          <p:cNvPr id="11" name="Picture 2" descr="man sitting on couch using MacBook"/>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2500"/>
          <a:stretch/>
        </p:blipFill>
        <p:spPr bwMode="auto">
          <a:xfrm>
            <a:off x="8324850" y="0"/>
            <a:ext cx="4000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8229599" y="-275772"/>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08 December 2023</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3F4548"/>
              </a:solidFill>
            </a:endParaRPr>
          </a:p>
        </p:txBody>
      </p:sp>
    </p:spTree>
    <p:extLst>
      <p:ext uri="{BB962C8B-B14F-4D97-AF65-F5344CB8AC3E}">
        <p14:creationId xmlns:p14="http://schemas.microsoft.com/office/powerpoint/2010/main" val="1383450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Title Slide">
    <p:bg>
      <p:bgPr>
        <a:solidFill>
          <a:srgbClr val="113458"/>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59886" y="5546036"/>
            <a:ext cx="13466123" cy="959392"/>
            <a:chOff x="-536165" y="5546036"/>
            <a:chExt cx="10941224" cy="959392"/>
          </a:xfrm>
        </p:grpSpPr>
        <p:sp>
          <p:nvSpPr>
            <p:cNvPr id="7" name="TextBox 6"/>
            <p:cNvSpPr txBox="1"/>
            <p:nvPr userDrawn="1"/>
          </p:nvSpPr>
          <p:spPr>
            <a:xfrm rot="18900000">
              <a:off x="644903" y="6074541"/>
              <a:ext cx="1068262" cy="430887"/>
            </a:xfrm>
            <a:prstGeom prst="rect">
              <a:avLst/>
            </a:prstGeom>
            <a:noFill/>
          </p:spPr>
          <p:txBody>
            <a:bodyPr wrap="none" rtlCol="0">
              <a:spAutoFit/>
            </a:bodyPr>
            <a:lstStyle/>
            <a:p>
              <a:pPr fontAlgn="base">
                <a:spcBef>
                  <a:spcPct val="0"/>
                </a:spcBef>
                <a:spcAft>
                  <a:spcPct val="0"/>
                </a:spcAft>
              </a:pPr>
              <a:r>
                <a:rPr lang="en-GB" sz="2200" dirty="0">
                  <a:solidFill>
                    <a:srgbClr val="7CB3E1">
                      <a:lumMod val="50000"/>
                    </a:srgbClr>
                  </a:solidFill>
                </a:rPr>
                <a:t>Progress</a:t>
              </a:r>
            </a:p>
          </p:txBody>
        </p:sp>
        <p:sp>
          <p:nvSpPr>
            <p:cNvPr id="8" name="TextBox 7"/>
            <p:cNvSpPr txBox="1"/>
            <p:nvPr userDrawn="1"/>
          </p:nvSpPr>
          <p:spPr>
            <a:xfrm rot="18900000">
              <a:off x="1140835" y="6024208"/>
              <a:ext cx="1310515" cy="430887"/>
            </a:xfrm>
            <a:prstGeom prst="rect">
              <a:avLst/>
            </a:prstGeom>
            <a:noFill/>
          </p:spPr>
          <p:txBody>
            <a:bodyPr wrap="none" rtlCol="0">
              <a:spAutoFit/>
            </a:bodyPr>
            <a:lstStyle/>
            <a:p>
              <a:pPr fontAlgn="base">
                <a:spcBef>
                  <a:spcPct val="0"/>
                </a:spcBef>
                <a:spcAft>
                  <a:spcPct val="0"/>
                </a:spcAft>
              </a:pPr>
              <a:r>
                <a:rPr lang="en-GB" sz="2200" dirty="0">
                  <a:solidFill>
                    <a:srgbClr val="7CB3E1">
                      <a:lumMod val="50000"/>
                    </a:srgbClr>
                  </a:solidFill>
                </a:rPr>
                <a:t>Community</a:t>
              </a:r>
            </a:p>
          </p:txBody>
        </p:sp>
        <p:sp>
          <p:nvSpPr>
            <p:cNvPr id="9" name="TextBox 8"/>
            <p:cNvSpPr txBox="1"/>
            <p:nvPr userDrawn="1"/>
          </p:nvSpPr>
          <p:spPr>
            <a:xfrm rot="18900000">
              <a:off x="1663452" y="5646703"/>
              <a:ext cx="2138867" cy="430887"/>
            </a:xfrm>
            <a:prstGeom prst="rect">
              <a:avLst/>
            </a:prstGeom>
            <a:noFill/>
          </p:spPr>
          <p:txBody>
            <a:bodyPr wrap="none" rtlCol="0">
              <a:spAutoFit/>
            </a:bodyPr>
            <a:lstStyle/>
            <a:p>
              <a:pPr fontAlgn="base">
                <a:spcBef>
                  <a:spcPct val="0"/>
                </a:spcBef>
                <a:spcAft>
                  <a:spcPct val="0"/>
                </a:spcAft>
              </a:pPr>
              <a:r>
                <a:rPr lang="en-GB" sz="2200" dirty="0">
                  <a:solidFill>
                    <a:srgbClr val="7CB3E1">
                      <a:lumMod val="50000"/>
                    </a:srgbClr>
                  </a:solidFill>
                </a:rPr>
                <a:t>Sessional Meetings</a:t>
              </a:r>
            </a:p>
          </p:txBody>
        </p:sp>
        <p:sp>
          <p:nvSpPr>
            <p:cNvPr id="11" name="TextBox 10"/>
            <p:cNvSpPr txBox="1"/>
            <p:nvPr userDrawn="1"/>
          </p:nvSpPr>
          <p:spPr>
            <a:xfrm rot="18900000">
              <a:off x="2290792" y="6024206"/>
              <a:ext cx="1169852" cy="430887"/>
            </a:xfrm>
            <a:prstGeom prst="rect">
              <a:avLst/>
            </a:prstGeom>
            <a:noFill/>
          </p:spPr>
          <p:txBody>
            <a:bodyPr wrap="none" rtlCol="0">
              <a:spAutoFit/>
            </a:bodyPr>
            <a:lstStyle/>
            <a:p>
              <a:pPr fontAlgn="base">
                <a:spcBef>
                  <a:spcPct val="0"/>
                </a:spcBef>
                <a:spcAft>
                  <a:spcPct val="0"/>
                </a:spcAft>
              </a:pPr>
              <a:r>
                <a:rPr lang="en-GB" sz="2200" dirty="0">
                  <a:solidFill>
                    <a:srgbClr val="7CB3E1">
                      <a:lumMod val="50000"/>
                    </a:srgbClr>
                  </a:solidFill>
                </a:rPr>
                <a:t>Education</a:t>
              </a:r>
            </a:p>
          </p:txBody>
        </p:sp>
        <p:sp>
          <p:nvSpPr>
            <p:cNvPr id="12" name="TextBox 11"/>
            <p:cNvSpPr txBox="1"/>
            <p:nvPr userDrawn="1"/>
          </p:nvSpPr>
          <p:spPr>
            <a:xfrm rot="18900000">
              <a:off x="2788455" y="5797705"/>
              <a:ext cx="1740112" cy="430887"/>
            </a:xfrm>
            <a:prstGeom prst="rect">
              <a:avLst/>
            </a:prstGeom>
            <a:noFill/>
          </p:spPr>
          <p:txBody>
            <a:bodyPr wrap="none" rtlCol="0">
              <a:spAutoFit/>
            </a:bodyPr>
            <a:lstStyle/>
            <a:p>
              <a:pPr fontAlgn="base">
                <a:spcBef>
                  <a:spcPct val="0"/>
                </a:spcBef>
                <a:spcAft>
                  <a:spcPct val="0"/>
                </a:spcAft>
              </a:pPr>
              <a:r>
                <a:rPr lang="en-GB" sz="2200" dirty="0">
                  <a:solidFill>
                    <a:srgbClr val="7CB3E1">
                      <a:lumMod val="50000"/>
                    </a:srgbClr>
                  </a:solidFill>
                </a:rPr>
                <a:t>Working parties</a:t>
              </a:r>
            </a:p>
          </p:txBody>
        </p:sp>
        <p:sp>
          <p:nvSpPr>
            <p:cNvPr id="13" name="TextBox 12"/>
            <p:cNvSpPr txBox="1"/>
            <p:nvPr userDrawn="1"/>
          </p:nvSpPr>
          <p:spPr>
            <a:xfrm rot="18900000">
              <a:off x="3403434" y="5948709"/>
              <a:ext cx="1425495" cy="430887"/>
            </a:xfrm>
            <a:prstGeom prst="rect">
              <a:avLst/>
            </a:prstGeom>
            <a:noFill/>
          </p:spPr>
          <p:txBody>
            <a:bodyPr wrap="none" rtlCol="0">
              <a:spAutoFit/>
            </a:bodyPr>
            <a:lstStyle/>
            <a:p>
              <a:pPr fontAlgn="base">
                <a:spcBef>
                  <a:spcPct val="0"/>
                </a:spcBef>
                <a:spcAft>
                  <a:spcPct val="0"/>
                </a:spcAft>
              </a:pPr>
              <a:r>
                <a:rPr lang="en-GB" sz="2200" dirty="0">
                  <a:solidFill>
                    <a:srgbClr val="7CB3E1">
                      <a:lumMod val="50000"/>
                    </a:srgbClr>
                  </a:solidFill>
                </a:rPr>
                <a:t>Volunteering</a:t>
              </a:r>
            </a:p>
          </p:txBody>
        </p:sp>
        <p:sp>
          <p:nvSpPr>
            <p:cNvPr id="14" name="TextBox 13"/>
            <p:cNvSpPr txBox="1"/>
            <p:nvPr userDrawn="1"/>
          </p:nvSpPr>
          <p:spPr>
            <a:xfrm rot="18900000">
              <a:off x="4029482" y="6040986"/>
              <a:ext cx="1132080" cy="430887"/>
            </a:xfrm>
            <a:prstGeom prst="rect">
              <a:avLst/>
            </a:prstGeom>
            <a:noFill/>
          </p:spPr>
          <p:txBody>
            <a:bodyPr wrap="none" rtlCol="0">
              <a:spAutoFit/>
            </a:bodyPr>
            <a:lstStyle/>
            <a:p>
              <a:pPr fontAlgn="base">
                <a:spcBef>
                  <a:spcPct val="0"/>
                </a:spcBef>
                <a:spcAft>
                  <a:spcPct val="0"/>
                </a:spcAft>
              </a:pPr>
              <a:r>
                <a:rPr lang="en-GB" sz="2200" dirty="0">
                  <a:solidFill>
                    <a:srgbClr val="7CB3E1">
                      <a:lumMod val="50000"/>
                    </a:srgbClr>
                  </a:solidFill>
                </a:rPr>
                <a:t>Research</a:t>
              </a:r>
            </a:p>
          </p:txBody>
        </p:sp>
        <p:sp>
          <p:nvSpPr>
            <p:cNvPr id="15" name="TextBox 14"/>
            <p:cNvSpPr txBox="1"/>
            <p:nvPr userDrawn="1"/>
          </p:nvSpPr>
          <p:spPr>
            <a:xfrm rot="18900000">
              <a:off x="4526973" y="5680258"/>
              <a:ext cx="2025554" cy="430887"/>
            </a:xfrm>
            <a:prstGeom prst="rect">
              <a:avLst/>
            </a:prstGeom>
            <a:noFill/>
          </p:spPr>
          <p:txBody>
            <a:bodyPr wrap="none" rtlCol="0">
              <a:spAutoFit/>
            </a:bodyPr>
            <a:lstStyle/>
            <a:p>
              <a:pPr fontAlgn="base">
                <a:spcBef>
                  <a:spcPct val="0"/>
                </a:spcBef>
                <a:spcAft>
                  <a:spcPct val="0"/>
                </a:spcAft>
              </a:pPr>
              <a:r>
                <a:rPr lang="en-GB" sz="2200" dirty="0">
                  <a:solidFill>
                    <a:srgbClr val="7CB3E1">
                      <a:lumMod val="50000"/>
                    </a:srgbClr>
                  </a:solidFill>
                </a:rPr>
                <a:t>Shaping the future</a:t>
              </a:r>
            </a:p>
          </p:txBody>
        </p:sp>
        <p:sp>
          <p:nvSpPr>
            <p:cNvPr id="16" name="TextBox 15"/>
            <p:cNvSpPr txBox="1"/>
            <p:nvPr userDrawn="1"/>
          </p:nvSpPr>
          <p:spPr>
            <a:xfrm rot="18900000">
              <a:off x="5176794" y="5960094"/>
              <a:ext cx="1297491" cy="430887"/>
            </a:xfrm>
            <a:prstGeom prst="rect">
              <a:avLst/>
            </a:prstGeom>
            <a:noFill/>
          </p:spPr>
          <p:txBody>
            <a:bodyPr wrap="none" rtlCol="0">
              <a:spAutoFit/>
            </a:bodyPr>
            <a:lstStyle/>
            <a:p>
              <a:pPr fontAlgn="base">
                <a:spcBef>
                  <a:spcPct val="0"/>
                </a:spcBef>
                <a:spcAft>
                  <a:spcPct val="0"/>
                </a:spcAft>
              </a:pPr>
              <a:r>
                <a:rPr lang="en-GB" sz="2200" dirty="0">
                  <a:solidFill>
                    <a:srgbClr val="7CB3E1">
                      <a:lumMod val="50000"/>
                    </a:srgbClr>
                  </a:solidFill>
                </a:rPr>
                <a:t>Networking</a:t>
              </a:r>
            </a:p>
          </p:txBody>
        </p:sp>
        <p:sp>
          <p:nvSpPr>
            <p:cNvPr id="17" name="TextBox 16"/>
            <p:cNvSpPr txBox="1"/>
            <p:nvPr userDrawn="1"/>
          </p:nvSpPr>
          <p:spPr>
            <a:xfrm rot="18900000">
              <a:off x="5648894" y="5565807"/>
              <a:ext cx="2241760" cy="430887"/>
            </a:xfrm>
            <a:prstGeom prst="rect">
              <a:avLst/>
            </a:prstGeom>
            <a:noFill/>
          </p:spPr>
          <p:txBody>
            <a:bodyPr wrap="none" rtlCol="0">
              <a:spAutoFit/>
            </a:bodyPr>
            <a:lstStyle/>
            <a:p>
              <a:pPr fontAlgn="base">
                <a:spcBef>
                  <a:spcPct val="0"/>
                </a:spcBef>
                <a:spcAft>
                  <a:spcPct val="0"/>
                </a:spcAft>
              </a:pPr>
              <a:r>
                <a:rPr lang="en-GB" sz="2200" dirty="0">
                  <a:solidFill>
                    <a:srgbClr val="7CB3E1">
                      <a:lumMod val="50000"/>
                    </a:srgbClr>
                  </a:solidFill>
                </a:rPr>
                <a:t>Professional support</a:t>
              </a:r>
            </a:p>
          </p:txBody>
        </p:sp>
        <p:sp>
          <p:nvSpPr>
            <p:cNvPr id="18" name="TextBox 17"/>
            <p:cNvSpPr txBox="1"/>
            <p:nvPr userDrawn="1"/>
          </p:nvSpPr>
          <p:spPr>
            <a:xfrm rot="18900000">
              <a:off x="6255451" y="5641309"/>
              <a:ext cx="2063326" cy="430887"/>
            </a:xfrm>
            <a:prstGeom prst="rect">
              <a:avLst/>
            </a:prstGeom>
            <a:noFill/>
          </p:spPr>
          <p:txBody>
            <a:bodyPr wrap="none" rtlCol="0">
              <a:spAutoFit/>
            </a:bodyPr>
            <a:lstStyle/>
            <a:p>
              <a:pPr fontAlgn="base">
                <a:spcBef>
                  <a:spcPct val="0"/>
                </a:spcBef>
                <a:spcAft>
                  <a:spcPct val="0"/>
                </a:spcAft>
              </a:pPr>
              <a:r>
                <a:rPr lang="en-GB" sz="2200" dirty="0">
                  <a:solidFill>
                    <a:srgbClr val="7CB3E1">
                      <a:lumMod val="50000"/>
                    </a:srgbClr>
                  </a:solidFill>
                </a:rPr>
                <a:t>Enterprise and risk</a:t>
              </a:r>
            </a:p>
          </p:txBody>
        </p:sp>
        <p:sp>
          <p:nvSpPr>
            <p:cNvPr id="19" name="TextBox 18"/>
            <p:cNvSpPr txBox="1"/>
            <p:nvPr userDrawn="1"/>
          </p:nvSpPr>
          <p:spPr>
            <a:xfrm rot="18900000">
              <a:off x="6838421" y="5767143"/>
              <a:ext cx="1770276" cy="430887"/>
            </a:xfrm>
            <a:prstGeom prst="rect">
              <a:avLst/>
            </a:prstGeom>
            <a:noFill/>
          </p:spPr>
          <p:txBody>
            <a:bodyPr wrap="none" rtlCol="0">
              <a:spAutoFit/>
            </a:bodyPr>
            <a:lstStyle/>
            <a:p>
              <a:pPr fontAlgn="base">
                <a:spcBef>
                  <a:spcPct val="0"/>
                </a:spcBef>
                <a:spcAft>
                  <a:spcPct val="0"/>
                </a:spcAft>
              </a:pPr>
              <a:r>
                <a:rPr lang="en-GB" sz="2200" dirty="0">
                  <a:solidFill>
                    <a:srgbClr val="7CB3E1">
                      <a:lumMod val="50000"/>
                    </a:srgbClr>
                  </a:solidFill>
                </a:rPr>
                <a:t>Learned society</a:t>
              </a:r>
            </a:p>
          </p:txBody>
        </p:sp>
        <p:sp>
          <p:nvSpPr>
            <p:cNvPr id="20" name="TextBox 19"/>
            <p:cNvSpPr txBox="1"/>
            <p:nvPr userDrawn="1"/>
          </p:nvSpPr>
          <p:spPr>
            <a:xfrm rot="18900000">
              <a:off x="7385068" y="5993647"/>
              <a:ext cx="1336564" cy="430887"/>
            </a:xfrm>
            <a:prstGeom prst="rect">
              <a:avLst/>
            </a:prstGeom>
            <a:noFill/>
          </p:spPr>
          <p:txBody>
            <a:bodyPr wrap="none" rtlCol="0">
              <a:spAutoFit/>
            </a:bodyPr>
            <a:lstStyle/>
            <a:p>
              <a:pPr fontAlgn="base">
                <a:spcBef>
                  <a:spcPct val="0"/>
                </a:spcBef>
                <a:spcAft>
                  <a:spcPct val="0"/>
                </a:spcAft>
              </a:pPr>
              <a:r>
                <a:rPr lang="en-GB" sz="2200" dirty="0">
                  <a:solidFill>
                    <a:srgbClr val="7CB3E1">
                      <a:lumMod val="50000"/>
                    </a:srgbClr>
                  </a:solidFill>
                </a:rPr>
                <a:t>Opportunity</a:t>
              </a:r>
            </a:p>
          </p:txBody>
        </p:sp>
        <p:sp>
          <p:nvSpPr>
            <p:cNvPr id="21" name="TextBox 20"/>
            <p:cNvSpPr txBox="1"/>
            <p:nvPr userDrawn="1"/>
          </p:nvSpPr>
          <p:spPr>
            <a:xfrm rot="18900000">
              <a:off x="7988328" y="5607753"/>
              <a:ext cx="2102399" cy="430887"/>
            </a:xfrm>
            <a:prstGeom prst="rect">
              <a:avLst/>
            </a:prstGeom>
            <a:noFill/>
          </p:spPr>
          <p:txBody>
            <a:bodyPr wrap="none" rtlCol="0">
              <a:spAutoFit/>
            </a:bodyPr>
            <a:lstStyle/>
            <a:p>
              <a:pPr fontAlgn="base">
                <a:spcBef>
                  <a:spcPct val="0"/>
                </a:spcBef>
                <a:spcAft>
                  <a:spcPct val="0"/>
                </a:spcAft>
              </a:pPr>
              <a:r>
                <a:rPr lang="en-GB" sz="2200" dirty="0">
                  <a:solidFill>
                    <a:srgbClr val="7CB3E1">
                      <a:lumMod val="50000"/>
                    </a:srgbClr>
                  </a:solidFill>
                </a:rPr>
                <a:t>International profile</a:t>
              </a:r>
            </a:p>
          </p:txBody>
        </p:sp>
        <p:sp>
          <p:nvSpPr>
            <p:cNvPr id="22" name="TextBox 21"/>
            <p:cNvSpPr txBox="1"/>
            <p:nvPr userDrawn="1"/>
          </p:nvSpPr>
          <p:spPr>
            <a:xfrm rot="18900000">
              <a:off x="8632625" y="6052369"/>
              <a:ext cx="1017466" cy="430887"/>
            </a:xfrm>
            <a:prstGeom prst="rect">
              <a:avLst/>
            </a:prstGeom>
            <a:noFill/>
          </p:spPr>
          <p:txBody>
            <a:bodyPr wrap="none" rtlCol="0">
              <a:spAutoFit/>
            </a:bodyPr>
            <a:lstStyle/>
            <a:p>
              <a:pPr fontAlgn="base">
                <a:spcBef>
                  <a:spcPct val="0"/>
                </a:spcBef>
                <a:spcAft>
                  <a:spcPct val="0"/>
                </a:spcAft>
              </a:pPr>
              <a:r>
                <a:rPr lang="en-GB" sz="2200" dirty="0">
                  <a:solidFill>
                    <a:srgbClr val="7CB3E1">
                      <a:lumMod val="50000"/>
                    </a:srgbClr>
                  </a:solidFill>
                </a:rPr>
                <a:t>Journals</a:t>
              </a:r>
            </a:p>
          </p:txBody>
        </p:sp>
        <p:sp>
          <p:nvSpPr>
            <p:cNvPr id="23" name="TextBox 22"/>
            <p:cNvSpPr txBox="1"/>
            <p:nvPr userDrawn="1"/>
          </p:nvSpPr>
          <p:spPr>
            <a:xfrm rot="18900000">
              <a:off x="9145340" y="6002036"/>
              <a:ext cx="1259719" cy="430887"/>
            </a:xfrm>
            <a:prstGeom prst="rect">
              <a:avLst/>
            </a:prstGeom>
            <a:noFill/>
          </p:spPr>
          <p:txBody>
            <a:bodyPr wrap="none" rtlCol="0">
              <a:spAutoFit/>
            </a:bodyPr>
            <a:lstStyle/>
            <a:p>
              <a:pPr fontAlgn="base">
                <a:spcBef>
                  <a:spcPct val="0"/>
                </a:spcBef>
                <a:spcAft>
                  <a:spcPct val="0"/>
                </a:spcAft>
              </a:pPr>
              <a:r>
                <a:rPr lang="en-GB" sz="2200" dirty="0">
                  <a:solidFill>
                    <a:srgbClr val="7CB3E1">
                      <a:lumMod val="50000"/>
                    </a:srgbClr>
                  </a:solidFill>
                </a:rPr>
                <a:t>Supporting</a:t>
              </a:r>
            </a:p>
          </p:txBody>
        </p:sp>
        <p:sp>
          <p:nvSpPr>
            <p:cNvPr id="24" name="TextBox 23"/>
            <p:cNvSpPr txBox="1"/>
            <p:nvPr userDrawn="1"/>
          </p:nvSpPr>
          <p:spPr>
            <a:xfrm rot="18900000">
              <a:off x="-536165" y="5546036"/>
              <a:ext cx="1106032" cy="430887"/>
            </a:xfrm>
            <a:prstGeom prst="rect">
              <a:avLst/>
            </a:prstGeom>
            <a:noFill/>
          </p:spPr>
          <p:txBody>
            <a:bodyPr wrap="none" rtlCol="0">
              <a:spAutoFit/>
            </a:bodyPr>
            <a:lstStyle/>
            <a:p>
              <a:pPr fontAlgn="base">
                <a:spcBef>
                  <a:spcPct val="0"/>
                </a:spcBef>
                <a:spcAft>
                  <a:spcPct val="0"/>
                </a:spcAft>
              </a:pPr>
              <a:r>
                <a:rPr lang="en-GB" sz="2200" dirty="0">
                  <a:solidFill>
                    <a:srgbClr val="7CB3E1">
                      <a:lumMod val="50000"/>
                    </a:srgbClr>
                  </a:solidFill>
                </a:rPr>
                <a:t>Expertise</a:t>
              </a:r>
            </a:p>
          </p:txBody>
        </p:sp>
        <p:sp>
          <p:nvSpPr>
            <p:cNvPr id="25" name="TextBox 24"/>
            <p:cNvSpPr txBox="1"/>
            <p:nvPr userDrawn="1"/>
          </p:nvSpPr>
          <p:spPr>
            <a:xfrm rot="18900000">
              <a:off x="-447764" y="5873207"/>
              <a:ext cx="1425130" cy="430887"/>
            </a:xfrm>
            <a:prstGeom prst="rect">
              <a:avLst/>
            </a:prstGeom>
            <a:noFill/>
          </p:spPr>
          <p:txBody>
            <a:bodyPr wrap="none" rtlCol="0">
              <a:spAutoFit/>
            </a:bodyPr>
            <a:lstStyle/>
            <a:p>
              <a:pPr fontAlgn="base">
                <a:spcBef>
                  <a:spcPct val="0"/>
                </a:spcBef>
                <a:spcAft>
                  <a:spcPct val="0"/>
                </a:spcAft>
              </a:pPr>
              <a:r>
                <a:rPr lang="en-GB" sz="2200" dirty="0">
                  <a:solidFill>
                    <a:srgbClr val="7CB3E1">
                      <a:lumMod val="50000"/>
                    </a:srgbClr>
                  </a:solidFill>
                </a:rPr>
                <a:t>Sponsorship</a:t>
              </a:r>
            </a:p>
          </p:txBody>
        </p:sp>
        <p:sp>
          <p:nvSpPr>
            <p:cNvPr id="26" name="TextBox 25"/>
            <p:cNvSpPr txBox="1"/>
            <p:nvPr userDrawn="1"/>
          </p:nvSpPr>
          <p:spPr>
            <a:xfrm rot="18900000">
              <a:off x="-7126" y="5655092"/>
              <a:ext cx="2115423" cy="430887"/>
            </a:xfrm>
            <a:prstGeom prst="rect">
              <a:avLst/>
            </a:prstGeom>
            <a:noFill/>
          </p:spPr>
          <p:txBody>
            <a:bodyPr wrap="none" rtlCol="0">
              <a:spAutoFit/>
            </a:bodyPr>
            <a:lstStyle/>
            <a:p>
              <a:pPr fontAlgn="base">
                <a:spcBef>
                  <a:spcPct val="0"/>
                </a:spcBef>
                <a:spcAft>
                  <a:spcPct val="0"/>
                </a:spcAft>
              </a:pPr>
              <a:r>
                <a:rPr lang="en-GB" sz="2200" dirty="0">
                  <a:solidFill>
                    <a:srgbClr val="7CB3E1">
                      <a:lumMod val="50000"/>
                    </a:srgbClr>
                  </a:solidFill>
                </a:rPr>
                <a:t>Thought leadership</a:t>
              </a:r>
            </a:p>
          </p:txBody>
        </p:sp>
      </p:grpSp>
      <p:sp>
        <p:nvSpPr>
          <p:cNvPr id="3074" name="Rectangle 2"/>
          <p:cNvSpPr>
            <a:spLocks noGrp="1" noChangeArrowheads="1"/>
          </p:cNvSpPr>
          <p:nvPr>
            <p:ph type="ctrTitle"/>
          </p:nvPr>
        </p:nvSpPr>
        <p:spPr>
          <a:xfrm>
            <a:off x="527051" y="2133628"/>
            <a:ext cx="9505950" cy="1295399"/>
          </a:xfrm>
        </p:spPr>
        <p:txBody>
          <a:bodyPr anchor="t"/>
          <a:lstStyle>
            <a:lvl1pPr>
              <a:defRPr sz="3600">
                <a:solidFill>
                  <a:schemeClr val="bg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9"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4" y="6410325"/>
            <a:ext cx="2927349" cy="331788"/>
          </a:xfrm>
        </p:spPr>
        <p:txBody>
          <a:bodyPr/>
          <a:lstStyle>
            <a:lvl1pPr>
              <a:defRPr>
                <a:solidFill>
                  <a:schemeClr val="bg1"/>
                </a:solidFill>
              </a:defRPr>
            </a:lvl1pPr>
          </a:lstStyle>
          <a:p>
            <a:fld id="{1744C141-B97D-4979-AB76-E8E6AB76C28B}" type="datetime4">
              <a:rPr lang="en-GB">
                <a:solidFill>
                  <a:prstClr val="white"/>
                </a:solidFill>
              </a:rPr>
              <a:pPr/>
              <a:t>08 December 2023</a:t>
            </a:fld>
            <a:endParaRPr lang="en-GB" dirty="0">
              <a:solidFill>
                <a:prstClr val="white"/>
              </a:solidFill>
            </a:endParaRPr>
          </a:p>
        </p:txBody>
      </p:sp>
      <p:pic>
        <p:nvPicPr>
          <p:cNvPr id="10"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3999" y="260354"/>
            <a:ext cx="3151372"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3757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Emphasis slide 3">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9752" r="5946"/>
          <a:stretch/>
        </p:blipFill>
        <p:spPr>
          <a:xfrm>
            <a:off x="8134350" y="0"/>
            <a:ext cx="5581650" cy="6858000"/>
          </a:xfrm>
          <a:prstGeom prst="rect">
            <a:avLst/>
          </a:prstGeom>
        </p:spPr>
      </p:pic>
      <p:sp>
        <p:nvSpPr>
          <p:cNvPr id="8" name="Rectangle 7"/>
          <p:cNvSpPr/>
          <p:nvPr userDrawn="1"/>
        </p:nvSpPr>
        <p:spPr>
          <a:xfrm rot="10800000">
            <a:off x="8126185" y="-497115"/>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08 December 2023</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3F4548"/>
              </a:solidFill>
            </a:endParaRPr>
          </a:p>
        </p:txBody>
      </p:sp>
    </p:spTree>
    <p:extLst>
      <p:ext uri="{BB962C8B-B14F-4D97-AF65-F5344CB8AC3E}">
        <p14:creationId xmlns:p14="http://schemas.microsoft.com/office/powerpoint/2010/main" val="38789699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mphasis slide 4">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930"/>
          <a:stretch/>
        </p:blipFill>
        <p:spPr>
          <a:xfrm>
            <a:off x="8686800" y="0"/>
            <a:ext cx="4151072" cy="6858000"/>
          </a:xfrm>
          <a:prstGeom prst="rect">
            <a:avLst/>
          </a:prstGeom>
        </p:spPr>
      </p:pic>
      <p:sp>
        <p:nvSpPr>
          <p:cNvPr id="3" name="Date Placeholder 2"/>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08 December 2023</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8" name="Rectangle 7"/>
          <p:cNvSpPr/>
          <p:nvPr userDrawn="1"/>
        </p:nvSpPr>
        <p:spPr>
          <a:xfrm rot="10800000">
            <a:off x="8592312" y="-362857"/>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10"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3F4548"/>
              </a:solidFill>
            </a:endParaRPr>
          </a:p>
        </p:txBody>
      </p:sp>
    </p:spTree>
    <p:extLst>
      <p:ext uri="{BB962C8B-B14F-4D97-AF65-F5344CB8AC3E}">
        <p14:creationId xmlns:p14="http://schemas.microsoft.com/office/powerpoint/2010/main" val="117309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Emphasis slide 5">
    <p:spTree>
      <p:nvGrpSpPr>
        <p:cNvPr id="1" name=""/>
        <p:cNvGrpSpPr/>
        <p:nvPr/>
      </p:nvGrpSpPr>
      <p:grpSpPr>
        <a:xfrm>
          <a:off x="0" y="0"/>
          <a:ext cx="0" cy="0"/>
          <a:chOff x="0" y="0"/>
          <a:chExt cx="0" cy="0"/>
        </a:xfrm>
      </p:grpSpPr>
      <p:pic>
        <p:nvPicPr>
          <p:cNvPr id="9" name="Picture 2" descr="gray arrow left sig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6901974" y="1434598"/>
            <a:ext cx="7099299" cy="37475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8592312" y="-362857"/>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08 December 2023</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3F4548"/>
              </a:solidFill>
            </a:endParaRPr>
          </a:p>
        </p:txBody>
      </p:sp>
    </p:spTree>
    <p:extLst>
      <p:ext uri="{BB962C8B-B14F-4D97-AF65-F5344CB8AC3E}">
        <p14:creationId xmlns:p14="http://schemas.microsoft.com/office/powerpoint/2010/main" val="3127640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Emphasis slide 6">
    <p:spTree>
      <p:nvGrpSpPr>
        <p:cNvPr id="1" name=""/>
        <p:cNvGrpSpPr/>
        <p:nvPr/>
      </p:nvGrpSpPr>
      <p:grpSpPr>
        <a:xfrm>
          <a:off x="0" y="0"/>
          <a:ext cx="0" cy="0"/>
          <a:chOff x="0" y="0"/>
          <a:chExt cx="0" cy="0"/>
        </a:xfrm>
      </p:grpSpPr>
      <p:pic>
        <p:nvPicPr>
          <p:cNvPr id="9" name="Picture 2" descr="https://images.unsplash.com/photo-1516496636080-14fb876e029d?ixlib=rb-0.3.5&amp;ixid=eyJhcHBfaWQiOjEyMDd9&amp;s=b7c4dce29d0c04926ef1bc71ad2b0d65&amp;dpr=1&amp;auto=format&amp;fit=crop&amp;w=1000&amp;q=80&amp;cs=tinysrgb"/>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24847"/>
          <a:stretch/>
        </p:blipFill>
        <p:spPr bwMode="auto">
          <a:xfrm flipH="1">
            <a:off x="8635999" y="0"/>
            <a:ext cx="355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8200572" y="-362857"/>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08 December 2023</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3F4548"/>
              </a:solidFill>
            </a:endParaRPr>
          </a:p>
        </p:txBody>
      </p:sp>
    </p:spTree>
    <p:extLst>
      <p:ext uri="{BB962C8B-B14F-4D97-AF65-F5344CB8AC3E}">
        <p14:creationId xmlns:p14="http://schemas.microsoft.com/office/powerpoint/2010/main" val="23895139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Emphasis slide 7">
    <p:spTree>
      <p:nvGrpSpPr>
        <p:cNvPr id="1" name=""/>
        <p:cNvGrpSpPr/>
        <p:nvPr/>
      </p:nvGrpSpPr>
      <p:grpSpPr>
        <a:xfrm>
          <a:off x="0" y="0"/>
          <a:ext cx="0" cy="0"/>
          <a:chOff x="0" y="0"/>
          <a:chExt cx="0" cy="0"/>
        </a:xfrm>
      </p:grpSpPr>
      <p:pic>
        <p:nvPicPr>
          <p:cNvPr id="1026" name="Picture 2" descr="https://images.unsplash.com/photo-1495522130528-81c79aba3194?ixlib=rb-0.3.5&amp;ixid=eyJhcHBfaWQiOjEyMDd9&amp;s=cb28dd2b3810ad54f7ee7d04b1a8a271&amp;dpr=1&amp;auto=format&amp;fit=crop&amp;w=1000&amp;q=80&amp;cs=tinysrgb"/>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9433"/>
          <a:stretch/>
        </p:blipFill>
        <p:spPr bwMode="auto">
          <a:xfrm>
            <a:off x="7619180" y="-137276"/>
            <a:ext cx="4699820" cy="69952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7460343" y="-406400"/>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08 December 2023</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9"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3F4548"/>
              </a:solidFill>
            </a:endParaRPr>
          </a:p>
        </p:txBody>
      </p:sp>
    </p:spTree>
    <p:extLst>
      <p:ext uri="{BB962C8B-B14F-4D97-AF65-F5344CB8AC3E}">
        <p14:creationId xmlns:p14="http://schemas.microsoft.com/office/powerpoint/2010/main" val="38023686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Emphasis slide 8">
    <p:spTree>
      <p:nvGrpSpPr>
        <p:cNvPr id="1" name=""/>
        <p:cNvGrpSpPr/>
        <p:nvPr/>
      </p:nvGrpSpPr>
      <p:grpSpPr>
        <a:xfrm>
          <a:off x="0" y="0"/>
          <a:ext cx="0" cy="0"/>
          <a:chOff x="0" y="0"/>
          <a:chExt cx="0" cy="0"/>
        </a:xfrm>
      </p:grpSpPr>
      <p:pic>
        <p:nvPicPr>
          <p:cNvPr id="9" name="Picture 2" descr="people standing inside city buildi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1586"/>
          <a:stretch/>
        </p:blipFill>
        <p:spPr bwMode="auto">
          <a:xfrm>
            <a:off x="7981310" y="-361950"/>
            <a:ext cx="5240600" cy="72199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7822900" y="-361950"/>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08 December 2023</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3F4548"/>
              </a:solidFill>
            </a:endParaRPr>
          </a:p>
        </p:txBody>
      </p:sp>
    </p:spTree>
    <p:extLst>
      <p:ext uri="{BB962C8B-B14F-4D97-AF65-F5344CB8AC3E}">
        <p14:creationId xmlns:p14="http://schemas.microsoft.com/office/powerpoint/2010/main" val="12537989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Emphasis slide 9">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13333"/>
          <a:stretch/>
        </p:blipFill>
        <p:spPr>
          <a:xfrm rot="5400000">
            <a:off x="6781800" y="1447800"/>
            <a:ext cx="6858000" cy="3962400"/>
          </a:xfrm>
          <a:prstGeom prst="rect">
            <a:avLst/>
          </a:prstGeom>
        </p:spPr>
      </p:pic>
      <p:sp>
        <p:nvSpPr>
          <p:cNvPr id="8" name="Rectangle 7"/>
          <p:cNvSpPr/>
          <p:nvPr userDrawn="1"/>
        </p:nvSpPr>
        <p:spPr>
          <a:xfrm rot="10800000">
            <a:off x="8229599" y="-275772"/>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08 December 2023</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3F4548"/>
              </a:solidFill>
            </a:endParaRPr>
          </a:p>
        </p:txBody>
      </p:sp>
    </p:spTree>
    <p:extLst>
      <p:ext uri="{BB962C8B-B14F-4D97-AF65-F5344CB8AC3E}">
        <p14:creationId xmlns:p14="http://schemas.microsoft.com/office/powerpoint/2010/main" val="219472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Emphasis slide 10">
    <p:spTree>
      <p:nvGrpSpPr>
        <p:cNvPr id="1" name=""/>
        <p:cNvGrpSpPr/>
        <p:nvPr/>
      </p:nvGrpSpPr>
      <p:grpSpPr>
        <a:xfrm>
          <a:off x="0" y="0"/>
          <a:ext cx="0" cy="0"/>
          <a:chOff x="0" y="0"/>
          <a:chExt cx="0" cy="0"/>
        </a:xfrm>
      </p:grpSpPr>
      <p:pic>
        <p:nvPicPr>
          <p:cNvPr id="11" name="Picture 2" descr="man holding white ceramic teacup"/>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7233"/>
          <a:stretch/>
        </p:blipFill>
        <p:spPr bwMode="auto">
          <a:xfrm>
            <a:off x="8286750" y="-219527"/>
            <a:ext cx="3905250" cy="70775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8229599" y="-275772"/>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08 December 2023</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3F4548"/>
              </a:solidFill>
            </a:endParaRPr>
          </a:p>
        </p:txBody>
      </p:sp>
    </p:spTree>
    <p:extLst>
      <p:ext uri="{BB962C8B-B14F-4D97-AF65-F5344CB8AC3E}">
        <p14:creationId xmlns:p14="http://schemas.microsoft.com/office/powerpoint/2010/main" val="9172319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27050" y="1557338"/>
            <a:ext cx="5425017"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55266" y="1557338"/>
            <a:ext cx="5427134"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A978B6D0-AB09-4B3E-9118-B4659F37B303}" type="datetime4">
              <a:rPr lang="en-GB">
                <a:solidFill>
                  <a:srgbClr val="3F4548"/>
                </a:solidFill>
              </a:rPr>
              <a:pPr/>
              <a:t>08 December 2023</a:t>
            </a:fld>
            <a:endParaRPr lang="en-GB">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33118573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9339" y="404664"/>
            <a:ext cx="109728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F2D14434-9E7D-48B3-A0B1-B61FF5889F61}" type="datetime4">
              <a:rPr lang="en-GB">
                <a:solidFill>
                  <a:srgbClr val="3F4548"/>
                </a:solidFill>
              </a:rPr>
              <a:pPr/>
              <a:t>08 December 2023</a:t>
            </a:fld>
            <a:endParaRPr lang="en-GB">
              <a:solidFill>
                <a:srgbClr val="3F4548"/>
              </a:solidFill>
            </a:endParaRPr>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397005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28"/>
            <a:ext cx="9991439" cy="1295399"/>
          </a:xfrm>
        </p:spPr>
        <p:txBody>
          <a:bodyPr anchor="t"/>
          <a:lstStyle>
            <a:lvl1pPr>
              <a:defRPr sz="3600" b="1"/>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9" y="2781300"/>
            <a:ext cx="816186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79182" y="248908"/>
            <a:ext cx="3185973" cy="10537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userDrawn="1"/>
        </p:nvSpPr>
        <p:spPr>
          <a:xfrm rot="-2700000">
            <a:off x="793729" y="6074568"/>
            <a:ext cx="1314784" cy="430887"/>
          </a:xfrm>
          <a:prstGeom prst="rect">
            <a:avLst/>
          </a:prstGeom>
          <a:noFill/>
        </p:spPr>
        <p:txBody>
          <a:bodyPr wrap="none" rtlCol="0">
            <a:spAutoFit/>
          </a:bodyPr>
          <a:lstStyle/>
          <a:p>
            <a:pPr fontAlgn="base">
              <a:spcBef>
                <a:spcPct val="0"/>
              </a:spcBef>
              <a:spcAft>
                <a:spcPct val="0"/>
              </a:spcAft>
            </a:pPr>
            <a:r>
              <a:rPr lang="en-GB" sz="2200" dirty="0">
                <a:solidFill>
                  <a:prstClr val="white">
                    <a:lumMod val="75000"/>
                  </a:prstClr>
                </a:solidFill>
              </a:rPr>
              <a:t>Progress</a:t>
            </a:r>
          </a:p>
        </p:txBody>
      </p:sp>
      <p:sp>
        <p:nvSpPr>
          <p:cNvPr id="11" name="TextBox 10"/>
          <p:cNvSpPr txBox="1"/>
          <p:nvPr userDrawn="1"/>
        </p:nvSpPr>
        <p:spPr>
          <a:xfrm rot="-2700000">
            <a:off x="1404105" y="6024235"/>
            <a:ext cx="1612942" cy="430887"/>
          </a:xfrm>
          <a:prstGeom prst="rect">
            <a:avLst/>
          </a:prstGeom>
          <a:noFill/>
        </p:spPr>
        <p:txBody>
          <a:bodyPr wrap="none" rtlCol="0">
            <a:spAutoFit/>
          </a:bodyPr>
          <a:lstStyle/>
          <a:p>
            <a:pPr fontAlgn="base">
              <a:spcBef>
                <a:spcPct val="0"/>
              </a:spcBef>
              <a:spcAft>
                <a:spcPct val="0"/>
              </a:spcAft>
            </a:pPr>
            <a:r>
              <a:rPr lang="en-GB" sz="2200" dirty="0">
                <a:solidFill>
                  <a:prstClr val="white">
                    <a:lumMod val="75000"/>
                  </a:prstClr>
                </a:solidFill>
              </a:rPr>
              <a:t>Community</a:t>
            </a:r>
          </a:p>
        </p:txBody>
      </p:sp>
      <p:sp>
        <p:nvSpPr>
          <p:cNvPr id="12" name="TextBox 11"/>
          <p:cNvSpPr txBox="1"/>
          <p:nvPr userDrawn="1"/>
        </p:nvSpPr>
        <p:spPr>
          <a:xfrm rot="-2700000">
            <a:off x="2047326" y="5646730"/>
            <a:ext cx="2632452" cy="430887"/>
          </a:xfrm>
          <a:prstGeom prst="rect">
            <a:avLst/>
          </a:prstGeom>
          <a:noFill/>
        </p:spPr>
        <p:txBody>
          <a:bodyPr wrap="none" rtlCol="0">
            <a:spAutoFit/>
          </a:bodyPr>
          <a:lstStyle/>
          <a:p>
            <a:pPr fontAlgn="base">
              <a:spcBef>
                <a:spcPct val="0"/>
              </a:spcBef>
              <a:spcAft>
                <a:spcPct val="0"/>
              </a:spcAft>
            </a:pPr>
            <a:r>
              <a:rPr lang="en-GB" sz="2200" dirty="0">
                <a:solidFill>
                  <a:prstClr val="white">
                    <a:lumMod val="75000"/>
                  </a:prstClr>
                </a:solidFill>
              </a:rPr>
              <a:t>Sessional Meetings</a:t>
            </a:r>
          </a:p>
        </p:txBody>
      </p:sp>
      <p:sp>
        <p:nvSpPr>
          <p:cNvPr id="13" name="TextBox 12"/>
          <p:cNvSpPr txBox="1"/>
          <p:nvPr userDrawn="1"/>
        </p:nvSpPr>
        <p:spPr>
          <a:xfrm rot="-2700000">
            <a:off x="2819436" y="6024233"/>
            <a:ext cx="1439818" cy="430887"/>
          </a:xfrm>
          <a:prstGeom prst="rect">
            <a:avLst/>
          </a:prstGeom>
          <a:noFill/>
        </p:spPr>
        <p:txBody>
          <a:bodyPr wrap="none" rtlCol="0">
            <a:spAutoFit/>
          </a:bodyPr>
          <a:lstStyle/>
          <a:p>
            <a:pPr fontAlgn="base">
              <a:spcBef>
                <a:spcPct val="0"/>
              </a:spcBef>
              <a:spcAft>
                <a:spcPct val="0"/>
              </a:spcAft>
            </a:pPr>
            <a:r>
              <a:rPr lang="en-GB" sz="2200" dirty="0">
                <a:solidFill>
                  <a:prstClr val="white">
                    <a:lumMod val="75000"/>
                  </a:prstClr>
                </a:solidFill>
              </a:rPr>
              <a:t>Education</a:t>
            </a:r>
          </a:p>
        </p:txBody>
      </p:sp>
      <p:sp>
        <p:nvSpPr>
          <p:cNvPr id="14" name="TextBox 13"/>
          <p:cNvSpPr txBox="1"/>
          <p:nvPr userDrawn="1"/>
        </p:nvSpPr>
        <p:spPr>
          <a:xfrm rot="-2700000">
            <a:off x="3431946" y="5797732"/>
            <a:ext cx="2141677" cy="430887"/>
          </a:xfrm>
          <a:prstGeom prst="rect">
            <a:avLst/>
          </a:prstGeom>
          <a:noFill/>
        </p:spPr>
        <p:txBody>
          <a:bodyPr wrap="none" rtlCol="0">
            <a:spAutoFit/>
          </a:bodyPr>
          <a:lstStyle/>
          <a:p>
            <a:pPr fontAlgn="base">
              <a:spcBef>
                <a:spcPct val="0"/>
              </a:spcBef>
              <a:spcAft>
                <a:spcPct val="0"/>
              </a:spcAft>
            </a:pPr>
            <a:r>
              <a:rPr lang="en-GB" sz="2200" dirty="0">
                <a:solidFill>
                  <a:prstClr val="white">
                    <a:lumMod val="75000"/>
                  </a:prstClr>
                </a:solidFill>
              </a:rPr>
              <a:t>Working parties</a:t>
            </a:r>
          </a:p>
        </p:txBody>
      </p:sp>
      <p:sp>
        <p:nvSpPr>
          <p:cNvPr id="15" name="TextBox 14"/>
          <p:cNvSpPr txBox="1"/>
          <p:nvPr userDrawn="1"/>
        </p:nvSpPr>
        <p:spPr>
          <a:xfrm rot="-2700000">
            <a:off x="4188843" y="5948736"/>
            <a:ext cx="1754455" cy="430887"/>
          </a:xfrm>
          <a:prstGeom prst="rect">
            <a:avLst/>
          </a:prstGeom>
          <a:noFill/>
        </p:spPr>
        <p:txBody>
          <a:bodyPr wrap="none" rtlCol="0">
            <a:spAutoFit/>
          </a:bodyPr>
          <a:lstStyle/>
          <a:p>
            <a:pPr fontAlgn="base">
              <a:spcBef>
                <a:spcPct val="0"/>
              </a:spcBef>
              <a:spcAft>
                <a:spcPct val="0"/>
              </a:spcAft>
            </a:pPr>
            <a:r>
              <a:rPr lang="en-GB" sz="2200" dirty="0">
                <a:solidFill>
                  <a:prstClr val="white">
                    <a:lumMod val="75000"/>
                  </a:prstClr>
                </a:solidFill>
              </a:rPr>
              <a:t>Volunteering</a:t>
            </a:r>
          </a:p>
        </p:txBody>
      </p:sp>
      <p:sp>
        <p:nvSpPr>
          <p:cNvPr id="16" name="TextBox 15"/>
          <p:cNvSpPr txBox="1"/>
          <p:nvPr userDrawn="1"/>
        </p:nvSpPr>
        <p:spPr>
          <a:xfrm rot="-2700000">
            <a:off x="4959362" y="6041013"/>
            <a:ext cx="1393330" cy="430887"/>
          </a:xfrm>
          <a:prstGeom prst="rect">
            <a:avLst/>
          </a:prstGeom>
          <a:noFill/>
        </p:spPr>
        <p:txBody>
          <a:bodyPr wrap="none" rtlCol="0">
            <a:spAutoFit/>
          </a:bodyPr>
          <a:lstStyle/>
          <a:p>
            <a:pPr fontAlgn="base">
              <a:spcBef>
                <a:spcPct val="0"/>
              </a:spcBef>
              <a:spcAft>
                <a:spcPct val="0"/>
              </a:spcAft>
            </a:pPr>
            <a:r>
              <a:rPr lang="en-GB" sz="2200" dirty="0">
                <a:solidFill>
                  <a:prstClr val="white">
                    <a:lumMod val="75000"/>
                  </a:prstClr>
                </a:solidFill>
              </a:rPr>
              <a:t>Research</a:t>
            </a:r>
          </a:p>
        </p:txBody>
      </p:sp>
      <p:sp>
        <p:nvSpPr>
          <p:cNvPr id="17" name="TextBox 16"/>
          <p:cNvSpPr txBox="1"/>
          <p:nvPr userDrawn="1"/>
        </p:nvSpPr>
        <p:spPr>
          <a:xfrm rot="-2700000">
            <a:off x="5571656" y="5680285"/>
            <a:ext cx="2492990" cy="430887"/>
          </a:xfrm>
          <a:prstGeom prst="rect">
            <a:avLst/>
          </a:prstGeom>
          <a:noFill/>
        </p:spPr>
        <p:txBody>
          <a:bodyPr wrap="none" rtlCol="0">
            <a:spAutoFit/>
          </a:bodyPr>
          <a:lstStyle/>
          <a:p>
            <a:pPr fontAlgn="base">
              <a:spcBef>
                <a:spcPct val="0"/>
              </a:spcBef>
              <a:spcAft>
                <a:spcPct val="0"/>
              </a:spcAft>
            </a:pPr>
            <a:r>
              <a:rPr lang="en-GB" sz="2200" dirty="0">
                <a:solidFill>
                  <a:prstClr val="white">
                    <a:lumMod val="75000"/>
                  </a:prstClr>
                </a:solidFill>
              </a:rPr>
              <a:t>Shaping the future</a:t>
            </a:r>
          </a:p>
        </p:txBody>
      </p:sp>
      <p:sp>
        <p:nvSpPr>
          <p:cNvPr id="18" name="TextBox 17"/>
          <p:cNvSpPr txBox="1"/>
          <p:nvPr userDrawn="1"/>
        </p:nvSpPr>
        <p:spPr>
          <a:xfrm rot="-2700000">
            <a:off x="6371438" y="5960121"/>
            <a:ext cx="1596912" cy="430887"/>
          </a:xfrm>
          <a:prstGeom prst="rect">
            <a:avLst/>
          </a:prstGeom>
          <a:noFill/>
        </p:spPr>
        <p:txBody>
          <a:bodyPr wrap="none" rtlCol="0">
            <a:spAutoFit/>
          </a:bodyPr>
          <a:lstStyle/>
          <a:p>
            <a:pPr fontAlgn="base">
              <a:spcBef>
                <a:spcPct val="0"/>
              </a:spcBef>
              <a:spcAft>
                <a:spcPct val="0"/>
              </a:spcAft>
            </a:pPr>
            <a:r>
              <a:rPr lang="en-GB" sz="2200" dirty="0">
                <a:solidFill>
                  <a:prstClr val="white">
                    <a:lumMod val="75000"/>
                  </a:prstClr>
                </a:solidFill>
              </a:rPr>
              <a:t>Networking</a:t>
            </a:r>
          </a:p>
        </p:txBody>
      </p:sp>
      <p:sp>
        <p:nvSpPr>
          <p:cNvPr id="19" name="TextBox 18"/>
          <p:cNvSpPr txBox="1"/>
          <p:nvPr userDrawn="1"/>
        </p:nvSpPr>
        <p:spPr>
          <a:xfrm rot="-2700000">
            <a:off x="6952504" y="5565834"/>
            <a:ext cx="2759089" cy="430887"/>
          </a:xfrm>
          <a:prstGeom prst="rect">
            <a:avLst/>
          </a:prstGeom>
          <a:noFill/>
        </p:spPr>
        <p:txBody>
          <a:bodyPr wrap="none" rtlCol="0">
            <a:spAutoFit/>
          </a:bodyPr>
          <a:lstStyle/>
          <a:p>
            <a:pPr fontAlgn="base">
              <a:spcBef>
                <a:spcPct val="0"/>
              </a:spcBef>
              <a:spcAft>
                <a:spcPct val="0"/>
              </a:spcAft>
            </a:pPr>
            <a:r>
              <a:rPr lang="en-GB" sz="2200" dirty="0">
                <a:solidFill>
                  <a:prstClr val="white">
                    <a:lumMod val="75000"/>
                  </a:prstClr>
                </a:solidFill>
              </a:rPr>
              <a:t>Professional support</a:t>
            </a:r>
          </a:p>
        </p:txBody>
      </p:sp>
      <p:sp>
        <p:nvSpPr>
          <p:cNvPr id="20" name="TextBox 19"/>
          <p:cNvSpPr txBox="1"/>
          <p:nvPr userDrawn="1"/>
        </p:nvSpPr>
        <p:spPr>
          <a:xfrm rot="-2700000">
            <a:off x="7699015" y="5641336"/>
            <a:ext cx="2539478" cy="430887"/>
          </a:xfrm>
          <a:prstGeom prst="rect">
            <a:avLst/>
          </a:prstGeom>
          <a:noFill/>
        </p:spPr>
        <p:txBody>
          <a:bodyPr wrap="none" rtlCol="0">
            <a:spAutoFit/>
          </a:bodyPr>
          <a:lstStyle/>
          <a:p>
            <a:pPr fontAlgn="base">
              <a:spcBef>
                <a:spcPct val="0"/>
              </a:spcBef>
              <a:spcAft>
                <a:spcPct val="0"/>
              </a:spcAft>
            </a:pPr>
            <a:r>
              <a:rPr lang="en-GB" sz="2200" dirty="0">
                <a:solidFill>
                  <a:prstClr val="white">
                    <a:lumMod val="75000"/>
                  </a:prstClr>
                </a:solidFill>
              </a:rPr>
              <a:t>Enterprise and risk</a:t>
            </a:r>
          </a:p>
        </p:txBody>
      </p:sp>
      <p:sp>
        <p:nvSpPr>
          <p:cNvPr id="21" name="TextBox 20"/>
          <p:cNvSpPr txBox="1"/>
          <p:nvPr userDrawn="1"/>
        </p:nvSpPr>
        <p:spPr>
          <a:xfrm rot="-2700000">
            <a:off x="8416510" y="5767170"/>
            <a:ext cx="2178802" cy="430887"/>
          </a:xfrm>
          <a:prstGeom prst="rect">
            <a:avLst/>
          </a:prstGeom>
          <a:noFill/>
        </p:spPr>
        <p:txBody>
          <a:bodyPr wrap="none" rtlCol="0">
            <a:spAutoFit/>
          </a:bodyPr>
          <a:lstStyle/>
          <a:p>
            <a:pPr fontAlgn="base">
              <a:spcBef>
                <a:spcPct val="0"/>
              </a:spcBef>
              <a:spcAft>
                <a:spcPct val="0"/>
              </a:spcAft>
            </a:pPr>
            <a:r>
              <a:rPr lang="en-GB" sz="2200" dirty="0">
                <a:solidFill>
                  <a:prstClr val="white">
                    <a:lumMod val="75000"/>
                  </a:prstClr>
                </a:solidFill>
              </a:rPr>
              <a:t>Learned society</a:t>
            </a:r>
          </a:p>
        </p:txBody>
      </p:sp>
      <p:sp>
        <p:nvSpPr>
          <p:cNvPr id="22" name="TextBox 21"/>
          <p:cNvSpPr txBox="1"/>
          <p:nvPr userDrawn="1"/>
        </p:nvSpPr>
        <p:spPr>
          <a:xfrm rot="-2700000">
            <a:off x="9089314" y="5993674"/>
            <a:ext cx="1645002" cy="430887"/>
          </a:xfrm>
          <a:prstGeom prst="rect">
            <a:avLst/>
          </a:prstGeom>
          <a:noFill/>
        </p:spPr>
        <p:txBody>
          <a:bodyPr wrap="none" rtlCol="0">
            <a:spAutoFit/>
          </a:bodyPr>
          <a:lstStyle/>
          <a:p>
            <a:pPr fontAlgn="base">
              <a:spcBef>
                <a:spcPct val="0"/>
              </a:spcBef>
              <a:spcAft>
                <a:spcPct val="0"/>
              </a:spcAft>
            </a:pPr>
            <a:r>
              <a:rPr lang="en-GB" sz="2200" dirty="0">
                <a:solidFill>
                  <a:prstClr val="white">
                    <a:lumMod val="75000"/>
                  </a:prstClr>
                </a:solidFill>
              </a:rPr>
              <a:t>Opportunity</a:t>
            </a:r>
          </a:p>
        </p:txBody>
      </p:sp>
      <p:sp>
        <p:nvSpPr>
          <p:cNvPr id="23" name="TextBox 22"/>
          <p:cNvSpPr txBox="1"/>
          <p:nvPr userDrawn="1"/>
        </p:nvSpPr>
        <p:spPr>
          <a:xfrm rot="-2700000">
            <a:off x="9831788" y="5607780"/>
            <a:ext cx="2587568" cy="430887"/>
          </a:xfrm>
          <a:prstGeom prst="rect">
            <a:avLst/>
          </a:prstGeom>
          <a:noFill/>
        </p:spPr>
        <p:txBody>
          <a:bodyPr wrap="none" rtlCol="0">
            <a:spAutoFit/>
          </a:bodyPr>
          <a:lstStyle/>
          <a:p>
            <a:pPr fontAlgn="base">
              <a:spcBef>
                <a:spcPct val="0"/>
              </a:spcBef>
              <a:spcAft>
                <a:spcPct val="0"/>
              </a:spcAft>
            </a:pPr>
            <a:r>
              <a:rPr lang="en-GB" sz="2200" dirty="0">
                <a:solidFill>
                  <a:prstClr val="white">
                    <a:lumMod val="75000"/>
                  </a:prstClr>
                </a:solidFill>
              </a:rPr>
              <a:t>International profile</a:t>
            </a:r>
          </a:p>
        </p:txBody>
      </p:sp>
      <p:sp>
        <p:nvSpPr>
          <p:cNvPr id="24" name="TextBox 23"/>
          <p:cNvSpPr txBox="1"/>
          <p:nvPr userDrawn="1"/>
        </p:nvSpPr>
        <p:spPr>
          <a:xfrm rot="-2700000">
            <a:off x="10624769" y="6052396"/>
            <a:ext cx="1252266" cy="430887"/>
          </a:xfrm>
          <a:prstGeom prst="rect">
            <a:avLst/>
          </a:prstGeom>
          <a:noFill/>
        </p:spPr>
        <p:txBody>
          <a:bodyPr wrap="none" rtlCol="0">
            <a:spAutoFit/>
          </a:bodyPr>
          <a:lstStyle/>
          <a:p>
            <a:pPr fontAlgn="base">
              <a:spcBef>
                <a:spcPct val="0"/>
              </a:spcBef>
              <a:spcAft>
                <a:spcPct val="0"/>
              </a:spcAft>
            </a:pPr>
            <a:r>
              <a:rPr lang="en-GB" sz="2200" dirty="0">
                <a:solidFill>
                  <a:prstClr val="white">
                    <a:lumMod val="75000"/>
                  </a:prstClr>
                </a:solidFill>
              </a:rPr>
              <a:t>Journals</a:t>
            </a:r>
          </a:p>
        </p:txBody>
      </p:sp>
      <p:sp>
        <p:nvSpPr>
          <p:cNvPr id="25" name="TextBox 24"/>
          <p:cNvSpPr txBox="1"/>
          <p:nvPr userDrawn="1"/>
        </p:nvSpPr>
        <p:spPr>
          <a:xfrm rot="-2700000">
            <a:off x="11255813" y="6002063"/>
            <a:ext cx="1550424" cy="430887"/>
          </a:xfrm>
          <a:prstGeom prst="rect">
            <a:avLst/>
          </a:prstGeom>
          <a:noFill/>
        </p:spPr>
        <p:txBody>
          <a:bodyPr wrap="none" rtlCol="0">
            <a:spAutoFit/>
          </a:bodyPr>
          <a:lstStyle/>
          <a:p>
            <a:pPr fontAlgn="base">
              <a:spcBef>
                <a:spcPct val="0"/>
              </a:spcBef>
              <a:spcAft>
                <a:spcPct val="0"/>
              </a:spcAft>
            </a:pPr>
            <a:r>
              <a:rPr lang="en-GB" sz="2200" dirty="0">
                <a:solidFill>
                  <a:prstClr val="white">
                    <a:lumMod val="75000"/>
                  </a:prstClr>
                </a:solidFill>
              </a:rPr>
              <a:t>Supporting</a:t>
            </a:r>
          </a:p>
        </p:txBody>
      </p:sp>
      <p:sp>
        <p:nvSpPr>
          <p:cNvPr id="26" name="TextBox 25"/>
          <p:cNvSpPr txBox="1"/>
          <p:nvPr userDrawn="1"/>
        </p:nvSpPr>
        <p:spPr>
          <a:xfrm rot="-2700000">
            <a:off x="-659896" y="5546063"/>
            <a:ext cx="1361270" cy="430887"/>
          </a:xfrm>
          <a:prstGeom prst="rect">
            <a:avLst/>
          </a:prstGeom>
          <a:noFill/>
        </p:spPr>
        <p:txBody>
          <a:bodyPr wrap="none" rtlCol="0">
            <a:spAutoFit/>
          </a:bodyPr>
          <a:lstStyle/>
          <a:p>
            <a:pPr fontAlgn="base">
              <a:spcBef>
                <a:spcPct val="0"/>
              </a:spcBef>
              <a:spcAft>
                <a:spcPct val="0"/>
              </a:spcAft>
            </a:pPr>
            <a:r>
              <a:rPr lang="en-GB" sz="2200" dirty="0">
                <a:solidFill>
                  <a:prstClr val="white">
                    <a:lumMod val="75000"/>
                  </a:prstClr>
                </a:solidFill>
              </a:rPr>
              <a:t>Expertise</a:t>
            </a:r>
          </a:p>
        </p:txBody>
      </p:sp>
      <p:sp>
        <p:nvSpPr>
          <p:cNvPr id="27" name="TextBox 26"/>
          <p:cNvSpPr txBox="1"/>
          <p:nvPr userDrawn="1"/>
        </p:nvSpPr>
        <p:spPr>
          <a:xfrm rot="-2700000">
            <a:off x="-551095" y="5873234"/>
            <a:ext cx="1754006" cy="430887"/>
          </a:xfrm>
          <a:prstGeom prst="rect">
            <a:avLst/>
          </a:prstGeom>
          <a:noFill/>
        </p:spPr>
        <p:txBody>
          <a:bodyPr wrap="none" rtlCol="0">
            <a:spAutoFit/>
          </a:bodyPr>
          <a:lstStyle/>
          <a:p>
            <a:pPr fontAlgn="base">
              <a:spcBef>
                <a:spcPct val="0"/>
              </a:spcBef>
              <a:spcAft>
                <a:spcPct val="0"/>
              </a:spcAft>
            </a:pPr>
            <a:r>
              <a:rPr lang="en-GB" sz="2200" dirty="0">
                <a:solidFill>
                  <a:prstClr val="white">
                    <a:lumMod val="75000"/>
                  </a:prstClr>
                </a:solidFill>
              </a:rPr>
              <a:t>Sponsorship</a:t>
            </a:r>
          </a:p>
        </p:txBody>
      </p:sp>
      <p:sp>
        <p:nvSpPr>
          <p:cNvPr id="28" name="TextBox 27"/>
          <p:cNvSpPr txBox="1"/>
          <p:nvPr userDrawn="1"/>
        </p:nvSpPr>
        <p:spPr>
          <a:xfrm rot="-2700000">
            <a:off x="-8770" y="5655119"/>
            <a:ext cx="2603598" cy="430887"/>
          </a:xfrm>
          <a:prstGeom prst="rect">
            <a:avLst/>
          </a:prstGeom>
          <a:noFill/>
        </p:spPr>
        <p:txBody>
          <a:bodyPr wrap="none" rtlCol="0">
            <a:spAutoFit/>
          </a:bodyPr>
          <a:lstStyle/>
          <a:p>
            <a:pPr fontAlgn="base">
              <a:spcBef>
                <a:spcPct val="0"/>
              </a:spcBef>
              <a:spcAft>
                <a:spcPct val="0"/>
              </a:spcAft>
            </a:pPr>
            <a:r>
              <a:rPr lang="en-GB" sz="2200" dirty="0">
                <a:solidFill>
                  <a:prstClr val="white">
                    <a:lumMod val="75000"/>
                  </a:prstClr>
                </a:solidFill>
              </a:rPr>
              <a:t>Thought leadership</a:t>
            </a:r>
          </a:p>
        </p:txBody>
      </p:sp>
      <p:sp>
        <p:nvSpPr>
          <p:cNvPr id="3076" name="Rectangle 4"/>
          <p:cNvSpPr>
            <a:spLocks noGrp="1" noChangeArrowheads="1"/>
          </p:cNvSpPr>
          <p:nvPr>
            <p:ph type="dt" sz="half" idx="2"/>
          </p:nvPr>
        </p:nvSpPr>
        <p:spPr>
          <a:xfrm>
            <a:off x="527054" y="6410325"/>
            <a:ext cx="2927349" cy="331788"/>
          </a:xfrm>
        </p:spPr>
        <p:txBody>
          <a:bodyPr/>
          <a:lstStyle>
            <a:lvl1pPr>
              <a:defRPr>
                <a:solidFill>
                  <a:schemeClr val="tx1"/>
                </a:solidFill>
              </a:defRPr>
            </a:lvl1pPr>
          </a:lstStyle>
          <a:p>
            <a:fld id="{1744C141-B97D-4979-AB76-E8E6AB76C28B}" type="datetime4">
              <a:rPr lang="en-GB" smtClean="0">
                <a:solidFill>
                  <a:srgbClr val="3F4548"/>
                </a:solidFill>
              </a:rPr>
              <a:pPr/>
              <a:t>08 December 2023</a:t>
            </a:fld>
            <a:endParaRPr lang="en-GB" dirty="0">
              <a:solidFill>
                <a:srgbClr val="3F4548"/>
              </a:solidFill>
            </a:endParaRPr>
          </a:p>
        </p:txBody>
      </p:sp>
    </p:spTree>
    <p:extLst>
      <p:ext uri="{BB962C8B-B14F-4D97-AF65-F5344CB8AC3E}">
        <p14:creationId xmlns:p14="http://schemas.microsoft.com/office/powerpoint/2010/main" val="22529824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0CB7BE8-6A98-487E-A0BA-75F334DA4484}" type="datetime4">
              <a:rPr lang="en-GB">
                <a:solidFill>
                  <a:srgbClr val="3F4548"/>
                </a:solidFill>
              </a:rPr>
              <a:pPr/>
              <a:t>08 December 2023</a:t>
            </a:fld>
            <a:endParaRPr lang="en-GB">
              <a:solidFill>
                <a:srgbClr val="3F4548"/>
              </a:solidFill>
            </a:endParaRPr>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4367361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7B165FE-1D5F-4086-A6F1-ADCC09BA4FF2}" type="datetime4">
              <a:rPr lang="en-GB">
                <a:solidFill>
                  <a:srgbClr val="3F4548"/>
                </a:solidFill>
              </a:rPr>
              <a:pPr/>
              <a:t>08 December 2023</a:t>
            </a:fld>
            <a:endParaRPr lang="en-GB">
              <a:solidFill>
                <a:srgbClr val="3F4548"/>
              </a:solidFill>
            </a:endParaRPr>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31165402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1908" y="4653136"/>
            <a:ext cx="7315200" cy="566738"/>
          </a:xfrm>
        </p:spPr>
        <p:txBody>
          <a:bodyPr anchor="b"/>
          <a:lstStyle>
            <a:lvl1pPr algn="l">
              <a:defRPr sz="2400" b="1"/>
            </a:lvl1pPr>
          </a:lstStyle>
          <a:p>
            <a:r>
              <a:rPr lang="en-US"/>
              <a:t>Click to edit Master title style</a:t>
            </a:r>
            <a:endParaRPr lang="en-GB" dirty="0"/>
          </a:p>
        </p:txBody>
      </p:sp>
      <p:sp>
        <p:nvSpPr>
          <p:cNvPr id="3" name="Picture Placeholder 2"/>
          <p:cNvSpPr>
            <a:spLocks noGrp="1"/>
          </p:cNvSpPr>
          <p:nvPr>
            <p:ph type="pic" idx="1"/>
          </p:nvPr>
        </p:nvSpPr>
        <p:spPr>
          <a:xfrm>
            <a:off x="511907" y="466328"/>
            <a:ext cx="1116748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511908" y="5219874"/>
            <a:ext cx="73152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E22C0A29-9CEF-41E0-85B3-88BBAFC398D9}" type="datetime4">
              <a:rPr lang="en-GB">
                <a:solidFill>
                  <a:srgbClr val="3F4548"/>
                </a:solidFill>
              </a:rPr>
              <a:pPr/>
              <a:t>08 December 2023</a:t>
            </a:fld>
            <a:endParaRPr lang="en-GB">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34455805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7052" y="404813"/>
            <a:ext cx="11055349"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27050" y="1557338"/>
            <a:ext cx="5425017" cy="4640262"/>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6155266" y="1557338"/>
            <a:ext cx="5427134" cy="4640262"/>
          </a:xfrm>
        </p:spPr>
        <p:txBody>
          <a:bodyPr/>
          <a:lstStyle>
            <a:lvl1pPr>
              <a:defRPr sz="2200"/>
            </a:lvl1pPr>
          </a:lstStyle>
          <a:p>
            <a:r>
              <a:rPr lang="en-US"/>
              <a:t>Click icon to add chart</a:t>
            </a:r>
            <a:endParaRPr lang="en-GB" dirty="0"/>
          </a:p>
        </p:txBody>
      </p:sp>
      <p:sp>
        <p:nvSpPr>
          <p:cNvPr id="5" name="Date Placeholder 4"/>
          <p:cNvSpPr>
            <a:spLocks noGrp="1"/>
          </p:cNvSpPr>
          <p:nvPr>
            <p:ph type="dt" sz="half" idx="10"/>
          </p:nvPr>
        </p:nvSpPr>
        <p:spPr>
          <a:xfrm>
            <a:off x="527052" y="6410325"/>
            <a:ext cx="2688166" cy="331788"/>
          </a:xfrm>
        </p:spPr>
        <p:txBody>
          <a:bodyPr/>
          <a:lstStyle>
            <a:lvl1pPr>
              <a:defRPr/>
            </a:lvl1pPr>
          </a:lstStyle>
          <a:p>
            <a:fld id="{E55E8865-9CB5-4569-9D00-F0979EDB96F2}" type="datetime4">
              <a:rPr lang="en-GB">
                <a:solidFill>
                  <a:srgbClr val="3F4548"/>
                </a:solidFill>
              </a:rPr>
              <a:pPr/>
              <a:t>08 December 2023</a:t>
            </a:fld>
            <a:endParaRPr lang="en-GB">
              <a:solidFill>
                <a:srgbClr val="3F4548"/>
              </a:solidFill>
            </a:endParaRPr>
          </a:p>
        </p:txBody>
      </p:sp>
      <p:sp>
        <p:nvSpPr>
          <p:cNvPr id="6" name="Footer Placeholder 5"/>
          <p:cNvSpPr>
            <a:spLocks noGrp="1"/>
          </p:cNvSpPr>
          <p:nvPr>
            <p:ph type="ftr" sz="quarter" idx="11"/>
          </p:nvPr>
        </p:nvSpPr>
        <p:spPr>
          <a:xfrm>
            <a:off x="3215219" y="6410325"/>
            <a:ext cx="5761567"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10801351" y="6402390"/>
            <a:ext cx="863600"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40651521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612D5-9210-367E-22C8-A62B45DA22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6889F0E-CB8D-456B-2F9C-A75AD2859F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F5F1AAE-BC0A-18B5-855C-6D809C69D72D}"/>
              </a:ext>
            </a:extLst>
          </p:cNvPr>
          <p:cNvSpPr>
            <a:spLocks noGrp="1"/>
          </p:cNvSpPr>
          <p:nvPr>
            <p:ph type="dt" sz="half" idx="10"/>
          </p:nvPr>
        </p:nvSpPr>
        <p:spPr/>
        <p:txBody>
          <a:bodyPr/>
          <a:lstStyle/>
          <a:p>
            <a:fld id="{7E71BA22-D28C-4498-B075-6B804155990F}" type="datetimeFigureOut">
              <a:rPr lang="en-GB" smtClean="0"/>
              <a:t>08/12/2023</a:t>
            </a:fld>
            <a:endParaRPr lang="en-GB"/>
          </a:p>
        </p:txBody>
      </p:sp>
      <p:sp>
        <p:nvSpPr>
          <p:cNvPr id="5" name="Footer Placeholder 4">
            <a:extLst>
              <a:ext uri="{FF2B5EF4-FFF2-40B4-BE49-F238E27FC236}">
                <a16:creationId xmlns:a16="http://schemas.microsoft.com/office/drawing/2014/main" id="{EB553036-E654-1A29-0F53-9BE4FEBC31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B92646-2995-B637-E714-704FE2408A87}"/>
              </a:ext>
            </a:extLst>
          </p:cNvPr>
          <p:cNvSpPr>
            <a:spLocks noGrp="1"/>
          </p:cNvSpPr>
          <p:nvPr>
            <p:ph type="sldNum" sz="quarter" idx="12"/>
          </p:nvPr>
        </p:nvSpPr>
        <p:spPr/>
        <p:txBody>
          <a:bodyPr/>
          <a:lstStyle/>
          <a:p>
            <a:fld id="{DB060697-95E8-4B5D-87C4-860AD406D48D}" type="slidenum">
              <a:rPr lang="en-GB" smtClean="0"/>
              <a:t>‹#›</a:t>
            </a:fld>
            <a:endParaRPr lang="en-GB"/>
          </a:p>
        </p:txBody>
      </p:sp>
    </p:spTree>
    <p:extLst>
      <p:ext uri="{BB962C8B-B14F-4D97-AF65-F5344CB8AC3E}">
        <p14:creationId xmlns:p14="http://schemas.microsoft.com/office/powerpoint/2010/main" val="975158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3D611-A722-1542-3B3A-B8E21B0324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473DDD-66A1-1F66-9F5F-BACFC00151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48C894-35C8-6EAB-860B-171A732F17A4}"/>
              </a:ext>
            </a:extLst>
          </p:cNvPr>
          <p:cNvSpPr>
            <a:spLocks noGrp="1"/>
          </p:cNvSpPr>
          <p:nvPr>
            <p:ph type="dt" sz="half" idx="10"/>
          </p:nvPr>
        </p:nvSpPr>
        <p:spPr/>
        <p:txBody>
          <a:bodyPr/>
          <a:lstStyle/>
          <a:p>
            <a:fld id="{7E71BA22-D28C-4498-B075-6B804155990F}" type="datetimeFigureOut">
              <a:rPr lang="en-GB" smtClean="0"/>
              <a:t>08/12/2023</a:t>
            </a:fld>
            <a:endParaRPr lang="en-GB"/>
          </a:p>
        </p:txBody>
      </p:sp>
      <p:sp>
        <p:nvSpPr>
          <p:cNvPr id="5" name="Footer Placeholder 4">
            <a:extLst>
              <a:ext uri="{FF2B5EF4-FFF2-40B4-BE49-F238E27FC236}">
                <a16:creationId xmlns:a16="http://schemas.microsoft.com/office/drawing/2014/main" id="{A4AED82F-973F-B5C1-3102-58E541BDCE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183954-01EE-7E7A-E84F-A8A73748978F}"/>
              </a:ext>
            </a:extLst>
          </p:cNvPr>
          <p:cNvSpPr>
            <a:spLocks noGrp="1"/>
          </p:cNvSpPr>
          <p:nvPr>
            <p:ph type="sldNum" sz="quarter" idx="12"/>
          </p:nvPr>
        </p:nvSpPr>
        <p:spPr/>
        <p:txBody>
          <a:bodyPr/>
          <a:lstStyle/>
          <a:p>
            <a:fld id="{DB060697-95E8-4B5D-87C4-860AD406D48D}" type="slidenum">
              <a:rPr lang="en-GB" smtClean="0"/>
              <a:t>‹#›</a:t>
            </a:fld>
            <a:endParaRPr lang="en-GB"/>
          </a:p>
        </p:txBody>
      </p:sp>
    </p:spTree>
    <p:extLst>
      <p:ext uri="{BB962C8B-B14F-4D97-AF65-F5344CB8AC3E}">
        <p14:creationId xmlns:p14="http://schemas.microsoft.com/office/powerpoint/2010/main" val="28055466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8BEFB-40BC-8DE9-925C-6D6923D14F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F544F87-728E-C556-717C-EE4AF548CD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1ABFDB-A47D-AE39-8FE9-509BDA4F997B}"/>
              </a:ext>
            </a:extLst>
          </p:cNvPr>
          <p:cNvSpPr>
            <a:spLocks noGrp="1"/>
          </p:cNvSpPr>
          <p:nvPr>
            <p:ph type="dt" sz="half" idx="10"/>
          </p:nvPr>
        </p:nvSpPr>
        <p:spPr/>
        <p:txBody>
          <a:bodyPr/>
          <a:lstStyle/>
          <a:p>
            <a:fld id="{7E71BA22-D28C-4498-B075-6B804155990F}" type="datetimeFigureOut">
              <a:rPr lang="en-GB" smtClean="0"/>
              <a:t>08/12/2023</a:t>
            </a:fld>
            <a:endParaRPr lang="en-GB"/>
          </a:p>
        </p:txBody>
      </p:sp>
      <p:sp>
        <p:nvSpPr>
          <p:cNvPr id="5" name="Footer Placeholder 4">
            <a:extLst>
              <a:ext uri="{FF2B5EF4-FFF2-40B4-BE49-F238E27FC236}">
                <a16:creationId xmlns:a16="http://schemas.microsoft.com/office/drawing/2014/main" id="{5B6344B2-FF7C-CA31-D3CD-41A38F120C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BC0DC9-A46F-6504-E41B-772AEFF8C2B7}"/>
              </a:ext>
            </a:extLst>
          </p:cNvPr>
          <p:cNvSpPr>
            <a:spLocks noGrp="1"/>
          </p:cNvSpPr>
          <p:nvPr>
            <p:ph type="sldNum" sz="quarter" idx="12"/>
          </p:nvPr>
        </p:nvSpPr>
        <p:spPr/>
        <p:txBody>
          <a:bodyPr/>
          <a:lstStyle/>
          <a:p>
            <a:fld id="{DB060697-95E8-4B5D-87C4-860AD406D48D}" type="slidenum">
              <a:rPr lang="en-GB" smtClean="0"/>
              <a:t>‹#›</a:t>
            </a:fld>
            <a:endParaRPr lang="en-GB"/>
          </a:p>
        </p:txBody>
      </p:sp>
    </p:spTree>
    <p:extLst>
      <p:ext uri="{BB962C8B-B14F-4D97-AF65-F5344CB8AC3E}">
        <p14:creationId xmlns:p14="http://schemas.microsoft.com/office/powerpoint/2010/main" val="5687014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BAA0-0A90-899D-7642-E02A079F38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4C0165A-12E1-98D2-82CB-49F8209628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ACE0366-B802-ECBA-5334-381705CA37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B12FF56-7BD6-9A9D-1776-64FB8B0D005F}"/>
              </a:ext>
            </a:extLst>
          </p:cNvPr>
          <p:cNvSpPr>
            <a:spLocks noGrp="1"/>
          </p:cNvSpPr>
          <p:nvPr>
            <p:ph type="dt" sz="half" idx="10"/>
          </p:nvPr>
        </p:nvSpPr>
        <p:spPr/>
        <p:txBody>
          <a:bodyPr/>
          <a:lstStyle/>
          <a:p>
            <a:fld id="{7E71BA22-D28C-4498-B075-6B804155990F}" type="datetimeFigureOut">
              <a:rPr lang="en-GB" smtClean="0"/>
              <a:t>08/12/2023</a:t>
            </a:fld>
            <a:endParaRPr lang="en-GB"/>
          </a:p>
        </p:txBody>
      </p:sp>
      <p:sp>
        <p:nvSpPr>
          <p:cNvPr id="6" name="Footer Placeholder 5">
            <a:extLst>
              <a:ext uri="{FF2B5EF4-FFF2-40B4-BE49-F238E27FC236}">
                <a16:creationId xmlns:a16="http://schemas.microsoft.com/office/drawing/2014/main" id="{09B880D7-C7E5-E999-F780-65FDA23762E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ADCB4C-D432-4265-3605-68B2A6872051}"/>
              </a:ext>
            </a:extLst>
          </p:cNvPr>
          <p:cNvSpPr>
            <a:spLocks noGrp="1"/>
          </p:cNvSpPr>
          <p:nvPr>
            <p:ph type="sldNum" sz="quarter" idx="12"/>
          </p:nvPr>
        </p:nvSpPr>
        <p:spPr/>
        <p:txBody>
          <a:bodyPr/>
          <a:lstStyle/>
          <a:p>
            <a:fld id="{DB060697-95E8-4B5D-87C4-860AD406D48D}" type="slidenum">
              <a:rPr lang="en-GB" smtClean="0"/>
              <a:t>‹#›</a:t>
            </a:fld>
            <a:endParaRPr lang="en-GB"/>
          </a:p>
        </p:txBody>
      </p:sp>
    </p:spTree>
    <p:extLst>
      <p:ext uri="{BB962C8B-B14F-4D97-AF65-F5344CB8AC3E}">
        <p14:creationId xmlns:p14="http://schemas.microsoft.com/office/powerpoint/2010/main" val="2119190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5A64-6CE4-ED20-740C-740F4DE8C42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6BC76CE-868E-8BC9-D533-DDECC9ABE2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5508FA-5956-0095-EF9F-5331661F24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8B2E2C2-AB94-85B9-E4D4-AF485212A5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CACE7C-95DD-0233-A9A5-ED421A012A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1C3222B-FAAE-1024-C1CB-073C3F6A286B}"/>
              </a:ext>
            </a:extLst>
          </p:cNvPr>
          <p:cNvSpPr>
            <a:spLocks noGrp="1"/>
          </p:cNvSpPr>
          <p:nvPr>
            <p:ph type="dt" sz="half" idx="10"/>
          </p:nvPr>
        </p:nvSpPr>
        <p:spPr/>
        <p:txBody>
          <a:bodyPr/>
          <a:lstStyle/>
          <a:p>
            <a:fld id="{7E71BA22-D28C-4498-B075-6B804155990F}" type="datetimeFigureOut">
              <a:rPr lang="en-GB" smtClean="0"/>
              <a:t>08/12/2023</a:t>
            </a:fld>
            <a:endParaRPr lang="en-GB"/>
          </a:p>
        </p:txBody>
      </p:sp>
      <p:sp>
        <p:nvSpPr>
          <p:cNvPr id="8" name="Footer Placeholder 7">
            <a:extLst>
              <a:ext uri="{FF2B5EF4-FFF2-40B4-BE49-F238E27FC236}">
                <a16:creationId xmlns:a16="http://schemas.microsoft.com/office/drawing/2014/main" id="{736ACD43-C210-818F-406E-BF348525C16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1716186-FFD3-ACD7-16E2-CCA5B212A9B3}"/>
              </a:ext>
            </a:extLst>
          </p:cNvPr>
          <p:cNvSpPr>
            <a:spLocks noGrp="1"/>
          </p:cNvSpPr>
          <p:nvPr>
            <p:ph type="sldNum" sz="quarter" idx="12"/>
          </p:nvPr>
        </p:nvSpPr>
        <p:spPr/>
        <p:txBody>
          <a:bodyPr/>
          <a:lstStyle/>
          <a:p>
            <a:fld id="{DB060697-95E8-4B5D-87C4-860AD406D48D}" type="slidenum">
              <a:rPr lang="en-GB" smtClean="0"/>
              <a:t>‹#›</a:t>
            </a:fld>
            <a:endParaRPr lang="en-GB"/>
          </a:p>
        </p:txBody>
      </p:sp>
    </p:spTree>
    <p:extLst>
      <p:ext uri="{BB962C8B-B14F-4D97-AF65-F5344CB8AC3E}">
        <p14:creationId xmlns:p14="http://schemas.microsoft.com/office/powerpoint/2010/main" val="4573055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2872-4FFA-6004-B7AF-34D48226DC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5EB8FD-1053-AC9F-1DEC-EA15DAFA31CA}"/>
              </a:ext>
            </a:extLst>
          </p:cNvPr>
          <p:cNvSpPr>
            <a:spLocks noGrp="1"/>
          </p:cNvSpPr>
          <p:nvPr>
            <p:ph type="dt" sz="half" idx="10"/>
          </p:nvPr>
        </p:nvSpPr>
        <p:spPr/>
        <p:txBody>
          <a:bodyPr/>
          <a:lstStyle/>
          <a:p>
            <a:fld id="{7E71BA22-D28C-4498-B075-6B804155990F}" type="datetimeFigureOut">
              <a:rPr lang="en-GB" smtClean="0"/>
              <a:t>08/12/2023</a:t>
            </a:fld>
            <a:endParaRPr lang="en-GB"/>
          </a:p>
        </p:txBody>
      </p:sp>
      <p:sp>
        <p:nvSpPr>
          <p:cNvPr id="4" name="Footer Placeholder 3">
            <a:extLst>
              <a:ext uri="{FF2B5EF4-FFF2-40B4-BE49-F238E27FC236}">
                <a16:creationId xmlns:a16="http://schemas.microsoft.com/office/drawing/2014/main" id="{390244B2-8570-F86A-5B0E-E34DA3D7AA4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99920B2-DDD8-41F6-6A66-7D7D892B6D94}"/>
              </a:ext>
            </a:extLst>
          </p:cNvPr>
          <p:cNvSpPr>
            <a:spLocks noGrp="1"/>
          </p:cNvSpPr>
          <p:nvPr>
            <p:ph type="sldNum" sz="quarter" idx="12"/>
          </p:nvPr>
        </p:nvSpPr>
        <p:spPr/>
        <p:txBody>
          <a:bodyPr/>
          <a:lstStyle/>
          <a:p>
            <a:fld id="{DB060697-95E8-4B5D-87C4-860AD406D48D}" type="slidenum">
              <a:rPr lang="en-GB" smtClean="0"/>
              <a:t>‹#›</a:t>
            </a:fld>
            <a:endParaRPr lang="en-GB"/>
          </a:p>
        </p:txBody>
      </p:sp>
    </p:spTree>
    <p:extLst>
      <p:ext uri="{BB962C8B-B14F-4D97-AF65-F5344CB8AC3E}">
        <p14:creationId xmlns:p14="http://schemas.microsoft.com/office/powerpoint/2010/main" val="4157985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4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28"/>
            <a:ext cx="9505950"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9" y="2781300"/>
            <a:ext cx="816186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9182" y="248908"/>
            <a:ext cx="318597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527054" y="6410325"/>
            <a:ext cx="2927349" cy="331788"/>
          </a:xfrm>
        </p:spPr>
        <p:txBody>
          <a:bodyPr/>
          <a:lstStyle>
            <a:lvl1pPr>
              <a:defRPr>
                <a:solidFill>
                  <a:schemeClr val="bg1"/>
                </a:solidFill>
              </a:defRPr>
            </a:lvl1pPr>
          </a:lstStyle>
          <a:p>
            <a:fld id="{1744C141-B97D-4979-AB76-E8E6AB76C28B}" type="datetime4">
              <a:rPr lang="en-GB" smtClean="0">
                <a:solidFill>
                  <a:prstClr val="white"/>
                </a:solidFill>
              </a:rPr>
              <a:pPr/>
              <a:t>08 December 2023</a:t>
            </a:fld>
            <a:endParaRPr lang="en-GB" dirty="0">
              <a:solidFill>
                <a:prstClr val="white"/>
              </a:solidFill>
            </a:endParaRPr>
          </a:p>
        </p:txBody>
      </p:sp>
    </p:spTree>
    <p:extLst>
      <p:ext uri="{BB962C8B-B14F-4D97-AF65-F5344CB8AC3E}">
        <p14:creationId xmlns:p14="http://schemas.microsoft.com/office/powerpoint/2010/main" val="20905761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9F35F8-0FCA-F298-DD51-3BE52E9336C0}"/>
              </a:ext>
            </a:extLst>
          </p:cNvPr>
          <p:cNvSpPr>
            <a:spLocks noGrp="1"/>
          </p:cNvSpPr>
          <p:nvPr>
            <p:ph type="dt" sz="half" idx="10"/>
          </p:nvPr>
        </p:nvSpPr>
        <p:spPr/>
        <p:txBody>
          <a:bodyPr/>
          <a:lstStyle/>
          <a:p>
            <a:fld id="{7E71BA22-D28C-4498-B075-6B804155990F}" type="datetimeFigureOut">
              <a:rPr lang="en-GB" smtClean="0"/>
              <a:t>08/12/2023</a:t>
            </a:fld>
            <a:endParaRPr lang="en-GB"/>
          </a:p>
        </p:txBody>
      </p:sp>
      <p:sp>
        <p:nvSpPr>
          <p:cNvPr id="3" name="Footer Placeholder 2">
            <a:extLst>
              <a:ext uri="{FF2B5EF4-FFF2-40B4-BE49-F238E27FC236}">
                <a16:creationId xmlns:a16="http://schemas.microsoft.com/office/drawing/2014/main" id="{305C8970-3BF9-C12D-8F10-10E251B81A5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22F8570-479F-C92A-07C0-7739EB23F1DA}"/>
              </a:ext>
            </a:extLst>
          </p:cNvPr>
          <p:cNvSpPr>
            <a:spLocks noGrp="1"/>
          </p:cNvSpPr>
          <p:nvPr>
            <p:ph type="sldNum" sz="quarter" idx="12"/>
          </p:nvPr>
        </p:nvSpPr>
        <p:spPr/>
        <p:txBody>
          <a:bodyPr/>
          <a:lstStyle/>
          <a:p>
            <a:fld id="{DB060697-95E8-4B5D-87C4-860AD406D48D}" type="slidenum">
              <a:rPr lang="en-GB" smtClean="0"/>
              <a:t>‹#›</a:t>
            </a:fld>
            <a:endParaRPr lang="en-GB"/>
          </a:p>
        </p:txBody>
      </p:sp>
    </p:spTree>
    <p:extLst>
      <p:ext uri="{BB962C8B-B14F-4D97-AF65-F5344CB8AC3E}">
        <p14:creationId xmlns:p14="http://schemas.microsoft.com/office/powerpoint/2010/main" val="26679155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0BD5B-940C-9AFF-9C18-64EB4EE1C1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457CFAD-EF71-5B42-7738-7AB49D45C8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C7ED8AF-6E97-D33B-EECF-E548189C8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223625-387E-0A34-BA7D-CD7227DE74B5}"/>
              </a:ext>
            </a:extLst>
          </p:cNvPr>
          <p:cNvSpPr>
            <a:spLocks noGrp="1"/>
          </p:cNvSpPr>
          <p:nvPr>
            <p:ph type="dt" sz="half" idx="10"/>
          </p:nvPr>
        </p:nvSpPr>
        <p:spPr/>
        <p:txBody>
          <a:bodyPr/>
          <a:lstStyle/>
          <a:p>
            <a:fld id="{7E71BA22-D28C-4498-B075-6B804155990F}" type="datetimeFigureOut">
              <a:rPr lang="en-GB" smtClean="0"/>
              <a:t>08/12/2023</a:t>
            </a:fld>
            <a:endParaRPr lang="en-GB"/>
          </a:p>
        </p:txBody>
      </p:sp>
      <p:sp>
        <p:nvSpPr>
          <p:cNvPr id="6" name="Footer Placeholder 5">
            <a:extLst>
              <a:ext uri="{FF2B5EF4-FFF2-40B4-BE49-F238E27FC236}">
                <a16:creationId xmlns:a16="http://schemas.microsoft.com/office/drawing/2014/main" id="{AC9609DB-3C5D-36C1-C4CD-9615AD129F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A97E6D-C157-4EDB-673E-97A3035F6ADB}"/>
              </a:ext>
            </a:extLst>
          </p:cNvPr>
          <p:cNvSpPr>
            <a:spLocks noGrp="1"/>
          </p:cNvSpPr>
          <p:nvPr>
            <p:ph type="sldNum" sz="quarter" idx="12"/>
          </p:nvPr>
        </p:nvSpPr>
        <p:spPr/>
        <p:txBody>
          <a:bodyPr/>
          <a:lstStyle/>
          <a:p>
            <a:fld id="{DB060697-95E8-4B5D-87C4-860AD406D48D}" type="slidenum">
              <a:rPr lang="en-GB" smtClean="0"/>
              <a:t>‹#›</a:t>
            </a:fld>
            <a:endParaRPr lang="en-GB"/>
          </a:p>
        </p:txBody>
      </p:sp>
    </p:spTree>
    <p:extLst>
      <p:ext uri="{BB962C8B-B14F-4D97-AF65-F5344CB8AC3E}">
        <p14:creationId xmlns:p14="http://schemas.microsoft.com/office/powerpoint/2010/main" val="19500821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2C685-9A29-7A9A-4768-3ADB2F2CA4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AD43F6-5E4E-3005-F73C-D049A64A7C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979000-86D8-CC9E-09C4-383A89B36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1745B1-EF18-5FBC-4908-76036C67CBFF}"/>
              </a:ext>
            </a:extLst>
          </p:cNvPr>
          <p:cNvSpPr>
            <a:spLocks noGrp="1"/>
          </p:cNvSpPr>
          <p:nvPr>
            <p:ph type="dt" sz="half" idx="10"/>
          </p:nvPr>
        </p:nvSpPr>
        <p:spPr/>
        <p:txBody>
          <a:bodyPr/>
          <a:lstStyle/>
          <a:p>
            <a:fld id="{7E71BA22-D28C-4498-B075-6B804155990F}" type="datetimeFigureOut">
              <a:rPr lang="en-GB" smtClean="0"/>
              <a:t>08/12/2023</a:t>
            </a:fld>
            <a:endParaRPr lang="en-GB"/>
          </a:p>
        </p:txBody>
      </p:sp>
      <p:sp>
        <p:nvSpPr>
          <p:cNvPr id="6" name="Footer Placeholder 5">
            <a:extLst>
              <a:ext uri="{FF2B5EF4-FFF2-40B4-BE49-F238E27FC236}">
                <a16:creationId xmlns:a16="http://schemas.microsoft.com/office/drawing/2014/main" id="{E948E38B-743A-C66B-ABBB-0F0CD54773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6AB629-CAA4-1E7A-39AF-FD6FDB44A243}"/>
              </a:ext>
            </a:extLst>
          </p:cNvPr>
          <p:cNvSpPr>
            <a:spLocks noGrp="1"/>
          </p:cNvSpPr>
          <p:nvPr>
            <p:ph type="sldNum" sz="quarter" idx="12"/>
          </p:nvPr>
        </p:nvSpPr>
        <p:spPr/>
        <p:txBody>
          <a:bodyPr/>
          <a:lstStyle/>
          <a:p>
            <a:fld id="{DB060697-95E8-4B5D-87C4-860AD406D48D}" type="slidenum">
              <a:rPr lang="en-GB" smtClean="0"/>
              <a:t>‹#›</a:t>
            </a:fld>
            <a:endParaRPr lang="en-GB"/>
          </a:p>
        </p:txBody>
      </p:sp>
    </p:spTree>
    <p:extLst>
      <p:ext uri="{BB962C8B-B14F-4D97-AF65-F5344CB8AC3E}">
        <p14:creationId xmlns:p14="http://schemas.microsoft.com/office/powerpoint/2010/main" val="8909683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D656-D82C-B3E6-F460-E3D4A95BD4F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CCD02A-2748-B4D3-FBEF-828386CC9C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0DE4D2-EAC1-AABE-2675-7B927F5300B6}"/>
              </a:ext>
            </a:extLst>
          </p:cNvPr>
          <p:cNvSpPr>
            <a:spLocks noGrp="1"/>
          </p:cNvSpPr>
          <p:nvPr>
            <p:ph type="dt" sz="half" idx="10"/>
          </p:nvPr>
        </p:nvSpPr>
        <p:spPr/>
        <p:txBody>
          <a:bodyPr/>
          <a:lstStyle/>
          <a:p>
            <a:fld id="{7E71BA22-D28C-4498-B075-6B804155990F}" type="datetimeFigureOut">
              <a:rPr lang="en-GB" smtClean="0"/>
              <a:t>08/12/2023</a:t>
            </a:fld>
            <a:endParaRPr lang="en-GB"/>
          </a:p>
        </p:txBody>
      </p:sp>
      <p:sp>
        <p:nvSpPr>
          <p:cNvPr id="5" name="Footer Placeholder 4">
            <a:extLst>
              <a:ext uri="{FF2B5EF4-FFF2-40B4-BE49-F238E27FC236}">
                <a16:creationId xmlns:a16="http://schemas.microsoft.com/office/drawing/2014/main" id="{C8053063-64D8-BB55-4598-A0C0BF2EAD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EF44FA-506F-D977-6B3D-69D588CF5408}"/>
              </a:ext>
            </a:extLst>
          </p:cNvPr>
          <p:cNvSpPr>
            <a:spLocks noGrp="1"/>
          </p:cNvSpPr>
          <p:nvPr>
            <p:ph type="sldNum" sz="quarter" idx="12"/>
          </p:nvPr>
        </p:nvSpPr>
        <p:spPr/>
        <p:txBody>
          <a:bodyPr/>
          <a:lstStyle/>
          <a:p>
            <a:fld id="{DB060697-95E8-4B5D-87C4-860AD406D48D}" type="slidenum">
              <a:rPr lang="en-GB" smtClean="0"/>
              <a:t>‹#›</a:t>
            </a:fld>
            <a:endParaRPr lang="en-GB"/>
          </a:p>
        </p:txBody>
      </p:sp>
    </p:spTree>
    <p:extLst>
      <p:ext uri="{BB962C8B-B14F-4D97-AF65-F5344CB8AC3E}">
        <p14:creationId xmlns:p14="http://schemas.microsoft.com/office/powerpoint/2010/main" val="13393527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3008D0-06B5-D265-9B0A-32E4337F01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1C21C3-D694-A389-F9E3-7350183092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3BF29A-59EF-B796-5BDC-8F453DD9B048}"/>
              </a:ext>
            </a:extLst>
          </p:cNvPr>
          <p:cNvSpPr>
            <a:spLocks noGrp="1"/>
          </p:cNvSpPr>
          <p:nvPr>
            <p:ph type="dt" sz="half" idx="10"/>
          </p:nvPr>
        </p:nvSpPr>
        <p:spPr/>
        <p:txBody>
          <a:bodyPr/>
          <a:lstStyle/>
          <a:p>
            <a:fld id="{7E71BA22-D28C-4498-B075-6B804155990F}" type="datetimeFigureOut">
              <a:rPr lang="en-GB" smtClean="0"/>
              <a:t>08/12/2023</a:t>
            </a:fld>
            <a:endParaRPr lang="en-GB"/>
          </a:p>
        </p:txBody>
      </p:sp>
      <p:sp>
        <p:nvSpPr>
          <p:cNvPr id="5" name="Footer Placeholder 4">
            <a:extLst>
              <a:ext uri="{FF2B5EF4-FFF2-40B4-BE49-F238E27FC236}">
                <a16:creationId xmlns:a16="http://schemas.microsoft.com/office/drawing/2014/main" id="{365DF587-5892-E0F3-483A-3CAC8A090B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878E32-4B76-D6BD-F633-796F2A764B7F}"/>
              </a:ext>
            </a:extLst>
          </p:cNvPr>
          <p:cNvSpPr>
            <a:spLocks noGrp="1"/>
          </p:cNvSpPr>
          <p:nvPr>
            <p:ph type="sldNum" sz="quarter" idx="12"/>
          </p:nvPr>
        </p:nvSpPr>
        <p:spPr/>
        <p:txBody>
          <a:bodyPr/>
          <a:lstStyle/>
          <a:p>
            <a:fld id="{DB060697-95E8-4B5D-87C4-860AD406D48D}" type="slidenum">
              <a:rPr lang="en-GB" smtClean="0"/>
              <a:t>‹#›</a:t>
            </a:fld>
            <a:endParaRPr lang="en-GB"/>
          </a:p>
        </p:txBody>
      </p:sp>
    </p:spTree>
    <p:extLst>
      <p:ext uri="{BB962C8B-B14F-4D97-AF65-F5344CB8AC3E}">
        <p14:creationId xmlns:p14="http://schemas.microsoft.com/office/powerpoint/2010/main" val="661571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28"/>
            <a:ext cx="9505950"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9" y="2781300"/>
            <a:ext cx="816186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9182" y="248908"/>
            <a:ext cx="318597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527054" y="6410325"/>
            <a:ext cx="2927349" cy="331788"/>
          </a:xfrm>
        </p:spPr>
        <p:txBody>
          <a:bodyPr/>
          <a:lstStyle>
            <a:lvl1pPr>
              <a:defRPr>
                <a:solidFill>
                  <a:schemeClr val="tx1"/>
                </a:solidFill>
              </a:defRPr>
            </a:lvl1pPr>
          </a:lstStyle>
          <a:p>
            <a:fld id="{1744C141-B97D-4979-AB76-E8E6AB76C28B}" type="datetime4">
              <a:rPr lang="en-GB" smtClean="0">
                <a:solidFill>
                  <a:srgbClr val="3F4548"/>
                </a:solidFill>
              </a:rPr>
              <a:pPr/>
              <a:t>08 December 2023</a:t>
            </a:fld>
            <a:endParaRPr lang="en-GB" dirty="0">
              <a:solidFill>
                <a:srgbClr val="3F4548"/>
              </a:solidFill>
            </a:endParaRPr>
          </a:p>
        </p:txBody>
      </p:sp>
    </p:spTree>
    <p:extLst>
      <p:ext uri="{BB962C8B-B14F-4D97-AF65-F5344CB8AC3E}">
        <p14:creationId xmlns:p14="http://schemas.microsoft.com/office/powerpoint/2010/main" val="3814738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8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28"/>
            <a:ext cx="9505950"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9" y="2781300"/>
            <a:ext cx="816186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9182" y="248908"/>
            <a:ext cx="318597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527054" y="6410325"/>
            <a:ext cx="2927349" cy="331788"/>
          </a:xfrm>
        </p:spPr>
        <p:txBody>
          <a:bodyPr/>
          <a:lstStyle>
            <a:lvl1pPr>
              <a:defRPr>
                <a:solidFill>
                  <a:schemeClr val="bg1"/>
                </a:solidFill>
              </a:defRPr>
            </a:lvl1pPr>
          </a:lstStyle>
          <a:p>
            <a:fld id="{1744C141-B97D-4979-AB76-E8E6AB76C28B}" type="datetime4">
              <a:rPr lang="en-GB" smtClean="0">
                <a:solidFill>
                  <a:prstClr val="white"/>
                </a:solidFill>
              </a:rPr>
              <a:pPr/>
              <a:t>08 December 2023</a:t>
            </a:fld>
            <a:endParaRPr lang="en-GB" dirty="0">
              <a:solidFill>
                <a:prstClr val="white"/>
              </a:solidFill>
            </a:endParaRPr>
          </a:p>
        </p:txBody>
      </p:sp>
    </p:spTree>
    <p:extLst>
      <p:ext uri="{BB962C8B-B14F-4D97-AF65-F5344CB8AC3E}">
        <p14:creationId xmlns:p14="http://schemas.microsoft.com/office/powerpoint/2010/main" val="2553323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9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28"/>
            <a:ext cx="9505950" cy="1295399"/>
          </a:xfrm>
        </p:spPr>
        <p:txBody>
          <a:bodyPr anchor="t"/>
          <a:lstStyle>
            <a:lvl1pPr>
              <a:defRPr sz="3600"/>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9" y="2781300"/>
            <a:ext cx="816186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9182" y="248908"/>
            <a:ext cx="3185973" cy="1053755"/>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Grp="1" noChangeArrowheads="1"/>
          </p:cNvSpPr>
          <p:nvPr>
            <p:ph type="dt" sz="half" idx="2"/>
          </p:nvPr>
        </p:nvSpPr>
        <p:spPr>
          <a:xfrm>
            <a:off x="527056" y="6410352"/>
            <a:ext cx="1846689" cy="300075"/>
          </a:xfrm>
          <a:gradFill>
            <a:gsLst>
              <a:gs pos="0">
                <a:schemeClr val="bg2">
                  <a:alpha val="53000"/>
                </a:schemeClr>
              </a:gs>
              <a:gs pos="100000">
                <a:schemeClr val="bg1">
                  <a:alpha val="54000"/>
                </a:schemeClr>
              </a:gs>
            </a:gsLst>
            <a:lin ang="5400000" scaled="0"/>
          </a:gradFill>
          <a:effectLst>
            <a:softEdge rad="31750"/>
          </a:effectLst>
        </p:spPr>
        <p:txBody>
          <a:bodyPr/>
          <a:lstStyle>
            <a:lvl1pPr>
              <a:defRPr>
                <a:solidFill>
                  <a:schemeClr val="tx1"/>
                </a:solidFill>
              </a:defRPr>
            </a:lvl1pPr>
          </a:lstStyle>
          <a:p>
            <a:fld id="{1744C141-B97D-4979-AB76-E8E6AB76C28B}" type="datetime4">
              <a:rPr lang="en-GB" smtClean="0">
                <a:solidFill>
                  <a:srgbClr val="3F4548"/>
                </a:solidFill>
              </a:rPr>
              <a:pPr/>
              <a:t>08 December 2023</a:t>
            </a:fld>
            <a:endParaRPr lang="en-GB" dirty="0">
              <a:solidFill>
                <a:srgbClr val="3F4548"/>
              </a:solidFill>
            </a:endParaRPr>
          </a:p>
        </p:txBody>
      </p:sp>
    </p:spTree>
    <p:extLst>
      <p:ext uri="{BB962C8B-B14F-4D97-AF65-F5344CB8AC3E}">
        <p14:creationId xmlns:p14="http://schemas.microsoft.com/office/powerpoint/2010/main" val="417134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27054" y="1597050"/>
            <a:ext cx="11055349"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C1242CF-12C1-4411-B532-E91306108269}" type="datetime4">
              <a:rPr lang="en-GB">
                <a:solidFill>
                  <a:srgbClr val="3F4548"/>
                </a:solidFill>
              </a:rPr>
              <a:pPr/>
              <a:t>08 December 2023</a:t>
            </a:fld>
            <a:endParaRPr lang="en-GB" dirty="0">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dirty="0"/>
          </a:p>
        </p:txBody>
      </p:sp>
    </p:spTree>
    <p:extLst>
      <p:ext uri="{BB962C8B-B14F-4D97-AF65-F5344CB8AC3E}">
        <p14:creationId xmlns:p14="http://schemas.microsoft.com/office/powerpoint/2010/main" val="2093635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3.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4" y="404813"/>
            <a:ext cx="1105534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27054" y="1557338"/>
            <a:ext cx="11055349"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527053" y="6410325"/>
            <a:ext cx="2688166"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08 December 2023</a:t>
            </a:fld>
            <a:endParaRPr lang="en-GB" dirty="0">
              <a:solidFill>
                <a:srgbClr val="3F4548"/>
              </a:solidFill>
            </a:endParaRPr>
          </a:p>
        </p:txBody>
      </p:sp>
      <p:sp>
        <p:nvSpPr>
          <p:cNvPr id="1029" name="Rectangle 5"/>
          <p:cNvSpPr>
            <a:spLocks noGrp="1" noChangeArrowheads="1"/>
          </p:cNvSpPr>
          <p:nvPr>
            <p:ph type="ftr" sz="quarter" idx="3"/>
          </p:nvPr>
        </p:nvSpPr>
        <p:spPr bwMode="auto">
          <a:xfrm>
            <a:off x="3215236" y="6410325"/>
            <a:ext cx="5761567"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pPr fontAlgn="base">
              <a:spcBef>
                <a:spcPct val="0"/>
              </a:spcBef>
              <a:spcAft>
                <a:spcPct val="0"/>
              </a:spcAft>
            </a:pPr>
            <a:endParaRPr lang="en-GB" dirty="0"/>
          </a:p>
        </p:txBody>
      </p:sp>
      <p:sp>
        <p:nvSpPr>
          <p:cNvPr id="1030" name="Rectangle 6"/>
          <p:cNvSpPr>
            <a:spLocks noGrp="1" noChangeArrowheads="1"/>
          </p:cNvSpPr>
          <p:nvPr>
            <p:ph type="sldNum" sz="quarter" idx="4"/>
          </p:nvPr>
        </p:nvSpPr>
        <p:spPr bwMode="auto">
          <a:xfrm>
            <a:off x="10801351" y="6402416"/>
            <a:ext cx="86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1031" name="Line 7"/>
          <p:cNvSpPr>
            <a:spLocks noChangeShapeType="1"/>
          </p:cNvSpPr>
          <p:nvPr/>
        </p:nvSpPr>
        <p:spPr bwMode="auto">
          <a:xfrm>
            <a:off x="624436" y="6329363"/>
            <a:ext cx="10943167" cy="0"/>
          </a:xfrm>
          <a:prstGeom prst="line">
            <a:avLst/>
          </a:prstGeom>
          <a:noFill/>
          <a:ln w="12700">
            <a:solidFill>
              <a:srgbClr val="8F469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dirty="0">
              <a:solidFill>
                <a:srgbClr val="3F4548"/>
              </a:solidFill>
            </a:endParaRPr>
          </a:p>
        </p:txBody>
      </p:sp>
      <p:grpSp>
        <p:nvGrpSpPr>
          <p:cNvPr id="10" name="Group 64"/>
          <p:cNvGrpSpPr/>
          <p:nvPr/>
        </p:nvGrpSpPr>
        <p:grpSpPr>
          <a:xfrm>
            <a:off x="-3861359" y="0"/>
            <a:ext cx="3714777"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pPr fontAlgn="base">
                <a:spcBef>
                  <a:spcPct val="0"/>
                </a:spcBef>
                <a:spcAft>
                  <a:spcPct val="0"/>
                </a:spcAft>
              </a:pPr>
              <a:r>
                <a:rPr lang="en-GB" sz="1000" b="1" dirty="0">
                  <a:solidFill>
                    <a:srgbClr val="113458"/>
                  </a:solidFill>
                </a:rPr>
                <a:t>Colour palette for PowerPoint presentations</a:t>
              </a:r>
              <a:endParaRPr lang="en-US" sz="1000" b="1" dirty="0">
                <a:solidFill>
                  <a:srgbClr val="113458"/>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Dark blue</a:t>
                </a:r>
              </a:p>
              <a:p>
                <a:pPr fontAlgn="base">
                  <a:spcBef>
                    <a:spcPct val="0"/>
                  </a:spcBef>
                  <a:spcAft>
                    <a:spcPct val="0"/>
                  </a:spcAft>
                </a:pPr>
                <a:r>
                  <a:rPr lang="en-GB" sz="1000" dirty="0">
                    <a:solidFill>
                      <a:srgbClr val="3F4548"/>
                    </a:solidFill>
                  </a:rPr>
                  <a:t>R17  G52  B88</a:t>
                </a:r>
                <a:endParaRPr lang="en-US" sz="1000" dirty="0">
                  <a:solidFill>
                    <a:srgbClr val="3F4548"/>
                  </a:solidFill>
                </a:endParaRPr>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Gold</a:t>
                </a:r>
              </a:p>
              <a:p>
                <a:pPr fontAlgn="base">
                  <a:spcBef>
                    <a:spcPct val="0"/>
                  </a:spcBef>
                  <a:spcAft>
                    <a:spcPct val="0"/>
                  </a:spcAft>
                </a:pPr>
                <a:r>
                  <a:rPr lang="en-GB" sz="1000" dirty="0">
                    <a:solidFill>
                      <a:srgbClr val="3F4548"/>
                    </a:solidFill>
                  </a:rPr>
                  <a:t>R217  G171  B22</a:t>
                </a:r>
                <a:endParaRPr lang="en-US" sz="800" dirty="0">
                  <a:solidFill>
                    <a:srgbClr val="3F4548"/>
                  </a:solidFill>
                </a:endParaRPr>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Mid blue</a:t>
                </a:r>
              </a:p>
              <a:p>
                <a:pPr fontAlgn="base">
                  <a:spcBef>
                    <a:spcPct val="0"/>
                  </a:spcBef>
                  <a:spcAft>
                    <a:spcPct val="0"/>
                  </a:spcAft>
                </a:pPr>
                <a:r>
                  <a:rPr lang="en-GB" sz="1000" dirty="0">
                    <a:solidFill>
                      <a:srgbClr val="3F4548"/>
                    </a:solidFill>
                  </a:rPr>
                  <a:t>R64  G150  B184</a:t>
                </a:r>
                <a:endParaRPr lang="en-US" sz="1000" dirty="0">
                  <a:solidFill>
                    <a:srgbClr val="3F4548"/>
                  </a:solidFill>
                </a:endParaRPr>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pPr fontAlgn="base">
                <a:spcBef>
                  <a:spcPct val="0"/>
                </a:spcBef>
                <a:spcAft>
                  <a:spcPct val="0"/>
                </a:spcAft>
              </a:pPr>
              <a:r>
                <a:rPr lang="en-GB" sz="1000" b="1" dirty="0">
                  <a:solidFill>
                    <a:srgbClr val="8F4693"/>
                  </a:solidFill>
                </a:rPr>
                <a:t>Secondary colour palette</a:t>
              </a:r>
              <a:endParaRPr lang="en-US" sz="1000" b="1" dirty="0">
                <a:solidFill>
                  <a:srgbClr val="8F4693"/>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fontAlgn="base">
                <a:spcBef>
                  <a:spcPct val="0"/>
                </a:spcBef>
                <a:spcAft>
                  <a:spcPct val="0"/>
                </a:spcAft>
                <a:tabLst>
                  <a:tab pos="2419350" algn="l"/>
                </a:tabLst>
              </a:pPr>
              <a:r>
                <a:rPr lang="en-GB" sz="1000" b="1" dirty="0">
                  <a:solidFill>
                    <a:srgbClr val="8F4693"/>
                  </a:solidFill>
                </a:rPr>
                <a:t>Primary colour palette</a:t>
              </a:r>
              <a:endParaRPr lang="en-US" sz="1000" b="1" dirty="0">
                <a:solidFill>
                  <a:srgbClr val="8F4693"/>
                </a:solidFill>
              </a:endParaRPr>
            </a:p>
          </p:txBody>
        </p:sp>
        <p:grpSp>
          <p:nvGrpSpPr>
            <p:cNvPr id="19"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Light grey</a:t>
                </a:r>
              </a:p>
              <a:p>
                <a:pPr fontAlgn="base">
                  <a:spcBef>
                    <a:spcPct val="0"/>
                  </a:spcBef>
                  <a:spcAft>
                    <a:spcPct val="0"/>
                  </a:spcAft>
                </a:pPr>
                <a:r>
                  <a:rPr lang="en-GB" sz="1000" dirty="0">
                    <a:solidFill>
                      <a:srgbClr val="3F4548"/>
                    </a:solidFill>
                  </a:rPr>
                  <a:t>R220  G221  B217</a:t>
                </a:r>
                <a:endParaRPr lang="en-US" sz="1000" dirty="0">
                  <a:solidFill>
                    <a:srgbClr val="3F4548"/>
                  </a:solidFill>
                </a:endParaRPr>
              </a:p>
            </p:txBody>
          </p:sp>
        </p:gr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Pea green</a:t>
                </a:r>
              </a:p>
              <a:p>
                <a:pPr fontAlgn="base">
                  <a:spcBef>
                    <a:spcPct val="0"/>
                  </a:spcBef>
                  <a:spcAft>
                    <a:spcPct val="0"/>
                  </a:spcAft>
                </a:pPr>
                <a:r>
                  <a:rPr lang="en-GB" sz="1000" dirty="0">
                    <a:solidFill>
                      <a:srgbClr val="3F4548"/>
                    </a:solidFill>
                  </a:rPr>
                  <a:t>R121  G163  B42</a:t>
                </a:r>
                <a:endParaRPr lang="en-US" sz="1000" dirty="0">
                  <a:solidFill>
                    <a:srgbClr val="3F4548"/>
                  </a:solidFill>
                </a:endParaRPr>
              </a:p>
            </p:txBody>
          </p:sp>
        </p:grpSp>
        <p:grpSp>
          <p:nvGrpSpPr>
            <p:cNvPr id="21"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Forest green</a:t>
                </a:r>
              </a:p>
              <a:p>
                <a:pPr fontAlgn="base">
                  <a:spcBef>
                    <a:spcPct val="0"/>
                  </a:spcBef>
                  <a:spcAft>
                    <a:spcPct val="0"/>
                  </a:spcAft>
                </a:pPr>
                <a:r>
                  <a:rPr lang="en-GB" sz="1000" dirty="0">
                    <a:solidFill>
                      <a:srgbClr val="3F4548"/>
                    </a:solidFill>
                  </a:rPr>
                  <a:t>R0 G132  B82</a:t>
                </a:r>
                <a:endParaRPr lang="en-US" sz="1000" dirty="0">
                  <a:solidFill>
                    <a:srgbClr val="3F4548"/>
                  </a:solidFill>
                </a:endParaRPr>
              </a:p>
            </p:txBody>
          </p:sp>
        </p:gr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Bottle green</a:t>
                </a:r>
              </a:p>
              <a:p>
                <a:pPr fontAlgn="base">
                  <a:spcBef>
                    <a:spcPct val="0"/>
                  </a:spcBef>
                  <a:spcAft>
                    <a:spcPct val="0"/>
                  </a:spcAft>
                </a:pPr>
                <a:r>
                  <a:rPr lang="en-GB" sz="1000" dirty="0">
                    <a:solidFill>
                      <a:srgbClr val="3F4548"/>
                    </a:solidFill>
                  </a:rPr>
                  <a:t>R17  G179  B162</a:t>
                </a:r>
                <a:endParaRPr lang="en-US" sz="1000" dirty="0">
                  <a:solidFill>
                    <a:srgbClr val="3F4548"/>
                  </a:solidFill>
                </a:endParaRPr>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Cyan</a:t>
                </a:r>
              </a:p>
              <a:p>
                <a:pPr fontAlgn="base">
                  <a:spcBef>
                    <a:spcPct val="0"/>
                  </a:spcBef>
                  <a:spcAft>
                    <a:spcPct val="0"/>
                  </a:spcAft>
                </a:pPr>
                <a:r>
                  <a:rPr lang="en-GB" sz="1000" dirty="0">
                    <a:solidFill>
                      <a:srgbClr val="3F4548"/>
                    </a:solidFill>
                  </a:rPr>
                  <a:t>R0  G156  B200</a:t>
                </a:r>
                <a:endParaRPr lang="en-US" sz="1000" dirty="0">
                  <a:solidFill>
                    <a:srgbClr val="3F4548"/>
                  </a:solidFill>
                </a:endParaRPr>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Light blue</a:t>
                </a:r>
              </a:p>
              <a:p>
                <a:pPr fontAlgn="base">
                  <a:spcBef>
                    <a:spcPct val="0"/>
                  </a:spcBef>
                  <a:spcAft>
                    <a:spcPct val="0"/>
                  </a:spcAft>
                </a:pPr>
                <a:r>
                  <a:rPr lang="en-GB" sz="1000" dirty="0">
                    <a:solidFill>
                      <a:srgbClr val="3F4548"/>
                    </a:solidFill>
                  </a:rPr>
                  <a:t>R124  G179  B225</a:t>
                </a:r>
                <a:endParaRPr lang="en-US" sz="1000" dirty="0">
                  <a:solidFill>
                    <a:srgbClr val="3F4548"/>
                  </a:solidFill>
                </a:endParaRPr>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Violet</a:t>
                </a:r>
              </a:p>
              <a:p>
                <a:pPr fontAlgn="base">
                  <a:spcBef>
                    <a:spcPct val="0"/>
                  </a:spcBef>
                  <a:spcAft>
                    <a:spcPct val="0"/>
                  </a:spcAft>
                </a:pPr>
                <a:r>
                  <a:rPr lang="en-GB" sz="1000" dirty="0">
                    <a:solidFill>
                      <a:srgbClr val="3F4548"/>
                    </a:solidFill>
                  </a:rPr>
                  <a:t>R128  G118  B207</a:t>
                </a:r>
                <a:endParaRPr lang="en-US" sz="1000" dirty="0">
                  <a:solidFill>
                    <a:srgbClr val="3F4548"/>
                  </a:solidFill>
                </a:endParaRPr>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Purple</a:t>
                </a:r>
              </a:p>
              <a:p>
                <a:pPr fontAlgn="base">
                  <a:spcBef>
                    <a:spcPct val="0"/>
                  </a:spcBef>
                  <a:spcAft>
                    <a:spcPct val="0"/>
                  </a:spcAft>
                </a:pPr>
                <a:r>
                  <a:rPr lang="en-GB" sz="1000" dirty="0">
                    <a:solidFill>
                      <a:srgbClr val="3F4548"/>
                    </a:solidFill>
                  </a:rPr>
                  <a:t>R143  G70  B147</a:t>
                </a:r>
                <a:endParaRPr lang="en-US" sz="1000" dirty="0">
                  <a:solidFill>
                    <a:srgbClr val="3F4548"/>
                  </a:solidFill>
                </a:endParaRPr>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Fuscia</a:t>
                </a:r>
              </a:p>
              <a:p>
                <a:pPr fontAlgn="base">
                  <a:spcBef>
                    <a:spcPct val="0"/>
                  </a:spcBef>
                  <a:spcAft>
                    <a:spcPct val="0"/>
                  </a:spcAft>
                </a:pPr>
                <a:r>
                  <a:rPr lang="en-GB" sz="1000" dirty="0">
                    <a:solidFill>
                      <a:srgbClr val="3F4548"/>
                    </a:solidFill>
                  </a:rPr>
                  <a:t>R233  G69  B140</a:t>
                </a:r>
                <a:endParaRPr lang="en-US" sz="1000" dirty="0">
                  <a:solidFill>
                    <a:srgbClr val="3F4548"/>
                  </a:solidFill>
                </a:endParaRPr>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Red</a:t>
                </a:r>
              </a:p>
              <a:p>
                <a:pPr fontAlgn="base">
                  <a:spcBef>
                    <a:spcPct val="0"/>
                  </a:spcBef>
                  <a:spcAft>
                    <a:spcPct val="0"/>
                  </a:spcAft>
                </a:pPr>
                <a:r>
                  <a:rPr lang="en-GB" sz="1000" dirty="0">
                    <a:solidFill>
                      <a:srgbClr val="3F4548"/>
                    </a:solidFill>
                  </a:rPr>
                  <a:t>R200  G30  B69</a:t>
                </a:r>
                <a:endParaRPr lang="en-US" sz="1000" dirty="0">
                  <a:solidFill>
                    <a:srgbClr val="3F4548"/>
                  </a:solidFill>
                </a:endParaRPr>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Orange</a:t>
                </a:r>
              </a:p>
              <a:p>
                <a:pPr fontAlgn="base">
                  <a:spcBef>
                    <a:spcPct val="0"/>
                  </a:spcBef>
                  <a:spcAft>
                    <a:spcPct val="0"/>
                  </a:spcAft>
                </a:pPr>
                <a:r>
                  <a:rPr lang="en-GB" sz="1000" dirty="0">
                    <a:solidFill>
                      <a:srgbClr val="3F4548"/>
                    </a:solidFill>
                  </a:rPr>
                  <a:t>R238  G116  29</a:t>
                </a:r>
                <a:endParaRPr lang="en-US" sz="1000" dirty="0">
                  <a:solidFill>
                    <a:srgbClr val="3F4548"/>
                  </a:solidFill>
                </a:endParaRPr>
              </a:p>
            </p:txBody>
          </p:sp>
        </p:grpSp>
      </p:grpSp>
      <p:sp>
        <p:nvSpPr>
          <p:cNvPr id="58" name="Rectangle 57"/>
          <p:cNvSpPr/>
          <p:nvPr/>
        </p:nvSpPr>
        <p:spPr>
          <a:xfrm>
            <a:off x="-3679277" y="2351160"/>
            <a:ext cx="381003"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59" name="TextBox 58"/>
          <p:cNvSpPr txBox="1"/>
          <p:nvPr/>
        </p:nvSpPr>
        <p:spPr>
          <a:xfrm>
            <a:off x="-3081267" y="2348907"/>
            <a:ext cx="2952774"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Dark grey</a:t>
            </a:r>
          </a:p>
          <a:p>
            <a:pPr fontAlgn="base">
              <a:spcBef>
                <a:spcPct val="0"/>
              </a:spcBef>
              <a:spcAft>
                <a:spcPct val="0"/>
              </a:spcAft>
            </a:pPr>
            <a:r>
              <a:rPr lang="en-GB" sz="1000" dirty="0">
                <a:solidFill>
                  <a:srgbClr val="3F4548"/>
                </a:solidFill>
              </a:rPr>
              <a:t>R63  G69  B72</a:t>
            </a:r>
            <a:endParaRPr lang="en-US" sz="1000" dirty="0">
              <a:solidFill>
                <a:srgbClr val="3F4548"/>
              </a:solidFill>
            </a:endParaRPr>
          </a:p>
        </p:txBody>
      </p:sp>
    </p:spTree>
    <p:extLst>
      <p:ext uri="{BB962C8B-B14F-4D97-AF65-F5344CB8AC3E}">
        <p14:creationId xmlns:p14="http://schemas.microsoft.com/office/powerpoint/2010/main" val="42676841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rgbClr val="8F4693"/>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rgbClr val="8F4693"/>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rgbClr val="8F4693"/>
        </a:buClr>
        <a:buChar char="•"/>
        <a:defRPr>
          <a:solidFill>
            <a:srgbClr val="3F4548"/>
          </a:solidFill>
          <a:latin typeface="+mn-lt"/>
          <a:cs typeface="+mn-cs"/>
        </a:defRPr>
      </a:lvl3pPr>
      <a:lvl4pPr marL="1433513" indent="-182563" algn="l" rtl="0" eaLnBrk="1" fontAlgn="base" hangingPunct="1">
        <a:spcBef>
          <a:spcPct val="50000"/>
        </a:spcBef>
        <a:spcAft>
          <a:spcPct val="0"/>
        </a:spcAft>
        <a:buClr>
          <a:srgbClr val="8F4693"/>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rgbClr val="8F4693"/>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2" y="404813"/>
            <a:ext cx="1105534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27052" y="1557338"/>
            <a:ext cx="11055349"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527052" y="6410325"/>
            <a:ext cx="2688166"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08 December 2023</a:t>
            </a:fld>
            <a:endParaRPr lang="en-GB" dirty="0">
              <a:solidFill>
                <a:srgbClr val="3F4548"/>
              </a:solidFill>
            </a:endParaRPr>
          </a:p>
        </p:txBody>
      </p:sp>
      <p:sp>
        <p:nvSpPr>
          <p:cNvPr id="1029" name="Rectangle 5"/>
          <p:cNvSpPr>
            <a:spLocks noGrp="1" noChangeArrowheads="1"/>
          </p:cNvSpPr>
          <p:nvPr>
            <p:ph type="ftr" sz="quarter" idx="3"/>
          </p:nvPr>
        </p:nvSpPr>
        <p:spPr bwMode="auto">
          <a:xfrm>
            <a:off x="3215219" y="6410325"/>
            <a:ext cx="5761567"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pPr fontAlgn="base">
              <a:spcBef>
                <a:spcPct val="0"/>
              </a:spcBef>
              <a:spcAft>
                <a:spcPct val="0"/>
              </a:spcAft>
            </a:pPr>
            <a:endParaRPr lang="en-GB"/>
          </a:p>
        </p:txBody>
      </p:sp>
      <p:sp>
        <p:nvSpPr>
          <p:cNvPr id="1030" name="Rectangle 6"/>
          <p:cNvSpPr>
            <a:spLocks noGrp="1" noChangeArrowheads="1"/>
          </p:cNvSpPr>
          <p:nvPr>
            <p:ph type="sldNum" sz="quarter" idx="4"/>
          </p:nvPr>
        </p:nvSpPr>
        <p:spPr bwMode="auto">
          <a:xfrm>
            <a:off x="10801351" y="6402390"/>
            <a:ext cx="86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1031" name="Line 7"/>
          <p:cNvSpPr>
            <a:spLocks noChangeShapeType="1"/>
          </p:cNvSpPr>
          <p:nvPr/>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a:solidFill>
                <a:srgbClr val="3F4548"/>
              </a:solidFill>
            </a:endParaRPr>
          </a:p>
        </p:txBody>
      </p:sp>
      <p:grpSp>
        <p:nvGrpSpPr>
          <p:cNvPr id="10" name="Group 64"/>
          <p:cNvGrpSpPr/>
          <p:nvPr/>
        </p:nvGrpSpPr>
        <p:grpSpPr>
          <a:xfrm>
            <a:off x="-3861359" y="0"/>
            <a:ext cx="3714777"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pPr fontAlgn="base">
                <a:spcBef>
                  <a:spcPct val="0"/>
                </a:spcBef>
                <a:spcAft>
                  <a:spcPct val="0"/>
                </a:spcAft>
              </a:pPr>
              <a:r>
                <a:rPr lang="en-GB" sz="1000" b="1" dirty="0">
                  <a:solidFill>
                    <a:srgbClr val="113458"/>
                  </a:solidFill>
                </a:rPr>
                <a:t>Colour palette for PowerPoint presentations</a:t>
              </a:r>
              <a:endParaRPr lang="en-US" sz="1000" b="1" dirty="0">
                <a:solidFill>
                  <a:srgbClr val="113458"/>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Dark blue</a:t>
                </a:r>
              </a:p>
              <a:p>
                <a:pPr fontAlgn="base">
                  <a:spcBef>
                    <a:spcPct val="0"/>
                  </a:spcBef>
                  <a:spcAft>
                    <a:spcPct val="0"/>
                  </a:spcAft>
                </a:pPr>
                <a:r>
                  <a:rPr lang="en-GB" sz="1000" dirty="0">
                    <a:solidFill>
                      <a:srgbClr val="3F4548"/>
                    </a:solidFill>
                  </a:rPr>
                  <a:t>R17  G52  B88</a:t>
                </a:r>
                <a:endParaRPr lang="en-US" sz="1000" dirty="0">
                  <a:solidFill>
                    <a:srgbClr val="3F4548"/>
                  </a:solidFill>
                </a:endParaRPr>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Gold</a:t>
                </a:r>
              </a:p>
              <a:p>
                <a:pPr fontAlgn="base">
                  <a:spcBef>
                    <a:spcPct val="0"/>
                  </a:spcBef>
                  <a:spcAft>
                    <a:spcPct val="0"/>
                  </a:spcAft>
                </a:pPr>
                <a:r>
                  <a:rPr lang="en-GB" sz="1000" dirty="0">
                    <a:solidFill>
                      <a:srgbClr val="3F4548"/>
                    </a:solidFill>
                  </a:rPr>
                  <a:t>R217  G171  B22</a:t>
                </a:r>
                <a:endParaRPr lang="en-US" sz="800" dirty="0">
                  <a:solidFill>
                    <a:srgbClr val="3F4548"/>
                  </a:solidFill>
                </a:endParaRPr>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Mid blue</a:t>
                </a:r>
              </a:p>
              <a:p>
                <a:pPr fontAlgn="base">
                  <a:spcBef>
                    <a:spcPct val="0"/>
                  </a:spcBef>
                  <a:spcAft>
                    <a:spcPct val="0"/>
                  </a:spcAft>
                </a:pPr>
                <a:r>
                  <a:rPr lang="en-GB" sz="1000" dirty="0">
                    <a:solidFill>
                      <a:srgbClr val="3F4548"/>
                    </a:solidFill>
                  </a:rPr>
                  <a:t>R64  G150  B184</a:t>
                </a:r>
                <a:endParaRPr lang="en-US" sz="1000" dirty="0">
                  <a:solidFill>
                    <a:srgbClr val="3F4548"/>
                  </a:solidFill>
                </a:endParaRPr>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pPr fontAlgn="base">
                <a:spcBef>
                  <a:spcPct val="0"/>
                </a:spcBef>
                <a:spcAft>
                  <a:spcPct val="0"/>
                </a:spcAft>
              </a:pPr>
              <a:r>
                <a:rPr lang="en-GB" sz="1000" b="1" dirty="0">
                  <a:solidFill>
                    <a:srgbClr val="4096B8"/>
                  </a:solidFill>
                </a:rPr>
                <a:t>Secondary colour palette</a:t>
              </a:r>
              <a:endParaRPr lang="en-US" sz="1000" b="1" dirty="0">
                <a:solidFill>
                  <a:srgbClr val="4096B8"/>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fontAlgn="base">
                <a:spcBef>
                  <a:spcPct val="0"/>
                </a:spcBef>
                <a:spcAft>
                  <a:spcPct val="0"/>
                </a:spcAft>
                <a:tabLst>
                  <a:tab pos="2419350" algn="l"/>
                </a:tabLst>
              </a:pPr>
              <a:r>
                <a:rPr lang="en-GB" sz="1000" b="1" dirty="0">
                  <a:solidFill>
                    <a:srgbClr val="4096B8"/>
                  </a:solidFill>
                </a:rPr>
                <a:t>Primary colour palette</a:t>
              </a:r>
              <a:endParaRPr lang="en-US" sz="1000" b="1" dirty="0">
                <a:solidFill>
                  <a:srgbClr val="4096B8"/>
                </a:solidFill>
              </a:endParaRPr>
            </a:p>
          </p:txBody>
        </p:sp>
        <p:grpSp>
          <p:nvGrpSpPr>
            <p:cNvPr id="19"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Light grey</a:t>
                </a:r>
              </a:p>
              <a:p>
                <a:pPr fontAlgn="base">
                  <a:spcBef>
                    <a:spcPct val="0"/>
                  </a:spcBef>
                  <a:spcAft>
                    <a:spcPct val="0"/>
                  </a:spcAft>
                </a:pPr>
                <a:r>
                  <a:rPr lang="en-GB" sz="1000" dirty="0">
                    <a:solidFill>
                      <a:srgbClr val="3F4548"/>
                    </a:solidFill>
                  </a:rPr>
                  <a:t>R220  G221  B217</a:t>
                </a:r>
                <a:endParaRPr lang="en-US" sz="1000" dirty="0">
                  <a:solidFill>
                    <a:srgbClr val="3F4548"/>
                  </a:solidFill>
                </a:endParaRPr>
              </a:p>
            </p:txBody>
          </p:sp>
        </p:gr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Pea green</a:t>
                </a:r>
              </a:p>
              <a:p>
                <a:pPr fontAlgn="base">
                  <a:spcBef>
                    <a:spcPct val="0"/>
                  </a:spcBef>
                  <a:spcAft>
                    <a:spcPct val="0"/>
                  </a:spcAft>
                </a:pPr>
                <a:r>
                  <a:rPr lang="en-GB" sz="1000" dirty="0">
                    <a:solidFill>
                      <a:srgbClr val="3F4548"/>
                    </a:solidFill>
                  </a:rPr>
                  <a:t>R121  G163  B42</a:t>
                </a:r>
                <a:endParaRPr lang="en-US" sz="1000" dirty="0">
                  <a:solidFill>
                    <a:srgbClr val="3F4548"/>
                  </a:solidFill>
                </a:endParaRPr>
              </a:p>
            </p:txBody>
          </p:sp>
        </p:grpSp>
        <p:grpSp>
          <p:nvGrpSpPr>
            <p:cNvPr id="21"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Forest green</a:t>
                </a:r>
              </a:p>
              <a:p>
                <a:pPr fontAlgn="base">
                  <a:spcBef>
                    <a:spcPct val="0"/>
                  </a:spcBef>
                  <a:spcAft>
                    <a:spcPct val="0"/>
                  </a:spcAft>
                </a:pPr>
                <a:r>
                  <a:rPr lang="en-GB" sz="1000" dirty="0">
                    <a:solidFill>
                      <a:srgbClr val="3F4548"/>
                    </a:solidFill>
                  </a:rPr>
                  <a:t>R0 G132  B82</a:t>
                </a:r>
                <a:endParaRPr lang="en-US" sz="1000" dirty="0">
                  <a:solidFill>
                    <a:srgbClr val="3F4548"/>
                  </a:solidFill>
                </a:endParaRPr>
              </a:p>
            </p:txBody>
          </p:sp>
        </p:gr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Bottle green</a:t>
                </a:r>
              </a:p>
              <a:p>
                <a:pPr fontAlgn="base">
                  <a:spcBef>
                    <a:spcPct val="0"/>
                  </a:spcBef>
                  <a:spcAft>
                    <a:spcPct val="0"/>
                  </a:spcAft>
                </a:pPr>
                <a:r>
                  <a:rPr lang="en-GB" sz="1000" dirty="0">
                    <a:solidFill>
                      <a:srgbClr val="3F4548"/>
                    </a:solidFill>
                  </a:rPr>
                  <a:t>R17  G179  B162</a:t>
                </a:r>
                <a:endParaRPr lang="en-US" sz="1000" dirty="0">
                  <a:solidFill>
                    <a:srgbClr val="3F4548"/>
                  </a:solidFill>
                </a:endParaRPr>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Cyan</a:t>
                </a:r>
              </a:p>
              <a:p>
                <a:pPr fontAlgn="base">
                  <a:spcBef>
                    <a:spcPct val="0"/>
                  </a:spcBef>
                  <a:spcAft>
                    <a:spcPct val="0"/>
                  </a:spcAft>
                </a:pPr>
                <a:r>
                  <a:rPr lang="en-GB" sz="1000" dirty="0">
                    <a:solidFill>
                      <a:srgbClr val="3F4548"/>
                    </a:solidFill>
                  </a:rPr>
                  <a:t>R0  G156  B200</a:t>
                </a:r>
                <a:endParaRPr lang="en-US" sz="1000" dirty="0">
                  <a:solidFill>
                    <a:srgbClr val="3F4548"/>
                  </a:solidFill>
                </a:endParaRPr>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Light blue</a:t>
                </a:r>
              </a:p>
              <a:p>
                <a:pPr fontAlgn="base">
                  <a:spcBef>
                    <a:spcPct val="0"/>
                  </a:spcBef>
                  <a:spcAft>
                    <a:spcPct val="0"/>
                  </a:spcAft>
                </a:pPr>
                <a:r>
                  <a:rPr lang="en-GB" sz="1000" dirty="0">
                    <a:solidFill>
                      <a:srgbClr val="3F4548"/>
                    </a:solidFill>
                  </a:rPr>
                  <a:t>R124  G179  B225</a:t>
                </a:r>
                <a:endParaRPr lang="en-US" sz="1000" dirty="0">
                  <a:solidFill>
                    <a:srgbClr val="3F4548"/>
                  </a:solidFill>
                </a:endParaRPr>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Violet</a:t>
                </a:r>
              </a:p>
              <a:p>
                <a:pPr fontAlgn="base">
                  <a:spcBef>
                    <a:spcPct val="0"/>
                  </a:spcBef>
                  <a:spcAft>
                    <a:spcPct val="0"/>
                  </a:spcAft>
                </a:pPr>
                <a:r>
                  <a:rPr lang="en-GB" sz="1000" dirty="0">
                    <a:solidFill>
                      <a:srgbClr val="3F4548"/>
                    </a:solidFill>
                  </a:rPr>
                  <a:t>R128  G118  B207</a:t>
                </a:r>
                <a:endParaRPr lang="en-US" sz="1000" dirty="0">
                  <a:solidFill>
                    <a:srgbClr val="3F4548"/>
                  </a:solidFill>
                </a:endParaRPr>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Purple</a:t>
                </a:r>
              </a:p>
              <a:p>
                <a:pPr fontAlgn="base">
                  <a:spcBef>
                    <a:spcPct val="0"/>
                  </a:spcBef>
                  <a:spcAft>
                    <a:spcPct val="0"/>
                  </a:spcAft>
                </a:pPr>
                <a:r>
                  <a:rPr lang="en-GB" sz="1000" dirty="0">
                    <a:solidFill>
                      <a:srgbClr val="3F4548"/>
                    </a:solidFill>
                  </a:rPr>
                  <a:t>R143  G70  B147</a:t>
                </a:r>
                <a:endParaRPr lang="en-US" sz="1000" dirty="0">
                  <a:solidFill>
                    <a:srgbClr val="3F4548"/>
                  </a:solidFill>
                </a:endParaRPr>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err="1">
                    <a:solidFill>
                      <a:srgbClr val="3F4548"/>
                    </a:solidFill>
                  </a:rPr>
                  <a:t>Fuscia</a:t>
                </a:r>
                <a:endParaRPr lang="en-GB" sz="1000" dirty="0">
                  <a:solidFill>
                    <a:srgbClr val="3F4548"/>
                  </a:solidFill>
                </a:endParaRPr>
              </a:p>
              <a:p>
                <a:pPr fontAlgn="base">
                  <a:spcBef>
                    <a:spcPct val="0"/>
                  </a:spcBef>
                  <a:spcAft>
                    <a:spcPct val="0"/>
                  </a:spcAft>
                </a:pPr>
                <a:r>
                  <a:rPr lang="en-GB" sz="1000" dirty="0">
                    <a:solidFill>
                      <a:srgbClr val="3F4548"/>
                    </a:solidFill>
                  </a:rPr>
                  <a:t>R233  G69  B140</a:t>
                </a:r>
                <a:endParaRPr lang="en-US" sz="1000" dirty="0">
                  <a:solidFill>
                    <a:srgbClr val="3F4548"/>
                  </a:solidFill>
                </a:endParaRPr>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Red</a:t>
                </a:r>
              </a:p>
              <a:p>
                <a:pPr fontAlgn="base">
                  <a:spcBef>
                    <a:spcPct val="0"/>
                  </a:spcBef>
                  <a:spcAft>
                    <a:spcPct val="0"/>
                  </a:spcAft>
                </a:pPr>
                <a:r>
                  <a:rPr lang="en-GB" sz="1000" dirty="0">
                    <a:solidFill>
                      <a:srgbClr val="3F4548"/>
                    </a:solidFill>
                  </a:rPr>
                  <a:t>R200  G30  B69</a:t>
                </a:r>
                <a:endParaRPr lang="en-US" sz="1000" dirty="0">
                  <a:solidFill>
                    <a:srgbClr val="3F4548"/>
                  </a:solidFill>
                </a:endParaRPr>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Orange</a:t>
                </a:r>
              </a:p>
              <a:p>
                <a:pPr fontAlgn="base">
                  <a:spcBef>
                    <a:spcPct val="0"/>
                  </a:spcBef>
                  <a:spcAft>
                    <a:spcPct val="0"/>
                  </a:spcAft>
                </a:pPr>
                <a:r>
                  <a:rPr lang="en-GB" sz="1000" dirty="0">
                    <a:solidFill>
                      <a:srgbClr val="3F4548"/>
                    </a:solidFill>
                  </a:rPr>
                  <a:t>R238  G116  29</a:t>
                </a:r>
                <a:endParaRPr lang="en-US" sz="1000" dirty="0">
                  <a:solidFill>
                    <a:srgbClr val="3F4548"/>
                  </a:solidFill>
                </a:endParaRPr>
              </a:p>
            </p:txBody>
          </p:sp>
        </p:grpSp>
      </p:grpSp>
      <p:sp>
        <p:nvSpPr>
          <p:cNvPr id="58" name="Rectangle 57"/>
          <p:cNvSpPr/>
          <p:nvPr/>
        </p:nvSpPr>
        <p:spPr>
          <a:xfrm>
            <a:off x="-3679277" y="2351160"/>
            <a:ext cx="381003"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59" name="TextBox 58"/>
          <p:cNvSpPr txBox="1"/>
          <p:nvPr/>
        </p:nvSpPr>
        <p:spPr>
          <a:xfrm>
            <a:off x="-3081271" y="2348881"/>
            <a:ext cx="2952774"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Dark grey</a:t>
            </a:r>
          </a:p>
          <a:p>
            <a:pPr fontAlgn="base">
              <a:spcBef>
                <a:spcPct val="0"/>
              </a:spcBef>
              <a:spcAft>
                <a:spcPct val="0"/>
              </a:spcAft>
            </a:pPr>
            <a:r>
              <a:rPr lang="en-GB" sz="1000" dirty="0">
                <a:solidFill>
                  <a:srgbClr val="3F4548"/>
                </a:solidFill>
              </a:rPr>
              <a:t>R63  G69  B72</a:t>
            </a:r>
            <a:endParaRPr lang="en-US" sz="1000" dirty="0">
              <a:solidFill>
                <a:srgbClr val="3F4548"/>
              </a:solidFill>
            </a:endParaRPr>
          </a:p>
        </p:txBody>
      </p:sp>
    </p:spTree>
    <p:extLst>
      <p:ext uri="{BB962C8B-B14F-4D97-AF65-F5344CB8AC3E}">
        <p14:creationId xmlns:p14="http://schemas.microsoft.com/office/powerpoint/2010/main" val="425414318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Lst>
  <p:hf hdr="0" ft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C15682-3ABC-34D4-FFD6-3B27C83813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6CAE79-AEB2-5EEF-BA0B-C51A855514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390B67-0622-9428-E712-A22DF543B5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71BA22-D28C-4498-B075-6B804155990F}" type="datetimeFigureOut">
              <a:rPr lang="en-GB" smtClean="0"/>
              <a:t>08/12/2023</a:t>
            </a:fld>
            <a:endParaRPr lang="en-GB"/>
          </a:p>
        </p:txBody>
      </p:sp>
      <p:sp>
        <p:nvSpPr>
          <p:cNvPr id="5" name="Footer Placeholder 4">
            <a:extLst>
              <a:ext uri="{FF2B5EF4-FFF2-40B4-BE49-F238E27FC236}">
                <a16:creationId xmlns:a16="http://schemas.microsoft.com/office/drawing/2014/main" id="{4D4ECF5F-F190-DDF9-11F9-BFDEA8DA21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700CCE7-A39E-B1DD-73F2-C455B9D0E6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60697-95E8-4B5D-87C4-860AD406D48D}" type="slidenum">
              <a:rPr lang="en-GB" smtClean="0"/>
              <a:t>‹#›</a:t>
            </a:fld>
            <a:endParaRPr lang="en-GB"/>
          </a:p>
        </p:txBody>
      </p:sp>
    </p:spTree>
    <p:extLst>
      <p:ext uri="{BB962C8B-B14F-4D97-AF65-F5344CB8AC3E}">
        <p14:creationId xmlns:p14="http://schemas.microsoft.com/office/powerpoint/2010/main" val="418529033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microsoft.com/office/2018/10/relationships/comments" Target="../comments/modernComment_7FF6496E_2BF58880.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9891" y="2133601"/>
            <a:ext cx="11514894" cy="1295399"/>
          </a:xfrm>
        </p:spPr>
        <p:txBody>
          <a:bodyPr/>
          <a:lstStyle/>
          <a:p>
            <a:r>
              <a:rPr lang="en-GB" b="0" dirty="0">
                <a:solidFill>
                  <a:srgbClr val="4E4E4E"/>
                </a:solidFill>
                <a:effectLst/>
                <a:latin typeface="Proxima-nova Book"/>
              </a:rPr>
              <a:t>Data availability in health and care</a:t>
            </a:r>
            <a:br>
              <a:rPr lang="en-GB" b="0" dirty="0">
                <a:solidFill>
                  <a:srgbClr val="4E4E4E"/>
                </a:solidFill>
                <a:effectLst/>
                <a:latin typeface="Proxima-nova Book"/>
              </a:rPr>
            </a:br>
            <a:br>
              <a:rPr lang="en-GB" b="0" dirty="0">
                <a:solidFill>
                  <a:srgbClr val="4E4E4E"/>
                </a:solidFill>
                <a:effectLst/>
                <a:latin typeface="Proxima-nova Book"/>
              </a:rPr>
            </a:br>
            <a:r>
              <a:rPr lang="en-GB" b="0" dirty="0">
                <a:solidFill>
                  <a:srgbClr val="4E4E4E"/>
                </a:solidFill>
                <a:effectLst/>
                <a:latin typeface="Proxima-nova Book"/>
              </a:rPr>
              <a:t>Working Party Update – December 2023</a:t>
            </a:r>
            <a:br>
              <a:rPr lang="en-GB" dirty="0">
                <a:solidFill>
                  <a:srgbClr val="4096B8"/>
                </a:solidFill>
              </a:rPr>
            </a:br>
            <a:br>
              <a:rPr lang="en-GB" dirty="0">
                <a:solidFill>
                  <a:srgbClr val="4096B8"/>
                </a:solidFill>
              </a:rPr>
            </a:br>
            <a:endParaRPr lang="en-GB" dirty="0">
              <a:solidFill>
                <a:srgbClr val="4096B8"/>
              </a:solidFill>
            </a:endParaRPr>
          </a:p>
        </p:txBody>
      </p:sp>
    </p:spTree>
    <p:extLst>
      <p:ext uri="{BB962C8B-B14F-4D97-AF65-F5344CB8AC3E}">
        <p14:creationId xmlns:p14="http://schemas.microsoft.com/office/powerpoint/2010/main" val="331033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DEC71-F502-17F5-0F01-952A8C35D64B}"/>
              </a:ext>
            </a:extLst>
          </p:cNvPr>
          <p:cNvSpPr>
            <a:spLocks noGrp="1"/>
          </p:cNvSpPr>
          <p:nvPr>
            <p:ph type="title"/>
          </p:nvPr>
        </p:nvSpPr>
        <p:spPr/>
        <p:txBody>
          <a:bodyPr/>
          <a:lstStyle/>
          <a:p>
            <a:r>
              <a:rPr lang="en-GB" dirty="0"/>
              <a:t>Working Party Member Disclaimer</a:t>
            </a:r>
            <a:br>
              <a:rPr lang="en-GB" sz="3200" dirty="0">
                <a:solidFill>
                  <a:srgbClr val="505050"/>
                </a:solidFill>
                <a:latin typeface="Arial" panose="020B0604020202020204" pitchFamily="34" charset="0"/>
              </a:rPr>
            </a:br>
            <a:endParaRPr lang="en-US" dirty="0"/>
          </a:p>
        </p:txBody>
      </p:sp>
      <p:sp>
        <p:nvSpPr>
          <p:cNvPr id="3" name="Content Placeholder 2">
            <a:extLst>
              <a:ext uri="{FF2B5EF4-FFF2-40B4-BE49-F238E27FC236}">
                <a16:creationId xmlns:a16="http://schemas.microsoft.com/office/drawing/2014/main" id="{F954A8BF-49A4-523C-0981-EAE5C89CDE96}"/>
              </a:ext>
            </a:extLst>
          </p:cNvPr>
          <p:cNvSpPr>
            <a:spLocks noGrp="1"/>
          </p:cNvSpPr>
          <p:nvPr>
            <p:ph idx="1"/>
          </p:nvPr>
        </p:nvSpPr>
        <p:spPr/>
        <p:txBody>
          <a:bodyPr/>
          <a:lstStyle/>
          <a:p>
            <a:r>
              <a:rPr lang="en-GB" sz="1800" dirty="0">
                <a:solidFill>
                  <a:srgbClr val="505050"/>
                </a:solidFill>
                <a:latin typeface="Arial" panose="020B0604020202020204" pitchFamily="34" charset="0"/>
              </a:rPr>
              <a:t>Working Party member Niall Fennelly works for UnitedHealth Care, part of the UnitedHealth Group (UHG). </a:t>
            </a:r>
          </a:p>
          <a:p>
            <a:r>
              <a:rPr lang="en-GB" sz="1800" dirty="0">
                <a:solidFill>
                  <a:srgbClr val="505050"/>
                </a:solidFill>
                <a:latin typeface="Arial" panose="020B0604020202020204" pitchFamily="34" charset="0"/>
              </a:rPr>
              <a:t>The catalogue contains information on </a:t>
            </a:r>
            <a:r>
              <a:rPr lang="pt-BR" sz="1800" dirty="0">
                <a:solidFill>
                  <a:srgbClr val="505050"/>
                </a:solidFill>
                <a:latin typeface="Arial" panose="020B0604020202020204" pitchFamily="34" charset="0"/>
              </a:rPr>
              <a:t>Optum® Clinformatics® Data Mart (CDM). The Optum CDM is owned and maintained by Optum, which is part of UHG.</a:t>
            </a:r>
          </a:p>
          <a:p>
            <a:r>
              <a:rPr lang="en-GB" sz="1800" dirty="0">
                <a:solidFill>
                  <a:srgbClr val="505050"/>
                </a:solidFill>
                <a:latin typeface="Arial" panose="020B0604020202020204" pitchFamily="34" charset="0"/>
              </a:rPr>
              <a:t>The catalogue also contains information on the Clinical Practice Research Datalink (CRPD). CRPD collects data from </a:t>
            </a:r>
            <a:r>
              <a:rPr lang="en-US" sz="1800" dirty="0">
                <a:solidFill>
                  <a:srgbClr val="505050"/>
                </a:solidFill>
                <a:latin typeface="Arial" panose="020B0604020202020204" pitchFamily="34" charset="0"/>
              </a:rPr>
              <a:t>EMIS software systems</a:t>
            </a:r>
            <a:r>
              <a:rPr lang="en-GB" sz="1800" dirty="0">
                <a:solidFill>
                  <a:srgbClr val="505050"/>
                </a:solidFill>
                <a:latin typeface="Arial" panose="020B0604020202020204" pitchFamily="34" charset="0"/>
              </a:rPr>
              <a:t>. UHG is currently in the process of a proposed acquisition of EMIS Group Plc which supplies </a:t>
            </a:r>
            <a:r>
              <a:rPr lang="en-US" sz="1800" dirty="0">
                <a:solidFill>
                  <a:srgbClr val="505050"/>
                </a:solidFill>
                <a:latin typeface="Arial" panose="020B0604020202020204" pitchFamily="34" charset="0"/>
              </a:rPr>
              <a:t>EMIS software systems.</a:t>
            </a:r>
            <a:endParaRPr lang="en-GB" sz="1800" dirty="0">
              <a:solidFill>
                <a:srgbClr val="505050"/>
              </a:solidFill>
              <a:latin typeface="Arial" panose="020B0604020202020204" pitchFamily="34" charset="0"/>
            </a:endParaRPr>
          </a:p>
          <a:p>
            <a:endParaRPr lang="en-US" dirty="0"/>
          </a:p>
        </p:txBody>
      </p:sp>
      <p:sp>
        <p:nvSpPr>
          <p:cNvPr id="4" name="Date Placeholder 3">
            <a:extLst>
              <a:ext uri="{FF2B5EF4-FFF2-40B4-BE49-F238E27FC236}">
                <a16:creationId xmlns:a16="http://schemas.microsoft.com/office/drawing/2014/main" id="{AE2A7E2D-07A0-2583-D540-0241C4F85F29}"/>
              </a:ext>
            </a:extLst>
          </p:cNvPr>
          <p:cNvSpPr>
            <a:spLocks noGrp="1"/>
          </p:cNvSpPr>
          <p:nvPr>
            <p:ph type="dt" sz="half" idx="10"/>
          </p:nvPr>
        </p:nvSpPr>
        <p:spPr/>
        <p:txBody>
          <a:bodyPr/>
          <a:lstStyle/>
          <a:p>
            <a:fld id="{BC1242CF-12C1-4411-B532-E91306108269}" type="datetime4">
              <a:rPr lang="en-GB" smtClean="0">
                <a:solidFill>
                  <a:srgbClr val="3F4548"/>
                </a:solidFill>
              </a:rPr>
              <a:pPr/>
              <a:t>08 December 2023</a:t>
            </a:fld>
            <a:endParaRPr lang="en-GB">
              <a:solidFill>
                <a:srgbClr val="3F4548"/>
              </a:solidFill>
            </a:endParaRPr>
          </a:p>
        </p:txBody>
      </p:sp>
      <p:sp>
        <p:nvSpPr>
          <p:cNvPr id="5" name="Slide Number Placeholder 4">
            <a:extLst>
              <a:ext uri="{FF2B5EF4-FFF2-40B4-BE49-F238E27FC236}">
                <a16:creationId xmlns:a16="http://schemas.microsoft.com/office/drawing/2014/main" id="{93008C54-A035-D4D4-EF41-B692A7DD423D}"/>
              </a:ext>
            </a:extLst>
          </p:cNvPr>
          <p:cNvSpPr>
            <a:spLocks noGrp="1"/>
          </p:cNvSpPr>
          <p:nvPr>
            <p:ph type="sldNum" sz="quarter" idx="12"/>
          </p:nvPr>
        </p:nvSpPr>
        <p:spPr/>
        <p:txBody>
          <a:bodyPr/>
          <a:lstStyle/>
          <a:p>
            <a:fld id="{FE8DA6AF-1811-4E27-A96F-54109F1D0275}" type="slidenum">
              <a:rPr lang="en-GB" smtClean="0"/>
              <a:pPr/>
              <a:t>10</a:t>
            </a:fld>
            <a:endParaRPr lang="en-GB"/>
          </a:p>
        </p:txBody>
      </p:sp>
    </p:spTree>
    <p:extLst>
      <p:ext uri="{BB962C8B-B14F-4D97-AF65-F5344CB8AC3E}">
        <p14:creationId xmlns:p14="http://schemas.microsoft.com/office/powerpoint/2010/main" val="3096239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0B46-A03D-DA43-9FF8-DF0E7312C016}"/>
              </a:ext>
            </a:extLst>
          </p:cNvPr>
          <p:cNvSpPr>
            <a:spLocks noGrp="1"/>
          </p:cNvSpPr>
          <p:nvPr>
            <p:ph type="title"/>
          </p:nvPr>
        </p:nvSpPr>
        <p:spPr/>
        <p:txBody>
          <a:bodyPr vert="horz" wrap="square" lIns="0" tIns="0" rIns="0" bIns="0" rtlCol="0" anchor="t" anchorCtr="0">
            <a:noAutofit/>
          </a:bodyPr>
          <a:lstStyle/>
          <a:p>
            <a:r>
              <a:rPr lang="en-GB" dirty="0"/>
              <a:t>Data Source Catalogue (Page 1 of 2)</a:t>
            </a:r>
            <a:br>
              <a:rPr lang="en-GB" dirty="0"/>
            </a:br>
            <a:br>
              <a:rPr lang="en-GB" dirty="0"/>
            </a:br>
            <a:br>
              <a:rPr lang="en-GB" dirty="0"/>
            </a:br>
            <a:br>
              <a:rPr lang="en-GB" sz="2800" b="0" i="0" dirty="0">
                <a:solidFill>
                  <a:srgbClr val="505050"/>
                </a:solidFill>
                <a:effectLst/>
                <a:latin typeface="Arial" panose="020B0604020202020204" pitchFamily="34" charset="0"/>
              </a:rPr>
            </a:br>
            <a:br>
              <a:rPr lang="en-GB" sz="2800" dirty="0">
                <a:solidFill>
                  <a:srgbClr val="505050"/>
                </a:solidFill>
                <a:latin typeface="Arial" panose="020B0604020202020204" pitchFamily="34" charset="0"/>
              </a:rPr>
            </a:br>
            <a:br>
              <a:rPr lang="en-GB" sz="4400" b="0" i="0" dirty="0">
                <a:solidFill>
                  <a:srgbClr val="505050"/>
                </a:solidFill>
                <a:effectLst/>
                <a:latin typeface="Arial" panose="020B0604020202020204" pitchFamily="34" charset="0"/>
              </a:rPr>
            </a:br>
            <a:endParaRPr lang="en-US" dirty="0"/>
          </a:p>
        </p:txBody>
      </p:sp>
      <p:sp>
        <p:nvSpPr>
          <p:cNvPr id="11" name="TextBox 10">
            <a:extLst>
              <a:ext uri="{FF2B5EF4-FFF2-40B4-BE49-F238E27FC236}">
                <a16:creationId xmlns:a16="http://schemas.microsoft.com/office/drawing/2014/main" id="{E2E0001C-5A17-7E43-B38D-9342B7E6F8E7}"/>
              </a:ext>
            </a:extLst>
          </p:cNvPr>
          <p:cNvSpPr txBox="1"/>
          <p:nvPr/>
        </p:nvSpPr>
        <p:spPr>
          <a:xfrm>
            <a:off x="12395200" y="965200"/>
            <a:ext cx="3587750" cy="2000548"/>
          </a:xfrm>
          <a:prstGeom prst="rect">
            <a:avLst/>
          </a:prstGeom>
          <a:noFill/>
        </p:spPr>
        <p:txBody>
          <a:bodyPr wrap="square" lIns="0" tIns="0" rIns="0" bIns="0" rtlCol="0">
            <a:spAutoFit/>
          </a:bodyPr>
          <a:lstStyle/>
          <a:p>
            <a:r>
              <a:rPr lang="en-US" b="1"/>
              <a:t>Text only opt. A </a:t>
            </a:r>
          </a:p>
          <a:p>
            <a:pPr>
              <a:spcBef>
                <a:spcPts val="600"/>
              </a:spcBef>
              <a:spcAft>
                <a:spcPts val="600"/>
              </a:spcAft>
            </a:pPr>
            <a:r>
              <a:rPr lang="en-GB" sz="1400">
                <a:solidFill>
                  <a:srgbClr val="20272A"/>
                </a:solidFill>
                <a:latin typeface="Arial" panose="020B0604020202020204" pitchFamily="34" charset="0"/>
                <a:ea typeface="Calibri" panose="020F0502020204030204" pitchFamily="34" charset="0"/>
                <a:cs typeface="Times New Roman" panose="02020603050405020304" pitchFamily="18" charset="0"/>
              </a:rPr>
              <a:t>To format the text, the formatting styles have already been set up. Go to the Home tab and click on the Increase List Level or Decrease List Level buttons to change text levels. This will toggle through headings, body copy and bullet styles. </a:t>
            </a:r>
            <a:endParaRPr lang="en-AU" sz="1400">
              <a:solidFill>
                <a:srgbClr val="0D1846"/>
              </a:solidFill>
              <a:latin typeface="Arial" panose="020B0604020202020204" pitchFamily="34" charset="0"/>
              <a:ea typeface="Calibri" panose="020F0502020204030204" pitchFamily="34" charset="0"/>
              <a:cs typeface="Times New Roman" panose="02020603050405020304" pitchFamily="18" charset="0"/>
            </a:endParaRPr>
          </a:p>
          <a:p>
            <a:endParaRPr lang="en-AU"/>
          </a:p>
        </p:txBody>
      </p:sp>
      <p:grpSp>
        <p:nvGrpSpPr>
          <p:cNvPr id="10" name="Group 9">
            <a:extLst>
              <a:ext uri="{FF2B5EF4-FFF2-40B4-BE49-F238E27FC236}">
                <a16:creationId xmlns:a16="http://schemas.microsoft.com/office/drawing/2014/main" id="{787FEE16-F8DB-E849-A1DA-2A01043F438D}"/>
              </a:ext>
            </a:extLst>
          </p:cNvPr>
          <p:cNvGrpSpPr/>
          <p:nvPr/>
        </p:nvGrpSpPr>
        <p:grpSpPr>
          <a:xfrm>
            <a:off x="12362472" y="45225"/>
            <a:ext cx="612000" cy="612000"/>
            <a:chOff x="10056813" y="333375"/>
            <a:chExt cx="612000" cy="612000"/>
          </a:xfrm>
        </p:grpSpPr>
        <p:sp>
          <p:nvSpPr>
            <p:cNvPr id="12" name="Rectangular Callout 11">
              <a:extLst>
                <a:ext uri="{FF2B5EF4-FFF2-40B4-BE49-F238E27FC236}">
                  <a16:creationId xmlns:a16="http://schemas.microsoft.com/office/drawing/2014/main" id="{BFCF16DA-35C1-1A43-A0E1-86BEE4DFD48E}"/>
                </a:ext>
              </a:extLst>
            </p:cNvPr>
            <p:cNvSpPr/>
            <p:nvPr/>
          </p:nvSpPr>
          <p:spPr>
            <a:xfrm>
              <a:off x="10056813" y="333375"/>
              <a:ext cx="612000" cy="612000"/>
            </a:xfrm>
            <a:prstGeom prst="wedgeRectCallout">
              <a:avLst>
                <a:gd name="adj1" fmla="val -21265"/>
                <a:gd name="adj2" fmla="val 672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algn="ctr"/>
              <a:endParaRPr lang="en-US" sz="1400">
                <a:solidFill>
                  <a:schemeClr val="tx2"/>
                </a:solidFill>
              </a:endParaRPr>
            </a:p>
          </p:txBody>
        </p:sp>
        <p:sp>
          <p:nvSpPr>
            <p:cNvPr id="13" name="TextBox 12">
              <a:extLst>
                <a:ext uri="{FF2B5EF4-FFF2-40B4-BE49-F238E27FC236}">
                  <a16:creationId xmlns:a16="http://schemas.microsoft.com/office/drawing/2014/main" id="{3B0558DC-0672-F84A-A6DD-ADAC2B01DE0B}"/>
                </a:ext>
              </a:extLst>
            </p:cNvPr>
            <p:cNvSpPr txBox="1"/>
            <p:nvPr/>
          </p:nvSpPr>
          <p:spPr>
            <a:xfrm>
              <a:off x="10138428" y="454709"/>
              <a:ext cx="448770" cy="369332"/>
            </a:xfrm>
            <a:prstGeom prst="rect">
              <a:avLst/>
            </a:prstGeom>
            <a:noFill/>
          </p:spPr>
          <p:txBody>
            <a:bodyPr wrap="square" lIns="0" tIns="0" rIns="0" bIns="0" rtlCol="0" anchor="ctr">
              <a:spAutoFit/>
            </a:bodyPr>
            <a:lstStyle/>
            <a:p>
              <a:pPr algn="ctr"/>
              <a:r>
                <a:rPr lang="en-US" sz="1200" dirty="0">
                  <a:solidFill>
                    <a:schemeClr val="bg1"/>
                  </a:solidFill>
                  <a:latin typeface="+mj-lt"/>
                </a:rPr>
                <a:t>Top</a:t>
              </a:r>
              <a:br>
                <a:rPr lang="en-US" sz="1200" dirty="0">
                  <a:solidFill>
                    <a:schemeClr val="bg1"/>
                  </a:solidFill>
                  <a:latin typeface="+mj-lt"/>
                </a:rPr>
              </a:br>
              <a:r>
                <a:rPr lang="en-US" sz="1200" dirty="0">
                  <a:solidFill>
                    <a:schemeClr val="bg1"/>
                  </a:solidFill>
                  <a:latin typeface="+mj-lt"/>
                </a:rPr>
                <a:t>tips</a:t>
              </a:r>
            </a:p>
          </p:txBody>
        </p:sp>
      </p:grpSp>
      <p:grpSp>
        <p:nvGrpSpPr>
          <p:cNvPr id="14" name="Group 13">
            <a:extLst>
              <a:ext uri="{FF2B5EF4-FFF2-40B4-BE49-F238E27FC236}">
                <a16:creationId xmlns:a16="http://schemas.microsoft.com/office/drawing/2014/main" id="{40DCA10E-4338-0E4A-A67A-E03E80FBEF09}"/>
              </a:ext>
            </a:extLst>
          </p:cNvPr>
          <p:cNvGrpSpPr/>
          <p:nvPr/>
        </p:nvGrpSpPr>
        <p:grpSpPr>
          <a:xfrm>
            <a:off x="550863" y="7083420"/>
            <a:ext cx="649169" cy="589604"/>
            <a:chOff x="10056813" y="289012"/>
            <a:chExt cx="782330" cy="710547"/>
          </a:xfrm>
        </p:grpSpPr>
        <p:sp>
          <p:nvSpPr>
            <p:cNvPr id="15" name="Rectangular Callout 14">
              <a:extLst>
                <a:ext uri="{FF2B5EF4-FFF2-40B4-BE49-F238E27FC236}">
                  <a16:creationId xmlns:a16="http://schemas.microsoft.com/office/drawing/2014/main" id="{5825F247-9B22-5A48-B7CB-47917E678695}"/>
                </a:ext>
              </a:extLst>
            </p:cNvPr>
            <p:cNvSpPr/>
            <p:nvPr/>
          </p:nvSpPr>
          <p:spPr>
            <a:xfrm flipV="1">
              <a:off x="10056813" y="289012"/>
              <a:ext cx="710547" cy="710547"/>
            </a:xfrm>
            <a:prstGeom prst="wedgeRectCallout">
              <a:avLst>
                <a:gd name="adj1" fmla="val -21265"/>
                <a:gd name="adj2" fmla="val 672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2"/>
                </a:solidFill>
              </a:endParaRPr>
            </a:p>
          </p:txBody>
        </p:sp>
        <p:sp>
          <p:nvSpPr>
            <p:cNvPr id="16" name="TextBox 15">
              <a:extLst>
                <a:ext uri="{FF2B5EF4-FFF2-40B4-BE49-F238E27FC236}">
                  <a16:creationId xmlns:a16="http://schemas.microsoft.com/office/drawing/2014/main" id="{9CC8BD57-EC15-154A-98EF-058091F46ECC}"/>
                </a:ext>
              </a:extLst>
            </p:cNvPr>
            <p:cNvSpPr txBox="1"/>
            <p:nvPr/>
          </p:nvSpPr>
          <p:spPr>
            <a:xfrm>
              <a:off x="10128596" y="431626"/>
              <a:ext cx="710547" cy="450655"/>
            </a:xfrm>
            <a:prstGeom prst="rect">
              <a:avLst/>
            </a:prstGeom>
            <a:noFill/>
          </p:spPr>
          <p:txBody>
            <a:bodyPr wrap="square" lIns="0" tIns="0" rIns="0" bIns="0" rtlCol="0">
              <a:spAutoFit/>
            </a:bodyPr>
            <a:lstStyle/>
            <a:p>
              <a:pPr algn="l">
                <a:lnSpc>
                  <a:spcPct val="90000"/>
                </a:lnSpc>
              </a:pPr>
              <a:r>
                <a:rPr lang="en-US" sz="900" dirty="0">
                  <a:solidFill>
                    <a:schemeClr val="bg1"/>
                  </a:solidFill>
                  <a:latin typeface="+mj-lt"/>
                </a:rPr>
                <a:t>Check your footers</a:t>
              </a:r>
            </a:p>
          </p:txBody>
        </p:sp>
      </p:grpSp>
      <p:sp>
        <p:nvSpPr>
          <p:cNvPr id="17" name="TextBox 16">
            <a:extLst>
              <a:ext uri="{FF2B5EF4-FFF2-40B4-BE49-F238E27FC236}">
                <a16:creationId xmlns:a16="http://schemas.microsoft.com/office/drawing/2014/main" id="{CC823AF6-4919-9C43-A75F-585372983C1E}"/>
              </a:ext>
            </a:extLst>
          </p:cNvPr>
          <p:cNvSpPr txBox="1"/>
          <p:nvPr/>
        </p:nvSpPr>
        <p:spPr>
          <a:xfrm>
            <a:off x="1228907" y="7063505"/>
            <a:ext cx="2701369" cy="646331"/>
          </a:xfrm>
          <a:prstGeom prst="rect">
            <a:avLst/>
          </a:prstGeom>
          <a:noFill/>
        </p:spPr>
        <p:txBody>
          <a:bodyPr wrap="square" lIns="0" tIns="0" rIns="0" bIns="0" rtlCol="0">
            <a:spAutoFit/>
          </a:bodyPr>
          <a:lstStyle/>
          <a:p>
            <a:pPr algn="l"/>
            <a:r>
              <a:rPr lang="en-US" sz="1050">
                <a:solidFill>
                  <a:schemeClr val="tx2"/>
                </a:solidFill>
              </a:rPr>
              <a:t>Are they hiding behind an image or object? </a:t>
            </a:r>
            <a:br>
              <a:rPr lang="en-US" sz="1050">
                <a:solidFill>
                  <a:schemeClr val="tx2"/>
                </a:solidFill>
              </a:rPr>
            </a:br>
            <a:r>
              <a:rPr lang="en-US" sz="1050">
                <a:solidFill>
                  <a:schemeClr val="tx2"/>
                </a:solidFill>
              </a:rPr>
              <a:t>Have you changed the Security classification using the Footer functionality? </a:t>
            </a:r>
            <a:br>
              <a:rPr lang="en-US" sz="1050">
                <a:solidFill>
                  <a:schemeClr val="tx2"/>
                </a:solidFill>
              </a:rPr>
            </a:br>
            <a:r>
              <a:rPr lang="en-US" sz="1050">
                <a:solidFill>
                  <a:schemeClr val="tx2"/>
                </a:solidFill>
              </a:rPr>
              <a:t>Are they the same across all of your slides?</a:t>
            </a:r>
          </a:p>
        </p:txBody>
      </p:sp>
      <p:sp>
        <p:nvSpPr>
          <p:cNvPr id="78" name="Date Placeholder 6">
            <a:extLst>
              <a:ext uri="{FF2B5EF4-FFF2-40B4-BE49-F238E27FC236}">
                <a16:creationId xmlns:a16="http://schemas.microsoft.com/office/drawing/2014/main" id="{D1808264-B067-42A4-AA68-251BD6B1B8F1}"/>
              </a:ext>
            </a:extLst>
          </p:cNvPr>
          <p:cNvSpPr txBox="1">
            <a:spLocks/>
          </p:cNvSpPr>
          <p:nvPr/>
        </p:nvSpPr>
        <p:spPr>
          <a:xfrm>
            <a:off x="11295631" y="7014022"/>
            <a:ext cx="3167360" cy="108000"/>
          </a:xfrm>
          <a:prstGeom prst="rect">
            <a:avLst/>
          </a:prstGeom>
        </p:spPr>
        <p:txBody>
          <a:bodyPr vert="horz" wrap="square" lIns="0" tIns="0" rIns="0" bIns="0" rtlCol="0" anchor="ctr">
            <a:spAutoFit/>
          </a:bodyPr>
          <a:lstStyle>
            <a:defPPr>
              <a:defRPr lang="en-US"/>
            </a:defPPr>
            <a:lvl1pPr marL="0" algn="r" defTabSz="914400" rtl="0" eaLnBrk="1" latinLnBrk="0" hangingPunct="1">
              <a:defRPr sz="8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DD MM YYYY</a:t>
            </a:r>
            <a:endParaRPr lang="en-US"/>
          </a:p>
        </p:txBody>
      </p:sp>
      <p:sp>
        <p:nvSpPr>
          <p:cNvPr id="79" name="Slide Number Placeholder 8">
            <a:extLst>
              <a:ext uri="{FF2B5EF4-FFF2-40B4-BE49-F238E27FC236}">
                <a16:creationId xmlns:a16="http://schemas.microsoft.com/office/drawing/2014/main" id="{CA1DE5F8-4917-42BB-AF95-D1F4D27670DD}"/>
              </a:ext>
            </a:extLst>
          </p:cNvPr>
          <p:cNvSpPr txBox="1">
            <a:spLocks/>
          </p:cNvSpPr>
          <p:nvPr/>
        </p:nvSpPr>
        <p:spPr>
          <a:xfrm>
            <a:off x="14493245" y="7014022"/>
            <a:ext cx="767167" cy="108000"/>
          </a:xfrm>
          <a:prstGeom prst="rect">
            <a:avLst/>
          </a:prstGeom>
        </p:spPr>
        <p:txBody>
          <a:bodyPr vert="horz" wrap="square" lIns="0" tIns="0" rIns="0" bIns="0" rtlCol="0" anchor="ctr">
            <a:spAutoFit/>
          </a:bodyPr>
          <a:lstStyle>
            <a:defPPr>
              <a:defRPr lang="en-US"/>
            </a:defPPr>
            <a:lvl1pPr marL="0" algn="r" defTabSz="914400" rtl="0" eaLnBrk="1" latinLnBrk="0" hangingPunct="1">
              <a:defRPr sz="800" b="1"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EC7D2-4955-5E46-A2E6-70A78DC0C462}" type="slidenum">
              <a:rPr lang="en-US" smtClean="0"/>
              <a:pPr/>
              <a:t>11</a:t>
            </a:fld>
            <a:endParaRPr lang="en-US"/>
          </a:p>
        </p:txBody>
      </p:sp>
      <p:sp>
        <p:nvSpPr>
          <p:cNvPr id="3" name="Title 1">
            <a:extLst>
              <a:ext uri="{FF2B5EF4-FFF2-40B4-BE49-F238E27FC236}">
                <a16:creationId xmlns:a16="http://schemas.microsoft.com/office/drawing/2014/main" id="{E9430D32-C4EC-D6F7-2ADA-4AC148D0854C}"/>
              </a:ext>
            </a:extLst>
          </p:cNvPr>
          <p:cNvSpPr txBox="1">
            <a:spLocks/>
          </p:cNvSpPr>
          <p:nvPr/>
        </p:nvSpPr>
        <p:spPr>
          <a:xfrm>
            <a:off x="610428" y="1668759"/>
            <a:ext cx="11067961" cy="1500189"/>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l">
              <a:buFont typeface="Arial" panose="020B0604020202020204" pitchFamily="34" charset="0"/>
              <a:buChar char="•"/>
            </a:pPr>
            <a:endParaRPr lang="en-GB" sz="2400" b="0" i="0" dirty="0">
              <a:solidFill>
                <a:srgbClr val="505050"/>
              </a:solidFill>
              <a:effectLst/>
              <a:latin typeface="Arial" panose="020B0604020202020204" pitchFamily="34" charset="0"/>
            </a:endParaRPr>
          </a:p>
        </p:txBody>
      </p:sp>
      <p:pic>
        <p:nvPicPr>
          <p:cNvPr id="20" name="Picture 19">
            <a:extLst>
              <a:ext uri="{FF2B5EF4-FFF2-40B4-BE49-F238E27FC236}">
                <a16:creationId xmlns:a16="http://schemas.microsoft.com/office/drawing/2014/main" id="{60930EF5-54BB-C58B-EEEE-8758851B1D67}"/>
              </a:ext>
            </a:extLst>
          </p:cNvPr>
          <p:cNvPicPr>
            <a:picLocks noChangeAspect="1"/>
          </p:cNvPicPr>
          <p:nvPr/>
        </p:nvPicPr>
        <p:blipFill>
          <a:blip r:embed="rId2"/>
          <a:stretch>
            <a:fillRect/>
          </a:stretch>
        </p:blipFill>
        <p:spPr>
          <a:xfrm>
            <a:off x="106508" y="1130172"/>
            <a:ext cx="11896436" cy="4597656"/>
          </a:xfrm>
          <a:prstGeom prst="rect">
            <a:avLst/>
          </a:prstGeom>
        </p:spPr>
      </p:pic>
    </p:spTree>
    <p:extLst>
      <p:ext uri="{BB962C8B-B14F-4D97-AF65-F5344CB8AC3E}">
        <p14:creationId xmlns:p14="http://schemas.microsoft.com/office/powerpoint/2010/main" val="13477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0B46-A03D-DA43-9FF8-DF0E7312C016}"/>
              </a:ext>
            </a:extLst>
          </p:cNvPr>
          <p:cNvSpPr>
            <a:spLocks noGrp="1"/>
          </p:cNvSpPr>
          <p:nvPr>
            <p:ph type="title"/>
          </p:nvPr>
        </p:nvSpPr>
        <p:spPr/>
        <p:txBody>
          <a:bodyPr vert="horz" wrap="square" lIns="0" tIns="0" rIns="0" bIns="0" rtlCol="0" anchor="t" anchorCtr="0">
            <a:noAutofit/>
          </a:bodyPr>
          <a:lstStyle/>
          <a:p>
            <a:r>
              <a:rPr lang="en-GB" dirty="0"/>
              <a:t>Data Source Catalogue (Page 2 of 2)</a:t>
            </a:r>
            <a:br>
              <a:rPr lang="en-GB" dirty="0"/>
            </a:br>
            <a:br>
              <a:rPr lang="en-GB" dirty="0"/>
            </a:br>
            <a:br>
              <a:rPr lang="en-GB" sz="2800" b="0" i="0" dirty="0">
                <a:solidFill>
                  <a:srgbClr val="505050"/>
                </a:solidFill>
                <a:effectLst/>
                <a:latin typeface="Arial" panose="020B0604020202020204" pitchFamily="34" charset="0"/>
              </a:rPr>
            </a:br>
            <a:br>
              <a:rPr lang="en-GB" sz="2800" dirty="0">
                <a:solidFill>
                  <a:srgbClr val="505050"/>
                </a:solidFill>
                <a:latin typeface="Arial" panose="020B0604020202020204" pitchFamily="34" charset="0"/>
              </a:rPr>
            </a:br>
            <a:br>
              <a:rPr lang="en-GB" sz="4400" b="0" i="0" dirty="0">
                <a:solidFill>
                  <a:srgbClr val="505050"/>
                </a:solidFill>
                <a:effectLst/>
                <a:latin typeface="Arial" panose="020B0604020202020204" pitchFamily="34" charset="0"/>
              </a:rPr>
            </a:br>
            <a:endParaRPr lang="en-US" dirty="0"/>
          </a:p>
        </p:txBody>
      </p:sp>
      <p:sp>
        <p:nvSpPr>
          <p:cNvPr id="11" name="TextBox 10">
            <a:extLst>
              <a:ext uri="{FF2B5EF4-FFF2-40B4-BE49-F238E27FC236}">
                <a16:creationId xmlns:a16="http://schemas.microsoft.com/office/drawing/2014/main" id="{E2E0001C-5A17-7E43-B38D-9342B7E6F8E7}"/>
              </a:ext>
            </a:extLst>
          </p:cNvPr>
          <p:cNvSpPr txBox="1"/>
          <p:nvPr/>
        </p:nvSpPr>
        <p:spPr>
          <a:xfrm>
            <a:off x="12395200" y="965200"/>
            <a:ext cx="3587750" cy="2000548"/>
          </a:xfrm>
          <a:prstGeom prst="rect">
            <a:avLst/>
          </a:prstGeom>
          <a:noFill/>
        </p:spPr>
        <p:txBody>
          <a:bodyPr wrap="square" lIns="0" tIns="0" rIns="0" bIns="0" rtlCol="0">
            <a:spAutoFit/>
          </a:bodyPr>
          <a:lstStyle/>
          <a:p>
            <a:r>
              <a:rPr lang="en-US" b="1"/>
              <a:t>Text only opt. A </a:t>
            </a:r>
          </a:p>
          <a:p>
            <a:pPr>
              <a:spcBef>
                <a:spcPts val="600"/>
              </a:spcBef>
              <a:spcAft>
                <a:spcPts val="600"/>
              </a:spcAft>
            </a:pPr>
            <a:r>
              <a:rPr lang="en-GB" sz="1400">
                <a:solidFill>
                  <a:srgbClr val="20272A"/>
                </a:solidFill>
                <a:latin typeface="Arial" panose="020B0604020202020204" pitchFamily="34" charset="0"/>
                <a:ea typeface="Calibri" panose="020F0502020204030204" pitchFamily="34" charset="0"/>
                <a:cs typeface="Times New Roman" panose="02020603050405020304" pitchFamily="18" charset="0"/>
              </a:rPr>
              <a:t>To format the text, the formatting styles have already been set up. Go to the Home tab and click on the Increase List Level or Decrease List Level buttons to change text levels. This will toggle through headings, body copy and bullet styles. </a:t>
            </a:r>
            <a:endParaRPr lang="en-AU" sz="1400">
              <a:solidFill>
                <a:srgbClr val="0D1846"/>
              </a:solidFill>
              <a:latin typeface="Arial" panose="020B0604020202020204" pitchFamily="34" charset="0"/>
              <a:ea typeface="Calibri" panose="020F0502020204030204" pitchFamily="34" charset="0"/>
              <a:cs typeface="Times New Roman" panose="02020603050405020304" pitchFamily="18" charset="0"/>
            </a:endParaRPr>
          </a:p>
          <a:p>
            <a:endParaRPr lang="en-AU"/>
          </a:p>
        </p:txBody>
      </p:sp>
      <p:grpSp>
        <p:nvGrpSpPr>
          <p:cNvPr id="10" name="Group 9">
            <a:extLst>
              <a:ext uri="{FF2B5EF4-FFF2-40B4-BE49-F238E27FC236}">
                <a16:creationId xmlns:a16="http://schemas.microsoft.com/office/drawing/2014/main" id="{787FEE16-F8DB-E849-A1DA-2A01043F438D}"/>
              </a:ext>
            </a:extLst>
          </p:cNvPr>
          <p:cNvGrpSpPr/>
          <p:nvPr/>
        </p:nvGrpSpPr>
        <p:grpSpPr>
          <a:xfrm>
            <a:off x="12362472" y="45225"/>
            <a:ext cx="612000" cy="612000"/>
            <a:chOff x="10056813" y="333375"/>
            <a:chExt cx="612000" cy="612000"/>
          </a:xfrm>
        </p:grpSpPr>
        <p:sp>
          <p:nvSpPr>
            <p:cNvPr id="12" name="Rectangular Callout 11">
              <a:extLst>
                <a:ext uri="{FF2B5EF4-FFF2-40B4-BE49-F238E27FC236}">
                  <a16:creationId xmlns:a16="http://schemas.microsoft.com/office/drawing/2014/main" id="{BFCF16DA-35C1-1A43-A0E1-86BEE4DFD48E}"/>
                </a:ext>
              </a:extLst>
            </p:cNvPr>
            <p:cNvSpPr/>
            <p:nvPr/>
          </p:nvSpPr>
          <p:spPr>
            <a:xfrm>
              <a:off x="10056813" y="333375"/>
              <a:ext cx="612000" cy="612000"/>
            </a:xfrm>
            <a:prstGeom prst="wedgeRectCallout">
              <a:avLst>
                <a:gd name="adj1" fmla="val -21265"/>
                <a:gd name="adj2" fmla="val 672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algn="ctr"/>
              <a:endParaRPr lang="en-US" sz="1400">
                <a:solidFill>
                  <a:schemeClr val="tx2"/>
                </a:solidFill>
              </a:endParaRPr>
            </a:p>
          </p:txBody>
        </p:sp>
        <p:sp>
          <p:nvSpPr>
            <p:cNvPr id="13" name="TextBox 12">
              <a:extLst>
                <a:ext uri="{FF2B5EF4-FFF2-40B4-BE49-F238E27FC236}">
                  <a16:creationId xmlns:a16="http://schemas.microsoft.com/office/drawing/2014/main" id="{3B0558DC-0672-F84A-A6DD-ADAC2B01DE0B}"/>
                </a:ext>
              </a:extLst>
            </p:cNvPr>
            <p:cNvSpPr txBox="1"/>
            <p:nvPr/>
          </p:nvSpPr>
          <p:spPr>
            <a:xfrm>
              <a:off x="10138428" y="454709"/>
              <a:ext cx="448770" cy="369332"/>
            </a:xfrm>
            <a:prstGeom prst="rect">
              <a:avLst/>
            </a:prstGeom>
            <a:noFill/>
          </p:spPr>
          <p:txBody>
            <a:bodyPr wrap="square" lIns="0" tIns="0" rIns="0" bIns="0" rtlCol="0" anchor="ctr">
              <a:spAutoFit/>
            </a:bodyPr>
            <a:lstStyle/>
            <a:p>
              <a:pPr algn="ctr"/>
              <a:r>
                <a:rPr lang="en-US" sz="1200" dirty="0">
                  <a:solidFill>
                    <a:schemeClr val="bg1"/>
                  </a:solidFill>
                  <a:latin typeface="+mj-lt"/>
                </a:rPr>
                <a:t>Top</a:t>
              </a:r>
              <a:br>
                <a:rPr lang="en-US" sz="1200" dirty="0">
                  <a:solidFill>
                    <a:schemeClr val="bg1"/>
                  </a:solidFill>
                  <a:latin typeface="+mj-lt"/>
                </a:rPr>
              </a:br>
              <a:r>
                <a:rPr lang="en-US" sz="1200" dirty="0">
                  <a:solidFill>
                    <a:schemeClr val="bg1"/>
                  </a:solidFill>
                  <a:latin typeface="+mj-lt"/>
                </a:rPr>
                <a:t>tips</a:t>
              </a:r>
            </a:p>
          </p:txBody>
        </p:sp>
      </p:grpSp>
      <p:grpSp>
        <p:nvGrpSpPr>
          <p:cNvPr id="14" name="Group 13">
            <a:extLst>
              <a:ext uri="{FF2B5EF4-FFF2-40B4-BE49-F238E27FC236}">
                <a16:creationId xmlns:a16="http://schemas.microsoft.com/office/drawing/2014/main" id="{40DCA10E-4338-0E4A-A67A-E03E80FBEF09}"/>
              </a:ext>
            </a:extLst>
          </p:cNvPr>
          <p:cNvGrpSpPr/>
          <p:nvPr/>
        </p:nvGrpSpPr>
        <p:grpSpPr>
          <a:xfrm>
            <a:off x="550863" y="7083420"/>
            <a:ext cx="649169" cy="589604"/>
            <a:chOff x="10056813" y="289012"/>
            <a:chExt cx="782330" cy="710547"/>
          </a:xfrm>
        </p:grpSpPr>
        <p:sp>
          <p:nvSpPr>
            <p:cNvPr id="15" name="Rectangular Callout 14">
              <a:extLst>
                <a:ext uri="{FF2B5EF4-FFF2-40B4-BE49-F238E27FC236}">
                  <a16:creationId xmlns:a16="http://schemas.microsoft.com/office/drawing/2014/main" id="{5825F247-9B22-5A48-B7CB-47917E678695}"/>
                </a:ext>
              </a:extLst>
            </p:cNvPr>
            <p:cNvSpPr/>
            <p:nvPr/>
          </p:nvSpPr>
          <p:spPr>
            <a:xfrm flipV="1">
              <a:off x="10056813" y="289012"/>
              <a:ext cx="710547" cy="710547"/>
            </a:xfrm>
            <a:prstGeom prst="wedgeRectCallout">
              <a:avLst>
                <a:gd name="adj1" fmla="val -21265"/>
                <a:gd name="adj2" fmla="val 672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2"/>
                </a:solidFill>
              </a:endParaRPr>
            </a:p>
          </p:txBody>
        </p:sp>
        <p:sp>
          <p:nvSpPr>
            <p:cNvPr id="16" name="TextBox 15">
              <a:extLst>
                <a:ext uri="{FF2B5EF4-FFF2-40B4-BE49-F238E27FC236}">
                  <a16:creationId xmlns:a16="http://schemas.microsoft.com/office/drawing/2014/main" id="{9CC8BD57-EC15-154A-98EF-058091F46ECC}"/>
                </a:ext>
              </a:extLst>
            </p:cNvPr>
            <p:cNvSpPr txBox="1"/>
            <p:nvPr/>
          </p:nvSpPr>
          <p:spPr>
            <a:xfrm>
              <a:off x="10128596" y="431626"/>
              <a:ext cx="710547" cy="450655"/>
            </a:xfrm>
            <a:prstGeom prst="rect">
              <a:avLst/>
            </a:prstGeom>
            <a:noFill/>
          </p:spPr>
          <p:txBody>
            <a:bodyPr wrap="square" lIns="0" tIns="0" rIns="0" bIns="0" rtlCol="0">
              <a:spAutoFit/>
            </a:bodyPr>
            <a:lstStyle/>
            <a:p>
              <a:pPr algn="l">
                <a:lnSpc>
                  <a:spcPct val="90000"/>
                </a:lnSpc>
              </a:pPr>
              <a:r>
                <a:rPr lang="en-US" sz="900" dirty="0">
                  <a:solidFill>
                    <a:schemeClr val="bg1"/>
                  </a:solidFill>
                  <a:latin typeface="+mj-lt"/>
                </a:rPr>
                <a:t>Check your footers</a:t>
              </a:r>
            </a:p>
          </p:txBody>
        </p:sp>
      </p:grpSp>
      <p:sp>
        <p:nvSpPr>
          <p:cNvPr id="17" name="TextBox 16">
            <a:extLst>
              <a:ext uri="{FF2B5EF4-FFF2-40B4-BE49-F238E27FC236}">
                <a16:creationId xmlns:a16="http://schemas.microsoft.com/office/drawing/2014/main" id="{CC823AF6-4919-9C43-A75F-585372983C1E}"/>
              </a:ext>
            </a:extLst>
          </p:cNvPr>
          <p:cNvSpPr txBox="1"/>
          <p:nvPr/>
        </p:nvSpPr>
        <p:spPr>
          <a:xfrm>
            <a:off x="1228907" y="7063505"/>
            <a:ext cx="2701369" cy="646331"/>
          </a:xfrm>
          <a:prstGeom prst="rect">
            <a:avLst/>
          </a:prstGeom>
          <a:noFill/>
        </p:spPr>
        <p:txBody>
          <a:bodyPr wrap="square" lIns="0" tIns="0" rIns="0" bIns="0" rtlCol="0">
            <a:spAutoFit/>
          </a:bodyPr>
          <a:lstStyle/>
          <a:p>
            <a:pPr algn="l"/>
            <a:r>
              <a:rPr lang="en-US" sz="1050">
                <a:solidFill>
                  <a:schemeClr val="tx2"/>
                </a:solidFill>
              </a:rPr>
              <a:t>Are they hiding behind an image or object? </a:t>
            </a:r>
            <a:br>
              <a:rPr lang="en-US" sz="1050">
                <a:solidFill>
                  <a:schemeClr val="tx2"/>
                </a:solidFill>
              </a:rPr>
            </a:br>
            <a:r>
              <a:rPr lang="en-US" sz="1050">
                <a:solidFill>
                  <a:schemeClr val="tx2"/>
                </a:solidFill>
              </a:rPr>
              <a:t>Have you changed the Security classification using the Footer functionality? </a:t>
            </a:r>
            <a:br>
              <a:rPr lang="en-US" sz="1050">
                <a:solidFill>
                  <a:schemeClr val="tx2"/>
                </a:solidFill>
              </a:rPr>
            </a:br>
            <a:r>
              <a:rPr lang="en-US" sz="1050">
                <a:solidFill>
                  <a:schemeClr val="tx2"/>
                </a:solidFill>
              </a:rPr>
              <a:t>Are they the same across all of your slides?</a:t>
            </a:r>
          </a:p>
        </p:txBody>
      </p:sp>
      <p:sp>
        <p:nvSpPr>
          <p:cNvPr id="78" name="Date Placeholder 6">
            <a:extLst>
              <a:ext uri="{FF2B5EF4-FFF2-40B4-BE49-F238E27FC236}">
                <a16:creationId xmlns:a16="http://schemas.microsoft.com/office/drawing/2014/main" id="{D1808264-B067-42A4-AA68-251BD6B1B8F1}"/>
              </a:ext>
            </a:extLst>
          </p:cNvPr>
          <p:cNvSpPr txBox="1">
            <a:spLocks/>
          </p:cNvSpPr>
          <p:nvPr/>
        </p:nvSpPr>
        <p:spPr>
          <a:xfrm>
            <a:off x="11295631" y="7014022"/>
            <a:ext cx="3167360" cy="108000"/>
          </a:xfrm>
          <a:prstGeom prst="rect">
            <a:avLst/>
          </a:prstGeom>
        </p:spPr>
        <p:txBody>
          <a:bodyPr vert="horz" wrap="square" lIns="0" tIns="0" rIns="0" bIns="0" rtlCol="0" anchor="ctr">
            <a:spAutoFit/>
          </a:bodyPr>
          <a:lstStyle>
            <a:defPPr>
              <a:defRPr lang="en-US"/>
            </a:defPPr>
            <a:lvl1pPr marL="0" algn="r" defTabSz="914400" rtl="0" eaLnBrk="1" latinLnBrk="0" hangingPunct="1">
              <a:defRPr sz="8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DD MM YYYY</a:t>
            </a:r>
            <a:endParaRPr lang="en-US"/>
          </a:p>
        </p:txBody>
      </p:sp>
      <p:sp>
        <p:nvSpPr>
          <p:cNvPr id="79" name="Slide Number Placeholder 8">
            <a:extLst>
              <a:ext uri="{FF2B5EF4-FFF2-40B4-BE49-F238E27FC236}">
                <a16:creationId xmlns:a16="http://schemas.microsoft.com/office/drawing/2014/main" id="{CA1DE5F8-4917-42BB-AF95-D1F4D27670DD}"/>
              </a:ext>
            </a:extLst>
          </p:cNvPr>
          <p:cNvSpPr txBox="1">
            <a:spLocks/>
          </p:cNvSpPr>
          <p:nvPr/>
        </p:nvSpPr>
        <p:spPr>
          <a:xfrm>
            <a:off x="14493245" y="7014022"/>
            <a:ext cx="767167" cy="108000"/>
          </a:xfrm>
          <a:prstGeom prst="rect">
            <a:avLst/>
          </a:prstGeom>
        </p:spPr>
        <p:txBody>
          <a:bodyPr vert="horz" wrap="square" lIns="0" tIns="0" rIns="0" bIns="0" rtlCol="0" anchor="ctr">
            <a:spAutoFit/>
          </a:bodyPr>
          <a:lstStyle>
            <a:defPPr>
              <a:defRPr lang="en-US"/>
            </a:defPPr>
            <a:lvl1pPr marL="0" algn="r" defTabSz="914400" rtl="0" eaLnBrk="1" latinLnBrk="0" hangingPunct="1">
              <a:defRPr sz="800" b="1"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EC7D2-4955-5E46-A2E6-70A78DC0C462}" type="slidenum">
              <a:rPr lang="en-US" smtClean="0"/>
              <a:pPr/>
              <a:t>12</a:t>
            </a:fld>
            <a:endParaRPr lang="en-US"/>
          </a:p>
        </p:txBody>
      </p:sp>
      <p:sp>
        <p:nvSpPr>
          <p:cNvPr id="3" name="Title 1">
            <a:extLst>
              <a:ext uri="{FF2B5EF4-FFF2-40B4-BE49-F238E27FC236}">
                <a16:creationId xmlns:a16="http://schemas.microsoft.com/office/drawing/2014/main" id="{E9430D32-C4EC-D6F7-2ADA-4AC148D0854C}"/>
              </a:ext>
            </a:extLst>
          </p:cNvPr>
          <p:cNvSpPr txBox="1">
            <a:spLocks/>
          </p:cNvSpPr>
          <p:nvPr/>
        </p:nvSpPr>
        <p:spPr>
          <a:xfrm>
            <a:off x="610428" y="1668759"/>
            <a:ext cx="11067961" cy="1500189"/>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l">
              <a:buFont typeface="Arial" panose="020B0604020202020204" pitchFamily="34" charset="0"/>
              <a:buChar char="•"/>
            </a:pPr>
            <a:endParaRPr lang="en-GB" sz="2400" b="0" i="0" dirty="0">
              <a:solidFill>
                <a:srgbClr val="505050"/>
              </a:solidFill>
              <a:effectLst/>
              <a:latin typeface="Arial" panose="020B0604020202020204" pitchFamily="34" charset="0"/>
            </a:endParaRPr>
          </a:p>
        </p:txBody>
      </p:sp>
      <p:pic>
        <p:nvPicPr>
          <p:cNvPr id="18" name="Picture 17">
            <a:extLst>
              <a:ext uri="{FF2B5EF4-FFF2-40B4-BE49-F238E27FC236}">
                <a16:creationId xmlns:a16="http://schemas.microsoft.com/office/drawing/2014/main" id="{1A2E22EF-AA2B-1C47-643B-94F3801F3DC7}"/>
              </a:ext>
            </a:extLst>
          </p:cNvPr>
          <p:cNvPicPr>
            <a:picLocks noChangeAspect="1"/>
          </p:cNvPicPr>
          <p:nvPr/>
        </p:nvPicPr>
        <p:blipFill>
          <a:blip r:embed="rId2"/>
          <a:stretch>
            <a:fillRect/>
          </a:stretch>
        </p:blipFill>
        <p:spPr>
          <a:xfrm>
            <a:off x="171162" y="1162871"/>
            <a:ext cx="11767128" cy="4307664"/>
          </a:xfrm>
          <a:prstGeom prst="rect">
            <a:avLst/>
          </a:prstGeom>
        </p:spPr>
      </p:pic>
    </p:spTree>
    <p:extLst>
      <p:ext uri="{BB962C8B-B14F-4D97-AF65-F5344CB8AC3E}">
        <p14:creationId xmlns:p14="http://schemas.microsoft.com/office/powerpoint/2010/main" val="2146922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0B46-A03D-DA43-9FF8-DF0E7312C016}"/>
              </a:ext>
            </a:extLst>
          </p:cNvPr>
          <p:cNvSpPr>
            <a:spLocks noGrp="1"/>
          </p:cNvSpPr>
          <p:nvPr>
            <p:ph type="title"/>
          </p:nvPr>
        </p:nvSpPr>
        <p:spPr>
          <a:xfrm>
            <a:off x="527053" y="404813"/>
            <a:ext cx="8050818" cy="728237"/>
          </a:xfrm>
        </p:spPr>
        <p:txBody>
          <a:bodyPr vert="horz" wrap="square" lIns="0" tIns="0" rIns="0" bIns="0" rtlCol="0" anchor="t" anchorCtr="0">
            <a:noAutofit/>
          </a:bodyPr>
          <a:lstStyle/>
          <a:p>
            <a:r>
              <a:rPr lang="en-GB" dirty="0"/>
              <a:t>Future Developments</a:t>
            </a:r>
            <a:br>
              <a:rPr lang="en-GB" sz="3600" b="1" i="1" dirty="0">
                <a:solidFill>
                  <a:srgbClr val="505050"/>
                </a:solidFill>
                <a:latin typeface="Arial" panose="020B0604020202020204" pitchFamily="34" charset="0"/>
              </a:rPr>
            </a:br>
            <a:br>
              <a:rPr lang="en-GB" sz="3600" b="1" i="1" dirty="0">
                <a:solidFill>
                  <a:srgbClr val="505050"/>
                </a:solidFill>
                <a:latin typeface="Arial" panose="020B0604020202020204" pitchFamily="34" charset="0"/>
              </a:rPr>
            </a:br>
            <a:br>
              <a:rPr lang="en-GB" sz="3600" dirty="0">
                <a:solidFill>
                  <a:srgbClr val="505050"/>
                </a:solidFill>
                <a:latin typeface="Arial" panose="020B0604020202020204" pitchFamily="34" charset="0"/>
              </a:rPr>
            </a:br>
            <a:br>
              <a:rPr lang="en-GB" sz="3600" dirty="0">
                <a:solidFill>
                  <a:srgbClr val="505050"/>
                </a:solidFill>
                <a:latin typeface="Arial" panose="020B0604020202020204" pitchFamily="34" charset="0"/>
              </a:rPr>
            </a:br>
            <a:br>
              <a:rPr lang="en-GB" sz="3600" dirty="0">
                <a:solidFill>
                  <a:srgbClr val="505050"/>
                </a:solidFill>
                <a:latin typeface="Arial" panose="020B0604020202020204" pitchFamily="34" charset="0"/>
              </a:rPr>
            </a:br>
            <a:br>
              <a:rPr lang="en-GB" sz="3600" dirty="0">
                <a:solidFill>
                  <a:srgbClr val="505050"/>
                </a:solidFill>
                <a:latin typeface="Arial" panose="020B0604020202020204" pitchFamily="34" charset="0"/>
              </a:rPr>
            </a:br>
            <a:br>
              <a:rPr lang="en-GB" sz="3600" dirty="0">
                <a:solidFill>
                  <a:srgbClr val="505050"/>
                </a:solidFill>
                <a:latin typeface="Arial" panose="020B0604020202020204" pitchFamily="34" charset="0"/>
              </a:rPr>
            </a:br>
            <a:br>
              <a:rPr lang="en-GB" sz="3600" dirty="0">
                <a:solidFill>
                  <a:srgbClr val="505050"/>
                </a:solidFill>
                <a:latin typeface="Arial" panose="020B0604020202020204" pitchFamily="34" charset="0"/>
              </a:rPr>
            </a:br>
            <a:br>
              <a:rPr lang="en-GB" sz="3600" dirty="0">
                <a:solidFill>
                  <a:srgbClr val="505050"/>
                </a:solidFill>
                <a:latin typeface="Arial" panose="020B0604020202020204" pitchFamily="34" charset="0"/>
              </a:rPr>
            </a:br>
            <a:br>
              <a:rPr lang="en-GB" sz="2800" b="0" i="0" dirty="0">
                <a:solidFill>
                  <a:srgbClr val="505050"/>
                </a:solidFill>
                <a:effectLst/>
                <a:latin typeface="Arial" panose="020B0604020202020204" pitchFamily="34" charset="0"/>
              </a:rPr>
            </a:br>
            <a:br>
              <a:rPr lang="en-GB" sz="2800" dirty="0">
                <a:solidFill>
                  <a:srgbClr val="505050"/>
                </a:solidFill>
                <a:latin typeface="Arial" panose="020B0604020202020204" pitchFamily="34" charset="0"/>
              </a:rPr>
            </a:br>
            <a:br>
              <a:rPr lang="en-GB" sz="4400" b="0" i="0" dirty="0">
                <a:solidFill>
                  <a:srgbClr val="505050"/>
                </a:solidFill>
                <a:effectLst/>
                <a:latin typeface="Arial" panose="020B0604020202020204" pitchFamily="34" charset="0"/>
              </a:rPr>
            </a:br>
            <a:endParaRPr lang="en-US" dirty="0"/>
          </a:p>
        </p:txBody>
      </p:sp>
      <p:sp>
        <p:nvSpPr>
          <p:cNvPr id="11" name="TextBox 10">
            <a:extLst>
              <a:ext uri="{FF2B5EF4-FFF2-40B4-BE49-F238E27FC236}">
                <a16:creationId xmlns:a16="http://schemas.microsoft.com/office/drawing/2014/main" id="{E2E0001C-5A17-7E43-B38D-9342B7E6F8E7}"/>
              </a:ext>
            </a:extLst>
          </p:cNvPr>
          <p:cNvSpPr txBox="1"/>
          <p:nvPr/>
        </p:nvSpPr>
        <p:spPr>
          <a:xfrm>
            <a:off x="12395200" y="965200"/>
            <a:ext cx="3587750" cy="2000548"/>
          </a:xfrm>
          <a:prstGeom prst="rect">
            <a:avLst/>
          </a:prstGeom>
          <a:noFill/>
        </p:spPr>
        <p:txBody>
          <a:bodyPr wrap="square" lIns="0" tIns="0" rIns="0" bIns="0" rtlCol="0">
            <a:spAutoFit/>
          </a:bodyPr>
          <a:lstStyle/>
          <a:p>
            <a:r>
              <a:rPr lang="en-US" b="1"/>
              <a:t>Text only opt. A </a:t>
            </a:r>
          </a:p>
          <a:p>
            <a:pPr>
              <a:spcBef>
                <a:spcPts val="600"/>
              </a:spcBef>
              <a:spcAft>
                <a:spcPts val="600"/>
              </a:spcAft>
            </a:pPr>
            <a:r>
              <a:rPr lang="en-GB" sz="1400">
                <a:solidFill>
                  <a:srgbClr val="20272A"/>
                </a:solidFill>
                <a:latin typeface="Arial" panose="020B0604020202020204" pitchFamily="34" charset="0"/>
                <a:ea typeface="Calibri" panose="020F0502020204030204" pitchFamily="34" charset="0"/>
                <a:cs typeface="Times New Roman" panose="02020603050405020304" pitchFamily="18" charset="0"/>
              </a:rPr>
              <a:t>To format the text, the formatting styles have already been set up. Go to the Home tab and click on the Increase List Level or Decrease List Level buttons to change text levels. This will toggle through headings, body copy and bullet styles. </a:t>
            </a:r>
            <a:endParaRPr lang="en-AU" sz="1400">
              <a:solidFill>
                <a:srgbClr val="0D1846"/>
              </a:solidFill>
              <a:latin typeface="Arial" panose="020B0604020202020204" pitchFamily="34" charset="0"/>
              <a:ea typeface="Calibri" panose="020F0502020204030204" pitchFamily="34" charset="0"/>
              <a:cs typeface="Times New Roman" panose="02020603050405020304" pitchFamily="18" charset="0"/>
            </a:endParaRPr>
          </a:p>
          <a:p>
            <a:endParaRPr lang="en-AU"/>
          </a:p>
        </p:txBody>
      </p:sp>
      <p:grpSp>
        <p:nvGrpSpPr>
          <p:cNvPr id="10" name="Group 9">
            <a:extLst>
              <a:ext uri="{FF2B5EF4-FFF2-40B4-BE49-F238E27FC236}">
                <a16:creationId xmlns:a16="http://schemas.microsoft.com/office/drawing/2014/main" id="{787FEE16-F8DB-E849-A1DA-2A01043F438D}"/>
              </a:ext>
            </a:extLst>
          </p:cNvPr>
          <p:cNvGrpSpPr/>
          <p:nvPr/>
        </p:nvGrpSpPr>
        <p:grpSpPr>
          <a:xfrm>
            <a:off x="12362472" y="45225"/>
            <a:ext cx="612000" cy="612000"/>
            <a:chOff x="10056813" y="333375"/>
            <a:chExt cx="612000" cy="612000"/>
          </a:xfrm>
        </p:grpSpPr>
        <p:sp>
          <p:nvSpPr>
            <p:cNvPr id="12" name="Rectangular Callout 11">
              <a:extLst>
                <a:ext uri="{FF2B5EF4-FFF2-40B4-BE49-F238E27FC236}">
                  <a16:creationId xmlns:a16="http://schemas.microsoft.com/office/drawing/2014/main" id="{BFCF16DA-35C1-1A43-A0E1-86BEE4DFD48E}"/>
                </a:ext>
              </a:extLst>
            </p:cNvPr>
            <p:cNvSpPr/>
            <p:nvPr/>
          </p:nvSpPr>
          <p:spPr>
            <a:xfrm>
              <a:off x="10056813" y="333375"/>
              <a:ext cx="612000" cy="612000"/>
            </a:xfrm>
            <a:prstGeom prst="wedgeRectCallout">
              <a:avLst>
                <a:gd name="adj1" fmla="val -21265"/>
                <a:gd name="adj2" fmla="val 672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algn="ctr"/>
              <a:endParaRPr lang="en-US" sz="1400">
                <a:solidFill>
                  <a:schemeClr val="tx2"/>
                </a:solidFill>
              </a:endParaRPr>
            </a:p>
          </p:txBody>
        </p:sp>
        <p:sp>
          <p:nvSpPr>
            <p:cNvPr id="13" name="TextBox 12">
              <a:extLst>
                <a:ext uri="{FF2B5EF4-FFF2-40B4-BE49-F238E27FC236}">
                  <a16:creationId xmlns:a16="http://schemas.microsoft.com/office/drawing/2014/main" id="{3B0558DC-0672-F84A-A6DD-ADAC2B01DE0B}"/>
                </a:ext>
              </a:extLst>
            </p:cNvPr>
            <p:cNvSpPr txBox="1"/>
            <p:nvPr/>
          </p:nvSpPr>
          <p:spPr>
            <a:xfrm>
              <a:off x="10138428" y="454709"/>
              <a:ext cx="448770" cy="369332"/>
            </a:xfrm>
            <a:prstGeom prst="rect">
              <a:avLst/>
            </a:prstGeom>
            <a:noFill/>
          </p:spPr>
          <p:txBody>
            <a:bodyPr wrap="square" lIns="0" tIns="0" rIns="0" bIns="0" rtlCol="0" anchor="ctr">
              <a:spAutoFit/>
            </a:bodyPr>
            <a:lstStyle/>
            <a:p>
              <a:pPr algn="ctr"/>
              <a:r>
                <a:rPr lang="en-US" sz="1200" dirty="0">
                  <a:solidFill>
                    <a:schemeClr val="bg1"/>
                  </a:solidFill>
                  <a:latin typeface="+mj-lt"/>
                </a:rPr>
                <a:t>Top</a:t>
              </a:r>
              <a:br>
                <a:rPr lang="en-US" sz="1200" dirty="0">
                  <a:solidFill>
                    <a:schemeClr val="bg1"/>
                  </a:solidFill>
                  <a:latin typeface="+mj-lt"/>
                </a:rPr>
              </a:br>
              <a:r>
                <a:rPr lang="en-US" sz="1200" dirty="0">
                  <a:solidFill>
                    <a:schemeClr val="bg1"/>
                  </a:solidFill>
                  <a:latin typeface="+mj-lt"/>
                </a:rPr>
                <a:t>tips</a:t>
              </a:r>
            </a:p>
          </p:txBody>
        </p:sp>
      </p:grpSp>
      <p:grpSp>
        <p:nvGrpSpPr>
          <p:cNvPr id="14" name="Group 13">
            <a:extLst>
              <a:ext uri="{FF2B5EF4-FFF2-40B4-BE49-F238E27FC236}">
                <a16:creationId xmlns:a16="http://schemas.microsoft.com/office/drawing/2014/main" id="{40DCA10E-4338-0E4A-A67A-E03E80FBEF09}"/>
              </a:ext>
            </a:extLst>
          </p:cNvPr>
          <p:cNvGrpSpPr/>
          <p:nvPr/>
        </p:nvGrpSpPr>
        <p:grpSpPr>
          <a:xfrm>
            <a:off x="550863" y="7083420"/>
            <a:ext cx="649169" cy="589604"/>
            <a:chOff x="10056813" y="289012"/>
            <a:chExt cx="782330" cy="710547"/>
          </a:xfrm>
        </p:grpSpPr>
        <p:sp>
          <p:nvSpPr>
            <p:cNvPr id="15" name="Rectangular Callout 14">
              <a:extLst>
                <a:ext uri="{FF2B5EF4-FFF2-40B4-BE49-F238E27FC236}">
                  <a16:creationId xmlns:a16="http://schemas.microsoft.com/office/drawing/2014/main" id="{5825F247-9B22-5A48-B7CB-47917E678695}"/>
                </a:ext>
              </a:extLst>
            </p:cNvPr>
            <p:cNvSpPr/>
            <p:nvPr/>
          </p:nvSpPr>
          <p:spPr>
            <a:xfrm flipV="1">
              <a:off x="10056813" y="289012"/>
              <a:ext cx="710547" cy="710547"/>
            </a:xfrm>
            <a:prstGeom prst="wedgeRectCallout">
              <a:avLst>
                <a:gd name="adj1" fmla="val -21265"/>
                <a:gd name="adj2" fmla="val 672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2"/>
                </a:solidFill>
              </a:endParaRPr>
            </a:p>
          </p:txBody>
        </p:sp>
        <p:sp>
          <p:nvSpPr>
            <p:cNvPr id="16" name="TextBox 15">
              <a:extLst>
                <a:ext uri="{FF2B5EF4-FFF2-40B4-BE49-F238E27FC236}">
                  <a16:creationId xmlns:a16="http://schemas.microsoft.com/office/drawing/2014/main" id="{9CC8BD57-EC15-154A-98EF-058091F46ECC}"/>
                </a:ext>
              </a:extLst>
            </p:cNvPr>
            <p:cNvSpPr txBox="1"/>
            <p:nvPr/>
          </p:nvSpPr>
          <p:spPr>
            <a:xfrm>
              <a:off x="10128596" y="431626"/>
              <a:ext cx="710547" cy="450655"/>
            </a:xfrm>
            <a:prstGeom prst="rect">
              <a:avLst/>
            </a:prstGeom>
            <a:noFill/>
          </p:spPr>
          <p:txBody>
            <a:bodyPr wrap="square" lIns="0" tIns="0" rIns="0" bIns="0" rtlCol="0">
              <a:spAutoFit/>
            </a:bodyPr>
            <a:lstStyle/>
            <a:p>
              <a:pPr algn="l">
                <a:lnSpc>
                  <a:spcPct val="90000"/>
                </a:lnSpc>
              </a:pPr>
              <a:r>
                <a:rPr lang="en-US" sz="900" dirty="0">
                  <a:solidFill>
                    <a:schemeClr val="bg1"/>
                  </a:solidFill>
                  <a:latin typeface="+mj-lt"/>
                </a:rPr>
                <a:t>Check your footers</a:t>
              </a:r>
            </a:p>
          </p:txBody>
        </p:sp>
      </p:grpSp>
      <p:sp>
        <p:nvSpPr>
          <p:cNvPr id="17" name="TextBox 16">
            <a:extLst>
              <a:ext uri="{FF2B5EF4-FFF2-40B4-BE49-F238E27FC236}">
                <a16:creationId xmlns:a16="http://schemas.microsoft.com/office/drawing/2014/main" id="{CC823AF6-4919-9C43-A75F-585372983C1E}"/>
              </a:ext>
            </a:extLst>
          </p:cNvPr>
          <p:cNvSpPr txBox="1"/>
          <p:nvPr/>
        </p:nvSpPr>
        <p:spPr>
          <a:xfrm>
            <a:off x="1228907" y="7063505"/>
            <a:ext cx="2701369" cy="646331"/>
          </a:xfrm>
          <a:prstGeom prst="rect">
            <a:avLst/>
          </a:prstGeom>
          <a:noFill/>
        </p:spPr>
        <p:txBody>
          <a:bodyPr wrap="square" lIns="0" tIns="0" rIns="0" bIns="0" rtlCol="0">
            <a:spAutoFit/>
          </a:bodyPr>
          <a:lstStyle/>
          <a:p>
            <a:pPr algn="l"/>
            <a:r>
              <a:rPr lang="en-US" sz="1050">
                <a:solidFill>
                  <a:schemeClr val="tx2"/>
                </a:solidFill>
              </a:rPr>
              <a:t>Are they hiding behind an image or object? </a:t>
            </a:r>
            <a:br>
              <a:rPr lang="en-US" sz="1050">
                <a:solidFill>
                  <a:schemeClr val="tx2"/>
                </a:solidFill>
              </a:rPr>
            </a:br>
            <a:r>
              <a:rPr lang="en-US" sz="1050">
                <a:solidFill>
                  <a:schemeClr val="tx2"/>
                </a:solidFill>
              </a:rPr>
              <a:t>Have you changed the Security classification using the Footer functionality? </a:t>
            </a:r>
            <a:br>
              <a:rPr lang="en-US" sz="1050">
                <a:solidFill>
                  <a:schemeClr val="tx2"/>
                </a:solidFill>
              </a:rPr>
            </a:br>
            <a:r>
              <a:rPr lang="en-US" sz="1050">
                <a:solidFill>
                  <a:schemeClr val="tx2"/>
                </a:solidFill>
              </a:rPr>
              <a:t>Are they the same across all of your slides?</a:t>
            </a:r>
          </a:p>
        </p:txBody>
      </p:sp>
      <p:sp>
        <p:nvSpPr>
          <p:cNvPr id="78" name="Date Placeholder 6">
            <a:extLst>
              <a:ext uri="{FF2B5EF4-FFF2-40B4-BE49-F238E27FC236}">
                <a16:creationId xmlns:a16="http://schemas.microsoft.com/office/drawing/2014/main" id="{D1808264-B067-42A4-AA68-251BD6B1B8F1}"/>
              </a:ext>
            </a:extLst>
          </p:cNvPr>
          <p:cNvSpPr txBox="1">
            <a:spLocks/>
          </p:cNvSpPr>
          <p:nvPr/>
        </p:nvSpPr>
        <p:spPr>
          <a:xfrm>
            <a:off x="11295631" y="7014022"/>
            <a:ext cx="3167360" cy="108000"/>
          </a:xfrm>
          <a:prstGeom prst="rect">
            <a:avLst/>
          </a:prstGeom>
        </p:spPr>
        <p:txBody>
          <a:bodyPr vert="horz" wrap="square" lIns="0" tIns="0" rIns="0" bIns="0" rtlCol="0" anchor="ctr">
            <a:spAutoFit/>
          </a:bodyPr>
          <a:lstStyle>
            <a:defPPr>
              <a:defRPr lang="en-US"/>
            </a:defPPr>
            <a:lvl1pPr marL="0" algn="r" defTabSz="914400" rtl="0" eaLnBrk="1" latinLnBrk="0" hangingPunct="1">
              <a:defRPr sz="8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DD MM YYYY</a:t>
            </a:r>
            <a:endParaRPr lang="en-US"/>
          </a:p>
        </p:txBody>
      </p:sp>
      <p:sp>
        <p:nvSpPr>
          <p:cNvPr id="79" name="Slide Number Placeholder 8">
            <a:extLst>
              <a:ext uri="{FF2B5EF4-FFF2-40B4-BE49-F238E27FC236}">
                <a16:creationId xmlns:a16="http://schemas.microsoft.com/office/drawing/2014/main" id="{CA1DE5F8-4917-42BB-AF95-D1F4D27670DD}"/>
              </a:ext>
            </a:extLst>
          </p:cNvPr>
          <p:cNvSpPr txBox="1">
            <a:spLocks/>
          </p:cNvSpPr>
          <p:nvPr/>
        </p:nvSpPr>
        <p:spPr>
          <a:xfrm>
            <a:off x="14493245" y="7014022"/>
            <a:ext cx="767167" cy="108000"/>
          </a:xfrm>
          <a:prstGeom prst="rect">
            <a:avLst/>
          </a:prstGeom>
        </p:spPr>
        <p:txBody>
          <a:bodyPr vert="horz" wrap="square" lIns="0" tIns="0" rIns="0" bIns="0" rtlCol="0" anchor="ctr">
            <a:spAutoFit/>
          </a:bodyPr>
          <a:lstStyle>
            <a:defPPr>
              <a:defRPr lang="en-US"/>
            </a:defPPr>
            <a:lvl1pPr marL="0" algn="r" defTabSz="914400" rtl="0" eaLnBrk="1" latinLnBrk="0" hangingPunct="1">
              <a:defRPr sz="800" b="1"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EC7D2-4955-5E46-A2E6-70A78DC0C462}" type="slidenum">
              <a:rPr lang="en-US" smtClean="0"/>
              <a:pPr/>
              <a:t>13</a:t>
            </a:fld>
            <a:endParaRPr lang="en-US"/>
          </a:p>
        </p:txBody>
      </p:sp>
      <p:sp>
        <p:nvSpPr>
          <p:cNvPr id="3" name="Title 1">
            <a:extLst>
              <a:ext uri="{FF2B5EF4-FFF2-40B4-BE49-F238E27FC236}">
                <a16:creationId xmlns:a16="http://schemas.microsoft.com/office/drawing/2014/main" id="{E9430D32-C4EC-D6F7-2ADA-4AC148D0854C}"/>
              </a:ext>
            </a:extLst>
          </p:cNvPr>
          <p:cNvSpPr txBox="1">
            <a:spLocks/>
          </p:cNvSpPr>
          <p:nvPr/>
        </p:nvSpPr>
        <p:spPr>
          <a:xfrm>
            <a:off x="610428" y="1133050"/>
            <a:ext cx="11067961" cy="1500189"/>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l">
              <a:buFont typeface="Arial" panose="020B0604020202020204" pitchFamily="34" charset="0"/>
              <a:buChar char="•"/>
            </a:pPr>
            <a:endParaRPr lang="en-GB" sz="2400" b="0" i="0" dirty="0">
              <a:solidFill>
                <a:srgbClr val="505050"/>
              </a:solidFill>
              <a:effectLst/>
              <a:latin typeface="Arial" panose="020B0604020202020204" pitchFamily="34" charset="0"/>
            </a:endParaRPr>
          </a:p>
        </p:txBody>
      </p:sp>
      <p:graphicFrame>
        <p:nvGraphicFramePr>
          <p:cNvPr id="9" name="Table 5">
            <a:extLst>
              <a:ext uri="{FF2B5EF4-FFF2-40B4-BE49-F238E27FC236}">
                <a16:creationId xmlns:a16="http://schemas.microsoft.com/office/drawing/2014/main" id="{640946B5-94AF-EFE9-C123-E9E8FF46FEB7}"/>
              </a:ext>
            </a:extLst>
          </p:cNvPr>
          <p:cNvGraphicFramePr>
            <a:graphicFrameLocks noGrp="1"/>
          </p:cNvGraphicFramePr>
          <p:nvPr>
            <p:extLst>
              <p:ext uri="{D42A27DB-BD31-4B8C-83A1-F6EECF244321}">
                <p14:modId xmlns:p14="http://schemas.microsoft.com/office/powerpoint/2010/main" val="758787345"/>
              </p:ext>
            </p:extLst>
          </p:nvPr>
        </p:nvGraphicFramePr>
        <p:xfrm>
          <a:off x="513611" y="1523656"/>
          <a:ext cx="8064260" cy="2565743"/>
        </p:xfrm>
        <a:graphic>
          <a:graphicData uri="http://schemas.openxmlformats.org/drawingml/2006/table">
            <a:tbl>
              <a:tblPr firstRow="1" bandRow="1">
                <a:tableStyleId>{5C22544A-7EE6-4342-B048-85BDC9FD1C3A}</a:tableStyleId>
              </a:tblPr>
              <a:tblGrid>
                <a:gridCol w="8064260">
                  <a:extLst>
                    <a:ext uri="{9D8B030D-6E8A-4147-A177-3AD203B41FA5}">
                      <a16:colId xmlns:a16="http://schemas.microsoft.com/office/drawing/2014/main" val="776197607"/>
                    </a:ext>
                  </a:extLst>
                </a:gridCol>
              </a:tblGrid>
              <a:tr h="2126866">
                <a:tc>
                  <a:txBody>
                    <a:bodyPr/>
                    <a:lstStyle/>
                    <a:p>
                      <a:pPr marL="342900" indent="-342900" algn="l" defTabSz="914400" rtl="0" eaLnBrk="1" latinLnBrk="0" hangingPunct="1">
                        <a:buClr>
                          <a:schemeClr val="accent1"/>
                        </a:buClr>
                        <a:buFont typeface="Arial" panose="020B0604020202020204" pitchFamily="34" charset="0"/>
                        <a:buChar char="•"/>
                      </a:pPr>
                      <a:r>
                        <a:rPr lang="en-GB" sz="2000" b="0" kern="1200" dirty="0">
                          <a:solidFill>
                            <a:schemeClr val="dk1"/>
                          </a:solidFill>
                          <a:latin typeface="Arial" panose="020B0604020202020204" pitchFamily="34" charset="0"/>
                          <a:ea typeface="+mn-ea"/>
                          <a:cs typeface="Arial" panose="020B0604020202020204" pitchFamily="34" charset="0"/>
                        </a:rPr>
                        <a:t>More data sources</a:t>
                      </a:r>
                    </a:p>
                    <a:p>
                      <a:pPr marL="342900" indent="-342900" algn="l" defTabSz="914400" rtl="0" eaLnBrk="1" latinLnBrk="0" hangingPunct="1">
                        <a:buClr>
                          <a:schemeClr val="accent1"/>
                        </a:buClr>
                        <a:buFont typeface="Arial" panose="020B0604020202020204" pitchFamily="34" charset="0"/>
                        <a:buChar char="•"/>
                      </a:pPr>
                      <a:endParaRPr lang="en-GB" sz="2000" b="0" kern="1200" dirty="0">
                        <a:solidFill>
                          <a:schemeClr val="dk1"/>
                        </a:solidFill>
                        <a:latin typeface="Arial" panose="020B0604020202020204" pitchFamily="34" charset="0"/>
                        <a:ea typeface="+mn-ea"/>
                        <a:cs typeface="Arial" panose="020B0604020202020204" pitchFamily="34" charset="0"/>
                      </a:endParaRPr>
                    </a:p>
                    <a:p>
                      <a:pPr marL="342900" indent="-342900" algn="l" defTabSz="914400" rtl="0" eaLnBrk="1" latinLnBrk="0" hangingPunct="1">
                        <a:buClr>
                          <a:schemeClr val="accent1"/>
                        </a:buClr>
                        <a:buFont typeface="Arial" panose="020B0604020202020204" pitchFamily="34" charset="0"/>
                        <a:buChar char="•"/>
                      </a:pPr>
                      <a:r>
                        <a:rPr lang="en-GB" sz="2000" b="0" kern="1200" dirty="0">
                          <a:solidFill>
                            <a:schemeClr val="dk1"/>
                          </a:solidFill>
                          <a:latin typeface="Arial" panose="020B0604020202020204" pitchFamily="34" charset="0"/>
                          <a:ea typeface="+mn-ea"/>
                          <a:cs typeface="Arial" panose="020B0604020202020204" pitchFamily="34" charset="0"/>
                        </a:rPr>
                        <a:t>A structure around monitoring and updating list</a:t>
                      </a:r>
                    </a:p>
                    <a:p>
                      <a:pPr marL="342900" indent="-342900" algn="l" defTabSz="914400" rtl="0" eaLnBrk="1" latinLnBrk="0" hangingPunct="1">
                        <a:buClr>
                          <a:schemeClr val="accent1"/>
                        </a:buClr>
                        <a:buFont typeface="Arial" panose="020B0604020202020204" pitchFamily="34" charset="0"/>
                        <a:buChar char="•"/>
                      </a:pPr>
                      <a:endParaRPr lang="en-GB" sz="2000" b="0" kern="1200" dirty="0">
                        <a:solidFill>
                          <a:schemeClr val="dk1"/>
                        </a:solidFill>
                        <a:latin typeface="Arial" panose="020B0604020202020204" pitchFamily="34" charset="0"/>
                        <a:ea typeface="+mn-ea"/>
                        <a:cs typeface="Arial" panose="020B0604020202020204" pitchFamily="34" charset="0"/>
                      </a:endParaRPr>
                    </a:p>
                    <a:p>
                      <a:pPr marL="342900" indent="-342900" algn="l" defTabSz="914400" rtl="0" eaLnBrk="1" latinLnBrk="0" hangingPunct="1">
                        <a:buClr>
                          <a:schemeClr val="accent1"/>
                        </a:buClr>
                        <a:buFont typeface="Arial" panose="020B0604020202020204" pitchFamily="34" charset="0"/>
                        <a:buChar char="•"/>
                      </a:pPr>
                      <a:r>
                        <a:rPr lang="en-GB" sz="2000" b="0" kern="1200" dirty="0">
                          <a:solidFill>
                            <a:schemeClr val="dk1"/>
                          </a:solidFill>
                          <a:latin typeface="Arial" panose="020B0604020202020204" pitchFamily="34" charset="0"/>
                          <a:ea typeface="+mn-ea"/>
                          <a:cs typeface="Arial" panose="020B0604020202020204" pitchFamily="34" charset="0"/>
                        </a:rPr>
                        <a:t>Consideration of referencing companies, is this ok or do we need their permission?</a:t>
                      </a:r>
                    </a:p>
                  </a:txBody>
                  <a:tcPr>
                    <a:solidFill>
                      <a:schemeClr val="bg1"/>
                    </a:solidFill>
                  </a:tcPr>
                </a:tc>
                <a:extLst>
                  <a:ext uri="{0D108BD9-81ED-4DB2-BD59-A6C34878D82A}">
                    <a16:rowId xmlns:a16="http://schemas.microsoft.com/office/drawing/2014/main" val="3047937353"/>
                  </a:ext>
                </a:extLst>
              </a:tr>
              <a:tr h="438877">
                <a:tc>
                  <a:txBody>
                    <a:bodyPr/>
                    <a:lstStyle/>
                    <a:p>
                      <a:pPr marL="285750" indent="-285750" algn="l" defTabSz="914400" rtl="0" eaLnBrk="1" latinLnBrk="0" hangingPunct="1">
                        <a:buClr>
                          <a:schemeClr val="accent1"/>
                        </a:buClr>
                        <a:buFont typeface="Arial" panose="020B0604020202020204" pitchFamily="34" charset="0"/>
                        <a:buChar char="•"/>
                      </a:pPr>
                      <a:endParaRPr lang="en-GB" sz="2000" b="0" kern="1200" dirty="0">
                        <a:solidFill>
                          <a:schemeClr val="dk1"/>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631638585"/>
                  </a:ext>
                </a:extLst>
              </a:tr>
            </a:tbl>
          </a:graphicData>
        </a:graphic>
      </p:graphicFrame>
    </p:spTree>
    <p:extLst>
      <p:ext uri="{BB962C8B-B14F-4D97-AF65-F5344CB8AC3E}">
        <p14:creationId xmlns:p14="http://schemas.microsoft.com/office/powerpoint/2010/main" val="737511552"/>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0B46-A03D-DA43-9FF8-DF0E7312C016}"/>
              </a:ext>
            </a:extLst>
          </p:cNvPr>
          <p:cNvSpPr>
            <a:spLocks noGrp="1"/>
          </p:cNvSpPr>
          <p:nvPr>
            <p:ph type="title"/>
          </p:nvPr>
        </p:nvSpPr>
        <p:spPr/>
        <p:txBody>
          <a:bodyPr vert="horz" wrap="square" lIns="0" tIns="0" rIns="0" bIns="0" rtlCol="0" anchor="t" anchorCtr="0">
            <a:noAutofit/>
          </a:bodyPr>
          <a:lstStyle/>
          <a:p>
            <a:r>
              <a:rPr lang="en-GB" dirty="0"/>
              <a:t>Recommendations:</a:t>
            </a:r>
            <a:br>
              <a:rPr lang="en-GB" sz="3600" dirty="0">
                <a:solidFill>
                  <a:srgbClr val="505050"/>
                </a:solidFill>
                <a:latin typeface="Arial" panose="020B0604020202020204" pitchFamily="34" charset="0"/>
              </a:rPr>
            </a:br>
            <a:br>
              <a:rPr lang="en-GB" sz="3600" dirty="0">
                <a:solidFill>
                  <a:srgbClr val="505050"/>
                </a:solidFill>
                <a:latin typeface="Arial" panose="020B0604020202020204" pitchFamily="34" charset="0"/>
              </a:rPr>
            </a:br>
            <a:br>
              <a:rPr lang="en-GB" sz="3600" dirty="0">
                <a:solidFill>
                  <a:srgbClr val="505050"/>
                </a:solidFill>
                <a:latin typeface="Arial" panose="020B0604020202020204" pitchFamily="34" charset="0"/>
              </a:rPr>
            </a:br>
            <a:br>
              <a:rPr lang="en-GB" sz="3600" dirty="0">
                <a:solidFill>
                  <a:srgbClr val="505050"/>
                </a:solidFill>
                <a:latin typeface="Arial" panose="020B0604020202020204" pitchFamily="34" charset="0"/>
              </a:rPr>
            </a:br>
            <a:br>
              <a:rPr lang="en-GB" sz="3600" dirty="0">
                <a:solidFill>
                  <a:srgbClr val="505050"/>
                </a:solidFill>
                <a:latin typeface="Arial" panose="020B0604020202020204" pitchFamily="34" charset="0"/>
              </a:rPr>
            </a:br>
            <a:br>
              <a:rPr lang="en-GB" sz="3600" dirty="0">
                <a:solidFill>
                  <a:srgbClr val="505050"/>
                </a:solidFill>
                <a:latin typeface="Arial" panose="020B0604020202020204" pitchFamily="34" charset="0"/>
              </a:rPr>
            </a:br>
            <a:br>
              <a:rPr lang="en-GB" sz="3600" dirty="0">
                <a:solidFill>
                  <a:srgbClr val="505050"/>
                </a:solidFill>
                <a:latin typeface="Arial" panose="020B0604020202020204" pitchFamily="34" charset="0"/>
              </a:rPr>
            </a:br>
            <a:br>
              <a:rPr lang="en-GB" sz="3600" dirty="0">
                <a:solidFill>
                  <a:srgbClr val="505050"/>
                </a:solidFill>
                <a:latin typeface="Arial" panose="020B0604020202020204" pitchFamily="34" charset="0"/>
              </a:rPr>
            </a:br>
            <a:br>
              <a:rPr lang="en-GB" sz="3600" dirty="0">
                <a:solidFill>
                  <a:srgbClr val="505050"/>
                </a:solidFill>
                <a:latin typeface="Arial" panose="020B0604020202020204" pitchFamily="34" charset="0"/>
              </a:rPr>
            </a:br>
            <a:br>
              <a:rPr lang="en-GB" sz="3600" dirty="0">
                <a:solidFill>
                  <a:srgbClr val="505050"/>
                </a:solidFill>
                <a:latin typeface="Arial" panose="020B0604020202020204" pitchFamily="34" charset="0"/>
              </a:rPr>
            </a:br>
            <a:br>
              <a:rPr lang="en-GB" sz="3600" dirty="0">
                <a:solidFill>
                  <a:srgbClr val="505050"/>
                </a:solidFill>
                <a:latin typeface="Arial" panose="020B0604020202020204" pitchFamily="34" charset="0"/>
              </a:rPr>
            </a:br>
            <a:br>
              <a:rPr lang="en-GB" sz="2800" b="0" i="0" dirty="0">
                <a:solidFill>
                  <a:srgbClr val="505050"/>
                </a:solidFill>
                <a:effectLst/>
                <a:latin typeface="Arial" panose="020B0604020202020204" pitchFamily="34" charset="0"/>
              </a:rPr>
            </a:br>
            <a:br>
              <a:rPr lang="en-GB" sz="2800" dirty="0">
                <a:solidFill>
                  <a:srgbClr val="505050"/>
                </a:solidFill>
                <a:latin typeface="Arial" panose="020B0604020202020204" pitchFamily="34" charset="0"/>
              </a:rPr>
            </a:br>
            <a:br>
              <a:rPr lang="en-GB" sz="4400" b="0" i="0" dirty="0">
                <a:solidFill>
                  <a:srgbClr val="505050"/>
                </a:solidFill>
                <a:effectLst/>
                <a:latin typeface="Arial" panose="020B0604020202020204" pitchFamily="34" charset="0"/>
              </a:rPr>
            </a:br>
            <a:endParaRPr lang="en-US" dirty="0"/>
          </a:p>
        </p:txBody>
      </p:sp>
      <p:sp>
        <p:nvSpPr>
          <p:cNvPr id="4" name="Content Placeholder 3">
            <a:extLst>
              <a:ext uri="{FF2B5EF4-FFF2-40B4-BE49-F238E27FC236}">
                <a16:creationId xmlns:a16="http://schemas.microsoft.com/office/drawing/2014/main" id="{7846422A-CC42-659F-F3EB-DB838E41D199}"/>
              </a:ext>
            </a:extLst>
          </p:cNvPr>
          <p:cNvSpPr>
            <a:spLocks noGrp="1"/>
          </p:cNvSpPr>
          <p:nvPr>
            <p:ph idx="1"/>
          </p:nvPr>
        </p:nvSpPr>
        <p:spPr>
          <a:xfrm>
            <a:off x="531541" y="1442815"/>
            <a:ext cx="11152339" cy="4640262"/>
          </a:xfrm>
        </p:spPr>
        <p:txBody>
          <a:bodyPr/>
          <a:lstStyle/>
          <a:p>
            <a:pPr marL="457200" indent="-457200">
              <a:buFont typeface="+mj-lt"/>
              <a:buAutoNum type="arabicPeriod"/>
            </a:pPr>
            <a:r>
              <a:rPr lang="en-GB" sz="2400" dirty="0">
                <a:solidFill>
                  <a:srgbClr val="505050"/>
                </a:solidFill>
                <a:latin typeface="Arial" panose="020B0604020202020204" pitchFamily="34" charset="0"/>
              </a:rPr>
              <a:t>To host Data Source Catalogue on </a:t>
            </a:r>
            <a:r>
              <a:rPr lang="en-GB" sz="2400" dirty="0" err="1">
                <a:solidFill>
                  <a:srgbClr val="505050"/>
                </a:solidFill>
                <a:latin typeface="Arial" panose="020B0604020202020204" pitchFamily="34" charset="0"/>
              </a:rPr>
              <a:t>IFoA</a:t>
            </a:r>
            <a:r>
              <a:rPr lang="en-GB" sz="2400" dirty="0">
                <a:solidFill>
                  <a:srgbClr val="505050"/>
                </a:solidFill>
                <a:latin typeface="Arial" panose="020B0604020202020204" pitchFamily="34" charset="0"/>
              </a:rPr>
              <a:t> website for </a:t>
            </a:r>
            <a:r>
              <a:rPr lang="en-GB" sz="2400" u="sng" dirty="0" err="1">
                <a:solidFill>
                  <a:srgbClr val="505050"/>
                </a:solidFill>
                <a:latin typeface="Arial" panose="020B0604020202020204" pitchFamily="34" charset="0"/>
              </a:rPr>
              <a:t>IFoA</a:t>
            </a:r>
            <a:r>
              <a:rPr lang="en-GB" sz="2400" u="sng" dirty="0">
                <a:solidFill>
                  <a:srgbClr val="505050"/>
                </a:solidFill>
                <a:latin typeface="Arial" panose="020B0604020202020204" pitchFamily="34" charset="0"/>
              </a:rPr>
              <a:t> members only</a:t>
            </a:r>
          </a:p>
          <a:p>
            <a:pPr marL="457200" indent="-457200">
              <a:buFont typeface="+mj-lt"/>
              <a:buAutoNum type="arabicPeriod"/>
            </a:pPr>
            <a:r>
              <a:rPr lang="en-GB" sz="2400" dirty="0">
                <a:solidFill>
                  <a:srgbClr val="505050"/>
                </a:solidFill>
                <a:latin typeface="Arial" panose="020B0604020202020204" pitchFamily="34" charset="0"/>
              </a:rPr>
              <a:t>Becomes responsibility of the H&amp;C Board to potentially delegate authority for management of list</a:t>
            </a:r>
          </a:p>
          <a:p>
            <a:pPr marL="904875" lvl="1" indent="-457200"/>
            <a:r>
              <a:rPr lang="en-GB" dirty="0">
                <a:solidFill>
                  <a:srgbClr val="505050"/>
                </a:solidFill>
                <a:latin typeface="Arial" panose="020B0604020202020204" pitchFamily="34" charset="0"/>
              </a:rPr>
              <a:t>Working Party carries on with members to monitor and update catalogue</a:t>
            </a:r>
          </a:p>
          <a:p>
            <a:pPr marL="457200" indent="-457200">
              <a:buFont typeface="+mj-lt"/>
              <a:buAutoNum type="arabicPeriod"/>
            </a:pPr>
            <a:r>
              <a:rPr lang="en-GB" sz="2400" dirty="0">
                <a:solidFill>
                  <a:srgbClr val="505050"/>
                </a:solidFill>
                <a:latin typeface="Arial" panose="020B0604020202020204" pitchFamily="34" charset="0"/>
              </a:rPr>
              <a:t>Working Party produce a short presentation as part of a conference to display work and generate interest in using catalogue</a:t>
            </a:r>
          </a:p>
        </p:txBody>
      </p:sp>
      <p:sp>
        <p:nvSpPr>
          <p:cNvPr id="11" name="TextBox 10">
            <a:extLst>
              <a:ext uri="{FF2B5EF4-FFF2-40B4-BE49-F238E27FC236}">
                <a16:creationId xmlns:a16="http://schemas.microsoft.com/office/drawing/2014/main" id="{E2E0001C-5A17-7E43-B38D-9342B7E6F8E7}"/>
              </a:ext>
            </a:extLst>
          </p:cNvPr>
          <p:cNvSpPr txBox="1"/>
          <p:nvPr/>
        </p:nvSpPr>
        <p:spPr>
          <a:xfrm>
            <a:off x="12395200" y="965200"/>
            <a:ext cx="3587750" cy="2000548"/>
          </a:xfrm>
          <a:prstGeom prst="rect">
            <a:avLst/>
          </a:prstGeom>
          <a:noFill/>
        </p:spPr>
        <p:txBody>
          <a:bodyPr wrap="square" lIns="0" tIns="0" rIns="0" bIns="0" rtlCol="0">
            <a:spAutoFit/>
          </a:bodyPr>
          <a:lstStyle/>
          <a:p>
            <a:r>
              <a:rPr lang="en-US" b="1"/>
              <a:t>Text only opt. A </a:t>
            </a:r>
          </a:p>
          <a:p>
            <a:pPr>
              <a:spcBef>
                <a:spcPts val="600"/>
              </a:spcBef>
              <a:spcAft>
                <a:spcPts val="600"/>
              </a:spcAft>
            </a:pPr>
            <a:r>
              <a:rPr lang="en-GB" sz="1400">
                <a:solidFill>
                  <a:srgbClr val="20272A"/>
                </a:solidFill>
                <a:latin typeface="Arial" panose="020B0604020202020204" pitchFamily="34" charset="0"/>
                <a:ea typeface="Calibri" panose="020F0502020204030204" pitchFamily="34" charset="0"/>
                <a:cs typeface="Times New Roman" panose="02020603050405020304" pitchFamily="18" charset="0"/>
              </a:rPr>
              <a:t>To format the text, the formatting styles have already been set up. Go to the Home tab and click on the Increase List Level or Decrease List Level buttons to change text levels. This will toggle through headings, body copy and bullet styles. </a:t>
            </a:r>
            <a:endParaRPr lang="en-AU" sz="1400">
              <a:solidFill>
                <a:srgbClr val="0D1846"/>
              </a:solidFill>
              <a:latin typeface="Arial" panose="020B0604020202020204" pitchFamily="34" charset="0"/>
              <a:ea typeface="Calibri" panose="020F0502020204030204" pitchFamily="34" charset="0"/>
              <a:cs typeface="Times New Roman" panose="02020603050405020304" pitchFamily="18" charset="0"/>
            </a:endParaRPr>
          </a:p>
          <a:p>
            <a:endParaRPr lang="en-AU"/>
          </a:p>
        </p:txBody>
      </p:sp>
      <p:grpSp>
        <p:nvGrpSpPr>
          <p:cNvPr id="10" name="Group 9">
            <a:extLst>
              <a:ext uri="{FF2B5EF4-FFF2-40B4-BE49-F238E27FC236}">
                <a16:creationId xmlns:a16="http://schemas.microsoft.com/office/drawing/2014/main" id="{787FEE16-F8DB-E849-A1DA-2A01043F438D}"/>
              </a:ext>
            </a:extLst>
          </p:cNvPr>
          <p:cNvGrpSpPr/>
          <p:nvPr/>
        </p:nvGrpSpPr>
        <p:grpSpPr>
          <a:xfrm>
            <a:off x="12362472" y="45225"/>
            <a:ext cx="612000" cy="612000"/>
            <a:chOff x="10056813" y="333375"/>
            <a:chExt cx="612000" cy="612000"/>
          </a:xfrm>
        </p:grpSpPr>
        <p:sp>
          <p:nvSpPr>
            <p:cNvPr id="12" name="Rectangular Callout 11">
              <a:extLst>
                <a:ext uri="{FF2B5EF4-FFF2-40B4-BE49-F238E27FC236}">
                  <a16:creationId xmlns:a16="http://schemas.microsoft.com/office/drawing/2014/main" id="{BFCF16DA-35C1-1A43-A0E1-86BEE4DFD48E}"/>
                </a:ext>
              </a:extLst>
            </p:cNvPr>
            <p:cNvSpPr/>
            <p:nvPr/>
          </p:nvSpPr>
          <p:spPr>
            <a:xfrm>
              <a:off x="10056813" y="333375"/>
              <a:ext cx="612000" cy="612000"/>
            </a:xfrm>
            <a:prstGeom prst="wedgeRectCallout">
              <a:avLst>
                <a:gd name="adj1" fmla="val -21265"/>
                <a:gd name="adj2" fmla="val 672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algn="ctr"/>
              <a:endParaRPr lang="en-US" sz="1400">
                <a:solidFill>
                  <a:schemeClr val="tx2"/>
                </a:solidFill>
              </a:endParaRPr>
            </a:p>
          </p:txBody>
        </p:sp>
        <p:sp>
          <p:nvSpPr>
            <p:cNvPr id="13" name="TextBox 12">
              <a:extLst>
                <a:ext uri="{FF2B5EF4-FFF2-40B4-BE49-F238E27FC236}">
                  <a16:creationId xmlns:a16="http://schemas.microsoft.com/office/drawing/2014/main" id="{3B0558DC-0672-F84A-A6DD-ADAC2B01DE0B}"/>
                </a:ext>
              </a:extLst>
            </p:cNvPr>
            <p:cNvSpPr txBox="1"/>
            <p:nvPr/>
          </p:nvSpPr>
          <p:spPr>
            <a:xfrm>
              <a:off x="10138428" y="454709"/>
              <a:ext cx="448770" cy="369332"/>
            </a:xfrm>
            <a:prstGeom prst="rect">
              <a:avLst/>
            </a:prstGeom>
            <a:noFill/>
          </p:spPr>
          <p:txBody>
            <a:bodyPr wrap="square" lIns="0" tIns="0" rIns="0" bIns="0" rtlCol="0" anchor="ctr">
              <a:spAutoFit/>
            </a:bodyPr>
            <a:lstStyle/>
            <a:p>
              <a:pPr algn="ctr"/>
              <a:r>
                <a:rPr lang="en-US" sz="1200" dirty="0">
                  <a:solidFill>
                    <a:schemeClr val="bg1"/>
                  </a:solidFill>
                  <a:latin typeface="+mj-lt"/>
                </a:rPr>
                <a:t>Top</a:t>
              </a:r>
              <a:br>
                <a:rPr lang="en-US" sz="1200" dirty="0">
                  <a:solidFill>
                    <a:schemeClr val="bg1"/>
                  </a:solidFill>
                  <a:latin typeface="+mj-lt"/>
                </a:rPr>
              </a:br>
              <a:r>
                <a:rPr lang="en-US" sz="1200" dirty="0">
                  <a:solidFill>
                    <a:schemeClr val="bg1"/>
                  </a:solidFill>
                  <a:latin typeface="+mj-lt"/>
                </a:rPr>
                <a:t>tips</a:t>
              </a:r>
            </a:p>
          </p:txBody>
        </p:sp>
      </p:grpSp>
      <p:grpSp>
        <p:nvGrpSpPr>
          <p:cNvPr id="14" name="Group 13">
            <a:extLst>
              <a:ext uri="{FF2B5EF4-FFF2-40B4-BE49-F238E27FC236}">
                <a16:creationId xmlns:a16="http://schemas.microsoft.com/office/drawing/2014/main" id="{40DCA10E-4338-0E4A-A67A-E03E80FBEF09}"/>
              </a:ext>
            </a:extLst>
          </p:cNvPr>
          <p:cNvGrpSpPr/>
          <p:nvPr/>
        </p:nvGrpSpPr>
        <p:grpSpPr>
          <a:xfrm>
            <a:off x="550863" y="7083420"/>
            <a:ext cx="649169" cy="589604"/>
            <a:chOff x="10056813" y="289012"/>
            <a:chExt cx="782330" cy="710547"/>
          </a:xfrm>
        </p:grpSpPr>
        <p:sp>
          <p:nvSpPr>
            <p:cNvPr id="15" name="Rectangular Callout 14">
              <a:extLst>
                <a:ext uri="{FF2B5EF4-FFF2-40B4-BE49-F238E27FC236}">
                  <a16:creationId xmlns:a16="http://schemas.microsoft.com/office/drawing/2014/main" id="{5825F247-9B22-5A48-B7CB-47917E678695}"/>
                </a:ext>
              </a:extLst>
            </p:cNvPr>
            <p:cNvSpPr/>
            <p:nvPr/>
          </p:nvSpPr>
          <p:spPr>
            <a:xfrm flipV="1">
              <a:off x="10056813" y="289012"/>
              <a:ext cx="710547" cy="710547"/>
            </a:xfrm>
            <a:prstGeom prst="wedgeRectCallout">
              <a:avLst>
                <a:gd name="adj1" fmla="val -21265"/>
                <a:gd name="adj2" fmla="val 672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2"/>
                </a:solidFill>
              </a:endParaRPr>
            </a:p>
          </p:txBody>
        </p:sp>
        <p:sp>
          <p:nvSpPr>
            <p:cNvPr id="16" name="TextBox 15">
              <a:extLst>
                <a:ext uri="{FF2B5EF4-FFF2-40B4-BE49-F238E27FC236}">
                  <a16:creationId xmlns:a16="http://schemas.microsoft.com/office/drawing/2014/main" id="{9CC8BD57-EC15-154A-98EF-058091F46ECC}"/>
                </a:ext>
              </a:extLst>
            </p:cNvPr>
            <p:cNvSpPr txBox="1"/>
            <p:nvPr/>
          </p:nvSpPr>
          <p:spPr>
            <a:xfrm>
              <a:off x="10128596" y="431626"/>
              <a:ext cx="710547" cy="450655"/>
            </a:xfrm>
            <a:prstGeom prst="rect">
              <a:avLst/>
            </a:prstGeom>
            <a:noFill/>
          </p:spPr>
          <p:txBody>
            <a:bodyPr wrap="square" lIns="0" tIns="0" rIns="0" bIns="0" rtlCol="0">
              <a:spAutoFit/>
            </a:bodyPr>
            <a:lstStyle/>
            <a:p>
              <a:pPr algn="l">
                <a:lnSpc>
                  <a:spcPct val="90000"/>
                </a:lnSpc>
              </a:pPr>
              <a:r>
                <a:rPr lang="en-US" sz="900" dirty="0">
                  <a:solidFill>
                    <a:schemeClr val="bg1"/>
                  </a:solidFill>
                  <a:latin typeface="+mj-lt"/>
                </a:rPr>
                <a:t>Check your footers</a:t>
              </a:r>
            </a:p>
          </p:txBody>
        </p:sp>
      </p:grpSp>
      <p:sp>
        <p:nvSpPr>
          <p:cNvPr id="17" name="TextBox 16">
            <a:extLst>
              <a:ext uri="{FF2B5EF4-FFF2-40B4-BE49-F238E27FC236}">
                <a16:creationId xmlns:a16="http://schemas.microsoft.com/office/drawing/2014/main" id="{CC823AF6-4919-9C43-A75F-585372983C1E}"/>
              </a:ext>
            </a:extLst>
          </p:cNvPr>
          <p:cNvSpPr txBox="1"/>
          <p:nvPr/>
        </p:nvSpPr>
        <p:spPr>
          <a:xfrm>
            <a:off x="1228907" y="7063505"/>
            <a:ext cx="2701369" cy="646331"/>
          </a:xfrm>
          <a:prstGeom prst="rect">
            <a:avLst/>
          </a:prstGeom>
          <a:noFill/>
        </p:spPr>
        <p:txBody>
          <a:bodyPr wrap="square" lIns="0" tIns="0" rIns="0" bIns="0" rtlCol="0">
            <a:spAutoFit/>
          </a:bodyPr>
          <a:lstStyle/>
          <a:p>
            <a:pPr algn="l"/>
            <a:r>
              <a:rPr lang="en-US" sz="1050">
                <a:solidFill>
                  <a:schemeClr val="tx2"/>
                </a:solidFill>
              </a:rPr>
              <a:t>Are they hiding behind an image or object? </a:t>
            </a:r>
            <a:br>
              <a:rPr lang="en-US" sz="1050">
                <a:solidFill>
                  <a:schemeClr val="tx2"/>
                </a:solidFill>
              </a:rPr>
            </a:br>
            <a:r>
              <a:rPr lang="en-US" sz="1050">
                <a:solidFill>
                  <a:schemeClr val="tx2"/>
                </a:solidFill>
              </a:rPr>
              <a:t>Have you changed the Security classification using the Footer functionality? </a:t>
            </a:r>
            <a:br>
              <a:rPr lang="en-US" sz="1050">
                <a:solidFill>
                  <a:schemeClr val="tx2"/>
                </a:solidFill>
              </a:rPr>
            </a:br>
            <a:r>
              <a:rPr lang="en-US" sz="1050">
                <a:solidFill>
                  <a:schemeClr val="tx2"/>
                </a:solidFill>
              </a:rPr>
              <a:t>Are they the same across all of your slides?</a:t>
            </a:r>
          </a:p>
        </p:txBody>
      </p:sp>
      <p:sp>
        <p:nvSpPr>
          <p:cNvPr id="78" name="Date Placeholder 6">
            <a:extLst>
              <a:ext uri="{FF2B5EF4-FFF2-40B4-BE49-F238E27FC236}">
                <a16:creationId xmlns:a16="http://schemas.microsoft.com/office/drawing/2014/main" id="{D1808264-B067-42A4-AA68-251BD6B1B8F1}"/>
              </a:ext>
            </a:extLst>
          </p:cNvPr>
          <p:cNvSpPr txBox="1">
            <a:spLocks/>
          </p:cNvSpPr>
          <p:nvPr/>
        </p:nvSpPr>
        <p:spPr>
          <a:xfrm>
            <a:off x="11295631" y="7014022"/>
            <a:ext cx="3167360" cy="108000"/>
          </a:xfrm>
          <a:prstGeom prst="rect">
            <a:avLst/>
          </a:prstGeom>
        </p:spPr>
        <p:txBody>
          <a:bodyPr vert="horz" wrap="square" lIns="0" tIns="0" rIns="0" bIns="0" rtlCol="0" anchor="ctr">
            <a:spAutoFit/>
          </a:bodyPr>
          <a:lstStyle>
            <a:defPPr>
              <a:defRPr lang="en-US"/>
            </a:defPPr>
            <a:lvl1pPr marL="0" algn="r" defTabSz="914400" rtl="0" eaLnBrk="1" latinLnBrk="0" hangingPunct="1">
              <a:defRPr sz="8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DD MM YYYY</a:t>
            </a:r>
            <a:endParaRPr lang="en-US"/>
          </a:p>
        </p:txBody>
      </p:sp>
      <p:sp>
        <p:nvSpPr>
          <p:cNvPr id="79" name="Slide Number Placeholder 8">
            <a:extLst>
              <a:ext uri="{FF2B5EF4-FFF2-40B4-BE49-F238E27FC236}">
                <a16:creationId xmlns:a16="http://schemas.microsoft.com/office/drawing/2014/main" id="{CA1DE5F8-4917-42BB-AF95-D1F4D27670DD}"/>
              </a:ext>
            </a:extLst>
          </p:cNvPr>
          <p:cNvSpPr txBox="1">
            <a:spLocks/>
          </p:cNvSpPr>
          <p:nvPr/>
        </p:nvSpPr>
        <p:spPr>
          <a:xfrm>
            <a:off x="14493245" y="7014022"/>
            <a:ext cx="767167" cy="108000"/>
          </a:xfrm>
          <a:prstGeom prst="rect">
            <a:avLst/>
          </a:prstGeom>
        </p:spPr>
        <p:txBody>
          <a:bodyPr vert="horz" wrap="square" lIns="0" tIns="0" rIns="0" bIns="0" rtlCol="0" anchor="ctr">
            <a:spAutoFit/>
          </a:bodyPr>
          <a:lstStyle>
            <a:defPPr>
              <a:defRPr lang="en-US"/>
            </a:defPPr>
            <a:lvl1pPr marL="0" algn="r" defTabSz="914400" rtl="0" eaLnBrk="1" latinLnBrk="0" hangingPunct="1">
              <a:defRPr sz="800" b="1"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EC7D2-4955-5E46-A2E6-70A78DC0C462}" type="slidenum">
              <a:rPr lang="en-US" smtClean="0"/>
              <a:pPr/>
              <a:t>14</a:t>
            </a:fld>
            <a:endParaRPr lang="en-US"/>
          </a:p>
        </p:txBody>
      </p:sp>
      <p:sp>
        <p:nvSpPr>
          <p:cNvPr id="3" name="Title 1">
            <a:extLst>
              <a:ext uri="{FF2B5EF4-FFF2-40B4-BE49-F238E27FC236}">
                <a16:creationId xmlns:a16="http://schemas.microsoft.com/office/drawing/2014/main" id="{E9430D32-C4EC-D6F7-2ADA-4AC148D0854C}"/>
              </a:ext>
            </a:extLst>
          </p:cNvPr>
          <p:cNvSpPr txBox="1">
            <a:spLocks/>
          </p:cNvSpPr>
          <p:nvPr/>
        </p:nvSpPr>
        <p:spPr>
          <a:xfrm>
            <a:off x="610428" y="1133050"/>
            <a:ext cx="11067961" cy="1500189"/>
          </a:xfrm>
          <a:prstGeom prst="rect">
            <a:avLst/>
          </a:prstGeom>
        </p:spPr>
        <p:txBody>
          <a:bodyPr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lgn="l">
              <a:buFont typeface="Arial" panose="020B0604020202020204" pitchFamily="34" charset="0"/>
              <a:buChar char="•"/>
            </a:pPr>
            <a:endParaRPr lang="en-GB" sz="2400" b="0" i="0" dirty="0">
              <a:solidFill>
                <a:srgbClr val="505050"/>
              </a:solidFill>
              <a:effectLst/>
              <a:latin typeface="Arial" panose="020B0604020202020204" pitchFamily="34" charset="0"/>
            </a:endParaRPr>
          </a:p>
        </p:txBody>
      </p:sp>
    </p:spTree>
    <p:extLst>
      <p:ext uri="{BB962C8B-B14F-4D97-AF65-F5344CB8AC3E}">
        <p14:creationId xmlns:p14="http://schemas.microsoft.com/office/powerpoint/2010/main" val="199673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EC8AA-3A90-220B-5C0E-20000EF3F54F}"/>
              </a:ext>
            </a:extLst>
          </p:cNvPr>
          <p:cNvSpPr>
            <a:spLocks noGrp="1"/>
          </p:cNvSpPr>
          <p:nvPr>
            <p:ph type="title"/>
          </p:nvPr>
        </p:nvSpPr>
        <p:spPr>
          <a:xfrm>
            <a:off x="527052" y="404812"/>
            <a:ext cx="11055349" cy="5856287"/>
          </a:xfrm>
        </p:spPr>
        <p:txBody>
          <a:bodyPr/>
          <a:lstStyle/>
          <a:p>
            <a:pPr algn="ctr"/>
            <a:r>
              <a:rPr lang="en-GB" sz="8800" dirty="0"/>
              <a:t>Thank you</a:t>
            </a:r>
          </a:p>
        </p:txBody>
      </p:sp>
      <p:sp>
        <p:nvSpPr>
          <p:cNvPr id="3" name="Date Placeholder 2">
            <a:extLst>
              <a:ext uri="{FF2B5EF4-FFF2-40B4-BE49-F238E27FC236}">
                <a16:creationId xmlns:a16="http://schemas.microsoft.com/office/drawing/2014/main" id="{39F2AC8A-4B56-5507-8BB1-D75D2933B266}"/>
              </a:ext>
            </a:extLst>
          </p:cNvPr>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08 December 2023</a:t>
            </a:fld>
            <a:endParaRPr lang="en-GB" dirty="0">
              <a:solidFill>
                <a:srgbClr val="3F4548"/>
              </a:solidFill>
            </a:endParaRPr>
          </a:p>
        </p:txBody>
      </p:sp>
      <p:sp>
        <p:nvSpPr>
          <p:cNvPr id="4" name="Slide Number Placeholder 3">
            <a:extLst>
              <a:ext uri="{FF2B5EF4-FFF2-40B4-BE49-F238E27FC236}">
                <a16:creationId xmlns:a16="http://schemas.microsoft.com/office/drawing/2014/main" id="{907FB540-3FA6-837F-359E-4A8A6A94127D}"/>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15</a:t>
            </a:fld>
            <a:endParaRPr lang="en-GB" dirty="0"/>
          </a:p>
        </p:txBody>
      </p:sp>
    </p:spTree>
    <p:extLst>
      <p:ext uri="{BB962C8B-B14F-4D97-AF65-F5344CB8AC3E}">
        <p14:creationId xmlns:p14="http://schemas.microsoft.com/office/powerpoint/2010/main" val="142548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Agenda</a:t>
            </a:r>
          </a:p>
        </p:txBody>
      </p:sp>
      <p:sp>
        <p:nvSpPr>
          <p:cNvPr id="3" name="Content Placeholder 2"/>
          <p:cNvSpPr>
            <a:spLocks noGrp="1"/>
          </p:cNvSpPr>
          <p:nvPr>
            <p:ph idx="1"/>
          </p:nvPr>
        </p:nvSpPr>
        <p:spPr/>
        <p:txBody>
          <a:bodyPr/>
          <a:lstStyle/>
          <a:p>
            <a:r>
              <a:rPr lang="en-GB" dirty="0"/>
              <a:t>Working Party – Who’s Who?</a:t>
            </a:r>
          </a:p>
          <a:p>
            <a:r>
              <a:rPr lang="en-GB" dirty="0"/>
              <a:t>The Brief</a:t>
            </a:r>
          </a:p>
          <a:p>
            <a:r>
              <a:rPr lang="en-GB" dirty="0"/>
              <a:t>Considerations</a:t>
            </a:r>
          </a:p>
          <a:p>
            <a:r>
              <a:rPr lang="en-GB" dirty="0"/>
              <a:t>Proposed Solution</a:t>
            </a:r>
          </a:p>
          <a:p>
            <a:r>
              <a:rPr lang="en-GB" dirty="0"/>
              <a:t>Future Developments</a:t>
            </a:r>
          </a:p>
          <a:p>
            <a:r>
              <a:rPr lang="en-GB" dirty="0"/>
              <a:t>Recommendations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1242CF-12C1-4411-B532-E91306108269}" type="datetime4">
              <a:rPr kumimoji="0" lang="en-GB" sz="1200" b="0" i="0" u="none" strike="noStrike" kern="1200" cap="none" spc="0" normalizeH="0" baseline="0" noProof="0" smtClean="0">
                <a:ln>
                  <a:noFill/>
                </a:ln>
                <a:solidFill>
                  <a:srgbClr val="3F4548"/>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08 December 2023</a:t>
            </a:fld>
            <a:endParaRPr kumimoji="0" lang="en-GB" sz="1200" b="0" i="0" u="none" strike="noStrike" kern="1200" cap="none" spc="0" normalizeH="0" baseline="0" noProof="0">
              <a:ln>
                <a:noFill/>
              </a:ln>
              <a:solidFill>
                <a:srgbClr val="3F4548"/>
              </a:solidFill>
              <a:effectLst/>
              <a:uLnTx/>
              <a:uFillTx/>
              <a:latin typeface="Arial"/>
              <a:ea typeface="+mn-ea"/>
              <a:cs typeface="Aria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8DA6AF-1811-4E27-A96F-54109F1D0275}" type="slidenum">
              <a:rPr kumimoji="0" lang="en-GB" sz="1200" b="0" i="0" u="none" strike="noStrike" kern="1200" cap="none" spc="0" normalizeH="0" baseline="0" noProof="0" smtClean="0">
                <a:ln>
                  <a:noFill/>
                </a:ln>
                <a:solidFill>
                  <a:srgbClr val="3F4548"/>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3F4548"/>
              </a:solidFill>
              <a:effectLst/>
              <a:uLnTx/>
              <a:uFillTx/>
              <a:latin typeface="Arial"/>
              <a:ea typeface="+mn-ea"/>
              <a:cs typeface="Arial"/>
            </a:endParaRPr>
          </a:p>
        </p:txBody>
      </p:sp>
    </p:spTree>
    <p:extLst>
      <p:ext uri="{BB962C8B-B14F-4D97-AF65-F5344CB8AC3E}">
        <p14:creationId xmlns:p14="http://schemas.microsoft.com/office/powerpoint/2010/main" val="2978504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2" y="201613"/>
            <a:ext cx="11055349" cy="1143000"/>
          </a:xfrm>
        </p:spPr>
        <p:txBody>
          <a:bodyPr/>
          <a:lstStyle/>
          <a:p>
            <a:r>
              <a:rPr lang="en-GB" dirty="0"/>
              <a:t>Working Party – Who’s Who?</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1242CF-12C1-4411-B532-E91306108269}" type="datetime4">
              <a:rPr kumimoji="0" lang="en-GB" sz="1200" b="0" i="0" u="none" strike="noStrike" kern="1200" cap="none" spc="0" normalizeH="0" baseline="0" noProof="0" smtClean="0">
                <a:ln>
                  <a:noFill/>
                </a:ln>
                <a:solidFill>
                  <a:srgbClr val="3F4548"/>
                </a:solidFill>
                <a:effectLst/>
                <a:uLnTx/>
                <a:uFillTx/>
                <a:latin typeface="Arial"/>
                <a:ea typeface="+mn-ea"/>
                <a:cs typeface="Arial"/>
              </a:rPr>
              <a:pPr marL="0" marR="0" lvl="0" indent="0" algn="l" defTabSz="914400" rtl="0" eaLnBrk="1" fontAlgn="auto" latinLnBrk="0" hangingPunct="1">
                <a:lnSpc>
                  <a:spcPct val="100000"/>
                </a:lnSpc>
                <a:spcBef>
                  <a:spcPts val="0"/>
                </a:spcBef>
                <a:spcAft>
                  <a:spcPts val="0"/>
                </a:spcAft>
                <a:buClrTx/>
                <a:buSzTx/>
                <a:buFontTx/>
                <a:buNone/>
                <a:tabLst/>
                <a:defRPr/>
              </a:pPr>
              <a:t>08 December 2023</a:t>
            </a:fld>
            <a:endParaRPr kumimoji="0" lang="en-GB" sz="1200" b="0" i="0" u="none" strike="noStrike" kern="1200" cap="none" spc="0" normalizeH="0" baseline="0" noProof="0" dirty="0">
              <a:ln>
                <a:noFill/>
              </a:ln>
              <a:solidFill>
                <a:srgbClr val="3F4548"/>
              </a:solidFill>
              <a:effectLst/>
              <a:uLnTx/>
              <a:uFillTx/>
              <a:latin typeface="Arial"/>
              <a:ea typeface="+mn-ea"/>
              <a:cs typeface="Arial"/>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8DA6AF-1811-4E27-A96F-54109F1D0275}" type="slidenum">
              <a:rPr kumimoji="0" lang="en-GB" sz="1200" b="0" i="0" u="none" strike="noStrike" kern="1200" cap="none" spc="0" normalizeH="0" baseline="0" noProof="0" smtClean="0">
                <a:ln>
                  <a:noFill/>
                </a:ln>
                <a:solidFill>
                  <a:srgbClr val="3F4548"/>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3F4548"/>
              </a:solidFill>
              <a:effectLst/>
              <a:uLnTx/>
              <a:uFillTx/>
              <a:latin typeface="Arial"/>
              <a:ea typeface="+mn-ea"/>
              <a:cs typeface="Arial"/>
            </a:endParaRPr>
          </a:p>
        </p:txBody>
      </p:sp>
      <p:sp>
        <p:nvSpPr>
          <p:cNvPr id="7" name="Rectangle: Rounded Corners 6">
            <a:extLst>
              <a:ext uri="{FF2B5EF4-FFF2-40B4-BE49-F238E27FC236}">
                <a16:creationId xmlns:a16="http://schemas.microsoft.com/office/drawing/2014/main" id="{59EB0FF9-8D12-94A4-C194-923EB4BF64CD}"/>
              </a:ext>
            </a:extLst>
          </p:cNvPr>
          <p:cNvSpPr/>
          <p:nvPr/>
        </p:nvSpPr>
        <p:spPr>
          <a:xfrm>
            <a:off x="1042300" y="1319629"/>
            <a:ext cx="2844000" cy="345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spcAft>
                <a:spcPts val="600"/>
              </a:spcAft>
            </a:pPr>
            <a:r>
              <a:rPr lang="en-GB" b="1" dirty="0">
                <a:solidFill>
                  <a:schemeClr val="accent1"/>
                </a:solidFill>
              </a:rPr>
              <a:t>Andrew Barry (Chair) </a:t>
            </a:r>
          </a:p>
          <a:p>
            <a:pPr algn="ctr">
              <a:spcAft>
                <a:spcPts val="600"/>
              </a:spcAft>
            </a:pPr>
            <a:r>
              <a:rPr lang="en-GB" sz="1600" i="1" dirty="0">
                <a:solidFill>
                  <a:schemeClr val="accent1"/>
                </a:solidFill>
              </a:rPr>
              <a:t>Head of Pricing Innovation at Bupa</a:t>
            </a:r>
          </a:p>
          <a:p>
            <a:endParaRPr lang="en-GB" sz="1600" dirty="0">
              <a:solidFill>
                <a:schemeClr val="accent1"/>
              </a:solidFill>
            </a:endParaRPr>
          </a:p>
          <a:p>
            <a:endParaRPr lang="en-GB" sz="1600" dirty="0">
              <a:solidFill>
                <a:schemeClr val="accent1"/>
              </a:solidFill>
            </a:endParaRPr>
          </a:p>
          <a:p>
            <a:pPr algn="ctr"/>
            <a:r>
              <a:rPr lang="en-GB" sz="1600" dirty="0">
                <a:solidFill>
                  <a:schemeClr val="accent1"/>
                </a:solidFill>
              </a:rPr>
              <a:t>Expertise in Pricing and Proposition Development. Previous experience in Life roles for Zurich, </a:t>
            </a:r>
            <a:r>
              <a:rPr lang="en-GB" sz="1600" dirty="0" err="1">
                <a:solidFill>
                  <a:schemeClr val="accent1"/>
                </a:solidFill>
              </a:rPr>
              <a:t>Axa</a:t>
            </a:r>
            <a:r>
              <a:rPr lang="en-GB" sz="1600" dirty="0">
                <a:solidFill>
                  <a:schemeClr val="accent1"/>
                </a:solidFill>
              </a:rPr>
              <a:t> and Nationwide Building Society.</a:t>
            </a:r>
          </a:p>
        </p:txBody>
      </p:sp>
      <p:sp>
        <p:nvSpPr>
          <p:cNvPr id="8" name="Rectangle: Rounded Corners 7">
            <a:extLst>
              <a:ext uri="{FF2B5EF4-FFF2-40B4-BE49-F238E27FC236}">
                <a16:creationId xmlns:a16="http://schemas.microsoft.com/office/drawing/2014/main" id="{6429CDF5-EBE5-48F1-7994-03DEF7845C1A}"/>
              </a:ext>
            </a:extLst>
          </p:cNvPr>
          <p:cNvSpPr/>
          <p:nvPr/>
        </p:nvSpPr>
        <p:spPr>
          <a:xfrm>
            <a:off x="4251822" y="1319629"/>
            <a:ext cx="2808000" cy="345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spcAft>
                <a:spcPts val="600"/>
              </a:spcAft>
            </a:pPr>
            <a:r>
              <a:rPr lang="en-GB" b="1" dirty="0">
                <a:solidFill>
                  <a:schemeClr val="accent1"/>
                </a:solidFill>
              </a:rPr>
              <a:t>Wendy Yeap</a:t>
            </a:r>
          </a:p>
          <a:p>
            <a:pPr algn="ctr">
              <a:spcAft>
                <a:spcPts val="600"/>
              </a:spcAft>
            </a:pPr>
            <a:r>
              <a:rPr lang="en-GB" sz="1600" i="1" dirty="0">
                <a:solidFill>
                  <a:schemeClr val="accent1"/>
                </a:solidFill>
              </a:rPr>
              <a:t>Head of Risk Pricing at Legal and General</a:t>
            </a:r>
          </a:p>
          <a:p>
            <a:pPr algn="ctr">
              <a:spcAft>
                <a:spcPts val="600"/>
              </a:spcAft>
            </a:pPr>
            <a:endParaRPr lang="en-GB" sz="1600" i="1" dirty="0">
              <a:solidFill>
                <a:schemeClr val="accent1"/>
              </a:solidFill>
            </a:endParaRPr>
          </a:p>
          <a:p>
            <a:pPr algn="ctr"/>
            <a:r>
              <a:rPr lang="en-GB" sz="1600" dirty="0">
                <a:solidFill>
                  <a:schemeClr val="accent1"/>
                </a:solidFill>
              </a:rPr>
              <a:t>Experience in assumption setting, product development, experience analysis.  Previous experience in AIG, Just, Munich Re.</a:t>
            </a:r>
          </a:p>
        </p:txBody>
      </p:sp>
      <p:sp>
        <p:nvSpPr>
          <p:cNvPr id="9" name="Rectangle: Rounded Corners 8">
            <a:extLst>
              <a:ext uri="{FF2B5EF4-FFF2-40B4-BE49-F238E27FC236}">
                <a16:creationId xmlns:a16="http://schemas.microsoft.com/office/drawing/2014/main" id="{F34E8514-C157-FD49-F51E-56D038DCEF47}"/>
              </a:ext>
            </a:extLst>
          </p:cNvPr>
          <p:cNvSpPr/>
          <p:nvPr/>
        </p:nvSpPr>
        <p:spPr>
          <a:xfrm>
            <a:off x="7425345" y="1319629"/>
            <a:ext cx="2844000" cy="345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50000"/>
              </a:lnSpc>
              <a:spcAft>
                <a:spcPts val="600"/>
              </a:spcAft>
            </a:pPr>
            <a:r>
              <a:rPr lang="en-GB" b="1" dirty="0">
                <a:solidFill>
                  <a:schemeClr val="accent1"/>
                </a:solidFill>
              </a:rPr>
              <a:t>Niall Fennelly</a:t>
            </a:r>
          </a:p>
          <a:p>
            <a:pPr algn="ctr">
              <a:spcAft>
                <a:spcPts val="600"/>
              </a:spcAft>
            </a:pPr>
            <a:r>
              <a:rPr lang="en-GB" sz="1600" i="1" dirty="0">
                <a:solidFill>
                  <a:schemeClr val="accent1"/>
                </a:solidFill>
              </a:rPr>
              <a:t>Senior Principal Data Scientist at UnitedHealth Group</a:t>
            </a:r>
          </a:p>
          <a:p>
            <a:pPr algn="ctr"/>
            <a:endParaRPr lang="en-GB" dirty="0">
              <a:solidFill>
                <a:schemeClr val="accent1"/>
              </a:solidFill>
            </a:endParaRPr>
          </a:p>
          <a:p>
            <a:pPr algn="ctr"/>
            <a:r>
              <a:rPr lang="en-GB" sz="1600" dirty="0">
                <a:solidFill>
                  <a:schemeClr val="accent1"/>
                </a:solidFill>
              </a:rPr>
              <a:t>Application of Data Science techniques to U.S. Healthcare &amp; Medical data. Previous roles in L&amp;H at Lloyds Banking Group, Irish Life, Aviva. </a:t>
            </a:r>
          </a:p>
          <a:p>
            <a:pPr algn="ctr"/>
            <a:endParaRPr lang="en-GB" dirty="0">
              <a:solidFill>
                <a:schemeClr val="accent1"/>
              </a:solidFill>
            </a:endParaRPr>
          </a:p>
          <a:p>
            <a:pPr algn="ctr"/>
            <a:endParaRPr lang="en-GB" dirty="0">
              <a:solidFill>
                <a:schemeClr val="accent1"/>
              </a:solidFill>
            </a:endParaRPr>
          </a:p>
        </p:txBody>
      </p:sp>
    </p:spTree>
    <p:extLst>
      <p:ext uri="{BB962C8B-B14F-4D97-AF65-F5344CB8AC3E}">
        <p14:creationId xmlns:p14="http://schemas.microsoft.com/office/powerpoint/2010/main" val="157936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0B46-A03D-DA43-9FF8-DF0E7312C016}"/>
              </a:ext>
            </a:extLst>
          </p:cNvPr>
          <p:cNvSpPr>
            <a:spLocks noGrp="1"/>
          </p:cNvSpPr>
          <p:nvPr>
            <p:ph type="title"/>
          </p:nvPr>
        </p:nvSpPr>
        <p:spPr/>
        <p:txBody>
          <a:bodyPr vert="horz" wrap="square" lIns="0" tIns="0" rIns="0" bIns="0" rtlCol="0" anchor="t" anchorCtr="0">
            <a:noAutofit/>
          </a:bodyPr>
          <a:lstStyle/>
          <a:p>
            <a:r>
              <a:rPr lang="en-US" dirty="0"/>
              <a:t>The Brief</a:t>
            </a:r>
          </a:p>
        </p:txBody>
      </p:sp>
      <p:sp>
        <p:nvSpPr>
          <p:cNvPr id="4" name="Content Placeholder 3">
            <a:extLst>
              <a:ext uri="{FF2B5EF4-FFF2-40B4-BE49-F238E27FC236}">
                <a16:creationId xmlns:a16="http://schemas.microsoft.com/office/drawing/2014/main" id="{1D1A5204-388E-417B-5023-01385132C7E1}"/>
              </a:ext>
            </a:extLst>
          </p:cNvPr>
          <p:cNvSpPr>
            <a:spLocks noGrp="1"/>
          </p:cNvSpPr>
          <p:nvPr>
            <p:ph idx="1"/>
          </p:nvPr>
        </p:nvSpPr>
        <p:spPr/>
        <p:txBody>
          <a:bodyPr/>
          <a:lstStyle/>
          <a:p>
            <a:pPr marL="0" indent="0" algn="l">
              <a:buNone/>
            </a:pPr>
            <a:r>
              <a:rPr lang="en-GB" sz="2400" b="0" i="0" dirty="0">
                <a:solidFill>
                  <a:srgbClr val="505050"/>
                </a:solidFill>
                <a:effectLst/>
                <a:latin typeface="Arial" panose="020B0604020202020204" pitchFamily="34" charset="0"/>
              </a:rPr>
              <a:t>Identify datasets from across the globe that may be of value to actuaries working in health and care. This will include datasets that are e.g.:</a:t>
            </a:r>
          </a:p>
          <a:p>
            <a:pPr marL="285750" indent="-285750" algn="l">
              <a:lnSpc>
                <a:spcPct val="150000"/>
              </a:lnSpc>
              <a:buFont typeface="Arial" panose="020B0604020202020204" pitchFamily="34" charset="0"/>
              <a:buChar char="•"/>
            </a:pPr>
            <a:r>
              <a:rPr lang="en-GB" sz="2400" b="0" i="0" dirty="0">
                <a:solidFill>
                  <a:srgbClr val="505050"/>
                </a:solidFill>
                <a:effectLst/>
                <a:latin typeface="Arial" panose="020B0604020202020204" pitchFamily="34" charset="0"/>
              </a:rPr>
              <a:t>Publicly available (either with or without fee)</a:t>
            </a:r>
          </a:p>
          <a:p>
            <a:pPr marL="285750" indent="-285750" algn="l">
              <a:lnSpc>
                <a:spcPct val="150000"/>
              </a:lnSpc>
              <a:buFont typeface="Arial" panose="020B0604020202020204" pitchFamily="34" charset="0"/>
              <a:buChar char="•"/>
            </a:pPr>
            <a:r>
              <a:rPr lang="en-GB" sz="2400" b="0" i="0" dirty="0">
                <a:solidFill>
                  <a:srgbClr val="505050"/>
                </a:solidFill>
                <a:effectLst/>
                <a:latin typeface="Arial" panose="020B0604020202020204" pitchFamily="34" charset="0"/>
              </a:rPr>
              <a:t>Provided by private companies where a contract may be needed and use may be restricted</a:t>
            </a:r>
          </a:p>
          <a:p>
            <a:pPr marL="285750" indent="-285750" algn="l">
              <a:lnSpc>
                <a:spcPct val="150000"/>
              </a:lnSpc>
              <a:buFont typeface="Arial" panose="020B0604020202020204" pitchFamily="34" charset="0"/>
              <a:buChar char="•"/>
            </a:pPr>
            <a:r>
              <a:rPr lang="en-GB" sz="2400" b="0" i="0" dirty="0">
                <a:solidFill>
                  <a:srgbClr val="505050"/>
                </a:solidFill>
                <a:effectLst/>
                <a:latin typeface="Arial" panose="020B0604020202020204" pitchFamily="34" charset="0"/>
              </a:rPr>
              <a:t>Available in certain circumstances only e.g. by partnership with non-commercial entities</a:t>
            </a:r>
          </a:p>
          <a:p>
            <a:endParaRPr lang="en-GB" dirty="0"/>
          </a:p>
        </p:txBody>
      </p:sp>
      <p:sp>
        <p:nvSpPr>
          <p:cNvPr id="11" name="TextBox 10">
            <a:extLst>
              <a:ext uri="{FF2B5EF4-FFF2-40B4-BE49-F238E27FC236}">
                <a16:creationId xmlns:a16="http://schemas.microsoft.com/office/drawing/2014/main" id="{E2E0001C-5A17-7E43-B38D-9342B7E6F8E7}"/>
              </a:ext>
            </a:extLst>
          </p:cNvPr>
          <p:cNvSpPr txBox="1"/>
          <p:nvPr/>
        </p:nvSpPr>
        <p:spPr>
          <a:xfrm>
            <a:off x="12395200" y="965200"/>
            <a:ext cx="3587750" cy="2000548"/>
          </a:xfrm>
          <a:prstGeom prst="rect">
            <a:avLst/>
          </a:prstGeom>
          <a:noFill/>
        </p:spPr>
        <p:txBody>
          <a:bodyPr wrap="square" lIns="0" tIns="0" rIns="0" bIns="0" rtlCol="0">
            <a:spAutoFit/>
          </a:bodyPr>
          <a:lstStyle/>
          <a:p>
            <a:r>
              <a:rPr lang="en-US" b="1"/>
              <a:t>Text only opt. A </a:t>
            </a:r>
          </a:p>
          <a:p>
            <a:pPr>
              <a:spcBef>
                <a:spcPts val="600"/>
              </a:spcBef>
              <a:spcAft>
                <a:spcPts val="600"/>
              </a:spcAft>
            </a:pPr>
            <a:r>
              <a:rPr lang="en-GB" sz="1400">
                <a:solidFill>
                  <a:srgbClr val="20272A"/>
                </a:solidFill>
                <a:latin typeface="Arial" panose="020B0604020202020204" pitchFamily="34" charset="0"/>
                <a:ea typeface="Calibri" panose="020F0502020204030204" pitchFamily="34" charset="0"/>
                <a:cs typeface="Times New Roman" panose="02020603050405020304" pitchFamily="18" charset="0"/>
              </a:rPr>
              <a:t>To format the text, the formatting styles have already been set up. Go to the Home tab and click on the Increase List Level or Decrease List Level buttons to change text levels. This will toggle through headings, body copy and bullet styles. </a:t>
            </a:r>
            <a:endParaRPr lang="en-AU" sz="1400">
              <a:solidFill>
                <a:srgbClr val="0D1846"/>
              </a:solidFill>
              <a:latin typeface="Arial" panose="020B0604020202020204" pitchFamily="34" charset="0"/>
              <a:ea typeface="Calibri" panose="020F0502020204030204" pitchFamily="34" charset="0"/>
              <a:cs typeface="Times New Roman" panose="02020603050405020304" pitchFamily="18" charset="0"/>
            </a:endParaRPr>
          </a:p>
          <a:p>
            <a:endParaRPr lang="en-AU"/>
          </a:p>
        </p:txBody>
      </p:sp>
      <p:grpSp>
        <p:nvGrpSpPr>
          <p:cNvPr id="10" name="Group 9">
            <a:extLst>
              <a:ext uri="{FF2B5EF4-FFF2-40B4-BE49-F238E27FC236}">
                <a16:creationId xmlns:a16="http://schemas.microsoft.com/office/drawing/2014/main" id="{787FEE16-F8DB-E849-A1DA-2A01043F438D}"/>
              </a:ext>
            </a:extLst>
          </p:cNvPr>
          <p:cNvGrpSpPr/>
          <p:nvPr/>
        </p:nvGrpSpPr>
        <p:grpSpPr>
          <a:xfrm>
            <a:off x="12362472" y="45225"/>
            <a:ext cx="612000" cy="612000"/>
            <a:chOff x="10056813" y="333375"/>
            <a:chExt cx="612000" cy="612000"/>
          </a:xfrm>
        </p:grpSpPr>
        <p:sp>
          <p:nvSpPr>
            <p:cNvPr id="12" name="Rectangular Callout 11">
              <a:extLst>
                <a:ext uri="{FF2B5EF4-FFF2-40B4-BE49-F238E27FC236}">
                  <a16:creationId xmlns:a16="http://schemas.microsoft.com/office/drawing/2014/main" id="{BFCF16DA-35C1-1A43-A0E1-86BEE4DFD48E}"/>
                </a:ext>
              </a:extLst>
            </p:cNvPr>
            <p:cNvSpPr/>
            <p:nvPr/>
          </p:nvSpPr>
          <p:spPr>
            <a:xfrm>
              <a:off x="10056813" y="333375"/>
              <a:ext cx="612000" cy="612000"/>
            </a:xfrm>
            <a:prstGeom prst="wedgeRectCallout">
              <a:avLst>
                <a:gd name="adj1" fmla="val -21265"/>
                <a:gd name="adj2" fmla="val 672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algn="ctr"/>
              <a:endParaRPr lang="en-US" sz="1400">
                <a:solidFill>
                  <a:schemeClr val="tx2"/>
                </a:solidFill>
              </a:endParaRPr>
            </a:p>
          </p:txBody>
        </p:sp>
        <p:sp>
          <p:nvSpPr>
            <p:cNvPr id="13" name="TextBox 12">
              <a:extLst>
                <a:ext uri="{FF2B5EF4-FFF2-40B4-BE49-F238E27FC236}">
                  <a16:creationId xmlns:a16="http://schemas.microsoft.com/office/drawing/2014/main" id="{3B0558DC-0672-F84A-A6DD-ADAC2B01DE0B}"/>
                </a:ext>
              </a:extLst>
            </p:cNvPr>
            <p:cNvSpPr txBox="1"/>
            <p:nvPr/>
          </p:nvSpPr>
          <p:spPr>
            <a:xfrm>
              <a:off x="10138428" y="454709"/>
              <a:ext cx="448770" cy="369332"/>
            </a:xfrm>
            <a:prstGeom prst="rect">
              <a:avLst/>
            </a:prstGeom>
            <a:noFill/>
          </p:spPr>
          <p:txBody>
            <a:bodyPr wrap="square" lIns="0" tIns="0" rIns="0" bIns="0" rtlCol="0" anchor="ctr">
              <a:spAutoFit/>
            </a:bodyPr>
            <a:lstStyle/>
            <a:p>
              <a:pPr algn="ctr"/>
              <a:r>
                <a:rPr lang="en-US" sz="1200" dirty="0">
                  <a:solidFill>
                    <a:schemeClr val="bg1"/>
                  </a:solidFill>
                  <a:latin typeface="+mj-lt"/>
                </a:rPr>
                <a:t>Top</a:t>
              </a:r>
              <a:br>
                <a:rPr lang="en-US" sz="1200" dirty="0">
                  <a:solidFill>
                    <a:schemeClr val="bg1"/>
                  </a:solidFill>
                  <a:latin typeface="+mj-lt"/>
                </a:rPr>
              </a:br>
              <a:r>
                <a:rPr lang="en-US" sz="1200" dirty="0">
                  <a:solidFill>
                    <a:schemeClr val="bg1"/>
                  </a:solidFill>
                  <a:latin typeface="+mj-lt"/>
                </a:rPr>
                <a:t>tips</a:t>
              </a:r>
            </a:p>
          </p:txBody>
        </p:sp>
      </p:grpSp>
      <p:grpSp>
        <p:nvGrpSpPr>
          <p:cNvPr id="14" name="Group 13">
            <a:extLst>
              <a:ext uri="{FF2B5EF4-FFF2-40B4-BE49-F238E27FC236}">
                <a16:creationId xmlns:a16="http://schemas.microsoft.com/office/drawing/2014/main" id="{40DCA10E-4338-0E4A-A67A-E03E80FBEF09}"/>
              </a:ext>
            </a:extLst>
          </p:cNvPr>
          <p:cNvGrpSpPr/>
          <p:nvPr/>
        </p:nvGrpSpPr>
        <p:grpSpPr>
          <a:xfrm>
            <a:off x="550863" y="7083420"/>
            <a:ext cx="649169" cy="589604"/>
            <a:chOff x="10056813" y="289012"/>
            <a:chExt cx="782330" cy="710547"/>
          </a:xfrm>
        </p:grpSpPr>
        <p:sp>
          <p:nvSpPr>
            <p:cNvPr id="15" name="Rectangular Callout 14">
              <a:extLst>
                <a:ext uri="{FF2B5EF4-FFF2-40B4-BE49-F238E27FC236}">
                  <a16:creationId xmlns:a16="http://schemas.microsoft.com/office/drawing/2014/main" id="{5825F247-9B22-5A48-B7CB-47917E678695}"/>
                </a:ext>
              </a:extLst>
            </p:cNvPr>
            <p:cNvSpPr/>
            <p:nvPr/>
          </p:nvSpPr>
          <p:spPr>
            <a:xfrm flipV="1">
              <a:off x="10056813" y="289012"/>
              <a:ext cx="710547" cy="710547"/>
            </a:xfrm>
            <a:prstGeom prst="wedgeRectCallout">
              <a:avLst>
                <a:gd name="adj1" fmla="val -21265"/>
                <a:gd name="adj2" fmla="val 672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2"/>
                </a:solidFill>
              </a:endParaRPr>
            </a:p>
          </p:txBody>
        </p:sp>
        <p:sp>
          <p:nvSpPr>
            <p:cNvPr id="16" name="TextBox 15">
              <a:extLst>
                <a:ext uri="{FF2B5EF4-FFF2-40B4-BE49-F238E27FC236}">
                  <a16:creationId xmlns:a16="http://schemas.microsoft.com/office/drawing/2014/main" id="{9CC8BD57-EC15-154A-98EF-058091F46ECC}"/>
                </a:ext>
              </a:extLst>
            </p:cNvPr>
            <p:cNvSpPr txBox="1"/>
            <p:nvPr/>
          </p:nvSpPr>
          <p:spPr>
            <a:xfrm>
              <a:off x="10128596" y="431626"/>
              <a:ext cx="710547" cy="450655"/>
            </a:xfrm>
            <a:prstGeom prst="rect">
              <a:avLst/>
            </a:prstGeom>
            <a:noFill/>
          </p:spPr>
          <p:txBody>
            <a:bodyPr wrap="square" lIns="0" tIns="0" rIns="0" bIns="0" rtlCol="0">
              <a:spAutoFit/>
            </a:bodyPr>
            <a:lstStyle/>
            <a:p>
              <a:pPr algn="l">
                <a:lnSpc>
                  <a:spcPct val="90000"/>
                </a:lnSpc>
              </a:pPr>
              <a:r>
                <a:rPr lang="en-US" sz="900" dirty="0">
                  <a:solidFill>
                    <a:schemeClr val="bg1"/>
                  </a:solidFill>
                  <a:latin typeface="+mj-lt"/>
                </a:rPr>
                <a:t>Check your footers</a:t>
              </a:r>
            </a:p>
          </p:txBody>
        </p:sp>
      </p:grpSp>
      <p:sp>
        <p:nvSpPr>
          <p:cNvPr id="17" name="TextBox 16">
            <a:extLst>
              <a:ext uri="{FF2B5EF4-FFF2-40B4-BE49-F238E27FC236}">
                <a16:creationId xmlns:a16="http://schemas.microsoft.com/office/drawing/2014/main" id="{CC823AF6-4919-9C43-A75F-585372983C1E}"/>
              </a:ext>
            </a:extLst>
          </p:cNvPr>
          <p:cNvSpPr txBox="1"/>
          <p:nvPr/>
        </p:nvSpPr>
        <p:spPr>
          <a:xfrm>
            <a:off x="1228907" y="7063505"/>
            <a:ext cx="2701369" cy="646331"/>
          </a:xfrm>
          <a:prstGeom prst="rect">
            <a:avLst/>
          </a:prstGeom>
          <a:noFill/>
        </p:spPr>
        <p:txBody>
          <a:bodyPr wrap="square" lIns="0" tIns="0" rIns="0" bIns="0" rtlCol="0">
            <a:spAutoFit/>
          </a:bodyPr>
          <a:lstStyle/>
          <a:p>
            <a:pPr algn="l"/>
            <a:r>
              <a:rPr lang="en-US" sz="1050">
                <a:solidFill>
                  <a:schemeClr val="tx2"/>
                </a:solidFill>
              </a:rPr>
              <a:t>Are they hiding behind an image or object? </a:t>
            </a:r>
            <a:br>
              <a:rPr lang="en-US" sz="1050">
                <a:solidFill>
                  <a:schemeClr val="tx2"/>
                </a:solidFill>
              </a:rPr>
            </a:br>
            <a:r>
              <a:rPr lang="en-US" sz="1050">
                <a:solidFill>
                  <a:schemeClr val="tx2"/>
                </a:solidFill>
              </a:rPr>
              <a:t>Have you changed the Security classification using the Footer functionality? </a:t>
            </a:r>
            <a:br>
              <a:rPr lang="en-US" sz="1050">
                <a:solidFill>
                  <a:schemeClr val="tx2"/>
                </a:solidFill>
              </a:rPr>
            </a:br>
            <a:r>
              <a:rPr lang="en-US" sz="1050">
                <a:solidFill>
                  <a:schemeClr val="tx2"/>
                </a:solidFill>
              </a:rPr>
              <a:t>Are they the same across all of your slides?</a:t>
            </a:r>
          </a:p>
        </p:txBody>
      </p:sp>
      <p:sp>
        <p:nvSpPr>
          <p:cNvPr id="78" name="Date Placeholder 6">
            <a:extLst>
              <a:ext uri="{FF2B5EF4-FFF2-40B4-BE49-F238E27FC236}">
                <a16:creationId xmlns:a16="http://schemas.microsoft.com/office/drawing/2014/main" id="{D1808264-B067-42A4-AA68-251BD6B1B8F1}"/>
              </a:ext>
            </a:extLst>
          </p:cNvPr>
          <p:cNvSpPr txBox="1">
            <a:spLocks/>
          </p:cNvSpPr>
          <p:nvPr/>
        </p:nvSpPr>
        <p:spPr>
          <a:xfrm>
            <a:off x="11295631" y="7014022"/>
            <a:ext cx="3167360" cy="108000"/>
          </a:xfrm>
          <a:prstGeom prst="rect">
            <a:avLst/>
          </a:prstGeom>
        </p:spPr>
        <p:txBody>
          <a:bodyPr vert="horz" wrap="square" lIns="0" tIns="0" rIns="0" bIns="0" rtlCol="0" anchor="ctr">
            <a:spAutoFit/>
          </a:bodyPr>
          <a:lstStyle>
            <a:defPPr>
              <a:defRPr lang="en-US"/>
            </a:defPPr>
            <a:lvl1pPr marL="0" algn="r" defTabSz="914400" rtl="0" eaLnBrk="1" latinLnBrk="0" hangingPunct="1">
              <a:defRPr sz="8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DD MM YYYY</a:t>
            </a:r>
            <a:endParaRPr lang="en-US"/>
          </a:p>
        </p:txBody>
      </p:sp>
      <p:sp>
        <p:nvSpPr>
          <p:cNvPr id="79" name="Slide Number Placeholder 8">
            <a:extLst>
              <a:ext uri="{FF2B5EF4-FFF2-40B4-BE49-F238E27FC236}">
                <a16:creationId xmlns:a16="http://schemas.microsoft.com/office/drawing/2014/main" id="{CA1DE5F8-4917-42BB-AF95-D1F4D27670DD}"/>
              </a:ext>
            </a:extLst>
          </p:cNvPr>
          <p:cNvSpPr txBox="1">
            <a:spLocks/>
          </p:cNvSpPr>
          <p:nvPr/>
        </p:nvSpPr>
        <p:spPr>
          <a:xfrm>
            <a:off x="14493245" y="7014022"/>
            <a:ext cx="767167" cy="108000"/>
          </a:xfrm>
          <a:prstGeom prst="rect">
            <a:avLst/>
          </a:prstGeom>
        </p:spPr>
        <p:txBody>
          <a:bodyPr vert="horz" wrap="square" lIns="0" tIns="0" rIns="0" bIns="0" rtlCol="0" anchor="ctr">
            <a:spAutoFit/>
          </a:bodyPr>
          <a:lstStyle>
            <a:defPPr>
              <a:defRPr lang="en-US"/>
            </a:defPPr>
            <a:lvl1pPr marL="0" algn="r" defTabSz="914400" rtl="0" eaLnBrk="1" latinLnBrk="0" hangingPunct="1">
              <a:defRPr sz="800" b="1"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EC7D2-4955-5E46-A2E6-70A78DC0C462}" type="slidenum">
              <a:rPr lang="en-US" smtClean="0"/>
              <a:pPr/>
              <a:t>4</a:t>
            </a:fld>
            <a:endParaRPr lang="en-US"/>
          </a:p>
        </p:txBody>
      </p:sp>
    </p:spTree>
    <p:extLst>
      <p:ext uri="{BB962C8B-B14F-4D97-AF65-F5344CB8AC3E}">
        <p14:creationId xmlns:p14="http://schemas.microsoft.com/office/powerpoint/2010/main" val="3346154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ular Callout 11">
            <a:extLst>
              <a:ext uri="{FF2B5EF4-FFF2-40B4-BE49-F238E27FC236}">
                <a16:creationId xmlns:a16="http://schemas.microsoft.com/office/drawing/2014/main" id="{BFCF16DA-35C1-1A43-A0E1-86BEE4DFD48E}"/>
              </a:ext>
            </a:extLst>
          </p:cNvPr>
          <p:cNvSpPr/>
          <p:nvPr/>
        </p:nvSpPr>
        <p:spPr>
          <a:xfrm>
            <a:off x="12362472" y="45225"/>
            <a:ext cx="612000" cy="612000"/>
          </a:xfrm>
          <a:prstGeom prst="wedgeRectCallout">
            <a:avLst>
              <a:gd name="adj1" fmla="val -21265"/>
              <a:gd name="adj2" fmla="val 672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algn="ctr"/>
            <a:endParaRPr lang="en-US" sz="1400">
              <a:solidFill>
                <a:schemeClr val="tx2"/>
              </a:solidFill>
            </a:endParaRPr>
          </a:p>
        </p:txBody>
      </p:sp>
      <p:grpSp>
        <p:nvGrpSpPr>
          <p:cNvPr id="14" name="Group 13">
            <a:extLst>
              <a:ext uri="{FF2B5EF4-FFF2-40B4-BE49-F238E27FC236}">
                <a16:creationId xmlns:a16="http://schemas.microsoft.com/office/drawing/2014/main" id="{40DCA10E-4338-0E4A-A67A-E03E80FBEF09}"/>
              </a:ext>
            </a:extLst>
          </p:cNvPr>
          <p:cNvGrpSpPr/>
          <p:nvPr/>
        </p:nvGrpSpPr>
        <p:grpSpPr>
          <a:xfrm>
            <a:off x="550863" y="7083420"/>
            <a:ext cx="649169" cy="589604"/>
            <a:chOff x="10056813" y="289012"/>
            <a:chExt cx="782330" cy="710547"/>
          </a:xfrm>
        </p:grpSpPr>
        <p:sp>
          <p:nvSpPr>
            <p:cNvPr id="15" name="Rectangular Callout 14">
              <a:extLst>
                <a:ext uri="{FF2B5EF4-FFF2-40B4-BE49-F238E27FC236}">
                  <a16:creationId xmlns:a16="http://schemas.microsoft.com/office/drawing/2014/main" id="{5825F247-9B22-5A48-B7CB-47917E678695}"/>
                </a:ext>
              </a:extLst>
            </p:cNvPr>
            <p:cNvSpPr/>
            <p:nvPr/>
          </p:nvSpPr>
          <p:spPr>
            <a:xfrm flipV="1">
              <a:off x="10056813" y="289012"/>
              <a:ext cx="710547" cy="710547"/>
            </a:xfrm>
            <a:prstGeom prst="wedgeRectCallout">
              <a:avLst>
                <a:gd name="adj1" fmla="val -21265"/>
                <a:gd name="adj2" fmla="val 672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2"/>
                </a:solidFill>
              </a:endParaRPr>
            </a:p>
          </p:txBody>
        </p:sp>
        <p:sp>
          <p:nvSpPr>
            <p:cNvPr id="16" name="TextBox 15">
              <a:extLst>
                <a:ext uri="{FF2B5EF4-FFF2-40B4-BE49-F238E27FC236}">
                  <a16:creationId xmlns:a16="http://schemas.microsoft.com/office/drawing/2014/main" id="{9CC8BD57-EC15-154A-98EF-058091F46ECC}"/>
                </a:ext>
              </a:extLst>
            </p:cNvPr>
            <p:cNvSpPr txBox="1"/>
            <p:nvPr/>
          </p:nvSpPr>
          <p:spPr>
            <a:xfrm>
              <a:off x="10128596" y="431626"/>
              <a:ext cx="710547" cy="450655"/>
            </a:xfrm>
            <a:prstGeom prst="rect">
              <a:avLst/>
            </a:prstGeom>
            <a:noFill/>
          </p:spPr>
          <p:txBody>
            <a:bodyPr wrap="square" lIns="0" tIns="0" rIns="0" bIns="0" rtlCol="0">
              <a:spAutoFit/>
            </a:bodyPr>
            <a:lstStyle/>
            <a:p>
              <a:pPr algn="l">
                <a:lnSpc>
                  <a:spcPct val="90000"/>
                </a:lnSpc>
              </a:pPr>
              <a:r>
                <a:rPr lang="en-US" sz="900" dirty="0">
                  <a:solidFill>
                    <a:schemeClr val="bg1"/>
                  </a:solidFill>
                  <a:latin typeface="+mj-lt"/>
                </a:rPr>
                <a:t>Check your footers</a:t>
              </a:r>
            </a:p>
          </p:txBody>
        </p:sp>
      </p:grpSp>
      <p:sp>
        <p:nvSpPr>
          <p:cNvPr id="17" name="TextBox 16">
            <a:extLst>
              <a:ext uri="{FF2B5EF4-FFF2-40B4-BE49-F238E27FC236}">
                <a16:creationId xmlns:a16="http://schemas.microsoft.com/office/drawing/2014/main" id="{CC823AF6-4919-9C43-A75F-585372983C1E}"/>
              </a:ext>
            </a:extLst>
          </p:cNvPr>
          <p:cNvSpPr txBox="1"/>
          <p:nvPr/>
        </p:nvSpPr>
        <p:spPr>
          <a:xfrm>
            <a:off x="1228907" y="7063505"/>
            <a:ext cx="2701369" cy="646331"/>
          </a:xfrm>
          <a:prstGeom prst="rect">
            <a:avLst/>
          </a:prstGeom>
          <a:noFill/>
        </p:spPr>
        <p:txBody>
          <a:bodyPr wrap="square" lIns="0" tIns="0" rIns="0" bIns="0" rtlCol="0">
            <a:spAutoFit/>
          </a:bodyPr>
          <a:lstStyle/>
          <a:p>
            <a:pPr algn="l"/>
            <a:r>
              <a:rPr lang="en-US" sz="1050">
                <a:solidFill>
                  <a:schemeClr val="tx2"/>
                </a:solidFill>
              </a:rPr>
              <a:t>Are they hiding behind an image or object? </a:t>
            </a:r>
            <a:br>
              <a:rPr lang="en-US" sz="1050">
                <a:solidFill>
                  <a:schemeClr val="tx2"/>
                </a:solidFill>
              </a:rPr>
            </a:br>
            <a:r>
              <a:rPr lang="en-US" sz="1050">
                <a:solidFill>
                  <a:schemeClr val="tx2"/>
                </a:solidFill>
              </a:rPr>
              <a:t>Have you changed the Security classification using the Footer functionality? </a:t>
            </a:r>
            <a:br>
              <a:rPr lang="en-US" sz="1050">
                <a:solidFill>
                  <a:schemeClr val="tx2"/>
                </a:solidFill>
              </a:rPr>
            </a:br>
            <a:r>
              <a:rPr lang="en-US" sz="1050">
                <a:solidFill>
                  <a:schemeClr val="tx2"/>
                </a:solidFill>
              </a:rPr>
              <a:t>Are they the same across all of your slides?</a:t>
            </a:r>
          </a:p>
        </p:txBody>
      </p:sp>
      <p:sp>
        <p:nvSpPr>
          <p:cNvPr id="78" name="Date Placeholder 6">
            <a:extLst>
              <a:ext uri="{FF2B5EF4-FFF2-40B4-BE49-F238E27FC236}">
                <a16:creationId xmlns:a16="http://schemas.microsoft.com/office/drawing/2014/main" id="{D1808264-B067-42A4-AA68-251BD6B1B8F1}"/>
              </a:ext>
            </a:extLst>
          </p:cNvPr>
          <p:cNvSpPr txBox="1">
            <a:spLocks/>
          </p:cNvSpPr>
          <p:nvPr/>
        </p:nvSpPr>
        <p:spPr>
          <a:xfrm>
            <a:off x="11295631" y="7014022"/>
            <a:ext cx="3167360" cy="108000"/>
          </a:xfrm>
          <a:prstGeom prst="rect">
            <a:avLst/>
          </a:prstGeom>
        </p:spPr>
        <p:txBody>
          <a:bodyPr vert="horz" wrap="square" lIns="0" tIns="0" rIns="0" bIns="0" rtlCol="0" anchor="ctr">
            <a:spAutoFit/>
          </a:bodyPr>
          <a:lstStyle>
            <a:defPPr>
              <a:defRPr lang="en-US"/>
            </a:defPPr>
            <a:lvl1pPr marL="0" algn="r" defTabSz="914400" rtl="0" eaLnBrk="1" latinLnBrk="0" hangingPunct="1">
              <a:defRPr sz="8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DD MM YYYY</a:t>
            </a:r>
            <a:endParaRPr lang="en-US"/>
          </a:p>
        </p:txBody>
      </p:sp>
      <p:sp>
        <p:nvSpPr>
          <p:cNvPr id="79" name="Slide Number Placeholder 8">
            <a:extLst>
              <a:ext uri="{FF2B5EF4-FFF2-40B4-BE49-F238E27FC236}">
                <a16:creationId xmlns:a16="http://schemas.microsoft.com/office/drawing/2014/main" id="{CA1DE5F8-4917-42BB-AF95-D1F4D27670DD}"/>
              </a:ext>
            </a:extLst>
          </p:cNvPr>
          <p:cNvSpPr txBox="1">
            <a:spLocks/>
          </p:cNvSpPr>
          <p:nvPr/>
        </p:nvSpPr>
        <p:spPr>
          <a:xfrm>
            <a:off x="14493245" y="7014022"/>
            <a:ext cx="767167" cy="108000"/>
          </a:xfrm>
          <a:prstGeom prst="rect">
            <a:avLst/>
          </a:prstGeom>
        </p:spPr>
        <p:txBody>
          <a:bodyPr vert="horz" wrap="square" lIns="0" tIns="0" rIns="0" bIns="0" rtlCol="0" anchor="ctr">
            <a:spAutoFit/>
          </a:bodyPr>
          <a:lstStyle>
            <a:defPPr>
              <a:defRPr lang="en-US"/>
            </a:defPPr>
            <a:lvl1pPr marL="0" algn="r" defTabSz="914400" rtl="0" eaLnBrk="1" latinLnBrk="0" hangingPunct="1">
              <a:defRPr sz="800" b="1"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EC7D2-4955-5E46-A2E6-70A78DC0C462}" type="slidenum">
              <a:rPr lang="en-US" smtClean="0"/>
              <a:pPr/>
              <a:t>5</a:t>
            </a:fld>
            <a:endParaRPr lang="en-US"/>
          </a:p>
        </p:txBody>
      </p:sp>
      <p:sp>
        <p:nvSpPr>
          <p:cNvPr id="9" name="Title 8">
            <a:extLst>
              <a:ext uri="{FF2B5EF4-FFF2-40B4-BE49-F238E27FC236}">
                <a16:creationId xmlns:a16="http://schemas.microsoft.com/office/drawing/2014/main" id="{027A7A76-37FC-B94C-0465-2302EC467270}"/>
              </a:ext>
            </a:extLst>
          </p:cNvPr>
          <p:cNvSpPr>
            <a:spLocks noGrp="1"/>
          </p:cNvSpPr>
          <p:nvPr>
            <p:ph type="title"/>
          </p:nvPr>
        </p:nvSpPr>
        <p:spPr>
          <a:xfrm>
            <a:off x="279401" y="85725"/>
            <a:ext cx="8050818" cy="1143000"/>
          </a:xfrm>
        </p:spPr>
        <p:txBody>
          <a:bodyPr/>
          <a:lstStyle/>
          <a:p>
            <a:r>
              <a:rPr lang="en-GB" dirty="0"/>
              <a:t>Considerations</a:t>
            </a:r>
          </a:p>
        </p:txBody>
      </p:sp>
      <p:sp>
        <p:nvSpPr>
          <p:cNvPr id="18" name="Content Placeholder 17">
            <a:extLst>
              <a:ext uri="{FF2B5EF4-FFF2-40B4-BE49-F238E27FC236}">
                <a16:creationId xmlns:a16="http://schemas.microsoft.com/office/drawing/2014/main" id="{EF9169DE-BDDB-FDC3-5089-80308A516977}"/>
              </a:ext>
            </a:extLst>
          </p:cNvPr>
          <p:cNvSpPr>
            <a:spLocks noGrp="1"/>
          </p:cNvSpPr>
          <p:nvPr>
            <p:ph idx="1"/>
          </p:nvPr>
        </p:nvSpPr>
        <p:spPr>
          <a:xfrm>
            <a:off x="279401" y="1393343"/>
            <a:ext cx="7721600" cy="4640262"/>
          </a:xfrm>
        </p:spPr>
        <p:txBody>
          <a:bodyPr/>
          <a:lstStyle/>
          <a:p>
            <a:pPr marL="0" indent="0" algn="l">
              <a:buNone/>
            </a:pPr>
            <a:r>
              <a:rPr lang="en-GB" sz="1400" b="0" i="0" dirty="0">
                <a:solidFill>
                  <a:srgbClr val="505050"/>
                </a:solidFill>
                <a:effectLst/>
                <a:latin typeface="Arial" panose="020B0604020202020204" pitchFamily="34" charset="0"/>
              </a:rPr>
              <a:t>Intended</a:t>
            </a:r>
            <a:r>
              <a:rPr lang="en-GB" sz="1400" dirty="0">
                <a:solidFill>
                  <a:srgbClr val="505050"/>
                </a:solidFill>
                <a:latin typeface="Arial" panose="020B0604020202020204" pitchFamily="34" charset="0"/>
              </a:rPr>
              <a:t> Purpose</a:t>
            </a:r>
          </a:p>
          <a:p>
            <a:pPr marL="285750" indent="-285750" algn="l">
              <a:buFont typeface="Arial" panose="020B0604020202020204" pitchFamily="34" charset="0"/>
              <a:buChar char="•"/>
            </a:pPr>
            <a:r>
              <a:rPr lang="en-GB" sz="1400" b="0" i="0" dirty="0">
                <a:solidFill>
                  <a:srgbClr val="505050"/>
                </a:solidFill>
                <a:effectLst/>
                <a:latin typeface="Arial" panose="020B0604020202020204" pitchFamily="34" charset="0"/>
              </a:rPr>
              <a:t>What would actuaries be interested in?</a:t>
            </a:r>
          </a:p>
          <a:p>
            <a:pPr marL="285750" indent="-285750">
              <a:buFont typeface="Arial" panose="020B0604020202020204" pitchFamily="34" charset="0"/>
              <a:buChar char="•"/>
            </a:pPr>
            <a:r>
              <a:rPr lang="en-GB" sz="1400" dirty="0">
                <a:solidFill>
                  <a:srgbClr val="505050"/>
                </a:solidFill>
                <a:latin typeface="Arial" panose="020B0604020202020204" pitchFamily="34" charset="0"/>
              </a:rPr>
              <a:t>How to have relevant data sets?</a:t>
            </a:r>
          </a:p>
          <a:p>
            <a:pPr marL="285750" indent="-285750">
              <a:buFont typeface="Arial" panose="020B0604020202020204" pitchFamily="34" charset="0"/>
              <a:buChar char="•"/>
            </a:pPr>
            <a:r>
              <a:rPr lang="en-GB" sz="1400" dirty="0">
                <a:solidFill>
                  <a:srgbClr val="505050"/>
                </a:solidFill>
                <a:latin typeface="Arial" panose="020B0604020202020204" pitchFamily="34" charset="0"/>
              </a:rPr>
              <a:t>Every user may have a different requirement from a data set</a:t>
            </a:r>
          </a:p>
          <a:p>
            <a:pPr marL="285750" indent="-285750">
              <a:buFont typeface="Arial" panose="020B0604020202020204" pitchFamily="34" charset="0"/>
              <a:buChar char="•"/>
            </a:pPr>
            <a:r>
              <a:rPr lang="en-GB" sz="1400" dirty="0">
                <a:solidFill>
                  <a:srgbClr val="505050"/>
                </a:solidFill>
                <a:latin typeface="Arial" panose="020B0604020202020204" pitchFamily="34" charset="0"/>
              </a:rPr>
              <a:t>Academia or industry?</a:t>
            </a:r>
          </a:p>
          <a:p>
            <a:pPr marL="285750" indent="-285750">
              <a:buFont typeface="Arial" panose="020B0604020202020204" pitchFamily="34" charset="0"/>
              <a:buChar char="•"/>
            </a:pPr>
            <a:r>
              <a:rPr lang="en-GB" sz="1400" dirty="0">
                <a:solidFill>
                  <a:srgbClr val="505050"/>
                </a:solidFill>
                <a:latin typeface="Arial" panose="020B0604020202020204" pitchFamily="34" charset="0"/>
              </a:rPr>
              <a:t>How do we advertise it?</a:t>
            </a:r>
          </a:p>
          <a:p>
            <a:pPr marL="285750" indent="-285750">
              <a:buFont typeface="Arial" panose="020B0604020202020204" pitchFamily="34" charset="0"/>
              <a:buChar char="•"/>
            </a:pPr>
            <a:r>
              <a:rPr lang="en-GB" sz="1400" dirty="0">
                <a:solidFill>
                  <a:srgbClr val="505050"/>
                </a:solidFill>
                <a:latin typeface="Arial" panose="020B0604020202020204" pitchFamily="34" charset="0"/>
              </a:rPr>
              <a:t>Is it for research within </a:t>
            </a:r>
            <a:r>
              <a:rPr lang="en-GB" sz="1400" dirty="0" err="1">
                <a:solidFill>
                  <a:srgbClr val="505050"/>
                </a:solidFill>
                <a:latin typeface="Arial" panose="020B0604020202020204" pitchFamily="34" charset="0"/>
              </a:rPr>
              <a:t>IFoA</a:t>
            </a:r>
            <a:r>
              <a:rPr lang="en-GB" sz="1400" dirty="0">
                <a:solidFill>
                  <a:srgbClr val="505050"/>
                </a:solidFill>
                <a:latin typeface="Arial" panose="020B0604020202020204" pitchFamily="34" charset="0"/>
              </a:rPr>
              <a:t> or should it become external?</a:t>
            </a:r>
          </a:p>
          <a:p>
            <a:pPr marL="0" indent="0" algn="l">
              <a:buNone/>
            </a:pPr>
            <a:r>
              <a:rPr lang="en-GB" sz="1400" b="0" i="0" dirty="0">
                <a:solidFill>
                  <a:srgbClr val="505050"/>
                </a:solidFill>
                <a:effectLst/>
                <a:latin typeface="Arial" panose="020B0604020202020204" pitchFamily="34" charset="0"/>
              </a:rPr>
              <a:t>Accuracy / Credibility</a:t>
            </a:r>
          </a:p>
          <a:p>
            <a:pPr marL="285750" indent="-285750">
              <a:buFont typeface="Arial" panose="020B0604020202020204" pitchFamily="34" charset="0"/>
              <a:buChar char="•"/>
            </a:pPr>
            <a:r>
              <a:rPr lang="en-GB" sz="1400" dirty="0">
                <a:solidFill>
                  <a:srgbClr val="505050"/>
                </a:solidFill>
                <a:latin typeface="Arial" panose="020B0604020202020204" pitchFamily="34" charset="0"/>
              </a:rPr>
              <a:t>How can we trust the data?</a:t>
            </a:r>
          </a:p>
          <a:p>
            <a:pPr marL="285750" indent="-285750" algn="l">
              <a:buFont typeface="Arial" panose="020B0604020202020204" pitchFamily="34" charset="0"/>
              <a:buChar char="•"/>
            </a:pPr>
            <a:r>
              <a:rPr lang="en-GB" sz="1400" dirty="0">
                <a:solidFill>
                  <a:srgbClr val="505050"/>
                </a:solidFill>
                <a:latin typeface="Arial" panose="020B0604020202020204" pitchFamily="34" charset="0"/>
              </a:rPr>
              <a:t>How can you be certain to have latest data?</a:t>
            </a:r>
          </a:p>
          <a:p>
            <a:pPr marL="285750" indent="-285750" algn="l">
              <a:buFont typeface="Arial" panose="020B0604020202020204" pitchFamily="34" charset="0"/>
              <a:buChar char="•"/>
            </a:pPr>
            <a:r>
              <a:rPr lang="en-GB" sz="1400" dirty="0">
                <a:solidFill>
                  <a:srgbClr val="505050"/>
                </a:solidFill>
                <a:latin typeface="Arial" panose="020B0604020202020204" pitchFamily="34" charset="0"/>
              </a:rPr>
              <a:t>May want different time periods or information from someone else</a:t>
            </a:r>
          </a:p>
          <a:p>
            <a:pPr marL="0" indent="0" algn="l">
              <a:buNone/>
            </a:pPr>
            <a:r>
              <a:rPr lang="en-GB" sz="1400" dirty="0">
                <a:solidFill>
                  <a:srgbClr val="505050"/>
                </a:solidFill>
                <a:latin typeface="Arial" panose="020B0604020202020204" pitchFamily="34" charset="0"/>
              </a:rPr>
              <a:t>Ongoing management of Data Sets</a:t>
            </a:r>
          </a:p>
          <a:p>
            <a:pPr marL="285750" indent="-285750">
              <a:buFont typeface="Arial" panose="020B0604020202020204" pitchFamily="34" charset="0"/>
              <a:buChar char="•"/>
            </a:pPr>
            <a:r>
              <a:rPr lang="en-GB" sz="1400" dirty="0">
                <a:solidFill>
                  <a:srgbClr val="505050"/>
                </a:solidFill>
                <a:latin typeface="Arial" panose="020B0604020202020204" pitchFamily="34" charset="0"/>
              </a:rPr>
              <a:t>Where to make people aware</a:t>
            </a:r>
          </a:p>
          <a:p>
            <a:pPr marL="285750" indent="-285750">
              <a:buFont typeface="Arial" panose="020B0604020202020204" pitchFamily="34" charset="0"/>
              <a:buChar char="•"/>
            </a:pPr>
            <a:r>
              <a:rPr lang="en-GB" sz="1400" dirty="0">
                <a:solidFill>
                  <a:srgbClr val="505050"/>
                </a:solidFill>
                <a:latin typeface="Arial" panose="020B0604020202020204" pitchFamily="34" charset="0"/>
              </a:rPr>
              <a:t>Any legal considerations of naming particular companies</a:t>
            </a:r>
          </a:p>
        </p:txBody>
      </p:sp>
    </p:spTree>
    <p:extLst>
      <p:ext uri="{BB962C8B-B14F-4D97-AF65-F5344CB8AC3E}">
        <p14:creationId xmlns:p14="http://schemas.microsoft.com/office/powerpoint/2010/main" val="3439487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0F6E4-FDCC-3D57-EBB0-A5BA1D457990}"/>
              </a:ext>
            </a:extLst>
          </p:cNvPr>
          <p:cNvSpPr>
            <a:spLocks noGrp="1"/>
          </p:cNvSpPr>
          <p:nvPr>
            <p:ph type="title"/>
          </p:nvPr>
        </p:nvSpPr>
        <p:spPr/>
        <p:txBody>
          <a:bodyPr/>
          <a:lstStyle/>
          <a:p>
            <a:r>
              <a:rPr lang="en-IE" dirty="0"/>
              <a:t>Dataset Inclusion Criteria</a:t>
            </a:r>
            <a:endParaRPr lang="en-US" dirty="0"/>
          </a:p>
        </p:txBody>
      </p:sp>
      <p:sp>
        <p:nvSpPr>
          <p:cNvPr id="3" name="Date Placeholder 2">
            <a:extLst>
              <a:ext uri="{FF2B5EF4-FFF2-40B4-BE49-F238E27FC236}">
                <a16:creationId xmlns:a16="http://schemas.microsoft.com/office/drawing/2014/main" id="{6D9F9C5F-3260-50E9-CEB7-293D0090F62C}"/>
              </a:ext>
            </a:extLst>
          </p:cNvPr>
          <p:cNvSpPr>
            <a:spLocks noGrp="1"/>
          </p:cNvSpPr>
          <p:nvPr>
            <p:ph type="dt" sz="half" idx="10"/>
          </p:nvPr>
        </p:nvSpPr>
        <p:spPr/>
        <p:txBody>
          <a:bodyPr/>
          <a:lstStyle/>
          <a:p>
            <a:pPr fontAlgn="base">
              <a:spcBef>
                <a:spcPct val="0"/>
              </a:spcBef>
              <a:spcAft>
                <a:spcPct val="0"/>
              </a:spcAft>
            </a:pPr>
            <a:fld id="{0D5A5B80-4E0E-41F8-BFF5-504EC24C412E}" type="datetime4">
              <a:rPr lang="en-GB" smtClean="0">
                <a:solidFill>
                  <a:srgbClr val="3F4548"/>
                </a:solidFill>
              </a:rPr>
              <a:pPr fontAlgn="base">
                <a:spcBef>
                  <a:spcPct val="0"/>
                </a:spcBef>
                <a:spcAft>
                  <a:spcPct val="0"/>
                </a:spcAft>
              </a:pPr>
              <a:t>08 December 2023</a:t>
            </a:fld>
            <a:endParaRPr lang="en-GB" dirty="0">
              <a:solidFill>
                <a:srgbClr val="3F4548"/>
              </a:solidFill>
            </a:endParaRPr>
          </a:p>
        </p:txBody>
      </p:sp>
      <p:sp>
        <p:nvSpPr>
          <p:cNvPr id="4" name="Slide Number Placeholder 3">
            <a:extLst>
              <a:ext uri="{FF2B5EF4-FFF2-40B4-BE49-F238E27FC236}">
                <a16:creationId xmlns:a16="http://schemas.microsoft.com/office/drawing/2014/main" id="{5CA11628-CB5B-1FA0-3674-06605852B83C}"/>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6</a:t>
            </a:fld>
            <a:endParaRPr lang="en-GB" dirty="0"/>
          </a:p>
        </p:txBody>
      </p:sp>
      <p:sp>
        <p:nvSpPr>
          <p:cNvPr id="5" name="Content Placeholder 4">
            <a:extLst>
              <a:ext uri="{FF2B5EF4-FFF2-40B4-BE49-F238E27FC236}">
                <a16:creationId xmlns:a16="http://schemas.microsoft.com/office/drawing/2014/main" id="{4CA2D6C7-886C-E880-A440-48919C545836}"/>
              </a:ext>
            </a:extLst>
          </p:cNvPr>
          <p:cNvSpPr>
            <a:spLocks noGrp="1"/>
          </p:cNvSpPr>
          <p:nvPr>
            <p:ph idx="1"/>
          </p:nvPr>
        </p:nvSpPr>
        <p:spPr/>
        <p:txBody>
          <a:bodyPr/>
          <a:lstStyle/>
          <a:p>
            <a:pPr marL="0" lvl="0" indent="0">
              <a:lnSpc>
                <a:spcPct val="107000"/>
              </a:lnSpc>
              <a:spcBef>
                <a:spcPts val="0"/>
              </a:spcBef>
              <a:buNone/>
            </a:pPr>
            <a:r>
              <a:rPr lang="en-IE" sz="1600" b="1" i="1" dirty="0">
                <a:effectLst/>
                <a:latin typeface="+mj-lt"/>
                <a:ea typeface="Calibri" panose="020F0502020204030204" pitchFamily="34" charset="0"/>
                <a:cs typeface="Times New Roman" panose="02020603050405020304" pitchFamily="18" charset="0"/>
              </a:rPr>
              <a:t>There have been huge increases in the availability of alternative Life &amp; Health data sources in recent years.</a:t>
            </a:r>
            <a:endParaRPr lang="en-US" sz="1600" b="1" i="1" dirty="0">
              <a:effectLst/>
              <a:latin typeface="+mj-lt"/>
              <a:ea typeface="Calibri" panose="020F0502020204030204" pitchFamily="34" charset="0"/>
              <a:cs typeface="Times New Roman" panose="02020603050405020304" pitchFamily="18" charset="0"/>
            </a:endParaRPr>
          </a:p>
          <a:p>
            <a:pPr marL="0" lvl="0" indent="0">
              <a:lnSpc>
                <a:spcPct val="107000"/>
              </a:lnSpc>
              <a:spcBef>
                <a:spcPts val="0"/>
              </a:spcBef>
              <a:buNone/>
            </a:pPr>
            <a:r>
              <a:rPr lang="en-IE" sz="1600" b="1" i="1" dirty="0">
                <a:effectLst/>
                <a:latin typeface="+mj-lt"/>
                <a:ea typeface="Calibri" panose="020F0502020204030204" pitchFamily="34" charset="0"/>
                <a:cs typeface="Times New Roman" panose="02020603050405020304" pitchFamily="18" charset="0"/>
              </a:rPr>
              <a:t>Also rapid advancements in tools used to aggregate and analyse this data.</a:t>
            </a:r>
          </a:p>
          <a:p>
            <a:pPr marL="0" lvl="0" indent="0">
              <a:lnSpc>
                <a:spcPct val="107000"/>
              </a:lnSpc>
              <a:spcBef>
                <a:spcPts val="0"/>
              </a:spcBef>
              <a:buNone/>
            </a:pPr>
            <a:endParaRPr lang="en-US" sz="1600" b="1" i="1"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1600" dirty="0">
                <a:effectLst/>
                <a:latin typeface="+mj-lt"/>
                <a:ea typeface="Calibri" panose="020F0502020204030204" pitchFamily="34" charset="0"/>
                <a:cs typeface="Times New Roman" panose="02020603050405020304" pitchFamily="18" charset="0"/>
              </a:rPr>
              <a:t>The main criteria for inclusion of data sources in this list was that they may be of interest to IFOA members when considering how to augment traditional actuarial L&amp;H processes</a:t>
            </a:r>
            <a:endParaRPr lang="en-US" sz="1600"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1600" dirty="0">
                <a:effectLst/>
                <a:latin typeface="+mj-lt"/>
                <a:ea typeface="Calibri" panose="020F0502020204030204" pitchFamily="34" charset="0"/>
                <a:cs typeface="Times New Roman" panose="02020603050405020304" pitchFamily="18" charset="0"/>
              </a:rPr>
              <a:t>Aim was to: </a:t>
            </a:r>
          </a:p>
          <a:p>
            <a:pPr marL="790575" lvl="1" indent="-342900">
              <a:lnSpc>
                <a:spcPct val="107000"/>
              </a:lnSpc>
              <a:buFont typeface="Symbol" panose="05050102010706020507" pitchFamily="18" charset="2"/>
              <a:buChar char=""/>
            </a:pPr>
            <a:r>
              <a:rPr lang="en-IE" sz="1600" dirty="0">
                <a:latin typeface="+mj-lt"/>
                <a:ea typeface="Calibri" panose="020F0502020204030204" pitchFamily="34" charset="0"/>
                <a:cs typeface="Times New Roman" panose="02020603050405020304" pitchFamily="18" charset="0"/>
              </a:rPr>
              <a:t>Include d</a:t>
            </a:r>
            <a:r>
              <a:rPr lang="en-IE" sz="1600" dirty="0">
                <a:effectLst/>
                <a:latin typeface="+mj-lt"/>
                <a:ea typeface="Calibri" panose="020F0502020204030204" pitchFamily="34" charset="0"/>
                <a:cs typeface="Times New Roman" panose="02020603050405020304" pitchFamily="18" charset="0"/>
              </a:rPr>
              <a:t>atasets suitable for exploratory analysis of a particular disease area </a:t>
            </a:r>
          </a:p>
          <a:p>
            <a:pPr marL="790575" lvl="1" indent="-342900">
              <a:lnSpc>
                <a:spcPct val="107000"/>
              </a:lnSpc>
              <a:buFont typeface="Symbol" panose="05050102010706020507" pitchFamily="18" charset="2"/>
              <a:buChar char=""/>
            </a:pPr>
            <a:r>
              <a:rPr lang="en-IE" sz="1600" dirty="0">
                <a:latin typeface="+mj-lt"/>
                <a:ea typeface="Calibri" panose="020F0502020204030204" pitchFamily="34" charset="0"/>
                <a:cs typeface="Times New Roman" panose="02020603050405020304" pitchFamily="18" charset="0"/>
              </a:rPr>
              <a:t>S</a:t>
            </a:r>
            <a:r>
              <a:rPr lang="en-IE" sz="1600" dirty="0">
                <a:effectLst/>
                <a:latin typeface="+mj-lt"/>
                <a:ea typeface="Calibri" panose="020F0502020204030204" pitchFamily="34" charset="0"/>
                <a:cs typeface="Times New Roman" panose="02020603050405020304" pitchFamily="18" charset="0"/>
              </a:rPr>
              <a:t>ign post to relevant resources that show the breadth of datasets available. </a:t>
            </a:r>
            <a:endParaRPr lang="en-US" sz="1600"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endParaRPr lang="en-IE" sz="1600"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IE" sz="1600" dirty="0">
                <a:effectLst/>
                <a:latin typeface="+mj-lt"/>
                <a:ea typeface="Calibri" panose="020F0502020204030204" pitchFamily="34" charset="0"/>
                <a:cs typeface="Times New Roman" panose="02020603050405020304" pitchFamily="18" charset="0"/>
              </a:rPr>
              <a:t>Majority come from the UK &amp; United States as this is where WP members have most experience</a:t>
            </a:r>
            <a:endParaRPr lang="en-US" sz="1600" dirty="0">
              <a:effectLst/>
              <a:latin typeface="+mj-l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38328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0B46-A03D-DA43-9FF8-DF0E7312C016}"/>
              </a:ext>
            </a:extLst>
          </p:cNvPr>
          <p:cNvSpPr>
            <a:spLocks noGrp="1"/>
          </p:cNvSpPr>
          <p:nvPr>
            <p:ph type="title"/>
          </p:nvPr>
        </p:nvSpPr>
        <p:spPr/>
        <p:txBody>
          <a:bodyPr vert="horz" wrap="square" lIns="0" tIns="0" rIns="0" bIns="0" rtlCol="0" anchor="t" anchorCtr="0">
            <a:noAutofit/>
          </a:bodyPr>
          <a:lstStyle/>
          <a:p>
            <a:r>
              <a:rPr lang="en-GB" dirty="0"/>
              <a:t>Proposed Solution</a:t>
            </a:r>
            <a:br>
              <a:rPr lang="en-GB" sz="3600" dirty="0">
                <a:solidFill>
                  <a:srgbClr val="505050"/>
                </a:solidFill>
                <a:latin typeface="Arial" panose="020B0604020202020204" pitchFamily="34" charset="0"/>
              </a:rPr>
            </a:br>
            <a:br>
              <a:rPr lang="en-GB" sz="3600" dirty="0">
                <a:solidFill>
                  <a:srgbClr val="505050"/>
                </a:solidFill>
                <a:latin typeface="Arial" panose="020B0604020202020204" pitchFamily="34" charset="0"/>
              </a:rPr>
            </a:br>
            <a:endParaRPr lang="en-US" dirty="0"/>
          </a:p>
        </p:txBody>
      </p:sp>
      <p:sp>
        <p:nvSpPr>
          <p:cNvPr id="4" name="Content Placeholder 3">
            <a:extLst>
              <a:ext uri="{FF2B5EF4-FFF2-40B4-BE49-F238E27FC236}">
                <a16:creationId xmlns:a16="http://schemas.microsoft.com/office/drawing/2014/main" id="{CFD62FB3-1171-B5EE-3184-52CCAE25A43C}"/>
              </a:ext>
            </a:extLst>
          </p:cNvPr>
          <p:cNvSpPr>
            <a:spLocks noGrp="1"/>
          </p:cNvSpPr>
          <p:nvPr>
            <p:ph idx="1"/>
          </p:nvPr>
        </p:nvSpPr>
        <p:spPr>
          <a:xfrm>
            <a:off x="511180" y="1217613"/>
            <a:ext cx="8569320" cy="4640262"/>
          </a:xfrm>
        </p:spPr>
        <p:txBody>
          <a:bodyPr/>
          <a:lstStyle/>
          <a:p>
            <a:pPr marL="0" indent="0">
              <a:buNone/>
            </a:pPr>
            <a:r>
              <a:rPr lang="en-GB" sz="2000" dirty="0">
                <a:solidFill>
                  <a:srgbClr val="505050"/>
                </a:solidFill>
                <a:latin typeface="Arial" panose="020B0604020202020204" pitchFamily="34" charset="0"/>
              </a:rPr>
              <a:t>Focused on:	C</a:t>
            </a:r>
            <a:r>
              <a:rPr lang="en-GB" sz="2000" b="0" i="0" dirty="0">
                <a:solidFill>
                  <a:srgbClr val="505050"/>
                </a:solidFill>
                <a:effectLst/>
                <a:latin typeface="Arial" panose="020B0604020202020204" pitchFamily="34" charset="0"/>
              </a:rPr>
              <a:t>reating a </a:t>
            </a:r>
            <a:r>
              <a:rPr lang="en-GB" sz="2000" b="0" i="0" u="sng" dirty="0">
                <a:solidFill>
                  <a:srgbClr val="505050"/>
                </a:solidFill>
                <a:effectLst/>
                <a:latin typeface="Arial" panose="020B0604020202020204" pitchFamily="34" charset="0"/>
              </a:rPr>
              <a:t>catalogue</a:t>
            </a:r>
            <a:r>
              <a:rPr lang="en-GB" sz="2000" b="0" i="0" dirty="0">
                <a:solidFill>
                  <a:srgbClr val="505050"/>
                </a:solidFill>
                <a:effectLst/>
                <a:latin typeface="Arial" panose="020B0604020202020204" pitchFamily="34" charset="0"/>
              </a:rPr>
              <a:t> of health &amp; care </a:t>
            </a:r>
            <a:r>
              <a:rPr lang="en-GB" sz="2000" b="0" i="0" u="sng" dirty="0">
                <a:solidFill>
                  <a:srgbClr val="505050"/>
                </a:solidFill>
                <a:effectLst/>
                <a:latin typeface="Arial" panose="020B0604020202020204" pitchFamily="34" charset="0"/>
              </a:rPr>
              <a:t>data sources</a:t>
            </a:r>
            <a:br>
              <a:rPr lang="en-GB" sz="2000" b="0" i="0" u="sng" dirty="0">
                <a:solidFill>
                  <a:srgbClr val="505050"/>
                </a:solidFill>
                <a:effectLst/>
                <a:latin typeface="Arial" panose="020B0604020202020204" pitchFamily="34" charset="0"/>
              </a:rPr>
            </a:br>
            <a:br>
              <a:rPr lang="en-GB" sz="2000" b="0" i="0" u="sng" dirty="0">
                <a:solidFill>
                  <a:srgbClr val="505050"/>
                </a:solidFill>
                <a:effectLst/>
                <a:latin typeface="Arial" panose="020B0604020202020204" pitchFamily="34" charset="0"/>
              </a:rPr>
            </a:br>
            <a:r>
              <a:rPr lang="en-GB" sz="2000" b="0" i="0" dirty="0">
                <a:solidFill>
                  <a:srgbClr val="505050"/>
                </a:solidFill>
                <a:effectLst/>
                <a:latin typeface="Arial" panose="020B0604020202020204" pitchFamily="34" charset="0"/>
              </a:rPr>
              <a:t>Audience:	Only </a:t>
            </a:r>
            <a:r>
              <a:rPr lang="en-GB" sz="2000" b="0" i="0" dirty="0" err="1">
                <a:solidFill>
                  <a:srgbClr val="505050"/>
                </a:solidFill>
                <a:effectLst/>
                <a:latin typeface="Arial" panose="020B0604020202020204" pitchFamily="34" charset="0"/>
              </a:rPr>
              <a:t>IFoA</a:t>
            </a:r>
            <a:r>
              <a:rPr lang="en-GB" sz="2000" b="0" i="0" dirty="0">
                <a:solidFill>
                  <a:srgbClr val="505050"/>
                </a:solidFill>
                <a:effectLst/>
                <a:latin typeface="Arial" panose="020B0604020202020204" pitchFamily="34" charset="0"/>
              </a:rPr>
              <a:t> members</a:t>
            </a:r>
            <a:br>
              <a:rPr lang="en-GB" sz="2000" b="0" i="0" dirty="0">
                <a:solidFill>
                  <a:srgbClr val="505050"/>
                </a:solidFill>
                <a:effectLst/>
                <a:latin typeface="Arial" panose="020B0604020202020204" pitchFamily="34" charset="0"/>
              </a:rPr>
            </a:br>
            <a:br>
              <a:rPr lang="en-GB" sz="2000" b="0" i="0" dirty="0">
                <a:solidFill>
                  <a:srgbClr val="505050"/>
                </a:solidFill>
                <a:effectLst/>
                <a:latin typeface="Arial" panose="020B0604020202020204" pitchFamily="34" charset="0"/>
              </a:rPr>
            </a:br>
            <a:r>
              <a:rPr lang="en-GB" sz="2000" b="0" i="0" dirty="0">
                <a:solidFill>
                  <a:srgbClr val="505050"/>
                </a:solidFill>
                <a:effectLst/>
                <a:latin typeface="Arial" panose="020B0604020202020204" pitchFamily="34" charset="0"/>
              </a:rPr>
              <a:t>Initial Focus:	UK data sources</a:t>
            </a:r>
            <a:br>
              <a:rPr lang="en-GB" sz="2000" b="0" i="0" dirty="0">
                <a:solidFill>
                  <a:srgbClr val="505050"/>
                </a:solidFill>
                <a:effectLst/>
                <a:latin typeface="Arial" panose="020B0604020202020204" pitchFamily="34" charset="0"/>
              </a:rPr>
            </a:br>
            <a:br>
              <a:rPr lang="en-GB" sz="2000" b="0" i="0" dirty="0">
                <a:solidFill>
                  <a:srgbClr val="505050"/>
                </a:solidFill>
                <a:effectLst/>
                <a:latin typeface="Arial" panose="020B0604020202020204" pitchFamily="34" charset="0"/>
              </a:rPr>
            </a:br>
            <a:r>
              <a:rPr lang="en-GB" sz="2000" b="0" i="0" dirty="0">
                <a:solidFill>
                  <a:srgbClr val="505050"/>
                </a:solidFill>
                <a:effectLst/>
                <a:latin typeface="Arial" panose="020B0604020202020204" pitchFamily="34" charset="0"/>
              </a:rPr>
              <a:t>For each data source identify key information, creating a simple sign-post system for actuaries to use as a starter for data sources.</a:t>
            </a:r>
          </a:p>
        </p:txBody>
      </p:sp>
      <p:sp>
        <p:nvSpPr>
          <p:cNvPr id="11" name="TextBox 10">
            <a:extLst>
              <a:ext uri="{FF2B5EF4-FFF2-40B4-BE49-F238E27FC236}">
                <a16:creationId xmlns:a16="http://schemas.microsoft.com/office/drawing/2014/main" id="{E2E0001C-5A17-7E43-B38D-9342B7E6F8E7}"/>
              </a:ext>
            </a:extLst>
          </p:cNvPr>
          <p:cNvSpPr txBox="1"/>
          <p:nvPr/>
        </p:nvSpPr>
        <p:spPr>
          <a:xfrm>
            <a:off x="12395200" y="965200"/>
            <a:ext cx="3587750" cy="2000548"/>
          </a:xfrm>
          <a:prstGeom prst="rect">
            <a:avLst/>
          </a:prstGeom>
          <a:noFill/>
        </p:spPr>
        <p:txBody>
          <a:bodyPr wrap="square" lIns="0" tIns="0" rIns="0" bIns="0" rtlCol="0">
            <a:spAutoFit/>
          </a:bodyPr>
          <a:lstStyle/>
          <a:p>
            <a:r>
              <a:rPr lang="en-US" b="1"/>
              <a:t>Text only opt. A </a:t>
            </a:r>
          </a:p>
          <a:p>
            <a:pPr>
              <a:spcBef>
                <a:spcPts val="600"/>
              </a:spcBef>
              <a:spcAft>
                <a:spcPts val="600"/>
              </a:spcAft>
            </a:pPr>
            <a:r>
              <a:rPr lang="en-GB" sz="1400">
                <a:solidFill>
                  <a:srgbClr val="20272A"/>
                </a:solidFill>
                <a:latin typeface="Arial" panose="020B0604020202020204" pitchFamily="34" charset="0"/>
                <a:ea typeface="Calibri" panose="020F0502020204030204" pitchFamily="34" charset="0"/>
                <a:cs typeface="Times New Roman" panose="02020603050405020304" pitchFamily="18" charset="0"/>
              </a:rPr>
              <a:t>To format the text, the formatting styles have already been set up. Go to the Home tab and click on the Increase List Level or Decrease List Level buttons to change text levels. This will toggle through headings, body copy and bullet styles. </a:t>
            </a:r>
            <a:endParaRPr lang="en-AU" sz="1400">
              <a:solidFill>
                <a:srgbClr val="0D1846"/>
              </a:solidFill>
              <a:latin typeface="Arial" panose="020B0604020202020204" pitchFamily="34" charset="0"/>
              <a:ea typeface="Calibri" panose="020F0502020204030204" pitchFamily="34" charset="0"/>
              <a:cs typeface="Times New Roman" panose="02020603050405020304" pitchFamily="18" charset="0"/>
            </a:endParaRPr>
          </a:p>
          <a:p>
            <a:endParaRPr lang="en-AU"/>
          </a:p>
        </p:txBody>
      </p:sp>
      <p:grpSp>
        <p:nvGrpSpPr>
          <p:cNvPr id="10" name="Group 9">
            <a:extLst>
              <a:ext uri="{FF2B5EF4-FFF2-40B4-BE49-F238E27FC236}">
                <a16:creationId xmlns:a16="http://schemas.microsoft.com/office/drawing/2014/main" id="{787FEE16-F8DB-E849-A1DA-2A01043F438D}"/>
              </a:ext>
            </a:extLst>
          </p:cNvPr>
          <p:cNvGrpSpPr/>
          <p:nvPr/>
        </p:nvGrpSpPr>
        <p:grpSpPr>
          <a:xfrm>
            <a:off x="12362472" y="45225"/>
            <a:ext cx="612000" cy="612000"/>
            <a:chOff x="10056813" y="333375"/>
            <a:chExt cx="612000" cy="612000"/>
          </a:xfrm>
        </p:grpSpPr>
        <p:sp>
          <p:nvSpPr>
            <p:cNvPr id="12" name="Rectangular Callout 11">
              <a:extLst>
                <a:ext uri="{FF2B5EF4-FFF2-40B4-BE49-F238E27FC236}">
                  <a16:creationId xmlns:a16="http://schemas.microsoft.com/office/drawing/2014/main" id="{BFCF16DA-35C1-1A43-A0E1-86BEE4DFD48E}"/>
                </a:ext>
              </a:extLst>
            </p:cNvPr>
            <p:cNvSpPr/>
            <p:nvPr/>
          </p:nvSpPr>
          <p:spPr>
            <a:xfrm>
              <a:off x="10056813" y="333375"/>
              <a:ext cx="612000" cy="612000"/>
            </a:xfrm>
            <a:prstGeom prst="wedgeRectCallout">
              <a:avLst>
                <a:gd name="adj1" fmla="val -21265"/>
                <a:gd name="adj2" fmla="val 672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algn="ctr"/>
              <a:endParaRPr lang="en-US" sz="1400">
                <a:solidFill>
                  <a:schemeClr val="tx2"/>
                </a:solidFill>
              </a:endParaRPr>
            </a:p>
          </p:txBody>
        </p:sp>
        <p:sp>
          <p:nvSpPr>
            <p:cNvPr id="13" name="TextBox 12">
              <a:extLst>
                <a:ext uri="{FF2B5EF4-FFF2-40B4-BE49-F238E27FC236}">
                  <a16:creationId xmlns:a16="http://schemas.microsoft.com/office/drawing/2014/main" id="{3B0558DC-0672-F84A-A6DD-ADAC2B01DE0B}"/>
                </a:ext>
              </a:extLst>
            </p:cNvPr>
            <p:cNvSpPr txBox="1"/>
            <p:nvPr/>
          </p:nvSpPr>
          <p:spPr>
            <a:xfrm>
              <a:off x="10138428" y="454709"/>
              <a:ext cx="448770" cy="369332"/>
            </a:xfrm>
            <a:prstGeom prst="rect">
              <a:avLst/>
            </a:prstGeom>
            <a:noFill/>
          </p:spPr>
          <p:txBody>
            <a:bodyPr wrap="square" lIns="0" tIns="0" rIns="0" bIns="0" rtlCol="0" anchor="ctr">
              <a:spAutoFit/>
            </a:bodyPr>
            <a:lstStyle/>
            <a:p>
              <a:pPr algn="ctr"/>
              <a:r>
                <a:rPr lang="en-US" sz="1200" dirty="0">
                  <a:solidFill>
                    <a:schemeClr val="bg1"/>
                  </a:solidFill>
                  <a:latin typeface="+mj-lt"/>
                </a:rPr>
                <a:t>Top</a:t>
              </a:r>
              <a:br>
                <a:rPr lang="en-US" sz="1200" dirty="0">
                  <a:solidFill>
                    <a:schemeClr val="bg1"/>
                  </a:solidFill>
                  <a:latin typeface="+mj-lt"/>
                </a:rPr>
              </a:br>
              <a:r>
                <a:rPr lang="en-US" sz="1200" dirty="0">
                  <a:solidFill>
                    <a:schemeClr val="bg1"/>
                  </a:solidFill>
                  <a:latin typeface="+mj-lt"/>
                </a:rPr>
                <a:t>tips</a:t>
              </a:r>
            </a:p>
          </p:txBody>
        </p:sp>
      </p:grpSp>
      <p:grpSp>
        <p:nvGrpSpPr>
          <p:cNvPr id="14" name="Group 13">
            <a:extLst>
              <a:ext uri="{FF2B5EF4-FFF2-40B4-BE49-F238E27FC236}">
                <a16:creationId xmlns:a16="http://schemas.microsoft.com/office/drawing/2014/main" id="{40DCA10E-4338-0E4A-A67A-E03E80FBEF09}"/>
              </a:ext>
            </a:extLst>
          </p:cNvPr>
          <p:cNvGrpSpPr/>
          <p:nvPr/>
        </p:nvGrpSpPr>
        <p:grpSpPr>
          <a:xfrm>
            <a:off x="550863" y="7083420"/>
            <a:ext cx="649169" cy="589604"/>
            <a:chOff x="10056813" y="289012"/>
            <a:chExt cx="782330" cy="710547"/>
          </a:xfrm>
        </p:grpSpPr>
        <p:sp>
          <p:nvSpPr>
            <p:cNvPr id="15" name="Rectangular Callout 14">
              <a:extLst>
                <a:ext uri="{FF2B5EF4-FFF2-40B4-BE49-F238E27FC236}">
                  <a16:creationId xmlns:a16="http://schemas.microsoft.com/office/drawing/2014/main" id="{5825F247-9B22-5A48-B7CB-47917E678695}"/>
                </a:ext>
              </a:extLst>
            </p:cNvPr>
            <p:cNvSpPr/>
            <p:nvPr/>
          </p:nvSpPr>
          <p:spPr>
            <a:xfrm flipV="1">
              <a:off x="10056813" y="289012"/>
              <a:ext cx="710547" cy="710547"/>
            </a:xfrm>
            <a:prstGeom prst="wedgeRectCallout">
              <a:avLst>
                <a:gd name="adj1" fmla="val -21265"/>
                <a:gd name="adj2" fmla="val 672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2"/>
                </a:solidFill>
              </a:endParaRPr>
            </a:p>
          </p:txBody>
        </p:sp>
        <p:sp>
          <p:nvSpPr>
            <p:cNvPr id="16" name="TextBox 15">
              <a:extLst>
                <a:ext uri="{FF2B5EF4-FFF2-40B4-BE49-F238E27FC236}">
                  <a16:creationId xmlns:a16="http://schemas.microsoft.com/office/drawing/2014/main" id="{9CC8BD57-EC15-154A-98EF-058091F46ECC}"/>
                </a:ext>
              </a:extLst>
            </p:cNvPr>
            <p:cNvSpPr txBox="1"/>
            <p:nvPr/>
          </p:nvSpPr>
          <p:spPr>
            <a:xfrm>
              <a:off x="10128596" y="431626"/>
              <a:ext cx="710547" cy="450655"/>
            </a:xfrm>
            <a:prstGeom prst="rect">
              <a:avLst/>
            </a:prstGeom>
            <a:noFill/>
          </p:spPr>
          <p:txBody>
            <a:bodyPr wrap="square" lIns="0" tIns="0" rIns="0" bIns="0" rtlCol="0">
              <a:spAutoFit/>
            </a:bodyPr>
            <a:lstStyle/>
            <a:p>
              <a:pPr algn="l">
                <a:lnSpc>
                  <a:spcPct val="90000"/>
                </a:lnSpc>
              </a:pPr>
              <a:r>
                <a:rPr lang="en-US" sz="900" dirty="0">
                  <a:solidFill>
                    <a:schemeClr val="bg1"/>
                  </a:solidFill>
                  <a:latin typeface="+mj-lt"/>
                </a:rPr>
                <a:t>Check your footers</a:t>
              </a:r>
            </a:p>
          </p:txBody>
        </p:sp>
      </p:grpSp>
      <p:sp>
        <p:nvSpPr>
          <p:cNvPr id="17" name="TextBox 16">
            <a:extLst>
              <a:ext uri="{FF2B5EF4-FFF2-40B4-BE49-F238E27FC236}">
                <a16:creationId xmlns:a16="http://schemas.microsoft.com/office/drawing/2014/main" id="{CC823AF6-4919-9C43-A75F-585372983C1E}"/>
              </a:ext>
            </a:extLst>
          </p:cNvPr>
          <p:cNvSpPr txBox="1"/>
          <p:nvPr/>
        </p:nvSpPr>
        <p:spPr>
          <a:xfrm>
            <a:off x="1228907" y="7063505"/>
            <a:ext cx="2701369" cy="646331"/>
          </a:xfrm>
          <a:prstGeom prst="rect">
            <a:avLst/>
          </a:prstGeom>
          <a:noFill/>
        </p:spPr>
        <p:txBody>
          <a:bodyPr wrap="square" lIns="0" tIns="0" rIns="0" bIns="0" rtlCol="0">
            <a:spAutoFit/>
          </a:bodyPr>
          <a:lstStyle/>
          <a:p>
            <a:pPr algn="l"/>
            <a:r>
              <a:rPr lang="en-US" sz="1050">
                <a:solidFill>
                  <a:schemeClr val="tx2"/>
                </a:solidFill>
              </a:rPr>
              <a:t>Are they hiding behind an image or object? </a:t>
            </a:r>
            <a:br>
              <a:rPr lang="en-US" sz="1050">
                <a:solidFill>
                  <a:schemeClr val="tx2"/>
                </a:solidFill>
              </a:rPr>
            </a:br>
            <a:r>
              <a:rPr lang="en-US" sz="1050">
                <a:solidFill>
                  <a:schemeClr val="tx2"/>
                </a:solidFill>
              </a:rPr>
              <a:t>Have you changed the Security classification using the Footer functionality? </a:t>
            </a:r>
            <a:br>
              <a:rPr lang="en-US" sz="1050">
                <a:solidFill>
                  <a:schemeClr val="tx2"/>
                </a:solidFill>
              </a:rPr>
            </a:br>
            <a:r>
              <a:rPr lang="en-US" sz="1050">
                <a:solidFill>
                  <a:schemeClr val="tx2"/>
                </a:solidFill>
              </a:rPr>
              <a:t>Are they the same across all of your slides?</a:t>
            </a:r>
          </a:p>
        </p:txBody>
      </p:sp>
      <p:sp>
        <p:nvSpPr>
          <p:cNvPr id="78" name="Date Placeholder 6">
            <a:extLst>
              <a:ext uri="{FF2B5EF4-FFF2-40B4-BE49-F238E27FC236}">
                <a16:creationId xmlns:a16="http://schemas.microsoft.com/office/drawing/2014/main" id="{D1808264-B067-42A4-AA68-251BD6B1B8F1}"/>
              </a:ext>
            </a:extLst>
          </p:cNvPr>
          <p:cNvSpPr txBox="1">
            <a:spLocks/>
          </p:cNvSpPr>
          <p:nvPr/>
        </p:nvSpPr>
        <p:spPr>
          <a:xfrm>
            <a:off x="11295631" y="7014022"/>
            <a:ext cx="3167360" cy="108000"/>
          </a:xfrm>
          <a:prstGeom prst="rect">
            <a:avLst/>
          </a:prstGeom>
        </p:spPr>
        <p:txBody>
          <a:bodyPr vert="horz" wrap="square" lIns="0" tIns="0" rIns="0" bIns="0" rtlCol="0" anchor="ctr">
            <a:spAutoFit/>
          </a:bodyPr>
          <a:lstStyle>
            <a:defPPr>
              <a:defRPr lang="en-US"/>
            </a:defPPr>
            <a:lvl1pPr marL="0" algn="r" defTabSz="914400" rtl="0" eaLnBrk="1" latinLnBrk="0" hangingPunct="1">
              <a:defRPr sz="8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DD MM YYYY</a:t>
            </a:r>
            <a:endParaRPr lang="en-US"/>
          </a:p>
        </p:txBody>
      </p:sp>
      <p:sp>
        <p:nvSpPr>
          <p:cNvPr id="79" name="Slide Number Placeholder 8">
            <a:extLst>
              <a:ext uri="{FF2B5EF4-FFF2-40B4-BE49-F238E27FC236}">
                <a16:creationId xmlns:a16="http://schemas.microsoft.com/office/drawing/2014/main" id="{CA1DE5F8-4917-42BB-AF95-D1F4D27670DD}"/>
              </a:ext>
            </a:extLst>
          </p:cNvPr>
          <p:cNvSpPr txBox="1">
            <a:spLocks/>
          </p:cNvSpPr>
          <p:nvPr/>
        </p:nvSpPr>
        <p:spPr>
          <a:xfrm>
            <a:off x="14493245" y="7014022"/>
            <a:ext cx="767167" cy="108000"/>
          </a:xfrm>
          <a:prstGeom prst="rect">
            <a:avLst/>
          </a:prstGeom>
        </p:spPr>
        <p:txBody>
          <a:bodyPr vert="horz" wrap="square" lIns="0" tIns="0" rIns="0" bIns="0" rtlCol="0" anchor="ctr">
            <a:spAutoFit/>
          </a:bodyPr>
          <a:lstStyle>
            <a:defPPr>
              <a:defRPr lang="en-US"/>
            </a:defPPr>
            <a:lvl1pPr marL="0" algn="r" defTabSz="914400" rtl="0" eaLnBrk="1" latinLnBrk="0" hangingPunct="1">
              <a:defRPr sz="800" b="1"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EC7D2-4955-5E46-A2E6-70A78DC0C462}" type="slidenum">
              <a:rPr lang="en-US" smtClean="0"/>
              <a:pPr/>
              <a:t>7</a:t>
            </a:fld>
            <a:endParaRPr lang="en-US"/>
          </a:p>
        </p:txBody>
      </p:sp>
    </p:spTree>
    <p:extLst>
      <p:ext uri="{BB962C8B-B14F-4D97-AF65-F5344CB8AC3E}">
        <p14:creationId xmlns:p14="http://schemas.microsoft.com/office/powerpoint/2010/main" val="26419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0B46-A03D-DA43-9FF8-DF0E7312C016}"/>
              </a:ext>
            </a:extLst>
          </p:cNvPr>
          <p:cNvSpPr>
            <a:spLocks noGrp="1"/>
          </p:cNvSpPr>
          <p:nvPr>
            <p:ph type="title"/>
          </p:nvPr>
        </p:nvSpPr>
        <p:spPr/>
        <p:txBody>
          <a:bodyPr vert="horz" wrap="square" lIns="0" tIns="0" rIns="0" bIns="0" rtlCol="0" anchor="t" anchorCtr="0">
            <a:noAutofit/>
          </a:bodyPr>
          <a:lstStyle/>
          <a:p>
            <a:r>
              <a:rPr lang="en-GB" dirty="0"/>
              <a:t>Proposed Solution – Benefits</a:t>
            </a:r>
            <a:br>
              <a:rPr lang="en-GB" sz="3600" dirty="0">
                <a:solidFill>
                  <a:srgbClr val="505050"/>
                </a:solidFill>
                <a:latin typeface="Arial" panose="020B0604020202020204" pitchFamily="34" charset="0"/>
              </a:rPr>
            </a:br>
            <a:br>
              <a:rPr lang="en-GB" sz="3600" dirty="0">
                <a:solidFill>
                  <a:srgbClr val="505050"/>
                </a:solidFill>
                <a:latin typeface="Arial" panose="020B0604020202020204" pitchFamily="34" charset="0"/>
              </a:rPr>
            </a:br>
            <a:endParaRPr lang="en-US" dirty="0"/>
          </a:p>
        </p:txBody>
      </p:sp>
      <p:sp>
        <p:nvSpPr>
          <p:cNvPr id="4" name="Content Placeholder 3">
            <a:extLst>
              <a:ext uri="{FF2B5EF4-FFF2-40B4-BE49-F238E27FC236}">
                <a16:creationId xmlns:a16="http://schemas.microsoft.com/office/drawing/2014/main" id="{CFD62FB3-1171-B5EE-3184-52CCAE25A43C}"/>
              </a:ext>
            </a:extLst>
          </p:cNvPr>
          <p:cNvSpPr>
            <a:spLocks noGrp="1"/>
          </p:cNvSpPr>
          <p:nvPr>
            <p:ph idx="1"/>
          </p:nvPr>
        </p:nvSpPr>
        <p:spPr>
          <a:xfrm>
            <a:off x="511180" y="1217613"/>
            <a:ext cx="8569320" cy="4640262"/>
          </a:xfrm>
        </p:spPr>
        <p:txBody>
          <a:bodyPr/>
          <a:lstStyle/>
          <a:p>
            <a:r>
              <a:rPr lang="en-GB" sz="2000" dirty="0">
                <a:solidFill>
                  <a:srgbClr val="505050"/>
                </a:solidFill>
                <a:latin typeface="Arial" panose="020B0604020202020204" pitchFamily="34" charset="0"/>
              </a:rPr>
              <a:t>Established and trusted, initial catalogue of data sources for the </a:t>
            </a:r>
            <a:r>
              <a:rPr lang="en-GB" sz="2000" dirty="0" err="1">
                <a:solidFill>
                  <a:srgbClr val="505050"/>
                </a:solidFill>
                <a:latin typeface="Arial" panose="020B0604020202020204" pitchFamily="34" charset="0"/>
              </a:rPr>
              <a:t>IFoA</a:t>
            </a:r>
            <a:r>
              <a:rPr lang="en-GB" sz="2000" dirty="0">
                <a:solidFill>
                  <a:srgbClr val="505050"/>
                </a:solidFill>
                <a:latin typeface="Arial" panose="020B0604020202020204" pitchFamily="34" charset="0"/>
              </a:rPr>
              <a:t> community</a:t>
            </a:r>
          </a:p>
          <a:p>
            <a:r>
              <a:rPr lang="en-GB" sz="2000" b="0" i="0" dirty="0">
                <a:solidFill>
                  <a:srgbClr val="505050"/>
                </a:solidFill>
                <a:effectLst/>
                <a:latin typeface="Arial" panose="020B0604020202020204" pitchFamily="34" charset="0"/>
              </a:rPr>
              <a:t>Increases awareness of</a:t>
            </a:r>
            <a:r>
              <a:rPr lang="en-GB" sz="2000" dirty="0">
                <a:solidFill>
                  <a:srgbClr val="505050"/>
                </a:solidFill>
                <a:latin typeface="Arial" panose="020B0604020202020204" pitchFamily="34" charset="0"/>
              </a:rPr>
              <a:t> potential data sources that are available</a:t>
            </a:r>
          </a:p>
          <a:p>
            <a:pPr lvl="1"/>
            <a:r>
              <a:rPr lang="en-GB" sz="1600" dirty="0">
                <a:solidFill>
                  <a:srgbClr val="505050"/>
                </a:solidFill>
                <a:latin typeface="Arial" panose="020B0604020202020204" pitchFamily="34" charset="0"/>
              </a:rPr>
              <a:t>new data accessible for actuaries, thereby improving knowledge, enhancing risk assessments and ultimately leading to enriched decision making</a:t>
            </a:r>
          </a:p>
          <a:p>
            <a:r>
              <a:rPr lang="en-GB" sz="2000" dirty="0">
                <a:solidFill>
                  <a:srgbClr val="505050"/>
                </a:solidFill>
                <a:latin typeface="Arial" panose="020B0604020202020204" pitchFamily="34" charset="0"/>
              </a:rPr>
              <a:t>Community discussions and collaborations on particular data sources for future work</a:t>
            </a:r>
          </a:p>
        </p:txBody>
      </p:sp>
      <p:sp>
        <p:nvSpPr>
          <p:cNvPr id="11" name="TextBox 10">
            <a:extLst>
              <a:ext uri="{FF2B5EF4-FFF2-40B4-BE49-F238E27FC236}">
                <a16:creationId xmlns:a16="http://schemas.microsoft.com/office/drawing/2014/main" id="{E2E0001C-5A17-7E43-B38D-9342B7E6F8E7}"/>
              </a:ext>
            </a:extLst>
          </p:cNvPr>
          <p:cNvSpPr txBox="1"/>
          <p:nvPr/>
        </p:nvSpPr>
        <p:spPr>
          <a:xfrm>
            <a:off x="12395200" y="965200"/>
            <a:ext cx="3587750" cy="2000548"/>
          </a:xfrm>
          <a:prstGeom prst="rect">
            <a:avLst/>
          </a:prstGeom>
          <a:noFill/>
        </p:spPr>
        <p:txBody>
          <a:bodyPr wrap="square" lIns="0" tIns="0" rIns="0" bIns="0" rtlCol="0">
            <a:spAutoFit/>
          </a:bodyPr>
          <a:lstStyle/>
          <a:p>
            <a:r>
              <a:rPr lang="en-US" b="1"/>
              <a:t>Text only opt. A </a:t>
            </a:r>
          </a:p>
          <a:p>
            <a:pPr>
              <a:spcBef>
                <a:spcPts val="600"/>
              </a:spcBef>
              <a:spcAft>
                <a:spcPts val="600"/>
              </a:spcAft>
            </a:pPr>
            <a:r>
              <a:rPr lang="en-GB" sz="1400">
                <a:solidFill>
                  <a:srgbClr val="20272A"/>
                </a:solidFill>
                <a:latin typeface="Arial" panose="020B0604020202020204" pitchFamily="34" charset="0"/>
                <a:ea typeface="Calibri" panose="020F0502020204030204" pitchFamily="34" charset="0"/>
                <a:cs typeface="Times New Roman" panose="02020603050405020304" pitchFamily="18" charset="0"/>
              </a:rPr>
              <a:t>To format the text, the formatting styles have already been set up. Go to the Home tab and click on the Increase List Level or Decrease List Level buttons to change text levels. This will toggle through headings, body copy and bullet styles. </a:t>
            </a:r>
            <a:endParaRPr lang="en-AU" sz="1400">
              <a:solidFill>
                <a:srgbClr val="0D1846"/>
              </a:solidFill>
              <a:latin typeface="Arial" panose="020B0604020202020204" pitchFamily="34" charset="0"/>
              <a:ea typeface="Calibri" panose="020F0502020204030204" pitchFamily="34" charset="0"/>
              <a:cs typeface="Times New Roman" panose="02020603050405020304" pitchFamily="18" charset="0"/>
            </a:endParaRPr>
          </a:p>
          <a:p>
            <a:endParaRPr lang="en-AU"/>
          </a:p>
        </p:txBody>
      </p:sp>
      <p:grpSp>
        <p:nvGrpSpPr>
          <p:cNvPr id="10" name="Group 9">
            <a:extLst>
              <a:ext uri="{FF2B5EF4-FFF2-40B4-BE49-F238E27FC236}">
                <a16:creationId xmlns:a16="http://schemas.microsoft.com/office/drawing/2014/main" id="{787FEE16-F8DB-E849-A1DA-2A01043F438D}"/>
              </a:ext>
            </a:extLst>
          </p:cNvPr>
          <p:cNvGrpSpPr/>
          <p:nvPr/>
        </p:nvGrpSpPr>
        <p:grpSpPr>
          <a:xfrm>
            <a:off x="12362472" y="45225"/>
            <a:ext cx="612000" cy="612000"/>
            <a:chOff x="10056813" y="333375"/>
            <a:chExt cx="612000" cy="612000"/>
          </a:xfrm>
        </p:grpSpPr>
        <p:sp>
          <p:nvSpPr>
            <p:cNvPr id="12" name="Rectangular Callout 11">
              <a:extLst>
                <a:ext uri="{FF2B5EF4-FFF2-40B4-BE49-F238E27FC236}">
                  <a16:creationId xmlns:a16="http://schemas.microsoft.com/office/drawing/2014/main" id="{BFCF16DA-35C1-1A43-A0E1-86BEE4DFD48E}"/>
                </a:ext>
              </a:extLst>
            </p:cNvPr>
            <p:cNvSpPr/>
            <p:nvPr/>
          </p:nvSpPr>
          <p:spPr>
            <a:xfrm>
              <a:off x="10056813" y="333375"/>
              <a:ext cx="612000" cy="612000"/>
            </a:xfrm>
            <a:prstGeom prst="wedgeRectCallout">
              <a:avLst>
                <a:gd name="adj1" fmla="val -21265"/>
                <a:gd name="adj2" fmla="val 672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algn="ctr"/>
              <a:endParaRPr lang="en-US" sz="1400">
                <a:solidFill>
                  <a:schemeClr val="tx2"/>
                </a:solidFill>
              </a:endParaRPr>
            </a:p>
          </p:txBody>
        </p:sp>
        <p:sp>
          <p:nvSpPr>
            <p:cNvPr id="13" name="TextBox 12">
              <a:extLst>
                <a:ext uri="{FF2B5EF4-FFF2-40B4-BE49-F238E27FC236}">
                  <a16:creationId xmlns:a16="http://schemas.microsoft.com/office/drawing/2014/main" id="{3B0558DC-0672-F84A-A6DD-ADAC2B01DE0B}"/>
                </a:ext>
              </a:extLst>
            </p:cNvPr>
            <p:cNvSpPr txBox="1"/>
            <p:nvPr/>
          </p:nvSpPr>
          <p:spPr>
            <a:xfrm>
              <a:off x="10138428" y="454709"/>
              <a:ext cx="448770" cy="369332"/>
            </a:xfrm>
            <a:prstGeom prst="rect">
              <a:avLst/>
            </a:prstGeom>
            <a:noFill/>
          </p:spPr>
          <p:txBody>
            <a:bodyPr wrap="square" lIns="0" tIns="0" rIns="0" bIns="0" rtlCol="0" anchor="ctr">
              <a:spAutoFit/>
            </a:bodyPr>
            <a:lstStyle/>
            <a:p>
              <a:pPr algn="ctr"/>
              <a:r>
                <a:rPr lang="en-US" sz="1200" dirty="0">
                  <a:solidFill>
                    <a:schemeClr val="bg1"/>
                  </a:solidFill>
                  <a:latin typeface="+mj-lt"/>
                </a:rPr>
                <a:t>Top</a:t>
              </a:r>
              <a:br>
                <a:rPr lang="en-US" sz="1200" dirty="0">
                  <a:solidFill>
                    <a:schemeClr val="bg1"/>
                  </a:solidFill>
                  <a:latin typeface="+mj-lt"/>
                </a:rPr>
              </a:br>
              <a:r>
                <a:rPr lang="en-US" sz="1200" dirty="0">
                  <a:solidFill>
                    <a:schemeClr val="bg1"/>
                  </a:solidFill>
                  <a:latin typeface="+mj-lt"/>
                </a:rPr>
                <a:t>tips</a:t>
              </a:r>
            </a:p>
          </p:txBody>
        </p:sp>
      </p:grpSp>
      <p:grpSp>
        <p:nvGrpSpPr>
          <p:cNvPr id="14" name="Group 13">
            <a:extLst>
              <a:ext uri="{FF2B5EF4-FFF2-40B4-BE49-F238E27FC236}">
                <a16:creationId xmlns:a16="http://schemas.microsoft.com/office/drawing/2014/main" id="{40DCA10E-4338-0E4A-A67A-E03E80FBEF09}"/>
              </a:ext>
            </a:extLst>
          </p:cNvPr>
          <p:cNvGrpSpPr/>
          <p:nvPr/>
        </p:nvGrpSpPr>
        <p:grpSpPr>
          <a:xfrm>
            <a:off x="550863" y="7083420"/>
            <a:ext cx="649169" cy="589604"/>
            <a:chOff x="10056813" y="289012"/>
            <a:chExt cx="782330" cy="710547"/>
          </a:xfrm>
        </p:grpSpPr>
        <p:sp>
          <p:nvSpPr>
            <p:cNvPr id="15" name="Rectangular Callout 14">
              <a:extLst>
                <a:ext uri="{FF2B5EF4-FFF2-40B4-BE49-F238E27FC236}">
                  <a16:creationId xmlns:a16="http://schemas.microsoft.com/office/drawing/2014/main" id="{5825F247-9B22-5A48-B7CB-47917E678695}"/>
                </a:ext>
              </a:extLst>
            </p:cNvPr>
            <p:cNvSpPr/>
            <p:nvPr/>
          </p:nvSpPr>
          <p:spPr>
            <a:xfrm flipV="1">
              <a:off x="10056813" y="289012"/>
              <a:ext cx="710547" cy="710547"/>
            </a:xfrm>
            <a:prstGeom prst="wedgeRectCallout">
              <a:avLst>
                <a:gd name="adj1" fmla="val -21265"/>
                <a:gd name="adj2" fmla="val 672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2"/>
                </a:solidFill>
              </a:endParaRPr>
            </a:p>
          </p:txBody>
        </p:sp>
        <p:sp>
          <p:nvSpPr>
            <p:cNvPr id="16" name="TextBox 15">
              <a:extLst>
                <a:ext uri="{FF2B5EF4-FFF2-40B4-BE49-F238E27FC236}">
                  <a16:creationId xmlns:a16="http://schemas.microsoft.com/office/drawing/2014/main" id="{9CC8BD57-EC15-154A-98EF-058091F46ECC}"/>
                </a:ext>
              </a:extLst>
            </p:cNvPr>
            <p:cNvSpPr txBox="1"/>
            <p:nvPr/>
          </p:nvSpPr>
          <p:spPr>
            <a:xfrm>
              <a:off x="10128596" y="431626"/>
              <a:ext cx="710547" cy="450655"/>
            </a:xfrm>
            <a:prstGeom prst="rect">
              <a:avLst/>
            </a:prstGeom>
            <a:noFill/>
          </p:spPr>
          <p:txBody>
            <a:bodyPr wrap="square" lIns="0" tIns="0" rIns="0" bIns="0" rtlCol="0">
              <a:spAutoFit/>
            </a:bodyPr>
            <a:lstStyle/>
            <a:p>
              <a:pPr algn="l">
                <a:lnSpc>
                  <a:spcPct val="90000"/>
                </a:lnSpc>
              </a:pPr>
              <a:r>
                <a:rPr lang="en-US" sz="900" dirty="0">
                  <a:solidFill>
                    <a:schemeClr val="bg1"/>
                  </a:solidFill>
                  <a:latin typeface="+mj-lt"/>
                </a:rPr>
                <a:t>Check your footers</a:t>
              </a:r>
            </a:p>
          </p:txBody>
        </p:sp>
      </p:grpSp>
      <p:sp>
        <p:nvSpPr>
          <p:cNvPr id="17" name="TextBox 16">
            <a:extLst>
              <a:ext uri="{FF2B5EF4-FFF2-40B4-BE49-F238E27FC236}">
                <a16:creationId xmlns:a16="http://schemas.microsoft.com/office/drawing/2014/main" id="{CC823AF6-4919-9C43-A75F-585372983C1E}"/>
              </a:ext>
            </a:extLst>
          </p:cNvPr>
          <p:cNvSpPr txBox="1"/>
          <p:nvPr/>
        </p:nvSpPr>
        <p:spPr>
          <a:xfrm>
            <a:off x="1228907" y="7063505"/>
            <a:ext cx="2701369" cy="646331"/>
          </a:xfrm>
          <a:prstGeom prst="rect">
            <a:avLst/>
          </a:prstGeom>
          <a:noFill/>
        </p:spPr>
        <p:txBody>
          <a:bodyPr wrap="square" lIns="0" tIns="0" rIns="0" bIns="0" rtlCol="0">
            <a:spAutoFit/>
          </a:bodyPr>
          <a:lstStyle/>
          <a:p>
            <a:pPr algn="l"/>
            <a:r>
              <a:rPr lang="en-US" sz="1050">
                <a:solidFill>
                  <a:schemeClr val="tx2"/>
                </a:solidFill>
              </a:rPr>
              <a:t>Are they hiding behind an image or object? </a:t>
            </a:r>
            <a:br>
              <a:rPr lang="en-US" sz="1050">
                <a:solidFill>
                  <a:schemeClr val="tx2"/>
                </a:solidFill>
              </a:rPr>
            </a:br>
            <a:r>
              <a:rPr lang="en-US" sz="1050">
                <a:solidFill>
                  <a:schemeClr val="tx2"/>
                </a:solidFill>
              </a:rPr>
              <a:t>Have you changed the Security classification using the Footer functionality? </a:t>
            </a:r>
            <a:br>
              <a:rPr lang="en-US" sz="1050">
                <a:solidFill>
                  <a:schemeClr val="tx2"/>
                </a:solidFill>
              </a:rPr>
            </a:br>
            <a:r>
              <a:rPr lang="en-US" sz="1050">
                <a:solidFill>
                  <a:schemeClr val="tx2"/>
                </a:solidFill>
              </a:rPr>
              <a:t>Are they the same across all of your slides?</a:t>
            </a:r>
          </a:p>
        </p:txBody>
      </p:sp>
      <p:sp>
        <p:nvSpPr>
          <p:cNvPr id="78" name="Date Placeholder 6">
            <a:extLst>
              <a:ext uri="{FF2B5EF4-FFF2-40B4-BE49-F238E27FC236}">
                <a16:creationId xmlns:a16="http://schemas.microsoft.com/office/drawing/2014/main" id="{D1808264-B067-42A4-AA68-251BD6B1B8F1}"/>
              </a:ext>
            </a:extLst>
          </p:cNvPr>
          <p:cNvSpPr txBox="1">
            <a:spLocks/>
          </p:cNvSpPr>
          <p:nvPr/>
        </p:nvSpPr>
        <p:spPr>
          <a:xfrm>
            <a:off x="11295631" y="7014022"/>
            <a:ext cx="3167360" cy="108000"/>
          </a:xfrm>
          <a:prstGeom prst="rect">
            <a:avLst/>
          </a:prstGeom>
        </p:spPr>
        <p:txBody>
          <a:bodyPr vert="horz" wrap="square" lIns="0" tIns="0" rIns="0" bIns="0" rtlCol="0" anchor="ctr">
            <a:spAutoFit/>
          </a:bodyPr>
          <a:lstStyle>
            <a:defPPr>
              <a:defRPr lang="en-US"/>
            </a:defPPr>
            <a:lvl1pPr marL="0" algn="r" defTabSz="914400" rtl="0" eaLnBrk="1" latinLnBrk="0" hangingPunct="1">
              <a:defRPr sz="8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DD MM YYYY</a:t>
            </a:r>
            <a:endParaRPr lang="en-US"/>
          </a:p>
        </p:txBody>
      </p:sp>
      <p:sp>
        <p:nvSpPr>
          <p:cNvPr id="79" name="Slide Number Placeholder 8">
            <a:extLst>
              <a:ext uri="{FF2B5EF4-FFF2-40B4-BE49-F238E27FC236}">
                <a16:creationId xmlns:a16="http://schemas.microsoft.com/office/drawing/2014/main" id="{CA1DE5F8-4917-42BB-AF95-D1F4D27670DD}"/>
              </a:ext>
            </a:extLst>
          </p:cNvPr>
          <p:cNvSpPr txBox="1">
            <a:spLocks/>
          </p:cNvSpPr>
          <p:nvPr/>
        </p:nvSpPr>
        <p:spPr>
          <a:xfrm>
            <a:off x="14493245" y="7014022"/>
            <a:ext cx="767167" cy="108000"/>
          </a:xfrm>
          <a:prstGeom prst="rect">
            <a:avLst/>
          </a:prstGeom>
        </p:spPr>
        <p:txBody>
          <a:bodyPr vert="horz" wrap="square" lIns="0" tIns="0" rIns="0" bIns="0" rtlCol="0" anchor="ctr">
            <a:spAutoFit/>
          </a:bodyPr>
          <a:lstStyle>
            <a:defPPr>
              <a:defRPr lang="en-US"/>
            </a:defPPr>
            <a:lvl1pPr marL="0" algn="r" defTabSz="914400" rtl="0" eaLnBrk="1" latinLnBrk="0" hangingPunct="1">
              <a:defRPr sz="800" b="1"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EC7D2-4955-5E46-A2E6-70A78DC0C462}" type="slidenum">
              <a:rPr lang="en-US" smtClean="0"/>
              <a:pPr/>
              <a:t>8</a:t>
            </a:fld>
            <a:endParaRPr lang="en-US"/>
          </a:p>
        </p:txBody>
      </p:sp>
    </p:spTree>
    <p:extLst>
      <p:ext uri="{BB962C8B-B14F-4D97-AF65-F5344CB8AC3E}">
        <p14:creationId xmlns:p14="http://schemas.microsoft.com/office/powerpoint/2010/main" val="3877189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D0B46-A03D-DA43-9FF8-DF0E7312C016}"/>
              </a:ext>
            </a:extLst>
          </p:cNvPr>
          <p:cNvSpPr>
            <a:spLocks noGrp="1"/>
          </p:cNvSpPr>
          <p:nvPr>
            <p:ph type="title"/>
          </p:nvPr>
        </p:nvSpPr>
        <p:spPr/>
        <p:txBody>
          <a:bodyPr vert="horz" wrap="square" lIns="0" tIns="0" rIns="0" bIns="0" rtlCol="0" anchor="t" anchorCtr="0">
            <a:noAutofit/>
          </a:bodyPr>
          <a:lstStyle/>
          <a:p>
            <a:r>
              <a:rPr lang="en-GB" dirty="0"/>
              <a:t>Proposed Solution – Limitations</a:t>
            </a:r>
            <a:br>
              <a:rPr lang="en-GB" sz="3600" dirty="0">
                <a:solidFill>
                  <a:srgbClr val="505050"/>
                </a:solidFill>
                <a:latin typeface="Arial" panose="020B0604020202020204" pitchFamily="34" charset="0"/>
              </a:rPr>
            </a:br>
            <a:br>
              <a:rPr lang="en-GB" sz="3600" dirty="0">
                <a:solidFill>
                  <a:srgbClr val="505050"/>
                </a:solidFill>
                <a:latin typeface="Arial" panose="020B0604020202020204" pitchFamily="34" charset="0"/>
              </a:rPr>
            </a:br>
            <a:endParaRPr lang="en-US" dirty="0"/>
          </a:p>
        </p:txBody>
      </p:sp>
      <p:sp>
        <p:nvSpPr>
          <p:cNvPr id="4" name="Content Placeholder 3">
            <a:extLst>
              <a:ext uri="{FF2B5EF4-FFF2-40B4-BE49-F238E27FC236}">
                <a16:creationId xmlns:a16="http://schemas.microsoft.com/office/drawing/2014/main" id="{CFD62FB3-1171-B5EE-3184-52CCAE25A43C}"/>
              </a:ext>
            </a:extLst>
          </p:cNvPr>
          <p:cNvSpPr>
            <a:spLocks noGrp="1"/>
          </p:cNvSpPr>
          <p:nvPr>
            <p:ph idx="1"/>
          </p:nvPr>
        </p:nvSpPr>
        <p:spPr>
          <a:xfrm>
            <a:off x="511180" y="1217613"/>
            <a:ext cx="8569320" cy="4640262"/>
          </a:xfrm>
        </p:spPr>
        <p:txBody>
          <a:bodyPr/>
          <a:lstStyle/>
          <a:p>
            <a:r>
              <a:rPr lang="en-GB" sz="2000" b="0" i="0" dirty="0">
                <a:solidFill>
                  <a:srgbClr val="505050"/>
                </a:solidFill>
                <a:effectLst/>
                <a:latin typeface="Arial" panose="020B0604020202020204" pitchFamily="34" charset="0"/>
              </a:rPr>
              <a:t>The catalogue is for information </a:t>
            </a:r>
            <a:r>
              <a:rPr lang="en-GB" sz="2000" dirty="0">
                <a:solidFill>
                  <a:srgbClr val="505050"/>
                </a:solidFill>
                <a:latin typeface="Arial" panose="020B0604020202020204" pitchFamily="34" charset="0"/>
              </a:rPr>
              <a:t>only, users proceed at their own risk. No responsibility is taken by either the working party, Health &amp; Care Board or </a:t>
            </a:r>
            <a:r>
              <a:rPr lang="en-GB" sz="2000" dirty="0" err="1">
                <a:solidFill>
                  <a:srgbClr val="505050"/>
                </a:solidFill>
                <a:latin typeface="Arial" panose="020B0604020202020204" pitchFamily="34" charset="0"/>
              </a:rPr>
              <a:t>IFoA</a:t>
            </a:r>
            <a:r>
              <a:rPr lang="en-GB" sz="2000" dirty="0">
                <a:solidFill>
                  <a:srgbClr val="505050"/>
                </a:solidFill>
                <a:latin typeface="Arial" panose="020B0604020202020204" pitchFamily="34" charset="0"/>
              </a:rPr>
              <a:t> to the accuracy of either the catalogue, or underlying data provided</a:t>
            </a:r>
          </a:p>
          <a:p>
            <a:r>
              <a:rPr lang="en-GB" sz="2000" b="0" i="0" dirty="0">
                <a:solidFill>
                  <a:srgbClr val="505050"/>
                </a:solidFill>
                <a:effectLst/>
                <a:latin typeface="Arial" panose="020B0604020202020204" pitchFamily="34" charset="0"/>
              </a:rPr>
              <a:t>There may</a:t>
            </a:r>
            <a:r>
              <a:rPr lang="en-GB" sz="2000" dirty="0">
                <a:solidFill>
                  <a:srgbClr val="505050"/>
                </a:solidFill>
                <a:latin typeface="Arial" panose="020B0604020202020204" pitchFamily="34" charset="0"/>
              </a:rPr>
              <a:t>be limitations as to who can access and/or the indented use of the data, e.g. academics only, not allowed for commercial gain etc</a:t>
            </a:r>
          </a:p>
          <a:p>
            <a:r>
              <a:rPr lang="en-GB" sz="2000" dirty="0">
                <a:solidFill>
                  <a:srgbClr val="505050"/>
                </a:solidFill>
                <a:latin typeface="Arial" panose="020B0604020202020204" pitchFamily="34" charset="0"/>
              </a:rPr>
              <a:t>Any costs to access data are incurred by the user</a:t>
            </a:r>
          </a:p>
          <a:p>
            <a:r>
              <a:rPr lang="en-GB" sz="2000" dirty="0">
                <a:solidFill>
                  <a:srgbClr val="505050"/>
                </a:solidFill>
                <a:latin typeface="Arial" panose="020B0604020202020204" pitchFamily="34" charset="0"/>
              </a:rPr>
              <a:t>The catalogue is not indented to be an exhausted list, future iterations will include new or remove sources</a:t>
            </a:r>
          </a:p>
          <a:p>
            <a:r>
              <a:rPr lang="en-GB" sz="2000" dirty="0">
                <a:solidFill>
                  <a:srgbClr val="505050"/>
                </a:solidFill>
                <a:latin typeface="Arial" panose="020B0604020202020204" pitchFamily="34" charset="0"/>
              </a:rPr>
              <a:t>The catalogue is primarily UK based</a:t>
            </a:r>
          </a:p>
          <a:p>
            <a:r>
              <a:rPr lang="en-GB" sz="2000" dirty="0">
                <a:solidFill>
                  <a:srgbClr val="505050"/>
                </a:solidFill>
                <a:latin typeface="Arial" panose="020B0604020202020204" pitchFamily="34" charset="0"/>
              </a:rPr>
              <a:t>No ‘approval’ or ‘agreements’ have been attempted with the sources of the data sets mentioned on the table to be displayed.</a:t>
            </a:r>
          </a:p>
          <a:p>
            <a:pPr marL="0" indent="0">
              <a:buNone/>
            </a:pPr>
            <a:br>
              <a:rPr lang="en-GB" sz="2000" b="0" i="0" dirty="0">
                <a:solidFill>
                  <a:srgbClr val="505050"/>
                </a:solidFill>
                <a:effectLst/>
                <a:latin typeface="Arial" panose="020B0604020202020204" pitchFamily="34" charset="0"/>
              </a:rPr>
            </a:br>
            <a:endParaRPr lang="en-GB" sz="2000" dirty="0"/>
          </a:p>
        </p:txBody>
      </p:sp>
      <p:sp>
        <p:nvSpPr>
          <p:cNvPr id="11" name="TextBox 10">
            <a:extLst>
              <a:ext uri="{FF2B5EF4-FFF2-40B4-BE49-F238E27FC236}">
                <a16:creationId xmlns:a16="http://schemas.microsoft.com/office/drawing/2014/main" id="{E2E0001C-5A17-7E43-B38D-9342B7E6F8E7}"/>
              </a:ext>
            </a:extLst>
          </p:cNvPr>
          <p:cNvSpPr txBox="1"/>
          <p:nvPr/>
        </p:nvSpPr>
        <p:spPr>
          <a:xfrm>
            <a:off x="12395200" y="965200"/>
            <a:ext cx="3587750" cy="2000548"/>
          </a:xfrm>
          <a:prstGeom prst="rect">
            <a:avLst/>
          </a:prstGeom>
          <a:noFill/>
        </p:spPr>
        <p:txBody>
          <a:bodyPr wrap="square" lIns="0" tIns="0" rIns="0" bIns="0" rtlCol="0">
            <a:spAutoFit/>
          </a:bodyPr>
          <a:lstStyle/>
          <a:p>
            <a:r>
              <a:rPr lang="en-US" b="1"/>
              <a:t>Text only opt. A </a:t>
            </a:r>
          </a:p>
          <a:p>
            <a:pPr>
              <a:spcBef>
                <a:spcPts val="600"/>
              </a:spcBef>
              <a:spcAft>
                <a:spcPts val="600"/>
              </a:spcAft>
            </a:pPr>
            <a:r>
              <a:rPr lang="en-GB" sz="1400">
                <a:solidFill>
                  <a:srgbClr val="20272A"/>
                </a:solidFill>
                <a:latin typeface="Arial" panose="020B0604020202020204" pitchFamily="34" charset="0"/>
                <a:ea typeface="Calibri" panose="020F0502020204030204" pitchFamily="34" charset="0"/>
                <a:cs typeface="Times New Roman" panose="02020603050405020304" pitchFamily="18" charset="0"/>
              </a:rPr>
              <a:t>To format the text, the formatting styles have already been set up. Go to the Home tab and click on the Increase List Level or Decrease List Level buttons to change text levels. This will toggle through headings, body copy and bullet styles. </a:t>
            </a:r>
            <a:endParaRPr lang="en-AU" sz="1400">
              <a:solidFill>
                <a:srgbClr val="0D1846"/>
              </a:solidFill>
              <a:latin typeface="Arial" panose="020B0604020202020204" pitchFamily="34" charset="0"/>
              <a:ea typeface="Calibri" panose="020F0502020204030204" pitchFamily="34" charset="0"/>
              <a:cs typeface="Times New Roman" panose="02020603050405020304" pitchFamily="18" charset="0"/>
            </a:endParaRPr>
          </a:p>
          <a:p>
            <a:endParaRPr lang="en-AU"/>
          </a:p>
        </p:txBody>
      </p:sp>
      <p:grpSp>
        <p:nvGrpSpPr>
          <p:cNvPr id="10" name="Group 9">
            <a:extLst>
              <a:ext uri="{FF2B5EF4-FFF2-40B4-BE49-F238E27FC236}">
                <a16:creationId xmlns:a16="http://schemas.microsoft.com/office/drawing/2014/main" id="{787FEE16-F8DB-E849-A1DA-2A01043F438D}"/>
              </a:ext>
            </a:extLst>
          </p:cNvPr>
          <p:cNvGrpSpPr/>
          <p:nvPr/>
        </p:nvGrpSpPr>
        <p:grpSpPr>
          <a:xfrm>
            <a:off x="12362472" y="45225"/>
            <a:ext cx="612000" cy="612000"/>
            <a:chOff x="10056813" y="333375"/>
            <a:chExt cx="612000" cy="612000"/>
          </a:xfrm>
        </p:grpSpPr>
        <p:sp>
          <p:nvSpPr>
            <p:cNvPr id="12" name="Rectangular Callout 11">
              <a:extLst>
                <a:ext uri="{FF2B5EF4-FFF2-40B4-BE49-F238E27FC236}">
                  <a16:creationId xmlns:a16="http://schemas.microsoft.com/office/drawing/2014/main" id="{BFCF16DA-35C1-1A43-A0E1-86BEE4DFD48E}"/>
                </a:ext>
              </a:extLst>
            </p:cNvPr>
            <p:cNvSpPr/>
            <p:nvPr/>
          </p:nvSpPr>
          <p:spPr>
            <a:xfrm>
              <a:off x="10056813" y="333375"/>
              <a:ext cx="612000" cy="612000"/>
            </a:xfrm>
            <a:prstGeom prst="wedgeRectCallout">
              <a:avLst>
                <a:gd name="adj1" fmla="val -21265"/>
                <a:gd name="adj2" fmla="val 672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bIns="36000" rtlCol="0" anchor="ctr"/>
            <a:lstStyle/>
            <a:p>
              <a:pPr algn="ctr"/>
              <a:endParaRPr lang="en-US" sz="1400">
                <a:solidFill>
                  <a:schemeClr val="tx2"/>
                </a:solidFill>
              </a:endParaRPr>
            </a:p>
          </p:txBody>
        </p:sp>
        <p:sp>
          <p:nvSpPr>
            <p:cNvPr id="13" name="TextBox 12">
              <a:extLst>
                <a:ext uri="{FF2B5EF4-FFF2-40B4-BE49-F238E27FC236}">
                  <a16:creationId xmlns:a16="http://schemas.microsoft.com/office/drawing/2014/main" id="{3B0558DC-0672-F84A-A6DD-ADAC2B01DE0B}"/>
                </a:ext>
              </a:extLst>
            </p:cNvPr>
            <p:cNvSpPr txBox="1"/>
            <p:nvPr/>
          </p:nvSpPr>
          <p:spPr>
            <a:xfrm>
              <a:off x="10138428" y="454709"/>
              <a:ext cx="448770" cy="369332"/>
            </a:xfrm>
            <a:prstGeom prst="rect">
              <a:avLst/>
            </a:prstGeom>
            <a:noFill/>
          </p:spPr>
          <p:txBody>
            <a:bodyPr wrap="square" lIns="0" tIns="0" rIns="0" bIns="0" rtlCol="0" anchor="ctr">
              <a:spAutoFit/>
            </a:bodyPr>
            <a:lstStyle/>
            <a:p>
              <a:pPr algn="ctr"/>
              <a:r>
                <a:rPr lang="en-US" sz="1200" dirty="0">
                  <a:solidFill>
                    <a:schemeClr val="bg1"/>
                  </a:solidFill>
                  <a:latin typeface="+mj-lt"/>
                </a:rPr>
                <a:t>Top</a:t>
              </a:r>
              <a:br>
                <a:rPr lang="en-US" sz="1200" dirty="0">
                  <a:solidFill>
                    <a:schemeClr val="bg1"/>
                  </a:solidFill>
                  <a:latin typeface="+mj-lt"/>
                </a:rPr>
              </a:br>
              <a:r>
                <a:rPr lang="en-US" sz="1200" dirty="0">
                  <a:solidFill>
                    <a:schemeClr val="bg1"/>
                  </a:solidFill>
                  <a:latin typeface="+mj-lt"/>
                </a:rPr>
                <a:t>tips</a:t>
              </a:r>
            </a:p>
          </p:txBody>
        </p:sp>
      </p:grpSp>
      <p:grpSp>
        <p:nvGrpSpPr>
          <p:cNvPr id="14" name="Group 13">
            <a:extLst>
              <a:ext uri="{FF2B5EF4-FFF2-40B4-BE49-F238E27FC236}">
                <a16:creationId xmlns:a16="http://schemas.microsoft.com/office/drawing/2014/main" id="{40DCA10E-4338-0E4A-A67A-E03E80FBEF09}"/>
              </a:ext>
            </a:extLst>
          </p:cNvPr>
          <p:cNvGrpSpPr/>
          <p:nvPr/>
        </p:nvGrpSpPr>
        <p:grpSpPr>
          <a:xfrm>
            <a:off x="550863" y="7083420"/>
            <a:ext cx="649169" cy="589604"/>
            <a:chOff x="10056813" y="289012"/>
            <a:chExt cx="782330" cy="710547"/>
          </a:xfrm>
        </p:grpSpPr>
        <p:sp>
          <p:nvSpPr>
            <p:cNvPr id="15" name="Rectangular Callout 14">
              <a:extLst>
                <a:ext uri="{FF2B5EF4-FFF2-40B4-BE49-F238E27FC236}">
                  <a16:creationId xmlns:a16="http://schemas.microsoft.com/office/drawing/2014/main" id="{5825F247-9B22-5A48-B7CB-47917E678695}"/>
                </a:ext>
              </a:extLst>
            </p:cNvPr>
            <p:cNvSpPr/>
            <p:nvPr/>
          </p:nvSpPr>
          <p:spPr>
            <a:xfrm flipV="1">
              <a:off x="10056813" y="289012"/>
              <a:ext cx="710547" cy="710547"/>
            </a:xfrm>
            <a:prstGeom prst="wedgeRectCallout">
              <a:avLst>
                <a:gd name="adj1" fmla="val -21265"/>
                <a:gd name="adj2" fmla="val 672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2"/>
                </a:solidFill>
              </a:endParaRPr>
            </a:p>
          </p:txBody>
        </p:sp>
        <p:sp>
          <p:nvSpPr>
            <p:cNvPr id="16" name="TextBox 15">
              <a:extLst>
                <a:ext uri="{FF2B5EF4-FFF2-40B4-BE49-F238E27FC236}">
                  <a16:creationId xmlns:a16="http://schemas.microsoft.com/office/drawing/2014/main" id="{9CC8BD57-EC15-154A-98EF-058091F46ECC}"/>
                </a:ext>
              </a:extLst>
            </p:cNvPr>
            <p:cNvSpPr txBox="1"/>
            <p:nvPr/>
          </p:nvSpPr>
          <p:spPr>
            <a:xfrm>
              <a:off x="10128596" y="431626"/>
              <a:ext cx="710547" cy="450655"/>
            </a:xfrm>
            <a:prstGeom prst="rect">
              <a:avLst/>
            </a:prstGeom>
            <a:noFill/>
          </p:spPr>
          <p:txBody>
            <a:bodyPr wrap="square" lIns="0" tIns="0" rIns="0" bIns="0" rtlCol="0">
              <a:spAutoFit/>
            </a:bodyPr>
            <a:lstStyle/>
            <a:p>
              <a:pPr algn="l">
                <a:lnSpc>
                  <a:spcPct val="90000"/>
                </a:lnSpc>
              </a:pPr>
              <a:r>
                <a:rPr lang="en-US" sz="900" dirty="0">
                  <a:solidFill>
                    <a:schemeClr val="bg1"/>
                  </a:solidFill>
                  <a:latin typeface="+mj-lt"/>
                </a:rPr>
                <a:t>Check your footers</a:t>
              </a:r>
            </a:p>
          </p:txBody>
        </p:sp>
      </p:grpSp>
      <p:sp>
        <p:nvSpPr>
          <p:cNvPr id="17" name="TextBox 16">
            <a:extLst>
              <a:ext uri="{FF2B5EF4-FFF2-40B4-BE49-F238E27FC236}">
                <a16:creationId xmlns:a16="http://schemas.microsoft.com/office/drawing/2014/main" id="{CC823AF6-4919-9C43-A75F-585372983C1E}"/>
              </a:ext>
            </a:extLst>
          </p:cNvPr>
          <p:cNvSpPr txBox="1"/>
          <p:nvPr/>
        </p:nvSpPr>
        <p:spPr>
          <a:xfrm>
            <a:off x="1228907" y="7063505"/>
            <a:ext cx="2701369" cy="646331"/>
          </a:xfrm>
          <a:prstGeom prst="rect">
            <a:avLst/>
          </a:prstGeom>
          <a:noFill/>
        </p:spPr>
        <p:txBody>
          <a:bodyPr wrap="square" lIns="0" tIns="0" rIns="0" bIns="0" rtlCol="0">
            <a:spAutoFit/>
          </a:bodyPr>
          <a:lstStyle/>
          <a:p>
            <a:pPr algn="l"/>
            <a:r>
              <a:rPr lang="en-US" sz="1050">
                <a:solidFill>
                  <a:schemeClr val="tx2"/>
                </a:solidFill>
              </a:rPr>
              <a:t>Are they hiding behind an image or object? </a:t>
            </a:r>
            <a:br>
              <a:rPr lang="en-US" sz="1050">
                <a:solidFill>
                  <a:schemeClr val="tx2"/>
                </a:solidFill>
              </a:rPr>
            </a:br>
            <a:r>
              <a:rPr lang="en-US" sz="1050">
                <a:solidFill>
                  <a:schemeClr val="tx2"/>
                </a:solidFill>
              </a:rPr>
              <a:t>Have you changed the Security classification using the Footer functionality? </a:t>
            </a:r>
            <a:br>
              <a:rPr lang="en-US" sz="1050">
                <a:solidFill>
                  <a:schemeClr val="tx2"/>
                </a:solidFill>
              </a:rPr>
            </a:br>
            <a:r>
              <a:rPr lang="en-US" sz="1050">
                <a:solidFill>
                  <a:schemeClr val="tx2"/>
                </a:solidFill>
              </a:rPr>
              <a:t>Are they the same across all of your slides?</a:t>
            </a:r>
          </a:p>
        </p:txBody>
      </p:sp>
      <p:sp>
        <p:nvSpPr>
          <p:cNvPr id="78" name="Date Placeholder 6">
            <a:extLst>
              <a:ext uri="{FF2B5EF4-FFF2-40B4-BE49-F238E27FC236}">
                <a16:creationId xmlns:a16="http://schemas.microsoft.com/office/drawing/2014/main" id="{D1808264-B067-42A4-AA68-251BD6B1B8F1}"/>
              </a:ext>
            </a:extLst>
          </p:cNvPr>
          <p:cNvSpPr txBox="1">
            <a:spLocks/>
          </p:cNvSpPr>
          <p:nvPr/>
        </p:nvSpPr>
        <p:spPr>
          <a:xfrm>
            <a:off x="11295631" y="7014022"/>
            <a:ext cx="3167360" cy="108000"/>
          </a:xfrm>
          <a:prstGeom prst="rect">
            <a:avLst/>
          </a:prstGeom>
        </p:spPr>
        <p:txBody>
          <a:bodyPr vert="horz" wrap="square" lIns="0" tIns="0" rIns="0" bIns="0" rtlCol="0" anchor="ctr">
            <a:spAutoFit/>
          </a:bodyPr>
          <a:lstStyle>
            <a:defPPr>
              <a:defRPr lang="en-US"/>
            </a:defPPr>
            <a:lvl1pPr marL="0" algn="r" defTabSz="914400" rtl="0" eaLnBrk="1" latinLnBrk="0" hangingPunct="1">
              <a:defRPr sz="800" b="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a:t>DD MM YYYY</a:t>
            </a:r>
            <a:endParaRPr lang="en-US"/>
          </a:p>
        </p:txBody>
      </p:sp>
      <p:sp>
        <p:nvSpPr>
          <p:cNvPr id="79" name="Slide Number Placeholder 8">
            <a:extLst>
              <a:ext uri="{FF2B5EF4-FFF2-40B4-BE49-F238E27FC236}">
                <a16:creationId xmlns:a16="http://schemas.microsoft.com/office/drawing/2014/main" id="{CA1DE5F8-4917-42BB-AF95-D1F4D27670DD}"/>
              </a:ext>
            </a:extLst>
          </p:cNvPr>
          <p:cNvSpPr txBox="1">
            <a:spLocks/>
          </p:cNvSpPr>
          <p:nvPr/>
        </p:nvSpPr>
        <p:spPr>
          <a:xfrm>
            <a:off x="14493245" y="7014022"/>
            <a:ext cx="767167" cy="108000"/>
          </a:xfrm>
          <a:prstGeom prst="rect">
            <a:avLst/>
          </a:prstGeom>
        </p:spPr>
        <p:txBody>
          <a:bodyPr vert="horz" wrap="square" lIns="0" tIns="0" rIns="0" bIns="0" rtlCol="0" anchor="ctr">
            <a:spAutoFit/>
          </a:bodyPr>
          <a:lstStyle>
            <a:defPPr>
              <a:defRPr lang="en-US"/>
            </a:defPPr>
            <a:lvl1pPr marL="0" algn="r" defTabSz="914400" rtl="0" eaLnBrk="1" latinLnBrk="0" hangingPunct="1">
              <a:defRPr sz="800" b="1" kern="1200">
                <a:solidFill>
                  <a:schemeClr val="tx2"/>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BEC7D2-4955-5E46-A2E6-70A78DC0C462}" type="slidenum">
              <a:rPr lang="en-US" smtClean="0"/>
              <a:pPr/>
              <a:t>9</a:t>
            </a:fld>
            <a:endParaRPr lang="en-US"/>
          </a:p>
        </p:txBody>
      </p:sp>
    </p:spTree>
    <p:extLst>
      <p:ext uri="{BB962C8B-B14F-4D97-AF65-F5344CB8AC3E}">
        <p14:creationId xmlns:p14="http://schemas.microsoft.com/office/powerpoint/2010/main" val="2167880845"/>
      </p:ext>
    </p:extLst>
  </p:cSld>
  <p:clrMapOvr>
    <a:masterClrMapping/>
  </p:clrMapOvr>
</p:sld>
</file>

<file path=ppt/theme/theme1.xml><?xml version="1.0" encoding="utf-8"?>
<a:theme xmlns:a="http://schemas.openxmlformats.org/drawingml/2006/main" name="1_IFOA PowerPoint template 14 purple">
  <a:themeElements>
    <a:clrScheme name="Custom 2">
      <a:dk1>
        <a:srgbClr val="3F4548"/>
      </a:dk1>
      <a:lt1>
        <a:sysClr val="window" lastClr="FFFFFF"/>
      </a:lt1>
      <a:dk2>
        <a:srgbClr val="000000"/>
      </a:dk2>
      <a:lt2>
        <a:srgbClr val="FFFFFF"/>
      </a:lt2>
      <a:accent1>
        <a:srgbClr val="8F4693"/>
      </a:accent1>
      <a:accent2>
        <a:srgbClr val="113458"/>
      </a:accent2>
      <a:accent3>
        <a:srgbClr val="7CB3E1"/>
      </a:accent3>
      <a:accent4>
        <a:srgbClr val="4096B8"/>
      </a:accent4>
      <a:accent5>
        <a:srgbClr val="11B3A2"/>
      </a:accent5>
      <a:accent6>
        <a:srgbClr val="008452"/>
      </a:accent6>
      <a:hlink>
        <a:srgbClr val="8F4693"/>
      </a:hlink>
      <a:folHlink>
        <a:srgbClr val="8F4693"/>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FOA PowerPoint template 14 mid blue">
  <a:themeElements>
    <a:clrScheme name="Custom 2">
      <a:dk1>
        <a:srgbClr val="3F4548"/>
      </a:dk1>
      <a:lt1>
        <a:sysClr val="window" lastClr="FFFFFF"/>
      </a:lt1>
      <a:dk2>
        <a:srgbClr val="000000"/>
      </a:dk2>
      <a:lt2>
        <a:srgbClr val="FFFFFF"/>
      </a:lt2>
      <a:accent1>
        <a:srgbClr val="4096B8"/>
      </a:accent1>
      <a:accent2>
        <a:srgbClr val="113458"/>
      </a:accent2>
      <a:accent3>
        <a:srgbClr val="008452"/>
      </a:accent3>
      <a:accent4>
        <a:srgbClr val="79A32A"/>
      </a:accent4>
      <a:accent5>
        <a:srgbClr val="D9AB16"/>
      </a:accent5>
      <a:accent6>
        <a:srgbClr val="EE741D"/>
      </a:accent6>
      <a:hlink>
        <a:srgbClr val="4096B8"/>
      </a:hlink>
      <a:folHlink>
        <a:srgbClr val="4096B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Branded powerpoint - new style" id="{A1EEF783-45FC-4D2C-AF4C-EFDB0189CA1D}" vid="{D751522A-35C5-4D49-882E-837511351A99}"/>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774</TotalTime>
  <Words>1731</Words>
  <Application>Microsoft Office PowerPoint</Application>
  <PresentationFormat>Widescreen</PresentationFormat>
  <Paragraphs>159</Paragraphs>
  <Slides>15</Slides>
  <Notes>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Calibri</vt:lpstr>
      <vt:lpstr>Calibri Light</vt:lpstr>
      <vt:lpstr>Proxima-nova Book</vt:lpstr>
      <vt:lpstr>Symbol</vt:lpstr>
      <vt:lpstr>1_IFOA PowerPoint template 14 purple</vt:lpstr>
      <vt:lpstr>IFOA PowerPoint template 14 mid blue</vt:lpstr>
      <vt:lpstr>Custom Design</vt:lpstr>
      <vt:lpstr>Data availability in health and care  Working Party Update – December 2023  </vt:lpstr>
      <vt:lpstr>Agenda</vt:lpstr>
      <vt:lpstr>Working Party – Who’s Who?</vt:lpstr>
      <vt:lpstr>The Brief</vt:lpstr>
      <vt:lpstr>Considerations</vt:lpstr>
      <vt:lpstr>Dataset Inclusion Criteria</vt:lpstr>
      <vt:lpstr>Proposed Solution  </vt:lpstr>
      <vt:lpstr>Proposed Solution – Benefits  </vt:lpstr>
      <vt:lpstr>Proposed Solution – Limitations  </vt:lpstr>
      <vt:lpstr>Working Party Member Disclaimer </vt:lpstr>
      <vt:lpstr>Data Source Catalogue (Page 1 of 2)      </vt:lpstr>
      <vt:lpstr>Data Source Catalogue (Page 2 of 2)     </vt:lpstr>
      <vt:lpstr>Future Developments            </vt:lpstr>
      <vt:lpstr>Recommendations: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Quote Journey 1</dc:title>
  <dc:creator>Andrew Barry</dc:creator>
  <cp:lastModifiedBy>Andrew Barry</cp:lastModifiedBy>
  <cp:revision>9</cp:revision>
  <dcterms:created xsi:type="dcterms:W3CDTF">2023-02-24T08:57:34Z</dcterms:created>
  <dcterms:modified xsi:type="dcterms:W3CDTF">2023-12-08T17:10:17Z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dbe1af3-6323-4f56-9271-8eead9599d8b_Enabled">
    <vt:lpwstr>true</vt:lpwstr>
  </property>
  <property fmtid="{D5CDD505-2E9C-101B-9397-08002B2CF9AE}" pid="3" name="MSIP_Label_0dbe1af3-6323-4f56-9271-8eead9599d8b_SetDate">
    <vt:lpwstr>2023-02-24T08:57:52Z</vt:lpwstr>
  </property>
  <property fmtid="{D5CDD505-2E9C-101B-9397-08002B2CF9AE}" pid="4" name="MSIP_Label_0dbe1af3-6323-4f56-9271-8eead9599d8b_Method">
    <vt:lpwstr>Privileged</vt:lpwstr>
  </property>
  <property fmtid="{D5CDD505-2E9C-101B-9397-08002B2CF9AE}" pid="5" name="MSIP_Label_0dbe1af3-6323-4f56-9271-8eead9599d8b_Name">
    <vt:lpwstr>Business Use Only</vt:lpwstr>
  </property>
  <property fmtid="{D5CDD505-2E9C-101B-9397-08002B2CF9AE}" pid="6" name="MSIP_Label_0dbe1af3-6323-4f56-9271-8eead9599d8b_SiteId">
    <vt:lpwstr>02af5f5e-dd71-4056-8090-3e7b436a65db</vt:lpwstr>
  </property>
  <property fmtid="{D5CDD505-2E9C-101B-9397-08002B2CF9AE}" pid="7" name="MSIP_Label_0dbe1af3-6323-4f56-9271-8eead9599d8b_ActionId">
    <vt:lpwstr>cd16ecd5-cdce-443c-b1f6-69719ea1a3bd</vt:lpwstr>
  </property>
  <property fmtid="{D5CDD505-2E9C-101B-9397-08002B2CF9AE}" pid="8" name="MSIP_Label_0dbe1af3-6323-4f56-9271-8eead9599d8b_ContentBits">
    <vt:lpwstr>0</vt:lpwstr>
  </property>
  <property fmtid="{D5CDD505-2E9C-101B-9397-08002B2CF9AE}" pid="9" name="MSIP_Label_959a91ea-2073-4935-a795-8d5add99d027_Enabled">
    <vt:lpwstr>true</vt:lpwstr>
  </property>
  <property fmtid="{D5CDD505-2E9C-101B-9397-08002B2CF9AE}" pid="10" name="MSIP_Label_959a91ea-2073-4935-a795-8d5add99d027_SetDate">
    <vt:lpwstr>2023-04-14T08:41:05Z</vt:lpwstr>
  </property>
  <property fmtid="{D5CDD505-2E9C-101B-9397-08002B2CF9AE}" pid="11" name="MSIP_Label_959a91ea-2073-4935-a795-8d5add99d027_Method">
    <vt:lpwstr>Privileged</vt:lpwstr>
  </property>
  <property fmtid="{D5CDD505-2E9C-101B-9397-08002B2CF9AE}" pid="12" name="MSIP_Label_959a91ea-2073-4935-a795-8d5add99d027_Name">
    <vt:lpwstr>Non-Confidential</vt:lpwstr>
  </property>
  <property fmtid="{D5CDD505-2E9C-101B-9397-08002B2CF9AE}" pid="13" name="MSIP_Label_959a91ea-2073-4935-a795-8d5add99d027_SiteId">
    <vt:lpwstr>d246baab-cc00-4ed2-bc4e-f8a46cbc590d</vt:lpwstr>
  </property>
  <property fmtid="{D5CDD505-2E9C-101B-9397-08002B2CF9AE}" pid="14" name="MSIP_Label_959a91ea-2073-4935-a795-8d5add99d027_ActionId">
    <vt:lpwstr>ea2445b0-a65c-4086-89c1-2df7985c29da</vt:lpwstr>
  </property>
  <property fmtid="{D5CDD505-2E9C-101B-9397-08002B2CF9AE}" pid="15" name="MSIP_Label_959a91ea-2073-4935-a795-8d5add99d027_ContentBits">
    <vt:lpwstr>0</vt:lpwstr>
  </property>
  <property fmtid="{D5CDD505-2E9C-101B-9397-08002B2CF9AE}" pid="16" name="MSIP_Label_a8a73c85-e524-44a6-bd58-7df7ef87be8f_Enabled">
    <vt:lpwstr>true</vt:lpwstr>
  </property>
  <property fmtid="{D5CDD505-2E9C-101B-9397-08002B2CF9AE}" pid="17" name="MSIP_Label_a8a73c85-e524-44a6-bd58-7df7ef87be8f_SetDate">
    <vt:lpwstr>2023-04-25T08:31:38Z</vt:lpwstr>
  </property>
  <property fmtid="{D5CDD505-2E9C-101B-9397-08002B2CF9AE}" pid="18" name="MSIP_Label_a8a73c85-e524-44a6-bd58-7df7ef87be8f_Method">
    <vt:lpwstr>Privileged</vt:lpwstr>
  </property>
  <property fmtid="{D5CDD505-2E9C-101B-9397-08002B2CF9AE}" pid="19" name="MSIP_Label_a8a73c85-e524-44a6-bd58-7df7ef87be8f_Name">
    <vt:lpwstr>Internal Label</vt:lpwstr>
  </property>
  <property fmtid="{D5CDD505-2E9C-101B-9397-08002B2CF9AE}" pid="20" name="MSIP_Label_a8a73c85-e524-44a6-bd58-7df7ef87be8f_SiteId">
    <vt:lpwstr>db05faca-c82a-4b9d-b9c5-0f64b6755421</vt:lpwstr>
  </property>
  <property fmtid="{D5CDD505-2E9C-101B-9397-08002B2CF9AE}" pid="21" name="MSIP_Label_a8a73c85-e524-44a6-bd58-7df7ef87be8f_ActionId">
    <vt:lpwstr>06440669-2a7e-485e-9c34-1ad64f740c65</vt:lpwstr>
  </property>
  <property fmtid="{D5CDD505-2E9C-101B-9397-08002B2CF9AE}" pid="22" name="MSIP_Label_a8a73c85-e524-44a6-bd58-7df7ef87be8f_ContentBits">
    <vt:lpwstr>0</vt:lpwstr>
  </property>
</Properties>
</file>