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1" r:id="rId20"/>
    <p:sldId id="270" r:id="rId21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8B5EA-216B-4F38-8606-A79953514308}">
  <a:tblStyle styleId="{D9F8B5EA-216B-4F38-8606-A79953514308}" styleName="Middle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Front cover 1">
    <p:bg>
      <p:bgPr>
        <a:blipFill>
          <a:blip r:embed="rId2"/>
          <a:srcRect t="12686" b="1268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6716377" y="2116264"/>
            <a:ext cx="5248580" cy="4488917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2" y="2133602"/>
            <a:ext cx="10354711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2133602"/>
            <a:ext cx="8493582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3"/>
          <p:cNvGrpSpPr/>
          <p:nvPr userDrawn="1"/>
        </p:nvGrpSpPr>
        <p:grpSpPr bwMode="auto">
          <a:xfrm>
            <a:off x="9729635" y="493474"/>
            <a:ext cx="2038380" cy="809188"/>
            <a:chOff x="7905328" y="493473"/>
            <a:chExt cx="1656184" cy="631271"/>
          </a:xfrm>
        </p:grpSpPr>
        <p:sp>
          <p:nvSpPr>
            <p:cNvPr id="8" name="Oval 1"/>
            <p:cNvSpPr/>
            <p:nvPr userDrawn="1"/>
          </p:nvSpPr>
          <p:spPr bwMode="auto"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9" name="TextBox 2"/>
            <p:cNvSpPr>
              <a:spLocks noAdjustHandles="1"/>
            </p:cNvSpPr>
            <p:nvPr userDrawn="1"/>
          </p:nvSpPr>
          <p:spPr bwMode="auto"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prstClr val="white"/>
                  </a:solidFill>
                </a:rPr>
                <a:t>Partner</a:t>
              </a:r>
              <a:endParaRPr/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prstClr val="white"/>
                  </a:solidFill>
                </a:rPr>
                <a:t>Logo</a:t>
              </a:r>
              <a:endParaRPr/>
            </a:p>
          </p:txBody>
        </p:sp>
      </p:grpSp>
      <p:grpSp>
        <p:nvGrpSpPr>
          <p:cNvPr id="10" name="Group 4"/>
          <p:cNvGrpSpPr/>
          <p:nvPr userDrawn="1"/>
        </p:nvGrpSpPr>
        <p:grpSpPr bwMode="auto">
          <a:xfrm>
            <a:off x="9729635" y="1357570"/>
            <a:ext cx="2038380" cy="776032"/>
            <a:chOff x="7905328" y="1357569"/>
            <a:chExt cx="1656184" cy="631271"/>
          </a:xfrm>
        </p:grpSpPr>
        <p:sp>
          <p:nvSpPr>
            <p:cNvPr id="11" name="Oval 8"/>
            <p:cNvSpPr/>
            <p:nvPr userDrawn="1"/>
          </p:nvSpPr>
          <p:spPr bwMode="auto"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>
              <a:spLocks noAdjustHandles="1"/>
            </p:cNvSpPr>
            <p:nvPr userDrawn="1"/>
          </p:nvSpPr>
          <p:spPr bwMode="auto"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prstClr val="white"/>
                  </a:solidFill>
                </a:rPr>
                <a:t>Partner</a:t>
              </a:r>
              <a:endParaRPr/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solidFill>
                    <a:prstClr val="white"/>
                  </a:solidFill>
                </a:rPr>
                <a:t>Logo</a:t>
              </a:r>
              <a:endParaRPr/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512611" y="1556792"/>
            <a:ext cx="11152339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A high view of visitors on the white floor of a modern museum"/>
          <p:cNvPicPr>
            <a:picLocks noChangeAspect="1" noChangeArrowheads="1"/>
          </p:cNvPicPr>
          <p:nvPr userDrawn="1"/>
        </p:nvPicPr>
        <p:blipFill>
          <a:blip r:embed="rId2"/>
          <a:srcRect r="8188" b="7721"/>
          <a:stretch/>
        </p:blipFill>
        <p:spPr bwMode="auto">
          <a:xfrm>
            <a:off x="8577871" y="0"/>
            <a:ext cx="4548812" cy="6858000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8577871" y="-576490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man sitting on couch using MacBook"/>
          <p:cNvPicPr>
            <a:picLocks noChangeAspect="1" noChangeArrowheads="1"/>
          </p:cNvPicPr>
          <p:nvPr userDrawn="1"/>
        </p:nvPicPr>
        <p:blipFill>
          <a:blip r:embed="rId2"/>
          <a:srcRect r="12500"/>
          <a:stretch/>
        </p:blipFill>
        <p:spPr bwMode="auto">
          <a:xfrm>
            <a:off x="8324850" y="0"/>
            <a:ext cx="4000500" cy="6858000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8229599" y="-275772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 l="39752" r="5944"/>
          <a:stretch/>
        </p:blipFill>
        <p:spPr bwMode="auto">
          <a:xfrm>
            <a:off x="8134350" y="0"/>
            <a:ext cx="5581649" cy="6858000"/>
          </a:xfrm>
          <a:prstGeom prst="rect">
            <a:avLst/>
          </a:prstGeom>
        </p:spPr>
      </p:pic>
      <p:sp>
        <p:nvSpPr>
          <p:cNvPr id="5" name="Rectangle 7"/>
          <p:cNvSpPr/>
          <p:nvPr userDrawn="1"/>
        </p:nvSpPr>
        <p:spPr bwMode="auto">
          <a:xfrm rot="10800000">
            <a:off x="8126185" y="-497115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mphasis slide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l="59930"/>
          <a:stretch/>
        </p:blipFill>
        <p:spPr bwMode="auto">
          <a:xfrm>
            <a:off x="8686800" y="0"/>
            <a:ext cx="4151072" cy="6858000"/>
          </a:xfrm>
          <a:prstGeom prst="rect">
            <a:avLst/>
          </a:prstGeom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 rot="10800000">
            <a:off x="8592312" y="-362857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gray arrow left sign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 rot="16199998">
            <a:off x="6901974" y="1434598"/>
            <a:ext cx="7099299" cy="3747505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8592312" y="-362857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unsplash.com/photo-1516496636080-14fb876e029d?ixlib=rb-0.3.5&amp;ixid=eyJhcHBfaWQiOjEyMDd9&amp;s=b7c4dce29d0c04926ef1bc71ad2b0d65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/>
          <a:srcRect r="24847"/>
          <a:stretch/>
        </p:blipFill>
        <p:spPr bwMode="auto">
          <a:xfrm flipH="1">
            <a:off x="8635999" y="0"/>
            <a:ext cx="3556000" cy="6858000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8200572" y="-362857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unsplash.com/photo-1495522130528-81c79aba3194?ixlib=rb-0.3.5&amp;ixid=eyJhcHBfaWQiOjEyMDd9&amp;s=cb28dd2b3810ad54f7ee7d04b1a8a271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/>
          <a:srcRect r="9432"/>
          <a:stretch/>
        </p:blipFill>
        <p:spPr bwMode="auto">
          <a:xfrm>
            <a:off x="7619180" y="-137276"/>
            <a:ext cx="4699820" cy="6995275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7460343" y="-406400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ront cover 2">
    <p:bg>
      <p:bgPr>
        <a:blipFill>
          <a:blip r:embed="rId2"/>
          <a:srcRect t="7627" b="762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pic>
        <p:nvPicPr>
          <p:cNvPr id="5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A3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people standing inside city building"/>
          <p:cNvPicPr>
            <a:picLocks noChangeAspect="1" noChangeArrowheads="1"/>
          </p:cNvPicPr>
          <p:nvPr userDrawn="1"/>
        </p:nvPicPr>
        <p:blipFill>
          <a:blip r:embed="rId2"/>
          <a:srcRect l="51586"/>
          <a:stretch/>
        </p:blipFill>
        <p:spPr bwMode="auto">
          <a:xfrm>
            <a:off x="7981310" y="-361950"/>
            <a:ext cx="5240600" cy="7219950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7822900" y="-361950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 b="13331"/>
          <a:stretch/>
        </p:blipFill>
        <p:spPr bwMode="auto">
          <a:xfrm rot="5400000">
            <a:off x="6781800" y="1447800"/>
            <a:ext cx="6858000" cy="3962400"/>
          </a:xfrm>
          <a:prstGeom prst="rect">
            <a:avLst/>
          </a:prstGeom>
        </p:spPr>
      </p:pic>
      <p:sp>
        <p:nvSpPr>
          <p:cNvPr id="5" name="Rectangle 7"/>
          <p:cNvSpPr/>
          <p:nvPr userDrawn="1"/>
        </p:nvSpPr>
        <p:spPr bwMode="auto">
          <a:xfrm rot="10800000">
            <a:off x="8229599" y="-275772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Emphasis slide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man holding white ceramic teacup"/>
          <p:cNvPicPr>
            <a:picLocks noChangeAspect="1" noChangeArrowheads="1"/>
          </p:cNvPicPr>
          <p:nvPr userDrawn="1"/>
        </p:nvPicPr>
        <p:blipFill>
          <a:blip r:embed="rId2"/>
          <a:srcRect l="17233"/>
          <a:stretch/>
        </p:blipFill>
        <p:spPr bwMode="auto">
          <a:xfrm>
            <a:off x="8286750" y="-219527"/>
            <a:ext cx="3905250" cy="7077527"/>
          </a:xfrm>
          <a:prstGeom prst="rect">
            <a:avLst/>
          </a:prstGeom>
          <a:noFill/>
        </p:spPr>
      </p:pic>
      <p:sp>
        <p:nvSpPr>
          <p:cNvPr id="5" name="Rectangle 7"/>
          <p:cNvSpPr/>
          <p:nvPr userDrawn="1"/>
        </p:nvSpPr>
        <p:spPr bwMode="auto">
          <a:xfrm rot="10800000">
            <a:off x="8229599" y="-275772"/>
            <a:ext cx="2307771" cy="7852229"/>
          </a:xfrm>
          <a:prstGeom prst="rect">
            <a:avLst/>
          </a:prstGeom>
          <a:gradFill>
            <a:gsLst>
              <a:gs pos="16000">
                <a:srgbClr val="FFFFFF"/>
              </a:gs>
              <a:gs pos="50440">
                <a:srgbClr val="FAFDFE">
                  <a:alpha val="75000"/>
                </a:srgbClr>
              </a:gs>
              <a:gs pos="86000">
                <a:schemeClr val="accent1">
                  <a:lumMod val="5000"/>
                  <a:lumOff val="95000"/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1242CF-12C1-4411-B532-E9130610826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E8DA6AF-1811-4E27-A96F-54109F1D0275}" type="slidenum">
              <a:t>‹#›</a:t>
            </a:fld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55265" y="1557337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A978B6D0-AB09-4B3E-9118-B4659F37B303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75E1C19-A04E-4390-A400-023E4FCB19F2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6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2D14434-9E7D-48B3-A0B1-B61FF5889F61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FB513AD-2D40-40B6-B454-91430654BAD4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0CB7BE8-6A98-487E-A0BA-75F334DA4484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CC5EDD3-CB13-45EB-8A5C-B486875EE4D2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B165FE-1D5F-4086-A6F1-ADCC09BA4FF2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2D29D89-28D6-400C-BE2E-4CB4EC7E1F86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11908" y="4653136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1907" y="466328"/>
            <a:ext cx="111674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11908" y="5219874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2C0A29-9CEF-41E0-85B3-88BBAFC398D9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3FE9C09-A791-4882-904F-A1C4017C9B6E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Chart" preserve="1" userDrawn="1">
  <p:cSld name="Title, Text and Cha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27052" y="404813"/>
            <a:ext cx="11055349" cy="11430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527050" y="1557337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Chart Placeholder 3"/>
          <p:cNvSpPr>
            <a:spLocks noGrp="1"/>
          </p:cNvSpPr>
          <p:nvPr>
            <p:ph type="chart" sz="half" idx="2"/>
          </p:nvPr>
        </p:nvSpPr>
        <p:spPr bwMode="auto">
          <a:xfrm>
            <a:off x="6155265" y="1557337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pPr>
              <a:defRPr/>
            </a:pPr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8865-9CB5-4569-9D00-F0979EDB96F2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215219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0B9C-E09A-4941-8EE5-1699664D5C7B}" type="slidenum">
              <a:t>‹#›</a:t>
            </a:fld>
            <a:endParaRPr lang="en-GB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pic>
        <p:nvPicPr>
          <p:cNvPr id="8" name="Picture 2" descr="Garden By The Bay in Singapore"/>
          <p:cNvPicPr>
            <a:picLocks noChangeAspect="1" noChangeArrowheads="1"/>
          </p:cNvPicPr>
          <p:nvPr userDrawn="1"/>
        </p:nvPicPr>
        <p:blipFill>
          <a:blip r:embed="rId2"/>
          <a:srcRect l="-469" t="10476" r="-1" b="-950"/>
          <a:stretch/>
        </p:blipFill>
        <p:spPr bwMode="auto">
          <a:xfrm>
            <a:off x="-95250" y="-57150"/>
            <a:ext cx="12439650" cy="7370928"/>
          </a:xfrm>
          <a:prstGeom prst="rect">
            <a:avLst/>
          </a:prstGeom>
          <a:noFill/>
        </p:spPr>
      </p:pic>
      <p:pic>
        <p:nvPicPr>
          <p:cNvPr id="9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AdjustHandles="1"/>
          </p:cNvSpPr>
          <p:nvPr userDrawn="1"/>
        </p:nvSpPr>
        <p:spPr bwMode="auto">
          <a:xfrm>
            <a:off x="527051" y="1721220"/>
            <a:ext cx="8449735" cy="129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b="1">
                <a:solidFill>
                  <a:srgbClr val="009CC8"/>
                </a:solidFill>
                <a:latin typeface="+mj-lt"/>
                <a:ea typeface="+mj-ea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A3C8"/>
                </a:solidFill>
              </a:rPr>
              <a:t>Click to edit Master title style</a:t>
            </a:r>
            <a:endParaRPr lang="en-GB">
              <a:solidFill>
                <a:srgbClr val="00A3C8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aerial photography of buildings during nighttime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9524" y="-1081088"/>
            <a:ext cx="12902306" cy="8605838"/>
          </a:xfrm>
          <a:prstGeom prst="rect">
            <a:avLst/>
          </a:prstGeom>
          <a:noFill/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pic>
        <p:nvPicPr>
          <p:cNvPr id="8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7169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rgbClr val="00A3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buildings near body of water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" y="-571500"/>
            <a:ext cx="12252549" cy="8172450"/>
          </a:xfrm>
          <a:prstGeom prst="rect">
            <a:avLst/>
          </a:prstGeom>
          <a:noFill/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pic>
        <p:nvPicPr>
          <p:cNvPr id="8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7607299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photography of footbridge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12701" y="-304800"/>
            <a:ext cx="12233691" cy="8159872"/>
          </a:xfrm>
          <a:prstGeom prst="rect">
            <a:avLst/>
          </a:prstGeom>
          <a:noFill/>
        </p:spPr>
      </p:pic>
      <p:pic>
        <p:nvPicPr>
          <p:cNvPr id="5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66725" y="273049"/>
            <a:ext cx="3251642" cy="1314000"/>
          </a:xfrm>
          <a:prstGeom prst="rect">
            <a:avLst/>
          </a:prstGeom>
          <a:noFill/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sp>
        <p:nvSpPr>
          <p:cNvPr id="9" name="Rectangle 4"/>
          <p:cNvSpPr>
            <a:spLocks noAdjustHandles="1"/>
          </p:cNvSpPr>
          <p:nvPr userDrawn="1"/>
        </p:nvSpPr>
        <p:spPr bwMode="auto">
          <a:xfrm>
            <a:off x="527052" y="6410325"/>
            <a:ext cx="2927349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woman sitting on corner with MacBook Air on lap"/>
          <p:cNvPicPr>
            <a:picLocks noChangeAspect="1" noChangeArrowheads="1"/>
          </p:cNvPicPr>
          <p:nvPr userDrawn="1"/>
        </p:nvPicPr>
        <p:blipFill>
          <a:blip r:embed="rId2"/>
          <a:srcRect l="3153" t="8267" r="-900"/>
          <a:stretch/>
        </p:blipFill>
        <p:spPr bwMode="auto">
          <a:xfrm>
            <a:off x="-38100" y="-762000"/>
            <a:ext cx="12401550" cy="7762875"/>
          </a:xfrm>
          <a:prstGeom prst="rect">
            <a:avLst/>
          </a:prstGeom>
          <a:noFill/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66725" y="273049"/>
            <a:ext cx="3251642" cy="13140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ront cover 8">
    <p:bg>
      <p:bgPr>
        <a:blipFill>
          <a:blip r:embed="rId2"/>
          <a:srcRect t="7627" b="762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44C141-B97D-4979-AB76-E8E6AB76C28B}" type="datetime4">
              <a:t>December 15, 2025</a:t>
            </a:fld>
            <a:endParaRPr lang="en-GB"/>
          </a:p>
        </p:txBody>
      </p:sp>
      <p:pic>
        <p:nvPicPr>
          <p:cNvPr id="5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ln>
                  <a:noFill/>
                </a:ln>
                <a:solidFill>
                  <a:srgbClr val="00A3C8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ont cover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pic>
        <p:nvPicPr>
          <p:cNvPr id="8" name="Picture 2" descr="white ladders"/>
          <p:cNvPicPr>
            <a:picLocks noChangeAspect="1" noChangeArrowheads="1"/>
          </p:cNvPicPr>
          <p:nvPr userDrawn="1"/>
        </p:nvPicPr>
        <p:blipFill>
          <a:blip r:embed="rId2"/>
          <a:srcRect t="9010" b="1503"/>
          <a:stretch/>
        </p:blipFill>
        <p:spPr bwMode="auto">
          <a:xfrm>
            <a:off x="0" y="-152400"/>
            <a:ext cx="12192000" cy="7277100"/>
          </a:xfrm>
          <a:prstGeom prst="rect">
            <a:avLst/>
          </a:prstGeom>
          <a:noFill/>
        </p:spPr>
      </p:pic>
      <p:pic>
        <p:nvPicPr>
          <p:cNvPr id="9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AdjustHandles="1"/>
          </p:cNvSpPr>
          <p:nvPr userDrawn="1"/>
        </p:nvSpPr>
        <p:spPr bwMode="auto">
          <a:xfrm>
            <a:off x="527051" y="1721220"/>
            <a:ext cx="9505950" cy="1295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3600" b="1">
                <a:ln>
                  <a:noFill/>
                </a:ln>
                <a:solidFill>
                  <a:srgbClr val="00A3C8"/>
                </a:solidFill>
                <a:latin typeface="+mj-lt"/>
                <a:ea typeface="+mj-ea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3200">
                <a:solidFill>
                  <a:srgbClr val="D9AB16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04813"/>
            <a:ext cx="1105534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1557337"/>
            <a:ext cx="11055349" cy="46402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688166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0D5A5B80-4E0E-41F8-BFF5-504EC24C412E}" type="datetime4">
              <a:t>December 15, 2025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19" y="6410325"/>
            <a:ext cx="5761567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1" y="6402390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65C5C0B4-F90D-4B90-B187-E84366B07232}" type="slidenum">
              <a:t>‹#›</a:t>
            </a:fld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3F4548"/>
              </a:solidFill>
            </a:endParaRPr>
          </a:p>
        </p:txBody>
      </p:sp>
      <p:grpSp>
        <p:nvGrpSpPr>
          <p:cNvPr id="10" name="Group 64"/>
          <p:cNvGrpSpPr/>
          <p:nvPr/>
        </p:nvGrpSpPr>
        <p:grpSpPr bwMode="auto">
          <a:xfrm>
            <a:off x="-3861359" y="0"/>
            <a:ext cx="3714777" cy="6858000"/>
            <a:chOff x="-3137354" y="0"/>
            <a:chExt cx="3018256" cy="6858000"/>
          </a:xfrm>
        </p:grpSpPr>
        <p:sp>
          <p:nvSpPr>
            <p:cNvPr id="11" name="Rectangle 11"/>
            <p:cNvSpPr/>
            <p:nvPr userDrawn="1"/>
          </p:nvSpPr>
          <p:spPr bwMode="auto"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TextBox 12"/>
            <p:cNvSpPr>
              <a:spLocks noAdjustHandles="1"/>
            </p:cNvSpPr>
            <p:nvPr userDrawn="1"/>
          </p:nvSpPr>
          <p:spPr bwMode="auto"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>
                <a:solidFill>
                  <a:srgbClr val="113458"/>
                </a:solidFill>
              </a:endParaRPr>
            </a:p>
          </p:txBody>
        </p:sp>
        <p:grpSp>
          <p:nvGrpSpPr>
            <p:cNvPr id="13" name="Group 58"/>
            <p:cNvGrpSpPr/>
            <p:nvPr userDrawn="1"/>
          </p:nvGrpSpPr>
          <p:grpSpPr bwMode="auto"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4" name="Rectangle 9"/>
              <p:cNvSpPr/>
              <p:nvPr userDrawn="1"/>
            </p:nvSpPr>
            <p:spPr bwMode="auto"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1"/>
              <p:cNvSpPr>
                <a:spLocks noAdjustHandles="1"/>
              </p:cNvSpPr>
              <p:nvPr userDrawn="1"/>
            </p:nvSpPr>
            <p:spPr bwMode="auto"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Dark blue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R17  G52  B88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6" name="Group 13"/>
            <p:cNvGrpSpPr/>
            <p:nvPr userDrawn="1"/>
          </p:nvGrpSpPr>
          <p:grpSpPr bwMode="auto"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7" name="Rectangle 14"/>
              <p:cNvSpPr/>
              <p:nvPr userDrawn="1"/>
            </p:nvSpPr>
            <p:spPr bwMode="auto"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5"/>
              <p:cNvSpPr>
                <a:spLocks noAdjustHandles="1"/>
              </p:cNvSpPr>
              <p:nvPr userDrawn="1"/>
            </p:nvSpPr>
            <p:spPr bwMode="auto"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Gold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R217  G171  B22</a:t>
                </a:r>
                <a:endParaRPr lang="en-US" sz="8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9" name="Group 16"/>
            <p:cNvGrpSpPr/>
            <p:nvPr userDrawn="1"/>
          </p:nvGrpSpPr>
          <p:grpSpPr bwMode="auto"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20" name="Rectangle 17"/>
              <p:cNvSpPr/>
              <p:nvPr userDrawn="1"/>
            </p:nvSpPr>
            <p:spPr bwMode="auto"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18"/>
              <p:cNvSpPr>
                <a:spLocks noAdjustHandles="1"/>
              </p:cNvSpPr>
              <p:nvPr userDrawn="1"/>
            </p:nvSpPr>
            <p:spPr bwMode="auto"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Mid blue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R64  G150  B184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22" name="TextBox 16"/>
            <p:cNvSpPr>
              <a:spLocks noAdjustHandles="1"/>
            </p:cNvSpPr>
            <p:nvPr userDrawn="1"/>
          </p:nvSpPr>
          <p:spPr bwMode="auto"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rgbClr val="4096B8"/>
                  </a:solidFill>
                </a:rPr>
                <a:t>Secondary colour palette</a:t>
              </a:r>
              <a:endParaRPr lang="en-US" sz="1000" b="1">
                <a:solidFill>
                  <a:srgbClr val="4096B8"/>
                </a:solidFill>
              </a:endParaRPr>
            </a:p>
          </p:txBody>
        </p:sp>
        <p:sp>
          <p:nvSpPr>
            <p:cNvPr id="23" name="TextBox 17"/>
            <p:cNvSpPr>
              <a:spLocks noAdjustHandles="1"/>
            </p:cNvSpPr>
            <p:nvPr userDrawn="1"/>
          </p:nvSpPr>
          <p:spPr bwMode="auto"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rgbClr val="4096B8"/>
                  </a:solidFill>
                </a:rPr>
                <a:t>Primary colour palette</a:t>
              </a:r>
              <a:endParaRPr lang="en-US" sz="1000" b="1">
                <a:solidFill>
                  <a:srgbClr val="4096B8"/>
                </a:solidFill>
              </a:endParaRPr>
            </a:p>
          </p:txBody>
        </p:sp>
        <p:grpSp>
          <p:nvGrpSpPr>
            <p:cNvPr id="24" name="Group 24"/>
            <p:cNvGrpSpPr/>
            <p:nvPr userDrawn="1"/>
          </p:nvGrpSpPr>
          <p:grpSpPr bwMode="auto"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25" name="Rectangle 49"/>
              <p:cNvSpPr/>
              <p:nvPr userDrawn="1"/>
            </p:nvSpPr>
            <p:spPr bwMode="auto"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TextBox 50"/>
              <p:cNvSpPr>
                <a:spLocks noAdjustHandles="1"/>
              </p:cNvSpPr>
              <p:nvPr userDrawn="1"/>
            </p:nvSpPr>
            <p:spPr bwMode="auto"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Light grey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R220  G221  B217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7" name="Group 27"/>
            <p:cNvGrpSpPr/>
            <p:nvPr userDrawn="1"/>
          </p:nvGrpSpPr>
          <p:grpSpPr bwMode="auto"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28" name="Rectangle 47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48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Pea green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R121  G163  B42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30" name="Group 60"/>
            <p:cNvGrpSpPr/>
            <p:nvPr userDrawn="1"/>
          </p:nvGrpSpPr>
          <p:grpSpPr bwMode="auto"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31" name="Rectangle 45"/>
              <p:cNvSpPr/>
              <p:nvPr userDrawn="1"/>
            </p:nvSpPr>
            <p:spPr bwMode="auto"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46"/>
              <p:cNvSpPr>
                <a:spLocks noAdjustHandles="1"/>
              </p:cNvSpPr>
              <p:nvPr userDrawn="1"/>
            </p:nvSpPr>
            <p:spPr bwMode="auto"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Forest green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R0 G132  B82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33" name="Group 33"/>
            <p:cNvGrpSpPr/>
            <p:nvPr userDrawn="1"/>
          </p:nvGrpSpPr>
          <p:grpSpPr bwMode="auto"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43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44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Bottle green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R17  G179  B162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36" name="Group 36"/>
            <p:cNvGrpSpPr/>
            <p:nvPr userDrawn="1"/>
          </p:nvGrpSpPr>
          <p:grpSpPr bwMode="auto"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37" name="Rectangle 41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42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Cyan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R0  G156  B200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39" name="Group 63"/>
            <p:cNvGrpSpPr/>
            <p:nvPr userDrawn="1"/>
          </p:nvGrpSpPr>
          <p:grpSpPr bwMode="auto"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 bwMode="auto"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>
                <a:spLocks noAdjustHandles="1"/>
              </p:cNvSpPr>
              <p:nvPr userDrawn="1"/>
            </p:nvSpPr>
            <p:spPr bwMode="auto"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Light blue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R124  G179  B225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42" name="Group 43"/>
            <p:cNvGrpSpPr/>
            <p:nvPr userDrawn="1"/>
          </p:nvGrpSpPr>
          <p:grpSpPr bwMode="auto"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43" name="Rectangle 37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38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Violet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R128  G118  B207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45" name="Group 46"/>
            <p:cNvGrpSpPr/>
            <p:nvPr userDrawn="1"/>
          </p:nvGrpSpPr>
          <p:grpSpPr bwMode="auto"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46" name="Rectangle 35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36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Purple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R143  G70  B147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48" name="Group 49"/>
            <p:cNvGrpSpPr/>
            <p:nvPr userDrawn="1"/>
          </p:nvGrpSpPr>
          <p:grpSpPr bwMode="auto"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49" name="Rectangle 33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Box 34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Fuscia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R233  G69  B140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51" name="Group 52"/>
            <p:cNvGrpSpPr/>
            <p:nvPr userDrawn="1"/>
          </p:nvGrpSpPr>
          <p:grpSpPr bwMode="auto"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52" name="Rectangle 31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32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Red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R200  G30  B69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54" name="Group 55"/>
            <p:cNvGrpSpPr/>
            <p:nvPr userDrawn="1"/>
          </p:nvGrpSpPr>
          <p:grpSpPr bwMode="auto"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55" name="Rectangle 29"/>
              <p:cNvSpPr/>
              <p:nvPr userDrawn="1"/>
            </p:nvSpPr>
            <p:spPr bwMode="auto"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30"/>
              <p:cNvSpPr>
                <a:spLocks noAdjustHandles="1"/>
              </p:cNvSpPr>
              <p:nvPr userDrawn="1"/>
            </p:nvSpPr>
            <p:spPr bwMode="auto"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Orange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>
                    <a:solidFill>
                      <a:srgbClr val="3F4548"/>
                    </a:solidFill>
                  </a:rPr>
                  <a:t>R238  G116  29</a:t>
                </a:r>
                <a:endParaRPr lang="en-US" sz="1000">
                  <a:solidFill>
                    <a:srgbClr val="3F4548"/>
                  </a:solidFill>
                </a:endParaRPr>
              </a:p>
            </p:txBody>
          </p:sp>
        </p:grpSp>
      </p:grpSp>
      <p:sp>
        <p:nvSpPr>
          <p:cNvPr id="57" name="Rectangle 57"/>
          <p:cNvSpPr/>
          <p:nvPr/>
        </p:nvSpPr>
        <p:spPr bwMode="auto">
          <a:xfrm>
            <a:off x="-3679276" y="2351160"/>
            <a:ext cx="381003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TextBox 58"/>
          <p:cNvSpPr/>
          <p:nvPr/>
        </p:nvSpPr>
        <p:spPr bwMode="auto">
          <a:xfrm>
            <a:off x="-3081271" y="2348881"/>
            <a:ext cx="29527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>
                <a:solidFill>
                  <a:srgbClr val="3F4548"/>
                </a:solidFill>
              </a:rPr>
              <a:t>Dark grey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>
                <a:solidFill>
                  <a:srgbClr val="3F4548"/>
                </a:solidFill>
              </a:rPr>
              <a:t>R63  G69  B72</a:t>
            </a:r>
            <a:endParaRPr lang="en-US" sz="1000">
              <a:solidFill>
                <a:srgbClr val="3F454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/>
  <p:txStyles>
    <p:titleStyle>
      <a:lvl1pPr algn="l">
        <a:spcBef>
          <a:spcPts val="0"/>
        </a:spcBef>
        <a:spcAft>
          <a:spcPts val="0"/>
        </a:spcAft>
        <a:defRPr sz="3200" b="1">
          <a:solidFill>
            <a:schemeClr val="accent1"/>
          </a:solidFill>
          <a:latin typeface="+mj-lt"/>
          <a:ea typeface="+mj-ea"/>
        </a:defRPr>
      </a:lvl1pPr>
      <a:lvl2pPr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5pPr>
      <a:lvl6pPr marL="457200"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6pPr>
      <a:lvl7pPr marL="914400"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7pPr>
      <a:lvl8pPr marL="1371600"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8pPr>
      <a:lvl9pPr marL="1828800" algn="l">
        <a:spcBef>
          <a:spcPts val="0"/>
        </a:spcBef>
        <a:spcAft>
          <a:spcPts val="0"/>
        </a:spcAft>
        <a:defRPr sz="3200">
          <a:solidFill>
            <a:srgbClr val="D9AB16"/>
          </a:solidFill>
          <a:latin typeface="Arial"/>
        </a:defRPr>
      </a:lvl9pPr>
    </p:titleStyle>
    <p:bodyStyle>
      <a:lvl1pPr marL="269875" indent="-269875" algn="l">
        <a:spcBef>
          <a:spcPts val="0"/>
        </a:spcBef>
        <a:spcAft>
          <a:spcPts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</a:defRPr>
      </a:lvl1pPr>
      <a:lvl2pPr marL="717550" indent="-268288" algn="l">
        <a:spcBef>
          <a:spcPts val="0"/>
        </a:spcBef>
        <a:spcAft>
          <a:spcPts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</a:defRPr>
      </a:lvl2pPr>
      <a:lvl3pPr marL="1071563" indent="-174625" algn="l">
        <a:spcBef>
          <a:spcPts val="0"/>
        </a:spcBef>
        <a:spcAft>
          <a:spcPts val="0"/>
        </a:spcAft>
        <a:buClr>
          <a:schemeClr val="accent1"/>
        </a:buClr>
        <a:buFont typeface="Arial"/>
        <a:buChar char="•"/>
        <a:defRPr>
          <a:solidFill>
            <a:srgbClr val="3F4548"/>
          </a:solidFill>
          <a:latin typeface="+mn-lt"/>
        </a:defRPr>
      </a:lvl3pPr>
      <a:lvl4pPr marL="1433513" indent="-182563" algn="l">
        <a:spcBef>
          <a:spcPts val="0"/>
        </a:spcBef>
        <a:spcAft>
          <a:spcPts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</a:defRPr>
      </a:lvl4pPr>
      <a:lvl5pPr marL="1792288" indent="-176213" algn="l">
        <a:spcBef>
          <a:spcPts val="0"/>
        </a:spcBef>
        <a:spcAft>
          <a:spcPts val="0"/>
        </a:spcAft>
        <a:buClr>
          <a:schemeClr val="accent1"/>
        </a:buClr>
        <a:buFont typeface="Arial"/>
        <a:buChar char="•"/>
        <a:defRPr sz="1400">
          <a:solidFill>
            <a:srgbClr val="3F4548"/>
          </a:solidFill>
          <a:latin typeface="+mn-lt"/>
        </a:defRPr>
      </a:lvl5pPr>
      <a:lvl6pPr marL="2249488" indent="-176213" algn="l">
        <a:spcBef>
          <a:spcPts val="0"/>
        </a:spcBef>
        <a:spcAft>
          <a:spcPts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</a:defRPr>
      </a:lvl6pPr>
      <a:lvl7pPr marL="2706688" indent="-176213" algn="l">
        <a:spcBef>
          <a:spcPts val="0"/>
        </a:spcBef>
        <a:spcAft>
          <a:spcPts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</a:defRPr>
      </a:lvl7pPr>
      <a:lvl8pPr marL="3163888" indent="-176213" algn="l">
        <a:spcBef>
          <a:spcPts val="0"/>
        </a:spcBef>
        <a:spcAft>
          <a:spcPts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</a:defRPr>
      </a:lvl8pPr>
      <a:lvl9pPr marL="3621088" indent="-176213" algn="l">
        <a:spcBef>
          <a:spcPts val="0"/>
        </a:spcBef>
        <a:spcAft>
          <a:spcPts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527052" y="2133602"/>
            <a:ext cx="11113564" cy="1295399"/>
          </a:xfrm>
        </p:spPr>
        <p:txBody>
          <a:bodyPr/>
          <a:lstStyle/>
          <a:p>
            <a:pPr>
              <a:defRPr/>
            </a:pPr>
            <a:r>
              <a:rPr lang="en-GB"/>
              <a:t>The next phase for collective defined contribution (CDC) schemes in the UK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479376" y="3645024"/>
            <a:ext cx="10945216" cy="1007740"/>
          </a:xfrm>
        </p:spPr>
        <p:txBody>
          <a:bodyPr/>
          <a:lstStyle/>
          <a:p>
            <a:pPr>
              <a:defRPr/>
            </a:pPr>
            <a:r>
              <a:rPr lang="en-GB"/>
              <a:t>Catherine Donnelly (Heriot-Watt University) and Keith McInally (WTW)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sz="2400" i="1"/>
              <a:t>IFoA Pensions CDC and Collective Benefit Schemes Working Party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09.12.2025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Wider pension reforms in the UK</a:t>
            </a:r>
            <a:endParaRPr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7513166" cy="4640262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  <a:buFont typeface="Arial"/>
              <a:buChar char="•"/>
              <a:defRPr/>
            </a:pPr>
            <a:r>
              <a:rPr lang="en-GB" b="1"/>
              <a:t>Consolidation/scale</a:t>
            </a:r>
            <a:endParaRPr/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GB"/>
              <a:t>Multi-employer DC schemes must have &gt;£25 billion in assets by 2030.</a:t>
            </a:r>
            <a:endParaRPr/>
          </a:p>
          <a:p>
            <a:pPr marL="342900" lvl="1" indent="-342900">
              <a:spcBef>
                <a:spcPts val="1000"/>
              </a:spcBef>
              <a:buFont typeface="Arial"/>
              <a:buChar char="•"/>
              <a:defRPr/>
            </a:pPr>
            <a:r>
              <a:rPr lang="en-GB" b="1"/>
              <a:t>Increasing investment in UK private assets – “cultural change”</a:t>
            </a:r>
            <a:endParaRPr/>
          </a:p>
          <a:p>
            <a:pPr marL="696913" lvl="2" indent="-342900">
              <a:spcBef>
                <a:spcPts val="1000"/>
              </a:spcBef>
              <a:buFont typeface="Courier New"/>
              <a:buChar char="o"/>
              <a:defRPr/>
            </a:pPr>
            <a:r>
              <a:rPr lang="en-GB"/>
              <a:t>Government argue “cost versus value” - venture capital, infrastructure, property and private credit.</a:t>
            </a:r>
            <a:endParaRPr/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en-GB" sz="1800" i="1"/>
              <a:t>“…these sorts of investments can be a key source of funding for economically critical investments and sectors, including science and tech startups, pre-Initial Public Offering companies …, infrastructure projects and housebuilding.</a:t>
            </a:r>
            <a:r>
              <a:rPr lang="en-GB" sz="1800"/>
              <a:t>” (PIR 2025)</a:t>
            </a:r>
            <a:endParaRPr/>
          </a:p>
          <a:p>
            <a:pPr marL="696913" lvl="2" indent="-342900">
              <a:spcBef>
                <a:spcPts val="1000"/>
              </a:spcBef>
              <a:buFont typeface="Courier New"/>
              <a:buChar char="o"/>
              <a:defRPr/>
            </a:pPr>
            <a:r>
              <a:rPr lang="en-GB"/>
              <a:t>Mansion House Accord 2025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10</a:t>
            </a:fld>
            <a:endParaRPr lang="en-GB"/>
          </a:p>
        </p:txBody>
      </p:sp>
      <p:pic>
        <p:nvPicPr>
          <p:cNvPr id="8" name="Picture Placeholder 8" descr="A group of lambs standing in a field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664" r="8664"/>
          <a:stretch/>
        </p:blipFill>
        <p:spPr bwMode="auto">
          <a:xfrm>
            <a:off x="8040216" y="764704"/>
            <a:ext cx="3488632" cy="5112216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Wider pension reforms in the UK</a:t>
            </a:r>
            <a:endParaRPr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7513166" cy="4640262"/>
          </a:xfrm>
        </p:spPr>
        <p:txBody>
          <a:bodyPr/>
          <a:lstStyle/>
          <a:p>
            <a:pPr>
              <a:defRPr/>
            </a:pPr>
            <a:r>
              <a:rPr lang="en-GB" dirty="0"/>
              <a:t>Pension Schemes Bill 2025 proposes all trust-based DC schemes + Group Personal Pensions must offer a default decumulation pathway by 2028, i.e.</a:t>
            </a:r>
            <a:endParaRPr dirty="0"/>
          </a:p>
          <a:p>
            <a:pPr lvl="1">
              <a:defRPr/>
            </a:pPr>
            <a:r>
              <a:rPr lang="en-GB" dirty="0"/>
              <a:t>All members offered a way to convert savings into retirement income.</a:t>
            </a:r>
            <a:endParaRPr dirty="0"/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Current mainstream decumulation options: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en-GB" dirty="0"/>
              <a:t>Life annuity purchase,</a:t>
            </a:r>
            <a:endParaRPr dirty="0"/>
          </a:p>
          <a:p>
            <a:pPr>
              <a:buFont typeface="Arial"/>
              <a:buChar char="•"/>
              <a:defRPr/>
            </a:pPr>
            <a:r>
              <a:rPr lang="en-GB" dirty="0"/>
              <a:t>Income drawdown, e.g. 4% rule.</a:t>
            </a:r>
            <a:endParaRPr dirty="0"/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Future possibilities which may become mainstream:</a:t>
            </a:r>
            <a:endParaRPr dirty="0"/>
          </a:p>
          <a:p>
            <a:pPr>
              <a:defRPr/>
            </a:pPr>
            <a:r>
              <a:rPr lang="en-GB" dirty="0"/>
              <a:t>“Flex-then-fix”, i.e. Income drawdown followed by life annuity at e.g. age 75.</a:t>
            </a:r>
            <a:endParaRPr dirty="0"/>
          </a:p>
          <a:p>
            <a:pPr>
              <a:defRPr/>
            </a:pPr>
            <a:r>
              <a:rPr lang="en-GB" dirty="0"/>
              <a:t>r-CDC schemes (coming soon).</a:t>
            </a:r>
            <a:endParaRPr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11</a:t>
            </a:fld>
            <a:endParaRPr lang="en-GB"/>
          </a:p>
        </p:txBody>
      </p:sp>
      <p:pic>
        <p:nvPicPr>
          <p:cNvPr id="8" name="Picture Placeholder 7" descr="A person with short dark hair wearing a black suit&#10;&#10;AI-generated content may be incorrect."/>
          <p:cNvPicPr>
            <a:picLocks noChangeAspect="1"/>
          </p:cNvPicPr>
          <p:nvPr/>
        </p:nvPicPr>
        <p:blipFill>
          <a:blip r:embed="rId2"/>
          <a:srcRect l="19141" r="19140"/>
          <a:stretch/>
        </p:blipFill>
        <p:spPr bwMode="auto">
          <a:xfrm>
            <a:off x="8057984" y="809097"/>
            <a:ext cx="3575720" cy="52398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Retirement CDC consultation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1800" b="0" i="0" u="none" dirty="0">
                <a:ea typeface="Times New Roman"/>
              </a:rPr>
              <a:t>The DWP ran a Retirement CDC consultation from 23 October to 4 December 2025 to seek views on proposals for pensioner-only Collective Defined Contribution schemes, enabling DC savers to convert their pots at retirement into a trustee-managed collective fund providing income for life.</a:t>
            </a:r>
            <a:endParaRPr lang="en-GB" sz="1800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Rectangle 7"/>
          <p:cNvSpPr/>
          <p:nvPr/>
        </p:nvSpPr>
        <p:spPr bwMode="auto">
          <a:xfrm>
            <a:off x="1010846" y="2780927"/>
            <a:ext cx="1978353" cy="273638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1. </a:t>
            </a:r>
          </a:p>
          <a:p>
            <a:pPr algn="ctr">
              <a:defRPr/>
            </a:pPr>
            <a:r>
              <a:rPr sz="2000" dirty="0"/>
              <a:t>Scheme Design and Scope</a:t>
            </a:r>
          </a:p>
        </p:txBody>
      </p:sp>
      <p:sp>
        <p:nvSpPr>
          <p:cNvPr id="8" name="Rectangle 8"/>
          <p:cNvSpPr/>
          <p:nvPr/>
        </p:nvSpPr>
        <p:spPr bwMode="auto">
          <a:xfrm>
            <a:off x="3001985" y="2780928"/>
            <a:ext cx="1978352" cy="27363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 dirty="0"/>
              <a:t>2.</a:t>
            </a:r>
          </a:p>
          <a:p>
            <a:pPr algn="ctr"/>
            <a:r>
              <a:rPr sz="2000" dirty="0"/>
              <a:t>Legislative Changes</a:t>
            </a:r>
          </a:p>
        </p:txBody>
      </p:sp>
      <p:sp>
        <p:nvSpPr>
          <p:cNvPr id="9" name="Rectangle 9"/>
          <p:cNvSpPr/>
          <p:nvPr/>
        </p:nvSpPr>
        <p:spPr bwMode="auto">
          <a:xfrm>
            <a:off x="4993123" y="2780928"/>
            <a:ext cx="1978352" cy="2736379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 dirty="0"/>
              <a:t>3.</a:t>
            </a:r>
          </a:p>
          <a:p>
            <a:pPr algn="ctr"/>
            <a:r>
              <a:rPr sz="2000" dirty="0" err="1"/>
              <a:t>Authorisation</a:t>
            </a:r>
            <a:r>
              <a:rPr sz="2000" dirty="0"/>
              <a:t> and Oversight</a:t>
            </a:r>
          </a:p>
        </p:txBody>
      </p:sp>
      <p:sp>
        <p:nvSpPr>
          <p:cNvPr id="10" name="Rectangle 10"/>
          <p:cNvSpPr/>
          <p:nvPr/>
        </p:nvSpPr>
        <p:spPr bwMode="auto">
          <a:xfrm>
            <a:off x="6984261" y="2780928"/>
            <a:ext cx="1978352" cy="273637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 dirty="0"/>
              <a:t>4.</a:t>
            </a:r>
          </a:p>
          <a:p>
            <a:pPr algn="ctr"/>
            <a:r>
              <a:rPr sz="2000" dirty="0"/>
              <a:t>Member comms</a:t>
            </a:r>
          </a:p>
        </p:txBody>
      </p:sp>
      <p:sp>
        <p:nvSpPr>
          <p:cNvPr id="11" name="Rectangle 11"/>
          <p:cNvSpPr/>
          <p:nvPr/>
        </p:nvSpPr>
        <p:spPr bwMode="auto">
          <a:xfrm>
            <a:off x="8975399" y="2780928"/>
            <a:ext cx="1978352" cy="2736379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400" dirty="0"/>
              <a:t>5.</a:t>
            </a:r>
          </a:p>
          <a:p>
            <a:pPr algn="ctr"/>
            <a:r>
              <a:rPr sz="2000" dirty="0"/>
              <a:t>Fair pricing</a:t>
            </a:r>
            <a:endParaRPr lang="en-GB" sz="2000" dirty="0"/>
          </a:p>
          <a:p>
            <a:pPr algn="ctr"/>
            <a:endParaRPr sz="2000" dirty="0"/>
          </a:p>
        </p:txBody>
      </p:sp>
      <p:sp>
        <p:nvSpPr>
          <p:cNvPr id="12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IFoA Response to the consultation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>
          <a:xfrm>
            <a:off x="512611" y="1844824"/>
            <a:ext cx="11152339" cy="4352230"/>
          </a:xfrm>
        </p:spPr>
        <p:txBody>
          <a:bodyPr/>
          <a:lstStyle/>
          <a:p>
            <a:pPr>
              <a:defRPr/>
            </a:pPr>
            <a:r>
              <a:rPr lang="en-GB" dirty="0"/>
              <a:t>Investment strategy alignment and de-risking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en-GB" dirty="0"/>
              <a:t>Membership scale for longevity pooling</a:t>
            </a:r>
            <a:endParaRPr dirty="0"/>
          </a:p>
          <a:p>
            <a:pPr>
              <a:defRPr/>
            </a:pPr>
            <a:endParaRPr dirty="0"/>
          </a:p>
          <a:p>
            <a:pPr>
              <a:defRPr/>
            </a:pPr>
            <a:r>
              <a:rPr i="0" u="none" dirty="0">
                <a:latin typeface="Arial"/>
                <a:ea typeface="Arial"/>
              </a:rPr>
              <a:t>Need for Guided Retirement Default Access</a:t>
            </a:r>
            <a:endParaRPr dirty="0"/>
          </a:p>
          <a:p>
            <a:pPr>
              <a:defRPr/>
            </a:pPr>
            <a:endParaRPr i="0" u="none" dirty="0">
              <a:latin typeface="Arial"/>
              <a:ea typeface="Arial"/>
            </a:endParaRPr>
          </a:p>
          <a:p>
            <a:pPr>
              <a:defRPr/>
            </a:pPr>
            <a:r>
              <a:rPr i="0" u="none" dirty="0">
                <a:latin typeface="Arial"/>
                <a:ea typeface="Arial"/>
              </a:rPr>
              <a:t>Addressing Intergenerational Fairness and </a:t>
            </a:r>
            <a:r>
              <a:rPr i="0" u="none" dirty="0" err="1">
                <a:latin typeface="Arial"/>
                <a:ea typeface="Arial"/>
              </a:rPr>
              <a:t>Cohorting</a:t>
            </a:r>
            <a:endParaRPr dirty="0">
              <a:latin typeface="Arial"/>
              <a:ea typeface="Arial"/>
            </a:endParaRPr>
          </a:p>
          <a:p>
            <a:pPr>
              <a:defRPr/>
            </a:pPr>
            <a:endParaRPr i="0" u="none" dirty="0">
              <a:latin typeface="Arial"/>
              <a:ea typeface="Arial"/>
            </a:endParaRPr>
          </a:p>
          <a:p>
            <a:pPr>
              <a:defRPr/>
            </a:pPr>
            <a:r>
              <a:rPr i="0" u="none" dirty="0">
                <a:latin typeface="Arial"/>
                <a:ea typeface="Arial"/>
              </a:rPr>
              <a:t>Actuarial Equivalence and Pricing Flexibility</a:t>
            </a:r>
            <a:endParaRPr dirty="0">
              <a:latin typeface="Arial"/>
              <a:ea typeface="Arial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Possible retirement default options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graphicFrame>
        <p:nvGraphicFramePr>
          <p:cNvPr id="6" name="Tabl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82149"/>
              </p:ext>
            </p:extLst>
          </p:nvPr>
        </p:nvGraphicFramePr>
        <p:xfrm>
          <a:off x="839416" y="1801000"/>
          <a:ext cx="10159996" cy="1463040"/>
        </p:xfrm>
        <a:graphic>
          <a:graphicData uri="http://schemas.openxmlformats.org/drawingml/2006/table">
            <a:tbl>
              <a:tblPr firstRow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Income drawdown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Life Annuity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Flex &amp; Fix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Retirement CDC</a:t>
                      </a:r>
                      <a:endParaRPr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Description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dirty="0"/>
                        <a:t>Regular drawdown from individual pot 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/>
                        <a:t>Purchase a guaranteed income for life from an insurer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/>
                        <a:t>A combination of income drawdown followed by annuity purchase later in retirement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dirty="0"/>
                        <a:t>Income for life but variable based on scheme experience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268A040-87F2-6D5B-5C4B-9E1BAE3C154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2736D4-8A68-C0C4-F9BB-1A97F98C72E4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Possible retirement default options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76A72EA-AB86-9D62-5457-40F93EC1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61D0F43-6F08-46A7-C27F-60FE12CD1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818286"/>
              </p:ext>
            </p:extLst>
          </p:nvPr>
        </p:nvGraphicFramePr>
        <p:xfrm>
          <a:off x="839416" y="1784509"/>
          <a:ext cx="10159996" cy="1463040"/>
        </p:xfrm>
        <a:graphic>
          <a:graphicData uri="http://schemas.openxmlformats.org/drawingml/2006/table">
            <a:tbl>
              <a:tblPr firstRow="1" bandRow="1"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9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Income drawdown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Life Annuity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Flex &amp; Fix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Retirement CDC</a:t>
                      </a:r>
                      <a:endParaRPr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Description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dirty="0"/>
                        <a:t>Regular drawdown from individual pot 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/>
                        <a:t>Purchase a guaranteed income for life from an insurer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dirty="0"/>
                        <a:t>A combination of income drawdown followed by annuity purchase later in retirement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dirty="0"/>
                        <a:t>Income for life but variable based on scheme experience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4120A6-D39C-DD0C-CE2D-22044A02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14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E911B-AE90-3A6B-8786-C7B5291EAA9B}"/>
              </a:ext>
            </a:extLst>
          </p:cNvPr>
          <p:cNvSpPr/>
          <p:nvPr/>
        </p:nvSpPr>
        <p:spPr>
          <a:xfrm>
            <a:off x="2207568" y="4110189"/>
            <a:ext cx="7056784" cy="714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Which option do you consider the most appropriate default?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369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F699342-4EDE-1FFA-7416-2917FBDA785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8C86B-9D19-982D-9084-69302893EBE5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Possible retirement default options</a:t>
            </a:r>
            <a:endParaRPr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8E12D12-C37C-2B93-4EAB-BC038AEF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6666EC-4CD6-DA2C-C15C-F7897AB82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489543"/>
              </p:ext>
            </p:extLst>
          </p:nvPr>
        </p:nvGraphicFramePr>
        <p:xfrm>
          <a:off x="609599" y="1340768"/>
          <a:ext cx="10972803" cy="4924722"/>
        </p:xfrm>
        <a:graphic>
          <a:graphicData uri="http://schemas.openxmlformats.org/drawingml/2006/table">
            <a:tbl>
              <a:tblPr firstRow="1" bandRow="1"/>
              <a:tblGrid>
                <a:gridCol w="1749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78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Income drawdown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Life Annuity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/>
                        <a:t>Flex &amp; Fix</a:t>
                      </a:r>
                      <a:endParaRPr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Retirement CDC</a:t>
                      </a:r>
                      <a:endParaRPr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19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dirty="0"/>
                        <a:t>Description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Regular drawdown from individual pot 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Purchase a guaranteed income for life from an insurer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A combination of income drawdown followed by annuity purchase later in retirement</a:t>
                      </a:r>
                      <a:endParaRPr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Income for life but variable based on scheme experience</a:t>
                      </a:r>
                      <a:endParaRPr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/>
                        <a:t>Expected outcome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Depends on investment strategy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Expensive - lower expected income</a:t>
                      </a:r>
                      <a:endParaRPr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Higher than immediate annuity purchase</a:t>
                      </a:r>
                      <a:endParaRPr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High</a:t>
                      </a:r>
                      <a:r>
                        <a:rPr lang="en-GB" sz="1100" dirty="0"/>
                        <a:t>er</a:t>
                      </a:r>
                      <a:r>
                        <a:rPr sz="1100" dirty="0"/>
                        <a:t> expected income 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/>
                        <a:t>Income stability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Depends on investment strategy but can be volatile</a:t>
                      </a:r>
                      <a:endParaRPr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Stable income level - including inflation protection depending on the product</a:t>
                      </a:r>
                      <a:endParaRPr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Depends on design but can be volatile in the flex period</a:t>
                      </a:r>
                      <a:endParaRPr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Depends on investment strategy but expect some variability</a:t>
                      </a:r>
                      <a:endParaRPr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/>
                        <a:t>Longevity protection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>
                          <a:solidFill>
                            <a:schemeClr val="tx1"/>
                          </a:solidFill>
                        </a:rPr>
                        <a:t>No - risk of running out of money</a:t>
                      </a:r>
                      <a:endParaRPr sz="11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Yes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Yes</a:t>
                      </a:r>
                      <a:r>
                        <a:rPr lang="en-GB" sz="1100" dirty="0"/>
                        <a:t> -</a:t>
                      </a:r>
                      <a:r>
                        <a:rPr sz="1100" dirty="0"/>
                        <a:t> but reliance on annuity market in future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Longevity risk pooled across membership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7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/>
                        <a:t>Flexibility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/>
                        <a:t>Yes</a:t>
                      </a:r>
                      <a:endParaRPr/>
                    </a:p>
                    <a:p>
                      <a:pPr marL="514800" indent="-514800" algn="ctr">
                        <a:buFont typeface="Arial"/>
                        <a:buChar char="•"/>
                        <a:defRPr/>
                      </a:pPr>
                      <a:endParaRPr sz="110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No flexibility after purchase</a:t>
                      </a:r>
                      <a:endParaRPr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Yes</a:t>
                      </a:r>
                      <a:r>
                        <a:rPr lang="en-GB" sz="1100" dirty="0"/>
                        <a:t> -</a:t>
                      </a:r>
                      <a:r>
                        <a:rPr sz="1100" dirty="0"/>
                        <a:t> in the flex period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No flexibility after joining</a:t>
                      </a:r>
                      <a:r>
                        <a:rPr lang="en-GB" sz="1100" dirty="0"/>
                        <a:t>?</a:t>
                      </a:r>
                      <a:endParaRPr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/>
                        <a:t>Ongoing decision making required by individuals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GB" sz="1100" dirty="0"/>
                        <a:t>Requires </a:t>
                      </a:r>
                      <a:r>
                        <a:rPr sz="1100" dirty="0"/>
                        <a:t>regular review and decision making</a:t>
                      </a:r>
                      <a:endParaRPr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No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Potentially - depends on how much automation is built into the design</a:t>
                      </a:r>
                      <a:endParaRPr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No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46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dirty="0"/>
                        <a:t>Death benefits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Remaining pot value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Depends on product</a:t>
                      </a:r>
                      <a:r>
                        <a:rPr lang="en-GB" sz="1100" dirty="0"/>
                        <a:t> – guarantee period, value protection and spouse’s pension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Remaining pot value in flex period. Post annuity purchase depends on the product</a:t>
                      </a:r>
                      <a:r>
                        <a:rPr lang="en-GB" sz="1100" dirty="0"/>
                        <a:t> e.g. spouse’s pension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dirty="0"/>
                        <a:t>Yes </a:t>
                      </a:r>
                      <a:r>
                        <a:rPr lang="en-GB" sz="1100" dirty="0"/>
                        <a:t>- </a:t>
                      </a:r>
                      <a:r>
                        <a:rPr sz="1100" dirty="0"/>
                        <a:t>depending on the design</a:t>
                      </a:r>
                      <a:r>
                        <a:rPr lang="en-GB" sz="1100" dirty="0"/>
                        <a:t> – guarantee period and spouse’s pension</a:t>
                      </a: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F54EE0-70CB-BC11-E64E-48DF966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1011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Questions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 wrap="square" anchor="ctr"/>
          <a:lstStyle/>
          <a:p>
            <a:pPr>
              <a:defRPr/>
            </a:pPr>
            <a:r>
              <a:rPr lang="en-GB"/>
              <a:t>What is a CDC scheme in the UK?</a:t>
            </a:r>
            <a:endParaRPr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 wrap="square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/>
              <a:t>Pension scheme that pays benefits to its members.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/>
              <a:t>Main benefit is a lifetime income in retirement.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/>
              <a:t>Level of income is not guaranteed, though aims to increase with CPI.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/>
              <a:t>Contributions are fixed, and no requirement for employers or members to eliminate funding `deficits'.</a:t>
            </a:r>
            <a:endParaRPr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/>
              <a:t>Members collectively share risks in the scheme.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2</a:t>
            </a:fld>
            <a:endParaRPr lang="en-GB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99B6FE4-6F22-FCD9-B769-9059E474AF3B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 bwMode="auto">
          <a:xfrm>
            <a:off x="527053" y="404813"/>
            <a:ext cx="8050818" cy="1143000"/>
          </a:xfrm>
        </p:spPr>
        <p:txBody>
          <a:bodyPr wrap="square" anchor="ctr"/>
          <a:lstStyle/>
          <a:p>
            <a:pPr>
              <a:defRPr/>
            </a:pPr>
            <a:r>
              <a:rPr lang="en-GB"/>
              <a:t>CDC scheme structures in the UK</a:t>
            </a:r>
            <a:endParaRPr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 bwMode="auto">
          <a:xfrm>
            <a:off x="512612" y="1556792"/>
            <a:ext cx="8050818" cy="4640262"/>
          </a:xfrm>
        </p:spPr>
        <p:txBody>
          <a:bodyPr wrap="square" anchor="t"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/>
              <a:t>Royal Mail Collective Pension Plan is the only current CDC plan in the UK</a:t>
            </a:r>
            <a:endParaRPr dirty="0"/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2400" dirty="0"/>
              <a:t>Whole life, single employer scheme.</a:t>
            </a:r>
            <a:endParaRPr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/>
              <a:t>Multi-employer, whole life schemes permitted from 2026.</a:t>
            </a:r>
            <a:endParaRPr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/>
              <a:t>DWP consultation just closed for r-CDC schemes (decumulation/retirement-only) </a:t>
            </a:r>
            <a:endParaRPr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dirty="0"/>
              <a:t>Only trust-based schemes allowed.</a:t>
            </a:r>
            <a:endParaRPr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GB"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3</a:t>
            </a:fld>
            <a:endParaRPr lang="en-GB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A1D804C-64AB-ACF9-B191-328B711901EE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Benefit adjustments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The amount of members’ income varies with scheme experience.</a:t>
            </a:r>
            <a:endParaRPr/>
          </a:p>
          <a:p>
            <a:pPr lvl="1">
              <a:defRPr/>
            </a:pPr>
            <a:r>
              <a:rPr lang="en-GB"/>
              <a:t>CDC contribution rates do not change with scheme experience.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Variation materialises through either:</a:t>
            </a:r>
            <a:endParaRPr/>
          </a:p>
          <a:p>
            <a:pPr lvl="1">
              <a:defRPr/>
            </a:pPr>
            <a:r>
              <a:rPr lang="en-GB"/>
              <a:t>Annual pension increases (for nominal benefit increases), or</a:t>
            </a:r>
            <a:endParaRPr/>
          </a:p>
          <a:p>
            <a:pPr lvl="1">
              <a:defRPr/>
            </a:pPr>
            <a:r>
              <a:rPr lang="en-GB"/>
              <a:t>Nominal benefit cuts (for nominal benefit decreases).</a:t>
            </a:r>
            <a:endParaRPr/>
          </a:p>
          <a:p>
            <a:pPr lvl="1">
              <a:defRPr/>
            </a:pP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4</a:t>
            </a:fld>
            <a:endParaRPr lang="en-GB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EDC46DC-7D4D-7E7F-1581-DD5F29689B40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Calculating benefit adjustments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30131" y="1557336"/>
            <a:ext cx="6333289" cy="4640261"/>
          </a:xfrm>
        </p:spPr>
        <p:txBody>
          <a:bodyPr/>
          <a:lstStyle/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Scheme valuation projects the accrued pension at the current rate of annual pension increases.</a:t>
            </a:r>
            <a:endParaRPr/>
          </a:p>
          <a:p>
            <a:pPr>
              <a:defRPr/>
            </a:pPr>
            <a:endParaRPr lang="en-GB"/>
          </a:p>
          <a:p>
            <a:pPr lvl="1">
              <a:defRPr/>
            </a:pPr>
            <a:r>
              <a:rPr lang="en-GB"/>
              <a:t>Spreads experience variation over the expected future lifetime of the current scheme membership.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The most likely result of poor scheme experience is still positive pension increases, just not as high as CPI,</a:t>
            </a:r>
          </a:p>
          <a:p>
            <a:pPr lvl="1">
              <a:defRPr/>
            </a:pPr>
            <a:r>
              <a:rPr lang="en-GB"/>
              <a:t>e.g. 45% asset value fall when average age 45, 15% fall when average 71 years.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13155" y="1221939"/>
            <a:ext cx="4853059" cy="4853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889374" y="1322204"/>
            <a:ext cx="3536546" cy="75197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t>45% fall in asset value to move to 0% pen. incs from 2%, for 45 year old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544A5E1-89B4-7282-6A91-AF6A6E1C226F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Types of risk sharing in a CDC scheme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5928990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r>
              <a:rPr lang="en-GB"/>
              <a:t>Cross-sectional (at a moment in time).</a:t>
            </a:r>
            <a:endParaRPr/>
          </a:p>
          <a:p>
            <a:pPr marL="0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Inter-temporal (across time).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  <a:p>
            <a:pPr marL="0" indent="0">
              <a:buNone/>
              <a:defRPr/>
            </a:pPr>
            <a:r>
              <a:rPr lang="en-GB"/>
              <a:t>Why does this matter?</a:t>
            </a:r>
            <a:endParaRPr/>
          </a:p>
          <a:p>
            <a:pPr marL="0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Cross-sectional - changes members’ risk profiles today.</a:t>
            </a:r>
            <a:endParaRPr/>
          </a:p>
          <a:p>
            <a:pPr marL="0" indent="0">
              <a:buNone/>
              <a:defRPr/>
            </a:pPr>
            <a:endParaRPr lang="en-GB"/>
          </a:p>
          <a:p>
            <a:pPr>
              <a:defRPr/>
            </a:pPr>
            <a:r>
              <a:rPr lang="en-GB"/>
              <a:t>Inter-temporal – no change to risk profiles today, but pushes risk crystallisation to the future.</a:t>
            </a:r>
          </a:p>
        </p:txBody>
      </p:sp>
      <p:pic>
        <p:nvPicPr>
          <p:cNvPr id="6" name="Content Placeholder 10" descr="A bear and dog eating at a table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888087" y="1412776"/>
            <a:ext cx="4032448" cy="455982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6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FDF61E6-0447-ECAA-4F93-8643B8BF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2646713-39B2-DA69-BD0C-784E72B93D27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Inter-temporal risk sharing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6433046" cy="4640262"/>
          </a:xfrm>
        </p:spPr>
        <p:txBody>
          <a:bodyPr/>
          <a:lstStyle/>
          <a:p>
            <a:pPr>
              <a:defRPr/>
            </a:pPr>
            <a:r>
              <a:rPr lang="en-GB"/>
              <a:t>Can be done:</a:t>
            </a:r>
            <a:endParaRPr/>
          </a:p>
          <a:p>
            <a:pPr lvl="1">
              <a:defRPr/>
            </a:pPr>
            <a:r>
              <a:rPr lang="en-GB"/>
              <a:t>Individually (e.g. income drawdown), or</a:t>
            </a:r>
            <a:endParaRPr/>
          </a:p>
          <a:p>
            <a:pPr lvl="1">
              <a:defRPr/>
            </a:pPr>
            <a:r>
              <a:rPr lang="en-GB"/>
              <a:t>Collectively (e.g. DB, CDC).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Goal: pay members a steady income stream while capital absorbs volatility in scheme experience.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In CDC schemes, inter-temporal risk is shared both with other scheme members and yourself.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pic>
        <p:nvPicPr>
          <p:cNvPr id="6" name="Content Placeholder 7" descr="A painting of a person sewing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7141393" y="692696"/>
            <a:ext cx="3672408" cy="5383731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3F4548"/>
                </a:solidFill>
              </a:rPr>
              <a:t>09.12.2025</a:t>
            </a:r>
            <a:endParaRPr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7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B442EBA5-7879-8843-5A28-8DCFC77CF9C4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27052" y="404813"/>
            <a:ext cx="11055349" cy="1143000"/>
          </a:xfrm>
        </p:spPr>
        <p:txBody>
          <a:bodyPr wrap="square" anchor="ctr"/>
          <a:lstStyle/>
          <a:p>
            <a:pPr>
              <a:defRPr/>
            </a:pPr>
            <a:r>
              <a:rPr lang="en-GB"/>
              <a:t>Cross-sectional risk sharing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527050" y="1557337"/>
            <a:ext cx="6087079" cy="4640262"/>
          </a:xfrm>
        </p:spPr>
        <p:txBody>
          <a:bodyPr wrap="square" anchor="t"/>
          <a:lstStyle/>
          <a:p>
            <a:pPr>
              <a:spcAft>
                <a:spcPts val="600"/>
              </a:spcAft>
              <a:defRPr/>
            </a:pPr>
            <a:r>
              <a:rPr lang="en-GB" sz="2000" b="0"/>
              <a:t>Can only be done with others, by `trading' risks with others within the scheme today.</a:t>
            </a:r>
            <a:endParaRPr/>
          </a:p>
          <a:p>
            <a:pPr marL="0" indent="0">
              <a:spcAft>
                <a:spcPts val="600"/>
              </a:spcAft>
              <a:buNone/>
              <a:defRPr/>
            </a:pPr>
            <a:endParaRPr lang="en-GB" sz="2000" b="0"/>
          </a:p>
          <a:p>
            <a:pPr>
              <a:spcAft>
                <a:spcPts val="600"/>
              </a:spcAft>
              <a:defRPr/>
            </a:pPr>
            <a:r>
              <a:rPr lang="en-GB" sz="2000" b="0"/>
              <a:t>Aim: </a:t>
            </a:r>
            <a:r>
              <a:rPr lang="en-GB" sz="2000" b="0" i="0" u="none"/>
              <a:t>hold a level of traded risk that feels acceptable to you.</a:t>
            </a:r>
            <a:endParaRPr/>
          </a:p>
          <a:p>
            <a:pPr marL="0" indent="0">
              <a:spcAft>
                <a:spcPts val="600"/>
              </a:spcAft>
              <a:buNone/>
              <a:defRPr/>
            </a:pPr>
            <a:endParaRPr lang="en-GB" sz="2000" b="0" i="0" u="none"/>
          </a:p>
          <a:p>
            <a:pPr>
              <a:spcAft>
                <a:spcPts val="600"/>
              </a:spcAft>
              <a:defRPr/>
            </a:pPr>
            <a:r>
              <a:rPr lang="en-GB" sz="2000"/>
              <a:t>These are notional and implicit trades in CDC schemes, i.e. through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 sz="1800"/>
              <a:t>The same annual pension increases for all members; and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 sz="1800"/>
              <a:t>The </a:t>
            </a:r>
            <a:r>
              <a:rPr lang="en-GB" sz="1800" i="1"/>
              <a:t>quid pro quo </a:t>
            </a:r>
            <a:r>
              <a:rPr lang="en-GB" sz="1800"/>
              <a:t>of life annuities; receive an extra return of </a:t>
            </a:r>
            <a:r>
              <a:rPr lang="en-GB" sz="1800" i="1"/>
              <a:t>q</a:t>
            </a:r>
            <a:r>
              <a:rPr lang="en-GB" sz="1800" i="1" baseline="-25000"/>
              <a:t>x </a:t>
            </a:r>
            <a:r>
              <a:rPr lang="en-GB" sz="1800" i="1"/>
              <a:t>/ p</a:t>
            </a:r>
            <a:r>
              <a:rPr lang="en-GB" sz="1800" i="1" baseline="-25000"/>
              <a:t>x</a:t>
            </a:r>
            <a:r>
              <a:rPr lang="en-GB" sz="1800"/>
              <a:t> while alive, by giving up fund upon your death.</a:t>
            </a:r>
            <a:endParaRPr/>
          </a:p>
        </p:txBody>
      </p:sp>
      <p:pic>
        <p:nvPicPr>
          <p:cNvPr id="6" name="Content Placeholder 7" descr="A person giving a hand to a person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635" r="6742" b="1"/>
          <a:stretch/>
        </p:blipFill>
        <p:spPr bwMode="auto">
          <a:xfrm>
            <a:off x="6614129" y="1557337"/>
            <a:ext cx="4968269" cy="4247927"/>
          </a:xfrm>
          <a:prstGeom prst="rect">
            <a:avLst/>
          </a:prstGeom>
          <a:noFill/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01351" y="6402390"/>
            <a:ext cx="863599" cy="339725"/>
          </a:xfrm>
        </p:spPr>
        <p:txBody>
          <a:bodyPr/>
          <a:lstStyle/>
          <a:p>
            <a:pPr>
              <a:defRPr/>
            </a:pPr>
            <a:r>
              <a:rPr lang="en-GB"/>
              <a:t>8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D326A5D-CD50-2485-E715-B0D595A260C5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Risk-sharing taxonomy</a:t>
            </a:r>
            <a:endParaRPr/>
          </a:p>
        </p:txBody>
      </p:sp>
      <p:graphicFrame>
        <p:nvGraphicFramePr>
          <p:cNvPr id="5" name="Tabl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637176"/>
              </p:ext>
            </p:extLst>
          </p:nvPr>
        </p:nvGraphicFramePr>
        <p:xfrm>
          <a:off x="607699" y="1568341"/>
          <a:ext cx="10814993" cy="4777200"/>
        </p:xfrm>
        <a:graphic>
          <a:graphicData uri="http://schemas.openxmlformats.org/drawingml/2006/table">
            <a:tbl>
              <a:tblPr firstRow="1" bandRow="1">
                <a:tableStyleId>{D9F8B5EA-216B-4F38-8606-A79953514308}</a:tableStyleId>
              </a:tblPr>
              <a:tblGrid>
                <a:gridCol w="267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23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CDC scheme type</a:t>
                      </a:r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Risks shared cross-sectionally</a:t>
                      </a:r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Risks shared inter-temporally</a:t>
                      </a:r>
                    </a:p>
                  </a:txBody>
                  <a:tcPr marL="90000" marR="90000" marT="82800" marB="82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41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Annual pension increases in scheme with different ages</a:t>
                      </a:r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Idiosyncratic longevity risk</a:t>
                      </a:r>
                      <a:r>
                        <a:rPr lang="en-GB" dirty="0"/>
                        <a:t>.</a:t>
                      </a:r>
                      <a:endParaRPr dirty="0"/>
                    </a:p>
                    <a:p>
                      <a:pPr>
                        <a:defRPr/>
                      </a:pPr>
                      <a:endParaRPr dirty="0"/>
                    </a:p>
                    <a:p>
                      <a:pPr>
                        <a:defRPr/>
                      </a:pPr>
                      <a:r>
                        <a:rPr dirty="0"/>
                        <a:t>Some investment and systematic longevity risk</a:t>
                      </a:r>
                      <a:endParaRPr lang="en-GB" dirty="0"/>
                    </a:p>
                    <a:p>
                      <a:pPr marL="285750" indent="-285750">
                        <a:buFont typeface="Arial"/>
                        <a:buChar char="•"/>
                        <a:defRPr/>
                      </a:pPr>
                      <a:r>
                        <a:rPr lang="en-GB" dirty="0"/>
                        <a:t>O</a:t>
                      </a:r>
                      <a:r>
                        <a:rPr dirty="0" err="1"/>
                        <a:t>ld</a:t>
                      </a:r>
                      <a:r>
                        <a:rPr lang="en-GB" dirty="0"/>
                        <a:t>er members</a:t>
                      </a:r>
                      <a:r>
                        <a:rPr dirty="0"/>
                        <a:t> </a:t>
                      </a:r>
                      <a:r>
                        <a:rPr lang="en-GB" dirty="0"/>
                        <a:t>have lower risk profiles than younger.</a:t>
                      </a:r>
                      <a:endParaRPr dirty="0"/>
                    </a:p>
                  </a:txBody>
                  <a:tcPr marL="90000" marR="126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Residual investment risk</a:t>
                      </a:r>
                      <a:r>
                        <a:rPr lang="en-GB" dirty="0"/>
                        <a:t>.</a:t>
                      </a:r>
                      <a:endParaRPr dirty="0"/>
                    </a:p>
                    <a:p>
                      <a:pPr>
                        <a:defRPr/>
                      </a:pPr>
                      <a:endParaRPr dirty="0"/>
                    </a:p>
                    <a:p>
                      <a:pPr>
                        <a:defRPr/>
                      </a:pPr>
                      <a:r>
                        <a:rPr dirty="0"/>
                        <a:t>Residual systematic longevity risk.</a:t>
                      </a:r>
                    </a:p>
                  </a:txBody>
                  <a:tcPr marL="90000" marR="90000" marT="82800" marB="82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57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Annual pension increases in scheme with different ages</a:t>
                      </a:r>
                      <a:r>
                        <a:rPr lang="en-GB" dirty="0"/>
                        <a:t> and </a:t>
                      </a:r>
                      <a:r>
                        <a:rPr lang="en-GB" dirty="0" err="1"/>
                        <a:t>cohorting</a:t>
                      </a:r>
                      <a:endParaRPr dirty="0"/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dirty="0"/>
                        <a:t>As above, plus: members</a:t>
                      </a:r>
                      <a:r>
                        <a:rPr dirty="0"/>
                        <a:t> </a:t>
                      </a:r>
                      <a:r>
                        <a:rPr lang="en-GB" dirty="0"/>
                        <a:t>who are in different cohorts will have different risk profiles, even if they are the same age.</a:t>
                      </a:r>
                      <a:endParaRPr dirty="0"/>
                    </a:p>
                  </a:txBody>
                  <a:tcPr marL="90000" marR="126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Residual investment risk</a:t>
                      </a:r>
                      <a:r>
                        <a:rPr lang="en-GB" dirty="0"/>
                        <a:t>.</a:t>
                      </a:r>
                      <a:endParaRPr dirty="0"/>
                    </a:p>
                    <a:p>
                      <a:pPr>
                        <a:defRPr/>
                      </a:pPr>
                      <a:endParaRPr dirty="0"/>
                    </a:p>
                    <a:p>
                      <a:pPr>
                        <a:defRPr/>
                      </a:pPr>
                      <a:r>
                        <a:rPr dirty="0"/>
                        <a:t>Residual systematic longevity risk.</a:t>
                      </a:r>
                    </a:p>
                    <a:p>
                      <a:pPr>
                        <a:defRPr/>
                      </a:pPr>
                      <a:endParaRPr dirty="0"/>
                    </a:p>
                  </a:txBody>
                  <a:tcPr marL="90000" marR="90000" marT="82800" marB="82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85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Immediate adjustments to nominal benefits</a:t>
                      </a:r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Idiosyncratic longevity risk</a:t>
                      </a:r>
                      <a:r>
                        <a:rPr lang="en-GB"/>
                        <a:t>.</a:t>
                      </a:r>
                      <a:endParaRPr/>
                    </a:p>
                  </a:txBody>
                  <a:tcPr marL="90000" marR="90000" marT="82800" marB="8280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/>
                        <a:t>Investment risk</a:t>
                      </a:r>
                      <a:r>
                        <a:rPr lang="en-GB" dirty="0"/>
                        <a:t>.</a:t>
                      </a:r>
                      <a:endParaRPr dirty="0"/>
                    </a:p>
                    <a:p>
                      <a:pPr>
                        <a:defRPr/>
                      </a:pPr>
                      <a:endParaRPr dirty="0"/>
                    </a:p>
                    <a:p>
                      <a:pPr>
                        <a:defRPr/>
                      </a:pPr>
                      <a:r>
                        <a:rPr dirty="0"/>
                        <a:t>Systematic longevity risk</a:t>
                      </a:r>
                      <a:r>
                        <a:rPr lang="en-GB" dirty="0"/>
                        <a:t>.</a:t>
                      </a:r>
                      <a:endParaRPr dirty="0"/>
                    </a:p>
                  </a:txBody>
                  <a:tcPr marL="90000" marR="90000" marT="82800" marB="82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527052" y="6410325"/>
            <a:ext cx="2688166" cy="331788"/>
          </a:xfrm>
        </p:spPr>
        <p:txBody>
          <a:bodyPr wrap="square" anchor="t"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09.12.2025</a:t>
            </a:r>
            <a:endParaRPr dirty="0"/>
          </a:p>
        </p:txBody>
      </p:sp>
      <p:sp>
        <p:nvSpPr>
          <p:cNvPr id="7" name="Slide Number Placeholder 3"/>
          <p:cNvSpPr>
            <a:spLocks/>
          </p:cNvSpPr>
          <p:nvPr/>
        </p:nvSpPr>
        <p:spPr bwMode="auto">
          <a:xfrm>
            <a:off x="10953751" y="6554789"/>
            <a:ext cx="863599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>
              <a:defRPr sz="1200">
                <a:solidFill>
                  <a:srgbClr val="3F4548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fld id="{5F735FFF-41D7-244E-A249-F35696E97BAB}" type="slidenum">
              <a:rPr/>
              <a:t>9</a:t>
            </a:fld>
            <a:endParaRPr lang="en-GB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DB7FF40D-B5E1-406A-91F2-B48F988D29A8}"/>
              </a:ext>
            </a:extLst>
          </p:cNvPr>
          <p:cNvSpPr txBox="1">
            <a:spLocks/>
          </p:cNvSpPr>
          <p:nvPr/>
        </p:nvSpPr>
        <p:spPr bwMode="auto">
          <a:xfrm>
            <a:off x="3647728" y="6399132"/>
            <a:ext cx="3168352" cy="331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GB" dirty="0"/>
              <a:t>Catherine Donnelly, Heriot-Watt 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879d6f-2fd2-443b-a781-2439c085c5b8">
      <Terms xmlns="http://schemas.microsoft.com/office/infopath/2007/PartnerControls"/>
    </lcf76f155ced4ddcb4097134ff3c332f>
    <TaxCatchAll xmlns="919e1d24-1a2b-49f6-9a8b-bc3de2bec6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51E6F19A8EC45A30408DF5AC12F0A" ma:contentTypeVersion="11" ma:contentTypeDescription="Create a new document." ma:contentTypeScope="" ma:versionID="68359a6e09e9fbc44559e50081e198ae">
  <xsd:schema xmlns:xsd="http://www.w3.org/2001/XMLSchema" xmlns:xs="http://www.w3.org/2001/XMLSchema" xmlns:p="http://schemas.microsoft.com/office/2006/metadata/properties" xmlns:ns2="12879d6f-2fd2-443b-a781-2439c085c5b8" xmlns:ns3="919e1d24-1a2b-49f6-9a8b-bc3de2bec602" targetNamespace="http://schemas.microsoft.com/office/2006/metadata/properties" ma:root="true" ma:fieldsID="041c2a682f8ba500c458ce37e921d478" ns2:_="" ns3:_="">
    <xsd:import namespace="12879d6f-2fd2-443b-a781-2439c085c5b8"/>
    <xsd:import namespace="919e1d24-1a2b-49f6-9a8b-bc3de2bec6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79d6f-2fd2-443b-a781-2439c085c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5664ec-2097-44f6-aef9-a995d752de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e1d24-1a2b-49f6-9a8b-bc3de2bec6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5e3440-a892-40ed-bed4-b490fdc6b01d}" ma:internalName="TaxCatchAll" ma:showField="CatchAllData" ma:web="919e1d24-1a2b-49f6-9a8b-bc3de2bec6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B5DFC-A1DF-499B-8661-522E6098C3A9}">
  <ds:schemaRefs>
    <ds:schemaRef ds:uri="http://schemas.microsoft.com/office/2006/metadata/properties"/>
    <ds:schemaRef ds:uri="http://schemas.microsoft.com/office/infopath/2007/PartnerControls"/>
    <ds:schemaRef ds:uri="12879d6f-2fd2-443b-a781-2439c085c5b8"/>
    <ds:schemaRef ds:uri="919e1d24-1a2b-49f6-9a8b-bc3de2bec602"/>
  </ds:schemaRefs>
</ds:datastoreItem>
</file>

<file path=customXml/itemProps2.xml><?xml version="1.0" encoding="utf-8"?>
<ds:datastoreItem xmlns:ds="http://schemas.openxmlformats.org/officeDocument/2006/customXml" ds:itemID="{3E6D3D03-E2AF-4F2F-8707-B0EDA369AF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8F485A-DDF0-401A-B446-749024602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79d6f-2fd2-443b-a781-2439c085c5b8"/>
    <ds:schemaRef ds:uri="919e1d24-1a2b-49f6-9a8b-bc3de2bec6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Microsoft Office PowerPoint</Application>
  <PresentationFormat>Widescreen</PresentationFormat>
  <Paragraphs>231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IFOA PowerPoint template 14 mid blue</vt:lpstr>
      <vt:lpstr>The next phase for collective defined contribution (CDC) schemes in the UK</vt:lpstr>
      <vt:lpstr>What is a CDC scheme in the UK?</vt:lpstr>
      <vt:lpstr>CDC scheme structures in the UK</vt:lpstr>
      <vt:lpstr>Benefit adjustments</vt:lpstr>
      <vt:lpstr>Calculating benefit adjustments</vt:lpstr>
      <vt:lpstr>Types of risk sharing in a CDC scheme</vt:lpstr>
      <vt:lpstr>Inter-temporal risk sharing</vt:lpstr>
      <vt:lpstr>Cross-sectional risk sharing</vt:lpstr>
      <vt:lpstr>Risk-sharing taxonomy</vt:lpstr>
      <vt:lpstr>Wider pension reforms in the UK</vt:lpstr>
      <vt:lpstr>Wider pension reforms in the UK</vt:lpstr>
      <vt:lpstr>Retirement CDC consultation</vt:lpstr>
      <vt:lpstr>IFoA Response to the consultation</vt:lpstr>
      <vt:lpstr>Possible retirement default options</vt:lpstr>
      <vt:lpstr>Possible retirement default options</vt:lpstr>
      <vt:lpstr>Possible retirement default options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Donnelly, Catherine</cp:lastModifiedBy>
  <cp:revision>5</cp:revision>
  <dcterms:modified xsi:type="dcterms:W3CDTF">2025-12-15T16:34:11Z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7b247-e90e-43a3-9d7b-004f14ae6873_Enabled">
    <vt:lpwstr>true</vt:lpwstr>
  </property>
  <property fmtid="{D5CDD505-2E9C-101B-9397-08002B2CF9AE}" pid="3" name="MSIP_Label_d347b247-e90e-43a3-9d7b-004f14ae6873_SetDate">
    <vt:lpwstr>2025-12-05T15:34:42Z</vt:lpwstr>
  </property>
  <property fmtid="{D5CDD505-2E9C-101B-9397-08002B2CF9AE}" pid="4" name="MSIP_Label_d347b247-e90e-43a3-9d7b-004f14ae6873_Method">
    <vt:lpwstr>Standard</vt:lpwstr>
  </property>
  <property fmtid="{D5CDD505-2E9C-101B-9397-08002B2CF9AE}" pid="5" name="MSIP_Label_d347b247-e90e-43a3-9d7b-004f14ae6873_Name">
    <vt:lpwstr>d347b247-e90e-43a3-9d7b-004f14ae6873</vt:lpwstr>
  </property>
  <property fmtid="{D5CDD505-2E9C-101B-9397-08002B2CF9AE}" pid="6" name="MSIP_Label_d347b247-e90e-43a3-9d7b-004f14ae6873_SiteId">
    <vt:lpwstr>76e3921f-489b-4b7e-9547-9ea297add9b5</vt:lpwstr>
  </property>
  <property fmtid="{D5CDD505-2E9C-101B-9397-08002B2CF9AE}" pid="7" name="MSIP_Label_d347b247-e90e-43a3-9d7b-004f14ae6873_ActionId">
    <vt:lpwstr>edca8f0e-b2a7-4ac1-b95d-a6df97f47223</vt:lpwstr>
  </property>
  <property fmtid="{D5CDD505-2E9C-101B-9397-08002B2CF9AE}" pid="8" name="MSIP_Label_d347b247-e90e-43a3-9d7b-004f14ae6873_ContentBits">
    <vt:lpwstr>0</vt:lpwstr>
  </property>
  <property fmtid="{D5CDD505-2E9C-101B-9397-08002B2CF9AE}" pid="9" name="MSIP_Label_d347b247-e90e-43a3-9d7b-004f14ae6873_Tag">
    <vt:lpwstr>10, 3, 0, 1</vt:lpwstr>
  </property>
  <property fmtid="{D5CDD505-2E9C-101B-9397-08002B2CF9AE}" pid="10" name="ContentTypeId">
    <vt:lpwstr>0x010100F9F51E6F19A8EC45A30408DF5AC12F0A</vt:lpwstr>
  </property>
</Properties>
</file>