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48" r:id="rId5"/>
    <p:sldMasterId id="2147483672" r:id="rId6"/>
    <p:sldMasterId id="2147483684" r:id="rId7"/>
    <p:sldMasterId id="2147483708" r:id="rId8"/>
  </p:sldMasterIdLst>
  <p:notesMasterIdLst>
    <p:notesMasterId r:id="rId64"/>
  </p:notesMasterIdLst>
  <p:sldIdLst>
    <p:sldId id="256" r:id="rId9"/>
    <p:sldId id="284" r:id="rId10"/>
    <p:sldId id="285" r:id="rId11"/>
    <p:sldId id="287" r:id="rId12"/>
    <p:sldId id="288" r:id="rId13"/>
    <p:sldId id="289" r:id="rId14"/>
    <p:sldId id="290" r:id="rId15"/>
    <p:sldId id="346" r:id="rId16"/>
    <p:sldId id="291" r:id="rId17"/>
    <p:sldId id="293" r:id="rId18"/>
    <p:sldId id="294" r:id="rId19"/>
    <p:sldId id="295" r:id="rId20"/>
    <p:sldId id="296" r:id="rId21"/>
    <p:sldId id="297" r:id="rId22"/>
    <p:sldId id="300" r:id="rId23"/>
    <p:sldId id="301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47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3" r:id="rId61"/>
    <p:sldId id="344" r:id="rId62"/>
    <p:sldId id="270" r:id="rId63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  <p15:guide id="3" orient="horz" pos="3185">
          <p15:clr>
            <a:srgbClr val="A4A3A4"/>
          </p15:clr>
        </p15:guide>
        <p15:guide id="4" pos="2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5079"/>
    <a:srgbClr val="E9458C"/>
    <a:srgbClr val="000000"/>
    <a:srgbClr val="79A32A"/>
    <a:srgbClr val="008452"/>
    <a:srgbClr val="11B3A2"/>
    <a:srgbClr val="009CC8"/>
    <a:srgbClr val="7CB3E1"/>
    <a:srgbClr val="807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8495D3-6DC5-433D-AF3E-FEC25434CA1E}" v="1" dt="2020-10-30T10:50:24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90" d="100"/>
          <a:sy n="90" d="100"/>
        </p:scale>
        <p:origin x="96" y="360"/>
      </p:cViewPr>
      <p:guideLst>
        <p:guide orient="horz" pos="4247"/>
        <p:guide pos="322"/>
        <p:guide orient="horz" pos="3185"/>
        <p:guide pos="2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acDonnell (LCP)" userId="f28fddf1-aef5-4ebd-ac55-15f35a1b143e" providerId="ADAL" clId="{8A6DFF18-6EB5-4F3D-BAF7-2CF70A5E70EF}"/>
    <pc:docChg chg="addSld delSld modSld">
      <pc:chgData name="Sarah MacDonnell (LCP)" userId="f28fddf1-aef5-4ebd-ac55-15f35a1b143e" providerId="ADAL" clId="{8A6DFF18-6EB5-4F3D-BAF7-2CF70A5E70EF}" dt="2020-10-30T10:53:38.798" v="47" actId="404"/>
      <pc:docMkLst>
        <pc:docMk/>
      </pc:docMkLst>
      <pc:sldChg chg="del">
        <pc:chgData name="Sarah MacDonnell (LCP)" userId="f28fddf1-aef5-4ebd-ac55-15f35a1b143e" providerId="ADAL" clId="{8A6DFF18-6EB5-4F3D-BAF7-2CF70A5E70EF}" dt="2020-10-30T10:52:13.264" v="39" actId="2696"/>
        <pc:sldMkLst>
          <pc:docMk/>
          <pc:sldMk cId="1894683086" sldId="262"/>
        </pc:sldMkLst>
      </pc:sldChg>
      <pc:sldChg chg="del">
        <pc:chgData name="Sarah MacDonnell (LCP)" userId="f28fddf1-aef5-4ebd-ac55-15f35a1b143e" providerId="ADAL" clId="{8A6DFF18-6EB5-4F3D-BAF7-2CF70A5E70EF}" dt="2020-10-30T10:52:12.556" v="38" actId="2696"/>
        <pc:sldMkLst>
          <pc:docMk/>
          <pc:sldMk cId="2152714125" sldId="263"/>
        </pc:sldMkLst>
      </pc:sldChg>
      <pc:sldChg chg="del">
        <pc:chgData name="Sarah MacDonnell (LCP)" userId="f28fddf1-aef5-4ebd-ac55-15f35a1b143e" providerId="ADAL" clId="{8A6DFF18-6EB5-4F3D-BAF7-2CF70A5E70EF}" dt="2020-10-30T10:52:13.954" v="40" actId="2696"/>
        <pc:sldMkLst>
          <pc:docMk/>
          <pc:sldMk cId="3716549667" sldId="264"/>
        </pc:sldMkLst>
      </pc:sldChg>
      <pc:sldChg chg="del">
        <pc:chgData name="Sarah MacDonnell (LCP)" userId="f28fddf1-aef5-4ebd-ac55-15f35a1b143e" providerId="ADAL" clId="{8A6DFF18-6EB5-4F3D-BAF7-2CF70A5E70EF}" dt="2020-10-30T10:52:15.245" v="42" actId="2696"/>
        <pc:sldMkLst>
          <pc:docMk/>
          <pc:sldMk cId="403330055" sldId="265"/>
        </pc:sldMkLst>
      </pc:sldChg>
      <pc:sldChg chg="del">
        <pc:chgData name="Sarah MacDonnell (LCP)" userId="f28fddf1-aef5-4ebd-ac55-15f35a1b143e" providerId="ADAL" clId="{8A6DFF18-6EB5-4F3D-BAF7-2CF70A5E70EF}" dt="2020-10-30T10:52:14.588" v="41" actId="2696"/>
        <pc:sldMkLst>
          <pc:docMk/>
          <pc:sldMk cId="574557224" sldId="266"/>
        </pc:sldMkLst>
      </pc:sldChg>
      <pc:sldChg chg="del">
        <pc:chgData name="Sarah MacDonnell (LCP)" userId="f28fddf1-aef5-4ebd-ac55-15f35a1b143e" providerId="ADAL" clId="{8A6DFF18-6EB5-4F3D-BAF7-2CF70A5E70EF}" dt="2020-10-30T10:52:15.981" v="43" actId="2696"/>
        <pc:sldMkLst>
          <pc:docMk/>
          <pc:sldMk cId="3321906169" sldId="271"/>
        </pc:sldMkLst>
      </pc:sldChg>
      <pc:sldChg chg="del">
        <pc:chgData name="Sarah MacDonnell (LCP)" userId="f28fddf1-aef5-4ebd-ac55-15f35a1b143e" providerId="ADAL" clId="{8A6DFF18-6EB5-4F3D-BAF7-2CF70A5E70EF}" dt="2020-10-30T10:52:11.808" v="37" actId="2696"/>
        <pc:sldMkLst>
          <pc:docMk/>
          <pc:sldMk cId="1527229217" sldId="279"/>
        </pc:sldMkLst>
      </pc:sldChg>
      <pc:sldChg chg="del">
        <pc:chgData name="Sarah MacDonnell (LCP)" userId="f28fddf1-aef5-4ebd-ac55-15f35a1b143e" providerId="ADAL" clId="{8A6DFF18-6EB5-4F3D-BAF7-2CF70A5E70EF}" dt="2020-10-30T10:52:17.738" v="44" actId="2696"/>
        <pc:sldMkLst>
          <pc:docMk/>
          <pc:sldMk cId="1046067906" sldId="281"/>
        </pc:sldMkLst>
      </pc:sldChg>
      <pc:sldChg chg="del">
        <pc:chgData name="Sarah MacDonnell (LCP)" userId="f28fddf1-aef5-4ebd-ac55-15f35a1b143e" providerId="ADAL" clId="{8A6DFF18-6EB5-4F3D-BAF7-2CF70A5E70EF}" dt="2020-10-30T10:49:33.252" v="1" actId="2696"/>
        <pc:sldMkLst>
          <pc:docMk/>
          <pc:sldMk cId="1883697168" sldId="302"/>
        </pc:sldMkLst>
      </pc:sldChg>
      <pc:sldChg chg="del">
        <pc:chgData name="Sarah MacDonnell (LCP)" userId="f28fddf1-aef5-4ebd-ac55-15f35a1b143e" providerId="ADAL" clId="{8A6DFF18-6EB5-4F3D-BAF7-2CF70A5E70EF}" dt="2020-10-30T10:49:34.189" v="2" actId="2696"/>
        <pc:sldMkLst>
          <pc:docMk/>
          <pc:sldMk cId="3592024738" sldId="303"/>
        </pc:sldMkLst>
      </pc:sldChg>
      <pc:sldChg chg="del">
        <pc:chgData name="Sarah MacDonnell (LCP)" userId="f28fddf1-aef5-4ebd-ac55-15f35a1b143e" providerId="ADAL" clId="{8A6DFF18-6EB5-4F3D-BAF7-2CF70A5E70EF}" dt="2020-10-30T10:49:34.823" v="3" actId="2696"/>
        <pc:sldMkLst>
          <pc:docMk/>
          <pc:sldMk cId="2912539032" sldId="304"/>
        </pc:sldMkLst>
      </pc:sldChg>
      <pc:sldChg chg="del">
        <pc:chgData name="Sarah MacDonnell (LCP)" userId="f28fddf1-aef5-4ebd-ac55-15f35a1b143e" providerId="ADAL" clId="{8A6DFF18-6EB5-4F3D-BAF7-2CF70A5E70EF}" dt="2020-10-30T10:49:35.439" v="4" actId="2696"/>
        <pc:sldMkLst>
          <pc:docMk/>
          <pc:sldMk cId="2528568249" sldId="305"/>
        </pc:sldMkLst>
      </pc:sldChg>
      <pc:sldChg chg="del">
        <pc:chgData name="Sarah MacDonnell (LCP)" userId="f28fddf1-aef5-4ebd-ac55-15f35a1b143e" providerId="ADAL" clId="{8A6DFF18-6EB5-4F3D-BAF7-2CF70A5E70EF}" dt="2020-10-30T10:49:36.071" v="5" actId="2696"/>
        <pc:sldMkLst>
          <pc:docMk/>
          <pc:sldMk cId="1434043038" sldId="306"/>
        </pc:sldMkLst>
      </pc:sldChg>
      <pc:sldChg chg="del">
        <pc:chgData name="Sarah MacDonnell (LCP)" userId="f28fddf1-aef5-4ebd-ac55-15f35a1b143e" providerId="ADAL" clId="{8A6DFF18-6EB5-4F3D-BAF7-2CF70A5E70EF}" dt="2020-10-30T10:49:36.619" v="6" actId="2696"/>
        <pc:sldMkLst>
          <pc:docMk/>
          <pc:sldMk cId="249863568" sldId="307"/>
        </pc:sldMkLst>
      </pc:sldChg>
      <pc:sldChg chg="del">
        <pc:chgData name="Sarah MacDonnell (LCP)" userId="f28fddf1-aef5-4ebd-ac55-15f35a1b143e" providerId="ADAL" clId="{8A6DFF18-6EB5-4F3D-BAF7-2CF70A5E70EF}" dt="2020-10-30T10:49:37.276" v="7" actId="2696"/>
        <pc:sldMkLst>
          <pc:docMk/>
          <pc:sldMk cId="3178432847" sldId="308"/>
        </pc:sldMkLst>
      </pc:sldChg>
      <pc:sldChg chg="del">
        <pc:chgData name="Sarah MacDonnell (LCP)" userId="f28fddf1-aef5-4ebd-ac55-15f35a1b143e" providerId="ADAL" clId="{8A6DFF18-6EB5-4F3D-BAF7-2CF70A5E70EF}" dt="2020-10-30T10:49:37.871" v="8" actId="2696"/>
        <pc:sldMkLst>
          <pc:docMk/>
          <pc:sldMk cId="2467236064" sldId="309"/>
        </pc:sldMkLst>
      </pc:sldChg>
      <pc:sldChg chg="del">
        <pc:chgData name="Sarah MacDonnell (LCP)" userId="f28fddf1-aef5-4ebd-ac55-15f35a1b143e" providerId="ADAL" clId="{8A6DFF18-6EB5-4F3D-BAF7-2CF70A5E70EF}" dt="2020-10-30T10:49:38.485" v="9" actId="2696"/>
        <pc:sldMkLst>
          <pc:docMk/>
          <pc:sldMk cId="905961130" sldId="310"/>
        </pc:sldMkLst>
      </pc:sldChg>
      <pc:sldChg chg="del">
        <pc:chgData name="Sarah MacDonnell (LCP)" userId="f28fddf1-aef5-4ebd-ac55-15f35a1b143e" providerId="ADAL" clId="{8A6DFF18-6EB5-4F3D-BAF7-2CF70A5E70EF}" dt="2020-10-30T10:49:39.211" v="10" actId="2696"/>
        <pc:sldMkLst>
          <pc:docMk/>
          <pc:sldMk cId="2882750436" sldId="311"/>
        </pc:sldMkLst>
      </pc:sldChg>
      <pc:sldChg chg="del">
        <pc:chgData name="Sarah MacDonnell (LCP)" userId="f28fddf1-aef5-4ebd-ac55-15f35a1b143e" providerId="ADAL" clId="{8A6DFF18-6EB5-4F3D-BAF7-2CF70A5E70EF}" dt="2020-10-30T10:49:39.841" v="11" actId="2696"/>
        <pc:sldMkLst>
          <pc:docMk/>
          <pc:sldMk cId="1498668158" sldId="312"/>
        </pc:sldMkLst>
      </pc:sldChg>
      <pc:sldChg chg="del">
        <pc:chgData name="Sarah MacDonnell (LCP)" userId="f28fddf1-aef5-4ebd-ac55-15f35a1b143e" providerId="ADAL" clId="{8A6DFF18-6EB5-4F3D-BAF7-2CF70A5E70EF}" dt="2020-10-30T10:49:40.497" v="12" actId="2696"/>
        <pc:sldMkLst>
          <pc:docMk/>
          <pc:sldMk cId="4175645571" sldId="313"/>
        </pc:sldMkLst>
      </pc:sldChg>
      <pc:sldChg chg="del">
        <pc:chgData name="Sarah MacDonnell (LCP)" userId="f28fddf1-aef5-4ebd-ac55-15f35a1b143e" providerId="ADAL" clId="{8A6DFF18-6EB5-4F3D-BAF7-2CF70A5E70EF}" dt="2020-10-30T10:49:41.192" v="13" actId="2696"/>
        <pc:sldMkLst>
          <pc:docMk/>
          <pc:sldMk cId="734594111" sldId="314"/>
        </pc:sldMkLst>
      </pc:sldChg>
      <pc:sldChg chg="del">
        <pc:chgData name="Sarah MacDonnell (LCP)" userId="f28fddf1-aef5-4ebd-ac55-15f35a1b143e" providerId="ADAL" clId="{8A6DFF18-6EB5-4F3D-BAF7-2CF70A5E70EF}" dt="2020-10-30T10:49:41.929" v="14" actId="2696"/>
        <pc:sldMkLst>
          <pc:docMk/>
          <pc:sldMk cId="2435166333" sldId="315"/>
        </pc:sldMkLst>
      </pc:sldChg>
      <pc:sldChg chg="del">
        <pc:chgData name="Sarah MacDonnell (LCP)" userId="f28fddf1-aef5-4ebd-ac55-15f35a1b143e" providerId="ADAL" clId="{8A6DFF18-6EB5-4F3D-BAF7-2CF70A5E70EF}" dt="2020-10-30T10:50:32.814" v="16" actId="2696"/>
        <pc:sldMkLst>
          <pc:docMk/>
          <pc:sldMk cId="592158017" sldId="316"/>
        </pc:sldMkLst>
      </pc:sldChg>
      <pc:sldChg chg="del">
        <pc:chgData name="Sarah MacDonnell (LCP)" userId="f28fddf1-aef5-4ebd-ac55-15f35a1b143e" providerId="ADAL" clId="{8A6DFF18-6EB5-4F3D-BAF7-2CF70A5E70EF}" dt="2020-10-30T10:50:33.863" v="17" actId="2696"/>
        <pc:sldMkLst>
          <pc:docMk/>
          <pc:sldMk cId="349461344" sldId="317"/>
        </pc:sldMkLst>
      </pc:sldChg>
      <pc:sldChg chg="del">
        <pc:chgData name="Sarah MacDonnell (LCP)" userId="f28fddf1-aef5-4ebd-ac55-15f35a1b143e" providerId="ADAL" clId="{8A6DFF18-6EB5-4F3D-BAF7-2CF70A5E70EF}" dt="2020-10-30T10:50:35.013" v="18" actId="2696"/>
        <pc:sldMkLst>
          <pc:docMk/>
          <pc:sldMk cId="2849711000" sldId="318"/>
        </pc:sldMkLst>
      </pc:sldChg>
      <pc:sldChg chg="del">
        <pc:chgData name="Sarah MacDonnell (LCP)" userId="f28fddf1-aef5-4ebd-ac55-15f35a1b143e" providerId="ADAL" clId="{8A6DFF18-6EB5-4F3D-BAF7-2CF70A5E70EF}" dt="2020-10-30T10:50:35.763" v="19" actId="2696"/>
        <pc:sldMkLst>
          <pc:docMk/>
          <pc:sldMk cId="3542544875" sldId="319"/>
        </pc:sldMkLst>
      </pc:sldChg>
      <pc:sldChg chg="del">
        <pc:chgData name="Sarah MacDonnell (LCP)" userId="f28fddf1-aef5-4ebd-ac55-15f35a1b143e" providerId="ADAL" clId="{8A6DFF18-6EB5-4F3D-BAF7-2CF70A5E70EF}" dt="2020-10-30T10:50:36.391" v="20" actId="2696"/>
        <pc:sldMkLst>
          <pc:docMk/>
          <pc:sldMk cId="2438107260" sldId="320"/>
        </pc:sldMkLst>
      </pc:sldChg>
      <pc:sldChg chg="del">
        <pc:chgData name="Sarah MacDonnell (LCP)" userId="f28fddf1-aef5-4ebd-ac55-15f35a1b143e" providerId="ADAL" clId="{8A6DFF18-6EB5-4F3D-BAF7-2CF70A5E70EF}" dt="2020-10-30T10:50:37.295" v="21" actId="2696"/>
        <pc:sldMkLst>
          <pc:docMk/>
          <pc:sldMk cId="2830912257" sldId="321"/>
        </pc:sldMkLst>
      </pc:sldChg>
      <pc:sldChg chg="del">
        <pc:chgData name="Sarah MacDonnell (LCP)" userId="f28fddf1-aef5-4ebd-ac55-15f35a1b143e" providerId="ADAL" clId="{8A6DFF18-6EB5-4F3D-BAF7-2CF70A5E70EF}" dt="2020-10-30T10:50:38.202" v="22" actId="2696"/>
        <pc:sldMkLst>
          <pc:docMk/>
          <pc:sldMk cId="4251695757" sldId="322"/>
        </pc:sldMkLst>
      </pc:sldChg>
      <pc:sldChg chg="del">
        <pc:chgData name="Sarah MacDonnell (LCP)" userId="f28fddf1-aef5-4ebd-ac55-15f35a1b143e" providerId="ADAL" clId="{8A6DFF18-6EB5-4F3D-BAF7-2CF70A5E70EF}" dt="2020-10-30T10:50:38.975" v="23" actId="2696"/>
        <pc:sldMkLst>
          <pc:docMk/>
          <pc:sldMk cId="665862528" sldId="323"/>
        </pc:sldMkLst>
      </pc:sldChg>
      <pc:sldChg chg="del">
        <pc:chgData name="Sarah MacDonnell (LCP)" userId="f28fddf1-aef5-4ebd-ac55-15f35a1b143e" providerId="ADAL" clId="{8A6DFF18-6EB5-4F3D-BAF7-2CF70A5E70EF}" dt="2020-10-30T10:50:39.887" v="24" actId="2696"/>
        <pc:sldMkLst>
          <pc:docMk/>
          <pc:sldMk cId="1637358987" sldId="324"/>
        </pc:sldMkLst>
      </pc:sldChg>
      <pc:sldChg chg="del">
        <pc:chgData name="Sarah MacDonnell (LCP)" userId="f28fddf1-aef5-4ebd-ac55-15f35a1b143e" providerId="ADAL" clId="{8A6DFF18-6EB5-4F3D-BAF7-2CF70A5E70EF}" dt="2020-10-30T10:50:41.039" v="25" actId="2696"/>
        <pc:sldMkLst>
          <pc:docMk/>
          <pc:sldMk cId="445191649" sldId="325"/>
        </pc:sldMkLst>
      </pc:sldChg>
      <pc:sldChg chg="del">
        <pc:chgData name="Sarah MacDonnell (LCP)" userId="f28fddf1-aef5-4ebd-ac55-15f35a1b143e" providerId="ADAL" clId="{8A6DFF18-6EB5-4F3D-BAF7-2CF70A5E70EF}" dt="2020-10-30T10:50:42.653" v="26" actId="2696"/>
        <pc:sldMkLst>
          <pc:docMk/>
          <pc:sldMk cId="3296042378" sldId="326"/>
        </pc:sldMkLst>
      </pc:sldChg>
      <pc:sldChg chg="del">
        <pc:chgData name="Sarah MacDonnell (LCP)" userId="f28fddf1-aef5-4ebd-ac55-15f35a1b143e" providerId="ADAL" clId="{8A6DFF18-6EB5-4F3D-BAF7-2CF70A5E70EF}" dt="2020-10-30T10:50:44.227" v="27" actId="2696"/>
        <pc:sldMkLst>
          <pc:docMk/>
          <pc:sldMk cId="1328683339" sldId="327"/>
        </pc:sldMkLst>
      </pc:sldChg>
      <pc:sldChg chg="del">
        <pc:chgData name="Sarah MacDonnell (LCP)" userId="f28fddf1-aef5-4ebd-ac55-15f35a1b143e" providerId="ADAL" clId="{8A6DFF18-6EB5-4F3D-BAF7-2CF70A5E70EF}" dt="2020-10-30T10:50:45.253" v="28" actId="2696"/>
        <pc:sldMkLst>
          <pc:docMk/>
          <pc:sldMk cId="1235302919" sldId="328"/>
        </pc:sldMkLst>
      </pc:sldChg>
      <pc:sldChg chg="del">
        <pc:chgData name="Sarah MacDonnell (LCP)" userId="f28fddf1-aef5-4ebd-ac55-15f35a1b143e" providerId="ADAL" clId="{8A6DFF18-6EB5-4F3D-BAF7-2CF70A5E70EF}" dt="2020-10-30T10:50:46.089" v="29" actId="2696"/>
        <pc:sldMkLst>
          <pc:docMk/>
          <pc:sldMk cId="1331249989" sldId="329"/>
        </pc:sldMkLst>
      </pc:sldChg>
      <pc:sldChg chg="del">
        <pc:chgData name="Sarah MacDonnell (LCP)" userId="f28fddf1-aef5-4ebd-ac55-15f35a1b143e" providerId="ADAL" clId="{8A6DFF18-6EB5-4F3D-BAF7-2CF70A5E70EF}" dt="2020-10-30T10:50:46.874" v="30" actId="2696"/>
        <pc:sldMkLst>
          <pc:docMk/>
          <pc:sldMk cId="1096248845" sldId="330"/>
        </pc:sldMkLst>
      </pc:sldChg>
      <pc:sldChg chg="del">
        <pc:chgData name="Sarah MacDonnell (LCP)" userId="f28fddf1-aef5-4ebd-ac55-15f35a1b143e" providerId="ADAL" clId="{8A6DFF18-6EB5-4F3D-BAF7-2CF70A5E70EF}" dt="2020-10-30T10:50:47.659" v="31" actId="2696"/>
        <pc:sldMkLst>
          <pc:docMk/>
          <pc:sldMk cId="457681681" sldId="331"/>
        </pc:sldMkLst>
      </pc:sldChg>
      <pc:sldChg chg="del">
        <pc:chgData name="Sarah MacDonnell (LCP)" userId="f28fddf1-aef5-4ebd-ac55-15f35a1b143e" providerId="ADAL" clId="{8A6DFF18-6EB5-4F3D-BAF7-2CF70A5E70EF}" dt="2020-10-30T10:50:48.537" v="32" actId="2696"/>
        <pc:sldMkLst>
          <pc:docMk/>
          <pc:sldMk cId="2965628664" sldId="332"/>
        </pc:sldMkLst>
      </pc:sldChg>
      <pc:sldChg chg="del">
        <pc:chgData name="Sarah MacDonnell (LCP)" userId="f28fddf1-aef5-4ebd-ac55-15f35a1b143e" providerId="ADAL" clId="{8A6DFF18-6EB5-4F3D-BAF7-2CF70A5E70EF}" dt="2020-10-30T10:50:51.883" v="33" actId="2696"/>
        <pc:sldMkLst>
          <pc:docMk/>
          <pc:sldMk cId="388185735" sldId="333"/>
        </pc:sldMkLst>
      </pc:sldChg>
      <pc:sldChg chg="modSp">
        <pc:chgData name="Sarah MacDonnell (LCP)" userId="f28fddf1-aef5-4ebd-ac55-15f35a1b143e" providerId="ADAL" clId="{8A6DFF18-6EB5-4F3D-BAF7-2CF70A5E70EF}" dt="2020-10-30T10:53:27.521" v="46" actId="255"/>
        <pc:sldMkLst>
          <pc:docMk/>
          <pc:sldMk cId="1047699495" sldId="334"/>
        </pc:sldMkLst>
        <pc:spChg chg="mod">
          <ac:chgData name="Sarah MacDonnell (LCP)" userId="f28fddf1-aef5-4ebd-ac55-15f35a1b143e" providerId="ADAL" clId="{8A6DFF18-6EB5-4F3D-BAF7-2CF70A5E70EF}" dt="2020-10-30T10:53:27.521" v="46" actId="255"/>
          <ac:spMkLst>
            <pc:docMk/>
            <pc:sldMk cId="1047699495" sldId="334"/>
            <ac:spMk id="3" creationId="{65F5B8D4-F25A-4245-9957-C5B430FDD75A}"/>
          </ac:spMkLst>
        </pc:spChg>
      </pc:sldChg>
      <pc:sldChg chg="modSp">
        <pc:chgData name="Sarah MacDonnell (LCP)" userId="f28fddf1-aef5-4ebd-ac55-15f35a1b143e" providerId="ADAL" clId="{8A6DFF18-6EB5-4F3D-BAF7-2CF70A5E70EF}" dt="2020-10-30T10:53:38.798" v="47" actId="404"/>
        <pc:sldMkLst>
          <pc:docMk/>
          <pc:sldMk cId="1098980122" sldId="335"/>
        </pc:sldMkLst>
        <pc:spChg chg="mod">
          <ac:chgData name="Sarah MacDonnell (LCP)" userId="f28fddf1-aef5-4ebd-ac55-15f35a1b143e" providerId="ADAL" clId="{8A6DFF18-6EB5-4F3D-BAF7-2CF70A5E70EF}" dt="2020-10-30T10:53:38.798" v="47" actId="404"/>
          <ac:spMkLst>
            <pc:docMk/>
            <pc:sldMk cId="1098980122" sldId="335"/>
            <ac:spMk id="3" creationId="{43EA0D49-07E4-4D46-A150-849920E87267}"/>
          </ac:spMkLst>
        </pc:spChg>
      </pc:sldChg>
      <pc:sldChg chg="modSp">
        <pc:chgData name="Sarah MacDonnell (LCP)" userId="f28fddf1-aef5-4ebd-ac55-15f35a1b143e" providerId="ADAL" clId="{8A6DFF18-6EB5-4F3D-BAF7-2CF70A5E70EF}" dt="2020-10-30T10:51:07.137" v="34" actId="1076"/>
        <pc:sldMkLst>
          <pc:docMk/>
          <pc:sldMk cId="763475858" sldId="337"/>
        </pc:sldMkLst>
        <pc:picChg chg="mod">
          <ac:chgData name="Sarah MacDonnell (LCP)" userId="f28fddf1-aef5-4ebd-ac55-15f35a1b143e" providerId="ADAL" clId="{8A6DFF18-6EB5-4F3D-BAF7-2CF70A5E70EF}" dt="2020-10-30T10:51:07.137" v="34" actId="1076"/>
          <ac:picMkLst>
            <pc:docMk/>
            <pc:sldMk cId="763475858" sldId="337"/>
            <ac:picMk id="4" creationId="{2028CF54-2775-0941-A2DA-CF3FBA4B1AD6}"/>
          </ac:picMkLst>
        </pc:picChg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2348581149" sldId="347"/>
        </pc:sldMkLst>
      </pc:sldChg>
      <pc:sldChg chg="del">
        <pc:chgData name="Sarah MacDonnell (LCP)" userId="f28fddf1-aef5-4ebd-ac55-15f35a1b143e" providerId="ADAL" clId="{8A6DFF18-6EB5-4F3D-BAF7-2CF70A5E70EF}" dt="2020-10-30T10:49:32.245" v="0" actId="2696"/>
        <pc:sldMkLst>
          <pc:docMk/>
          <pc:sldMk cId="4113940923" sldId="347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3283604067" sldId="362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326377633" sldId="363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762184661" sldId="364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1727858759" sldId="365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1989181002" sldId="366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3818457691" sldId="367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12077340" sldId="368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890167483" sldId="369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2557384348" sldId="370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855332992" sldId="371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460733626" sldId="372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1635940419" sldId="373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1460535150" sldId="374"/>
        </pc:sldMkLst>
      </pc:sldChg>
      <pc:sldChg chg="add">
        <pc:chgData name="Sarah MacDonnell (LCP)" userId="f28fddf1-aef5-4ebd-ac55-15f35a1b143e" providerId="ADAL" clId="{8A6DFF18-6EB5-4F3D-BAF7-2CF70A5E70EF}" dt="2020-10-30T10:50:24.355" v="15"/>
        <pc:sldMkLst>
          <pc:docMk/>
          <pc:sldMk cId="631564371" sldId="37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cponline-my.sharepoint.com/personal/sarah_macdonnell_lcp_uk_com/Documents/Work/ICR/Survey/MKRSurvey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Actively developing</c:v>
                </c:pt>
                <c:pt idx="1">
                  <c:v>Actively planning</c:v>
                </c:pt>
                <c:pt idx="2">
                  <c:v>Would like to but no firm plans</c:v>
                </c:pt>
                <c:pt idx="3">
                  <c:v>Not interested</c:v>
                </c:pt>
              </c:strCache>
            </c:strRef>
          </c:cat>
          <c:val>
            <c:numRef>
              <c:f>Sheet2!$B$2:$B$5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96-4BBD-B208-E4DDB7D494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16454208"/>
        <c:axId val="316454600"/>
      </c:barChart>
      <c:catAx>
        <c:axId val="31645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454600"/>
        <c:crosses val="autoZero"/>
        <c:auto val="0"/>
        <c:lblAlgn val="ctr"/>
        <c:lblOffset val="100"/>
        <c:noMultiLvlLbl val="0"/>
      </c:catAx>
      <c:valAx>
        <c:axId val="31645460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Number of companies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645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C3E8B-307D-48D3-BF7C-E67FC52219A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FCB7292-E24F-4CD8-842E-5AD64627EA49}">
      <dgm:prSet phldrT="[Text]"/>
      <dgm:spPr/>
      <dgm:t>
        <a:bodyPr/>
        <a:lstStyle/>
        <a:p>
          <a:r>
            <a:rPr lang="en-GB" dirty="0"/>
            <a:t>A great deal of interest/enthusiasm</a:t>
          </a:r>
        </a:p>
      </dgm:t>
    </dgm:pt>
    <dgm:pt modelId="{15326C84-3B8F-449D-8C9E-323CE58E77FB}" type="parTrans" cxnId="{C7E3579E-7531-4B56-A71F-A825E483EE03}">
      <dgm:prSet/>
      <dgm:spPr/>
      <dgm:t>
        <a:bodyPr/>
        <a:lstStyle/>
        <a:p>
          <a:endParaRPr lang="en-GB"/>
        </a:p>
      </dgm:t>
    </dgm:pt>
    <dgm:pt modelId="{8A6E7A09-DF52-4299-8178-39781D561AE6}" type="sibTrans" cxnId="{C7E3579E-7531-4B56-A71F-A825E483EE03}">
      <dgm:prSet/>
      <dgm:spPr/>
      <dgm:t>
        <a:bodyPr/>
        <a:lstStyle/>
        <a:p>
          <a:endParaRPr lang="en-GB"/>
        </a:p>
      </dgm:t>
    </dgm:pt>
    <dgm:pt modelId="{87217D05-A9C0-44A6-ACD7-F2944028E0DD}">
      <dgm:prSet/>
      <dgm:spPr/>
      <dgm:t>
        <a:bodyPr/>
        <a:lstStyle/>
        <a:p>
          <a:r>
            <a:rPr lang="en-GB" dirty="0"/>
            <a:t>At an early stage - lots still to do</a:t>
          </a:r>
        </a:p>
      </dgm:t>
    </dgm:pt>
    <dgm:pt modelId="{3CD3CFEF-487D-4133-8D3F-065D9DD8AAA6}" type="parTrans" cxnId="{4241C528-5B8A-4828-9AB0-6B6826EBC6AA}">
      <dgm:prSet/>
      <dgm:spPr/>
      <dgm:t>
        <a:bodyPr/>
        <a:lstStyle/>
        <a:p>
          <a:endParaRPr lang="en-GB"/>
        </a:p>
      </dgm:t>
    </dgm:pt>
    <dgm:pt modelId="{F239730B-FB6B-4B4B-A109-42EB070FB52E}" type="sibTrans" cxnId="{4241C528-5B8A-4828-9AB0-6B6826EBC6AA}">
      <dgm:prSet/>
      <dgm:spPr/>
      <dgm:t>
        <a:bodyPr/>
        <a:lstStyle/>
        <a:p>
          <a:endParaRPr lang="en-GB"/>
        </a:p>
      </dgm:t>
    </dgm:pt>
    <dgm:pt modelId="{FCC7E0E0-F522-4C9C-831D-D7ECC37D76ED}">
      <dgm:prSet/>
      <dgm:spPr/>
      <dgm:t>
        <a:bodyPr/>
        <a:lstStyle/>
        <a:p>
          <a:r>
            <a:rPr lang="en-GB"/>
            <a:t>Significant barriers: time/resource and difficulty to learn</a:t>
          </a:r>
          <a:endParaRPr lang="en-GB" dirty="0"/>
        </a:p>
      </dgm:t>
    </dgm:pt>
    <dgm:pt modelId="{E477DC81-EDEE-46E9-AA1C-4FDD2023D2A4}" type="parTrans" cxnId="{4441C1A5-71B5-4D8E-A929-C2259C85A2C4}">
      <dgm:prSet/>
      <dgm:spPr/>
      <dgm:t>
        <a:bodyPr/>
        <a:lstStyle/>
        <a:p>
          <a:endParaRPr lang="en-GB"/>
        </a:p>
      </dgm:t>
    </dgm:pt>
    <dgm:pt modelId="{F7E5FFD5-3028-44B7-A4EF-7B2F4BD7E8DA}" type="sibTrans" cxnId="{4441C1A5-71B5-4D8E-A929-C2259C85A2C4}">
      <dgm:prSet/>
      <dgm:spPr/>
      <dgm:t>
        <a:bodyPr/>
        <a:lstStyle/>
        <a:p>
          <a:endParaRPr lang="en-GB"/>
        </a:p>
      </dgm:t>
    </dgm:pt>
    <dgm:pt modelId="{F37FE485-67C9-46B2-9CD8-77735B9CBEB4}">
      <dgm:prSet/>
      <dgm:spPr/>
      <dgm:t>
        <a:bodyPr/>
        <a:lstStyle/>
        <a:p>
          <a:r>
            <a:rPr lang="en-GB" dirty="0"/>
            <a:t>Virtually no external push factors, </a:t>
          </a:r>
          <a:r>
            <a:rPr lang="en-GB" dirty="0" err="1"/>
            <a:t>eg</a:t>
          </a:r>
          <a:r>
            <a:rPr lang="en-GB" dirty="0"/>
            <a:t> from management</a:t>
          </a:r>
        </a:p>
      </dgm:t>
    </dgm:pt>
    <dgm:pt modelId="{3A7DBDBB-AAA4-40E0-AA77-FEF34172C2BF}" type="parTrans" cxnId="{DD9CFCD6-7249-45F4-A7D7-46C41DBAFB6B}">
      <dgm:prSet/>
      <dgm:spPr/>
      <dgm:t>
        <a:bodyPr/>
        <a:lstStyle/>
        <a:p>
          <a:endParaRPr lang="en-GB"/>
        </a:p>
      </dgm:t>
    </dgm:pt>
    <dgm:pt modelId="{0B7D4990-3CD3-475D-BB0C-087F68D6071B}" type="sibTrans" cxnId="{DD9CFCD6-7249-45F4-A7D7-46C41DBAFB6B}">
      <dgm:prSet/>
      <dgm:spPr/>
      <dgm:t>
        <a:bodyPr/>
        <a:lstStyle/>
        <a:p>
          <a:endParaRPr lang="en-GB"/>
        </a:p>
      </dgm:t>
    </dgm:pt>
    <dgm:pt modelId="{CFE14B13-2340-409D-B393-1B97078B78A9}">
      <dgm:prSet/>
      <dgm:spPr/>
      <dgm:t>
        <a:bodyPr/>
        <a:lstStyle/>
        <a:p>
          <a:r>
            <a:rPr lang="en-GB"/>
            <a:t>Limited internal collaboration</a:t>
          </a:r>
        </a:p>
      </dgm:t>
    </dgm:pt>
    <dgm:pt modelId="{7391686E-0C0B-41B0-994A-AFEF5930C768}" type="parTrans" cxnId="{3AA04816-39E0-4809-8599-7D831E45417B}">
      <dgm:prSet/>
      <dgm:spPr/>
      <dgm:t>
        <a:bodyPr/>
        <a:lstStyle/>
        <a:p>
          <a:endParaRPr lang="en-GB"/>
        </a:p>
      </dgm:t>
    </dgm:pt>
    <dgm:pt modelId="{90160A1B-FB04-4725-AAA3-3DFD6CC11E02}" type="sibTrans" cxnId="{3AA04816-39E0-4809-8599-7D831E45417B}">
      <dgm:prSet/>
      <dgm:spPr/>
      <dgm:t>
        <a:bodyPr/>
        <a:lstStyle/>
        <a:p>
          <a:endParaRPr lang="en-GB"/>
        </a:p>
      </dgm:t>
    </dgm:pt>
    <dgm:pt modelId="{3DC18EF6-9275-45F5-B1B1-86670B2E03BB}" type="pres">
      <dgm:prSet presAssocID="{5B3C3E8B-307D-48D3-BF7C-E67FC52219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D7D6B99-9D76-4301-AEDC-2BBB4B94EDBF}" type="pres">
      <dgm:prSet presAssocID="{5B3C3E8B-307D-48D3-BF7C-E67FC52219A5}" presName="Name1" presStyleCnt="0"/>
      <dgm:spPr/>
    </dgm:pt>
    <dgm:pt modelId="{C7227FF6-163D-4A15-9588-A3CCEEC948A3}" type="pres">
      <dgm:prSet presAssocID="{5B3C3E8B-307D-48D3-BF7C-E67FC52219A5}" presName="cycle" presStyleCnt="0"/>
      <dgm:spPr/>
    </dgm:pt>
    <dgm:pt modelId="{E20E1ADF-1512-4F8F-ACEE-962C6D41F06D}" type="pres">
      <dgm:prSet presAssocID="{5B3C3E8B-307D-48D3-BF7C-E67FC52219A5}" presName="srcNode" presStyleLbl="node1" presStyleIdx="0" presStyleCnt="5"/>
      <dgm:spPr/>
    </dgm:pt>
    <dgm:pt modelId="{6F858675-7200-4C84-891A-0690F565982E}" type="pres">
      <dgm:prSet presAssocID="{5B3C3E8B-307D-48D3-BF7C-E67FC52219A5}" presName="conn" presStyleLbl="parChTrans1D2" presStyleIdx="0" presStyleCnt="1"/>
      <dgm:spPr/>
      <dgm:t>
        <a:bodyPr/>
        <a:lstStyle/>
        <a:p>
          <a:endParaRPr lang="en-GB"/>
        </a:p>
      </dgm:t>
    </dgm:pt>
    <dgm:pt modelId="{A4367BC8-38CF-4A3B-B334-C31D9064540E}" type="pres">
      <dgm:prSet presAssocID="{5B3C3E8B-307D-48D3-BF7C-E67FC52219A5}" presName="extraNode" presStyleLbl="node1" presStyleIdx="0" presStyleCnt="5"/>
      <dgm:spPr/>
    </dgm:pt>
    <dgm:pt modelId="{89D9B2E5-7C7C-43AC-B0DC-517D36ACE344}" type="pres">
      <dgm:prSet presAssocID="{5B3C3E8B-307D-48D3-BF7C-E67FC52219A5}" presName="dstNode" presStyleLbl="node1" presStyleIdx="0" presStyleCnt="5"/>
      <dgm:spPr/>
    </dgm:pt>
    <dgm:pt modelId="{4E924747-D718-46B4-BB08-13FC34E69339}" type="pres">
      <dgm:prSet presAssocID="{8FCB7292-E24F-4CD8-842E-5AD64627EA4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5B9EE2-DB95-4ECF-AA79-2D564D14665B}" type="pres">
      <dgm:prSet presAssocID="{8FCB7292-E24F-4CD8-842E-5AD64627EA49}" presName="accent_1" presStyleCnt="0"/>
      <dgm:spPr/>
    </dgm:pt>
    <dgm:pt modelId="{6C9EDAF8-5CF1-4FE0-9DD0-475E6E3BD7F9}" type="pres">
      <dgm:prSet presAssocID="{8FCB7292-E24F-4CD8-842E-5AD64627EA49}" presName="accentRepeatNode" presStyleLbl="solidFgAcc1" presStyleIdx="0" presStyleCnt="5"/>
      <dgm:spPr/>
    </dgm:pt>
    <dgm:pt modelId="{4F600FE8-7B5A-4AE5-AF68-53A05BCCA86A}" type="pres">
      <dgm:prSet presAssocID="{87217D05-A9C0-44A6-ACD7-F2944028E0D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266994-4B79-4624-9D74-1332E514FBB6}" type="pres">
      <dgm:prSet presAssocID="{87217D05-A9C0-44A6-ACD7-F2944028E0DD}" presName="accent_2" presStyleCnt="0"/>
      <dgm:spPr/>
    </dgm:pt>
    <dgm:pt modelId="{F91AFDA9-10CF-42E1-B3E3-3ED80618EEE0}" type="pres">
      <dgm:prSet presAssocID="{87217D05-A9C0-44A6-ACD7-F2944028E0DD}" presName="accentRepeatNode" presStyleLbl="solidFgAcc1" presStyleIdx="1" presStyleCnt="5"/>
      <dgm:spPr/>
    </dgm:pt>
    <dgm:pt modelId="{572C6698-578B-41EA-995E-84BC57E4385F}" type="pres">
      <dgm:prSet presAssocID="{FCC7E0E0-F522-4C9C-831D-D7ECC37D76E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B48806-4FCC-4401-BC0E-EC7CD0ED51DD}" type="pres">
      <dgm:prSet presAssocID="{FCC7E0E0-F522-4C9C-831D-D7ECC37D76ED}" presName="accent_3" presStyleCnt="0"/>
      <dgm:spPr/>
    </dgm:pt>
    <dgm:pt modelId="{9BF402CD-C368-4861-9D3C-9939A7D4B114}" type="pres">
      <dgm:prSet presAssocID="{FCC7E0E0-F522-4C9C-831D-D7ECC37D76ED}" presName="accentRepeatNode" presStyleLbl="solidFgAcc1" presStyleIdx="2" presStyleCnt="5"/>
      <dgm:spPr/>
    </dgm:pt>
    <dgm:pt modelId="{CCB7D5A3-9632-4790-9949-CCCD9B24F57D}" type="pres">
      <dgm:prSet presAssocID="{F37FE485-67C9-46B2-9CD8-77735B9CBEB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5BB275-D2E5-4859-821A-F02A201590FC}" type="pres">
      <dgm:prSet presAssocID="{F37FE485-67C9-46B2-9CD8-77735B9CBEB4}" presName="accent_4" presStyleCnt="0"/>
      <dgm:spPr/>
    </dgm:pt>
    <dgm:pt modelId="{00B780A0-ED2E-49D3-B1F3-76EB876F283C}" type="pres">
      <dgm:prSet presAssocID="{F37FE485-67C9-46B2-9CD8-77735B9CBEB4}" presName="accentRepeatNode" presStyleLbl="solidFgAcc1" presStyleIdx="3" presStyleCnt="5"/>
      <dgm:spPr/>
    </dgm:pt>
    <dgm:pt modelId="{1CBDD19C-ABA1-4305-93E5-24C7DCCE3F43}" type="pres">
      <dgm:prSet presAssocID="{CFE14B13-2340-409D-B393-1B97078B78A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C4E1EA-753C-4B10-AD1C-3CE8219A373D}" type="pres">
      <dgm:prSet presAssocID="{CFE14B13-2340-409D-B393-1B97078B78A9}" presName="accent_5" presStyleCnt="0"/>
      <dgm:spPr/>
    </dgm:pt>
    <dgm:pt modelId="{4D11F508-4370-4E81-843C-65D39F3FF77D}" type="pres">
      <dgm:prSet presAssocID="{CFE14B13-2340-409D-B393-1B97078B78A9}" presName="accentRepeatNode" presStyleLbl="solidFgAcc1" presStyleIdx="4" presStyleCnt="5"/>
      <dgm:spPr/>
    </dgm:pt>
  </dgm:ptLst>
  <dgm:cxnLst>
    <dgm:cxn modelId="{596FB34C-2179-4CF5-AD74-8044FAB46078}" type="presOf" srcId="{FCC7E0E0-F522-4C9C-831D-D7ECC37D76ED}" destId="{572C6698-578B-41EA-995E-84BC57E4385F}" srcOrd="0" destOrd="0" presId="urn:microsoft.com/office/officeart/2008/layout/VerticalCurvedList"/>
    <dgm:cxn modelId="{EBF7A547-5257-4F46-BC1C-B7A05A891453}" type="presOf" srcId="{87217D05-A9C0-44A6-ACD7-F2944028E0DD}" destId="{4F600FE8-7B5A-4AE5-AF68-53A05BCCA86A}" srcOrd="0" destOrd="0" presId="urn:microsoft.com/office/officeart/2008/layout/VerticalCurvedList"/>
    <dgm:cxn modelId="{3AA04816-39E0-4809-8599-7D831E45417B}" srcId="{5B3C3E8B-307D-48D3-BF7C-E67FC52219A5}" destId="{CFE14B13-2340-409D-B393-1B97078B78A9}" srcOrd="4" destOrd="0" parTransId="{7391686E-0C0B-41B0-994A-AFEF5930C768}" sibTransId="{90160A1B-FB04-4725-AAA3-3DFD6CC11E02}"/>
    <dgm:cxn modelId="{4441C1A5-71B5-4D8E-A929-C2259C85A2C4}" srcId="{5B3C3E8B-307D-48D3-BF7C-E67FC52219A5}" destId="{FCC7E0E0-F522-4C9C-831D-D7ECC37D76ED}" srcOrd="2" destOrd="0" parTransId="{E477DC81-EDEE-46E9-AA1C-4FDD2023D2A4}" sibTransId="{F7E5FFD5-3028-44B7-A4EF-7B2F4BD7E8DA}"/>
    <dgm:cxn modelId="{36ED4E31-B90B-47F2-BAC0-1352510F4B50}" type="presOf" srcId="{5B3C3E8B-307D-48D3-BF7C-E67FC52219A5}" destId="{3DC18EF6-9275-45F5-B1B1-86670B2E03BB}" srcOrd="0" destOrd="0" presId="urn:microsoft.com/office/officeart/2008/layout/VerticalCurvedList"/>
    <dgm:cxn modelId="{4241C528-5B8A-4828-9AB0-6B6826EBC6AA}" srcId="{5B3C3E8B-307D-48D3-BF7C-E67FC52219A5}" destId="{87217D05-A9C0-44A6-ACD7-F2944028E0DD}" srcOrd="1" destOrd="0" parTransId="{3CD3CFEF-487D-4133-8D3F-065D9DD8AAA6}" sibTransId="{F239730B-FB6B-4B4B-A109-42EB070FB52E}"/>
    <dgm:cxn modelId="{0843F7E5-1A11-4371-8674-3D7089F05DB6}" type="presOf" srcId="{CFE14B13-2340-409D-B393-1B97078B78A9}" destId="{1CBDD19C-ABA1-4305-93E5-24C7DCCE3F43}" srcOrd="0" destOrd="0" presId="urn:microsoft.com/office/officeart/2008/layout/VerticalCurvedList"/>
    <dgm:cxn modelId="{DD9CFCD6-7249-45F4-A7D7-46C41DBAFB6B}" srcId="{5B3C3E8B-307D-48D3-BF7C-E67FC52219A5}" destId="{F37FE485-67C9-46B2-9CD8-77735B9CBEB4}" srcOrd="3" destOrd="0" parTransId="{3A7DBDBB-AAA4-40E0-AA77-FEF34172C2BF}" sibTransId="{0B7D4990-3CD3-475D-BB0C-087F68D6071B}"/>
    <dgm:cxn modelId="{C7E3579E-7531-4B56-A71F-A825E483EE03}" srcId="{5B3C3E8B-307D-48D3-BF7C-E67FC52219A5}" destId="{8FCB7292-E24F-4CD8-842E-5AD64627EA49}" srcOrd="0" destOrd="0" parTransId="{15326C84-3B8F-449D-8C9E-323CE58E77FB}" sibTransId="{8A6E7A09-DF52-4299-8178-39781D561AE6}"/>
    <dgm:cxn modelId="{ADC547D3-23DA-47F2-9F27-9AC6EC9369C7}" type="presOf" srcId="{F37FE485-67C9-46B2-9CD8-77735B9CBEB4}" destId="{CCB7D5A3-9632-4790-9949-CCCD9B24F57D}" srcOrd="0" destOrd="0" presId="urn:microsoft.com/office/officeart/2008/layout/VerticalCurvedList"/>
    <dgm:cxn modelId="{F012D093-2D84-4648-9CCD-C39A96D97880}" type="presOf" srcId="{8FCB7292-E24F-4CD8-842E-5AD64627EA49}" destId="{4E924747-D718-46B4-BB08-13FC34E69339}" srcOrd="0" destOrd="0" presId="urn:microsoft.com/office/officeart/2008/layout/VerticalCurvedList"/>
    <dgm:cxn modelId="{DCA22086-F6ED-452C-9F9A-C0CF97679FB6}" type="presOf" srcId="{8A6E7A09-DF52-4299-8178-39781D561AE6}" destId="{6F858675-7200-4C84-891A-0690F565982E}" srcOrd="0" destOrd="0" presId="urn:microsoft.com/office/officeart/2008/layout/VerticalCurvedList"/>
    <dgm:cxn modelId="{A74413FC-1AA2-481A-8193-AC984C829E35}" type="presParOf" srcId="{3DC18EF6-9275-45F5-B1B1-86670B2E03BB}" destId="{FD7D6B99-9D76-4301-AEDC-2BBB4B94EDBF}" srcOrd="0" destOrd="0" presId="urn:microsoft.com/office/officeart/2008/layout/VerticalCurvedList"/>
    <dgm:cxn modelId="{787329F9-28D0-418F-A8D2-B6236E846EE9}" type="presParOf" srcId="{FD7D6B99-9D76-4301-AEDC-2BBB4B94EDBF}" destId="{C7227FF6-163D-4A15-9588-A3CCEEC948A3}" srcOrd="0" destOrd="0" presId="urn:microsoft.com/office/officeart/2008/layout/VerticalCurvedList"/>
    <dgm:cxn modelId="{03993CEA-4816-43F5-A0EA-7CCA36C3BBB2}" type="presParOf" srcId="{C7227FF6-163D-4A15-9588-A3CCEEC948A3}" destId="{E20E1ADF-1512-4F8F-ACEE-962C6D41F06D}" srcOrd="0" destOrd="0" presId="urn:microsoft.com/office/officeart/2008/layout/VerticalCurvedList"/>
    <dgm:cxn modelId="{61B3C030-AE98-495B-9765-98BE6A77A694}" type="presParOf" srcId="{C7227FF6-163D-4A15-9588-A3CCEEC948A3}" destId="{6F858675-7200-4C84-891A-0690F565982E}" srcOrd="1" destOrd="0" presId="urn:microsoft.com/office/officeart/2008/layout/VerticalCurvedList"/>
    <dgm:cxn modelId="{C659A3EF-1348-4980-A8E9-33364BCBD11B}" type="presParOf" srcId="{C7227FF6-163D-4A15-9588-A3CCEEC948A3}" destId="{A4367BC8-38CF-4A3B-B334-C31D9064540E}" srcOrd="2" destOrd="0" presId="urn:microsoft.com/office/officeart/2008/layout/VerticalCurvedList"/>
    <dgm:cxn modelId="{5F075A86-8CD6-48D8-B7C8-3DEF75B20A6C}" type="presParOf" srcId="{C7227FF6-163D-4A15-9588-A3CCEEC948A3}" destId="{89D9B2E5-7C7C-43AC-B0DC-517D36ACE344}" srcOrd="3" destOrd="0" presId="urn:microsoft.com/office/officeart/2008/layout/VerticalCurvedList"/>
    <dgm:cxn modelId="{49F62DA7-F1D6-44DD-88B7-FC9F7FEFFE5D}" type="presParOf" srcId="{FD7D6B99-9D76-4301-AEDC-2BBB4B94EDBF}" destId="{4E924747-D718-46B4-BB08-13FC34E69339}" srcOrd="1" destOrd="0" presId="urn:microsoft.com/office/officeart/2008/layout/VerticalCurvedList"/>
    <dgm:cxn modelId="{51B78FB3-9220-461B-9763-7844EF303813}" type="presParOf" srcId="{FD7D6B99-9D76-4301-AEDC-2BBB4B94EDBF}" destId="{345B9EE2-DB95-4ECF-AA79-2D564D14665B}" srcOrd="2" destOrd="0" presId="urn:microsoft.com/office/officeart/2008/layout/VerticalCurvedList"/>
    <dgm:cxn modelId="{F7952829-BDA1-4E51-B2DC-FB501C6E96F3}" type="presParOf" srcId="{345B9EE2-DB95-4ECF-AA79-2D564D14665B}" destId="{6C9EDAF8-5CF1-4FE0-9DD0-475E6E3BD7F9}" srcOrd="0" destOrd="0" presId="urn:microsoft.com/office/officeart/2008/layout/VerticalCurvedList"/>
    <dgm:cxn modelId="{B656509A-FB62-4B23-B580-C0CE32F6F2DB}" type="presParOf" srcId="{FD7D6B99-9D76-4301-AEDC-2BBB4B94EDBF}" destId="{4F600FE8-7B5A-4AE5-AF68-53A05BCCA86A}" srcOrd="3" destOrd="0" presId="urn:microsoft.com/office/officeart/2008/layout/VerticalCurvedList"/>
    <dgm:cxn modelId="{43C6BDF7-C210-41C9-8238-DC78428C5953}" type="presParOf" srcId="{FD7D6B99-9D76-4301-AEDC-2BBB4B94EDBF}" destId="{C0266994-4B79-4624-9D74-1332E514FBB6}" srcOrd="4" destOrd="0" presId="urn:microsoft.com/office/officeart/2008/layout/VerticalCurvedList"/>
    <dgm:cxn modelId="{FA3D3687-EA8C-4684-B723-1352BB0FC4FC}" type="presParOf" srcId="{C0266994-4B79-4624-9D74-1332E514FBB6}" destId="{F91AFDA9-10CF-42E1-B3E3-3ED80618EEE0}" srcOrd="0" destOrd="0" presId="urn:microsoft.com/office/officeart/2008/layout/VerticalCurvedList"/>
    <dgm:cxn modelId="{A349DDB8-3DBD-4E28-A7A7-BDE5C9EADC94}" type="presParOf" srcId="{FD7D6B99-9D76-4301-AEDC-2BBB4B94EDBF}" destId="{572C6698-578B-41EA-995E-84BC57E4385F}" srcOrd="5" destOrd="0" presId="urn:microsoft.com/office/officeart/2008/layout/VerticalCurvedList"/>
    <dgm:cxn modelId="{4D8BCADD-999D-48B3-84D9-81E3AE728D82}" type="presParOf" srcId="{FD7D6B99-9D76-4301-AEDC-2BBB4B94EDBF}" destId="{7CB48806-4FCC-4401-BC0E-EC7CD0ED51DD}" srcOrd="6" destOrd="0" presId="urn:microsoft.com/office/officeart/2008/layout/VerticalCurvedList"/>
    <dgm:cxn modelId="{389C73EC-378F-4A5B-9295-E40D9178610C}" type="presParOf" srcId="{7CB48806-4FCC-4401-BC0E-EC7CD0ED51DD}" destId="{9BF402CD-C368-4861-9D3C-9939A7D4B114}" srcOrd="0" destOrd="0" presId="urn:microsoft.com/office/officeart/2008/layout/VerticalCurvedList"/>
    <dgm:cxn modelId="{9788F5E2-C14F-4AB1-944E-CBFA4267CD3B}" type="presParOf" srcId="{FD7D6B99-9D76-4301-AEDC-2BBB4B94EDBF}" destId="{CCB7D5A3-9632-4790-9949-CCCD9B24F57D}" srcOrd="7" destOrd="0" presId="urn:microsoft.com/office/officeart/2008/layout/VerticalCurvedList"/>
    <dgm:cxn modelId="{71A24D2D-C4C0-4CD1-A6BB-260FE6402479}" type="presParOf" srcId="{FD7D6B99-9D76-4301-AEDC-2BBB4B94EDBF}" destId="{495BB275-D2E5-4859-821A-F02A201590FC}" srcOrd="8" destOrd="0" presId="urn:microsoft.com/office/officeart/2008/layout/VerticalCurvedList"/>
    <dgm:cxn modelId="{C0BCDBA6-40D6-499C-B2CC-BFBE0ADFA846}" type="presParOf" srcId="{495BB275-D2E5-4859-821A-F02A201590FC}" destId="{00B780A0-ED2E-49D3-B1F3-76EB876F283C}" srcOrd="0" destOrd="0" presId="urn:microsoft.com/office/officeart/2008/layout/VerticalCurvedList"/>
    <dgm:cxn modelId="{6D890BFC-A2E0-4397-B004-877890A9AF8D}" type="presParOf" srcId="{FD7D6B99-9D76-4301-AEDC-2BBB4B94EDBF}" destId="{1CBDD19C-ABA1-4305-93E5-24C7DCCE3F43}" srcOrd="9" destOrd="0" presId="urn:microsoft.com/office/officeart/2008/layout/VerticalCurvedList"/>
    <dgm:cxn modelId="{5A379938-2C3B-439F-9D7E-88A178C1FB3A}" type="presParOf" srcId="{FD7D6B99-9D76-4301-AEDC-2BBB4B94EDBF}" destId="{FEC4E1EA-753C-4B10-AD1C-3CE8219A373D}" srcOrd="10" destOrd="0" presId="urn:microsoft.com/office/officeart/2008/layout/VerticalCurvedList"/>
    <dgm:cxn modelId="{4D74B29E-DCF1-4DA6-894D-46137CEB0B8C}" type="presParOf" srcId="{FEC4E1EA-753C-4B10-AD1C-3CE8219A373D}" destId="{4D11F508-4370-4E81-843C-65D39F3FF7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B65FF-CAFC-4A0D-B894-1552944F8BB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6B53175-AC4E-4840-85F6-8E2900D64126}">
      <dgm:prSet phldrT="[Text]"/>
      <dgm:spPr/>
      <dgm:t>
        <a:bodyPr/>
        <a:lstStyle/>
        <a:p>
          <a:r>
            <a:rPr lang="en-GB" dirty="0"/>
            <a:t>Raise awareness outside of actuarial reserving</a:t>
          </a:r>
        </a:p>
      </dgm:t>
    </dgm:pt>
    <dgm:pt modelId="{80316886-CDBB-4D7C-9D5F-112541541F52}" type="parTrans" cxnId="{3D445709-B267-4B5D-9368-471EC9F45AB4}">
      <dgm:prSet/>
      <dgm:spPr/>
      <dgm:t>
        <a:bodyPr/>
        <a:lstStyle/>
        <a:p>
          <a:endParaRPr lang="en-GB"/>
        </a:p>
      </dgm:t>
    </dgm:pt>
    <dgm:pt modelId="{98FCF727-063F-4043-9533-2BBEC54AB788}" type="sibTrans" cxnId="{3D445709-B267-4B5D-9368-471EC9F45AB4}">
      <dgm:prSet/>
      <dgm:spPr/>
      <dgm:t>
        <a:bodyPr/>
        <a:lstStyle/>
        <a:p>
          <a:endParaRPr lang="en-GB"/>
        </a:p>
      </dgm:t>
    </dgm:pt>
    <dgm:pt modelId="{3A9D4802-5737-452B-BAC0-0EC19DEF2636}">
      <dgm:prSet/>
      <dgm:spPr/>
      <dgm:t>
        <a:bodyPr/>
        <a:lstStyle/>
        <a:p>
          <a:r>
            <a:rPr lang="en-GB"/>
            <a:t>Make learning accessible</a:t>
          </a:r>
          <a:endParaRPr lang="en-GB" dirty="0"/>
        </a:p>
      </dgm:t>
    </dgm:pt>
    <dgm:pt modelId="{A56EFFA9-B0F6-4203-8378-CE2CBB12F084}" type="parTrans" cxnId="{6CE63516-4A9D-40AD-9798-3784F7F14F2C}">
      <dgm:prSet/>
      <dgm:spPr/>
      <dgm:t>
        <a:bodyPr/>
        <a:lstStyle/>
        <a:p>
          <a:endParaRPr lang="en-GB"/>
        </a:p>
      </dgm:t>
    </dgm:pt>
    <dgm:pt modelId="{BD815454-4924-4883-9724-6B429FDDC6DF}" type="sibTrans" cxnId="{6CE63516-4A9D-40AD-9798-3784F7F14F2C}">
      <dgm:prSet/>
      <dgm:spPr/>
      <dgm:t>
        <a:bodyPr/>
        <a:lstStyle/>
        <a:p>
          <a:endParaRPr lang="en-GB"/>
        </a:p>
      </dgm:t>
    </dgm:pt>
    <dgm:pt modelId="{D2242ADE-14E5-49A0-8D44-3FEF5F98C690}">
      <dgm:prSet/>
      <dgm:spPr/>
      <dgm:t>
        <a:bodyPr/>
        <a:lstStyle/>
        <a:p>
          <a:r>
            <a:rPr lang="en-GB"/>
            <a:t>Make resources available</a:t>
          </a:r>
          <a:endParaRPr lang="en-GB" dirty="0"/>
        </a:p>
      </dgm:t>
    </dgm:pt>
    <dgm:pt modelId="{D3EB4654-5731-4DB9-B0BF-2895C99B8990}" type="parTrans" cxnId="{F7C10BAF-E105-426A-928F-70A6A31C8623}">
      <dgm:prSet/>
      <dgm:spPr/>
      <dgm:t>
        <a:bodyPr/>
        <a:lstStyle/>
        <a:p>
          <a:endParaRPr lang="en-GB"/>
        </a:p>
      </dgm:t>
    </dgm:pt>
    <dgm:pt modelId="{36104B8C-1C75-4286-9748-D2181EF3DB1F}" type="sibTrans" cxnId="{F7C10BAF-E105-426A-928F-70A6A31C8623}">
      <dgm:prSet/>
      <dgm:spPr/>
      <dgm:t>
        <a:bodyPr/>
        <a:lstStyle/>
        <a:p>
          <a:endParaRPr lang="en-GB"/>
        </a:p>
      </dgm:t>
    </dgm:pt>
    <dgm:pt modelId="{42992B19-D955-4D51-B2EA-697EAB821A9A}">
      <dgm:prSet/>
      <dgm:spPr/>
      <dgm:t>
        <a:bodyPr/>
        <a:lstStyle/>
        <a:p>
          <a:r>
            <a:rPr lang="en-GB" dirty="0"/>
            <a:t>Individual responsibility to upskill?</a:t>
          </a:r>
        </a:p>
        <a:p>
          <a:r>
            <a:rPr lang="en-GB" dirty="0"/>
            <a:t>Companies to support more?</a:t>
          </a:r>
        </a:p>
      </dgm:t>
    </dgm:pt>
    <dgm:pt modelId="{1C94D52D-8DF2-46DB-8CB7-6CF63E75453D}" type="parTrans" cxnId="{637DF545-D8CA-4803-91C2-7FA53F5FCCFC}">
      <dgm:prSet/>
      <dgm:spPr/>
      <dgm:t>
        <a:bodyPr/>
        <a:lstStyle/>
        <a:p>
          <a:endParaRPr lang="en-GB"/>
        </a:p>
      </dgm:t>
    </dgm:pt>
    <dgm:pt modelId="{B2CE0D4A-23BD-4A44-920F-D105EF7B4BC9}" type="sibTrans" cxnId="{637DF545-D8CA-4803-91C2-7FA53F5FCCFC}">
      <dgm:prSet/>
      <dgm:spPr/>
      <dgm:t>
        <a:bodyPr/>
        <a:lstStyle/>
        <a:p>
          <a:endParaRPr lang="en-GB"/>
        </a:p>
      </dgm:t>
    </dgm:pt>
    <dgm:pt modelId="{A8C26796-9E61-44E7-A1A0-2A66E1CA80E1}" type="pres">
      <dgm:prSet presAssocID="{44DB65FF-CAFC-4A0D-B894-1552944F8B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7BACCD-5ED1-4999-8DE7-4C696D18DFCD}" type="pres">
      <dgm:prSet presAssocID="{26B53175-AC4E-4840-85F6-8E2900D641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36D893-7379-4BC7-9422-1C85F7339184}" type="pres">
      <dgm:prSet presAssocID="{98FCF727-063F-4043-9533-2BBEC54AB788}" presName="sibTrans" presStyleCnt="0"/>
      <dgm:spPr/>
    </dgm:pt>
    <dgm:pt modelId="{615D1679-E9B6-4878-AAEB-46DA42713A41}" type="pres">
      <dgm:prSet presAssocID="{3A9D4802-5737-452B-BAC0-0EC19DEF26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84621F-3E6F-4014-9FCF-1EFB98438B8A}" type="pres">
      <dgm:prSet presAssocID="{BD815454-4924-4883-9724-6B429FDDC6DF}" presName="sibTrans" presStyleCnt="0"/>
      <dgm:spPr/>
    </dgm:pt>
    <dgm:pt modelId="{53219E77-C01C-4961-973B-8D60D4F654A1}" type="pres">
      <dgm:prSet presAssocID="{D2242ADE-14E5-49A0-8D44-3FEF5F98C6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AF2D61-E730-4CA4-9DBA-367DB4403267}" type="pres">
      <dgm:prSet presAssocID="{36104B8C-1C75-4286-9748-D2181EF3DB1F}" presName="sibTrans" presStyleCnt="0"/>
      <dgm:spPr/>
    </dgm:pt>
    <dgm:pt modelId="{8A9C4CB3-A2AB-4D1D-A321-DC8F4FB93B40}" type="pres">
      <dgm:prSet presAssocID="{42992B19-D955-4D51-B2EA-697EAB821A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445709-B267-4B5D-9368-471EC9F45AB4}" srcId="{44DB65FF-CAFC-4A0D-B894-1552944F8BBE}" destId="{26B53175-AC4E-4840-85F6-8E2900D64126}" srcOrd="0" destOrd="0" parTransId="{80316886-CDBB-4D7C-9D5F-112541541F52}" sibTransId="{98FCF727-063F-4043-9533-2BBEC54AB788}"/>
    <dgm:cxn modelId="{637DF545-D8CA-4803-91C2-7FA53F5FCCFC}" srcId="{44DB65FF-CAFC-4A0D-B894-1552944F8BBE}" destId="{42992B19-D955-4D51-B2EA-697EAB821A9A}" srcOrd="3" destOrd="0" parTransId="{1C94D52D-8DF2-46DB-8CB7-6CF63E75453D}" sibTransId="{B2CE0D4A-23BD-4A44-920F-D105EF7B4BC9}"/>
    <dgm:cxn modelId="{B28E19F2-EA99-43EC-B41A-D6F6C4267DE3}" type="presOf" srcId="{26B53175-AC4E-4840-85F6-8E2900D64126}" destId="{F87BACCD-5ED1-4999-8DE7-4C696D18DFCD}" srcOrd="0" destOrd="0" presId="urn:microsoft.com/office/officeart/2005/8/layout/default"/>
    <dgm:cxn modelId="{6CE63516-4A9D-40AD-9798-3784F7F14F2C}" srcId="{44DB65FF-CAFC-4A0D-B894-1552944F8BBE}" destId="{3A9D4802-5737-452B-BAC0-0EC19DEF2636}" srcOrd="1" destOrd="0" parTransId="{A56EFFA9-B0F6-4203-8378-CE2CBB12F084}" sibTransId="{BD815454-4924-4883-9724-6B429FDDC6DF}"/>
    <dgm:cxn modelId="{567E91F9-C243-4E0E-9937-764975EC8C31}" type="presOf" srcId="{42992B19-D955-4D51-B2EA-697EAB821A9A}" destId="{8A9C4CB3-A2AB-4D1D-A321-DC8F4FB93B40}" srcOrd="0" destOrd="0" presId="urn:microsoft.com/office/officeart/2005/8/layout/default"/>
    <dgm:cxn modelId="{A2D8FB57-A68F-4AD1-86D9-1C758A18B450}" type="presOf" srcId="{44DB65FF-CAFC-4A0D-B894-1552944F8BBE}" destId="{A8C26796-9E61-44E7-A1A0-2A66E1CA80E1}" srcOrd="0" destOrd="0" presId="urn:microsoft.com/office/officeart/2005/8/layout/default"/>
    <dgm:cxn modelId="{0DBF6E3D-C96A-4502-9922-03696D229AB8}" type="presOf" srcId="{D2242ADE-14E5-49A0-8D44-3FEF5F98C690}" destId="{53219E77-C01C-4961-973B-8D60D4F654A1}" srcOrd="0" destOrd="0" presId="urn:microsoft.com/office/officeart/2005/8/layout/default"/>
    <dgm:cxn modelId="{17433252-CCEE-4F27-B57A-C3EEDB163F64}" type="presOf" srcId="{3A9D4802-5737-452B-BAC0-0EC19DEF2636}" destId="{615D1679-E9B6-4878-AAEB-46DA42713A41}" srcOrd="0" destOrd="0" presId="urn:microsoft.com/office/officeart/2005/8/layout/default"/>
    <dgm:cxn modelId="{F7C10BAF-E105-426A-928F-70A6A31C8623}" srcId="{44DB65FF-CAFC-4A0D-B894-1552944F8BBE}" destId="{D2242ADE-14E5-49A0-8D44-3FEF5F98C690}" srcOrd="2" destOrd="0" parTransId="{D3EB4654-5731-4DB9-B0BF-2895C99B8990}" sibTransId="{36104B8C-1C75-4286-9748-D2181EF3DB1F}"/>
    <dgm:cxn modelId="{86A3FC46-C603-4856-9F14-9E368EE86F9E}" type="presParOf" srcId="{A8C26796-9E61-44E7-A1A0-2A66E1CA80E1}" destId="{F87BACCD-5ED1-4999-8DE7-4C696D18DFCD}" srcOrd="0" destOrd="0" presId="urn:microsoft.com/office/officeart/2005/8/layout/default"/>
    <dgm:cxn modelId="{6929F8C8-4F6D-461B-96D4-EA345BCD409A}" type="presParOf" srcId="{A8C26796-9E61-44E7-A1A0-2A66E1CA80E1}" destId="{6236D893-7379-4BC7-9422-1C85F7339184}" srcOrd="1" destOrd="0" presId="urn:microsoft.com/office/officeart/2005/8/layout/default"/>
    <dgm:cxn modelId="{CD8BCEED-BE64-4FA5-B619-0F3BB780141F}" type="presParOf" srcId="{A8C26796-9E61-44E7-A1A0-2A66E1CA80E1}" destId="{615D1679-E9B6-4878-AAEB-46DA42713A41}" srcOrd="2" destOrd="0" presId="urn:microsoft.com/office/officeart/2005/8/layout/default"/>
    <dgm:cxn modelId="{D0072A1E-F7A7-4F40-9431-2E023E2F35FF}" type="presParOf" srcId="{A8C26796-9E61-44E7-A1A0-2A66E1CA80E1}" destId="{6A84621F-3E6F-4014-9FCF-1EFB98438B8A}" srcOrd="3" destOrd="0" presId="urn:microsoft.com/office/officeart/2005/8/layout/default"/>
    <dgm:cxn modelId="{88CA261C-42D2-4747-86B5-85D65540CE2D}" type="presParOf" srcId="{A8C26796-9E61-44E7-A1A0-2A66E1CA80E1}" destId="{53219E77-C01C-4961-973B-8D60D4F654A1}" srcOrd="4" destOrd="0" presId="urn:microsoft.com/office/officeart/2005/8/layout/default"/>
    <dgm:cxn modelId="{60A7652C-1E2D-4E89-8498-CA926561A0EE}" type="presParOf" srcId="{A8C26796-9E61-44E7-A1A0-2A66E1CA80E1}" destId="{14AF2D61-E730-4CA4-9DBA-367DB4403267}" srcOrd="5" destOrd="0" presId="urn:microsoft.com/office/officeart/2005/8/layout/default"/>
    <dgm:cxn modelId="{01409270-A2CB-4CFC-AF2A-45BDA7074350}" type="presParOf" srcId="{A8C26796-9E61-44E7-A1A0-2A66E1CA80E1}" destId="{8A9C4CB3-A2AB-4D1D-A321-DC8F4FB93B4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F14FA-26BF-4A23-900B-077CD8BDBF01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F175E628-DFE6-4304-AB15-5F75F1BD849E}">
      <dgm:prSet phldrT="[Text]"/>
      <dgm:spPr/>
      <dgm:t>
        <a:bodyPr/>
        <a:lstStyle/>
        <a:p>
          <a:pPr algn="ctr"/>
          <a:r>
            <a:rPr lang="en-GB"/>
            <a:t>What can you do?</a:t>
          </a:r>
        </a:p>
      </dgm:t>
    </dgm:pt>
    <dgm:pt modelId="{F35AF935-17EE-43CD-BF02-2DF03B4106CA}" type="parTrans" cxnId="{6FAB2BB0-B3B1-48D7-A823-4F724CD7F719}">
      <dgm:prSet/>
      <dgm:spPr/>
      <dgm:t>
        <a:bodyPr/>
        <a:lstStyle/>
        <a:p>
          <a:endParaRPr lang="en-GB"/>
        </a:p>
      </dgm:t>
    </dgm:pt>
    <dgm:pt modelId="{80E6B0AC-3034-4326-934E-012B04E1DE80}" type="sibTrans" cxnId="{6FAB2BB0-B3B1-48D7-A823-4F724CD7F719}">
      <dgm:prSet/>
      <dgm:spPr/>
      <dgm:t>
        <a:bodyPr/>
        <a:lstStyle/>
        <a:p>
          <a:endParaRPr lang="en-GB"/>
        </a:p>
      </dgm:t>
    </dgm:pt>
    <dgm:pt modelId="{AD8EF82C-7DC1-4131-9977-974927FF1DAA}" type="pres">
      <dgm:prSet presAssocID="{A40F14FA-26BF-4A23-900B-077CD8BDBF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687777-BBEC-49E7-B337-FE51C6A2409C}" type="pres">
      <dgm:prSet presAssocID="{F175E628-DFE6-4304-AB15-5F75F1BD849E}" presName="parentText" presStyleLbl="node1" presStyleIdx="0" presStyleCnt="1" custScaleX="86640" custScaleY="10265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4902C7-921E-4946-AF97-2748242F5B2E}" type="presOf" srcId="{A40F14FA-26BF-4A23-900B-077CD8BDBF01}" destId="{AD8EF82C-7DC1-4131-9977-974927FF1DAA}" srcOrd="0" destOrd="0" presId="urn:microsoft.com/office/officeart/2005/8/layout/vList2"/>
    <dgm:cxn modelId="{6FAB2BB0-B3B1-48D7-A823-4F724CD7F719}" srcId="{A40F14FA-26BF-4A23-900B-077CD8BDBF01}" destId="{F175E628-DFE6-4304-AB15-5F75F1BD849E}" srcOrd="0" destOrd="0" parTransId="{F35AF935-17EE-43CD-BF02-2DF03B4106CA}" sibTransId="{80E6B0AC-3034-4326-934E-012B04E1DE80}"/>
    <dgm:cxn modelId="{1337CA84-8B8D-44FB-BF06-D3E7B90C1778}" type="presOf" srcId="{F175E628-DFE6-4304-AB15-5F75F1BD849E}" destId="{15687777-BBEC-49E7-B337-FE51C6A2409C}" srcOrd="0" destOrd="0" presId="urn:microsoft.com/office/officeart/2005/8/layout/vList2"/>
    <dgm:cxn modelId="{DE787D4D-A120-425D-957A-B89B7CC5AF2D}" type="presParOf" srcId="{AD8EF82C-7DC1-4131-9977-974927FF1DAA}" destId="{15687777-BBEC-49E7-B337-FE51C6A240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05" y="800101"/>
            <a:ext cx="3946096" cy="41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92" y="1600207"/>
            <a:ext cx="8234358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491409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02 November 2020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9" y="1168003"/>
            <a:ext cx="4068763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49" y="1168003"/>
            <a:ext cx="4070351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02 November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4" y="30349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918" indent="0">
              <a:buNone/>
              <a:defRPr sz="1500" b="1"/>
            </a:lvl2pPr>
            <a:lvl3pPr marL="685835" indent="0">
              <a:buNone/>
              <a:defRPr sz="140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918" indent="0">
              <a:buNone/>
              <a:defRPr sz="1500" b="1"/>
            </a:lvl2pPr>
            <a:lvl3pPr marL="685835" indent="0">
              <a:buNone/>
              <a:defRPr sz="140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02 November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02 November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02 November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92" y="303610"/>
            <a:ext cx="8291512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9" y="1168003"/>
            <a:ext cx="4068763" cy="3480197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6449" y="1168003"/>
            <a:ext cx="4070351" cy="3480197"/>
          </a:xfrm>
        </p:spPr>
        <p:txBody>
          <a:bodyPr/>
          <a:lstStyle>
            <a:lvl1pPr>
              <a:defRPr sz="17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90" y="4807744"/>
            <a:ext cx="2016125" cy="248841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02 November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418" y="4807744"/>
            <a:ext cx="4321175" cy="248841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1015" y="4801797"/>
            <a:ext cx="647700" cy="254794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ctr"/>
          <a:lstStyle>
            <a:lvl1pPr algn="l">
              <a:defRPr sz="45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511969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A6E4-CFA0-4B2D-8F32-633E0859C1D1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7623-BBEB-4428-BB2F-61EF81B769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entagon 14"/>
          <p:cNvSpPr/>
          <p:nvPr userDrawn="1"/>
        </p:nvSpPr>
        <p:spPr>
          <a:xfrm rot="5400000">
            <a:off x="403908" y="1580864"/>
            <a:ext cx="1790700" cy="312516"/>
          </a:xfrm>
          <a:custGeom>
            <a:avLst/>
            <a:gdLst>
              <a:gd name="connsiteX0" fmla="*/ 0 w 1556270"/>
              <a:gd name="connsiteY0" fmla="*/ 0 h 416688"/>
              <a:gd name="connsiteX1" fmla="*/ 1347926 w 1556270"/>
              <a:gd name="connsiteY1" fmla="*/ 0 h 416688"/>
              <a:gd name="connsiteX2" fmla="*/ 1556270 w 1556270"/>
              <a:gd name="connsiteY2" fmla="*/ 208344 h 416688"/>
              <a:gd name="connsiteX3" fmla="*/ 1347926 w 1556270"/>
              <a:gd name="connsiteY3" fmla="*/ 416688 h 416688"/>
              <a:gd name="connsiteX4" fmla="*/ 0 w 1556270"/>
              <a:gd name="connsiteY4" fmla="*/ 416688 h 416688"/>
              <a:gd name="connsiteX5" fmla="*/ 0 w 1556270"/>
              <a:gd name="connsiteY5" fmla="*/ 0 h 416688"/>
              <a:gd name="connsiteX0" fmla="*/ 0 w 1347926"/>
              <a:gd name="connsiteY0" fmla="*/ 0 h 416688"/>
              <a:gd name="connsiteX1" fmla="*/ 1347926 w 1347926"/>
              <a:gd name="connsiteY1" fmla="*/ 0 h 416688"/>
              <a:gd name="connsiteX2" fmla="*/ 1251470 w 1347926"/>
              <a:gd name="connsiteY2" fmla="*/ 203582 h 416688"/>
              <a:gd name="connsiteX3" fmla="*/ 1347926 w 1347926"/>
              <a:gd name="connsiteY3" fmla="*/ 416688 h 416688"/>
              <a:gd name="connsiteX4" fmla="*/ 0 w 1347926"/>
              <a:gd name="connsiteY4" fmla="*/ 416688 h 416688"/>
              <a:gd name="connsiteX5" fmla="*/ 0 w 1347926"/>
              <a:gd name="connsiteY5" fmla="*/ 0 h 4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926" h="416688">
                <a:moveTo>
                  <a:pt x="0" y="0"/>
                </a:moveTo>
                <a:lnTo>
                  <a:pt x="1347926" y="0"/>
                </a:lnTo>
                <a:lnTo>
                  <a:pt x="1251470" y="203582"/>
                </a:lnTo>
                <a:lnTo>
                  <a:pt x="1347926" y="416688"/>
                </a:lnTo>
                <a:lnTo>
                  <a:pt x="0" y="416688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rgbClr val="0072BC"/>
              </a:gs>
              <a:gs pos="58000">
                <a:srgbClr val="005093"/>
              </a:gs>
              <a:gs pos="100000">
                <a:srgbClr val="001C5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3895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E76A-FAF2-4A6E-A83D-83CD6FB7B5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BCBB-6C30-4328-AAD0-446EE83A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7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E76A-FAF2-4A6E-A83D-83CD6FB7B5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BCBB-6C30-4328-AAD0-446EE83A2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28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B61E-2E6B-44C9-AA85-BEFCC1C9B2A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4EB1-AA73-4F06-AC58-EA3ED785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28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B61E-2E6B-44C9-AA85-BEFCC1C9B2A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4EB1-AA73-4F06-AC58-EA3ED785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3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177212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148509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02 November 2020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693823" y="404980"/>
            <a:ext cx="1189338" cy="496537"/>
            <a:chOff x="7905328" y="493473"/>
            <a:chExt cx="1656184" cy="662050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6286500" y="404979"/>
            <a:ext cx="1189338" cy="496537"/>
            <a:chOff x="7905328" y="1357569"/>
            <a:chExt cx="1656184" cy="662050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B61E-2E6B-44C9-AA85-BEFCC1C9B2A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4EB1-AA73-4F06-AC58-EA3ED785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20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B61E-2E6B-44C9-AA85-BEFCC1C9B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4EB1-AA73-4F06-AC58-EA3ED7859B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10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B61E-2E6B-44C9-AA85-BEFCC1C9B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4EB1-AA73-4F06-AC58-EA3ED7859B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19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B61E-2E6B-44C9-AA85-BEFCC1C9B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4EB1-AA73-4F06-AC58-EA3ED7859B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8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00968" y="4144137"/>
            <a:ext cx="9791567" cy="750322"/>
            <a:chOff x="-326052" y="5525517"/>
            <a:chExt cx="10607533" cy="1000430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18816" y="6054023"/>
              <a:ext cx="114649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15795" y="6003689"/>
              <a:ext cx="139482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08416" y="5626184"/>
              <a:ext cx="225270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48712" y="6003687"/>
              <a:ext cx="1254163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861294" y="5777187"/>
              <a:ext cx="1838629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460079" y="5928191"/>
              <a:ext cx="1517222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070377" y="6020467"/>
              <a:ext cx="121248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14313" y="5659739"/>
              <a:ext cx="213808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53737" y="5939575"/>
              <a:ext cx="138267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19560" y="5545288"/>
              <a:ext cx="2358633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081939" y="5620791"/>
              <a:ext cx="217281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685758" y="5746624"/>
              <a:ext cx="187238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1700" baseline="0" dirty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17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13649" y="5973128"/>
              <a:ext cx="1424350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746551" y="5587235"/>
              <a:ext cx="2214495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480231" y="6031851"/>
              <a:ext cx="109439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35279" y="5981517"/>
              <a:ext cx="1346202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326052" y="5525517"/>
              <a:ext cx="118643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209497" y="5852688"/>
              <a:ext cx="1516387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181048" y="5634573"/>
              <a:ext cx="2228388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00" dirty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1772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1" y="2085975"/>
            <a:ext cx="759657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02 November 2020</a:t>
            </a:fld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263"/>
            <a:ext cx="1920368" cy="7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7"/>
            <a:ext cx="7493579" cy="971549"/>
          </a:xfrm>
        </p:spPr>
        <p:txBody>
          <a:bodyPr anchor="t"/>
          <a:lstStyle>
            <a:lvl1pPr>
              <a:defRPr sz="27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31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 userDrawn="1"/>
        </p:nvSpPr>
        <p:spPr>
          <a:xfrm rot="18900000">
            <a:off x="871223" y="4552061"/>
            <a:ext cx="101213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Progress</a:t>
            </a:r>
          </a:p>
        </p:txBody>
      </p:sp>
      <p:sp>
        <p:nvSpPr>
          <p:cNvPr id="33" name="TextBox 32"/>
          <p:cNvSpPr txBox="1"/>
          <p:nvPr userDrawn="1"/>
        </p:nvSpPr>
        <p:spPr>
          <a:xfrm rot="18900000">
            <a:off x="1237665" y="4514311"/>
            <a:ext cx="124136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Community</a:t>
            </a:r>
          </a:p>
        </p:txBody>
      </p:sp>
      <p:sp>
        <p:nvSpPr>
          <p:cNvPr id="34" name="TextBox 33"/>
          <p:cNvSpPr txBox="1"/>
          <p:nvPr userDrawn="1"/>
        </p:nvSpPr>
        <p:spPr>
          <a:xfrm rot="18900000">
            <a:off x="1600085" y="4231182"/>
            <a:ext cx="2033249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</a:p>
        </p:txBody>
      </p:sp>
      <p:sp>
        <p:nvSpPr>
          <p:cNvPr id="35" name="TextBox 34"/>
          <p:cNvSpPr txBox="1"/>
          <p:nvPr userDrawn="1"/>
        </p:nvSpPr>
        <p:spPr>
          <a:xfrm rot="18900000">
            <a:off x="2283435" y="4514310"/>
            <a:ext cx="111152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Education</a:t>
            </a:r>
          </a:p>
        </p:txBody>
      </p:sp>
      <p:sp>
        <p:nvSpPr>
          <p:cNvPr id="36" name="TextBox 35"/>
          <p:cNvSpPr txBox="1"/>
          <p:nvPr userDrawn="1"/>
        </p:nvSpPr>
        <p:spPr>
          <a:xfrm rot="18900000">
            <a:off x="2664282" y="4344434"/>
            <a:ext cx="1651029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Working parties</a:t>
            </a:r>
          </a:p>
        </p:txBody>
      </p:sp>
      <p:sp>
        <p:nvSpPr>
          <p:cNvPr id="37" name="TextBox 36"/>
          <p:cNvSpPr txBox="1"/>
          <p:nvPr userDrawn="1"/>
        </p:nvSpPr>
        <p:spPr>
          <a:xfrm rot="18900000">
            <a:off x="3217005" y="4457687"/>
            <a:ext cx="135434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Volunteering</a:t>
            </a:r>
          </a:p>
        </p:txBody>
      </p:sp>
      <p:sp>
        <p:nvSpPr>
          <p:cNvPr id="38" name="TextBox 37"/>
          <p:cNvSpPr txBox="1"/>
          <p:nvPr userDrawn="1"/>
        </p:nvSpPr>
        <p:spPr>
          <a:xfrm rot="18900000">
            <a:off x="3780355" y="4526895"/>
            <a:ext cx="107305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Research</a:t>
            </a:r>
          </a:p>
        </p:txBody>
      </p:sp>
      <p:sp>
        <p:nvSpPr>
          <p:cNvPr id="39" name="TextBox 38"/>
          <p:cNvSpPr txBox="1"/>
          <p:nvPr userDrawn="1"/>
        </p:nvSpPr>
        <p:spPr>
          <a:xfrm rot="18900000">
            <a:off x="4097835" y="4256349"/>
            <a:ext cx="192745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 rot="18900000">
            <a:off x="4780380" y="4466226"/>
            <a:ext cx="123014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Networking</a:t>
            </a:r>
          </a:p>
        </p:txBody>
      </p:sp>
      <p:sp>
        <p:nvSpPr>
          <p:cNvPr id="41" name="TextBox 40"/>
          <p:cNvSpPr txBox="1"/>
          <p:nvPr userDrawn="1"/>
        </p:nvSpPr>
        <p:spPr>
          <a:xfrm rot="18900000">
            <a:off x="5118063" y="4170510"/>
            <a:ext cx="213103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 rot="18900000">
            <a:off x="5637182" y="4227137"/>
            <a:ext cx="195951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</a:p>
        </p:txBody>
      </p:sp>
      <p:sp>
        <p:nvSpPr>
          <p:cNvPr id="43" name="TextBox 42"/>
          <p:cNvSpPr txBox="1"/>
          <p:nvPr userDrawn="1"/>
        </p:nvSpPr>
        <p:spPr>
          <a:xfrm rot="18900000">
            <a:off x="6194553" y="4321512"/>
            <a:ext cx="1682192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1700" baseline="0" dirty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1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 rot="18900000">
            <a:off x="6774146" y="4491390"/>
            <a:ext cx="126861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Opportunity</a:t>
            </a:r>
          </a:p>
        </p:txBody>
      </p:sp>
      <p:sp>
        <p:nvSpPr>
          <p:cNvPr id="45" name="TextBox 44"/>
          <p:cNvSpPr txBox="1"/>
          <p:nvPr userDrawn="1"/>
        </p:nvSpPr>
        <p:spPr>
          <a:xfrm rot="18900000">
            <a:off x="7173747" y="4201970"/>
            <a:ext cx="1997983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</a:p>
        </p:txBody>
      </p:sp>
      <p:sp>
        <p:nvSpPr>
          <p:cNvPr id="46" name="TextBox 45"/>
          <p:cNvSpPr txBox="1"/>
          <p:nvPr userDrawn="1"/>
        </p:nvSpPr>
        <p:spPr>
          <a:xfrm rot="18900000">
            <a:off x="7850991" y="4535432"/>
            <a:ext cx="964046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Journals</a:t>
            </a:r>
          </a:p>
        </p:txBody>
      </p:sp>
      <p:sp>
        <p:nvSpPr>
          <p:cNvPr id="47" name="TextBox 46"/>
          <p:cNvSpPr txBox="1"/>
          <p:nvPr userDrawn="1"/>
        </p:nvSpPr>
        <p:spPr>
          <a:xfrm rot="18900000">
            <a:off x="8271035" y="4497682"/>
            <a:ext cx="1196481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Supporting</a:t>
            </a:r>
          </a:p>
        </p:txBody>
      </p:sp>
      <p:sp>
        <p:nvSpPr>
          <p:cNvPr id="48" name="TextBox 47"/>
          <p:cNvSpPr txBox="1"/>
          <p:nvPr userDrawn="1"/>
        </p:nvSpPr>
        <p:spPr>
          <a:xfrm rot="18900000">
            <a:off x="-277885" y="4155682"/>
            <a:ext cx="1049005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Expertise</a:t>
            </a:r>
          </a:p>
        </p:txBody>
      </p:sp>
      <p:sp>
        <p:nvSpPr>
          <p:cNvPr id="49" name="TextBox 48"/>
          <p:cNvSpPr txBox="1"/>
          <p:nvPr userDrawn="1"/>
        </p:nvSpPr>
        <p:spPr>
          <a:xfrm rot="18900000">
            <a:off x="-170296" y="4401060"/>
            <a:ext cx="1353576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Sponsorship</a:t>
            </a:r>
          </a:p>
        </p:txBody>
      </p:sp>
      <p:sp>
        <p:nvSpPr>
          <p:cNvPr id="50" name="TextBox 49"/>
          <p:cNvSpPr txBox="1"/>
          <p:nvPr userDrawn="1"/>
        </p:nvSpPr>
        <p:spPr>
          <a:xfrm rot="18900000">
            <a:off x="190207" y="4237474"/>
            <a:ext cx="2010807" cy="3308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sz="1700" dirty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02 November 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82915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02 November 2020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1600207"/>
            <a:ext cx="634841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02 November 2020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6519862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44"/>
            <a:ext cx="2195512" cy="248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02 November 2020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00207"/>
            <a:ext cx="7129463" cy="971549"/>
          </a:xfrm>
        </p:spPr>
        <p:txBody>
          <a:bodyPr anchor="t"/>
          <a:lstStyle>
            <a:lvl1pPr>
              <a:defRPr sz="27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085975"/>
            <a:ext cx="6121400" cy="75580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92" y="4807750"/>
            <a:ext cx="1385017" cy="225056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02 November 2020</a:t>
            </a:fld>
            <a:endParaRPr lang="en-GB" dirty="0"/>
          </a:p>
        </p:txBody>
      </p:sp>
      <p:pic>
        <p:nvPicPr>
          <p:cNvPr id="6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6680"/>
            <a:ext cx="1941452" cy="7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02 November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92" y="303610"/>
            <a:ext cx="8291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92" y="1168003"/>
            <a:ext cx="8291512" cy="348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90" y="4807744"/>
            <a:ext cx="2016125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02 November 2020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7" y="4807744"/>
            <a:ext cx="5589583" cy="2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5" y="4801797"/>
            <a:ext cx="647700" cy="25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8318" y="4747022"/>
            <a:ext cx="8207375" cy="0"/>
          </a:xfrm>
          <a:prstGeom prst="line">
            <a:avLst/>
          </a:prstGeom>
          <a:noFill/>
          <a:ln w="12700">
            <a:solidFill>
              <a:srgbClr val="D9AB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72341"/>
            <a:ext cx="1242138" cy="5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/>
        </p:nvGrpSpPr>
        <p:grpSpPr>
          <a:xfrm>
            <a:off x="-2353016" y="0"/>
            <a:ext cx="2263692" cy="51435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3" y="99308"/>
              <a:ext cx="2839661" cy="3282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b="1" dirty="0">
                  <a:solidFill>
                    <a:schemeClr val="accent2"/>
                  </a:solidFill>
                </a:rPr>
                <a:t>Colour</a:t>
              </a:r>
              <a:r>
                <a:rPr lang="en-GB" sz="8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8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28294"/>
              <a:chOff x="-2982571" y="476672"/>
              <a:chExt cx="2863473" cy="328294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Dark blue</a:t>
                </a:r>
              </a:p>
              <a:p>
                <a:r>
                  <a:rPr lang="en-GB" sz="800" dirty="0"/>
                  <a:t>R17</a:t>
                </a:r>
                <a:r>
                  <a:rPr lang="en-GB" sz="800" baseline="0" dirty="0"/>
                  <a:t>  G52  B88</a:t>
                </a:r>
                <a:endParaRPr lang="en-US" sz="8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28294"/>
              <a:chOff x="-2928990" y="365095"/>
              <a:chExt cx="2643206" cy="328294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Gold</a:t>
                </a:r>
              </a:p>
              <a:p>
                <a:r>
                  <a:rPr lang="en-GB" sz="800" dirty="0"/>
                  <a:t>R217</a:t>
                </a:r>
                <a:r>
                  <a:rPr lang="en-GB" sz="800" baseline="0" dirty="0"/>
                  <a:t>  G171  B22</a:t>
                </a:r>
                <a:endParaRPr lang="en-US" sz="6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28294"/>
              <a:chOff x="-2928990" y="63509"/>
              <a:chExt cx="2643206" cy="328294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Mid blue</a:t>
                </a:r>
              </a:p>
              <a:p>
                <a:r>
                  <a:rPr lang="en-GB" sz="800" dirty="0"/>
                  <a:t>R64</a:t>
                </a:r>
                <a:r>
                  <a:rPr lang="en-GB" sz="800" baseline="0" dirty="0"/>
                  <a:t>  G150  B184</a:t>
                </a:r>
                <a:endParaRPr lang="en-US" sz="8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7" cy="164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800" b="1" dirty="0">
                  <a:solidFill>
                    <a:schemeClr val="accent1"/>
                  </a:solidFill>
                </a:rPr>
                <a:t>Secondary colour palette</a:t>
              </a:r>
              <a:endParaRPr lang="en-US" sz="8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7" cy="1641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1814513" algn="l"/>
                </a:tabLst>
              </a:pPr>
              <a:r>
                <a:rPr lang="en-GB" sz="800" b="1" dirty="0">
                  <a:solidFill>
                    <a:schemeClr val="accent1"/>
                  </a:solidFill>
                </a:rPr>
                <a:t>Primary colour palette</a:t>
              </a:r>
              <a:endParaRPr lang="en-US" sz="8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28294"/>
              <a:chOff x="-2928990" y="63509"/>
              <a:chExt cx="2643206" cy="328294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Light grey</a:t>
                </a:r>
              </a:p>
              <a:p>
                <a:r>
                  <a:rPr lang="en-GB" sz="800" dirty="0"/>
                  <a:t>R220</a:t>
                </a:r>
                <a:r>
                  <a:rPr lang="en-GB" sz="800" baseline="0" dirty="0"/>
                  <a:t>  G221  B217</a:t>
                </a:r>
                <a:endParaRPr lang="en-US" sz="8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733370"/>
              <a:ext cx="2863476" cy="328294"/>
              <a:chOff x="-2928990" y="696778"/>
              <a:chExt cx="2643206" cy="328294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Pea green</a:t>
                </a:r>
              </a:p>
              <a:p>
                <a:r>
                  <a:rPr lang="en-GB" sz="800" dirty="0"/>
                  <a:t>R121</a:t>
                </a:r>
                <a:r>
                  <a:rPr lang="en-GB" sz="800" baseline="0" dirty="0"/>
                  <a:t>  G163  B42</a:t>
                </a:r>
                <a:endParaRPr lang="en-US" sz="8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3144506"/>
              <a:ext cx="2863473" cy="328294"/>
              <a:chOff x="-2982571" y="3144506"/>
              <a:chExt cx="2863473" cy="328294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3144506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Forest green</a:t>
                </a:r>
              </a:p>
              <a:p>
                <a:r>
                  <a:rPr lang="en-GB" sz="800" dirty="0"/>
                  <a:t>R</a:t>
                </a:r>
                <a:r>
                  <a:rPr lang="en-GB" sz="800" baseline="0" dirty="0"/>
                  <a:t>0 G132  B82</a:t>
                </a:r>
                <a:endParaRPr lang="en-US" sz="8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555642"/>
              <a:ext cx="2863476" cy="328294"/>
              <a:chOff x="-2928990" y="696778"/>
              <a:chExt cx="2643206" cy="328294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Bottle green</a:t>
                </a:r>
              </a:p>
              <a:p>
                <a:r>
                  <a:rPr lang="en-GB" sz="800" dirty="0"/>
                  <a:t>R17</a:t>
                </a:r>
                <a:r>
                  <a:rPr lang="en-GB" sz="800" baseline="0" dirty="0"/>
                  <a:t>  G179  B162</a:t>
                </a:r>
                <a:endParaRPr lang="en-US" sz="800" dirty="0"/>
              </a:p>
            </p:txBody>
          </p:sp>
        </p:grpSp>
        <p:grpSp>
          <p:nvGrpSpPr>
            <p:cNvPr id="73" name="Group 36"/>
            <p:cNvGrpSpPr/>
            <p:nvPr userDrawn="1"/>
          </p:nvGrpSpPr>
          <p:grpSpPr>
            <a:xfrm>
              <a:off x="-2982575" y="3966778"/>
              <a:ext cx="2863476" cy="328294"/>
              <a:chOff x="-2928990" y="696778"/>
              <a:chExt cx="2643206" cy="328294"/>
            </a:xfrm>
          </p:grpSpPr>
          <p:sp>
            <p:nvSpPr>
              <p:cNvPr id="92" name="Rectangle 9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Cyan</a:t>
                </a:r>
              </a:p>
              <a:p>
                <a:r>
                  <a:rPr lang="en-GB" sz="800" dirty="0"/>
                  <a:t>R0</a:t>
                </a:r>
                <a:r>
                  <a:rPr lang="en-GB" sz="800" baseline="0" dirty="0"/>
                  <a:t>  G156  B200</a:t>
                </a:r>
                <a:endParaRPr lang="en-US" sz="8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4377914"/>
              <a:ext cx="2863473" cy="328294"/>
              <a:chOff x="-2982571" y="4377914"/>
              <a:chExt cx="2863473" cy="328294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4377914"/>
                <a:ext cx="2399126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Light blue</a:t>
                </a:r>
              </a:p>
              <a:p>
                <a:r>
                  <a:rPr lang="en-GB" sz="800" dirty="0"/>
                  <a:t>R124</a:t>
                </a:r>
                <a:r>
                  <a:rPr lang="en-GB" sz="800" baseline="0" dirty="0"/>
                  <a:t>  G179  B225</a:t>
                </a:r>
                <a:endParaRPr lang="en-US" sz="8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789050"/>
              <a:ext cx="2863476" cy="328294"/>
              <a:chOff x="-2928990" y="696778"/>
              <a:chExt cx="2643206" cy="328294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Violet</a:t>
                </a:r>
              </a:p>
              <a:p>
                <a:r>
                  <a:rPr lang="en-GB" sz="800" dirty="0"/>
                  <a:t>R128</a:t>
                </a:r>
                <a:r>
                  <a:rPr lang="en-GB" sz="800" baseline="0" dirty="0"/>
                  <a:t>  G118  B207</a:t>
                </a:r>
                <a:endParaRPr lang="en-US" sz="8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5200186"/>
              <a:ext cx="2863476" cy="328294"/>
              <a:chOff x="-2928990" y="696778"/>
              <a:chExt cx="2643206" cy="328294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Purple</a:t>
                </a:r>
              </a:p>
              <a:p>
                <a:r>
                  <a:rPr lang="en-GB" sz="800" dirty="0"/>
                  <a:t>R143</a:t>
                </a:r>
                <a:r>
                  <a:rPr lang="en-GB" sz="800" baseline="0" dirty="0"/>
                  <a:t>  G70  B147</a:t>
                </a:r>
                <a:endParaRPr lang="en-US" sz="8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611322"/>
              <a:ext cx="2863476" cy="328294"/>
              <a:chOff x="-2928990" y="696778"/>
              <a:chExt cx="2643206" cy="328294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 err="1"/>
                  <a:t>Fuscia</a:t>
                </a:r>
                <a:endParaRPr lang="en-GB" sz="800" dirty="0"/>
              </a:p>
              <a:p>
                <a:r>
                  <a:rPr lang="en-GB" sz="800" dirty="0"/>
                  <a:t>R233</a:t>
                </a:r>
                <a:r>
                  <a:rPr lang="en-GB" sz="800" baseline="0" dirty="0"/>
                  <a:t>  G69  B140</a:t>
                </a:r>
                <a:endParaRPr lang="en-US" sz="8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6022458"/>
              <a:ext cx="2863476" cy="328294"/>
              <a:chOff x="-2928990" y="696778"/>
              <a:chExt cx="2643206" cy="328294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Red</a:t>
                </a:r>
              </a:p>
              <a:p>
                <a:r>
                  <a:rPr lang="en-GB" sz="800" dirty="0"/>
                  <a:t>R200</a:t>
                </a:r>
                <a:r>
                  <a:rPr lang="en-GB" sz="800" baseline="0" dirty="0"/>
                  <a:t>  G30  B69</a:t>
                </a:r>
                <a:endParaRPr lang="en-US" sz="8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433591"/>
              <a:ext cx="2863476" cy="328294"/>
              <a:chOff x="-2928990" y="696778"/>
              <a:chExt cx="2643206" cy="32829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696778"/>
                <a:ext cx="2214578" cy="328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800" dirty="0"/>
                  <a:t>Orange</a:t>
                </a:r>
              </a:p>
              <a:p>
                <a:r>
                  <a:rPr lang="en-GB" sz="800" dirty="0"/>
                  <a:t>R238</a:t>
                </a:r>
                <a:r>
                  <a:rPr lang="en-GB" sz="800" baseline="0" dirty="0"/>
                  <a:t>  G116  29</a:t>
                </a:r>
                <a:endParaRPr lang="en-US" sz="800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60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9AB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5pPr>
      <a:lvl6pPr marL="342918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6pPr>
      <a:lvl7pPr marL="685835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7pPr>
      <a:lvl8pPr marL="1028751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8pPr>
      <a:lvl9pPr marL="1371669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02417" indent="-20241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 sz="1800">
          <a:solidFill>
            <a:srgbClr val="3F4548"/>
          </a:solidFill>
          <a:latin typeface="+mn-lt"/>
          <a:ea typeface="+mn-ea"/>
          <a:cs typeface="+mn-cs"/>
        </a:defRPr>
      </a:lvl1pPr>
      <a:lvl2pPr marL="538190" indent="-201226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500">
          <a:solidFill>
            <a:srgbClr val="3F4548"/>
          </a:solidFill>
          <a:latin typeface="+mn-lt"/>
          <a:cs typeface="+mn-cs"/>
        </a:defRPr>
      </a:lvl2pPr>
      <a:lvl3pPr marL="803713" indent="-130975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075189" indent="-136930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–"/>
        <a:defRPr sz="1200">
          <a:solidFill>
            <a:srgbClr val="3F4548"/>
          </a:solidFill>
          <a:latin typeface="+mn-lt"/>
          <a:cs typeface="+mn-cs"/>
        </a:defRPr>
      </a:lvl4pPr>
      <a:lvl5pPr marL="1344283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Font typeface="Arial" pitchFamily="34" charset="0"/>
        <a:buChar char="•"/>
        <a:defRPr sz="1100">
          <a:solidFill>
            <a:srgbClr val="3F4548"/>
          </a:solidFill>
          <a:latin typeface="+mn-lt"/>
          <a:cs typeface="+mn-cs"/>
        </a:defRPr>
      </a:lvl5pPr>
      <a:lvl6pPr marL="1687200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6pPr>
      <a:lvl7pPr marL="2030117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7pPr>
      <a:lvl8pPr marL="2373035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8pPr>
      <a:lvl9pPr marL="2715952" indent="-132167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1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fld id="{A264A6E4-CFA0-4B2D-8F32-633E0859C1D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fld id="{273E7623-BBEB-4428-BB2F-61EF81B769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24" y="4135097"/>
            <a:ext cx="780588" cy="7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1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marL="682625" indent="0"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1C59"/>
          </a:solidFill>
          <a:latin typeface="Univers LT Std 45 Ligh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nivers LT Std 55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LT Std 55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nivers LT Std 55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nivers LT Std 55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nivers LT Std 55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72BC"/>
            </a:gs>
            <a:gs pos="58000">
              <a:srgbClr val="005093"/>
            </a:gs>
            <a:gs pos="100000">
              <a:srgbClr val="001C5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Univers LT Std 55" panose="020B0603020202020204" pitchFamily="34" charset="0"/>
              </a:defRPr>
            </a:lvl1pPr>
          </a:lstStyle>
          <a:p>
            <a:fld id="{0450E76A-FAF2-4A6E-A83D-83CD6FB7B52C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Univers LT Std 55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Univers LT Std 55" panose="020B0603020202020204" pitchFamily="34" charset="0"/>
              </a:defRPr>
            </a:lvl1pPr>
          </a:lstStyle>
          <a:p>
            <a:fld id="{E857BCBB-6C30-4328-AAD0-446EE83A2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6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5" r:id="rId2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4"/>
        </a:buBlip>
        <a:defRPr sz="4400" b="1" kern="1200">
          <a:solidFill>
            <a:schemeClr val="bg1"/>
          </a:solidFill>
          <a:latin typeface="Univers LT Std 45 Ligh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Univers LT Std 55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Univers LT Std 55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Univers LT Std 55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Univers LT Std 55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Univers LT Std 55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fld id="{791AB61E-2E6B-44C9-AA85-BEFCC1C9B2A8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fld id="{9F064EB1-AA73-4F06-AC58-EA3ED7859B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24" y="4135097"/>
            <a:ext cx="780588" cy="7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1C59"/>
          </a:solidFill>
          <a:latin typeface="Univers LT Std 45 Ligh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CB315"/>
        </a:buClr>
        <a:buFont typeface="Arial" panose="020B0604020202020204" pitchFamily="34" charset="0"/>
        <a:buChar char="•"/>
        <a:defRPr sz="2800" kern="1200">
          <a:solidFill>
            <a:srgbClr val="0072BC"/>
          </a:solidFill>
          <a:latin typeface="Univers LT Std 55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Univers LT Std 55" panose="020B0603020202020204" pitchFamily="34" charset="0"/>
        <a:buChar char="–"/>
        <a:defRPr sz="2400" kern="1200">
          <a:solidFill>
            <a:srgbClr val="001C59"/>
          </a:solidFill>
          <a:latin typeface="Univers LT Std 55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093"/>
          </a:solidFill>
          <a:latin typeface="Univers LT Std 55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Univers LT Std 55" panose="020B0603020202020204" pitchFamily="34" charset="0"/>
        <a:buChar char="–"/>
        <a:defRPr sz="1800" kern="1200">
          <a:solidFill>
            <a:schemeClr val="tx1"/>
          </a:solidFill>
          <a:latin typeface="Univers LT Std 55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Univers LT Std 55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fld id="{791AB61E-2E6B-44C9-AA85-BEFCC1C9B2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Univers LT Std 55" panose="020B0603020202020204" pitchFamily="34" charset="0"/>
              </a:defRPr>
            </a:lvl1pPr>
          </a:lstStyle>
          <a:p>
            <a:fld id="{9F064EB1-AA73-4F06-AC58-EA3ED7859B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24" y="4135097"/>
            <a:ext cx="780588" cy="7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2" r:id="rId2"/>
    <p:sldLayoutId id="214748371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1C59"/>
          </a:solidFill>
          <a:latin typeface="Univers LT Std 45 Ligh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CB315"/>
        </a:buClr>
        <a:buFont typeface="Arial" panose="020B0604020202020204" pitchFamily="34" charset="0"/>
        <a:buChar char="•"/>
        <a:defRPr sz="2800" kern="1200">
          <a:solidFill>
            <a:srgbClr val="0072BC"/>
          </a:solidFill>
          <a:latin typeface="Univers LT Std 55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Univers LT Std 55" panose="020B0603020202020204" pitchFamily="34" charset="0"/>
        <a:buChar char="–"/>
        <a:defRPr sz="2400" kern="1200">
          <a:solidFill>
            <a:srgbClr val="001C59"/>
          </a:solidFill>
          <a:latin typeface="Univers LT Std 55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093"/>
          </a:solidFill>
          <a:latin typeface="Univers LT Std 55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Univers LT Std 55" panose="020B0603020202020204" pitchFamily="34" charset="0"/>
        <a:buChar char="–"/>
        <a:defRPr sz="1800" kern="1200">
          <a:solidFill>
            <a:schemeClr val="tx1"/>
          </a:solidFill>
          <a:latin typeface="Univers LT Std 55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Univers LT Std 55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hyperlink" Target="https://www.actuaries.org.uk/practice-areas/general-insurance/research-working-parties/general-insurance-machine-learning-reserving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uaries.org.uk/practice-areas/general-insurance/research-working-parties/general-insurance-machine-learning-reserving" TargetMode="Externa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2867897" TargetMode="External"/><Relationship Id="rId2" Type="http://schemas.openxmlformats.org/officeDocument/2006/relationships/hyperlink" Target="https://www.casact.org/education/clrs/2016/presentations/AR-1_1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rxiv.org/pdf/1804.09253.pdf" TargetMode="External"/><Relationship Id="rId5" Type="http://schemas.openxmlformats.org/officeDocument/2006/relationships/hyperlink" Target="http://campus.univ-lyon1.fr/dami/files/2017/11/Reserving.pdf" TargetMode="External"/><Relationship Id="rId4" Type="http://schemas.openxmlformats.org/officeDocument/2006/relationships/hyperlink" Target="http://www.actuaries.org/ASTIN/Documents/ASTIN_ICDML_WP_Report_final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ampus.univ-lyon1.fr/dami/files/2017/11/Reserving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Machine Learning in Reserving Working Party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92" y="2549450"/>
            <a:ext cx="5756772" cy="972592"/>
          </a:xfrm>
        </p:spPr>
        <p:txBody>
          <a:bodyPr/>
          <a:lstStyle/>
          <a:p>
            <a:r>
              <a:rPr lang="en-US" dirty="0"/>
              <a:t>Sarah MacDonnell, FIA</a:t>
            </a:r>
          </a:p>
          <a:p>
            <a:r>
              <a:rPr lang="en-US" dirty="0"/>
              <a:t>Jacqueline Friedland, FCIA, FCAS, FSA</a:t>
            </a:r>
          </a:p>
          <a:p>
            <a:r>
              <a:rPr lang="en-US" dirty="0" err="1"/>
              <a:t>Gr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dirty="0" err="1"/>
              <a:t>inne</a:t>
            </a:r>
            <a:r>
              <a:rPr lang="en-US" dirty="0"/>
              <a:t> McGuire, FIAA</a:t>
            </a:r>
          </a:p>
          <a:p>
            <a:r>
              <a:rPr lang="en-US" dirty="0"/>
              <a:t>Nigel Carpenter, FIA</a:t>
            </a:r>
          </a:p>
          <a:p>
            <a:r>
              <a:rPr lang="en-US" dirty="0"/>
              <a:t>Kevin Kuo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5E48DFFE-EFA0-44BE-8867-EC03927B5DA5}" type="datetime4">
              <a:rPr lang="en-GB"/>
              <a:pPr/>
              <a:t>02 November 2020</a:t>
            </a:fld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Why are we slow to develop techniques?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 </a:t>
            </a:r>
            <a:r>
              <a:rPr lang="en-IE" sz="1800" dirty="0" err="1"/>
              <a:t>Explainability</a:t>
            </a:r>
            <a:r>
              <a:rPr lang="en-IE" sz="1800" dirty="0"/>
              <a:t>/black box</a:t>
            </a:r>
          </a:p>
          <a:p>
            <a:pPr lvl="1"/>
            <a:r>
              <a:rPr lang="en-GB" sz="1400" dirty="0" err="1"/>
              <a:t>explainability</a:t>
            </a:r>
            <a:r>
              <a:rPr lang="en-GB" sz="1400" dirty="0"/>
              <a:t>/might create volatility - human element smooths</a:t>
            </a:r>
          </a:p>
          <a:p>
            <a:pPr lvl="1"/>
            <a:r>
              <a:rPr lang="en-GB" sz="1400" dirty="0"/>
              <a:t>if change case estimate philosophy, how deal with change, how feed in info?</a:t>
            </a:r>
          </a:p>
          <a:p>
            <a:pPr lvl="1"/>
            <a:r>
              <a:rPr lang="en-GB" sz="1400" dirty="0"/>
              <a:t>comfort around changes in methodology (internal and external stakeholders)</a:t>
            </a:r>
          </a:p>
          <a:p>
            <a:pPr lvl="1"/>
            <a:r>
              <a:rPr lang="en-GB" sz="1400" dirty="0"/>
              <a:t>need deep understanding to explain, validation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regulation: lack of transparency</a:t>
            </a:r>
          </a:p>
          <a:p>
            <a:pPr lvl="1"/>
            <a:r>
              <a:rPr lang="en-GB" sz="1400" dirty="0"/>
              <a:t>regulation: requirement to document method</a:t>
            </a:r>
          </a:p>
          <a:p>
            <a:pPr lvl="1"/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17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Insights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Individual methods are a black box, and take more time, but they give more understanding than triangles.</a:t>
            </a:r>
          </a:p>
          <a:p>
            <a:pPr marL="141674" lvl="1" indent="0">
              <a:buNone/>
            </a:pPr>
            <a:r>
              <a:rPr lang="en-GB" sz="1800" dirty="0"/>
              <a:t>   They need massive computer power, it is complicated and is a lot of work.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Triangular methods are simpler and lend themselves more to automation, there are some quick wins.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The structure of the model matters and will differ between the ML method employed. Ie what you fit is more important than the method.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74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Internal relationships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dirty="0"/>
              <a:t>ML techniques likely to be used in pricing (and claims) in the UK</a:t>
            </a:r>
          </a:p>
          <a:p>
            <a:r>
              <a:rPr lang="en-IE" sz="1800" dirty="0"/>
              <a:t>Very little collaboration on ML</a:t>
            </a:r>
          </a:p>
          <a:p>
            <a:pPr lvl="1"/>
            <a:r>
              <a:rPr lang="en-GB" sz="1400" dirty="0"/>
              <a:t>4 companies said they had data science teams</a:t>
            </a:r>
          </a:p>
          <a:p>
            <a:pPr lvl="2"/>
            <a:r>
              <a:rPr lang="en-GB" dirty="0"/>
              <a:t>but have limited collaboration with reserving</a:t>
            </a:r>
          </a:p>
          <a:p>
            <a:pPr lvl="1"/>
            <a:r>
              <a:rPr lang="en-GB" sz="1400" dirty="0"/>
              <a:t>Initiative for ML research coming from reserving teams</a:t>
            </a:r>
          </a:p>
          <a:p>
            <a:pPr lvl="2"/>
            <a:r>
              <a:rPr lang="en-GB" dirty="0"/>
              <a:t>reserving teams have quite a lot of autonomy</a:t>
            </a:r>
          </a:p>
          <a:p>
            <a:pPr lvl="2"/>
            <a:r>
              <a:rPr lang="en-GB" dirty="0"/>
              <a:t>only one company said management was engaged with ML</a:t>
            </a:r>
          </a:p>
          <a:p>
            <a:pPr lvl="1"/>
            <a:r>
              <a:rPr lang="en-GB" sz="1400" dirty="0"/>
              <a:t>Many global companies but virtually no apparent collaboration with overseas colleagues</a:t>
            </a:r>
          </a:p>
          <a:p>
            <a:endParaRPr lang="en-GB" dirty="0"/>
          </a:p>
          <a:p>
            <a:pPr lvl="1"/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151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Help from actuarial organisations?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9" y="1168003"/>
            <a:ext cx="6480967" cy="348019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IE" sz="1800" dirty="0"/>
              <a:t>Almost half were not looking to the </a:t>
            </a:r>
            <a:r>
              <a:rPr lang="en-IE" sz="1800" dirty="0" err="1"/>
              <a:t>IFoA</a:t>
            </a:r>
            <a:r>
              <a:rPr lang="en-IE" sz="1800" dirty="0"/>
              <a:t> for help</a:t>
            </a:r>
          </a:p>
          <a:p>
            <a:pPr marL="285750" indent="-285750"/>
            <a:endParaRPr lang="en-IE" sz="1800" dirty="0"/>
          </a:p>
          <a:p>
            <a:pPr marL="285750" indent="-285750"/>
            <a:r>
              <a:rPr lang="en-IE" sz="1800" dirty="0"/>
              <a:t>Specific requests</a:t>
            </a:r>
          </a:p>
          <a:p>
            <a:pPr lvl="2"/>
            <a:r>
              <a:rPr lang="en-GB" sz="1400" dirty="0"/>
              <a:t>sharing methods</a:t>
            </a:r>
          </a:p>
          <a:p>
            <a:pPr lvl="2"/>
            <a:r>
              <a:rPr lang="en-GB" sz="1400" dirty="0"/>
              <a:t>to see what other people are doing</a:t>
            </a:r>
          </a:p>
          <a:p>
            <a:pPr lvl="2"/>
            <a:r>
              <a:rPr lang="en-GB" sz="1400" dirty="0"/>
              <a:t>ideas </a:t>
            </a:r>
          </a:p>
          <a:p>
            <a:pPr lvl="2"/>
            <a:endParaRPr lang="en-GB" sz="1400" dirty="0"/>
          </a:p>
          <a:p>
            <a:pPr lvl="2"/>
            <a:r>
              <a:rPr lang="en-GB" sz="1400" dirty="0"/>
              <a:t>list of papers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2CD6CCB-580E-4DBF-B20E-15EC20C27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5771" y="2355726"/>
            <a:ext cx="5112939" cy="2436490"/>
          </a:xfrm>
        </p:spPr>
        <p:txBody>
          <a:bodyPr/>
          <a:lstStyle/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GB" dirty="0"/>
              <a:t>practical examples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GB" dirty="0"/>
              <a:t>possible use cases - </a:t>
            </a:r>
            <a:r>
              <a:rPr lang="en-GB" dirty="0" err="1"/>
              <a:t>eg</a:t>
            </a:r>
            <a:r>
              <a:rPr lang="en-GB" dirty="0"/>
              <a:t> improving segmentation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GB" dirty="0"/>
              <a:t>guides, practical, specific to motor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GB" dirty="0"/>
              <a:t>R skills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C83EB75-97DB-4395-B336-ADBF2B6C4541}"/>
              </a:ext>
            </a:extLst>
          </p:cNvPr>
          <p:cNvSpPr txBox="1">
            <a:spLocks/>
          </p:cNvSpPr>
          <p:nvPr/>
        </p:nvSpPr>
        <p:spPr>
          <a:xfrm>
            <a:off x="3998530" y="2445995"/>
            <a:ext cx="5760326" cy="26265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2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lvl="2"/>
            <a:endParaRPr lang="en-GB" sz="1013" dirty="0"/>
          </a:p>
          <a:p>
            <a:endParaRPr lang="en-IE" sz="1013" dirty="0"/>
          </a:p>
        </p:txBody>
      </p:sp>
    </p:spTree>
    <p:extLst>
      <p:ext uri="{BB962C8B-B14F-4D97-AF65-F5344CB8AC3E}">
        <p14:creationId xmlns:p14="http://schemas.microsoft.com/office/powerpoint/2010/main" val="124756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Other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IE" sz="1800" dirty="0"/>
              <a:t>Generally happy with data available</a:t>
            </a:r>
          </a:p>
          <a:p>
            <a:endParaRPr lang="en-GB" sz="1800" dirty="0"/>
          </a:p>
          <a:p>
            <a:pPr marL="285750" indent="-285750"/>
            <a:r>
              <a:rPr lang="en-GB" sz="1800" dirty="0"/>
              <a:t>Companies are becoming more used to using open source software (R and Python)</a:t>
            </a:r>
          </a:p>
          <a:p>
            <a:pPr lvl="1"/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696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Summary</a:t>
            </a:r>
            <a:endParaRPr lang="en-AU" sz="24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C871FAF7-8097-4F28-B46A-6CA0E1C32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093154"/>
              </p:ext>
            </p:extLst>
          </p:nvPr>
        </p:nvGraphicFramePr>
        <p:xfrm>
          <a:off x="1524001" y="1127234"/>
          <a:ext cx="5948855" cy="347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FFF70E9-C96D-458D-91EE-6423EA0B4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0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Next steps?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35BB8CC-EEB5-43F8-BC93-9223DA6C71BC}"/>
              </a:ext>
            </a:extLst>
          </p:cNvPr>
          <p:cNvGraphicFramePr/>
          <p:nvPr/>
        </p:nvGraphicFramePr>
        <p:xfrm>
          <a:off x="1721069" y="1176502"/>
          <a:ext cx="5365532" cy="279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D7DE86C0-EF02-46DD-8D0E-4D4C664DF3B7}"/>
              </a:ext>
            </a:extLst>
          </p:cNvPr>
          <p:cNvGraphicFramePr/>
          <p:nvPr/>
        </p:nvGraphicFramePr>
        <p:xfrm>
          <a:off x="1807780" y="4097174"/>
          <a:ext cx="5192111" cy="53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EC5AC8-32F9-4F62-8446-1E35BFA52C4A}"/>
              </a:ext>
            </a:extLst>
          </p:cNvPr>
          <p:cNvSpPr txBox="1"/>
          <p:nvPr/>
        </p:nvSpPr>
        <p:spPr>
          <a:xfrm>
            <a:off x="121445" y="4869655"/>
            <a:ext cx="889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hlinkClick r:id="rId12"/>
              </a:rPr>
              <a:t>https://www.actuaries.org.uk/practice-areas/general-insurance/research-working-parties/general-insurance-machine-learning-reserving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459832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08871-CEFC-41DD-BB86-B5238A921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275606"/>
            <a:ext cx="8291512" cy="971549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700" dirty="0">
                <a:solidFill>
                  <a:schemeClr val="accent1"/>
                </a:solidFill>
              </a:rPr>
              <a:t>Survey of Canadian Actuaries </a:t>
            </a:r>
            <a:br>
              <a:rPr lang="en-IE" sz="2700" dirty="0">
                <a:solidFill>
                  <a:schemeClr val="accent1"/>
                </a:solidFill>
              </a:rPr>
            </a:br>
            <a:r>
              <a:rPr lang="en-IE" sz="2700" dirty="0">
                <a:solidFill>
                  <a:schemeClr val="accent1"/>
                </a:solidFill>
              </a:rPr>
              <a:t>on ML in Reserving</a:t>
            </a:r>
            <a:endParaRPr lang="en-AU" sz="2700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F5B8D4-F25A-4245-9957-C5B430FDD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2355726"/>
            <a:ext cx="6121400" cy="755805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Jacqueline Friedland, FCIA, FCAS, FSA</a:t>
            </a:r>
          </a:p>
          <a:p>
            <a:r>
              <a:rPr lang="en-US" dirty="0"/>
              <a:t>Jacque.friedland@gmail.com</a:t>
            </a:r>
          </a:p>
          <a:p>
            <a:r>
              <a:rPr lang="en-US" dirty="0">
                <a:solidFill>
                  <a:schemeClr val="bg1"/>
                </a:solidFill>
              </a:rPr>
              <a:t>416-820-4741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227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Composition of Survey Respondents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400" dirty="0"/>
              <a:t>Nine insurers including</a:t>
            </a:r>
          </a:p>
          <a:p>
            <a:pPr marL="396000" lvl="1"/>
            <a:r>
              <a:rPr lang="en-IE" sz="1400" dirty="0"/>
              <a:t>Canadian and global companies </a:t>
            </a:r>
          </a:p>
          <a:p>
            <a:pPr marL="396000" lvl="1"/>
            <a:r>
              <a:rPr lang="en-IE" sz="1400" dirty="0"/>
              <a:t>One reinsurer</a:t>
            </a:r>
          </a:p>
          <a:p>
            <a:r>
              <a:rPr lang="en-IE" sz="1400" dirty="0"/>
              <a:t>Six consulting firms including</a:t>
            </a:r>
          </a:p>
          <a:p>
            <a:pPr marL="396000" lvl="1"/>
            <a:r>
              <a:rPr lang="en-IE" sz="1400" dirty="0"/>
              <a:t>Canadian and global firms</a:t>
            </a:r>
          </a:p>
          <a:p>
            <a:pPr marL="396000" lvl="1"/>
            <a:r>
              <a:rPr lang="en-IE" sz="1400" dirty="0"/>
              <a:t>Three of the big 4 accounting firms</a:t>
            </a:r>
          </a:p>
          <a:p>
            <a:r>
              <a:rPr lang="en-IE" sz="1400" dirty="0"/>
              <a:t>Three telephone interviews and twelve email responses</a:t>
            </a:r>
          </a:p>
          <a:p>
            <a:endParaRPr lang="en-IE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745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F2869-20CF-436B-A467-C0F16162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92" y="195486"/>
            <a:ext cx="8291512" cy="85725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Do you currently use any ML techniques for reserving?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6A53A-953B-4844-89A9-CF57E023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44" y="915566"/>
            <a:ext cx="8291512" cy="3480197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Where used, only on individual claims (no ML for triangles)</a:t>
            </a:r>
          </a:p>
          <a:p>
            <a:r>
              <a:rPr lang="en-IE" dirty="0"/>
              <a:t>Insurers/reinsurer</a:t>
            </a:r>
          </a:p>
          <a:p>
            <a:pPr marL="396000" lvl="1"/>
            <a:r>
              <a:rPr lang="en-IE" dirty="0"/>
              <a:t>Four replied yes, two indicated that are actively investigating/planning for later in 2020, three said no</a:t>
            </a:r>
          </a:p>
          <a:p>
            <a:pPr marL="396000" lvl="1"/>
            <a:r>
              <a:rPr lang="en-IE" dirty="0"/>
              <a:t>Used for:</a:t>
            </a:r>
          </a:p>
          <a:p>
            <a:pPr marL="540000" lvl="2"/>
            <a:r>
              <a:rPr lang="en-IE" dirty="0"/>
              <a:t>Booking of reserves by one insurer</a:t>
            </a:r>
          </a:p>
          <a:p>
            <a:pPr marL="540000" lvl="2"/>
            <a:r>
              <a:rPr lang="en-IE" dirty="0"/>
              <a:t>Insight but not booking by three insurers</a:t>
            </a:r>
          </a:p>
          <a:p>
            <a:pPr marL="540000" lvl="2"/>
            <a:r>
              <a:rPr lang="en-IE" dirty="0"/>
              <a:t>Allocation of IBNER at policy level by one insurer</a:t>
            </a:r>
          </a:p>
          <a:p>
            <a:r>
              <a:rPr lang="en-AU" dirty="0"/>
              <a:t>Consultants</a:t>
            </a:r>
          </a:p>
          <a:p>
            <a:pPr marL="396000" lvl="1"/>
            <a:r>
              <a:rPr lang="en-AU" dirty="0"/>
              <a:t>Two replied yes, and four said no </a:t>
            </a:r>
          </a:p>
          <a:p>
            <a:pPr marL="396000" lvl="1"/>
            <a:r>
              <a:rPr lang="en-AU" dirty="0"/>
              <a:t>One indicated in use for R&amp;D purposes not client engagements</a:t>
            </a:r>
          </a:p>
          <a:p>
            <a:r>
              <a:rPr lang="en-AU" dirty="0"/>
              <a:t>Types of methods used include: GLM, boost, Taylor McGuire, and operational time models</a:t>
            </a:r>
          </a:p>
        </p:txBody>
      </p:sp>
    </p:spTree>
    <p:extLst>
      <p:ext uri="{BB962C8B-B14F-4D97-AF65-F5344CB8AC3E}">
        <p14:creationId xmlns:p14="http://schemas.microsoft.com/office/powerpoint/2010/main" val="415973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44" y="301718"/>
            <a:ext cx="8291512" cy="85725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The ML in Reserving working party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800" dirty="0"/>
          </a:p>
          <a:p>
            <a:pPr marL="285750" indent="-285750"/>
            <a:r>
              <a:rPr lang="en-IE" sz="1800" dirty="0"/>
              <a:t> No easy answers</a:t>
            </a:r>
            <a:endParaRPr lang="en-IE" sz="1600" dirty="0"/>
          </a:p>
          <a:p>
            <a:pPr marL="285750" indent="-285750"/>
            <a:r>
              <a:rPr lang="en-IE" sz="1800" dirty="0"/>
              <a:t> Why bother?</a:t>
            </a:r>
          </a:p>
          <a:p>
            <a:pPr marL="285750" indent="-285750"/>
            <a:r>
              <a:rPr lang="en-IE" sz="1800" dirty="0"/>
              <a:t> How can we help?</a:t>
            </a:r>
          </a:p>
          <a:p>
            <a:pPr lvl="2"/>
            <a:r>
              <a:rPr lang="en-IE" sz="1600" dirty="0"/>
              <a:t>Research, facilitate, co-operate</a:t>
            </a:r>
            <a:endParaRPr lang="en-IE" sz="1800" dirty="0"/>
          </a:p>
          <a:p>
            <a:pPr marL="285750" indent="-285750"/>
            <a:r>
              <a:rPr lang="en-IE" sz="1800" dirty="0"/>
              <a:t> Aim to be a global hub</a:t>
            </a:r>
          </a:p>
          <a:p>
            <a:pPr lvl="2"/>
            <a:r>
              <a:rPr lang="en-IE" sz="1600" dirty="0"/>
              <a:t>Broad church</a:t>
            </a:r>
            <a:endParaRPr lang="en-IE" sz="1400" dirty="0"/>
          </a:p>
          <a:p>
            <a:pPr marL="0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564247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F2869-20CF-436B-A467-C0F16162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accent1"/>
                </a:solidFill>
              </a:rPr>
              <a:t>Use of Stochastic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6A53A-953B-4844-89A9-CF57E023C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IE" sz="1400" dirty="0"/>
              <a:t>Not discussed in terms of ML</a:t>
            </a:r>
          </a:p>
          <a:p>
            <a:pPr marL="285750" indent="-285750"/>
            <a:r>
              <a:rPr lang="en-IE" sz="1400" dirty="0"/>
              <a:t>Reported use by several insurers for provision for adverse deviation (</a:t>
            </a:r>
            <a:r>
              <a:rPr lang="en-IE" sz="1400" dirty="0" err="1"/>
              <a:t>PfAD</a:t>
            </a:r>
            <a:r>
              <a:rPr lang="en-IE" sz="1400" dirty="0"/>
              <a:t>) and IFRS 17 risk adjustment</a:t>
            </a:r>
          </a:p>
          <a:p>
            <a:pPr marL="285750" indent="-285750"/>
            <a:r>
              <a:rPr lang="en-IE" sz="1400" dirty="0"/>
              <a:t>Noted in use by three consulting firms</a:t>
            </a:r>
          </a:p>
          <a:p>
            <a:pPr marL="285750" indent="-285750"/>
            <a:r>
              <a:rPr lang="en-IE" sz="1400" dirty="0"/>
              <a:t>From personal experience in previous industry initiatives and client assignments, know that stochastic methods are also used in Canada (by insurers/reinsurers and consulting firms) for financial condition testing (FCT), formerly dynamic capital adequacy testing (DCAT) </a:t>
            </a:r>
          </a:p>
        </p:txBody>
      </p:sp>
    </p:spTree>
    <p:extLst>
      <p:ext uri="{BB962C8B-B14F-4D97-AF65-F5344CB8AC3E}">
        <p14:creationId xmlns:p14="http://schemas.microsoft.com/office/powerpoint/2010/main" val="80040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F2869-20CF-436B-A467-C0F16162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accent1"/>
                </a:solidFill>
              </a:rPr>
              <a:t>Do you have contact with other areas of the business that might be using ML techniques?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6A53A-953B-4844-89A9-CF57E023C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IE" sz="1400" dirty="0"/>
              <a:t>All nine insurers noted other teams within their companies that are using ML (particularly pricing, claims, and analytics)</a:t>
            </a:r>
          </a:p>
          <a:p>
            <a:pPr marL="285750" indent="-285750"/>
            <a:r>
              <a:rPr lang="en-IE" sz="1400" dirty="0"/>
              <a:t>Two insurers spoke of use of ML to clean data </a:t>
            </a:r>
          </a:p>
          <a:p>
            <a:pPr marL="468000" lvl="1">
              <a:buFont typeface="Courier New" panose="02070309020205020404" pitchFamily="49" charset="0"/>
              <a:buChar char="–"/>
            </a:pPr>
            <a:r>
              <a:rPr lang="en-IE" sz="1400" dirty="0"/>
              <a:t>One to identify data errors at transactional level </a:t>
            </a:r>
          </a:p>
          <a:p>
            <a:pPr marL="468000" lvl="1">
              <a:buFont typeface="Courier New" panose="02070309020205020404" pitchFamily="49" charset="0"/>
              <a:buChar char="–"/>
            </a:pPr>
            <a:r>
              <a:rPr lang="en-IE" sz="1400" dirty="0"/>
              <a:t>One to prepare data for use in ML algorithm</a:t>
            </a:r>
          </a:p>
          <a:p>
            <a:pPr marL="285750" indent="-285750"/>
            <a:r>
              <a:rPr lang="en-IE" sz="1400" dirty="0"/>
              <a:t>Five insurers noted collaboration of reserving team with other teams </a:t>
            </a:r>
          </a:p>
          <a:p>
            <a:pPr marL="285750" indent="-285750"/>
            <a:r>
              <a:rPr lang="en-IE" sz="1400" dirty="0"/>
              <a:t>Two insurers spoke of environment in which ML work is done by a development team outside of reserving, which is supported by reserving subject matter experts</a:t>
            </a:r>
          </a:p>
          <a:p>
            <a:pPr marL="285750" indent="-285750"/>
            <a:r>
              <a:rPr lang="en-IE" sz="1400" dirty="0"/>
              <a:t>Did not see similar responses from consulting firms</a:t>
            </a:r>
          </a:p>
        </p:txBody>
      </p:sp>
    </p:spTree>
    <p:extLst>
      <p:ext uri="{BB962C8B-B14F-4D97-AF65-F5344CB8AC3E}">
        <p14:creationId xmlns:p14="http://schemas.microsoft.com/office/powerpoint/2010/main" val="3372440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F2869-20CF-436B-A467-C0F16162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accent1"/>
                </a:solidFill>
              </a:rPr>
              <a:t>Do you have plans to introduce, or develop further, ML techniques for reserving?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6A53A-953B-4844-89A9-CF57E023C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400" dirty="0"/>
              <a:t>All nine insurers replied yes but with different time frames</a:t>
            </a:r>
          </a:p>
          <a:p>
            <a:pPr marL="396000" lvl="1"/>
            <a:r>
              <a:rPr lang="en-IE" sz="1400" dirty="0"/>
              <a:t>Yes but not immediately – four </a:t>
            </a:r>
          </a:p>
          <a:p>
            <a:pPr marL="396000" lvl="1"/>
            <a:r>
              <a:rPr lang="en-IE" sz="1400" dirty="0"/>
              <a:t>Yes currently investigating with plans for later in 2020 – two </a:t>
            </a:r>
          </a:p>
          <a:p>
            <a:pPr marL="396000" lvl="1"/>
            <a:r>
              <a:rPr lang="en-IE" sz="1400" dirty="0"/>
              <a:t>Yes with no further comments – two </a:t>
            </a:r>
          </a:p>
          <a:p>
            <a:pPr marL="396000" lvl="1"/>
            <a:r>
              <a:rPr lang="en-IE" sz="1400" dirty="0"/>
              <a:t>Yes with much activity extending to other coverages and provinces – one </a:t>
            </a:r>
          </a:p>
          <a:p>
            <a:r>
              <a:rPr lang="en-IE" sz="1400" dirty="0"/>
              <a:t>In responding,</a:t>
            </a:r>
          </a:p>
          <a:p>
            <a:pPr marL="396000" lvl="1"/>
            <a:r>
              <a:rPr lang="en-IE" sz="1400" dirty="0"/>
              <a:t>Two insurers with most advanced use are focused on Ontario personal auto </a:t>
            </a:r>
          </a:p>
          <a:p>
            <a:pPr marL="396000" lvl="1"/>
            <a:r>
              <a:rPr lang="en-IE" sz="1400" dirty="0"/>
              <a:t>Two insurers noted challenges with application to commercial lines</a:t>
            </a:r>
          </a:p>
          <a:p>
            <a:r>
              <a:rPr lang="en-IE" sz="1400" dirty="0"/>
              <a:t>Only one consulting firm replied yes</a:t>
            </a:r>
          </a:p>
          <a:p>
            <a:r>
              <a:rPr lang="en-IE" sz="1400" dirty="0"/>
              <a:t>One consulting firm noted current priority focus on IFRS 17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3884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F2869-20CF-436B-A467-C0F16162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accent1"/>
                </a:solidFill>
              </a:rPr>
              <a:t>What barriers have you faced in the use of ML for reserving? Insurers’ Responses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6A53A-953B-4844-89A9-CF57E023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2" y="1275606"/>
            <a:ext cx="8291512" cy="3480197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IE" sz="1400" dirty="0"/>
              <a:t>Insufficient IT platforms – response: upgraded systems capabilities</a:t>
            </a:r>
          </a:p>
          <a:p>
            <a:pPr marL="285750" indent="-285750"/>
            <a:r>
              <a:rPr lang="en-IE" sz="1400" dirty="0"/>
              <a:t>Massive change as implications to so many stakeholders internal and external to company – response: formal change management program including steering committee and buy-in of senior management</a:t>
            </a:r>
          </a:p>
          <a:p>
            <a:pPr marL="285750" indent="-285750"/>
            <a:r>
              <a:rPr lang="en-IE" sz="1400" dirty="0"/>
              <a:t>Need for speed in work associated with reserving and financial reporting deadlines – response: adjusted design of ML model</a:t>
            </a:r>
          </a:p>
          <a:p>
            <a:pPr marL="285750" indent="-285750"/>
            <a:r>
              <a:rPr lang="en-IE" sz="1400" dirty="0"/>
              <a:t>Challenges in communications as difficult to explain methods and differences in results between traditional and ML techniques leads to</a:t>
            </a:r>
          </a:p>
          <a:p>
            <a:pPr marL="468000" lvl="1"/>
            <a:r>
              <a:rPr lang="en-IE" sz="1400" dirty="0"/>
              <a:t>Lack of acceptance of results and default to traditional methods </a:t>
            </a:r>
          </a:p>
          <a:p>
            <a:pPr marL="468000" lvl="1"/>
            <a:r>
              <a:rPr lang="en-IE" sz="1400" dirty="0"/>
              <a:t>Use of ML for insight instead of booking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4365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F2869-20CF-436B-A467-C0F16162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accent1"/>
                </a:solidFill>
              </a:rPr>
              <a:t>What barriers have you faced in the use of ML for reserving? Insurers’ Responses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6A53A-953B-4844-89A9-CF57E023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2" y="1356771"/>
            <a:ext cx="8291512" cy="3480197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IE" sz="1400" dirty="0"/>
              <a:t>Difficult to articulate cost/benefit unless linked to resource reduction, hard to demonstrate value in reserving area</a:t>
            </a:r>
          </a:p>
          <a:p>
            <a:pPr marL="285750" indent="-285750"/>
            <a:r>
              <a:rPr lang="en-IE" sz="1400" dirty="0"/>
              <a:t>Resource constraints</a:t>
            </a:r>
          </a:p>
          <a:p>
            <a:pPr marL="468000" lvl="1"/>
            <a:r>
              <a:rPr lang="en-IE" sz="1400" dirty="0"/>
              <a:t>Always other demands that take priority (e.g., IFRS 17, COVID-19)</a:t>
            </a:r>
          </a:p>
          <a:p>
            <a:pPr marL="468000" lvl="1"/>
            <a:r>
              <a:rPr lang="en-IE" sz="1400" dirty="0"/>
              <a:t>Lack of resources with familiarity in ML methods</a:t>
            </a:r>
          </a:p>
          <a:p>
            <a:pPr marL="468000" lvl="1"/>
            <a:r>
              <a:rPr lang="en-IE" sz="1400" dirty="0"/>
              <a:t>Even when there are expert ML resources, there are higher priorities than reserving</a:t>
            </a:r>
          </a:p>
          <a:p>
            <a:pPr marL="285750" indent="-285750"/>
            <a:r>
              <a:rPr lang="en-IE" sz="1400" dirty="0"/>
              <a:t>View that there are more gains to be seen in activities related to automation than in ML</a:t>
            </a:r>
          </a:p>
          <a:p>
            <a:pPr marL="285750" indent="-285750"/>
            <a:r>
              <a:rPr lang="en-IE" sz="1400" dirty="0"/>
              <a:t>Surprising absence of comments by insurers related to data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1467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F2869-20CF-436B-A467-C0F16162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accent1"/>
                </a:solidFill>
              </a:rPr>
              <a:t>What barriers have you faced in the use of ML for reserving? Responses of Consultants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6A53A-953B-4844-89A9-CF57E023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2" y="1275606"/>
            <a:ext cx="8291512" cy="3480197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IE" sz="1400" dirty="0"/>
              <a:t>Detailed data requirements – availability of granular and consistent data</a:t>
            </a:r>
          </a:p>
          <a:p>
            <a:pPr marL="285750" indent="-285750"/>
            <a:r>
              <a:rPr lang="en-IE" sz="1400" dirty="0"/>
              <a:t>Ongoing need for/use of emergence patterns (reporting and paid)</a:t>
            </a:r>
          </a:p>
          <a:p>
            <a:pPr marL="285750" indent="-285750"/>
            <a:r>
              <a:rPr lang="en-IE" sz="1400" dirty="0"/>
              <a:t>Requirements to produce exhibits that support analysis </a:t>
            </a:r>
          </a:p>
          <a:p>
            <a:pPr marL="285750" indent="-285750"/>
            <a:r>
              <a:rPr lang="en-IE" sz="1400" dirty="0"/>
              <a:t>Challenge of finding most appropriate use of ML and how it fits best within reserving governance framework, such as</a:t>
            </a:r>
          </a:p>
          <a:p>
            <a:pPr marL="468000" lvl="1"/>
            <a:r>
              <a:rPr lang="en-IE" sz="1400" dirty="0"/>
              <a:t>Segmentation</a:t>
            </a:r>
          </a:p>
          <a:p>
            <a:pPr marL="468000" lvl="1"/>
            <a:r>
              <a:rPr lang="en-IE" sz="1400" dirty="0"/>
              <a:t>Making selections</a:t>
            </a:r>
          </a:p>
          <a:p>
            <a:pPr marL="468000" lvl="1"/>
            <a:r>
              <a:rPr lang="en-IE" sz="1400" dirty="0"/>
              <a:t>Scenario testing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4621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F2869-20CF-436B-A467-C0F16162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92" y="286985"/>
            <a:ext cx="8291512" cy="85725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accent1"/>
                </a:solidFill>
              </a:rPr>
              <a:t>Is there any work in this area you are aware of that might be relevant to our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6A53A-953B-4844-89A9-CF57E023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2" y="1203598"/>
            <a:ext cx="8291512" cy="3480197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z="1400" dirty="0" err="1"/>
              <a:t>Baudry</a:t>
            </a:r>
            <a:r>
              <a:rPr lang="en-CA" sz="1400" dirty="0"/>
              <a:t> and Robert, 2017 and 2019</a:t>
            </a:r>
          </a:p>
          <a:p>
            <a:pPr lvl="0"/>
            <a:r>
              <a:rPr lang="en-CA" sz="1400" dirty="0"/>
              <a:t>Wüthrich, Mario V, 2018</a:t>
            </a:r>
          </a:p>
          <a:p>
            <a:pPr lvl="0"/>
            <a:r>
              <a:rPr lang="en-CA" sz="1400" dirty="0"/>
              <a:t>Duval, Pigeon, 2019</a:t>
            </a:r>
          </a:p>
          <a:p>
            <a:pPr lvl="0"/>
            <a:r>
              <a:rPr lang="en-CA" sz="1400" dirty="0"/>
              <a:t>De </a:t>
            </a:r>
            <a:r>
              <a:rPr lang="en-CA" sz="1400" dirty="0" err="1"/>
              <a:t>Virgilis</a:t>
            </a:r>
            <a:r>
              <a:rPr lang="en-CA" sz="1400" dirty="0"/>
              <a:t>, </a:t>
            </a:r>
            <a:r>
              <a:rPr lang="en-CA" sz="1400" dirty="0" err="1"/>
              <a:t>Cerqueti</a:t>
            </a:r>
            <a:r>
              <a:rPr lang="en-CA" sz="1400" dirty="0"/>
              <a:t>, 2020</a:t>
            </a:r>
          </a:p>
          <a:p>
            <a:pPr lvl="0"/>
            <a:r>
              <a:rPr lang="en-CA" sz="1400" dirty="0" err="1"/>
              <a:t>Kuo</a:t>
            </a:r>
            <a:r>
              <a:rPr lang="en-CA" sz="1400" dirty="0"/>
              <a:t>, 2019</a:t>
            </a:r>
          </a:p>
          <a:p>
            <a:r>
              <a:rPr lang="en-CA" sz="1400" dirty="0"/>
              <a:t>Poon, 2019</a:t>
            </a:r>
          </a:p>
          <a:p>
            <a:pPr lvl="0"/>
            <a:r>
              <a:rPr lang="en-CA" sz="1400" dirty="0"/>
              <a:t>UQAM, Mathieu Pigeon</a:t>
            </a:r>
          </a:p>
          <a:p>
            <a:pPr lvl="0"/>
            <a:r>
              <a:rPr lang="en-CA" sz="1400" dirty="0"/>
              <a:t>ASTIN </a:t>
            </a:r>
            <a:r>
              <a:rPr lang="en-CA" sz="1400" i="1" dirty="0"/>
              <a:t>ML and Traditional Methods Synergy in Non-Life Reserving</a:t>
            </a:r>
            <a:r>
              <a:rPr lang="en-CA" sz="1400" dirty="0"/>
              <a:t>  </a:t>
            </a:r>
          </a:p>
          <a:p>
            <a:pPr lvl="0"/>
            <a:r>
              <a:rPr lang="en-CA" sz="1400" dirty="0"/>
              <a:t>All recommendations provided by insurers, none offered by consultants</a:t>
            </a:r>
          </a:p>
          <a:p>
            <a:pPr lvl="0"/>
            <a:r>
              <a:rPr lang="en-CA" sz="1400" dirty="0"/>
              <a:t>Two insurers mentioned partnerships with universities for ML work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6176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F2869-20CF-436B-A467-C0F16162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92" y="195486"/>
            <a:ext cx="8291512" cy="85725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accent1"/>
                </a:solidFill>
              </a:rPr>
              <a:t>What would you like to see to help develop your knowledge or use of ML?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6A53A-953B-4844-89A9-CF57E023C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CA" sz="1900" dirty="0"/>
              <a:t>Similar comments from insurers, reinsurer and consultants</a:t>
            </a:r>
          </a:p>
          <a:p>
            <a:pPr marL="342900" indent="-342900"/>
            <a:r>
              <a:rPr lang="en-CA" sz="1900" dirty="0"/>
              <a:t>Use cases and examples of successful real world applications, including</a:t>
            </a:r>
          </a:p>
          <a:p>
            <a:pPr marL="540000" lvl="1"/>
            <a:r>
              <a:rPr lang="en-CA" sz="1900" dirty="0"/>
              <a:t>Code </a:t>
            </a:r>
          </a:p>
          <a:p>
            <a:pPr marL="540000" lvl="1"/>
            <a:r>
              <a:rPr lang="en-CA" sz="1900" dirty="0"/>
              <a:t>Advantages and disadvantages</a:t>
            </a:r>
          </a:p>
          <a:p>
            <a:pPr marL="540000" lvl="1"/>
            <a:r>
              <a:rPr lang="en-CA" sz="1900" dirty="0"/>
              <a:t>Approaches used and challenges faced</a:t>
            </a:r>
          </a:p>
          <a:p>
            <a:pPr marL="540000" lvl="1"/>
            <a:r>
              <a:rPr lang="en-CA" sz="1900" dirty="0"/>
              <a:t>Proper attention to shortcomings and difficulties to overcome (“avoid the sales pitch”)</a:t>
            </a:r>
          </a:p>
          <a:p>
            <a:pPr marL="342900" indent="-342900"/>
            <a:r>
              <a:rPr lang="en-CA" sz="1900" dirty="0"/>
              <a:t>Discussions of interpretability of results</a:t>
            </a:r>
          </a:p>
          <a:p>
            <a:pPr marL="342900" indent="-342900"/>
            <a:r>
              <a:rPr lang="en-CA" sz="1900" dirty="0"/>
              <a:t>Highlighting important variables that significantly influence results, especially for individual claims reserving methods</a:t>
            </a:r>
          </a:p>
          <a:p>
            <a:pPr marL="342900" indent="-342900"/>
            <a:r>
              <a:rPr lang="en-CA" sz="1900" dirty="0"/>
              <a:t>ML methods for late reported claims (pure IBNR)</a:t>
            </a:r>
          </a:p>
          <a:p>
            <a:pPr marL="342900" indent="-342900"/>
            <a:r>
              <a:rPr lang="en-CA" sz="1900" dirty="0"/>
              <a:t>Roadmap for how to move from (a) not using ML to (b) using some input from ML to (c) full implementation of ML</a:t>
            </a:r>
          </a:p>
          <a:p>
            <a:pPr marL="342900" indent="-342900"/>
            <a:r>
              <a:rPr lang="en-CA" sz="1900" dirty="0"/>
              <a:t>Focus on the practical (much theory available)</a:t>
            </a:r>
          </a:p>
          <a:p>
            <a:pPr marL="342900" indent="-342900"/>
            <a:r>
              <a:rPr lang="en-CA" sz="1900" dirty="0"/>
              <a:t>Tutorials, simple examples that outline the steps of a ML algorithm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2208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F2869-20CF-436B-A467-C0F16162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92" y="195486"/>
            <a:ext cx="8291512" cy="85725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accent1"/>
                </a:solidFill>
              </a:rPr>
              <a:t>How happy are you with the data you have available that would allow you to apply ML techniques?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6A53A-953B-4844-89A9-CF57E023C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z="1500" dirty="0"/>
              <a:t>Answers differ by insurers, reinsurer, and consultants</a:t>
            </a:r>
          </a:p>
          <a:p>
            <a:r>
              <a:rPr lang="en-CA" sz="1500" dirty="0"/>
              <a:t>Surprising number of insurers generally satisfied with data available</a:t>
            </a:r>
          </a:p>
          <a:p>
            <a:pPr lvl="0"/>
            <a:r>
              <a:rPr lang="en-CA" sz="1500" dirty="0"/>
              <a:t>Insurers split on satisfaction with data</a:t>
            </a:r>
          </a:p>
          <a:p>
            <a:pPr lvl="1"/>
            <a:r>
              <a:rPr lang="en-CA" sz="1500" dirty="0"/>
              <a:t>High quality, rich data available, particularly from newer claims platforms (e.g., Guidewire)</a:t>
            </a:r>
          </a:p>
          <a:p>
            <a:pPr lvl="1"/>
            <a:r>
              <a:rPr lang="en-CA" sz="1500" dirty="0"/>
              <a:t>Legacy systems and systems from acquisitions can present issues</a:t>
            </a:r>
          </a:p>
          <a:p>
            <a:pPr lvl="1"/>
            <a:r>
              <a:rPr lang="en-CA" sz="1500" dirty="0"/>
              <a:t>Greater challenges cited with data for commercial lines vs. personal auto</a:t>
            </a:r>
          </a:p>
          <a:p>
            <a:r>
              <a:rPr lang="en-CA" sz="1500" dirty="0"/>
              <a:t>Reinsurer further removed from source data but nevertheless progressing on ML</a:t>
            </a:r>
          </a:p>
          <a:p>
            <a:r>
              <a:rPr lang="en-CA" sz="1500" dirty="0"/>
              <a:t>Consultants responded more often about limited volume and quality of data </a:t>
            </a:r>
          </a:p>
          <a:p>
            <a:pPr lvl="1"/>
            <a:r>
              <a:rPr lang="en-CA" sz="1500" dirty="0"/>
              <a:t>Three issues related to data: </a:t>
            </a:r>
          </a:p>
          <a:p>
            <a:pPr lvl="2"/>
            <a:r>
              <a:rPr lang="en-CA" sz="1500" dirty="0"/>
              <a:t>Quality of rich data, consistency of data over time, ability to access data quickly and cost efficiently</a:t>
            </a:r>
          </a:p>
          <a:p>
            <a:pPr lvl="2"/>
            <a:r>
              <a:rPr lang="en-CA" sz="1500" dirty="0"/>
              <a:t>Few insurers have all three</a:t>
            </a:r>
          </a:p>
          <a:p>
            <a:pPr lvl="1"/>
            <a:r>
              <a:rPr lang="en-CA" sz="1500" dirty="0"/>
              <a:t>Commented on cost-sensitivity of client engagements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0181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F2869-20CF-436B-A467-C0F16162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accent1"/>
                </a:solidFill>
              </a:rPr>
              <a:t>Focus on Data Quality – Insurers’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6A53A-953B-4844-89A9-CF57E023C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</a:pPr>
            <a:r>
              <a:rPr lang="en-CA" sz="1400" dirty="0"/>
              <a:t>Data availability is just one step in data journey</a:t>
            </a:r>
          </a:p>
          <a:p>
            <a:pPr marL="342900" indent="-342900">
              <a:lnSpc>
                <a:spcPct val="80000"/>
              </a:lnSpc>
            </a:pPr>
            <a:r>
              <a:rPr lang="en-CA" sz="1400" dirty="0"/>
              <a:t>Many insurers spoke of quality with a focus on data entry of Claims function</a:t>
            </a:r>
          </a:p>
          <a:p>
            <a:pPr marL="342900" indent="-342900">
              <a:lnSpc>
                <a:spcPct val="80000"/>
              </a:lnSpc>
            </a:pPr>
            <a:r>
              <a:rPr lang="en-CA" sz="1400" dirty="0"/>
              <a:t>Quality is key from point of entry</a:t>
            </a:r>
          </a:p>
          <a:p>
            <a:pPr marL="342900" indent="-342900">
              <a:lnSpc>
                <a:spcPct val="80000"/>
              </a:lnSpc>
            </a:pPr>
            <a:r>
              <a:rPr lang="en-CA" sz="1400" dirty="0"/>
              <a:t>One respondent stated that insurers need to “implement a data driven culture where accuracy of entered data primes above productivity metrics”</a:t>
            </a:r>
          </a:p>
          <a:p>
            <a:pPr marL="342900" indent="-342900">
              <a:lnSpc>
                <a:spcPct val="80000"/>
              </a:lnSpc>
            </a:pPr>
            <a:endParaRPr lang="en-CA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689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DDD25-5915-417A-9AFD-9EC13191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Agenda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64F67-6524-49E3-A82F-209077D02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IE" sz="1800" dirty="0"/>
              <a:t>Survey of reserving actuaries on ML in reserving</a:t>
            </a:r>
          </a:p>
          <a:p>
            <a:pPr lvl="1"/>
            <a:r>
              <a:rPr lang="en-IE" sz="1400" dirty="0"/>
              <a:t>UK – Sarah MacDonnell</a:t>
            </a:r>
          </a:p>
          <a:p>
            <a:pPr lvl="1"/>
            <a:r>
              <a:rPr lang="en-IE" sz="1400" dirty="0"/>
              <a:t>Canada – Jacque Friedland</a:t>
            </a:r>
            <a:endParaRPr lang="en-IE" sz="1600" dirty="0"/>
          </a:p>
          <a:p>
            <a:pPr marL="285750" indent="-285750"/>
            <a:r>
              <a:rPr lang="en-IE" sz="1800" dirty="0"/>
              <a:t>Foundations Workstream</a:t>
            </a:r>
          </a:p>
          <a:p>
            <a:pPr lvl="1"/>
            <a:r>
              <a:rPr lang="en-IE" sz="1400" dirty="0"/>
              <a:t>Gr</a:t>
            </a:r>
            <a:r>
              <a:rPr lang="el-GR" sz="1400" dirty="0">
                <a:cs typeface="Times New Roman" panose="02020603050405020304" pitchFamily="18" charset="0"/>
              </a:rPr>
              <a:t>á</a:t>
            </a:r>
            <a:r>
              <a:rPr lang="en-IE" sz="1400" dirty="0" err="1"/>
              <a:t>inne</a:t>
            </a:r>
            <a:r>
              <a:rPr lang="en-IE" sz="1400" dirty="0"/>
              <a:t> McGuire</a:t>
            </a:r>
            <a:endParaRPr lang="en-IE" sz="1600" dirty="0"/>
          </a:p>
          <a:p>
            <a:pPr marL="285750" indent="-285750"/>
            <a:r>
              <a:rPr lang="en-IE" sz="1800" dirty="0"/>
              <a:t>Advanced paper walkthrough</a:t>
            </a:r>
          </a:p>
          <a:p>
            <a:pPr lvl="1"/>
            <a:r>
              <a:rPr lang="en-IE" sz="1400" dirty="0"/>
              <a:t>Nigel Carpenter</a:t>
            </a:r>
            <a:endParaRPr lang="en-IE" sz="1800" dirty="0"/>
          </a:p>
          <a:p>
            <a:pPr marL="285750" indent="-285750"/>
            <a:r>
              <a:rPr lang="en-IE" sz="1800" dirty="0"/>
              <a:t>Super brief annotated bibliography of neural net + reserving papers</a:t>
            </a:r>
          </a:p>
          <a:p>
            <a:pPr lvl="1"/>
            <a:r>
              <a:rPr lang="en-IE" sz="1400" dirty="0"/>
              <a:t>Kevin Kuo</a:t>
            </a:r>
            <a:endParaRPr lang="en-IE" sz="1800" dirty="0"/>
          </a:p>
          <a:p>
            <a:endParaRPr lang="en-IE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6105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F2869-20CF-436B-A467-C0F16162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chemeClr val="accent1"/>
                </a:solidFill>
              </a:rPr>
              <a:t>What is your organization’s attitude to using open source software such as R and Python?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6A53A-953B-4844-89A9-CF57E023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2" y="1275606"/>
            <a:ext cx="8291512" cy="3480197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</a:pPr>
            <a:r>
              <a:rPr lang="en-CA" sz="1400" dirty="0"/>
              <a:t>Most insurers and consultants open to use of open source software</a:t>
            </a:r>
          </a:p>
          <a:p>
            <a:pPr marL="342900" indent="-342900">
              <a:lnSpc>
                <a:spcPct val="80000"/>
              </a:lnSpc>
            </a:pPr>
            <a:r>
              <a:rPr lang="en-CA" sz="1400" dirty="0"/>
              <a:t>Several insurers noted issues of security and governance (including need for vetting by IT) that must be addressed for use of open source software</a:t>
            </a:r>
          </a:p>
          <a:p>
            <a:pPr marL="342900" lvl="0" indent="-342900">
              <a:lnSpc>
                <a:spcPct val="80000"/>
              </a:lnSpc>
            </a:pPr>
            <a:r>
              <a:rPr lang="en-CA" sz="1400" dirty="0"/>
              <a:t>Some insurers have established dedicated environment</a:t>
            </a:r>
          </a:p>
          <a:p>
            <a:pPr marL="540000" lvl="1"/>
            <a:r>
              <a:rPr lang="en-CA" sz="1400" dirty="0"/>
              <a:t>Operations with open source code separated from other company operations</a:t>
            </a:r>
          </a:p>
          <a:p>
            <a:pPr marL="540000" lvl="1"/>
            <a:r>
              <a:rPr lang="en-CA" sz="1400" dirty="0"/>
              <a:t>For one insurer, data must be anonymized for use in this separated space</a:t>
            </a:r>
          </a:p>
          <a:p>
            <a:pPr marL="342900" indent="-342900">
              <a:lnSpc>
                <a:spcPct val="80000"/>
              </a:lnSpc>
            </a:pPr>
            <a:r>
              <a:rPr lang="en-CA" sz="1400" dirty="0"/>
              <a:t>Only one consultant noted preference for commercial software that offers dedicated training and support</a:t>
            </a:r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1889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08871-CEFC-41DD-BB86-B5238A921C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700" dirty="0">
                <a:solidFill>
                  <a:schemeClr val="accent1"/>
                </a:solidFill>
              </a:rPr>
              <a:t>Foundations Workstream</a:t>
            </a:r>
            <a:endParaRPr lang="en-AU" sz="2700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F5B8D4-F25A-4245-9957-C5B430FDD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Gr</a:t>
            </a:r>
            <a:r>
              <a:rPr lang="en-AU">
                <a:cs typeface="Times New Roman" panose="02020603050405020304" pitchFamily="18" charset="0"/>
              </a:rPr>
              <a:t>á</a:t>
            </a:r>
            <a:r>
              <a:rPr lang="en-AU"/>
              <a:t>inne McGuire FIAA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3604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701BE-5194-45A8-AD28-0800BFB3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Why?</a:t>
            </a:r>
            <a:endParaRPr lang="en-AU" sz="24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2" descr="A field of tall grass&#10;&#10;Description automatically generated">
            <a:extLst>
              <a:ext uri="{FF2B5EF4-FFF2-40B4-BE49-F238E27FC236}">
                <a16:creationId xmlns:a16="http://schemas.microsoft.com/office/drawing/2014/main" xmlns="" id="{909469E5-9D26-413C-B1FF-3A778C35A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67408"/>
            <a:ext cx="3901440" cy="2081784"/>
          </a:xfrm>
        </p:spPr>
      </p:pic>
      <p:pic>
        <p:nvPicPr>
          <p:cNvPr id="6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735CB48-7486-4D9F-A366-C108BF9A2F6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35113"/>
            <a:ext cx="3243262" cy="2717800"/>
          </a:xfrm>
        </p:spPr>
      </p:pic>
    </p:spTree>
    <p:extLst>
      <p:ext uri="{BB962C8B-B14F-4D97-AF65-F5344CB8AC3E}">
        <p14:creationId xmlns:p14="http://schemas.microsoft.com/office/powerpoint/2010/main" val="3263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B232E-A435-44AE-93B6-596D7255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92" y="51470"/>
            <a:ext cx="8291512" cy="857250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How?</a:t>
            </a:r>
            <a:endParaRPr lang="en-AU" sz="2400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6BC8EE06-2AE9-41E2-8BD9-87AD1B53A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496455"/>
            <a:ext cx="4896544" cy="41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FB942-8876-40E7-8DCA-A714CAF4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92" y="-92546"/>
            <a:ext cx="8291512" cy="857250"/>
          </a:xfrm>
        </p:spPr>
        <p:txBody>
          <a:bodyPr/>
          <a:lstStyle/>
          <a:p>
            <a:r>
              <a:rPr lang="en-IE" dirty="0"/>
              <a:t>What? – Articles on ML basics</a:t>
            </a: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4D335BC-2035-4FDE-8CBB-126333C9D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852" y="627534"/>
            <a:ext cx="5239444" cy="40206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3AA9B1-66D5-4AFB-9F0B-259417E6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02 November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B9C1EE-1C26-4808-8104-266E03BD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8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C6D0A-600E-4827-A24C-BBFC8C00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92" y="-20538"/>
            <a:ext cx="8291512" cy="857250"/>
          </a:xfrm>
        </p:spPr>
        <p:txBody>
          <a:bodyPr/>
          <a:lstStyle/>
          <a:p>
            <a:r>
              <a:rPr lang="en-IE" dirty="0"/>
              <a:t>What? – Links to learning resources</a:t>
            </a: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D673F50-C70E-4A7E-A3E5-6399E03E2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912" y="733111"/>
            <a:ext cx="3600400" cy="391508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69A2A-1BF1-49EB-902E-A3EC60B1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02 November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05FA75-AC87-4F19-83A1-4A9C5F27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577317-D1C3-4A51-8F76-C21E3C04E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02" y="771550"/>
            <a:ext cx="3100378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8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What? – Future foundational material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Introductory topics</a:t>
            </a:r>
          </a:p>
          <a:p>
            <a:pPr lvl="1"/>
            <a:r>
              <a:rPr lang="en-IE" dirty="0"/>
              <a:t>Getting started, data manipulation, data simulation</a:t>
            </a:r>
          </a:p>
          <a:p>
            <a:pPr lvl="1"/>
            <a:r>
              <a:rPr lang="en-IE" dirty="0"/>
              <a:t>Most material should be online by time of GIRO</a:t>
            </a:r>
          </a:p>
          <a:p>
            <a:r>
              <a:rPr lang="en-IE" dirty="0"/>
              <a:t>Methods</a:t>
            </a:r>
          </a:p>
          <a:p>
            <a:pPr lvl="1"/>
            <a:r>
              <a:rPr lang="en-IE" dirty="0"/>
              <a:t>Website will be updated regularly after GIRO</a:t>
            </a:r>
          </a:p>
          <a:p>
            <a:pPr lvl="1"/>
            <a:r>
              <a:rPr lang="en-IE" dirty="0"/>
              <a:t>GLMs</a:t>
            </a:r>
          </a:p>
          <a:p>
            <a:pPr lvl="1"/>
            <a:r>
              <a:rPr lang="en-IE" dirty="0"/>
              <a:t>Regularised regression / LASSO</a:t>
            </a:r>
          </a:p>
          <a:p>
            <a:pPr lvl="1"/>
            <a:r>
              <a:rPr lang="en-IE" dirty="0"/>
              <a:t>Tree based methods (decision trees, random forests, gradient boosting)</a:t>
            </a:r>
          </a:p>
          <a:p>
            <a:pPr lvl="1"/>
            <a:r>
              <a:rPr lang="en-IE" dirty="0"/>
              <a:t>Worked examples</a:t>
            </a:r>
          </a:p>
          <a:p>
            <a:pPr indent="0">
              <a:buNone/>
            </a:pPr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9181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8A758-B1C8-46B5-9584-8A8E13B0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92" y="-92546"/>
            <a:ext cx="8291512" cy="857250"/>
          </a:xfrm>
        </p:spPr>
        <p:txBody>
          <a:bodyPr/>
          <a:lstStyle/>
          <a:p>
            <a:r>
              <a:rPr lang="en-IE" dirty="0"/>
              <a:t>What else?</a:t>
            </a: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660BC59-97AF-4AC9-9CAD-285EC0876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939" y="627534"/>
            <a:ext cx="5269341" cy="4030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78D1BA-DC3F-410A-9BA8-835AA9F8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02 November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065218-D9FF-4FF4-ACBA-28B24085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4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F2025-B0AE-4310-8F03-7AD1FCF4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Where?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98ED65-6F47-4B1D-ACC4-33C9DB5AD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https://www.actuaries.org.uk/practice-areas/general-insurance/research-working-parties/general-insurance-machine-learning-reserving</a:t>
            </a:r>
            <a:endParaRPr lang="en-AU" dirty="0"/>
          </a:p>
          <a:p>
            <a:endParaRPr lang="en-AU" dirty="0">
              <a:hlinkClick r:id="" action="ppaction://noaction"/>
            </a:endParaRPr>
          </a:p>
          <a:p>
            <a:r>
              <a:rPr lang="en-AU" dirty="0">
                <a:hlinkClick r:id="" action="ppaction://noaction"/>
              </a:rPr>
              <a:t>https://institute-and-faculty-of-actuaries.github.io/mlr-blog/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Check back regularly for new material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946EA5-130C-4AD6-9340-7D4F38C7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02 November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D2507C-2352-4EA1-9E8E-B0C59355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Advanced Paper walkthrough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Nigel Carpenter FIA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November 2020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01015" y="4801797"/>
            <a:ext cx="647700" cy="25479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D990B9C-E09A-4941-8EE5-1699664D5C7B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16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08871-CEFC-41DD-BB86-B5238A921C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700" dirty="0">
                <a:solidFill>
                  <a:schemeClr val="accent1"/>
                </a:solidFill>
              </a:rPr>
              <a:t>Survey of UK Actuaries</a:t>
            </a:r>
            <a:endParaRPr lang="en-AU" sz="2700" dirty="0">
              <a:solidFill>
                <a:schemeClr val="accent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5B9F303F-7D8E-4D7F-9C7C-245908929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523" y="2085981"/>
            <a:ext cx="6121400" cy="755805"/>
          </a:xfrm>
        </p:spPr>
        <p:txBody>
          <a:bodyPr/>
          <a:lstStyle/>
          <a:p>
            <a:r>
              <a:rPr lang="en-GB" dirty="0"/>
              <a:t>Sarah MacDonnell</a:t>
            </a:r>
          </a:p>
        </p:txBody>
      </p:sp>
    </p:spTree>
    <p:extLst>
      <p:ext uri="{BB962C8B-B14F-4D97-AF65-F5344CB8AC3E}">
        <p14:creationId xmlns:p14="http://schemas.microsoft.com/office/powerpoint/2010/main" val="277771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Context: Machine Learning in Pricing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395536" y="1059582"/>
            <a:ext cx="4104703" cy="243649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Analytic Innovation:</a:t>
            </a:r>
            <a:r>
              <a:rPr lang="en-GB" sz="1600" dirty="0"/>
              <a:t> The imperative for accurate pricing drives the development and adoption of new analytic techniques.</a:t>
            </a:r>
          </a:p>
          <a:p>
            <a:r>
              <a:rPr lang="en-GB" sz="1600" dirty="0"/>
              <a:t>GLMs used for 20 years; now universal</a:t>
            </a:r>
          </a:p>
          <a:p>
            <a:r>
              <a:rPr lang="en-GB" sz="1600" dirty="0"/>
              <a:t>GBMs starting to be adopted</a:t>
            </a:r>
          </a:p>
          <a:p>
            <a:r>
              <a:rPr lang="en-GB" sz="1600" dirty="0"/>
              <a:t>Ensembles becoming possible</a:t>
            </a:r>
          </a:p>
          <a:p>
            <a:r>
              <a:rPr lang="en-GB" sz="1600" dirty="0"/>
              <a:t>Neural Networks some way off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2020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860032" y="1059582"/>
            <a:ext cx="3816424" cy="2384357"/>
            <a:chOff x="4753834" y="1197251"/>
            <a:chExt cx="4532073" cy="2973804"/>
          </a:xfrm>
        </p:grpSpPr>
        <p:sp>
          <p:nvSpPr>
            <p:cNvPr id="66" name="Round Single Corner Rectangle 65"/>
            <p:cNvSpPr/>
            <p:nvPr/>
          </p:nvSpPr>
          <p:spPr>
            <a:xfrm>
              <a:off x="5313747" y="3350706"/>
              <a:ext cx="3373582" cy="600023"/>
            </a:xfrm>
            <a:prstGeom prst="round1Rect">
              <a:avLst/>
            </a:prstGeom>
            <a:gradFill flip="none" rotWithShape="1">
              <a:gsLst>
                <a:gs pos="0">
                  <a:schemeClr val="accent3"/>
                </a:gs>
                <a:gs pos="62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7" name="Round Single Corner Rectangle 66"/>
            <p:cNvSpPr/>
            <p:nvPr/>
          </p:nvSpPr>
          <p:spPr>
            <a:xfrm>
              <a:off x="5312677" y="2270586"/>
              <a:ext cx="3373582" cy="600023"/>
            </a:xfrm>
            <a:prstGeom prst="round1Rect">
              <a:avLst/>
            </a:prstGeom>
            <a:gradFill flip="none" rotWithShape="1">
              <a:gsLst>
                <a:gs pos="0">
                  <a:schemeClr val="accent3"/>
                </a:gs>
                <a:gs pos="62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753834" y="1275606"/>
              <a:ext cx="4532073" cy="2895449"/>
              <a:chOff x="7162357" y="3476286"/>
              <a:chExt cx="6042770" cy="2895449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7719802" y="3476286"/>
                <a:ext cx="16184" cy="275489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7734640" y="6221737"/>
                <a:ext cx="459058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reeform 74"/>
              <p:cNvSpPr/>
              <p:nvPr/>
            </p:nvSpPr>
            <p:spPr>
              <a:xfrm>
                <a:off x="8395158" y="3681876"/>
                <a:ext cx="3066883" cy="2387150"/>
              </a:xfrm>
              <a:custGeom>
                <a:avLst/>
                <a:gdLst>
                  <a:gd name="connsiteX0" fmla="*/ 0 w 2735108"/>
                  <a:gd name="connsiteY0" fmla="*/ 2387150 h 2387150"/>
                  <a:gd name="connsiteX1" fmla="*/ 954860 w 2735108"/>
                  <a:gd name="connsiteY1" fmla="*/ 1917812 h 2387150"/>
                  <a:gd name="connsiteX2" fmla="*/ 1553671 w 2735108"/>
                  <a:gd name="connsiteY2" fmla="*/ 380326 h 2387150"/>
                  <a:gd name="connsiteX3" fmla="*/ 2735108 w 2735108"/>
                  <a:gd name="connsiteY3" fmla="*/ 0 h 2387150"/>
                  <a:gd name="connsiteX4" fmla="*/ 2735108 w 2735108"/>
                  <a:gd name="connsiteY4" fmla="*/ 0 h 238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108" h="2387150">
                    <a:moveTo>
                      <a:pt x="0" y="2387150"/>
                    </a:moveTo>
                    <a:cubicBezTo>
                      <a:pt x="347957" y="2319716"/>
                      <a:pt x="695915" y="2252283"/>
                      <a:pt x="954860" y="1917812"/>
                    </a:cubicBezTo>
                    <a:cubicBezTo>
                      <a:pt x="1213805" y="1583341"/>
                      <a:pt x="1256963" y="699961"/>
                      <a:pt x="1553671" y="380326"/>
                    </a:cubicBezTo>
                    <a:cubicBezTo>
                      <a:pt x="1850379" y="60691"/>
                      <a:pt x="2735108" y="0"/>
                      <a:pt x="2735108" y="0"/>
                    </a:cubicBezTo>
                    <a:lnTo>
                      <a:pt x="2735108" y="0"/>
                    </a:lnTo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2339077" y="6002404"/>
                <a:ext cx="866050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Time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 rot="16200000">
                <a:off x="6667414" y="4476161"/>
                <a:ext cx="1482329" cy="492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Adoption rate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869155" y="4900723"/>
                <a:ext cx="1687502" cy="57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Early application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844013" y="3776113"/>
                <a:ext cx="23691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Universally used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812896" y="5565280"/>
                <a:ext cx="18629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Exploration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812896" y="4170961"/>
                <a:ext cx="1920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Robust partial</a:t>
                </a:r>
              </a:p>
              <a:p>
                <a:r>
                  <a:rPr lang="en-GB" sz="1200" b="1" dirty="0"/>
                  <a:t>application</a:t>
                </a:r>
              </a:p>
            </p:txBody>
          </p:sp>
        </p:grpSp>
        <p:sp>
          <p:nvSpPr>
            <p:cNvPr id="69" name="Round Single Corner Rectangle 68"/>
            <p:cNvSpPr/>
            <p:nvPr/>
          </p:nvSpPr>
          <p:spPr>
            <a:xfrm>
              <a:off x="5313747" y="1197251"/>
              <a:ext cx="3373582" cy="600023"/>
            </a:xfrm>
            <a:prstGeom prst="round1Rect">
              <a:avLst/>
            </a:prstGeom>
            <a:gradFill flip="none" rotWithShape="1">
              <a:gsLst>
                <a:gs pos="0">
                  <a:schemeClr val="accent3"/>
                </a:gs>
                <a:gs pos="62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926306" y="125318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2"/>
                  </a:solidFill>
                </a:rPr>
                <a:t>GLM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79085" y="242025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2"/>
                  </a:solidFill>
                </a:rPr>
                <a:t>GBM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760472" y="3407395"/>
              <a:ext cx="9268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100" b="1" dirty="0">
                  <a:solidFill>
                    <a:schemeClr val="accent2"/>
                  </a:solidFill>
                </a:rPr>
                <a:t>AI - Neural </a:t>
              </a:r>
            </a:p>
            <a:p>
              <a:pPr algn="r"/>
              <a:r>
                <a:rPr lang="en-GB" sz="1100" b="1" dirty="0">
                  <a:solidFill>
                    <a:schemeClr val="accent2"/>
                  </a:solidFill>
                </a:rPr>
                <a:t>Networks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83568" y="3627445"/>
            <a:ext cx="6441012" cy="1095026"/>
            <a:chOff x="764127" y="1656228"/>
            <a:chExt cx="7072837" cy="1401655"/>
          </a:xfrm>
        </p:grpSpPr>
        <p:grpSp>
          <p:nvGrpSpPr>
            <p:cNvPr id="84" name="Group 83"/>
            <p:cNvGrpSpPr/>
            <p:nvPr/>
          </p:nvGrpSpPr>
          <p:grpSpPr>
            <a:xfrm>
              <a:off x="764127" y="2001675"/>
              <a:ext cx="7072837" cy="1056208"/>
              <a:chOff x="1189378" y="1442245"/>
              <a:chExt cx="7072837" cy="1056208"/>
            </a:xfrm>
          </p:grpSpPr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656" y="1482896"/>
                <a:ext cx="995157" cy="624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4" descr="TwoCART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5123" y="1496211"/>
                <a:ext cx="805818" cy="588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Final pipeline.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1267" y="1508264"/>
                <a:ext cx="827294" cy="567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Image result for neural networks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1427" y="1442245"/>
                <a:ext cx="694355" cy="642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7629926" y="2079910"/>
                <a:ext cx="63228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Time</a:t>
                </a: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 flipV="1">
                <a:off x="1189378" y="2132856"/>
                <a:ext cx="6622982" cy="11034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B5CFD2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95" name="TextBox 94"/>
              <p:cNvSpPr txBox="1"/>
              <p:nvPr/>
            </p:nvSpPr>
            <p:spPr>
              <a:xfrm>
                <a:off x="4211960" y="2132856"/>
                <a:ext cx="490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Now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652744" y="2132856"/>
                <a:ext cx="2522788" cy="354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-20y                            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  <a:sym typeface="Wingdings" panose="05000000000000000000" pitchFamily="2" charset="2"/>
                  </a:rPr>
                  <a:t>      -2y  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942204" y="2143889"/>
                <a:ext cx="2228827" cy="354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      +2y               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  <a:sym typeface="Wingdings" panose="05000000000000000000" pitchFamily="2" charset="2"/>
                  </a:rPr>
                  <a:t>    +5y     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194174" y="1656228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0070C0"/>
                  </a:solidFill>
                </a:rPr>
                <a:t>GLM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09241" y="1687490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0070C0"/>
                  </a:solidFill>
                </a:rPr>
                <a:t>GBM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516243" y="1702396"/>
              <a:ext cx="9300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b="1" dirty="0">
                  <a:solidFill>
                    <a:srgbClr val="0070C0"/>
                  </a:solidFill>
                </a:rPr>
                <a:t>Ensembles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74958" y="1687491"/>
              <a:ext cx="17493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AI – </a:t>
              </a:r>
              <a:r>
                <a:rPr lang="en-GB" sz="1050" b="1" dirty="0">
                  <a:solidFill>
                    <a:srgbClr val="0070C0"/>
                  </a:solidFill>
                </a:rPr>
                <a:t>Neural </a:t>
              </a:r>
              <a:r>
                <a:rPr lang="en-GB" sz="1100" b="1" dirty="0">
                  <a:solidFill>
                    <a:srgbClr val="0070C0"/>
                  </a:solidFill>
                </a:rPr>
                <a:t>Networks</a:t>
              </a:r>
            </a:p>
          </p:txBody>
        </p:sp>
      </p:grp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1015" y="4801797"/>
            <a:ext cx="647700" cy="254794"/>
          </a:xfrm>
        </p:spPr>
        <p:txBody>
          <a:bodyPr/>
          <a:lstStyle/>
          <a:p>
            <a:fld id="{DD990B9C-E09A-4941-8EE5-1699664D5C7B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3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4427984" y="915566"/>
            <a:ext cx="407524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Reserving as a GLM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/>
              <a:t>Plenty of actuarial reserving research to show that the Chain-ladder can be formulated as a GLM.</a:t>
            </a:r>
          </a:p>
          <a:p>
            <a:endParaRPr lang="en-GB" dirty="0"/>
          </a:p>
          <a:p>
            <a:r>
              <a:rPr lang="en-GB" dirty="0"/>
              <a:t>From GI Pricing we know that Machine Learning (GBMs and Neural Networks) outperforms GLMs.</a:t>
            </a:r>
          </a:p>
          <a:p>
            <a:endParaRPr lang="en-GB" dirty="0"/>
          </a:p>
          <a:p>
            <a:r>
              <a:rPr lang="en-GB" dirty="0"/>
              <a:t>So where are all the Machine Learning in reserving papers?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0B9C-E09A-4941-8EE5-1699664D5C7B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Reserving &amp; Machine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40152" y="1113588"/>
            <a:ext cx="2746651" cy="348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69875" indent="-26987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0D2E64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0D2E64"/>
                </a:solidFill>
                <a:latin typeface="+mn-lt"/>
                <a:cs typeface="+mn-cs"/>
              </a:defRPr>
            </a:lvl2pPr>
            <a:lvl3pPr marL="1071563" indent="-174625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0D2E64"/>
                </a:solidFill>
                <a:latin typeface="+mn-lt"/>
                <a:cs typeface="+mn-cs"/>
              </a:defRPr>
            </a:lvl3pPr>
            <a:lvl4pPr marL="1433513" indent="-18256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0D2E64"/>
                </a:solidFill>
                <a:latin typeface="+mn-lt"/>
                <a:cs typeface="+mn-cs"/>
              </a:defRPr>
            </a:lvl4pPr>
            <a:lvl5pPr marL="17922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5pPr>
            <a:lvl6pPr marL="22494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fontAlgn="base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946547" algn="l"/>
              </a:tabLst>
            </a:pPr>
            <a:r>
              <a:rPr lang="en-GB" sz="1600" dirty="0">
                <a:solidFill>
                  <a:srgbClr val="3F4548"/>
                </a:solidFill>
              </a:rPr>
              <a:t>Growing number of good papers available up to 2018</a:t>
            </a:r>
          </a:p>
          <a:p>
            <a:pPr marL="0" indent="0">
              <a:buNone/>
              <a:tabLst>
                <a:tab pos="946547" algn="l"/>
              </a:tabLst>
            </a:pPr>
            <a:endParaRPr lang="en-GB" sz="1600" dirty="0">
              <a:solidFill>
                <a:srgbClr val="3F4548"/>
              </a:solidFill>
            </a:endParaRPr>
          </a:p>
          <a:p>
            <a:pPr marL="0" indent="0">
              <a:buNone/>
              <a:tabLst>
                <a:tab pos="946547" algn="l"/>
              </a:tabLst>
            </a:pPr>
            <a:r>
              <a:rPr lang="en-GB" sz="1600" dirty="0">
                <a:solidFill>
                  <a:srgbClr val="3F4548"/>
                </a:solidFill>
              </a:rPr>
              <a:t>Even more during 2019</a:t>
            </a:r>
          </a:p>
          <a:p>
            <a:pPr marL="0" indent="0">
              <a:buNone/>
              <a:tabLst>
                <a:tab pos="946547" algn="l"/>
              </a:tabLst>
            </a:pPr>
            <a:endParaRPr lang="en-GB" sz="1600" dirty="0">
              <a:solidFill>
                <a:srgbClr val="3F4548"/>
              </a:solidFill>
            </a:endParaRPr>
          </a:p>
          <a:p>
            <a:pPr marL="0" indent="0">
              <a:buNone/>
              <a:tabLst>
                <a:tab pos="946547" algn="l"/>
              </a:tabLst>
            </a:pPr>
            <a:endParaRPr lang="en-GB" sz="1600" dirty="0">
              <a:solidFill>
                <a:srgbClr val="3F4548"/>
              </a:solidFill>
            </a:endParaRPr>
          </a:p>
          <a:p>
            <a:pPr marL="0" indent="0">
              <a:buNone/>
              <a:tabLst>
                <a:tab pos="946547" algn="l"/>
              </a:tabLst>
            </a:pPr>
            <a:r>
              <a:rPr lang="en-GB" sz="1600" dirty="0">
                <a:solidFill>
                  <a:srgbClr val="3F4548"/>
                </a:solidFill>
              </a:rPr>
              <a:t>But awareness and accessibility can be difficult especially if you are new to Data Science.</a:t>
            </a:r>
          </a:p>
          <a:p>
            <a:pPr marL="0" indent="0">
              <a:buNone/>
              <a:tabLst>
                <a:tab pos="946547" algn="l"/>
              </a:tabLst>
            </a:pPr>
            <a:endParaRPr lang="en-GB" sz="1600" dirty="0">
              <a:solidFill>
                <a:srgbClr val="3F4548"/>
              </a:solidFill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395536" y="1203598"/>
          <a:ext cx="5400601" cy="3093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Date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Title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Author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Rating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Comment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2016_09</a:t>
                      </a:r>
                      <a:endParaRPr lang="en-GB" sz="11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Machine Learning Framework for Loss Reserving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KPMG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GBMs with aggregated data old</a:t>
                      </a:r>
                      <a:r>
                        <a:rPr lang="en-GB" sz="1100" baseline="0" dirty="0"/>
                        <a:t> </a:t>
                      </a:r>
                      <a:r>
                        <a:rPr lang="en-GB" sz="1100" dirty="0"/>
                        <a:t>approach to tuning and validation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2017_03</a:t>
                      </a:r>
                      <a:endParaRPr lang="en-GB" sz="11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Machine Learning in Individual Claims Reserving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3F4548"/>
                          </a:solidFill>
                        </a:rPr>
                        <a:t>WUTHRICH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Individual claim transactions with decision trees but no IBNR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11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Individual claim Development with Machine Learning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F4548"/>
                          </a:solidFill>
                        </a:rPr>
                        <a:t>ASTIN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  <a:sym typeface="Wingdings 2"/>
                        </a:rPr>
                        <a:t>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Old school Neural Networks on claim transactions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2017_12</a:t>
                      </a:r>
                      <a:endParaRPr lang="en-GB" sz="11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Non parametric individual claim reserving in insurance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F4548"/>
                          </a:solidFill>
                        </a:rPr>
                        <a:t>BAUDRY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  <a:sym typeface="Wingdings 2"/>
                        </a:rPr>
                        <a:t>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ML</a:t>
                      </a:r>
                      <a:r>
                        <a:rPr lang="en-GB" sz="1100" baseline="0" dirty="0"/>
                        <a:t> plus external data and IBNR, no code!</a:t>
                      </a:r>
                      <a:endParaRPr lang="en-GB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2018_05</a:t>
                      </a:r>
                      <a:endParaRPr lang="en-GB" sz="1100" dirty="0">
                        <a:solidFill>
                          <a:srgbClr val="3F4548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Deep Triangle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F4548"/>
                          </a:solidFill>
                        </a:rPr>
                        <a:t>KUO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  <a:sym typeface="Wingdings 2"/>
                        </a:rPr>
                        <a:t>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RNNs and code</a:t>
                      </a:r>
                      <a:r>
                        <a:rPr lang="en-GB" sz="1100" baseline="0" dirty="0"/>
                        <a:t> shared but complex!</a:t>
                      </a:r>
                      <a:endParaRPr lang="en-GB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3075806"/>
            <a:ext cx="5544616" cy="792088"/>
          </a:xfrm>
          <a:prstGeom prst="rect">
            <a:avLst/>
          </a:prstGeom>
          <a:noFill/>
          <a:ln w="5080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536" y="267494"/>
            <a:ext cx="8291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342918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685835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028751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37166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BAUDRY: Non Parametric individual claim reserving</a:t>
            </a:r>
          </a:p>
        </p:txBody>
      </p:sp>
      <p:pic>
        <p:nvPicPr>
          <p:cNvPr id="7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59582"/>
            <a:ext cx="4062239" cy="304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75732" y="1059582"/>
            <a:ext cx="4340284" cy="1254626"/>
            <a:chOff x="395536" y="1078877"/>
            <a:chExt cx="5363988" cy="170889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5536" y="1078877"/>
              <a:ext cx="3498284" cy="1708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93820" y="1078877"/>
              <a:ext cx="1865704" cy="1708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2088" y="2490223"/>
            <a:ext cx="4363928" cy="2025743"/>
          </a:xfrm>
        </p:spPr>
        <p:txBody>
          <a:bodyPr/>
          <a:lstStyle/>
          <a:p>
            <a:r>
              <a:rPr lang="en-GB" sz="1600" dirty="0" err="1"/>
              <a:t>Kaggle</a:t>
            </a:r>
            <a:r>
              <a:rPr lang="en-GB" sz="1600" dirty="0"/>
              <a:t> Master and PhD Student @ DAMI Paris.</a:t>
            </a:r>
          </a:p>
          <a:p>
            <a:r>
              <a:rPr lang="en-GB" sz="1600" dirty="0"/>
              <a:t>Expert knowledge in Machine Learning and Natural Language</a:t>
            </a:r>
          </a:p>
          <a:p>
            <a:r>
              <a:rPr lang="en-GB" sz="1600" dirty="0"/>
              <a:t>Supervisor Prof Christian Y Robert, provides Actuarial background. </a:t>
            </a:r>
          </a:p>
        </p:txBody>
      </p:sp>
    </p:spTree>
    <p:extLst>
      <p:ext uri="{BB962C8B-B14F-4D97-AF65-F5344CB8AC3E}">
        <p14:creationId xmlns:p14="http://schemas.microsoft.com/office/powerpoint/2010/main" val="1635940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536" y="267494"/>
            <a:ext cx="8291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342918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685835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028751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37166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BAUDRY: Non Parametric individual claim reserving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7193" y="1729720"/>
            <a:ext cx="3120711" cy="2066166"/>
            <a:chOff x="5632397" y="1855857"/>
            <a:chExt cx="3120711" cy="2066166"/>
          </a:xfrm>
        </p:grpSpPr>
        <p:grpSp>
          <p:nvGrpSpPr>
            <p:cNvPr id="13" name="Group 12"/>
            <p:cNvGrpSpPr/>
            <p:nvPr/>
          </p:nvGrpSpPr>
          <p:grpSpPr>
            <a:xfrm>
              <a:off x="5632397" y="1916832"/>
              <a:ext cx="523779" cy="1985799"/>
              <a:chOff x="5632397" y="1916832"/>
              <a:chExt cx="523779" cy="1985799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32397" y="1916832"/>
                <a:ext cx="253573" cy="212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33662" y="2204864"/>
                <a:ext cx="522514" cy="212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52120" y="2496201"/>
                <a:ext cx="268941" cy="212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52120" y="2780928"/>
                <a:ext cx="306081" cy="212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52120" y="3068960"/>
                <a:ext cx="338098" cy="212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49088" y="3387417"/>
                <a:ext cx="363072" cy="18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52120" y="3717032"/>
                <a:ext cx="238204" cy="185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300192" y="1855857"/>
              <a:ext cx="2452916" cy="2066166"/>
              <a:chOff x="6300192" y="1855857"/>
              <a:chExt cx="2452916" cy="206616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300192" y="1855857"/>
                <a:ext cx="13853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Underwriting date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300192" y="2132856"/>
                <a:ext cx="18998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Exposure to reserve date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300192" y="2420888"/>
                <a:ext cx="14398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Policy Risk factors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300192" y="2708920"/>
                <a:ext cx="18501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External info at UW date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300192" y="2996952"/>
                <a:ext cx="23871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External info at Occurrence date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00192" y="3368025"/>
                <a:ext cx="20537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External info at Report date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00192" y="3645024"/>
                <a:ext cx="24529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Claim history up to valuation date</a:t>
                </a:r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92" y="1168004"/>
            <a:ext cx="8425180" cy="52861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Baudry’s</a:t>
            </a:r>
            <a:r>
              <a:rPr lang="en-GB" dirty="0"/>
              <a:t> approach uses extra info beyond traditional “triangle” style claims data.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499992" y="1995686"/>
            <a:ext cx="3960440" cy="24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02417" indent="-2024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18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538190" indent="-2012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500">
                <a:solidFill>
                  <a:srgbClr val="3F4548"/>
                </a:solidFill>
                <a:latin typeface="+mn-lt"/>
                <a:cs typeface="+mn-cs"/>
              </a:defRPr>
            </a:lvl2pPr>
            <a:lvl3pPr marL="803713" indent="-1309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075189" indent="-13693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200">
                <a:solidFill>
                  <a:srgbClr val="3F4548"/>
                </a:solidFill>
                <a:latin typeface="+mn-lt"/>
                <a:cs typeface="+mn-cs"/>
              </a:defRPr>
            </a:lvl4pPr>
            <a:lvl5pPr marL="1344283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100">
                <a:solidFill>
                  <a:srgbClr val="3F4548"/>
                </a:solidFill>
                <a:latin typeface="+mn-lt"/>
                <a:cs typeface="+mn-cs"/>
              </a:defRPr>
            </a:lvl5pPr>
            <a:lvl6pPr marL="1687200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6pPr>
            <a:lvl7pPr marL="2030117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7pPr>
            <a:lvl8pPr marL="2373035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8pPr>
            <a:lvl9pPr marL="2715952" indent="-13216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1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/>
              <a:t>Explicit use of this extra data, provides opportunities…</a:t>
            </a:r>
          </a:p>
          <a:p>
            <a:pPr lvl="1"/>
            <a:r>
              <a:rPr lang="en-GB" sz="1400" kern="0" dirty="0"/>
              <a:t>for the method to give improved results</a:t>
            </a:r>
          </a:p>
          <a:p>
            <a:pPr lvl="1"/>
            <a:r>
              <a:rPr lang="en-GB" sz="1400" kern="0" dirty="0"/>
              <a:t>to aid better understanding of influences on claim development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5536" y="4081437"/>
            <a:ext cx="3553509" cy="290513"/>
            <a:chOff x="395536" y="3937421"/>
            <a:chExt cx="3553509" cy="290513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9632" y="3937421"/>
              <a:ext cx="2689413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95536" y="3939902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RBNS uses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57943" y="4034383"/>
            <a:ext cx="2634337" cy="409575"/>
            <a:chOff x="425495" y="4178399"/>
            <a:chExt cx="2634337" cy="409575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932" y="4178399"/>
              <a:ext cx="18669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425495" y="4238967"/>
              <a:ext cx="9188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IBNR uses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535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536" y="267494"/>
            <a:ext cx="8291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342918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685835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028751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37166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/>
              <a:t>BAUDRY: Notebook walkthrough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9582"/>
            <a:ext cx="69734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64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08871-CEFC-41DD-BB86-B5238A921C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700" dirty="0">
                <a:solidFill>
                  <a:schemeClr val="accent1"/>
                </a:solidFill>
              </a:rPr>
              <a:t>Super brief annotated bibliography of neural net + reserving papers</a:t>
            </a:r>
            <a:endParaRPr lang="en-AU" sz="2700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F5B8D4-F25A-4245-9957-C5B430FDD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601" y="2499742"/>
            <a:ext cx="6121400" cy="755805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Kevin </a:t>
            </a:r>
            <a:r>
              <a:rPr lang="en-AU" sz="2000" dirty="0" err="1"/>
              <a:t>Kuo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47699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3FD1D2-47B8-3048-88D1-DA81DFD2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</a:rPr>
              <a:t>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EA0D49-07E4-4D46-A150-849920E8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2017</a:t>
            </a:r>
          </a:p>
          <a:p>
            <a:pPr lvl="1"/>
            <a:r>
              <a:rPr lang="en-US" sz="1400" dirty="0"/>
              <a:t>Wüthrich, M. V. Neural Networks Applied to Chain-Ladder Reserving</a:t>
            </a:r>
          </a:p>
          <a:p>
            <a:r>
              <a:rPr lang="en-US" sz="1400" dirty="0"/>
              <a:t>2018</a:t>
            </a:r>
          </a:p>
          <a:p>
            <a:pPr lvl="1"/>
            <a:r>
              <a:rPr lang="en-US" sz="1400" dirty="0" err="1"/>
              <a:t>Kuo</a:t>
            </a:r>
            <a:r>
              <a:rPr lang="en-US" sz="1400" dirty="0"/>
              <a:t>, K. </a:t>
            </a:r>
            <a:r>
              <a:rPr lang="en-US" sz="1400" dirty="0" err="1"/>
              <a:t>DeepTriangle</a:t>
            </a:r>
            <a:r>
              <a:rPr lang="en-US" sz="1400" dirty="0"/>
              <a:t>: A deep learning approach to loss reserving.</a:t>
            </a:r>
          </a:p>
          <a:p>
            <a:pPr lvl="1"/>
            <a:r>
              <a:rPr lang="en-US" sz="1400" dirty="0" err="1"/>
              <a:t>Gabrielli</a:t>
            </a:r>
            <a:r>
              <a:rPr lang="en-US" sz="1400" dirty="0"/>
              <a:t>, A., R. Richman, and M. V. Wüthrich. Neural Network Embedding of the Over-Dispersed Poisson Reserving Model.</a:t>
            </a:r>
          </a:p>
          <a:p>
            <a:r>
              <a:rPr lang="en-US" sz="1400" dirty="0"/>
              <a:t>2019</a:t>
            </a:r>
          </a:p>
          <a:p>
            <a:pPr lvl="1"/>
            <a:r>
              <a:rPr lang="en-US" sz="1400" dirty="0" err="1"/>
              <a:t>Gabrielli</a:t>
            </a:r>
            <a:r>
              <a:rPr lang="en-US" sz="1400" dirty="0"/>
              <a:t>, A. A neural network boosted double </a:t>
            </a:r>
            <a:r>
              <a:rPr lang="en-US" sz="1400" dirty="0" err="1"/>
              <a:t>overdispersed</a:t>
            </a:r>
            <a:r>
              <a:rPr lang="en-US" sz="1400" dirty="0"/>
              <a:t> Poisson claims reserving model.</a:t>
            </a:r>
          </a:p>
          <a:p>
            <a:r>
              <a:rPr lang="en-US" sz="1400" dirty="0"/>
              <a:t>2020</a:t>
            </a:r>
          </a:p>
          <a:p>
            <a:pPr lvl="1"/>
            <a:r>
              <a:rPr lang="en-US" sz="1400" dirty="0" err="1"/>
              <a:t>Kuo</a:t>
            </a:r>
            <a:r>
              <a:rPr lang="en-US" sz="1400" dirty="0"/>
              <a:t>, K. Individual Claims Forecasting with Bayesian Mixture Density Networks.</a:t>
            </a:r>
          </a:p>
          <a:p>
            <a:pPr lvl="1"/>
            <a:r>
              <a:rPr lang="en-US" sz="1400" dirty="0"/>
              <a:t>Delong, L., M. Lindholm, and M. V. Wüthrich. Collective Reserving using Individual Claims Data.</a:t>
            </a:r>
          </a:p>
          <a:p>
            <a:pPr lvl="1"/>
            <a:r>
              <a:rPr lang="en-US" sz="1400" dirty="0" err="1"/>
              <a:t>Gabrielli</a:t>
            </a:r>
            <a:r>
              <a:rPr lang="en-US" sz="1400" dirty="0"/>
              <a:t>, A. An individual Claims Reserving Model for Reported Claims.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80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5BDAC-87E3-FB44-8B4D-2D582FC8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solidFill>
                  <a:schemeClr val="accent1"/>
                </a:solidFill>
              </a:rPr>
              <a:t>Neural Networks Applied to Chain-Ladder Reserving (Wüthrich)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5498F02-2C6E-9D49-8DEA-1F529A07D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810" y="1130024"/>
            <a:ext cx="3011520" cy="34798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AE0A6077-7C24-1B47-B25F-98C7D3D18E3E}"/>
              </a:ext>
            </a:extLst>
          </p:cNvPr>
          <p:cNvSpPr txBox="1">
            <a:spLocks/>
          </p:cNvSpPr>
          <p:nvPr/>
        </p:nvSpPr>
        <p:spPr>
          <a:xfrm>
            <a:off x="4457701" y="2400300"/>
            <a:ext cx="3578087" cy="9392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- Basically, predict age-to-age factors with a neural net</a:t>
            </a:r>
          </a:p>
        </p:txBody>
      </p:sp>
    </p:spTree>
    <p:extLst>
      <p:ext uri="{BB962C8B-B14F-4D97-AF65-F5344CB8AC3E}">
        <p14:creationId xmlns:p14="http://schemas.microsoft.com/office/powerpoint/2010/main" val="3694552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0511BF-A257-AD4D-A8BC-6104A633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accent1"/>
                </a:solidFill>
              </a:rPr>
              <a:t>DeepTriangle</a:t>
            </a:r>
            <a:r>
              <a:rPr lang="en-US" sz="2400" dirty="0">
                <a:solidFill>
                  <a:schemeClr val="accent1"/>
                </a:solidFill>
              </a:rPr>
              <a:t> (</a:t>
            </a:r>
            <a:r>
              <a:rPr lang="en-US" sz="2400" dirty="0" err="1">
                <a:solidFill>
                  <a:schemeClr val="accent1"/>
                </a:solidFill>
              </a:rPr>
              <a:t>Kuo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7287250-B0B1-764F-A6EE-691824B98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Applied to triangle data</a:t>
            </a:r>
          </a:p>
          <a:p>
            <a:r>
              <a:rPr lang="en-US" sz="1800" dirty="0"/>
              <a:t>Trained on multiple companies simultaneously</a:t>
            </a:r>
          </a:p>
          <a:p>
            <a:r>
              <a:rPr lang="en-US" sz="1800" dirty="0"/>
              <a:t>Sequence to sequence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28CF54-2775-0941-A2DA-CF3FBA4B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43758"/>
            <a:ext cx="5416690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7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UK survey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IE" sz="1800" dirty="0"/>
              <a:t>“</a:t>
            </a:r>
            <a:r>
              <a:rPr lang="en-GB" sz="1800" dirty="0"/>
              <a:t>Our starting premise is that whilst machine learning techniques are widespread in pricing, they are not being adopted ‘on the ground’ in reserving.”</a:t>
            </a:r>
          </a:p>
          <a:p>
            <a:endParaRPr lang="en-GB" dirty="0"/>
          </a:p>
          <a:p>
            <a:r>
              <a:rPr lang="en-GB" sz="1800" dirty="0"/>
              <a:t>UK personal lines (motor) companies only</a:t>
            </a:r>
            <a:endParaRPr lang="en-IE" sz="1800" dirty="0"/>
          </a:p>
          <a:p>
            <a:pPr lvl="1"/>
            <a:r>
              <a:rPr lang="en-IE" sz="1400" dirty="0"/>
              <a:t>13 respondents – representative of the sector </a:t>
            </a:r>
          </a:p>
          <a:p>
            <a:pPr lvl="1"/>
            <a:r>
              <a:rPr lang="en-IE" sz="1400" dirty="0"/>
              <a:t>Typically half hour interviews over the phone</a:t>
            </a:r>
          </a:p>
          <a:p>
            <a:endParaRPr lang="en-IE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894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13B93-E53F-1945-8E5D-CF640664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</a:rPr>
              <a:t>Neural net boosted ODP (</a:t>
            </a:r>
            <a:r>
              <a:rPr lang="en-US" sz="2400" dirty="0" err="1">
                <a:solidFill>
                  <a:schemeClr val="accent1"/>
                </a:solidFill>
              </a:rPr>
              <a:t>Gabrielli</a:t>
            </a:r>
            <a:r>
              <a:rPr lang="en-US" sz="2400" dirty="0">
                <a:solidFill>
                  <a:schemeClr val="accent1"/>
                </a:solidFill>
              </a:rPr>
              <a:t> et al.)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84A4C3A-17F4-3D46-B440-F7AF26282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0860"/>
            <a:ext cx="6293090" cy="34798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3EA5A99-4BBC-4B45-A334-0AA8E4DC1DA2}"/>
              </a:ext>
            </a:extLst>
          </p:cNvPr>
          <p:cNvSpPr txBox="1">
            <a:spLocks/>
          </p:cNvSpPr>
          <p:nvPr/>
        </p:nvSpPr>
        <p:spPr>
          <a:xfrm>
            <a:off x="5514975" y="987574"/>
            <a:ext cx="3629025" cy="41559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-    Applied to triangle data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Learns residuals of cross-classified ODP applied to paid claims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Single triangle or multiple LOBs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3389252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0E54B2-3FAA-9D4F-A571-FC264C961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85825"/>
            <a:ext cx="5810250" cy="2693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13B93-E53F-1945-8E5D-CF640664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</a:rPr>
              <a:t>Neural net boosted double ODP (</a:t>
            </a:r>
            <a:r>
              <a:rPr lang="en-US" sz="2400" dirty="0" err="1">
                <a:solidFill>
                  <a:schemeClr val="accent1"/>
                </a:solidFill>
              </a:rPr>
              <a:t>Gabrielli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3EA5A99-4BBC-4B45-A334-0AA8E4DC1DA2}"/>
              </a:ext>
            </a:extLst>
          </p:cNvPr>
          <p:cNvSpPr txBox="1">
            <a:spLocks/>
          </p:cNvSpPr>
          <p:nvPr/>
        </p:nvSpPr>
        <p:spPr>
          <a:xfrm>
            <a:off x="304800" y="3409950"/>
            <a:ext cx="7391400" cy="15734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- Also applied to triangle data</a:t>
            </a:r>
          </a:p>
          <a:p>
            <a:r>
              <a:rPr lang="en-US" sz="2000" dirty="0"/>
              <a:t>- Similar to previous work, but now learns paid amounts + claim counts simultaneously for better accuracy</a:t>
            </a:r>
          </a:p>
        </p:txBody>
      </p:sp>
    </p:spTree>
    <p:extLst>
      <p:ext uri="{BB962C8B-B14F-4D97-AF65-F5344CB8AC3E}">
        <p14:creationId xmlns:p14="http://schemas.microsoft.com/office/powerpoint/2010/main" val="12201037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13B93-E53F-1945-8E5D-CF640664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</a:rPr>
              <a:t>Individual claims forecasting w/ Bayesian MDN (</a:t>
            </a:r>
            <a:r>
              <a:rPr lang="en-US" sz="2400" dirty="0" err="1">
                <a:solidFill>
                  <a:schemeClr val="accent1"/>
                </a:solidFill>
              </a:rPr>
              <a:t>Kuo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3EA5A99-4BBC-4B45-A334-0AA8E4DC1DA2}"/>
              </a:ext>
            </a:extLst>
          </p:cNvPr>
          <p:cNvSpPr txBox="1">
            <a:spLocks/>
          </p:cNvSpPr>
          <p:nvPr/>
        </p:nvSpPr>
        <p:spPr>
          <a:xfrm>
            <a:off x="5095875" y="1134463"/>
            <a:ext cx="3419475" cy="34415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- Applied to individual claims data</a:t>
            </a:r>
          </a:p>
          <a:p>
            <a:r>
              <a:rPr lang="en-US" sz="2000" dirty="0"/>
              <a:t>- Models distributions of paid loss + recovery for future time 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7B3703-2C9C-0C4B-9BFA-DBA7152BA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268016"/>
            <a:ext cx="4319588" cy="31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979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13B93-E53F-1945-8E5D-CF640664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</a:rPr>
              <a:t>Collective reserving using individual claims data (Delong et al.)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3EA5A99-4BBC-4B45-A334-0AA8E4DC1DA2}"/>
              </a:ext>
            </a:extLst>
          </p:cNvPr>
          <p:cNvSpPr txBox="1">
            <a:spLocks/>
          </p:cNvSpPr>
          <p:nvPr/>
        </p:nvSpPr>
        <p:spPr>
          <a:xfrm>
            <a:off x="523875" y="1362075"/>
            <a:ext cx="7991475" cy="321388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- No architecture figure in paper :(</a:t>
            </a:r>
          </a:p>
          <a:p>
            <a:r>
              <a:rPr lang="en-US" sz="1800" dirty="0"/>
              <a:t>- Basically a bunch of neural nets for modeling various processes in the life of a claim</a:t>
            </a:r>
          </a:p>
          <a:p>
            <a:endParaRPr lang="en-US" sz="1800" dirty="0"/>
          </a:p>
          <a:p>
            <a:endParaRPr lang="en-US" sz="1800" dirty="0">
              <a:sym typeface="Wingdings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D4F020-7A82-9E40-94F7-542A11C74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72" y="2375689"/>
            <a:ext cx="68770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48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13B93-E53F-1945-8E5D-CF640664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</a:rPr>
              <a:t>Individual claims reserving model for reported claims (</a:t>
            </a:r>
            <a:r>
              <a:rPr lang="en-US" sz="2400" dirty="0" err="1">
                <a:solidFill>
                  <a:schemeClr val="accent1"/>
                </a:solidFill>
              </a:rPr>
              <a:t>Gabrielli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3EA5A99-4BBC-4B45-A334-0AA8E4DC1DA2}"/>
              </a:ext>
            </a:extLst>
          </p:cNvPr>
          <p:cNvSpPr txBox="1">
            <a:spLocks/>
          </p:cNvSpPr>
          <p:nvPr/>
        </p:nvSpPr>
        <p:spPr>
          <a:xfrm>
            <a:off x="5695950" y="1362075"/>
            <a:ext cx="2819400" cy="32194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ym typeface="Wingdings" pitchFamily="2" charset="2"/>
              </a:rPr>
              <a:t>- Models expected probability of payment and payment amount for each time period</a:t>
            </a:r>
          </a:p>
          <a:p>
            <a:endParaRPr lang="en-US" sz="2400" dirty="0">
              <a:sym typeface="Wingdings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B8D5DF-9718-0542-81F8-AD6E1E55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328738"/>
            <a:ext cx="51720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397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02 November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3381" y="3003802"/>
            <a:ext cx="8246269" cy="1767302"/>
          </a:xfrm>
        </p:spPr>
        <p:txBody>
          <a:bodyPr/>
          <a:lstStyle/>
          <a:p>
            <a:pPr marL="0" indent="0">
              <a:buNone/>
            </a:pPr>
            <a:r>
              <a:rPr lang="en-GB" sz="900" dirty="0"/>
              <a:t>The views expressed in this [publication/presentation] are those of invited contributors and not necessarily those of the IFoA. The IFoA do not endorse any of the views stated, nor any claims or representations made in this [publication/presentation] and accept no responsibility or liability to any person for loss or damage suffered as a consequence of their placing reliance upon any view, claim or representation made in this [publication/presentation]. </a:t>
            </a:r>
            <a:br>
              <a:rPr lang="en-GB" sz="900" dirty="0"/>
            </a:br>
            <a:endParaRPr lang="en-GB" sz="900" dirty="0"/>
          </a:p>
          <a:p>
            <a:pPr marL="0" indent="0">
              <a:buNone/>
            </a:pPr>
            <a:r>
              <a:rPr lang="en-GB" sz="900" dirty="0"/>
              <a:t>The information and expressions of opinion contained in this publication are not intended to be a comprehensive study, nor to provide actuarial advice or advice of any nature and should not be treated as a substitute for specific advice concerning individual situations. On no account may any part of this [publication/presentation] be reproduced without the written permission of the IFoA [</a:t>
            </a:r>
            <a:r>
              <a:rPr lang="en-GB" sz="900" i="1" dirty="0"/>
              <a:t>or authors, in the case of non-IFoA research</a:t>
            </a:r>
            <a:r>
              <a:rPr lang="en-GB" sz="900" dirty="0"/>
              <a:t>].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83382" y="519931"/>
            <a:ext cx="4080607" cy="1296144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4680012" y="519931"/>
            <a:ext cx="4068703" cy="1296144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39380"/>
            <a:ext cx="3730471" cy="857250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842030" y="735546"/>
            <a:ext cx="378762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36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ML in reserving – UK motor insurers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9" y="1168003"/>
            <a:ext cx="4070351" cy="3480197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IE" sz="1800" dirty="0"/>
              <a:t>No one is at the stage of embedding it as part of the reserving process</a:t>
            </a:r>
          </a:p>
          <a:p>
            <a:pPr marL="285750" indent="-285750"/>
            <a:endParaRPr lang="en-IE" sz="1800" dirty="0"/>
          </a:p>
          <a:p>
            <a:pPr lvl="1" indent="0">
              <a:buNone/>
            </a:pPr>
            <a:r>
              <a:rPr lang="en-IE" sz="1800" dirty="0"/>
              <a:t> </a:t>
            </a:r>
          </a:p>
          <a:p>
            <a:pPr marL="285750" indent="-285750"/>
            <a:r>
              <a:rPr lang="en-IE" sz="1800" dirty="0"/>
              <a:t>But everyone is keen to do something</a:t>
            </a:r>
          </a:p>
          <a:p>
            <a:pPr marL="342900" lvl="1" indent="0">
              <a:buNone/>
            </a:pPr>
            <a:endParaRPr lang="en-IE" sz="1500" dirty="0"/>
          </a:p>
          <a:p>
            <a:endParaRPr lang="en-IE" sz="1500" dirty="0"/>
          </a:p>
          <a:p>
            <a:pPr marL="0" indent="0">
              <a:buNone/>
            </a:pPr>
            <a:endParaRPr lang="en-AU" sz="15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1221BC5-2F4D-4D92-94D9-E3AC887CF7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88FF7C8F-EE64-47BF-9C54-99E08516A0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455690"/>
              </p:ext>
            </p:extLst>
          </p:nvPr>
        </p:nvGraphicFramePr>
        <p:xfrm>
          <a:off x="4067945" y="1130326"/>
          <a:ext cx="4618856" cy="351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2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Why so much interest?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dirty="0"/>
              <a:t>Deeper understanding</a:t>
            </a:r>
          </a:p>
          <a:p>
            <a:pPr lvl="1"/>
            <a:r>
              <a:rPr lang="en-GB" sz="1400" dirty="0"/>
              <a:t>benefit is outside of reserving and estimate itself, </a:t>
            </a:r>
            <a:r>
              <a:rPr lang="en-GB" sz="1400" dirty="0" err="1"/>
              <a:t>eg</a:t>
            </a:r>
            <a:r>
              <a:rPr lang="en-GB" sz="1400" dirty="0"/>
              <a:t> early warning system</a:t>
            </a:r>
          </a:p>
          <a:p>
            <a:pPr lvl="1"/>
            <a:r>
              <a:rPr lang="en-GB" sz="1400" dirty="0"/>
              <a:t>not use to set IBNR, but for development patterns/case strengthening conversations</a:t>
            </a:r>
          </a:p>
          <a:p>
            <a:pPr lvl="1"/>
            <a:r>
              <a:rPr lang="en-GB" sz="1400" dirty="0"/>
              <a:t>do more to understand; deep dives, still reliant on person</a:t>
            </a:r>
            <a:endParaRPr lang="en-IE" sz="1400" dirty="0"/>
          </a:p>
          <a:p>
            <a:endParaRPr lang="en-IE" sz="1400" dirty="0"/>
          </a:p>
          <a:p>
            <a:pPr marL="0" indent="0" algn="ctr">
              <a:buNone/>
            </a:pPr>
            <a:r>
              <a:rPr lang="en-GB" sz="1400" dirty="0"/>
              <a:t>“</a:t>
            </a:r>
            <a:r>
              <a:rPr lang="en-GB" sz="1800" dirty="0"/>
              <a:t>the necessity to move away from chain ladder techniques</a:t>
            </a:r>
          </a:p>
          <a:p>
            <a:pPr marL="0" indent="0" algn="ctr">
              <a:buNone/>
            </a:pPr>
            <a:r>
              <a:rPr lang="en-GB" sz="1800" dirty="0"/>
              <a:t>is ever more clear and present"</a:t>
            </a:r>
            <a:endParaRPr lang="en-IE" sz="1800" dirty="0"/>
          </a:p>
          <a:p>
            <a:endParaRPr lang="en-IE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356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Why so much interest?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dirty="0"/>
              <a:t>Efficiency</a:t>
            </a:r>
          </a:p>
          <a:p>
            <a:pPr lvl="1"/>
            <a:r>
              <a:rPr lang="en-GB" sz="1400" dirty="0"/>
              <a:t>automatically highlight issues</a:t>
            </a:r>
          </a:p>
          <a:p>
            <a:pPr lvl="1"/>
            <a:r>
              <a:rPr lang="en-GB" sz="1400" dirty="0"/>
              <a:t>faster identifying of costs</a:t>
            </a:r>
          </a:p>
          <a:p>
            <a:pPr lvl="1"/>
            <a:r>
              <a:rPr lang="en-GB" sz="1400" dirty="0"/>
              <a:t>accuracy and speed – motivation</a:t>
            </a:r>
          </a:p>
          <a:p>
            <a:pPr lvl="1"/>
            <a:endParaRPr lang="en-GB" dirty="0"/>
          </a:p>
          <a:p>
            <a:r>
              <a:rPr lang="en-GB" sz="1800" dirty="0"/>
              <a:t>Use additional data that is becoming available</a:t>
            </a:r>
          </a:p>
          <a:p>
            <a:endParaRPr lang="en-GB" dirty="0"/>
          </a:p>
          <a:p>
            <a:pPr marL="342900" lvl="1" indent="0">
              <a:buNone/>
            </a:pPr>
            <a:endParaRPr lang="en-IE" dirty="0"/>
          </a:p>
          <a:p>
            <a:endParaRPr lang="en-GB" dirty="0"/>
          </a:p>
          <a:p>
            <a:pPr lvl="1"/>
            <a:endParaRPr lang="en-GB" dirty="0"/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600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CDBC7-D477-4E94-8516-02E302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dirty="0">
                <a:solidFill>
                  <a:schemeClr val="accent1"/>
                </a:solidFill>
              </a:rPr>
              <a:t>Why are we slow to develop techniques?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7D9D5-9391-4661-B6CE-A243D223B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 </a:t>
            </a:r>
            <a:r>
              <a:rPr lang="en-IE" sz="1800" dirty="0"/>
              <a:t>Resource/time limitations</a:t>
            </a:r>
          </a:p>
          <a:p>
            <a:pPr lvl="1"/>
            <a:r>
              <a:rPr lang="en-IE" dirty="0"/>
              <a:t> </a:t>
            </a:r>
            <a:r>
              <a:rPr lang="en-GB" sz="1400" dirty="0"/>
              <a:t>BAU, projects (</a:t>
            </a:r>
            <a:r>
              <a:rPr lang="en-GB" sz="1400" dirty="0" err="1"/>
              <a:t>eg</a:t>
            </a:r>
            <a:r>
              <a:rPr lang="en-GB" sz="1400" dirty="0"/>
              <a:t> regulation), firefighting</a:t>
            </a:r>
          </a:p>
          <a:p>
            <a:pPr marL="342900" lvl="1" indent="0">
              <a:buNone/>
            </a:pPr>
            <a:endParaRPr lang="en-GB" dirty="0"/>
          </a:p>
          <a:p>
            <a:pPr marL="342900" lvl="1" indent="0">
              <a:buNone/>
            </a:pPr>
            <a:r>
              <a:rPr lang="en-GB" dirty="0"/>
              <a:t>	</a:t>
            </a:r>
            <a:r>
              <a:rPr lang="en-GB" sz="1400" dirty="0"/>
              <a:t>	</a:t>
            </a:r>
            <a:r>
              <a:rPr lang="en-GB" sz="1800" dirty="0"/>
              <a:t>“not good at freeing people up to explore”</a:t>
            </a:r>
          </a:p>
          <a:p>
            <a:pPr marL="342900" lvl="1" indent="0">
              <a:buNone/>
            </a:pPr>
            <a:endParaRPr lang="en-GB" dirty="0"/>
          </a:p>
          <a:p>
            <a:r>
              <a:rPr lang="en-IE" dirty="0"/>
              <a:t> </a:t>
            </a:r>
            <a:r>
              <a:rPr lang="en-IE" sz="1800" dirty="0"/>
              <a:t>Accessibility of knowledge</a:t>
            </a:r>
          </a:p>
          <a:p>
            <a:pPr lvl="1"/>
            <a:r>
              <a:rPr lang="en-GB" sz="1400" dirty="0"/>
              <a:t>lack of experience</a:t>
            </a:r>
          </a:p>
          <a:p>
            <a:pPr lvl="1"/>
            <a:r>
              <a:rPr lang="en-GB" sz="1400" dirty="0"/>
              <a:t>papers too extreme</a:t>
            </a:r>
          </a:p>
          <a:p>
            <a:pPr lvl="1"/>
            <a:r>
              <a:rPr lang="en-GB" sz="1400" dirty="0"/>
              <a:t>anchoring, willingness to move away from chain ladder</a:t>
            </a:r>
          </a:p>
          <a:p>
            <a:pPr marL="342900" lvl="1" indent="0">
              <a:buNone/>
            </a:pPr>
            <a:endParaRPr lang="en-GB" sz="1400" dirty="0"/>
          </a:p>
          <a:p>
            <a:pPr marL="342900" lvl="1" indent="0">
              <a:buNone/>
            </a:pPr>
            <a:r>
              <a:rPr lang="en-GB" sz="1400" dirty="0"/>
              <a:t>			</a:t>
            </a:r>
            <a:endParaRPr lang="en-GB" sz="1800" dirty="0"/>
          </a:p>
          <a:p>
            <a:pPr lvl="1"/>
            <a:endParaRPr lang="en-IE" dirty="0"/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0563752"/>
      </p:ext>
    </p:extLst>
  </p:cSld>
  <p:clrMapOvr>
    <a:masterClrMapping/>
  </p:clrMapOvr>
</p:sld>
</file>

<file path=ppt/theme/theme1.xml><?xml version="1.0" encoding="utf-8"?>
<a:theme xmlns:a="http://schemas.openxmlformats.org/drawingml/2006/main" name="IFOA PowerPoint template 16.9">
  <a:themeElements>
    <a:clrScheme name="Custom 3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D9AB16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D9AB16"/>
      </a:hlink>
      <a:folHlink>
        <a:srgbClr val="D9AB1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FOA PowerPoint 16.9.potx" id="{57431F25-0E3D-4E56-8B00-A405E6DD11F0}" vid="{97C7A00C-46BF-4582-B91A-E7C534285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F940A57A5D034883160CC4D222C7B5" ma:contentTypeVersion="8" ma:contentTypeDescription="Create a new document." ma:contentTypeScope="" ma:versionID="0f33851f21f0395dd4c80c0069ad9fad">
  <xsd:schema xmlns:xsd="http://www.w3.org/2001/XMLSchema" xmlns:xs="http://www.w3.org/2001/XMLSchema" xmlns:p="http://schemas.microsoft.com/office/2006/metadata/properties" xmlns:ns3="a730ee83-0129-46f5-9a9d-2fb3fa036b75" targetNamespace="http://schemas.microsoft.com/office/2006/metadata/properties" ma:root="true" ma:fieldsID="7f0754f6c90e5307ffbd11274f0391fb" ns3:_="">
    <xsd:import namespace="a730ee83-0129-46f5-9a9d-2fb3fa036b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0ee83-0129-46f5-9a9d-2fb3fa036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071DAD-E66E-4477-9409-C1D18F27F4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84FFA1-9CF5-4EE8-96FC-8B509A4476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30ee83-0129-46f5-9a9d-2fb3fa036b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9C98BC-94FE-4795-A343-5A33379C011A}">
  <ds:schemaRefs>
    <ds:schemaRef ds:uri="http://schemas.microsoft.com/office/2006/documentManagement/types"/>
    <ds:schemaRef ds:uri="http://schemas.microsoft.com/office/infopath/2007/PartnerControls"/>
    <ds:schemaRef ds:uri="a730ee83-0129-46f5-9a9d-2fb3fa036b7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16.9</Template>
  <TotalTime>6131</TotalTime>
  <Words>2790</Words>
  <Application>Microsoft Office PowerPoint</Application>
  <PresentationFormat>On-screen Show (16:9)</PresentationFormat>
  <Paragraphs>448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ＭＳ Ｐゴシック</vt:lpstr>
      <vt:lpstr>Arial</vt:lpstr>
      <vt:lpstr>Calibri</vt:lpstr>
      <vt:lpstr>Courier New</vt:lpstr>
      <vt:lpstr>Times New Roman</vt:lpstr>
      <vt:lpstr>Univers LT Std 45 Light</vt:lpstr>
      <vt:lpstr>Univers LT Std 55</vt:lpstr>
      <vt:lpstr>Wingdings</vt:lpstr>
      <vt:lpstr>Wingdings 2</vt:lpstr>
      <vt:lpstr>IFOA PowerPoint template 16.9</vt:lpstr>
      <vt:lpstr>Office Theme</vt:lpstr>
      <vt:lpstr>1_Custom Design</vt:lpstr>
      <vt:lpstr>2_Custom Design</vt:lpstr>
      <vt:lpstr>4_Custom Design</vt:lpstr>
      <vt:lpstr>Machine Learning in Reserving Working Party</vt:lpstr>
      <vt:lpstr>The ML in Reserving working party</vt:lpstr>
      <vt:lpstr>Agenda</vt:lpstr>
      <vt:lpstr>Survey of UK Actuaries</vt:lpstr>
      <vt:lpstr>UK survey</vt:lpstr>
      <vt:lpstr>ML in reserving – UK motor insurers</vt:lpstr>
      <vt:lpstr>Why so much interest?</vt:lpstr>
      <vt:lpstr>Why so much interest?</vt:lpstr>
      <vt:lpstr>Why are we slow to develop techniques?</vt:lpstr>
      <vt:lpstr>Why are we slow to develop techniques?</vt:lpstr>
      <vt:lpstr>Insights</vt:lpstr>
      <vt:lpstr>Internal relationships</vt:lpstr>
      <vt:lpstr>Help from actuarial organisations?</vt:lpstr>
      <vt:lpstr>Other</vt:lpstr>
      <vt:lpstr>Summary</vt:lpstr>
      <vt:lpstr>Next steps?</vt:lpstr>
      <vt:lpstr>Survey of Canadian Actuaries  on ML in Reserving</vt:lpstr>
      <vt:lpstr>Composition of Survey Respondents</vt:lpstr>
      <vt:lpstr>Do you currently use any ML techniques for reserving?</vt:lpstr>
      <vt:lpstr>Use of Stochastic Methods</vt:lpstr>
      <vt:lpstr>Do you have contact with other areas of the business that might be using ML techniques?</vt:lpstr>
      <vt:lpstr>Do you have plans to introduce, or develop further, ML techniques for reserving?</vt:lpstr>
      <vt:lpstr>What barriers have you faced in the use of ML for reserving? Insurers’ Responses (1 of 2)</vt:lpstr>
      <vt:lpstr>What barriers have you faced in the use of ML for reserving? Insurers’ Responses (2 of 2)</vt:lpstr>
      <vt:lpstr>What barriers have you faced in the use of ML for reserving? Responses of Consultants</vt:lpstr>
      <vt:lpstr>Is there any work in this area you are aware of that might be relevant to our research?</vt:lpstr>
      <vt:lpstr>What would you like to see to help develop your knowledge or use of ML?</vt:lpstr>
      <vt:lpstr>How happy are you with the data you have available that would allow you to apply ML techniques?</vt:lpstr>
      <vt:lpstr>Focus on Data Quality – Insurers’ Comments</vt:lpstr>
      <vt:lpstr>What is your organization’s attitude to using open source software such as R and Python?</vt:lpstr>
      <vt:lpstr>Foundations Workstream</vt:lpstr>
      <vt:lpstr>Why?</vt:lpstr>
      <vt:lpstr>How?</vt:lpstr>
      <vt:lpstr>What? – Articles on ML basics</vt:lpstr>
      <vt:lpstr>What? – Links to learning resources</vt:lpstr>
      <vt:lpstr>What? – Future foundational material</vt:lpstr>
      <vt:lpstr>What else?</vt:lpstr>
      <vt:lpstr>Where?</vt:lpstr>
      <vt:lpstr>Advanced Paper walkthrough</vt:lpstr>
      <vt:lpstr>Context: Machine Learning in Pricing</vt:lpstr>
      <vt:lpstr>Reserving as a GLM</vt:lpstr>
      <vt:lpstr>Reserving &amp; Machine Learning</vt:lpstr>
      <vt:lpstr>PowerPoint Presentation</vt:lpstr>
      <vt:lpstr>PowerPoint Presentation</vt:lpstr>
      <vt:lpstr>PowerPoint Presentation</vt:lpstr>
      <vt:lpstr>Super brief annotated bibliography of neural net + reserving papers</vt:lpstr>
      <vt:lpstr>Papers</vt:lpstr>
      <vt:lpstr>Neural Networks Applied to Chain-Ladder Reserving (Wüthrich) </vt:lpstr>
      <vt:lpstr>DeepTriangle (Kuo)</vt:lpstr>
      <vt:lpstr>Neural net boosted ODP (Gabrielli et al.)</vt:lpstr>
      <vt:lpstr>Neural net boosted double ODP (Gabrielli)</vt:lpstr>
      <vt:lpstr>Individual claims forecasting w/ Bayesian MDN (Kuo)</vt:lpstr>
      <vt:lpstr>Collective reserving using individual claims data (Delong et al.) </vt:lpstr>
      <vt:lpstr>Individual claims reserving model for reported claims (Gabrielli)</vt:lpstr>
      <vt:lpstr>Questions</vt:lpstr>
    </vt:vector>
  </TitlesOfParts>
  <Company>IFoA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Windows User</dc:creator>
  <cp:lastModifiedBy>Jemma Smith</cp:lastModifiedBy>
  <cp:revision>8</cp:revision>
  <dcterms:created xsi:type="dcterms:W3CDTF">2016-07-04T15:53:51Z</dcterms:created>
  <dcterms:modified xsi:type="dcterms:W3CDTF">2020-11-02T08:17:17Z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0x01010094F940A57A5D034883160CC4D222C7B5</vt:lpwstr>
  </property>
</Properties>
</file>