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85" r:id="rId5"/>
    <p:sldId id="292" r:id="rId6"/>
    <p:sldId id="306" r:id="rId7"/>
    <p:sldId id="300" r:id="rId8"/>
    <p:sldId id="293" r:id="rId9"/>
    <p:sldId id="313" r:id="rId10"/>
    <p:sldId id="307" r:id="rId11"/>
    <p:sldId id="294" r:id="rId12"/>
    <p:sldId id="301" r:id="rId13"/>
    <p:sldId id="297" r:id="rId14"/>
    <p:sldId id="308" r:id="rId15"/>
    <p:sldId id="295" r:id="rId16"/>
    <p:sldId id="303" r:id="rId17"/>
    <p:sldId id="304" r:id="rId18"/>
    <p:sldId id="309" r:id="rId19"/>
    <p:sldId id="305" r:id="rId20"/>
    <p:sldId id="312" r:id="rId21"/>
    <p:sldId id="310" r:id="rId22"/>
    <p:sldId id="296" r:id="rId23"/>
    <p:sldId id="298" r:id="rId24"/>
    <p:sldId id="311" r:id="rId25"/>
    <p:sldId id="299" r:id="rId26"/>
    <p:sldId id="270" r:id="rId27"/>
  </p:sldIdLst>
  <p:sldSz cx="12192000" cy="6858000"/>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247" userDrawn="1">
          <p15:clr>
            <a:srgbClr val="A4A3A4"/>
          </p15:clr>
        </p15:guide>
        <p15:guide id="2" pos="322"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36B1AD8-66F8-8850-1C7F-B5229BD6911E}" name="Harry Jordan" initials="HJ" userId="S::hjordan@hymans.co.uk::f1c9628f-2b45-44ce-89f5-4e5f80639b78" providerId="AD"/>
  <p188:author id="{6DD685DB-2D6A-607C-A8F4-1F2712897C41}" name="Paula Haughton" initials="PH" userId="S::PHaughton@hymans.co.uk::bfc0e2b5-afbe-462e-b6ff-56d9346df21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76CF"/>
    <a:srgbClr val="4096B8"/>
    <a:srgbClr val="C81E45"/>
    <a:srgbClr val="952E64"/>
    <a:srgbClr val="2F5079"/>
    <a:srgbClr val="FFFFFF"/>
    <a:srgbClr val="E9458C"/>
    <a:srgbClr val="000000"/>
    <a:srgbClr val="79A32A"/>
    <a:srgbClr val="0084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93" autoAdjust="0"/>
    <p:restoredTop sz="94660"/>
  </p:normalViewPr>
  <p:slideViewPr>
    <p:cSldViewPr showGuides="1">
      <p:cViewPr varScale="1">
        <p:scale>
          <a:sx n="119" d="100"/>
          <a:sy n="119" d="100"/>
        </p:scale>
        <p:origin x="342" y="330"/>
      </p:cViewPr>
      <p:guideLst>
        <p:guide orient="horz" pos="4247"/>
        <p:guide pos="322"/>
      </p:guideLst>
    </p:cSldViewPr>
  </p:slideViewPr>
  <p:notesTextViewPr>
    <p:cViewPr>
      <p:scale>
        <a:sx n="100" d="100"/>
        <a:sy n="100" d="100"/>
      </p:scale>
      <p:origin x="0" y="0"/>
    </p:cViewPr>
  </p:notesTextViewPr>
  <p:sorterViewPr>
    <p:cViewPr>
      <p:scale>
        <a:sx n="100" d="100"/>
        <a:sy n="100" d="100"/>
      </p:scale>
      <p:origin x="0" y="-1788"/>
    </p:cViewPr>
  </p:sorterViewPr>
  <p:notesViewPr>
    <p:cSldViewPr showGuides="1">
      <p:cViewPr varScale="1">
        <p:scale>
          <a:sx n="88" d="100"/>
          <a:sy n="88" d="100"/>
        </p:scale>
        <p:origin x="2718"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hymansrobertsonlive-my.sharepoint.com/personal/hjordan_hymans_co_uk/Documents/Desktop/Charts%20for%20webinar.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hymansrobertsonlive-my.sharepoint.com/personal/hjordan_hymans_co_uk/Documents/Desktop/Charts%20for%20webinar.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Sheet1!$B$6</c:f>
              <c:strCache>
                <c:ptCount val="1"/>
                <c:pt idx="0">
                  <c:v>Surplus</c:v>
                </c:pt>
              </c:strCache>
            </c:strRef>
          </c:tx>
          <c:spPr>
            <a:solidFill>
              <a:schemeClr val="accent4"/>
            </a:solidFill>
            <a:ln>
              <a:noFill/>
            </a:ln>
            <a:effectLst/>
          </c:spPr>
          <c:invertIfNegative val="0"/>
          <c:cat>
            <c:strRef>
              <c:f>Sheet1!$C$4:$I$4</c:f>
              <c:strCache>
                <c:ptCount val="7"/>
                <c:pt idx="0">
                  <c:v>tranche 19 ('23 - '24)</c:v>
                </c:pt>
                <c:pt idx="1">
                  <c:v>tranche 16 ('20 - '21)</c:v>
                </c:pt>
                <c:pt idx="2">
                  <c:v>tranche 13 ('17 - '18)</c:v>
                </c:pt>
                <c:pt idx="3">
                  <c:v>tranche 10 ('14 - '15)</c:v>
                </c:pt>
                <c:pt idx="4">
                  <c:v>tranche 7 ('11 - '12)</c:v>
                </c:pt>
                <c:pt idx="5">
                  <c:v>tranche 4 ('08 - '09)</c:v>
                </c:pt>
                <c:pt idx="6">
                  <c:v>tranche 1 ('05 - '06)</c:v>
                </c:pt>
              </c:strCache>
            </c:strRef>
          </c:cat>
          <c:val>
            <c:numRef>
              <c:f>Sheet1!$C$6:$I$6</c:f>
              <c:numCache>
                <c:formatCode>General</c:formatCode>
                <c:ptCount val="7"/>
                <c:pt idx="0">
                  <c:v>77</c:v>
                </c:pt>
                <c:pt idx="1">
                  <c:v>38.700000000000003</c:v>
                </c:pt>
                <c:pt idx="2">
                  <c:v>37.200000000000003</c:v>
                </c:pt>
                <c:pt idx="3">
                  <c:v>23.5</c:v>
                </c:pt>
                <c:pt idx="4">
                  <c:v>11.1</c:v>
                </c:pt>
                <c:pt idx="5">
                  <c:v>6.8</c:v>
                </c:pt>
                <c:pt idx="6">
                  <c:v>15.6</c:v>
                </c:pt>
              </c:numCache>
            </c:numRef>
          </c:val>
          <c:extLst>
            <c:ext xmlns:c16="http://schemas.microsoft.com/office/drawing/2014/chart" uri="{C3380CC4-5D6E-409C-BE32-E72D297353CC}">
              <c16:uniqueId val="{00000000-DFDD-459D-BE7D-83B1D1840B01}"/>
            </c:ext>
          </c:extLst>
        </c:ser>
        <c:ser>
          <c:idx val="1"/>
          <c:order val="1"/>
          <c:tx>
            <c:strRef>
              <c:f>Sheet1!$B$7</c:f>
              <c:strCache>
                <c:ptCount val="1"/>
                <c:pt idx="0">
                  <c:v>Deficit</c:v>
                </c:pt>
              </c:strCache>
            </c:strRef>
          </c:tx>
          <c:spPr>
            <a:solidFill>
              <a:schemeClr val="accent3">
                <a:lumMod val="60000"/>
                <a:lumOff val="40000"/>
              </a:schemeClr>
            </a:solidFill>
            <a:ln>
              <a:noFill/>
            </a:ln>
            <a:effectLst/>
          </c:spPr>
          <c:invertIfNegative val="0"/>
          <c:cat>
            <c:strRef>
              <c:f>Sheet1!$C$4:$I$4</c:f>
              <c:strCache>
                <c:ptCount val="7"/>
                <c:pt idx="0">
                  <c:v>tranche 19 ('23 - '24)</c:v>
                </c:pt>
                <c:pt idx="1">
                  <c:v>tranche 16 ('20 - '21)</c:v>
                </c:pt>
                <c:pt idx="2">
                  <c:v>tranche 13 ('17 - '18)</c:v>
                </c:pt>
                <c:pt idx="3">
                  <c:v>tranche 10 ('14 - '15)</c:v>
                </c:pt>
                <c:pt idx="4">
                  <c:v>tranche 7 ('11 - '12)</c:v>
                </c:pt>
                <c:pt idx="5">
                  <c:v>tranche 4 ('08 - '09)</c:v>
                </c:pt>
                <c:pt idx="6">
                  <c:v>tranche 1 ('05 - '06)</c:v>
                </c:pt>
              </c:strCache>
            </c:strRef>
          </c:cat>
          <c:val>
            <c:numRef>
              <c:f>Sheet1!$C$7:$I$7</c:f>
              <c:numCache>
                <c:formatCode>General</c:formatCode>
                <c:ptCount val="7"/>
                <c:pt idx="0">
                  <c:v>23</c:v>
                </c:pt>
                <c:pt idx="1">
                  <c:v>61.3</c:v>
                </c:pt>
                <c:pt idx="2">
                  <c:v>62.8</c:v>
                </c:pt>
                <c:pt idx="3">
                  <c:v>76.5</c:v>
                </c:pt>
                <c:pt idx="4">
                  <c:v>88.9</c:v>
                </c:pt>
                <c:pt idx="5">
                  <c:v>93.2</c:v>
                </c:pt>
                <c:pt idx="6">
                  <c:v>84.4</c:v>
                </c:pt>
              </c:numCache>
            </c:numRef>
          </c:val>
          <c:extLst>
            <c:ext xmlns:c16="http://schemas.microsoft.com/office/drawing/2014/chart" uri="{C3380CC4-5D6E-409C-BE32-E72D297353CC}">
              <c16:uniqueId val="{00000001-DFDD-459D-BE7D-83B1D1840B01}"/>
            </c:ext>
          </c:extLst>
        </c:ser>
        <c:dLbls>
          <c:showLegendKey val="0"/>
          <c:showVal val="0"/>
          <c:showCatName val="0"/>
          <c:showSerName val="0"/>
          <c:showPercent val="0"/>
          <c:showBubbleSize val="0"/>
        </c:dLbls>
        <c:gapWidth val="150"/>
        <c:overlap val="100"/>
        <c:axId val="691388736"/>
        <c:axId val="691391256"/>
      </c:barChart>
      <c:catAx>
        <c:axId val="6913887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rgbClr val="455560"/>
                </a:solidFill>
                <a:latin typeface="+mn-lt"/>
                <a:ea typeface="+mn-ea"/>
                <a:cs typeface="+mn-cs"/>
              </a:defRPr>
            </a:pPr>
            <a:endParaRPr lang="en-US"/>
          </a:p>
        </c:txPr>
        <c:crossAx val="691391256"/>
        <c:crosses val="autoZero"/>
        <c:auto val="1"/>
        <c:lblAlgn val="ctr"/>
        <c:lblOffset val="100"/>
        <c:noMultiLvlLbl val="0"/>
      </c:catAx>
      <c:valAx>
        <c:axId val="691391256"/>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rgbClr val="455560"/>
                </a:solidFill>
                <a:latin typeface="+mn-lt"/>
                <a:ea typeface="+mn-ea"/>
                <a:cs typeface="+mn-cs"/>
              </a:defRPr>
            </a:pPr>
            <a:endParaRPr lang="en-US"/>
          </a:p>
        </c:txPr>
        <c:crossAx val="691388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rgbClr val="45556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050">
          <a:solidFill>
            <a:srgbClr val="455560"/>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Calculations!$H$2</c:f>
              <c:strCache>
                <c:ptCount val="1"/>
                <c:pt idx="0">
                  <c:v>Buy-ins and buy-outs</c:v>
                </c:pt>
              </c:strCache>
            </c:strRef>
          </c:tx>
          <c:spPr>
            <a:solidFill>
              <a:schemeClr val="accent1"/>
            </a:solidFill>
            <a:ln>
              <a:noFill/>
            </a:ln>
            <a:effectLst/>
          </c:spPr>
          <c:invertIfNegative val="0"/>
          <c:cat>
            <c:numRef>
              <c:f>Calculations!$G$3:$G$18</c:f>
              <c:numCache>
                <c:formatCode>General</c:formatCode>
                <c:ptCount val="16"/>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numCache>
            </c:numRef>
          </c:cat>
          <c:val>
            <c:numRef>
              <c:f>Calculations!$H$3:$H$18</c:f>
              <c:numCache>
                <c:formatCode>_-* #,##0_-;\-* #,##0_-;_-* "-"??_-;_-@_-</c:formatCode>
                <c:ptCount val="16"/>
                <c:pt idx="0">
                  <c:v>3.6710000000000003</c:v>
                </c:pt>
                <c:pt idx="1">
                  <c:v>4.2795399999999999</c:v>
                </c:pt>
                <c:pt idx="2">
                  <c:v>4.9162499999999998</c:v>
                </c:pt>
                <c:pt idx="3">
                  <c:v>4.4901300000000006</c:v>
                </c:pt>
                <c:pt idx="4">
                  <c:v>7.2487100000000009</c:v>
                </c:pt>
                <c:pt idx="5">
                  <c:v>11.033769999999999</c:v>
                </c:pt>
                <c:pt idx="6">
                  <c:v>9.9589199999999991</c:v>
                </c:pt>
                <c:pt idx="7">
                  <c:v>10.215399999999999</c:v>
                </c:pt>
                <c:pt idx="8">
                  <c:v>12.228000000000002</c:v>
                </c:pt>
                <c:pt idx="9">
                  <c:v>24.218</c:v>
                </c:pt>
                <c:pt idx="10">
                  <c:v>43.577599999999997</c:v>
                </c:pt>
                <c:pt idx="11">
                  <c:v>31.363</c:v>
                </c:pt>
                <c:pt idx="12">
                  <c:v>27.670999999999999</c:v>
                </c:pt>
                <c:pt idx="13">
                  <c:v>27.989800000000002</c:v>
                </c:pt>
                <c:pt idx="14">
                  <c:v>49.121000000000002</c:v>
                </c:pt>
                <c:pt idx="15">
                  <c:v>47.805999999999997</c:v>
                </c:pt>
              </c:numCache>
            </c:numRef>
          </c:val>
          <c:extLst>
            <c:ext xmlns:c16="http://schemas.microsoft.com/office/drawing/2014/chart" uri="{C3380CC4-5D6E-409C-BE32-E72D297353CC}">
              <c16:uniqueId val="{00000000-06D7-4087-A162-11D58B535D58}"/>
            </c:ext>
          </c:extLst>
        </c:ser>
        <c:dLbls>
          <c:showLegendKey val="0"/>
          <c:showVal val="0"/>
          <c:showCatName val="0"/>
          <c:showSerName val="0"/>
          <c:showPercent val="0"/>
          <c:showBubbleSize val="0"/>
        </c:dLbls>
        <c:gapWidth val="150"/>
        <c:overlap val="100"/>
        <c:axId val="1237996240"/>
        <c:axId val="1238000200"/>
      </c:barChart>
      <c:catAx>
        <c:axId val="1237996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8000200"/>
        <c:crosses val="autoZero"/>
        <c:auto val="1"/>
        <c:lblAlgn val="ctr"/>
        <c:lblOffset val="100"/>
        <c:noMultiLvlLbl val="0"/>
      </c:catAx>
      <c:valAx>
        <c:axId val="12380002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t" anchorCtr="0"/>
              <a:lstStyle/>
              <a:p>
                <a:pPr>
                  <a:defRPr sz="1000" b="0" i="0" u="none" strike="noStrike" kern="1200" baseline="0">
                    <a:solidFill>
                      <a:schemeClr val="tx1">
                        <a:lumMod val="65000"/>
                        <a:lumOff val="35000"/>
                      </a:schemeClr>
                    </a:solidFill>
                    <a:latin typeface="+mn-lt"/>
                    <a:ea typeface="+mn-ea"/>
                    <a:cs typeface="+mn-cs"/>
                  </a:defRPr>
                </a:pPr>
                <a:r>
                  <a:rPr lang="en-GB"/>
                  <a:t>Billions</a:t>
                </a:r>
              </a:p>
            </c:rich>
          </c:tx>
          <c:layout>
            <c:manualLayout>
              <c:xMode val="edge"/>
              <c:yMode val="edge"/>
              <c:x val="1.2835940633774568E-2"/>
              <c:y val="2.1706620005832584E-2"/>
            </c:manualLayout>
          </c:layout>
          <c:overlay val="0"/>
          <c:spPr>
            <a:noFill/>
            <a:ln>
              <a:noFill/>
            </a:ln>
            <a:effectLst/>
          </c:spPr>
          <c:txPr>
            <a:bodyPr rot="0" spcFirstLastPara="1" vertOverflow="ellipsis" wrap="square" anchor="t" anchorCtr="0"/>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7996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solidFill>
                <a:schemeClr val="accent1"/>
              </a:solidFill>
              <a:round/>
            </a:ln>
            <a:effectLst/>
          </c:spPr>
          <c:marker>
            <c:symbol val="circle"/>
            <c:size val="20"/>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[Book1]Inputs!$B$5:$B$20</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2023</c:v>
                </c:pt>
                <c:pt idx="14">
                  <c:v>2024</c:v>
                </c:pt>
                <c:pt idx="15">
                  <c:v>2025</c:v>
                </c:pt>
              </c:numCache>
            </c:numRef>
          </c:xVal>
          <c:yVal>
            <c:numRef>
              <c:f>[Book1]Inputs!$C$5:$C$20</c:f>
              <c:numCache>
                <c:formatCode>General</c:formatCode>
                <c:ptCount val="16"/>
                <c:pt idx="0">
                  <c:v>3</c:v>
                </c:pt>
                <c:pt idx="1">
                  <c:v>6</c:v>
                </c:pt>
                <c:pt idx="2">
                  <c:v>10</c:v>
                </c:pt>
                <c:pt idx="3">
                  <c:v>9</c:v>
                </c:pt>
                <c:pt idx="4">
                  <c:v>8</c:v>
                </c:pt>
                <c:pt idx="5">
                  <c:v>9</c:v>
                </c:pt>
                <c:pt idx="6">
                  <c:v>8</c:v>
                </c:pt>
                <c:pt idx="7">
                  <c:v>10</c:v>
                </c:pt>
                <c:pt idx="8">
                  <c:v>9</c:v>
                </c:pt>
                <c:pt idx="9">
                  <c:v>8</c:v>
                </c:pt>
                <c:pt idx="10">
                  <c:v>10</c:v>
                </c:pt>
                <c:pt idx="11">
                  <c:v>7</c:v>
                </c:pt>
                <c:pt idx="12">
                  <c:v>8</c:v>
                </c:pt>
                <c:pt idx="13">
                  <c:v>9</c:v>
                </c:pt>
                <c:pt idx="14">
                  <c:v>10</c:v>
                </c:pt>
                <c:pt idx="15">
                  <c:v>11</c:v>
                </c:pt>
              </c:numCache>
            </c:numRef>
          </c:yVal>
          <c:smooth val="0"/>
          <c:extLst>
            <c:ext xmlns:c16="http://schemas.microsoft.com/office/drawing/2014/chart" uri="{C3380CC4-5D6E-409C-BE32-E72D297353CC}">
              <c16:uniqueId val="{00000000-1169-4D55-BAD9-EFAD592FEB64}"/>
            </c:ext>
          </c:extLst>
        </c:ser>
        <c:dLbls>
          <c:showLegendKey val="0"/>
          <c:showVal val="0"/>
          <c:showCatName val="0"/>
          <c:showSerName val="0"/>
          <c:showPercent val="0"/>
          <c:showBubbleSize val="0"/>
        </c:dLbls>
        <c:axId val="804817848"/>
        <c:axId val="804818208"/>
      </c:scatterChart>
      <c:valAx>
        <c:axId val="804817848"/>
        <c:scaling>
          <c:orientation val="minMax"/>
          <c:max val="2025"/>
          <c:min val="2005"/>
        </c:scaling>
        <c:delete val="0"/>
        <c:axPos val="b"/>
        <c:majorGridlines>
          <c:spPr>
            <a:ln w="9525" cap="flat" cmpd="sng" algn="ctr">
              <a:solidFill>
                <a:schemeClr val="tx1">
                  <a:lumMod val="15000"/>
                  <a:lumOff val="85000"/>
                </a:schemeClr>
              </a:solidFill>
              <a:prstDash val="dash"/>
              <a:round/>
            </a:ln>
            <a:effectLst/>
          </c:spPr>
        </c:majorGridlines>
        <c:numFmt formatCode="General" sourceLinked="1"/>
        <c:majorTickMark val="none"/>
        <c:minorTickMark val="none"/>
        <c:tickLblPos val="high"/>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4818208"/>
        <c:crosses val="autoZero"/>
        <c:crossBetween val="midCat"/>
      </c:valAx>
      <c:valAx>
        <c:axId val="804818208"/>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80481784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chemeClr val="accent1"/>
            </a:solidFill>
            <a:ln>
              <a:noFill/>
            </a:ln>
            <a:effectLst/>
          </c:spPr>
          <c:invertIfNegative val="0"/>
          <c:cat>
            <c:strRef>
              <c:f>'Small scheme solutions'!$B$3:$C$3</c:f>
              <c:strCache>
                <c:ptCount val="2"/>
                <c:pt idx="0">
                  <c:v>2023</c:v>
                </c:pt>
                <c:pt idx="1">
                  <c:v>2025 (expected)</c:v>
                </c:pt>
              </c:strCache>
            </c:strRef>
          </c:cat>
          <c:val>
            <c:numRef>
              <c:f>'Small scheme solutions'!$B$4:$C$4</c:f>
              <c:numCache>
                <c:formatCode>General</c:formatCode>
                <c:ptCount val="2"/>
                <c:pt idx="0">
                  <c:v>1.5</c:v>
                </c:pt>
                <c:pt idx="1">
                  <c:v>2.5</c:v>
                </c:pt>
              </c:numCache>
            </c:numRef>
          </c:val>
          <c:extLst>
            <c:ext xmlns:c16="http://schemas.microsoft.com/office/drawing/2014/chart" uri="{C3380CC4-5D6E-409C-BE32-E72D297353CC}">
              <c16:uniqueId val="{00000000-0EB1-4752-9930-EE0565BCEAE4}"/>
            </c:ext>
          </c:extLst>
        </c:ser>
        <c:ser>
          <c:idx val="1"/>
          <c:order val="1"/>
          <c:spPr>
            <a:solidFill>
              <a:schemeClr val="accent2"/>
            </a:solidFill>
            <a:ln>
              <a:noFill/>
            </a:ln>
            <a:effectLst/>
          </c:spPr>
          <c:invertIfNegative val="0"/>
          <c:cat>
            <c:strRef>
              <c:f>'Small scheme solutions'!$B$3:$C$3</c:f>
              <c:strCache>
                <c:ptCount val="2"/>
                <c:pt idx="0">
                  <c:v>2023</c:v>
                </c:pt>
                <c:pt idx="1">
                  <c:v>2025 (expected)</c:v>
                </c:pt>
              </c:strCache>
            </c:strRef>
          </c:cat>
          <c:val>
            <c:numRef>
              <c:f>'Small scheme solutions'!$B$5:$C$5</c:f>
              <c:numCache>
                <c:formatCode>General</c:formatCode>
                <c:ptCount val="2"/>
                <c:pt idx="0">
                  <c:v>1.5</c:v>
                </c:pt>
                <c:pt idx="1">
                  <c:v>2.5</c:v>
                </c:pt>
              </c:numCache>
            </c:numRef>
          </c:val>
          <c:extLst>
            <c:ext xmlns:c16="http://schemas.microsoft.com/office/drawing/2014/chart" uri="{C3380CC4-5D6E-409C-BE32-E72D297353CC}">
              <c16:uniqueId val="{00000001-0EB1-4752-9930-EE0565BCEAE4}"/>
            </c:ext>
          </c:extLst>
        </c:ser>
        <c:ser>
          <c:idx val="2"/>
          <c:order val="2"/>
          <c:spPr>
            <a:solidFill>
              <a:schemeClr val="accent3"/>
            </a:solidFill>
            <a:ln>
              <a:noFill/>
            </a:ln>
            <a:effectLst/>
          </c:spPr>
          <c:invertIfNegative val="0"/>
          <c:cat>
            <c:strRef>
              <c:f>'Small scheme solutions'!$B$3:$C$3</c:f>
              <c:strCache>
                <c:ptCount val="2"/>
                <c:pt idx="0">
                  <c:v>2023</c:v>
                </c:pt>
                <c:pt idx="1">
                  <c:v>2025 (expected)</c:v>
                </c:pt>
              </c:strCache>
            </c:strRef>
          </c:cat>
          <c:val>
            <c:numRef>
              <c:f>'Small scheme solutions'!$B$6:$C$6</c:f>
              <c:numCache>
                <c:formatCode>General</c:formatCode>
                <c:ptCount val="2"/>
                <c:pt idx="0">
                  <c:v>0.5</c:v>
                </c:pt>
                <c:pt idx="1">
                  <c:v>1.5</c:v>
                </c:pt>
              </c:numCache>
            </c:numRef>
          </c:val>
          <c:extLst>
            <c:ext xmlns:c16="http://schemas.microsoft.com/office/drawing/2014/chart" uri="{C3380CC4-5D6E-409C-BE32-E72D297353CC}">
              <c16:uniqueId val="{00000002-0EB1-4752-9930-EE0565BCEAE4}"/>
            </c:ext>
          </c:extLst>
        </c:ser>
        <c:ser>
          <c:idx val="3"/>
          <c:order val="3"/>
          <c:spPr>
            <a:solidFill>
              <a:schemeClr val="accent4"/>
            </a:solidFill>
            <a:ln>
              <a:noFill/>
            </a:ln>
            <a:effectLst/>
          </c:spPr>
          <c:invertIfNegative val="0"/>
          <c:cat>
            <c:strRef>
              <c:f>'Small scheme solutions'!$B$3:$C$3</c:f>
              <c:strCache>
                <c:ptCount val="2"/>
                <c:pt idx="0">
                  <c:v>2023</c:v>
                </c:pt>
                <c:pt idx="1">
                  <c:v>2025 (expected)</c:v>
                </c:pt>
              </c:strCache>
            </c:strRef>
          </c:cat>
          <c:val>
            <c:numRef>
              <c:f>'Small scheme solutions'!$B$7:$C$7</c:f>
              <c:numCache>
                <c:formatCode>General</c:formatCode>
                <c:ptCount val="2"/>
                <c:pt idx="0">
                  <c:v>0.5</c:v>
                </c:pt>
                <c:pt idx="1">
                  <c:v>1.5</c:v>
                </c:pt>
              </c:numCache>
            </c:numRef>
          </c:val>
          <c:extLst>
            <c:ext xmlns:c16="http://schemas.microsoft.com/office/drawing/2014/chart" uri="{C3380CC4-5D6E-409C-BE32-E72D297353CC}">
              <c16:uniqueId val="{00000003-0EB1-4752-9930-EE0565BCEAE4}"/>
            </c:ext>
          </c:extLst>
        </c:ser>
        <c:ser>
          <c:idx val="4"/>
          <c:order val="4"/>
          <c:spPr>
            <a:solidFill>
              <a:schemeClr val="accent5"/>
            </a:solidFill>
            <a:ln>
              <a:noFill/>
            </a:ln>
            <a:effectLst/>
          </c:spPr>
          <c:invertIfNegative val="0"/>
          <c:cat>
            <c:strRef>
              <c:f>'Small scheme solutions'!$B$3:$C$3</c:f>
              <c:strCache>
                <c:ptCount val="2"/>
                <c:pt idx="0">
                  <c:v>2023</c:v>
                </c:pt>
                <c:pt idx="1">
                  <c:v>2025 (expected)</c:v>
                </c:pt>
              </c:strCache>
            </c:strRef>
          </c:cat>
          <c:val>
            <c:numRef>
              <c:f>'Small scheme solutions'!$B$8:$C$8</c:f>
              <c:numCache>
                <c:formatCode>General</c:formatCode>
                <c:ptCount val="2"/>
                <c:pt idx="0">
                  <c:v>0.5</c:v>
                </c:pt>
                <c:pt idx="1">
                  <c:v>1</c:v>
                </c:pt>
              </c:numCache>
            </c:numRef>
          </c:val>
          <c:extLst>
            <c:ext xmlns:c16="http://schemas.microsoft.com/office/drawing/2014/chart" uri="{C3380CC4-5D6E-409C-BE32-E72D297353CC}">
              <c16:uniqueId val="{00000004-0EB1-4752-9930-EE0565BCEAE4}"/>
            </c:ext>
          </c:extLst>
        </c:ser>
        <c:ser>
          <c:idx val="5"/>
          <c:order val="5"/>
          <c:spPr>
            <a:solidFill>
              <a:schemeClr val="accent6"/>
            </a:solidFill>
            <a:ln>
              <a:noFill/>
            </a:ln>
            <a:effectLst/>
          </c:spPr>
          <c:invertIfNegative val="0"/>
          <c:cat>
            <c:strRef>
              <c:f>'Small scheme solutions'!$B$3:$C$3</c:f>
              <c:strCache>
                <c:ptCount val="2"/>
                <c:pt idx="0">
                  <c:v>2023</c:v>
                </c:pt>
                <c:pt idx="1">
                  <c:v>2025 (expected)</c:v>
                </c:pt>
              </c:strCache>
            </c:strRef>
          </c:cat>
          <c:val>
            <c:numRef>
              <c:f>'Small scheme solutions'!$B$9:$C$9</c:f>
              <c:numCache>
                <c:formatCode>General</c:formatCode>
                <c:ptCount val="2"/>
                <c:pt idx="0">
                  <c:v>0.5</c:v>
                </c:pt>
                <c:pt idx="1">
                  <c:v>0.5</c:v>
                </c:pt>
              </c:numCache>
            </c:numRef>
          </c:val>
          <c:extLst>
            <c:ext xmlns:c16="http://schemas.microsoft.com/office/drawing/2014/chart" uri="{C3380CC4-5D6E-409C-BE32-E72D297353CC}">
              <c16:uniqueId val="{00000005-0EB1-4752-9930-EE0565BCEAE4}"/>
            </c:ext>
          </c:extLst>
        </c:ser>
        <c:ser>
          <c:idx val="6"/>
          <c:order val="6"/>
          <c:spPr>
            <a:solidFill>
              <a:schemeClr val="accent1">
                <a:lumMod val="60000"/>
              </a:schemeClr>
            </a:solidFill>
            <a:ln>
              <a:noFill/>
            </a:ln>
            <a:effectLst/>
          </c:spPr>
          <c:invertIfNegative val="0"/>
          <c:cat>
            <c:strRef>
              <c:f>'Small scheme solutions'!$B$3:$C$3</c:f>
              <c:strCache>
                <c:ptCount val="2"/>
                <c:pt idx="0">
                  <c:v>2023</c:v>
                </c:pt>
                <c:pt idx="1">
                  <c:v>2025 (expected)</c:v>
                </c:pt>
              </c:strCache>
            </c:strRef>
          </c:cat>
          <c:val>
            <c:numRef>
              <c:f>'Small scheme solutions'!$B$10:$C$10</c:f>
              <c:numCache>
                <c:formatCode>General</c:formatCode>
                <c:ptCount val="2"/>
                <c:pt idx="0">
                  <c:v>0</c:v>
                </c:pt>
                <c:pt idx="1">
                  <c:v>0.5</c:v>
                </c:pt>
              </c:numCache>
            </c:numRef>
          </c:val>
          <c:extLst>
            <c:ext xmlns:c16="http://schemas.microsoft.com/office/drawing/2014/chart" uri="{C3380CC4-5D6E-409C-BE32-E72D297353CC}">
              <c16:uniqueId val="{00000006-0EB1-4752-9930-EE0565BCEAE4}"/>
            </c:ext>
          </c:extLst>
        </c:ser>
        <c:ser>
          <c:idx val="7"/>
          <c:order val="7"/>
          <c:spPr>
            <a:solidFill>
              <a:schemeClr val="accent2">
                <a:lumMod val="60000"/>
              </a:schemeClr>
            </a:solidFill>
            <a:ln>
              <a:noFill/>
            </a:ln>
            <a:effectLst/>
          </c:spPr>
          <c:invertIfNegative val="0"/>
          <c:cat>
            <c:strRef>
              <c:f>'Small scheme solutions'!$B$3:$C$3</c:f>
              <c:strCache>
                <c:ptCount val="2"/>
                <c:pt idx="0">
                  <c:v>2023</c:v>
                </c:pt>
                <c:pt idx="1">
                  <c:v>2025 (expected)</c:v>
                </c:pt>
              </c:strCache>
            </c:strRef>
          </c:cat>
          <c:val>
            <c:numRef>
              <c:f>'Small scheme solutions'!$B$11:$C$11</c:f>
              <c:numCache>
                <c:formatCode>General</c:formatCode>
                <c:ptCount val="2"/>
                <c:pt idx="0">
                  <c:v>0</c:v>
                </c:pt>
                <c:pt idx="1">
                  <c:v>0.5</c:v>
                </c:pt>
              </c:numCache>
            </c:numRef>
          </c:val>
          <c:extLst>
            <c:ext xmlns:c16="http://schemas.microsoft.com/office/drawing/2014/chart" uri="{C3380CC4-5D6E-409C-BE32-E72D297353CC}">
              <c16:uniqueId val="{00000007-0EB1-4752-9930-EE0565BCEAE4}"/>
            </c:ext>
          </c:extLst>
        </c:ser>
        <c:ser>
          <c:idx val="8"/>
          <c:order val="8"/>
          <c:spPr>
            <a:solidFill>
              <a:schemeClr val="accent3">
                <a:lumMod val="60000"/>
              </a:schemeClr>
            </a:solidFill>
            <a:ln>
              <a:noFill/>
            </a:ln>
            <a:effectLst/>
          </c:spPr>
          <c:invertIfNegative val="0"/>
          <c:cat>
            <c:strRef>
              <c:f>'Small scheme solutions'!$B$3:$C$3</c:f>
              <c:strCache>
                <c:ptCount val="2"/>
                <c:pt idx="0">
                  <c:v>2023</c:v>
                </c:pt>
                <c:pt idx="1">
                  <c:v>2025 (expected)</c:v>
                </c:pt>
              </c:strCache>
            </c:strRef>
          </c:cat>
          <c:val>
            <c:numRef>
              <c:f>'Small scheme solutions'!$B$12:$C$12</c:f>
              <c:numCache>
                <c:formatCode>General</c:formatCode>
                <c:ptCount val="2"/>
                <c:pt idx="0">
                  <c:v>0</c:v>
                </c:pt>
                <c:pt idx="1">
                  <c:v>0.5</c:v>
                </c:pt>
              </c:numCache>
            </c:numRef>
          </c:val>
          <c:extLst>
            <c:ext xmlns:c16="http://schemas.microsoft.com/office/drawing/2014/chart" uri="{C3380CC4-5D6E-409C-BE32-E72D297353CC}">
              <c16:uniqueId val="{00000008-0EB1-4752-9930-EE0565BCEAE4}"/>
            </c:ext>
          </c:extLst>
        </c:ser>
        <c:dLbls>
          <c:showLegendKey val="0"/>
          <c:showVal val="0"/>
          <c:showCatName val="0"/>
          <c:showSerName val="0"/>
          <c:showPercent val="0"/>
          <c:showBubbleSize val="0"/>
        </c:dLbls>
        <c:gapWidth val="150"/>
        <c:overlap val="100"/>
        <c:axId val="1253852928"/>
        <c:axId val="1253847528"/>
      </c:barChart>
      <c:catAx>
        <c:axId val="1253852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53847528"/>
        <c:crosses val="autoZero"/>
        <c:auto val="1"/>
        <c:lblAlgn val="ctr"/>
        <c:lblOffset val="100"/>
        <c:noMultiLvlLbl val="0"/>
      </c:catAx>
      <c:valAx>
        <c:axId val="12538475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Total</a:t>
                </a:r>
                <a:r>
                  <a:rPr lang="en-GB" baseline="0" dirty="0"/>
                  <a:t> b</a:t>
                </a:r>
                <a:r>
                  <a:rPr lang="en-GB" dirty="0"/>
                  <a:t>acklog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538529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numRef>
              <c:f>'[Book1]Buy-out challenge'!$B$4:$B$8</c:f>
              <c:numCache>
                <c:formatCode>General</c:formatCode>
                <c:ptCount val="5"/>
                <c:pt idx="0">
                  <c:v>2020</c:v>
                </c:pt>
                <c:pt idx="1">
                  <c:v>2021</c:v>
                </c:pt>
                <c:pt idx="2">
                  <c:v>2022</c:v>
                </c:pt>
                <c:pt idx="3">
                  <c:v>2023</c:v>
                </c:pt>
                <c:pt idx="4">
                  <c:v>2024</c:v>
                </c:pt>
              </c:numCache>
            </c:numRef>
          </c:cat>
          <c:val>
            <c:numRef>
              <c:f>'[Book1]Buy-out challenge'!$C$4:$C$8</c:f>
              <c:numCache>
                <c:formatCode>General</c:formatCode>
                <c:ptCount val="5"/>
                <c:pt idx="0">
                  <c:v>60</c:v>
                </c:pt>
                <c:pt idx="1">
                  <c:v>49</c:v>
                </c:pt>
                <c:pt idx="2">
                  <c:v>28</c:v>
                </c:pt>
                <c:pt idx="3">
                  <c:v>99</c:v>
                </c:pt>
                <c:pt idx="4">
                  <c:v>262</c:v>
                </c:pt>
              </c:numCache>
            </c:numRef>
          </c:val>
          <c:extLst>
            <c:ext xmlns:c16="http://schemas.microsoft.com/office/drawing/2014/chart" uri="{C3380CC4-5D6E-409C-BE32-E72D297353CC}">
              <c16:uniqueId val="{00000000-811F-4C35-BC09-6DBC1108359E}"/>
            </c:ext>
          </c:extLst>
        </c:ser>
        <c:dLbls>
          <c:showLegendKey val="0"/>
          <c:showVal val="0"/>
          <c:showCatName val="0"/>
          <c:showSerName val="0"/>
          <c:showPercent val="0"/>
          <c:showBubbleSize val="0"/>
        </c:dLbls>
        <c:gapWidth val="219"/>
        <c:overlap val="-27"/>
        <c:axId val="1567752784"/>
        <c:axId val="1567754584"/>
      </c:barChart>
      <c:catAx>
        <c:axId val="1567752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7754584"/>
        <c:crosses val="autoZero"/>
        <c:auto val="1"/>
        <c:lblAlgn val="ctr"/>
        <c:lblOffset val="100"/>
        <c:noMultiLvlLbl val="0"/>
      </c:catAx>
      <c:valAx>
        <c:axId val="1567754584"/>
        <c:scaling>
          <c:orientation val="minMax"/>
          <c:max val="2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Total backlog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77527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71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717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C75E569-FA29-4591-9ED9-413A86DC2D18}" type="slidenum">
              <a:rPr lang="en-GB"/>
              <a:pPr/>
              <a:t>‹#›</a:t>
            </a:fld>
            <a:endParaRPr lang="en-GB"/>
          </a:p>
        </p:txBody>
      </p:sp>
    </p:spTree>
    <p:extLst>
      <p:ext uri="{BB962C8B-B14F-4D97-AF65-F5344CB8AC3E}">
        <p14:creationId xmlns:p14="http://schemas.microsoft.com/office/powerpoint/2010/main" val="16824832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13458"/>
        </a:solidFill>
        <a:effectLst/>
      </p:bgPr>
    </p:bg>
    <p:spTree>
      <p:nvGrpSpPr>
        <p:cNvPr id="1" name=""/>
        <p:cNvGrpSpPr/>
        <p:nvPr/>
      </p:nvGrpSpPr>
      <p:grpSpPr>
        <a:xfrm>
          <a:off x="0" y="0"/>
          <a:ext cx="0" cy="0"/>
          <a:chOff x="0" y="0"/>
          <a:chExt cx="0" cy="0"/>
        </a:xfrm>
      </p:grpSpPr>
      <p:pic>
        <p:nvPicPr>
          <p:cNvPr id="8" name="Picture 4" descr="E:\Pants Work\Current Work\Actuaries 2011\IFOA Rebrand 2012\PowerPoint\blue_crest.png"/>
          <p:cNvPicPr>
            <a:picLocks noChangeAspect="1" noChangeArrowheads="1"/>
          </p:cNvPicPr>
          <p:nvPr userDrawn="1"/>
        </p:nvPicPr>
        <p:blipFill>
          <a:blip r:embed="rId2">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6625739" y="1066801"/>
            <a:ext cx="5261461" cy="5538380"/>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527056" y="2133608"/>
            <a:ext cx="10979144" cy="1295399"/>
          </a:xfrm>
        </p:spPr>
        <p:txBody>
          <a:bodyPr anchor="t"/>
          <a:lstStyle>
            <a:lvl1pPr>
              <a:defRPr sz="3600" b="1">
                <a:solidFill>
                  <a:schemeClr val="accent3"/>
                </a:solidFill>
              </a:defRPr>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527055" y="2781300"/>
            <a:ext cx="9988545" cy="1007740"/>
          </a:xfrm>
        </p:spPr>
        <p:txBody>
          <a:bodyPr/>
          <a:lstStyle>
            <a:lvl1pPr marL="0" indent="0">
              <a:spcBef>
                <a:spcPts val="0"/>
              </a:spcBef>
              <a:buFontTx/>
              <a:buNone/>
              <a:defRPr sz="26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527055" y="6410325"/>
            <a:ext cx="2927349" cy="331788"/>
          </a:xfrm>
        </p:spPr>
        <p:txBody>
          <a:bodyPr/>
          <a:lstStyle>
            <a:lvl1pPr>
              <a:defRPr>
                <a:solidFill>
                  <a:schemeClr val="bg1"/>
                </a:solidFill>
              </a:defRPr>
            </a:lvl1pPr>
          </a:lstStyle>
          <a:p>
            <a:fld id="{1744C141-B97D-4979-AB76-E8E6AB76C28B}" type="datetime4">
              <a:rPr lang="en-GB"/>
              <a:pPr/>
              <a:t>04 September 2025</a:t>
            </a:fld>
            <a:endParaRPr lang="en-GB"/>
          </a:p>
        </p:txBody>
      </p:sp>
      <p:pic>
        <p:nvPicPr>
          <p:cNvPr id="7" name="Picture 4" descr="E:\Pants Work\Current Work\Actuaries 2011\Logos all\IFOA Logo\Lanscape - Standard\WMF logos\IFOA_logo_L_RGB_WO_text.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33400"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1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7051" y="2133608"/>
            <a:ext cx="9505950" cy="1295399"/>
          </a:xfrm>
        </p:spPr>
        <p:txBody>
          <a:bodyPr anchor="t"/>
          <a:lstStyle>
            <a:lvl1pPr>
              <a:defRPr sz="3600">
                <a:solidFill>
                  <a:schemeClr val="accent3"/>
                </a:solidFill>
              </a:defRPr>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527055" y="2781300"/>
            <a:ext cx="8161867" cy="1007740"/>
          </a:xfrm>
        </p:spPr>
        <p:txBody>
          <a:bodyPr/>
          <a:lstStyle>
            <a:lvl1pPr marL="0" indent="0">
              <a:spcBef>
                <a:spcPts val="0"/>
              </a:spcBef>
              <a:buFontTx/>
              <a:buNone/>
              <a:defRPr sz="26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527056" y="6410332"/>
            <a:ext cx="1846689" cy="300075"/>
          </a:xfrm>
          <a:noFill/>
          <a:ln w="12700">
            <a:solidFill>
              <a:schemeClr val="tx2">
                <a:lumMod val="65000"/>
                <a:lumOff val="35000"/>
              </a:schemeClr>
            </a:solidFill>
          </a:ln>
          <a:effectLst>
            <a:softEdge rad="31750"/>
          </a:effectLst>
        </p:spPr>
        <p:txBody>
          <a:bodyPr/>
          <a:lstStyle>
            <a:lvl1pPr>
              <a:defRPr b="1">
                <a:solidFill>
                  <a:schemeClr val="tx1"/>
                </a:solidFill>
              </a:defRPr>
            </a:lvl1pPr>
          </a:lstStyle>
          <a:p>
            <a:fld id="{1744C141-B97D-4979-AB76-E8E6AB76C28B}" type="datetime4">
              <a:rPr lang="en-GB" smtClean="0"/>
              <a:pPr/>
              <a:t>04 September 2025</a:t>
            </a:fld>
            <a:endParaRPr lang="en-GB" dirty="0"/>
          </a:p>
        </p:txBody>
      </p:sp>
      <p:pic>
        <p:nvPicPr>
          <p:cNvPr id="7" name="Picture 4" descr="E:\Pants Work\Current Work\Actuaries 2011\Logos all\IFOA Logo\Lanscape - Standard\WMF logos\IFOA_logo_L_RGB_WO_text.wmf">
            <a:extLst>
              <a:ext uri="{FF2B5EF4-FFF2-40B4-BE49-F238E27FC236}">
                <a16:creationId xmlns:a16="http://schemas.microsoft.com/office/drawing/2014/main" id="{89D143EA-A2F3-48B5-BC61-6CC1B4478A7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3400"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369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1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7051" y="2133608"/>
            <a:ext cx="9505950" cy="1295399"/>
          </a:xfrm>
        </p:spPr>
        <p:txBody>
          <a:bodyPr anchor="t"/>
          <a:lstStyle>
            <a:lvl1pPr>
              <a:defRPr sz="3600">
                <a:solidFill>
                  <a:schemeClr val="bg2"/>
                </a:solidFill>
              </a:defRPr>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527055" y="2781300"/>
            <a:ext cx="8161867" cy="1007740"/>
          </a:xfrm>
        </p:spPr>
        <p:txBody>
          <a:bodyPr/>
          <a:lstStyle>
            <a:lvl1pPr marL="0" indent="0">
              <a:spcBef>
                <a:spcPts val="0"/>
              </a:spcBef>
              <a:buFontTx/>
              <a:buNone/>
              <a:defRPr sz="2600">
                <a:solidFill>
                  <a:schemeClr val="accent2"/>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527056" y="6410332"/>
            <a:ext cx="1846689" cy="300075"/>
          </a:xfrm>
          <a:noFill/>
          <a:ln w="12700">
            <a:solidFill>
              <a:schemeClr val="tx2">
                <a:lumMod val="65000"/>
                <a:lumOff val="35000"/>
              </a:schemeClr>
            </a:solidFill>
          </a:ln>
          <a:effectLst>
            <a:softEdge rad="31750"/>
          </a:effectLst>
        </p:spPr>
        <p:txBody>
          <a:bodyPr/>
          <a:lstStyle>
            <a:lvl1pPr>
              <a:defRPr b="1">
                <a:solidFill>
                  <a:schemeClr val="tx1"/>
                </a:solidFill>
              </a:defRPr>
            </a:lvl1pPr>
          </a:lstStyle>
          <a:p>
            <a:fld id="{1744C141-B97D-4979-AB76-E8E6AB76C28B}" type="datetime4">
              <a:rPr lang="en-GB" smtClean="0"/>
              <a:pPr/>
              <a:t>04 September 2025</a:t>
            </a:fld>
            <a:endParaRPr lang="en-GB" dirty="0"/>
          </a:p>
        </p:txBody>
      </p:sp>
      <p:pic>
        <p:nvPicPr>
          <p:cNvPr id="7" name="Picture 4" descr="E:\Pants Work\Current Work\Actuaries 2011\Logos all\IFOA Logo\Lanscape - Standard\WMF logos\IFOA_logo_L_RGB_WO_text.wmf">
            <a:extLst>
              <a:ext uri="{FF2B5EF4-FFF2-40B4-BE49-F238E27FC236}">
                <a16:creationId xmlns:a16="http://schemas.microsoft.com/office/drawing/2014/main" id="{89D143EA-A2F3-48B5-BC61-6CC1B4478A7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3400"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870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fld id="{BC1242CF-12C1-4411-B532-E91306108269}" type="datetime4">
              <a:rPr lang="en-GB"/>
              <a:pPr/>
              <a:t>04 September 2025</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a:p>
        </p:txBody>
      </p:sp>
    </p:spTree>
    <p:extLst>
      <p:ext uri="{BB962C8B-B14F-4D97-AF65-F5344CB8AC3E}">
        <p14:creationId xmlns:p14="http://schemas.microsoft.com/office/powerpoint/2010/main" val="1736545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27052" y="1557338"/>
            <a:ext cx="5425017" cy="46402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55266" y="1557338"/>
            <a:ext cx="5427134" cy="46402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lvl1pPr>
              <a:defRPr/>
            </a:lvl1pPr>
          </a:lstStyle>
          <a:p>
            <a:fld id="{A978B6D0-AB09-4B3E-9118-B4659F37B303}" type="datetime4">
              <a:rPr lang="en-GB"/>
              <a:pPr/>
              <a:t>04 September 2025</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75E1C19-A04E-4390-A400-023E4FCB19F2}" type="slidenum">
              <a:rPr lang="en-GB"/>
              <a:pPr/>
              <a:t>‹#›</a:t>
            </a:fld>
            <a:endParaRPr lang="en-GB"/>
          </a:p>
        </p:txBody>
      </p:sp>
    </p:spTree>
    <p:extLst>
      <p:ext uri="{BB962C8B-B14F-4D97-AF65-F5344CB8AC3E}">
        <p14:creationId xmlns:p14="http://schemas.microsoft.com/office/powerpoint/2010/main" val="4288328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9339" y="404664"/>
            <a:ext cx="10972800" cy="1143000"/>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200" b="1"/>
            </a:lvl1pPr>
            <a:lvl2pPr marL="457224" indent="0">
              <a:buNone/>
              <a:defRPr sz="2000" b="1"/>
            </a:lvl2pPr>
            <a:lvl3pPr marL="914446" indent="0">
              <a:buNone/>
              <a:defRPr sz="1800" b="1"/>
            </a:lvl3pPr>
            <a:lvl4pPr marL="1371668" indent="0">
              <a:buNone/>
              <a:defRPr sz="1600" b="1"/>
            </a:lvl4pPr>
            <a:lvl5pPr marL="1828892" indent="0">
              <a:buNone/>
              <a:defRPr sz="1600" b="1"/>
            </a:lvl5pPr>
            <a:lvl6pPr marL="2286114" indent="0">
              <a:buNone/>
              <a:defRPr sz="1600" b="1"/>
            </a:lvl6pPr>
            <a:lvl7pPr marL="2743337" indent="0">
              <a:buNone/>
              <a:defRPr sz="1600" b="1"/>
            </a:lvl7pPr>
            <a:lvl8pPr marL="3200560" indent="0">
              <a:buNone/>
              <a:defRPr sz="1600" b="1"/>
            </a:lvl8pPr>
            <a:lvl9pPr marL="3657782"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93367" y="1535113"/>
            <a:ext cx="5389034" cy="639762"/>
          </a:xfrm>
        </p:spPr>
        <p:txBody>
          <a:bodyPr anchor="b"/>
          <a:lstStyle>
            <a:lvl1pPr marL="0" indent="0">
              <a:buNone/>
              <a:defRPr sz="2200" b="1"/>
            </a:lvl1pPr>
            <a:lvl2pPr marL="457224" indent="0">
              <a:buNone/>
              <a:defRPr sz="2000" b="1"/>
            </a:lvl2pPr>
            <a:lvl3pPr marL="914446" indent="0">
              <a:buNone/>
              <a:defRPr sz="1800" b="1"/>
            </a:lvl3pPr>
            <a:lvl4pPr marL="1371668" indent="0">
              <a:buNone/>
              <a:defRPr sz="1600" b="1"/>
            </a:lvl4pPr>
            <a:lvl5pPr marL="1828892" indent="0">
              <a:buNone/>
              <a:defRPr sz="1600" b="1"/>
            </a:lvl5pPr>
            <a:lvl6pPr marL="2286114" indent="0">
              <a:buNone/>
              <a:defRPr sz="1600" b="1"/>
            </a:lvl6pPr>
            <a:lvl7pPr marL="2743337" indent="0">
              <a:buNone/>
              <a:defRPr sz="1600" b="1"/>
            </a:lvl7pPr>
            <a:lvl8pPr marL="3200560" indent="0">
              <a:buNone/>
              <a:defRPr sz="1600" b="1"/>
            </a:lvl8pPr>
            <a:lvl9pPr marL="365778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2174875"/>
            <a:ext cx="5389034"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p:cNvSpPr>
            <a:spLocks noGrp="1"/>
          </p:cNvSpPr>
          <p:nvPr>
            <p:ph type="dt" sz="half" idx="10"/>
          </p:nvPr>
        </p:nvSpPr>
        <p:spPr/>
        <p:txBody>
          <a:bodyPr/>
          <a:lstStyle>
            <a:lvl1pPr>
              <a:defRPr/>
            </a:lvl1pPr>
          </a:lstStyle>
          <a:p>
            <a:fld id="{F2D14434-9E7D-48B3-A0B1-B61FF5889F61}" type="datetime4">
              <a:rPr lang="en-GB"/>
              <a:pPr/>
              <a:t>04 September 2025</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1FB513AD-2D40-40B6-B454-91430654BAD4}" type="slidenum">
              <a:rPr lang="en-GB"/>
              <a:pPr/>
              <a:t>‹#›</a:t>
            </a:fld>
            <a:endParaRPr lang="en-GB"/>
          </a:p>
        </p:txBody>
      </p:sp>
    </p:spTree>
    <p:extLst>
      <p:ext uri="{BB962C8B-B14F-4D97-AF65-F5344CB8AC3E}">
        <p14:creationId xmlns:p14="http://schemas.microsoft.com/office/powerpoint/2010/main" val="22715094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fld id="{00CB7BE8-6A98-487E-A0BA-75F334DA4484}" type="datetime4">
              <a:rPr lang="en-GB"/>
              <a:pPr/>
              <a:t>04 September 2025</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CCC5EDD3-CB13-45EB-8A5C-B486875EE4D2}" type="slidenum">
              <a:rPr lang="en-GB"/>
              <a:pPr/>
              <a:t>‹#›</a:t>
            </a:fld>
            <a:endParaRPr lang="en-GB"/>
          </a:p>
        </p:txBody>
      </p:sp>
    </p:spTree>
    <p:extLst>
      <p:ext uri="{BB962C8B-B14F-4D97-AF65-F5344CB8AC3E}">
        <p14:creationId xmlns:p14="http://schemas.microsoft.com/office/powerpoint/2010/main" val="22257581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7B165FE-1D5F-4086-A6F1-ADCC09BA4FF2}" type="datetime4">
              <a:rPr lang="en-GB"/>
              <a:pPr/>
              <a:t>04 September 2025</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22D29D89-28D6-400C-BE2E-4CB4EC7E1F86}" type="slidenum">
              <a:rPr lang="en-GB"/>
              <a:pPr/>
              <a:t>‹#›</a:t>
            </a:fld>
            <a:endParaRPr lang="en-GB"/>
          </a:p>
        </p:txBody>
      </p:sp>
    </p:spTree>
    <p:extLst>
      <p:ext uri="{BB962C8B-B14F-4D97-AF65-F5344CB8AC3E}">
        <p14:creationId xmlns:p14="http://schemas.microsoft.com/office/powerpoint/2010/main" val="5224979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527055" y="404813"/>
            <a:ext cx="11055349"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527052" y="1557338"/>
            <a:ext cx="5425017" cy="4640262"/>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hart Placeholder 3"/>
          <p:cNvSpPr>
            <a:spLocks noGrp="1"/>
          </p:cNvSpPr>
          <p:nvPr>
            <p:ph type="chart" sz="half" idx="2"/>
          </p:nvPr>
        </p:nvSpPr>
        <p:spPr>
          <a:xfrm>
            <a:off x="6155266" y="1557338"/>
            <a:ext cx="5427134" cy="4640262"/>
          </a:xfrm>
        </p:spPr>
        <p:txBody>
          <a:bodyPr/>
          <a:lstStyle>
            <a:lvl1pPr>
              <a:defRPr sz="2200"/>
            </a:lvl1pPr>
          </a:lstStyle>
          <a:p>
            <a:r>
              <a:rPr lang="en-US"/>
              <a:t>Click icon to add chart</a:t>
            </a:r>
            <a:endParaRPr lang="en-GB" dirty="0"/>
          </a:p>
        </p:txBody>
      </p:sp>
      <p:sp>
        <p:nvSpPr>
          <p:cNvPr id="5" name="Date Placeholder 4"/>
          <p:cNvSpPr>
            <a:spLocks noGrp="1"/>
          </p:cNvSpPr>
          <p:nvPr>
            <p:ph type="dt" sz="half" idx="10"/>
          </p:nvPr>
        </p:nvSpPr>
        <p:spPr>
          <a:xfrm>
            <a:off x="527054" y="6410325"/>
            <a:ext cx="2688166" cy="331788"/>
          </a:xfrm>
        </p:spPr>
        <p:txBody>
          <a:bodyPr/>
          <a:lstStyle>
            <a:lvl1pPr>
              <a:defRPr/>
            </a:lvl1pPr>
          </a:lstStyle>
          <a:p>
            <a:fld id="{E55E8865-9CB5-4569-9D00-F0979EDB96F2}" type="datetime4">
              <a:rPr lang="en-GB"/>
              <a:pPr/>
              <a:t>04 September 2025</a:t>
            </a:fld>
            <a:endParaRPr lang="en-GB"/>
          </a:p>
        </p:txBody>
      </p:sp>
      <p:sp>
        <p:nvSpPr>
          <p:cNvPr id="6" name="Footer Placeholder 5"/>
          <p:cNvSpPr>
            <a:spLocks noGrp="1"/>
          </p:cNvSpPr>
          <p:nvPr>
            <p:ph type="ftr" sz="quarter" idx="11"/>
          </p:nvPr>
        </p:nvSpPr>
        <p:spPr>
          <a:xfrm>
            <a:off x="3215223" y="6410325"/>
            <a:ext cx="5761567" cy="331788"/>
          </a:xfrm>
        </p:spPr>
        <p:txBody>
          <a:bodyPr/>
          <a:lstStyle>
            <a:lvl1pPr>
              <a:defRPr/>
            </a:lvl1pPr>
          </a:lstStyle>
          <a:p>
            <a:endParaRPr lang="en-GB"/>
          </a:p>
        </p:txBody>
      </p:sp>
      <p:sp>
        <p:nvSpPr>
          <p:cNvPr id="7" name="Slide Number Placeholder 6"/>
          <p:cNvSpPr>
            <a:spLocks noGrp="1"/>
          </p:cNvSpPr>
          <p:nvPr>
            <p:ph type="sldNum" sz="quarter" idx="12"/>
          </p:nvPr>
        </p:nvSpPr>
        <p:spPr>
          <a:xfrm>
            <a:off x="10801353" y="6402396"/>
            <a:ext cx="863600" cy="339725"/>
          </a:xfrm>
        </p:spPr>
        <p:txBody>
          <a:bodyPr/>
          <a:lstStyle>
            <a:lvl1pPr>
              <a:defRPr/>
            </a:lvl1pPr>
          </a:lstStyle>
          <a:p>
            <a:fld id="{DD990B9C-E09A-4941-8EE5-1699664D5C7B}" type="slidenum">
              <a:rPr lang="en-GB"/>
              <a:pPr/>
              <a:t>‹#›</a:t>
            </a:fld>
            <a:endParaRPr lang="en-GB"/>
          </a:p>
        </p:txBody>
      </p:sp>
    </p:spTree>
    <p:extLst>
      <p:ext uri="{BB962C8B-B14F-4D97-AF65-F5344CB8AC3E}">
        <p14:creationId xmlns:p14="http://schemas.microsoft.com/office/powerpoint/2010/main" val="3777601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5_Title Slide">
    <p:bg>
      <p:bgPr>
        <a:solidFill>
          <a:srgbClr val="113458"/>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7056" y="2133608"/>
            <a:ext cx="10979144" cy="1295399"/>
          </a:xfrm>
        </p:spPr>
        <p:txBody>
          <a:bodyPr anchor="t"/>
          <a:lstStyle>
            <a:lvl1pPr>
              <a:defRPr sz="3600" b="1">
                <a:solidFill>
                  <a:schemeClr val="accent3"/>
                </a:solidFill>
              </a:defRPr>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527055" y="2781300"/>
            <a:ext cx="9988545" cy="1007740"/>
          </a:xfrm>
        </p:spPr>
        <p:txBody>
          <a:bodyPr/>
          <a:lstStyle>
            <a:lvl1pPr marL="0" indent="0">
              <a:spcBef>
                <a:spcPts val="0"/>
              </a:spcBef>
              <a:buFontTx/>
              <a:buNone/>
              <a:defRPr sz="26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527055" y="6410325"/>
            <a:ext cx="2927349" cy="331788"/>
          </a:xfrm>
        </p:spPr>
        <p:txBody>
          <a:bodyPr/>
          <a:lstStyle>
            <a:lvl1pPr>
              <a:defRPr>
                <a:solidFill>
                  <a:schemeClr val="bg1"/>
                </a:solidFill>
              </a:defRPr>
            </a:lvl1pPr>
          </a:lstStyle>
          <a:p>
            <a:fld id="{1744C141-B97D-4979-AB76-E8E6AB76C28B}" type="datetime4">
              <a:rPr lang="en-GB"/>
              <a:pPr/>
              <a:t>04 September 2025</a:t>
            </a:fld>
            <a:endParaRPr lang="en-GB"/>
          </a:p>
        </p:txBody>
      </p:sp>
      <p:pic>
        <p:nvPicPr>
          <p:cNvPr id="7"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3400"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375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rgbClr val="113458"/>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351811" y="5546038"/>
            <a:ext cx="12952723" cy="959392"/>
            <a:chOff x="-285849" y="5546036"/>
            <a:chExt cx="10524089" cy="959392"/>
          </a:xfrm>
        </p:grpSpPr>
        <p:sp>
          <p:nvSpPr>
            <p:cNvPr id="7" name="TextBox 6"/>
            <p:cNvSpPr txBox="1"/>
            <p:nvPr userDrawn="1"/>
          </p:nvSpPr>
          <p:spPr>
            <a:xfrm rot="18900000">
              <a:off x="957932" y="6074541"/>
              <a:ext cx="1068262" cy="430887"/>
            </a:xfrm>
            <a:prstGeom prst="rect">
              <a:avLst/>
            </a:prstGeom>
            <a:noFill/>
          </p:spPr>
          <p:txBody>
            <a:bodyPr wrap="none" rtlCol="0">
              <a:spAutoFit/>
            </a:bodyPr>
            <a:lstStyle/>
            <a:p>
              <a:r>
                <a:rPr lang="en-GB" sz="2200" dirty="0">
                  <a:solidFill>
                    <a:srgbClr val="2F5079"/>
                  </a:solidFill>
                </a:rPr>
                <a:t>Progress</a:t>
              </a:r>
            </a:p>
          </p:txBody>
        </p:sp>
        <p:sp>
          <p:nvSpPr>
            <p:cNvPr id="8" name="TextBox 7"/>
            <p:cNvSpPr txBox="1"/>
            <p:nvPr userDrawn="1"/>
          </p:nvSpPr>
          <p:spPr>
            <a:xfrm rot="18900000">
              <a:off x="1357949" y="6024208"/>
              <a:ext cx="1310516" cy="430887"/>
            </a:xfrm>
            <a:prstGeom prst="rect">
              <a:avLst/>
            </a:prstGeom>
            <a:noFill/>
          </p:spPr>
          <p:txBody>
            <a:bodyPr wrap="none" rtlCol="0">
              <a:spAutoFit/>
            </a:bodyPr>
            <a:lstStyle/>
            <a:p>
              <a:r>
                <a:rPr lang="en-GB" sz="2200" dirty="0">
                  <a:solidFill>
                    <a:srgbClr val="2F5079"/>
                  </a:solidFill>
                </a:rPr>
                <a:t>Community</a:t>
              </a:r>
            </a:p>
          </p:txBody>
        </p:sp>
        <p:sp>
          <p:nvSpPr>
            <p:cNvPr id="9" name="TextBox 8"/>
            <p:cNvSpPr txBox="1"/>
            <p:nvPr userDrawn="1"/>
          </p:nvSpPr>
          <p:spPr>
            <a:xfrm rot="18900000">
              <a:off x="1765332" y="5646703"/>
              <a:ext cx="2138868" cy="430887"/>
            </a:xfrm>
            <a:prstGeom prst="rect">
              <a:avLst/>
            </a:prstGeom>
            <a:noFill/>
          </p:spPr>
          <p:txBody>
            <a:bodyPr wrap="none" rtlCol="0">
              <a:spAutoFit/>
            </a:bodyPr>
            <a:lstStyle/>
            <a:p>
              <a:r>
                <a:rPr lang="en-GB" sz="2200" dirty="0">
                  <a:solidFill>
                    <a:srgbClr val="2F5079"/>
                  </a:solidFill>
                </a:rPr>
                <a:t>Sessional Meetings</a:t>
              </a:r>
            </a:p>
          </p:txBody>
        </p:sp>
        <p:sp>
          <p:nvSpPr>
            <p:cNvPr id="11" name="TextBox 10"/>
            <p:cNvSpPr txBox="1"/>
            <p:nvPr userDrawn="1"/>
          </p:nvSpPr>
          <p:spPr>
            <a:xfrm rot="18900000">
              <a:off x="2490868" y="6024206"/>
              <a:ext cx="1169852" cy="430887"/>
            </a:xfrm>
            <a:prstGeom prst="rect">
              <a:avLst/>
            </a:prstGeom>
            <a:noFill/>
          </p:spPr>
          <p:txBody>
            <a:bodyPr wrap="none" rtlCol="0">
              <a:spAutoFit/>
            </a:bodyPr>
            <a:lstStyle/>
            <a:p>
              <a:r>
                <a:rPr lang="en-GB" sz="2200" dirty="0">
                  <a:solidFill>
                    <a:srgbClr val="2F5079"/>
                  </a:solidFill>
                </a:rPr>
                <a:t>Education</a:t>
              </a:r>
            </a:p>
          </p:txBody>
        </p:sp>
        <p:sp>
          <p:nvSpPr>
            <p:cNvPr id="12" name="TextBox 11"/>
            <p:cNvSpPr txBox="1"/>
            <p:nvPr userDrawn="1"/>
          </p:nvSpPr>
          <p:spPr>
            <a:xfrm rot="18900000">
              <a:off x="2910553" y="5797705"/>
              <a:ext cx="1740113" cy="430887"/>
            </a:xfrm>
            <a:prstGeom prst="rect">
              <a:avLst/>
            </a:prstGeom>
            <a:noFill/>
          </p:spPr>
          <p:txBody>
            <a:bodyPr wrap="none" rtlCol="0">
              <a:spAutoFit/>
            </a:bodyPr>
            <a:lstStyle/>
            <a:p>
              <a:pPr algn="l"/>
              <a:r>
                <a:rPr lang="en-GB" sz="2200" dirty="0">
                  <a:solidFill>
                    <a:srgbClr val="2F5079"/>
                  </a:solidFill>
                </a:rPr>
                <a:t>Working parties</a:t>
              </a:r>
            </a:p>
          </p:txBody>
        </p:sp>
        <p:sp>
          <p:nvSpPr>
            <p:cNvPr id="13" name="TextBox 12"/>
            <p:cNvSpPr txBox="1"/>
            <p:nvPr userDrawn="1"/>
          </p:nvSpPr>
          <p:spPr>
            <a:xfrm rot="18900000">
              <a:off x="3505942" y="5948709"/>
              <a:ext cx="1425495" cy="430887"/>
            </a:xfrm>
            <a:prstGeom prst="rect">
              <a:avLst/>
            </a:prstGeom>
            <a:noFill/>
          </p:spPr>
          <p:txBody>
            <a:bodyPr wrap="none" rtlCol="0">
              <a:spAutoFit/>
            </a:bodyPr>
            <a:lstStyle/>
            <a:p>
              <a:r>
                <a:rPr lang="en-GB" sz="2200" dirty="0">
                  <a:solidFill>
                    <a:srgbClr val="2F5079"/>
                  </a:solidFill>
                </a:rPr>
                <a:t>Volunteering</a:t>
              </a:r>
            </a:p>
          </p:txBody>
        </p:sp>
        <p:sp>
          <p:nvSpPr>
            <p:cNvPr id="14" name="TextBox 13"/>
            <p:cNvSpPr txBox="1"/>
            <p:nvPr userDrawn="1"/>
          </p:nvSpPr>
          <p:spPr>
            <a:xfrm rot="18900000">
              <a:off x="4110578" y="6040986"/>
              <a:ext cx="1132081" cy="430887"/>
            </a:xfrm>
            <a:prstGeom prst="rect">
              <a:avLst/>
            </a:prstGeom>
            <a:noFill/>
          </p:spPr>
          <p:txBody>
            <a:bodyPr wrap="none" rtlCol="0">
              <a:spAutoFit/>
            </a:bodyPr>
            <a:lstStyle/>
            <a:p>
              <a:r>
                <a:rPr lang="en-GB" sz="2200" dirty="0">
                  <a:solidFill>
                    <a:srgbClr val="2F5079"/>
                  </a:solidFill>
                </a:rPr>
                <a:t>Research</a:t>
              </a:r>
            </a:p>
          </p:txBody>
        </p:sp>
        <p:sp>
          <p:nvSpPr>
            <p:cNvPr id="15" name="TextBox 14"/>
            <p:cNvSpPr txBox="1"/>
            <p:nvPr userDrawn="1"/>
          </p:nvSpPr>
          <p:spPr>
            <a:xfrm rot="18900000">
              <a:off x="4470578" y="5680258"/>
              <a:ext cx="2025555" cy="430887"/>
            </a:xfrm>
            <a:prstGeom prst="rect">
              <a:avLst/>
            </a:prstGeom>
            <a:noFill/>
          </p:spPr>
          <p:txBody>
            <a:bodyPr wrap="none" rtlCol="0">
              <a:spAutoFit/>
            </a:bodyPr>
            <a:lstStyle/>
            <a:p>
              <a:r>
                <a:rPr lang="en-GB" sz="2200" dirty="0">
                  <a:solidFill>
                    <a:srgbClr val="2F5079"/>
                  </a:solidFill>
                </a:rPr>
                <a:t>Shaping</a:t>
              </a:r>
              <a:r>
                <a:rPr lang="en-GB" sz="2200" baseline="0" dirty="0">
                  <a:solidFill>
                    <a:srgbClr val="2F5079"/>
                  </a:solidFill>
                </a:rPr>
                <a:t> the future</a:t>
              </a:r>
              <a:endParaRPr lang="en-GB" sz="2200" dirty="0">
                <a:solidFill>
                  <a:srgbClr val="2F5079"/>
                </a:solidFill>
              </a:endParaRPr>
            </a:p>
          </p:txBody>
        </p:sp>
        <p:sp>
          <p:nvSpPr>
            <p:cNvPr id="16" name="TextBox 15"/>
            <p:cNvSpPr txBox="1"/>
            <p:nvPr userDrawn="1"/>
          </p:nvSpPr>
          <p:spPr>
            <a:xfrm rot="18900000">
              <a:off x="5196326" y="5960094"/>
              <a:ext cx="1297491" cy="430887"/>
            </a:xfrm>
            <a:prstGeom prst="rect">
              <a:avLst/>
            </a:prstGeom>
            <a:noFill/>
          </p:spPr>
          <p:txBody>
            <a:bodyPr wrap="none" rtlCol="0">
              <a:spAutoFit/>
            </a:bodyPr>
            <a:lstStyle/>
            <a:p>
              <a:r>
                <a:rPr lang="en-GB" sz="2200" dirty="0">
                  <a:solidFill>
                    <a:srgbClr val="2F5079"/>
                  </a:solidFill>
                </a:rPr>
                <a:t>Networking</a:t>
              </a:r>
            </a:p>
          </p:txBody>
        </p:sp>
        <p:sp>
          <p:nvSpPr>
            <p:cNvPr id="17" name="TextBox 16"/>
            <p:cNvSpPr txBox="1"/>
            <p:nvPr userDrawn="1"/>
          </p:nvSpPr>
          <p:spPr>
            <a:xfrm rot="18900000">
              <a:off x="5577996" y="5565807"/>
              <a:ext cx="2241760" cy="430887"/>
            </a:xfrm>
            <a:prstGeom prst="rect">
              <a:avLst/>
            </a:prstGeom>
            <a:noFill/>
          </p:spPr>
          <p:txBody>
            <a:bodyPr wrap="none" rtlCol="0">
              <a:spAutoFit/>
            </a:bodyPr>
            <a:lstStyle/>
            <a:p>
              <a:r>
                <a:rPr lang="en-GB" sz="2200" dirty="0">
                  <a:solidFill>
                    <a:srgbClr val="2F5079"/>
                  </a:solidFill>
                </a:rPr>
                <a:t>Professional</a:t>
              </a:r>
              <a:r>
                <a:rPr lang="en-GB" sz="2200" baseline="0" dirty="0">
                  <a:solidFill>
                    <a:srgbClr val="2F5079"/>
                  </a:solidFill>
                </a:rPr>
                <a:t> support</a:t>
              </a:r>
              <a:endParaRPr lang="en-GB" sz="2200" dirty="0">
                <a:solidFill>
                  <a:srgbClr val="2F5079"/>
                </a:solidFill>
              </a:endParaRPr>
            </a:p>
          </p:txBody>
        </p:sp>
        <p:sp>
          <p:nvSpPr>
            <p:cNvPr id="18" name="TextBox 17"/>
            <p:cNvSpPr txBox="1"/>
            <p:nvPr userDrawn="1"/>
          </p:nvSpPr>
          <p:spPr>
            <a:xfrm rot="18900000">
              <a:off x="6136684" y="5641309"/>
              <a:ext cx="2063326" cy="430887"/>
            </a:xfrm>
            <a:prstGeom prst="rect">
              <a:avLst/>
            </a:prstGeom>
            <a:noFill/>
          </p:spPr>
          <p:txBody>
            <a:bodyPr wrap="none" rtlCol="0">
              <a:spAutoFit/>
            </a:bodyPr>
            <a:lstStyle/>
            <a:p>
              <a:r>
                <a:rPr lang="en-GB" sz="2200" dirty="0">
                  <a:solidFill>
                    <a:srgbClr val="2F5079"/>
                  </a:solidFill>
                </a:rPr>
                <a:t>Enterprise and risk</a:t>
              </a:r>
            </a:p>
          </p:txBody>
        </p:sp>
        <p:sp>
          <p:nvSpPr>
            <p:cNvPr id="19" name="TextBox 18"/>
            <p:cNvSpPr txBox="1"/>
            <p:nvPr userDrawn="1"/>
          </p:nvSpPr>
          <p:spPr>
            <a:xfrm rot="18900000">
              <a:off x="6736813" y="5767143"/>
              <a:ext cx="1770277" cy="430887"/>
            </a:xfrm>
            <a:prstGeom prst="rect">
              <a:avLst/>
            </a:prstGeom>
            <a:noFill/>
          </p:spPr>
          <p:txBody>
            <a:bodyPr wrap="none" rtlCol="0">
              <a:spAutoFit/>
            </a:bodyPr>
            <a:lstStyle/>
            <a:p>
              <a:r>
                <a:rPr lang="en-GB" sz="2200" dirty="0">
                  <a:solidFill>
                    <a:srgbClr val="2F5079"/>
                  </a:solidFill>
                </a:rPr>
                <a:t>Learned</a:t>
              </a:r>
              <a:r>
                <a:rPr lang="en-GB" sz="2200" baseline="0" dirty="0">
                  <a:solidFill>
                    <a:srgbClr val="2F5079"/>
                  </a:solidFill>
                </a:rPr>
                <a:t> society</a:t>
              </a:r>
              <a:endParaRPr lang="en-GB" sz="2200" dirty="0">
                <a:solidFill>
                  <a:srgbClr val="2F5079"/>
                </a:solidFill>
              </a:endParaRPr>
            </a:p>
          </p:txBody>
        </p:sp>
        <p:sp>
          <p:nvSpPr>
            <p:cNvPr id="20" name="TextBox 19"/>
            <p:cNvSpPr txBox="1"/>
            <p:nvPr userDrawn="1"/>
          </p:nvSpPr>
          <p:spPr>
            <a:xfrm rot="18900000">
              <a:off x="7357541" y="5993647"/>
              <a:ext cx="1336564" cy="430887"/>
            </a:xfrm>
            <a:prstGeom prst="rect">
              <a:avLst/>
            </a:prstGeom>
            <a:noFill/>
          </p:spPr>
          <p:txBody>
            <a:bodyPr wrap="none" rtlCol="0">
              <a:spAutoFit/>
            </a:bodyPr>
            <a:lstStyle/>
            <a:p>
              <a:r>
                <a:rPr lang="en-GB" sz="2200" dirty="0">
                  <a:solidFill>
                    <a:srgbClr val="2F5079"/>
                  </a:solidFill>
                </a:rPr>
                <a:t>Opportunity</a:t>
              </a:r>
            </a:p>
          </p:txBody>
        </p:sp>
        <p:sp>
          <p:nvSpPr>
            <p:cNvPr id="21" name="TextBox 20"/>
            <p:cNvSpPr txBox="1"/>
            <p:nvPr userDrawn="1"/>
          </p:nvSpPr>
          <p:spPr>
            <a:xfrm rot="18900000">
              <a:off x="7802599" y="5607753"/>
              <a:ext cx="2102399" cy="430887"/>
            </a:xfrm>
            <a:prstGeom prst="rect">
              <a:avLst/>
            </a:prstGeom>
            <a:noFill/>
          </p:spPr>
          <p:txBody>
            <a:bodyPr wrap="none" rtlCol="0">
              <a:spAutoFit/>
            </a:bodyPr>
            <a:lstStyle/>
            <a:p>
              <a:r>
                <a:rPr lang="en-GB" sz="2200" dirty="0">
                  <a:solidFill>
                    <a:srgbClr val="2F5079"/>
                  </a:solidFill>
                </a:rPr>
                <a:t>International profile</a:t>
              </a:r>
            </a:p>
          </p:txBody>
        </p:sp>
        <p:sp>
          <p:nvSpPr>
            <p:cNvPr id="22" name="TextBox 21"/>
            <p:cNvSpPr txBox="1"/>
            <p:nvPr userDrawn="1"/>
          </p:nvSpPr>
          <p:spPr>
            <a:xfrm rot="18900000">
              <a:off x="8518697" y="6052369"/>
              <a:ext cx="1017466" cy="430887"/>
            </a:xfrm>
            <a:prstGeom prst="rect">
              <a:avLst/>
            </a:prstGeom>
            <a:noFill/>
          </p:spPr>
          <p:txBody>
            <a:bodyPr wrap="none" rtlCol="0">
              <a:spAutoFit/>
            </a:bodyPr>
            <a:lstStyle/>
            <a:p>
              <a:r>
                <a:rPr lang="en-GB" sz="2200" dirty="0">
                  <a:solidFill>
                    <a:srgbClr val="2F5079"/>
                  </a:solidFill>
                </a:rPr>
                <a:t>Journals</a:t>
              </a:r>
            </a:p>
          </p:txBody>
        </p:sp>
        <p:sp>
          <p:nvSpPr>
            <p:cNvPr id="23" name="TextBox 22"/>
            <p:cNvSpPr txBox="1"/>
            <p:nvPr userDrawn="1"/>
          </p:nvSpPr>
          <p:spPr>
            <a:xfrm rot="18900000">
              <a:off x="8978520" y="6002036"/>
              <a:ext cx="1259720" cy="430887"/>
            </a:xfrm>
            <a:prstGeom prst="rect">
              <a:avLst/>
            </a:prstGeom>
            <a:noFill/>
          </p:spPr>
          <p:txBody>
            <a:bodyPr wrap="none" rtlCol="0">
              <a:spAutoFit/>
            </a:bodyPr>
            <a:lstStyle/>
            <a:p>
              <a:r>
                <a:rPr lang="en-GB" sz="2200" dirty="0">
                  <a:solidFill>
                    <a:srgbClr val="2F5079"/>
                  </a:solidFill>
                </a:rPr>
                <a:t>Supporting</a:t>
              </a:r>
            </a:p>
          </p:txBody>
        </p:sp>
        <p:sp>
          <p:nvSpPr>
            <p:cNvPr id="24" name="TextBox 23"/>
            <p:cNvSpPr txBox="1"/>
            <p:nvPr userDrawn="1"/>
          </p:nvSpPr>
          <p:spPr>
            <a:xfrm rot="18900000">
              <a:off x="-285849" y="5546036"/>
              <a:ext cx="1106032" cy="430887"/>
            </a:xfrm>
            <a:prstGeom prst="rect">
              <a:avLst/>
            </a:prstGeom>
            <a:noFill/>
          </p:spPr>
          <p:txBody>
            <a:bodyPr wrap="none" rtlCol="0">
              <a:spAutoFit/>
            </a:bodyPr>
            <a:lstStyle/>
            <a:p>
              <a:r>
                <a:rPr lang="en-GB" sz="2200" dirty="0">
                  <a:solidFill>
                    <a:srgbClr val="2F5079"/>
                  </a:solidFill>
                </a:rPr>
                <a:t>Expertise</a:t>
              </a:r>
            </a:p>
          </p:txBody>
        </p:sp>
        <p:sp>
          <p:nvSpPr>
            <p:cNvPr id="25" name="TextBox 24"/>
            <p:cNvSpPr txBox="1"/>
            <p:nvPr userDrawn="1"/>
          </p:nvSpPr>
          <p:spPr>
            <a:xfrm rot="18900000">
              <a:off x="-163868" y="5873207"/>
              <a:ext cx="1425130" cy="430887"/>
            </a:xfrm>
            <a:prstGeom prst="rect">
              <a:avLst/>
            </a:prstGeom>
            <a:noFill/>
          </p:spPr>
          <p:txBody>
            <a:bodyPr wrap="none" rtlCol="0">
              <a:spAutoFit/>
            </a:bodyPr>
            <a:lstStyle/>
            <a:p>
              <a:r>
                <a:rPr lang="en-GB" sz="2200" dirty="0">
                  <a:solidFill>
                    <a:srgbClr val="2F5079"/>
                  </a:solidFill>
                </a:rPr>
                <a:t>Sponsorship</a:t>
              </a:r>
            </a:p>
          </p:txBody>
        </p:sp>
        <p:sp>
          <p:nvSpPr>
            <p:cNvPr id="26" name="TextBox 25"/>
            <p:cNvSpPr txBox="1"/>
            <p:nvPr userDrawn="1"/>
          </p:nvSpPr>
          <p:spPr>
            <a:xfrm rot="18900000">
              <a:off x="237530" y="5655092"/>
              <a:ext cx="2115424" cy="430887"/>
            </a:xfrm>
            <a:prstGeom prst="rect">
              <a:avLst/>
            </a:prstGeom>
            <a:noFill/>
          </p:spPr>
          <p:txBody>
            <a:bodyPr wrap="none" rtlCol="0">
              <a:spAutoFit/>
            </a:bodyPr>
            <a:lstStyle/>
            <a:p>
              <a:r>
                <a:rPr lang="en-GB" sz="2200" dirty="0">
                  <a:solidFill>
                    <a:srgbClr val="2F5079"/>
                  </a:solidFill>
                </a:rPr>
                <a:t>Thought leadership</a:t>
              </a:r>
            </a:p>
          </p:txBody>
        </p:sp>
      </p:grpSp>
      <p:sp>
        <p:nvSpPr>
          <p:cNvPr id="3074" name="Rectangle 2"/>
          <p:cNvSpPr>
            <a:spLocks noGrp="1" noChangeArrowheads="1"/>
          </p:cNvSpPr>
          <p:nvPr>
            <p:ph type="ctrTitle"/>
          </p:nvPr>
        </p:nvSpPr>
        <p:spPr>
          <a:xfrm>
            <a:off x="527050" y="2133608"/>
            <a:ext cx="10902949" cy="1295399"/>
          </a:xfrm>
        </p:spPr>
        <p:txBody>
          <a:bodyPr anchor="t"/>
          <a:lstStyle>
            <a:lvl1pPr>
              <a:defRPr sz="3600">
                <a:solidFill>
                  <a:schemeClr val="accent3"/>
                </a:solidFill>
              </a:defRPr>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527055" y="2781300"/>
            <a:ext cx="10128760" cy="1007740"/>
          </a:xfrm>
        </p:spPr>
        <p:txBody>
          <a:bodyPr/>
          <a:lstStyle>
            <a:lvl1pPr marL="0" indent="0">
              <a:spcBef>
                <a:spcPts val="0"/>
              </a:spcBef>
              <a:buFontTx/>
              <a:buNone/>
              <a:defRPr sz="26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527055" y="6410325"/>
            <a:ext cx="2927349" cy="331788"/>
          </a:xfrm>
        </p:spPr>
        <p:txBody>
          <a:bodyPr/>
          <a:lstStyle>
            <a:lvl1pPr>
              <a:defRPr>
                <a:solidFill>
                  <a:schemeClr val="bg1"/>
                </a:solidFill>
              </a:defRPr>
            </a:lvl1pPr>
          </a:lstStyle>
          <a:p>
            <a:fld id="{1744C141-B97D-4979-AB76-E8E6AB76C28B}" type="datetime4">
              <a:rPr lang="en-GB"/>
              <a:pPr/>
              <a:t>04 September 2025</a:t>
            </a:fld>
            <a:endParaRPr lang="en-GB"/>
          </a:p>
        </p:txBody>
      </p:sp>
      <p:pic>
        <p:nvPicPr>
          <p:cNvPr id="27"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3400"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919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solidFill>
          <a:srgbClr val="113458"/>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7050" y="2133608"/>
            <a:ext cx="10902949" cy="1295399"/>
          </a:xfrm>
        </p:spPr>
        <p:txBody>
          <a:bodyPr anchor="t"/>
          <a:lstStyle>
            <a:lvl1pPr>
              <a:defRPr sz="3600" b="1">
                <a:solidFill>
                  <a:schemeClr val="accent3"/>
                </a:solidFill>
              </a:defRPr>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527055" y="2781300"/>
            <a:ext cx="9531345" cy="1007740"/>
          </a:xfrm>
        </p:spPr>
        <p:txBody>
          <a:bodyPr/>
          <a:lstStyle>
            <a:lvl1pPr marL="0" indent="0">
              <a:spcBef>
                <a:spcPts val="0"/>
              </a:spcBef>
              <a:buFontTx/>
              <a:buNone/>
              <a:defRPr sz="26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527055" y="6410325"/>
            <a:ext cx="2927349" cy="331788"/>
          </a:xfrm>
        </p:spPr>
        <p:txBody>
          <a:bodyPr/>
          <a:lstStyle>
            <a:lvl1pPr>
              <a:defRPr>
                <a:solidFill>
                  <a:schemeClr val="bg1"/>
                </a:solidFill>
              </a:defRPr>
            </a:lvl1pPr>
          </a:lstStyle>
          <a:p>
            <a:fld id="{1744C141-B97D-4979-AB76-E8E6AB76C28B}" type="datetime4">
              <a:rPr lang="en-GB"/>
              <a:pPr/>
              <a:t>04 September 2025</a:t>
            </a:fld>
            <a:endParaRPr lang="en-GB"/>
          </a:p>
        </p:txBody>
      </p:sp>
      <p:grpSp>
        <p:nvGrpSpPr>
          <p:cNvPr id="4" name="Group 3"/>
          <p:cNvGrpSpPr/>
          <p:nvPr userDrawn="1"/>
        </p:nvGrpSpPr>
        <p:grpSpPr>
          <a:xfrm>
            <a:off x="9588402" y="404664"/>
            <a:ext cx="2340244" cy="897997"/>
            <a:chOff x="7905328" y="493473"/>
            <a:chExt cx="1718172" cy="631271"/>
          </a:xfrm>
        </p:grpSpPr>
        <p:sp>
          <p:nvSpPr>
            <p:cNvPr id="2" name="Oval 1"/>
            <p:cNvSpPr/>
            <p:nvPr userDrawn="1"/>
          </p:nvSpPr>
          <p:spPr>
            <a:xfrm>
              <a:off x="7905328" y="493473"/>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userDrawn="1"/>
          </p:nvSpPr>
          <p:spPr>
            <a:xfrm>
              <a:off x="8615388" y="594713"/>
              <a:ext cx="1008112" cy="454355"/>
            </a:xfrm>
            <a:prstGeom prst="rect">
              <a:avLst/>
            </a:prstGeom>
            <a:noFill/>
          </p:spPr>
          <p:txBody>
            <a:bodyPr wrap="square" rtlCol="0">
              <a:spAutoFit/>
            </a:bodyPr>
            <a:lstStyle/>
            <a:p>
              <a:r>
                <a:rPr lang="en-GB" sz="1800" dirty="0">
                  <a:solidFill>
                    <a:schemeClr val="bg1"/>
                  </a:solidFill>
                </a:rPr>
                <a:t>Partner</a:t>
              </a:r>
            </a:p>
            <a:p>
              <a:r>
                <a:rPr lang="en-GB" sz="1800" dirty="0">
                  <a:solidFill>
                    <a:schemeClr val="bg1"/>
                  </a:solidFill>
                </a:rPr>
                <a:t>Logo</a:t>
              </a:r>
            </a:p>
          </p:txBody>
        </p:sp>
      </p:grpSp>
      <p:pic>
        <p:nvPicPr>
          <p:cNvPr id="13"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3400"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255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7051" y="2133608"/>
            <a:ext cx="8693149" cy="1295399"/>
          </a:xfrm>
        </p:spPr>
        <p:txBody>
          <a:bodyPr anchor="t"/>
          <a:lstStyle>
            <a:lvl1pPr>
              <a:defRPr sz="3600">
                <a:solidFill>
                  <a:schemeClr val="bg1"/>
                </a:solidFill>
              </a:defRPr>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527055" y="2781300"/>
            <a:ext cx="8161867" cy="1007740"/>
          </a:xfrm>
        </p:spPr>
        <p:txBody>
          <a:bodyPr/>
          <a:lstStyle>
            <a:lvl1pPr marL="0" indent="0">
              <a:spcBef>
                <a:spcPts val="0"/>
              </a:spcBef>
              <a:buFontTx/>
              <a:buNone/>
              <a:defRPr sz="2600">
                <a:solidFill>
                  <a:schemeClr val="accent3"/>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527055" y="6410325"/>
            <a:ext cx="2927349" cy="331788"/>
          </a:xfrm>
        </p:spPr>
        <p:txBody>
          <a:bodyPr/>
          <a:lstStyle>
            <a:lvl1pPr>
              <a:defRPr>
                <a:solidFill>
                  <a:schemeClr val="bg1"/>
                </a:solidFill>
              </a:defRPr>
            </a:lvl1pPr>
          </a:lstStyle>
          <a:p>
            <a:fld id="{1744C141-B97D-4979-AB76-E8E6AB76C28B}" type="datetime4">
              <a:rPr lang="en-GB" smtClean="0"/>
              <a:pPr/>
              <a:t>04 September 2025</a:t>
            </a:fld>
            <a:endParaRPr lang="en-GB" dirty="0"/>
          </a:p>
        </p:txBody>
      </p:sp>
      <p:pic>
        <p:nvPicPr>
          <p:cNvPr id="7" name="Picture 4" descr="E:\Pants Work\Current Work\Actuaries 2011\Logos all\IFOA Logo\Lanscape - Standard\WMF logos\IFOA_logo_L_RGB_WO_text.wmf">
            <a:extLst>
              <a:ext uri="{FF2B5EF4-FFF2-40B4-BE49-F238E27FC236}">
                <a16:creationId xmlns:a16="http://schemas.microsoft.com/office/drawing/2014/main" id="{2B5E93A1-97F2-4F0B-97B4-7DE5BCAEF38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3400"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348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7051" y="2133608"/>
            <a:ext cx="9505950" cy="1295399"/>
          </a:xfrm>
        </p:spPr>
        <p:txBody>
          <a:bodyPr anchor="t"/>
          <a:lstStyle>
            <a:lvl1pPr>
              <a:defRPr sz="3600">
                <a:solidFill>
                  <a:schemeClr val="accent1"/>
                </a:solidFill>
              </a:defRPr>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527055" y="2781300"/>
            <a:ext cx="8161867" cy="1007740"/>
          </a:xfrm>
        </p:spPr>
        <p:txBody>
          <a:bodyPr/>
          <a:lstStyle>
            <a:lvl1pPr marL="0" indent="0">
              <a:spcBef>
                <a:spcPts val="0"/>
              </a:spcBef>
              <a:buFontTx/>
              <a:buNone/>
              <a:defRPr sz="26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527056" y="6410332"/>
            <a:ext cx="1846689" cy="300075"/>
          </a:xfrm>
          <a:noFill/>
          <a:effectLst>
            <a:softEdge rad="31750"/>
          </a:effectLst>
        </p:spPr>
        <p:txBody>
          <a:bodyPr/>
          <a:lstStyle>
            <a:lvl1pPr>
              <a:defRPr>
                <a:solidFill>
                  <a:schemeClr val="bg1"/>
                </a:solidFill>
              </a:defRPr>
            </a:lvl1pPr>
          </a:lstStyle>
          <a:p>
            <a:fld id="{1744C141-B97D-4979-AB76-E8E6AB76C28B}" type="datetime4">
              <a:rPr lang="en-GB" smtClean="0"/>
              <a:pPr/>
              <a:t>04 September 2025</a:t>
            </a:fld>
            <a:endParaRPr lang="en-GB" dirty="0"/>
          </a:p>
        </p:txBody>
      </p:sp>
      <p:pic>
        <p:nvPicPr>
          <p:cNvPr id="7" name="Picture 4" descr="E:\Pants Work\Current Work\Actuaries 2011\Logos all\IFOA Logo\Lanscape - Standard\WMF logos\IFOA_logo_L_RGB_WO_text.wmf">
            <a:extLst>
              <a:ext uri="{FF2B5EF4-FFF2-40B4-BE49-F238E27FC236}">
                <a16:creationId xmlns:a16="http://schemas.microsoft.com/office/drawing/2014/main" id="{83A24984-E1B2-407C-9C01-0E1FE92EBEC9}"/>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3400"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307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1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7051" y="2133608"/>
            <a:ext cx="9505950" cy="1295399"/>
          </a:xfrm>
        </p:spPr>
        <p:txBody>
          <a:bodyPr anchor="t"/>
          <a:lstStyle>
            <a:lvl1pPr>
              <a:defRPr sz="3600">
                <a:solidFill>
                  <a:schemeClr val="accent1"/>
                </a:solidFill>
              </a:defRPr>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527055" y="2781300"/>
            <a:ext cx="8161867" cy="1007740"/>
          </a:xfrm>
        </p:spPr>
        <p:txBody>
          <a:bodyPr/>
          <a:lstStyle>
            <a:lvl1pPr marL="0" indent="0">
              <a:spcBef>
                <a:spcPts val="0"/>
              </a:spcBef>
              <a:buFontTx/>
              <a:buNone/>
              <a:defRPr sz="26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527056" y="6410332"/>
            <a:ext cx="1846689" cy="300075"/>
          </a:xfrm>
          <a:noFill/>
          <a:effectLst>
            <a:softEdge rad="31750"/>
          </a:effectLst>
        </p:spPr>
        <p:txBody>
          <a:bodyPr/>
          <a:lstStyle>
            <a:lvl1pPr>
              <a:defRPr>
                <a:solidFill>
                  <a:schemeClr val="bg1"/>
                </a:solidFill>
              </a:defRPr>
            </a:lvl1pPr>
          </a:lstStyle>
          <a:p>
            <a:fld id="{1744C141-B97D-4979-AB76-E8E6AB76C28B}" type="datetime4">
              <a:rPr lang="en-GB" smtClean="0"/>
              <a:pPr/>
              <a:t>04 September 2025</a:t>
            </a:fld>
            <a:endParaRPr lang="en-GB" dirty="0"/>
          </a:p>
        </p:txBody>
      </p:sp>
      <p:pic>
        <p:nvPicPr>
          <p:cNvPr id="7" name="Picture 4" descr="E:\Pants Work\Current Work\Actuaries 2011\Logos all\IFOA Logo\Lanscape - Standard\WMF logos\IFOA_logo_L_RGB_WO_text.wmf">
            <a:extLst>
              <a:ext uri="{FF2B5EF4-FFF2-40B4-BE49-F238E27FC236}">
                <a16:creationId xmlns:a16="http://schemas.microsoft.com/office/drawing/2014/main" id="{83A24984-E1B2-407C-9C01-0E1FE92EBEC9}"/>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3400"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208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1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7051" y="2133608"/>
            <a:ext cx="9505950" cy="1295399"/>
          </a:xfrm>
        </p:spPr>
        <p:txBody>
          <a:bodyPr anchor="t"/>
          <a:lstStyle>
            <a:lvl1pPr>
              <a:defRPr sz="3600">
                <a:solidFill>
                  <a:schemeClr val="accent3"/>
                </a:solidFill>
              </a:defRPr>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527055" y="2781300"/>
            <a:ext cx="8161867" cy="1007740"/>
          </a:xfrm>
        </p:spPr>
        <p:txBody>
          <a:bodyPr/>
          <a:lstStyle>
            <a:lvl1pPr marL="0" indent="0">
              <a:spcBef>
                <a:spcPts val="0"/>
              </a:spcBef>
              <a:buFontTx/>
              <a:buNone/>
              <a:defRPr sz="26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527056" y="6410332"/>
            <a:ext cx="1846689" cy="300075"/>
          </a:xfrm>
          <a:noFill/>
          <a:effectLst>
            <a:softEdge rad="31750"/>
          </a:effectLst>
        </p:spPr>
        <p:txBody>
          <a:bodyPr/>
          <a:lstStyle>
            <a:lvl1pPr>
              <a:defRPr>
                <a:solidFill>
                  <a:schemeClr val="bg1"/>
                </a:solidFill>
              </a:defRPr>
            </a:lvl1pPr>
          </a:lstStyle>
          <a:p>
            <a:fld id="{1744C141-B97D-4979-AB76-E8E6AB76C28B}" type="datetime4">
              <a:rPr lang="en-GB" smtClean="0"/>
              <a:pPr/>
              <a:t>04 September 2025</a:t>
            </a:fld>
            <a:endParaRPr lang="en-GB" dirty="0"/>
          </a:p>
        </p:txBody>
      </p:sp>
      <p:pic>
        <p:nvPicPr>
          <p:cNvPr id="7" name="Picture 4" descr="E:\Pants Work\Current Work\Actuaries 2011\Logos all\IFOA Logo\Lanscape - Standard\WMF logos\IFOA_logo_L_RGB_WO_text.wmf">
            <a:extLst>
              <a:ext uri="{FF2B5EF4-FFF2-40B4-BE49-F238E27FC236}">
                <a16:creationId xmlns:a16="http://schemas.microsoft.com/office/drawing/2014/main" id="{FE279110-C7C3-460A-A314-D193AF4E8815}"/>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3400"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245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7051" y="2133608"/>
            <a:ext cx="9505950" cy="1295399"/>
          </a:xfrm>
        </p:spPr>
        <p:txBody>
          <a:bodyPr anchor="t"/>
          <a:lstStyle>
            <a:lvl1pPr>
              <a:defRPr sz="3600">
                <a:solidFill>
                  <a:schemeClr val="accent3"/>
                </a:solidFill>
              </a:defRPr>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527055" y="2781300"/>
            <a:ext cx="8161867" cy="1007740"/>
          </a:xfrm>
        </p:spPr>
        <p:txBody>
          <a:bodyPr/>
          <a:lstStyle>
            <a:lvl1pPr marL="0" indent="0">
              <a:spcBef>
                <a:spcPts val="0"/>
              </a:spcBef>
              <a:buFontTx/>
              <a:buNone/>
              <a:defRPr sz="26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527056" y="6410332"/>
            <a:ext cx="1846689" cy="300075"/>
          </a:xfrm>
          <a:noFill/>
          <a:effectLst>
            <a:softEdge rad="31750"/>
          </a:effectLst>
        </p:spPr>
        <p:txBody>
          <a:bodyPr/>
          <a:lstStyle>
            <a:lvl1pPr>
              <a:defRPr>
                <a:solidFill>
                  <a:schemeClr val="bg1"/>
                </a:solidFill>
              </a:defRPr>
            </a:lvl1pPr>
          </a:lstStyle>
          <a:p>
            <a:fld id="{1744C141-B97D-4979-AB76-E8E6AB76C28B}" type="datetime4">
              <a:rPr lang="en-GB" smtClean="0"/>
              <a:pPr/>
              <a:t>04 September 2025</a:t>
            </a:fld>
            <a:endParaRPr lang="en-GB" dirty="0"/>
          </a:p>
        </p:txBody>
      </p:sp>
      <p:pic>
        <p:nvPicPr>
          <p:cNvPr id="7" name="Picture 4" descr="E:\Pants Work\Current Work\Actuaries 2011\Logos all\IFOA Logo\Lanscape - Standard\WMF logos\IFOA_logo_L_RGB_WO_text.wmf">
            <a:extLst>
              <a:ext uri="{FF2B5EF4-FFF2-40B4-BE49-F238E27FC236}">
                <a16:creationId xmlns:a16="http://schemas.microsoft.com/office/drawing/2014/main" id="{FE279110-C7C3-460A-A314-D193AF4E8815}"/>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3400"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986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27055" y="404813"/>
            <a:ext cx="11055349"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dirty="0"/>
          </a:p>
        </p:txBody>
      </p:sp>
      <p:sp>
        <p:nvSpPr>
          <p:cNvPr id="1027" name="Rectangle 3"/>
          <p:cNvSpPr>
            <a:spLocks noGrp="1" noChangeArrowheads="1"/>
          </p:cNvSpPr>
          <p:nvPr>
            <p:ph type="body" idx="1"/>
          </p:nvPr>
        </p:nvSpPr>
        <p:spPr bwMode="auto">
          <a:xfrm>
            <a:off x="527055" y="1557338"/>
            <a:ext cx="11055349" cy="464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28" name="Rectangle 4"/>
          <p:cNvSpPr>
            <a:spLocks noGrp="1" noChangeArrowheads="1"/>
          </p:cNvSpPr>
          <p:nvPr>
            <p:ph type="dt" sz="half" idx="2"/>
          </p:nvPr>
        </p:nvSpPr>
        <p:spPr bwMode="auto">
          <a:xfrm>
            <a:off x="527054" y="6410325"/>
            <a:ext cx="2688166"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fld id="{0D5A5B80-4E0E-41F8-BFF5-504EC24C412E}" type="datetime4">
              <a:rPr lang="en-GB" smtClean="0"/>
              <a:pPr/>
              <a:t>04 September 2025</a:t>
            </a:fld>
            <a:endParaRPr lang="en-GB" dirty="0"/>
          </a:p>
        </p:txBody>
      </p:sp>
      <p:sp>
        <p:nvSpPr>
          <p:cNvPr id="1029" name="Rectangle 5"/>
          <p:cNvSpPr>
            <a:spLocks noGrp="1" noChangeArrowheads="1"/>
          </p:cNvSpPr>
          <p:nvPr>
            <p:ph type="ftr" sz="quarter" idx="3"/>
          </p:nvPr>
        </p:nvSpPr>
        <p:spPr bwMode="auto">
          <a:xfrm>
            <a:off x="3215223" y="6410325"/>
            <a:ext cx="7452777"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rgbClr val="3F4548"/>
                </a:solidFill>
              </a:defRPr>
            </a:lvl1pPr>
          </a:lstStyle>
          <a:p>
            <a:endParaRPr lang="en-GB"/>
          </a:p>
        </p:txBody>
      </p:sp>
      <p:sp>
        <p:nvSpPr>
          <p:cNvPr id="1030" name="Rectangle 6"/>
          <p:cNvSpPr>
            <a:spLocks noGrp="1" noChangeArrowheads="1"/>
          </p:cNvSpPr>
          <p:nvPr>
            <p:ph type="sldNum" sz="quarter" idx="4"/>
          </p:nvPr>
        </p:nvSpPr>
        <p:spPr bwMode="auto">
          <a:xfrm>
            <a:off x="10801353" y="6402396"/>
            <a:ext cx="8636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rgbClr val="3F4548"/>
                </a:solidFill>
              </a:defRPr>
            </a:lvl1pPr>
          </a:lstStyle>
          <a:p>
            <a:fld id="{65C5C0B4-F90D-4B90-B187-E84366B07232}" type="slidenum">
              <a:rPr lang="en-GB" smtClean="0"/>
              <a:pPr/>
              <a:t>‹#›</a:t>
            </a:fld>
            <a:endParaRPr lang="en-GB" dirty="0"/>
          </a:p>
        </p:txBody>
      </p:sp>
      <p:sp>
        <p:nvSpPr>
          <p:cNvPr id="1031" name="Line 7"/>
          <p:cNvSpPr>
            <a:spLocks noChangeShapeType="1"/>
          </p:cNvSpPr>
          <p:nvPr/>
        </p:nvSpPr>
        <p:spPr bwMode="auto">
          <a:xfrm>
            <a:off x="624423" y="6329363"/>
            <a:ext cx="10943167"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60" name="Picture 2" descr="E:\Pants Work\Current Work\Actuaries 2011\Logos all\IFOA Logo\Lanscape - Standard\WMF logos\IFOA_logo_L_RGB.wmf"/>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9906000" y="5563121"/>
            <a:ext cx="1656184" cy="674191"/>
          </a:xfrm>
          <a:prstGeom prst="rect">
            <a:avLst/>
          </a:prstGeom>
          <a:noFill/>
          <a:extLst>
            <a:ext uri="{909E8E84-426E-40DD-AFC4-6F175D3DCCD1}">
              <a14:hiddenFill xmlns:a14="http://schemas.microsoft.com/office/drawing/2010/main">
                <a:solidFill>
                  <a:srgbClr val="FFFFFF"/>
                </a:solidFill>
              </a14:hiddenFill>
            </a:ext>
          </a:extLst>
        </p:spPr>
      </p:pic>
      <p:grpSp>
        <p:nvGrpSpPr>
          <p:cNvPr id="61" name="Group 64"/>
          <p:cNvGrpSpPr/>
          <p:nvPr userDrawn="1"/>
        </p:nvGrpSpPr>
        <p:grpSpPr>
          <a:xfrm>
            <a:off x="-3137354" y="0"/>
            <a:ext cx="3018256" cy="6858000"/>
            <a:chOff x="-3137354" y="0"/>
            <a:chExt cx="3018256" cy="6858000"/>
          </a:xfrm>
        </p:grpSpPr>
        <p:sp>
          <p:nvSpPr>
            <p:cNvPr id="62" name="Rectangle 61"/>
            <p:cNvSpPr/>
            <p:nvPr userDrawn="1"/>
          </p:nvSpPr>
          <p:spPr>
            <a:xfrm>
              <a:off x="-3137354" y="0"/>
              <a:ext cx="29944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p:cNvSpPr txBox="1"/>
            <p:nvPr userDrawn="1"/>
          </p:nvSpPr>
          <p:spPr>
            <a:xfrm>
              <a:off x="-2982572" y="99308"/>
              <a:ext cx="2839661" cy="153888"/>
            </a:xfrm>
            <a:prstGeom prst="rect">
              <a:avLst/>
            </a:prstGeom>
            <a:noFill/>
          </p:spPr>
          <p:txBody>
            <a:bodyPr wrap="square" lIns="0" tIns="0" rIns="0" bIns="0" rtlCol="0">
              <a:spAutoFit/>
            </a:bodyPr>
            <a:lstStyle/>
            <a:p>
              <a:r>
                <a:rPr lang="en-GB" sz="1000" b="1" dirty="0">
                  <a:solidFill>
                    <a:schemeClr val="accent2"/>
                  </a:solidFill>
                </a:rPr>
                <a:t>Colour</a:t>
              </a:r>
              <a:r>
                <a:rPr lang="en-GB" sz="1000" b="1" baseline="0" dirty="0">
                  <a:solidFill>
                    <a:schemeClr val="accent2"/>
                  </a:solidFill>
                </a:rPr>
                <a:t> palette for PowerPoint presentations</a:t>
              </a:r>
              <a:endParaRPr lang="en-US" sz="1000" b="1" dirty="0">
                <a:solidFill>
                  <a:schemeClr val="accent2"/>
                </a:solidFill>
              </a:endParaRPr>
            </a:p>
          </p:txBody>
        </p:sp>
        <p:grpSp>
          <p:nvGrpSpPr>
            <p:cNvPr id="64" name="Group 58"/>
            <p:cNvGrpSpPr/>
            <p:nvPr userDrawn="1"/>
          </p:nvGrpSpPr>
          <p:grpSpPr>
            <a:xfrm>
              <a:off x="-2982571" y="476672"/>
              <a:ext cx="2863473" cy="307777"/>
              <a:chOff x="-2982571" y="476672"/>
              <a:chExt cx="2863473" cy="307777"/>
            </a:xfrm>
          </p:grpSpPr>
          <p:sp>
            <p:nvSpPr>
              <p:cNvPr id="106" name="Rectangle 9"/>
              <p:cNvSpPr/>
              <p:nvPr userDrawn="1"/>
            </p:nvSpPr>
            <p:spPr>
              <a:xfrm>
                <a:off x="-2982571" y="476672"/>
                <a:ext cx="309565" cy="285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1"/>
              <p:cNvSpPr txBox="1"/>
              <p:nvPr userDrawn="1"/>
            </p:nvSpPr>
            <p:spPr>
              <a:xfrm>
                <a:off x="-2518224" y="476672"/>
                <a:ext cx="2399126" cy="307777"/>
              </a:xfrm>
              <a:prstGeom prst="rect">
                <a:avLst/>
              </a:prstGeom>
              <a:noFill/>
            </p:spPr>
            <p:txBody>
              <a:bodyPr wrap="square" lIns="0" tIns="0" rIns="0" bIns="0" rtlCol="0">
                <a:spAutoFit/>
              </a:bodyPr>
              <a:lstStyle/>
              <a:p>
                <a:r>
                  <a:rPr lang="en-GB" sz="1000" dirty="0"/>
                  <a:t>Dark blue</a:t>
                </a:r>
              </a:p>
              <a:p>
                <a:r>
                  <a:rPr lang="en-GB" sz="1000" dirty="0"/>
                  <a:t>R:17</a:t>
                </a:r>
                <a:r>
                  <a:rPr lang="en-GB" sz="1000" baseline="0" dirty="0"/>
                  <a:t>  G:52  B:88</a:t>
                </a:r>
                <a:endParaRPr lang="en-US" sz="1000" dirty="0"/>
              </a:p>
            </p:txBody>
          </p:sp>
        </p:grpSp>
        <p:grpSp>
          <p:nvGrpSpPr>
            <p:cNvPr id="65" name="Group 13"/>
            <p:cNvGrpSpPr/>
            <p:nvPr userDrawn="1"/>
          </p:nvGrpSpPr>
          <p:grpSpPr>
            <a:xfrm>
              <a:off x="-2982575" y="882170"/>
              <a:ext cx="2863476" cy="307777"/>
              <a:chOff x="-2928990" y="365095"/>
              <a:chExt cx="2643206" cy="307777"/>
            </a:xfrm>
          </p:grpSpPr>
          <p:sp>
            <p:nvSpPr>
              <p:cNvPr id="104" name="Rectangle 14"/>
              <p:cNvSpPr/>
              <p:nvPr userDrawn="1"/>
            </p:nvSpPr>
            <p:spPr>
              <a:xfrm>
                <a:off x="-2928990" y="365095"/>
                <a:ext cx="285752" cy="2857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TextBox 15"/>
              <p:cNvSpPr txBox="1"/>
              <p:nvPr userDrawn="1"/>
            </p:nvSpPr>
            <p:spPr>
              <a:xfrm>
                <a:off x="-2500362" y="365095"/>
                <a:ext cx="2214578" cy="307777"/>
              </a:xfrm>
              <a:prstGeom prst="rect">
                <a:avLst/>
              </a:prstGeom>
              <a:noFill/>
            </p:spPr>
            <p:txBody>
              <a:bodyPr wrap="square" lIns="0" tIns="0" rIns="0" bIns="0" rtlCol="0">
                <a:spAutoFit/>
              </a:bodyPr>
              <a:lstStyle/>
              <a:p>
                <a:r>
                  <a:rPr lang="en-GB" sz="1000" dirty="0"/>
                  <a:t>Gold</a:t>
                </a:r>
              </a:p>
              <a:p>
                <a:r>
                  <a:rPr lang="en-GB" sz="1000" dirty="0"/>
                  <a:t>R:217</a:t>
                </a:r>
                <a:r>
                  <a:rPr lang="en-GB" sz="1000" baseline="0" dirty="0"/>
                  <a:t>  G:171  B:22</a:t>
                </a:r>
                <a:endParaRPr lang="en-US" sz="800" dirty="0"/>
              </a:p>
            </p:txBody>
          </p:sp>
        </p:grpSp>
        <p:grpSp>
          <p:nvGrpSpPr>
            <p:cNvPr id="66" name="Group 16"/>
            <p:cNvGrpSpPr/>
            <p:nvPr userDrawn="1"/>
          </p:nvGrpSpPr>
          <p:grpSpPr>
            <a:xfrm>
              <a:off x="-2982575" y="1277829"/>
              <a:ext cx="2863476" cy="307777"/>
              <a:chOff x="-2928990" y="63509"/>
              <a:chExt cx="2643206" cy="307777"/>
            </a:xfrm>
          </p:grpSpPr>
          <p:sp>
            <p:nvSpPr>
              <p:cNvPr id="102" name="Rectangle 17"/>
              <p:cNvSpPr/>
              <p:nvPr userDrawn="1"/>
            </p:nvSpPr>
            <p:spPr>
              <a:xfrm>
                <a:off x="-2928990" y="63509"/>
                <a:ext cx="285752" cy="285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8"/>
              <p:cNvSpPr txBox="1"/>
              <p:nvPr userDrawn="1"/>
            </p:nvSpPr>
            <p:spPr>
              <a:xfrm>
                <a:off x="-2500362" y="63509"/>
                <a:ext cx="2214578" cy="307777"/>
              </a:xfrm>
              <a:prstGeom prst="rect">
                <a:avLst/>
              </a:prstGeom>
              <a:noFill/>
            </p:spPr>
            <p:txBody>
              <a:bodyPr wrap="square" lIns="0" tIns="0" rIns="0" bIns="0" rtlCol="0">
                <a:spAutoFit/>
              </a:bodyPr>
              <a:lstStyle/>
              <a:p>
                <a:r>
                  <a:rPr lang="en-GB" sz="1000" dirty="0"/>
                  <a:t>Mid blue</a:t>
                </a:r>
              </a:p>
              <a:p>
                <a:r>
                  <a:rPr lang="en-GB" sz="1000" dirty="0"/>
                  <a:t>R:64</a:t>
                </a:r>
                <a:r>
                  <a:rPr lang="en-GB" sz="1000" baseline="0" dirty="0"/>
                  <a:t>  G:150  B:184</a:t>
                </a:r>
                <a:endParaRPr lang="en-US" sz="1000" dirty="0"/>
              </a:p>
            </p:txBody>
          </p:sp>
        </p:grpSp>
        <p:sp>
          <p:nvSpPr>
            <p:cNvPr id="67" name="TextBox 66"/>
            <p:cNvSpPr txBox="1"/>
            <p:nvPr userDrawn="1"/>
          </p:nvSpPr>
          <p:spPr>
            <a:xfrm>
              <a:off x="-2982571" y="2122984"/>
              <a:ext cx="2399126" cy="153888"/>
            </a:xfrm>
            <a:prstGeom prst="rect">
              <a:avLst/>
            </a:prstGeom>
            <a:noFill/>
          </p:spPr>
          <p:txBody>
            <a:bodyPr wrap="square" lIns="0" tIns="0" rIns="0" bIns="0" rtlCol="0">
              <a:spAutoFit/>
            </a:bodyPr>
            <a:lstStyle/>
            <a:p>
              <a:r>
                <a:rPr lang="en-GB" sz="1000" b="1" dirty="0">
                  <a:solidFill>
                    <a:schemeClr val="accent1"/>
                  </a:solidFill>
                </a:rPr>
                <a:t>Secondary colour palette</a:t>
              </a:r>
              <a:endParaRPr lang="en-US" sz="1000" b="1" dirty="0">
                <a:solidFill>
                  <a:schemeClr val="accent1"/>
                </a:solidFill>
              </a:endParaRPr>
            </a:p>
          </p:txBody>
        </p:sp>
        <p:sp>
          <p:nvSpPr>
            <p:cNvPr id="68" name="TextBox 67"/>
            <p:cNvSpPr txBox="1"/>
            <p:nvPr userDrawn="1"/>
          </p:nvSpPr>
          <p:spPr>
            <a:xfrm>
              <a:off x="-2982571" y="260648"/>
              <a:ext cx="2399126" cy="153888"/>
            </a:xfrm>
            <a:prstGeom prst="rect">
              <a:avLst/>
            </a:prstGeom>
            <a:noFill/>
          </p:spPr>
          <p:txBody>
            <a:bodyPr wrap="square" lIns="0" tIns="0" rIns="0" bIns="0" rtlCol="0">
              <a:spAutoFit/>
            </a:bodyPr>
            <a:lstStyle/>
            <a:p>
              <a:pPr>
                <a:tabLst>
                  <a:tab pos="2419350" algn="l"/>
                </a:tabLst>
              </a:pPr>
              <a:r>
                <a:rPr lang="en-GB" sz="1000" b="1" dirty="0">
                  <a:solidFill>
                    <a:schemeClr val="accent1"/>
                  </a:solidFill>
                </a:rPr>
                <a:t>Primary colour palette</a:t>
              </a:r>
              <a:endParaRPr lang="en-US" sz="1000" b="1" dirty="0">
                <a:solidFill>
                  <a:schemeClr val="accent1"/>
                </a:solidFill>
              </a:endParaRPr>
            </a:p>
          </p:txBody>
        </p:sp>
        <p:grpSp>
          <p:nvGrpSpPr>
            <p:cNvPr id="69" name="Group 24"/>
            <p:cNvGrpSpPr/>
            <p:nvPr userDrawn="1"/>
          </p:nvGrpSpPr>
          <p:grpSpPr>
            <a:xfrm>
              <a:off x="-2982575" y="1688965"/>
              <a:ext cx="2863476" cy="307777"/>
              <a:chOff x="-2928990" y="63509"/>
              <a:chExt cx="2643206" cy="307777"/>
            </a:xfrm>
          </p:grpSpPr>
          <p:sp>
            <p:nvSpPr>
              <p:cNvPr id="100" name="Rectangle 99"/>
              <p:cNvSpPr/>
              <p:nvPr userDrawn="1"/>
            </p:nvSpPr>
            <p:spPr>
              <a:xfrm>
                <a:off x="-2928990" y="63509"/>
                <a:ext cx="285752" cy="2857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p:cNvSpPr txBox="1"/>
              <p:nvPr userDrawn="1"/>
            </p:nvSpPr>
            <p:spPr>
              <a:xfrm>
                <a:off x="-2500362" y="63509"/>
                <a:ext cx="2214578" cy="307777"/>
              </a:xfrm>
              <a:prstGeom prst="rect">
                <a:avLst/>
              </a:prstGeom>
              <a:noFill/>
            </p:spPr>
            <p:txBody>
              <a:bodyPr wrap="square" lIns="0" tIns="0" rIns="0" bIns="0" rtlCol="0">
                <a:spAutoFit/>
              </a:bodyPr>
              <a:lstStyle/>
              <a:p>
                <a:r>
                  <a:rPr lang="en-GB" sz="1000" dirty="0"/>
                  <a:t>Light grey</a:t>
                </a:r>
              </a:p>
              <a:p>
                <a:r>
                  <a:rPr lang="en-GB" sz="1000" dirty="0"/>
                  <a:t>R:220</a:t>
                </a:r>
                <a:r>
                  <a:rPr lang="en-GB" sz="1000" baseline="0" dirty="0"/>
                  <a:t>  G:221  B:217</a:t>
                </a:r>
                <a:endParaRPr lang="en-US" sz="1000" dirty="0"/>
              </a:p>
            </p:txBody>
          </p:sp>
        </p:grpSp>
        <p:grpSp>
          <p:nvGrpSpPr>
            <p:cNvPr id="70" name="Group 27"/>
            <p:cNvGrpSpPr/>
            <p:nvPr userDrawn="1"/>
          </p:nvGrpSpPr>
          <p:grpSpPr>
            <a:xfrm>
              <a:off x="-2982575" y="2373330"/>
              <a:ext cx="2863476" cy="307777"/>
              <a:chOff x="-2928990" y="336738"/>
              <a:chExt cx="2643206" cy="307777"/>
            </a:xfrm>
          </p:grpSpPr>
          <p:sp>
            <p:nvSpPr>
              <p:cNvPr id="98" name="Rectangle 97"/>
              <p:cNvSpPr/>
              <p:nvPr userDrawn="1"/>
            </p:nvSpPr>
            <p:spPr>
              <a:xfrm>
                <a:off x="-2928990" y="336738"/>
                <a:ext cx="285752" cy="285752"/>
              </a:xfrm>
              <a:prstGeom prst="rect">
                <a:avLst/>
              </a:prstGeom>
              <a:solidFill>
                <a:srgbClr val="79A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p:cNvSpPr txBox="1"/>
              <p:nvPr userDrawn="1"/>
            </p:nvSpPr>
            <p:spPr>
              <a:xfrm>
                <a:off x="-2500362" y="336738"/>
                <a:ext cx="2214578" cy="307777"/>
              </a:xfrm>
              <a:prstGeom prst="rect">
                <a:avLst/>
              </a:prstGeom>
              <a:noFill/>
            </p:spPr>
            <p:txBody>
              <a:bodyPr wrap="square" lIns="0" tIns="0" rIns="0" bIns="0" rtlCol="0">
                <a:spAutoFit/>
              </a:bodyPr>
              <a:lstStyle/>
              <a:p>
                <a:r>
                  <a:rPr lang="en-GB" sz="1000" dirty="0"/>
                  <a:t>Pea green</a:t>
                </a:r>
              </a:p>
              <a:p>
                <a:r>
                  <a:rPr lang="en-GB" sz="1000" dirty="0"/>
                  <a:t>R:121</a:t>
                </a:r>
                <a:r>
                  <a:rPr lang="en-GB" sz="1000" baseline="0" dirty="0"/>
                  <a:t>  G:163  B:42</a:t>
                </a:r>
                <a:endParaRPr lang="en-US" sz="1000" dirty="0"/>
              </a:p>
            </p:txBody>
          </p:sp>
        </p:grpSp>
        <p:grpSp>
          <p:nvGrpSpPr>
            <p:cNvPr id="71" name="Group 60"/>
            <p:cNvGrpSpPr/>
            <p:nvPr userDrawn="1"/>
          </p:nvGrpSpPr>
          <p:grpSpPr>
            <a:xfrm>
              <a:off x="-2982571" y="2784466"/>
              <a:ext cx="2863473" cy="307777"/>
              <a:chOff x="-2982571" y="2784466"/>
              <a:chExt cx="2863473" cy="307777"/>
            </a:xfrm>
          </p:grpSpPr>
          <p:sp>
            <p:nvSpPr>
              <p:cNvPr id="96" name="Rectangle 95"/>
              <p:cNvSpPr/>
              <p:nvPr userDrawn="1"/>
            </p:nvSpPr>
            <p:spPr>
              <a:xfrm>
                <a:off x="-2982571" y="2784466"/>
                <a:ext cx="309565" cy="285752"/>
              </a:xfrm>
              <a:prstGeom prst="rect">
                <a:avLst/>
              </a:prstGeom>
              <a:solidFill>
                <a:srgbClr val="008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userDrawn="1"/>
            </p:nvSpPr>
            <p:spPr>
              <a:xfrm>
                <a:off x="-2518224" y="2784466"/>
                <a:ext cx="2399126" cy="307777"/>
              </a:xfrm>
              <a:prstGeom prst="rect">
                <a:avLst/>
              </a:prstGeom>
              <a:noFill/>
            </p:spPr>
            <p:txBody>
              <a:bodyPr wrap="square" lIns="0" tIns="0" rIns="0" bIns="0" rtlCol="0">
                <a:spAutoFit/>
              </a:bodyPr>
              <a:lstStyle/>
              <a:p>
                <a:r>
                  <a:rPr lang="en-GB" sz="1000" dirty="0"/>
                  <a:t>Forest green</a:t>
                </a:r>
              </a:p>
              <a:p>
                <a:r>
                  <a:rPr lang="en-GB" sz="1000" dirty="0"/>
                  <a:t>R:</a:t>
                </a:r>
                <a:r>
                  <a:rPr lang="en-GB" sz="1000" baseline="0" dirty="0"/>
                  <a:t>0 G:132  B:82</a:t>
                </a:r>
                <a:endParaRPr lang="en-US" sz="1000" dirty="0"/>
              </a:p>
            </p:txBody>
          </p:sp>
        </p:grpSp>
        <p:grpSp>
          <p:nvGrpSpPr>
            <p:cNvPr id="72" name="Group 33"/>
            <p:cNvGrpSpPr/>
            <p:nvPr userDrawn="1"/>
          </p:nvGrpSpPr>
          <p:grpSpPr>
            <a:xfrm>
              <a:off x="-2982575" y="3195602"/>
              <a:ext cx="2863476" cy="307777"/>
              <a:chOff x="-2928990" y="336738"/>
              <a:chExt cx="2643206" cy="307777"/>
            </a:xfrm>
          </p:grpSpPr>
          <p:sp>
            <p:nvSpPr>
              <p:cNvPr id="94" name="Rectangle 93"/>
              <p:cNvSpPr/>
              <p:nvPr userDrawn="1"/>
            </p:nvSpPr>
            <p:spPr>
              <a:xfrm>
                <a:off x="-2928990" y="336738"/>
                <a:ext cx="285752" cy="285752"/>
              </a:xfrm>
              <a:prstGeom prst="rect">
                <a:avLst/>
              </a:prstGeom>
              <a:solidFill>
                <a:srgbClr val="11B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userDrawn="1"/>
            </p:nvSpPr>
            <p:spPr>
              <a:xfrm>
                <a:off x="-2500362" y="336738"/>
                <a:ext cx="2214578" cy="307777"/>
              </a:xfrm>
              <a:prstGeom prst="rect">
                <a:avLst/>
              </a:prstGeom>
              <a:noFill/>
            </p:spPr>
            <p:txBody>
              <a:bodyPr wrap="square" lIns="0" tIns="0" rIns="0" bIns="0" rtlCol="0">
                <a:spAutoFit/>
              </a:bodyPr>
              <a:lstStyle/>
              <a:p>
                <a:r>
                  <a:rPr lang="en-GB" sz="1000" dirty="0"/>
                  <a:t>Bottle green</a:t>
                </a:r>
              </a:p>
              <a:p>
                <a:r>
                  <a:rPr lang="en-GB" sz="1000" dirty="0"/>
                  <a:t>R:17</a:t>
                </a:r>
                <a:r>
                  <a:rPr lang="en-GB" sz="1000" baseline="0" dirty="0"/>
                  <a:t>  G:179  B:162</a:t>
                </a:r>
                <a:endParaRPr lang="en-US" sz="1000" dirty="0"/>
              </a:p>
            </p:txBody>
          </p:sp>
        </p:grpSp>
        <p:grpSp>
          <p:nvGrpSpPr>
            <p:cNvPr id="74" name="Group 63"/>
            <p:cNvGrpSpPr/>
            <p:nvPr userDrawn="1"/>
          </p:nvGrpSpPr>
          <p:grpSpPr>
            <a:xfrm>
              <a:off x="-2982571" y="3645024"/>
              <a:ext cx="2863473" cy="307777"/>
              <a:chOff x="-2982571" y="3645024"/>
              <a:chExt cx="2863473" cy="307777"/>
            </a:xfrm>
          </p:grpSpPr>
          <p:sp>
            <p:nvSpPr>
              <p:cNvPr id="90" name="Rectangle 89"/>
              <p:cNvSpPr/>
              <p:nvPr userDrawn="1"/>
            </p:nvSpPr>
            <p:spPr>
              <a:xfrm>
                <a:off x="-2982571" y="3645024"/>
                <a:ext cx="309565" cy="285752"/>
              </a:xfrm>
              <a:prstGeom prst="rect">
                <a:avLst/>
              </a:prstGeom>
              <a:solidFill>
                <a:srgbClr val="7CB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userDrawn="1"/>
            </p:nvSpPr>
            <p:spPr>
              <a:xfrm>
                <a:off x="-2518224" y="3645024"/>
                <a:ext cx="2399126" cy="307777"/>
              </a:xfrm>
              <a:prstGeom prst="rect">
                <a:avLst/>
              </a:prstGeom>
              <a:noFill/>
            </p:spPr>
            <p:txBody>
              <a:bodyPr wrap="square" lIns="0" tIns="0" rIns="0" bIns="0" rtlCol="0">
                <a:spAutoFit/>
              </a:bodyPr>
              <a:lstStyle/>
              <a:p>
                <a:r>
                  <a:rPr lang="en-GB" sz="1000" dirty="0"/>
                  <a:t>Light blue</a:t>
                </a:r>
              </a:p>
              <a:p>
                <a:r>
                  <a:rPr lang="en-GB" sz="1000" dirty="0"/>
                  <a:t>R:124</a:t>
                </a:r>
                <a:r>
                  <a:rPr lang="en-GB" sz="1000" baseline="0" dirty="0"/>
                  <a:t>  G:179  B:225</a:t>
                </a:r>
                <a:endParaRPr lang="en-US" sz="1000" dirty="0"/>
              </a:p>
            </p:txBody>
          </p:sp>
        </p:grpSp>
        <p:grpSp>
          <p:nvGrpSpPr>
            <p:cNvPr id="75" name="Group 43"/>
            <p:cNvGrpSpPr/>
            <p:nvPr userDrawn="1"/>
          </p:nvGrpSpPr>
          <p:grpSpPr>
            <a:xfrm>
              <a:off x="-2982575" y="4056160"/>
              <a:ext cx="2863476" cy="307777"/>
              <a:chOff x="-2928990" y="-36112"/>
              <a:chExt cx="2643206" cy="307777"/>
            </a:xfrm>
          </p:grpSpPr>
          <p:sp>
            <p:nvSpPr>
              <p:cNvPr id="88" name="Rectangle 87"/>
              <p:cNvSpPr/>
              <p:nvPr userDrawn="1"/>
            </p:nvSpPr>
            <p:spPr>
              <a:xfrm>
                <a:off x="-2928990" y="-36112"/>
                <a:ext cx="285752" cy="285752"/>
              </a:xfrm>
              <a:prstGeom prst="rect">
                <a:avLst/>
              </a:prstGeom>
              <a:solidFill>
                <a:srgbClr val="807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p:cNvSpPr txBox="1"/>
              <p:nvPr userDrawn="1"/>
            </p:nvSpPr>
            <p:spPr>
              <a:xfrm>
                <a:off x="-2500362" y="-36112"/>
                <a:ext cx="2214578" cy="307777"/>
              </a:xfrm>
              <a:prstGeom prst="rect">
                <a:avLst/>
              </a:prstGeom>
              <a:noFill/>
            </p:spPr>
            <p:txBody>
              <a:bodyPr wrap="square" lIns="0" tIns="0" rIns="0" bIns="0" rtlCol="0">
                <a:spAutoFit/>
              </a:bodyPr>
              <a:lstStyle/>
              <a:p>
                <a:r>
                  <a:rPr lang="en-GB" sz="1000" dirty="0"/>
                  <a:t>Violet</a:t>
                </a:r>
              </a:p>
              <a:p>
                <a:r>
                  <a:rPr lang="en-GB" sz="1000" dirty="0"/>
                  <a:t>R:128</a:t>
                </a:r>
                <a:r>
                  <a:rPr lang="en-GB" sz="1000" baseline="0" dirty="0"/>
                  <a:t>  G:118  B:207</a:t>
                </a:r>
                <a:endParaRPr lang="en-US" sz="1000" dirty="0"/>
              </a:p>
            </p:txBody>
          </p:sp>
        </p:grpSp>
        <p:grpSp>
          <p:nvGrpSpPr>
            <p:cNvPr id="76" name="Group 46"/>
            <p:cNvGrpSpPr/>
            <p:nvPr userDrawn="1"/>
          </p:nvGrpSpPr>
          <p:grpSpPr>
            <a:xfrm>
              <a:off x="-2982575" y="4467296"/>
              <a:ext cx="2863476" cy="307777"/>
              <a:chOff x="-2928990" y="-36112"/>
              <a:chExt cx="2643206" cy="307777"/>
            </a:xfrm>
          </p:grpSpPr>
          <p:sp>
            <p:nvSpPr>
              <p:cNvPr id="86" name="Rectangle 85"/>
              <p:cNvSpPr/>
              <p:nvPr userDrawn="1"/>
            </p:nvSpPr>
            <p:spPr>
              <a:xfrm>
                <a:off x="-2928990" y="-36112"/>
                <a:ext cx="285752" cy="285752"/>
              </a:xfrm>
              <a:prstGeom prst="rect">
                <a:avLst/>
              </a:prstGeom>
              <a:solidFill>
                <a:srgbClr val="8F4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p:cNvSpPr txBox="1"/>
              <p:nvPr userDrawn="1"/>
            </p:nvSpPr>
            <p:spPr>
              <a:xfrm>
                <a:off x="-2500362" y="-36112"/>
                <a:ext cx="2214578" cy="307777"/>
              </a:xfrm>
              <a:prstGeom prst="rect">
                <a:avLst/>
              </a:prstGeom>
              <a:noFill/>
            </p:spPr>
            <p:txBody>
              <a:bodyPr wrap="square" lIns="0" tIns="0" rIns="0" bIns="0" rtlCol="0">
                <a:spAutoFit/>
              </a:bodyPr>
              <a:lstStyle/>
              <a:p>
                <a:r>
                  <a:rPr lang="en-GB" sz="1000" dirty="0"/>
                  <a:t>Purple</a:t>
                </a:r>
              </a:p>
              <a:p>
                <a:r>
                  <a:rPr lang="en-GB" sz="1000" dirty="0"/>
                  <a:t>R:143</a:t>
                </a:r>
                <a:r>
                  <a:rPr lang="en-GB" sz="1000" baseline="0" dirty="0"/>
                  <a:t>  G:70  B:147</a:t>
                </a:r>
                <a:endParaRPr lang="en-US" sz="1000" dirty="0"/>
              </a:p>
            </p:txBody>
          </p:sp>
        </p:grpSp>
        <p:grpSp>
          <p:nvGrpSpPr>
            <p:cNvPr id="77" name="Group 49"/>
            <p:cNvGrpSpPr/>
            <p:nvPr userDrawn="1"/>
          </p:nvGrpSpPr>
          <p:grpSpPr>
            <a:xfrm>
              <a:off x="-2982575" y="5713511"/>
              <a:ext cx="2863476" cy="307777"/>
              <a:chOff x="-2928990" y="798967"/>
              <a:chExt cx="2643206" cy="307777"/>
            </a:xfrm>
          </p:grpSpPr>
          <p:sp>
            <p:nvSpPr>
              <p:cNvPr id="84" name="Rectangle 83"/>
              <p:cNvSpPr/>
              <p:nvPr userDrawn="1"/>
            </p:nvSpPr>
            <p:spPr>
              <a:xfrm>
                <a:off x="-2928990" y="798967"/>
                <a:ext cx="285752" cy="285752"/>
              </a:xfrm>
              <a:prstGeom prst="rect">
                <a:avLst/>
              </a:prstGeom>
              <a:solidFill>
                <a:srgbClr val="E94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userDrawn="1"/>
            </p:nvSpPr>
            <p:spPr>
              <a:xfrm>
                <a:off x="-2500362" y="798967"/>
                <a:ext cx="2214578" cy="307777"/>
              </a:xfrm>
              <a:prstGeom prst="rect">
                <a:avLst/>
              </a:prstGeom>
              <a:noFill/>
            </p:spPr>
            <p:txBody>
              <a:bodyPr wrap="square" lIns="0" tIns="0" rIns="0" bIns="0" rtlCol="0">
                <a:spAutoFit/>
              </a:bodyPr>
              <a:lstStyle/>
              <a:p>
                <a:r>
                  <a:rPr lang="en-GB" sz="1000" dirty="0" err="1"/>
                  <a:t>Fuscia</a:t>
                </a:r>
                <a:endParaRPr lang="en-GB" sz="1000" dirty="0"/>
              </a:p>
              <a:p>
                <a:r>
                  <a:rPr lang="en-GB" sz="1000" dirty="0"/>
                  <a:t>R:233</a:t>
                </a:r>
                <a:r>
                  <a:rPr lang="en-GB" sz="1000" baseline="0" dirty="0"/>
                  <a:t>  G:69  B:140</a:t>
                </a:r>
                <a:endParaRPr lang="en-US" sz="1000" dirty="0"/>
              </a:p>
            </p:txBody>
          </p:sp>
        </p:grpSp>
        <p:grpSp>
          <p:nvGrpSpPr>
            <p:cNvPr id="78" name="Group 52"/>
            <p:cNvGrpSpPr/>
            <p:nvPr userDrawn="1"/>
          </p:nvGrpSpPr>
          <p:grpSpPr>
            <a:xfrm>
              <a:off x="-2982575" y="5281463"/>
              <a:ext cx="2863476" cy="307777"/>
              <a:chOff x="-2928990" y="-44217"/>
              <a:chExt cx="2643206" cy="307777"/>
            </a:xfrm>
          </p:grpSpPr>
          <p:sp>
            <p:nvSpPr>
              <p:cNvPr id="82" name="Rectangle 81"/>
              <p:cNvSpPr/>
              <p:nvPr userDrawn="1"/>
            </p:nvSpPr>
            <p:spPr>
              <a:xfrm>
                <a:off x="-2928990" y="-44217"/>
                <a:ext cx="285752" cy="285752"/>
              </a:xfrm>
              <a:prstGeom prst="rect">
                <a:avLst/>
              </a:prstGeom>
              <a:solidFill>
                <a:srgbClr val="C81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userDrawn="1"/>
            </p:nvSpPr>
            <p:spPr>
              <a:xfrm>
                <a:off x="-2500362" y="-44217"/>
                <a:ext cx="2214578" cy="307777"/>
              </a:xfrm>
              <a:prstGeom prst="rect">
                <a:avLst/>
              </a:prstGeom>
              <a:noFill/>
            </p:spPr>
            <p:txBody>
              <a:bodyPr wrap="square" lIns="0" tIns="0" rIns="0" bIns="0" rtlCol="0">
                <a:spAutoFit/>
              </a:bodyPr>
              <a:lstStyle/>
              <a:p>
                <a:r>
                  <a:rPr lang="en-GB" sz="1000" dirty="0"/>
                  <a:t>Red</a:t>
                </a:r>
              </a:p>
              <a:p>
                <a:r>
                  <a:rPr lang="en-GB" sz="1000" dirty="0"/>
                  <a:t>R:200</a:t>
                </a:r>
                <a:r>
                  <a:rPr lang="en-GB" sz="1000" baseline="0" dirty="0"/>
                  <a:t>  G:30  B:69</a:t>
                </a:r>
                <a:endParaRPr lang="en-US" sz="1000" dirty="0"/>
              </a:p>
            </p:txBody>
          </p:sp>
        </p:grpSp>
        <p:grpSp>
          <p:nvGrpSpPr>
            <p:cNvPr id="79" name="Group 55"/>
            <p:cNvGrpSpPr/>
            <p:nvPr userDrawn="1"/>
          </p:nvGrpSpPr>
          <p:grpSpPr>
            <a:xfrm>
              <a:off x="-2982575" y="6145559"/>
              <a:ext cx="2863476" cy="307777"/>
              <a:chOff x="-2928990" y="408746"/>
              <a:chExt cx="2643206" cy="307777"/>
            </a:xfrm>
          </p:grpSpPr>
          <p:sp>
            <p:nvSpPr>
              <p:cNvPr id="80" name="Rectangle 79"/>
              <p:cNvSpPr/>
              <p:nvPr userDrawn="1"/>
            </p:nvSpPr>
            <p:spPr>
              <a:xfrm>
                <a:off x="-2928990" y="408746"/>
                <a:ext cx="285752" cy="285752"/>
              </a:xfrm>
              <a:prstGeom prst="rect">
                <a:avLst/>
              </a:prstGeom>
              <a:solidFill>
                <a:srgbClr val="EE7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p:cNvSpPr txBox="1"/>
              <p:nvPr userDrawn="1"/>
            </p:nvSpPr>
            <p:spPr>
              <a:xfrm>
                <a:off x="-2500362" y="408746"/>
                <a:ext cx="2214578" cy="307777"/>
              </a:xfrm>
              <a:prstGeom prst="rect">
                <a:avLst/>
              </a:prstGeom>
              <a:noFill/>
            </p:spPr>
            <p:txBody>
              <a:bodyPr wrap="square" lIns="0" tIns="0" rIns="0" bIns="0" rtlCol="0">
                <a:spAutoFit/>
              </a:bodyPr>
              <a:lstStyle/>
              <a:p>
                <a:r>
                  <a:rPr lang="en-GB" sz="1000" dirty="0"/>
                  <a:t>Orange</a:t>
                </a:r>
              </a:p>
              <a:p>
                <a:r>
                  <a:rPr lang="en-GB" sz="1000" dirty="0"/>
                  <a:t>R:238</a:t>
                </a:r>
                <a:r>
                  <a:rPr lang="en-GB" sz="1000" baseline="0" dirty="0"/>
                  <a:t>  G:116  B:29</a:t>
                </a:r>
                <a:endParaRPr lang="en-US" sz="1000" dirty="0"/>
              </a:p>
            </p:txBody>
          </p:sp>
        </p:grpSp>
      </p:grpSp>
      <p:sp>
        <p:nvSpPr>
          <p:cNvPr id="57" name="Rectangle 56">
            <a:extLst>
              <a:ext uri="{FF2B5EF4-FFF2-40B4-BE49-F238E27FC236}">
                <a16:creationId xmlns:a16="http://schemas.microsoft.com/office/drawing/2014/main" id="{13806877-BA01-4216-88CE-219A8CE4A280}"/>
              </a:ext>
            </a:extLst>
          </p:cNvPr>
          <p:cNvSpPr/>
          <p:nvPr userDrawn="1"/>
        </p:nvSpPr>
        <p:spPr>
          <a:xfrm>
            <a:off x="-2977008" y="4869160"/>
            <a:ext cx="309565" cy="285752"/>
          </a:xfrm>
          <a:prstGeom prst="rect">
            <a:avLst/>
          </a:prstGeom>
          <a:solidFill>
            <a:srgbClr val="952E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7A47EF7E-4961-40F5-A2E0-ED88A6A0CF09}"/>
              </a:ext>
            </a:extLst>
          </p:cNvPr>
          <p:cNvSpPr txBox="1"/>
          <p:nvPr userDrawn="1"/>
        </p:nvSpPr>
        <p:spPr>
          <a:xfrm>
            <a:off x="-2512661" y="4869160"/>
            <a:ext cx="2399129" cy="307777"/>
          </a:xfrm>
          <a:prstGeom prst="rect">
            <a:avLst/>
          </a:prstGeom>
          <a:noFill/>
        </p:spPr>
        <p:txBody>
          <a:bodyPr wrap="square" lIns="0" tIns="0" rIns="0" bIns="0" rtlCol="0">
            <a:spAutoFit/>
          </a:bodyPr>
          <a:lstStyle/>
          <a:p>
            <a:r>
              <a:rPr lang="en-GB" sz="1000" dirty="0"/>
              <a:t>Plum</a:t>
            </a:r>
          </a:p>
          <a:p>
            <a:r>
              <a:rPr lang="en-GB" sz="1000" dirty="0"/>
              <a:t>R:149</a:t>
            </a:r>
            <a:r>
              <a:rPr lang="en-GB" sz="1000" baseline="0" dirty="0"/>
              <a:t>  G:46  B:100</a:t>
            </a:r>
            <a:endParaRPr lang="en-US" sz="1000" dirty="0"/>
          </a:p>
        </p:txBody>
      </p:sp>
    </p:spTree>
  </p:cSld>
  <p:clrMap bg1="lt1" tx1="dk1" bg2="lt2" tx2="dk2" accent1="accent1" accent2="accent2" accent3="accent3" accent4="accent4" accent5="accent5" accent6="accent6" hlink="hlink" folHlink="folHlink"/>
  <p:sldLayoutIdLst>
    <p:sldLayoutId id="2147483649" r:id="rId1"/>
    <p:sldLayoutId id="2147483671" r:id="rId2"/>
    <p:sldLayoutId id="2147483662" r:id="rId3"/>
    <p:sldLayoutId id="2147483670" r:id="rId4"/>
    <p:sldLayoutId id="2147483668" r:id="rId5"/>
    <p:sldLayoutId id="2147483669" r:id="rId6"/>
    <p:sldLayoutId id="2147483673" r:id="rId7"/>
    <p:sldLayoutId id="2147483675" r:id="rId8"/>
    <p:sldLayoutId id="2147483676" r:id="rId9"/>
    <p:sldLayoutId id="2147483674" r:id="rId10"/>
    <p:sldLayoutId id="2147483677" r:id="rId11"/>
    <p:sldLayoutId id="2147483650" r:id="rId12"/>
    <p:sldLayoutId id="2147483652" r:id="rId13"/>
    <p:sldLayoutId id="2147483653" r:id="rId14"/>
    <p:sldLayoutId id="2147483654" r:id="rId15"/>
    <p:sldLayoutId id="2147483655" r:id="rId16"/>
    <p:sldLayoutId id="2147483660" r:id="rId17"/>
  </p:sldLayoutIdLst>
  <p:hf hdr="0" ftr="0"/>
  <p:txStyles>
    <p:titleStyle>
      <a:lvl1pPr algn="l" rtl="0" eaLnBrk="1" fontAlgn="base" hangingPunct="1">
        <a:spcBef>
          <a:spcPct val="0"/>
        </a:spcBef>
        <a:spcAft>
          <a:spcPct val="0"/>
        </a:spcAft>
        <a:defRPr sz="3200" b="1">
          <a:solidFill>
            <a:schemeClr val="accent1"/>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24" algn="l" rtl="0" eaLnBrk="1" fontAlgn="base" hangingPunct="1">
        <a:spcBef>
          <a:spcPct val="0"/>
        </a:spcBef>
        <a:spcAft>
          <a:spcPct val="0"/>
        </a:spcAft>
        <a:defRPr sz="3200">
          <a:solidFill>
            <a:srgbClr val="D9AB16"/>
          </a:solidFill>
          <a:latin typeface="Arial" charset="0"/>
          <a:cs typeface="Arial" charset="0"/>
        </a:defRPr>
      </a:lvl6pPr>
      <a:lvl7pPr marL="914446" algn="l" rtl="0" eaLnBrk="1" fontAlgn="base" hangingPunct="1">
        <a:spcBef>
          <a:spcPct val="0"/>
        </a:spcBef>
        <a:spcAft>
          <a:spcPct val="0"/>
        </a:spcAft>
        <a:defRPr sz="3200">
          <a:solidFill>
            <a:srgbClr val="D9AB16"/>
          </a:solidFill>
          <a:latin typeface="Arial" charset="0"/>
          <a:cs typeface="Arial" charset="0"/>
        </a:defRPr>
      </a:lvl7pPr>
      <a:lvl8pPr marL="1371668" algn="l" rtl="0" eaLnBrk="1" fontAlgn="base" hangingPunct="1">
        <a:spcBef>
          <a:spcPct val="0"/>
        </a:spcBef>
        <a:spcAft>
          <a:spcPct val="0"/>
        </a:spcAft>
        <a:defRPr sz="3200">
          <a:solidFill>
            <a:srgbClr val="D9AB16"/>
          </a:solidFill>
          <a:latin typeface="Arial" charset="0"/>
          <a:cs typeface="Arial" charset="0"/>
        </a:defRPr>
      </a:lvl8pPr>
      <a:lvl9pPr marL="1828892" algn="l" rtl="0" eaLnBrk="1" fontAlgn="base" hangingPunct="1">
        <a:spcBef>
          <a:spcPct val="0"/>
        </a:spcBef>
        <a:spcAft>
          <a:spcPct val="0"/>
        </a:spcAft>
        <a:defRPr sz="3200">
          <a:solidFill>
            <a:srgbClr val="D9AB16"/>
          </a:solidFill>
          <a:latin typeface="Arial" charset="0"/>
          <a:cs typeface="Arial" charset="0"/>
        </a:defRPr>
      </a:lvl9pPr>
    </p:titleStyle>
    <p:bodyStyle>
      <a:lvl1pPr marL="269889" indent="-269889" algn="l" rtl="0" eaLnBrk="1" fontAlgn="base" hangingPunct="1">
        <a:spcBef>
          <a:spcPct val="50000"/>
        </a:spcBef>
        <a:spcAft>
          <a:spcPct val="0"/>
        </a:spcAft>
        <a:buClr>
          <a:schemeClr val="accent1"/>
        </a:buClr>
        <a:buChar char="•"/>
        <a:defRPr sz="2000">
          <a:solidFill>
            <a:srgbClr val="3F4548"/>
          </a:solidFill>
          <a:latin typeface="+mn-lt"/>
          <a:ea typeface="+mn-ea"/>
          <a:cs typeface="+mn-cs"/>
        </a:defRPr>
      </a:lvl1pPr>
      <a:lvl2pPr marL="717586" indent="-268301" algn="l" rtl="0" eaLnBrk="1" fontAlgn="base" hangingPunct="1">
        <a:spcBef>
          <a:spcPct val="50000"/>
        </a:spcBef>
        <a:spcAft>
          <a:spcPct val="0"/>
        </a:spcAft>
        <a:buClr>
          <a:schemeClr val="accent1"/>
        </a:buClr>
        <a:buChar char="–"/>
        <a:defRPr sz="1800">
          <a:solidFill>
            <a:srgbClr val="3F4548"/>
          </a:solidFill>
          <a:latin typeface="+mn-lt"/>
          <a:cs typeface="+mn-cs"/>
        </a:defRPr>
      </a:lvl2pPr>
      <a:lvl3pPr marL="1071617" indent="-174633" algn="l" rtl="0" eaLnBrk="1" fontAlgn="base" hangingPunct="1">
        <a:spcBef>
          <a:spcPct val="50000"/>
        </a:spcBef>
        <a:spcAft>
          <a:spcPct val="0"/>
        </a:spcAft>
        <a:buClr>
          <a:schemeClr val="accent1"/>
        </a:buClr>
        <a:buChar char="•"/>
        <a:defRPr sz="1600">
          <a:solidFill>
            <a:srgbClr val="3F4548"/>
          </a:solidFill>
          <a:latin typeface="+mn-lt"/>
          <a:cs typeface="+mn-cs"/>
        </a:defRPr>
      </a:lvl3pPr>
      <a:lvl4pPr marL="1433585" indent="-182573" algn="l" rtl="0" eaLnBrk="1" fontAlgn="base" hangingPunct="1">
        <a:spcBef>
          <a:spcPct val="50000"/>
        </a:spcBef>
        <a:spcAft>
          <a:spcPct val="0"/>
        </a:spcAft>
        <a:buClr>
          <a:schemeClr val="accent1"/>
        </a:buClr>
        <a:buChar char="–"/>
        <a:defRPr sz="1400">
          <a:solidFill>
            <a:srgbClr val="3F4548"/>
          </a:solidFill>
          <a:latin typeface="+mn-lt"/>
          <a:cs typeface="+mn-cs"/>
        </a:defRPr>
      </a:lvl4pPr>
      <a:lvl5pPr marL="1792377" indent="-176222" algn="l" rtl="0" eaLnBrk="1" fontAlgn="base" hangingPunct="1">
        <a:spcBef>
          <a:spcPct val="50000"/>
        </a:spcBef>
        <a:spcAft>
          <a:spcPct val="0"/>
        </a:spcAft>
        <a:buClr>
          <a:schemeClr val="accent1"/>
        </a:buClr>
        <a:buFont typeface="Arial" pitchFamily="34" charset="0"/>
        <a:buChar char="•"/>
        <a:defRPr sz="1200">
          <a:solidFill>
            <a:srgbClr val="3F4548"/>
          </a:solidFill>
          <a:latin typeface="+mn-lt"/>
          <a:cs typeface="+mn-cs"/>
        </a:defRPr>
      </a:lvl5pPr>
      <a:lvl6pPr marL="2249600" indent="-176222"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823" indent="-176222"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4046" indent="-176222"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269" indent="-176222" algn="l" rtl="0" eaLnBrk="1" fontAlgn="base" hangingPunct="1">
        <a:spcBef>
          <a:spcPct val="50000"/>
        </a:spcBef>
        <a:spcAft>
          <a:spcPct val="0"/>
        </a:spcAft>
        <a:buClr>
          <a:srgbClr val="D9AB16"/>
        </a:buClr>
        <a:buChar char="»"/>
        <a:defRPr sz="1400">
          <a:solidFill>
            <a:srgbClr val="0D2E64"/>
          </a:solidFill>
          <a:latin typeface="+mn-lt"/>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4"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8" algn="l" defTabSz="914446" rtl="0" eaLnBrk="1" latinLnBrk="0" hangingPunct="1">
        <a:defRPr sz="1800" kern="1200">
          <a:solidFill>
            <a:schemeClr val="tx1"/>
          </a:solidFill>
          <a:latin typeface="+mn-lt"/>
          <a:ea typeface="+mn-ea"/>
          <a:cs typeface="+mn-cs"/>
        </a:defRPr>
      </a:lvl4pPr>
      <a:lvl5pPr marL="1828892"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2"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svg"/><Relationship Id="rId10" Type="http://schemas.openxmlformats.org/officeDocument/2006/relationships/image" Target="../media/image12.png"/><Relationship Id="rId4" Type="http://schemas.openxmlformats.org/officeDocument/2006/relationships/image" Target="../media/image15.png"/><Relationship Id="rId9" Type="http://schemas.openxmlformats.org/officeDocument/2006/relationships/image" Target="../media/image20.sv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A85FD-B423-4372-B386-83D41C0717D2}"/>
              </a:ext>
            </a:extLst>
          </p:cNvPr>
          <p:cNvSpPr>
            <a:spLocks noGrp="1"/>
          </p:cNvSpPr>
          <p:nvPr>
            <p:ph type="ctrTitle"/>
          </p:nvPr>
        </p:nvSpPr>
        <p:spPr/>
        <p:txBody>
          <a:bodyPr/>
          <a:lstStyle/>
          <a:p>
            <a:r>
              <a:rPr lang="en-GB" dirty="0"/>
              <a:t>Overview of the Bulk Purchase Annuity (BPA) market and considerations for the future</a:t>
            </a:r>
          </a:p>
        </p:txBody>
      </p:sp>
      <p:sp>
        <p:nvSpPr>
          <p:cNvPr id="3" name="Subtitle 2">
            <a:extLst>
              <a:ext uri="{FF2B5EF4-FFF2-40B4-BE49-F238E27FC236}">
                <a16:creationId xmlns:a16="http://schemas.microsoft.com/office/drawing/2014/main" id="{87C8E486-5A21-458D-AD43-DDC813D5D1EE}"/>
              </a:ext>
            </a:extLst>
          </p:cNvPr>
          <p:cNvSpPr>
            <a:spLocks noGrp="1"/>
          </p:cNvSpPr>
          <p:nvPr>
            <p:ph type="subTitle" idx="1"/>
          </p:nvPr>
        </p:nvSpPr>
        <p:spPr>
          <a:xfrm>
            <a:off x="527051" y="3911929"/>
            <a:ext cx="8161867" cy="1007740"/>
          </a:xfrm>
        </p:spPr>
        <p:txBody>
          <a:bodyPr/>
          <a:lstStyle/>
          <a:p>
            <a:r>
              <a:rPr lang="en-GB" dirty="0"/>
              <a:t>Harry Jordan – Hymans Robertson</a:t>
            </a:r>
          </a:p>
          <a:p>
            <a:r>
              <a:rPr lang="en-GB" dirty="0"/>
              <a:t>Chair: </a:t>
            </a:r>
            <a:r>
              <a:rPr lang="en-GB" dirty="0" err="1"/>
              <a:t>Ashwinder</a:t>
            </a:r>
            <a:r>
              <a:rPr lang="en-GB" dirty="0"/>
              <a:t> Moti</a:t>
            </a:r>
          </a:p>
        </p:txBody>
      </p:sp>
      <p:sp>
        <p:nvSpPr>
          <p:cNvPr id="4" name="Date Placeholder 3">
            <a:extLst>
              <a:ext uri="{FF2B5EF4-FFF2-40B4-BE49-F238E27FC236}">
                <a16:creationId xmlns:a16="http://schemas.microsoft.com/office/drawing/2014/main" id="{9078DFF9-8FEA-40C5-B83A-8C459DFF1D2D}"/>
              </a:ext>
            </a:extLst>
          </p:cNvPr>
          <p:cNvSpPr>
            <a:spLocks noGrp="1"/>
          </p:cNvSpPr>
          <p:nvPr>
            <p:ph type="dt" sz="half" idx="2"/>
          </p:nvPr>
        </p:nvSpPr>
        <p:spPr/>
        <p:txBody>
          <a:bodyPr/>
          <a:lstStyle/>
          <a:p>
            <a:fld id="{1744C141-B97D-4979-AB76-E8E6AB76C28B}" type="datetime4">
              <a:rPr lang="en-GB" smtClean="0"/>
              <a:pPr/>
              <a:t>04 September 2025</a:t>
            </a:fld>
            <a:endParaRPr lang="en-GB" dirty="0"/>
          </a:p>
        </p:txBody>
      </p:sp>
      <p:pic>
        <p:nvPicPr>
          <p:cNvPr id="6" name="Picture 5">
            <a:extLst>
              <a:ext uri="{FF2B5EF4-FFF2-40B4-BE49-F238E27FC236}">
                <a16:creationId xmlns:a16="http://schemas.microsoft.com/office/drawing/2014/main" id="{AF8BA3B7-FB27-963C-33F3-741814EA65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68208" y="764704"/>
            <a:ext cx="3053140" cy="288032"/>
          </a:xfrm>
          <a:prstGeom prst="rect">
            <a:avLst/>
          </a:prstGeom>
        </p:spPr>
      </p:pic>
    </p:spTree>
    <p:extLst>
      <p:ext uri="{BB962C8B-B14F-4D97-AF65-F5344CB8AC3E}">
        <p14:creationId xmlns:p14="http://schemas.microsoft.com/office/powerpoint/2010/main" val="2271954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99107-F8FD-5EBC-3F5D-CF2AA6553E31}"/>
              </a:ext>
            </a:extLst>
          </p:cNvPr>
          <p:cNvSpPr>
            <a:spLocks noGrp="1"/>
          </p:cNvSpPr>
          <p:nvPr>
            <p:ph type="title"/>
          </p:nvPr>
        </p:nvSpPr>
        <p:spPr/>
        <p:txBody>
          <a:bodyPr/>
          <a:lstStyle/>
          <a:p>
            <a:r>
              <a:rPr lang="en-GB" dirty="0"/>
              <a:t>Current BPA market</a:t>
            </a:r>
          </a:p>
        </p:txBody>
      </p:sp>
      <p:sp>
        <p:nvSpPr>
          <p:cNvPr id="4" name="Date Placeholder 3">
            <a:extLst>
              <a:ext uri="{FF2B5EF4-FFF2-40B4-BE49-F238E27FC236}">
                <a16:creationId xmlns:a16="http://schemas.microsoft.com/office/drawing/2014/main" id="{B977BBD8-17AE-5CC0-E7D0-F0EB9BC8D6BF}"/>
              </a:ext>
            </a:extLst>
          </p:cNvPr>
          <p:cNvSpPr>
            <a:spLocks noGrp="1"/>
          </p:cNvSpPr>
          <p:nvPr>
            <p:ph type="dt" sz="half" idx="10"/>
          </p:nvPr>
        </p:nvSpPr>
        <p:spPr/>
        <p:txBody>
          <a:bodyPr/>
          <a:lstStyle/>
          <a:p>
            <a:fld id="{BC1242CF-12C1-4411-B532-E91306108269}" type="datetime4">
              <a:rPr lang="en-GB" smtClean="0"/>
              <a:pPr/>
              <a:t>04 September 2025</a:t>
            </a:fld>
            <a:endParaRPr lang="en-GB"/>
          </a:p>
        </p:txBody>
      </p:sp>
      <p:sp>
        <p:nvSpPr>
          <p:cNvPr id="5" name="Slide Number Placeholder 4">
            <a:extLst>
              <a:ext uri="{FF2B5EF4-FFF2-40B4-BE49-F238E27FC236}">
                <a16:creationId xmlns:a16="http://schemas.microsoft.com/office/drawing/2014/main" id="{8C3D6C8F-03AA-EFB6-E1B6-3C108E454C38}"/>
              </a:ext>
            </a:extLst>
          </p:cNvPr>
          <p:cNvSpPr>
            <a:spLocks noGrp="1"/>
          </p:cNvSpPr>
          <p:nvPr>
            <p:ph type="sldNum" sz="quarter" idx="12"/>
          </p:nvPr>
        </p:nvSpPr>
        <p:spPr/>
        <p:txBody>
          <a:bodyPr/>
          <a:lstStyle/>
          <a:p>
            <a:fld id="{FE8DA6AF-1811-4E27-A96F-54109F1D0275}" type="slidenum">
              <a:rPr lang="en-GB" smtClean="0"/>
              <a:pPr/>
              <a:t>10</a:t>
            </a:fld>
            <a:endParaRPr lang="en-GB"/>
          </a:p>
        </p:txBody>
      </p:sp>
      <p:pic>
        <p:nvPicPr>
          <p:cNvPr id="6" name="Picture 5">
            <a:extLst>
              <a:ext uri="{FF2B5EF4-FFF2-40B4-BE49-F238E27FC236}">
                <a16:creationId xmlns:a16="http://schemas.microsoft.com/office/drawing/2014/main" id="{C8E41821-14DE-CA65-D147-9F9685A6CF0A}"/>
              </a:ext>
            </a:extLst>
          </p:cNvPr>
          <p:cNvPicPr>
            <a:picLocks noChangeAspect="1"/>
          </p:cNvPicPr>
          <p:nvPr/>
        </p:nvPicPr>
        <p:blipFill>
          <a:blip r:embed="rId2"/>
          <a:stretch>
            <a:fillRect/>
          </a:stretch>
        </p:blipFill>
        <p:spPr>
          <a:xfrm>
            <a:off x="8274269" y="6021288"/>
            <a:ext cx="1546006" cy="185837"/>
          </a:xfrm>
          <a:prstGeom prst="rect">
            <a:avLst/>
          </a:prstGeom>
        </p:spPr>
      </p:pic>
      <p:graphicFrame>
        <p:nvGraphicFramePr>
          <p:cNvPr id="8" name="Content Placeholder 5">
            <a:extLst>
              <a:ext uri="{FF2B5EF4-FFF2-40B4-BE49-F238E27FC236}">
                <a16:creationId xmlns:a16="http://schemas.microsoft.com/office/drawing/2014/main" id="{FC8063C8-81BD-15A1-908C-999AF23048D4}"/>
              </a:ext>
            </a:extLst>
          </p:cNvPr>
          <p:cNvGraphicFramePr>
            <a:graphicFrameLocks/>
          </p:cNvGraphicFramePr>
          <p:nvPr>
            <p:extLst>
              <p:ext uri="{D42A27DB-BD31-4B8C-83A1-F6EECF244321}">
                <p14:modId xmlns:p14="http://schemas.microsoft.com/office/powerpoint/2010/main" val="2110171910"/>
              </p:ext>
            </p:extLst>
          </p:nvPr>
        </p:nvGraphicFramePr>
        <p:xfrm>
          <a:off x="609596" y="1547813"/>
          <a:ext cx="10972810" cy="3962400"/>
        </p:xfrm>
        <a:graphic>
          <a:graphicData uri="http://schemas.openxmlformats.org/drawingml/2006/table">
            <a:tbl>
              <a:tblPr firstRow="1" bandRow="1">
                <a:tableStyleId>{21E4AEA4-8DFA-4A89-87EB-49C32662AFE0}</a:tableStyleId>
              </a:tblPr>
              <a:tblGrid>
                <a:gridCol w="2194562">
                  <a:extLst>
                    <a:ext uri="{9D8B030D-6E8A-4147-A177-3AD203B41FA5}">
                      <a16:colId xmlns:a16="http://schemas.microsoft.com/office/drawing/2014/main" val="20000"/>
                    </a:ext>
                  </a:extLst>
                </a:gridCol>
                <a:gridCol w="2194562">
                  <a:extLst>
                    <a:ext uri="{9D8B030D-6E8A-4147-A177-3AD203B41FA5}">
                      <a16:colId xmlns:a16="http://schemas.microsoft.com/office/drawing/2014/main" val="20001"/>
                    </a:ext>
                  </a:extLst>
                </a:gridCol>
                <a:gridCol w="2194562">
                  <a:extLst>
                    <a:ext uri="{9D8B030D-6E8A-4147-A177-3AD203B41FA5}">
                      <a16:colId xmlns:a16="http://schemas.microsoft.com/office/drawing/2014/main" val="20002"/>
                    </a:ext>
                  </a:extLst>
                </a:gridCol>
                <a:gridCol w="2194562">
                  <a:extLst>
                    <a:ext uri="{9D8B030D-6E8A-4147-A177-3AD203B41FA5}">
                      <a16:colId xmlns:a16="http://schemas.microsoft.com/office/drawing/2014/main" val="1482082594"/>
                    </a:ext>
                  </a:extLst>
                </a:gridCol>
                <a:gridCol w="2194562">
                  <a:extLst>
                    <a:ext uri="{9D8B030D-6E8A-4147-A177-3AD203B41FA5}">
                      <a16:colId xmlns:a16="http://schemas.microsoft.com/office/drawing/2014/main" val="3383506801"/>
                    </a:ext>
                  </a:extLst>
                </a:gridCol>
              </a:tblGrid>
              <a:tr h="304800">
                <a:tc>
                  <a:txBody>
                    <a:bodyPr/>
                    <a:lstStyle/>
                    <a:p>
                      <a:r>
                        <a:rPr lang="en-GB" sz="1400" dirty="0"/>
                        <a:t>Insurer</a:t>
                      </a: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t>Entered BPA market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r>
                        <a:rPr lang="en-GB" sz="1400" dirty="0"/>
                        <a:t>Business written over 2024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04800">
                <a:tc>
                  <a:txBody>
                    <a:bodyPr/>
                    <a:lstStyle/>
                    <a:p>
                      <a:endParaRPr lang="en-GB" sz="1400" dirty="0"/>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t>Number of deals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t>Total size (£m)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t>Average deal size (£m)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7474355"/>
                  </a:ext>
                </a:extLst>
              </a:tr>
              <a:tr h="304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rgbClr val="3F4548"/>
                          </a:solidFill>
                        </a:rPr>
                        <a:t>Aviva</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3F4548"/>
                          </a:solidFill>
                        </a:rPr>
                        <a:t>2006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3F4548"/>
                          </a:solidFill>
                        </a:rPr>
                        <a:t>64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3F4548"/>
                          </a:solidFill>
                        </a:rPr>
                        <a:t>7,835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3F4548"/>
                          </a:solidFill>
                        </a:rPr>
                        <a:t>122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04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err="1">
                          <a:solidFill>
                            <a:srgbClr val="3F4548"/>
                          </a:solidFill>
                        </a:rPr>
                        <a:t>Blumont</a:t>
                      </a:r>
                      <a:endParaRPr lang="en-GB" sz="1400" dirty="0">
                        <a:solidFill>
                          <a:srgbClr val="3F4548"/>
                        </a:solidFill>
                      </a:endParaRPr>
                    </a:p>
                  </a:txBody>
                  <a:tcPr>
                    <a:lnL w="12700" cmpd="sng">
                      <a:noFill/>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3F4548"/>
                          </a:solidFill>
                        </a:rPr>
                        <a:t>2025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3F4548"/>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3F4548"/>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3F4548"/>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04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rgbClr val="3F4548"/>
                          </a:solidFill>
                        </a:rPr>
                        <a:t>Canada Life</a:t>
                      </a:r>
                    </a:p>
                  </a:txBody>
                  <a:tcPr>
                    <a:lnL w="12700" cmpd="sng">
                      <a:noFill/>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3F4548"/>
                          </a:solidFill>
                        </a:rPr>
                        <a:t>2015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3F4548"/>
                          </a:solidFill>
                        </a:rPr>
                        <a:t>14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kern="1200">
                          <a:solidFill>
                            <a:srgbClr val="3F4548"/>
                          </a:solidFill>
                          <a:latin typeface="+mn-lt"/>
                          <a:ea typeface="+mn-ea"/>
                          <a:cs typeface="+mn-cs"/>
                        </a:rPr>
                        <a:t>1,261​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3F4548"/>
                          </a:solidFill>
                        </a:rPr>
                        <a:t>90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04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rgbClr val="3F4548"/>
                          </a:solidFill>
                        </a:rPr>
                        <a:t>Just</a:t>
                      </a:r>
                    </a:p>
                  </a:txBody>
                  <a:tcPr>
                    <a:lnL w="12700" cmpd="sng">
                      <a:noFill/>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3F4548"/>
                          </a:solidFill>
                        </a:rPr>
                        <a:t>2012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3F4548"/>
                          </a:solidFill>
                        </a:rPr>
                        <a:t>129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kern="1200">
                          <a:solidFill>
                            <a:srgbClr val="3F4548"/>
                          </a:solidFill>
                          <a:latin typeface="+mn-lt"/>
                          <a:ea typeface="+mn-ea"/>
                          <a:cs typeface="+mn-cs"/>
                        </a:rPr>
                        <a:t>5,376​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3F4548"/>
                          </a:solidFill>
                        </a:rPr>
                        <a:t>42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04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rgbClr val="3F4548"/>
                          </a:solidFill>
                        </a:rPr>
                        <a:t>Legal &amp; General</a:t>
                      </a:r>
                    </a:p>
                  </a:txBody>
                  <a:tcPr>
                    <a:lnL w="12700" cmpd="sng">
                      <a:noFill/>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3F4548"/>
                          </a:solidFill>
                        </a:rPr>
                        <a:t>2005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3F4548"/>
                          </a:solidFill>
                        </a:rPr>
                        <a:t>38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kern="1200">
                          <a:solidFill>
                            <a:srgbClr val="3F4548"/>
                          </a:solidFill>
                          <a:latin typeface="+mn-lt"/>
                          <a:ea typeface="+mn-ea"/>
                          <a:cs typeface="+mn-cs"/>
                        </a:rPr>
                        <a:t>8,412​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3F4548"/>
                          </a:solidFill>
                        </a:rPr>
                        <a:t>221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4598611"/>
                  </a:ext>
                </a:extLst>
              </a:tr>
              <a:tr h="304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rgbClr val="3F4548"/>
                          </a:solidFill>
                        </a:rPr>
                        <a:t>M&amp;G</a:t>
                      </a:r>
                    </a:p>
                  </a:txBody>
                  <a:tcPr>
                    <a:lnL w="12700" cmpd="sng">
                      <a:noFill/>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3F4548"/>
                          </a:solidFill>
                        </a:rPr>
                        <a:t>2023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3F4548"/>
                          </a:solidFill>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kern="1200">
                          <a:solidFill>
                            <a:srgbClr val="3F4548"/>
                          </a:solidFill>
                          <a:latin typeface="+mn-lt"/>
                          <a:ea typeface="+mn-ea"/>
                          <a:cs typeface="+mn-cs"/>
                        </a:rPr>
                        <a:t>920​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3F4548"/>
                          </a:solidFill>
                        </a:rPr>
                        <a:t>307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1192459"/>
                  </a:ext>
                </a:extLst>
              </a:tr>
              <a:tr h="304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rgbClr val="3F4548"/>
                          </a:solidFill>
                        </a:rPr>
                        <a:t>PIC</a:t>
                      </a:r>
                    </a:p>
                  </a:txBody>
                  <a:tcPr>
                    <a:lnL w="12700" cmpd="sng">
                      <a:noFill/>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3F4548"/>
                          </a:solidFill>
                        </a:rPr>
                        <a:t>2006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3F4548"/>
                          </a:solidFill>
                        </a:rPr>
                        <a:t>25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kern="1200">
                          <a:solidFill>
                            <a:srgbClr val="3F4548"/>
                          </a:solidFill>
                          <a:latin typeface="+mn-lt"/>
                          <a:ea typeface="+mn-ea"/>
                          <a:cs typeface="+mn-cs"/>
                        </a:rPr>
                        <a:t>8,035​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3F4548"/>
                          </a:solidFill>
                        </a:rPr>
                        <a:t>321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1468742"/>
                  </a:ext>
                </a:extLst>
              </a:tr>
              <a:tr h="304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rgbClr val="3F4548"/>
                          </a:solidFill>
                        </a:rPr>
                        <a:t>Rothesay</a:t>
                      </a:r>
                    </a:p>
                  </a:txBody>
                  <a:tcPr>
                    <a:lnL w="12700" cmpd="sng">
                      <a:noFill/>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3F4548"/>
                          </a:solidFill>
                        </a:rPr>
                        <a:t>2007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3F4548"/>
                          </a:solidFill>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kern="1200">
                          <a:solidFill>
                            <a:srgbClr val="3F4548"/>
                          </a:solidFill>
                          <a:latin typeface="+mn-lt"/>
                          <a:ea typeface="+mn-ea"/>
                          <a:cs typeface="+mn-cs"/>
                        </a:rPr>
                        <a:t>10,330​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3F4548"/>
                          </a:solidFill>
                        </a:rPr>
                        <a:t>1,722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8958479"/>
                  </a:ext>
                </a:extLst>
              </a:tr>
              <a:tr h="304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rgbClr val="3F4548"/>
                          </a:solidFill>
                        </a:rPr>
                        <a:t>Royal London</a:t>
                      </a:r>
                    </a:p>
                  </a:txBody>
                  <a:tcPr>
                    <a:lnL w="12700" cmpd="sng">
                      <a:noFill/>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3F4548"/>
                          </a:solidFill>
                        </a:rPr>
                        <a:t>2024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3F4548"/>
                          </a:solidFill>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kern="1200">
                          <a:solidFill>
                            <a:srgbClr val="3F4548"/>
                          </a:solidFill>
                          <a:latin typeface="+mn-lt"/>
                          <a:ea typeface="+mn-ea"/>
                          <a:cs typeface="+mn-cs"/>
                        </a:rPr>
                        <a:t>537​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3F4548"/>
                          </a:solidFill>
                        </a:rPr>
                        <a:t>134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5993554"/>
                  </a:ext>
                </a:extLst>
              </a:tr>
              <a:tr h="304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rgbClr val="3F4548"/>
                          </a:solidFill>
                        </a:rPr>
                        <a:t>Standard Life</a:t>
                      </a:r>
                    </a:p>
                  </a:txBody>
                  <a:tcPr>
                    <a:lnL w="12700" cmpd="sng">
                      <a:noFill/>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3F4548"/>
                          </a:solidFill>
                        </a:rPr>
                        <a:t>2017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3F4548"/>
                          </a:solidFill>
                        </a:rPr>
                        <a:t>14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kern="1200">
                          <a:solidFill>
                            <a:srgbClr val="3F4548"/>
                          </a:solidFill>
                          <a:latin typeface="+mn-lt"/>
                          <a:ea typeface="+mn-ea"/>
                          <a:cs typeface="+mn-cs"/>
                        </a:rPr>
                        <a:t>5,062​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3F4548"/>
                          </a:solidFill>
                        </a:rPr>
                        <a:t>362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1880057"/>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rgbClr val="3F4548"/>
                          </a:solidFill>
                        </a:rPr>
                        <a:t>Utmost</a:t>
                      </a:r>
                    </a:p>
                  </a:txBody>
                  <a:tcPr>
                    <a:lnL w="12700" cmpd="sng">
                      <a:noFill/>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3F4548"/>
                          </a:solidFill>
                        </a:rPr>
                        <a:t>2024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3F4548"/>
                          </a:solidFill>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kern="1200" dirty="0">
                          <a:solidFill>
                            <a:srgbClr val="3F4548"/>
                          </a:solidFill>
                          <a:latin typeface="+mn-lt"/>
                          <a:ea typeface="+mn-ea"/>
                          <a:cs typeface="+mn-cs"/>
                        </a:rPr>
                        <a:t>38​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3F4548"/>
                          </a:solidFill>
                        </a:rPr>
                        <a:t>19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7705327"/>
                  </a:ext>
                </a:extLst>
              </a:tr>
            </a:tbl>
          </a:graphicData>
        </a:graphic>
      </p:graphicFrame>
      <p:sp>
        <p:nvSpPr>
          <p:cNvPr id="9" name="TextBox 8">
            <a:extLst>
              <a:ext uri="{FF2B5EF4-FFF2-40B4-BE49-F238E27FC236}">
                <a16:creationId xmlns:a16="http://schemas.microsoft.com/office/drawing/2014/main" id="{1A41F4A9-73D6-1A2B-E7E2-3C4F86DC2317}"/>
              </a:ext>
            </a:extLst>
          </p:cNvPr>
          <p:cNvSpPr txBox="1"/>
          <p:nvPr/>
        </p:nvSpPr>
        <p:spPr>
          <a:xfrm>
            <a:off x="609596" y="5679305"/>
            <a:ext cx="4032448" cy="276999"/>
          </a:xfrm>
          <a:prstGeom prst="rect">
            <a:avLst/>
          </a:prstGeom>
          <a:noFill/>
        </p:spPr>
        <p:txBody>
          <a:bodyPr wrap="square" rtlCol="0">
            <a:spAutoFit/>
          </a:bodyPr>
          <a:lstStyle/>
          <a:p>
            <a:pPr defTabSz="829544"/>
            <a:r>
              <a:rPr lang="en-GB" sz="1200" i="1" dirty="0">
                <a:solidFill>
                  <a:srgbClr val="455660"/>
                </a:solidFill>
                <a:cs typeface="Arial" panose="020B0604020202020204" pitchFamily="34" charset="0"/>
              </a:rPr>
              <a:t>Source: Based on insurers’ published financial results</a:t>
            </a:r>
            <a:endParaRPr lang="en-GB" sz="1200" i="1" dirty="0">
              <a:solidFill>
                <a:srgbClr val="455660"/>
              </a:solidFill>
              <a:latin typeface="Calibri" panose="020F0502020204030204"/>
            </a:endParaRPr>
          </a:p>
        </p:txBody>
      </p:sp>
    </p:spTree>
    <p:extLst>
      <p:ext uri="{BB962C8B-B14F-4D97-AF65-F5344CB8AC3E}">
        <p14:creationId xmlns:p14="http://schemas.microsoft.com/office/powerpoint/2010/main" val="986041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B0997-126E-454E-527B-93941AB1E687}"/>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753F98B0-FB79-E14B-E857-036384605A64}"/>
              </a:ext>
            </a:extLst>
          </p:cNvPr>
          <p:cNvSpPr>
            <a:spLocks noGrp="1"/>
          </p:cNvSpPr>
          <p:nvPr>
            <p:ph type="dt" sz="half" idx="2"/>
          </p:nvPr>
        </p:nvSpPr>
        <p:spPr/>
        <p:txBody>
          <a:bodyPr/>
          <a:lstStyle/>
          <a:p>
            <a:fld id="{1744C141-B97D-4979-AB76-E8E6AB76C28B}" type="datetime4">
              <a:rPr lang="en-GB" smtClean="0"/>
              <a:pPr/>
              <a:t>04 September 2025</a:t>
            </a:fld>
            <a:endParaRPr lang="en-GB" dirty="0"/>
          </a:p>
        </p:txBody>
      </p:sp>
      <p:pic>
        <p:nvPicPr>
          <p:cNvPr id="6" name="Picture 5">
            <a:extLst>
              <a:ext uri="{FF2B5EF4-FFF2-40B4-BE49-F238E27FC236}">
                <a16:creationId xmlns:a16="http://schemas.microsoft.com/office/drawing/2014/main" id="{D345ED76-454B-028B-B739-920B02BEA4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68208" y="764704"/>
            <a:ext cx="3053140" cy="288032"/>
          </a:xfrm>
          <a:prstGeom prst="rect">
            <a:avLst/>
          </a:prstGeom>
        </p:spPr>
      </p:pic>
      <p:sp>
        <p:nvSpPr>
          <p:cNvPr id="5" name="Subtitle 4">
            <a:extLst>
              <a:ext uri="{FF2B5EF4-FFF2-40B4-BE49-F238E27FC236}">
                <a16:creationId xmlns:a16="http://schemas.microsoft.com/office/drawing/2014/main" id="{8D02ABC3-D460-59A3-8391-D57F713DDFD7}"/>
              </a:ext>
            </a:extLst>
          </p:cNvPr>
          <p:cNvSpPr>
            <a:spLocks noGrp="1"/>
          </p:cNvSpPr>
          <p:nvPr>
            <p:ph type="subTitle" idx="1"/>
          </p:nvPr>
        </p:nvSpPr>
        <p:spPr>
          <a:xfrm>
            <a:off x="527055" y="3356992"/>
            <a:ext cx="8161867" cy="1007740"/>
          </a:xfrm>
        </p:spPr>
        <p:txBody>
          <a:bodyPr/>
          <a:lstStyle/>
          <a:p>
            <a:r>
              <a:rPr lang="en-GB" sz="2800" dirty="0"/>
              <a:t>Impacts of rising demand</a:t>
            </a:r>
          </a:p>
        </p:txBody>
      </p:sp>
    </p:spTree>
    <p:extLst>
      <p:ext uri="{BB962C8B-B14F-4D97-AF65-F5344CB8AC3E}">
        <p14:creationId xmlns:p14="http://schemas.microsoft.com/office/powerpoint/2010/main" val="367047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C3838-4DE5-7167-6EE4-19976A7503E2}"/>
              </a:ext>
            </a:extLst>
          </p:cNvPr>
          <p:cNvSpPr>
            <a:spLocks noGrp="1"/>
          </p:cNvSpPr>
          <p:nvPr>
            <p:ph type="title"/>
          </p:nvPr>
        </p:nvSpPr>
        <p:spPr/>
        <p:txBody>
          <a:bodyPr/>
          <a:lstStyle/>
          <a:p>
            <a:r>
              <a:rPr lang="en-GB" dirty="0"/>
              <a:t>Impacts of increased demand</a:t>
            </a:r>
          </a:p>
        </p:txBody>
      </p:sp>
      <p:sp>
        <p:nvSpPr>
          <p:cNvPr id="4" name="Date Placeholder 3">
            <a:extLst>
              <a:ext uri="{FF2B5EF4-FFF2-40B4-BE49-F238E27FC236}">
                <a16:creationId xmlns:a16="http://schemas.microsoft.com/office/drawing/2014/main" id="{FB95973B-A3DF-F065-3190-B23B9894D8E9}"/>
              </a:ext>
            </a:extLst>
          </p:cNvPr>
          <p:cNvSpPr>
            <a:spLocks noGrp="1"/>
          </p:cNvSpPr>
          <p:nvPr>
            <p:ph type="dt" sz="half" idx="10"/>
          </p:nvPr>
        </p:nvSpPr>
        <p:spPr/>
        <p:txBody>
          <a:bodyPr/>
          <a:lstStyle/>
          <a:p>
            <a:fld id="{BC1242CF-12C1-4411-B532-E91306108269}" type="datetime4">
              <a:rPr lang="en-GB" smtClean="0"/>
              <a:pPr/>
              <a:t>04 September 2025</a:t>
            </a:fld>
            <a:endParaRPr lang="en-GB"/>
          </a:p>
        </p:txBody>
      </p:sp>
      <p:sp>
        <p:nvSpPr>
          <p:cNvPr id="5" name="Slide Number Placeholder 4">
            <a:extLst>
              <a:ext uri="{FF2B5EF4-FFF2-40B4-BE49-F238E27FC236}">
                <a16:creationId xmlns:a16="http://schemas.microsoft.com/office/drawing/2014/main" id="{3FB28BCE-1471-8DC2-6E7E-4E7C3B36F565}"/>
              </a:ext>
            </a:extLst>
          </p:cNvPr>
          <p:cNvSpPr>
            <a:spLocks noGrp="1"/>
          </p:cNvSpPr>
          <p:nvPr>
            <p:ph type="sldNum" sz="quarter" idx="12"/>
          </p:nvPr>
        </p:nvSpPr>
        <p:spPr/>
        <p:txBody>
          <a:bodyPr/>
          <a:lstStyle/>
          <a:p>
            <a:fld id="{FE8DA6AF-1811-4E27-A96F-54109F1D0275}" type="slidenum">
              <a:rPr lang="en-GB" smtClean="0"/>
              <a:pPr/>
              <a:t>12</a:t>
            </a:fld>
            <a:endParaRPr lang="en-GB"/>
          </a:p>
        </p:txBody>
      </p:sp>
      <p:pic>
        <p:nvPicPr>
          <p:cNvPr id="6" name="Picture 5">
            <a:extLst>
              <a:ext uri="{FF2B5EF4-FFF2-40B4-BE49-F238E27FC236}">
                <a16:creationId xmlns:a16="http://schemas.microsoft.com/office/drawing/2014/main" id="{85FCA993-C7F0-A1FC-13C0-8D7AD765A052}"/>
              </a:ext>
            </a:extLst>
          </p:cNvPr>
          <p:cNvPicPr>
            <a:picLocks noChangeAspect="1"/>
          </p:cNvPicPr>
          <p:nvPr/>
        </p:nvPicPr>
        <p:blipFill>
          <a:blip r:embed="rId2"/>
          <a:stretch>
            <a:fillRect/>
          </a:stretch>
        </p:blipFill>
        <p:spPr>
          <a:xfrm>
            <a:off x="8274269" y="6021288"/>
            <a:ext cx="1546006" cy="185837"/>
          </a:xfrm>
          <a:prstGeom prst="rect">
            <a:avLst/>
          </a:prstGeom>
        </p:spPr>
      </p:pic>
      <p:sp>
        <p:nvSpPr>
          <p:cNvPr id="7" name="Rectangle: Rounded Corners 6">
            <a:extLst>
              <a:ext uri="{FF2B5EF4-FFF2-40B4-BE49-F238E27FC236}">
                <a16:creationId xmlns:a16="http://schemas.microsoft.com/office/drawing/2014/main" id="{6F64EE60-16CB-2D3C-770A-C2E7FA171624}"/>
              </a:ext>
            </a:extLst>
          </p:cNvPr>
          <p:cNvSpPr/>
          <p:nvPr/>
        </p:nvSpPr>
        <p:spPr>
          <a:xfrm>
            <a:off x="911424" y="1628800"/>
            <a:ext cx="3193201" cy="909190"/>
          </a:xfrm>
          <a:prstGeom prst="roundRect">
            <a:avLst/>
          </a:prstGeom>
          <a:gradFill flip="none" rotWithShape="1">
            <a:gsLst>
              <a:gs pos="0">
                <a:schemeClr val="accent3"/>
              </a:gs>
              <a:gs pos="100000">
                <a:srgbClr val="8076CF"/>
              </a:gs>
            </a:gsLst>
            <a:lin ang="0" scaled="1"/>
            <a:tileRect/>
          </a:gradFill>
          <a:ln>
            <a:noFill/>
          </a:ln>
          <a:effectLst>
            <a:outerShdw blurRad="63500" dist="50800" dir="5400000" algn="t" rotWithShape="0">
              <a:prstClr val="black">
                <a:alpha val="16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2"/>
                </a:solidFill>
              </a:rPr>
              <a:t>New entrants</a:t>
            </a:r>
          </a:p>
        </p:txBody>
      </p:sp>
      <p:sp>
        <p:nvSpPr>
          <p:cNvPr id="8" name="Rectangle: Rounded Corners 7">
            <a:extLst>
              <a:ext uri="{FF2B5EF4-FFF2-40B4-BE49-F238E27FC236}">
                <a16:creationId xmlns:a16="http://schemas.microsoft.com/office/drawing/2014/main" id="{E7BBB18F-9E20-726C-3421-99B34A201A26}"/>
              </a:ext>
            </a:extLst>
          </p:cNvPr>
          <p:cNvSpPr/>
          <p:nvPr/>
        </p:nvSpPr>
        <p:spPr>
          <a:xfrm>
            <a:off x="7297826" y="1628800"/>
            <a:ext cx="3193201" cy="909190"/>
          </a:xfrm>
          <a:prstGeom prst="roundRect">
            <a:avLst/>
          </a:prstGeom>
          <a:gradFill flip="none" rotWithShape="1">
            <a:gsLst>
              <a:gs pos="0">
                <a:schemeClr val="accent3"/>
              </a:gs>
              <a:gs pos="100000">
                <a:srgbClr val="8076CF"/>
              </a:gs>
            </a:gsLst>
            <a:lin ang="0" scaled="1"/>
            <a:tileRect/>
          </a:gradFill>
          <a:ln>
            <a:noFill/>
          </a:ln>
          <a:effectLst>
            <a:outerShdw blurRad="63500" dist="50800" dir="5400000" algn="t" rotWithShape="0">
              <a:prstClr val="black">
                <a:alpha val="16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2"/>
                </a:solidFill>
              </a:rPr>
              <a:t>Small scheme solution offerings</a:t>
            </a:r>
          </a:p>
        </p:txBody>
      </p:sp>
      <p:sp>
        <p:nvSpPr>
          <p:cNvPr id="9" name="Rectangle: Rounded Corners 8">
            <a:extLst>
              <a:ext uri="{FF2B5EF4-FFF2-40B4-BE49-F238E27FC236}">
                <a16:creationId xmlns:a16="http://schemas.microsoft.com/office/drawing/2014/main" id="{046877DA-1F2A-8C5D-A983-F4239F3A61D7}"/>
              </a:ext>
            </a:extLst>
          </p:cNvPr>
          <p:cNvSpPr/>
          <p:nvPr/>
        </p:nvSpPr>
        <p:spPr>
          <a:xfrm>
            <a:off x="911423" y="4320010"/>
            <a:ext cx="3193201" cy="909190"/>
          </a:xfrm>
          <a:prstGeom prst="roundRect">
            <a:avLst/>
          </a:prstGeom>
          <a:gradFill flip="none" rotWithShape="1">
            <a:gsLst>
              <a:gs pos="0">
                <a:schemeClr val="accent3"/>
              </a:gs>
              <a:gs pos="100000">
                <a:srgbClr val="8076CF"/>
              </a:gs>
            </a:gsLst>
            <a:lin ang="0" scaled="1"/>
            <a:tileRect/>
          </a:gradFill>
          <a:ln>
            <a:noFill/>
          </a:ln>
          <a:effectLst>
            <a:outerShdw blurRad="63500" dist="50800" dir="5400000" algn="t" rotWithShape="0">
              <a:prstClr val="black">
                <a:alpha val="16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2"/>
                </a:solidFill>
              </a:rPr>
              <a:t>Market engagement strategy</a:t>
            </a:r>
          </a:p>
        </p:txBody>
      </p:sp>
      <p:sp>
        <p:nvSpPr>
          <p:cNvPr id="10" name="Rectangle: Rounded Corners 9">
            <a:extLst>
              <a:ext uri="{FF2B5EF4-FFF2-40B4-BE49-F238E27FC236}">
                <a16:creationId xmlns:a16="http://schemas.microsoft.com/office/drawing/2014/main" id="{D657B1B0-243C-18FF-21DA-F06212F0D5F8}"/>
              </a:ext>
            </a:extLst>
          </p:cNvPr>
          <p:cNvSpPr/>
          <p:nvPr/>
        </p:nvSpPr>
        <p:spPr>
          <a:xfrm>
            <a:off x="4104625" y="2865512"/>
            <a:ext cx="3193201" cy="909190"/>
          </a:xfrm>
          <a:prstGeom prst="roundRect">
            <a:avLst/>
          </a:prstGeom>
          <a:gradFill flip="none" rotWithShape="1">
            <a:gsLst>
              <a:gs pos="0">
                <a:schemeClr val="accent3"/>
              </a:gs>
              <a:gs pos="100000">
                <a:srgbClr val="8076CF"/>
              </a:gs>
            </a:gsLst>
            <a:lin ang="0" scaled="1"/>
            <a:tileRect/>
          </a:gradFill>
          <a:ln>
            <a:noFill/>
          </a:ln>
          <a:effectLst>
            <a:outerShdw blurRad="63500" dist="50800" dir="5400000" algn="t" rotWithShape="0">
              <a:prstClr val="black">
                <a:alpha val="16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2"/>
                </a:solidFill>
              </a:rPr>
              <a:t>Emphasis on being well prepared</a:t>
            </a:r>
          </a:p>
        </p:txBody>
      </p:sp>
      <p:sp>
        <p:nvSpPr>
          <p:cNvPr id="11" name="Rectangle: Rounded Corners 10">
            <a:extLst>
              <a:ext uri="{FF2B5EF4-FFF2-40B4-BE49-F238E27FC236}">
                <a16:creationId xmlns:a16="http://schemas.microsoft.com/office/drawing/2014/main" id="{377CCF98-DF11-2317-2BE5-BBCD421383E8}"/>
              </a:ext>
            </a:extLst>
          </p:cNvPr>
          <p:cNvSpPr/>
          <p:nvPr/>
        </p:nvSpPr>
        <p:spPr>
          <a:xfrm>
            <a:off x="7297826" y="4320010"/>
            <a:ext cx="3193201" cy="909190"/>
          </a:xfrm>
          <a:prstGeom prst="roundRect">
            <a:avLst/>
          </a:prstGeom>
          <a:gradFill flip="none" rotWithShape="1">
            <a:gsLst>
              <a:gs pos="0">
                <a:schemeClr val="accent3"/>
              </a:gs>
              <a:gs pos="100000">
                <a:srgbClr val="8076CF"/>
              </a:gs>
            </a:gsLst>
            <a:lin ang="0" scaled="1"/>
            <a:tileRect/>
          </a:gradFill>
          <a:ln>
            <a:noFill/>
          </a:ln>
          <a:effectLst>
            <a:outerShdw blurRad="63500" dist="50800" dir="5400000" algn="t" rotWithShape="0">
              <a:prstClr val="black">
                <a:alpha val="16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2"/>
                </a:solidFill>
              </a:rPr>
              <a:t>Focus on non-price criteria</a:t>
            </a:r>
          </a:p>
        </p:txBody>
      </p:sp>
    </p:spTree>
    <p:extLst>
      <p:ext uri="{BB962C8B-B14F-4D97-AF65-F5344CB8AC3E}">
        <p14:creationId xmlns:p14="http://schemas.microsoft.com/office/powerpoint/2010/main" val="1856211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987F7A78-3472-62F5-1F9C-80BFC4D359F7}"/>
              </a:ext>
            </a:extLst>
          </p:cNvPr>
          <p:cNvGraphicFramePr>
            <a:graphicFrameLocks noGrp="1"/>
          </p:cNvGraphicFramePr>
          <p:nvPr>
            <p:ph idx="1"/>
            <p:extLst>
              <p:ext uri="{D42A27DB-BD31-4B8C-83A1-F6EECF244321}">
                <p14:modId xmlns:p14="http://schemas.microsoft.com/office/powerpoint/2010/main" val="2024722810"/>
              </p:ext>
            </p:extLst>
          </p:nvPr>
        </p:nvGraphicFramePr>
        <p:xfrm>
          <a:off x="620237" y="1550467"/>
          <a:ext cx="11055350" cy="464026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5230714D-C602-EA97-46B1-A99A99B7B601}"/>
              </a:ext>
            </a:extLst>
          </p:cNvPr>
          <p:cNvSpPr>
            <a:spLocks noGrp="1"/>
          </p:cNvSpPr>
          <p:nvPr>
            <p:ph type="title"/>
          </p:nvPr>
        </p:nvSpPr>
        <p:spPr/>
        <p:txBody>
          <a:bodyPr/>
          <a:lstStyle/>
          <a:p>
            <a:r>
              <a:rPr lang="en-GB" dirty="0"/>
              <a:t>Energised DB market</a:t>
            </a:r>
          </a:p>
        </p:txBody>
      </p:sp>
      <p:sp>
        <p:nvSpPr>
          <p:cNvPr id="4" name="Date Placeholder 3">
            <a:extLst>
              <a:ext uri="{FF2B5EF4-FFF2-40B4-BE49-F238E27FC236}">
                <a16:creationId xmlns:a16="http://schemas.microsoft.com/office/drawing/2014/main" id="{71ECFE65-3CC8-9ED4-118A-91AC3F629FC6}"/>
              </a:ext>
            </a:extLst>
          </p:cNvPr>
          <p:cNvSpPr>
            <a:spLocks noGrp="1"/>
          </p:cNvSpPr>
          <p:nvPr>
            <p:ph type="dt" sz="half" idx="10"/>
          </p:nvPr>
        </p:nvSpPr>
        <p:spPr/>
        <p:txBody>
          <a:bodyPr/>
          <a:lstStyle/>
          <a:p>
            <a:fld id="{BC1242CF-12C1-4411-B532-E91306108269}" type="datetime4">
              <a:rPr lang="en-GB" smtClean="0"/>
              <a:pPr/>
              <a:t>04 September 2025</a:t>
            </a:fld>
            <a:endParaRPr lang="en-GB"/>
          </a:p>
        </p:txBody>
      </p:sp>
      <p:sp>
        <p:nvSpPr>
          <p:cNvPr id="5" name="Slide Number Placeholder 4">
            <a:extLst>
              <a:ext uri="{FF2B5EF4-FFF2-40B4-BE49-F238E27FC236}">
                <a16:creationId xmlns:a16="http://schemas.microsoft.com/office/drawing/2014/main" id="{68C820CB-E4FF-0978-46A3-6EF8C4F64DBF}"/>
              </a:ext>
            </a:extLst>
          </p:cNvPr>
          <p:cNvSpPr>
            <a:spLocks noGrp="1"/>
          </p:cNvSpPr>
          <p:nvPr>
            <p:ph type="sldNum" sz="quarter" idx="12"/>
          </p:nvPr>
        </p:nvSpPr>
        <p:spPr/>
        <p:txBody>
          <a:bodyPr/>
          <a:lstStyle/>
          <a:p>
            <a:fld id="{FE8DA6AF-1811-4E27-A96F-54109F1D0275}" type="slidenum">
              <a:rPr lang="en-GB" smtClean="0"/>
              <a:pPr/>
              <a:t>13</a:t>
            </a:fld>
            <a:endParaRPr lang="en-GB"/>
          </a:p>
        </p:txBody>
      </p:sp>
      <p:pic>
        <p:nvPicPr>
          <p:cNvPr id="6" name="Picture 5">
            <a:extLst>
              <a:ext uri="{FF2B5EF4-FFF2-40B4-BE49-F238E27FC236}">
                <a16:creationId xmlns:a16="http://schemas.microsoft.com/office/drawing/2014/main" id="{DBFECEF3-E818-3073-59F3-490C24AD23FB}"/>
              </a:ext>
            </a:extLst>
          </p:cNvPr>
          <p:cNvPicPr>
            <a:picLocks noChangeAspect="1"/>
          </p:cNvPicPr>
          <p:nvPr/>
        </p:nvPicPr>
        <p:blipFill>
          <a:blip r:embed="rId3"/>
          <a:stretch>
            <a:fillRect/>
          </a:stretch>
        </p:blipFill>
        <p:spPr>
          <a:xfrm>
            <a:off x="8274269" y="6021288"/>
            <a:ext cx="1546006" cy="185837"/>
          </a:xfrm>
          <a:prstGeom prst="rect">
            <a:avLst/>
          </a:prstGeom>
        </p:spPr>
      </p:pic>
      <p:sp>
        <p:nvSpPr>
          <p:cNvPr id="8" name="TextBox 7">
            <a:extLst>
              <a:ext uri="{FF2B5EF4-FFF2-40B4-BE49-F238E27FC236}">
                <a16:creationId xmlns:a16="http://schemas.microsoft.com/office/drawing/2014/main" id="{0F15DFB9-7F8B-8B3F-B2B5-65AB0A30BD87}"/>
              </a:ext>
            </a:extLst>
          </p:cNvPr>
          <p:cNvSpPr txBox="1"/>
          <p:nvPr/>
        </p:nvSpPr>
        <p:spPr>
          <a:xfrm>
            <a:off x="5015880" y="5592945"/>
            <a:ext cx="1296144" cy="400110"/>
          </a:xfrm>
          <a:prstGeom prst="rect">
            <a:avLst/>
          </a:prstGeom>
          <a:noFill/>
        </p:spPr>
        <p:txBody>
          <a:bodyPr wrap="square" rtlCol="0">
            <a:spAutoFit/>
          </a:bodyPr>
          <a:lstStyle/>
          <a:p>
            <a:r>
              <a:rPr lang="en-GB" sz="2000" b="1" dirty="0">
                <a:solidFill>
                  <a:srgbClr val="C81E45"/>
                </a:solidFill>
              </a:rPr>
              <a:t>Leavers</a:t>
            </a:r>
          </a:p>
        </p:txBody>
      </p:sp>
      <p:sp>
        <p:nvSpPr>
          <p:cNvPr id="9" name="TextBox 8">
            <a:extLst>
              <a:ext uri="{FF2B5EF4-FFF2-40B4-BE49-F238E27FC236}">
                <a16:creationId xmlns:a16="http://schemas.microsoft.com/office/drawing/2014/main" id="{F6C637F8-72D4-6148-32CB-1993850F6A19}"/>
              </a:ext>
            </a:extLst>
          </p:cNvPr>
          <p:cNvSpPr txBox="1"/>
          <p:nvPr/>
        </p:nvSpPr>
        <p:spPr>
          <a:xfrm>
            <a:off x="115657" y="4163169"/>
            <a:ext cx="915978" cy="738664"/>
          </a:xfrm>
          <a:prstGeom prst="rect">
            <a:avLst/>
          </a:prstGeom>
          <a:noFill/>
        </p:spPr>
        <p:txBody>
          <a:bodyPr wrap="square" rtlCol="0">
            <a:spAutoFit/>
          </a:bodyPr>
          <a:lstStyle/>
          <a:p>
            <a:r>
              <a:rPr lang="en-GB" sz="1050" b="1" dirty="0">
                <a:solidFill>
                  <a:srgbClr val="4096B8"/>
                </a:solidFill>
              </a:rPr>
              <a:t>2005:</a:t>
            </a:r>
          </a:p>
          <a:p>
            <a:r>
              <a:rPr lang="en-GB" sz="1050" dirty="0">
                <a:solidFill>
                  <a:srgbClr val="4096B8"/>
                </a:solidFill>
              </a:rPr>
              <a:t>L&amp;G</a:t>
            </a:r>
          </a:p>
          <a:p>
            <a:r>
              <a:rPr lang="en-GB" sz="1050" dirty="0">
                <a:solidFill>
                  <a:srgbClr val="4096B8"/>
                </a:solidFill>
              </a:rPr>
              <a:t>Prudential</a:t>
            </a:r>
          </a:p>
          <a:p>
            <a:r>
              <a:rPr lang="en-GB" sz="1050" dirty="0">
                <a:solidFill>
                  <a:srgbClr val="4096B8"/>
                </a:solidFill>
              </a:rPr>
              <a:t>Wesleyan</a:t>
            </a:r>
          </a:p>
        </p:txBody>
      </p:sp>
      <p:sp>
        <p:nvSpPr>
          <p:cNvPr id="10" name="TextBox 9">
            <a:extLst>
              <a:ext uri="{FF2B5EF4-FFF2-40B4-BE49-F238E27FC236}">
                <a16:creationId xmlns:a16="http://schemas.microsoft.com/office/drawing/2014/main" id="{D84D0FFB-C112-2B4D-6EFA-C58C1AC095C3}"/>
              </a:ext>
            </a:extLst>
          </p:cNvPr>
          <p:cNvSpPr txBox="1"/>
          <p:nvPr/>
        </p:nvSpPr>
        <p:spPr>
          <a:xfrm>
            <a:off x="534793" y="3157835"/>
            <a:ext cx="915978" cy="738664"/>
          </a:xfrm>
          <a:prstGeom prst="rect">
            <a:avLst/>
          </a:prstGeom>
          <a:noFill/>
        </p:spPr>
        <p:txBody>
          <a:bodyPr wrap="square" rtlCol="0">
            <a:spAutoFit/>
          </a:bodyPr>
          <a:lstStyle/>
          <a:p>
            <a:r>
              <a:rPr lang="en-GB" sz="1050" b="1" dirty="0">
                <a:solidFill>
                  <a:srgbClr val="4096B8"/>
                </a:solidFill>
              </a:rPr>
              <a:t>2006:</a:t>
            </a:r>
          </a:p>
          <a:p>
            <a:r>
              <a:rPr lang="en-GB" sz="1050" dirty="0">
                <a:solidFill>
                  <a:srgbClr val="4096B8"/>
                </a:solidFill>
              </a:rPr>
              <a:t>Aviva</a:t>
            </a:r>
          </a:p>
          <a:p>
            <a:r>
              <a:rPr lang="en-GB" sz="1050" dirty="0" err="1">
                <a:solidFill>
                  <a:srgbClr val="4096B8"/>
                </a:solidFill>
              </a:rPr>
              <a:t>PaternosterPIC</a:t>
            </a:r>
            <a:endParaRPr lang="en-GB" sz="1050" dirty="0">
              <a:solidFill>
                <a:srgbClr val="4096B8"/>
              </a:solidFill>
            </a:endParaRPr>
          </a:p>
        </p:txBody>
      </p:sp>
      <p:sp>
        <p:nvSpPr>
          <p:cNvPr id="11" name="TextBox 10">
            <a:extLst>
              <a:ext uri="{FF2B5EF4-FFF2-40B4-BE49-F238E27FC236}">
                <a16:creationId xmlns:a16="http://schemas.microsoft.com/office/drawing/2014/main" id="{6A7DCAFF-B61B-BCD9-C0DE-E8B7C8B4DD2C}"/>
              </a:ext>
            </a:extLst>
          </p:cNvPr>
          <p:cNvSpPr txBox="1"/>
          <p:nvPr/>
        </p:nvSpPr>
        <p:spPr>
          <a:xfrm>
            <a:off x="1128238" y="1586790"/>
            <a:ext cx="915978" cy="1223412"/>
          </a:xfrm>
          <a:prstGeom prst="rect">
            <a:avLst/>
          </a:prstGeom>
          <a:noFill/>
        </p:spPr>
        <p:txBody>
          <a:bodyPr wrap="square" rtlCol="0">
            <a:spAutoFit/>
          </a:bodyPr>
          <a:lstStyle/>
          <a:p>
            <a:r>
              <a:rPr lang="en-GB" sz="1050" b="1" dirty="0">
                <a:solidFill>
                  <a:srgbClr val="4096B8"/>
                </a:solidFill>
              </a:rPr>
              <a:t>2007:</a:t>
            </a:r>
          </a:p>
          <a:p>
            <a:r>
              <a:rPr lang="en-GB" sz="1050" dirty="0">
                <a:solidFill>
                  <a:srgbClr val="4096B8"/>
                </a:solidFill>
              </a:rPr>
              <a:t>AIG</a:t>
            </a:r>
          </a:p>
          <a:p>
            <a:r>
              <a:rPr lang="en-GB" sz="1050" dirty="0">
                <a:solidFill>
                  <a:srgbClr val="4096B8"/>
                </a:solidFill>
              </a:rPr>
              <a:t>Lucida</a:t>
            </a:r>
          </a:p>
          <a:p>
            <a:r>
              <a:rPr lang="en-GB" sz="1050" dirty="0">
                <a:solidFill>
                  <a:srgbClr val="4096B8"/>
                </a:solidFill>
              </a:rPr>
              <a:t>MetLife</a:t>
            </a:r>
          </a:p>
          <a:p>
            <a:r>
              <a:rPr lang="en-GB" sz="1050" dirty="0">
                <a:solidFill>
                  <a:srgbClr val="4096B8"/>
                </a:solidFill>
              </a:rPr>
              <a:t>Rothesay</a:t>
            </a:r>
          </a:p>
          <a:p>
            <a:r>
              <a:rPr lang="en-GB" sz="1050" dirty="0">
                <a:solidFill>
                  <a:srgbClr val="4096B8"/>
                </a:solidFill>
              </a:rPr>
              <a:t>Scottish Equitable</a:t>
            </a:r>
          </a:p>
        </p:txBody>
      </p:sp>
      <p:sp>
        <p:nvSpPr>
          <p:cNvPr id="12" name="TextBox 11">
            <a:extLst>
              <a:ext uri="{FF2B5EF4-FFF2-40B4-BE49-F238E27FC236}">
                <a16:creationId xmlns:a16="http://schemas.microsoft.com/office/drawing/2014/main" id="{9DB745D1-22DD-7B21-A129-2158491B7D68}"/>
              </a:ext>
            </a:extLst>
          </p:cNvPr>
          <p:cNvSpPr txBox="1"/>
          <p:nvPr/>
        </p:nvSpPr>
        <p:spPr>
          <a:xfrm>
            <a:off x="3109070" y="2291897"/>
            <a:ext cx="915978" cy="430887"/>
          </a:xfrm>
          <a:prstGeom prst="rect">
            <a:avLst/>
          </a:prstGeom>
          <a:noFill/>
        </p:spPr>
        <p:txBody>
          <a:bodyPr wrap="square" rtlCol="0">
            <a:spAutoFit/>
          </a:bodyPr>
          <a:lstStyle/>
          <a:p>
            <a:r>
              <a:rPr lang="en-GB" sz="1050" b="1" dirty="0">
                <a:solidFill>
                  <a:srgbClr val="4096B8"/>
                </a:solidFill>
              </a:rPr>
              <a:t>2010:</a:t>
            </a:r>
          </a:p>
          <a:p>
            <a:r>
              <a:rPr lang="en-GB" sz="1050" dirty="0">
                <a:solidFill>
                  <a:srgbClr val="4096B8"/>
                </a:solidFill>
              </a:rPr>
              <a:t>Abbey Life</a:t>
            </a:r>
          </a:p>
        </p:txBody>
      </p:sp>
      <p:sp>
        <p:nvSpPr>
          <p:cNvPr id="13" name="TextBox 12">
            <a:extLst>
              <a:ext uri="{FF2B5EF4-FFF2-40B4-BE49-F238E27FC236}">
                <a16:creationId xmlns:a16="http://schemas.microsoft.com/office/drawing/2014/main" id="{458075EA-2589-9473-ADA8-1687E45C2301}"/>
              </a:ext>
            </a:extLst>
          </p:cNvPr>
          <p:cNvSpPr txBox="1"/>
          <p:nvPr/>
        </p:nvSpPr>
        <p:spPr>
          <a:xfrm>
            <a:off x="4092913" y="1825206"/>
            <a:ext cx="1199727" cy="577081"/>
          </a:xfrm>
          <a:prstGeom prst="rect">
            <a:avLst/>
          </a:prstGeom>
          <a:noFill/>
        </p:spPr>
        <p:txBody>
          <a:bodyPr wrap="square" rtlCol="0">
            <a:spAutoFit/>
          </a:bodyPr>
          <a:lstStyle/>
          <a:p>
            <a:r>
              <a:rPr lang="en-GB" sz="1050" b="1" dirty="0">
                <a:solidFill>
                  <a:srgbClr val="4096B8"/>
                </a:solidFill>
              </a:rPr>
              <a:t>2012:</a:t>
            </a:r>
          </a:p>
          <a:p>
            <a:r>
              <a:rPr lang="en-GB" sz="1050" dirty="0">
                <a:solidFill>
                  <a:srgbClr val="4096B8"/>
                </a:solidFill>
              </a:rPr>
              <a:t>Just Retirement Partnership</a:t>
            </a:r>
          </a:p>
        </p:txBody>
      </p:sp>
      <p:sp>
        <p:nvSpPr>
          <p:cNvPr id="14" name="TextBox 13">
            <a:extLst>
              <a:ext uri="{FF2B5EF4-FFF2-40B4-BE49-F238E27FC236}">
                <a16:creationId xmlns:a16="http://schemas.microsoft.com/office/drawing/2014/main" id="{8819ED57-71E6-C255-AACC-BA6C90F0E1B5}"/>
              </a:ext>
            </a:extLst>
          </p:cNvPr>
          <p:cNvSpPr txBox="1"/>
          <p:nvPr/>
        </p:nvSpPr>
        <p:spPr>
          <a:xfrm>
            <a:off x="5663952" y="1825206"/>
            <a:ext cx="1303755" cy="577081"/>
          </a:xfrm>
          <a:prstGeom prst="rect">
            <a:avLst/>
          </a:prstGeom>
          <a:noFill/>
        </p:spPr>
        <p:txBody>
          <a:bodyPr wrap="square" rtlCol="0">
            <a:spAutoFit/>
          </a:bodyPr>
          <a:lstStyle/>
          <a:p>
            <a:r>
              <a:rPr lang="en-GB" sz="1050" b="1" dirty="0">
                <a:solidFill>
                  <a:srgbClr val="4096B8"/>
                </a:solidFill>
              </a:rPr>
              <a:t>2015:</a:t>
            </a:r>
          </a:p>
          <a:p>
            <a:r>
              <a:rPr lang="en-GB" sz="1050" dirty="0">
                <a:solidFill>
                  <a:srgbClr val="4096B8"/>
                </a:solidFill>
              </a:rPr>
              <a:t>Canada Life</a:t>
            </a:r>
          </a:p>
          <a:p>
            <a:r>
              <a:rPr lang="en-GB" sz="1050" dirty="0">
                <a:solidFill>
                  <a:srgbClr val="4096B8"/>
                </a:solidFill>
              </a:rPr>
              <a:t>Scottish Widows</a:t>
            </a:r>
          </a:p>
        </p:txBody>
      </p:sp>
      <p:sp>
        <p:nvSpPr>
          <p:cNvPr id="15" name="TextBox 14">
            <a:extLst>
              <a:ext uri="{FF2B5EF4-FFF2-40B4-BE49-F238E27FC236}">
                <a16:creationId xmlns:a16="http://schemas.microsoft.com/office/drawing/2014/main" id="{5B65B86D-B082-960B-47BD-3BAB8FC378E9}"/>
              </a:ext>
            </a:extLst>
          </p:cNvPr>
          <p:cNvSpPr txBox="1"/>
          <p:nvPr/>
        </p:nvSpPr>
        <p:spPr>
          <a:xfrm>
            <a:off x="6884816" y="2505478"/>
            <a:ext cx="915978" cy="577081"/>
          </a:xfrm>
          <a:prstGeom prst="rect">
            <a:avLst/>
          </a:prstGeom>
          <a:noFill/>
        </p:spPr>
        <p:txBody>
          <a:bodyPr wrap="square" rtlCol="0">
            <a:spAutoFit/>
          </a:bodyPr>
          <a:lstStyle/>
          <a:p>
            <a:r>
              <a:rPr lang="en-GB" sz="1050" b="1" dirty="0">
                <a:solidFill>
                  <a:srgbClr val="4096B8"/>
                </a:solidFill>
              </a:rPr>
              <a:t>2017:</a:t>
            </a:r>
          </a:p>
          <a:p>
            <a:r>
              <a:rPr lang="en-GB" sz="1050" dirty="0">
                <a:solidFill>
                  <a:srgbClr val="4096B8"/>
                </a:solidFill>
              </a:rPr>
              <a:t>Phoenix Life</a:t>
            </a:r>
          </a:p>
        </p:txBody>
      </p:sp>
      <p:sp>
        <p:nvSpPr>
          <p:cNvPr id="16" name="TextBox 15">
            <a:extLst>
              <a:ext uri="{FF2B5EF4-FFF2-40B4-BE49-F238E27FC236}">
                <a16:creationId xmlns:a16="http://schemas.microsoft.com/office/drawing/2014/main" id="{D5082044-F917-2BDA-0152-A084EA95DEA2}"/>
              </a:ext>
            </a:extLst>
          </p:cNvPr>
          <p:cNvSpPr txBox="1"/>
          <p:nvPr/>
        </p:nvSpPr>
        <p:spPr>
          <a:xfrm>
            <a:off x="9776997" y="2391570"/>
            <a:ext cx="915978" cy="430887"/>
          </a:xfrm>
          <a:prstGeom prst="rect">
            <a:avLst/>
          </a:prstGeom>
          <a:noFill/>
        </p:spPr>
        <p:txBody>
          <a:bodyPr wrap="square" rtlCol="0">
            <a:spAutoFit/>
          </a:bodyPr>
          <a:lstStyle/>
          <a:p>
            <a:r>
              <a:rPr lang="en-GB" sz="1050" b="1" dirty="0">
                <a:solidFill>
                  <a:srgbClr val="4096B8"/>
                </a:solidFill>
              </a:rPr>
              <a:t>2023:</a:t>
            </a:r>
          </a:p>
          <a:p>
            <a:r>
              <a:rPr lang="en-GB" sz="1050" dirty="0">
                <a:solidFill>
                  <a:srgbClr val="4096B8"/>
                </a:solidFill>
              </a:rPr>
              <a:t>M&amp;G</a:t>
            </a:r>
          </a:p>
        </p:txBody>
      </p:sp>
      <p:sp>
        <p:nvSpPr>
          <p:cNvPr id="17" name="TextBox 16">
            <a:extLst>
              <a:ext uri="{FF2B5EF4-FFF2-40B4-BE49-F238E27FC236}">
                <a16:creationId xmlns:a16="http://schemas.microsoft.com/office/drawing/2014/main" id="{F6A1561A-136A-3B3A-B1F6-EB8FEEF83AB8}"/>
              </a:ext>
            </a:extLst>
          </p:cNvPr>
          <p:cNvSpPr txBox="1"/>
          <p:nvPr/>
        </p:nvSpPr>
        <p:spPr>
          <a:xfrm>
            <a:off x="10487276" y="1675414"/>
            <a:ext cx="915978" cy="738664"/>
          </a:xfrm>
          <a:prstGeom prst="rect">
            <a:avLst/>
          </a:prstGeom>
          <a:noFill/>
        </p:spPr>
        <p:txBody>
          <a:bodyPr wrap="square" rtlCol="0">
            <a:spAutoFit/>
          </a:bodyPr>
          <a:lstStyle/>
          <a:p>
            <a:r>
              <a:rPr lang="en-GB" sz="1050" b="1" dirty="0">
                <a:solidFill>
                  <a:srgbClr val="4096B8"/>
                </a:solidFill>
              </a:rPr>
              <a:t>2024:</a:t>
            </a:r>
          </a:p>
          <a:p>
            <a:r>
              <a:rPr lang="en-GB" sz="1050" dirty="0">
                <a:solidFill>
                  <a:srgbClr val="4096B8"/>
                </a:solidFill>
              </a:rPr>
              <a:t>Royal London</a:t>
            </a:r>
          </a:p>
          <a:p>
            <a:r>
              <a:rPr lang="en-GB" sz="1050" dirty="0">
                <a:solidFill>
                  <a:srgbClr val="4096B8"/>
                </a:solidFill>
              </a:rPr>
              <a:t>Utmost</a:t>
            </a:r>
          </a:p>
        </p:txBody>
      </p:sp>
      <p:sp>
        <p:nvSpPr>
          <p:cNvPr id="18" name="TextBox 17">
            <a:extLst>
              <a:ext uri="{FF2B5EF4-FFF2-40B4-BE49-F238E27FC236}">
                <a16:creationId xmlns:a16="http://schemas.microsoft.com/office/drawing/2014/main" id="{2D4CCE9C-8556-70AE-374D-5B0CDD4C60B7}"/>
              </a:ext>
            </a:extLst>
          </p:cNvPr>
          <p:cNvSpPr txBox="1"/>
          <p:nvPr/>
        </p:nvSpPr>
        <p:spPr>
          <a:xfrm>
            <a:off x="1724652" y="2994584"/>
            <a:ext cx="915978" cy="430887"/>
          </a:xfrm>
          <a:prstGeom prst="rect">
            <a:avLst/>
          </a:prstGeom>
          <a:noFill/>
        </p:spPr>
        <p:txBody>
          <a:bodyPr wrap="square" rtlCol="0">
            <a:spAutoFit/>
          </a:bodyPr>
          <a:lstStyle/>
          <a:p>
            <a:r>
              <a:rPr lang="en-GB" sz="1050" b="1" dirty="0">
                <a:solidFill>
                  <a:srgbClr val="C81E45"/>
                </a:solidFill>
              </a:rPr>
              <a:t>2007:</a:t>
            </a:r>
          </a:p>
          <a:p>
            <a:r>
              <a:rPr lang="en-GB" sz="1050" dirty="0">
                <a:solidFill>
                  <a:srgbClr val="C81E45"/>
                </a:solidFill>
              </a:rPr>
              <a:t>Wesleyan</a:t>
            </a:r>
          </a:p>
        </p:txBody>
      </p:sp>
      <p:sp>
        <p:nvSpPr>
          <p:cNvPr id="19" name="TextBox 18">
            <a:extLst>
              <a:ext uri="{FF2B5EF4-FFF2-40B4-BE49-F238E27FC236}">
                <a16:creationId xmlns:a16="http://schemas.microsoft.com/office/drawing/2014/main" id="{3A0A04D9-4DBC-E039-DA9F-5B95E7B0BB17}"/>
              </a:ext>
            </a:extLst>
          </p:cNvPr>
          <p:cNvSpPr txBox="1"/>
          <p:nvPr/>
        </p:nvSpPr>
        <p:spPr>
          <a:xfrm>
            <a:off x="2193092" y="3348688"/>
            <a:ext cx="915978" cy="577081"/>
          </a:xfrm>
          <a:prstGeom prst="rect">
            <a:avLst/>
          </a:prstGeom>
          <a:noFill/>
        </p:spPr>
        <p:txBody>
          <a:bodyPr wrap="square" rtlCol="0">
            <a:spAutoFit/>
          </a:bodyPr>
          <a:lstStyle/>
          <a:p>
            <a:r>
              <a:rPr lang="en-GB" sz="1050" b="1" dirty="0">
                <a:solidFill>
                  <a:srgbClr val="C81E45"/>
                </a:solidFill>
              </a:rPr>
              <a:t>2008:</a:t>
            </a:r>
          </a:p>
          <a:p>
            <a:r>
              <a:rPr lang="en-GB" sz="1050" dirty="0">
                <a:solidFill>
                  <a:srgbClr val="C81E45"/>
                </a:solidFill>
              </a:rPr>
              <a:t>Scottish Equitable</a:t>
            </a:r>
          </a:p>
        </p:txBody>
      </p:sp>
      <p:sp>
        <p:nvSpPr>
          <p:cNvPr id="20" name="TextBox 19">
            <a:extLst>
              <a:ext uri="{FF2B5EF4-FFF2-40B4-BE49-F238E27FC236}">
                <a16:creationId xmlns:a16="http://schemas.microsoft.com/office/drawing/2014/main" id="{CE215F25-E258-53EC-DFC8-3FD8F1CE0B44}"/>
              </a:ext>
            </a:extLst>
          </p:cNvPr>
          <p:cNvSpPr txBox="1"/>
          <p:nvPr/>
        </p:nvSpPr>
        <p:spPr>
          <a:xfrm>
            <a:off x="3621712" y="3436273"/>
            <a:ext cx="1011227" cy="738664"/>
          </a:xfrm>
          <a:prstGeom prst="rect">
            <a:avLst/>
          </a:prstGeom>
          <a:noFill/>
        </p:spPr>
        <p:txBody>
          <a:bodyPr wrap="square" rtlCol="0">
            <a:spAutoFit/>
          </a:bodyPr>
          <a:lstStyle/>
          <a:p>
            <a:r>
              <a:rPr lang="en-GB" sz="1050" b="1" dirty="0">
                <a:solidFill>
                  <a:srgbClr val="C81E45"/>
                </a:solidFill>
              </a:rPr>
              <a:t>2011:</a:t>
            </a:r>
          </a:p>
          <a:p>
            <a:r>
              <a:rPr lang="en-GB" sz="1050" dirty="0">
                <a:solidFill>
                  <a:srgbClr val="C81E45"/>
                </a:solidFill>
              </a:rPr>
              <a:t>Paternoster (acquired by Rothesay)</a:t>
            </a:r>
          </a:p>
        </p:txBody>
      </p:sp>
      <p:sp>
        <p:nvSpPr>
          <p:cNvPr id="21" name="TextBox 20">
            <a:extLst>
              <a:ext uri="{FF2B5EF4-FFF2-40B4-BE49-F238E27FC236}">
                <a16:creationId xmlns:a16="http://schemas.microsoft.com/office/drawing/2014/main" id="{EE4C5E8F-0041-461C-7A59-9094F1893669}"/>
              </a:ext>
            </a:extLst>
          </p:cNvPr>
          <p:cNvSpPr txBox="1"/>
          <p:nvPr/>
        </p:nvSpPr>
        <p:spPr>
          <a:xfrm>
            <a:off x="2779788" y="3870598"/>
            <a:ext cx="915978" cy="430887"/>
          </a:xfrm>
          <a:prstGeom prst="rect">
            <a:avLst/>
          </a:prstGeom>
          <a:noFill/>
        </p:spPr>
        <p:txBody>
          <a:bodyPr wrap="square" rtlCol="0">
            <a:spAutoFit/>
          </a:bodyPr>
          <a:lstStyle/>
          <a:p>
            <a:r>
              <a:rPr lang="en-GB" sz="1050" b="1" dirty="0">
                <a:solidFill>
                  <a:srgbClr val="C81E45"/>
                </a:solidFill>
              </a:rPr>
              <a:t>2009:</a:t>
            </a:r>
          </a:p>
          <a:p>
            <a:r>
              <a:rPr lang="en-GB" sz="1050" dirty="0">
                <a:solidFill>
                  <a:srgbClr val="C81E45"/>
                </a:solidFill>
              </a:rPr>
              <a:t>AIG</a:t>
            </a:r>
          </a:p>
        </p:txBody>
      </p:sp>
      <p:sp>
        <p:nvSpPr>
          <p:cNvPr id="22" name="TextBox 21">
            <a:extLst>
              <a:ext uri="{FF2B5EF4-FFF2-40B4-BE49-F238E27FC236}">
                <a16:creationId xmlns:a16="http://schemas.microsoft.com/office/drawing/2014/main" id="{E8C4B37B-4290-AED6-E051-1292B3225B50}"/>
              </a:ext>
            </a:extLst>
          </p:cNvPr>
          <p:cNvSpPr txBox="1"/>
          <p:nvPr/>
        </p:nvSpPr>
        <p:spPr>
          <a:xfrm>
            <a:off x="4834279" y="3086991"/>
            <a:ext cx="915978" cy="430887"/>
          </a:xfrm>
          <a:prstGeom prst="rect">
            <a:avLst/>
          </a:prstGeom>
          <a:noFill/>
        </p:spPr>
        <p:txBody>
          <a:bodyPr wrap="square" rtlCol="0">
            <a:spAutoFit/>
          </a:bodyPr>
          <a:lstStyle/>
          <a:p>
            <a:r>
              <a:rPr lang="en-GB" sz="1050" b="1" dirty="0">
                <a:solidFill>
                  <a:srgbClr val="C81E45"/>
                </a:solidFill>
              </a:rPr>
              <a:t>2013:</a:t>
            </a:r>
          </a:p>
          <a:p>
            <a:r>
              <a:rPr lang="en-GB" sz="1050" dirty="0">
                <a:solidFill>
                  <a:srgbClr val="C81E45"/>
                </a:solidFill>
              </a:rPr>
              <a:t>Lucida</a:t>
            </a:r>
          </a:p>
        </p:txBody>
      </p:sp>
      <p:sp>
        <p:nvSpPr>
          <p:cNvPr id="23" name="TextBox 22">
            <a:extLst>
              <a:ext uri="{FF2B5EF4-FFF2-40B4-BE49-F238E27FC236}">
                <a16:creationId xmlns:a16="http://schemas.microsoft.com/office/drawing/2014/main" id="{7849552F-1BC1-E85C-B25A-009F7B2561EE}"/>
              </a:ext>
            </a:extLst>
          </p:cNvPr>
          <p:cNvSpPr txBox="1"/>
          <p:nvPr/>
        </p:nvSpPr>
        <p:spPr>
          <a:xfrm>
            <a:off x="6401134" y="3799875"/>
            <a:ext cx="2107051" cy="900246"/>
          </a:xfrm>
          <a:prstGeom prst="rect">
            <a:avLst/>
          </a:prstGeom>
          <a:noFill/>
        </p:spPr>
        <p:txBody>
          <a:bodyPr wrap="square" rtlCol="0">
            <a:spAutoFit/>
          </a:bodyPr>
          <a:lstStyle/>
          <a:p>
            <a:r>
              <a:rPr lang="en-GB" sz="1050" b="1" dirty="0">
                <a:solidFill>
                  <a:srgbClr val="C81E45"/>
                </a:solidFill>
              </a:rPr>
              <a:t>2016:</a:t>
            </a:r>
          </a:p>
          <a:p>
            <a:r>
              <a:rPr lang="en-GB" sz="1050" dirty="0">
                <a:solidFill>
                  <a:srgbClr val="C81E45"/>
                </a:solidFill>
              </a:rPr>
              <a:t>Abbey Life</a:t>
            </a:r>
          </a:p>
          <a:p>
            <a:r>
              <a:rPr lang="en-GB" sz="1050" dirty="0">
                <a:solidFill>
                  <a:srgbClr val="C81E45"/>
                </a:solidFill>
              </a:rPr>
              <a:t>Prudential</a:t>
            </a:r>
          </a:p>
          <a:p>
            <a:r>
              <a:rPr lang="en-GB" sz="1050" dirty="0">
                <a:solidFill>
                  <a:srgbClr val="C81E45"/>
                </a:solidFill>
              </a:rPr>
              <a:t>Just Retirement &amp; Partnership merge (forming Just)</a:t>
            </a:r>
          </a:p>
        </p:txBody>
      </p:sp>
      <p:sp>
        <p:nvSpPr>
          <p:cNvPr id="24" name="TextBox 23">
            <a:extLst>
              <a:ext uri="{FF2B5EF4-FFF2-40B4-BE49-F238E27FC236}">
                <a16:creationId xmlns:a16="http://schemas.microsoft.com/office/drawing/2014/main" id="{89361125-744B-FCF1-9505-BF416AD22B54}"/>
              </a:ext>
            </a:extLst>
          </p:cNvPr>
          <p:cNvSpPr txBox="1"/>
          <p:nvPr/>
        </p:nvSpPr>
        <p:spPr>
          <a:xfrm>
            <a:off x="5365127" y="3460001"/>
            <a:ext cx="915978" cy="430887"/>
          </a:xfrm>
          <a:prstGeom prst="rect">
            <a:avLst/>
          </a:prstGeom>
          <a:noFill/>
        </p:spPr>
        <p:txBody>
          <a:bodyPr wrap="square" rtlCol="0">
            <a:spAutoFit/>
          </a:bodyPr>
          <a:lstStyle/>
          <a:p>
            <a:r>
              <a:rPr lang="en-GB" sz="1050" b="1" dirty="0">
                <a:solidFill>
                  <a:srgbClr val="C81E45"/>
                </a:solidFill>
              </a:rPr>
              <a:t>2014:</a:t>
            </a:r>
          </a:p>
          <a:p>
            <a:r>
              <a:rPr lang="en-GB" sz="1050" dirty="0">
                <a:solidFill>
                  <a:srgbClr val="C81E45"/>
                </a:solidFill>
              </a:rPr>
              <a:t>MetLife</a:t>
            </a:r>
          </a:p>
        </p:txBody>
      </p:sp>
      <p:sp>
        <p:nvSpPr>
          <p:cNvPr id="25" name="TextBox 24">
            <a:extLst>
              <a:ext uri="{FF2B5EF4-FFF2-40B4-BE49-F238E27FC236}">
                <a16:creationId xmlns:a16="http://schemas.microsoft.com/office/drawing/2014/main" id="{B9B1A17C-7760-C8C5-67A2-E65BF5D60CDE}"/>
              </a:ext>
            </a:extLst>
          </p:cNvPr>
          <p:cNvSpPr txBox="1"/>
          <p:nvPr/>
        </p:nvSpPr>
        <p:spPr>
          <a:xfrm>
            <a:off x="10630695" y="2744720"/>
            <a:ext cx="721890" cy="577081"/>
          </a:xfrm>
          <a:prstGeom prst="rect">
            <a:avLst/>
          </a:prstGeom>
          <a:noFill/>
        </p:spPr>
        <p:txBody>
          <a:bodyPr wrap="square" rtlCol="0">
            <a:spAutoFit/>
          </a:bodyPr>
          <a:lstStyle/>
          <a:p>
            <a:r>
              <a:rPr lang="en-GB" sz="1050" b="1" dirty="0">
                <a:solidFill>
                  <a:srgbClr val="C81E45"/>
                </a:solidFill>
              </a:rPr>
              <a:t>2024:</a:t>
            </a:r>
          </a:p>
          <a:p>
            <a:r>
              <a:rPr lang="en-GB" sz="1050" dirty="0">
                <a:solidFill>
                  <a:srgbClr val="C81E45"/>
                </a:solidFill>
              </a:rPr>
              <a:t>Scottish Widows</a:t>
            </a:r>
          </a:p>
        </p:txBody>
      </p:sp>
      <p:sp>
        <p:nvSpPr>
          <p:cNvPr id="26" name="TextBox 25">
            <a:extLst>
              <a:ext uri="{FF2B5EF4-FFF2-40B4-BE49-F238E27FC236}">
                <a16:creationId xmlns:a16="http://schemas.microsoft.com/office/drawing/2014/main" id="{BACD454D-0310-1D74-2F3B-ADF939E20690}"/>
              </a:ext>
            </a:extLst>
          </p:cNvPr>
          <p:cNvSpPr txBox="1"/>
          <p:nvPr/>
        </p:nvSpPr>
        <p:spPr>
          <a:xfrm>
            <a:off x="11552130" y="1700808"/>
            <a:ext cx="915978" cy="415498"/>
          </a:xfrm>
          <a:prstGeom prst="rect">
            <a:avLst/>
          </a:prstGeom>
          <a:noFill/>
        </p:spPr>
        <p:txBody>
          <a:bodyPr wrap="square" rtlCol="0">
            <a:spAutoFit/>
          </a:bodyPr>
          <a:lstStyle/>
          <a:p>
            <a:r>
              <a:rPr lang="en-GB" sz="1050" b="1" dirty="0">
                <a:solidFill>
                  <a:srgbClr val="4096B8"/>
                </a:solidFill>
              </a:rPr>
              <a:t>2025:</a:t>
            </a:r>
          </a:p>
          <a:p>
            <a:r>
              <a:rPr lang="en-GB" sz="1050" dirty="0" err="1">
                <a:solidFill>
                  <a:srgbClr val="4096B8"/>
                </a:solidFill>
              </a:rPr>
              <a:t>Blumont</a:t>
            </a:r>
            <a:endParaRPr lang="en-GB" sz="1050" dirty="0">
              <a:solidFill>
                <a:srgbClr val="4096B8"/>
              </a:solidFill>
            </a:endParaRPr>
          </a:p>
        </p:txBody>
      </p:sp>
      <p:sp>
        <p:nvSpPr>
          <p:cNvPr id="27" name="TextBox 26">
            <a:extLst>
              <a:ext uri="{FF2B5EF4-FFF2-40B4-BE49-F238E27FC236}">
                <a16:creationId xmlns:a16="http://schemas.microsoft.com/office/drawing/2014/main" id="{5A82845A-1AA4-4EB1-0CD6-C5D223F7833C}"/>
              </a:ext>
            </a:extLst>
          </p:cNvPr>
          <p:cNvSpPr txBox="1"/>
          <p:nvPr/>
        </p:nvSpPr>
        <p:spPr>
          <a:xfrm>
            <a:off x="5015880" y="1231352"/>
            <a:ext cx="1296144" cy="400110"/>
          </a:xfrm>
          <a:prstGeom prst="rect">
            <a:avLst/>
          </a:prstGeom>
          <a:noFill/>
        </p:spPr>
        <p:txBody>
          <a:bodyPr wrap="square" rtlCol="0">
            <a:spAutoFit/>
          </a:bodyPr>
          <a:lstStyle/>
          <a:p>
            <a:r>
              <a:rPr lang="en-GB" sz="2000" b="1" dirty="0">
                <a:solidFill>
                  <a:srgbClr val="4096B8"/>
                </a:solidFill>
              </a:rPr>
              <a:t>Entrants</a:t>
            </a:r>
          </a:p>
        </p:txBody>
      </p:sp>
    </p:spTree>
    <p:extLst>
      <p:ext uri="{BB962C8B-B14F-4D97-AF65-F5344CB8AC3E}">
        <p14:creationId xmlns:p14="http://schemas.microsoft.com/office/powerpoint/2010/main" val="1746209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F6957-729B-43AF-1EDD-4B1265CADC55}"/>
              </a:ext>
            </a:extLst>
          </p:cNvPr>
          <p:cNvSpPr>
            <a:spLocks noGrp="1"/>
          </p:cNvSpPr>
          <p:nvPr>
            <p:ph type="title"/>
          </p:nvPr>
        </p:nvSpPr>
        <p:spPr/>
        <p:txBody>
          <a:bodyPr/>
          <a:lstStyle/>
          <a:p>
            <a:r>
              <a:rPr lang="en-GB" dirty="0"/>
              <a:t>Small scheme solution offerings</a:t>
            </a:r>
          </a:p>
        </p:txBody>
      </p:sp>
      <p:sp>
        <p:nvSpPr>
          <p:cNvPr id="3" name="Content Placeholder 2">
            <a:extLst>
              <a:ext uri="{FF2B5EF4-FFF2-40B4-BE49-F238E27FC236}">
                <a16:creationId xmlns:a16="http://schemas.microsoft.com/office/drawing/2014/main" id="{27FBF8B1-1DD2-9D48-421D-8F753D301EE8}"/>
              </a:ext>
            </a:extLst>
          </p:cNvPr>
          <p:cNvSpPr>
            <a:spLocks noGrp="1"/>
          </p:cNvSpPr>
          <p:nvPr>
            <p:ph idx="1"/>
          </p:nvPr>
        </p:nvSpPr>
        <p:spPr/>
        <p:txBody>
          <a:bodyPr/>
          <a:lstStyle/>
          <a:p>
            <a:r>
              <a:rPr lang="en-GB" dirty="0"/>
              <a:t>Mosaic (PIC), Flow (L&amp;G), Clarity (Aviva), Beacon (Just)</a:t>
            </a:r>
          </a:p>
          <a:p>
            <a:pPr marL="0" indent="0">
              <a:buNone/>
            </a:pPr>
            <a:endParaRPr lang="en-GB" dirty="0"/>
          </a:p>
        </p:txBody>
      </p:sp>
      <p:sp>
        <p:nvSpPr>
          <p:cNvPr id="4" name="Date Placeholder 3">
            <a:extLst>
              <a:ext uri="{FF2B5EF4-FFF2-40B4-BE49-F238E27FC236}">
                <a16:creationId xmlns:a16="http://schemas.microsoft.com/office/drawing/2014/main" id="{55726CC9-423B-45F3-6AD6-8C1DFC4D383C}"/>
              </a:ext>
            </a:extLst>
          </p:cNvPr>
          <p:cNvSpPr>
            <a:spLocks noGrp="1"/>
          </p:cNvSpPr>
          <p:nvPr>
            <p:ph type="dt" sz="half" idx="10"/>
          </p:nvPr>
        </p:nvSpPr>
        <p:spPr/>
        <p:txBody>
          <a:bodyPr/>
          <a:lstStyle/>
          <a:p>
            <a:fld id="{BC1242CF-12C1-4411-B532-E91306108269}" type="datetime4">
              <a:rPr lang="en-GB" smtClean="0"/>
              <a:pPr/>
              <a:t>04 September 2025</a:t>
            </a:fld>
            <a:endParaRPr lang="en-GB"/>
          </a:p>
        </p:txBody>
      </p:sp>
      <p:sp>
        <p:nvSpPr>
          <p:cNvPr id="5" name="Slide Number Placeholder 4">
            <a:extLst>
              <a:ext uri="{FF2B5EF4-FFF2-40B4-BE49-F238E27FC236}">
                <a16:creationId xmlns:a16="http://schemas.microsoft.com/office/drawing/2014/main" id="{AA37D8F5-F77D-5327-5716-1DF6A8B19AA2}"/>
              </a:ext>
            </a:extLst>
          </p:cNvPr>
          <p:cNvSpPr>
            <a:spLocks noGrp="1"/>
          </p:cNvSpPr>
          <p:nvPr>
            <p:ph type="sldNum" sz="quarter" idx="12"/>
          </p:nvPr>
        </p:nvSpPr>
        <p:spPr/>
        <p:txBody>
          <a:bodyPr/>
          <a:lstStyle/>
          <a:p>
            <a:fld id="{FE8DA6AF-1811-4E27-A96F-54109F1D0275}" type="slidenum">
              <a:rPr lang="en-GB" smtClean="0"/>
              <a:pPr/>
              <a:t>14</a:t>
            </a:fld>
            <a:endParaRPr lang="en-GB"/>
          </a:p>
        </p:txBody>
      </p:sp>
      <p:graphicFrame>
        <p:nvGraphicFramePr>
          <p:cNvPr id="7" name="Chart 6">
            <a:extLst>
              <a:ext uri="{FF2B5EF4-FFF2-40B4-BE49-F238E27FC236}">
                <a16:creationId xmlns:a16="http://schemas.microsoft.com/office/drawing/2014/main" id="{F319C19D-BEFE-6A20-EFF5-4C516DE4AC4E}"/>
              </a:ext>
            </a:extLst>
          </p:cNvPr>
          <p:cNvGraphicFramePr>
            <a:graphicFrameLocks/>
          </p:cNvGraphicFramePr>
          <p:nvPr>
            <p:extLst>
              <p:ext uri="{D42A27DB-BD31-4B8C-83A1-F6EECF244321}">
                <p14:modId xmlns:p14="http://schemas.microsoft.com/office/powerpoint/2010/main" val="171606966"/>
              </p:ext>
            </p:extLst>
          </p:nvPr>
        </p:nvGraphicFramePr>
        <p:xfrm>
          <a:off x="1199456" y="2060848"/>
          <a:ext cx="7848873" cy="3816424"/>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E01FDF4E-108D-95EC-E312-6109176F1819}"/>
              </a:ext>
            </a:extLst>
          </p:cNvPr>
          <p:cNvSpPr txBox="1"/>
          <p:nvPr/>
        </p:nvSpPr>
        <p:spPr>
          <a:xfrm>
            <a:off x="7824192" y="5115996"/>
            <a:ext cx="622286" cy="307777"/>
          </a:xfrm>
          <a:prstGeom prst="rect">
            <a:avLst/>
          </a:prstGeom>
          <a:noFill/>
        </p:spPr>
        <p:txBody>
          <a:bodyPr wrap="none" rtlCol="0">
            <a:spAutoFit/>
          </a:bodyPr>
          <a:lstStyle/>
          <a:p>
            <a:r>
              <a:rPr lang="en-GB" sz="1400" dirty="0"/>
              <a:t>- Just</a:t>
            </a:r>
          </a:p>
        </p:txBody>
      </p:sp>
      <p:sp>
        <p:nvSpPr>
          <p:cNvPr id="9" name="TextBox 8">
            <a:extLst>
              <a:ext uri="{FF2B5EF4-FFF2-40B4-BE49-F238E27FC236}">
                <a16:creationId xmlns:a16="http://schemas.microsoft.com/office/drawing/2014/main" id="{0F798E05-5971-F97C-0067-1A2404376159}"/>
              </a:ext>
            </a:extLst>
          </p:cNvPr>
          <p:cNvSpPr txBox="1"/>
          <p:nvPr/>
        </p:nvSpPr>
        <p:spPr>
          <a:xfrm>
            <a:off x="7819206" y="4369007"/>
            <a:ext cx="719749" cy="307777"/>
          </a:xfrm>
          <a:prstGeom prst="rect">
            <a:avLst/>
          </a:prstGeom>
          <a:noFill/>
        </p:spPr>
        <p:txBody>
          <a:bodyPr wrap="none" rtlCol="0">
            <a:spAutoFit/>
          </a:bodyPr>
          <a:lstStyle/>
          <a:p>
            <a:r>
              <a:rPr lang="en-GB" sz="1400" dirty="0"/>
              <a:t>- Aviva</a:t>
            </a:r>
          </a:p>
        </p:txBody>
      </p:sp>
      <p:sp>
        <p:nvSpPr>
          <p:cNvPr id="10" name="TextBox 9">
            <a:extLst>
              <a:ext uri="{FF2B5EF4-FFF2-40B4-BE49-F238E27FC236}">
                <a16:creationId xmlns:a16="http://schemas.microsoft.com/office/drawing/2014/main" id="{6FD2899C-9EBB-F8B1-C23B-060D87234FD2}"/>
              </a:ext>
            </a:extLst>
          </p:cNvPr>
          <p:cNvSpPr txBox="1"/>
          <p:nvPr/>
        </p:nvSpPr>
        <p:spPr>
          <a:xfrm>
            <a:off x="7805622" y="3784394"/>
            <a:ext cx="652743" cy="307777"/>
          </a:xfrm>
          <a:prstGeom prst="rect">
            <a:avLst/>
          </a:prstGeom>
          <a:noFill/>
        </p:spPr>
        <p:txBody>
          <a:bodyPr wrap="none" rtlCol="0">
            <a:spAutoFit/>
          </a:bodyPr>
          <a:lstStyle/>
          <a:p>
            <a:r>
              <a:rPr lang="en-GB" sz="1400" dirty="0"/>
              <a:t>- L&amp;G</a:t>
            </a:r>
          </a:p>
        </p:txBody>
      </p:sp>
      <p:sp>
        <p:nvSpPr>
          <p:cNvPr id="11" name="TextBox 10">
            <a:extLst>
              <a:ext uri="{FF2B5EF4-FFF2-40B4-BE49-F238E27FC236}">
                <a16:creationId xmlns:a16="http://schemas.microsoft.com/office/drawing/2014/main" id="{8297773D-6046-E2E9-B3D2-9E664873B237}"/>
              </a:ext>
            </a:extLst>
          </p:cNvPr>
          <p:cNvSpPr txBox="1"/>
          <p:nvPr/>
        </p:nvSpPr>
        <p:spPr>
          <a:xfrm>
            <a:off x="7819206" y="3345108"/>
            <a:ext cx="1258678" cy="307777"/>
          </a:xfrm>
          <a:prstGeom prst="rect">
            <a:avLst/>
          </a:prstGeom>
          <a:noFill/>
        </p:spPr>
        <p:txBody>
          <a:bodyPr wrap="none" rtlCol="0">
            <a:spAutoFit/>
          </a:bodyPr>
          <a:lstStyle/>
          <a:p>
            <a:r>
              <a:rPr lang="en-GB" sz="1400" dirty="0"/>
              <a:t>- Canada Life</a:t>
            </a:r>
          </a:p>
        </p:txBody>
      </p:sp>
      <p:sp>
        <p:nvSpPr>
          <p:cNvPr id="12" name="TextBox 11">
            <a:extLst>
              <a:ext uri="{FF2B5EF4-FFF2-40B4-BE49-F238E27FC236}">
                <a16:creationId xmlns:a16="http://schemas.microsoft.com/office/drawing/2014/main" id="{E35EB9A0-2BAE-7712-D4FC-8D0CE36195B8}"/>
              </a:ext>
            </a:extLst>
          </p:cNvPr>
          <p:cNvSpPr txBox="1"/>
          <p:nvPr/>
        </p:nvSpPr>
        <p:spPr>
          <a:xfrm>
            <a:off x="7819206" y="3049379"/>
            <a:ext cx="593432" cy="307777"/>
          </a:xfrm>
          <a:prstGeom prst="rect">
            <a:avLst/>
          </a:prstGeom>
          <a:noFill/>
        </p:spPr>
        <p:txBody>
          <a:bodyPr wrap="none" rtlCol="0">
            <a:spAutoFit/>
          </a:bodyPr>
          <a:lstStyle/>
          <a:p>
            <a:r>
              <a:rPr lang="en-GB" sz="1400" dirty="0"/>
              <a:t>- PIC</a:t>
            </a:r>
          </a:p>
        </p:txBody>
      </p:sp>
      <p:sp>
        <p:nvSpPr>
          <p:cNvPr id="13" name="TextBox 12">
            <a:extLst>
              <a:ext uri="{FF2B5EF4-FFF2-40B4-BE49-F238E27FC236}">
                <a16:creationId xmlns:a16="http://schemas.microsoft.com/office/drawing/2014/main" id="{A79BA008-7A28-6A7A-0937-9996AEC0DB9E}"/>
              </a:ext>
            </a:extLst>
          </p:cNvPr>
          <p:cNvSpPr txBox="1"/>
          <p:nvPr/>
        </p:nvSpPr>
        <p:spPr>
          <a:xfrm>
            <a:off x="7819206" y="2370975"/>
            <a:ext cx="1426994" cy="307777"/>
          </a:xfrm>
          <a:prstGeom prst="rect">
            <a:avLst/>
          </a:prstGeom>
          <a:noFill/>
        </p:spPr>
        <p:txBody>
          <a:bodyPr wrap="none" rtlCol="0">
            <a:spAutoFit/>
          </a:bodyPr>
          <a:lstStyle/>
          <a:p>
            <a:r>
              <a:rPr lang="en-GB" sz="1400" dirty="0"/>
              <a:t>- Other insurers</a:t>
            </a:r>
          </a:p>
        </p:txBody>
      </p:sp>
      <p:sp>
        <p:nvSpPr>
          <p:cNvPr id="14" name="TextBox 13">
            <a:extLst>
              <a:ext uri="{FF2B5EF4-FFF2-40B4-BE49-F238E27FC236}">
                <a16:creationId xmlns:a16="http://schemas.microsoft.com/office/drawing/2014/main" id="{F56F9118-C449-932E-FF3E-17B13986C48B}"/>
              </a:ext>
            </a:extLst>
          </p:cNvPr>
          <p:cNvSpPr txBox="1"/>
          <p:nvPr/>
        </p:nvSpPr>
        <p:spPr>
          <a:xfrm>
            <a:off x="7819206" y="2675847"/>
            <a:ext cx="1348446" cy="307777"/>
          </a:xfrm>
          <a:prstGeom prst="rect">
            <a:avLst/>
          </a:prstGeom>
          <a:noFill/>
        </p:spPr>
        <p:txBody>
          <a:bodyPr wrap="none" rtlCol="0">
            <a:spAutoFit/>
          </a:bodyPr>
          <a:lstStyle/>
          <a:p>
            <a:r>
              <a:rPr lang="en-GB" sz="1400" dirty="0"/>
              <a:t>- New entrants</a:t>
            </a:r>
          </a:p>
        </p:txBody>
      </p:sp>
      <p:cxnSp>
        <p:nvCxnSpPr>
          <p:cNvPr id="16" name="Straight Connector 15">
            <a:extLst>
              <a:ext uri="{FF2B5EF4-FFF2-40B4-BE49-F238E27FC236}">
                <a16:creationId xmlns:a16="http://schemas.microsoft.com/office/drawing/2014/main" id="{18C5869A-94F4-1ACC-B9BC-DC81929E15C4}"/>
              </a:ext>
            </a:extLst>
          </p:cNvPr>
          <p:cNvCxnSpPr>
            <a:cxnSpLocks/>
          </p:cNvCxnSpPr>
          <p:nvPr/>
        </p:nvCxnSpPr>
        <p:spPr>
          <a:xfrm>
            <a:off x="7896200" y="2708920"/>
            <a:ext cx="0" cy="2747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B370D30-56AD-4B8E-94D6-051D02EBEF66}"/>
              </a:ext>
            </a:extLst>
          </p:cNvPr>
          <p:cNvCxnSpPr>
            <a:cxnSpLocks/>
          </p:cNvCxnSpPr>
          <p:nvPr/>
        </p:nvCxnSpPr>
        <p:spPr>
          <a:xfrm flipH="1">
            <a:off x="7824192" y="270892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90080C-DD99-4D2C-23A1-2AAFB909C48C}"/>
              </a:ext>
            </a:extLst>
          </p:cNvPr>
          <p:cNvCxnSpPr>
            <a:cxnSpLocks/>
          </p:cNvCxnSpPr>
          <p:nvPr/>
        </p:nvCxnSpPr>
        <p:spPr>
          <a:xfrm flipH="1">
            <a:off x="7824192" y="299695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3324510-3A7F-64E3-8485-C3E8BF64541B}"/>
              </a:ext>
            </a:extLst>
          </p:cNvPr>
          <p:cNvSpPr txBox="1"/>
          <p:nvPr/>
        </p:nvSpPr>
        <p:spPr>
          <a:xfrm>
            <a:off x="609596" y="5873427"/>
            <a:ext cx="6278492" cy="276999"/>
          </a:xfrm>
          <a:prstGeom prst="rect">
            <a:avLst/>
          </a:prstGeom>
          <a:noFill/>
        </p:spPr>
        <p:txBody>
          <a:bodyPr wrap="square" rtlCol="0">
            <a:spAutoFit/>
          </a:bodyPr>
          <a:lstStyle/>
          <a:p>
            <a:pPr defTabSz="829544"/>
            <a:r>
              <a:rPr lang="en-GB" sz="1200" i="1" dirty="0">
                <a:solidFill>
                  <a:srgbClr val="455660"/>
                </a:solidFill>
                <a:cs typeface="Arial" panose="020B0604020202020204" pitchFamily="34" charset="0"/>
              </a:rPr>
              <a:t>Source: Based on insurer’s published financial results and Hymans Robertson estimates</a:t>
            </a:r>
            <a:endParaRPr lang="en-GB" sz="1200" i="1" dirty="0">
              <a:solidFill>
                <a:srgbClr val="455660"/>
              </a:solidFill>
              <a:latin typeface="Calibri" panose="020F0502020204030204"/>
            </a:endParaRPr>
          </a:p>
        </p:txBody>
      </p:sp>
      <p:pic>
        <p:nvPicPr>
          <p:cNvPr id="22" name="Picture 21">
            <a:extLst>
              <a:ext uri="{FF2B5EF4-FFF2-40B4-BE49-F238E27FC236}">
                <a16:creationId xmlns:a16="http://schemas.microsoft.com/office/drawing/2014/main" id="{D36DF1DF-4DFB-CB7D-6518-F008F6455A75}"/>
              </a:ext>
            </a:extLst>
          </p:cNvPr>
          <p:cNvPicPr>
            <a:picLocks noChangeAspect="1"/>
          </p:cNvPicPr>
          <p:nvPr/>
        </p:nvPicPr>
        <p:blipFill>
          <a:blip r:embed="rId3"/>
          <a:stretch>
            <a:fillRect/>
          </a:stretch>
        </p:blipFill>
        <p:spPr>
          <a:xfrm>
            <a:off x="8274269" y="6021288"/>
            <a:ext cx="1546006" cy="185837"/>
          </a:xfrm>
          <a:prstGeom prst="rect">
            <a:avLst/>
          </a:prstGeom>
        </p:spPr>
      </p:pic>
    </p:spTree>
    <p:extLst>
      <p:ext uri="{BB962C8B-B14F-4D97-AF65-F5344CB8AC3E}">
        <p14:creationId xmlns:p14="http://schemas.microsoft.com/office/powerpoint/2010/main" val="1264911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EF363-472B-DCDF-CF2A-ED8F1CFF43D5}"/>
              </a:ext>
            </a:extLst>
          </p:cNvPr>
          <p:cNvSpPr>
            <a:spLocks noGrp="1"/>
          </p:cNvSpPr>
          <p:nvPr>
            <p:ph type="title"/>
          </p:nvPr>
        </p:nvSpPr>
        <p:spPr/>
        <p:txBody>
          <a:bodyPr/>
          <a:lstStyle/>
          <a:p>
            <a:r>
              <a:rPr lang="en-GB" dirty="0"/>
              <a:t>Emphasis on being well prepared</a:t>
            </a:r>
          </a:p>
        </p:txBody>
      </p:sp>
      <p:sp>
        <p:nvSpPr>
          <p:cNvPr id="3" name="Content Placeholder 2">
            <a:extLst>
              <a:ext uri="{FF2B5EF4-FFF2-40B4-BE49-F238E27FC236}">
                <a16:creationId xmlns:a16="http://schemas.microsoft.com/office/drawing/2014/main" id="{6CFCE9D4-8B9B-1713-4BA2-25ACE9E4DBFA}"/>
              </a:ext>
            </a:extLst>
          </p:cNvPr>
          <p:cNvSpPr>
            <a:spLocks noGrp="1"/>
          </p:cNvSpPr>
          <p:nvPr>
            <p:ph idx="1"/>
          </p:nvPr>
        </p:nvSpPr>
        <p:spPr/>
        <p:txBody>
          <a:bodyPr/>
          <a:lstStyle/>
          <a:p>
            <a:r>
              <a:rPr lang="en-GB" dirty="0"/>
              <a:t>The increased demand for buy-in quotations has led to a greater emphasis on Schemes being well prepared to approach the market in order to gain the most engagement from insurers.</a:t>
            </a:r>
          </a:p>
          <a:p>
            <a:r>
              <a:rPr lang="en-GB" dirty="0"/>
              <a:t>Key factors to consider when preparing to approach the market include:</a:t>
            </a:r>
          </a:p>
          <a:p>
            <a:pPr lvl="1"/>
            <a:r>
              <a:rPr lang="en-GB" dirty="0"/>
              <a:t>Legally reviewed benefit specification</a:t>
            </a:r>
          </a:p>
          <a:p>
            <a:pPr lvl="1"/>
            <a:r>
              <a:rPr lang="en-GB" dirty="0"/>
              <a:t>Clear and codified benefit discretions</a:t>
            </a:r>
          </a:p>
          <a:p>
            <a:pPr lvl="1"/>
            <a:r>
              <a:rPr lang="en-GB" dirty="0"/>
              <a:t>Well understood member data</a:t>
            </a:r>
          </a:p>
          <a:p>
            <a:pPr lvl="1"/>
            <a:r>
              <a:rPr lang="en-GB" dirty="0"/>
              <a:t>Accurate and up-to-date marital status information</a:t>
            </a:r>
          </a:p>
        </p:txBody>
      </p:sp>
      <p:sp>
        <p:nvSpPr>
          <p:cNvPr id="4" name="Date Placeholder 3">
            <a:extLst>
              <a:ext uri="{FF2B5EF4-FFF2-40B4-BE49-F238E27FC236}">
                <a16:creationId xmlns:a16="http://schemas.microsoft.com/office/drawing/2014/main" id="{090530E3-60F8-5107-141B-7ECE97A93531}"/>
              </a:ext>
            </a:extLst>
          </p:cNvPr>
          <p:cNvSpPr>
            <a:spLocks noGrp="1"/>
          </p:cNvSpPr>
          <p:nvPr>
            <p:ph type="dt" sz="half" idx="10"/>
          </p:nvPr>
        </p:nvSpPr>
        <p:spPr/>
        <p:txBody>
          <a:bodyPr/>
          <a:lstStyle/>
          <a:p>
            <a:fld id="{BC1242CF-12C1-4411-B532-E91306108269}" type="datetime4">
              <a:rPr lang="en-GB" smtClean="0"/>
              <a:pPr/>
              <a:t>04 September 2025</a:t>
            </a:fld>
            <a:endParaRPr lang="en-GB"/>
          </a:p>
        </p:txBody>
      </p:sp>
      <p:sp>
        <p:nvSpPr>
          <p:cNvPr id="5" name="Slide Number Placeholder 4">
            <a:extLst>
              <a:ext uri="{FF2B5EF4-FFF2-40B4-BE49-F238E27FC236}">
                <a16:creationId xmlns:a16="http://schemas.microsoft.com/office/drawing/2014/main" id="{C86C0ED4-1B23-9C7D-E3CE-50483FF28E20}"/>
              </a:ext>
            </a:extLst>
          </p:cNvPr>
          <p:cNvSpPr>
            <a:spLocks noGrp="1"/>
          </p:cNvSpPr>
          <p:nvPr>
            <p:ph type="sldNum" sz="quarter" idx="12"/>
          </p:nvPr>
        </p:nvSpPr>
        <p:spPr/>
        <p:txBody>
          <a:bodyPr/>
          <a:lstStyle/>
          <a:p>
            <a:fld id="{FE8DA6AF-1811-4E27-A96F-54109F1D0275}" type="slidenum">
              <a:rPr lang="en-GB" smtClean="0"/>
              <a:pPr/>
              <a:t>15</a:t>
            </a:fld>
            <a:endParaRPr lang="en-GB"/>
          </a:p>
        </p:txBody>
      </p:sp>
      <p:pic>
        <p:nvPicPr>
          <p:cNvPr id="6" name="Picture 5">
            <a:extLst>
              <a:ext uri="{FF2B5EF4-FFF2-40B4-BE49-F238E27FC236}">
                <a16:creationId xmlns:a16="http://schemas.microsoft.com/office/drawing/2014/main" id="{76DD716D-5008-C5EA-B737-958241BA3C70}"/>
              </a:ext>
            </a:extLst>
          </p:cNvPr>
          <p:cNvPicPr>
            <a:picLocks noChangeAspect="1"/>
          </p:cNvPicPr>
          <p:nvPr/>
        </p:nvPicPr>
        <p:blipFill>
          <a:blip r:embed="rId2"/>
          <a:stretch>
            <a:fillRect/>
          </a:stretch>
        </p:blipFill>
        <p:spPr>
          <a:xfrm>
            <a:off x="8274269" y="6021288"/>
            <a:ext cx="1546006" cy="185837"/>
          </a:xfrm>
          <a:prstGeom prst="rect">
            <a:avLst/>
          </a:prstGeom>
        </p:spPr>
      </p:pic>
    </p:spTree>
    <p:extLst>
      <p:ext uri="{BB962C8B-B14F-4D97-AF65-F5344CB8AC3E}">
        <p14:creationId xmlns:p14="http://schemas.microsoft.com/office/powerpoint/2010/main" val="2979900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B381A-83FF-EE8D-0249-6E018B915563}"/>
              </a:ext>
            </a:extLst>
          </p:cNvPr>
          <p:cNvSpPr>
            <a:spLocks noGrp="1"/>
          </p:cNvSpPr>
          <p:nvPr>
            <p:ph type="title"/>
          </p:nvPr>
        </p:nvSpPr>
        <p:spPr/>
        <p:txBody>
          <a:bodyPr/>
          <a:lstStyle/>
          <a:p>
            <a:r>
              <a:rPr lang="en-GB" dirty="0"/>
              <a:t>Market engagement considerations</a:t>
            </a:r>
          </a:p>
        </p:txBody>
      </p:sp>
      <p:sp>
        <p:nvSpPr>
          <p:cNvPr id="3" name="Content Placeholder 2">
            <a:extLst>
              <a:ext uri="{FF2B5EF4-FFF2-40B4-BE49-F238E27FC236}">
                <a16:creationId xmlns:a16="http://schemas.microsoft.com/office/drawing/2014/main" id="{565AC273-E8F7-2612-7909-FF68568B2D27}"/>
              </a:ext>
            </a:extLst>
          </p:cNvPr>
          <p:cNvSpPr>
            <a:spLocks noGrp="1"/>
          </p:cNvSpPr>
          <p:nvPr>
            <p:ph idx="1"/>
          </p:nvPr>
        </p:nvSpPr>
        <p:spPr/>
        <p:txBody>
          <a:bodyPr/>
          <a:lstStyle/>
          <a:p>
            <a:pPr marL="0" indent="0">
              <a:buNone/>
            </a:pPr>
            <a:r>
              <a:rPr lang="en-GB" sz="1600" dirty="0"/>
              <a:t>An effect of increased demand has altered the way in which some schemes approach the market to try and ensure maximum insurer engagement. There are pros and cons of any strategy and the exact approach would need case by case consideration.</a:t>
            </a:r>
          </a:p>
          <a:p>
            <a:pPr marL="0" indent="0">
              <a:buNone/>
            </a:pPr>
            <a:r>
              <a:rPr lang="en-GB" b="1" dirty="0">
                <a:solidFill>
                  <a:schemeClr val="accent1"/>
                </a:solidFill>
                <a:ea typeface="+mj-ea"/>
                <a:cs typeface="+mj-cs"/>
              </a:rPr>
              <a:t>Shortlisting of insurers</a:t>
            </a:r>
          </a:p>
          <a:p>
            <a:pPr marL="0" indent="0">
              <a:buNone/>
            </a:pPr>
            <a:r>
              <a:rPr lang="en-GB" sz="1600" dirty="0"/>
              <a:t>In contrast to approaching the whole market shortlisting to a selection of insurers can help maximise insurer engagement. Understanding the Trustees’ and Sponsors’ key non-price criteria is key to ensure engagement with appropriate insurers.</a:t>
            </a:r>
          </a:p>
          <a:p>
            <a:pPr marL="0" indent="0">
              <a:buNone/>
            </a:pPr>
            <a:r>
              <a:rPr lang="en-GB" b="1" dirty="0">
                <a:solidFill>
                  <a:schemeClr val="accent1"/>
                </a:solidFill>
                <a:ea typeface="+mj-ea"/>
                <a:cs typeface="+mj-cs"/>
              </a:rPr>
              <a:t>Exclusivity</a:t>
            </a:r>
          </a:p>
          <a:p>
            <a:pPr marL="0" indent="0">
              <a:buNone/>
            </a:pPr>
            <a:r>
              <a:rPr lang="en-GB" sz="1600" dirty="0"/>
              <a:t>Considering exclusivity can further ensure engagement with the relevant insurer.</a:t>
            </a:r>
          </a:p>
          <a:p>
            <a:pPr marL="0" indent="0">
              <a:buNone/>
            </a:pPr>
            <a:r>
              <a:rPr lang="en-GB" b="1" dirty="0">
                <a:solidFill>
                  <a:schemeClr val="accent1"/>
                </a:solidFill>
                <a:ea typeface="+mj-ea"/>
                <a:cs typeface="+mj-cs"/>
              </a:rPr>
              <a:t>One round process vs two round process</a:t>
            </a:r>
          </a:p>
          <a:p>
            <a:pPr marL="0" indent="0">
              <a:buNone/>
            </a:pPr>
            <a:r>
              <a:rPr lang="en-GB" sz="1600" dirty="0"/>
              <a:t>Historic practice has been to engage in a two round process consisting of an initial pricing round and a best &amp; final round giving insurers the opportunity to put forward an improved price. Increased demand has led in some cases to a preference of insurers to engage in a single round process where their best &amp; final price is put forward initially.</a:t>
            </a:r>
          </a:p>
        </p:txBody>
      </p:sp>
      <p:sp>
        <p:nvSpPr>
          <p:cNvPr id="4" name="Date Placeholder 3">
            <a:extLst>
              <a:ext uri="{FF2B5EF4-FFF2-40B4-BE49-F238E27FC236}">
                <a16:creationId xmlns:a16="http://schemas.microsoft.com/office/drawing/2014/main" id="{58BF5F03-01E6-EF97-5B7B-A29FCF1FBD77}"/>
              </a:ext>
            </a:extLst>
          </p:cNvPr>
          <p:cNvSpPr>
            <a:spLocks noGrp="1"/>
          </p:cNvSpPr>
          <p:nvPr>
            <p:ph type="dt" sz="half" idx="10"/>
          </p:nvPr>
        </p:nvSpPr>
        <p:spPr/>
        <p:txBody>
          <a:bodyPr/>
          <a:lstStyle/>
          <a:p>
            <a:fld id="{BC1242CF-12C1-4411-B532-E91306108269}" type="datetime4">
              <a:rPr lang="en-GB" smtClean="0"/>
              <a:pPr/>
              <a:t>04 September 2025</a:t>
            </a:fld>
            <a:endParaRPr lang="en-GB"/>
          </a:p>
        </p:txBody>
      </p:sp>
      <p:sp>
        <p:nvSpPr>
          <p:cNvPr id="5" name="Slide Number Placeholder 4">
            <a:extLst>
              <a:ext uri="{FF2B5EF4-FFF2-40B4-BE49-F238E27FC236}">
                <a16:creationId xmlns:a16="http://schemas.microsoft.com/office/drawing/2014/main" id="{E877EB1F-22E4-EBE8-E235-04FB7EFECD17}"/>
              </a:ext>
            </a:extLst>
          </p:cNvPr>
          <p:cNvSpPr>
            <a:spLocks noGrp="1"/>
          </p:cNvSpPr>
          <p:nvPr>
            <p:ph type="sldNum" sz="quarter" idx="12"/>
          </p:nvPr>
        </p:nvSpPr>
        <p:spPr/>
        <p:txBody>
          <a:bodyPr/>
          <a:lstStyle/>
          <a:p>
            <a:fld id="{FE8DA6AF-1811-4E27-A96F-54109F1D0275}" type="slidenum">
              <a:rPr lang="en-GB" smtClean="0"/>
              <a:pPr/>
              <a:t>16</a:t>
            </a:fld>
            <a:endParaRPr lang="en-GB"/>
          </a:p>
        </p:txBody>
      </p:sp>
      <p:pic>
        <p:nvPicPr>
          <p:cNvPr id="6" name="Picture 5">
            <a:extLst>
              <a:ext uri="{FF2B5EF4-FFF2-40B4-BE49-F238E27FC236}">
                <a16:creationId xmlns:a16="http://schemas.microsoft.com/office/drawing/2014/main" id="{B90C2DDF-6223-99F4-D638-D9DE672FCF38}"/>
              </a:ext>
            </a:extLst>
          </p:cNvPr>
          <p:cNvPicPr>
            <a:picLocks noChangeAspect="1"/>
          </p:cNvPicPr>
          <p:nvPr/>
        </p:nvPicPr>
        <p:blipFill>
          <a:blip r:embed="rId2"/>
          <a:stretch>
            <a:fillRect/>
          </a:stretch>
        </p:blipFill>
        <p:spPr>
          <a:xfrm>
            <a:off x="8274269" y="6021288"/>
            <a:ext cx="1546006" cy="185837"/>
          </a:xfrm>
          <a:prstGeom prst="rect">
            <a:avLst/>
          </a:prstGeom>
        </p:spPr>
      </p:pic>
    </p:spTree>
    <p:extLst>
      <p:ext uri="{BB962C8B-B14F-4D97-AF65-F5344CB8AC3E}">
        <p14:creationId xmlns:p14="http://schemas.microsoft.com/office/powerpoint/2010/main" val="3940762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3379D-5891-CB63-1C65-8D504E10526B}"/>
              </a:ext>
            </a:extLst>
          </p:cNvPr>
          <p:cNvSpPr>
            <a:spLocks noGrp="1"/>
          </p:cNvSpPr>
          <p:nvPr>
            <p:ph type="title"/>
          </p:nvPr>
        </p:nvSpPr>
        <p:spPr/>
        <p:txBody>
          <a:bodyPr/>
          <a:lstStyle/>
          <a:p>
            <a:r>
              <a:rPr lang="en-GB" dirty="0"/>
              <a:t>Focus on non-price criteria</a:t>
            </a:r>
          </a:p>
        </p:txBody>
      </p:sp>
      <p:sp>
        <p:nvSpPr>
          <p:cNvPr id="3" name="Content Placeholder 2">
            <a:extLst>
              <a:ext uri="{FF2B5EF4-FFF2-40B4-BE49-F238E27FC236}">
                <a16:creationId xmlns:a16="http://schemas.microsoft.com/office/drawing/2014/main" id="{2BC5A3C5-A197-BCB8-93ED-CF639B051248}"/>
              </a:ext>
            </a:extLst>
          </p:cNvPr>
          <p:cNvSpPr>
            <a:spLocks noGrp="1"/>
          </p:cNvSpPr>
          <p:nvPr>
            <p:ph idx="1"/>
          </p:nvPr>
        </p:nvSpPr>
        <p:spPr/>
        <p:txBody>
          <a:bodyPr/>
          <a:lstStyle/>
          <a:p>
            <a:r>
              <a:rPr lang="en-GB" dirty="0"/>
              <a:t>With more consideration of shortlisting before approaching the market there has been increased focus on non price criteria</a:t>
            </a:r>
          </a:p>
          <a:p>
            <a:pPr lvl="1"/>
            <a:r>
              <a:rPr lang="en-GB" dirty="0"/>
              <a:t>Appetite to transact</a:t>
            </a:r>
          </a:p>
          <a:p>
            <a:pPr lvl="1"/>
            <a:r>
              <a:rPr lang="en-GB" dirty="0"/>
              <a:t>Administration / buy-out capabilities</a:t>
            </a:r>
          </a:p>
          <a:p>
            <a:pPr lvl="1"/>
            <a:r>
              <a:rPr lang="en-GB" dirty="0"/>
              <a:t>ESG</a:t>
            </a:r>
          </a:p>
          <a:p>
            <a:pPr lvl="1"/>
            <a:r>
              <a:rPr lang="en-GB" dirty="0"/>
              <a:t>Financial strength</a:t>
            </a:r>
          </a:p>
          <a:p>
            <a:pPr lvl="1"/>
            <a:r>
              <a:rPr lang="en-GB" dirty="0"/>
              <a:t>Brand reputation</a:t>
            </a:r>
          </a:p>
          <a:p>
            <a:pPr lvl="1"/>
            <a:r>
              <a:rPr lang="en-GB" dirty="0"/>
              <a:t>Well established</a:t>
            </a:r>
          </a:p>
          <a:p>
            <a:pPr lvl="1"/>
            <a:r>
              <a:rPr lang="en-GB" dirty="0"/>
              <a:t>Cyber security</a:t>
            </a:r>
          </a:p>
          <a:p>
            <a:pPr lvl="1"/>
            <a:r>
              <a:rPr lang="en-GB" dirty="0"/>
              <a:t>Commercial considerations</a:t>
            </a:r>
          </a:p>
        </p:txBody>
      </p:sp>
      <p:sp>
        <p:nvSpPr>
          <p:cNvPr id="4" name="Date Placeholder 3">
            <a:extLst>
              <a:ext uri="{FF2B5EF4-FFF2-40B4-BE49-F238E27FC236}">
                <a16:creationId xmlns:a16="http://schemas.microsoft.com/office/drawing/2014/main" id="{B1E3F8B3-23F7-F0DC-29C4-5FA19B5531BB}"/>
              </a:ext>
            </a:extLst>
          </p:cNvPr>
          <p:cNvSpPr>
            <a:spLocks noGrp="1"/>
          </p:cNvSpPr>
          <p:nvPr>
            <p:ph type="dt" sz="half" idx="10"/>
          </p:nvPr>
        </p:nvSpPr>
        <p:spPr/>
        <p:txBody>
          <a:bodyPr/>
          <a:lstStyle/>
          <a:p>
            <a:fld id="{BC1242CF-12C1-4411-B532-E91306108269}" type="datetime4">
              <a:rPr lang="en-GB" smtClean="0"/>
              <a:pPr/>
              <a:t>04 September 2025</a:t>
            </a:fld>
            <a:endParaRPr lang="en-GB"/>
          </a:p>
        </p:txBody>
      </p:sp>
      <p:sp>
        <p:nvSpPr>
          <p:cNvPr id="5" name="Slide Number Placeholder 4">
            <a:extLst>
              <a:ext uri="{FF2B5EF4-FFF2-40B4-BE49-F238E27FC236}">
                <a16:creationId xmlns:a16="http://schemas.microsoft.com/office/drawing/2014/main" id="{121767FA-1A52-A412-1FD4-1CE55025C8E0}"/>
              </a:ext>
            </a:extLst>
          </p:cNvPr>
          <p:cNvSpPr>
            <a:spLocks noGrp="1"/>
          </p:cNvSpPr>
          <p:nvPr>
            <p:ph type="sldNum" sz="quarter" idx="12"/>
          </p:nvPr>
        </p:nvSpPr>
        <p:spPr/>
        <p:txBody>
          <a:bodyPr/>
          <a:lstStyle/>
          <a:p>
            <a:fld id="{FE8DA6AF-1811-4E27-A96F-54109F1D0275}" type="slidenum">
              <a:rPr lang="en-GB" smtClean="0"/>
              <a:pPr/>
              <a:t>17</a:t>
            </a:fld>
            <a:endParaRPr lang="en-GB"/>
          </a:p>
        </p:txBody>
      </p:sp>
      <p:pic>
        <p:nvPicPr>
          <p:cNvPr id="6" name="Picture 5">
            <a:extLst>
              <a:ext uri="{FF2B5EF4-FFF2-40B4-BE49-F238E27FC236}">
                <a16:creationId xmlns:a16="http://schemas.microsoft.com/office/drawing/2014/main" id="{2DCCCF03-7DFC-F49B-4504-AE42FDE4DF2A}"/>
              </a:ext>
            </a:extLst>
          </p:cNvPr>
          <p:cNvPicPr>
            <a:picLocks noChangeAspect="1"/>
          </p:cNvPicPr>
          <p:nvPr/>
        </p:nvPicPr>
        <p:blipFill>
          <a:blip r:embed="rId2"/>
          <a:stretch>
            <a:fillRect/>
          </a:stretch>
        </p:blipFill>
        <p:spPr>
          <a:xfrm>
            <a:off x="8274269" y="5979467"/>
            <a:ext cx="1546006" cy="185837"/>
          </a:xfrm>
          <a:prstGeom prst="rect">
            <a:avLst/>
          </a:prstGeom>
        </p:spPr>
      </p:pic>
    </p:spTree>
    <p:extLst>
      <p:ext uri="{BB962C8B-B14F-4D97-AF65-F5344CB8AC3E}">
        <p14:creationId xmlns:p14="http://schemas.microsoft.com/office/powerpoint/2010/main" val="978989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AB184-C58F-7AD6-89A8-B68F74F585B0}"/>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FFAE69BD-D959-12E5-F66F-668048CA3126}"/>
              </a:ext>
            </a:extLst>
          </p:cNvPr>
          <p:cNvSpPr>
            <a:spLocks noGrp="1"/>
          </p:cNvSpPr>
          <p:nvPr>
            <p:ph type="dt" sz="half" idx="2"/>
          </p:nvPr>
        </p:nvSpPr>
        <p:spPr/>
        <p:txBody>
          <a:bodyPr/>
          <a:lstStyle/>
          <a:p>
            <a:fld id="{1744C141-B97D-4979-AB76-E8E6AB76C28B}" type="datetime4">
              <a:rPr lang="en-GB" smtClean="0"/>
              <a:pPr/>
              <a:t>04 September 2025</a:t>
            </a:fld>
            <a:endParaRPr lang="en-GB" dirty="0"/>
          </a:p>
        </p:txBody>
      </p:sp>
      <p:pic>
        <p:nvPicPr>
          <p:cNvPr id="6" name="Picture 5">
            <a:extLst>
              <a:ext uri="{FF2B5EF4-FFF2-40B4-BE49-F238E27FC236}">
                <a16:creationId xmlns:a16="http://schemas.microsoft.com/office/drawing/2014/main" id="{E90BFB31-A084-A2B1-099C-60F2747CE6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68208" y="764704"/>
            <a:ext cx="3053140" cy="288032"/>
          </a:xfrm>
          <a:prstGeom prst="rect">
            <a:avLst/>
          </a:prstGeom>
        </p:spPr>
      </p:pic>
      <p:sp>
        <p:nvSpPr>
          <p:cNvPr id="5" name="Subtitle 4">
            <a:extLst>
              <a:ext uri="{FF2B5EF4-FFF2-40B4-BE49-F238E27FC236}">
                <a16:creationId xmlns:a16="http://schemas.microsoft.com/office/drawing/2014/main" id="{D5D92628-9D9C-7838-9554-EA4BEE88D8EC}"/>
              </a:ext>
            </a:extLst>
          </p:cNvPr>
          <p:cNvSpPr>
            <a:spLocks noGrp="1"/>
          </p:cNvSpPr>
          <p:nvPr>
            <p:ph type="subTitle" idx="1"/>
          </p:nvPr>
        </p:nvSpPr>
        <p:spPr>
          <a:xfrm>
            <a:off x="527055" y="3356992"/>
            <a:ext cx="8161867" cy="1007740"/>
          </a:xfrm>
        </p:spPr>
        <p:txBody>
          <a:bodyPr/>
          <a:lstStyle/>
          <a:p>
            <a:r>
              <a:rPr lang="en-GB" sz="2800" dirty="0"/>
              <a:t>2025 and beyond</a:t>
            </a:r>
          </a:p>
        </p:txBody>
      </p:sp>
    </p:spTree>
    <p:extLst>
      <p:ext uri="{BB962C8B-B14F-4D97-AF65-F5344CB8AC3E}">
        <p14:creationId xmlns:p14="http://schemas.microsoft.com/office/powerpoint/2010/main" val="1500256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ABBFE-D563-E553-98C3-6909F9C24BC9}"/>
              </a:ext>
            </a:extLst>
          </p:cNvPr>
          <p:cNvSpPr>
            <a:spLocks noGrp="1"/>
          </p:cNvSpPr>
          <p:nvPr>
            <p:ph type="title"/>
          </p:nvPr>
        </p:nvSpPr>
        <p:spPr/>
        <p:txBody>
          <a:bodyPr/>
          <a:lstStyle/>
          <a:p>
            <a:r>
              <a:rPr lang="en-GB" dirty="0"/>
              <a:t>2025 so far</a:t>
            </a:r>
          </a:p>
        </p:txBody>
      </p:sp>
      <p:sp>
        <p:nvSpPr>
          <p:cNvPr id="3" name="Content Placeholder 2">
            <a:extLst>
              <a:ext uri="{FF2B5EF4-FFF2-40B4-BE49-F238E27FC236}">
                <a16:creationId xmlns:a16="http://schemas.microsoft.com/office/drawing/2014/main" id="{405B1DE0-DF8F-B671-066C-77A68EEF5677}"/>
              </a:ext>
            </a:extLst>
          </p:cNvPr>
          <p:cNvSpPr>
            <a:spLocks noGrp="1"/>
          </p:cNvSpPr>
          <p:nvPr>
            <p:ph idx="1"/>
          </p:nvPr>
        </p:nvSpPr>
        <p:spPr/>
        <p:txBody>
          <a:bodyPr/>
          <a:lstStyle/>
          <a:p>
            <a:r>
              <a:rPr lang="en-GB" dirty="0"/>
              <a:t>New entrants have increased competitiveness, in particular at the smaller end of the market.</a:t>
            </a:r>
          </a:p>
          <a:p>
            <a:pPr marL="0" indent="0">
              <a:buNone/>
            </a:pPr>
            <a:endParaRPr lang="en-GB" dirty="0"/>
          </a:p>
          <a:p>
            <a:r>
              <a:rPr lang="en-GB" dirty="0"/>
              <a:t>Increased competitiveness led to better pricing within the market.</a:t>
            </a:r>
          </a:p>
          <a:p>
            <a:pPr marL="0" indent="0">
              <a:buNone/>
            </a:pPr>
            <a:endParaRPr lang="en-GB" dirty="0"/>
          </a:p>
          <a:p>
            <a:r>
              <a:rPr lang="en-GB" dirty="0"/>
              <a:t>Indications for first half of 2025 outline about £12bn of market activity.</a:t>
            </a:r>
          </a:p>
          <a:p>
            <a:pPr marL="0" indent="0">
              <a:buNone/>
            </a:pPr>
            <a:endParaRPr lang="en-GB" dirty="0"/>
          </a:p>
          <a:p>
            <a:r>
              <a:rPr lang="en-GB" dirty="0"/>
              <a:t>No signs of market slowing down for 2026 and beyond.</a:t>
            </a:r>
          </a:p>
        </p:txBody>
      </p:sp>
      <p:sp>
        <p:nvSpPr>
          <p:cNvPr id="4" name="Date Placeholder 3">
            <a:extLst>
              <a:ext uri="{FF2B5EF4-FFF2-40B4-BE49-F238E27FC236}">
                <a16:creationId xmlns:a16="http://schemas.microsoft.com/office/drawing/2014/main" id="{CDACB93E-7A1E-C8BE-0C20-19BAAB384018}"/>
              </a:ext>
            </a:extLst>
          </p:cNvPr>
          <p:cNvSpPr>
            <a:spLocks noGrp="1"/>
          </p:cNvSpPr>
          <p:nvPr>
            <p:ph type="dt" sz="half" idx="10"/>
          </p:nvPr>
        </p:nvSpPr>
        <p:spPr/>
        <p:txBody>
          <a:bodyPr/>
          <a:lstStyle/>
          <a:p>
            <a:fld id="{BC1242CF-12C1-4411-B532-E91306108269}" type="datetime4">
              <a:rPr lang="en-GB" smtClean="0"/>
              <a:pPr/>
              <a:t>04 September 2025</a:t>
            </a:fld>
            <a:endParaRPr lang="en-GB"/>
          </a:p>
        </p:txBody>
      </p:sp>
      <p:sp>
        <p:nvSpPr>
          <p:cNvPr id="5" name="Slide Number Placeholder 4">
            <a:extLst>
              <a:ext uri="{FF2B5EF4-FFF2-40B4-BE49-F238E27FC236}">
                <a16:creationId xmlns:a16="http://schemas.microsoft.com/office/drawing/2014/main" id="{26EA8027-A7D0-A0DD-BDB3-0D110CDC4608}"/>
              </a:ext>
            </a:extLst>
          </p:cNvPr>
          <p:cNvSpPr>
            <a:spLocks noGrp="1"/>
          </p:cNvSpPr>
          <p:nvPr>
            <p:ph type="sldNum" sz="quarter" idx="12"/>
          </p:nvPr>
        </p:nvSpPr>
        <p:spPr/>
        <p:txBody>
          <a:bodyPr/>
          <a:lstStyle/>
          <a:p>
            <a:fld id="{FE8DA6AF-1811-4E27-A96F-54109F1D0275}" type="slidenum">
              <a:rPr lang="en-GB" smtClean="0"/>
              <a:pPr/>
              <a:t>19</a:t>
            </a:fld>
            <a:endParaRPr lang="en-GB"/>
          </a:p>
        </p:txBody>
      </p:sp>
      <p:pic>
        <p:nvPicPr>
          <p:cNvPr id="6" name="Picture 5">
            <a:extLst>
              <a:ext uri="{FF2B5EF4-FFF2-40B4-BE49-F238E27FC236}">
                <a16:creationId xmlns:a16="http://schemas.microsoft.com/office/drawing/2014/main" id="{85F23AB7-274A-0E56-AE82-C240D0E75D92}"/>
              </a:ext>
            </a:extLst>
          </p:cNvPr>
          <p:cNvPicPr>
            <a:picLocks noChangeAspect="1"/>
          </p:cNvPicPr>
          <p:nvPr/>
        </p:nvPicPr>
        <p:blipFill>
          <a:blip r:embed="rId2"/>
          <a:stretch>
            <a:fillRect/>
          </a:stretch>
        </p:blipFill>
        <p:spPr>
          <a:xfrm>
            <a:off x="8274269" y="6021288"/>
            <a:ext cx="1546006" cy="185837"/>
          </a:xfrm>
          <a:prstGeom prst="rect">
            <a:avLst/>
          </a:prstGeom>
        </p:spPr>
      </p:pic>
    </p:spTree>
    <p:extLst>
      <p:ext uri="{BB962C8B-B14F-4D97-AF65-F5344CB8AC3E}">
        <p14:creationId xmlns:p14="http://schemas.microsoft.com/office/powerpoint/2010/main" val="1811552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3E9C0-BC52-1F83-8B42-78EFAECCE27A}"/>
              </a:ext>
            </a:extLst>
          </p:cNvPr>
          <p:cNvSpPr>
            <a:spLocks noGrp="1"/>
          </p:cNvSpPr>
          <p:nvPr>
            <p:ph type="title"/>
          </p:nvPr>
        </p:nvSpPr>
        <p:spPr/>
        <p:txBody>
          <a:bodyPr/>
          <a:lstStyle/>
          <a:p>
            <a:r>
              <a:rPr lang="en-GB" dirty="0"/>
              <a:t>Agenda</a:t>
            </a:r>
          </a:p>
        </p:txBody>
      </p:sp>
      <p:sp>
        <p:nvSpPr>
          <p:cNvPr id="3" name="Content Placeholder 2">
            <a:extLst>
              <a:ext uri="{FF2B5EF4-FFF2-40B4-BE49-F238E27FC236}">
                <a16:creationId xmlns:a16="http://schemas.microsoft.com/office/drawing/2014/main" id="{A7E4258D-18DE-61EA-1DB4-1FD3602FDEBF}"/>
              </a:ext>
            </a:extLst>
          </p:cNvPr>
          <p:cNvSpPr>
            <a:spLocks noGrp="1"/>
          </p:cNvSpPr>
          <p:nvPr>
            <p:ph idx="1"/>
          </p:nvPr>
        </p:nvSpPr>
        <p:spPr/>
        <p:txBody>
          <a:bodyPr/>
          <a:lstStyle/>
          <a:p>
            <a:r>
              <a:rPr lang="en-GB" dirty="0"/>
              <a:t>End-game solutions and bulk purchase annuities</a:t>
            </a:r>
          </a:p>
          <a:p>
            <a:r>
              <a:rPr lang="en-GB" dirty="0"/>
              <a:t>UK DB landscape and history of UK BPA market volumes</a:t>
            </a:r>
          </a:p>
          <a:p>
            <a:r>
              <a:rPr lang="en-GB" dirty="0"/>
              <a:t>Impacts of rising demand</a:t>
            </a:r>
          </a:p>
          <a:p>
            <a:r>
              <a:rPr lang="en-GB" dirty="0"/>
              <a:t>2025 and beyond</a:t>
            </a:r>
          </a:p>
          <a:p>
            <a:r>
              <a:rPr lang="en-GB" dirty="0"/>
              <a:t>Considerations for Scheme’s looking to approach the market</a:t>
            </a:r>
          </a:p>
          <a:p>
            <a:r>
              <a:rPr lang="en-GB" dirty="0"/>
              <a:t>Any questions</a:t>
            </a:r>
          </a:p>
        </p:txBody>
      </p:sp>
      <p:sp>
        <p:nvSpPr>
          <p:cNvPr id="4" name="Date Placeholder 3">
            <a:extLst>
              <a:ext uri="{FF2B5EF4-FFF2-40B4-BE49-F238E27FC236}">
                <a16:creationId xmlns:a16="http://schemas.microsoft.com/office/drawing/2014/main" id="{2815DD4A-1531-DA25-17A1-E033531C9693}"/>
              </a:ext>
            </a:extLst>
          </p:cNvPr>
          <p:cNvSpPr>
            <a:spLocks noGrp="1"/>
          </p:cNvSpPr>
          <p:nvPr>
            <p:ph type="dt" sz="half" idx="10"/>
          </p:nvPr>
        </p:nvSpPr>
        <p:spPr/>
        <p:txBody>
          <a:bodyPr/>
          <a:lstStyle/>
          <a:p>
            <a:fld id="{BC1242CF-12C1-4411-B532-E91306108269}" type="datetime4">
              <a:rPr lang="en-GB" smtClean="0"/>
              <a:pPr/>
              <a:t>04 September 2025</a:t>
            </a:fld>
            <a:endParaRPr lang="en-GB"/>
          </a:p>
        </p:txBody>
      </p:sp>
      <p:sp>
        <p:nvSpPr>
          <p:cNvPr id="5" name="Slide Number Placeholder 4">
            <a:extLst>
              <a:ext uri="{FF2B5EF4-FFF2-40B4-BE49-F238E27FC236}">
                <a16:creationId xmlns:a16="http://schemas.microsoft.com/office/drawing/2014/main" id="{7FA4A7CC-8622-D8EA-5C85-3023F3A799B2}"/>
              </a:ext>
            </a:extLst>
          </p:cNvPr>
          <p:cNvSpPr>
            <a:spLocks noGrp="1"/>
          </p:cNvSpPr>
          <p:nvPr>
            <p:ph type="sldNum" sz="quarter" idx="12"/>
          </p:nvPr>
        </p:nvSpPr>
        <p:spPr/>
        <p:txBody>
          <a:bodyPr/>
          <a:lstStyle/>
          <a:p>
            <a:fld id="{FE8DA6AF-1811-4E27-A96F-54109F1D0275}" type="slidenum">
              <a:rPr lang="en-GB" smtClean="0"/>
              <a:pPr/>
              <a:t>2</a:t>
            </a:fld>
            <a:endParaRPr lang="en-GB"/>
          </a:p>
        </p:txBody>
      </p:sp>
      <p:pic>
        <p:nvPicPr>
          <p:cNvPr id="7" name="Picture 6">
            <a:extLst>
              <a:ext uri="{FF2B5EF4-FFF2-40B4-BE49-F238E27FC236}">
                <a16:creationId xmlns:a16="http://schemas.microsoft.com/office/drawing/2014/main" id="{84467B9A-5569-62BE-218B-DF6BA3A93ABA}"/>
              </a:ext>
            </a:extLst>
          </p:cNvPr>
          <p:cNvPicPr>
            <a:picLocks noChangeAspect="1"/>
          </p:cNvPicPr>
          <p:nvPr/>
        </p:nvPicPr>
        <p:blipFill>
          <a:blip r:embed="rId2"/>
          <a:stretch>
            <a:fillRect/>
          </a:stretch>
        </p:blipFill>
        <p:spPr>
          <a:xfrm>
            <a:off x="8274269" y="6021288"/>
            <a:ext cx="1546006" cy="185837"/>
          </a:xfrm>
          <a:prstGeom prst="rect">
            <a:avLst/>
          </a:prstGeom>
        </p:spPr>
      </p:pic>
    </p:spTree>
    <p:extLst>
      <p:ext uri="{BB962C8B-B14F-4D97-AF65-F5344CB8AC3E}">
        <p14:creationId xmlns:p14="http://schemas.microsoft.com/office/powerpoint/2010/main" val="4118834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020BC-6EF1-1D0A-9630-7DB095E961E6}"/>
              </a:ext>
            </a:extLst>
          </p:cNvPr>
          <p:cNvSpPr>
            <a:spLocks noGrp="1"/>
          </p:cNvSpPr>
          <p:nvPr>
            <p:ph type="title"/>
          </p:nvPr>
        </p:nvSpPr>
        <p:spPr/>
        <p:txBody>
          <a:bodyPr/>
          <a:lstStyle/>
          <a:p>
            <a:r>
              <a:rPr lang="en-GB" dirty="0"/>
              <a:t>Outlook for 2026 and beyond</a:t>
            </a:r>
          </a:p>
        </p:txBody>
      </p:sp>
      <p:sp>
        <p:nvSpPr>
          <p:cNvPr id="3" name="Content Placeholder 2">
            <a:extLst>
              <a:ext uri="{FF2B5EF4-FFF2-40B4-BE49-F238E27FC236}">
                <a16:creationId xmlns:a16="http://schemas.microsoft.com/office/drawing/2014/main" id="{0F0381D2-D6B9-D706-9758-A1EA77429139}"/>
              </a:ext>
            </a:extLst>
          </p:cNvPr>
          <p:cNvSpPr>
            <a:spLocks noGrp="1"/>
          </p:cNvSpPr>
          <p:nvPr>
            <p:ph idx="1"/>
          </p:nvPr>
        </p:nvSpPr>
        <p:spPr>
          <a:xfrm>
            <a:off x="527055" y="1557338"/>
            <a:ext cx="5136897" cy="4640262"/>
          </a:xfrm>
        </p:spPr>
        <p:txBody>
          <a:bodyPr/>
          <a:lstStyle/>
          <a:p>
            <a:r>
              <a:rPr lang="en-GB" dirty="0"/>
              <a:t>As demand for schemes looking to buy-in increases the principal challenge faced by the BPA market lies in the conversion of buy-in to buy-out.</a:t>
            </a:r>
          </a:p>
          <a:p>
            <a:r>
              <a:rPr lang="en-GB" dirty="0"/>
              <a:t>The number of schemes waiting to buy-out has risen dramatically over the past few years.</a:t>
            </a:r>
          </a:p>
          <a:p>
            <a:r>
              <a:rPr lang="en-GB" dirty="0"/>
              <a:t>Both insurers and scheme advisers will need to find more efficient ways to navigate the process for conversion to buy-out.</a:t>
            </a:r>
          </a:p>
          <a:p>
            <a:endParaRPr lang="en-GB" dirty="0"/>
          </a:p>
        </p:txBody>
      </p:sp>
      <p:sp>
        <p:nvSpPr>
          <p:cNvPr id="4" name="Date Placeholder 3">
            <a:extLst>
              <a:ext uri="{FF2B5EF4-FFF2-40B4-BE49-F238E27FC236}">
                <a16:creationId xmlns:a16="http://schemas.microsoft.com/office/drawing/2014/main" id="{8E3DCA05-CBE4-C794-B3F3-EBF9D0AAD7A8}"/>
              </a:ext>
            </a:extLst>
          </p:cNvPr>
          <p:cNvSpPr>
            <a:spLocks noGrp="1"/>
          </p:cNvSpPr>
          <p:nvPr>
            <p:ph type="dt" sz="half" idx="10"/>
          </p:nvPr>
        </p:nvSpPr>
        <p:spPr/>
        <p:txBody>
          <a:bodyPr/>
          <a:lstStyle/>
          <a:p>
            <a:fld id="{BC1242CF-12C1-4411-B532-E91306108269}" type="datetime4">
              <a:rPr lang="en-GB" smtClean="0"/>
              <a:pPr/>
              <a:t>04 September 2025</a:t>
            </a:fld>
            <a:endParaRPr lang="en-GB"/>
          </a:p>
        </p:txBody>
      </p:sp>
      <p:sp>
        <p:nvSpPr>
          <p:cNvPr id="5" name="Slide Number Placeholder 4">
            <a:extLst>
              <a:ext uri="{FF2B5EF4-FFF2-40B4-BE49-F238E27FC236}">
                <a16:creationId xmlns:a16="http://schemas.microsoft.com/office/drawing/2014/main" id="{9FE5A807-E734-4454-0E8E-66E54EBEADD4}"/>
              </a:ext>
            </a:extLst>
          </p:cNvPr>
          <p:cNvSpPr>
            <a:spLocks noGrp="1"/>
          </p:cNvSpPr>
          <p:nvPr>
            <p:ph type="sldNum" sz="quarter" idx="12"/>
          </p:nvPr>
        </p:nvSpPr>
        <p:spPr/>
        <p:txBody>
          <a:bodyPr/>
          <a:lstStyle/>
          <a:p>
            <a:fld id="{FE8DA6AF-1811-4E27-A96F-54109F1D0275}" type="slidenum">
              <a:rPr lang="en-GB" smtClean="0"/>
              <a:pPr/>
              <a:t>20</a:t>
            </a:fld>
            <a:endParaRPr lang="en-GB"/>
          </a:p>
        </p:txBody>
      </p:sp>
      <p:pic>
        <p:nvPicPr>
          <p:cNvPr id="6" name="Picture 5">
            <a:extLst>
              <a:ext uri="{FF2B5EF4-FFF2-40B4-BE49-F238E27FC236}">
                <a16:creationId xmlns:a16="http://schemas.microsoft.com/office/drawing/2014/main" id="{BADBFA05-143A-E790-22E1-EC44CD78EAB4}"/>
              </a:ext>
            </a:extLst>
          </p:cNvPr>
          <p:cNvPicPr>
            <a:picLocks noChangeAspect="1"/>
          </p:cNvPicPr>
          <p:nvPr/>
        </p:nvPicPr>
        <p:blipFill>
          <a:blip r:embed="rId2"/>
          <a:stretch>
            <a:fillRect/>
          </a:stretch>
        </p:blipFill>
        <p:spPr>
          <a:xfrm>
            <a:off x="8274269" y="6021288"/>
            <a:ext cx="1546006" cy="185837"/>
          </a:xfrm>
          <a:prstGeom prst="rect">
            <a:avLst/>
          </a:prstGeom>
        </p:spPr>
      </p:pic>
      <p:graphicFrame>
        <p:nvGraphicFramePr>
          <p:cNvPr id="7" name="Chart 6">
            <a:extLst>
              <a:ext uri="{FF2B5EF4-FFF2-40B4-BE49-F238E27FC236}">
                <a16:creationId xmlns:a16="http://schemas.microsoft.com/office/drawing/2014/main" id="{41C33DBF-0CBB-1E88-73C1-4FE7F22CD183}"/>
              </a:ext>
            </a:extLst>
          </p:cNvPr>
          <p:cNvGraphicFramePr>
            <a:graphicFrameLocks/>
          </p:cNvGraphicFramePr>
          <p:nvPr>
            <p:extLst>
              <p:ext uri="{D42A27DB-BD31-4B8C-83A1-F6EECF244321}">
                <p14:modId xmlns:p14="http://schemas.microsoft.com/office/powerpoint/2010/main" val="2029219529"/>
              </p:ext>
            </p:extLst>
          </p:nvPr>
        </p:nvGraphicFramePr>
        <p:xfrm>
          <a:off x="5663952" y="1901726"/>
          <a:ext cx="5364088" cy="325546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FF508E58-0A16-4C10-A2F0-C72BAE228BFF}"/>
              </a:ext>
            </a:extLst>
          </p:cNvPr>
          <p:cNvSpPr txBox="1"/>
          <p:nvPr/>
        </p:nvSpPr>
        <p:spPr>
          <a:xfrm>
            <a:off x="5699925" y="5157192"/>
            <a:ext cx="3736865" cy="261610"/>
          </a:xfrm>
          <a:prstGeom prst="rect">
            <a:avLst/>
          </a:prstGeom>
          <a:noFill/>
        </p:spPr>
        <p:txBody>
          <a:bodyPr wrap="square" rtlCol="0">
            <a:spAutoFit/>
          </a:bodyPr>
          <a:lstStyle/>
          <a:p>
            <a:r>
              <a:rPr lang="en-GB" sz="1100" dirty="0">
                <a:solidFill>
                  <a:srgbClr val="1C2226"/>
                </a:solidFill>
              </a:rPr>
              <a:t>Source: Hymans Robertson collated figures from insurers</a:t>
            </a:r>
          </a:p>
        </p:txBody>
      </p:sp>
    </p:spTree>
    <p:extLst>
      <p:ext uri="{BB962C8B-B14F-4D97-AF65-F5344CB8AC3E}">
        <p14:creationId xmlns:p14="http://schemas.microsoft.com/office/powerpoint/2010/main" val="1034980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0BFC5-3697-81B7-578D-E39D786BB5A1}"/>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C5FDCC89-4722-B3F1-2813-5CD4AB40DAE1}"/>
              </a:ext>
            </a:extLst>
          </p:cNvPr>
          <p:cNvSpPr>
            <a:spLocks noGrp="1"/>
          </p:cNvSpPr>
          <p:nvPr>
            <p:ph type="dt" sz="half" idx="2"/>
          </p:nvPr>
        </p:nvSpPr>
        <p:spPr/>
        <p:txBody>
          <a:bodyPr/>
          <a:lstStyle/>
          <a:p>
            <a:fld id="{1744C141-B97D-4979-AB76-E8E6AB76C28B}" type="datetime4">
              <a:rPr lang="en-GB" smtClean="0"/>
              <a:pPr/>
              <a:t>04 September 2025</a:t>
            </a:fld>
            <a:endParaRPr lang="en-GB" dirty="0"/>
          </a:p>
        </p:txBody>
      </p:sp>
      <p:pic>
        <p:nvPicPr>
          <p:cNvPr id="6" name="Picture 5">
            <a:extLst>
              <a:ext uri="{FF2B5EF4-FFF2-40B4-BE49-F238E27FC236}">
                <a16:creationId xmlns:a16="http://schemas.microsoft.com/office/drawing/2014/main" id="{80F9D71D-41C4-4089-F925-F731F34CF1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68208" y="764704"/>
            <a:ext cx="3053140" cy="288032"/>
          </a:xfrm>
          <a:prstGeom prst="rect">
            <a:avLst/>
          </a:prstGeom>
        </p:spPr>
      </p:pic>
      <p:sp>
        <p:nvSpPr>
          <p:cNvPr id="5" name="Subtitle 4">
            <a:extLst>
              <a:ext uri="{FF2B5EF4-FFF2-40B4-BE49-F238E27FC236}">
                <a16:creationId xmlns:a16="http://schemas.microsoft.com/office/drawing/2014/main" id="{3AA22F5C-7B6F-096C-FF2C-F09AB07287B7}"/>
              </a:ext>
            </a:extLst>
          </p:cNvPr>
          <p:cNvSpPr>
            <a:spLocks noGrp="1"/>
          </p:cNvSpPr>
          <p:nvPr>
            <p:ph type="subTitle" idx="1"/>
          </p:nvPr>
        </p:nvSpPr>
        <p:spPr>
          <a:xfrm>
            <a:off x="527055" y="3356992"/>
            <a:ext cx="8161867" cy="1007740"/>
          </a:xfrm>
        </p:spPr>
        <p:txBody>
          <a:bodyPr/>
          <a:lstStyle/>
          <a:p>
            <a:r>
              <a:rPr lang="en-GB" sz="2800" dirty="0"/>
              <a:t>Considerations for Scheme’s approaching the market</a:t>
            </a:r>
          </a:p>
        </p:txBody>
      </p:sp>
    </p:spTree>
    <p:extLst>
      <p:ext uri="{BB962C8B-B14F-4D97-AF65-F5344CB8AC3E}">
        <p14:creationId xmlns:p14="http://schemas.microsoft.com/office/powerpoint/2010/main" val="2771143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B59FA-A722-BC8E-8936-3F980D4C642A}"/>
              </a:ext>
            </a:extLst>
          </p:cNvPr>
          <p:cNvSpPr>
            <a:spLocks noGrp="1"/>
          </p:cNvSpPr>
          <p:nvPr>
            <p:ph type="title"/>
          </p:nvPr>
        </p:nvSpPr>
        <p:spPr/>
        <p:txBody>
          <a:bodyPr/>
          <a:lstStyle/>
          <a:p>
            <a:r>
              <a:rPr lang="en-GB" dirty="0"/>
              <a:t>Considerations for Schemes looking to approach the market</a:t>
            </a:r>
          </a:p>
        </p:txBody>
      </p:sp>
      <p:sp>
        <p:nvSpPr>
          <p:cNvPr id="3" name="Content Placeholder 2">
            <a:extLst>
              <a:ext uri="{FF2B5EF4-FFF2-40B4-BE49-F238E27FC236}">
                <a16:creationId xmlns:a16="http://schemas.microsoft.com/office/drawing/2014/main" id="{8858FBFE-1302-A9E2-3980-8896E1AD3E76}"/>
              </a:ext>
            </a:extLst>
          </p:cNvPr>
          <p:cNvSpPr>
            <a:spLocks noGrp="1"/>
          </p:cNvSpPr>
          <p:nvPr>
            <p:ph idx="1"/>
          </p:nvPr>
        </p:nvSpPr>
        <p:spPr/>
        <p:txBody>
          <a:bodyPr/>
          <a:lstStyle/>
          <a:p>
            <a:r>
              <a:rPr lang="en-GB" dirty="0"/>
              <a:t>It is important for schemes to be well prepared when considering approaching the market to transact a bulk purchase annuity and ensure they consider all aspects of the journey to buy-out.</a:t>
            </a:r>
          </a:p>
        </p:txBody>
      </p:sp>
      <p:sp>
        <p:nvSpPr>
          <p:cNvPr id="4" name="Date Placeholder 3">
            <a:extLst>
              <a:ext uri="{FF2B5EF4-FFF2-40B4-BE49-F238E27FC236}">
                <a16:creationId xmlns:a16="http://schemas.microsoft.com/office/drawing/2014/main" id="{D7E92770-A65F-99E5-C584-4CF1996CC4CA}"/>
              </a:ext>
            </a:extLst>
          </p:cNvPr>
          <p:cNvSpPr>
            <a:spLocks noGrp="1"/>
          </p:cNvSpPr>
          <p:nvPr>
            <p:ph type="dt" sz="half" idx="10"/>
          </p:nvPr>
        </p:nvSpPr>
        <p:spPr/>
        <p:txBody>
          <a:bodyPr/>
          <a:lstStyle/>
          <a:p>
            <a:fld id="{BC1242CF-12C1-4411-B532-E91306108269}" type="datetime4">
              <a:rPr lang="en-GB" smtClean="0"/>
              <a:pPr/>
              <a:t>04 September 2025</a:t>
            </a:fld>
            <a:endParaRPr lang="en-GB"/>
          </a:p>
        </p:txBody>
      </p:sp>
      <p:sp>
        <p:nvSpPr>
          <p:cNvPr id="5" name="Slide Number Placeholder 4">
            <a:extLst>
              <a:ext uri="{FF2B5EF4-FFF2-40B4-BE49-F238E27FC236}">
                <a16:creationId xmlns:a16="http://schemas.microsoft.com/office/drawing/2014/main" id="{CAA14413-5080-BE9C-4F3F-B4147BD3151D}"/>
              </a:ext>
            </a:extLst>
          </p:cNvPr>
          <p:cNvSpPr>
            <a:spLocks noGrp="1"/>
          </p:cNvSpPr>
          <p:nvPr>
            <p:ph type="sldNum" sz="quarter" idx="12"/>
          </p:nvPr>
        </p:nvSpPr>
        <p:spPr/>
        <p:txBody>
          <a:bodyPr/>
          <a:lstStyle/>
          <a:p>
            <a:fld id="{FE8DA6AF-1811-4E27-A96F-54109F1D0275}" type="slidenum">
              <a:rPr lang="en-GB" smtClean="0"/>
              <a:pPr/>
              <a:t>22</a:t>
            </a:fld>
            <a:endParaRPr lang="en-GB"/>
          </a:p>
        </p:txBody>
      </p:sp>
      <p:pic>
        <p:nvPicPr>
          <p:cNvPr id="6" name="Picture 5">
            <a:extLst>
              <a:ext uri="{FF2B5EF4-FFF2-40B4-BE49-F238E27FC236}">
                <a16:creationId xmlns:a16="http://schemas.microsoft.com/office/drawing/2014/main" id="{BBA49B4C-9226-F77D-8B93-D35752B08E75}"/>
              </a:ext>
            </a:extLst>
          </p:cNvPr>
          <p:cNvPicPr>
            <a:picLocks noChangeAspect="1"/>
          </p:cNvPicPr>
          <p:nvPr/>
        </p:nvPicPr>
        <p:blipFill>
          <a:blip r:embed="rId2"/>
          <a:stretch>
            <a:fillRect/>
          </a:stretch>
        </p:blipFill>
        <p:spPr>
          <a:xfrm>
            <a:off x="8274269" y="6021288"/>
            <a:ext cx="1546006" cy="185837"/>
          </a:xfrm>
          <a:prstGeom prst="rect">
            <a:avLst/>
          </a:prstGeom>
        </p:spPr>
      </p:pic>
      <p:sp>
        <p:nvSpPr>
          <p:cNvPr id="7" name="Rectangle: Rounded Corners 6">
            <a:extLst>
              <a:ext uri="{FF2B5EF4-FFF2-40B4-BE49-F238E27FC236}">
                <a16:creationId xmlns:a16="http://schemas.microsoft.com/office/drawing/2014/main" id="{D7509A26-B45C-146D-3292-7DCBD8E89658}"/>
              </a:ext>
            </a:extLst>
          </p:cNvPr>
          <p:cNvSpPr/>
          <p:nvPr/>
        </p:nvSpPr>
        <p:spPr>
          <a:xfrm>
            <a:off x="767408" y="2708920"/>
            <a:ext cx="3193201" cy="909190"/>
          </a:xfrm>
          <a:prstGeom prst="roundRect">
            <a:avLst/>
          </a:prstGeom>
          <a:gradFill flip="none" rotWithShape="1">
            <a:gsLst>
              <a:gs pos="0">
                <a:schemeClr val="accent3"/>
              </a:gs>
              <a:gs pos="100000">
                <a:srgbClr val="8076CF"/>
              </a:gs>
            </a:gsLst>
            <a:lin ang="0" scaled="1"/>
            <a:tileRect/>
          </a:gradFill>
          <a:ln>
            <a:noFill/>
          </a:ln>
          <a:effectLst>
            <a:outerShdw blurRad="63500" dist="50800" dir="5400000" algn="t" rotWithShape="0">
              <a:prstClr val="black">
                <a:alpha val="16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2"/>
                </a:solidFill>
              </a:rPr>
              <a:t>Funding and monitoring</a:t>
            </a:r>
          </a:p>
        </p:txBody>
      </p:sp>
      <p:sp>
        <p:nvSpPr>
          <p:cNvPr id="8" name="Rectangle: Rounded Corners 7">
            <a:extLst>
              <a:ext uri="{FF2B5EF4-FFF2-40B4-BE49-F238E27FC236}">
                <a16:creationId xmlns:a16="http://schemas.microsoft.com/office/drawing/2014/main" id="{29E44726-D3AF-AE19-11F7-7C68831458B6}"/>
              </a:ext>
            </a:extLst>
          </p:cNvPr>
          <p:cNvSpPr/>
          <p:nvPr/>
        </p:nvSpPr>
        <p:spPr>
          <a:xfrm>
            <a:off x="772394" y="3789040"/>
            <a:ext cx="3193201" cy="909190"/>
          </a:xfrm>
          <a:prstGeom prst="roundRect">
            <a:avLst/>
          </a:prstGeom>
          <a:gradFill flip="none" rotWithShape="1">
            <a:gsLst>
              <a:gs pos="0">
                <a:schemeClr val="accent3"/>
              </a:gs>
              <a:gs pos="100000">
                <a:srgbClr val="8076CF"/>
              </a:gs>
            </a:gsLst>
            <a:lin ang="0" scaled="1"/>
            <a:tileRect/>
          </a:gradFill>
          <a:ln>
            <a:noFill/>
          </a:ln>
          <a:effectLst>
            <a:outerShdw blurRad="63500" dist="50800" dir="5400000" algn="t" rotWithShape="0">
              <a:prstClr val="black">
                <a:alpha val="16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2"/>
                </a:solidFill>
              </a:rPr>
              <a:t>Data assessment</a:t>
            </a:r>
          </a:p>
        </p:txBody>
      </p:sp>
      <p:sp>
        <p:nvSpPr>
          <p:cNvPr id="9" name="Rectangle: Rounded Corners 8">
            <a:extLst>
              <a:ext uri="{FF2B5EF4-FFF2-40B4-BE49-F238E27FC236}">
                <a16:creationId xmlns:a16="http://schemas.microsoft.com/office/drawing/2014/main" id="{F137EAC1-BDF4-7E2D-D9C1-F67D784604F4}"/>
              </a:ext>
            </a:extLst>
          </p:cNvPr>
          <p:cNvSpPr/>
          <p:nvPr/>
        </p:nvSpPr>
        <p:spPr>
          <a:xfrm>
            <a:off x="767407" y="4910955"/>
            <a:ext cx="3193201" cy="909190"/>
          </a:xfrm>
          <a:prstGeom prst="roundRect">
            <a:avLst/>
          </a:prstGeom>
          <a:gradFill flip="none" rotWithShape="1">
            <a:gsLst>
              <a:gs pos="0">
                <a:schemeClr val="accent3"/>
              </a:gs>
              <a:gs pos="100000">
                <a:srgbClr val="8076CF"/>
              </a:gs>
            </a:gsLst>
            <a:lin ang="0" scaled="1"/>
            <a:tileRect/>
          </a:gradFill>
          <a:ln>
            <a:noFill/>
          </a:ln>
          <a:effectLst>
            <a:outerShdw blurRad="63500" dist="50800" dir="5400000" algn="t" rotWithShape="0">
              <a:prstClr val="black">
                <a:alpha val="16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2"/>
                </a:solidFill>
              </a:rPr>
              <a:t>Benefits</a:t>
            </a:r>
          </a:p>
        </p:txBody>
      </p:sp>
      <p:sp>
        <p:nvSpPr>
          <p:cNvPr id="10" name="Rectangle: Rounded Corners 9">
            <a:extLst>
              <a:ext uri="{FF2B5EF4-FFF2-40B4-BE49-F238E27FC236}">
                <a16:creationId xmlns:a16="http://schemas.microsoft.com/office/drawing/2014/main" id="{48396E8C-0908-7E8D-6417-26B9DA379636}"/>
              </a:ext>
            </a:extLst>
          </p:cNvPr>
          <p:cNvSpPr/>
          <p:nvPr/>
        </p:nvSpPr>
        <p:spPr>
          <a:xfrm>
            <a:off x="4200962" y="2708920"/>
            <a:ext cx="3193201" cy="909190"/>
          </a:xfrm>
          <a:prstGeom prst="roundRect">
            <a:avLst/>
          </a:prstGeom>
          <a:gradFill flip="none" rotWithShape="1">
            <a:gsLst>
              <a:gs pos="0">
                <a:schemeClr val="accent3"/>
              </a:gs>
              <a:gs pos="100000">
                <a:srgbClr val="8076CF"/>
              </a:gs>
            </a:gsLst>
            <a:lin ang="0" scaled="1"/>
            <a:tileRect/>
          </a:gradFill>
          <a:ln>
            <a:noFill/>
          </a:ln>
          <a:effectLst>
            <a:outerShdw blurRad="63500" dist="50800" dir="5400000" algn="t" rotWithShape="0">
              <a:prstClr val="black">
                <a:alpha val="16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2"/>
                </a:solidFill>
              </a:rPr>
              <a:t>GMP Equalisation</a:t>
            </a:r>
          </a:p>
        </p:txBody>
      </p:sp>
      <p:sp>
        <p:nvSpPr>
          <p:cNvPr id="11" name="Rectangle: Rounded Corners 10">
            <a:extLst>
              <a:ext uri="{FF2B5EF4-FFF2-40B4-BE49-F238E27FC236}">
                <a16:creationId xmlns:a16="http://schemas.microsoft.com/office/drawing/2014/main" id="{7717C950-B833-8B7B-27B6-6ABF4E40AE1C}"/>
              </a:ext>
            </a:extLst>
          </p:cNvPr>
          <p:cNvSpPr/>
          <p:nvPr/>
        </p:nvSpPr>
        <p:spPr>
          <a:xfrm>
            <a:off x="4200961" y="3789040"/>
            <a:ext cx="3193201" cy="909190"/>
          </a:xfrm>
          <a:prstGeom prst="roundRect">
            <a:avLst/>
          </a:prstGeom>
          <a:gradFill flip="none" rotWithShape="1">
            <a:gsLst>
              <a:gs pos="0">
                <a:schemeClr val="accent3"/>
              </a:gs>
              <a:gs pos="100000">
                <a:srgbClr val="8076CF"/>
              </a:gs>
            </a:gsLst>
            <a:lin ang="0" scaled="1"/>
            <a:tileRect/>
          </a:gradFill>
          <a:ln>
            <a:noFill/>
          </a:ln>
          <a:effectLst>
            <a:outerShdw blurRad="63500" dist="50800" dir="5400000" algn="t" rotWithShape="0">
              <a:prstClr val="black">
                <a:alpha val="16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2"/>
                </a:solidFill>
              </a:rPr>
              <a:t>Investment strategy</a:t>
            </a:r>
          </a:p>
        </p:txBody>
      </p:sp>
      <p:sp>
        <p:nvSpPr>
          <p:cNvPr id="12" name="Rectangle: Rounded Corners 11">
            <a:extLst>
              <a:ext uri="{FF2B5EF4-FFF2-40B4-BE49-F238E27FC236}">
                <a16:creationId xmlns:a16="http://schemas.microsoft.com/office/drawing/2014/main" id="{EE529782-713E-15ED-82E9-CB65EBD1EC16}"/>
              </a:ext>
            </a:extLst>
          </p:cNvPr>
          <p:cNvSpPr/>
          <p:nvPr/>
        </p:nvSpPr>
        <p:spPr>
          <a:xfrm>
            <a:off x="4200960" y="4910955"/>
            <a:ext cx="3193201" cy="909190"/>
          </a:xfrm>
          <a:prstGeom prst="roundRect">
            <a:avLst/>
          </a:prstGeom>
          <a:gradFill flip="none" rotWithShape="1">
            <a:gsLst>
              <a:gs pos="0">
                <a:schemeClr val="accent3"/>
              </a:gs>
              <a:gs pos="100000">
                <a:srgbClr val="8076CF"/>
              </a:gs>
            </a:gsLst>
            <a:lin ang="0" scaled="1"/>
            <a:tileRect/>
          </a:gradFill>
          <a:ln>
            <a:noFill/>
          </a:ln>
          <a:effectLst>
            <a:outerShdw blurRad="63500" dist="50800" dir="5400000" algn="t" rotWithShape="0">
              <a:prstClr val="black">
                <a:alpha val="16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2"/>
                </a:solidFill>
              </a:rPr>
              <a:t>Member options</a:t>
            </a:r>
          </a:p>
        </p:txBody>
      </p:sp>
      <p:sp>
        <p:nvSpPr>
          <p:cNvPr id="13" name="Rectangle: Rounded Corners 12">
            <a:extLst>
              <a:ext uri="{FF2B5EF4-FFF2-40B4-BE49-F238E27FC236}">
                <a16:creationId xmlns:a16="http://schemas.microsoft.com/office/drawing/2014/main" id="{724C3862-7911-F45C-AAD9-0F367FF90EC0}"/>
              </a:ext>
            </a:extLst>
          </p:cNvPr>
          <p:cNvSpPr/>
          <p:nvPr/>
        </p:nvSpPr>
        <p:spPr>
          <a:xfrm>
            <a:off x="7634516" y="2708920"/>
            <a:ext cx="3193201" cy="909190"/>
          </a:xfrm>
          <a:prstGeom prst="roundRect">
            <a:avLst/>
          </a:prstGeom>
          <a:gradFill flip="none" rotWithShape="1">
            <a:gsLst>
              <a:gs pos="0">
                <a:schemeClr val="accent3"/>
              </a:gs>
              <a:gs pos="100000">
                <a:srgbClr val="8076CF"/>
              </a:gs>
            </a:gsLst>
            <a:lin ang="0" scaled="1"/>
            <a:tileRect/>
          </a:gradFill>
          <a:ln>
            <a:noFill/>
          </a:ln>
          <a:effectLst>
            <a:outerShdw blurRad="63500" dist="50800" dir="5400000" algn="t" rotWithShape="0">
              <a:prstClr val="black">
                <a:alpha val="16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2"/>
                </a:solidFill>
              </a:rPr>
              <a:t>Communications</a:t>
            </a:r>
          </a:p>
        </p:txBody>
      </p:sp>
      <p:sp>
        <p:nvSpPr>
          <p:cNvPr id="14" name="Rectangle: Rounded Corners 13">
            <a:extLst>
              <a:ext uri="{FF2B5EF4-FFF2-40B4-BE49-F238E27FC236}">
                <a16:creationId xmlns:a16="http://schemas.microsoft.com/office/drawing/2014/main" id="{E26260E7-4133-3A71-A975-0E86B9D27DCA}"/>
              </a:ext>
            </a:extLst>
          </p:cNvPr>
          <p:cNvSpPr/>
          <p:nvPr/>
        </p:nvSpPr>
        <p:spPr>
          <a:xfrm>
            <a:off x="7641335" y="3793165"/>
            <a:ext cx="3193201" cy="909190"/>
          </a:xfrm>
          <a:prstGeom prst="roundRect">
            <a:avLst/>
          </a:prstGeom>
          <a:gradFill flip="none" rotWithShape="1">
            <a:gsLst>
              <a:gs pos="0">
                <a:schemeClr val="accent3"/>
              </a:gs>
              <a:gs pos="100000">
                <a:srgbClr val="8076CF"/>
              </a:gs>
            </a:gsLst>
            <a:lin ang="0" scaled="1"/>
            <a:tileRect/>
          </a:gradFill>
          <a:ln>
            <a:noFill/>
          </a:ln>
          <a:effectLst>
            <a:outerShdw blurRad="63500" dist="50800" dir="5400000" algn="t" rotWithShape="0">
              <a:prstClr val="black">
                <a:alpha val="16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2"/>
                </a:solidFill>
              </a:rPr>
              <a:t>Governance</a:t>
            </a:r>
          </a:p>
        </p:txBody>
      </p:sp>
    </p:spTree>
    <p:extLst>
      <p:ext uri="{BB962C8B-B14F-4D97-AF65-F5344CB8AC3E}">
        <p14:creationId xmlns:p14="http://schemas.microsoft.com/office/powerpoint/2010/main" val="13064919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C1242CF-12C1-4411-B532-E91306108269}" type="datetime4">
              <a:rPr lang="en-GB" smtClean="0"/>
              <a:pPr/>
              <a:t>04 September 2025</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23</a:t>
            </a:fld>
            <a:endParaRPr lang="en-GB"/>
          </a:p>
        </p:txBody>
      </p:sp>
      <p:sp>
        <p:nvSpPr>
          <p:cNvPr id="8" name="Content Placeholder 7"/>
          <p:cNvSpPr>
            <a:spLocks noGrp="1"/>
          </p:cNvSpPr>
          <p:nvPr>
            <p:ph idx="1"/>
          </p:nvPr>
        </p:nvSpPr>
        <p:spPr>
          <a:xfrm>
            <a:off x="511174" y="2996952"/>
            <a:ext cx="10995025" cy="3364519"/>
          </a:xfrm>
        </p:spPr>
        <p:txBody>
          <a:bodyPr/>
          <a:lstStyle/>
          <a:p>
            <a:pPr marL="0" indent="0">
              <a:buNone/>
            </a:pPr>
            <a:r>
              <a:rPr lang="en-GB" sz="1800" dirty="0"/>
              <a:t>Expressions of individual views by members of the Institute and Faculty of Actuaries and its staff are encouraged.</a:t>
            </a:r>
          </a:p>
          <a:p>
            <a:pPr marL="0" indent="0">
              <a:buNone/>
            </a:pPr>
            <a:r>
              <a:rPr lang="en-GB" sz="1800" dirty="0"/>
              <a:t>The views expressed in this presentation are those of the presenter. The information made available in this webinar is for general information purposes only. It is not to be relied on for taking (or not taking) any action or decision. It is not a substitute for professional advice (including for legal, investment or tax advice) on specific circumstances.</a:t>
            </a:r>
          </a:p>
          <a:p>
            <a:pPr marL="0" indent="0">
              <a:buNone/>
            </a:pPr>
            <a:r>
              <a:rPr lang="en-GB" sz="1800" dirty="0"/>
              <a:t>Hymans Robertson LLP is a limited liability partnership registered in England and Wales with registered number OC310282. Authorised and regulated by the Financial Conduct Authority and licensed by the Institute and Faculty of Actuaries for a range of investment business activities. </a:t>
            </a:r>
          </a:p>
          <a:p>
            <a:pPr marL="0" indent="0">
              <a:buNone/>
            </a:pPr>
            <a:r>
              <a:rPr lang="en-GB" sz="1800" dirty="0"/>
              <a:t>© Hymans Robertson LLP 2025. All rights reserved.</a:t>
            </a:r>
          </a:p>
          <a:p>
            <a:pPr marL="0" indent="0">
              <a:buNone/>
            </a:pPr>
            <a:endParaRPr lang="en-GB" dirty="0"/>
          </a:p>
        </p:txBody>
      </p:sp>
      <p:sp>
        <p:nvSpPr>
          <p:cNvPr id="10" name="Rectangular Callout 9"/>
          <p:cNvSpPr/>
          <p:nvPr/>
        </p:nvSpPr>
        <p:spPr>
          <a:xfrm>
            <a:off x="511175" y="693242"/>
            <a:ext cx="5440809" cy="1223590"/>
          </a:xfrm>
          <a:prstGeom prst="wedgeRectCallout">
            <a:avLst>
              <a:gd name="adj1" fmla="val -998"/>
              <a:gd name="adj2" fmla="val 12664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ular Callout 6"/>
          <p:cNvSpPr/>
          <p:nvPr/>
        </p:nvSpPr>
        <p:spPr>
          <a:xfrm>
            <a:off x="6240015" y="693242"/>
            <a:ext cx="5424937" cy="1223590"/>
          </a:xfrm>
          <a:prstGeom prst="wedgeRectCallout">
            <a:avLst>
              <a:gd name="adj1" fmla="val -53799"/>
              <a:gd name="adj2" fmla="val 12758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762000" y="692696"/>
            <a:ext cx="4973961" cy="1143000"/>
          </a:xfrm>
        </p:spPr>
        <p:txBody>
          <a:bodyPr/>
          <a:lstStyle/>
          <a:p>
            <a:pPr algn="ctr"/>
            <a:r>
              <a:rPr lang="en-GB" sz="4800" b="0" dirty="0">
                <a:solidFill>
                  <a:schemeClr val="bg2"/>
                </a:solidFill>
              </a:rPr>
              <a:t>Questions</a:t>
            </a:r>
          </a:p>
        </p:txBody>
      </p:sp>
      <p:sp>
        <p:nvSpPr>
          <p:cNvPr id="9" name="Title 1"/>
          <p:cNvSpPr txBox="1">
            <a:spLocks/>
          </p:cNvSpPr>
          <p:nvPr/>
        </p:nvSpPr>
        <p:spPr bwMode="auto">
          <a:xfrm>
            <a:off x="6456040" y="692696"/>
            <a:ext cx="505016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200">
                <a:solidFill>
                  <a:srgbClr val="D9AB16"/>
                </a:solidFill>
                <a:latin typeface="+mj-lt"/>
                <a:ea typeface="+mj-ea"/>
                <a:cs typeface="+mj-cs"/>
              </a:defRPr>
            </a:lvl1pPr>
            <a:lvl2pPr algn="l" rtl="0" fontAlgn="base">
              <a:spcBef>
                <a:spcPct val="0"/>
              </a:spcBef>
              <a:spcAft>
                <a:spcPct val="0"/>
              </a:spcAft>
              <a:defRPr sz="3200">
                <a:solidFill>
                  <a:srgbClr val="D9AB16"/>
                </a:solidFill>
                <a:latin typeface="Arial" charset="0"/>
                <a:cs typeface="Arial" charset="0"/>
              </a:defRPr>
            </a:lvl2pPr>
            <a:lvl3pPr algn="l" rtl="0" fontAlgn="base">
              <a:spcBef>
                <a:spcPct val="0"/>
              </a:spcBef>
              <a:spcAft>
                <a:spcPct val="0"/>
              </a:spcAft>
              <a:defRPr sz="3200">
                <a:solidFill>
                  <a:srgbClr val="D9AB16"/>
                </a:solidFill>
                <a:latin typeface="Arial" charset="0"/>
                <a:cs typeface="Arial" charset="0"/>
              </a:defRPr>
            </a:lvl3pPr>
            <a:lvl4pPr algn="l" rtl="0" fontAlgn="base">
              <a:spcBef>
                <a:spcPct val="0"/>
              </a:spcBef>
              <a:spcAft>
                <a:spcPct val="0"/>
              </a:spcAft>
              <a:defRPr sz="3200">
                <a:solidFill>
                  <a:srgbClr val="D9AB16"/>
                </a:solidFill>
                <a:latin typeface="Arial" charset="0"/>
                <a:cs typeface="Arial" charset="0"/>
              </a:defRPr>
            </a:lvl4pPr>
            <a:lvl5pPr algn="l" rtl="0" fontAlgn="base">
              <a:spcBef>
                <a:spcPct val="0"/>
              </a:spcBef>
              <a:spcAft>
                <a:spcPct val="0"/>
              </a:spcAft>
              <a:defRPr sz="3200">
                <a:solidFill>
                  <a:srgbClr val="D9AB16"/>
                </a:solidFill>
                <a:latin typeface="Arial" charset="0"/>
                <a:cs typeface="Arial" charset="0"/>
              </a:defRPr>
            </a:lvl5pPr>
            <a:lvl6pPr marL="457200" algn="l" rtl="0" fontAlgn="base">
              <a:spcBef>
                <a:spcPct val="0"/>
              </a:spcBef>
              <a:spcAft>
                <a:spcPct val="0"/>
              </a:spcAft>
              <a:defRPr sz="3200">
                <a:solidFill>
                  <a:srgbClr val="D9AB16"/>
                </a:solidFill>
                <a:latin typeface="Arial" charset="0"/>
                <a:cs typeface="Arial" charset="0"/>
              </a:defRPr>
            </a:lvl6pPr>
            <a:lvl7pPr marL="914400" algn="l" rtl="0" fontAlgn="base">
              <a:spcBef>
                <a:spcPct val="0"/>
              </a:spcBef>
              <a:spcAft>
                <a:spcPct val="0"/>
              </a:spcAft>
              <a:defRPr sz="3200">
                <a:solidFill>
                  <a:srgbClr val="D9AB16"/>
                </a:solidFill>
                <a:latin typeface="Arial" charset="0"/>
                <a:cs typeface="Arial" charset="0"/>
              </a:defRPr>
            </a:lvl7pPr>
            <a:lvl8pPr marL="1371600" algn="l" rtl="0" fontAlgn="base">
              <a:spcBef>
                <a:spcPct val="0"/>
              </a:spcBef>
              <a:spcAft>
                <a:spcPct val="0"/>
              </a:spcAft>
              <a:defRPr sz="3200">
                <a:solidFill>
                  <a:srgbClr val="D9AB16"/>
                </a:solidFill>
                <a:latin typeface="Arial" charset="0"/>
                <a:cs typeface="Arial" charset="0"/>
              </a:defRPr>
            </a:lvl8pPr>
            <a:lvl9pPr marL="1828800" algn="l" rtl="0" fontAlgn="base">
              <a:spcBef>
                <a:spcPct val="0"/>
              </a:spcBef>
              <a:spcAft>
                <a:spcPct val="0"/>
              </a:spcAft>
              <a:defRPr sz="3200">
                <a:solidFill>
                  <a:srgbClr val="D9AB16"/>
                </a:solidFill>
                <a:latin typeface="Arial" charset="0"/>
                <a:cs typeface="Arial" charset="0"/>
              </a:defRPr>
            </a:lvl9pPr>
          </a:lstStyle>
          <a:p>
            <a:pPr algn="ctr"/>
            <a:r>
              <a:rPr lang="en-GB" sz="4800" dirty="0">
                <a:solidFill>
                  <a:schemeClr val="bg1"/>
                </a:solidFill>
              </a:rPr>
              <a:t>Comments</a:t>
            </a:r>
          </a:p>
        </p:txBody>
      </p:sp>
      <p:pic>
        <p:nvPicPr>
          <p:cNvPr id="3" name="Picture 2">
            <a:extLst>
              <a:ext uri="{FF2B5EF4-FFF2-40B4-BE49-F238E27FC236}">
                <a16:creationId xmlns:a16="http://schemas.microsoft.com/office/drawing/2014/main" id="{33807CC2-4707-5BA4-CBB4-7663C289F618}"/>
              </a:ext>
            </a:extLst>
          </p:cNvPr>
          <p:cNvPicPr>
            <a:picLocks noChangeAspect="1"/>
          </p:cNvPicPr>
          <p:nvPr/>
        </p:nvPicPr>
        <p:blipFill>
          <a:blip r:embed="rId2"/>
          <a:stretch>
            <a:fillRect/>
          </a:stretch>
        </p:blipFill>
        <p:spPr>
          <a:xfrm>
            <a:off x="8274269" y="6021288"/>
            <a:ext cx="1546006" cy="185837"/>
          </a:xfrm>
          <a:prstGeom prst="rect">
            <a:avLst/>
          </a:prstGeom>
        </p:spPr>
      </p:pic>
    </p:spTree>
    <p:extLst>
      <p:ext uri="{BB962C8B-B14F-4D97-AF65-F5344CB8AC3E}">
        <p14:creationId xmlns:p14="http://schemas.microsoft.com/office/powerpoint/2010/main" val="3964465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6B63AB-6228-7465-6644-C641F4A77867}"/>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87397B79-E1DA-48B4-9F87-91C6ADF93174}"/>
              </a:ext>
            </a:extLst>
          </p:cNvPr>
          <p:cNvSpPr>
            <a:spLocks noGrp="1"/>
          </p:cNvSpPr>
          <p:nvPr>
            <p:ph type="dt" sz="half" idx="2"/>
          </p:nvPr>
        </p:nvSpPr>
        <p:spPr/>
        <p:txBody>
          <a:bodyPr/>
          <a:lstStyle/>
          <a:p>
            <a:fld id="{1744C141-B97D-4979-AB76-E8E6AB76C28B}" type="datetime4">
              <a:rPr lang="en-GB" smtClean="0"/>
              <a:pPr/>
              <a:t>04 September 2025</a:t>
            </a:fld>
            <a:endParaRPr lang="en-GB" dirty="0"/>
          </a:p>
        </p:txBody>
      </p:sp>
      <p:pic>
        <p:nvPicPr>
          <p:cNvPr id="6" name="Picture 5">
            <a:extLst>
              <a:ext uri="{FF2B5EF4-FFF2-40B4-BE49-F238E27FC236}">
                <a16:creationId xmlns:a16="http://schemas.microsoft.com/office/drawing/2014/main" id="{EF383FA6-91D2-77CA-EA02-5B221D1EF0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68208" y="764704"/>
            <a:ext cx="3053140" cy="288032"/>
          </a:xfrm>
          <a:prstGeom prst="rect">
            <a:avLst/>
          </a:prstGeom>
        </p:spPr>
      </p:pic>
      <p:sp>
        <p:nvSpPr>
          <p:cNvPr id="5" name="Subtitle 4">
            <a:extLst>
              <a:ext uri="{FF2B5EF4-FFF2-40B4-BE49-F238E27FC236}">
                <a16:creationId xmlns:a16="http://schemas.microsoft.com/office/drawing/2014/main" id="{A388246D-87C6-69B3-549C-C5698C61762D}"/>
              </a:ext>
            </a:extLst>
          </p:cNvPr>
          <p:cNvSpPr>
            <a:spLocks noGrp="1"/>
          </p:cNvSpPr>
          <p:nvPr>
            <p:ph type="subTitle" idx="1"/>
          </p:nvPr>
        </p:nvSpPr>
        <p:spPr>
          <a:xfrm>
            <a:off x="527055" y="3356992"/>
            <a:ext cx="8161867" cy="1007740"/>
          </a:xfrm>
        </p:spPr>
        <p:txBody>
          <a:bodyPr/>
          <a:lstStyle/>
          <a:p>
            <a:r>
              <a:rPr lang="en-GB" sz="2800" dirty="0"/>
              <a:t>End game solutions and bulk purchase annuities</a:t>
            </a:r>
          </a:p>
        </p:txBody>
      </p:sp>
    </p:spTree>
    <p:extLst>
      <p:ext uri="{BB962C8B-B14F-4D97-AF65-F5344CB8AC3E}">
        <p14:creationId xmlns:p14="http://schemas.microsoft.com/office/powerpoint/2010/main" val="3612525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BE6FF-0E77-62E0-2FA7-FFCD1613D87C}"/>
              </a:ext>
            </a:extLst>
          </p:cNvPr>
          <p:cNvSpPr>
            <a:spLocks noGrp="1"/>
          </p:cNvSpPr>
          <p:nvPr>
            <p:ph type="title"/>
          </p:nvPr>
        </p:nvSpPr>
        <p:spPr/>
        <p:txBody>
          <a:bodyPr/>
          <a:lstStyle/>
          <a:p>
            <a:r>
              <a:rPr lang="en-GB" dirty="0"/>
              <a:t>End-game solutions</a:t>
            </a:r>
          </a:p>
        </p:txBody>
      </p:sp>
      <p:sp>
        <p:nvSpPr>
          <p:cNvPr id="4" name="Date Placeholder 3">
            <a:extLst>
              <a:ext uri="{FF2B5EF4-FFF2-40B4-BE49-F238E27FC236}">
                <a16:creationId xmlns:a16="http://schemas.microsoft.com/office/drawing/2014/main" id="{1A2DF2FB-A40E-A0B8-51F9-3451A329BBC2}"/>
              </a:ext>
            </a:extLst>
          </p:cNvPr>
          <p:cNvSpPr>
            <a:spLocks noGrp="1"/>
          </p:cNvSpPr>
          <p:nvPr>
            <p:ph type="dt" sz="half" idx="10"/>
          </p:nvPr>
        </p:nvSpPr>
        <p:spPr/>
        <p:txBody>
          <a:bodyPr/>
          <a:lstStyle/>
          <a:p>
            <a:fld id="{BC1242CF-12C1-4411-B532-E91306108269}" type="datetime4">
              <a:rPr lang="en-GB" smtClean="0"/>
              <a:pPr/>
              <a:t>04 September 2025</a:t>
            </a:fld>
            <a:endParaRPr lang="en-GB"/>
          </a:p>
        </p:txBody>
      </p:sp>
      <p:sp>
        <p:nvSpPr>
          <p:cNvPr id="5" name="Slide Number Placeholder 4">
            <a:extLst>
              <a:ext uri="{FF2B5EF4-FFF2-40B4-BE49-F238E27FC236}">
                <a16:creationId xmlns:a16="http://schemas.microsoft.com/office/drawing/2014/main" id="{77D8F55E-425E-24D5-75F3-C25B2F9146E9}"/>
              </a:ext>
            </a:extLst>
          </p:cNvPr>
          <p:cNvSpPr>
            <a:spLocks noGrp="1"/>
          </p:cNvSpPr>
          <p:nvPr>
            <p:ph type="sldNum" sz="quarter" idx="12"/>
          </p:nvPr>
        </p:nvSpPr>
        <p:spPr/>
        <p:txBody>
          <a:bodyPr/>
          <a:lstStyle/>
          <a:p>
            <a:fld id="{FE8DA6AF-1811-4E27-A96F-54109F1D0275}" type="slidenum">
              <a:rPr lang="en-GB" smtClean="0"/>
              <a:pPr/>
              <a:t>4</a:t>
            </a:fld>
            <a:endParaRPr lang="en-GB"/>
          </a:p>
        </p:txBody>
      </p:sp>
      <p:sp>
        <p:nvSpPr>
          <p:cNvPr id="7" name="Rectangle: Rounded Corners 6">
            <a:extLst>
              <a:ext uri="{FF2B5EF4-FFF2-40B4-BE49-F238E27FC236}">
                <a16:creationId xmlns:a16="http://schemas.microsoft.com/office/drawing/2014/main" id="{54479954-DCEA-9D66-1FD0-CB0595F6914B}"/>
              </a:ext>
            </a:extLst>
          </p:cNvPr>
          <p:cNvSpPr/>
          <p:nvPr/>
        </p:nvSpPr>
        <p:spPr>
          <a:xfrm>
            <a:off x="4286034" y="1412776"/>
            <a:ext cx="3193201" cy="909190"/>
          </a:xfrm>
          <a:prstGeom prst="roundRect">
            <a:avLst/>
          </a:prstGeom>
          <a:gradFill flip="none" rotWithShape="1">
            <a:gsLst>
              <a:gs pos="0">
                <a:schemeClr val="accent3"/>
              </a:gs>
              <a:gs pos="100000">
                <a:schemeClr val="accent4"/>
              </a:gs>
            </a:gsLst>
            <a:lin ang="0" scaled="1"/>
            <a:tileRect/>
          </a:gradFill>
          <a:ln>
            <a:noFill/>
          </a:ln>
          <a:effectLst>
            <a:outerShdw blurRad="63500" dist="50800" dir="5400000" algn="t" rotWithShape="0">
              <a:prstClr val="black">
                <a:alpha val="16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bg2"/>
                </a:solidFill>
              </a:rPr>
              <a:t>Buy-out</a:t>
            </a:r>
          </a:p>
        </p:txBody>
      </p:sp>
      <p:sp>
        <p:nvSpPr>
          <p:cNvPr id="8" name="Rectangle: Rounded Corners 7">
            <a:extLst>
              <a:ext uri="{FF2B5EF4-FFF2-40B4-BE49-F238E27FC236}">
                <a16:creationId xmlns:a16="http://schemas.microsoft.com/office/drawing/2014/main" id="{D6EDE3F9-02EA-885F-5BEB-267C0091FF86}"/>
              </a:ext>
            </a:extLst>
          </p:cNvPr>
          <p:cNvSpPr/>
          <p:nvPr/>
        </p:nvSpPr>
        <p:spPr>
          <a:xfrm>
            <a:off x="7969893" y="1412776"/>
            <a:ext cx="3193201" cy="909190"/>
          </a:xfrm>
          <a:prstGeom prst="roundRect">
            <a:avLst/>
          </a:prstGeom>
          <a:gradFill flip="none" rotWithShape="1">
            <a:gsLst>
              <a:gs pos="0">
                <a:schemeClr val="accent3"/>
              </a:gs>
              <a:gs pos="100000">
                <a:schemeClr val="accent4"/>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2"/>
                </a:solidFill>
              </a:rPr>
              <a:t>Superfund </a:t>
            </a:r>
          </a:p>
        </p:txBody>
      </p:sp>
      <p:sp>
        <p:nvSpPr>
          <p:cNvPr id="9" name="Rectangle: Rounded Corners 8">
            <a:extLst>
              <a:ext uri="{FF2B5EF4-FFF2-40B4-BE49-F238E27FC236}">
                <a16:creationId xmlns:a16="http://schemas.microsoft.com/office/drawing/2014/main" id="{7DB805DA-71CE-9532-EB85-BC927F90C2AD}"/>
              </a:ext>
            </a:extLst>
          </p:cNvPr>
          <p:cNvSpPr/>
          <p:nvPr/>
        </p:nvSpPr>
        <p:spPr>
          <a:xfrm>
            <a:off x="551385" y="1412776"/>
            <a:ext cx="3193201" cy="909190"/>
          </a:xfrm>
          <a:prstGeom prst="roundRect">
            <a:avLst/>
          </a:prstGeom>
          <a:gradFill flip="none" rotWithShape="1">
            <a:gsLst>
              <a:gs pos="0">
                <a:schemeClr val="accent3"/>
              </a:gs>
              <a:gs pos="100000">
                <a:srgbClr val="8076CF"/>
              </a:gs>
            </a:gsLst>
            <a:lin ang="0" scaled="1"/>
            <a:tileRect/>
          </a:gradFill>
          <a:ln>
            <a:noFill/>
          </a:ln>
          <a:effectLst>
            <a:outerShdw blurRad="63500" dist="50800" dir="5400000" algn="t" rotWithShape="0">
              <a:prstClr val="black">
                <a:alpha val="16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2"/>
                </a:solidFill>
              </a:rPr>
              <a:t>Run-on </a:t>
            </a:r>
          </a:p>
        </p:txBody>
      </p:sp>
      <p:sp>
        <p:nvSpPr>
          <p:cNvPr id="10" name="TextBox 9">
            <a:extLst>
              <a:ext uri="{FF2B5EF4-FFF2-40B4-BE49-F238E27FC236}">
                <a16:creationId xmlns:a16="http://schemas.microsoft.com/office/drawing/2014/main" id="{59C3A18B-7001-8125-3207-55E3B3EBD1DA}"/>
              </a:ext>
            </a:extLst>
          </p:cNvPr>
          <p:cNvSpPr txBox="1"/>
          <p:nvPr/>
        </p:nvSpPr>
        <p:spPr>
          <a:xfrm>
            <a:off x="551384" y="2522439"/>
            <a:ext cx="3193201" cy="3123932"/>
          </a:xfrm>
          <a:prstGeom prst="rect">
            <a:avLst/>
          </a:prstGeom>
          <a:noFill/>
        </p:spPr>
        <p:txBody>
          <a:bodyPr wrap="square" rtlCol="0">
            <a:spAutoFit/>
          </a:bodyPr>
          <a:lstStyle/>
          <a:p>
            <a:pPr algn="ctr">
              <a:spcAft>
                <a:spcPts val="600"/>
              </a:spcAft>
            </a:pPr>
            <a:r>
              <a:rPr lang="en-GB" sz="1600" b="1" dirty="0">
                <a:sym typeface="Wingdings" panose="05000000000000000000" pitchFamily="2" charset="2"/>
              </a:rPr>
              <a:t>A decision to keep going, rather than a destination</a:t>
            </a:r>
          </a:p>
          <a:p>
            <a:pPr algn="ctr">
              <a:spcAft>
                <a:spcPts val="600"/>
              </a:spcAft>
            </a:pPr>
            <a:endParaRPr lang="en-GB" sz="1400" dirty="0">
              <a:highlight>
                <a:srgbClr val="FFFF00"/>
              </a:highlight>
              <a:sym typeface="Wingdings" panose="05000000000000000000" pitchFamily="2" charset="2"/>
            </a:endParaRPr>
          </a:p>
          <a:p>
            <a:pPr marL="285750" marR="0" lvl="0" indent="-285750" algn="l" defTabSz="914400" rtl="0" eaLnBrk="1" fontAlgn="auto" latinLnBrk="0" hangingPunct="1">
              <a:spcAft>
                <a:spcPts val="600"/>
              </a:spcAft>
              <a:buClr>
                <a:schemeClr val="tx1"/>
              </a:buClr>
              <a:buSzTx/>
              <a:buFont typeface="Arial" panose="020B0604020202020204" pitchFamily="34" charset="0"/>
              <a:buChar char="•"/>
              <a:tabLst/>
              <a:defRPr/>
            </a:pPr>
            <a:r>
              <a:rPr kumimoji="0" lang="en-GB" sz="1400" u="none" strike="noStrike" kern="1200" cap="none" spc="0" normalizeH="0" baseline="0" noProof="0" dirty="0">
                <a:ln>
                  <a:noFill/>
                </a:ln>
                <a:effectLst/>
                <a:uLnTx/>
                <a:uFillTx/>
              </a:rPr>
              <a:t>Continue to pay benefits from the Scheme, running on in a way that means the Scheme is unlikely to need to call on the sponsor.</a:t>
            </a:r>
          </a:p>
          <a:p>
            <a:pPr marL="285750" marR="0" lvl="0" indent="-285750" algn="l" defTabSz="914400" rtl="0" eaLnBrk="1" fontAlgn="auto" latinLnBrk="0" hangingPunct="1">
              <a:spcAft>
                <a:spcPts val="600"/>
              </a:spcAft>
              <a:buClr>
                <a:schemeClr val="tx1"/>
              </a:buClr>
              <a:buSzTx/>
              <a:buFont typeface="Arial" panose="020B0604020202020204" pitchFamily="34" charset="0"/>
              <a:buChar char="•"/>
              <a:tabLst/>
              <a:defRPr/>
            </a:pPr>
            <a:r>
              <a:rPr kumimoji="0" lang="en-GB" sz="1400" u="none" strike="noStrike" kern="1200" cap="none" spc="0" normalizeH="0" baseline="0" noProof="0" dirty="0">
                <a:ln>
                  <a:noFill/>
                </a:ln>
                <a:effectLst/>
                <a:uLnTx/>
                <a:uFillTx/>
              </a:rPr>
              <a:t>Surplus expected to emerge over time. Important to agree measurement and use.</a:t>
            </a:r>
          </a:p>
          <a:p>
            <a:pPr algn="ctr">
              <a:spcAft>
                <a:spcPts val="600"/>
              </a:spcAft>
            </a:pPr>
            <a:endParaRPr lang="en-GB" sz="1400" dirty="0">
              <a:highlight>
                <a:srgbClr val="FFFF00"/>
              </a:highlight>
              <a:sym typeface="Wingdings" panose="05000000000000000000" pitchFamily="2" charset="2"/>
            </a:endParaRPr>
          </a:p>
          <a:p>
            <a:pPr algn="ctr">
              <a:spcAft>
                <a:spcPts val="600"/>
              </a:spcAft>
            </a:pPr>
            <a:endParaRPr lang="en-GB" sz="1400" dirty="0">
              <a:highlight>
                <a:srgbClr val="FFFF00"/>
              </a:highlight>
              <a:sym typeface="Wingdings" panose="05000000000000000000" pitchFamily="2" charset="2"/>
            </a:endParaRPr>
          </a:p>
        </p:txBody>
      </p:sp>
      <p:sp>
        <p:nvSpPr>
          <p:cNvPr id="11" name="TextBox 10">
            <a:extLst>
              <a:ext uri="{FF2B5EF4-FFF2-40B4-BE49-F238E27FC236}">
                <a16:creationId xmlns:a16="http://schemas.microsoft.com/office/drawing/2014/main" id="{4775CD14-D6BF-444B-76CA-F387BB30755C}"/>
              </a:ext>
            </a:extLst>
          </p:cNvPr>
          <p:cNvSpPr txBox="1"/>
          <p:nvPr/>
        </p:nvSpPr>
        <p:spPr>
          <a:xfrm>
            <a:off x="7998275" y="2522439"/>
            <a:ext cx="3193201" cy="3462486"/>
          </a:xfrm>
          <a:prstGeom prst="rect">
            <a:avLst/>
          </a:prstGeom>
          <a:noFill/>
        </p:spPr>
        <p:txBody>
          <a:bodyPr wrap="square" rtlCol="0">
            <a:spAutoFit/>
          </a:bodyPr>
          <a:lstStyle/>
          <a:p>
            <a:pPr marR="0" lvl="0" algn="ctr" defTabSz="995507" rtl="0" eaLnBrk="1" fontAlgn="auto" latinLnBrk="0" hangingPunct="1">
              <a:spcAft>
                <a:spcPts val="600"/>
              </a:spcAft>
              <a:buClrTx/>
              <a:buSzTx/>
              <a:tabLst/>
              <a:defRPr/>
            </a:pPr>
            <a:r>
              <a:rPr lang="en-GB" sz="1600" b="1" dirty="0">
                <a:latin typeface="Arial" panose="020B0604020202020204" pitchFamily="34" charset="0"/>
                <a:cs typeface="Arial" panose="020B0604020202020204" pitchFamily="34" charset="0"/>
              </a:rPr>
              <a:t>Settlement </a:t>
            </a:r>
          </a:p>
          <a:p>
            <a:pPr algn="ctr">
              <a:spcAft>
                <a:spcPts val="600"/>
              </a:spcAft>
            </a:pPr>
            <a:endParaRPr lang="en-GB" sz="1200" dirty="0">
              <a:sym typeface="Wingdings" panose="05000000000000000000" pitchFamily="2" charset="2"/>
            </a:endParaRPr>
          </a:p>
          <a:p>
            <a:pPr marL="284400" marR="0" lvl="0" indent="-284400" algn="l" defTabSz="995507" rtl="0" eaLnBrk="1" fontAlgn="auto" latinLnBrk="0" hangingPunct="1">
              <a:spcAft>
                <a:spcPts val="6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The Scheme’s assets and liabilities are transferred to a DB </a:t>
            </a:r>
            <a:r>
              <a:rPr lang="en-GB" sz="1400" dirty="0">
                <a:latin typeface="Arial" panose="020B0604020202020204" pitchFamily="34" charset="0"/>
                <a:cs typeface="Arial" panose="020B0604020202020204" pitchFamily="34" charset="0"/>
              </a:rPr>
              <a:t>arrangement.</a:t>
            </a:r>
          </a:p>
          <a:p>
            <a:pPr marL="284400" marR="0" lvl="0" indent="-284400" algn="l" defTabSz="995507" rtl="0" eaLnBrk="1" fontAlgn="auto" latinLnBrk="0" hangingPunct="1">
              <a:spcAft>
                <a:spcPts val="6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Third party capital replaces sponsor covenant; third party backers put up a fixed amount of capital and anticipate a return (either at buy-out or over time) if downside risks don’t materialise. </a:t>
            </a:r>
          </a:p>
          <a:p>
            <a:pPr marL="284400" marR="0" lvl="0" indent="-284400" algn="l" defTabSz="995507" rtl="0" eaLnBrk="1" fontAlgn="auto" latinLnBrk="0" hangingPunct="1">
              <a:spcAft>
                <a:spcPts val="6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455560"/>
                </a:solidFill>
                <a:effectLst/>
                <a:uLnTx/>
                <a:uFillTx/>
                <a:latin typeface="+mn-lt"/>
                <a:ea typeface="+mn-ea"/>
                <a:cs typeface="Times New Roman" panose="02020603050405020304" pitchFamily="18" charset="0"/>
              </a:rPr>
              <a:t>Lower security and cost vs buy-out. </a:t>
            </a:r>
          </a:p>
          <a:p>
            <a:pPr algn="ctr">
              <a:spcAft>
                <a:spcPts val="600"/>
              </a:spcAft>
            </a:pPr>
            <a:endParaRPr lang="en-GB" sz="1400" dirty="0"/>
          </a:p>
        </p:txBody>
      </p:sp>
      <p:sp>
        <p:nvSpPr>
          <p:cNvPr id="12" name="TextBox 11">
            <a:extLst>
              <a:ext uri="{FF2B5EF4-FFF2-40B4-BE49-F238E27FC236}">
                <a16:creationId xmlns:a16="http://schemas.microsoft.com/office/drawing/2014/main" id="{B47455C9-B22B-7081-19FD-6AFF244E77B0}"/>
              </a:ext>
            </a:extLst>
          </p:cNvPr>
          <p:cNvSpPr txBox="1"/>
          <p:nvPr/>
        </p:nvSpPr>
        <p:spPr>
          <a:xfrm>
            <a:off x="4263623" y="2522439"/>
            <a:ext cx="3110910" cy="3416320"/>
          </a:xfrm>
          <a:prstGeom prst="rect">
            <a:avLst/>
          </a:prstGeom>
          <a:noFill/>
        </p:spPr>
        <p:txBody>
          <a:bodyPr wrap="square" rtlCol="0">
            <a:spAutoFit/>
          </a:bodyPr>
          <a:lstStyle/>
          <a:p>
            <a:pPr marR="0" lvl="0" algn="ctr" defTabSz="995507" rtl="0" eaLnBrk="1" fontAlgn="auto" latinLnBrk="0" hangingPunct="1">
              <a:spcAft>
                <a:spcPts val="600"/>
              </a:spcAft>
              <a:buClrTx/>
              <a:buSzTx/>
              <a:tabLst/>
              <a:defRPr/>
            </a:pPr>
            <a:r>
              <a:rPr lang="en-GB" sz="1600" b="1" dirty="0">
                <a:latin typeface="Arial" panose="020B0604020202020204" pitchFamily="34" charset="0"/>
                <a:cs typeface="Arial" panose="020B0604020202020204" pitchFamily="34" charset="0"/>
              </a:rPr>
              <a:t>Settlement </a:t>
            </a:r>
          </a:p>
          <a:p>
            <a:pPr marL="285750" marR="0" lvl="0" indent="-285750" algn="l" defTabSz="995507" rtl="0" eaLnBrk="1" fontAlgn="auto" latinLnBrk="0" hangingPunct="1">
              <a:spcAft>
                <a:spcPts val="600"/>
              </a:spcAft>
              <a:buClrTx/>
              <a:buSzTx/>
              <a:buFont typeface="Arial" panose="020B0604020202020204" pitchFamily="34" charset="0"/>
              <a:buChar char="•"/>
              <a:tabLst/>
              <a:defRPr/>
            </a:pPr>
            <a:endParaRPr lang="en-GB" sz="1400" dirty="0">
              <a:latin typeface="Arial" panose="020B0604020202020204" pitchFamily="34" charset="0"/>
              <a:cs typeface="Arial" panose="020B0604020202020204" pitchFamily="34" charset="0"/>
            </a:endParaRPr>
          </a:p>
          <a:p>
            <a:pPr marL="285750" marR="0" lvl="0" indent="-285750" algn="l" defTabSz="995507" rtl="0" eaLnBrk="1" fontAlgn="auto" latinLnBrk="0" hangingPunct="1">
              <a:spcAft>
                <a:spcPts val="600"/>
              </a:spcAft>
              <a:buClrTx/>
              <a:buSzTx/>
              <a:buFont typeface="Arial" panose="020B0604020202020204" pitchFamily="34" charset="0"/>
              <a:buChar char="•"/>
              <a:tabLst/>
              <a:defRPr/>
            </a:pPr>
            <a:r>
              <a:rPr lang="en-GB" sz="1400" dirty="0">
                <a:latin typeface="Arial" panose="020B0604020202020204" pitchFamily="34" charset="0"/>
                <a:cs typeface="Arial" panose="020B0604020202020204" pitchFamily="34" charset="0"/>
              </a:rPr>
              <a:t>Scheme pays a premium in exchange for a bulk annuity policy. </a:t>
            </a:r>
          </a:p>
          <a:p>
            <a:pPr marL="285750" marR="0" lvl="0" indent="-285750" algn="l" defTabSz="995507" rtl="0" eaLnBrk="1" fontAlgn="auto" latinLnBrk="0" hangingPunct="1">
              <a:spcAft>
                <a:spcPts val="600"/>
              </a:spcAft>
              <a:buClrTx/>
              <a:buSzTx/>
              <a:buFont typeface="Arial" panose="020B0604020202020204" pitchFamily="34" charset="0"/>
              <a:buChar char="•"/>
              <a:tabLst/>
              <a:defRPr/>
            </a:pPr>
            <a:r>
              <a:rPr lang="en-GB" sz="1400" dirty="0">
                <a:latin typeface="Arial" panose="020B0604020202020204" pitchFamily="34" charset="0"/>
                <a:cs typeface="Arial" panose="020B0604020202020204" pitchFamily="34" charset="0"/>
              </a:rPr>
              <a:t>Transfer legal responsibility for paying members’ benefits to the insurer by converting the bulk annuity policy (“buy-in”) to individual member policies (“buy-out”). </a:t>
            </a:r>
          </a:p>
          <a:p>
            <a:pPr marL="285750" marR="0" lvl="0" indent="-285750" algn="l" defTabSz="995507" rtl="0" eaLnBrk="1" fontAlgn="auto" latinLnBrk="0" hangingPunct="1">
              <a:spcAft>
                <a:spcPts val="600"/>
              </a:spcAft>
              <a:buClrTx/>
              <a:buSzTx/>
              <a:buFont typeface="Arial" panose="020B0604020202020204" pitchFamily="34" charset="0"/>
              <a:buChar char="•"/>
              <a:tabLst/>
              <a:defRPr/>
            </a:pPr>
            <a:r>
              <a:rPr lang="en-GB" sz="1400" dirty="0">
                <a:latin typeface="Arial" panose="020B0604020202020204" pitchFamily="34" charset="0"/>
                <a:cs typeface="Arial" panose="020B0604020202020204" pitchFamily="34" charset="0"/>
              </a:rPr>
              <a:t>The Company’s balance sheet liability to the Scheme is removed.</a:t>
            </a:r>
          </a:p>
        </p:txBody>
      </p:sp>
      <p:sp>
        <p:nvSpPr>
          <p:cNvPr id="13" name="TextBox 12">
            <a:extLst>
              <a:ext uri="{FF2B5EF4-FFF2-40B4-BE49-F238E27FC236}">
                <a16:creationId xmlns:a16="http://schemas.microsoft.com/office/drawing/2014/main" id="{234B12C3-E3E4-62F6-1DBE-187CFE25A3DD}"/>
              </a:ext>
            </a:extLst>
          </p:cNvPr>
          <p:cNvSpPr txBox="1"/>
          <p:nvPr/>
        </p:nvSpPr>
        <p:spPr>
          <a:xfrm>
            <a:off x="4151784" y="1268760"/>
            <a:ext cx="3455563" cy="4896544"/>
          </a:xfrm>
          <a:prstGeom prst="rect">
            <a:avLst/>
          </a:prstGeom>
          <a:noFill/>
          <a:ln w="19050">
            <a:solidFill>
              <a:srgbClr val="4096B8"/>
            </a:solidFill>
          </a:ln>
        </p:spPr>
        <p:txBody>
          <a:bodyPr wrap="square" rtlCol="0">
            <a:spAutoFit/>
          </a:bodyPr>
          <a:lstStyle/>
          <a:p>
            <a:endParaRPr lang="en-GB" dirty="0"/>
          </a:p>
        </p:txBody>
      </p:sp>
      <p:pic>
        <p:nvPicPr>
          <p:cNvPr id="3" name="Picture 2">
            <a:extLst>
              <a:ext uri="{FF2B5EF4-FFF2-40B4-BE49-F238E27FC236}">
                <a16:creationId xmlns:a16="http://schemas.microsoft.com/office/drawing/2014/main" id="{CD278B05-3A38-3404-0E8A-DFD801ECAF00}"/>
              </a:ext>
            </a:extLst>
          </p:cNvPr>
          <p:cNvPicPr>
            <a:picLocks noChangeAspect="1"/>
          </p:cNvPicPr>
          <p:nvPr/>
        </p:nvPicPr>
        <p:blipFill>
          <a:blip r:embed="rId2"/>
          <a:stretch>
            <a:fillRect/>
          </a:stretch>
        </p:blipFill>
        <p:spPr>
          <a:xfrm>
            <a:off x="8274269" y="6021288"/>
            <a:ext cx="1546006" cy="185837"/>
          </a:xfrm>
          <a:prstGeom prst="rect">
            <a:avLst/>
          </a:prstGeom>
        </p:spPr>
      </p:pic>
    </p:spTree>
    <p:extLst>
      <p:ext uri="{BB962C8B-B14F-4D97-AF65-F5344CB8AC3E}">
        <p14:creationId xmlns:p14="http://schemas.microsoft.com/office/powerpoint/2010/main" val="4043553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0DF87-06C5-FFD3-392A-7A6A1E4E1FBC}"/>
              </a:ext>
            </a:extLst>
          </p:cNvPr>
          <p:cNvSpPr>
            <a:spLocks noGrp="1"/>
          </p:cNvSpPr>
          <p:nvPr>
            <p:ph type="title"/>
          </p:nvPr>
        </p:nvSpPr>
        <p:spPr/>
        <p:txBody>
          <a:bodyPr/>
          <a:lstStyle/>
          <a:p>
            <a:r>
              <a:rPr lang="en-GB" dirty="0"/>
              <a:t>What is a buy-in?</a:t>
            </a:r>
          </a:p>
        </p:txBody>
      </p:sp>
      <p:sp>
        <p:nvSpPr>
          <p:cNvPr id="3" name="Content Placeholder 2">
            <a:extLst>
              <a:ext uri="{FF2B5EF4-FFF2-40B4-BE49-F238E27FC236}">
                <a16:creationId xmlns:a16="http://schemas.microsoft.com/office/drawing/2014/main" id="{26312796-198A-759A-F533-D694C55313FC}"/>
              </a:ext>
            </a:extLst>
          </p:cNvPr>
          <p:cNvSpPr>
            <a:spLocks noGrp="1"/>
          </p:cNvSpPr>
          <p:nvPr>
            <p:ph idx="1"/>
          </p:nvPr>
        </p:nvSpPr>
        <p:spPr>
          <a:xfrm>
            <a:off x="527055" y="3212976"/>
            <a:ext cx="11055349" cy="2912616"/>
          </a:xfrm>
        </p:spPr>
        <p:txBody>
          <a:bodyPr/>
          <a:lstStyle/>
          <a:p>
            <a:r>
              <a:rPr lang="en-GB" sz="1400" dirty="0"/>
              <a:t>A buy-in is a bulk annuity policy (a trustee investment) that provides an income based on an agreed data file and benefit specification which is designed to match the agreed benefit payments of the insured members. As the income from the insurer is based on payments due to these members, regardless of experience (actual longevity, inflation, etc.), a buy-in passes financial, longevity and other demographic risks to the insurer.​</a:t>
            </a:r>
          </a:p>
          <a:p>
            <a:r>
              <a:rPr lang="en-GB" sz="1400" dirty="0"/>
              <a:t>The buy-in policy is a one-way pension scheme investment (i.e. it can’t be undone) so the Scheme cannot change its mind in the future and take the assets back from the insurer in order to manage the risks itself. ​</a:t>
            </a:r>
          </a:p>
          <a:p>
            <a:r>
              <a:rPr lang="en-GB" sz="1400" dirty="0"/>
              <a:t>The Scheme remains exposed to the risk that the insurer does not meet its obligations under the insurance policy and pay benefits when they fall due. The Scheme is reliant on the insurer to calculate and make payments when due. ​</a:t>
            </a:r>
          </a:p>
        </p:txBody>
      </p:sp>
      <p:sp>
        <p:nvSpPr>
          <p:cNvPr id="4" name="Date Placeholder 3">
            <a:extLst>
              <a:ext uri="{FF2B5EF4-FFF2-40B4-BE49-F238E27FC236}">
                <a16:creationId xmlns:a16="http://schemas.microsoft.com/office/drawing/2014/main" id="{8B0DFC57-48DC-01AE-D021-DEAF0A93FFBC}"/>
              </a:ext>
            </a:extLst>
          </p:cNvPr>
          <p:cNvSpPr>
            <a:spLocks noGrp="1"/>
          </p:cNvSpPr>
          <p:nvPr>
            <p:ph type="dt" sz="half" idx="10"/>
          </p:nvPr>
        </p:nvSpPr>
        <p:spPr/>
        <p:txBody>
          <a:bodyPr/>
          <a:lstStyle/>
          <a:p>
            <a:fld id="{BC1242CF-12C1-4411-B532-E91306108269}" type="datetime4">
              <a:rPr lang="en-GB" smtClean="0"/>
              <a:pPr/>
              <a:t>04 September 2025</a:t>
            </a:fld>
            <a:endParaRPr lang="en-GB"/>
          </a:p>
        </p:txBody>
      </p:sp>
      <p:sp>
        <p:nvSpPr>
          <p:cNvPr id="5" name="Slide Number Placeholder 4">
            <a:extLst>
              <a:ext uri="{FF2B5EF4-FFF2-40B4-BE49-F238E27FC236}">
                <a16:creationId xmlns:a16="http://schemas.microsoft.com/office/drawing/2014/main" id="{19EF8073-A9C3-C4D1-7B99-2232C4DA9E8B}"/>
              </a:ext>
            </a:extLst>
          </p:cNvPr>
          <p:cNvSpPr>
            <a:spLocks noGrp="1"/>
          </p:cNvSpPr>
          <p:nvPr>
            <p:ph type="sldNum" sz="quarter" idx="12"/>
          </p:nvPr>
        </p:nvSpPr>
        <p:spPr/>
        <p:txBody>
          <a:bodyPr/>
          <a:lstStyle/>
          <a:p>
            <a:fld id="{FE8DA6AF-1811-4E27-A96F-54109F1D0275}" type="slidenum">
              <a:rPr lang="en-GB" smtClean="0"/>
              <a:pPr/>
              <a:t>5</a:t>
            </a:fld>
            <a:endParaRPr lang="en-GB"/>
          </a:p>
        </p:txBody>
      </p:sp>
      <p:pic>
        <p:nvPicPr>
          <p:cNvPr id="6" name="Picture 5">
            <a:extLst>
              <a:ext uri="{FF2B5EF4-FFF2-40B4-BE49-F238E27FC236}">
                <a16:creationId xmlns:a16="http://schemas.microsoft.com/office/drawing/2014/main" id="{07B576F7-9241-04A3-906A-EFA2059EDC83}"/>
              </a:ext>
            </a:extLst>
          </p:cNvPr>
          <p:cNvPicPr>
            <a:picLocks noChangeAspect="1"/>
          </p:cNvPicPr>
          <p:nvPr/>
        </p:nvPicPr>
        <p:blipFill>
          <a:blip r:embed="rId2"/>
          <a:stretch>
            <a:fillRect/>
          </a:stretch>
        </p:blipFill>
        <p:spPr>
          <a:xfrm>
            <a:off x="8274269" y="6021288"/>
            <a:ext cx="1546006" cy="185837"/>
          </a:xfrm>
          <a:prstGeom prst="rect">
            <a:avLst/>
          </a:prstGeom>
        </p:spPr>
      </p:pic>
      <p:sp>
        <p:nvSpPr>
          <p:cNvPr id="8" name="Rectangle 7">
            <a:extLst>
              <a:ext uri="{FF2B5EF4-FFF2-40B4-BE49-F238E27FC236}">
                <a16:creationId xmlns:a16="http://schemas.microsoft.com/office/drawing/2014/main" id="{540A278F-4FD4-ECCA-DDC0-105FA3BFBD22}"/>
              </a:ext>
            </a:extLst>
          </p:cNvPr>
          <p:cNvSpPr/>
          <p:nvPr/>
        </p:nvSpPr>
        <p:spPr>
          <a:xfrm>
            <a:off x="6119877" y="1069517"/>
            <a:ext cx="3735091" cy="519394"/>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44546A"/>
                </a:solidFill>
                <a:effectLst/>
                <a:uLnTx/>
                <a:uFillTx/>
                <a:latin typeface="Arial"/>
                <a:ea typeface="+mn-ea"/>
                <a:cs typeface="+mn-cs"/>
              </a:rPr>
              <a:t>INSURED MEMBERS</a:t>
            </a:r>
          </a:p>
        </p:txBody>
      </p:sp>
      <p:sp>
        <p:nvSpPr>
          <p:cNvPr id="9" name="Rectangle 8">
            <a:extLst>
              <a:ext uri="{FF2B5EF4-FFF2-40B4-BE49-F238E27FC236}">
                <a16:creationId xmlns:a16="http://schemas.microsoft.com/office/drawing/2014/main" id="{6BDEC3EF-688D-FE9A-782B-A88666DC3B0D}"/>
              </a:ext>
            </a:extLst>
          </p:cNvPr>
          <p:cNvSpPr/>
          <p:nvPr/>
        </p:nvSpPr>
        <p:spPr>
          <a:xfrm>
            <a:off x="6119877" y="2285831"/>
            <a:ext cx="3735091" cy="369333"/>
          </a:xfrm>
          <a:prstGeom prst="rect">
            <a:avLst/>
          </a:prstGeom>
          <a:noFill/>
          <a:ln w="2857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defPPr>
              <a:defRPr lang="en-US"/>
            </a:defPPr>
            <a:lvl1pPr marL="0" algn="l" defTabSz="914400" rtl="0" eaLnBrk="1" latinLnBrk="0" hangingPunct="1">
              <a:defRPr sz="1800" kern="1200">
                <a:solidFill>
                  <a:schemeClr val="accent4"/>
                </a:solidFill>
                <a:latin typeface="+mn-lt"/>
                <a:ea typeface="+mn-ea"/>
                <a:cs typeface="+mn-cs"/>
              </a:defRPr>
            </a:lvl1pPr>
            <a:lvl2pPr marL="457200" algn="l" defTabSz="914400" rtl="0" eaLnBrk="1" latinLnBrk="0" hangingPunct="1">
              <a:defRPr sz="1800" kern="1200">
                <a:solidFill>
                  <a:schemeClr val="accent4"/>
                </a:solidFill>
                <a:latin typeface="+mn-lt"/>
                <a:ea typeface="+mn-ea"/>
                <a:cs typeface="+mn-cs"/>
              </a:defRPr>
            </a:lvl2pPr>
            <a:lvl3pPr marL="914400" algn="l" defTabSz="914400" rtl="0" eaLnBrk="1" latinLnBrk="0" hangingPunct="1">
              <a:defRPr sz="1800" kern="1200">
                <a:solidFill>
                  <a:schemeClr val="accent4"/>
                </a:solidFill>
                <a:latin typeface="+mn-lt"/>
                <a:ea typeface="+mn-ea"/>
                <a:cs typeface="+mn-cs"/>
              </a:defRPr>
            </a:lvl3pPr>
            <a:lvl4pPr marL="1371600" algn="l" defTabSz="914400" rtl="0" eaLnBrk="1" latinLnBrk="0" hangingPunct="1">
              <a:defRPr sz="1800" kern="1200">
                <a:solidFill>
                  <a:schemeClr val="accent4"/>
                </a:solidFill>
                <a:latin typeface="+mn-lt"/>
                <a:ea typeface="+mn-ea"/>
                <a:cs typeface="+mn-cs"/>
              </a:defRPr>
            </a:lvl4pPr>
            <a:lvl5pPr marL="1828800" algn="l" defTabSz="914400" rtl="0" eaLnBrk="1" latinLnBrk="0" hangingPunct="1">
              <a:defRPr sz="1800" kern="1200">
                <a:solidFill>
                  <a:schemeClr val="accent4"/>
                </a:solidFill>
                <a:latin typeface="+mn-lt"/>
                <a:ea typeface="+mn-ea"/>
                <a:cs typeface="+mn-cs"/>
              </a:defRPr>
            </a:lvl5pPr>
            <a:lvl6pPr marL="2286000" algn="l" defTabSz="914400" rtl="0" eaLnBrk="1" latinLnBrk="0" hangingPunct="1">
              <a:defRPr sz="1800" kern="1200">
                <a:solidFill>
                  <a:schemeClr val="accent4"/>
                </a:solidFill>
                <a:latin typeface="+mn-lt"/>
                <a:ea typeface="+mn-ea"/>
                <a:cs typeface="+mn-cs"/>
              </a:defRPr>
            </a:lvl6pPr>
            <a:lvl7pPr marL="2743200" algn="l" defTabSz="914400" rtl="0" eaLnBrk="1" latinLnBrk="0" hangingPunct="1">
              <a:defRPr sz="1800" kern="1200">
                <a:solidFill>
                  <a:schemeClr val="accent4"/>
                </a:solidFill>
                <a:latin typeface="+mn-lt"/>
                <a:ea typeface="+mn-ea"/>
                <a:cs typeface="+mn-cs"/>
              </a:defRPr>
            </a:lvl7pPr>
            <a:lvl8pPr marL="3200400" algn="l" defTabSz="914400" rtl="0" eaLnBrk="1" latinLnBrk="0" hangingPunct="1">
              <a:defRPr sz="1800" kern="1200">
                <a:solidFill>
                  <a:schemeClr val="accent4"/>
                </a:solidFill>
                <a:latin typeface="+mn-lt"/>
                <a:ea typeface="+mn-ea"/>
                <a:cs typeface="+mn-cs"/>
              </a:defRPr>
            </a:lvl8pPr>
            <a:lvl9pPr marL="3657600" algn="l" defTabSz="914400" rtl="0" eaLnBrk="1" latinLnBrk="0" hangingPunct="1">
              <a:defRPr sz="1800" kern="1200">
                <a:solidFill>
                  <a:schemeClr val="accent4"/>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44546A"/>
                </a:solidFill>
                <a:effectLst/>
                <a:uLnTx/>
                <a:uFillTx/>
                <a:latin typeface="Arial"/>
                <a:ea typeface="+mn-ea"/>
                <a:cs typeface="+mn-cs"/>
              </a:rPr>
              <a:t>PENSION SCHEME</a:t>
            </a:r>
          </a:p>
        </p:txBody>
      </p:sp>
      <p:sp>
        <p:nvSpPr>
          <p:cNvPr id="10" name="Rectangle 9">
            <a:extLst>
              <a:ext uri="{FF2B5EF4-FFF2-40B4-BE49-F238E27FC236}">
                <a16:creationId xmlns:a16="http://schemas.microsoft.com/office/drawing/2014/main" id="{8C8B6286-F642-625C-80DE-AA4851379254}"/>
              </a:ext>
            </a:extLst>
          </p:cNvPr>
          <p:cNvSpPr/>
          <p:nvPr/>
        </p:nvSpPr>
        <p:spPr>
          <a:xfrm>
            <a:off x="1266750" y="2299255"/>
            <a:ext cx="3735091" cy="369333"/>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44546A"/>
                </a:solidFill>
                <a:effectLst/>
                <a:uLnTx/>
                <a:uFillTx/>
                <a:latin typeface="Arial"/>
                <a:ea typeface="+mn-ea"/>
                <a:cs typeface="+mn-cs"/>
              </a:rPr>
              <a:t>INSURER</a:t>
            </a:r>
          </a:p>
        </p:txBody>
      </p:sp>
      <p:cxnSp>
        <p:nvCxnSpPr>
          <p:cNvPr id="11" name="Straight Arrow Connector 10">
            <a:extLst>
              <a:ext uri="{FF2B5EF4-FFF2-40B4-BE49-F238E27FC236}">
                <a16:creationId xmlns:a16="http://schemas.microsoft.com/office/drawing/2014/main" id="{7DFD74FF-9301-2B86-78A1-80EF530B0BAA}"/>
              </a:ext>
            </a:extLst>
          </p:cNvPr>
          <p:cNvCxnSpPr>
            <a:cxnSpLocks/>
          </p:cNvCxnSpPr>
          <p:nvPr/>
        </p:nvCxnSpPr>
        <p:spPr>
          <a:xfrm>
            <a:off x="5135132" y="2356347"/>
            <a:ext cx="897109" cy="0"/>
          </a:xfrm>
          <a:prstGeom prst="straightConnector1">
            <a:avLst/>
          </a:prstGeom>
          <a:ln w="25400">
            <a:solidFill>
              <a:schemeClr val="accent3"/>
            </a:solidFill>
            <a:headEnd type="none"/>
            <a:tailEnd type="arrow" w="lg"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165438C-9BB3-5407-12F3-A24C3793B0ED}"/>
              </a:ext>
            </a:extLst>
          </p:cNvPr>
          <p:cNvCxnSpPr>
            <a:cxnSpLocks/>
          </p:cNvCxnSpPr>
          <p:nvPr/>
        </p:nvCxnSpPr>
        <p:spPr>
          <a:xfrm flipV="1">
            <a:off x="7987425" y="1594619"/>
            <a:ext cx="0" cy="612000"/>
          </a:xfrm>
          <a:prstGeom prst="straightConnector1">
            <a:avLst/>
          </a:prstGeom>
          <a:ln w="25400">
            <a:solidFill>
              <a:schemeClr val="accent3"/>
            </a:solidFill>
            <a:headEnd type="none"/>
            <a:tailEnd type="arrow" w="lg" len="med"/>
          </a:ln>
        </p:spPr>
        <p:style>
          <a:lnRef idx="1">
            <a:schemeClr val="accent1"/>
          </a:lnRef>
          <a:fillRef idx="0">
            <a:schemeClr val="accent1"/>
          </a:fillRef>
          <a:effectRef idx="0">
            <a:schemeClr val="accent1"/>
          </a:effectRef>
          <a:fontRef idx="minor">
            <a:schemeClr val="tx1"/>
          </a:fontRef>
        </p:style>
      </p:cxnSp>
      <p:sp>
        <p:nvSpPr>
          <p:cNvPr id="13" name="TextBox 10">
            <a:extLst>
              <a:ext uri="{FF2B5EF4-FFF2-40B4-BE49-F238E27FC236}">
                <a16:creationId xmlns:a16="http://schemas.microsoft.com/office/drawing/2014/main" id="{35AAEE86-D4A3-F865-AB36-57B66191D2D0}"/>
              </a:ext>
            </a:extLst>
          </p:cNvPr>
          <p:cNvSpPr txBox="1"/>
          <p:nvPr/>
        </p:nvSpPr>
        <p:spPr>
          <a:xfrm>
            <a:off x="4431495" y="2791961"/>
            <a:ext cx="2271562"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a:ln>
                  <a:noFill/>
                </a:ln>
                <a:solidFill>
                  <a:srgbClr val="44546A"/>
                </a:solidFill>
                <a:effectLst/>
                <a:uLnTx/>
                <a:uFillTx/>
                <a:latin typeface="Arial"/>
                <a:ea typeface="+mn-ea"/>
                <a:cs typeface="+mn-cs"/>
              </a:rPr>
              <a:t>One-off premium payment</a:t>
            </a:r>
          </a:p>
        </p:txBody>
      </p:sp>
      <p:cxnSp>
        <p:nvCxnSpPr>
          <p:cNvPr id="14" name="Straight Arrow Connector 13">
            <a:extLst>
              <a:ext uri="{FF2B5EF4-FFF2-40B4-BE49-F238E27FC236}">
                <a16:creationId xmlns:a16="http://schemas.microsoft.com/office/drawing/2014/main" id="{0BA9627C-FCE1-CB68-82A8-BB5373D967F4}"/>
              </a:ext>
            </a:extLst>
          </p:cNvPr>
          <p:cNvCxnSpPr>
            <a:cxnSpLocks/>
          </p:cNvCxnSpPr>
          <p:nvPr/>
        </p:nvCxnSpPr>
        <p:spPr>
          <a:xfrm flipH="1">
            <a:off x="5112304" y="2682003"/>
            <a:ext cx="897109" cy="0"/>
          </a:xfrm>
          <a:prstGeom prst="straightConnector1">
            <a:avLst/>
          </a:prstGeom>
          <a:ln w="25400">
            <a:solidFill>
              <a:schemeClr val="accent1"/>
            </a:solidFill>
            <a:headEnd type="none"/>
            <a:tailEnd type="arrow" w="lg"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C8BD5C3-6225-84B5-F37C-DDEEB2730BEB}"/>
              </a:ext>
            </a:extLst>
          </p:cNvPr>
          <p:cNvCxnSpPr>
            <a:cxnSpLocks/>
          </p:cNvCxnSpPr>
          <p:nvPr/>
        </p:nvCxnSpPr>
        <p:spPr>
          <a:xfrm>
            <a:off x="5628557" y="1798105"/>
            <a:ext cx="2042814" cy="0"/>
          </a:xfrm>
          <a:prstGeom prst="straightConnector1">
            <a:avLst/>
          </a:prstGeom>
          <a:ln w="25400">
            <a:solidFill>
              <a:schemeClr val="accent5"/>
            </a:solidFill>
            <a:headEnd type="none"/>
            <a:tailEnd type="arrow" w="lg" len="med"/>
          </a:ln>
        </p:spPr>
        <p:style>
          <a:lnRef idx="1">
            <a:schemeClr val="accent1"/>
          </a:lnRef>
          <a:fillRef idx="0">
            <a:schemeClr val="accent1"/>
          </a:fillRef>
          <a:effectRef idx="0">
            <a:schemeClr val="accent1"/>
          </a:effectRef>
          <a:fontRef idx="minor">
            <a:schemeClr val="tx1"/>
          </a:fontRef>
        </p:style>
      </p:cxnSp>
      <p:sp>
        <p:nvSpPr>
          <p:cNvPr id="16" name="TextBox 13">
            <a:extLst>
              <a:ext uri="{FF2B5EF4-FFF2-40B4-BE49-F238E27FC236}">
                <a16:creationId xmlns:a16="http://schemas.microsoft.com/office/drawing/2014/main" id="{CCE733BB-F086-40FC-D88C-4F4ABD17EC87}"/>
              </a:ext>
            </a:extLst>
          </p:cNvPr>
          <p:cNvSpPr txBox="1"/>
          <p:nvPr/>
        </p:nvSpPr>
        <p:spPr>
          <a:xfrm>
            <a:off x="4249469" y="1544478"/>
            <a:ext cx="172567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a:ln>
                  <a:noFill/>
                </a:ln>
                <a:solidFill>
                  <a:srgbClr val="44546A"/>
                </a:solidFill>
                <a:effectLst/>
                <a:uLnTx/>
                <a:uFillTx/>
                <a:latin typeface="Arial"/>
                <a:ea typeface="+mn-ea"/>
                <a:cs typeface="+mn-cs"/>
              </a:rPr>
              <a:t>Pension payments</a:t>
            </a:r>
          </a:p>
        </p:txBody>
      </p:sp>
      <p:cxnSp>
        <p:nvCxnSpPr>
          <p:cNvPr id="17" name="Straight Arrow Connector 16">
            <a:extLst>
              <a:ext uri="{FF2B5EF4-FFF2-40B4-BE49-F238E27FC236}">
                <a16:creationId xmlns:a16="http://schemas.microsoft.com/office/drawing/2014/main" id="{99CDBFC9-DF71-1121-2BD4-8EE3615F3CD8}"/>
              </a:ext>
            </a:extLst>
          </p:cNvPr>
          <p:cNvCxnSpPr>
            <a:cxnSpLocks/>
          </p:cNvCxnSpPr>
          <p:nvPr/>
        </p:nvCxnSpPr>
        <p:spPr>
          <a:xfrm>
            <a:off x="5628557" y="1798105"/>
            <a:ext cx="0" cy="438461"/>
          </a:xfrm>
          <a:prstGeom prst="straightConnector1">
            <a:avLst/>
          </a:prstGeom>
          <a:ln w="25400">
            <a:solidFill>
              <a:schemeClr val="accent5"/>
            </a:solidFill>
            <a:headEnd type="none"/>
            <a:tailEnd type="arrow"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8942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99F40-64A7-CA02-702D-A8F3BB2414F8}"/>
              </a:ext>
            </a:extLst>
          </p:cNvPr>
          <p:cNvSpPr>
            <a:spLocks noGrp="1"/>
          </p:cNvSpPr>
          <p:nvPr>
            <p:ph type="title"/>
          </p:nvPr>
        </p:nvSpPr>
        <p:spPr/>
        <p:txBody>
          <a:bodyPr/>
          <a:lstStyle/>
          <a:p>
            <a:r>
              <a:rPr lang="en-GB" dirty="0"/>
              <a:t>Buy-in vs Buy-out</a:t>
            </a:r>
          </a:p>
        </p:txBody>
      </p:sp>
      <p:sp>
        <p:nvSpPr>
          <p:cNvPr id="4" name="Date Placeholder 3">
            <a:extLst>
              <a:ext uri="{FF2B5EF4-FFF2-40B4-BE49-F238E27FC236}">
                <a16:creationId xmlns:a16="http://schemas.microsoft.com/office/drawing/2014/main" id="{04628982-EE37-C16B-B407-991827B46558}"/>
              </a:ext>
            </a:extLst>
          </p:cNvPr>
          <p:cNvSpPr>
            <a:spLocks noGrp="1"/>
          </p:cNvSpPr>
          <p:nvPr>
            <p:ph type="dt" sz="half" idx="10"/>
          </p:nvPr>
        </p:nvSpPr>
        <p:spPr/>
        <p:txBody>
          <a:bodyPr/>
          <a:lstStyle/>
          <a:p>
            <a:fld id="{BC1242CF-12C1-4411-B532-E91306108269}" type="datetime4">
              <a:rPr lang="en-GB" smtClean="0"/>
              <a:pPr/>
              <a:t>04 September 2025</a:t>
            </a:fld>
            <a:endParaRPr lang="en-GB"/>
          </a:p>
        </p:txBody>
      </p:sp>
      <p:sp>
        <p:nvSpPr>
          <p:cNvPr id="5" name="Slide Number Placeholder 4">
            <a:extLst>
              <a:ext uri="{FF2B5EF4-FFF2-40B4-BE49-F238E27FC236}">
                <a16:creationId xmlns:a16="http://schemas.microsoft.com/office/drawing/2014/main" id="{B304051F-6CCF-4B14-744D-C2D8D1C314AC}"/>
              </a:ext>
            </a:extLst>
          </p:cNvPr>
          <p:cNvSpPr>
            <a:spLocks noGrp="1"/>
          </p:cNvSpPr>
          <p:nvPr>
            <p:ph type="sldNum" sz="quarter" idx="12"/>
          </p:nvPr>
        </p:nvSpPr>
        <p:spPr/>
        <p:txBody>
          <a:bodyPr/>
          <a:lstStyle/>
          <a:p>
            <a:fld id="{FE8DA6AF-1811-4E27-A96F-54109F1D0275}" type="slidenum">
              <a:rPr lang="en-GB" smtClean="0"/>
              <a:pPr/>
              <a:t>6</a:t>
            </a:fld>
            <a:endParaRPr lang="en-GB"/>
          </a:p>
        </p:txBody>
      </p:sp>
      <p:sp>
        <p:nvSpPr>
          <p:cNvPr id="7" name="Rectangle 6">
            <a:extLst>
              <a:ext uri="{FF2B5EF4-FFF2-40B4-BE49-F238E27FC236}">
                <a16:creationId xmlns:a16="http://schemas.microsoft.com/office/drawing/2014/main" id="{CD28AAF8-BD3F-D0E8-2CBD-25C3139DBE47}"/>
              </a:ext>
            </a:extLst>
          </p:cNvPr>
          <p:cNvSpPr>
            <a:spLocks/>
          </p:cNvSpPr>
          <p:nvPr/>
        </p:nvSpPr>
        <p:spPr>
          <a:xfrm>
            <a:off x="5872647" y="3249595"/>
            <a:ext cx="5169180" cy="2696915"/>
          </a:xfrm>
          <a:prstGeom prst="rect">
            <a:avLst/>
          </a:prstGeom>
        </p:spPr>
        <p:txBody>
          <a:bodyPr wrap="square" lIns="91440" tIns="45720" rIns="91440" bIns="4572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35890" indent="-135890">
              <a:spcAft>
                <a:spcPts val="544"/>
              </a:spcAft>
              <a:buFont typeface="Arial" panose="020B0604020202020204" pitchFamily="34" charset="0"/>
              <a:buChar char="•"/>
            </a:pPr>
            <a:r>
              <a:rPr lang="en-GB" sz="1300">
                <a:solidFill>
                  <a:srgbClr val="44546A"/>
                </a:solidFill>
                <a:latin typeface="Arial"/>
                <a:cs typeface="Arial"/>
              </a:rPr>
              <a:t>To move to buy-out, the insurance policy would be transferred from the Trustee’s name to individual policies in the members’ names.</a:t>
            </a:r>
            <a:endParaRPr lang="en-US" sz="1300">
              <a:latin typeface="Arial"/>
              <a:cs typeface="Arial"/>
            </a:endParaRPr>
          </a:p>
          <a:p>
            <a:pPr marL="135890" indent="-135890">
              <a:spcAft>
                <a:spcPts val="544"/>
              </a:spcAft>
              <a:buFont typeface="Arial" panose="020B0604020202020204" pitchFamily="34" charset="0"/>
              <a:buChar char="•"/>
            </a:pPr>
            <a:r>
              <a:rPr lang="en-GB" sz="1300">
                <a:solidFill>
                  <a:srgbClr val="44546A"/>
                </a:solidFill>
                <a:latin typeface="Arial"/>
                <a:cs typeface="Arial"/>
              </a:rPr>
              <a:t>The insurer would then take on responsibility for the administration, payment and communication of member benefits.</a:t>
            </a:r>
          </a:p>
          <a:p>
            <a:pPr marL="135890" indent="-135890">
              <a:spcAft>
                <a:spcPts val="477"/>
              </a:spcAft>
              <a:buFont typeface="Arial" panose="020B0604020202020204" pitchFamily="34" charset="0"/>
              <a:buChar char="•"/>
              <a:defRPr/>
            </a:pPr>
            <a:r>
              <a:rPr lang="en-GB" sz="1300">
                <a:solidFill>
                  <a:srgbClr val="44546A"/>
                </a:solidFill>
              </a:rPr>
              <a:t>Buy-in contracts contain provisions covering the move to buy-out including a final adjustment of data/benefits on buy-out (with a true-up of the premium/refund).</a:t>
            </a:r>
          </a:p>
          <a:p>
            <a:pPr marL="135890" indent="-135890">
              <a:spcAft>
                <a:spcPts val="477"/>
              </a:spcAft>
              <a:buFont typeface="Arial" panose="020B0604020202020204" pitchFamily="34" charset="0"/>
              <a:buChar char="•"/>
              <a:defRPr/>
            </a:pPr>
            <a:r>
              <a:rPr lang="en-GB" sz="1300">
                <a:solidFill>
                  <a:srgbClr val="44546A"/>
                </a:solidFill>
                <a:latin typeface="Arial"/>
                <a:cs typeface="Arial"/>
              </a:rPr>
              <a:t>The Trustees would cease to have a relationship with the members following buy-out. </a:t>
            </a:r>
          </a:p>
        </p:txBody>
      </p:sp>
      <p:grpSp>
        <p:nvGrpSpPr>
          <p:cNvPr id="8" name="Group 7">
            <a:extLst>
              <a:ext uri="{FF2B5EF4-FFF2-40B4-BE49-F238E27FC236}">
                <a16:creationId xmlns:a16="http://schemas.microsoft.com/office/drawing/2014/main" id="{4067D565-E3A0-F682-DDB5-54225754E01E}"/>
              </a:ext>
            </a:extLst>
          </p:cNvPr>
          <p:cNvGrpSpPr/>
          <p:nvPr/>
        </p:nvGrpSpPr>
        <p:grpSpPr>
          <a:xfrm>
            <a:off x="3210568" y="1905777"/>
            <a:ext cx="1343265" cy="498708"/>
            <a:chOff x="3667605" y="1682669"/>
            <a:chExt cx="1893612" cy="498708"/>
          </a:xfrm>
        </p:grpSpPr>
        <p:cxnSp>
          <p:nvCxnSpPr>
            <p:cNvPr id="42" name="Straight Arrow Connector 41">
              <a:extLst>
                <a:ext uri="{FF2B5EF4-FFF2-40B4-BE49-F238E27FC236}">
                  <a16:creationId xmlns:a16="http://schemas.microsoft.com/office/drawing/2014/main" id="{7CB88D55-29E8-B576-4ACA-2E7225D5C759}"/>
                </a:ext>
              </a:extLst>
            </p:cNvPr>
            <p:cNvCxnSpPr>
              <a:cxnSpLocks/>
            </p:cNvCxnSpPr>
            <p:nvPr/>
          </p:nvCxnSpPr>
          <p:spPr>
            <a:xfrm>
              <a:off x="3847155" y="2181377"/>
              <a:ext cx="1306800" cy="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43" name="Rectangle 42">
              <a:extLst>
                <a:ext uri="{FF2B5EF4-FFF2-40B4-BE49-F238E27FC236}">
                  <a16:creationId xmlns:a16="http://schemas.microsoft.com/office/drawing/2014/main" id="{DB840650-0AFE-432B-94FA-4151B0BD1DB2}"/>
                </a:ext>
              </a:extLst>
            </p:cNvPr>
            <p:cNvSpPr/>
            <p:nvPr/>
          </p:nvSpPr>
          <p:spPr>
            <a:xfrm>
              <a:off x="3667605" y="1682669"/>
              <a:ext cx="1893612" cy="4105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089">
                  <a:solidFill>
                    <a:schemeClr val="accent2"/>
                  </a:solidFill>
                </a:rPr>
                <a:t>One-off premium payment</a:t>
              </a:r>
            </a:p>
          </p:txBody>
        </p:sp>
      </p:grpSp>
      <p:grpSp>
        <p:nvGrpSpPr>
          <p:cNvPr id="9" name="Group 8">
            <a:extLst>
              <a:ext uri="{FF2B5EF4-FFF2-40B4-BE49-F238E27FC236}">
                <a16:creationId xmlns:a16="http://schemas.microsoft.com/office/drawing/2014/main" id="{35C28A27-6C58-51DE-1347-0B5DF403A929}"/>
              </a:ext>
            </a:extLst>
          </p:cNvPr>
          <p:cNvGrpSpPr/>
          <p:nvPr/>
        </p:nvGrpSpPr>
        <p:grpSpPr>
          <a:xfrm>
            <a:off x="3259097" y="2560375"/>
            <a:ext cx="1151963" cy="485766"/>
            <a:chOff x="3734246" y="2563345"/>
            <a:chExt cx="1622087" cy="485766"/>
          </a:xfrm>
        </p:grpSpPr>
        <p:cxnSp>
          <p:nvCxnSpPr>
            <p:cNvPr id="40" name="Straight Arrow Connector 39">
              <a:extLst>
                <a:ext uri="{FF2B5EF4-FFF2-40B4-BE49-F238E27FC236}">
                  <a16:creationId xmlns:a16="http://schemas.microsoft.com/office/drawing/2014/main" id="{7BEB931D-7A4A-C840-4686-75AF6728ADD3}"/>
                </a:ext>
              </a:extLst>
            </p:cNvPr>
            <p:cNvCxnSpPr>
              <a:cxnSpLocks/>
            </p:cNvCxnSpPr>
            <p:nvPr/>
          </p:nvCxnSpPr>
          <p:spPr>
            <a:xfrm flipH="1">
              <a:off x="3847155" y="2563345"/>
              <a:ext cx="1305316" cy="0"/>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932B4121-CA99-0977-2A3E-839F50894675}"/>
                </a:ext>
              </a:extLst>
            </p:cNvPr>
            <p:cNvSpPr/>
            <p:nvPr/>
          </p:nvSpPr>
          <p:spPr>
            <a:xfrm>
              <a:off x="3734246" y="2684203"/>
              <a:ext cx="1622087" cy="3649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089">
                  <a:solidFill>
                    <a:schemeClr val="accent4"/>
                  </a:solidFill>
                </a:rPr>
                <a:t>Bulk annuity policy/policy benefits</a:t>
              </a:r>
            </a:p>
          </p:txBody>
        </p:sp>
      </p:grpSp>
      <p:cxnSp>
        <p:nvCxnSpPr>
          <p:cNvPr id="10" name="Straight Arrow Connector 9">
            <a:extLst>
              <a:ext uri="{FF2B5EF4-FFF2-40B4-BE49-F238E27FC236}">
                <a16:creationId xmlns:a16="http://schemas.microsoft.com/office/drawing/2014/main" id="{D8D5A9FF-3C0A-74C2-38DE-F127DEBA72C3}"/>
              </a:ext>
            </a:extLst>
          </p:cNvPr>
          <p:cNvCxnSpPr>
            <a:cxnSpLocks/>
          </p:cNvCxnSpPr>
          <p:nvPr/>
        </p:nvCxnSpPr>
        <p:spPr>
          <a:xfrm flipH="1">
            <a:off x="1590484" y="2638610"/>
            <a:ext cx="667607"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41008D31-D65F-70E2-3A35-A0EFA47C064A}"/>
              </a:ext>
            </a:extLst>
          </p:cNvPr>
          <p:cNvGrpSpPr/>
          <p:nvPr/>
        </p:nvGrpSpPr>
        <p:grpSpPr>
          <a:xfrm>
            <a:off x="2210290" y="2089608"/>
            <a:ext cx="1021056" cy="807767"/>
            <a:chOff x="1604832" y="1624782"/>
            <a:chExt cx="1223335" cy="945612"/>
          </a:xfrm>
        </p:grpSpPr>
        <p:pic>
          <p:nvPicPr>
            <p:cNvPr id="38" name="Graphic 24" descr="User outline">
              <a:extLst>
                <a:ext uri="{FF2B5EF4-FFF2-40B4-BE49-F238E27FC236}">
                  <a16:creationId xmlns:a16="http://schemas.microsoft.com/office/drawing/2014/main" id="{C2C7D2BE-4F1C-376F-83BA-342C1AB7658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60547" y="1823460"/>
              <a:ext cx="746934" cy="746934"/>
            </a:xfrm>
            <a:prstGeom prst="rect">
              <a:avLst/>
            </a:prstGeom>
          </p:spPr>
        </p:pic>
        <p:sp>
          <p:nvSpPr>
            <p:cNvPr id="39" name="Rectangle 38">
              <a:extLst>
                <a:ext uri="{FF2B5EF4-FFF2-40B4-BE49-F238E27FC236}">
                  <a16:creationId xmlns:a16="http://schemas.microsoft.com/office/drawing/2014/main" id="{A205F9ED-3C63-5567-B5F0-667555F2BE19}"/>
                </a:ext>
              </a:extLst>
            </p:cNvPr>
            <p:cNvSpPr/>
            <p:nvPr/>
          </p:nvSpPr>
          <p:spPr>
            <a:xfrm>
              <a:off x="1604832" y="1624782"/>
              <a:ext cx="1223335" cy="2476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452">
                  <a:solidFill>
                    <a:schemeClr val="tx1"/>
                  </a:solidFill>
                </a:rPr>
                <a:t>Trustees</a:t>
              </a:r>
            </a:p>
          </p:txBody>
        </p:sp>
      </p:grpSp>
      <p:grpSp>
        <p:nvGrpSpPr>
          <p:cNvPr id="12" name="Group 11">
            <a:extLst>
              <a:ext uri="{FF2B5EF4-FFF2-40B4-BE49-F238E27FC236}">
                <a16:creationId xmlns:a16="http://schemas.microsoft.com/office/drawing/2014/main" id="{A3DE3EDA-187B-586E-C457-8A28B6D91410}"/>
              </a:ext>
            </a:extLst>
          </p:cNvPr>
          <p:cNvGrpSpPr/>
          <p:nvPr/>
        </p:nvGrpSpPr>
        <p:grpSpPr>
          <a:xfrm>
            <a:off x="4603658" y="2071608"/>
            <a:ext cx="855182" cy="843766"/>
            <a:chOff x="4104482" y="1640298"/>
            <a:chExt cx="942680" cy="930096"/>
          </a:xfrm>
        </p:grpSpPr>
        <p:pic>
          <p:nvPicPr>
            <p:cNvPr id="36" name="Graphic 27" descr="Home outline">
              <a:extLst>
                <a:ext uri="{FF2B5EF4-FFF2-40B4-BE49-F238E27FC236}">
                  <a16:creationId xmlns:a16="http://schemas.microsoft.com/office/drawing/2014/main" id="{0B2F93C2-A395-2A8A-F30A-08D76145D26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38708" y="1823460"/>
              <a:ext cx="746934" cy="746934"/>
            </a:xfrm>
            <a:prstGeom prst="rect">
              <a:avLst/>
            </a:prstGeom>
          </p:spPr>
        </p:pic>
        <p:sp>
          <p:nvSpPr>
            <p:cNvPr id="37" name="Rectangle 36">
              <a:extLst>
                <a:ext uri="{FF2B5EF4-FFF2-40B4-BE49-F238E27FC236}">
                  <a16:creationId xmlns:a16="http://schemas.microsoft.com/office/drawing/2014/main" id="{2DF6E541-2A52-C726-8D82-446A6DCF1F7E}"/>
                </a:ext>
              </a:extLst>
            </p:cNvPr>
            <p:cNvSpPr/>
            <p:nvPr/>
          </p:nvSpPr>
          <p:spPr>
            <a:xfrm>
              <a:off x="4104482" y="1640298"/>
              <a:ext cx="942680" cy="2746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452">
                  <a:solidFill>
                    <a:schemeClr val="accent2"/>
                  </a:solidFill>
                </a:rPr>
                <a:t>Insurer</a:t>
              </a:r>
            </a:p>
          </p:txBody>
        </p:sp>
      </p:grpSp>
      <p:grpSp>
        <p:nvGrpSpPr>
          <p:cNvPr id="13" name="Group 12">
            <a:extLst>
              <a:ext uri="{FF2B5EF4-FFF2-40B4-BE49-F238E27FC236}">
                <a16:creationId xmlns:a16="http://schemas.microsoft.com/office/drawing/2014/main" id="{69537528-C427-8432-F390-72C5E6AE63E0}"/>
              </a:ext>
            </a:extLst>
          </p:cNvPr>
          <p:cNvGrpSpPr/>
          <p:nvPr/>
        </p:nvGrpSpPr>
        <p:grpSpPr>
          <a:xfrm>
            <a:off x="7176385" y="1999262"/>
            <a:ext cx="1119853" cy="680126"/>
            <a:chOff x="5634138" y="1795887"/>
            <a:chExt cx="1230487" cy="680126"/>
          </a:xfrm>
        </p:grpSpPr>
        <p:cxnSp>
          <p:nvCxnSpPr>
            <p:cNvPr id="34" name="Straight Arrow Connector 33">
              <a:extLst>
                <a:ext uri="{FF2B5EF4-FFF2-40B4-BE49-F238E27FC236}">
                  <a16:creationId xmlns:a16="http://schemas.microsoft.com/office/drawing/2014/main" id="{E9703B83-6A18-67D1-F015-D3BC0F228C2E}"/>
                </a:ext>
              </a:extLst>
            </p:cNvPr>
            <p:cNvCxnSpPr>
              <a:cxnSpLocks/>
            </p:cNvCxnSpPr>
            <p:nvPr/>
          </p:nvCxnSpPr>
          <p:spPr>
            <a:xfrm>
              <a:off x="5855605" y="2476013"/>
              <a:ext cx="787551" cy="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35" name="Rectangle 34">
              <a:extLst>
                <a:ext uri="{FF2B5EF4-FFF2-40B4-BE49-F238E27FC236}">
                  <a16:creationId xmlns:a16="http://schemas.microsoft.com/office/drawing/2014/main" id="{6BC7077E-CAB8-F40A-8E12-3B3258697D3F}"/>
                </a:ext>
              </a:extLst>
            </p:cNvPr>
            <p:cNvSpPr/>
            <p:nvPr/>
          </p:nvSpPr>
          <p:spPr>
            <a:xfrm>
              <a:off x="5634138" y="1795887"/>
              <a:ext cx="1230487" cy="55836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089">
                  <a:solidFill>
                    <a:schemeClr val="accent2"/>
                  </a:solidFill>
                </a:rPr>
                <a:t>Balancing premium + trigger wind up</a:t>
              </a:r>
            </a:p>
          </p:txBody>
        </p:sp>
      </p:grpSp>
      <p:grpSp>
        <p:nvGrpSpPr>
          <p:cNvPr id="14" name="Group 13">
            <a:extLst>
              <a:ext uri="{FF2B5EF4-FFF2-40B4-BE49-F238E27FC236}">
                <a16:creationId xmlns:a16="http://schemas.microsoft.com/office/drawing/2014/main" id="{F5FA0B1F-BAAA-56A2-3471-04D351ADA125}"/>
              </a:ext>
            </a:extLst>
          </p:cNvPr>
          <p:cNvGrpSpPr/>
          <p:nvPr/>
        </p:nvGrpSpPr>
        <p:grpSpPr>
          <a:xfrm>
            <a:off x="9927821" y="1976759"/>
            <a:ext cx="993604" cy="1033464"/>
            <a:chOff x="1670464" y="2977711"/>
            <a:chExt cx="806678" cy="964786"/>
          </a:xfrm>
        </p:grpSpPr>
        <p:pic>
          <p:nvPicPr>
            <p:cNvPr id="32" name="Graphic 33" descr="Users outline">
              <a:extLst>
                <a:ext uri="{FF2B5EF4-FFF2-40B4-BE49-F238E27FC236}">
                  <a16:creationId xmlns:a16="http://schemas.microsoft.com/office/drawing/2014/main" id="{0081C768-326A-B9F7-0403-C9742B79EB5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04197" y="3368484"/>
              <a:ext cx="574013" cy="574013"/>
            </a:xfrm>
            <a:prstGeom prst="rect">
              <a:avLst/>
            </a:prstGeom>
          </p:spPr>
        </p:pic>
        <p:sp>
          <p:nvSpPr>
            <p:cNvPr id="33" name="Rectangle 32">
              <a:extLst>
                <a:ext uri="{FF2B5EF4-FFF2-40B4-BE49-F238E27FC236}">
                  <a16:creationId xmlns:a16="http://schemas.microsoft.com/office/drawing/2014/main" id="{B535CEEC-3A50-93C3-DAA1-0FEA636E2F37}"/>
                </a:ext>
              </a:extLst>
            </p:cNvPr>
            <p:cNvSpPr/>
            <p:nvPr/>
          </p:nvSpPr>
          <p:spPr>
            <a:xfrm>
              <a:off x="1670464" y="2977711"/>
              <a:ext cx="806678" cy="920204"/>
            </a:xfrm>
            <a:prstGeom prst="rect">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452">
                  <a:solidFill>
                    <a:schemeClr val="accent4"/>
                  </a:solidFill>
                </a:rPr>
                <a:t>Scheme members</a:t>
              </a:r>
            </a:p>
          </p:txBody>
        </p:sp>
      </p:grpSp>
      <p:grpSp>
        <p:nvGrpSpPr>
          <p:cNvPr id="15" name="Group 14">
            <a:extLst>
              <a:ext uri="{FF2B5EF4-FFF2-40B4-BE49-F238E27FC236}">
                <a16:creationId xmlns:a16="http://schemas.microsoft.com/office/drawing/2014/main" id="{B4288823-405E-7666-501C-67638663C254}"/>
              </a:ext>
            </a:extLst>
          </p:cNvPr>
          <p:cNvGrpSpPr/>
          <p:nvPr/>
        </p:nvGrpSpPr>
        <p:grpSpPr>
          <a:xfrm>
            <a:off x="9091377" y="1991138"/>
            <a:ext cx="813197" cy="706675"/>
            <a:chOff x="9203897" y="1857021"/>
            <a:chExt cx="1075842" cy="706675"/>
          </a:xfrm>
        </p:grpSpPr>
        <p:cxnSp>
          <p:nvCxnSpPr>
            <p:cNvPr id="30" name="Straight Arrow Connector 29">
              <a:extLst>
                <a:ext uri="{FF2B5EF4-FFF2-40B4-BE49-F238E27FC236}">
                  <a16:creationId xmlns:a16="http://schemas.microsoft.com/office/drawing/2014/main" id="{452B91F4-EF5F-E2A0-B503-D4239D6BF9D0}"/>
                </a:ext>
              </a:extLst>
            </p:cNvPr>
            <p:cNvCxnSpPr>
              <a:cxnSpLocks/>
            </p:cNvCxnSpPr>
            <p:nvPr/>
          </p:nvCxnSpPr>
          <p:spPr>
            <a:xfrm>
              <a:off x="9358890" y="2563696"/>
              <a:ext cx="900000" cy="0"/>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588EEA2-C29A-3181-7A05-2CA51748EBCC}"/>
                </a:ext>
              </a:extLst>
            </p:cNvPr>
            <p:cNvSpPr/>
            <p:nvPr/>
          </p:nvSpPr>
          <p:spPr>
            <a:xfrm>
              <a:off x="9203897" y="1857021"/>
              <a:ext cx="1075842" cy="55836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089">
                  <a:solidFill>
                    <a:schemeClr val="accent4"/>
                  </a:solidFill>
                </a:rPr>
                <a:t>Individual annuity policies</a:t>
              </a:r>
            </a:p>
          </p:txBody>
        </p:sp>
      </p:grpSp>
      <p:sp>
        <p:nvSpPr>
          <p:cNvPr id="16" name="Rectangle 15">
            <a:extLst>
              <a:ext uri="{FF2B5EF4-FFF2-40B4-BE49-F238E27FC236}">
                <a16:creationId xmlns:a16="http://schemas.microsoft.com/office/drawing/2014/main" id="{643C6E3F-9897-9F69-470E-F2D2398478E4}"/>
              </a:ext>
            </a:extLst>
          </p:cNvPr>
          <p:cNvSpPr/>
          <p:nvPr/>
        </p:nvSpPr>
        <p:spPr>
          <a:xfrm>
            <a:off x="528206" y="1504858"/>
            <a:ext cx="5169183" cy="238434"/>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452" b="1">
                <a:solidFill>
                  <a:schemeClr val="bg1"/>
                </a:solidFill>
              </a:rPr>
              <a:t>Buy-in</a:t>
            </a:r>
          </a:p>
        </p:txBody>
      </p:sp>
      <p:grpSp>
        <p:nvGrpSpPr>
          <p:cNvPr id="17" name="Group 16">
            <a:extLst>
              <a:ext uri="{FF2B5EF4-FFF2-40B4-BE49-F238E27FC236}">
                <a16:creationId xmlns:a16="http://schemas.microsoft.com/office/drawing/2014/main" id="{DCB4C46A-763B-F1BD-E45E-326B077657A6}"/>
              </a:ext>
            </a:extLst>
          </p:cNvPr>
          <p:cNvGrpSpPr/>
          <p:nvPr/>
        </p:nvGrpSpPr>
        <p:grpSpPr>
          <a:xfrm>
            <a:off x="8266216" y="2071608"/>
            <a:ext cx="855182" cy="843766"/>
            <a:chOff x="4104482" y="1640298"/>
            <a:chExt cx="942680" cy="930096"/>
          </a:xfrm>
        </p:grpSpPr>
        <p:pic>
          <p:nvPicPr>
            <p:cNvPr id="28" name="Graphic 43" descr="Home outline">
              <a:extLst>
                <a:ext uri="{FF2B5EF4-FFF2-40B4-BE49-F238E27FC236}">
                  <a16:creationId xmlns:a16="http://schemas.microsoft.com/office/drawing/2014/main" id="{63851CA5-0A32-1B4F-69B2-1DB1314263C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38708" y="1823460"/>
              <a:ext cx="746934" cy="746934"/>
            </a:xfrm>
            <a:prstGeom prst="rect">
              <a:avLst/>
            </a:prstGeom>
          </p:spPr>
        </p:pic>
        <p:sp>
          <p:nvSpPr>
            <p:cNvPr id="29" name="Rectangle 28">
              <a:extLst>
                <a:ext uri="{FF2B5EF4-FFF2-40B4-BE49-F238E27FC236}">
                  <a16:creationId xmlns:a16="http://schemas.microsoft.com/office/drawing/2014/main" id="{BEB70671-8D1C-0E87-5689-37251AA144A7}"/>
                </a:ext>
              </a:extLst>
            </p:cNvPr>
            <p:cNvSpPr/>
            <p:nvPr/>
          </p:nvSpPr>
          <p:spPr>
            <a:xfrm>
              <a:off x="4104482" y="1640298"/>
              <a:ext cx="942680" cy="2746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452">
                  <a:solidFill>
                    <a:schemeClr val="accent2"/>
                  </a:solidFill>
                </a:rPr>
                <a:t>Insurer</a:t>
              </a:r>
            </a:p>
          </p:txBody>
        </p:sp>
      </p:grpSp>
      <p:grpSp>
        <p:nvGrpSpPr>
          <p:cNvPr id="18" name="Group 17">
            <a:extLst>
              <a:ext uri="{FF2B5EF4-FFF2-40B4-BE49-F238E27FC236}">
                <a16:creationId xmlns:a16="http://schemas.microsoft.com/office/drawing/2014/main" id="{AE4FF85B-1187-6D4C-4CA3-7332EE25DFBE}"/>
              </a:ext>
            </a:extLst>
          </p:cNvPr>
          <p:cNvGrpSpPr/>
          <p:nvPr/>
        </p:nvGrpSpPr>
        <p:grpSpPr>
          <a:xfrm>
            <a:off x="6185351" y="2089608"/>
            <a:ext cx="1021056" cy="807767"/>
            <a:chOff x="1604832" y="1624782"/>
            <a:chExt cx="1223335" cy="945612"/>
          </a:xfrm>
        </p:grpSpPr>
        <p:pic>
          <p:nvPicPr>
            <p:cNvPr id="26" name="Graphic 46" descr="User outline">
              <a:extLst>
                <a:ext uri="{FF2B5EF4-FFF2-40B4-BE49-F238E27FC236}">
                  <a16:creationId xmlns:a16="http://schemas.microsoft.com/office/drawing/2014/main" id="{03A70ABD-3FDA-9FD5-13FE-1556A1C910C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60547" y="1823460"/>
              <a:ext cx="746934" cy="746934"/>
            </a:xfrm>
            <a:prstGeom prst="rect">
              <a:avLst/>
            </a:prstGeom>
          </p:spPr>
        </p:pic>
        <p:sp>
          <p:nvSpPr>
            <p:cNvPr id="27" name="Rectangle 26">
              <a:extLst>
                <a:ext uri="{FF2B5EF4-FFF2-40B4-BE49-F238E27FC236}">
                  <a16:creationId xmlns:a16="http://schemas.microsoft.com/office/drawing/2014/main" id="{84F9EB78-5ADB-3C71-2A22-614F58F71F61}"/>
                </a:ext>
              </a:extLst>
            </p:cNvPr>
            <p:cNvSpPr/>
            <p:nvPr/>
          </p:nvSpPr>
          <p:spPr>
            <a:xfrm>
              <a:off x="1604832" y="1624782"/>
              <a:ext cx="1223335" cy="2476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452">
                  <a:solidFill>
                    <a:schemeClr val="tx1"/>
                  </a:solidFill>
                </a:rPr>
                <a:t>Trustees</a:t>
              </a:r>
            </a:p>
          </p:txBody>
        </p:sp>
      </p:grpSp>
      <p:cxnSp>
        <p:nvCxnSpPr>
          <p:cNvPr id="19" name="Straight Connector 18">
            <a:extLst>
              <a:ext uri="{FF2B5EF4-FFF2-40B4-BE49-F238E27FC236}">
                <a16:creationId xmlns:a16="http://schemas.microsoft.com/office/drawing/2014/main" id="{CF13D6A2-631E-CA9A-3B02-D6ADFC48B3E3}"/>
              </a:ext>
            </a:extLst>
          </p:cNvPr>
          <p:cNvCxnSpPr>
            <a:cxnSpLocks/>
          </p:cNvCxnSpPr>
          <p:nvPr/>
        </p:nvCxnSpPr>
        <p:spPr>
          <a:xfrm>
            <a:off x="5776832" y="1412776"/>
            <a:ext cx="0" cy="4896544"/>
          </a:xfrm>
          <a:prstGeom prst="line">
            <a:avLst/>
          </a:prstGeom>
          <a:ln w="15875">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20" name="TextBox 49">
            <a:extLst>
              <a:ext uri="{FF2B5EF4-FFF2-40B4-BE49-F238E27FC236}">
                <a16:creationId xmlns:a16="http://schemas.microsoft.com/office/drawing/2014/main" id="{E3EA9D51-06B8-A45E-6B22-FF835C2BC18C}"/>
              </a:ext>
            </a:extLst>
          </p:cNvPr>
          <p:cNvSpPr txBox="1"/>
          <p:nvPr/>
        </p:nvSpPr>
        <p:spPr>
          <a:xfrm>
            <a:off x="537205" y="3249595"/>
            <a:ext cx="5169181" cy="122084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11079" indent="-311079">
              <a:spcAft>
                <a:spcPts val="544"/>
              </a:spcAft>
              <a:buFont typeface="Arial" panose="020B0604020202020204" pitchFamily="34" charset="0"/>
              <a:buChar char="•"/>
            </a:pPr>
            <a:r>
              <a:rPr lang="en-GB" sz="1300"/>
              <a:t>The Scheme pays an up-front premium to the insurer.</a:t>
            </a:r>
          </a:p>
          <a:p>
            <a:pPr marL="311079" indent="-311079">
              <a:spcAft>
                <a:spcPts val="544"/>
              </a:spcAft>
              <a:buFont typeface="Arial" panose="020B0604020202020204" pitchFamily="34" charset="0"/>
              <a:buChar char="•"/>
            </a:pPr>
            <a:r>
              <a:rPr lang="en-GB" sz="1300"/>
              <a:t>The insurer makes payments to the Scheme to meet the benefit outgo defined in the policy.</a:t>
            </a:r>
          </a:p>
          <a:p>
            <a:pPr marL="311079" indent="-311079">
              <a:spcAft>
                <a:spcPts val="544"/>
              </a:spcAft>
              <a:buFont typeface="Arial" panose="020B0604020202020204" pitchFamily="34" charset="0"/>
              <a:buChar char="•"/>
            </a:pPr>
            <a:r>
              <a:rPr lang="en-GB" sz="1300"/>
              <a:t>The buy-in policy is held as an asset of the Trustees, and Trustees remain responsible for paying all member benefits.</a:t>
            </a:r>
          </a:p>
        </p:txBody>
      </p:sp>
      <p:sp>
        <p:nvSpPr>
          <p:cNvPr id="21" name="Rectangle 20">
            <a:extLst>
              <a:ext uri="{FF2B5EF4-FFF2-40B4-BE49-F238E27FC236}">
                <a16:creationId xmlns:a16="http://schemas.microsoft.com/office/drawing/2014/main" id="{AECDED23-C090-1F8F-CBE5-10F8656B5646}"/>
              </a:ext>
            </a:extLst>
          </p:cNvPr>
          <p:cNvSpPr/>
          <p:nvPr/>
        </p:nvSpPr>
        <p:spPr>
          <a:xfrm>
            <a:off x="5874632" y="1504858"/>
            <a:ext cx="5169183" cy="238434"/>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452" b="1">
                <a:solidFill>
                  <a:schemeClr val="bg2"/>
                </a:solidFill>
              </a:rPr>
              <a:t>Buy-out</a:t>
            </a:r>
          </a:p>
        </p:txBody>
      </p:sp>
      <p:grpSp>
        <p:nvGrpSpPr>
          <p:cNvPr id="22" name="Group 21">
            <a:extLst>
              <a:ext uri="{FF2B5EF4-FFF2-40B4-BE49-F238E27FC236}">
                <a16:creationId xmlns:a16="http://schemas.microsoft.com/office/drawing/2014/main" id="{7D7B0F4D-5A03-2550-1492-1679D396185E}"/>
              </a:ext>
            </a:extLst>
          </p:cNvPr>
          <p:cNvGrpSpPr/>
          <p:nvPr/>
        </p:nvGrpSpPr>
        <p:grpSpPr>
          <a:xfrm>
            <a:off x="479376" y="1976759"/>
            <a:ext cx="993604" cy="1033464"/>
            <a:chOff x="1670464" y="2977711"/>
            <a:chExt cx="806678" cy="964786"/>
          </a:xfrm>
        </p:grpSpPr>
        <p:pic>
          <p:nvPicPr>
            <p:cNvPr id="24" name="Graphic 3" descr="Users outline">
              <a:extLst>
                <a:ext uri="{FF2B5EF4-FFF2-40B4-BE49-F238E27FC236}">
                  <a16:creationId xmlns:a16="http://schemas.microsoft.com/office/drawing/2014/main" id="{6180221B-F2F4-B233-D424-1FB9FE6ABE8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04197" y="3368484"/>
              <a:ext cx="574013" cy="574013"/>
            </a:xfrm>
            <a:prstGeom prst="rect">
              <a:avLst/>
            </a:prstGeom>
          </p:spPr>
        </p:pic>
        <p:sp>
          <p:nvSpPr>
            <p:cNvPr id="25" name="Rectangle 24">
              <a:extLst>
                <a:ext uri="{FF2B5EF4-FFF2-40B4-BE49-F238E27FC236}">
                  <a16:creationId xmlns:a16="http://schemas.microsoft.com/office/drawing/2014/main" id="{ECA86C4F-E411-655E-77B5-D8D2D6EC2752}"/>
                </a:ext>
              </a:extLst>
            </p:cNvPr>
            <p:cNvSpPr/>
            <p:nvPr/>
          </p:nvSpPr>
          <p:spPr>
            <a:xfrm>
              <a:off x="1670464" y="2977711"/>
              <a:ext cx="806678" cy="920204"/>
            </a:xfrm>
            <a:prstGeom prst="rect">
              <a:avLst/>
            </a:prstGeom>
            <a:no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452">
                  <a:solidFill>
                    <a:srgbClr val="00B0F0"/>
                  </a:solidFill>
                </a:rPr>
                <a:t>Scheme members</a:t>
              </a:r>
            </a:p>
          </p:txBody>
        </p:sp>
      </p:grpSp>
      <p:sp>
        <p:nvSpPr>
          <p:cNvPr id="23" name="Rectangle 22">
            <a:extLst>
              <a:ext uri="{FF2B5EF4-FFF2-40B4-BE49-F238E27FC236}">
                <a16:creationId xmlns:a16="http://schemas.microsoft.com/office/drawing/2014/main" id="{D146DEEE-CA64-ABCF-E1B3-970D7175E448}"/>
              </a:ext>
            </a:extLst>
          </p:cNvPr>
          <p:cNvSpPr/>
          <p:nvPr/>
        </p:nvSpPr>
        <p:spPr>
          <a:xfrm>
            <a:off x="1430095" y="2202516"/>
            <a:ext cx="991945" cy="3359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089">
                <a:solidFill>
                  <a:srgbClr val="00B0F0"/>
                </a:solidFill>
              </a:rPr>
              <a:t>Scheme benefits</a:t>
            </a:r>
          </a:p>
        </p:txBody>
      </p:sp>
      <p:pic>
        <p:nvPicPr>
          <p:cNvPr id="3" name="Picture 2">
            <a:extLst>
              <a:ext uri="{FF2B5EF4-FFF2-40B4-BE49-F238E27FC236}">
                <a16:creationId xmlns:a16="http://schemas.microsoft.com/office/drawing/2014/main" id="{A9368C14-28C3-AF97-2691-AA6272E91F5D}"/>
              </a:ext>
            </a:extLst>
          </p:cNvPr>
          <p:cNvPicPr>
            <a:picLocks noChangeAspect="1"/>
          </p:cNvPicPr>
          <p:nvPr/>
        </p:nvPicPr>
        <p:blipFill>
          <a:blip r:embed="rId10"/>
          <a:stretch>
            <a:fillRect/>
          </a:stretch>
        </p:blipFill>
        <p:spPr>
          <a:xfrm>
            <a:off x="8274269" y="6021288"/>
            <a:ext cx="1546006" cy="185837"/>
          </a:xfrm>
          <a:prstGeom prst="rect">
            <a:avLst/>
          </a:prstGeom>
        </p:spPr>
      </p:pic>
    </p:spTree>
    <p:extLst>
      <p:ext uri="{BB962C8B-B14F-4D97-AF65-F5344CB8AC3E}">
        <p14:creationId xmlns:p14="http://schemas.microsoft.com/office/powerpoint/2010/main" val="3459977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E6E85-2314-D12F-4C87-806E2EA7E641}"/>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D53BB058-33F5-3730-FCEF-551A1E244576}"/>
              </a:ext>
            </a:extLst>
          </p:cNvPr>
          <p:cNvSpPr>
            <a:spLocks noGrp="1"/>
          </p:cNvSpPr>
          <p:nvPr>
            <p:ph type="dt" sz="half" idx="2"/>
          </p:nvPr>
        </p:nvSpPr>
        <p:spPr/>
        <p:txBody>
          <a:bodyPr/>
          <a:lstStyle/>
          <a:p>
            <a:fld id="{1744C141-B97D-4979-AB76-E8E6AB76C28B}" type="datetime4">
              <a:rPr lang="en-GB" smtClean="0"/>
              <a:pPr/>
              <a:t>04 September 2025</a:t>
            </a:fld>
            <a:endParaRPr lang="en-GB" dirty="0"/>
          </a:p>
        </p:txBody>
      </p:sp>
      <p:pic>
        <p:nvPicPr>
          <p:cNvPr id="6" name="Picture 5">
            <a:extLst>
              <a:ext uri="{FF2B5EF4-FFF2-40B4-BE49-F238E27FC236}">
                <a16:creationId xmlns:a16="http://schemas.microsoft.com/office/drawing/2014/main" id="{C68A9193-65B6-5BFE-67E1-DA156D5AE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68208" y="764704"/>
            <a:ext cx="3053140" cy="288032"/>
          </a:xfrm>
          <a:prstGeom prst="rect">
            <a:avLst/>
          </a:prstGeom>
        </p:spPr>
      </p:pic>
      <p:sp>
        <p:nvSpPr>
          <p:cNvPr id="5" name="Subtitle 4">
            <a:extLst>
              <a:ext uri="{FF2B5EF4-FFF2-40B4-BE49-F238E27FC236}">
                <a16:creationId xmlns:a16="http://schemas.microsoft.com/office/drawing/2014/main" id="{20A76349-88FE-A021-7BA7-686FC01269A5}"/>
              </a:ext>
            </a:extLst>
          </p:cNvPr>
          <p:cNvSpPr>
            <a:spLocks noGrp="1"/>
          </p:cNvSpPr>
          <p:nvPr>
            <p:ph type="subTitle" idx="1"/>
          </p:nvPr>
        </p:nvSpPr>
        <p:spPr>
          <a:xfrm>
            <a:off x="527055" y="3356992"/>
            <a:ext cx="8161867" cy="1007740"/>
          </a:xfrm>
        </p:spPr>
        <p:txBody>
          <a:bodyPr/>
          <a:lstStyle/>
          <a:p>
            <a:r>
              <a:rPr lang="en-GB" sz="2800" dirty="0"/>
              <a:t>UK DB landscape and history of BPA market</a:t>
            </a:r>
          </a:p>
        </p:txBody>
      </p:sp>
    </p:spTree>
    <p:extLst>
      <p:ext uri="{BB962C8B-B14F-4D97-AF65-F5344CB8AC3E}">
        <p14:creationId xmlns:p14="http://schemas.microsoft.com/office/powerpoint/2010/main" val="2182607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2D91B-1BA5-43CC-C019-4BB323AF49A1}"/>
              </a:ext>
            </a:extLst>
          </p:cNvPr>
          <p:cNvSpPr>
            <a:spLocks noGrp="1"/>
          </p:cNvSpPr>
          <p:nvPr>
            <p:ph type="title"/>
          </p:nvPr>
        </p:nvSpPr>
        <p:spPr/>
        <p:txBody>
          <a:bodyPr/>
          <a:lstStyle/>
          <a:p>
            <a:r>
              <a:rPr lang="en-GB" dirty="0"/>
              <a:t>Shift in UK DB landscape</a:t>
            </a:r>
          </a:p>
        </p:txBody>
      </p:sp>
      <p:sp>
        <p:nvSpPr>
          <p:cNvPr id="4" name="Date Placeholder 3">
            <a:extLst>
              <a:ext uri="{FF2B5EF4-FFF2-40B4-BE49-F238E27FC236}">
                <a16:creationId xmlns:a16="http://schemas.microsoft.com/office/drawing/2014/main" id="{80C2D9B0-56F5-8E18-C75E-669AEE5A1A0A}"/>
              </a:ext>
            </a:extLst>
          </p:cNvPr>
          <p:cNvSpPr>
            <a:spLocks noGrp="1"/>
          </p:cNvSpPr>
          <p:nvPr>
            <p:ph type="dt" sz="half" idx="10"/>
          </p:nvPr>
        </p:nvSpPr>
        <p:spPr/>
        <p:txBody>
          <a:bodyPr/>
          <a:lstStyle/>
          <a:p>
            <a:fld id="{BC1242CF-12C1-4411-B532-E91306108269}" type="datetime4">
              <a:rPr lang="en-GB" smtClean="0"/>
              <a:pPr/>
              <a:t>04 September 2025</a:t>
            </a:fld>
            <a:endParaRPr lang="en-GB"/>
          </a:p>
        </p:txBody>
      </p:sp>
      <p:sp>
        <p:nvSpPr>
          <p:cNvPr id="5" name="Slide Number Placeholder 4">
            <a:extLst>
              <a:ext uri="{FF2B5EF4-FFF2-40B4-BE49-F238E27FC236}">
                <a16:creationId xmlns:a16="http://schemas.microsoft.com/office/drawing/2014/main" id="{D9ACEA87-527A-C211-31AF-F6A1D50F3573}"/>
              </a:ext>
            </a:extLst>
          </p:cNvPr>
          <p:cNvSpPr>
            <a:spLocks noGrp="1"/>
          </p:cNvSpPr>
          <p:nvPr>
            <p:ph type="sldNum" sz="quarter" idx="12"/>
          </p:nvPr>
        </p:nvSpPr>
        <p:spPr/>
        <p:txBody>
          <a:bodyPr/>
          <a:lstStyle/>
          <a:p>
            <a:fld id="{FE8DA6AF-1811-4E27-A96F-54109F1D0275}" type="slidenum">
              <a:rPr lang="en-GB" smtClean="0"/>
              <a:pPr/>
              <a:t>8</a:t>
            </a:fld>
            <a:endParaRPr lang="en-GB"/>
          </a:p>
        </p:txBody>
      </p:sp>
      <p:pic>
        <p:nvPicPr>
          <p:cNvPr id="6" name="Picture 5">
            <a:extLst>
              <a:ext uri="{FF2B5EF4-FFF2-40B4-BE49-F238E27FC236}">
                <a16:creationId xmlns:a16="http://schemas.microsoft.com/office/drawing/2014/main" id="{58DDBC7B-DED4-BA91-BC2F-1DF4622ED201}"/>
              </a:ext>
            </a:extLst>
          </p:cNvPr>
          <p:cNvPicPr>
            <a:picLocks noChangeAspect="1"/>
          </p:cNvPicPr>
          <p:nvPr/>
        </p:nvPicPr>
        <p:blipFill>
          <a:blip r:embed="rId2"/>
          <a:stretch>
            <a:fillRect/>
          </a:stretch>
        </p:blipFill>
        <p:spPr>
          <a:xfrm>
            <a:off x="8274269" y="6021288"/>
            <a:ext cx="1546006" cy="185837"/>
          </a:xfrm>
          <a:prstGeom prst="rect">
            <a:avLst/>
          </a:prstGeom>
        </p:spPr>
      </p:pic>
      <p:sp>
        <p:nvSpPr>
          <p:cNvPr id="10" name="TextBox 9">
            <a:extLst>
              <a:ext uri="{FF2B5EF4-FFF2-40B4-BE49-F238E27FC236}">
                <a16:creationId xmlns:a16="http://schemas.microsoft.com/office/drawing/2014/main" id="{B0387862-A534-485A-7AEB-C7B62B5072F4}"/>
              </a:ext>
            </a:extLst>
          </p:cNvPr>
          <p:cNvSpPr txBox="1"/>
          <p:nvPr/>
        </p:nvSpPr>
        <p:spPr>
          <a:xfrm>
            <a:off x="801873" y="1599955"/>
            <a:ext cx="4366046" cy="523220"/>
          </a:xfrm>
          <a:prstGeom prst="rect">
            <a:avLst/>
          </a:prstGeom>
          <a:noFill/>
        </p:spPr>
        <p:txBody>
          <a:bodyPr wrap="square" rtlCol="0">
            <a:spAutoFit/>
          </a:bodyPr>
          <a:lstStyle>
            <a:defPPr>
              <a:defRPr lang="en-US"/>
            </a:defPPr>
            <a:lvl1pPr defTabSz="914400">
              <a:defRPr sz="1800" b="1">
                <a:solidFill>
                  <a:schemeClr val="tx2"/>
                </a:solidFill>
                <a:cs typeface="Arial" panose="020B0604020202020204" pitchFamily="34" charset="0"/>
              </a:defRPr>
            </a:lvl1pPr>
          </a:lstStyle>
          <a:p>
            <a:r>
              <a:rPr lang="en-GB" sz="1400" dirty="0">
                <a:solidFill>
                  <a:srgbClr val="455660"/>
                </a:solidFill>
              </a:rPr>
              <a:t>% of schemes in surplus / deficit </a:t>
            </a:r>
          </a:p>
          <a:p>
            <a:r>
              <a:rPr lang="en-GB" sz="1400" dirty="0">
                <a:solidFill>
                  <a:srgbClr val="455660"/>
                </a:solidFill>
              </a:rPr>
              <a:t>(technical provisions basis) </a:t>
            </a:r>
          </a:p>
        </p:txBody>
      </p:sp>
      <p:sp>
        <p:nvSpPr>
          <p:cNvPr id="11" name="TextBox 10">
            <a:extLst>
              <a:ext uri="{FF2B5EF4-FFF2-40B4-BE49-F238E27FC236}">
                <a16:creationId xmlns:a16="http://schemas.microsoft.com/office/drawing/2014/main" id="{3CA196AF-87EB-9A46-0D02-8FFFBC6461BF}"/>
              </a:ext>
            </a:extLst>
          </p:cNvPr>
          <p:cNvSpPr txBox="1"/>
          <p:nvPr/>
        </p:nvSpPr>
        <p:spPr>
          <a:xfrm>
            <a:off x="590363" y="5048169"/>
            <a:ext cx="3449685" cy="276999"/>
          </a:xfrm>
          <a:prstGeom prst="rect">
            <a:avLst/>
          </a:prstGeom>
          <a:noFill/>
        </p:spPr>
        <p:txBody>
          <a:bodyPr wrap="square" rtlCol="0">
            <a:spAutoFit/>
          </a:bodyPr>
          <a:lstStyle/>
          <a:p>
            <a:pPr defTabSz="829544"/>
            <a:r>
              <a:rPr lang="en-GB" sz="1200" i="1" dirty="0">
                <a:solidFill>
                  <a:srgbClr val="455660"/>
                </a:solidFill>
                <a:cs typeface="Arial" panose="020B0604020202020204" pitchFamily="34" charset="0"/>
              </a:rPr>
              <a:t>Source: The Pensions Regulator</a:t>
            </a:r>
            <a:endParaRPr lang="en-GB" sz="1200" i="1" dirty="0">
              <a:solidFill>
                <a:srgbClr val="455660"/>
              </a:solidFill>
              <a:latin typeface="Calibri" panose="020F0502020204030204"/>
            </a:endParaRPr>
          </a:p>
        </p:txBody>
      </p:sp>
      <p:graphicFrame>
        <p:nvGraphicFramePr>
          <p:cNvPr id="12" name="Chart 11">
            <a:extLst>
              <a:ext uri="{FF2B5EF4-FFF2-40B4-BE49-F238E27FC236}">
                <a16:creationId xmlns:a16="http://schemas.microsoft.com/office/drawing/2014/main" id="{00A3FCB7-97B0-10E5-DBBF-58643C72A77F}"/>
              </a:ext>
            </a:extLst>
          </p:cNvPr>
          <p:cNvGraphicFramePr>
            <a:graphicFrameLocks/>
          </p:cNvGraphicFramePr>
          <p:nvPr>
            <p:extLst>
              <p:ext uri="{D42A27DB-BD31-4B8C-83A1-F6EECF244321}">
                <p14:modId xmlns:p14="http://schemas.microsoft.com/office/powerpoint/2010/main" val="3529061170"/>
              </p:ext>
            </p:extLst>
          </p:nvPr>
        </p:nvGraphicFramePr>
        <p:xfrm>
          <a:off x="461236" y="2173519"/>
          <a:ext cx="4872437" cy="2890331"/>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598F7BCB-E4FE-D306-806F-2E213F571332}"/>
              </a:ext>
            </a:extLst>
          </p:cNvPr>
          <p:cNvSpPr txBox="1"/>
          <p:nvPr/>
        </p:nvSpPr>
        <p:spPr>
          <a:xfrm>
            <a:off x="6096000" y="1988840"/>
            <a:ext cx="5486405" cy="2308324"/>
          </a:xfrm>
          <a:prstGeom prst="rect">
            <a:avLst/>
          </a:prstGeom>
          <a:noFill/>
        </p:spPr>
        <p:txBody>
          <a:bodyPr wrap="square" rtlCol="0">
            <a:spAutoFit/>
          </a:bodyPr>
          <a:lstStyle/>
          <a:p>
            <a:pPr marL="285750" indent="-285750">
              <a:buFont typeface="Arial" panose="020B0604020202020204" pitchFamily="34" charset="0"/>
              <a:buChar char="•"/>
            </a:pPr>
            <a:r>
              <a:rPr lang="en-GB" dirty="0"/>
              <a:t>There has been a significant shift in the UK DB landscape.</a:t>
            </a:r>
          </a:p>
          <a:p>
            <a:endParaRPr lang="en-GB" dirty="0"/>
          </a:p>
          <a:p>
            <a:pPr marL="285750" indent="-285750">
              <a:buFont typeface="Arial" panose="020B0604020202020204" pitchFamily="34" charset="0"/>
              <a:buChar char="•"/>
            </a:pPr>
            <a:r>
              <a:rPr lang="en-GB" dirty="0"/>
              <a:t>The percentage of schemes in surplus has increased significantly over the past 10 years.</a:t>
            </a:r>
          </a:p>
          <a:p>
            <a:endParaRPr lang="en-GB" dirty="0"/>
          </a:p>
          <a:p>
            <a:pPr marL="285750" indent="-285750">
              <a:buFont typeface="Arial" panose="020B0604020202020204" pitchFamily="34" charset="0"/>
              <a:buChar char="•"/>
            </a:pPr>
            <a:r>
              <a:rPr lang="en-GB" dirty="0"/>
              <a:t>In turn this has increased the demand for bulk purchase annuities.</a:t>
            </a:r>
          </a:p>
        </p:txBody>
      </p:sp>
    </p:spTree>
    <p:extLst>
      <p:ext uri="{BB962C8B-B14F-4D97-AF65-F5344CB8AC3E}">
        <p14:creationId xmlns:p14="http://schemas.microsoft.com/office/powerpoint/2010/main" val="173265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D5F15-B054-7111-A9EE-B94571BA48B0}"/>
              </a:ext>
            </a:extLst>
          </p:cNvPr>
          <p:cNvSpPr>
            <a:spLocks noGrp="1"/>
          </p:cNvSpPr>
          <p:nvPr>
            <p:ph type="title"/>
          </p:nvPr>
        </p:nvSpPr>
        <p:spPr/>
        <p:txBody>
          <a:bodyPr/>
          <a:lstStyle/>
          <a:p>
            <a:r>
              <a:rPr lang="en-GB" dirty="0"/>
              <a:t>History of BPA market over the years and recent trends</a:t>
            </a:r>
          </a:p>
        </p:txBody>
      </p:sp>
      <p:sp>
        <p:nvSpPr>
          <p:cNvPr id="4" name="Date Placeholder 3">
            <a:extLst>
              <a:ext uri="{FF2B5EF4-FFF2-40B4-BE49-F238E27FC236}">
                <a16:creationId xmlns:a16="http://schemas.microsoft.com/office/drawing/2014/main" id="{C1BDED7E-8CFF-17CC-2E83-0058EFF11893}"/>
              </a:ext>
            </a:extLst>
          </p:cNvPr>
          <p:cNvSpPr>
            <a:spLocks noGrp="1"/>
          </p:cNvSpPr>
          <p:nvPr>
            <p:ph type="dt" sz="half" idx="10"/>
          </p:nvPr>
        </p:nvSpPr>
        <p:spPr/>
        <p:txBody>
          <a:bodyPr/>
          <a:lstStyle/>
          <a:p>
            <a:fld id="{BC1242CF-12C1-4411-B532-E91306108269}" type="datetime4">
              <a:rPr lang="en-GB" smtClean="0"/>
              <a:pPr/>
              <a:t>04 September 2025</a:t>
            </a:fld>
            <a:endParaRPr lang="en-GB"/>
          </a:p>
        </p:txBody>
      </p:sp>
      <p:sp>
        <p:nvSpPr>
          <p:cNvPr id="5" name="Slide Number Placeholder 4">
            <a:extLst>
              <a:ext uri="{FF2B5EF4-FFF2-40B4-BE49-F238E27FC236}">
                <a16:creationId xmlns:a16="http://schemas.microsoft.com/office/drawing/2014/main" id="{8B10F2CE-A16C-0A38-1707-4CA5AE629813}"/>
              </a:ext>
            </a:extLst>
          </p:cNvPr>
          <p:cNvSpPr>
            <a:spLocks noGrp="1"/>
          </p:cNvSpPr>
          <p:nvPr>
            <p:ph type="sldNum" sz="quarter" idx="12"/>
          </p:nvPr>
        </p:nvSpPr>
        <p:spPr/>
        <p:txBody>
          <a:bodyPr/>
          <a:lstStyle/>
          <a:p>
            <a:fld id="{FE8DA6AF-1811-4E27-A96F-54109F1D0275}" type="slidenum">
              <a:rPr lang="en-GB" smtClean="0"/>
              <a:pPr/>
              <a:t>9</a:t>
            </a:fld>
            <a:endParaRPr lang="en-GB"/>
          </a:p>
        </p:txBody>
      </p:sp>
      <p:pic>
        <p:nvPicPr>
          <p:cNvPr id="7" name="Picture 6">
            <a:extLst>
              <a:ext uri="{FF2B5EF4-FFF2-40B4-BE49-F238E27FC236}">
                <a16:creationId xmlns:a16="http://schemas.microsoft.com/office/drawing/2014/main" id="{07857005-19A9-BCA6-137F-EA8A63FF9CDC}"/>
              </a:ext>
            </a:extLst>
          </p:cNvPr>
          <p:cNvPicPr>
            <a:picLocks noChangeAspect="1"/>
          </p:cNvPicPr>
          <p:nvPr/>
        </p:nvPicPr>
        <p:blipFill>
          <a:blip r:embed="rId2"/>
          <a:stretch>
            <a:fillRect/>
          </a:stretch>
        </p:blipFill>
        <p:spPr>
          <a:xfrm>
            <a:off x="8274269" y="6021288"/>
            <a:ext cx="1546006" cy="185837"/>
          </a:xfrm>
          <a:prstGeom prst="rect">
            <a:avLst/>
          </a:prstGeom>
        </p:spPr>
      </p:pic>
      <p:sp>
        <p:nvSpPr>
          <p:cNvPr id="8" name="TextBox 7">
            <a:extLst>
              <a:ext uri="{FF2B5EF4-FFF2-40B4-BE49-F238E27FC236}">
                <a16:creationId xmlns:a16="http://schemas.microsoft.com/office/drawing/2014/main" id="{53162F37-8E51-C553-02A8-42005BA1653A}"/>
              </a:ext>
            </a:extLst>
          </p:cNvPr>
          <p:cNvSpPr txBox="1"/>
          <p:nvPr/>
        </p:nvSpPr>
        <p:spPr>
          <a:xfrm>
            <a:off x="1055440" y="5492260"/>
            <a:ext cx="4032448" cy="276999"/>
          </a:xfrm>
          <a:prstGeom prst="rect">
            <a:avLst/>
          </a:prstGeom>
          <a:noFill/>
        </p:spPr>
        <p:txBody>
          <a:bodyPr wrap="square" rtlCol="0">
            <a:spAutoFit/>
          </a:bodyPr>
          <a:lstStyle/>
          <a:p>
            <a:pPr defTabSz="829544"/>
            <a:r>
              <a:rPr lang="en-GB" sz="1200" i="1" dirty="0">
                <a:solidFill>
                  <a:srgbClr val="455660"/>
                </a:solidFill>
                <a:cs typeface="Arial" panose="020B0604020202020204" pitchFamily="34" charset="0"/>
              </a:rPr>
              <a:t>Source: Based on insurers’ published financial results</a:t>
            </a:r>
            <a:endParaRPr lang="en-GB" sz="1200" i="1" dirty="0">
              <a:solidFill>
                <a:srgbClr val="455660"/>
              </a:solidFill>
              <a:latin typeface="Calibri" panose="020F0502020204030204"/>
            </a:endParaRPr>
          </a:p>
        </p:txBody>
      </p:sp>
      <p:graphicFrame>
        <p:nvGraphicFramePr>
          <p:cNvPr id="3" name="Chart 2">
            <a:extLst>
              <a:ext uri="{FF2B5EF4-FFF2-40B4-BE49-F238E27FC236}">
                <a16:creationId xmlns:a16="http://schemas.microsoft.com/office/drawing/2014/main" id="{B8B27988-10A5-1187-B8A5-5D45AC09F32B}"/>
              </a:ext>
            </a:extLst>
          </p:cNvPr>
          <p:cNvGraphicFramePr>
            <a:graphicFrameLocks/>
          </p:cNvGraphicFramePr>
          <p:nvPr>
            <p:extLst>
              <p:ext uri="{D42A27DB-BD31-4B8C-83A1-F6EECF244321}">
                <p14:modId xmlns:p14="http://schemas.microsoft.com/office/powerpoint/2010/main" val="2834934916"/>
              </p:ext>
            </p:extLst>
          </p:nvPr>
        </p:nvGraphicFramePr>
        <p:xfrm>
          <a:off x="527054" y="1412776"/>
          <a:ext cx="11055349" cy="40794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06715562"/>
      </p:ext>
    </p:extLst>
  </p:cSld>
  <p:clrMapOvr>
    <a:masterClrMapping/>
  </p:clrMapOvr>
</p:sld>
</file>

<file path=ppt/theme/theme1.xml><?xml version="1.0" encoding="utf-8"?>
<a:theme xmlns:a="http://schemas.openxmlformats.org/drawingml/2006/main" name="IFOA PowerPoint template 07">
  <a:themeElements>
    <a:clrScheme name="IFoA Cyan">
      <a:dk1>
        <a:srgbClr val="3F4548"/>
      </a:dk1>
      <a:lt1>
        <a:sysClr val="window" lastClr="FFFFFF"/>
      </a:lt1>
      <a:dk2>
        <a:srgbClr val="002060"/>
      </a:dk2>
      <a:lt2>
        <a:srgbClr val="FFFFFF"/>
      </a:lt2>
      <a:accent1>
        <a:srgbClr val="009CC8"/>
      </a:accent1>
      <a:accent2>
        <a:srgbClr val="113458"/>
      </a:accent2>
      <a:accent3>
        <a:srgbClr val="D9AB16"/>
      </a:accent3>
      <a:accent4>
        <a:srgbClr val="8076CF"/>
      </a:accent4>
      <a:accent5>
        <a:srgbClr val="11B3A2"/>
      </a:accent5>
      <a:accent6>
        <a:srgbClr val="7CB3E1"/>
      </a:accent6>
      <a:hlink>
        <a:srgbClr val="3F4548"/>
      </a:hlink>
      <a:folHlink>
        <a:srgbClr val="3F454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9B222EF8-9FCF-44E7-A573-6A22F427C4BF}" vid="{34749C0E-2427-4487-8C3E-7DFD33AF1EB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2879d6f-2fd2-443b-a781-2439c085c5b8">
      <Terms xmlns="http://schemas.microsoft.com/office/infopath/2007/PartnerControls"/>
    </lcf76f155ced4ddcb4097134ff3c332f>
    <TaxCatchAll xmlns="919e1d24-1a2b-49f6-9a8b-bc3de2bec60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9F51E6F19A8EC45A30408DF5AC12F0A" ma:contentTypeVersion="11" ma:contentTypeDescription="Create a new document." ma:contentTypeScope="" ma:versionID="a80878f2bf5ba644ec1ff4a3096bd619">
  <xsd:schema xmlns:xsd="http://www.w3.org/2001/XMLSchema" xmlns:xs="http://www.w3.org/2001/XMLSchema" xmlns:p="http://schemas.microsoft.com/office/2006/metadata/properties" xmlns:ns2="12879d6f-2fd2-443b-a781-2439c085c5b8" xmlns:ns3="919e1d24-1a2b-49f6-9a8b-bc3de2bec602" targetNamespace="http://schemas.microsoft.com/office/2006/metadata/properties" ma:root="true" ma:fieldsID="4d1e0030294ff7e145ad94665d47f103" ns2:_="" ns3:_="">
    <xsd:import namespace="12879d6f-2fd2-443b-a781-2439c085c5b8"/>
    <xsd:import namespace="919e1d24-1a2b-49f6-9a8b-bc3de2bec60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879d6f-2fd2-443b-a781-2439c085c5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c5664ec-2097-44f6-aef9-a995d752de4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19e1d24-1a2b-49f6-9a8b-bc3de2bec60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e5e3440-a892-40ed-bed4-b490fdc6b01d}" ma:internalName="TaxCatchAll" ma:showField="CatchAllData" ma:web="919e1d24-1a2b-49f6-9a8b-bc3de2bec6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1FDC75-5BCB-4504-8C5B-FC23E2D4100B}">
  <ds:schemaRefs>
    <ds:schemaRef ds:uri="http://schemas.microsoft.com/office/2006/metadata/properties"/>
    <ds:schemaRef ds:uri="http://schemas.microsoft.com/office/infopath/2007/PartnerControls"/>
    <ds:schemaRef ds:uri="12879d6f-2fd2-443b-a781-2439c085c5b8"/>
    <ds:schemaRef ds:uri="919e1d24-1a2b-49f6-9a8b-bc3de2bec602"/>
  </ds:schemaRefs>
</ds:datastoreItem>
</file>

<file path=customXml/itemProps2.xml><?xml version="1.0" encoding="utf-8"?>
<ds:datastoreItem xmlns:ds="http://schemas.openxmlformats.org/officeDocument/2006/customXml" ds:itemID="{D7A60402-15A7-4AFB-9024-2888E314661C}">
  <ds:schemaRefs>
    <ds:schemaRef ds:uri="http://schemas.microsoft.com/sharepoint/v3/contenttype/forms"/>
  </ds:schemaRefs>
</ds:datastoreItem>
</file>

<file path=customXml/itemProps3.xml><?xml version="1.0" encoding="utf-8"?>
<ds:datastoreItem xmlns:ds="http://schemas.openxmlformats.org/officeDocument/2006/customXml" ds:itemID="{1425E055-1099-4DF2-AD02-E150C953B4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879d6f-2fd2-443b-a781-2439c085c5b8"/>
    <ds:schemaRef ds:uri="919e1d24-1a2b-49f6-9a8b-bc3de2bec6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IFOA PowerPoint template 16.9 V03 2021</Template>
  <TotalTime>1706</TotalTime>
  <Words>1605</Words>
  <Application>Microsoft Office PowerPoint</Application>
  <PresentationFormat>Widescreen</PresentationFormat>
  <Paragraphs>300</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IFOA PowerPoint template 07</vt:lpstr>
      <vt:lpstr>Overview of the Bulk Purchase Annuity (BPA) market and considerations for the future</vt:lpstr>
      <vt:lpstr>Agenda</vt:lpstr>
      <vt:lpstr>PowerPoint Presentation</vt:lpstr>
      <vt:lpstr>End-game solutions</vt:lpstr>
      <vt:lpstr>What is a buy-in?</vt:lpstr>
      <vt:lpstr>Buy-in vs Buy-out</vt:lpstr>
      <vt:lpstr>PowerPoint Presentation</vt:lpstr>
      <vt:lpstr>Shift in UK DB landscape</vt:lpstr>
      <vt:lpstr>History of BPA market over the years and recent trends</vt:lpstr>
      <vt:lpstr>Current BPA market</vt:lpstr>
      <vt:lpstr>PowerPoint Presentation</vt:lpstr>
      <vt:lpstr>Impacts of increased demand</vt:lpstr>
      <vt:lpstr>Energised DB market</vt:lpstr>
      <vt:lpstr>Small scheme solution offerings</vt:lpstr>
      <vt:lpstr>Emphasis on being well prepared</vt:lpstr>
      <vt:lpstr>Market engagement considerations</vt:lpstr>
      <vt:lpstr>Focus on non-price criteria</vt:lpstr>
      <vt:lpstr>PowerPoint Presentation</vt:lpstr>
      <vt:lpstr>2025 so far</vt:lpstr>
      <vt:lpstr>Outlook for 2026 and beyond</vt:lpstr>
      <vt:lpstr>PowerPoint Presentation</vt:lpstr>
      <vt:lpstr>Considerations for Schemes looking to approach the market</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Harry Jordan</dc:creator>
  <cp:lastModifiedBy>Harry Jordan</cp:lastModifiedBy>
  <cp:revision>3</cp:revision>
  <dcterms:created xsi:type="dcterms:W3CDTF">2025-08-25T15:13:14Z</dcterms:created>
  <dcterms:modified xsi:type="dcterms:W3CDTF">2025-09-04T15:10:15Z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076a646-e270-4141-8b9b-e98ee6f3ecd9_Enabled">
    <vt:lpwstr>true</vt:lpwstr>
  </property>
  <property fmtid="{D5CDD505-2E9C-101B-9397-08002B2CF9AE}" pid="3" name="MSIP_Label_7076a646-e270-4141-8b9b-e98ee6f3ecd9_SetDate">
    <vt:lpwstr>2025-08-25T15:13:42Z</vt:lpwstr>
  </property>
  <property fmtid="{D5CDD505-2E9C-101B-9397-08002B2CF9AE}" pid="4" name="MSIP_Label_7076a646-e270-4141-8b9b-e98ee6f3ecd9_Method">
    <vt:lpwstr>Privileged</vt:lpwstr>
  </property>
  <property fmtid="{D5CDD505-2E9C-101B-9397-08002B2CF9AE}" pid="5" name="MSIP_Label_7076a646-e270-4141-8b9b-e98ee6f3ecd9_Name">
    <vt:lpwstr>Client Confidential</vt:lpwstr>
  </property>
  <property fmtid="{D5CDD505-2E9C-101B-9397-08002B2CF9AE}" pid="6" name="MSIP_Label_7076a646-e270-4141-8b9b-e98ee6f3ecd9_SiteId">
    <vt:lpwstr>a2276d23-b281-4962-9c99-3c5c8d9895c5</vt:lpwstr>
  </property>
  <property fmtid="{D5CDD505-2E9C-101B-9397-08002B2CF9AE}" pid="7" name="MSIP_Label_7076a646-e270-4141-8b9b-e98ee6f3ecd9_ActionId">
    <vt:lpwstr>ea31d37e-1f8a-407a-8e50-206fbc98fe84</vt:lpwstr>
  </property>
  <property fmtid="{D5CDD505-2E9C-101B-9397-08002B2CF9AE}" pid="8" name="MSIP_Label_7076a646-e270-4141-8b9b-e98ee6f3ecd9_ContentBits">
    <vt:lpwstr>0</vt:lpwstr>
  </property>
  <property fmtid="{D5CDD505-2E9C-101B-9397-08002B2CF9AE}" pid="9" name="MSIP_Label_7076a646-e270-4141-8b9b-e98ee6f3ecd9_Tag">
    <vt:lpwstr>10, 0, 1, 1</vt:lpwstr>
  </property>
  <property fmtid="{D5CDD505-2E9C-101B-9397-08002B2CF9AE}" pid="10" name="ContentTypeId">
    <vt:lpwstr>0x010100F9F51E6F19A8EC45A30408DF5AC12F0A</vt:lpwstr>
  </property>
</Properties>
</file>