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2.xml" ContentType="application/vnd.openxmlformats-officedocument.drawingml.diagramData+xml"/>
  <Override PartName="/ppt/diagrams/data11.xml" ContentType="application/vnd.openxmlformats-officedocument.drawingml.diagramData+xml"/>
  <Override PartName="/ppt/diagrams/data7.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diagrams/drawing10.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6.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7.xml" ContentType="application/vnd.openxmlformats-officedocument.drawingml.diagramLayout+xml"/>
  <Override PartName="/ppt/diagrams/colors6.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theme/theme1.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3.xml" ContentType="application/vnd.openxmlformats-officedocument.drawingml.diagramStyle+xml"/>
  <Override PartName="/ppt/diagrams/quickStyle9.xml" ContentType="application/vnd.openxmlformats-officedocument.drawingml.diagramStyle+xml"/>
  <Override PartName="/ppt/diagrams/colors9.xml" ContentType="application/vnd.openxmlformats-officedocument.drawingml.diagramColors+xml"/>
  <Override PartName="/ppt/diagrams/layout3.xml" ContentType="application/vnd.openxmlformats-officedocument.drawingml.diagramLayout+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348" r:id="rId3"/>
    <p:sldId id="393" r:id="rId4"/>
    <p:sldId id="349" r:id="rId5"/>
    <p:sldId id="350" r:id="rId6"/>
    <p:sldId id="392" r:id="rId7"/>
    <p:sldId id="371" r:id="rId8"/>
    <p:sldId id="373" r:id="rId9"/>
    <p:sldId id="322" r:id="rId10"/>
    <p:sldId id="327" r:id="rId11"/>
    <p:sldId id="333" r:id="rId12"/>
    <p:sldId id="340" r:id="rId13"/>
    <p:sldId id="374" r:id="rId14"/>
    <p:sldId id="366" r:id="rId15"/>
    <p:sldId id="289" r:id="rId16"/>
    <p:sldId id="290" r:id="rId17"/>
    <p:sldId id="291" r:id="rId18"/>
    <p:sldId id="395" r:id="rId19"/>
    <p:sldId id="368" r:id="rId20"/>
    <p:sldId id="360" r:id="rId21"/>
    <p:sldId id="361" r:id="rId22"/>
    <p:sldId id="362" r:id="rId23"/>
    <p:sldId id="382" r:id="rId24"/>
    <p:sldId id="293" r:id="rId25"/>
    <p:sldId id="343" r:id="rId26"/>
    <p:sldId id="394" r:id="rId27"/>
    <p:sldId id="270" r:id="rId28"/>
    <p:sldId id="288" r:id="rId29"/>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32A"/>
    <a:srgbClr val="FFFFFF"/>
    <a:srgbClr val="2F5079"/>
    <a:srgbClr val="E9458C"/>
    <a:srgbClr val="000000"/>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666" autoAdjust="0"/>
  </p:normalViewPr>
  <p:slideViewPr>
    <p:cSldViewPr showGuides="1">
      <p:cViewPr varScale="1">
        <p:scale>
          <a:sx n="95" d="100"/>
          <a:sy n="95" d="100"/>
        </p:scale>
        <p:origin x="1194" y="90"/>
      </p:cViewPr>
      <p:guideLst>
        <p:guide orient="horz" pos="4247"/>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1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64125-CEDA-41FC-B5FC-041868D61B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9757B2-749E-41DE-BFE8-4FB05E157D26}">
      <dgm:prSet/>
      <dgm:spPr/>
      <dgm:t>
        <a:bodyPr/>
        <a:lstStyle/>
        <a:p>
          <a:r>
            <a:rPr lang="en-GB" dirty="0"/>
            <a:t>A) Insurance</a:t>
          </a:r>
          <a:endParaRPr lang="en-US" dirty="0"/>
        </a:p>
      </dgm:t>
    </dgm:pt>
    <dgm:pt modelId="{311B5E83-C02F-4817-AB80-8564E82C3BDC}" type="parTrans" cxnId="{D7B55354-5BA4-4C19-AE67-54C1DFBC834E}">
      <dgm:prSet/>
      <dgm:spPr/>
      <dgm:t>
        <a:bodyPr/>
        <a:lstStyle/>
        <a:p>
          <a:endParaRPr lang="en-US"/>
        </a:p>
      </dgm:t>
    </dgm:pt>
    <dgm:pt modelId="{C4EA047E-FA6F-45D7-8439-794567E4736E}" type="sibTrans" cxnId="{D7B55354-5BA4-4C19-AE67-54C1DFBC834E}">
      <dgm:prSet/>
      <dgm:spPr/>
      <dgm:t>
        <a:bodyPr/>
        <a:lstStyle/>
        <a:p>
          <a:endParaRPr lang="en-US"/>
        </a:p>
      </dgm:t>
    </dgm:pt>
    <dgm:pt modelId="{FCEFF6B8-FFDC-462E-AFFC-3ECB641B7662}">
      <dgm:prSet/>
      <dgm:spPr/>
      <dgm:t>
        <a:bodyPr/>
        <a:lstStyle/>
        <a:p>
          <a:r>
            <a:rPr lang="en-GB" dirty="0"/>
            <a:t>B) Pensions</a:t>
          </a:r>
          <a:endParaRPr lang="en-US" dirty="0"/>
        </a:p>
      </dgm:t>
    </dgm:pt>
    <dgm:pt modelId="{E228ACD9-2A7B-4639-A1FB-ECDE020DC7B5}" type="parTrans" cxnId="{8BD3DEAA-275C-4BF0-BA1F-FF146C7435ED}">
      <dgm:prSet/>
      <dgm:spPr/>
      <dgm:t>
        <a:bodyPr/>
        <a:lstStyle/>
        <a:p>
          <a:endParaRPr lang="en-US"/>
        </a:p>
      </dgm:t>
    </dgm:pt>
    <dgm:pt modelId="{A23D5307-2E9C-4211-98F2-EE08489F6C21}" type="sibTrans" cxnId="{8BD3DEAA-275C-4BF0-BA1F-FF146C7435ED}">
      <dgm:prSet/>
      <dgm:spPr/>
      <dgm:t>
        <a:bodyPr/>
        <a:lstStyle/>
        <a:p>
          <a:endParaRPr lang="en-US"/>
        </a:p>
      </dgm:t>
    </dgm:pt>
    <dgm:pt modelId="{29010182-0C7B-4DE7-A50D-4D16B6456DF8}">
      <dgm:prSet/>
      <dgm:spPr/>
      <dgm:t>
        <a:bodyPr/>
        <a:lstStyle/>
        <a:p>
          <a:r>
            <a:rPr lang="en-GB" dirty="0"/>
            <a:t>C) Investments</a:t>
          </a:r>
          <a:endParaRPr lang="en-US" dirty="0"/>
        </a:p>
      </dgm:t>
    </dgm:pt>
    <dgm:pt modelId="{8DFBA5E0-0BB6-415D-85E3-0A17C56EB0AB}" type="parTrans" cxnId="{7ABAD117-5BCC-4AAE-A9F0-2190138C217F}">
      <dgm:prSet/>
      <dgm:spPr/>
      <dgm:t>
        <a:bodyPr/>
        <a:lstStyle/>
        <a:p>
          <a:endParaRPr lang="en-US"/>
        </a:p>
      </dgm:t>
    </dgm:pt>
    <dgm:pt modelId="{0E7EDF28-98C5-49CF-872E-E038F3A3737F}" type="sibTrans" cxnId="{7ABAD117-5BCC-4AAE-A9F0-2190138C217F}">
      <dgm:prSet/>
      <dgm:spPr/>
      <dgm:t>
        <a:bodyPr/>
        <a:lstStyle/>
        <a:p>
          <a:endParaRPr lang="en-US"/>
        </a:p>
      </dgm:t>
    </dgm:pt>
    <dgm:pt modelId="{AA58DCB0-AB07-4C45-99F0-AD20CE7B029E}">
      <dgm:prSet/>
      <dgm:spPr/>
      <dgm:t>
        <a:bodyPr/>
        <a:lstStyle/>
        <a:p>
          <a:r>
            <a:rPr lang="en-GB" dirty="0"/>
            <a:t>D) Wider Fields</a:t>
          </a:r>
          <a:endParaRPr lang="en-US" dirty="0"/>
        </a:p>
      </dgm:t>
    </dgm:pt>
    <dgm:pt modelId="{6D8E1046-25C4-4986-800D-EB8C9451ED56}" type="parTrans" cxnId="{A15929DE-704F-44E9-A107-3E30F8EFC8E4}">
      <dgm:prSet/>
      <dgm:spPr/>
      <dgm:t>
        <a:bodyPr/>
        <a:lstStyle/>
        <a:p>
          <a:endParaRPr lang="en-US"/>
        </a:p>
      </dgm:t>
    </dgm:pt>
    <dgm:pt modelId="{BD11C454-7661-4DF2-A237-EC79E29558AE}" type="sibTrans" cxnId="{A15929DE-704F-44E9-A107-3E30F8EFC8E4}">
      <dgm:prSet/>
      <dgm:spPr/>
      <dgm:t>
        <a:bodyPr/>
        <a:lstStyle/>
        <a:p>
          <a:endParaRPr lang="en-US"/>
        </a:p>
      </dgm:t>
    </dgm:pt>
    <dgm:pt modelId="{E5B63408-2AB9-4F29-8A6B-E8042515BA30}">
      <dgm:prSet/>
      <dgm:spPr/>
      <dgm:t>
        <a:bodyPr/>
        <a:lstStyle/>
        <a:p>
          <a:r>
            <a:rPr lang="en-GB" dirty="0"/>
            <a:t>E) All-rounder</a:t>
          </a:r>
          <a:endParaRPr lang="en-US" dirty="0"/>
        </a:p>
      </dgm:t>
    </dgm:pt>
    <dgm:pt modelId="{66B31C7F-315C-43DC-BC98-2661CD2ABE21}" type="parTrans" cxnId="{5C5734E2-114B-423C-ADE7-79F1346ECCA2}">
      <dgm:prSet/>
      <dgm:spPr/>
      <dgm:t>
        <a:bodyPr/>
        <a:lstStyle/>
        <a:p>
          <a:endParaRPr lang="en-US"/>
        </a:p>
      </dgm:t>
    </dgm:pt>
    <dgm:pt modelId="{C3DA349F-C874-4947-96A6-E8551106A88C}" type="sibTrans" cxnId="{5C5734E2-114B-423C-ADE7-79F1346ECCA2}">
      <dgm:prSet/>
      <dgm:spPr/>
      <dgm:t>
        <a:bodyPr/>
        <a:lstStyle/>
        <a:p>
          <a:endParaRPr lang="en-US"/>
        </a:p>
      </dgm:t>
    </dgm:pt>
    <dgm:pt modelId="{CA562BF6-7542-49D5-BB9B-CD856388F9FE}" type="pres">
      <dgm:prSet presAssocID="{A5964125-CEDA-41FC-B5FC-041868D61B0E}" presName="root" presStyleCnt="0">
        <dgm:presLayoutVars>
          <dgm:dir/>
          <dgm:resizeHandles val="exact"/>
        </dgm:presLayoutVars>
      </dgm:prSet>
      <dgm:spPr/>
    </dgm:pt>
    <dgm:pt modelId="{7451D69A-4759-46B3-B3A4-66146D25404A}" type="pres">
      <dgm:prSet presAssocID="{7F9757B2-749E-41DE-BFE8-4FB05E157D26}" presName="compNode" presStyleCnt="0"/>
      <dgm:spPr/>
    </dgm:pt>
    <dgm:pt modelId="{B2B033C2-3D23-40FB-BC4A-7F269A1E6B34}" type="pres">
      <dgm:prSet presAssocID="{7F9757B2-749E-41DE-BFE8-4FB05E157D26}" presName="bgRect" presStyleLbl="bgShp" presStyleIdx="0" presStyleCnt="5"/>
      <dgm:spPr/>
    </dgm:pt>
    <dgm:pt modelId="{2B70648D-3156-4494-A62C-0DC646FBD6A8}" type="pres">
      <dgm:prSet presAssocID="{7F9757B2-749E-41DE-BFE8-4FB05E157D2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2880A898-3996-4C49-A071-1A42BF1C50DA}" type="pres">
      <dgm:prSet presAssocID="{7F9757B2-749E-41DE-BFE8-4FB05E157D26}" presName="spaceRect" presStyleCnt="0"/>
      <dgm:spPr/>
    </dgm:pt>
    <dgm:pt modelId="{99099ECF-A1DA-4EB9-8080-7A31F8CCC375}" type="pres">
      <dgm:prSet presAssocID="{7F9757B2-749E-41DE-BFE8-4FB05E157D26}" presName="parTx" presStyleLbl="revTx" presStyleIdx="0" presStyleCnt="5">
        <dgm:presLayoutVars>
          <dgm:chMax val="0"/>
          <dgm:chPref val="0"/>
        </dgm:presLayoutVars>
      </dgm:prSet>
      <dgm:spPr/>
    </dgm:pt>
    <dgm:pt modelId="{3404644E-5029-4FD8-B532-16863073FF81}" type="pres">
      <dgm:prSet presAssocID="{C4EA047E-FA6F-45D7-8439-794567E4736E}" presName="sibTrans" presStyleCnt="0"/>
      <dgm:spPr/>
    </dgm:pt>
    <dgm:pt modelId="{23525A2B-CFDB-42A9-B7BA-F5D267ADB65F}" type="pres">
      <dgm:prSet presAssocID="{FCEFF6B8-FFDC-462E-AFFC-3ECB641B7662}" presName="compNode" presStyleCnt="0"/>
      <dgm:spPr/>
    </dgm:pt>
    <dgm:pt modelId="{76DCCBB5-5F36-4B86-A205-A6C3AC31DE56}" type="pres">
      <dgm:prSet presAssocID="{FCEFF6B8-FFDC-462E-AFFC-3ECB641B7662}" presName="bgRect" presStyleLbl="bgShp" presStyleIdx="1" presStyleCnt="5"/>
      <dgm:spPr/>
    </dgm:pt>
    <dgm:pt modelId="{0B3E2550-70CE-4916-BCEC-B5B5CFFED19E}" type="pres">
      <dgm:prSet presAssocID="{FCEFF6B8-FFDC-462E-AFFC-3ECB641B766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31F32BE-3B5E-4E26-8F93-15294158FA8C}" type="pres">
      <dgm:prSet presAssocID="{FCEFF6B8-FFDC-462E-AFFC-3ECB641B7662}" presName="spaceRect" presStyleCnt="0"/>
      <dgm:spPr/>
    </dgm:pt>
    <dgm:pt modelId="{FCD69B1E-1E34-4E0F-9B8C-CE76F7B794CE}" type="pres">
      <dgm:prSet presAssocID="{FCEFF6B8-FFDC-462E-AFFC-3ECB641B7662}" presName="parTx" presStyleLbl="revTx" presStyleIdx="1" presStyleCnt="5">
        <dgm:presLayoutVars>
          <dgm:chMax val="0"/>
          <dgm:chPref val="0"/>
        </dgm:presLayoutVars>
      </dgm:prSet>
      <dgm:spPr/>
    </dgm:pt>
    <dgm:pt modelId="{C631CB8E-0493-4854-B0AE-F841E09C421B}" type="pres">
      <dgm:prSet presAssocID="{A23D5307-2E9C-4211-98F2-EE08489F6C21}" presName="sibTrans" presStyleCnt="0"/>
      <dgm:spPr/>
    </dgm:pt>
    <dgm:pt modelId="{9915DC9A-871A-4233-B45A-4918F527F293}" type="pres">
      <dgm:prSet presAssocID="{29010182-0C7B-4DE7-A50D-4D16B6456DF8}" presName="compNode" presStyleCnt="0"/>
      <dgm:spPr/>
    </dgm:pt>
    <dgm:pt modelId="{256E996C-610D-413D-98B8-27CB8CA84FBA}" type="pres">
      <dgm:prSet presAssocID="{29010182-0C7B-4DE7-A50D-4D16B6456DF8}" presName="bgRect" presStyleLbl="bgShp" presStyleIdx="2" presStyleCnt="5"/>
      <dgm:spPr/>
    </dgm:pt>
    <dgm:pt modelId="{35A2F01F-4B92-4332-A64B-2A6920DB70E7}" type="pres">
      <dgm:prSet presAssocID="{29010182-0C7B-4DE7-A50D-4D16B6456DF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CCAD5A99-8FE0-4F06-AECD-74D21487EC95}" type="pres">
      <dgm:prSet presAssocID="{29010182-0C7B-4DE7-A50D-4D16B6456DF8}" presName="spaceRect" presStyleCnt="0"/>
      <dgm:spPr/>
    </dgm:pt>
    <dgm:pt modelId="{476A1320-1D62-4209-8843-F471D987DE18}" type="pres">
      <dgm:prSet presAssocID="{29010182-0C7B-4DE7-A50D-4D16B6456DF8}" presName="parTx" presStyleLbl="revTx" presStyleIdx="2" presStyleCnt="5">
        <dgm:presLayoutVars>
          <dgm:chMax val="0"/>
          <dgm:chPref val="0"/>
        </dgm:presLayoutVars>
      </dgm:prSet>
      <dgm:spPr/>
    </dgm:pt>
    <dgm:pt modelId="{BD094F45-FFD6-4506-A50D-FA9C84825639}" type="pres">
      <dgm:prSet presAssocID="{0E7EDF28-98C5-49CF-872E-E038F3A3737F}" presName="sibTrans" presStyleCnt="0"/>
      <dgm:spPr/>
    </dgm:pt>
    <dgm:pt modelId="{DD68D9FB-635F-44E3-B417-230A3FADA140}" type="pres">
      <dgm:prSet presAssocID="{AA58DCB0-AB07-4C45-99F0-AD20CE7B029E}" presName="compNode" presStyleCnt="0"/>
      <dgm:spPr/>
    </dgm:pt>
    <dgm:pt modelId="{E1F57031-6C73-4A3C-8031-9F6A734E443B}" type="pres">
      <dgm:prSet presAssocID="{AA58DCB0-AB07-4C45-99F0-AD20CE7B029E}" presName="bgRect" presStyleLbl="bgShp" presStyleIdx="3" presStyleCnt="5"/>
      <dgm:spPr/>
    </dgm:pt>
    <dgm:pt modelId="{40C3E776-575F-4113-B86B-FCC79282FAE2}" type="pres">
      <dgm:prSet presAssocID="{AA58DCB0-AB07-4C45-99F0-AD20CE7B029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ck"/>
        </a:ext>
      </dgm:extLst>
    </dgm:pt>
    <dgm:pt modelId="{CCAA5C73-568E-44B8-928C-9159744F5DDB}" type="pres">
      <dgm:prSet presAssocID="{AA58DCB0-AB07-4C45-99F0-AD20CE7B029E}" presName="spaceRect" presStyleCnt="0"/>
      <dgm:spPr/>
    </dgm:pt>
    <dgm:pt modelId="{978FCE1A-E03D-4665-A6AC-DD683C92643D}" type="pres">
      <dgm:prSet presAssocID="{AA58DCB0-AB07-4C45-99F0-AD20CE7B029E}" presName="parTx" presStyleLbl="revTx" presStyleIdx="3" presStyleCnt="5">
        <dgm:presLayoutVars>
          <dgm:chMax val="0"/>
          <dgm:chPref val="0"/>
        </dgm:presLayoutVars>
      </dgm:prSet>
      <dgm:spPr/>
    </dgm:pt>
    <dgm:pt modelId="{8518E7BF-EA3C-4B82-9A58-CC53ECEAD3E7}" type="pres">
      <dgm:prSet presAssocID="{BD11C454-7661-4DF2-A237-EC79E29558AE}" presName="sibTrans" presStyleCnt="0"/>
      <dgm:spPr/>
    </dgm:pt>
    <dgm:pt modelId="{EED23DFA-FDAA-4A7B-B201-A891F0698451}" type="pres">
      <dgm:prSet presAssocID="{E5B63408-2AB9-4F29-8A6B-E8042515BA30}" presName="compNode" presStyleCnt="0"/>
      <dgm:spPr/>
    </dgm:pt>
    <dgm:pt modelId="{E7AC6DD2-331A-41F4-BF63-085C24252F30}" type="pres">
      <dgm:prSet presAssocID="{E5B63408-2AB9-4F29-8A6B-E8042515BA30}" presName="bgRect" presStyleLbl="bgShp" presStyleIdx="4" presStyleCnt="5"/>
      <dgm:spPr/>
    </dgm:pt>
    <dgm:pt modelId="{79C8D5D6-F0AA-4D1B-B9A2-92DF0813095A}" type="pres">
      <dgm:prSet presAssocID="{E5B63408-2AB9-4F29-8A6B-E8042515BA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940F285A-81CC-442F-A4F2-D0D11FF615CC}" type="pres">
      <dgm:prSet presAssocID="{E5B63408-2AB9-4F29-8A6B-E8042515BA30}" presName="spaceRect" presStyleCnt="0"/>
      <dgm:spPr/>
    </dgm:pt>
    <dgm:pt modelId="{8CBA67D2-440F-413E-9DC6-6971474E7121}" type="pres">
      <dgm:prSet presAssocID="{E5B63408-2AB9-4F29-8A6B-E8042515BA30}" presName="parTx" presStyleLbl="revTx" presStyleIdx="4" presStyleCnt="5">
        <dgm:presLayoutVars>
          <dgm:chMax val="0"/>
          <dgm:chPref val="0"/>
        </dgm:presLayoutVars>
      </dgm:prSet>
      <dgm:spPr/>
    </dgm:pt>
  </dgm:ptLst>
  <dgm:cxnLst>
    <dgm:cxn modelId="{F817850B-5446-43A8-A0EB-E0166E488543}" type="presOf" srcId="{FCEFF6B8-FFDC-462E-AFFC-3ECB641B7662}" destId="{FCD69B1E-1E34-4E0F-9B8C-CE76F7B794CE}" srcOrd="0" destOrd="0" presId="urn:microsoft.com/office/officeart/2018/2/layout/IconVerticalSolidList"/>
    <dgm:cxn modelId="{7ABAD117-5BCC-4AAE-A9F0-2190138C217F}" srcId="{A5964125-CEDA-41FC-B5FC-041868D61B0E}" destId="{29010182-0C7B-4DE7-A50D-4D16B6456DF8}" srcOrd="2" destOrd="0" parTransId="{8DFBA5E0-0BB6-415D-85E3-0A17C56EB0AB}" sibTransId="{0E7EDF28-98C5-49CF-872E-E038F3A3737F}"/>
    <dgm:cxn modelId="{B4CC0E72-652E-433B-908E-3E8CE8A52478}" type="presOf" srcId="{AA58DCB0-AB07-4C45-99F0-AD20CE7B029E}" destId="{978FCE1A-E03D-4665-A6AC-DD683C92643D}" srcOrd="0" destOrd="0" presId="urn:microsoft.com/office/officeart/2018/2/layout/IconVerticalSolidList"/>
    <dgm:cxn modelId="{D7B55354-5BA4-4C19-AE67-54C1DFBC834E}" srcId="{A5964125-CEDA-41FC-B5FC-041868D61B0E}" destId="{7F9757B2-749E-41DE-BFE8-4FB05E157D26}" srcOrd="0" destOrd="0" parTransId="{311B5E83-C02F-4817-AB80-8564E82C3BDC}" sibTransId="{C4EA047E-FA6F-45D7-8439-794567E4736E}"/>
    <dgm:cxn modelId="{33958579-984E-4ADC-AA34-3A6B61F37C51}" type="presOf" srcId="{E5B63408-2AB9-4F29-8A6B-E8042515BA30}" destId="{8CBA67D2-440F-413E-9DC6-6971474E7121}" srcOrd="0" destOrd="0" presId="urn:microsoft.com/office/officeart/2018/2/layout/IconVerticalSolidList"/>
    <dgm:cxn modelId="{25D600A2-6DE4-4E3D-BCCC-676B3758E64E}" type="presOf" srcId="{7F9757B2-749E-41DE-BFE8-4FB05E157D26}" destId="{99099ECF-A1DA-4EB9-8080-7A31F8CCC375}" srcOrd="0" destOrd="0" presId="urn:microsoft.com/office/officeart/2018/2/layout/IconVerticalSolidList"/>
    <dgm:cxn modelId="{8BD3DEAA-275C-4BF0-BA1F-FF146C7435ED}" srcId="{A5964125-CEDA-41FC-B5FC-041868D61B0E}" destId="{FCEFF6B8-FFDC-462E-AFFC-3ECB641B7662}" srcOrd="1" destOrd="0" parTransId="{E228ACD9-2A7B-4639-A1FB-ECDE020DC7B5}" sibTransId="{A23D5307-2E9C-4211-98F2-EE08489F6C21}"/>
    <dgm:cxn modelId="{564D2FB7-637D-45FA-A1BB-B3ABC2F291EF}" type="presOf" srcId="{29010182-0C7B-4DE7-A50D-4D16B6456DF8}" destId="{476A1320-1D62-4209-8843-F471D987DE18}" srcOrd="0" destOrd="0" presId="urn:microsoft.com/office/officeart/2018/2/layout/IconVerticalSolidList"/>
    <dgm:cxn modelId="{C0AE35C7-09C4-4337-84EF-F743B19A6EBC}" type="presOf" srcId="{A5964125-CEDA-41FC-B5FC-041868D61B0E}" destId="{CA562BF6-7542-49D5-BB9B-CD856388F9FE}" srcOrd="0" destOrd="0" presId="urn:microsoft.com/office/officeart/2018/2/layout/IconVerticalSolidList"/>
    <dgm:cxn modelId="{A15929DE-704F-44E9-A107-3E30F8EFC8E4}" srcId="{A5964125-CEDA-41FC-B5FC-041868D61B0E}" destId="{AA58DCB0-AB07-4C45-99F0-AD20CE7B029E}" srcOrd="3" destOrd="0" parTransId="{6D8E1046-25C4-4986-800D-EB8C9451ED56}" sibTransId="{BD11C454-7661-4DF2-A237-EC79E29558AE}"/>
    <dgm:cxn modelId="{5C5734E2-114B-423C-ADE7-79F1346ECCA2}" srcId="{A5964125-CEDA-41FC-B5FC-041868D61B0E}" destId="{E5B63408-2AB9-4F29-8A6B-E8042515BA30}" srcOrd="4" destOrd="0" parTransId="{66B31C7F-315C-43DC-BC98-2661CD2ABE21}" sibTransId="{C3DA349F-C874-4947-96A6-E8551106A88C}"/>
    <dgm:cxn modelId="{2C24B10F-C09D-42F2-8968-5B48F7FCFDA7}" type="presParOf" srcId="{CA562BF6-7542-49D5-BB9B-CD856388F9FE}" destId="{7451D69A-4759-46B3-B3A4-66146D25404A}" srcOrd="0" destOrd="0" presId="urn:microsoft.com/office/officeart/2018/2/layout/IconVerticalSolidList"/>
    <dgm:cxn modelId="{AE9320F8-C6A8-4083-B6BB-BF3177B82FB2}" type="presParOf" srcId="{7451D69A-4759-46B3-B3A4-66146D25404A}" destId="{B2B033C2-3D23-40FB-BC4A-7F269A1E6B34}" srcOrd="0" destOrd="0" presId="urn:microsoft.com/office/officeart/2018/2/layout/IconVerticalSolidList"/>
    <dgm:cxn modelId="{FF8E4B05-8CB4-430E-86C3-327FDF1C9FF5}" type="presParOf" srcId="{7451D69A-4759-46B3-B3A4-66146D25404A}" destId="{2B70648D-3156-4494-A62C-0DC646FBD6A8}" srcOrd="1" destOrd="0" presId="urn:microsoft.com/office/officeart/2018/2/layout/IconVerticalSolidList"/>
    <dgm:cxn modelId="{2DCA8B4D-26E5-495D-851F-A1ACF8E3B534}" type="presParOf" srcId="{7451D69A-4759-46B3-B3A4-66146D25404A}" destId="{2880A898-3996-4C49-A071-1A42BF1C50DA}" srcOrd="2" destOrd="0" presId="urn:microsoft.com/office/officeart/2018/2/layout/IconVerticalSolidList"/>
    <dgm:cxn modelId="{DEF03B32-95D6-4E3C-8E28-C5BD2E9E8D44}" type="presParOf" srcId="{7451D69A-4759-46B3-B3A4-66146D25404A}" destId="{99099ECF-A1DA-4EB9-8080-7A31F8CCC375}" srcOrd="3" destOrd="0" presId="urn:microsoft.com/office/officeart/2018/2/layout/IconVerticalSolidList"/>
    <dgm:cxn modelId="{A6F73C56-F089-4BFB-9533-47FE5FAF6E3F}" type="presParOf" srcId="{CA562BF6-7542-49D5-BB9B-CD856388F9FE}" destId="{3404644E-5029-4FD8-B532-16863073FF81}" srcOrd="1" destOrd="0" presId="urn:microsoft.com/office/officeart/2018/2/layout/IconVerticalSolidList"/>
    <dgm:cxn modelId="{B5C55089-D0B8-4B21-8C5D-E7398A9B4BC3}" type="presParOf" srcId="{CA562BF6-7542-49D5-BB9B-CD856388F9FE}" destId="{23525A2B-CFDB-42A9-B7BA-F5D267ADB65F}" srcOrd="2" destOrd="0" presId="urn:microsoft.com/office/officeart/2018/2/layout/IconVerticalSolidList"/>
    <dgm:cxn modelId="{1D03FF1A-1E93-4681-944E-75E604FF1873}" type="presParOf" srcId="{23525A2B-CFDB-42A9-B7BA-F5D267ADB65F}" destId="{76DCCBB5-5F36-4B86-A205-A6C3AC31DE56}" srcOrd="0" destOrd="0" presId="urn:microsoft.com/office/officeart/2018/2/layout/IconVerticalSolidList"/>
    <dgm:cxn modelId="{4E322E68-3E43-4357-ACFD-2E2D6B2D6163}" type="presParOf" srcId="{23525A2B-CFDB-42A9-B7BA-F5D267ADB65F}" destId="{0B3E2550-70CE-4916-BCEC-B5B5CFFED19E}" srcOrd="1" destOrd="0" presId="urn:microsoft.com/office/officeart/2018/2/layout/IconVerticalSolidList"/>
    <dgm:cxn modelId="{7D24F192-4A70-4357-8FFA-AC0EAFC87A89}" type="presParOf" srcId="{23525A2B-CFDB-42A9-B7BA-F5D267ADB65F}" destId="{831F32BE-3B5E-4E26-8F93-15294158FA8C}" srcOrd="2" destOrd="0" presId="urn:microsoft.com/office/officeart/2018/2/layout/IconVerticalSolidList"/>
    <dgm:cxn modelId="{6DA7FA9C-95B5-427F-960B-3E76873FEB6C}" type="presParOf" srcId="{23525A2B-CFDB-42A9-B7BA-F5D267ADB65F}" destId="{FCD69B1E-1E34-4E0F-9B8C-CE76F7B794CE}" srcOrd="3" destOrd="0" presId="urn:microsoft.com/office/officeart/2018/2/layout/IconVerticalSolidList"/>
    <dgm:cxn modelId="{1470FB2E-F0E7-406C-9D55-142AC4236328}" type="presParOf" srcId="{CA562BF6-7542-49D5-BB9B-CD856388F9FE}" destId="{C631CB8E-0493-4854-B0AE-F841E09C421B}" srcOrd="3" destOrd="0" presId="urn:microsoft.com/office/officeart/2018/2/layout/IconVerticalSolidList"/>
    <dgm:cxn modelId="{AECE3367-1A56-46A2-8691-546B97660574}" type="presParOf" srcId="{CA562BF6-7542-49D5-BB9B-CD856388F9FE}" destId="{9915DC9A-871A-4233-B45A-4918F527F293}" srcOrd="4" destOrd="0" presId="urn:microsoft.com/office/officeart/2018/2/layout/IconVerticalSolidList"/>
    <dgm:cxn modelId="{A0A67A2E-6D4E-48A0-8E58-C15445C8BB9F}" type="presParOf" srcId="{9915DC9A-871A-4233-B45A-4918F527F293}" destId="{256E996C-610D-413D-98B8-27CB8CA84FBA}" srcOrd="0" destOrd="0" presId="urn:microsoft.com/office/officeart/2018/2/layout/IconVerticalSolidList"/>
    <dgm:cxn modelId="{FF350ECA-7596-41F8-90EB-3BDF1C1919C9}" type="presParOf" srcId="{9915DC9A-871A-4233-B45A-4918F527F293}" destId="{35A2F01F-4B92-4332-A64B-2A6920DB70E7}" srcOrd="1" destOrd="0" presId="urn:microsoft.com/office/officeart/2018/2/layout/IconVerticalSolidList"/>
    <dgm:cxn modelId="{51F0A22E-F4FD-4731-AE1C-0E8227CB8FA5}" type="presParOf" srcId="{9915DC9A-871A-4233-B45A-4918F527F293}" destId="{CCAD5A99-8FE0-4F06-AECD-74D21487EC95}" srcOrd="2" destOrd="0" presId="urn:microsoft.com/office/officeart/2018/2/layout/IconVerticalSolidList"/>
    <dgm:cxn modelId="{75C7D0E2-1774-4DDA-BCF5-293D036ABE46}" type="presParOf" srcId="{9915DC9A-871A-4233-B45A-4918F527F293}" destId="{476A1320-1D62-4209-8843-F471D987DE18}" srcOrd="3" destOrd="0" presId="urn:microsoft.com/office/officeart/2018/2/layout/IconVerticalSolidList"/>
    <dgm:cxn modelId="{C8C5050E-61D0-4376-A748-4D1ADE559F66}" type="presParOf" srcId="{CA562BF6-7542-49D5-BB9B-CD856388F9FE}" destId="{BD094F45-FFD6-4506-A50D-FA9C84825639}" srcOrd="5" destOrd="0" presId="urn:microsoft.com/office/officeart/2018/2/layout/IconVerticalSolidList"/>
    <dgm:cxn modelId="{31D2FD57-765A-4361-BCF5-60453C36795A}" type="presParOf" srcId="{CA562BF6-7542-49D5-BB9B-CD856388F9FE}" destId="{DD68D9FB-635F-44E3-B417-230A3FADA140}" srcOrd="6" destOrd="0" presId="urn:microsoft.com/office/officeart/2018/2/layout/IconVerticalSolidList"/>
    <dgm:cxn modelId="{682EEB52-5521-4A5D-BACC-B7DD7AE22B6A}" type="presParOf" srcId="{DD68D9FB-635F-44E3-B417-230A3FADA140}" destId="{E1F57031-6C73-4A3C-8031-9F6A734E443B}" srcOrd="0" destOrd="0" presId="urn:microsoft.com/office/officeart/2018/2/layout/IconVerticalSolidList"/>
    <dgm:cxn modelId="{245E9707-CE05-4303-A317-1291BAD246CD}" type="presParOf" srcId="{DD68D9FB-635F-44E3-B417-230A3FADA140}" destId="{40C3E776-575F-4113-B86B-FCC79282FAE2}" srcOrd="1" destOrd="0" presId="urn:microsoft.com/office/officeart/2018/2/layout/IconVerticalSolidList"/>
    <dgm:cxn modelId="{3CE4E080-DE9B-486F-B0BA-AE9A53CA4BE2}" type="presParOf" srcId="{DD68D9FB-635F-44E3-B417-230A3FADA140}" destId="{CCAA5C73-568E-44B8-928C-9159744F5DDB}" srcOrd="2" destOrd="0" presId="urn:microsoft.com/office/officeart/2018/2/layout/IconVerticalSolidList"/>
    <dgm:cxn modelId="{C0700E6D-7027-45EC-A32C-6C61494C949E}" type="presParOf" srcId="{DD68D9FB-635F-44E3-B417-230A3FADA140}" destId="{978FCE1A-E03D-4665-A6AC-DD683C92643D}" srcOrd="3" destOrd="0" presId="urn:microsoft.com/office/officeart/2018/2/layout/IconVerticalSolidList"/>
    <dgm:cxn modelId="{F7A6FE0E-2AAE-4A13-AA6D-2DE7CAB7286C}" type="presParOf" srcId="{CA562BF6-7542-49D5-BB9B-CD856388F9FE}" destId="{8518E7BF-EA3C-4B82-9A58-CC53ECEAD3E7}" srcOrd="7" destOrd="0" presId="urn:microsoft.com/office/officeart/2018/2/layout/IconVerticalSolidList"/>
    <dgm:cxn modelId="{99BE79ED-9197-4A4A-B032-C2A789E105AC}" type="presParOf" srcId="{CA562BF6-7542-49D5-BB9B-CD856388F9FE}" destId="{EED23DFA-FDAA-4A7B-B201-A891F0698451}" srcOrd="8" destOrd="0" presId="urn:microsoft.com/office/officeart/2018/2/layout/IconVerticalSolidList"/>
    <dgm:cxn modelId="{57C4D79D-A204-40CF-9614-3A12AE29C01F}" type="presParOf" srcId="{EED23DFA-FDAA-4A7B-B201-A891F0698451}" destId="{E7AC6DD2-331A-41F4-BF63-085C24252F30}" srcOrd="0" destOrd="0" presId="urn:microsoft.com/office/officeart/2018/2/layout/IconVerticalSolidList"/>
    <dgm:cxn modelId="{58886CF5-4836-40C1-8ED0-661B27F30A30}" type="presParOf" srcId="{EED23DFA-FDAA-4A7B-B201-A891F0698451}" destId="{79C8D5D6-F0AA-4D1B-B9A2-92DF0813095A}" srcOrd="1" destOrd="0" presId="urn:microsoft.com/office/officeart/2018/2/layout/IconVerticalSolidList"/>
    <dgm:cxn modelId="{4609D5ED-FBCD-4C49-9BF2-C3CA41FD8D91}" type="presParOf" srcId="{EED23DFA-FDAA-4A7B-B201-A891F0698451}" destId="{940F285A-81CC-442F-A4F2-D0D11FF615CC}" srcOrd="2" destOrd="0" presId="urn:microsoft.com/office/officeart/2018/2/layout/IconVerticalSolidList"/>
    <dgm:cxn modelId="{1B24A144-9659-4DCB-9E00-5E085C666278}" type="presParOf" srcId="{EED23DFA-FDAA-4A7B-B201-A891F0698451}" destId="{8CBA67D2-440F-413E-9DC6-6971474E71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IFoA supports its members through standards and guidance, lifelong learning, and communities</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Material in parts of the underlying Associateship and Fellowship curriculum for actuarial students</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Plans to develop education and lifelong learning to help our members contribute to this field.</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Principles of the Code are relevant, and additional guidance covering ethical use of data science</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IFoA has a strong record of collaboration with other stakeholders in prominent fields of work</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Seek out new avenues to influence future paths</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Extensive ongoing IFoA volunteer activity which can help drive this</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There exist wide-ranging opportunities to continue this in data science and AI</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FE1CA3-A409-4CDE-B242-FEF546221AC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BE1E0D-DE1E-4550-836B-2E7966393A5C}">
      <dgm:prSet/>
      <dgm:spPr/>
      <dgm:t>
        <a:bodyPr/>
        <a:lstStyle/>
        <a:p>
          <a:pPr>
            <a:lnSpc>
              <a:spcPct val="100000"/>
            </a:lnSpc>
          </a:pPr>
          <a:r>
            <a:rPr lang="en-GB" dirty="0"/>
            <a:t>Welcomes Thematic Review report</a:t>
          </a:r>
          <a:r>
            <a:rPr lang="en-US" dirty="0"/>
            <a:t>, and </a:t>
          </a:r>
          <a:r>
            <a:rPr lang="en-GB" dirty="0"/>
            <a:t>thanks members and organisations that took part</a:t>
          </a:r>
          <a:endParaRPr lang="en-US" dirty="0"/>
        </a:p>
      </dgm:t>
    </dgm:pt>
    <dgm:pt modelId="{8144A5AB-E0E6-4350-86B7-7AD5083BD9E3}" type="parTrans" cxnId="{AA449F61-F363-472C-B956-F163F0187518}">
      <dgm:prSet/>
      <dgm:spPr/>
      <dgm:t>
        <a:bodyPr/>
        <a:lstStyle/>
        <a:p>
          <a:endParaRPr lang="en-US"/>
        </a:p>
      </dgm:t>
    </dgm:pt>
    <dgm:pt modelId="{949EEECB-2F39-464F-9E17-C1BF6F8CA2CE}" type="sibTrans" cxnId="{AA449F61-F363-472C-B956-F163F0187518}">
      <dgm:prSet/>
      <dgm:spPr/>
      <dgm:t>
        <a:bodyPr/>
        <a:lstStyle/>
        <a:p>
          <a:endParaRPr lang="en-US"/>
        </a:p>
      </dgm:t>
    </dgm:pt>
    <dgm:pt modelId="{32937116-CD29-44B2-936D-EF4E58199C6B}">
      <dgm:prSet/>
      <dgm:spPr/>
      <dgm:t>
        <a:bodyPr/>
        <a:lstStyle/>
        <a:p>
          <a:pPr>
            <a:lnSpc>
              <a:spcPct val="100000"/>
            </a:lnSpc>
          </a:pPr>
          <a:r>
            <a:rPr lang="en-GB" dirty="0"/>
            <a:t>A key area of interest for the Board is fairness and ensuring that in the use of data science in modelling, whether or not it uses AI, there is a sufficient transparency and public interest focus </a:t>
          </a:r>
          <a:endParaRPr lang="en-US" dirty="0"/>
        </a:p>
      </dgm:t>
    </dgm:pt>
    <dgm:pt modelId="{EE58EA57-3A30-40B4-8479-E251A6A8DD4A}" type="parTrans" cxnId="{41BF5991-E840-4765-9858-5910BB0CEFD1}">
      <dgm:prSet/>
      <dgm:spPr/>
      <dgm:t>
        <a:bodyPr/>
        <a:lstStyle/>
        <a:p>
          <a:endParaRPr lang="en-US"/>
        </a:p>
      </dgm:t>
    </dgm:pt>
    <dgm:pt modelId="{28F64062-3D86-490C-9729-D35F1C684A88}" type="sibTrans" cxnId="{41BF5991-E840-4765-9858-5910BB0CEFD1}">
      <dgm:prSet/>
      <dgm:spPr/>
      <dgm:t>
        <a:bodyPr/>
        <a:lstStyle/>
        <a:p>
          <a:endParaRPr lang="en-US"/>
        </a:p>
      </dgm:t>
    </dgm:pt>
    <dgm:pt modelId="{2DB9ACB9-E3F5-4D8B-8AFD-1B6DA8B07062}">
      <dgm:prSet/>
      <dgm:spPr/>
      <dgm:t>
        <a:bodyPr/>
        <a:lstStyle/>
        <a:p>
          <a:pPr>
            <a:lnSpc>
              <a:spcPct val="100000"/>
            </a:lnSpc>
          </a:pPr>
          <a:r>
            <a:rPr lang="en-GB" dirty="0"/>
            <a:t>Considering actions:</a:t>
          </a:r>
          <a:endParaRPr lang="en-US" dirty="0"/>
        </a:p>
      </dgm:t>
    </dgm:pt>
    <dgm:pt modelId="{58808570-2F1B-4FBE-8A8F-BC66D4EE6B6A}" type="parTrans" cxnId="{7CD566F8-787D-4658-B49B-353EC5F6865E}">
      <dgm:prSet/>
      <dgm:spPr/>
      <dgm:t>
        <a:bodyPr/>
        <a:lstStyle/>
        <a:p>
          <a:endParaRPr lang="en-US"/>
        </a:p>
      </dgm:t>
    </dgm:pt>
    <dgm:pt modelId="{DF8E0587-7251-4540-A500-8F02C30BE662}" type="sibTrans" cxnId="{7CD566F8-787D-4658-B49B-353EC5F6865E}">
      <dgm:prSet/>
      <dgm:spPr/>
      <dgm:t>
        <a:bodyPr/>
        <a:lstStyle/>
        <a:p>
          <a:endParaRPr lang="en-US"/>
        </a:p>
      </dgm:t>
    </dgm:pt>
    <dgm:pt modelId="{320778E9-BE34-470B-BD9B-2FD501ABEC9D}">
      <dgm:prSet custT="1"/>
      <dgm:spPr/>
      <dgm:t>
        <a:bodyPr/>
        <a:lstStyle/>
        <a:p>
          <a:pPr>
            <a:lnSpc>
              <a:spcPct val="100000"/>
            </a:lnSpc>
            <a:buFont typeface="+mj-lt"/>
            <a:buNone/>
          </a:pPr>
          <a:r>
            <a:rPr lang="en-GB" sz="1400" dirty="0"/>
            <a:t>	</a:t>
          </a:r>
          <a:r>
            <a:rPr lang="en-GB" sz="1600" dirty="0"/>
            <a:t>1. review of our current ethical and professional guidance for data science </a:t>
          </a:r>
          <a:endParaRPr lang="en-US" sz="1600" dirty="0"/>
        </a:p>
      </dgm:t>
    </dgm:pt>
    <dgm:pt modelId="{8CDD2F5C-B3C6-4C28-9A6A-E14D63C9614D}" type="parTrans" cxnId="{0477A7B7-8208-4A1C-BE98-1532B07B257C}">
      <dgm:prSet/>
      <dgm:spPr/>
      <dgm:t>
        <a:bodyPr/>
        <a:lstStyle/>
        <a:p>
          <a:endParaRPr lang="en-US"/>
        </a:p>
      </dgm:t>
    </dgm:pt>
    <dgm:pt modelId="{EE9EC997-2FE6-48DB-BF3D-F9093478E4B2}" type="sibTrans" cxnId="{0477A7B7-8208-4A1C-BE98-1532B07B257C}">
      <dgm:prSet/>
      <dgm:spPr/>
      <dgm:t>
        <a:bodyPr/>
        <a:lstStyle/>
        <a:p>
          <a:endParaRPr lang="en-US"/>
        </a:p>
      </dgm:t>
    </dgm:pt>
    <dgm:pt modelId="{D3BF38E1-7B69-4D20-84E2-24B70B04754F}">
      <dgm:prSet custT="1"/>
      <dgm:spPr/>
      <dgm:t>
        <a:bodyPr/>
        <a:lstStyle/>
        <a:p>
          <a:pPr>
            <a:buNone/>
          </a:pPr>
          <a:r>
            <a:rPr lang="en-GB" sz="1400" dirty="0"/>
            <a:t>		</a:t>
          </a:r>
          <a:r>
            <a:rPr lang="en-GB" sz="1600" dirty="0"/>
            <a:t>2. continued development of professional skills material in this area</a:t>
          </a:r>
          <a:endParaRPr lang="en-US" sz="1600" dirty="0"/>
        </a:p>
      </dgm:t>
    </dgm:pt>
    <dgm:pt modelId="{A9DD2F37-CD2F-42B7-BA45-AFD054A07D46}" type="parTrans" cxnId="{B45655E0-38FF-4769-9FF3-0E75047F54D4}">
      <dgm:prSet/>
      <dgm:spPr/>
      <dgm:t>
        <a:bodyPr/>
        <a:lstStyle/>
        <a:p>
          <a:endParaRPr lang="en-US"/>
        </a:p>
      </dgm:t>
    </dgm:pt>
    <dgm:pt modelId="{ACAD6EF8-722E-4B57-AEA2-29A0DC48B289}" type="sibTrans" cxnId="{B45655E0-38FF-4769-9FF3-0E75047F54D4}">
      <dgm:prSet/>
      <dgm:spPr/>
      <dgm:t>
        <a:bodyPr/>
        <a:lstStyle/>
        <a:p>
          <a:endParaRPr lang="en-US"/>
        </a:p>
      </dgm:t>
    </dgm:pt>
    <dgm:pt modelId="{23C29968-ADE7-457F-AA6A-09F5EC5DC64B}">
      <dgm:prSet/>
      <dgm:spPr/>
      <dgm:t>
        <a:bodyPr/>
        <a:lstStyle/>
        <a:p>
          <a:pPr>
            <a:lnSpc>
              <a:spcPct val="100000"/>
            </a:lnSpc>
          </a:pPr>
          <a:r>
            <a:rPr lang="en-GB" dirty="0"/>
            <a:t>Continue to engage with IFoA members and encourage collaboration with global actuarial associations and other agencies to help drive responsible and ethical use of emerging technologies</a:t>
          </a:r>
          <a:endParaRPr lang="en-US" dirty="0"/>
        </a:p>
      </dgm:t>
    </dgm:pt>
    <dgm:pt modelId="{CB3CB7AA-CAFC-426E-889C-DD4DC3A42847}" type="parTrans" cxnId="{010652F4-4DFB-4F7A-B234-67893A5886DF}">
      <dgm:prSet/>
      <dgm:spPr/>
      <dgm:t>
        <a:bodyPr/>
        <a:lstStyle/>
        <a:p>
          <a:endParaRPr lang="en-US"/>
        </a:p>
      </dgm:t>
    </dgm:pt>
    <dgm:pt modelId="{49BCE1EB-EDA0-4410-9943-1B2BB57ED90E}" type="sibTrans" cxnId="{010652F4-4DFB-4F7A-B234-67893A5886DF}">
      <dgm:prSet/>
      <dgm:spPr/>
      <dgm:t>
        <a:bodyPr/>
        <a:lstStyle/>
        <a:p>
          <a:endParaRPr lang="en-US"/>
        </a:p>
      </dgm:t>
    </dgm:pt>
    <dgm:pt modelId="{4B4E4BFB-EE10-44FF-AA8B-F19D07D30FDC}" type="pres">
      <dgm:prSet presAssocID="{B6FE1CA3-A409-4CDE-B242-FEF546221AC6}" presName="root" presStyleCnt="0">
        <dgm:presLayoutVars>
          <dgm:dir/>
          <dgm:resizeHandles val="exact"/>
        </dgm:presLayoutVars>
      </dgm:prSet>
      <dgm:spPr/>
    </dgm:pt>
    <dgm:pt modelId="{DFCAEFC6-7E93-4EF3-B015-9BA3B97A3BCD}" type="pres">
      <dgm:prSet presAssocID="{24BE1E0D-DE1E-4550-836B-2E7966393A5C}" presName="compNode" presStyleCnt="0"/>
      <dgm:spPr/>
    </dgm:pt>
    <dgm:pt modelId="{F9CC12D9-2CDA-4EDA-A4AD-2CC1FF880026}" type="pres">
      <dgm:prSet presAssocID="{24BE1E0D-DE1E-4550-836B-2E7966393A5C}" presName="bgRect" presStyleLbl="bgShp" presStyleIdx="0" presStyleCnt="4"/>
      <dgm:spPr/>
    </dgm:pt>
    <dgm:pt modelId="{675A3981-6A24-42B4-89DA-663AB75085F4}" type="pres">
      <dgm:prSet presAssocID="{24BE1E0D-DE1E-4550-836B-2E7966393A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2A3B6525-E7D6-493C-8CC1-53B92A78D16D}" type="pres">
      <dgm:prSet presAssocID="{24BE1E0D-DE1E-4550-836B-2E7966393A5C}" presName="spaceRect" presStyleCnt="0"/>
      <dgm:spPr/>
    </dgm:pt>
    <dgm:pt modelId="{9F6063E0-D414-43CB-ABE6-4862DA078EA2}" type="pres">
      <dgm:prSet presAssocID="{24BE1E0D-DE1E-4550-836B-2E7966393A5C}" presName="parTx" presStyleLbl="revTx" presStyleIdx="0" presStyleCnt="5">
        <dgm:presLayoutVars>
          <dgm:chMax val="0"/>
          <dgm:chPref val="0"/>
        </dgm:presLayoutVars>
      </dgm:prSet>
      <dgm:spPr/>
    </dgm:pt>
    <dgm:pt modelId="{B64C04EB-AD4C-4BDB-BCB6-1B3FA0A782A4}" type="pres">
      <dgm:prSet presAssocID="{949EEECB-2F39-464F-9E17-C1BF6F8CA2CE}" presName="sibTrans" presStyleCnt="0"/>
      <dgm:spPr/>
    </dgm:pt>
    <dgm:pt modelId="{6C266E1A-86B3-4E04-A933-020026FDDBFA}" type="pres">
      <dgm:prSet presAssocID="{32937116-CD29-44B2-936D-EF4E58199C6B}" presName="compNode" presStyleCnt="0"/>
      <dgm:spPr/>
    </dgm:pt>
    <dgm:pt modelId="{CF644B60-ADC5-4BF5-988F-029AF8095A33}" type="pres">
      <dgm:prSet presAssocID="{32937116-CD29-44B2-936D-EF4E58199C6B}" presName="bgRect" presStyleLbl="bgShp" presStyleIdx="1" presStyleCnt="4"/>
      <dgm:spPr/>
    </dgm:pt>
    <dgm:pt modelId="{1CCC0C27-238B-4C5C-8EF5-50CB68BE61F6}" type="pres">
      <dgm:prSet presAssocID="{32937116-CD29-44B2-936D-EF4E58199C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995C1C3C-5B77-4DF4-B0CE-E425DDCDDBD1}" type="pres">
      <dgm:prSet presAssocID="{32937116-CD29-44B2-936D-EF4E58199C6B}" presName="spaceRect" presStyleCnt="0"/>
      <dgm:spPr/>
    </dgm:pt>
    <dgm:pt modelId="{CED22C2D-C1CD-40AE-A581-784F08D3A305}" type="pres">
      <dgm:prSet presAssocID="{32937116-CD29-44B2-936D-EF4E58199C6B}" presName="parTx" presStyleLbl="revTx" presStyleIdx="1" presStyleCnt="5">
        <dgm:presLayoutVars>
          <dgm:chMax val="0"/>
          <dgm:chPref val="0"/>
        </dgm:presLayoutVars>
      </dgm:prSet>
      <dgm:spPr/>
    </dgm:pt>
    <dgm:pt modelId="{41BFEE24-9497-4C20-B542-B8F2F26717DA}" type="pres">
      <dgm:prSet presAssocID="{28F64062-3D86-490C-9729-D35F1C684A88}" presName="sibTrans" presStyleCnt="0"/>
      <dgm:spPr/>
    </dgm:pt>
    <dgm:pt modelId="{5F41642D-0547-4F22-866B-BD9D576F8DB6}" type="pres">
      <dgm:prSet presAssocID="{2DB9ACB9-E3F5-4D8B-8AFD-1B6DA8B07062}" presName="compNode" presStyleCnt="0"/>
      <dgm:spPr/>
    </dgm:pt>
    <dgm:pt modelId="{149866B9-03A7-44EF-A676-F4F5741F3370}" type="pres">
      <dgm:prSet presAssocID="{2DB9ACB9-E3F5-4D8B-8AFD-1B6DA8B07062}" presName="bgRect" presStyleLbl="bgShp" presStyleIdx="2" presStyleCnt="4" custScaleY="115537" custLinFactNeighborX="19" custLinFactNeighborY="-8160"/>
      <dgm:spPr/>
    </dgm:pt>
    <dgm:pt modelId="{C0042769-0FEC-4097-9A1A-74503955DFDC}" type="pres">
      <dgm:prSet presAssocID="{2DB9ACB9-E3F5-4D8B-8AFD-1B6DA8B0706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24E0947-8700-48D1-BDA3-ADFCDE83183D}" type="pres">
      <dgm:prSet presAssocID="{2DB9ACB9-E3F5-4D8B-8AFD-1B6DA8B07062}" presName="spaceRect" presStyleCnt="0"/>
      <dgm:spPr/>
    </dgm:pt>
    <dgm:pt modelId="{896B34B4-A4CF-4842-A21E-84CCFB5DEB70}" type="pres">
      <dgm:prSet presAssocID="{2DB9ACB9-E3F5-4D8B-8AFD-1B6DA8B07062}" presName="parTx" presStyleLbl="revTx" presStyleIdx="2" presStyleCnt="5">
        <dgm:presLayoutVars>
          <dgm:chMax val="0"/>
          <dgm:chPref val="0"/>
        </dgm:presLayoutVars>
      </dgm:prSet>
      <dgm:spPr/>
    </dgm:pt>
    <dgm:pt modelId="{472DD6A2-20D4-4657-A68D-4DBA4B9BD686}" type="pres">
      <dgm:prSet presAssocID="{2DB9ACB9-E3F5-4D8B-8AFD-1B6DA8B07062}" presName="desTx" presStyleLbl="revTx" presStyleIdx="3" presStyleCnt="5" custScaleX="158391" custLinFactNeighborX="-30384" custLinFactNeighborY="472">
        <dgm:presLayoutVars/>
      </dgm:prSet>
      <dgm:spPr/>
    </dgm:pt>
    <dgm:pt modelId="{18F200A1-BBAD-4DC3-969D-142E2B88B299}" type="pres">
      <dgm:prSet presAssocID="{DF8E0587-7251-4540-A500-8F02C30BE662}" presName="sibTrans" presStyleCnt="0"/>
      <dgm:spPr/>
    </dgm:pt>
    <dgm:pt modelId="{E0E886BB-4D89-48C4-BC9F-735F29EC9B50}" type="pres">
      <dgm:prSet presAssocID="{23C29968-ADE7-457F-AA6A-09F5EC5DC64B}" presName="compNode" presStyleCnt="0"/>
      <dgm:spPr/>
    </dgm:pt>
    <dgm:pt modelId="{F6015A9A-FE49-42F8-880A-8D3D27ED367E}" type="pres">
      <dgm:prSet presAssocID="{23C29968-ADE7-457F-AA6A-09F5EC5DC64B}" presName="bgRect" presStyleLbl="bgShp" presStyleIdx="3" presStyleCnt="4" custLinFactNeighborX="19" custLinFactNeighborY="-10669"/>
      <dgm:spPr/>
    </dgm:pt>
    <dgm:pt modelId="{7B93B133-BB39-4BD9-A0EF-264CBA721BFC}" type="pres">
      <dgm:prSet presAssocID="{23C29968-ADE7-457F-AA6A-09F5EC5DC6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07E4EFAD-9F85-462A-9E59-31C9DA305274}" type="pres">
      <dgm:prSet presAssocID="{23C29968-ADE7-457F-AA6A-09F5EC5DC64B}" presName="spaceRect" presStyleCnt="0"/>
      <dgm:spPr/>
    </dgm:pt>
    <dgm:pt modelId="{E442549A-4E0C-43B4-AF70-3950770F9BA2}" type="pres">
      <dgm:prSet presAssocID="{23C29968-ADE7-457F-AA6A-09F5EC5DC64B}" presName="parTx" presStyleLbl="revTx" presStyleIdx="4" presStyleCnt="5" custLinFactNeighborX="102" custLinFactNeighborY="-10669">
        <dgm:presLayoutVars>
          <dgm:chMax val="0"/>
          <dgm:chPref val="0"/>
        </dgm:presLayoutVars>
      </dgm:prSet>
      <dgm:spPr/>
    </dgm:pt>
  </dgm:ptLst>
  <dgm:cxnLst>
    <dgm:cxn modelId="{BA54FF0B-D3C8-4C96-85B8-10ABB97D2DB1}" type="presOf" srcId="{D3BF38E1-7B69-4D20-84E2-24B70B04754F}" destId="{472DD6A2-20D4-4657-A68D-4DBA4B9BD686}" srcOrd="0" destOrd="1" presId="urn:microsoft.com/office/officeart/2018/2/layout/IconVerticalSolidList"/>
    <dgm:cxn modelId="{68C21334-24AE-4EED-84AD-E3413442012A}" type="presOf" srcId="{23C29968-ADE7-457F-AA6A-09F5EC5DC64B}" destId="{E442549A-4E0C-43B4-AF70-3950770F9BA2}" srcOrd="0" destOrd="0" presId="urn:microsoft.com/office/officeart/2018/2/layout/IconVerticalSolidList"/>
    <dgm:cxn modelId="{30319135-E0E6-42DD-B2EC-4D2DFB5753D9}" type="presOf" srcId="{B6FE1CA3-A409-4CDE-B242-FEF546221AC6}" destId="{4B4E4BFB-EE10-44FF-AA8B-F19D07D30FDC}" srcOrd="0" destOrd="0" presId="urn:microsoft.com/office/officeart/2018/2/layout/IconVerticalSolidList"/>
    <dgm:cxn modelId="{AA449F61-F363-472C-B956-F163F0187518}" srcId="{B6FE1CA3-A409-4CDE-B242-FEF546221AC6}" destId="{24BE1E0D-DE1E-4550-836B-2E7966393A5C}" srcOrd="0" destOrd="0" parTransId="{8144A5AB-E0E6-4350-86B7-7AD5083BD9E3}" sibTransId="{949EEECB-2F39-464F-9E17-C1BF6F8CA2CE}"/>
    <dgm:cxn modelId="{B0332451-90AE-47E9-A8C4-F1B27BFF5BBA}" type="presOf" srcId="{320778E9-BE34-470B-BD9B-2FD501ABEC9D}" destId="{472DD6A2-20D4-4657-A68D-4DBA4B9BD686}" srcOrd="0" destOrd="0" presId="urn:microsoft.com/office/officeart/2018/2/layout/IconVerticalSolidList"/>
    <dgm:cxn modelId="{AD9EFF7E-9594-472D-8F65-560470F7C961}" type="presOf" srcId="{24BE1E0D-DE1E-4550-836B-2E7966393A5C}" destId="{9F6063E0-D414-43CB-ABE6-4862DA078EA2}" srcOrd="0" destOrd="0" presId="urn:microsoft.com/office/officeart/2018/2/layout/IconVerticalSolidList"/>
    <dgm:cxn modelId="{41BF5991-E840-4765-9858-5910BB0CEFD1}" srcId="{B6FE1CA3-A409-4CDE-B242-FEF546221AC6}" destId="{32937116-CD29-44B2-936D-EF4E58199C6B}" srcOrd="1" destOrd="0" parTransId="{EE58EA57-3A30-40B4-8479-E251A6A8DD4A}" sibTransId="{28F64062-3D86-490C-9729-D35F1C684A88}"/>
    <dgm:cxn modelId="{AB4812B5-CEB6-42CD-A128-1779A9DA6069}" type="presOf" srcId="{32937116-CD29-44B2-936D-EF4E58199C6B}" destId="{CED22C2D-C1CD-40AE-A581-784F08D3A305}" srcOrd="0" destOrd="0" presId="urn:microsoft.com/office/officeart/2018/2/layout/IconVerticalSolidList"/>
    <dgm:cxn modelId="{0477A7B7-8208-4A1C-BE98-1532B07B257C}" srcId="{2DB9ACB9-E3F5-4D8B-8AFD-1B6DA8B07062}" destId="{320778E9-BE34-470B-BD9B-2FD501ABEC9D}" srcOrd="0" destOrd="0" parTransId="{8CDD2F5C-B3C6-4C28-9A6A-E14D63C9614D}" sibTransId="{EE9EC997-2FE6-48DB-BF3D-F9093478E4B2}"/>
    <dgm:cxn modelId="{6FF89BC0-F8A1-4C8F-B85C-3108E2FAED5C}" type="presOf" srcId="{2DB9ACB9-E3F5-4D8B-8AFD-1B6DA8B07062}" destId="{896B34B4-A4CF-4842-A21E-84CCFB5DEB70}" srcOrd="0" destOrd="0" presId="urn:microsoft.com/office/officeart/2018/2/layout/IconVerticalSolidList"/>
    <dgm:cxn modelId="{B45655E0-38FF-4769-9FF3-0E75047F54D4}" srcId="{320778E9-BE34-470B-BD9B-2FD501ABEC9D}" destId="{D3BF38E1-7B69-4D20-84E2-24B70B04754F}" srcOrd="0" destOrd="0" parTransId="{A9DD2F37-CD2F-42B7-BA45-AFD054A07D46}" sibTransId="{ACAD6EF8-722E-4B57-AEA2-29A0DC48B289}"/>
    <dgm:cxn modelId="{010652F4-4DFB-4F7A-B234-67893A5886DF}" srcId="{B6FE1CA3-A409-4CDE-B242-FEF546221AC6}" destId="{23C29968-ADE7-457F-AA6A-09F5EC5DC64B}" srcOrd="3" destOrd="0" parTransId="{CB3CB7AA-CAFC-426E-889C-DD4DC3A42847}" sibTransId="{49BCE1EB-EDA0-4410-9943-1B2BB57ED90E}"/>
    <dgm:cxn modelId="{7CD566F8-787D-4658-B49B-353EC5F6865E}" srcId="{B6FE1CA3-A409-4CDE-B242-FEF546221AC6}" destId="{2DB9ACB9-E3F5-4D8B-8AFD-1B6DA8B07062}" srcOrd="2" destOrd="0" parTransId="{58808570-2F1B-4FBE-8A8F-BC66D4EE6B6A}" sibTransId="{DF8E0587-7251-4540-A500-8F02C30BE662}"/>
    <dgm:cxn modelId="{AFD03DA6-006F-4843-B63B-16AFCCC31521}" type="presParOf" srcId="{4B4E4BFB-EE10-44FF-AA8B-F19D07D30FDC}" destId="{DFCAEFC6-7E93-4EF3-B015-9BA3B97A3BCD}" srcOrd="0" destOrd="0" presId="urn:microsoft.com/office/officeart/2018/2/layout/IconVerticalSolidList"/>
    <dgm:cxn modelId="{E1343CEA-B91B-48D5-9109-EE35A15664D3}" type="presParOf" srcId="{DFCAEFC6-7E93-4EF3-B015-9BA3B97A3BCD}" destId="{F9CC12D9-2CDA-4EDA-A4AD-2CC1FF880026}" srcOrd="0" destOrd="0" presId="urn:microsoft.com/office/officeart/2018/2/layout/IconVerticalSolidList"/>
    <dgm:cxn modelId="{30E5070C-50A3-4745-B5F6-2416ED45220E}" type="presParOf" srcId="{DFCAEFC6-7E93-4EF3-B015-9BA3B97A3BCD}" destId="{675A3981-6A24-42B4-89DA-663AB75085F4}" srcOrd="1" destOrd="0" presId="urn:microsoft.com/office/officeart/2018/2/layout/IconVerticalSolidList"/>
    <dgm:cxn modelId="{EC4EBC02-9267-4633-84DD-608BAB1AE922}" type="presParOf" srcId="{DFCAEFC6-7E93-4EF3-B015-9BA3B97A3BCD}" destId="{2A3B6525-E7D6-493C-8CC1-53B92A78D16D}" srcOrd="2" destOrd="0" presId="urn:microsoft.com/office/officeart/2018/2/layout/IconVerticalSolidList"/>
    <dgm:cxn modelId="{596D6696-7DD4-4138-BBA2-75CFBC96D6BA}" type="presParOf" srcId="{DFCAEFC6-7E93-4EF3-B015-9BA3B97A3BCD}" destId="{9F6063E0-D414-43CB-ABE6-4862DA078EA2}" srcOrd="3" destOrd="0" presId="urn:microsoft.com/office/officeart/2018/2/layout/IconVerticalSolidList"/>
    <dgm:cxn modelId="{2BEBE39D-5F97-4501-848E-DFCF8697AF55}" type="presParOf" srcId="{4B4E4BFB-EE10-44FF-AA8B-F19D07D30FDC}" destId="{B64C04EB-AD4C-4BDB-BCB6-1B3FA0A782A4}" srcOrd="1" destOrd="0" presId="urn:microsoft.com/office/officeart/2018/2/layout/IconVerticalSolidList"/>
    <dgm:cxn modelId="{739A36AE-6514-4056-9572-A5CCA527A006}" type="presParOf" srcId="{4B4E4BFB-EE10-44FF-AA8B-F19D07D30FDC}" destId="{6C266E1A-86B3-4E04-A933-020026FDDBFA}" srcOrd="2" destOrd="0" presId="urn:microsoft.com/office/officeart/2018/2/layout/IconVerticalSolidList"/>
    <dgm:cxn modelId="{46E3528B-74DF-4D9B-B9AE-EABCFDC3B9D6}" type="presParOf" srcId="{6C266E1A-86B3-4E04-A933-020026FDDBFA}" destId="{CF644B60-ADC5-4BF5-988F-029AF8095A33}" srcOrd="0" destOrd="0" presId="urn:microsoft.com/office/officeart/2018/2/layout/IconVerticalSolidList"/>
    <dgm:cxn modelId="{478DCBDA-4B03-47AB-A9BB-2DF809EA03F9}" type="presParOf" srcId="{6C266E1A-86B3-4E04-A933-020026FDDBFA}" destId="{1CCC0C27-238B-4C5C-8EF5-50CB68BE61F6}" srcOrd="1" destOrd="0" presId="urn:microsoft.com/office/officeart/2018/2/layout/IconVerticalSolidList"/>
    <dgm:cxn modelId="{48350704-803F-4C33-9543-7E5CEA8D8AB0}" type="presParOf" srcId="{6C266E1A-86B3-4E04-A933-020026FDDBFA}" destId="{995C1C3C-5B77-4DF4-B0CE-E425DDCDDBD1}" srcOrd="2" destOrd="0" presId="urn:microsoft.com/office/officeart/2018/2/layout/IconVerticalSolidList"/>
    <dgm:cxn modelId="{05E8EDB6-9FB1-42B8-A5A6-1C662D3DF8D2}" type="presParOf" srcId="{6C266E1A-86B3-4E04-A933-020026FDDBFA}" destId="{CED22C2D-C1CD-40AE-A581-784F08D3A305}" srcOrd="3" destOrd="0" presId="urn:microsoft.com/office/officeart/2018/2/layout/IconVerticalSolidList"/>
    <dgm:cxn modelId="{85D311EA-4B3D-49F9-ABCA-87032D36253A}" type="presParOf" srcId="{4B4E4BFB-EE10-44FF-AA8B-F19D07D30FDC}" destId="{41BFEE24-9497-4C20-B542-B8F2F26717DA}" srcOrd="3" destOrd="0" presId="urn:microsoft.com/office/officeart/2018/2/layout/IconVerticalSolidList"/>
    <dgm:cxn modelId="{21E3931C-63B9-4F67-927C-AB92480A0B43}" type="presParOf" srcId="{4B4E4BFB-EE10-44FF-AA8B-F19D07D30FDC}" destId="{5F41642D-0547-4F22-866B-BD9D576F8DB6}" srcOrd="4" destOrd="0" presId="urn:microsoft.com/office/officeart/2018/2/layout/IconVerticalSolidList"/>
    <dgm:cxn modelId="{11E232DA-5640-45EF-A2FE-E4F7EC6EA048}" type="presParOf" srcId="{5F41642D-0547-4F22-866B-BD9D576F8DB6}" destId="{149866B9-03A7-44EF-A676-F4F5741F3370}" srcOrd="0" destOrd="0" presId="urn:microsoft.com/office/officeart/2018/2/layout/IconVerticalSolidList"/>
    <dgm:cxn modelId="{D4BDFF58-557C-4498-8805-9E4585E2F9D3}" type="presParOf" srcId="{5F41642D-0547-4F22-866B-BD9D576F8DB6}" destId="{C0042769-0FEC-4097-9A1A-74503955DFDC}" srcOrd="1" destOrd="0" presId="urn:microsoft.com/office/officeart/2018/2/layout/IconVerticalSolidList"/>
    <dgm:cxn modelId="{58A4D827-A556-4252-AD30-58C92A0F201D}" type="presParOf" srcId="{5F41642D-0547-4F22-866B-BD9D576F8DB6}" destId="{924E0947-8700-48D1-BDA3-ADFCDE83183D}" srcOrd="2" destOrd="0" presId="urn:microsoft.com/office/officeart/2018/2/layout/IconVerticalSolidList"/>
    <dgm:cxn modelId="{342EF714-0648-4D35-995C-86FA68C366ED}" type="presParOf" srcId="{5F41642D-0547-4F22-866B-BD9D576F8DB6}" destId="{896B34B4-A4CF-4842-A21E-84CCFB5DEB70}" srcOrd="3" destOrd="0" presId="urn:microsoft.com/office/officeart/2018/2/layout/IconVerticalSolidList"/>
    <dgm:cxn modelId="{88B5333C-697F-46D9-AC7E-F2C904A46E38}" type="presParOf" srcId="{5F41642D-0547-4F22-866B-BD9D576F8DB6}" destId="{472DD6A2-20D4-4657-A68D-4DBA4B9BD686}" srcOrd="4" destOrd="0" presId="urn:microsoft.com/office/officeart/2018/2/layout/IconVerticalSolidList"/>
    <dgm:cxn modelId="{3F0B1B10-68A0-4F24-A4C9-54DD62BB9FB9}" type="presParOf" srcId="{4B4E4BFB-EE10-44FF-AA8B-F19D07D30FDC}" destId="{18F200A1-BBAD-4DC3-969D-142E2B88B299}" srcOrd="5" destOrd="0" presId="urn:microsoft.com/office/officeart/2018/2/layout/IconVerticalSolidList"/>
    <dgm:cxn modelId="{B79F060C-CD39-414C-B409-4B089D1E62AB}" type="presParOf" srcId="{4B4E4BFB-EE10-44FF-AA8B-F19D07D30FDC}" destId="{E0E886BB-4D89-48C4-BC9F-735F29EC9B50}" srcOrd="6" destOrd="0" presId="urn:microsoft.com/office/officeart/2018/2/layout/IconVerticalSolidList"/>
    <dgm:cxn modelId="{4CC162F1-9CD6-44C1-B6E9-BA41993361B7}" type="presParOf" srcId="{E0E886BB-4D89-48C4-BC9F-735F29EC9B50}" destId="{F6015A9A-FE49-42F8-880A-8D3D27ED367E}" srcOrd="0" destOrd="0" presId="urn:microsoft.com/office/officeart/2018/2/layout/IconVerticalSolidList"/>
    <dgm:cxn modelId="{BEBD58F8-1DF8-4231-8766-5039F4F6FCAD}" type="presParOf" srcId="{E0E886BB-4D89-48C4-BC9F-735F29EC9B50}" destId="{7B93B133-BB39-4BD9-A0EF-264CBA721BFC}" srcOrd="1" destOrd="0" presId="urn:microsoft.com/office/officeart/2018/2/layout/IconVerticalSolidList"/>
    <dgm:cxn modelId="{171FDF1D-DEA8-4212-A0BB-FA6E2EFBCD08}" type="presParOf" srcId="{E0E886BB-4D89-48C4-BC9F-735F29EC9B50}" destId="{07E4EFAD-9F85-462A-9E59-31C9DA305274}" srcOrd="2" destOrd="0" presId="urn:microsoft.com/office/officeart/2018/2/layout/IconVerticalSolidList"/>
    <dgm:cxn modelId="{B145C413-6E58-41E5-9C9C-F05992ECFB9E}" type="presParOf" srcId="{E0E886BB-4D89-48C4-BC9F-735F29EC9B50}" destId="{E442549A-4E0C-43B4-AF70-3950770F9B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02285-D4F3-413C-8426-F24724422A11}"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GB"/>
        </a:p>
      </dgm:t>
    </dgm:pt>
    <dgm:pt modelId="{1D1ADC9C-8FA4-4F45-BD53-1FCC369CB70A}">
      <dgm:prSet phldrT="[Text]"/>
      <dgm:spPr/>
      <dgm:t>
        <a:bodyPr/>
        <a:lstStyle/>
        <a:p>
          <a:r>
            <a:rPr lang="en-GB" dirty="0"/>
            <a:t>Quality</a:t>
          </a:r>
        </a:p>
      </dgm:t>
    </dgm:pt>
    <dgm:pt modelId="{3B383620-0B9B-405B-B705-DBCA611943D8}" type="parTrans" cxnId="{BFA05E97-1245-4DCF-94BC-2212D1801115}">
      <dgm:prSet/>
      <dgm:spPr/>
      <dgm:t>
        <a:bodyPr/>
        <a:lstStyle/>
        <a:p>
          <a:endParaRPr lang="en-GB"/>
        </a:p>
      </dgm:t>
    </dgm:pt>
    <dgm:pt modelId="{DD45E6EC-13D5-41FD-AAB5-CBCAB791A287}" type="sibTrans" cxnId="{BFA05E97-1245-4DCF-94BC-2212D1801115}">
      <dgm:prSet/>
      <dgm:spPr/>
      <dgm:t>
        <a:bodyPr/>
        <a:lstStyle/>
        <a:p>
          <a:endParaRPr lang="en-GB"/>
        </a:p>
      </dgm:t>
    </dgm:pt>
    <dgm:pt modelId="{18D1FC14-9644-4654-A1BF-8192C51AE8A1}">
      <dgm:prSet phldrT="[Text]"/>
      <dgm:spPr/>
      <dgm:t>
        <a:bodyPr/>
        <a:lstStyle/>
        <a:p>
          <a:r>
            <a:rPr lang="en-GB" dirty="0"/>
            <a:t>Promote best practice</a:t>
          </a:r>
        </a:p>
      </dgm:t>
    </dgm:pt>
    <dgm:pt modelId="{3B32649A-24D0-441F-A985-4EEF1EFB7D68}" type="parTrans" cxnId="{8786991C-B9A0-426F-8629-1513557F1914}">
      <dgm:prSet/>
      <dgm:spPr/>
      <dgm:t>
        <a:bodyPr/>
        <a:lstStyle/>
        <a:p>
          <a:endParaRPr lang="en-GB"/>
        </a:p>
      </dgm:t>
    </dgm:pt>
    <dgm:pt modelId="{182AC661-10A8-4F9D-80CF-AD0832AEC10D}" type="sibTrans" cxnId="{8786991C-B9A0-426F-8629-1513557F1914}">
      <dgm:prSet/>
      <dgm:spPr/>
      <dgm:t>
        <a:bodyPr/>
        <a:lstStyle/>
        <a:p>
          <a:endParaRPr lang="en-GB"/>
        </a:p>
      </dgm:t>
    </dgm:pt>
    <dgm:pt modelId="{1721F2A1-CC9F-4AA2-A502-1DE5B282F851}">
      <dgm:prSet phldrT="[Text]"/>
      <dgm:spPr/>
      <dgm:t>
        <a:bodyPr/>
        <a:lstStyle/>
        <a:p>
          <a:r>
            <a:rPr lang="en-GB" dirty="0"/>
            <a:t>Highlight the work of actuaries</a:t>
          </a:r>
        </a:p>
      </dgm:t>
    </dgm:pt>
    <dgm:pt modelId="{16443D02-95CC-4CD5-AE28-9D2FB53162DA}" type="parTrans" cxnId="{631C81CB-BED4-4416-BC8F-6A62721B2641}">
      <dgm:prSet/>
      <dgm:spPr/>
      <dgm:t>
        <a:bodyPr/>
        <a:lstStyle/>
        <a:p>
          <a:endParaRPr lang="en-GB"/>
        </a:p>
      </dgm:t>
    </dgm:pt>
    <dgm:pt modelId="{F6CCC186-8015-46A6-A10E-DAB245B70FB5}" type="sibTrans" cxnId="{631C81CB-BED4-4416-BC8F-6A62721B2641}">
      <dgm:prSet/>
      <dgm:spPr/>
      <dgm:t>
        <a:bodyPr/>
        <a:lstStyle/>
        <a:p>
          <a:endParaRPr lang="en-GB"/>
        </a:p>
      </dgm:t>
    </dgm:pt>
    <dgm:pt modelId="{9420B26D-1B7D-44D0-B3E1-CAFECE028FF9}">
      <dgm:prSet phldrT="[Text]"/>
      <dgm:spPr/>
      <dgm:t>
        <a:bodyPr/>
        <a:lstStyle/>
        <a:p>
          <a:r>
            <a:rPr lang="en-GB" dirty="0"/>
            <a:t>Career-long learning</a:t>
          </a:r>
        </a:p>
      </dgm:t>
    </dgm:pt>
    <dgm:pt modelId="{7FF3EF3A-F60A-4BF6-92CC-0930FC81DE49}" type="parTrans" cxnId="{6F6AAE8E-2517-4A49-91F6-D24BE1C7D5CD}">
      <dgm:prSet/>
      <dgm:spPr/>
      <dgm:t>
        <a:bodyPr/>
        <a:lstStyle/>
        <a:p>
          <a:endParaRPr lang="en-GB"/>
        </a:p>
      </dgm:t>
    </dgm:pt>
    <dgm:pt modelId="{413821C3-7D67-4112-AB14-6FE28FCE9368}" type="sibTrans" cxnId="{6F6AAE8E-2517-4A49-91F6-D24BE1C7D5CD}">
      <dgm:prSet/>
      <dgm:spPr/>
      <dgm:t>
        <a:bodyPr/>
        <a:lstStyle/>
        <a:p>
          <a:endParaRPr lang="en-GB"/>
        </a:p>
      </dgm:t>
    </dgm:pt>
    <dgm:pt modelId="{84022B10-A13F-421D-AF57-3D3DF846FEB2}">
      <dgm:prSet phldrT="[Text]"/>
      <dgm:spPr/>
      <dgm:t>
        <a:bodyPr/>
        <a:lstStyle/>
        <a:p>
          <a:r>
            <a:rPr lang="en-GB" dirty="0"/>
            <a:t>Standards / Guidance</a:t>
          </a:r>
        </a:p>
      </dgm:t>
    </dgm:pt>
    <dgm:pt modelId="{754C36B1-4FFD-474B-B6EE-76A3031E165E}" type="parTrans" cxnId="{6F50DAC5-0C40-4469-A700-DDBD17A50BAD}">
      <dgm:prSet/>
      <dgm:spPr/>
      <dgm:t>
        <a:bodyPr/>
        <a:lstStyle/>
        <a:p>
          <a:endParaRPr lang="en-GB"/>
        </a:p>
      </dgm:t>
    </dgm:pt>
    <dgm:pt modelId="{DD41522C-C879-45A5-96D8-DDA5ABEC6E56}" type="sibTrans" cxnId="{6F50DAC5-0C40-4469-A700-DDBD17A50BAD}">
      <dgm:prSet/>
      <dgm:spPr/>
      <dgm:t>
        <a:bodyPr/>
        <a:lstStyle/>
        <a:p>
          <a:endParaRPr lang="en-GB"/>
        </a:p>
      </dgm:t>
    </dgm:pt>
    <dgm:pt modelId="{6FF4E052-4242-4202-8EE5-045DAFE1D230}" type="pres">
      <dgm:prSet presAssocID="{77802285-D4F3-413C-8426-F24724422A11}" presName="diagram" presStyleCnt="0">
        <dgm:presLayoutVars>
          <dgm:chMax val="1"/>
          <dgm:dir/>
          <dgm:animLvl val="ctr"/>
          <dgm:resizeHandles val="exact"/>
        </dgm:presLayoutVars>
      </dgm:prSet>
      <dgm:spPr/>
    </dgm:pt>
    <dgm:pt modelId="{B5C06317-F947-4F05-B091-92A9105ABF59}" type="pres">
      <dgm:prSet presAssocID="{77802285-D4F3-413C-8426-F24724422A11}" presName="matrix" presStyleCnt="0"/>
      <dgm:spPr/>
    </dgm:pt>
    <dgm:pt modelId="{6893F4AC-3FA6-462D-ACBE-7328D080A297}" type="pres">
      <dgm:prSet presAssocID="{77802285-D4F3-413C-8426-F24724422A11}" presName="tile1" presStyleLbl="node1" presStyleIdx="0" presStyleCnt="4"/>
      <dgm:spPr/>
    </dgm:pt>
    <dgm:pt modelId="{C6D311F4-2296-49AB-B455-969A8BC24C02}" type="pres">
      <dgm:prSet presAssocID="{77802285-D4F3-413C-8426-F24724422A11}" presName="tile1text" presStyleLbl="node1" presStyleIdx="0" presStyleCnt="4">
        <dgm:presLayoutVars>
          <dgm:chMax val="0"/>
          <dgm:chPref val="0"/>
          <dgm:bulletEnabled val="1"/>
        </dgm:presLayoutVars>
      </dgm:prSet>
      <dgm:spPr/>
    </dgm:pt>
    <dgm:pt modelId="{2872C880-574D-46F9-A856-2ABCBA0E2723}" type="pres">
      <dgm:prSet presAssocID="{77802285-D4F3-413C-8426-F24724422A11}" presName="tile2" presStyleLbl="node1" presStyleIdx="1" presStyleCnt="4"/>
      <dgm:spPr/>
    </dgm:pt>
    <dgm:pt modelId="{CADC9673-11D3-4E4C-B081-A524CDB14C8C}" type="pres">
      <dgm:prSet presAssocID="{77802285-D4F3-413C-8426-F24724422A11}" presName="tile2text" presStyleLbl="node1" presStyleIdx="1" presStyleCnt="4">
        <dgm:presLayoutVars>
          <dgm:chMax val="0"/>
          <dgm:chPref val="0"/>
          <dgm:bulletEnabled val="1"/>
        </dgm:presLayoutVars>
      </dgm:prSet>
      <dgm:spPr/>
    </dgm:pt>
    <dgm:pt modelId="{41160090-A083-464E-BAE4-6E30BCA1973B}" type="pres">
      <dgm:prSet presAssocID="{77802285-D4F3-413C-8426-F24724422A11}" presName="tile3" presStyleLbl="node1" presStyleIdx="2" presStyleCnt="4"/>
      <dgm:spPr/>
    </dgm:pt>
    <dgm:pt modelId="{FC3DCEC9-93D6-4C3A-BA0C-470287A09CB4}" type="pres">
      <dgm:prSet presAssocID="{77802285-D4F3-413C-8426-F24724422A11}" presName="tile3text" presStyleLbl="node1" presStyleIdx="2" presStyleCnt="4">
        <dgm:presLayoutVars>
          <dgm:chMax val="0"/>
          <dgm:chPref val="0"/>
          <dgm:bulletEnabled val="1"/>
        </dgm:presLayoutVars>
      </dgm:prSet>
      <dgm:spPr/>
    </dgm:pt>
    <dgm:pt modelId="{05A0C857-EF41-4B46-8833-180D15989A60}" type="pres">
      <dgm:prSet presAssocID="{77802285-D4F3-413C-8426-F24724422A11}" presName="tile4" presStyleLbl="node1" presStyleIdx="3" presStyleCnt="4"/>
      <dgm:spPr/>
    </dgm:pt>
    <dgm:pt modelId="{41CA47F1-C7F2-479E-BA05-57C16B782343}" type="pres">
      <dgm:prSet presAssocID="{77802285-D4F3-413C-8426-F24724422A11}" presName="tile4text" presStyleLbl="node1" presStyleIdx="3" presStyleCnt="4">
        <dgm:presLayoutVars>
          <dgm:chMax val="0"/>
          <dgm:chPref val="0"/>
          <dgm:bulletEnabled val="1"/>
        </dgm:presLayoutVars>
      </dgm:prSet>
      <dgm:spPr/>
    </dgm:pt>
    <dgm:pt modelId="{F886B9AD-288D-4A2A-B5DE-CA33897C7C22}" type="pres">
      <dgm:prSet presAssocID="{77802285-D4F3-413C-8426-F24724422A11}" presName="centerTile" presStyleLbl="fgShp" presStyleIdx="0" presStyleCnt="1">
        <dgm:presLayoutVars>
          <dgm:chMax val="0"/>
          <dgm:chPref val="0"/>
        </dgm:presLayoutVars>
      </dgm:prSet>
      <dgm:spPr/>
    </dgm:pt>
  </dgm:ptLst>
  <dgm:cxnLst>
    <dgm:cxn modelId="{CB7F5105-FFF6-4DBF-ADC0-CB24883A9A13}" type="presOf" srcId="{1721F2A1-CC9F-4AA2-A502-1DE5B282F851}" destId="{CADC9673-11D3-4E4C-B081-A524CDB14C8C}" srcOrd="1" destOrd="0" presId="urn:microsoft.com/office/officeart/2005/8/layout/matrix1"/>
    <dgm:cxn modelId="{B43EE212-88B5-49C4-9D90-399488616C00}" type="presOf" srcId="{77802285-D4F3-413C-8426-F24724422A11}" destId="{6FF4E052-4242-4202-8EE5-045DAFE1D230}" srcOrd="0" destOrd="0" presId="urn:microsoft.com/office/officeart/2005/8/layout/matrix1"/>
    <dgm:cxn modelId="{8786991C-B9A0-426F-8629-1513557F1914}" srcId="{1D1ADC9C-8FA4-4F45-BD53-1FCC369CB70A}" destId="{18D1FC14-9644-4654-A1BF-8192C51AE8A1}" srcOrd="0" destOrd="0" parTransId="{3B32649A-24D0-441F-A985-4EEF1EFB7D68}" sibTransId="{182AC661-10A8-4F9D-80CF-AD0832AEC10D}"/>
    <dgm:cxn modelId="{EFED8D50-DE47-435E-AB28-56D3876E7E8A}" type="presOf" srcId="{18D1FC14-9644-4654-A1BF-8192C51AE8A1}" destId="{C6D311F4-2296-49AB-B455-969A8BC24C02}" srcOrd="1" destOrd="0" presId="urn:microsoft.com/office/officeart/2005/8/layout/matrix1"/>
    <dgm:cxn modelId="{236B1271-BDA9-48CE-8888-B15A5498A46D}" type="presOf" srcId="{9420B26D-1B7D-44D0-B3E1-CAFECE028FF9}" destId="{41160090-A083-464E-BAE4-6E30BCA1973B}" srcOrd="0" destOrd="0" presId="urn:microsoft.com/office/officeart/2005/8/layout/matrix1"/>
    <dgm:cxn modelId="{1B833B86-95BD-40F5-AAB5-5DB6D505A743}" type="presOf" srcId="{84022B10-A13F-421D-AF57-3D3DF846FEB2}" destId="{05A0C857-EF41-4B46-8833-180D15989A60}" srcOrd="0" destOrd="0" presId="urn:microsoft.com/office/officeart/2005/8/layout/matrix1"/>
    <dgm:cxn modelId="{CE93EA8D-33EA-4CD3-9BD3-6C4B1AA26AC7}" type="presOf" srcId="{1D1ADC9C-8FA4-4F45-BD53-1FCC369CB70A}" destId="{F886B9AD-288D-4A2A-B5DE-CA33897C7C22}" srcOrd="0" destOrd="0" presId="urn:microsoft.com/office/officeart/2005/8/layout/matrix1"/>
    <dgm:cxn modelId="{6F6AAE8E-2517-4A49-91F6-D24BE1C7D5CD}" srcId="{1D1ADC9C-8FA4-4F45-BD53-1FCC369CB70A}" destId="{9420B26D-1B7D-44D0-B3E1-CAFECE028FF9}" srcOrd="2" destOrd="0" parTransId="{7FF3EF3A-F60A-4BF6-92CC-0930FC81DE49}" sibTransId="{413821C3-7D67-4112-AB14-6FE28FCE9368}"/>
    <dgm:cxn modelId="{BFA05E97-1245-4DCF-94BC-2212D1801115}" srcId="{77802285-D4F3-413C-8426-F24724422A11}" destId="{1D1ADC9C-8FA4-4F45-BD53-1FCC369CB70A}" srcOrd="0" destOrd="0" parTransId="{3B383620-0B9B-405B-B705-DBCA611943D8}" sibTransId="{DD45E6EC-13D5-41FD-AAB5-CBCAB791A287}"/>
    <dgm:cxn modelId="{D0BD09AB-4664-48AA-9EC9-F2C1DA1091C4}" type="presOf" srcId="{18D1FC14-9644-4654-A1BF-8192C51AE8A1}" destId="{6893F4AC-3FA6-462D-ACBE-7328D080A297}" srcOrd="0" destOrd="0" presId="urn:microsoft.com/office/officeart/2005/8/layout/matrix1"/>
    <dgm:cxn modelId="{EE9E43AB-5A14-441D-853E-AD41F85C35E6}" type="presOf" srcId="{84022B10-A13F-421D-AF57-3D3DF846FEB2}" destId="{41CA47F1-C7F2-479E-BA05-57C16B782343}" srcOrd="1" destOrd="0" presId="urn:microsoft.com/office/officeart/2005/8/layout/matrix1"/>
    <dgm:cxn modelId="{5545D1B2-8AD1-4C27-AB8B-5C549EF875C7}" type="presOf" srcId="{1721F2A1-CC9F-4AA2-A502-1DE5B282F851}" destId="{2872C880-574D-46F9-A856-2ABCBA0E2723}" srcOrd="0" destOrd="0" presId="urn:microsoft.com/office/officeart/2005/8/layout/matrix1"/>
    <dgm:cxn modelId="{6F50DAC5-0C40-4469-A700-DDBD17A50BAD}" srcId="{1D1ADC9C-8FA4-4F45-BD53-1FCC369CB70A}" destId="{84022B10-A13F-421D-AF57-3D3DF846FEB2}" srcOrd="3" destOrd="0" parTransId="{754C36B1-4FFD-474B-B6EE-76A3031E165E}" sibTransId="{DD41522C-C879-45A5-96D8-DDA5ABEC6E56}"/>
    <dgm:cxn modelId="{631C81CB-BED4-4416-BC8F-6A62721B2641}" srcId="{1D1ADC9C-8FA4-4F45-BD53-1FCC369CB70A}" destId="{1721F2A1-CC9F-4AA2-A502-1DE5B282F851}" srcOrd="1" destOrd="0" parTransId="{16443D02-95CC-4CD5-AE28-9D2FB53162DA}" sibTransId="{F6CCC186-8015-46A6-A10E-DAB245B70FB5}"/>
    <dgm:cxn modelId="{01D010D0-D5EA-4D0B-8AE7-4075BFB485CB}" type="presOf" srcId="{9420B26D-1B7D-44D0-B3E1-CAFECE028FF9}" destId="{FC3DCEC9-93D6-4C3A-BA0C-470287A09CB4}" srcOrd="1" destOrd="0" presId="urn:microsoft.com/office/officeart/2005/8/layout/matrix1"/>
    <dgm:cxn modelId="{F307D187-DD78-438B-8F70-F3664B91F9D2}" type="presParOf" srcId="{6FF4E052-4242-4202-8EE5-045DAFE1D230}" destId="{B5C06317-F947-4F05-B091-92A9105ABF59}" srcOrd="0" destOrd="0" presId="urn:microsoft.com/office/officeart/2005/8/layout/matrix1"/>
    <dgm:cxn modelId="{12C1D939-5FA0-45DB-BAD1-FB0CB3400003}" type="presParOf" srcId="{B5C06317-F947-4F05-B091-92A9105ABF59}" destId="{6893F4AC-3FA6-462D-ACBE-7328D080A297}" srcOrd="0" destOrd="0" presId="urn:microsoft.com/office/officeart/2005/8/layout/matrix1"/>
    <dgm:cxn modelId="{D168F6DE-9B3F-4596-80A5-EF2F7CD7BFF9}" type="presParOf" srcId="{B5C06317-F947-4F05-B091-92A9105ABF59}" destId="{C6D311F4-2296-49AB-B455-969A8BC24C02}" srcOrd="1" destOrd="0" presId="urn:microsoft.com/office/officeart/2005/8/layout/matrix1"/>
    <dgm:cxn modelId="{7CC1D20A-0C57-4C8F-A010-092676AC5CD1}" type="presParOf" srcId="{B5C06317-F947-4F05-B091-92A9105ABF59}" destId="{2872C880-574D-46F9-A856-2ABCBA0E2723}" srcOrd="2" destOrd="0" presId="urn:microsoft.com/office/officeart/2005/8/layout/matrix1"/>
    <dgm:cxn modelId="{30F50885-56E6-45FB-819E-5CCDAB6DA412}" type="presParOf" srcId="{B5C06317-F947-4F05-B091-92A9105ABF59}" destId="{CADC9673-11D3-4E4C-B081-A524CDB14C8C}" srcOrd="3" destOrd="0" presId="urn:microsoft.com/office/officeart/2005/8/layout/matrix1"/>
    <dgm:cxn modelId="{4F62FD58-1156-4002-868D-AAA3D4252D38}" type="presParOf" srcId="{B5C06317-F947-4F05-B091-92A9105ABF59}" destId="{41160090-A083-464E-BAE4-6E30BCA1973B}" srcOrd="4" destOrd="0" presId="urn:microsoft.com/office/officeart/2005/8/layout/matrix1"/>
    <dgm:cxn modelId="{D888AF93-D1FB-4734-83E9-33E1B5B74875}" type="presParOf" srcId="{B5C06317-F947-4F05-B091-92A9105ABF59}" destId="{FC3DCEC9-93D6-4C3A-BA0C-470287A09CB4}" srcOrd="5" destOrd="0" presId="urn:microsoft.com/office/officeart/2005/8/layout/matrix1"/>
    <dgm:cxn modelId="{7E342DC0-4466-4DF2-9324-AA0A1A58B940}" type="presParOf" srcId="{B5C06317-F947-4F05-B091-92A9105ABF59}" destId="{05A0C857-EF41-4B46-8833-180D15989A60}" srcOrd="6" destOrd="0" presId="urn:microsoft.com/office/officeart/2005/8/layout/matrix1"/>
    <dgm:cxn modelId="{E48780E5-42BB-4ED9-AC61-9FF92B9CAC34}" type="presParOf" srcId="{B5C06317-F947-4F05-B091-92A9105ABF59}" destId="{41CA47F1-C7F2-479E-BA05-57C16B782343}" srcOrd="7" destOrd="0" presId="urn:microsoft.com/office/officeart/2005/8/layout/matrix1"/>
    <dgm:cxn modelId="{D66E4F2D-8A9C-4603-B87A-10F00AFD3EF0}" type="presParOf" srcId="{6FF4E052-4242-4202-8EE5-045DAFE1D230}" destId="{F886B9AD-288D-4A2A-B5DE-CA33897C7C2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81E53-DD75-4B98-A17D-897B7D7003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78E9978-D30E-4B6F-B305-69F9FBBCC6D0}">
      <dgm:prSet/>
      <dgm:spPr/>
      <dgm:t>
        <a:bodyPr/>
        <a:lstStyle/>
        <a:p>
          <a:r>
            <a:rPr lang="en-GB" dirty="0"/>
            <a:t>A) Total newbie – what is this stuff?</a:t>
          </a:r>
          <a:endParaRPr lang="en-US" dirty="0"/>
        </a:p>
      </dgm:t>
    </dgm:pt>
    <dgm:pt modelId="{198D2F67-D96B-4684-9B56-2ACE35528CE8}" type="parTrans" cxnId="{8E2A985A-366D-4F4F-8A26-E9D59B538218}">
      <dgm:prSet/>
      <dgm:spPr/>
      <dgm:t>
        <a:bodyPr/>
        <a:lstStyle/>
        <a:p>
          <a:endParaRPr lang="en-US"/>
        </a:p>
      </dgm:t>
    </dgm:pt>
    <dgm:pt modelId="{C99C5780-8F93-4A29-8FC5-D3F4C5FFB251}" type="sibTrans" cxnId="{8E2A985A-366D-4F4F-8A26-E9D59B538218}">
      <dgm:prSet/>
      <dgm:spPr/>
      <dgm:t>
        <a:bodyPr/>
        <a:lstStyle/>
        <a:p>
          <a:endParaRPr lang="en-US"/>
        </a:p>
      </dgm:t>
    </dgm:pt>
    <dgm:pt modelId="{766DCA9A-5CB9-4FA1-AFB0-DC899C900EDA}">
      <dgm:prSet/>
      <dgm:spPr/>
      <dgm:t>
        <a:bodyPr/>
        <a:lstStyle/>
        <a:p>
          <a:r>
            <a:rPr lang="en-GB" dirty="0"/>
            <a:t>B) Can talk the talk</a:t>
          </a:r>
          <a:endParaRPr lang="en-US" dirty="0"/>
        </a:p>
      </dgm:t>
    </dgm:pt>
    <dgm:pt modelId="{B526FF4B-74FD-45CF-B6AD-25A50353DDBB}" type="parTrans" cxnId="{094FBEBD-002C-4896-8995-4693976B883B}">
      <dgm:prSet/>
      <dgm:spPr/>
      <dgm:t>
        <a:bodyPr/>
        <a:lstStyle/>
        <a:p>
          <a:endParaRPr lang="en-US"/>
        </a:p>
      </dgm:t>
    </dgm:pt>
    <dgm:pt modelId="{7B6DF455-A312-4815-98E4-E894D3FEE15E}" type="sibTrans" cxnId="{094FBEBD-002C-4896-8995-4693976B883B}">
      <dgm:prSet/>
      <dgm:spPr/>
      <dgm:t>
        <a:bodyPr/>
        <a:lstStyle/>
        <a:p>
          <a:endParaRPr lang="en-US"/>
        </a:p>
      </dgm:t>
    </dgm:pt>
    <dgm:pt modelId="{C5EA6A1F-FD96-4F5A-AF6A-D8B07D9496FF}">
      <dgm:prSet/>
      <dgm:spPr/>
      <dgm:t>
        <a:bodyPr/>
        <a:lstStyle/>
        <a:p>
          <a:r>
            <a:rPr lang="en-GB" dirty="0"/>
            <a:t>C) Can walk the walk</a:t>
          </a:r>
          <a:endParaRPr lang="en-US" dirty="0"/>
        </a:p>
      </dgm:t>
    </dgm:pt>
    <dgm:pt modelId="{536A5011-CCBE-4859-8073-ED5BD6EC9D62}" type="parTrans" cxnId="{4396CFF4-749F-4C33-8807-A97FD48F952E}">
      <dgm:prSet/>
      <dgm:spPr/>
      <dgm:t>
        <a:bodyPr/>
        <a:lstStyle/>
        <a:p>
          <a:endParaRPr lang="en-US"/>
        </a:p>
      </dgm:t>
    </dgm:pt>
    <dgm:pt modelId="{7C60C264-F222-4F5D-A440-CB19DAD12EDC}" type="sibTrans" cxnId="{4396CFF4-749F-4C33-8807-A97FD48F952E}">
      <dgm:prSet/>
      <dgm:spPr/>
      <dgm:t>
        <a:bodyPr/>
        <a:lstStyle/>
        <a:p>
          <a:endParaRPr lang="en-US"/>
        </a:p>
      </dgm:t>
    </dgm:pt>
    <dgm:pt modelId="{91CD19AD-6688-49F1-A686-01EDADAE26F2}">
      <dgm:prSet/>
      <dgm:spPr/>
      <dgm:t>
        <a:bodyPr/>
        <a:lstStyle/>
        <a:p>
          <a:r>
            <a:rPr lang="en-GB" dirty="0"/>
            <a:t>D) Every day’s a ChatGPT (or XGBoost) day</a:t>
          </a:r>
          <a:endParaRPr lang="en-US" dirty="0"/>
        </a:p>
      </dgm:t>
    </dgm:pt>
    <dgm:pt modelId="{992170C4-6971-4101-9A9E-4E68150FB7CC}" type="parTrans" cxnId="{54A5E560-F90C-40D4-BBD5-6954F4C5FDDE}">
      <dgm:prSet/>
      <dgm:spPr/>
      <dgm:t>
        <a:bodyPr/>
        <a:lstStyle/>
        <a:p>
          <a:endParaRPr lang="en-US"/>
        </a:p>
      </dgm:t>
    </dgm:pt>
    <dgm:pt modelId="{2F4A512F-038E-4BD9-BC8C-7B6F0A8CED8C}" type="sibTrans" cxnId="{54A5E560-F90C-40D4-BBD5-6954F4C5FDDE}">
      <dgm:prSet/>
      <dgm:spPr/>
      <dgm:t>
        <a:bodyPr/>
        <a:lstStyle/>
        <a:p>
          <a:endParaRPr lang="en-US"/>
        </a:p>
      </dgm:t>
    </dgm:pt>
    <dgm:pt modelId="{F2AB984F-73D4-4A3E-8082-49980048FCC1}" type="pres">
      <dgm:prSet presAssocID="{15581E53-DD75-4B98-A17D-897B7D70035D}" presName="root" presStyleCnt="0">
        <dgm:presLayoutVars>
          <dgm:dir/>
          <dgm:resizeHandles val="exact"/>
        </dgm:presLayoutVars>
      </dgm:prSet>
      <dgm:spPr/>
    </dgm:pt>
    <dgm:pt modelId="{A4419B9E-15C1-4154-B753-EFDA8F67FF5D}" type="pres">
      <dgm:prSet presAssocID="{078E9978-D30E-4B6F-B305-69F9FBBCC6D0}" presName="compNode" presStyleCnt="0"/>
      <dgm:spPr/>
    </dgm:pt>
    <dgm:pt modelId="{40CE240B-B043-4659-A2B3-6FECBCBF4607}" type="pres">
      <dgm:prSet presAssocID="{078E9978-D30E-4B6F-B305-69F9FBBCC6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DCC4E209-C81B-43D1-ABD7-969F2B39C8CD}" type="pres">
      <dgm:prSet presAssocID="{078E9978-D30E-4B6F-B305-69F9FBBCC6D0}" presName="spaceRect" presStyleCnt="0"/>
      <dgm:spPr/>
    </dgm:pt>
    <dgm:pt modelId="{09ED4E2B-2E21-485F-A6F1-AFA565706E0F}" type="pres">
      <dgm:prSet presAssocID="{078E9978-D30E-4B6F-B305-69F9FBBCC6D0}" presName="textRect" presStyleLbl="revTx" presStyleIdx="0" presStyleCnt="4">
        <dgm:presLayoutVars>
          <dgm:chMax val="1"/>
          <dgm:chPref val="1"/>
        </dgm:presLayoutVars>
      </dgm:prSet>
      <dgm:spPr/>
    </dgm:pt>
    <dgm:pt modelId="{70D9007C-850F-4557-ABEE-37B5B666C9F3}" type="pres">
      <dgm:prSet presAssocID="{C99C5780-8F93-4A29-8FC5-D3F4C5FFB251}" presName="sibTrans" presStyleCnt="0"/>
      <dgm:spPr/>
    </dgm:pt>
    <dgm:pt modelId="{E726DD9D-5B2F-4F28-99BC-61EC57496DBF}" type="pres">
      <dgm:prSet presAssocID="{766DCA9A-5CB9-4FA1-AFB0-DC899C900EDA}" presName="compNode" presStyleCnt="0"/>
      <dgm:spPr/>
    </dgm:pt>
    <dgm:pt modelId="{1D34D8BF-7BD5-41C5-8D8B-19B73DC87228}" type="pres">
      <dgm:prSet presAssocID="{766DCA9A-5CB9-4FA1-AFB0-DC899C900E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480023F-E304-4CF5-877D-A3DDCB0FA51A}" type="pres">
      <dgm:prSet presAssocID="{766DCA9A-5CB9-4FA1-AFB0-DC899C900EDA}" presName="spaceRect" presStyleCnt="0"/>
      <dgm:spPr/>
    </dgm:pt>
    <dgm:pt modelId="{F49269CA-6C67-4731-8B1A-AD7171ECE6D3}" type="pres">
      <dgm:prSet presAssocID="{766DCA9A-5CB9-4FA1-AFB0-DC899C900EDA}" presName="textRect" presStyleLbl="revTx" presStyleIdx="1" presStyleCnt="4">
        <dgm:presLayoutVars>
          <dgm:chMax val="1"/>
          <dgm:chPref val="1"/>
        </dgm:presLayoutVars>
      </dgm:prSet>
      <dgm:spPr/>
    </dgm:pt>
    <dgm:pt modelId="{D580096E-2B18-4927-9EFE-B3AF7CD1AA83}" type="pres">
      <dgm:prSet presAssocID="{7B6DF455-A312-4815-98E4-E894D3FEE15E}" presName="sibTrans" presStyleCnt="0"/>
      <dgm:spPr/>
    </dgm:pt>
    <dgm:pt modelId="{A5A58741-7EE2-4440-86BE-FEFDFDEECA38}" type="pres">
      <dgm:prSet presAssocID="{C5EA6A1F-FD96-4F5A-AF6A-D8B07D9496FF}" presName="compNode" presStyleCnt="0"/>
      <dgm:spPr/>
    </dgm:pt>
    <dgm:pt modelId="{93721449-A5B2-40C1-98AA-1EEF4875DB5A}" type="pres">
      <dgm:prSet presAssocID="{C5EA6A1F-FD96-4F5A-AF6A-D8B07D9496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lk"/>
        </a:ext>
      </dgm:extLst>
    </dgm:pt>
    <dgm:pt modelId="{64CA5A22-B290-47AD-9600-09502444A95C}" type="pres">
      <dgm:prSet presAssocID="{C5EA6A1F-FD96-4F5A-AF6A-D8B07D9496FF}" presName="spaceRect" presStyleCnt="0"/>
      <dgm:spPr/>
    </dgm:pt>
    <dgm:pt modelId="{4505A46C-0182-48CA-AEAC-AA09BABA9A39}" type="pres">
      <dgm:prSet presAssocID="{C5EA6A1F-FD96-4F5A-AF6A-D8B07D9496FF}" presName="textRect" presStyleLbl="revTx" presStyleIdx="2" presStyleCnt="4">
        <dgm:presLayoutVars>
          <dgm:chMax val="1"/>
          <dgm:chPref val="1"/>
        </dgm:presLayoutVars>
      </dgm:prSet>
      <dgm:spPr/>
    </dgm:pt>
    <dgm:pt modelId="{427987E1-4DC0-4597-963F-93AB4D750F6D}" type="pres">
      <dgm:prSet presAssocID="{7C60C264-F222-4F5D-A440-CB19DAD12EDC}" presName="sibTrans" presStyleCnt="0"/>
      <dgm:spPr/>
    </dgm:pt>
    <dgm:pt modelId="{EC9D1CC2-0046-4EAC-B71F-10FFE1B8CCC7}" type="pres">
      <dgm:prSet presAssocID="{91CD19AD-6688-49F1-A686-01EDADAE26F2}" presName="compNode" presStyleCnt="0"/>
      <dgm:spPr/>
    </dgm:pt>
    <dgm:pt modelId="{9E927A27-7CF1-4A69-91EA-5565264625A5}" type="pres">
      <dgm:prSet presAssocID="{91CD19AD-6688-49F1-A686-01EDADAE26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
        </a:ext>
      </dgm:extLst>
    </dgm:pt>
    <dgm:pt modelId="{74232353-BB03-4642-AF8C-ADD717F0D3BD}" type="pres">
      <dgm:prSet presAssocID="{91CD19AD-6688-49F1-A686-01EDADAE26F2}" presName="spaceRect" presStyleCnt="0"/>
      <dgm:spPr/>
    </dgm:pt>
    <dgm:pt modelId="{7DCE540E-BBF4-4ECD-BF46-DA69A13FE76B}" type="pres">
      <dgm:prSet presAssocID="{91CD19AD-6688-49F1-A686-01EDADAE26F2}" presName="textRect" presStyleLbl="revTx" presStyleIdx="3" presStyleCnt="4" custScaleY="142640">
        <dgm:presLayoutVars>
          <dgm:chMax val="1"/>
          <dgm:chPref val="1"/>
        </dgm:presLayoutVars>
      </dgm:prSet>
      <dgm:spPr/>
    </dgm:pt>
  </dgm:ptLst>
  <dgm:cxnLst>
    <dgm:cxn modelId="{5EED345D-41FF-43E4-A722-A4ADD966CEED}" type="presOf" srcId="{078E9978-D30E-4B6F-B305-69F9FBBCC6D0}" destId="{09ED4E2B-2E21-485F-A6F1-AFA565706E0F}" srcOrd="0" destOrd="0" presId="urn:microsoft.com/office/officeart/2018/2/layout/IconLabelList"/>
    <dgm:cxn modelId="{54A5E560-F90C-40D4-BBD5-6954F4C5FDDE}" srcId="{15581E53-DD75-4B98-A17D-897B7D70035D}" destId="{91CD19AD-6688-49F1-A686-01EDADAE26F2}" srcOrd="3" destOrd="0" parTransId="{992170C4-6971-4101-9A9E-4E68150FB7CC}" sibTransId="{2F4A512F-038E-4BD9-BC8C-7B6F0A8CED8C}"/>
    <dgm:cxn modelId="{8B34D041-28D7-49C7-BFF3-E8DE9374C68B}" type="presOf" srcId="{C5EA6A1F-FD96-4F5A-AF6A-D8B07D9496FF}" destId="{4505A46C-0182-48CA-AEAC-AA09BABA9A39}" srcOrd="0" destOrd="0" presId="urn:microsoft.com/office/officeart/2018/2/layout/IconLabelList"/>
    <dgm:cxn modelId="{8E2A985A-366D-4F4F-8A26-E9D59B538218}" srcId="{15581E53-DD75-4B98-A17D-897B7D70035D}" destId="{078E9978-D30E-4B6F-B305-69F9FBBCC6D0}" srcOrd="0" destOrd="0" parTransId="{198D2F67-D96B-4684-9B56-2ACE35528CE8}" sibTransId="{C99C5780-8F93-4A29-8FC5-D3F4C5FFB251}"/>
    <dgm:cxn modelId="{A4A77AA1-327C-4A12-868C-E163A11020E4}" type="presOf" srcId="{766DCA9A-5CB9-4FA1-AFB0-DC899C900EDA}" destId="{F49269CA-6C67-4731-8B1A-AD7171ECE6D3}" srcOrd="0" destOrd="0" presId="urn:microsoft.com/office/officeart/2018/2/layout/IconLabelList"/>
    <dgm:cxn modelId="{2884A3A3-593D-47FB-BFD3-9BE81B03C6C6}" type="presOf" srcId="{91CD19AD-6688-49F1-A686-01EDADAE26F2}" destId="{7DCE540E-BBF4-4ECD-BF46-DA69A13FE76B}" srcOrd="0" destOrd="0" presId="urn:microsoft.com/office/officeart/2018/2/layout/IconLabelList"/>
    <dgm:cxn modelId="{094FBEBD-002C-4896-8995-4693976B883B}" srcId="{15581E53-DD75-4B98-A17D-897B7D70035D}" destId="{766DCA9A-5CB9-4FA1-AFB0-DC899C900EDA}" srcOrd="1" destOrd="0" parTransId="{B526FF4B-74FD-45CF-B6AD-25A50353DDBB}" sibTransId="{7B6DF455-A312-4815-98E4-E894D3FEE15E}"/>
    <dgm:cxn modelId="{B03EF0F0-CE31-487F-B44A-AAB0F3A01F47}" type="presOf" srcId="{15581E53-DD75-4B98-A17D-897B7D70035D}" destId="{F2AB984F-73D4-4A3E-8082-49980048FCC1}" srcOrd="0" destOrd="0" presId="urn:microsoft.com/office/officeart/2018/2/layout/IconLabelList"/>
    <dgm:cxn modelId="{4396CFF4-749F-4C33-8807-A97FD48F952E}" srcId="{15581E53-DD75-4B98-A17D-897B7D70035D}" destId="{C5EA6A1F-FD96-4F5A-AF6A-D8B07D9496FF}" srcOrd="2" destOrd="0" parTransId="{536A5011-CCBE-4859-8073-ED5BD6EC9D62}" sibTransId="{7C60C264-F222-4F5D-A440-CB19DAD12EDC}"/>
    <dgm:cxn modelId="{60D1C4D3-EB2B-4453-9DFB-BEFFB2E52734}" type="presParOf" srcId="{F2AB984F-73D4-4A3E-8082-49980048FCC1}" destId="{A4419B9E-15C1-4154-B753-EFDA8F67FF5D}" srcOrd="0" destOrd="0" presId="urn:microsoft.com/office/officeart/2018/2/layout/IconLabelList"/>
    <dgm:cxn modelId="{1BEF9977-5284-43EC-A55F-998A189F0F1C}" type="presParOf" srcId="{A4419B9E-15C1-4154-B753-EFDA8F67FF5D}" destId="{40CE240B-B043-4659-A2B3-6FECBCBF4607}" srcOrd="0" destOrd="0" presId="urn:microsoft.com/office/officeart/2018/2/layout/IconLabelList"/>
    <dgm:cxn modelId="{AAE66D79-F449-487D-9F31-D6D9C40433C9}" type="presParOf" srcId="{A4419B9E-15C1-4154-B753-EFDA8F67FF5D}" destId="{DCC4E209-C81B-43D1-ABD7-969F2B39C8CD}" srcOrd="1" destOrd="0" presId="urn:microsoft.com/office/officeart/2018/2/layout/IconLabelList"/>
    <dgm:cxn modelId="{E20AD265-77B6-4AAF-AB22-4C927150AF64}" type="presParOf" srcId="{A4419B9E-15C1-4154-B753-EFDA8F67FF5D}" destId="{09ED4E2B-2E21-485F-A6F1-AFA565706E0F}" srcOrd="2" destOrd="0" presId="urn:microsoft.com/office/officeart/2018/2/layout/IconLabelList"/>
    <dgm:cxn modelId="{B38A6F37-D691-4B89-BD73-4B9BE755946E}" type="presParOf" srcId="{F2AB984F-73D4-4A3E-8082-49980048FCC1}" destId="{70D9007C-850F-4557-ABEE-37B5B666C9F3}" srcOrd="1" destOrd="0" presId="urn:microsoft.com/office/officeart/2018/2/layout/IconLabelList"/>
    <dgm:cxn modelId="{01958607-8085-45AB-BCC4-76AE91A9E1AF}" type="presParOf" srcId="{F2AB984F-73D4-4A3E-8082-49980048FCC1}" destId="{E726DD9D-5B2F-4F28-99BC-61EC57496DBF}" srcOrd="2" destOrd="0" presId="urn:microsoft.com/office/officeart/2018/2/layout/IconLabelList"/>
    <dgm:cxn modelId="{F636AC5D-445D-4C54-B07E-A05D1E3BF5F4}" type="presParOf" srcId="{E726DD9D-5B2F-4F28-99BC-61EC57496DBF}" destId="{1D34D8BF-7BD5-41C5-8D8B-19B73DC87228}" srcOrd="0" destOrd="0" presId="urn:microsoft.com/office/officeart/2018/2/layout/IconLabelList"/>
    <dgm:cxn modelId="{62123794-9CDF-4C55-BE75-7E75C811CCDC}" type="presParOf" srcId="{E726DD9D-5B2F-4F28-99BC-61EC57496DBF}" destId="{A480023F-E304-4CF5-877D-A3DDCB0FA51A}" srcOrd="1" destOrd="0" presId="urn:microsoft.com/office/officeart/2018/2/layout/IconLabelList"/>
    <dgm:cxn modelId="{E9DF27A7-62EC-40E4-B185-555D86D95CEC}" type="presParOf" srcId="{E726DD9D-5B2F-4F28-99BC-61EC57496DBF}" destId="{F49269CA-6C67-4731-8B1A-AD7171ECE6D3}" srcOrd="2" destOrd="0" presId="urn:microsoft.com/office/officeart/2018/2/layout/IconLabelList"/>
    <dgm:cxn modelId="{03F13EEF-29EA-496C-828F-85A2017D8D14}" type="presParOf" srcId="{F2AB984F-73D4-4A3E-8082-49980048FCC1}" destId="{D580096E-2B18-4927-9EFE-B3AF7CD1AA83}" srcOrd="3" destOrd="0" presId="urn:microsoft.com/office/officeart/2018/2/layout/IconLabelList"/>
    <dgm:cxn modelId="{E2DAA9BB-9A39-45E0-BE17-467228887A4B}" type="presParOf" srcId="{F2AB984F-73D4-4A3E-8082-49980048FCC1}" destId="{A5A58741-7EE2-4440-86BE-FEFDFDEECA38}" srcOrd="4" destOrd="0" presId="urn:microsoft.com/office/officeart/2018/2/layout/IconLabelList"/>
    <dgm:cxn modelId="{57496DB3-EF92-4B6C-B746-DA650E40C462}" type="presParOf" srcId="{A5A58741-7EE2-4440-86BE-FEFDFDEECA38}" destId="{93721449-A5B2-40C1-98AA-1EEF4875DB5A}" srcOrd="0" destOrd="0" presId="urn:microsoft.com/office/officeart/2018/2/layout/IconLabelList"/>
    <dgm:cxn modelId="{526FFFD6-6020-415C-81D2-CB085839BC8E}" type="presParOf" srcId="{A5A58741-7EE2-4440-86BE-FEFDFDEECA38}" destId="{64CA5A22-B290-47AD-9600-09502444A95C}" srcOrd="1" destOrd="0" presId="urn:microsoft.com/office/officeart/2018/2/layout/IconLabelList"/>
    <dgm:cxn modelId="{B49B0514-005A-418D-AE7E-090B074ED882}" type="presParOf" srcId="{A5A58741-7EE2-4440-86BE-FEFDFDEECA38}" destId="{4505A46C-0182-48CA-AEAC-AA09BABA9A39}" srcOrd="2" destOrd="0" presId="urn:microsoft.com/office/officeart/2018/2/layout/IconLabelList"/>
    <dgm:cxn modelId="{B7601A23-7E68-4988-B39D-193519D41E97}" type="presParOf" srcId="{F2AB984F-73D4-4A3E-8082-49980048FCC1}" destId="{427987E1-4DC0-4597-963F-93AB4D750F6D}" srcOrd="5" destOrd="0" presId="urn:microsoft.com/office/officeart/2018/2/layout/IconLabelList"/>
    <dgm:cxn modelId="{176CD2BD-D886-49D4-BD7D-FAD85FE92395}" type="presParOf" srcId="{F2AB984F-73D4-4A3E-8082-49980048FCC1}" destId="{EC9D1CC2-0046-4EAC-B71F-10FFE1B8CCC7}" srcOrd="6" destOrd="0" presId="urn:microsoft.com/office/officeart/2018/2/layout/IconLabelList"/>
    <dgm:cxn modelId="{80E75BD0-BB5E-4003-8B1E-3C6570449879}" type="presParOf" srcId="{EC9D1CC2-0046-4EAC-B71F-10FFE1B8CCC7}" destId="{9E927A27-7CF1-4A69-91EA-5565264625A5}" srcOrd="0" destOrd="0" presId="urn:microsoft.com/office/officeart/2018/2/layout/IconLabelList"/>
    <dgm:cxn modelId="{0AC1CFAC-C486-440F-A745-92C6D24727B1}" type="presParOf" srcId="{EC9D1CC2-0046-4EAC-B71F-10FFE1B8CCC7}" destId="{74232353-BB03-4642-AF8C-ADD717F0D3BD}" srcOrd="1" destOrd="0" presId="urn:microsoft.com/office/officeart/2018/2/layout/IconLabelList"/>
    <dgm:cxn modelId="{5EFEC999-7801-4E6A-9F04-786D5A53B0F3}" type="presParOf" srcId="{EC9D1CC2-0046-4EAC-B71F-10FFE1B8CCC7}" destId="{7DCE540E-BBF4-4ECD-BF46-DA69A13FE76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3BF26-36B5-4BE4-B2C6-10DC1DF76EB5}"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GB"/>
        </a:p>
      </dgm:t>
    </dgm:pt>
    <dgm:pt modelId="{43916AEB-38FD-4545-96EB-13D612108EE3}">
      <dgm:prSet phldrT="[Text]"/>
      <dgm:spPr/>
      <dgm:t>
        <a:bodyPr/>
        <a:lstStyle/>
        <a:p>
          <a:pPr>
            <a:lnSpc>
              <a:spcPct val="100000"/>
            </a:lnSpc>
          </a:pPr>
          <a:r>
            <a:rPr lang="en-GB" dirty="0"/>
            <a:t>Business and Regulatory environment</a:t>
          </a:r>
        </a:p>
      </dgm:t>
    </dgm:pt>
    <dgm:pt modelId="{2988B234-7EC0-47F2-B429-FCA324B82201}" type="parTrans" cxnId="{FEFE60E8-3655-4DDF-AA6A-94A58032C9AD}">
      <dgm:prSet/>
      <dgm:spPr/>
      <dgm:t>
        <a:bodyPr/>
        <a:lstStyle/>
        <a:p>
          <a:endParaRPr lang="en-GB"/>
        </a:p>
      </dgm:t>
    </dgm:pt>
    <dgm:pt modelId="{8F62754C-1CC3-4A63-91AE-BCF523482D67}" type="sibTrans" cxnId="{FEFE60E8-3655-4DDF-AA6A-94A58032C9AD}">
      <dgm:prSet/>
      <dgm:spPr/>
      <dgm:t>
        <a:bodyPr/>
        <a:lstStyle/>
        <a:p>
          <a:pPr>
            <a:lnSpc>
              <a:spcPct val="100000"/>
            </a:lnSpc>
          </a:pPr>
          <a:endParaRPr lang="en-GB"/>
        </a:p>
      </dgm:t>
    </dgm:pt>
    <dgm:pt modelId="{8AFD0C89-DC7C-49A9-9D26-2988FF053C19}">
      <dgm:prSet phldrT="[Text]"/>
      <dgm:spPr/>
      <dgm:t>
        <a:bodyPr/>
        <a:lstStyle/>
        <a:p>
          <a:pPr>
            <a:lnSpc>
              <a:spcPct val="100000"/>
            </a:lnSpc>
          </a:pPr>
          <a:r>
            <a:rPr lang="en-GB" dirty="0"/>
            <a:t>Education and Lifelong Learning</a:t>
          </a:r>
        </a:p>
      </dgm:t>
    </dgm:pt>
    <dgm:pt modelId="{7C12524C-8AAF-4CC6-9454-4F8777347AE4}" type="parTrans" cxnId="{C30B7C6D-9FDA-4813-BFDE-B90389C5C402}">
      <dgm:prSet/>
      <dgm:spPr/>
      <dgm:t>
        <a:bodyPr/>
        <a:lstStyle/>
        <a:p>
          <a:endParaRPr lang="en-GB"/>
        </a:p>
      </dgm:t>
    </dgm:pt>
    <dgm:pt modelId="{24311E85-F05F-4734-8E13-B47282619B1B}" type="sibTrans" cxnId="{C30B7C6D-9FDA-4813-BFDE-B90389C5C402}">
      <dgm:prSet/>
      <dgm:spPr/>
      <dgm:t>
        <a:bodyPr/>
        <a:lstStyle/>
        <a:p>
          <a:pPr>
            <a:lnSpc>
              <a:spcPct val="100000"/>
            </a:lnSpc>
          </a:pPr>
          <a:endParaRPr lang="en-GB"/>
        </a:p>
      </dgm:t>
    </dgm:pt>
    <dgm:pt modelId="{5789B61D-3394-4956-8D03-0E3304AC50A2}">
      <dgm:prSet phldrT="[Text]"/>
      <dgm:spPr/>
      <dgm:t>
        <a:bodyPr/>
        <a:lstStyle/>
        <a:p>
          <a:pPr>
            <a:lnSpc>
              <a:spcPct val="100000"/>
            </a:lnSpc>
          </a:pPr>
          <a:r>
            <a:rPr lang="en-GB" dirty="0"/>
            <a:t>Existing standards and guidance</a:t>
          </a:r>
        </a:p>
      </dgm:t>
    </dgm:pt>
    <dgm:pt modelId="{140DE4FE-ECF3-4941-891F-26CB2D9F32D3}" type="parTrans" cxnId="{6E0158A8-D68D-4946-9234-5D289AADF6CA}">
      <dgm:prSet/>
      <dgm:spPr/>
      <dgm:t>
        <a:bodyPr/>
        <a:lstStyle/>
        <a:p>
          <a:endParaRPr lang="en-GB"/>
        </a:p>
      </dgm:t>
    </dgm:pt>
    <dgm:pt modelId="{88B6E440-DAA1-40F7-9D9F-1CF5894B7B5B}" type="sibTrans" cxnId="{6E0158A8-D68D-4946-9234-5D289AADF6CA}">
      <dgm:prSet/>
      <dgm:spPr/>
      <dgm:t>
        <a:bodyPr/>
        <a:lstStyle/>
        <a:p>
          <a:pPr>
            <a:lnSpc>
              <a:spcPct val="100000"/>
            </a:lnSpc>
          </a:pPr>
          <a:endParaRPr lang="en-GB"/>
        </a:p>
      </dgm:t>
    </dgm:pt>
    <dgm:pt modelId="{31CE0A18-660C-4EBC-8C99-89D6ACAB47A5}">
      <dgm:prSet phldrT="[Text]"/>
      <dgm:spPr/>
      <dgm:t>
        <a:bodyPr/>
        <a:lstStyle/>
        <a:p>
          <a:pPr>
            <a:lnSpc>
              <a:spcPct val="100000"/>
            </a:lnSpc>
          </a:pPr>
          <a:r>
            <a:rPr lang="en-GB" dirty="0"/>
            <a:t>Collaboration</a:t>
          </a:r>
        </a:p>
      </dgm:t>
    </dgm:pt>
    <dgm:pt modelId="{6AD20F14-C35C-4002-A076-B761660E5E19}" type="parTrans" cxnId="{5407E98C-785C-42AC-A533-DC570FD912DA}">
      <dgm:prSet/>
      <dgm:spPr/>
      <dgm:t>
        <a:bodyPr/>
        <a:lstStyle/>
        <a:p>
          <a:endParaRPr lang="en-GB"/>
        </a:p>
      </dgm:t>
    </dgm:pt>
    <dgm:pt modelId="{EA699B7B-54E4-4564-B59C-5BF51E296FD9}" type="sibTrans" cxnId="{5407E98C-785C-42AC-A533-DC570FD912DA}">
      <dgm:prSet/>
      <dgm:spPr/>
      <dgm:t>
        <a:bodyPr/>
        <a:lstStyle/>
        <a:p>
          <a:endParaRPr lang="en-GB"/>
        </a:p>
      </dgm:t>
    </dgm:pt>
    <dgm:pt modelId="{90F7A09A-450F-455C-B0E4-7E9C38C15AB3}">
      <dgm:prSet phldrT="[Text]"/>
      <dgm:spPr/>
      <dgm:t>
        <a:bodyPr/>
        <a:lstStyle/>
        <a:p>
          <a:pPr>
            <a:lnSpc>
              <a:spcPct val="100000"/>
            </a:lnSpc>
          </a:pPr>
          <a:r>
            <a:rPr lang="en-GB" dirty="0"/>
            <a:t>Involvement of actuaries - Case Studies</a:t>
          </a:r>
        </a:p>
      </dgm:t>
    </dgm:pt>
    <dgm:pt modelId="{8CB66135-C1AE-41F5-A7D5-E87D3E8FDB84}" type="sibTrans" cxnId="{E2EF2CC0-8366-4D65-8732-2E7EFC350C37}">
      <dgm:prSet/>
      <dgm:spPr/>
      <dgm:t>
        <a:bodyPr/>
        <a:lstStyle/>
        <a:p>
          <a:pPr>
            <a:lnSpc>
              <a:spcPct val="100000"/>
            </a:lnSpc>
          </a:pPr>
          <a:endParaRPr lang="en-GB"/>
        </a:p>
      </dgm:t>
    </dgm:pt>
    <dgm:pt modelId="{6A92E1F0-6E57-44E8-B5A9-E1468CF0E668}" type="parTrans" cxnId="{E2EF2CC0-8366-4D65-8732-2E7EFC350C37}">
      <dgm:prSet/>
      <dgm:spPr/>
      <dgm:t>
        <a:bodyPr/>
        <a:lstStyle/>
        <a:p>
          <a:endParaRPr lang="en-GB"/>
        </a:p>
      </dgm:t>
    </dgm:pt>
    <dgm:pt modelId="{C6E830F1-6FBC-4940-BF1D-088047C34840}" type="pres">
      <dgm:prSet presAssocID="{9AB3BF26-36B5-4BE4-B2C6-10DC1DF76EB5}" presName="root" presStyleCnt="0">
        <dgm:presLayoutVars>
          <dgm:dir/>
          <dgm:resizeHandles val="exact"/>
        </dgm:presLayoutVars>
      </dgm:prSet>
      <dgm:spPr/>
    </dgm:pt>
    <dgm:pt modelId="{518391F5-E7A5-476C-AD36-FD9C2A4E60AB}" type="pres">
      <dgm:prSet presAssocID="{9AB3BF26-36B5-4BE4-B2C6-10DC1DF76EB5}" presName="container" presStyleCnt="0">
        <dgm:presLayoutVars>
          <dgm:dir/>
          <dgm:resizeHandles val="exact"/>
        </dgm:presLayoutVars>
      </dgm:prSet>
      <dgm:spPr/>
    </dgm:pt>
    <dgm:pt modelId="{13B7A922-A456-4C41-A20F-6528A3902383}" type="pres">
      <dgm:prSet presAssocID="{90F7A09A-450F-455C-B0E4-7E9C38C15AB3}" presName="compNode" presStyleCnt="0"/>
      <dgm:spPr/>
    </dgm:pt>
    <dgm:pt modelId="{09CB4F90-5C26-4E63-8D90-E0906E93AF3C}" type="pres">
      <dgm:prSet presAssocID="{90F7A09A-450F-455C-B0E4-7E9C38C15AB3}" presName="iconBgRect" presStyleLbl="bgShp" presStyleIdx="0" presStyleCnt="5"/>
      <dgm:spPr/>
    </dgm:pt>
    <dgm:pt modelId="{7E61DC19-00E5-46D6-BD41-7E008BC82FBE}" type="pres">
      <dgm:prSet presAssocID="{90F7A09A-450F-455C-B0E4-7E9C38C15A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24C3DAA5-C7EA-42FA-8C0B-DFD07BA2110B}" type="pres">
      <dgm:prSet presAssocID="{90F7A09A-450F-455C-B0E4-7E9C38C15AB3}" presName="spaceRect" presStyleCnt="0"/>
      <dgm:spPr/>
    </dgm:pt>
    <dgm:pt modelId="{02CCC6B0-3F75-4306-9A22-F238FD455430}" type="pres">
      <dgm:prSet presAssocID="{90F7A09A-450F-455C-B0E4-7E9C38C15AB3}" presName="textRect" presStyleLbl="revTx" presStyleIdx="0" presStyleCnt="5">
        <dgm:presLayoutVars>
          <dgm:chMax val="1"/>
          <dgm:chPref val="1"/>
        </dgm:presLayoutVars>
      </dgm:prSet>
      <dgm:spPr/>
    </dgm:pt>
    <dgm:pt modelId="{BFC354F2-F6F8-4180-97B1-A3ED2F846F06}" type="pres">
      <dgm:prSet presAssocID="{8CB66135-C1AE-41F5-A7D5-E87D3E8FDB84}" presName="sibTrans" presStyleLbl="sibTrans2D1" presStyleIdx="0" presStyleCnt="0"/>
      <dgm:spPr/>
    </dgm:pt>
    <dgm:pt modelId="{21ADE357-5B35-4AC4-8BFA-6E736BA06E3D}" type="pres">
      <dgm:prSet presAssocID="{43916AEB-38FD-4545-96EB-13D612108EE3}" presName="compNode" presStyleCnt="0"/>
      <dgm:spPr/>
    </dgm:pt>
    <dgm:pt modelId="{6AA4E3F6-8104-4C50-8E3C-0AD82AB71E1C}" type="pres">
      <dgm:prSet presAssocID="{43916AEB-38FD-4545-96EB-13D612108EE3}" presName="iconBgRect" presStyleLbl="bgShp" presStyleIdx="1" presStyleCnt="5"/>
      <dgm:spPr/>
    </dgm:pt>
    <dgm:pt modelId="{9FC6D982-D88C-452B-89A2-B7C8818B92CA}" type="pres">
      <dgm:prSet presAssocID="{43916AEB-38FD-4545-96EB-13D612108E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9295481-7E73-46EF-AD4F-EFF876C5ED60}" type="pres">
      <dgm:prSet presAssocID="{43916AEB-38FD-4545-96EB-13D612108EE3}" presName="spaceRect" presStyleCnt="0"/>
      <dgm:spPr/>
    </dgm:pt>
    <dgm:pt modelId="{05709306-E6D6-491F-A5BF-768088519E38}" type="pres">
      <dgm:prSet presAssocID="{43916AEB-38FD-4545-96EB-13D612108EE3}" presName="textRect" presStyleLbl="revTx" presStyleIdx="1" presStyleCnt="5">
        <dgm:presLayoutVars>
          <dgm:chMax val="1"/>
          <dgm:chPref val="1"/>
        </dgm:presLayoutVars>
      </dgm:prSet>
      <dgm:spPr/>
    </dgm:pt>
    <dgm:pt modelId="{68BAD131-BFB9-4462-9AFE-0D5E3AADB44B}" type="pres">
      <dgm:prSet presAssocID="{8F62754C-1CC3-4A63-91AE-BCF523482D67}" presName="sibTrans" presStyleLbl="sibTrans2D1" presStyleIdx="0" presStyleCnt="0"/>
      <dgm:spPr/>
    </dgm:pt>
    <dgm:pt modelId="{90410F8C-E3D7-4770-87D8-4C23E496728B}" type="pres">
      <dgm:prSet presAssocID="{8AFD0C89-DC7C-49A9-9D26-2988FF053C19}" presName="compNode" presStyleCnt="0"/>
      <dgm:spPr/>
    </dgm:pt>
    <dgm:pt modelId="{6064EECB-0CEC-41D7-97D1-2B3EAB795AFD}" type="pres">
      <dgm:prSet presAssocID="{8AFD0C89-DC7C-49A9-9D26-2988FF053C19}" presName="iconBgRect" presStyleLbl="bgShp" presStyleIdx="2" presStyleCnt="5"/>
      <dgm:spPr/>
    </dgm:pt>
    <dgm:pt modelId="{496F9F85-AF75-44AF-87F0-A20885EDC444}" type="pres">
      <dgm:prSet presAssocID="{8AFD0C89-DC7C-49A9-9D26-2988FF053C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E5D72E38-2C23-4E2D-A704-5479A545E5EA}" type="pres">
      <dgm:prSet presAssocID="{8AFD0C89-DC7C-49A9-9D26-2988FF053C19}" presName="spaceRect" presStyleCnt="0"/>
      <dgm:spPr/>
    </dgm:pt>
    <dgm:pt modelId="{380EB85F-951D-40F3-B7D4-77D55F511DC6}" type="pres">
      <dgm:prSet presAssocID="{8AFD0C89-DC7C-49A9-9D26-2988FF053C19}" presName="textRect" presStyleLbl="revTx" presStyleIdx="2" presStyleCnt="5">
        <dgm:presLayoutVars>
          <dgm:chMax val="1"/>
          <dgm:chPref val="1"/>
        </dgm:presLayoutVars>
      </dgm:prSet>
      <dgm:spPr/>
    </dgm:pt>
    <dgm:pt modelId="{7AB8A2BF-E024-4357-90C9-27A98F9B8C7E}" type="pres">
      <dgm:prSet presAssocID="{24311E85-F05F-4734-8E13-B47282619B1B}" presName="sibTrans" presStyleLbl="sibTrans2D1" presStyleIdx="0" presStyleCnt="0"/>
      <dgm:spPr/>
    </dgm:pt>
    <dgm:pt modelId="{0E2FAEB9-A03D-4755-A065-455D7828AADE}" type="pres">
      <dgm:prSet presAssocID="{5789B61D-3394-4956-8D03-0E3304AC50A2}" presName="compNode" presStyleCnt="0"/>
      <dgm:spPr/>
    </dgm:pt>
    <dgm:pt modelId="{D1F56DAB-6B65-482F-B478-E3BF6879CE4E}" type="pres">
      <dgm:prSet presAssocID="{5789B61D-3394-4956-8D03-0E3304AC50A2}" presName="iconBgRect" presStyleLbl="bgShp" presStyleIdx="3" presStyleCnt="5" custLinFactX="100000" custLinFactNeighborX="103806" custLinFactNeighborY="4681"/>
      <dgm:spPr/>
    </dgm:pt>
    <dgm:pt modelId="{D01FBE17-B60E-40ED-8985-E1A0B82BD3EE}" type="pres">
      <dgm:prSet presAssocID="{5789B61D-3394-4956-8D03-0E3304AC50A2}" presName="iconRect" presStyleLbl="node1" presStyleIdx="3" presStyleCnt="5" custLinFactX="154507" custLinFactNeighborX="200000" custLinFactNeighborY="99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5DA66F6B-EBB7-4360-8132-2A4AF70D4A5B}" type="pres">
      <dgm:prSet presAssocID="{5789B61D-3394-4956-8D03-0E3304AC50A2}" presName="spaceRect" presStyleCnt="0"/>
      <dgm:spPr/>
    </dgm:pt>
    <dgm:pt modelId="{D0955D71-385A-405D-A31A-4B51DDB4C912}" type="pres">
      <dgm:prSet presAssocID="{5789B61D-3394-4956-8D03-0E3304AC50A2}" presName="textRect" presStyleLbl="revTx" presStyleIdx="3" presStyleCnt="5" custLinFactNeighborX="86758" custLinFactNeighborY="4681">
        <dgm:presLayoutVars>
          <dgm:chMax val="1"/>
          <dgm:chPref val="1"/>
        </dgm:presLayoutVars>
      </dgm:prSet>
      <dgm:spPr/>
    </dgm:pt>
    <dgm:pt modelId="{A8488A3F-D8F6-4CAF-8203-1B9BA90ED563}" type="pres">
      <dgm:prSet presAssocID="{88B6E440-DAA1-40F7-9D9F-1CF5894B7B5B}" presName="sibTrans" presStyleLbl="sibTrans2D1" presStyleIdx="0" presStyleCnt="0"/>
      <dgm:spPr/>
    </dgm:pt>
    <dgm:pt modelId="{1A58D24C-FB4A-4D38-AB6A-FA50E56FDFB1}" type="pres">
      <dgm:prSet presAssocID="{31CE0A18-660C-4EBC-8C99-89D6ACAB47A5}" presName="compNode" presStyleCnt="0"/>
      <dgm:spPr/>
    </dgm:pt>
    <dgm:pt modelId="{FEE5E7A8-A989-4F2A-98B0-0342046414EA}" type="pres">
      <dgm:prSet presAssocID="{31CE0A18-660C-4EBC-8C99-89D6ACAB47A5}" presName="iconBgRect" presStyleLbl="bgShp" presStyleIdx="4" presStyleCnt="5" custLinFactX="100000" custLinFactNeighborX="103588" custLinFactNeighborY="4681"/>
      <dgm:spPr/>
    </dgm:pt>
    <dgm:pt modelId="{6914AB17-7781-47E4-8066-B32988607C40}" type="pres">
      <dgm:prSet presAssocID="{31CE0A18-660C-4EBC-8C99-89D6ACAB47A5}" presName="iconRect" presStyleLbl="node1" presStyleIdx="4" presStyleCnt="5" custLinFactX="152859" custLinFactNeighborX="200000" custLinFactNeighborY="991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D4D9DA3D-252E-4008-BCD7-DD983D8E277B}" type="pres">
      <dgm:prSet presAssocID="{31CE0A18-660C-4EBC-8C99-89D6ACAB47A5}" presName="spaceRect" presStyleCnt="0"/>
      <dgm:spPr/>
    </dgm:pt>
    <dgm:pt modelId="{90CF741D-D444-4FC7-99A7-81E6AD7C3DDC}" type="pres">
      <dgm:prSet presAssocID="{31CE0A18-660C-4EBC-8C99-89D6ACAB47A5}" presName="textRect" presStyleLbl="revTx" presStyleIdx="4" presStyleCnt="5" custLinFactNeighborX="91034" custLinFactNeighborY="4681">
        <dgm:presLayoutVars>
          <dgm:chMax val="1"/>
          <dgm:chPref val="1"/>
        </dgm:presLayoutVars>
      </dgm:prSet>
      <dgm:spPr/>
    </dgm:pt>
  </dgm:ptLst>
  <dgm:cxnLst>
    <dgm:cxn modelId="{A16E0515-742E-4B6C-9AD8-985B0BB78044}" type="presOf" srcId="{90F7A09A-450F-455C-B0E4-7E9C38C15AB3}" destId="{02CCC6B0-3F75-4306-9A22-F238FD455430}" srcOrd="0" destOrd="0" presId="urn:microsoft.com/office/officeart/2018/2/layout/IconCircleList"/>
    <dgm:cxn modelId="{A23ACA33-7047-480A-A95F-67EC939433FB}" type="presOf" srcId="{9AB3BF26-36B5-4BE4-B2C6-10DC1DF76EB5}" destId="{C6E830F1-6FBC-4940-BF1D-088047C34840}" srcOrd="0" destOrd="0" presId="urn:microsoft.com/office/officeart/2018/2/layout/IconCircleList"/>
    <dgm:cxn modelId="{C30B7C6D-9FDA-4813-BFDE-B90389C5C402}" srcId="{9AB3BF26-36B5-4BE4-B2C6-10DC1DF76EB5}" destId="{8AFD0C89-DC7C-49A9-9D26-2988FF053C19}" srcOrd="2" destOrd="0" parTransId="{7C12524C-8AAF-4CC6-9454-4F8777347AE4}" sibTransId="{24311E85-F05F-4734-8E13-B47282619B1B}"/>
    <dgm:cxn modelId="{84FDDC6F-656B-4D15-8436-CC88018A1AAB}" type="presOf" srcId="{5789B61D-3394-4956-8D03-0E3304AC50A2}" destId="{D0955D71-385A-405D-A31A-4B51DDB4C912}" srcOrd="0" destOrd="0" presId="urn:microsoft.com/office/officeart/2018/2/layout/IconCircleList"/>
    <dgm:cxn modelId="{0AE07F76-F7C4-40DF-8947-DBEF3087E9A3}" type="presOf" srcId="{8F62754C-1CC3-4A63-91AE-BCF523482D67}" destId="{68BAD131-BFB9-4462-9AFE-0D5E3AADB44B}" srcOrd="0" destOrd="0" presId="urn:microsoft.com/office/officeart/2018/2/layout/IconCircleList"/>
    <dgm:cxn modelId="{5407E98C-785C-42AC-A533-DC570FD912DA}" srcId="{9AB3BF26-36B5-4BE4-B2C6-10DC1DF76EB5}" destId="{31CE0A18-660C-4EBC-8C99-89D6ACAB47A5}" srcOrd="4" destOrd="0" parTransId="{6AD20F14-C35C-4002-A076-B761660E5E19}" sibTransId="{EA699B7B-54E4-4564-B59C-5BF51E296FD9}"/>
    <dgm:cxn modelId="{C95E4C93-1096-43FD-B519-35A246009065}" type="presOf" srcId="{8AFD0C89-DC7C-49A9-9D26-2988FF053C19}" destId="{380EB85F-951D-40F3-B7D4-77D55F511DC6}" srcOrd="0" destOrd="0" presId="urn:microsoft.com/office/officeart/2018/2/layout/IconCircleList"/>
    <dgm:cxn modelId="{E00F3F96-6CD8-442B-8D18-63F7FA8E9EEB}" type="presOf" srcId="{43916AEB-38FD-4545-96EB-13D612108EE3}" destId="{05709306-E6D6-491F-A5BF-768088519E38}" srcOrd="0" destOrd="0" presId="urn:microsoft.com/office/officeart/2018/2/layout/IconCircleList"/>
    <dgm:cxn modelId="{4916A8A5-C242-4CF6-8A7D-96B7B2C22C36}" type="presOf" srcId="{31CE0A18-660C-4EBC-8C99-89D6ACAB47A5}" destId="{90CF741D-D444-4FC7-99A7-81E6AD7C3DDC}" srcOrd="0" destOrd="0" presId="urn:microsoft.com/office/officeart/2018/2/layout/IconCircleList"/>
    <dgm:cxn modelId="{6E0158A8-D68D-4946-9234-5D289AADF6CA}" srcId="{9AB3BF26-36B5-4BE4-B2C6-10DC1DF76EB5}" destId="{5789B61D-3394-4956-8D03-0E3304AC50A2}" srcOrd="3" destOrd="0" parTransId="{140DE4FE-ECF3-4941-891F-26CB2D9F32D3}" sibTransId="{88B6E440-DAA1-40F7-9D9F-1CF5894B7B5B}"/>
    <dgm:cxn modelId="{F3C315AA-3B4B-4168-B89E-2EB55E177B0F}" type="presOf" srcId="{88B6E440-DAA1-40F7-9D9F-1CF5894B7B5B}" destId="{A8488A3F-D8F6-4CAF-8203-1B9BA90ED563}" srcOrd="0" destOrd="0" presId="urn:microsoft.com/office/officeart/2018/2/layout/IconCircleList"/>
    <dgm:cxn modelId="{B1B0C8B4-6BA8-4B75-A5D0-6266CD6CBBF9}" type="presOf" srcId="{8CB66135-C1AE-41F5-A7D5-E87D3E8FDB84}" destId="{BFC354F2-F6F8-4180-97B1-A3ED2F846F06}" srcOrd="0" destOrd="0" presId="urn:microsoft.com/office/officeart/2018/2/layout/IconCircleList"/>
    <dgm:cxn modelId="{E2EF2CC0-8366-4D65-8732-2E7EFC350C37}" srcId="{9AB3BF26-36B5-4BE4-B2C6-10DC1DF76EB5}" destId="{90F7A09A-450F-455C-B0E4-7E9C38C15AB3}" srcOrd="0" destOrd="0" parTransId="{6A92E1F0-6E57-44E8-B5A9-E1468CF0E668}" sibTransId="{8CB66135-C1AE-41F5-A7D5-E87D3E8FDB84}"/>
    <dgm:cxn modelId="{FD294FD2-BBAE-4C67-A3AC-1BBA5AA44FC4}" type="presOf" srcId="{24311E85-F05F-4734-8E13-B47282619B1B}" destId="{7AB8A2BF-E024-4357-90C9-27A98F9B8C7E}" srcOrd="0" destOrd="0" presId="urn:microsoft.com/office/officeart/2018/2/layout/IconCircleList"/>
    <dgm:cxn modelId="{FEFE60E8-3655-4DDF-AA6A-94A58032C9AD}" srcId="{9AB3BF26-36B5-4BE4-B2C6-10DC1DF76EB5}" destId="{43916AEB-38FD-4545-96EB-13D612108EE3}" srcOrd="1" destOrd="0" parTransId="{2988B234-7EC0-47F2-B429-FCA324B82201}" sibTransId="{8F62754C-1CC3-4A63-91AE-BCF523482D67}"/>
    <dgm:cxn modelId="{4EDC369B-01D4-436D-A0B8-9606E0E61D76}" type="presParOf" srcId="{C6E830F1-6FBC-4940-BF1D-088047C34840}" destId="{518391F5-E7A5-476C-AD36-FD9C2A4E60AB}" srcOrd="0" destOrd="0" presId="urn:microsoft.com/office/officeart/2018/2/layout/IconCircleList"/>
    <dgm:cxn modelId="{082F6144-C135-48C4-A0EB-241F96F3CA60}" type="presParOf" srcId="{518391F5-E7A5-476C-AD36-FD9C2A4E60AB}" destId="{13B7A922-A456-4C41-A20F-6528A3902383}" srcOrd="0" destOrd="0" presId="urn:microsoft.com/office/officeart/2018/2/layout/IconCircleList"/>
    <dgm:cxn modelId="{8D1E94BB-AC6F-4556-B983-7FBC54B1846B}" type="presParOf" srcId="{13B7A922-A456-4C41-A20F-6528A3902383}" destId="{09CB4F90-5C26-4E63-8D90-E0906E93AF3C}" srcOrd="0" destOrd="0" presId="urn:microsoft.com/office/officeart/2018/2/layout/IconCircleList"/>
    <dgm:cxn modelId="{E67B10DB-24DE-4BD6-824B-8AEC94458B31}" type="presParOf" srcId="{13B7A922-A456-4C41-A20F-6528A3902383}" destId="{7E61DC19-00E5-46D6-BD41-7E008BC82FBE}" srcOrd="1" destOrd="0" presId="urn:microsoft.com/office/officeart/2018/2/layout/IconCircleList"/>
    <dgm:cxn modelId="{5E57F442-1C37-4F2C-8073-F449062A0476}" type="presParOf" srcId="{13B7A922-A456-4C41-A20F-6528A3902383}" destId="{24C3DAA5-C7EA-42FA-8C0B-DFD07BA2110B}" srcOrd="2" destOrd="0" presId="urn:microsoft.com/office/officeart/2018/2/layout/IconCircleList"/>
    <dgm:cxn modelId="{4B0640E9-13A2-4B89-82CC-91553A705416}" type="presParOf" srcId="{13B7A922-A456-4C41-A20F-6528A3902383}" destId="{02CCC6B0-3F75-4306-9A22-F238FD455430}" srcOrd="3" destOrd="0" presId="urn:microsoft.com/office/officeart/2018/2/layout/IconCircleList"/>
    <dgm:cxn modelId="{DC069F37-B78F-4BD7-B017-4FE970A6805E}" type="presParOf" srcId="{518391F5-E7A5-476C-AD36-FD9C2A4E60AB}" destId="{BFC354F2-F6F8-4180-97B1-A3ED2F846F06}" srcOrd="1" destOrd="0" presId="urn:microsoft.com/office/officeart/2018/2/layout/IconCircleList"/>
    <dgm:cxn modelId="{0370ED80-E39A-4620-84A2-8B8F7A9575AC}" type="presParOf" srcId="{518391F5-E7A5-476C-AD36-FD9C2A4E60AB}" destId="{21ADE357-5B35-4AC4-8BFA-6E736BA06E3D}" srcOrd="2" destOrd="0" presId="urn:microsoft.com/office/officeart/2018/2/layout/IconCircleList"/>
    <dgm:cxn modelId="{84E72904-CE53-461C-A04B-1FEA0D2EE3F5}" type="presParOf" srcId="{21ADE357-5B35-4AC4-8BFA-6E736BA06E3D}" destId="{6AA4E3F6-8104-4C50-8E3C-0AD82AB71E1C}" srcOrd="0" destOrd="0" presId="urn:microsoft.com/office/officeart/2018/2/layout/IconCircleList"/>
    <dgm:cxn modelId="{4B35E4AF-08E6-4E92-AC4D-A62AF67AF78E}" type="presParOf" srcId="{21ADE357-5B35-4AC4-8BFA-6E736BA06E3D}" destId="{9FC6D982-D88C-452B-89A2-B7C8818B92CA}" srcOrd="1" destOrd="0" presId="urn:microsoft.com/office/officeart/2018/2/layout/IconCircleList"/>
    <dgm:cxn modelId="{167DA533-AFB3-410C-B617-03E3E4489C02}" type="presParOf" srcId="{21ADE357-5B35-4AC4-8BFA-6E736BA06E3D}" destId="{A9295481-7E73-46EF-AD4F-EFF876C5ED60}" srcOrd="2" destOrd="0" presId="urn:microsoft.com/office/officeart/2018/2/layout/IconCircleList"/>
    <dgm:cxn modelId="{B314BB33-0EC9-4A92-BAB3-1B25E2E492E1}" type="presParOf" srcId="{21ADE357-5B35-4AC4-8BFA-6E736BA06E3D}" destId="{05709306-E6D6-491F-A5BF-768088519E38}" srcOrd="3" destOrd="0" presId="urn:microsoft.com/office/officeart/2018/2/layout/IconCircleList"/>
    <dgm:cxn modelId="{6982DC2A-A02C-4CB6-B49A-179A1EA82A26}" type="presParOf" srcId="{518391F5-E7A5-476C-AD36-FD9C2A4E60AB}" destId="{68BAD131-BFB9-4462-9AFE-0D5E3AADB44B}" srcOrd="3" destOrd="0" presId="urn:microsoft.com/office/officeart/2018/2/layout/IconCircleList"/>
    <dgm:cxn modelId="{E039C54E-773E-4B1A-B8BB-5F047CC67C1F}" type="presParOf" srcId="{518391F5-E7A5-476C-AD36-FD9C2A4E60AB}" destId="{90410F8C-E3D7-4770-87D8-4C23E496728B}" srcOrd="4" destOrd="0" presId="urn:microsoft.com/office/officeart/2018/2/layout/IconCircleList"/>
    <dgm:cxn modelId="{2707BFE8-045B-417C-B614-AE669BE005AE}" type="presParOf" srcId="{90410F8C-E3D7-4770-87D8-4C23E496728B}" destId="{6064EECB-0CEC-41D7-97D1-2B3EAB795AFD}" srcOrd="0" destOrd="0" presId="urn:microsoft.com/office/officeart/2018/2/layout/IconCircleList"/>
    <dgm:cxn modelId="{E8CE36DD-9008-4519-9C07-D2AD4FAA7ADD}" type="presParOf" srcId="{90410F8C-E3D7-4770-87D8-4C23E496728B}" destId="{496F9F85-AF75-44AF-87F0-A20885EDC444}" srcOrd="1" destOrd="0" presId="urn:microsoft.com/office/officeart/2018/2/layout/IconCircleList"/>
    <dgm:cxn modelId="{EAD912B8-8B63-4763-ACBE-84862C0F93CB}" type="presParOf" srcId="{90410F8C-E3D7-4770-87D8-4C23E496728B}" destId="{E5D72E38-2C23-4E2D-A704-5479A545E5EA}" srcOrd="2" destOrd="0" presId="urn:microsoft.com/office/officeart/2018/2/layout/IconCircleList"/>
    <dgm:cxn modelId="{4B88366E-4342-4754-8B47-5F0B372DA29B}" type="presParOf" srcId="{90410F8C-E3D7-4770-87D8-4C23E496728B}" destId="{380EB85F-951D-40F3-B7D4-77D55F511DC6}" srcOrd="3" destOrd="0" presId="urn:microsoft.com/office/officeart/2018/2/layout/IconCircleList"/>
    <dgm:cxn modelId="{7DDD5E34-9326-4D21-8C05-92C732ABF6CB}" type="presParOf" srcId="{518391F5-E7A5-476C-AD36-FD9C2A4E60AB}" destId="{7AB8A2BF-E024-4357-90C9-27A98F9B8C7E}" srcOrd="5" destOrd="0" presId="urn:microsoft.com/office/officeart/2018/2/layout/IconCircleList"/>
    <dgm:cxn modelId="{E801711D-3B24-4D52-88D9-34A1BB9C7828}" type="presParOf" srcId="{518391F5-E7A5-476C-AD36-FD9C2A4E60AB}" destId="{0E2FAEB9-A03D-4755-A065-455D7828AADE}" srcOrd="6" destOrd="0" presId="urn:microsoft.com/office/officeart/2018/2/layout/IconCircleList"/>
    <dgm:cxn modelId="{D51CA506-2FB3-49B5-BC33-3DD1A4DC50A0}" type="presParOf" srcId="{0E2FAEB9-A03D-4755-A065-455D7828AADE}" destId="{D1F56DAB-6B65-482F-B478-E3BF6879CE4E}" srcOrd="0" destOrd="0" presId="urn:microsoft.com/office/officeart/2018/2/layout/IconCircleList"/>
    <dgm:cxn modelId="{C85BE578-3DBE-4FB2-B737-2D54183A0B78}" type="presParOf" srcId="{0E2FAEB9-A03D-4755-A065-455D7828AADE}" destId="{D01FBE17-B60E-40ED-8985-E1A0B82BD3EE}" srcOrd="1" destOrd="0" presId="urn:microsoft.com/office/officeart/2018/2/layout/IconCircleList"/>
    <dgm:cxn modelId="{3D6AE51D-78F5-4ABD-8C45-A5739CF01A73}" type="presParOf" srcId="{0E2FAEB9-A03D-4755-A065-455D7828AADE}" destId="{5DA66F6B-EBB7-4360-8132-2A4AF70D4A5B}" srcOrd="2" destOrd="0" presId="urn:microsoft.com/office/officeart/2018/2/layout/IconCircleList"/>
    <dgm:cxn modelId="{77DBE152-A9AC-4020-B76C-E3F17D304DEA}" type="presParOf" srcId="{0E2FAEB9-A03D-4755-A065-455D7828AADE}" destId="{D0955D71-385A-405D-A31A-4B51DDB4C912}" srcOrd="3" destOrd="0" presId="urn:microsoft.com/office/officeart/2018/2/layout/IconCircleList"/>
    <dgm:cxn modelId="{CFC4546F-A5C6-442C-B7C9-847525F83AE5}" type="presParOf" srcId="{518391F5-E7A5-476C-AD36-FD9C2A4E60AB}" destId="{A8488A3F-D8F6-4CAF-8203-1B9BA90ED563}" srcOrd="7" destOrd="0" presId="urn:microsoft.com/office/officeart/2018/2/layout/IconCircleList"/>
    <dgm:cxn modelId="{7ADD745D-E4DC-4136-81D5-B15710F60985}" type="presParOf" srcId="{518391F5-E7A5-476C-AD36-FD9C2A4E60AB}" destId="{1A58D24C-FB4A-4D38-AB6A-FA50E56FDFB1}" srcOrd="8" destOrd="0" presId="urn:microsoft.com/office/officeart/2018/2/layout/IconCircleList"/>
    <dgm:cxn modelId="{7669150A-D79C-4C44-987A-31F39C108766}" type="presParOf" srcId="{1A58D24C-FB4A-4D38-AB6A-FA50E56FDFB1}" destId="{FEE5E7A8-A989-4F2A-98B0-0342046414EA}" srcOrd="0" destOrd="0" presId="urn:microsoft.com/office/officeart/2018/2/layout/IconCircleList"/>
    <dgm:cxn modelId="{BC840680-0554-4486-8414-D893E84C773D}" type="presParOf" srcId="{1A58D24C-FB4A-4D38-AB6A-FA50E56FDFB1}" destId="{6914AB17-7781-47E4-8066-B32988607C40}" srcOrd="1" destOrd="0" presId="urn:microsoft.com/office/officeart/2018/2/layout/IconCircleList"/>
    <dgm:cxn modelId="{421DCCE7-090D-4A44-A0BE-35E37D4F0C19}" type="presParOf" srcId="{1A58D24C-FB4A-4D38-AB6A-FA50E56FDFB1}" destId="{D4D9DA3D-252E-4008-BCD7-DD983D8E277B}" srcOrd="2" destOrd="0" presId="urn:microsoft.com/office/officeart/2018/2/layout/IconCircleList"/>
    <dgm:cxn modelId="{DE96FE20-9142-403F-8017-48388BEE399C}" type="presParOf" srcId="{1A58D24C-FB4A-4D38-AB6A-FA50E56FDFB1}" destId="{90CF741D-D444-4FC7-99A7-81E6AD7C3D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454336-0BB5-486C-90E3-921CB87A6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A43B51-4949-4979-837C-EE46F97BC8C4}">
      <dgm:prSet custT="1"/>
      <dgm:spPr/>
      <dgm:t>
        <a:bodyPr/>
        <a:lstStyle/>
        <a:p>
          <a:pPr rtl="0"/>
          <a:r>
            <a:rPr lang="en-GB" sz="2800" dirty="0"/>
            <a:t>Opportunities for actuaries</a:t>
          </a:r>
          <a:endParaRPr lang="en-US" sz="2800" dirty="0">
            <a:latin typeface="Arial"/>
            <a:cs typeface="Arial"/>
          </a:endParaRPr>
        </a:p>
      </dgm:t>
    </dgm:pt>
    <dgm:pt modelId="{2DE74EEE-F908-474B-A54F-EA7891F322B7}" type="parTrans" cxnId="{B0F8806B-9358-4828-80CB-F2BE0424A137}">
      <dgm:prSet/>
      <dgm:spPr/>
      <dgm:t>
        <a:bodyPr/>
        <a:lstStyle/>
        <a:p>
          <a:endParaRPr lang="en-US"/>
        </a:p>
      </dgm:t>
    </dgm:pt>
    <dgm:pt modelId="{F8C10C1E-5749-40D9-8794-40FFAFAEF020}" type="sibTrans" cxnId="{B0F8806B-9358-4828-80CB-F2BE0424A137}">
      <dgm:prSet/>
      <dgm:spPr/>
      <dgm:t>
        <a:bodyPr/>
        <a:lstStyle/>
        <a:p>
          <a:endParaRPr lang="en-US"/>
        </a:p>
      </dgm:t>
    </dgm:pt>
    <dgm:pt modelId="{DFC914FA-335D-44DA-B698-1323EBCAD56D}">
      <dgm:prSet custT="1"/>
      <dgm:spPr/>
      <dgm:t>
        <a:bodyPr/>
        <a:lstStyle/>
        <a:p>
          <a:pPr rtl="0"/>
          <a:r>
            <a:rPr lang="en-GB" sz="2400" dirty="0"/>
            <a:t>Regulatory focus on safe and responsible use of AI</a:t>
          </a:r>
          <a:endParaRPr lang="en-US" sz="2400" dirty="0">
            <a:latin typeface="Arial"/>
            <a:cs typeface="Arial"/>
          </a:endParaRPr>
        </a:p>
      </dgm:t>
    </dgm:pt>
    <dgm:pt modelId="{FE14F8CD-7C62-44F2-87AB-0C6A2EB01B28}" type="parTrans" cxnId="{1E8983AC-4F51-4135-999E-7CC1A84272DE}">
      <dgm:prSet/>
      <dgm:spPr/>
      <dgm:t>
        <a:bodyPr/>
        <a:lstStyle/>
        <a:p>
          <a:endParaRPr lang="en-US"/>
        </a:p>
      </dgm:t>
    </dgm:pt>
    <dgm:pt modelId="{0F815BBB-F48D-4A20-B620-07305DB88300}" type="sibTrans" cxnId="{1E8983AC-4F51-4135-999E-7CC1A84272DE}">
      <dgm:prSet/>
      <dgm:spPr/>
      <dgm:t>
        <a:bodyPr/>
        <a:lstStyle/>
        <a:p>
          <a:endParaRPr lang="en-US"/>
        </a:p>
      </dgm:t>
    </dgm:pt>
    <dgm:pt modelId="{7CED3F7B-DC3F-481F-944E-DE1A1C64593A}">
      <dgm:prSet phldr="0"/>
      <dgm:spPr/>
      <dgm:t>
        <a:bodyPr/>
        <a:lstStyle/>
        <a:p>
          <a:pPr algn="ctr" rtl="0">
            <a:buNone/>
          </a:pPr>
          <a:r>
            <a:rPr lang="en-GB" dirty="0">
              <a:latin typeface="Arial"/>
              <a:cs typeface="Arial"/>
            </a:rPr>
            <a:t>To remain competitive actuaries will need evolving resources covering professional development and standards to support them as builders or users of AI systems and outputs.</a:t>
          </a:r>
          <a:endParaRPr lang="en-US" dirty="0">
            <a:latin typeface="Arial"/>
            <a:cs typeface="Arial"/>
          </a:endParaRPr>
        </a:p>
      </dgm:t>
    </dgm:pt>
    <dgm:pt modelId="{18CA590F-1318-48A6-A145-65E6EC9048C2}" type="parTrans" cxnId="{E4A75C32-92B4-4F04-8E4B-2D56F551964C}">
      <dgm:prSet/>
      <dgm:spPr/>
      <dgm:t>
        <a:bodyPr/>
        <a:lstStyle/>
        <a:p>
          <a:endParaRPr lang="en-GB"/>
        </a:p>
      </dgm:t>
    </dgm:pt>
    <dgm:pt modelId="{7166191B-1C81-491D-BEF8-CA8EDC03C34E}" type="sibTrans" cxnId="{E4A75C32-92B4-4F04-8E4B-2D56F551964C}">
      <dgm:prSet/>
      <dgm:spPr/>
      <dgm:t>
        <a:bodyPr/>
        <a:lstStyle/>
        <a:p>
          <a:endParaRPr lang="en-GB"/>
        </a:p>
      </dgm:t>
    </dgm:pt>
    <dgm:pt modelId="{50F9DC9E-5B83-4502-B103-502D23FF9387}">
      <dgm:prSet phldr="0"/>
      <dgm:spPr/>
      <dgm:t>
        <a:bodyPr/>
        <a:lstStyle/>
        <a:p>
          <a:pPr>
            <a:buNone/>
          </a:pPr>
          <a:r>
            <a:rPr lang="en-GB" dirty="0"/>
            <a:t>There will be challenges in ensuring standards and guidance remain proportionate and relevant to the growing applications of data science and AI where actuaries may apply their skills, whilst recognising the changing risk landscape.</a:t>
          </a:r>
        </a:p>
      </dgm:t>
    </dgm:pt>
    <dgm:pt modelId="{8C66BC89-A1DA-4037-B21C-FA564BBE49EA}" type="parTrans" cxnId="{693AF2F4-BD07-4535-B304-39806E0A72AC}">
      <dgm:prSet/>
      <dgm:spPr/>
      <dgm:t>
        <a:bodyPr/>
        <a:lstStyle/>
        <a:p>
          <a:endParaRPr lang="en-GB"/>
        </a:p>
      </dgm:t>
    </dgm:pt>
    <dgm:pt modelId="{B1BF8A4C-2658-42E5-9E14-118D29D74200}" type="sibTrans" cxnId="{693AF2F4-BD07-4535-B304-39806E0A72AC}">
      <dgm:prSet/>
      <dgm:spPr/>
      <dgm:t>
        <a:bodyPr/>
        <a:lstStyle/>
        <a:p>
          <a:endParaRPr lang="en-GB"/>
        </a:p>
      </dgm:t>
    </dgm:pt>
    <dgm:pt modelId="{E70D8DFE-40BD-4DCC-B450-8925C16D7399}" type="pres">
      <dgm:prSet presAssocID="{2C454336-0BB5-486C-90E3-921CB87A638A}" presName="Name0" presStyleCnt="0">
        <dgm:presLayoutVars>
          <dgm:dir/>
          <dgm:animLvl val="lvl"/>
          <dgm:resizeHandles val="exact"/>
        </dgm:presLayoutVars>
      </dgm:prSet>
      <dgm:spPr/>
    </dgm:pt>
    <dgm:pt modelId="{B6F8D241-05B3-4AA9-8623-4E3EB77A7B63}" type="pres">
      <dgm:prSet presAssocID="{44A43B51-4949-4979-837C-EE46F97BC8C4}" presName="composite" presStyleCnt="0"/>
      <dgm:spPr/>
    </dgm:pt>
    <dgm:pt modelId="{575B032F-441F-4D49-848B-8B639DF813AF}" type="pres">
      <dgm:prSet presAssocID="{44A43B51-4949-4979-837C-EE46F97BC8C4}" presName="parTx" presStyleLbl="alignNode1" presStyleIdx="0" presStyleCnt="2">
        <dgm:presLayoutVars>
          <dgm:chMax val="0"/>
          <dgm:chPref val="0"/>
          <dgm:bulletEnabled val="1"/>
        </dgm:presLayoutVars>
      </dgm:prSet>
      <dgm:spPr/>
    </dgm:pt>
    <dgm:pt modelId="{E20A59AE-A360-4487-94DF-C87223FB5012}" type="pres">
      <dgm:prSet presAssocID="{44A43B51-4949-4979-837C-EE46F97BC8C4}" presName="desTx" presStyleLbl="alignAccFollowNode1" presStyleIdx="0" presStyleCnt="2">
        <dgm:presLayoutVars>
          <dgm:bulletEnabled val="1"/>
        </dgm:presLayoutVars>
      </dgm:prSet>
      <dgm:spPr/>
    </dgm:pt>
    <dgm:pt modelId="{0568165B-4C73-46FD-B36C-5659D440E5A7}" type="pres">
      <dgm:prSet presAssocID="{F8C10C1E-5749-40D9-8794-40FFAFAEF020}" presName="space" presStyleCnt="0"/>
      <dgm:spPr/>
    </dgm:pt>
    <dgm:pt modelId="{C1F89D65-E081-48E6-80CD-012B6A67A333}" type="pres">
      <dgm:prSet presAssocID="{DFC914FA-335D-44DA-B698-1323EBCAD56D}" presName="composite" presStyleCnt="0"/>
      <dgm:spPr/>
    </dgm:pt>
    <dgm:pt modelId="{B334B043-F353-49C1-98E3-C97E525694C5}" type="pres">
      <dgm:prSet presAssocID="{DFC914FA-335D-44DA-B698-1323EBCAD56D}" presName="parTx" presStyleLbl="alignNode1" presStyleIdx="1" presStyleCnt="2">
        <dgm:presLayoutVars>
          <dgm:chMax val="0"/>
          <dgm:chPref val="0"/>
          <dgm:bulletEnabled val="1"/>
        </dgm:presLayoutVars>
      </dgm:prSet>
      <dgm:spPr/>
    </dgm:pt>
    <dgm:pt modelId="{6F8824E8-0036-4532-BDB6-C8FA67F291DD}" type="pres">
      <dgm:prSet presAssocID="{DFC914FA-335D-44DA-B698-1323EBCAD56D}" presName="desTx" presStyleLbl="alignAccFollowNode1" presStyleIdx="1" presStyleCnt="2">
        <dgm:presLayoutVars>
          <dgm:bulletEnabled val="1"/>
        </dgm:presLayoutVars>
      </dgm:prSet>
      <dgm:spPr/>
    </dgm:pt>
  </dgm:ptLst>
  <dgm:cxnLst>
    <dgm:cxn modelId="{47D67E03-F154-47B6-9264-1C4EE4F08F6C}" type="presOf" srcId="{50F9DC9E-5B83-4502-B103-502D23FF9387}" destId="{6F8824E8-0036-4532-BDB6-C8FA67F291DD}" srcOrd="0" destOrd="0" presId="urn:microsoft.com/office/officeart/2005/8/layout/hList1"/>
    <dgm:cxn modelId="{E4A75C32-92B4-4F04-8E4B-2D56F551964C}" srcId="{44A43B51-4949-4979-837C-EE46F97BC8C4}" destId="{7CED3F7B-DC3F-481F-944E-DE1A1C64593A}" srcOrd="0" destOrd="0" parTransId="{18CA590F-1318-48A6-A145-65E6EC9048C2}" sibTransId="{7166191B-1C81-491D-BEF8-CA8EDC03C34E}"/>
    <dgm:cxn modelId="{B0F8806B-9358-4828-80CB-F2BE0424A137}" srcId="{2C454336-0BB5-486C-90E3-921CB87A638A}" destId="{44A43B51-4949-4979-837C-EE46F97BC8C4}" srcOrd="0" destOrd="0" parTransId="{2DE74EEE-F908-474B-A54F-EA7891F322B7}" sibTransId="{F8C10C1E-5749-40D9-8794-40FFAFAEF020}"/>
    <dgm:cxn modelId="{3F6B6673-4FE0-48EC-B80D-6B9814DC8BB9}" type="presOf" srcId="{DFC914FA-335D-44DA-B698-1323EBCAD56D}" destId="{B334B043-F353-49C1-98E3-C97E525694C5}" srcOrd="0" destOrd="0" presId="urn:microsoft.com/office/officeart/2005/8/layout/hList1"/>
    <dgm:cxn modelId="{67581A85-1102-4E60-BBB2-B466F2E62FE5}" type="presOf" srcId="{7CED3F7B-DC3F-481F-944E-DE1A1C64593A}" destId="{E20A59AE-A360-4487-94DF-C87223FB5012}" srcOrd="0" destOrd="0" presId="urn:microsoft.com/office/officeart/2005/8/layout/hList1"/>
    <dgm:cxn modelId="{447D62A8-AB5A-41E6-B192-C2C4E368C7E9}" type="presOf" srcId="{44A43B51-4949-4979-837C-EE46F97BC8C4}" destId="{575B032F-441F-4D49-848B-8B639DF813AF}" srcOrd="0" destOrd="0" presId="urn:microsoft.com/office/officeart/2005/8/layout/hList1"/>
    <dgm:cxn modelId="{1E8983AC-4F51-4135-999E-7CC1A84272DE}" srcId="{2C454336-0BB5-486C-90E3-921CB87A638A}" destId="{DFC914FA-335D-44DA-B698-1323EBCAD56D}" srcOrd="1" destOrd="0" parTransId="{FE14F8CD-7C62-44F2-87AB-0C6A2EB01B28}" sibTransId="{0F815BBB-F48D-4A20-B620-07305DB88300}"/>
    <dgm:cxn modelId="{F50054D9-61A7-4756-A157-398A5EB4E2CF}" type="presOf" srcId="{2C454336-0BB5-486C-90E3-921CB87A638A}" destId="{E70D8DFE-40BD-4DCC-B450-8925C16D7399}" srcOrd="0" destOrd="0" presId="urn:microsoft.com/office/officeart/2005/8/layout/hList1"/>
    <dgm:cxn modelId="{693AF2F4-BD07-4535-B304-39806E0A72AC}" srcId="{DFC914FA-335D-44DA-B698-1323EBCAD56D}" destId="{50F9DC9E-5B83-4502-B103-502D23FF9387}" srcOrd="0" destOrd="0" parTransId="{8C66BC89-A1DA-4037-B21C-FA564BBE49EA}" sibTransId="{B1BF8A4C-2658-42E5-9E14-118D29D74200}"/>
    <dgm:cxn modelId="{87960C51-7EB4-4858-8E91-F5F47CA0A82C}" type="presParOf" srcId="{E70D8DFE-40BD-4DCC-B450-8925C16D7399}" destId="{B6F8D241-05B3-4AA9-8623-4E3EB77A7B63}" srcOrd="0" destOrd="0" presId="urn:microsoft.com/office/officeart/2005/8/layout/hList1"/>
    <dgm:cxn modelId="{9D1EA2EC-78EF-4EFD-9B8B-033047198B37}" type="presParOf" srcId="{B6F8D241-05B3-4AA9-8623-4E3EB77A7B63}" destId="{575B032F-441F-4D49-848B-8B639DF813AF}" srcOrd="0" destOrd="0" presId="urn:microsoft.com/office/officeart/2005/8/layout/hList1"/>
    <dgm:cxn modelId="{4E593B14-62A9-4A17-8C1C-D39A3141954A}" type="presParOf" srcId="{B6F8D241-05B3-4AA9-8623-4E3EB77A7B63}" destId="{E20A59AE-A360-4487-94DF-C87223FB5012}" srcOrd="1" destOrd="0" presId="urn:microsoft.com/office/officeart/2005/8/layout/hList1"/>
    <dgm:cxn modelId="{B6E4EEE6-68C8-4152-ACFD-8F805141A436}" type="presParOf" srcId="{E70D8DFE-40BD-4DCC-B450-8925C16D7399}" destId="{0568165B-4C73-46FD-B36C-5659D440E5A7}" srcOrd="1" destOrd="0" presId="urn:microsoft.com/office/officeart/2005/8/layout/hList1"/>
    <dgm:cxn modelId="{3A77203C-ED12-4F8A-B24F-0A71B4BCFF6F}" type="presParOf" srcId="{E70D8DFE-40BD-4DCC-B450-8925C16D7399}" destId="{C1F89D65-E081-48E6-80CD-012B6A67A333}" srcOrd="2" destOrd="0" presId="urn:microsoft.com/office/officeart/2005/8/layout/hList1"/>
    <dgm:cxn modelId="{FC99F1EE-BB69-4C1D-8848-EE850DF5B0AE}" type="presParOf" srcId="{C1F89D65-E081-48E6-80CD-012B6A67A333}" destId="{B334B043-F353-49C1-98E3-C97E525694C5}" srcOrd="0" destOrd="0" presId="urn:microsoft.com/office/officeart/2005/8/layout/hList1"/>
    <dgm:cxn modelId="{2B1610C8-EFDC-4AC5-A370-D8A2FF2FCD21}" type="presParOf" srcId="{C1F89D65-E081-48E6-80CD-012B6A67A333}" destId="{6F8824E8-0036-4532-BDB6-C8FA67F291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F0EA16-BB69-47D9-87F3-66CCB1A57583}"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F6F73906-3A42-4319-91DC-AAE853EC7856}">
      <dgm:prSet phldrT="[Text]"/>
      <dgm:spPr/>
      <dgm:t>
        <a:bodyPr/>
        <a:lstStyle/>
        <a:p>
          <a:r>
            <a:rPr lang="en-GB" dirty="0"/>
            <a:t>Machine learning techniques in GI Pricing</a:t>
          </a:r>
        </a:p>
      </dgm:t>
    </dgm:pt>
    <dgm:pt modelId="{A866FD9D-6902-474F-8B8C-A07F6CD2BF41}" type="parTrans" cxnId="{E5A05DCB-8C96-4306-AF85-8E8EAF733748}">
      <dgm:prSet/>
      <dgm:spPr/>
      <dgm:t>
        <a:bodyPr/>
        <a:lstStyle/>
        <a:p>
          <a:endParaRPr lang="en-GB"/>
        </a:p>
      </dgm:t>
    </dgm:pt>
    <dgm:pt modelId="{21182B37-829C-4CD1-AD54-DEAF036507FD}" type="sibTrans" cxnId="{E5A05DCB-8C96-4306-AF85-8E8EAF733748}">
      <dgm:prSet/>
      <dgm:spPr/>
      <dgm:t>
        <a:bodyPr/>
        <a:lstStyle/>
        <a:p>
          <a:endParaRPr lang="en-GB"/>
        </a:p>
      </dgm:t>
    </dgm:pt>
    <dgm:pt modelId="{8B6EA9D3-6A8E-4128-9FDD-85EC3792CBFD}">
      <dgm:prSet phldrT="[Text]"/>
      <dgm:spPr/>
      <dgm:t>
        <a:bodyPr/>
        <a:lstStyle/>
        <a:p>
          <a:r>
            <a:rPr lang="en-GB" dirty="0"/>
            <a:t>Enhanced mortality experience analysis</a:t>
          </a:r>
        </a:p>
      </dgm:t>
    </dgm:pt>
    <dgm:pt modelId="{34D4BE36-6C78-4CD3-BA9D-2E3708076010}" type="parTrans" cxnId="{DA0DA96E-04A4-4078-B024-40E5D5E67E1B}">
      <dgm:prSet/>
      <dgm:spPr/>
      <dgm:t>
        <a:bodyPr/>
        <a:lstStyle/>
        <a:p>
          <a:endParaRPr lang="en-GB"/>
        </a:p>
      </dgm:t>
    </dgm:pt>
    <dgm:pt modelId="{38A84101-97F3-47AA-A207-23A5E8B282C6}" type="sibTrans" cxnId="{DA0DA96E-04A4-4078-B024-40E5D5E67E1B}">
      <dgm:prSet/>
      <dgm:spPr/>
      <dgm:t>
        <a:bodyPr/>
        <a:lstStyle/>
        <a:p>
          <a:endParaRPr lang="en-GB"/>
        </a:p>
      </dgm:t>
    </dgm:pt>
    <dgm:pt modelId="{64157346-D3CA-4984-B124-9DD576614632}">
      <dgm:prSet phldrT="[Text]"/>
      <dgm:spPr/>
      <dgm:t>
        <a:bodyPr/>
        <a:lstStyle/>
        <a:p>
          <a:r>
            <a:rPr lang="en-GB" dirty="0"/>
            <a:t>Analysing claims data</a:t>
          </a:r>
        </a:p>
      </dgm:t>
    </dgm:pt>
    <dgm:pt modelId="{79BE5FEB-238E-4353-A2F0-E152BE07EBAF}" type="parTrans" cxnId="{02CA8634-FC5A-4CF5-9FDA-7972389EC576}">
      <dgm:prSet/>
      <dgm:spPr/>
      <dgm:t>
        <a:bodyPr/>
        <a:lstStyle/>
        <a:p>
          <a:endParaRPr lang="en-GB"/>
        </a:p>
      </dgm:t>
    </dgm:pt>
    <dgm:pt modelId="{7D674F33-CF30-494A-88F1-6E484FB110D3}" type="sibTrans" cxnId="{02CA8634-FC5A-4CF5-9FDA-7972389EC576}">
      <dgm:prSet/>
      <dgm:spPr/>
      <dgm:t>
        <a:bodyPr/>
        <a:lstStyle/>
        <a:p>
          <a:endParaRPr lang="en-GB"/>
        </a:p>
      </dgm:t>
    </dgm:pt>
    <dgm:pt modelId="{7C2280A1-DEF7-4C4E-97DD-6B782EED04FC}">
      <dgm:prSet phldrT="[Text]"/>
      <dgm:spPr/>
      <dgm:t>
        <a:bodyPr/>
        <a:lstStyle/>
        <a:p>
          <a:r>
            <a:rPr lang="en-GB" dirty="0"/>
            <a:t>Building product models using LLM tools</a:t>
          </a:r>
        </a:p>
      </dgm:t>
    </dgm:pt>
    <dgm:pt modelId="{3495AFB7-5859-4DBF-8FC0-226DBA2E08B4}" type="parTrans" cxnId="{582B1419-EB43-40F2-B18A-D9B819E634DB}">
      <dgm:prSet/>
      <dgm:spPr/>
      <dgm:t>
        <a:bodyPr/>
        <a:lstStyle/>
        <a:p>
          <a:endParaRPr lang="en-GB"/>
        </a:p>
      </dgm:t>
    </dgm:pt>
    <dgm:pt modelId="{90758A8E-E5E2-4FC1-AD2F-CC4BF570C6B3}" type="sibTrans" cxnId="{582B1419-EB43-40F2-B18A-D9B819E634DB}">
      <dgm:prSet/>
      <dgm:spPr/>
      <dgm:t>
        <a:bodyPr/>
        <a:lstStyle/>
        <a:p>
          <a:endParaRPr lang="en-GB"/>
        </a:p>
      </dgm:t>
    </dgm:pt>
    <dgm:pt modelId="{511D128F-7737-40C8-ADBE-02CB3F3DFFAD}">
      <dgm:prSet phldrT="[Text]"/>
      <dgm:spPr/>
      <dgm:t>
        <a:bodyPr/>
        <a:lstStyle/>
        <a:p>
          <a:r>
            <a:rPr lang="en-GB" dirty="0"/>
            <a:t>Enhanced underwriting approaches</a:t>
          </a:r>
        </a:p>
      </dgm:t>
    </dgm:pt>
    <dgm:pt modelId="{7CE2311F-8401-4B63-882F-7BACDD36DDE5}" type="parTrans" cxnId="{C342807E-F6A7-46B5-A2F2-3895D9FB8DA4}">
      <dgm:prSet/>
      <dgm:spPr/>
      <dgm:t>
        <a:bodyPr/>
        <a:lstStyle/>
        <a:p>
          <a:endParaRPr lang="en-GB"/>
        </a:p>
      </dgm:t>
    </dgm:pt>
    <dgm:pt modelId="{96CB15A8-2748-4B62-8428-66A22050D1EA}" type="sibTrans" cxnId="{C342807E-F6A7-46B5-A2F2-3895D9FB8DA4}">
      <dgm:prSet/>
      <dgm:spPr/>
      <dgm:t>
        <a:bodyPr/>
        <a:lstStyle/>
        <a:p>
          <a:endParaRPr lang="en-GB"/>
        </a:p>
      </dgm:t>
    </dgm:pt>
    <dgm:pt modelId="{5B7011DC-666B-4EC4-8272-DB94B96FFE71}">
      <dgm:prSet/>
      <dgm:spPr/>
      <dgm:t>
        <a:bodyPr/>
        <a:lstStyle/>
        <a:p>
          <a:r>
            <a:rPr lang="en-GB" dirty="0"/>
            <a:t>Challenger models in risk management</a:t>
          </a:r>
        </a:p>
      </dgm:t>
    </dgm:pt>
    <dgm:pt modelId="{5C058B75-B8D1-40EF-B2FA-CB3BD8859F8A}" type="parTrans" cxnId="{BD9E5A21-9626-40AD-BB1C-9796B4B170B0}">
      <dgm:prSet/>
      <dgm:spPr/>
      <dgm:t>
        <a:bodyPr/>
        <a:lstStyle/>
        <a:p>
          <a:endParaRPr lang="en-GB"/>
        </a:p>
      </dgm:t>
    </dgm:pt>
    <dgm:pt modelId="{62C13E8F-DD22-4279-9109-12B10EAD75D2}" type="sibTrans" cxnId="{BD9E5A21-9626-40AD-BB1C-9796B4B170B0}">
      <dgm:prSet/>
      <dgm:spPr/>
      <dgm:t>
        <a:bodyPr/>
        <a:lstStyle/>
        <a:p>
          <a:endParaRPr lang="en-GB"/>
        </a:p>
      </dgm:t>
    </dgm:pt>
    <dgm:pt modelId="{607FC46D-837D-48B7-8091-2383B8394A00}">
      <dgm:prSet/>
      <dgm:spPr/>
      <dgm:t>
        <a:bodyPr/>
        <a:lstStyle/>
        <a:p>
          <a:r>
            <a:rPr lang="en-GB" dirty="0"/>
            <a:t>Analysing loan portfolios</a:t>
          </a:r>
        </a:p>
      </dgm:t>
    </dgm:pt>
    <dgm:pt modelId="{E61DB1B0-0C35-49BA-AA2E-3D4D896DC625}" type="parTrans" cxnId="{72AB7DDC-1197-4C88-99F1-60D4A5CE9703}">
      <dgm:prSet/>
      <dgm:spPr/>
      <dgm:t>
        <a:bodyPr/>
        <a:lstStyle/>
        <a:p>
          <a:endParaRPr lang="en-GB"/>
        </a:p>
      </dgm:t>
    </dgm:pt>
    <dgm:pt modelId="{B88CBDD5-2E05-438E-B217-8295784965D1}" type="sibTrans" cxnId="{72AB7DDC-1197-4C88-99F1-60D4A5CE9703}">
      <dgm:prSet/>
      <dgm:spPr/>
      <dgm:t>
        <a:bodyPr/>
        <a:lstStyle/>
        <a:p>
          <a:endParaRPr lang="en-GB"/>
        </a:p>
      </dgm:t>
    </dgm:pt>
    <dgm:pt modelId="{22EABBD7-8A65-487D-9558-D4077BAF48FE}">
      <dgm:prSet/>
      <dgm:spPr/>
      <dgm:t>
        <a:bodyPr/>
        <a:lstStyle/>
        <a:p>
          <a:r>
            <a:rPr lang="en-GB" dirty="0"/>
            <a:t>Applying machine learning to lapse analysis</a:t>
          </a:r>
        </a:p>
      </dgm:t>
    </dgm:pt>
    <dgm:pt modelId="{977005EC-DFE1-478E-AB6E-0A523DA76DE3}" type="parTrans" cxnId="{E7D2B5F4-7A6D-4EB7-BD1C-5B8240EA7BA6}">
      <dgm:prSet/>
      <dgm:spPr/>
      <dgm:t>
        <a:bodyPr/>
        <a:lstStyle/>
        <a:p>
          <a:endParaRPr lang="en-GB"/>
        </a:p>
      </dgm:t>
    </dgm:pt>
    <dgm:pt modelId="{F0EA50F4-7793-433B-8D5D-5BF4077239EE}" type="sibTrans" cxnId="{E7D2B5F4-7A6D-4EB7-BD1C-5B8240EA7BA6}">
      <dgm:prSet/>
      <dgm:spPr/>
      <dgm:t>
        <a:bodyPr/>
        <a:lstStyle/>
        <a:p>
          <a:endParaRPr lang="en-GB"/>
        </a:p>
      </dgm:t>
    </dgm:pt>
    <dgm:pt modelId="{8BD2EBA3-794D-4611-A307-D2ECE8E2458E}" type="pres">
      <dgm:prSet presAssocID="{6CF0EA16-BB69-47D9-87F3-66CCB1A57583}" presName="diagram" presStyleCnt="0">
        <dgm:presLayoutVars>
          <dgm:dir/>
          <dgm:resizeHandles val="exact"/>
        </dgm:presLayoutVars>
      </dgm:prSet>
      <dgm:spPr/>
    </dgm:pt>
    <dgm:pt modelId="{8C6C13DD-9791-468D-8125-5674BEC4DFA6}" type="pres">
      <dgm:prSet presAssocID="{F6F73906-3A42-4319-91DC-AAE853EC7856}" presName="node" presStyleLbl="node1" presStyleIdx="0" presStyleCnt="8">
        <dgm:presLayoutVars>
          <dgm:bulletEnabled val="1"/>
        </dgm:presLayoutVars>
      </dgm:prSet>
      <dgm:spPr/>
    </dgm:pt>
    <dgm:pt modelId="{59BF6E73-1B4D-4744-8B3E-8B97584FA7E2}" type="pres">
      <dgm:prSet presAssocID="{21182B37-829C-4CD1-AD54-DEAF036507FD}" presName="sibTrans" presStyleCnt="0"/>
      <dgm:spPr/>
    </dgm:pt>
    <dgm:pt modelId="{A0D682F9-D976-4B76-9D09-621C1803E31C}" type="pres">
      <dgm:prSet presAssocID="{8B6EA9D3-6A8E-4128-9FDD-85EC3792CBFD}" presName="node" presStyleLbl="node1" presStyleIdx="1" presStyleCnt="8">
        <dgm:presLayoutVars>
          <dgm:bulletEnabled val="1"/>
        </dgm:presLayoutVars>
      </dgm:prSet>
      <dgm:spPr/>
    </dgm:pt>
    <dgm:pt modelId="{B06DB448-8AEA-4279-894E-1A313A3A9878}" type="pres">
      <dgm:prSet presAssocID="{38A84101-97F3-47AA-A207-23A5E8B282C6}" presName="sibTrans" presStyleCnt="0"/>
      <dgm:spPr/>
    </dgm:pt>
    <dgm:pt modelId="{C3F0F666-34AC-40F7-B644-505ADF766B9E}" type="pres">
      <dgm:prSet presAssocID="{64157346-D3CA-4984-B124-9DD576614632}" presName="node" presStyleLbl="node1" presStyleIdx="2" presStyleCnt="8">
        <dgm:presLayoutVars>
          <dgm:bulletEnabled val="1"/>
        </dgm:presLayoutVars>
      </dgm:prSet>
      <dgm:spPr/>
    </dgm:pt>
    <dgm:pt modelId="{E68DEFDC-AC90-4EFF-9A00-DD249D9A83B9}" type="pres">
      <dgm:prSet presAssocID="{7D674F33-CF30-494A-88F1-6E484FB110D3}" presName="sibTrans" presStyleCnt="0"/>
      <dgm:spPr/>
    </dgm:pt>
    <dgm:pt modelId="{F70EEC4D-2B88-4614-914D-1B7A904EF20D}" type="pres">
      <dgm:prSet presAssocID="{7C2280A1-DEF7-4C4E-97DD-6B782EED04FC}" presName="node" presStyleLbl="node1" presStyleIdx="3" presStyleCnt="8">
        <dgm:presLayoutVars>
          <dgm:bulletEnabled val="1"/>
        </dgm:presLayoutVars>
      </dgm:prSet>
      <dgm:spPr/>
    </dgm:pt>
    <dgm:pt modelId="{A92C94C3-51B6-4A0D-A5AA-625D26C3BCCA}" type="pres">
      <dgm:prSet presAssocID="{90758A8E-E5E2-4FC1-AD2F-CC4BF570C6B3}" presName="sibTrans" presStyleCnt="0"/>
      <dgm:spPr/>
    </dgm:pt>
    <dgm:pt modelId="{EEF2E86F-1B11-4198-A136-E285470AD410}" type="pres">
      <dgm:prSet presAssocID="{5B7011DC-666B-4EC4-8272-DB94B96FFE71}" presName="node" presStyleLbl="node1" presStyleIdx="4" presStyleCnt="8">
        <dgm:presLayoutVars>
          <dgm:bulletEnabled val="1"/>
        </dgm:presLayoutVars>
      </dgm:prSet>
      <dgm:spPr/>
    </dgm:pt>
    <dgm:pt modelId="{82E8FDCE-7740-4579-B211-FC7213967D6D}" type="pres">
      <dgm:prSet presAssocID="{62C13E8F-DD22-4279-9109-12B10EAD75D2}" presName="sibTrans" presStyleCnt="0"/>
      <dgm:spPr/>
    </dgm:pt>
    <dgm:pt modelId="{6B077531-E34E-4E76-8686-46F003700300}" type="pres">
      <dgm:prSet presAssocID="{22EABBD7-8A65-487D-9558-D4077BAF48FE}" presName="node" presStyleLbl="node1" presStyleIdx="5" presStyleCnt="8">
        <dgm:presLayoutVars>
          <dgm:bulletEnabled val="1"/>
        </dgm:presLayoutVars>
      </dgm:prSet>
      <dgm:spPr/>
    </dgm:pt>
    <dgm:pt modelId="{79AD174D-5FA6-4A20-84CC-BAD221689C17}" type="pres">
      <dgm:prSet presAssocID="{F0EA50F4-7793-433B-8D5D-5BF4077239EE}" presName="sibTrans" presStyleCnt="0"/>
      <dgm:spPr/>
    </dgm:pt>
    <dgm:pt modelId="{046B593B-3FF8-4AA0-8DEC-E6B0A1D945FD}" type="pres">
      <dgm:prSet presAssocID="{607FC46D-837D-48B7-8091-2383B8394A00}" presName="node" presStyleLbl="node1" presStyleIdx="6" presStyleCnt="8">
        <dgm:presLayoutVars>
          <dgm:bulletEnabled val="1"/>
        </dgm:presLayoutVars>
      </dgm:prSet>
      <dgm:spPr/>
    </dgm:pt>
    <dgm:pt modelId="{2DF8C4F6-415C-4EE8-8BF0-C5363A7F9CD1}" type="pres">
      <dgm:prSet presAssocID="{B88CBDD5-2E05-438E-B217-8295784965D1}" presName="sibTrans" presStyleCnt="0"/>
      <dgm:spPr/>
    </dgm:pt>
    <dgm:pt modelId="{98D7AA58-4058-427E-A045-C4CD44F47DDB}" type="pres">
      <dgm:prSet presAssocID="{511D128F-7737-40C8-ADBE-02CB3F3DFFAD}" presName="node" presStyleLbl="node1" presStyleIdx="7" presStyleCnt="8">
        <dgm:presLayoutVars>
          <dgm:bulletEnabled val="1"/>
        </dgm:presLayoutVars>
      </dgm:prSet>
      <dgm:spPr/>
    </dgm:pt>
  </dgm:ptLst>
  <dgm:cxnLst>
    <dgm:cxn modelId="{582B1419-EB43-40F2-B18A-D9B819E634DB}" srcId="{6CF0EA16-BB69-47D9-87F3-66CCB1A57583}" destId="{7C2280A1-DEF7-4C4E-97DD-6B782EED04FC}" srcOrd="3" destOrd="0" parTransId="{3495AFB7-5859-4DBF-8FC0-226DBA2E08B4}" sibTransId="{90758A8E-E5E2-4FC1-AD2F-CC4BF570C6B3}"/>
    <dgm:cxn modelId="{D2A4CE20-0F1A-438D-A3B4-3A8B853BFD89}" type="presOf" srcId="{511D128F-7737-40C8-ADBE-02CB3F3DFFAD}" destId="{98D7AA58-4058-427E-A045-C4CD44F47DDB}" srcOrd="0" destOrd="0" presId="urn:microsoft.com/office/officeart/2005/8/layout/default"/>
    <dgm:cxn modelId="{BD9E5A21-9626-40AD-BB1C-9796B4B170B0}" srcId="{6CF0EA16-BB69-47D9-87F3-66CCB1A57583}" destId="{5B7011DC-666B-4EC4-8272-DB94B96FFE71}" srcOrd="4" destOrd="0" parTransId="{5C058B75-B8D1-40EF-B2FA-CB3BD8859F8A}" sibTransId="{62C13E8F-DD22-4279-9109-12B10EAD75D2}"/>
    <dgm:cxn modelId="{0212F231-B6F1-4299-8C5F-35051B0DD30E}" type="presOf" srcId="{7C2280A1-DEF7-4C4E-97DD-6B782EED04FC}" destId="{F70EEC4D-2B88-4614-914D-1B7A904EF20D}" srcOrd="0" destOrd="0" presId="urn:microsoft.com/office/officeart/2005/8/layout/default"/>
    <dgm:cxn modelId="{02CA8634-FC5A-4CF5-9FDA-7972389EC576}" srcId="{6CF0EA16-BB69-47D9-87F3-66CCB1A57583}" destId="{64157346-D3CA-4984-B124-9DD576614632}" srcOrd="2" destOrd="0" parTransId="{79BE5FEB-238E-4353-A2F0-E152BE07EBAF}" sibTransId="{7D674F33-CF30-494A-88F1-6E484FB110D3}"/>
    <dgm:cxn modelId="{E86B0435-5334-4163-A309-47626966DD3C}" type="presOf" srcId="{607FC46D-837D-48B7-8091-2383B8394A00}" destId="{046B593B-3FF8-4AA0-8DEC-E6B0A1D945FD}" srcOrd="0" destOrd="0" presId="urn:microsoft.com/office/officeart/2005/8/layout/default"/>
    <dgm:cxn modelId="{83A9B167-7C94-4AE0-9193-31AB3724218A}" type="presOf" srcId="{8B6EA9D3-6A8E-4128-9FDD-85EC3792CBFD}" destId="{A0D682F9-D976-4B76-9D09-621C1803E31C}" srcOrd="0" destOrd="0" presId="urn:microsoft.com/office/officeart/2005/8/layout/default"/>
    <dgm:cxn modelId="{4501CE48-2D9E-4E16-AC7B-4B4B2A04FFF5}" type="presOf" srcId="{64157346-D3CA-4984-B124-9DD576614632}" destId="{C3F0F666-34AC-40F7-B644-505ADF766B9E}" srcOrd="0" destOrd="0" presId="urn:microsoft.com/office/officeart/2005/8/layout/default"/>
    <dgm:cxn modelId="{F2A5A34B-B0A3-4D1D-8D12-F368633EBDAA}" type="presOf" srcId="{22EABBD7-8A65-487D-9558-D4077BAF48FE}" destId="{6B077531-E34E-4E76-8686-46F003700300}" srcOrd="0" destOrd="0" presId="urn:microsoft.com/office/officeart/2005/8/layout/default"/>
    <dgm:cxn modelId="{DA0DA96E-04A4-4078-B024-40E5D5E67E1B}" srcId="{6CF0EA16-BB69-47D9-87F3-66CCB1A57583}" destId="{8B6EA9D3-6A8E-4128-9FDD-85EC3792CBFD}" srcOrd="1" destOrd="0" parTransId="{34D4BE36-6C78-4CD3-BA9D-2E3708076010}" sibTransId="{38A84101-97F3-47AA-A207-23A5E8B282C6}"/>
    <dgm:cxn modelId="{C342807E-F6A7-46B5-A2F2-3895D9FB8DA4}" srcId="{6CF0EA16-BB69-47D9-87F3-66CCB1A57583}" destId="{511D128F-7737-40C8-ADBE-02CB3F3DFFAD}" srcOrd="7" destOrd="0" parTransId="{7CE2311F-8401-4B63-882F-7BACDD36DDE5}" sibTransId="{96CB15A8-2748-4B62-8428-66A22050D1EA}"/>
    <dgm:cxn modelId="{E5A05DCB-8C96-4306-AF85-8E8EAF733748}" srcId="{6CF0EA16-BB69-47D9-87F3-66CCB1A57583}" destId="{F6F73906-3A42-4319-91DC-AAE853EC7856}" srcOrd="0" destOrd="0" parTransId="{A866FD9D-6902-474F-8B8C-A07F6CD2BF41}" sibTransId="{21182B37-829C-4CD1-AD54-DEAF036507FD}"/>
    <dgm:cxn modelId="{72AB7DDC-1197-4C88-99F1-60D4A5CE9703}" srcId="{6CF0EA16-BB69-47D9-87F3-66CCB1A57583}" destId="{607FC46D-837D-48B7-8091-2383B8394A00}" srcOrd="6" destOrd="0" parTransId="{E61DB1B0-0C35-49BA-AA2E-3D4D896DC625}" sibTransId="{B88CBDD5-2E05-438E-B217-8295784965D1}"/>
    <dgm:cxn modelId="{F50083E1-11A7-4109-B7A1-13B174905C52}" type="presOf" srcId="{5B7011DC-666B-4EC4-8272-DB94B96FFE71}" destId="{EEF2E86F-1B11-4198-A136-E285470AD410}" srcOrd="0" destOrd="0" presId="urn:microsoft.com/office/officeart/2005/8/layout/default"/>
    <dgm:cxn modelId="{E7D2B5F4-7A6D-4EB7-BD1C-5B8240EA7BA6}" srcId="{6CF0EA16-BB69-47D9-87F3-66CCB1A57583}" destId="{22EABBD7-8A65-487D-9558-D4077BAF48FE}" srcOrd="5" destOrd="0" parTransId="{977005EC-DFE1-478E-AB6E-0A523DA76DE3}" sibTransId="{F0EA50F4-7793-433B-8D5D-5BF4077239EE}"/>
    <dgm:cxn modelId="{C2C01AF9-F3B3-4531-9739-2E9C7B97DF27}" type="presOf" srcId="{F6F73906-3A42-4319-91DC-AAE853EC7856}" destId="{8C6C13DD-9791-468D-8125-5674BEC4DFA6}" srcOrd="0" destOrd="0" presId="urn:microsoft.com/office/officeart/2005/8/layout/default"/>
    <dgm:cxn modelId="{64733EFF-6B8B-4172-A939-732D616DC15E}" type="presOf" srcId="{6CF0EA16-BB69-47D9-87F3-66CCB1A57583}" destId="{8BD2EBA3-794D-4611-A307-D2ECE8E2458E}" srcOrd="0" destOrd="0" presId="urn:microsoft.com/office/officeart/2005/8/layout/default"/>
    <dgm:cxn modelId="{870278B7-45D7-498B-977E-24FBDCBEF215}" type="presParOf" srcId="{8BD2EBA3-794D-4611-A307-D2ECE8E2458E}" destId="{8C6C13DD-9791-468D-8125-5674BEC4DFA6}" srcOrd="0" destOrd="0" presId="urn:microsoft.com/office/officeart/2005/8/layout/default"/>
    <dgm:cxn modelId="{9031BACA-E9E4-47D6-92D5-E69274D5B880}" type="presParOf" srcId="{8BD2EBA3-794D-4611-A307-D2ECE8E2458E}" destId="{59BF6E73-1B4D-4744-8B3E-8B97584FA7E2}" srcOrd="1" destOrd="0" presId="urn:microsoft.com/office/officeart/2005/8/layout/default"/>
    <dgm:cxn modelId="{2B1CB3BC-00F7-4A97-AA4A-4DF90A8F7657}" type="presParOf" srcId="{8BD2EBA3-794D-4611-A307-D2ECE8E2458E}" destId="{A0D682F9-D976-4B76-9D09-621C1803E31C}" srcOrd="2" destOrd="0" presId="urn:microsoft.com/office/officeart/2005/8/layout/default"/>
    <dgm:cxn modelId="{BFEB8FC2-2A74-4538-BF3E-F7DC2B04AE1E}" type="presParOf" srcId="{8BD2EBA3-794D-4611-A307-D2ECE8E2458E}" destId="{B06DB448-8AEA-4279-894E-1A313A3A9878}" srcOrd="3" destOrd="0" presId="urn:microsoft.com/office/officeart/2005/8/layout/default"/>
    <dgm:cxn modelId="{59473C72-500C-4DEA-897D-B6A2AB99B69D}" type="presParOf" srcId="{8BD2EBA3-794D-4611-A307-D2ECE8E2458E}" destId="{C3F0F666-34AC-40F7-B644-505ADF766B9E}" srcOrd="4" destOrd="0" presId="urn:microsoft.com/office/officeart/2005/8/layout/default"/>
    <dgm:cxn modelId="{ABC0BEB4-CA62-4812-911F-7FF5546B263C}" type="presParOf" srcId="{8BD2EBA3-794D-4611-A307-D2ECE8E2458E}" destId="{E68DEFDC-AC90-4EFF-9A00-DD249D9A83B9}" srcOrd="5" destOrd="0" presId="urn:microsoft.com/office/officeart/2005/8/layout/default"/>
    <dgm:cxn modelId="{C1E00FBC-AC9F-46B2-8292-02050378F6EC}" type="presParOf" srcId="{8BD2EBA3-794D-4611-A307-D2ECE8E2458E}" destId="{F70EEC4D-2B88-4614-914D-1B7A904EF20D}" srcOrd="6" destOrd="0" presId="urn:microsoft.com/office/officeart/2005/8/layout/default"/>
    <dgm:cxn modelId="{DD05345C-D3D7-4885-AE79-78B1A74BDF71}" type="presParOf" srcId="{8BD2EBA3-794D-4611-A307-D2ECE8E2458E}" destId="{A92C94C3-51B6-4A0D-A5AA-625D26C3BCCA}" srcOrd="7" destOrd="0" presId="urn:microsoft.com/office/officeart/2005/8/layout/default"/>
    <dgm:cxn modelId="{EF540006-1B46-44E5-A87B-E30C241646E7}" type="presParOf" srcId="{8BD2EBA3-794D-4611-A307-D2ECE8E2458E}" destId="{EEF2E86F-1B11-4198-A136-E285470AD410}" srcOrd="8" destOrd="0" presId="urn:microsoft.com/office/officeart/2005/8/layout/default"/>
    <dgm:cxn modelId="{631B4363-D7A5-4630-BC7A-E302743EB82A}" type="presParOf" srcId="{8BD2EBA3-794D-4611-A307-D2ECE8E2458E}" destId="{82E8FDCE-7740-4579-B211-FC7213967D6D}" srcOrd="9" destOrd="0" presId="urn:microsoft.com/office/officeart/2005/8/layout/default"/>
    <dgm:cxn modelId="{6E5D31CA-E876-44E0-9633-96D0284D5444}" type="presParOf" srcId="{8BD2EBA3-794D-4611-A307-D2ECE8E2458E}" destId="{6B077531-E34E-4E76-8686-46F003700300}" srcOrd="10" destOrd="0" presId="urn:microsoft.com/office/officeart/2005/8/layout/default"/>
    <dgm:cxn modelId="{44856109-6B56-4BB3-BC00-F8AA7DB1F493}" type="presParOf" srcId="{8BD2EBA3-794D-4611-A307-D2ECE8E2458E}" destId="{79AD174D-5FA6-4A20-84CC-BAD221689C17}" srcOrd="11" destOrd="0" presId="urn:microsoft.com/office/officeart/2005/8/layout/default"/>
    <dgm:cxn modelId="{672E22D8-D4BC-43CE-9610-1BFEDFF477E0}" type="presParOf" srcId="{8BD2EBA3-794D-4611-A307-D2ECE8E2458E}" destId="{046B593B-3FF8-4AA0-8DEC-E6B0A1D945FD}" srcOrd="12" destOrd="0" presId="urn:microsoft.com/office/officeart/2005/8/layout/default"/>
    <dgm:cxn modelId="{DA27E8AF-C41C-48CF-AEF8-6D84BB1B2184}" type="presParOf" srcId="{8BD2EBA3-794D-4611-A307-D2ECE8E2458E}" destId="{2DF8C4F6-415C-4EE8-8BF0-C5363A7F9CD1}" srcOrd="13" destOrd="0" presId="urn:microsoft.com/office/officeart/2005/8/layout/default"/>
    <dgm:cxn modelId="{F1C4F2E5-3DA4-4FE0-9473-EA0B39622B32}" type="presParOf" srcId="{8BD2EBA3-794D-4611-A307-D2ECE8E2458E}" destId="{98D7AA58-4058-427E-A045-C4CD44F47DD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CE929F-7DC6-4F7F-9949-A6ADFDFB3878}"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12C307F0-99D8-44AF-95E3-52BECC0AE4CF}">
      <dgm:prSet/>
      <dgm:spPr/>
      <dgm:t>
        <a:bodyPr/>
        <a:lstStyle/>
        <a:p>
          <a:r>
            <a:rPr lang="en-GB" dirty="0"/>
            <a:t>A) Too little</a:t>
          </a:r>
          <a:endParaRPr lang="en-US" dirty="0"/>
        </a:p>
      </dgm:t>
    </dgm:pt>
    <dgm:pt modelId="{A8A4F731-613D-4B6A-8E46-260467AE607D}" type="parTrans" cxnId="{D078DED1-BCDF-4B48-9CF1-F02FC57970FC}">
      <dgm:prSet/>
      <dgm:spPr/>
      <dgm:t>
        <a:bodyPr/>
        <a:lstStyle/>
        <a:p>
          <a:endParaRPr lang="en-US"/>
        </a:p>
      </dgm:t>
    </dgm:pt>
    <dgm:pt modelId="{8CC48CFC-E1A3-4E3C-857E-3E85CC2E2DB3}" type="sibTrans" cxnId="{D078DED1-BCDF-4B48-9CF1-F02FC57970FC}">
      <dgm:prSet/>
      <dgm:spPr/>
      <dgm:t>
        <a:bodyPr/>
        <a:lstStyle/>
        <a:p>
          <a:endParaRPr lang="en-US"/>
        </a:p>
      </dgm:t>
    </dgm:pt>
    <dgm:pt modelId="{958920CC-9CC1-4B1C-A10E-7C811AA7E441}">
      <dgm:prSet/>
      <dgm:spPr/>
      <dgm:t>
        <a:bodyPr/>
        <a:lstStyle/>
        <a:p>
          <a:r>
            <a:rPr lang="en-GB" dirty="0"/>
            <a:t>B) Just right</a:t>
          </a:r>
          <a:endParaRPr lang="en-US" dirty="0"/>
        </a:p>
      </dgm:t>
    </dgm:pt>
    <dgm:pt modelId="{9AF3AFDB-893B-48B4-8AC5-8B74E1DA47AE}" type="parTrans" cxnId="{51C3299E-7C3F-44AA-AEFF-92BAEE31F43E}">
      <dgm:prSet/>
      <dgm:spPr/>
      <dgm:t>
        <a:bodyPr/>
        <a:lstStyle/>
        <a:p>
          <a:endParaRPr lang="en-US"/>
        </a:p>
      </dgm:t>
    </dgm:pt>
    <dgm:pt modelId="{D4E76574-F17B-4B93-B730-32A60AC3779C}" type="sibTrans" cxnId="{51C3299E-7C3F-44AA-AEFF-92BAEE31F43E}">
      <dgm:prSet/>
      <dgm:spPr/>
      <dgm:t>
        <a:bodyPr/>
        <a:lstStyle/>
        <a:p>
          <a:endParaRPr lang="en-US"/>
        </a:p>
      </dgm:t>
    </dgm:pt>
    <dgm:pt modelId="{E26834E8-BC2A-42EF-AC33-3BAFE3255CE8}">
      <dgm:prSet/>
      <dgm:spPr/>
      <dgm:t>
        <a:bodyPr/>
        <a:lstStyle/>
        <a:p>
          <a:r>
            <a:rPr lang="en-GB" dirty="0"/>
            <a:t>C) Too much</a:t>
          </a:r>
          <a:endParaRPr lang="en-US" dirty="0"/>
        </a:p>
      </dgm:t>
    </dgm:pt>
    <dgm:pt modelId="{87B86124-85D1-4B0E-9CEE-71A506B9C179}" type="parTrans" cxnId="{4D6CFF12-E0D1-48AD-B69C-6DDD2CC5AB6C}">
      <dgm:prSet/>
      <dgm:spPr/>
      <dgm:t>
        <a:bodyPr/>
        <a:lstStyle/>
        <a:p>
          <a:endParaRPr lang="en-US"/>
        </a:p>
      </dgm:t>
    </dgm:pt>
    <dgm:pt modelId="{2CE976A5-5E29-41A8-AD69-98CAF44282F5}" type="sibTrans" cxnId="{4D6CFF12-E0D1-48AD-B69C-6DDD2CC5AB6C}">
      <dgm:prSet/>
      <dgm:spPr/>
      <dgm:t>
        <a:bodyPr/>
        <a:lstStyle/>
        <a:p>
          <a:endParaRPr lang="en-US"/>
        </a:p>
      </dgm:t>
    </dgm:pt>
    <dgm:pt modelId="{E82CB15A-B0C1-45E8-B23B-50FA0385B916}" type="pres">
      <dgm:prSet presAssocID="{47CE929F-7DC6-4F7F-9949-A6ADFDFB3878}" presName="root" presStyleCnt="0">
        <dgm:presLayoutVars>
          <dgm:dir/>
          <dgm:resizeHandles val="exact"/>
        </dgm:presLayoutVars>
      </dgm:prSet>
      <dgm:spPr/>
    </dgm:pt>
    <dgm:pt modelId="{405F0FDB-5454-4C5B-8908-78315398ED91}" type="pres">
      <dgm:prSet presAssocID="{12C307F0-99D8-44AF-95E3-52BECC0AE4CF}" presName="compNode" presStyleCnt="0"/>
      <dgm:spPr/>
    </dgm:pt>
    <dgm:pt modelId="{18999A4B-E310-412B-8F53-DB3810EAD719}" type="pres">
      <dgm:prSet presAssocID="{12C307F0-99D8-44AF-95E3-52BECC0AE4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ck-O-Lantern"/>
        </a:ext>
      </dgm:extLst>
    </dgm:pt>
    <dgm:pt modelId="{E5B3A7BA-7E08-4E22-9B33-952EF9E1E8C2}" type="pres">
      <dgm:prSet presAssocID="{12C307F0-99D8-44AF-95E3-52BECC0AE4CF}" presName="spaceRect" presStyleCnt="0"/>
      <dgm:spPr/>
    </dgm:pt>
    <dgm:pt modelId="{DF156068-368A-44AD-8D40-046F7E3382F4}" type="pres">
      <dgm:prSet presAssocID="{12C307F0-99D8-44AF-95E3-52BECC0AE4CF}" presName="textRect" presStyleLbl="revTx" presStyleIdx="0" presStyleCnt="3">
        <dgm:presLayoutVars>
          <dgm:chMax val="1"/>
          <dgm:chPref val="1"/>
        </dgm:presLayoutVars>
      </dgm:prSet>
      <dgm:spPr/>
    </dgm:pt>
    <dgm:pt modelId="{E1706EA3-6695-4377-B47E-DF27ADC3D9A0}" type="pres">
      <dgm:prSet presAssocID="{8CC48CFC-E1A3-4E3C-857E-3E85CC2E2DB3}" presName="sibTrans" presStyleCnt="0"/>
      <dgm:spPr/>
    </dgm:pt>
    <dgm:pt modelId="{F989A942-1F68-4840-A498-EE00EE46E225}" type="pres">
      <dgm:prSet presAssocID="{958920CC-9CC1-4B1C-A10E-7C811AA7E441}" presName="compNode" presStyleCnt="0"/>
      <dgm:spPr/>
    </dgm:pt>
    <dgm:pt modelId="{0D453A54-937D-4347-A4D0-E4EF15B5F1A0}" type="pres">
      <dgm:prSet presAssocID="{958920CC-9CC1-4B1C-A10E-7C811AA7E4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AD6C7298-3974-484E-BE0F-E93DF7B2E93F}" type="pres">
      <dgm:prSet presAssocID="{958920CC-9CC1-4B1C-A10E-7C811AA7E441}" presName="spaceRect" presStyleCnt="0"/>
      <dgm:spPr/>
    </dgm:pt>
    <dgm:pt modelId="{8BF6D73A-6179-4ADD-B502-321FF71C69E8}" type="pres">
      <dgm:prSet presAssocID="{958920CC-9CC1-4B1C-A10E-7C811AA7E441}" presName="textRect" presStyleLbl="revTx" presStyleIdx="1" presStyleCnt="3">
        <dgm:presLayoutVars>
          <dgm:chMax val="1"/>
          <dgm:chPref val="1"/>
        </dgm:presLayoutVars>
      </dgm:prSet>
      <dgm:spPr/>
    </dgm:pt>
    <dgm:pt modelId="{51F294AA-871C-476B-B71B-FF19CB838C2E}" type="pres">
      <dgm:prSet presAssocID="{D4E76574-F17B-4B93-B730-32A60AC3779C}" presName="sibTrans" presStyleCnt="0"/>
      <dgm:spPr/>
    </dgm:pt>
    <dgm:pt modelId="{27048068-FD3C-48AD-B558-577D4FFC5C83}" type="pres">
      <dgm:prSet presAssocID="{E26834E8-BC2A-42EF-AC33-3BAFE3255CE8}" presName="compNode" presStyleCnt="0"/>
      <dgm:spPr/>
    </dgm:pt>
    <dgm:pt modelId="{CF093696-B825-4EBF-B936-5A7FFD62A30C}" type="pres">
      <dgm:prSet presAssocID="{E26834E8-BC2A-42EF-AC33-3BAFE3255C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d Face with No Fill"/>
        </a:ext>
      </dgm:extLst>
    </dgm:pt>
    <dgm:pt modelId="{8883E58A-25C0-49A7-A6CD-CEBFAB3809B4}" type="pres">
      <dgm:prSet presAssocID="{E26834E8-BC2A-42EF-AC33-3BAFE3255CE8}" presName="spaceRect" presStyleCnt="0"/>
      <dgm:spPr/>
    </dgm:pt>
    <dgm:pt modelId="{E34FE68D-32A0-41F7-8A79-DCE394474930}" type="pres">
      <dgm:prSet presAssocID="{E26834E8-BC2A-42EF-AC33-3BAFE3255CE8}" presName="textRect" presStyleLbl="revTx" presStyleIdx="2" presStyleCnt="3">
        <dgm:presLayoutVars>
          <dgm:chMax val="1"/>
          <dgm:chPref val="1"/>
        </dgm:presLayoutVars>
      </dgm:prSet>
      <dgm:spPr/>
    </dgm:pt>
  </dgm:ptLst>
  <dgm:cxnLst>
    <dgm:cxn modelId="{4D6CFF12-E0D1-48AD-B69C-6DDD2CC5AB6C}" srcId="{47CE929F-7DC6-4F7F-9949-A6ADFDFB3878}" destId="{E26834E8-BC2A-42EF-AC33-3BAFE3255CE8}" srcOrd="2" destOrd="0" parTransId="{87B86124-85D1-4B0E-9CEE-71A506B9C179}" sibTransId="{2CE976A5-5E29-41A8-AD69-98CAF44282F5}"/>
    <dgm:cxn modelId="{C4EA3260-382F-489F-9F6A-9A6D0D7CD7D0}" type="presOf" srcId="{E26834E8-BC2A-42EF-AC33-3BAFE3255CE8}" destId="{E34FE68D-32A0-41F7-8A79-DCE394474930}" srcOrd="0" destOrd="0" presId="urn:microsoft.com/office/officeart/2018/2/layout/IconLabelList"/>
    <dgm:cxn modelId="{51C3299E-7C3F-44AA-AEFF-92BAEE31F43E}" srcId="{47CE929F-7DC6-4F7F-9949-A6ADFDFB3878}" destId="{958920CC-9CC1-4B1C-A10E-7C811AA7E441}" srcOrd="1" destOrd="0" parTransId="{9AF3AFDB-893B-48B4-8AC5-8B74E1DA47AE}" sibTransId="{D4E76574-F17B-4B93-B730-32A60AC3779C}"/>
    <dgm:cxn modelId="{D078DED1-BCDF-4B48-9CF1-F02FC57970FC}" srcId="{47CE929F-7DC6-4F7F-9949-A6ADFDFB3878}" destId="{12C307F0-99D8-44AF-95E3-52BECC0AE4CF}" srcOrd="0" destOrd="0" parTransId="{A8A4F731-613D-4B6A-8E46-260467AE607D}" sibTransId="{8CC48CFC-E1A3-4E3C-857E-3E85CC2E2DB3}"/>
    <dgm:cxn modelId="{52823EDC-230E-412F-9F21-36E34A83F70A}" type="presOf" srcId="{47CE929F-7DC6-4F7F-9949-A6ADFDFB3878}" destId="{E82CB15A-B0C1-45E8-B23B-50FA0385B916}" srcOrd="0" destOrd="0" presId="urn:microsoft.com/office/officeart/2018/2/layout/IconLabelList"/>
    <dgm:cxn modelId="{9215ECE7-C251-435D-93E9-EF05B7959E85}" type="presOf" srcId="{958920CC-9CC1-4B1C-A10E-7C811AA7E441}" destId="{8BF6D73A-6179-4ADD-B502-321FF71C69E8}" srcOrd="0" destOrd="0" presId="urn:microsoft.com/office/officeart/2018/2/layout/IconLabelList"/>
    <dgm:cxn modelId="{91FFEFF4-EF09-4D8E-8A33-877256DEF6CE}" type="presOf" srcId="{12C307F0-99D8-44AF-95E3-52BECC0AE4CF}" destId="{DF156068-368A-44AD-8D40-046F7E3382F4}" srcOrd="0" destOrd="0" presId="urn:microsoft.com/office/officeart/2018/2/layout/IconLabelList"/>
    <dgm:cxn modelId="{085E9A18-DA4E-406F-87BB-67D03A0C2109}" type="presParOf" srcId="{E82CB15A-B0C1-45E8-B23B-50FA0385B916}" destId="{405F0FDB-5454-4C5B-8908-78315398ED91}" srcOrd="0" destOrd="0" presId="urn:microsoft.com/office/officeart/2018/2/layout/IconLabelList"/>
    <dgm:cxn modelId="{683E4BEF-0474-45C4-960A-F962F6B876AB}" type="presParOf" srcId="{405F0FDB-5454-4C5B-8908-78315398ED91}" destId="{18999A4B-E310-412B-8F53-DB3810EAD719}" srcOrd="0" destOrd="0" presId="urn:microsoft.com/office/officeart/2018/2/layout/IconLabelList"/>
    <dgm:cxn modelId="{9E7EC2FE-EB93-4415-9145-B02C9C9C7C7A}" type="presParOf" srcId="{405F0FDB-5454-4C5B-8908-78315398ED91}" destId="{E5B3A7BA-7E08-4E22-9B33-952EF9E1E8C2}" srcOrd="1" destOrd="0" presId="urn:microsoft.com/office/officeart/2018/2/layout/IconLabelList"/>
    <dgm:cxn modelId="{7D2D1F25-BE89-41FF-B6C8-D6ADE7245254}" type="presParOf" srcId="{405F0FDB-5454-4C5B-8908-78315398ED91}" destId="{DF156068-368A-44AD-8D40-046F7E3382F4}" srcOrd="2" destOrd="0" presId="urn:microsoft.com/office/officeart/2018/2/layout/IconLabelList"/>
    <dgm:cxn modelId="{507F5970-9581-4142-91B5-8EEA692BBD83}" type="presParOf" srcId="{E82CB15A-B0C1-45E8-B23B-50FA0385B916}" destId="{E1706EA3-6695-4377-B47E-DF27ADC3D9A0}" srcOrd="1" destOrd="0" presId="urn:microsoft.com/office/officeart/2018/2/layout/IconLabelList"/>
    <dgm:cxn modelId="{934E9882-4F80-4E21-8238-73A5FE865EE4}" type="presParOf" srcId="{E82CB15A-B0C1-45E8-B23B-50FA0385B916}" destId="{F989A942-1F68-4840-A498-EE00EE46E225}" srcOrd="2" destOrd="0" presId="urn:microsoft.com/office/officeart/2018/2/layout/IconLabelList"/>
    <dgm:cxn modelId="{FF7FC83B-07F0-4197-BCBB-B198C5840201}" type="presParOf" srcId="{F989A942-1F68-4840-A498-EE00EE46E225}" destId="{0D453A54-937D-4347-A4D0-E4EF15B5F1A0}" srcOrd="0" destOrd="0" presId="urn:microsoft.com/office/officeart/2018/2/layout/IconLabelList"/>
    <dgm:cxn modelId="{C87F1D8E-4F66-4AFF-9097-B927A1F31C28}" type="presParOf" srcId="{F989A942-1F68-4840-A498-EE00EE46E225}" destId="{AD6C7298-3974-484E-BE0F-E93DF7B2E93F}" srcOrd="1" destOrd="0" presId="urn:microsoft.com/office/officeart/2018/2/layout/IconLabelList"/>
    <dgm:cxn modelId="{8B6B7695-E3CE-4652-8B6A-D38B25461393}" type="presParOf" srcId="{F989A942-1F68-4840-A498-EE00EE46E225}" destId="{8BF6D73A-6179-4ADD-B502-321FF71C69E8}" srcOrd="2" destOrd="0" presId="urn:microsoft.com/office/officeart/2018/2/layout/IconLabelList"/>
    <dgm:cxn modelId="{76648E2D-51EB-49FD-8D84-139E76C1D121}" type="presParOf" srcId="{E82CB15A-B0C1-45E8-B23B-50FA0385B916}" destId="{51F294AA-871C-476B-B71B-FF19CB838C2E}" srcOrd="3" destOrd="0" presId="urn:microsoft.com/office/officeart/2018/2/layout/IconLabelList"/>
    <dgm:cxn modelId="{FAD904AC-3842-47A1-AA15-D26C7F83FDFD}" type="presParOf" srcId="{E82CB15A-B0C1-45E8-B23B-50FA0385B916}" destId="{27048068-FD3C-48AD-B558-577D4FFC5C83}" srcOrd="4" destOrd="0" presId="urn:microsoft.com/office/officeart/2018/2/layout/IconLabelList"/>
    <dgm:cxn modelId="{8C531A8A-E2C6-481A-9E17-D473530B3814}" type="presParOf" srcId="{27048068-FD3C-48AD-B558-577D4FFC5C83}" destId="{CF093696-B825-4EBF-B936-5A7FFD62A30C}" srcOrd="0" destOrd="0" presId="urn:microsoft.com/office/officeart/2018/2/layout/IconLabelList"/>
    <dgm:cxn modelId="{93F47A45-18BA-4198-994D-373890A4CC46}" type="presParOf" srcId="{27048068-FD3C-48AD-B558-577D4FFC5C83}" destId="{8883E58A-25C0-49A7-A6CD-CEBFAB3809B4}" srcOrd="1" destOrd="0" presId="urn:microsoft.com/office/officeart/2018/2/layout/IconLabelList"/>
    <dgm:cxn modelId="{50C2D727-143C-42DE-A82D-3913BF68E51E}" type="presParOf" srcId="{27048068-FD3C-48AD-B558-577D4FFC5C83}" destId="{E34FE68D-32A0-41F7-8A79-DCE39447493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endParaRPr lang="en-GB" sz="1900" dirty="0"/>
        </a:p>
        <a:p>
          <a:r>
            <a:rPr lang="en-GB" sz="1800" b="1" dirty="0"/>
            <a:t>Increased capacity and availability of tools</a:t>
          </a:r>
        </a:p>
        <a:p>
          <a:endParaRPr lang="en-GB" sz="19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Emerging standards and regulation</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More to come….</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Technological advances and expanding data sources</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Range of application of these techniques is widening</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Organisations more focused on relevant skills than professional qualifications</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May bring challenges in maintaining demand for actuaries in certain types of work</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Emerging involvement of actuaries in wider fields</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033C2-3D23-40FB-BC4A-7F269A1E6B34}">
      <dsp:nvSpPr>
        <dsp:cNvPr id="0" name=""/>
        <dsp:cNvSpPr/>
      </dsp:nvSpPr>
      <dsp:spPr>
        <a:xfrm>
          <a:off x="0" y="3037"/>
          <a:ext cx="10177457" cy="646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0648D-3156-4494-A62C-0DC646FBD6A8}">
      <dsp:nvSpPr>
        <dsp:cNvPr id="0" name=""/>
        <dsp:cNvSpPr/>
      </dsp:nvSpPr>
      <dsp:spPr>
        <a:xfrm>
          <a:off x="195707" y="148605"/>
          <a:ext cx="355832" cy="3558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099ECF-A1DA-4EB9-8080-7A31F8CCC375}">
      <dsp:nvSpPr>
        <dsp:cNvPr id="0" name=""/>
        <dsp:cNvSpPr/>
      </dsp:nvSpPr>
      <dsp:spPr>
        <a:xfrm>
          <a:off x="747248" y="3037"/>
          <a:ext cx="9430208" cy="64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71" tIns="68471" rIns="68471" bIns="68471" numCol="1" spcCol="1270" anchor="ctr" anchorCtr="0">
          <a:noAutofit/>
        </a:bodyPr>
        <a:lstStyle/>
        <a:p>
          <a:pPr marL="0" lvl="0" indent="0" algn="l" defTabSz="844550">
            <a:lnSpc>
              <a:spcPct val="90000"/>
            </a:lnSpc>
            <a:spcBef>
              <a:spcPct val="0"/>
            </a:spcBef>
            <a:spcAft>
              <a:spcPct val="35000"/>
            </a:spcAft>
            <a:buNone/>
          </a:pPr>
          <a:r>
            <a:rPr lang="en-GB" sz="1900" kern="1200" dirty="0"/>
            <a:t>A) Insurance</a:t>
          </a:r>
          <a:endParaRPr lang="en-US" sz="1900" kern="1200" dirty="0"/>
        </a:p>
      </dsp:txBody>
      <dsp:txXfrm>
        <a:off x="747248" y="3037"/>
        <a:ext cx="9430208" cy="646968"/>
      </dsp:txXfrm>
    </dsp:sp>
    <dsp:sp modelId="{76DCCBB5-5F36-4B86-A205-A6C3AC31DE56}">
      <dsp:nvSpPr>
        <dsp:cNvPr id="0" name=""/>
        <dsp:cNvSpPr/>
      </dsp:nvSpPr>
      <dsp:spPr>
        <a:xfrm>
          <a:off x="0" y="811748"/>
          <a:ext cx="10177457" cy="646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E2550-70CE-4916-BCEC-B5B5CFFED19E}">
      <dsp:nvSpPr>
        <dsp:cNvPr id="0" name=""/>
        <dsp:cNvSpPr/>
      </dsp:nvSpPr>
      <dsp:spPr>
        <a:xfrm>
          <a:off x="195707" y="957315"/>
          <a:ext cx="355832" cy="3558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D69B1E-1E34-4E0F-9B8C-CE76F7B794CE}">
      <dsp:nvSpPr>
        <dsp:cNvPr id="0" name=""/>
        <dsp:cNvSpPr/>
      </dsp:nvSpPr>
      <dsp:spPr>
        <a:xfrm>
          <a:off x="747248" y="811748"/>
          <a:ext cx="9430208" cy="64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71" tIns="68471" rIns="68471" bIns="68471" numCol="1" spcCol="1270" anchor="ctr" anchorCtr="0">
          <a:noAutofit/>
        </a:bodyPr>
        <a:lstStyle/>
        <a:p>
          <a:pPr marL="0" lvl="0" indent="0" algn="l" defTabSz="844550">
            <a:lnSpc>
              <a:spcPct val="90000"/>
            </a:lnSpc>
            <a:spcBef>
              <a:spcPct val="0"/>
            </a:spcBef>
            <a:spcAft>
              <a:spcPct val="35000"/>
            </a:spcAft>
            <a:buNone/>
          </a:pPr>
          <a:r>
            <a:rPr lang="en-GB" sz="1900" kern="1200" dirty="0"/>
            <a:t>B) Pensions</a:t>
          </a:r>
          <a:endParaRPr lang="en-US" sz="1900" kern="1200" dirty="0"/>
        </a:p>
      </dsp:txBody>
      <dsp:txXfrm>
        <a:off x="747248" y="811748"/>
        <a:ext cx="9430208" cy="646968"/>
      </dsp:txXfrm>
    </dsp:sp>
    <dsp:sp modelId="{256E996C-610D-413D-98B8-27CB8CA84FBA}">
      <dsp:nvSpPr>
        <dsp:cNvPr id="0" name=""/>
        <dsp:cNvSpPr/>
      </dsp:nvSpPr>
      <dsp:spPr>
        <a:xfrm>
          <a:off x="0" y="1620458"/>
          <a:ext cx="10177457" cy="646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2F01F-4B92-4332-A64B-2A6920DB70E7}">
      <dsp:nvSpPr>
        <dsp:cNvPr id="0" name=""/>
        <dsp:cNvSpPr/>
      </dsp:nvSpPr>
      <dsp:spPr>
        <a:xfrm>
          <a:off x="195707" y="1766026"/>
          <a:ext cx="355832" cy="3558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6A1320-1D62-4209-8843-F471D987DE18}">
      <dsp:nvSpPr>
        <dsp:cNvPr id="0" name=""/>
        <dsp:cNvSpPr/>
      </dsp:nvSpPr>
      <dsp:spPr>
        <a:xfrm>
          <a:off x="747248" y="1620458"/>
          <a:ext cx="9430208" cy="64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71" tIns="68471" rIns="68471" bIns="68471" numCol="1" spcCol="1270" anchor="ctr" anchorCtr="0">
          <a:noAutofit/>
        </a:bodyPr>
        <a:lstStyle/>
        <a:p>
          <a:pPr marL="0" lvl="0" indent="0" algn="l" defTabSz="844550">
            <a:lnSpc>
              <a:spcPct val="90000"/>
            </a:lnSpc>
            <a:spcBef>
              <a:spcPct val="0"/>
            </a:spcBef>
            <a:spcAft>
              <a:spcPct val="35000"/>
            </a:spcAft>
            <a:buNone/>
          </a:pPr>
          <a:r>
            <a:rPr lang="en-GB" sz="1900" kern="1200" dirty="0"/>
            <a:t>C) Investments</a:t>
          </a:r>
          <a:endParaRPr lang="en-US" sz="1900" kern="1200" dirty="0"/>
        </a:p>
      </dsp:txBody>
      <dsp:txXfrm>
        <a:off x="747248" y="1620458"/>
        <a:ext cx="9430208" cy="646968"/>
      </dsp:txXfrm>
    </dsp:sp>
    <dsp:sp modelId="{E1F57031-6C73-4A3C-8031-9F6A734E443B}">
      <dsp:nvSpPr>
        <dsp:cNvPr id="0" name=""/>
        <dsp:cNvSpPr/>
      </dsp:nvSpPr>
      <dsp:spPr>
        <a:xfrm>
          <a:off x="0" y="2429169"/>
          <a:ext cx="10177457" cy="646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3E776-575F-4113-B86B-FCC79282FAE2}">
      <dsp:nvSpPr>
        <dsp:cNvPr id="0" name=""/>
        <dsp:cNvSpPr/>
      </dsp:nvSpPr>
      <dsp:spPr>
        <a:xfrm>
          <a:off x="195707" y="2574737"/>
          <a:ext cx="355832" cy="3558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FCE1A-E03D-4665-A6AC-DD683C92643D}">
      <dsp:nvSpPr>
        <dsp:cNvPr id="0" name=""/>
        <dsp:cNvSpPr/>
      </dsp:nvSpPr>
      <dsp:spPr>
        <a:xfrm>
          <a:off x="747248" y="2429169"/>
          <a:ext cx="9430208" cy="64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71" tIns="68471" rIns="68471" bIns="68471" numCol="1" spcCol="1270" anchor="ctr" anchorCtr="0">
          <a:noAutofit/>
        </a:bodyPr>
        <a:lstStyle/>
        <a:p>
          <a:pPr marL="0" lvl="0" indent="0" algn="l" defTabSz="844550">
            <a:lnSpc>
              <a:spcPct val="90000"/>
            </a:lnSpc>
            <a:spcBef>
              <a:spcPct val="0"/>
            </a:spcBef>
            <a:spcAft>
              <a:spcPct val="35000"/>
            </a:spcAft>
            <a:buNone/>
          </a:pPr>
          <a:r>
            <a:rPr lang="en-GB" sz="1900" kern="1200" dirty="0"/>
            <a:t>D) Wider Fields</a:t>
          </a:r>
          <a:endParaRPr lang="en-US" sz="1900" kern="1200" dirty="0"/>
        </a:p>
      </dsp:txBody>
      <dsp:txXfrm>
        <a:off x="747248" y="2429169"/>
        <a:ext cx="9430208" cy="646968"/>
      </dsp:txXfrm>
    </dsp:sp>
    <dsp:sp modelId="{E7AC6DD2-331A-41F4-BF63-085C24252F30}">
      <dsp:nvSpPr>
        <dsp:cNvPr id="0" name=""/>
        <dsp:cNvSpPr/>
      </dsp:nvSpPr>
      <dsp:spPr>
        <a:xfrm>
          <a:off x="0" y="3237880"/>
          <a:ext cx="10177457" cy="646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8D5D6-F0AA-4D1B-B9A2-92DF0813095A}">
      <dsp:nvSpPr>
        <dsp:cNvPr id="0" name=""/>
        <dsp:cNvSpPr/>
      </dsp:nvSpPr>
      <dsp:spPr>
        <a:xfrm>
          <a:off x="195707" y="3383447"/>
          <a:ext cx="355832" cy="3558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BA67D2-440F-413E-9DC6-6971474E7121}">
      <dsp:nvSpPr>
        <dsp:cNvPr id="0" name=""/>
        <dsp:cNvSpPr/>
      </dsp:nvSpPr>
      <dsp:spPr>
        <a:xfrm>
          <a:off x="747248" y="3237880"/>
          <a:ext cx="9430208" cy="64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71" tIns="68471" rIns="68471" bIns="68471" numCol="1" spcCol="1270" anchor="ctr" anchorCtr="0">
          <a:noAutofit/>
        </a:bodyPr>
        <a:lstStyle/>
        <a:p>
          <a:pPr marL="0" lvl="0" indent="0" algn="l" defTabSz="844550">
            <a:lnSpc>
              <a:spcPct val="90000"/>
            </a:lnSpc>
            <a:spcBef>
              <a:spcPct val="0"/>
            </a:spcBef>
            <a:spcAft>
              <a:spcPct val="35000"/>
            </a:spcAft>
            <a:buNone/>
          </a:pPr>
          <a:r>
            <a:rPr lang="en-GB" sz="1900" kern="1200" dirty="0"/>
            <a:t>E) All-rounder</a:t>
          </a:r>
          <a:endParaRPr lang="en-US" sz="1900" kern="1200" dirty="0"/>
        </a:p>
      </dsp:txBody>
      <dsp:txXfrm>
        <a:off x="747248" y="3237880"/>
        <a:ext cx="9430208" cy="6469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449453"/>
          <a:ext cx="8544949"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427247" y="65693"/>
          <a:ext cx="5981464"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IFoA supports its members through standards and guidance, lifelong learning, and communities</a:t>
          </a:r>
          <a:endParaRPr lang="en-GB" sz="1800" kern="1200" dirty="0"/>
        </a:p>
      </dsp:txBody>
      <dsp:txXfrm>
        <a:off x="464714" y="103160"/>
        <a:ext cx="5906530" cy="692586"/>
      </dsp:txXfrm>
    </dsp:sp>
    <dsp:sp modelId="{38292454-578D-44CD-9FF4-60A0679A9344}">
      <dsp:nvSpPr>
        <dsp:cNvPr id="0" name=""/>
        <dsp:cNvSpPr/>
      </dsp:nvSpPr>
      <dsp:spPr>
        <a:xfrm>
          <a:off x="0" y="1628813"/>
          <a:ext cx="8544949" cy="655200"/>
        </a:xfrm>
        <a:prstGeom prst="rect">
          <a:avLst/>
        </a:prstGeom>
        <a:solidFill>
          <a:schemeClr val="lt1">
            <a:alpha val="90000"/>
            <a:hueOff val="0"/>
            <a:satOff val="0"/>
            <a:lumOff val="0"/>
            <a:alphaOff val="0"/>
          </a:schemeClr>
        </a:solidFill>
        <a:ln w="25400" cap="flat" cmpd="sng" algn="ctr">
          <a:solidFill>
            <a:schemeClr val="accent4">
              <a:hueOff val="-465929"/>
              <a:satOff val="11419"/>
              <a:lumOff val="-3398"/>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427247" y="1245053"/>
          <a:ext cx="5981464" cy="767520"/>
        </a:xfrm>
        <a:prstGeom prst="roundRect">
          <a:avLst/>
        </a:prstGeom>
        <a:solidFill>
          <a:schemeClr val="accent4">
            <a:hueOff val="-465929"/>
            <a:satOff val="11419"/>
            <a:lumOff val="-33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Principles of the Code are relevant, and additional guidance covering ethical use of data science</a:t>
          </a:r>
          <a:endParaRPr lang="en-GB" sz="1800" kern="1200" dirty="0"/>
        </a:p>
      </dsp:txBody>
      <dsp:txXfrm>
        <a:off x="464714" y="1282520"/>
        <a:ext cx="5906530" cy="692586"/>
      </dsp:txXfrm>
    </dsp:sp>
    <dsp:sp modelId="{870F648D-7F1C-45AF-B637-3AEFE3BA34EA}">
      <dsp:nvSpPr>
        <dsp:cNvPr id="0" name=""/>
        <dsp:cNvSpPr/>
      </dsp:nvSpPr>
      <dsp:spPr>
        <a:xfrm>
          <a:off x="0" y="2808173"/>
          <a:ext cx="8544949" cy="655200"/>
        </a:xfrm>
        <a:prstGeom prst="rect">
          <a:avLst/>
        </a:prstGeom>
        <a:solidFill>
          <a:schemeClr val="lt1">
            <a:alpha val="90000"/>
            <a:hueOff val="0"/>
            <a:satOff val="0"/>
            <a:lumOff val="0"/>
            <a:alphaOff val="0"/>
          </a:schemeClr>
        </a:solidFill>
        <a:ln w="25400" cap="flat" cmpd="sng" algn="ctr">
          <a:solidFill>
            <a:schemeClr val="accent4">
              <a:hueOff val="-931858"/>
              <a:satOff val="22837"/>
              <a:lumOff val="-6796"/>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427247" y="2424413"/>
          <a:ext cx="5981464" cy="767520"/>
        </a:xfrm>
        <a:prstGeom prst="roundRect">
          <a:avLst/>
        </a:prstGeom>
        <a:solidFill>
          <a:schemeClr val="accent4">
            <a:hueOff val="-931858"/>
            <a:satOff val="22837"/>
            <a:lumOff val="-67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Material in parts of the underlying Associateship and Fellowship curriculum for actuarial students</a:t>
          </a:r>
          <a:endParaRPr lang="en-GB" sz="1800" kern="1200" dirty="0"/>
        </a:p>
      </dsp:txBody>
      <dsp:txXfrm>
        <a:off x="464714" y="2461880"/>
        <a:ext cx="5906530" cy="692586"/>
      </dsp:txXfrm>
    </dsp:sp>
    <dsp:sp modelId="{0B37F8E8-C219-436F-9581-9D0209D2EFD1}">
      <dsp:nvSpPr>
        <dsp:cNvPr id="0" name=""/>
        <dsp:cNvSpPr/>
      </dsp:nvSpPr>
      <dsp:spPr>
        <a:xfrm>
          <a:off x="0" y="3987533"/>
          <a:ext cx="8544949" cy="655200"/>
        </a:xfrm>
        <a:prstGeom prst="rect">
          <a:avLst/>
        </a:prstGeom>
        <a:solidFill>
          <a:schemeClr val="lt1">
            <a:alpha val="90000"/>
            <a:hueOff val="0"/>
            <a:satOff val="0"/>
            <a:lumOff val="0"/>
            <a:alphaOff val="0"/>
          </a:schemeClr>
        </a:solidFill>
        <a:ln w="25400" cap="flat" cmpd="sng" algn="ctr">
          <a:solidFill>
            <a:schemeClr val="accent4">
              <a:hueOff val="-1397787"/>
              <a:satOff val="34256"/>
              <a:lumOff val="-10194"/>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427247" y="3603773"/>
          <a:ext cx="5981464" cy="767520"/>
        </a:xfrm>
        <a:prstGeom prst="roundRect">
          <a:avLst/>
        </a:prstGeom>
        <a:solidFill>
          <a:schemeClr val="accent4">
            <a:hueOff val="-1397787"/>
            <a:satOff val="34256"/>
            <a:lumOff val="-101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Plans to develop education and lifelong learning to help our members contribute to this field.</a:t>
          </a:r>
          <a:endParaRPr lang="en-GB" sz="1800" kern="1200" dirty="0"/>
        </a:p>
      </dsp:txBody>
      <dsp:txXfrm>
        <a:off x="464714" y="3641240"/>
        <a:ext cx="5906530"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399495"/>
          <a:ext cx="8544949"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427247" y="15735"/>
          <a:ext cx="5981464"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IFoA has a strong record of collaboration with other stakeholders in prominent fields of work</a:t>
          </a:r>
          <a:endParaRPr lang="en-GB" sz="1800" kern="1200" dirty="0"/>
        </a:p>
      </dsp:txBody>
      <dsp:txXfrm>
        <a:off x="464714" y="53202"/>
        <a:ext cx="5906530" cy="692586"/>
      </dsp:txXfrm>
    </dsp:sp>
    <dsp:sp modelId="{38292454-578D-44CD-9FF4-60A0679A9344}">
      <dsp:nvSpPr>
        <dsp:cNvPr id="0" name=""/>
        <dsp:cNvSpPr/>
      </dsp:nvSpPr>
      <dsp:spPr>
        <a:xfrm>
          <a:off x="0" y="1578855"/>
          <a:ext cx="8544949" cy="655200"/>
        </a:xfrm>
        <a:prstGeom prst="rect">
          <a:avLst/>
        </a:prstGeom>
        <a:solidFill>
          <a:schemeClr val="lt1">
            <a:alpha val="90000"/>
            <a:hueOff val="0"/>
            <a:satOff val="0"/>
            <a:lumOff val="0"/>
            <a:alphaOff val="0"/>
          </a:schemeClr>
        </a:solidFill>
        <a:ln w="25400" cap="flat" cmpd="sng" algn="ctr">
          <a:solidFill>
            <a:schemeClr val="accent4">
              <a:hueOff val="-465929"/>
              <a:satOff val="11419"/>
              <a:lumOff val="-3398"/>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427247" y="1195095"/>
          <a:ext cx="5981464" cy="767520"/>
        </a:xfrm>
        <a:prstGeom prst="roundRect">
          <a:avLst/>
        </a:prstGeom>
        <a:solidFill>
          <a:schemeClr val="accent4">
            <a:hueOff val="-465929"/>
            <a:satOff val="11419"/>
            <a:lumOff val="-33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There exist wide-ranging opportunities to continue this in data science and AI</a:t>
          </a:r>
          <a:endParaRPr lang="en-GB" sz="1800" kern="1200" dirty="0"/>
        </a:p>
      </dsp:txBody>
      <dsp:txXfrm>
        <a:off x="464714" y="1232562"/>
        <a:ext cx="5906530" cy="692586"/>
      </dsp:txXfrm>
    </dsp:sp>
    <dsp:sp modelId="{870F648D-7F1C-45AF-B637-3AEFE3BA34EA}">
      <dsp:nvSpPr>
        <dsp:cNvPr id="0" name=""/>
        <dsp:cNvSpPr/>
      </dsp:nvSpPr>
      <dsp:spPr>
        <a:xfrm>
          <a:off x="0" y="2758216"/>
          <a:ext cx="8544949" cy="655200"/>
        </a:xfrm>
        <a:prstGeom prst="rect">
          <a:avLst/>
        </a:prstGeom>
        <a:solidFill>
          <a:schemeClr val="lt1">
            <a:alpha val="90000"/>
            <a:hueOff val="0"/>
            <a:satOff val="0"/>
            <a:lumOff val="0"/>
            <a:alphaOff val="0"/>
          </a:schemeClr>
        </a:solidFill>
        <a:ln w="25400" cap="flat" cmpd="sng" algn="ctr">
          <a:solidFill>
            <a:schemeClr val="accent4">
              <a:hueOff val="-931858"/>
              <a:satOff val="22837"/>
              <a:lumOff val="-6796"/>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427247" y="2374456"/>
          <a:ext cx="5981464" cy="767520"/>
        </a:xfrm>
        <a:prstGeom prst="roundRect">
          <a:avLst/>
        </a:prstGeom>
        <a:solidFill>
          <a:schemeClr val="accent4">
            <a:hueOff val="-931858"/>
            <a:satOff val="22837"/>
            <a:lumOff val="-67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Seek out new avenues to influence future paths</a:t>
          </a:r>
          <a:endParaRPr lang="en-GB" sz="1800" kern="1200" dirty="0"/>
        </a:p>
      </dsp:txBody>
      <dsp:txXfrm>
        <a:off x="464714" y="2411923"/>
        <a:ext cx="5906530" cy="692586"/>
      </dsp:txXfrm>
    </dsp:sp>
    <dsp:sp modelId="{0B37F8E8-C219-436F-9581-9D0209D2EFD1}">
      <dsp:nvSpPr>
        <dsp:cNvPr id="0" name=""/>
        <dsp:cNvSpPr/>
      </dsp:nvSpPr>
      <dsp:spPr>
        <a:xfrm>
          <a:off x="0" y="3937576"/>
          <a:ext cx="8544949" cy="655200"/>
        </a:xfrm>
        <a:prstGeom prst="rect">
          <a:avLst/>
        </a:prstGeom>
        <a:solidFill>
          <a:schemeClr val="lt1">
            <a:alpha val="90000"/>
            <a:hueOff val="0"/>
            <a:satOff val="0"/>
            <a:lumOff val="0"/>
            <a:alphaOff val="0"/>
          </a:schemeClr>
        </a:solidFill>
        <a:ln w="25400" cap="flat" cmpd="sng" algn="ctr">
          <a:solidFill>
            <a:schemeClr val="accent4">
              <a:hueOff val="-1397787"/>
              <a:satOff val="34256"/>
              <a:lumOff val="-10194"/>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427247" y="3553816"/>
          <a:ext cx="5981464" cy="767520"/>
        </a:xfrm>
        <a:prstGeom prst="roundRect">
          <a:avLst/>
        </a:prstGeom>
        <a:solidFill>
          <a:schemeClr val="accent4">
            <a:hueOff val="-1397787"/>
            <a:satOff val="34256"/>
            <a:lumOff val="-101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085" tIns="0" rIns="226085" bIns="0" numCol="1" spcCol="1270" anchor="ctr" anchorCtr="0">
          <a:noAutofit/>
        </a:bodyPr>
        <a:lstStyle/>
        <a:p>
          <a:pPr marL="0" lvl="0" indent="0" algn="l" defTabSz="800100">
            <a:lnSpc>
              <a:spcPct val="90000"/>
            </a:lnSpc>
            <a:spcBef>
              <a:spcPct val="0"/>
            </a:spcBef>
            <a:spcAft>
              <a:spcPct val="35000"/>
            </a:spcAft>
            <a:buNone/>
          </a:pPr>
          <a:r>
            <a:rPr lang="en-GB" sz="1800" b="1" kern="1200" dirty="0"/>
            <a:t>Extensive ongoing IFoA volunteer activity which can help drive this</a:t>
          </a:r>
          <a:endParaRPr lang="en-GB" sz="1800" kern="1200" dirty="0"/>
        </a:p>
      </dsp:txBody>
      <dsp:txXfrm>
        <a:off x="464714" y="3591283"/>
        <a:ext cx="5906530" cy="6925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12D9-2CDA-4EDA-A4AD-2CC1FF880026}">
      <dsp:nvSpPr>
        <dsp:cNvPr id="0" name=""/>
        <dsp:cNvSpPr/>
      </dsp:nvSpPr>
      <dsp:spPr>
        <a:xfrm>
          <a:off x="-726656" y="8166"/>
          <a:ext cx="10753521" cy="8039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A3981-6A24-42B4-89DA-663AB75085F4}">
      <dsp:nvSpPr>
        <dsp:cNvPr id="0" name=""/>
        <dsp:cNvSpPr/>
      </dsp:nvSpPr>
      <dsp:spPr>
        <a:xfrm>
          <a:off x="-483468" y="189050"/>
          <a:ext cx="442159" cy="442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063E0-D414-43CB-ABE6-4862DA078EA2}">
      <dsp:nvSpPr>
        <dsp:cNvPr id="0" name=""/>
        <dsp:cNvSpPr/>
      </dsp:nvSpPr>
      <dsp:spPr>
        <a:xfrm>
          <a:off x="201879" y="8166"/>
          <a:ext cx="9823168" cy="80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82" tIns="85082" rIns="85082" bIns="85082" numCol="1" spcCol="1270" anchor="ctr" anchorCtr="0">
          <a:noAutofit/>
        </a:bodyPr>
        <a:lstStyle/>
        <a:p>
          <a:pPr marL="0" lvl="0" indent="0" algn="l" defTabSz="755650">
            <a:lnSpc>
              <a:spcPct val="100000"/>
            </a:lnSpc>
            <a:spcBef>
              <a:spcPct val="0"/>
            </a:spcBef>
            <a:spcAft>
              <a:spcPct val="35000"/>
            </a:spcAft>
            <a:buNone/>
          </a:pPr>
          <a:r>
            <a:rPr lang="en-GB" sz="1700" kern="1200" dirty="0"/>
            <a:t>Welcomes Thematic Review report</a:t>
          </a:r>
          <a:r>
            <a:rPr lang="en-US" sz="1700" kern="1200" dirty="0"/>
            <a:t>, and </a:t>
          </a:r>
          <a:r>
            <a:rPr lang="en-GB" sz="1700" kern="1200" dirty="0"/>
            <a:t>thanks members and organisations that took part</a:t>
          </a:r>
          <a:endParaRPr lang="en-US" sz="1700" kern="1200" dirty="0"/>
        </a:p>
      </dsp:txBody>
      <dsp:txXfrm>
        <a:off x="201879" y="8166"/>
        <a:ext cx="9823168" cy="803927"/>
      </dsp:txXfrm>
    </dsp:sp>
    <dsp:sp modelId="{CF644B60-ADC5-4BF5-988F-029AF8095A33}">
      <dsp:nvSpPr>
        <dsp:cNvPr id="0" name=""/>
        <dsp:cNvSpPr/>
      </dsp:nvSpPr>
      <dsp:spPr>
        <a:xfrm>
          <a:off x="-726656" y="1013075"/>
          <a:ext cx="10753521" cy="8039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CC0C27-238B-4C5C-8EF5-50CB68BE61F6}">
      <dsp:nvSpPr>
        <dsp:cNvPr id="0" name=""/>
        <dsp:cNvSpPr/>
      </dsp:nvSpPr>
      <dsp:spPr>
        <a:xfrm>
          <a:off x="-483468" y="1193959"/>
          <a:ext cx="442159" cy="442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D22C2D-C1CD-40AE-A581-784F08D3A305}">
      <dsp:nvSpPr>
        <dsp:cNvPr id="0" name=""/>
        <dsp:cNvSpPr/>
      </dsp:nvSpPr>
      <dsp:spPr>
        <a:xfrm>
          <a:off x="201879" y="1013075"/>
          <a:ext cx="9823168" cy="80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82" tIns="85082" rIns="85082" bIns="85082" numCol="1" spcCol="1270" anchor="ctr" anchorCtr="0">
          <a:noAutofit/>
        </a:bodyPr>
        <a:lstStyle/>
        <a:p>
          <a:pPr marL="0" lvl="0" indent="0" algn="l" defTabSz="755650">
            <a:lnSpc>
              <a:spcPct val="100000"/>
            </a:lnSpc>
            <a:spcBef>
              <a:spcPct val="0"/>
            </a:spcBef>
            <a:spcAft>
              <a:spcPct val="35000"/>
            </a:spcAft>
            <a:buNone/>
          </a:pPr>
          <a:r>
            <a:rPr lang="en-GB" sz="1700" kern="1200" dirty="0"/>
            <a:t>A key area of interest for the Board is fairness and ensuring that in the use of data science in modelling, whether or not it uses AI, there is a sufficient transparency and public interest focus </a:t>
          </a:r>
          <a:endParaRPr lang="en-US" sz="1700" kern="1200" dirty="0"/>
        </a:p>
      </dsp:txBody>
      <dsp:txXfrm>
        <a:off x="201879" y="1013075"/>
        <a:ext cx="9823168" cy="803927"/>
      </dsp:txXfrm>
    </dsp:sp>
    <dsp:sp modelId="{149866B9-03A7-44EF-A676-F4F5741F3370}">
      <dsp:nvSpPr>
        <dsp:cNvPr id="0" name=""/>
        <dsp:cNvSpPr/>
      </dsp:nvSpPr>
      <dsp:spPr>
        <a:xfrm>
          <a:off x="-724612" y="1952384"/>
          <a:ext cx="10753521" cy="9288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042769-0FEC-4097-9A1A-74503955DFDC}">
      <dsp:nvSpPr>
        <dsp:cNvPr id="0" name=""/>
        <dsp:cNvSpPr/>
      </dsp:nvSpPr>
      <dsp:spPr>
        <a:xfrm>
          <a:off x="-483468" y="2261321"/>
          <a:ext cx="442159" cy="442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6B34B4-A4CF-4842-A21E-84CCFB5DEB70}">
      <dsp:nvSpPr>
        <dsp:cNvPr id="0" name=""/>
        <dsp:cNvSpPr/>
      </dsp:nvSpPr>
      <dsp:spPr>
        <a:xfrm>
          <a:off x="201879" y="2080437"/>
          <a:ext cx="4839084" cy="80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82" tIns="85082" rIns="85082" bIns="85082" numCol="1" spcCol="1270" anchor="ctr" anchorCtr="0">
          <a:noAutofit/>
        </a:bodyPr>
        <a:lstStyle/>
        <a:p>
          <a:pPr marL="0" lvl="0" indent="0" algn="l" defTabSz="755650">
            <a:lnSpc>
              <a:spcPct val="100000"/>
            </a:lnSpc>
            <a:spcBef>
              <a:spcPct val="0"/>
            </a:spcBef>
            <a:spcAft>
              <a:spcPct val="35000"/>
            </a:spcAft>
            <a:buNone/>
          </a:pPr>
          <a:r>
            <a:rPr lang="en-GB" sz="1700" kern="1200" dirty="0"/>
            <a:t>Considering actions:</a:t>
          </a:r>
          <a:endParaRPr lang="en-US" sz="1700" kern="1200" dirty="0"/>
        </a:p>
      </dsp:txBody>
      <dsp:txXfrm>
        <a:off x="201879" y="2080437"/>
        <a:ext cx="4839084" cy="803927"/>
      </dsp:txXfrm>
    </dsp:sp>
    <dsp:sp modelId="{472DD6A2-20D4-4657-A68D-4DBA4B9BD686}">
      <dsp:nvSpPr>
        <dsp:cNvPr id="0" name=""/>
        <dsp:cNvSpPr/>
      </dsp:nvSpPr>
      <dsp:spPr>
        <a:xfrm>
          <a:off x="2071471" y="2084232"/>
          <a:ext cx="7894341" cy="80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82" tIns="85082" rIns="85082" bIns="85082" numCol="1" spcCol="1270" anchor="ctr" anchorCtr="0">
          <a:noAutofit/>
        </a:bodyPr>
        <a:lstStyle/>
        <a:p>
          <a:pPr marL="0" lvl="0" indent="0" algn="l" defTabSz="622300">
            <a:lnSpc>
              <a:spcPct val="100000"/>
            </a:lnSpc>
            <a:spcBef>
              <a:spcPct val="0"/>
            </a:spcBef>
            <a:spcAft>
              <a:spcPct val="35000"/>
            </a:spcAft>
            <a:buFont typeface="+mj-lt"/>
            <a:buNone/>
          </a:pPr>
          <a:r>
            <a:rPr lang="en-GB" sz="1400" kern="1200" dirty="0"/>
            <a:t>	</a:t>
          </a:r>
          <a:r>
            <a:rPr lang="en-GB" sz="1600" kern="1200" dirty="0"/>
            <a:t>1. review of our current ethical and professional guidance for data science </a:t>
          </a:r>
          <a:endParaRPr lang="en-US" sz="1600" kern="1200" dirty="0"/>
        </a:p>
        <a:p>
          <a:pPr marL="114300" lvl="1" indent="-114300" algn="l" defTabSz="622300">
            <a:lnSpc>
              <a:spcPct val="90000"/>
            </a:lnSpc>
            <a:spcBef>
              <a:spcPct val="0"/>
            </a:spcBef>
            <a:spcAft>
              <a:spcPct val="15000"/>
            </a:spcAft>
            <a:buNone/>
          </a:pPr>
          <a:r>
            <a:rPr lang="en-GB" sz="1400" kern="1200" dirty="0"/>
            <a:t>		</a:t>
          </a:r>
          <a:r>
            <a:rPr lang="en-GB" sz="1600" kern="1200" dirty="0"/>
            <a:t>2. continued development of professional skills material in this area</a:t>
          </a:r>
          <a:endParaRPr lang="en-US" sz="1600" kern="1200" dirty="0"/>
        </a:p>
      </dsp:txBody>
      <dsp:txXfrm>
        <a:off x="2071471" y="2084232"/>
        <a:ext cx="7894341" cy="803927"/>
      </dsp:txXfrm>
    </dsp:sp>
    <dsp:sp modelId="{F6015A9A-FE49-42F8-880A-8D3D27ED367E}">
      <dsp:nvSpPr>
        <dsp:cNvPr id="0" name=""/>
        <dsp:cNvSpPr/>
      </dsp:nvSpPr>
      <dsp:spPr>
        <a:xfrm>
          <a:off x="-724612" y="3062028"/>
          <a:ext cx="10753521" cy="8039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3B133-BB39-4BD9-A0EF-264CBA721BFC}">
      <dsp:nvSpPr>
        <dsp:cNvPr id="0" name=""/>
        <dsp:cNvSpPr/>
      </dsp:nvSpPr>
      <dsp:spPr>
        <a:xfrm>
          <a:off x="-483468" y="3328683"/>
          <a:ext cx="442159" cy="442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42549A-4E0C-43B4-AF70-3950770F9BA2}">
      <dsp:nvSpPr>
        <dsp:cNvPr id="0" name=""/>
        <dsp:cNvSpPr/>
      </dsp:nvSpPr>
      <dsp:spPr>
        <a:xfrm>
          <a:off x="211899" y="3062028"/>
          <a:ext cx="9823168" cy="80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82" tIns="85082" rIns="85082" bIns="85082" numCol="1" spcCol="1270" anchor="ctr" anchorCtr="0">
          <a:noAutofit/>
        </a:bodyPr>
        <a:lstStyle/>
        <a:p>
          <a:pPr marL="0" lvl="0" indent="0" algn="l" defTabSz="755650">
            <a:lnSpc>
              <a:spcPct val="100000"/>
            </a:lnSpc>
            <a:spcBef>
              <a:spcPct val="0"/>
            </a:spcBef>
            <a:spcAft>
              <a:spcPct val="35000"/>
            </a:spcAft>
            <a:buNone/>
          </a:pPr>
          <a:r>
            <a:rPr lang="en-GB" sz="1700" kern="1200" dirty="0"/>
            <a:t>Continue to engage with IFoA members and encourage collaboration with global actuarial associations and other agencies to help drive responsible and ethical use of emerging technologies</a:t>
          </a:r>
          <a:endParaRPr lang="en-US" sz="1700" kern="1200" dirty="0"/>
        </a:p>
      </dsp:txBody>
      <dsp:txXfrm>
        <a:off x="211899" y="3062028"/>
        <a:ext cx="9823168" cy="803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3F4AC-3FA6-462D-ACBE-7328D080A297}">
      <dsp:nvSpPr>
        <dsp:cNvPr id="0" name=""/>
        <dsp:cNvSpPr/>
      </dsp:nvSpPr>
      <dsp:spPr>
        <a:xfrm rot="16200000">
          <a:off x="1428376" y="-1428376"/>
          <a:ext cx="1871935" cy="472868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Promote best practice</a:t>
          </a:r>
        </a:p>
      </dsp:txBody>
      <dsp:txXfrm rot="5400000">
        <a:off x="0" y="0"/>
        <a:ext cx="4728688" cy="1403951"/>
      </dsp:txXfrm>
    </dsp:sp>
    <dsp:sp modelId="{2872C880-574D-46F9-A856-2ABCBA0E2723}">
      <dsp:nvSpPr>
        <dsp:cNvPr id="0" name=""/>
        <dsp:cNvSpPr/>
      </dsp:nvSpPr>
      <dsp:spPr>
        <a:xfrm>
          <a:off x="4728688" y="0"/>
          <a:ext cx="4728688" cy="1871935"/>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Highlight the work of actuaries</a:t>
          </a:r>
        </a:p>
      </dsp:txBody>
      <dsp:txXfrm>
        <a:off x="4728688" y="0"/>
        <a:ext cx="4728688" cy="1403951"/>
      </dsp:txXfrm>
    </dsp:sp>
    <dsp:sp modelId="{41160090-A083-464E-BAE4-6E30BCA1973B}">
      <dsp:nvSpPr>
        <dsp:cNvPr id="0" name=""/>
        <dsp:cNvSpPr/>
      </dsp:nvSpPr>
      <dsp:spPr>
        <a:xfrm rot="10800000">
          <a:off x="0" y="1871935"/>
          <a:ext cx="4728688" cy="1871935"/>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Career-long learning</a:t>
          </a:r>
        </a:p>
      </dsp:txBody>
      <dsp:txXfrm rot="10800000">
        <a:off x="0" y="2339918"/>
        <a:ext cx="4728688" cy="1403951"/>
      </dsp:txXfrm>
    </dsp:sp>
    <dsp:sp modelId="{05A0C857-EF41-4B46-8833-180D15989A60}">
      <dsp:nvSpPr>
        <dsp:cNvPr id="0" name=""/>
        <dsp:cNvSpPr/>
      </dsp:nvSpPr>
      <dsp:spPr>
        <a:xfrm rot="5400000">
          <a:off x="6157065" y="443558"/>
          <a:ext cx="1871935" cy="472868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Standards / Guidance</a:t>
          </a:r>
        </a:p>
      </dsp:txBody>
      <dsp:txXfrm rot="-5400000">
        <a:off x="4728689" y="2339918"/>
        <a:ext cx="4728688" cy="1403951"/>
      </dsp:txXfrm>
    </dsp:sp>
    <dsp:sp modelId="{F886B9AD-288D-4A2A-B5DE-CA33897C7C22}">
      <dsp:nvSpPr>
        <dsp:cNvPr id="0" name=""/>
        <dsp:cNvSpPr/>
      </dsp:nvSpPr>
      <dsp:spPr>
        <a:xfrm>
          <a:off x="3310081" y="1403951"/>
          <a:ext cx="2837213" cy="935967"/>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Quality</a:t>
          </a:r>
        </a:p>
      </dsp:txBody>
      <dsp:txXfrm>
        <a:off x="3355771" y="1449641"/>
        <a:ext cx="2745833" cy="844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240B-B043-4659-A2B3-6FECBCBF4607}">
      <dsp:nvSpPr>
        <dsp:cNvPr id="0" name=""/>
        <dsp:cNvSpPr/>
      </dsp:nvSpPr>
      <dsp:spPr>
        <a:xfrm>
          <a:off x="836933" y="1265374"/>
          <a:ext cx="1073034" cy="10730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D4E2B-2E21-485F-A6F1-AFA565706E0F}">
      <dsp:nvSpPr>
        <dsp:cNvPr id="0" name=""/>
        <dsp:cNvSpPr/>
      </dsp:nvSpPr>
      <dsp:spPr>
        <a:xfrm>
          <a:off x="181190" y="2654888"/>
          <a:ext cx="23845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A) Total newbie – what is this stuff?</a:t>
          </a:r>
          <a:endParaRPr lang="en-US" sz="2200" kern="1200" dirty="0"/>
        </a:p>
      </dsp:txBody>
      <dsp:txXfrm>
        <a:off x="181190" y="2654888"/>
        <a:ext cx="2384521" cy="720000"/>
      </dsp:txXfrm>
    </dsp:sp>
    <dsp:sp modelId="{1D34D8BF-7BD5-41C5-8D8B-19B73DC87228}">
      <dsp:nvSpPr>
        <dsp:cNvPr id="0" name=""/>
        <dsp:cNvSpPr/>
      </dsp:nvSpPr>
      <dsp:spPr>
        <a:xfrm>
          <a:off x="3638746" y="1265374"/>
          <a:ext cx="1073034" cy="10730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269CA-6C67-4731-8B1A-AD7171ECE6D3}">
      <dsp:nvSpPr>
        <dsp:cNvPr id="0" name=""/>
        <dsp:cNvSpPr/>
      </dsp:nvSpPr>
      <dsp:spPr>
        <a:xfrm>
          <a:off x="2983002" y="2654888"/>
          <a:ext cx="23845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B) Can talk the talk</a:t>
          </a:r>
          <a:endParaRPr lang="en-US" sz="2200" kern="1200" dirty="0"/>
        </a:p>
      </dsp:txBody>
      <dsp:txXfrm>
        <a:off x="2983002" y="2654888"/>
        <a:ext cx="2384521" cy="720000"/>
      </dsp:txXfrm>
    </dsp:sp>
    <dsp:sp modelId="{93721449-A5B2-40C1-98AA-1EEF4875DB5A}">
      <dsp:nvSpPr>
        <dsp:cNvPr id="0" name=""/>
        <dsp:cNvSpPr/>
      </dsp:nvSpPr>
      <dsp:spPr>
        <a:xfrm>
          <a:off x="6440558" y="1265374"/>
          <a:ext cx="1073034" cy="10730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5A46C-0182-48CA-AEAC-AA09BABA9A39}">
      <dsp:nvSpPr>
        <dsp:cNvPr id="0" name=""/>
        <dsp:cNvSpPr/>
      </dsp:nvSpPr>
      <dsp:spPr>
        <a:xfrm>
          <a:off x="5784815" y="2654888"/>
          <a:ext cx="23845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C) Can walk the walk</a:t>
          </a:r>
          <a:endParaRPr lang="en-US" sz="2200" kern="1200" dirty="0"/>
        </a:p>
      </dsp:txBody>
      <dsp:txXfrm>
        <a:off x="5784815" y="2654888"/>
        <a:ext cx="2384521" cy="720000"/>
      </dsp:txXfrm>
    </dsp:sp>
    <dsp:sp modelId="{9E927A27-7CF1-4A69-91EA-5565264625A5}">
      <dsp:nvSpPr>
        <dsp:cNvPr id="0" name=""/>
        <dsp:cNvSpPr/>
      </dsp:nvSpPr>
      <dsp:spPr>
        <a:xfrm>
          <a:off x="9242370" y="1188622"/>
          <a:ext cx="1073034" cy="10730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E540E-BBF4-4ECD-BF46-DA69A13FE76B}">
      <dsp:nvSpPr>
        <dsp:cNvPr id="0" name=""/>
        <dsp:cNvSpPr/>
      </dsp:nvSpPr>
      <dsp:spPr>
        <a:xfrm>
          <a:off x="8586627" y="2424632"/>
          <a:ext cx="2384521" cy="102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D) Every day’s a ChatGPT (or XGBoost) day</a:t>
          </a:r>
          <a:endParaRPr lang="en-US" sz="2200" kern="1200" dirty="0"/>
        </a:p>
      </dsp:txBody>
      <dsp:txXfrm>
        <a:off x="8586627" y="2424632"/>
        <a:ext cx="2384521" cy="1027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4F90-5C26-4E63-8D90-E0906E93AF3C}">
      <dsp:nvSpPr>
        <dsp:cNvPr id="0" name=""/>
        <dsp:cNvSpPr/>
      </dsp:nvSpPr>
      <dsp:spPr>
        <a:xfrm>
          <a:off x="378742" y="691102"/>
          <a:ext cx="814678" cy="81467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1DC19-00E5-46D6-BD41-7E008BC82FBE}">
      <dsp:nvSpPr>
        <dsp:cNvPr id="0" name=""/>
        <dsp:cNvSpPr/>
      </dsp:nvSpPr>
      <dsp:spPr>
        <a:xfrm>
          <a:off x="549824" y="862185"/>
          <a:ext cx="472513" cy="472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CCC6B0-3F75-4306-9A22-F238FD455430}">
      <dsp:nvSpPr>
        <dsp:cNvPr id="0" name=""/>
        <dsp:cNvSpPr/>
      </dsp:nvSpPr>
      <dsp:spPr>
        <a:xfrm>
          <a:off x="1367995" y="691102"/>
          <a:ext cx="1920314" cy="81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Involvement of actuaries - Case Studies</a:t>
          </a:r>
        </a:p>
      </dsp:txBody>
      <dsp:txXfrm>
        <a:off x="1367995" y="691102"/>
        <a:ext cx="1920314" cy="814678"/>
      </dsp:txXfrm>
    </dsp:sp>
    <dsp:sp modelId="{6AA4E3F6-8104-4C50-8E3C-0AD82AB71E1C}">
      <dsp:nvSpPr>
        <dsp:cNvPr id="0" name=""/>
        <dsp:cNvSpPr/>
      </dsp:nvSpPr>
      <dsp:spPr>
        <a:xfrm>
          <a:off x="3622910" y="691102"/>
          <a:ext cx="814678" cy="81467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D982-D88C-452B-89A2-B7C8818B92CA}">
      <dsp:nvSpPr>
        <dsp:cNvPr id="0" name=""/>
        <dsp:cNvSpPr/>
      </dsp:nvSpPr>
      <dsp:spPr>
        <a:xfrm>
          <a:off x="3793992" y="862185"/>
          <a:ext cx="472513" cy="472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709306-E6D6-491F-A5BF-768088519E38}">
      <dsp:nvSpPr>
        <dsp:cNvPr id="0" name=""/>
        <dsp:cNvSpPr/>
      </dsp:nvSpPr>
      <dsp:spPr>
        <a:xfrm>
          <a:off x="4612163" y="691102"/>
          <a:ext cx="1920314" cy="81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Business and Regulatory environment</a:t>
          </a:r>
        </a:p>
      </dsp:txBody>
      <dsp:txXfrm>
        <a:off x="4612163" y="691102"/>
        <a:ext cx="1920314" cy="814678"/>
      </dsp:txXfrm>
    </dsp:sp>
    <dsp:sp modelId="{6064EECB-0CEC-41D7-97D1-2B3EAB795AFD}">
      <dsp:nvSpPr>
        <dsp:cNvPr id="0" name=""/>
        <dsp:cNvSpPr/>
      </dsp:nvSpPr>
      <dsp:spPr>
        <a:xfrm>
          <a:off x="6867078" y="691102"/>
          <a:ext cx="814678" cy="81467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F9F85-AF75-44AF-87F0-A20885EDC444}">
      <dsp:nvSpPr>
        <dsp:cNvPr id="0" name=""/>
        <dsp:cNvSpPr/>
      </dsp:nvSpPr>
      <dsp:spPr>
        <a:xfrm>
          <a:off x="7038160" y="862185"/>
          <a:ext cx="472513" cy="472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EB85F-951D-40F3-B7D4-77D55F511DC6}">
      <dsp:nvSpPr>
        <dsp:cNvPr id="0" name=""/>
        <dsp:cNvSpPr/>
      </dsp:nvSpPr>
      <dsp:spPr>
        <a:xfrm>
          <a:off x="7856331" y="691102"/>
          <a:ext cx="1920314" cy="81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Education and Lifelong Learning</a:t>
          </a:r>
        </a:p>
      </dsp:txBody>
      <dsp:txXfrm>
        <a:off x="7856331" y="691102"/>
        <a:ext cx="1920314" cy="814678"/>
      </dsp:txXfrm>
    </dsp:sp>
    <dsp:sp modelId="{D1F56DAB-6B65-482F-B478-E3BF6879CE4E}">
      <dsp:nvSpPr>
        <dsp:cNvPr id="0" name=""/>
        <dsp:cNvSpPr/>
      </dsp:nvSpPr>
      <dsp:spPr>
        <a:xfrm>
          <a:off x="2039106" y="2160742"/>
          <a:ext cx="814678" cy="81467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FBE17-B60E-40ED-8985-E1A0B82BD3EE}">
      <dsp:nvSpPr>
        <dsp:cNvPr id="0" name=""/>
        <dsp:cNvSpPr/>
      </dsp:nvSpPr>
      <dsp:spPr>
        <a:xfrm>
          <a:off x="2224919" y="2340539"/>
          <a:ext cx="472513" cy="4725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55D71-385A-405D-A31A-4B51DDB4C912}">
      <dsp:nvSpPr>
        <dsp:cNvPr id="0" name=""/>
        <dsp:cNvSpPr/>
      </dsp:nvSpPr>
      <dsp:spPr>
        <a:xfrm>
          <a:off x="3034021" y="2160742"/>
          <a:ext cx="1920314" cy="81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Existing standards and guidance</a:t>
          </a:r>
        </a:p>
      </dsp:txBody>
      <dsp:txXfrm>
        <a:off x="3034021" y="2160742"/>
        <a:ext cx="1920314" cy="814678"/>
      </dsp:txXfrm>
    </dsp:sp>
    <dsp:sp modelId="{FEE5E7A8-A989-4F2A-98B0-0342046414EA}">
      <dsp:nvSpPr>
        <dsp:cNvPr id="0" name=""/>
        <dsp:cNvSpPr/>
      </dsp:nvSpPr>
      <dsp:spPr>
        <a:xfrm>
          <a:off x="5281498" y="2160742"/>
          <a:ext cx="814678" cy="81467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4AB17-7781-47E4-8066-B32988607C40}">
      <dsp:nvSpPr>
        <dsp:cNvPr id="0" name=""/>
        <dsp:cNvSpPr/>
      </dsp:nvSpPr>
      <dsp:spPr>
        <a:xfrm>
          <a:off x="5461300" y="2340539"/>
          <a:ext cx="472513" cy="4725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CF741D-D444-4FC7-99A7-81E6AD7C3DDC}">
      <dsp:nvSpPr>
        <dsp:cNvPr id="0" name=""/>
        <dsp:cNvSpPr/>
      </dsp:nvSpPr>
      <dsp:spPr>
        <a:xfrm>
          <a:off x="6360302" y="2160742"/>
          <a:ext cx="1920314" cy="81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Collaboration</a:t>
          </a:r>
        </a:p>
      </dsp:txBody>
      <dsp:txXfrm>
        <a:off x="6360302" y="2160742"/>
        <a:ext cx="1920314" cy="814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B032F-441F-4D49-848B-8B639DF813AF}">
      <dsp:nvSpPr>
        <dsp:cNvPr id="0" name=""/>
        <dsp:cNvSpPr/>
      </dsp:nvSpPr>
      <dsp:spPr>
        <a:xfrm>
          <a:off x="53" y="6956"/>
          <a:ext cx="5117720" cy="83548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GB" sz="2800" kern="1200" dirty="0"/>
            <a:t>Opportunities for actuaries</a:t>
          </a:r>
          <a:endParaRPr lang="en-US" sz="2800" kern="1200" dirty="0">
            <a:latin typeface="Arial"/>
            <a:cs typeface="Arial"/>
          </a:endParaRPr>
        </a:p>
      </dsp:txBody>
      <dsp:txXfrm>
        <a:off x="53" y="6956"/>
        <a:ext cx="5117720" cy="835486"/>
      </dsp:txXfrm>
    </dsp:sp>
    <dsp:sp modelId="{E20A59AE-A360-4487-94DF-C87223FB5012}">
      <dsp:nvSpPr>
        <dsp:cNvPr id="0" name=""/>
        <dsp:cNvSpPr/>
      </dsp:nvSpPr>
      <dsp:spPr>
        <a:xfrm>
          <a:off x="53" y="842442"/>
          <a:ext cx="5117720" cy="27503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rtl="0">
            <a:lnSpc>
              <a:spcPct val="90000"/>
            </a:lnSpc>
            <a:spcBef>
              <a:spcPct val="0"/>
            </a:spcBef>
            <a:spcAft>
              <a:spcPct val="15000"/>
            </a:spcAft>
            <a:buNone/>
          </a:pPr>
          <a:r>
            <a:rPr lang="en-GB" sz="2300" kern="1200" dirty="0">
              <a:latin typeface="Arial"/>
              <a:cs typeface="Arial"/>
            </a:rPr>
            <a:t>To remain competitive actuaries will need evolving resources covering professional development and standards to support them as builders or users of AI systems and outputs.</a:t>
          </a:r>
          <a:endParaRPr lang="en-US" sz="2300" kern="1200" dirty="0">
            <a:latin typeface="Arial"/>
            <a:cs typeface="Arial"/>
          </a:endParaRPr>
        </a:p>
      </dsp:txBody>
      <dsp:txXfrm>
        <a:off x="53" y="842442"/>
        <a:ext cx="5117720" cy="2750318"/>
      </dsp:txXfrm>
    </dsp:sp>
    <dsp:sp modelId="{B334B043-F353-49C1-98E3-C97E525694C5}">
      <dsp:nvSpPr>
        <dsp:cNvPr id="0" name=""/>
        <dsp:cNvSpPr/>
      </dsp:nvSpPr>
      <dsp:spPr>
        <a:xfrm>
          <a:off x="5834254" y="6956"/>
          <a:ext cx="5117720" cy="83548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GB" sz="2400" kern="1200" dirty="0"/>
            <a:t>Regulatory focus on safe and responsible use of AI</a:t>
          </a:r>
          <a:endParaRPr lang="en-US" sz="2400" kern="1200" dirty="0">
            <a:latin typeface="Arial"/>
            <a:cs typeface="Arial"/>
          </a:endParaRPr>
        </a:p>
      </dsp:txBody>
      <dsp:txXfrm>
        <a:off x="5834254" y="6956"/>
        <a:ext cx="5117720" cy="835486"/>
      </dsp:txXfrm>
    </dsp:sp>
    <dsp:sp modelId="{6F8824E8-0036-4532-BDB6-C8FA67F291DD}">
      <dsp:nvSpPr>
        <dsp:cNvPr id="0" name=""/>
        <dsp:cNvSpPr/>
      </dsp:nvSpPr>
      <dsp:spPr>
        <a:xfrm>
          <a:off x="5834254" y="842442"/>
          <a:ext cx="5117720" cy="27503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n-GB" sz="2300" kern="1200" dirty="0"/>
            <a:t>There will be challenges in ensuring standards and guidance remain proportionate and relevant to the growing applications of data science and AI where actuaries may apply their skills, whilst recognising the changing risk landscape.</a:t>
          </a:r>
        </a:p>
      </dsp:txBody>
      <dsp:txXfrm>
        <a:off x="5834254" y="842442"/>
        <a:ext cx="5117720" cy="2750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C13DD-9791-468D-8125-5674BEC4DFA6}">
      <dsp:nvSpPr>
        <dsp:cNvPr id="0" name=""/>
        <dsp:cNvSpPr/>
      </dsp:nvSpPr>
      <dsp:spPr>
        <a:xfrm>
          <a:off x="3238" y="649952"/>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Machine learning techniques in GI Pricing</a:t>
          </a:r>
        </a:p>
      </dsp:txBody>
      <dsp:txXfrm>
        <a:off x="3238" y="649952"/>
        <a:ext cx="2569504" cy="1541702"/>
      </dsp:txXfrm>
    </dsp:sp>
    <dsp:sp modelId="{A0D682F9-D976-4B76-9D09-621C1803E31C}">
      <dsp:nvSpPr>
        <dsp:cNvPr id="0" name=""/>
        <dsp:cNvSpPr/>
      </dsp:nvSpPr>
      <dsp:spPr>
        <a:xfrm>
          <a:off x="2829694" y="649952"/>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Enhanced mortality experience analysis</a:t>
          </a:r>
        </a:p>
      </dsp:txBody>
      <dsp:txXfrm>
        <a:off x="2829694" y="649952"/>
        <a:ext cx="2569504" cy="1541702"/>
      </dsp:txXfrm>
    </dsp:sp>
    <dsp:sp modelId="{C3F0F666-34AC-40F7-B644-505ADF766B9E}">
      <dsp:nvSpPr>
        <dsp:cNvPr id="0" name=""/>
        <dsp:cNvSpPr/>
      </dsp:nvSpPr>
      <dsp:spPr>
        <a:xfrm>
          <a:off x="5656149" y="649952"/>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Analysing claims data</a:t>
          </a:r>
        </a:p>
      </dsp:txBody>
      <dsp:txXfrm>
        <a:off x="5656149" y="649952"/>
        <a:ext cx="2569504" cy="1541702"/>
      </dsp:txXfrm>
    </dsp:sp>
    <dsp:sp modelId="{F70EEC4D-2B88-4614-914D-1B7A904EF20D}">
      <dsp:nvSpPr>
        <dsp:cNvPr id="0" name=""/>
        <dsp:cNvSpPr/>
      </dsp:nvSpPr>
      <dsp:spPr>
        <a:xfrm>
          <a:off x="8482605" y="649952"/>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Building product models using LLM tools</a:t>
          </a:r>
        </a:p>
      </dsp:txBody>
      <dsp:txXfrm>
        <a:off x="8482605" y="649952"/>
        <a:ext cx="2569504" cy="1541702"/>
      </dsp:txXfrm>
    </dsp:sp>
    <dsp:sp modelId="{EEF2E86F-1B11-4198-A136-E285470AD410}">
      <dsp:nvSpPr>
        <dsp:cNvPr id="0" name=""/>
        <dsp:cNvSpPr/>
      </dsp:nvSpPr>
      <dsp:spPr>
        <a:xfrm>
          <a:off x="3238" y="2448606"/>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Challenger models in risk management</a:t>
          </a:r>
        </a:p>
      </dsp:txBody>
      <dsp:txXfrm>
        <a:off x="3238" y="2448606"/>
        <a:ext cx="2569504" cy="1541702"/>
      </dsp:txXfrm>
    </dsp:sp>
    <dsp:sp modelId="{6B077531-E34E-4E76-8686-46F003700300}">
      <dsp:nvSpPr>
        <dsp:cNvPr id="0" name=""/>
        <dsp:cNvSpPr/>
      </dsp:nvSpPr>
      <dsp:spPr>
        <a:xfrm>
          <a:off x="2829694" y="2448606"/>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Applying machine learning to lapse analysis</a:t>
          </a:r>
        </a:p>
      </dsp:txBody>
      <dsp:txXfrm>
        <a:off x="2829694" y="2448606"/>
        <a:ext cx="2569504" cy="1541702"/>
      </dsp:txXfrm>
    </dsp:sp>
    <dsp:sp modelId="{046B593B-3FF8-4AA0-8DEC-E6B0A1D945FD}">
      <dsp:nvSpPr>
        <dsp:cNvPr id="0" name=""/>
        <dsp:cNvSpPr/>
      </dsp:nvSpPr>
      <dsp:spPr>
        <a:xfrm>
          <a:off x="5656149" y="2448606"/>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Analysing loan portfolios</a:t>
          </a:r>
        </a:p>
      </dsp:txBody>
      <dsp:txXfrm>
        <a:off x="5656149" y="2448606"/>
        <a:ext cx="2569504" cy="1541702"/>
      </dsp:txXfrm>
    </dsp:sp>
    <dsp:sp modelId="{98D7AA58-4058-427E-A045-C4CD44F47DDB}">
      <dsp:nvSpPr>
        <dsp:cNvPr id="0" name=""/>
        <dsp:cNvSpPr/>
      </dsp:nvSpPr>
      <dsp:spPr>
        <a:xfrm>
          <a:off x="8482605" y="2448606"/>
          <a:ext cx="2569504" cy="154170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Enhanced underwriting approaches</a:t>
          </a:r>
        </a:p>
      </dsp:txBody>
      <dsp:txXfrm>
        <a:off x="8482605" y="2448606"/>
        <a:ext cx="2569504" cy="1541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99A4B-E310-412B-8F53-DB3810EAD719}">
      <dsp:nvSpPr>
        <dsp:cNvPr id="0" name=""/>
        <dsp:cNvSpPr/>
      </dsp:nvSpPr>
      <dsp:spPr>
        <a:xfrm>
          <a:off x="1010345" y="1033296"/>
          <a:ext cx="1467586" cy="1467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156068-368A-44AD-8D40-046F7E3382F4}">
      <dsp:nvSpPr>
        <dsp:cNvPr id="0" name=""/>
        <dsp:cNvSpPr/>
      </dsp:nvSpPr>
      <dsp:spPr>
        <a:xfrm>
          <a:off x="113487"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GB" sz="3600" kern="1200" dirty="0"/>
            <a:t>A) Too little</a:t>
          </a:r>
          <a:endParaRPr lang="en-US" sz="3600" kern="1200" dirty="0"/>
        </a:p>
      </dsp:txBody>
      <dsp:txXfrm>
        <a:off x="113487" y="2886966"/>
        <a:ext cx="3261302" cy="720000"/>
      </dsp:txXfrm>
    </dsp:sp>
    <dsp:sp modelId="{0D453A54-937D-4347-A4D0-E4EF15B5F1A0}">
      <dsp:nvSpPr>
        <dsp:cNvPr id="0" name=""/>
        <dsp:cNvSpPr/>
      </dsp:nvSpPr>
      <dsp:spPr>
        <a:xfrm>
          <a:off x="4842376" y="1033296"/>
          <a:ext cx="1467586" cy="1467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F6D73A-6179-4ADD-B502-321FF71C69E8}">
      <dsp:nvSpPr>
        <dsp:cNvPr id="0" name=""/>
        <dsp:cNvSpPr/>
      </dsp:nvSpPr>
      <dsp:spPr>
        <a:xfrm>
          <a:off x="3945518"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GB" sz="3600" kern="1200" dirty="0"/>
            <a:t>B) Just right</a:t>
          </a:r>
          <a:endParaRPr lang="en-US" sz="3600" kern="1200" dirty="0"/>
        </a:p>
      </dsp:txBody>
      <dsp:txXfrm>
        <a:off x="3945518" y="2886966"/>
        <a:ext cx="3261302" cy="720000"/>
      </dsp:txXfrm>
    </dsp:sp>
    <dsp:sp modelId="{CF093696-B825-4EBF-B936-5A7FFD62A30C}">
      <dsp:nvSpPr>
        <dsp:cNvPr id="0" name=""/>
        <dsp:cNvSpPr/>
      </dsp:nvSpPr>
      <dsp:spPr>
        <a:xfrm>
          <a:off x="8674407" y="1033296"/>
          <a:ext cx="1467586" cy="1467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4FE68D-32A0-41F7-8A79-DCE394474930}">
      <dsp:nvSpPr>
        <dsp:cNvPr id="0" name=""/>
        <dsp:cNvSpPr/>
      </dsp:nvSpPr>
      <dsp:spPr>
        <a:xfrm>
          <a:off x="7777549"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GB" sz="3600" kern="1200" dirty="0"/>
            <a:t>C) Too much</a:t>
          </a:r>
          <a:endParaRPr lang="en-US" sz="3600" kern="1200" dirty="0"/>
        </a:p>
      </dsp:txBody>
      <dsp:txXfrm>
        <a:off x="7777549" y="2886966"/>
        <a:ext cx="326130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453200"/>
          <a:ext cx="7776864"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88843" y="69440"/>
          <a:ext cx="5443804"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44550">
            <a:lnSpc>
              <a:spcPct val="90000"/>
            </a:lnSpc>
            <a:spcBef>
              <a:spcPct val="0"/>
            </a:spcBef>
            <a:spcAft>
              <a:spcPct val="35000"/>
            </a:spcAft>
            <a:buNone/>
          </a:pPr>
          <a:endParaRPr lang="en-GB" sz="1900" kern="1200" dirty="0"/>
        </a:p>
        <a:p>
          <a:pPr marL="0" lvl="0" indent="0" algn="l" defTabSz="844550">
            <a:lnSpc>
              <a:spcPct val="90000"/>
            </a:lnSpc>
            <a:spcBef>
              <a:spcPct val="0"/>
            </a:spcBef>
            <a:spcAft>
              <a:spcPct val="35000"/>
            </a:spcAft>
            <a:buNone/>
          </a:pPr>
          <a:r>
            <a:rPr lang="en-GB" sz="1800" b="1" kern="1200" dirty="0"/>
            <a:t>Increased capacity and availability of tools</a:t>
          </a:r>
        </a:p>
        <a:p>
          <a:pPr marL="0" lvl="0" indent="0" algn="l" defTabSz="844550">
            <a:lnSpc>
              <a:spcPct val="90000"/>
            </a:lnSpc>
            <a:spcBef>
              <a:spcPct val="0"/>
            </a:spcBef>
            <a:spcAft>
              <a:spcPct val="35000"/>
            </a:spcAft>
            <a:buNone/>
          </a:pPr>
          <a:endParaRPr lang="en-GB" sz="1900" kern="1200" dirty="0"/>
        </a:p>
      </dsp:txBody>
      <dsp:txXfrm>
        <a:off x="426310" y="106907"/>
        <a:ext cx="5368870" cy="692586"/>
      </dsp:txXfrm>
    </dsp:sp>
    <dsp:sp modelId="{38292454-578D-44CD-9FF4-60A0679A9344}">
      <dsp:nvSpPr>
        <dsp:cNvPr id="0" name=""/>
        <dsp:cNvSpPr/>
      </dsp:nvSpPr>
      <dsp:spPr>
        <a:xfrm>
          <a:off x="0" y="1632560"/>
          <a:ext cx="7776864" cy="655200"/>
        </a:xfrm>
        <a:prstGeom prst="rect">
          <a:avLst/>
        </a:prstGeom>
        <a:solidFill>
          <a:schemeClr val="lt1">
            <a:alpha val="90000"/>
            <a:hueOff val="0"/>
            <a:satOff val="0"/>
            <a:lumOff val="0"/>
            <a:alphaOff val="0"/>
          </a:schemeClr>
        </a:solidFill>
        <a:ln w="25400" cap="flat" cmpd="sng" algn="ctr">
          <a:solidFill>
            <a:schemeClr val="accent4">
              <a:hueOff val="-465929"/>
              <a:satOff val="11419"/>
              <a:lumOff val="-3398"/>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88843" y="1248800"/>
          <a:ext cx="5443804" cy="767520"/>
        </a:xfrm>
        <a:prstGeom prst="roundRect">
          <a:avLst/>
        </a:prstGeom>
        <a:solidFill>
          <a:schemeClr val="accent4">
            <a:hueOff val="-465929"/>
            <a:satOff val="11419"/>
            <a:lumOff val="-33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Technological advances and expanding data sources</a:t>
          </a:r>
          <a:endParaRPr lang="en-GB" sz="1800" kern="1200" dirty="0"/>
        </a:p>
      </dsp:txBody>
      <dsp:txXfrm>
        <a:off x="426310" y="1286267"/>
        <a:ext cx="5368870" cy="692586"/>
      </dsp:txXfrm>
    </dsp:sp>
    <dsp:sp modelId="{870F648D-7F1C-45AF-B637-3AEFE3BA34EA}">
      <dsp:nvSpPr>
        <dsp:cNvPr id="0" name=""/>
        <dsp:cNvSpPr/>
      </dsp:nvSpPr>
      <dsp:spPr>
        <a:xfrm>
          <a:off x="0" y="2811920"/>
          <a:ext cx="7776864" cy="655200"/>
        </a:xfrm>
        <a:prstGeom prst="rect">
          <a:avLst/>
        </a:prstGeom>
        <a:solidFill>
          <a:schemeClr val="lt1">
            <a:alpha val="90000"/>
            <a:hueOff val="0"/>
            <a:satOff val="0"/>
            <a:lumOff val="0"/>
            <a:alphaOff val="0"/>
          </a:schemeClr>
        </a:solidFill>
        <a:ln w="25400" cap="flat" cmpd="sng" algn="ctr">
          <a:solidFill>
            <a:schemeClr val="accent4">
              <a:hueOff val="-931858"/>
              <a:satOff val="22837"/>
              <a:lumOff val="-6796"/>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88843" y="2428161"/>
          <a:ext cx="5443804" cy="767520"/>
        </a:xfrm>
        <a:prstGeom prst="roundRect">
          <a:avLst/>
        </a:prstGeom>
        <a:solidFill>
          <a:schemeClr val="accent4">
            <a:hueOff val="-931858"/>
            <a:satOff val="22837"/>
            <a:lumOff val="-67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Emerging standards and regulation</a:t>
          </a:r>
          <a:endParaRPr lang="en-GB" sz="1800" kern="1200" dirty="0"/>
        </a:p>
      </dsp:txBody>
      <dsp:txXfrm>
        <a:off x="426310" y="2465628"/>
        <a:ext cx="5368870" cy="692586"/>
      </dsp:txXfrm>
    </dsp:sp>
    <dsp:sp modelId="{0B37F8E8-C219-436F-9581-9D0209D2EFD1}">
      <dsp:nvSpPr>
        <dsp:cNvPr id="0" name=""/>
        <dsp:cNvSpPr/>
      </dsp:nvSpPr>
      <dsp:spPr>
        <a:xfrm>
          <a:off x="0" y="3991281"/>
          <a:ext cx="7776864" cy="655200"/>
        </a:xfrm>
        <a:prstGeom prst="rect">
          <a:avLst/>
        </a:prstGeom>
        <a:solidFill>
          <a:schemeClr val="lt1">
            <a:alpha val="90000"/>
            <a:hueOff val="0"/>
            <a:satOff val="0"/>
            <a:lumOff val="0"/>
            <a:alphaOff val="0"/>
          </a:schemeClr>
        </a:solidFill>
        <a:ln w="25400" cap="flat" cmpd="sng" algn="ctr">
          <a:solidFill>
            <a:schemeClr val="accent4">
              <a:hueOff val="-1397787"/>
              <a:satOff val="34256"/>
              <a:lumOff val="-10194"/>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388843" y="3607521"/>
          <a:ext cx="5443804" cy="767520"/>
        </a:xfrm>
        <a:prstGeom prst="roundRect">
          <a:avLst/>
        </a:prstGeom>
        <a:solidFill>
          <a:schemeClr val="accent4">
            <a:hueOff val="-1397787"/>
            <a:satOff val="34256"/>
            <a:lumOff val="-101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More to come….</a:t>
          </a:r>
          <a:endParaRPr lang="en-GB" sz="1800" kern="1200" dirty="0"/>
        </a:p>
      </dsp:txBody>
      <dsp:txXfrm>
        <a:off x="426310" y="3644988"/>
        <a:ext cx="5368870"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423634"/>
          <a:ext cx="7776864" cy="680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88843" y="25114"/>
          <a:ext cx="5443804" cy="7970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Range of application of these techniques is widening</a:t>
          </a:r>
          <a:endParaRPr lang="en-GB" sz="1800" kern="1200" dirty="0"/>
        </a:p>
      </dsp:txBody>
      <dsp:txXfrm>
        <a:off x="427751" y="64022"/>
        <a:ext cx="5365988" cy="719224"/>
      </dsp:txXfrm>
    </dsp:sp>
    <dsp:sp modelId="{38292454-578D-44CD-9FF4-60A0679A9344}">
      <dsp:nvSpPr>
        <dsp:cNvPr id="0" name=""/>
        <dsp:cNvSpPr/>
      </dsp:nvSpPr>
      <dsp:spPr>
        <a:xfrm>
          <a:off x="0" y="1648354"/>
          <a:ext cx="7776864" cy="680400"/>
        </a:xfrm>
        <a:prstGeom prst="rect">
          <a:avLst/>
        </a:prstGeom>
        <a:solidFill>
          <a:schemeClr val="lt1">
            <a:alpha val="90000"/>
            <a:hueOff val="0"/>
            <a:satOff val="0"/>
            <a:lumOff val="0"/>
            <a:alphaOff val="0"/>
          </a:schemeClr>
        </a:solidFill>
        <a:ln w="25400" cap="flat" cmpd="sng" algn="ctr">
          <a:solidFill>
            <a:schemeClr val="accent4">
              <a:hueOff val="-465929"/>
              <a:satOff val="11419"/>
              <a:lumOff val="-3398"/>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88843" y="1249834"/>
          <a:ext cx="5443804" cy="797040"/>
        </a:xfrm>
        <a:prstGeom prst="roundRect">
          <a:avLst/>
        </a:prstGeom>
        <a:solidFill>
          <a:schemeClr val="accent4">
            <a:hueOff val="-465929"/>
            <a:satOff val="11419"/>
            <a:lumOff val="-33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Emerging involvement of actuaries in wider fields</a:t>
          </a:r>
          <a:endParaRPr lang="en-GB" sz="1800" kern="1200" dirty="0"/>
        </a:p>
      </dsp:txBody>
      <dsp:txXfrm>
        <a:off x="427751" y="1288742"/>
        <a:ext cx="5365988" cy="719224"/>
      </dsp:txXfrm>
    </dsp:sp>
    <dsp:sp modelId="{870F648D-7F1C-45AF-B637-3AEFE3BA34EA}">
      <dsp:nvSpPr>
        <dsp:cNvPr id="0" name=""/>
        <dsp:cNvSpPr/>
      </dsp:nvSpPr>
      <dsp:spPr>
        <a:xfrm>
          <a:off x="0" y="2873074"/>
          <a:ext cx="7776864" cy="680400"/>
        </a:xfrm>
        <a:prstGeom prst="rect">
          <a:avLst/>
        </a:prstGeom>
        <a:solidFill>
          <a:schemeClr val="lt1">
            <a:alpha val="90000"/>
            <a:hueOff val="0"/>
            <a:satOff val="0"/>
            <a:lumOff val="0"/>
            <a:alphaOff val="0"/>
          </a:schemeClr>
        </a:solidFill>
        <a:ln w="25400" cap="flat" cmpd="sng" algn="ctr">
          <a:solidFill>
            <a:schemeClr val="accent4">
              <a:hueOff val="-931858"/>
              <a:satOff val="22837"/>
              <a:lumOff val="-6796"/>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88843" y="2474554"/>
          <a:ext cx="5443804" cy="797040"/>
        </a:xfrm>
        <a:prstGeom prst="roundRect">
          <a:avLst/>
        </a:prstGeom>
        <a:solidFill>
          <a:schemeClr val="accent4">
            <a:hueOff val="-931858"/>
            <a:satOff val="22837"/>
            <a:lumOff val="-67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Organisations more focused on relevant skills than professional qualifications</a:t>
          </a:r>
          <a:endParaRPr lang="en-GB" sz="1800" kern="1200" dirty="0"/>
        </a:p>
      </dsp:txBody>
      <dsp:txXfrm>
        <a:off x="427751" y="2513462"/>
        <a:ext cx="5365988" cy="719224"/>
      </dsp:txXfrm>
    </dsp:sp>
    <dsp:sp modelId="{0B37F8E8-C219-436F-9581-9D0209D2EFD1}">
      <dsp:nvSpPr>
        <dsp:cNvPr id="0" name=""/>
        <dsp:cNvSpPr/>
      </dsp:nvSpPr>
      <dsp:spPr>
        <a:xfrm>
          <a:off x="0" y="4097794"/>
          <a:ext cx="7776864" cy="680400"/>
        </a:xfrm>
        <a:prstGeom prst="rect">
          <a:avLst/>
        </a:prstGeom>
        <a:solidFill>
          <a:schemeClr val="lt1">
            <a:alpha val="90000"/>
            <a:hueOff val="0"/>
            <a:satOff val="0"/>
            <a:lumOff val="0"/>
            <a:alphaOff val="0"/>
          </a:schemeClr>
        </a:solidFill>
        <a:ln w="25400" cap="flat" cmpd="sng" algn="ctr">
          <a:solidFill>
            <a:schemeClr val="accent4">
              <a:hueOff val="-1397787"/>
              <a:satOff val="34256"/>
              <a:lumOff val="-10194"/>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388843" y="3699274"/>
          <a:ext cx="5443804" cy="797040"/>
        </a:xfrm>
        <a:prstGeom prst="roundRect">
          <a:avLst/>
        </a:prstGeom>
        <a:solidFill>
          <a:schemeClr val="accent4">
            <a:hueOff val="-1397787"/>
            <a:satOff val="34256"/>
            <a:lumOff val="-101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dirty="0"/>
            <a:t>May bring challenges in maintaining demand for actuaries in certain types of work</a:t>
          </a:r>
          <a:endParaRPr lang="en-GB" sz="1800" kern="1200" dirty="0"/>
        </a:p>
      </dsp:txBody>
      <dsp:txXfrm>
        <a:off x="427751" y="3738182"/>
        <a:ext cx="5365988" cy="7192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a:t>
            </a:fld>
            <a:endParaRPr lang="en-GB" dirty="0"/>
          </a:p>
        </p:txBody>
      </p:sp>
    </p:spTree>
    <p:extLst>
      <p:ext uri="{BB962C8B-B14F-4D97-AF65-F5344CB8AC3E}">
        <p14:creationId xmlns:p14="http://schemas.microsoft.com/office/powerpoint/2010/main" val="164003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18</a:t>
            </a:fld>
            <a:endParaRPr lang="en-GB" dirty="0"/>
          </a:p>
        </p:txBody>
      </p:sp>
    </p:spTree>
    <p:extLst>
      <p:ext uri="{BB962C8B-B14F-4D97-AF65-F5344CB8AC3E}">
        <p14:creationId xmlns:p14="http://schemas.microsoft.com/office/powerpoint/2010/main" val="284821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54751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NEIL</a:t>
            </a:r>
          </a:p>
        </p:txBody>
      </p:sp>
      <p:sp>
        <p:nvSpPr>
          <p:cNvPr id="4" name="Slide Number Placeholder 3"/>
          <p:cNvSpPr>
            <a:spLocks noGrp="1"/>
          </p:cNvSpPr>
          <p:nvPr>
            <p:ph type="sldNum" sz="quarter" idx="5"/>
          </p:nvPr>
        </p:nvSpPr>
        <p:spPr/>
        <p:txBody>
          <a:bodyPr/>
          <a:lstStyle/>
          <a:p>
            <a:fld id="{0C75E569-FA29-4591-9ED9-413A86DC2D18}" type="slidenum">
              <a:rPr lang="en-GB" smtClean="0"/>
              <a:pPr/>
              <a:t>23</a:t>
            </a:fld>
            <a:endParaRPr lang="en-GB" dirty="0"/>
          </a:p>
        </p:txBody>
      </p:sp>
    </p:spTree>
    <p:extLst>
      <p:ext uri="{BB962C8B-B14F-4D97-AF65-F5344CB8AC3E}">
        <p14:creationId xmlns:p14="http://schemas.microsoft.com/office/powerpoint/2010/main" val="258599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24</a:t>
            </a:fld>
            <a:endParaRPr lang="en-GB" dirty="0"/>
          </a:p>
        </p:txBody>
      </p:sp>
    </p:spTree>
    <p:extLst>
      <p:ext uri="{BB962C8B-B14F-4D97-AF65-F5344CB8AC3E}">
        <p14:creationId xmlns:p14="http://schemas.microsoft.com/office/powerpoint/2010/main" val="291059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25</a:t>
            </a:fld>
            <a:endParaRPr lang="en-GB" dirty="0"/>
          </a:p>
        </p:txBody>
      </p:sp>
    </p:spTree>
    <p:extLst>
      <p:ext uri="{BB962C8B-B14F-4D97-AF65-F5344CB8AC3E}">
        <p14:creationId xmlns:p14="http://schemas.microsoft.com/office/powerpoint/2010/main" val="333590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424915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13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287450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up if you’ve taken part in one of our past or current reviews?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CC-D86B-43DA-943A-F69EA98D3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68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9</a:t>
            </a:fld>
            <a:endParaRPr lang="en-GB" dirty="0"/>
          </a:p>
        </p:txBody>
      </p:sp>
    </p:spTree>
    <p:extLst>
      <p:ext uri="{BB962C8B-B14F-4D97-AF65-F5344CB8AC3E}">
        <p14:creationId xmlns:p14="http://schemas.microsoft.com/office/powerpoint/2010/main" val="94537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10</a:t>
            </a:fld>
            <a:endParaRPr lang="en-GB" dirty="0"/>
          </a:p>
        </p:txBody>
      </p:sp>
    </p:spTree>
    <p:extLst>
      <p:ext uri="{BB962C8B-B14F-4D97-AF65-F5344CB8AC3E}">
        <p14:creationId xmlns:p14="http://schemas.microsoft.com/office/powerpoint/2010/main" val="218826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15</a:t>
            </a:fld>
            <a:endParaRPr lang="en-GB" dirty="0"/>
          </a:p>
        </p:txBody>
      </p:sp>
    </p:spTree>
    <p:extLst>
      <p:ext uri="{BB962C8B-B14F-4D97-AF65-F5344CB8AC3E}">
        <p14:creationId xmlns:p14="http://schemas.microsoft.com/office/powerpoint/2010/main" val="200958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16</a:t>
            </a:fld>
            <a:endParaRPr lang="en-GB" dirty="0"/>
          </a:p>
        </p:txBody>
      </p:sp>
    </p:spTree>
    <p:extLst>
      <p:ext uri="{BB962C8B-B14F-4D97-AF65-F5344CB8AC3E}">
        <p14:creationId xmlns:p14="http://schemas.microsoft.com/office/powerpoint/2010/main" val="388076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17</a:t>
            </a:fld>
            <a:endParaRPr lang="en-GB" dirty="0"/>
          </a:p>
        </p:txBody>
      </p:sp>
    </p:spTree>
    <p:extLst>
      <p:ext uri="{BB962C8B-B14F-4D97-AF65-F5344CB8AC3E}">
        <p14:creationId xmlns:p14="http://schemas.microsoft.com/office/powerpoint/2010/main" val="17374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GB"/>
              <a:t>Click to edit Master title style</a:t>
            </a:r>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GB" dirty="0"/>
              <a:t>Click icon to add chart</a:t>
            </a:r>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14 March 2024</a:t>
            </a:fld>
            <a:endParaRPr lang="en-GB" dirty="0"/>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r>
              <a:rPr lang="en-US" dirty="0">
                <a:solidFill>
                  <a:srgbClr val="3F4548"/>
                </a:solidFill>
              </a:rPr>
              <a:t>16 June 2020</a:t>
            </a:r>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2" y="1556792"/>
            <a:ext cx="11152339" cy="464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896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8686800" y="0"/>
            <a:ext cx="4151072" cy="68580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14 March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8592313"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a:spLocks noGrp="1"/>
          </p:cNvSpPr>
          <p:nvPr>
            <p:ph type="title"/>
          </p:nvPr>
        </p:nvSpPr>
        <p:spPr>
          <a:xfrm>
            <a:off x="527053" y="404813"/>
            <a:ext cx="8050819" cy="1143000"/>
          </a:xfrm>
        </p:spPr>
        <p:txBody>
          <a:bodyPr/>
          <a:lstStyle/>
          <a:p>
            <a:r>
              <a:rPr lang="en-US"/>
              <a:t>Click to edit Master title style</a:t>
            </a:r>
            <a:endParaRPr lang="en-GB" dirty="0"/>
          </a:p>
        </p:txBody>
      </p:sp>
      <p:sp>
        <p:nvSpPr>
          <p:cNvPr id="10" name="Content Placeholder 2"/>
          <p:cNvSpPr>
            <a:spLocks noGrp="1"/>
          </p:cNvSpPr>
          <p:nvPr>
            <p:ph idx="1"/>
          </p:nvPr>
        </p:nvSpPr>
        <p:spPr>
          <a:xfrm>
            <a:off x="512612" y="1556792"/>
            <a:ext cx="8050819" cy="464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624421"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dirty="0">
              <a:solidFill>
                <a:srgbClr val="3F4548"/>
              </a:solidFill>
            </a:endParaRPr>
          </a:p>
        </p:txBody>
      </p:sp>
    </p:spTree>
    <p:extLst>
      <p:ext uri="{BB962C8B-B14F-4D97-AF65-F5344CB8AC3E}">
        <p14:creationId xmlns:p14="http://schemas.microsoft.com/office/powerpoint/2010/main" val="24446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1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037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1385" y="1989964"/>
            <a:ext cx="5688631" cy="1295399"/>
          </a:xfrm>
        </p:spPr>
        <p:txBody>
          <a:bodyPr anchor="t"/>
          <a:lstStyle>
            <a:lvl1pPr>
              <a:defRPr sz="4000" b="1">
                <a:solidFill>
                  <a:schemeClr val="bg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51384" y="3285356"/>
            <a:ext cx="5472607" cy="1007740"/>
          </a:xfrm>
        </p:spPr>
        <p:txBody>
          <a:bodyPr/>
          <a:lstStyle>
            <a:lvl1pPr marL="0" indent="0">
              <a:spcBef>
                <a:spcPts val="0"/>
              </a:spcBef>
              <a:buFontTx/>
              <a:buNone/>
              <a:defRPr sz="2800">
                <a:solidFill>
                  <a:schemeClr val="bg1"/>
                </a:solidFill>
              </a:defRPr>
            </a:lvl1pPr>
          </a:lstStyle>
          <a:p>
            <a:pPr lvl="0"/>
            <a:r>
              <a:rPr lang="en-GB" noProof="0"/>
              <a:t>Click to edit Master subtitle style</a:t>
            </a:r>
            <a:endParaRPr lang="en-GB" noProof="0" dirty="0"/>
          </a:p>
        </p:txBody>
      </p:sp>
    </p:spTree>
    <p:extLst>
      <p:ext uri="{BB962C8B-B14F-4D97-AF65-F5344CB8AC3E}">
        <p14:creationId xmlns:p14="http://schemas.microsoft.com/office/powerpoint/2010/main" val="3902554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14 March 2024</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14 March 2024</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GB"/>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14 March 2024</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14 March 2024</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14 March 2024</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14 March 2024</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227112"/>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689730"/>
              <a:ext cx="2863473" cy="307777"/>
              <a:chOff x="-2982571" y="689730"/>
              <a:chExt cx="2863473" cy="307777"/>
            </a:xfrm>
          </p:grpSpPr>
          <p:sp>
            <p:nvSpPr>
              <p:cNvPr id="106" name="Rectangle 9"/>
              <p:cNvSpPr/>
              <p:nvPr userDrawn="1"/>
            </p:nvSpPr>
            <p:spPr>
              <a:xfrm>
                <a:off x="-2982571" y="689730"/>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1"/>
              <p:cNvSpPr txBox="1"/>
              <p:nvPr userDrawn="1"/>
            </p:nvSpPr>
            <p:spPr>
              <a:xfrm>
                <a:off x="-2518224" y="689730"/>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1095228"/>
              <a:ext cx="2863476" cy="307777"/>
              <a:chOff x="-2928990" y="578153"/>
              <a:chExt cx="2643206" cy="307777"/>
            </a:xfrm>
          </p:grpSpPr>
          <p:sp>
            <p:nvSpPr>
              <p:cNvPr id="104" name="Rectangle 14"/>
              <p:cNvSpPr/>
              <p:nvPr userDrawn="1"/>
            </p:nvSpPr>
            <p:spPr>
              <a:xfrm>
                <a:off x="-2928990" y="578153"/>
                <a:ext cx="285752" cy="285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578153"/>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490887"/>
              <a:ext cx="2863476" cy="307777"/>
              <a:chOff x="-2928990" y="276567"/>
              <a:chExt cx="2643206" cy="307777"/>
            </a:xfrm>
          </p:grpSpPr>
          <p:sp>
            <p:nvSpPr>
              <p:cNvPr id="102" name="Rectangle 17"/>
              <p:cNvSpPr/>
              <p:nvPr userDrawn="1"/>
            </p:nvSpPr>
            <p:spPr>
              <a:xfrm>
                <a:off x="-2928990" y="276567"/>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8"/>
              <p:cNvSpPr txBox="1"/>
              <p:nvPr userDrawn="1"/>
            </p:nvSpPr>
            <p:spPr>
              <a:xfrm>
                <a:off x="-2500362" y="276567"/>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436912"/>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379512"/>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902023"/>
              <a:ext cx="2863476" cy="307777"/>
              <a:chOff x="-2928990" y="276567"/>
              <a:chExt cx="2643206" cy="307777"/>
            </a:xfrm>
          </p:grpSpPr>
          <p:sp>
            <p:nvSpPr>
              <p:cNvPr id="100" name="Rectangle 99"/>
              <p:cNvSpPr/>
              <p:nvPr userDrawn="1"/>
            </p:nvSpPr>
            <p:spPr>
              <a:xfrm>
                <a:off x="-2928990" y="276567"/>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userDrawn="1"/>
            </p:nvSpPr>
            <p:spPr>
              <a:xfrm>
                <a:off x="-2500362" y="276567"/>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733370"/>
              <a:ext cx="2863476" cy="307777"/>
              <a:chOff x="-2928990" y="696778"/>
              <a:chExt cx="2643206" cy="307777"/>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3144506"/>
              <a:ext cx="2863473" cy="307777"/>
              <a:chOff x="-2982571" y="3144506"/>
              <a:chExt cx="2863473" cy="307777"/>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555642"/>
              <a:ext cx="2863476" cy="307777"/>
              <a:chOff x="-2928990" y="696778"/>
              <a:chExt cx="2643206" cy="307777"/>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3" name="Group 36"/>
            <p:cNvGrpSpPr/>
            <p:nvPr userDrawn="1"/>
          </p:nvGrpSpPr>
          <p:grpSpPr>
            <a:xfrm>
              <a:off x="-2982575" y="3966778"/>
              <a:ext cx="2863476" cy="307777"/>
              <a:chOff x="-2928990" y="696778"/>
              <a:chExt cx="2643206" cy="307777"/>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74" name="Group 63"/>
            <p:cNvGrpSpPr/>
            <p:nvPr userDrawn="1"/>
          </p:nvGrpSpPr>
          <p:grpSpPr>
            <a:xfrm>
              <a:off x="-2982571" y="4377914"/>
              <a:ext cx="2863473" cy="307777"/>
              <a:chOff x="-2982571" y="4377914"/>
              <a:chExt cx="2863473" cy="307777"/>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789050"/>
              <a:ext cx="2863476" cy="307777"/>
              <a:chOff x="-2928990" y="696778"/>
              <a:chExt cx="2643206" cy="307777"/>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5200186"/>
              <a:ext cx="2863476" cy="307777"/>
              <a:chOff x="-2928990" y="696778"/>
              <a:chExt cx="2643206" cy="307777"/>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611322"/>
              <a:ext cx="2863476" cy="307777"/>
              <a:chOff x="-2928990" y="696778"/>
              <a:chExt cx="2643206" cy="307777"/>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Fuscia</a:t>
                </a:r>
              </a:p>
              <a:p>
                <a:r>
                  <a:rPr lang="en-GB" sz="1000" dirty="0"/>
                  <a:t>R233</a:t>
                </a:r>
                <a:r>
                  <a:rPr lang="en-GB" sz="1000" baseline="0" dirty="0"/>
                  <a:t>  G69  B140</a:t>
                </a:r>
                <a:endParaRPr lang="en-US" sz="1000" dirty="0"/>
              </a:p>
            </p:txBody>
          </p:sp>
        </p:grpSp>
        <p:grpSp>
          <p:nvGrpSpPr>
            <p:cNvPr id="78" name="Group 52"/>
            <p:cNvGrpSpPr/>
            <p:nvPr userDrawn="1"/>
          </p:nvGrpSpPr>
          <p:grpSpPr>
            <a:xfrm>
              <a:off x="-2982575" y="6022458"/>
              <a:ext cx="2863476" cy="307777"/>
              <a:chOff x="-2928990" y="696778"/>
              <a:chExt cx="2643206" cy="307777"/>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433591"/>
              <a:ext cx="2863476" cy="307777"/>
              <a:chOff x="-2928990" y="696778"/>
              <a:chExt cx="2643206" cy="307777"/>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6" r:id="rId4"/>
    <p:sldLayoutId id="2147483650" r:id="rId5"/>
    <p:sldLayoutId id="2147483652" r:id="rId6"/>
    <p:sldLayoutId id="2147483653" r:id="rId7"/>
    <p:sldLayoutId id="2147483654" r:id="rId8"/>
    <p:sldLayoutId id="2147483655" r:id="rId9"/>
    <p:sldLayoutId id="2147483660" r:id="rId10"/>
    <p:sldLayoutId id="2147483683" r:id="rId11"/>
    <p:sldLayoutId id="2147483684" r:id="rId12"/>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diagramLayout" Target="../diagrams/layout8.xml"/><Relationship Id="rId7" Type="http://schemas.openxmlformats.org/officeDocument/2006/relationships/image" Target="../media/image52.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diagramLayout" Target="../diagrams/layout9.xml"/><Relationship Id="rId7" Type="http://schemas.openxmlformats.org/officeDocument/2006/relationships/image" Target="../media/image54.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diagramLayout" Target="../diagrams/layout10.xml"/><Relationship Id="rId7" Type="http://schemas.openxmlformats.org/officeDocument/2006/relationships/image" Target="../media/image56.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9.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9.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95E5-FB39-4208-8403-FBEDD4E6EEDE}"/>
              </a:ext>
            </a:extLst>
          </p:cNvPr>
          <p:cNvSpPr>
            <a:spLocks noGrp="1"/>
          </p:cNvSpPr>
          <p:nvPr>
            <p:ph type="ctrTitle"/>
          </p:nvPr>
        </p:nvSpPr>
        <p:spPr>
          <a:xfrm>
            <a:off x="551385" y="1989964"/>
            <a:ext cx="5688631" cy="3599276"/>
          </a:xfrm>
        </p:spPr>
        <p:txBody>
          <a:bodyPr/>
          <a:lstStyle/>
          <a:p>
            <a:r>
              <a:rPr lang="en-GB" dirty="0"/>
              <a:t>Data Science and AI thematic review</a:t>
            </a:r>
            <a:endParaRPr lang="en-US" dirty="0"/>
          </a:p>
        </p:txBody>
      </p:sp>
      <p:sp>
        <p:nvSpPr>
          <p:cNvPr id="3" name="Subtitle 2">
            <a:extLst>
              <a:ext uri="{FF2B5EF4-FFF2-40B4-BE49-F238E27FC236}">
                <a16:creationId xmlns:a16="http://schemas.microsoft.com/office/drawing/2014/main" id="{D609DC80-80A4-482B-8D6A-841A22687327}"/>
              </a:ext>
            </a:extLst>
          </p:cNvPr>
          <p:cNvSpPr>
            <a:spLocks noGrp="1"/>
          </p:cNvSpPr>
          <p:nvPr>
            <p:ph type="subTitle" idx="1"/>
          </p:nvPr>
        </p:nvSpPr>
        <p:spPr>
          <a:xfrm>
            <a:off x="527257" y="4725144"/>
            <a:ext cx="5472607" cy="1007740"/>
          </a:xfrm>
        </p:spPr>
        <p:txBody>
          <a:bodyPr/>
          <a:lstStyle/>
          <a:p>
            <a:r>
              <a:rPr lang="en-GB" dirty="0"/>
              <a:t>Alan Marshall and David Gordon</a:t>
            </a:r>
            <a:endParaRPr lang="en-US" dirty="0"/>
          </a:p>
          <a:p>
            <a:endParaRPr lang="en-US" dirty="0"/>
          </a:p>
        </p:txBody>
      </p:sp>
    </p:spTree>
    <p:extLst>
      <p:ext uri="{BB962C8B-B14F-4D97-AF65-F5344CB8AC3E}">
        <p14:creationId xmlns:p14="http://schemas.microsoft.com/office/powerpoint/2010/main" val="242811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60" y="620011"/>
            <a:ext cx="9354259" cy="762464"/>
          </a:xfrm>
        </p:spPr>
        <p:txBody>
          <a:bodyPr/>
          <a:lstStyle/>
          <a:p>
            <a:r>
              <a:rPr lang="en-GB" dirty="0"/>
              <a:t>Published scope – announced December 2022</a:t>
            </a:r>
          </a:p>
        </p:txBody>
      </p:sp>
      <p:sp>
        <p:nvSpPr>
          <p:cNvPr id="3" name="Content Placeholder 2"/>
          <p:cNvSpPr>
            <a:spLocks noGrp="1"/>
          </p:cNvSpPr>
          <p:nvPr>
            <p:ph idx="1"/>
          </p:nvPr>
        </p:nvSpPr>
        <p:spPr>
          <a:xfrm>
            <a:off x="486160" y="1468076"/>
            <a:ext cx="11082448" cy="4856651"/>
          </a:xfrm>
        </p:spPr>
        <p:txBody>
          <a:bodyPr/>
          <a:lstStyle/>
          <a:p>
            <a:pPr marL="0" indent="0">
              <a:buNone/>
            </a:pPr>
            <a:r>
              <a:rPr lang="en-GB" sz="2133" b="1" dirty="0"/>
              <a:t>Data Science</a:t>
            </a:r>
          </a:p>
          <a:p>
            <a:pPr marL="0" indent="0">
              <a:buNone/>
            </a:pPr>
            <a:r>
              <a:rPr lang="en-GB" sz="2133" dirty="0"/>
              <a:t>Data science covers a range of techniques used to analyse and model large and diverse sources of data. This may include the use of complex modelling techniques, such as machine learning, across a range of programming platforms.</a:t>
            </a:r>
          </a:p>
          <a:p>
            <a:pPr marL="0" indent="0">
              <a:buNone/>
            </a:pPr>
            <a:r>
              <a:rPr lang="en-GB" sz="2133" dirty="0"/>
              <a:t>This exercise will gather information and case studies on the range of ways data science is developed and used by actuaries across different practice areas and work functions, both in and outside the UK. It will also seek to gather such information in wider fields and new domains.</a:t>
            </a:r>
          </a:p>
        </p:txBody>
      </p:sp>
    </p:spTree>
    <p:extLst>
      <p:ext uri="{BB962C8B-B14F-4D97-AF65-F5344CB8AC3E}">
        <p14:creationId xmlns:p14="http://schemas.microsoft.com/office/powerpoint/2010/main" val="78727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wrap="square" anchor="ctr">
            <a:normAutofit/>
          </a:bodyPr>
          <a:lstStyle/>
          <a:p>
            <a:r>
              <a:rPr lang="en-GB" dirty="0"/>
              <a:t>Review Scope and Approach</a:t>
            </a:r>
          </a:p>
        </p:txBody>
      </p:sp>
      <p:sp>
        <p:nvSpPr>
          <p:cNvPr id="4" name="Date Placeholder 3"/>
          <p:cNvSpPr>
            <a:spLocks noGrp="1"/>
          </p:cNvSpPr>
          <p:nvPr>
            <p:ph type="dt" sz="half" idx="10"/>
          </p:nvPr>
        </p:nvSpPr>
        <p:spPr>
          <a:xfrm>
            <a:off x="527053" y="6410326"/>
            <a:ext cx="2688167" cy="331788"/>
          </a:xfrm>
        </p:spPr>
        <p:txBody>
          <a:bodyPr wrap="square" anchor="t">
            <a:normAutofit/>
          </a:bodyPr>
          <a:lstStyle/>
          <a:p>
            <a:pPr>
              <a:spcAft>
                <a:spcPts val="600"/>
              </a:spcAft>
            </a:pPr>
            <a:fld id="{A72BB45F-77FA-44E0-BDD2-E8267DFB7E60}" type="datetime4">
              <a:rPr lang="en-GB" smtClean="0">
                <a:solidFill>
                  <a:srgbClr val="3F4548"/>
                </a:solidFill>
              </a:rPr>
              <a:pPr>
                <a:spcAft>
                  <a:spcPts val="600"/>
                </a:spcAft>
              </a:pPr>
              <a:t>14 March 2024</a:t>
            </a:fld>
            <a:endParaRPr lang="en-GB" dirty="0">
              <a:solidFill>
                <a:srgbClr val="3F4548"/>
              </a:solidFill>
            </a:endParaRPr>
          </a:p>
        </p:txBody>
      </p:sp>
      <p:sp>
        <p:nvSpPr>
          <p:cNvPr id="5" name="Slide Number Placeholder 4"/>
          <p:cNvSpPr>
            <a:spLocks noGrp="1"/>
          </p:cNvSpPr>
          <p:nvPr>
            <p:ph type="sldNum" sz="quarter" idx="12"/>
          </p:nvPr>
        </p:nvSpPr>
        <p:spPr>
          <a:xfrm>
            <a:off x="10801351" y="6402391"/>
            <a:ext cx="863600" cy="339725"/>
          </a:xfrm>
        </p:spPr>
        <p:txBody>
          <a:bodyPr wrap="square" anchor="t">
            <a:normAutofit/>
          </a:bodyPr>
          <a:lstStyle/>
          <a:p>
            <a:pPr>
              <a:spcAft>
                <a:spcPts val="600"/>
              </a:spcAft>
            </a:pPr>
            <a:fld id="{FE8DA6AF-1811-4E27-A96F-54109F1D0275}" type="slidenum">
              <a:rPr lang="en-GB" smtClean="0"/>
              <a:pPr>
                <a:spcAft>
                  <a:spcPts val="600"/>
                </a:spcAft>
              </a:pPr>
              <a:t>11</a:t>
            </a:fld>
            <a:endParaRPr lang="en-GB" dirty="0"/>
          </a:p>
        </p:txBody>
      </p:sp>
      <p:graphicFrame>
        <p:nvGraphicFramePr>
          <p:cNvPr id="10" name="Content Placeholder 5"/>
          <p:cNvGraphicFramePr>
            <a:graphicFrameLocks/>
          </p:cNvGraphicFramePr>
          <p:nvPr>
            <p:extLst>
              <p:ext uri="{D42A27DB-BD31-4B8C-83A1-F6EECF244321}">
                <p14:modId xmlns:p14="http://schemas.microsoft.com/office/powerpoint/2010/main" val="2969689075"/>
              </p:ext>
            </p:extLst>
          </p:nvPr>
        </p:nvGraphicFramePr>
        <p:xfrm>
          <a:off x="512613" y="1528803"/>
          <a:ext cx="10155388" cy="362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2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Report highlights</a:t>
            </a:r>
          </a:p>
        </p:txBody>
      </p:sp>
    </p:spTree>
    <p:extLst>
      <p:ext uri="{BB962C8B-B14F-4D97-AF65-F5344CB8AC3E}">
        <p14:creationId xmlns:p14="http://schemas.microsoft.com/office/powerpoint/2010/main" val="126568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wrap="square" anchor="ctr">
            <a:normAutofit/>
          </a:bodyPr>
          <a:lstStyle/>
          <a:p>
            <a:r>
              <a:rPr lang="en-GB" dirty="0"/>
              <a:t>Main Conclusions</a:t>
            </a:r>
          </a:p>
        </p:txBody>
      </p:sp>
      <p:sp>
        <p:nvSpPr>
          <p:cNvPr id="4" name="Date Placeholder 3"/>
          <p:cNvSpPr>
            <a:spLocks noGrp="1"/>
          </p:cNvSpPr>
          <p:nvPr>
            <p:ph type="dt" sz="half" idx="10"/>
          </p:nvPr>
        </p:nvSpPr>
        <p:spPr>
          <a:xfrm>
            <a:off x="527053" y="6410326"/>
            <a:ext cx="2688167" cy="331788"/>
          </a:xfrm>
        </p:spPr>
        <p:txBody>
          <a:bodyPr wrap="square" anchor="t">
            <a:normAutofit/>
          </a:bodyPr>
          <a:lstStyle/>
          <a:p>
            <a:pPr>
              <a:spcAft>
                <a:spcPts val="600"/>
              </a:spcAft>
            </a:pPr>
            <a:fld id="{E04BE29F-8D06-4984-A184-32267264A04E}" type="datetime4">
              <a:rPr lang="en-GB" smtClean="0">
                <a:solidFill>
                  <a:srgbClr val="3F4548"/>
                </a:solidFill>
              </a:rPr>
              <a:pPr>
                <a:spcAft>
                  <a:spcPts val="600"/>
                </a:spcAft>
              </a:pPr>
              <a:t>14 March 2024</a:t>
            </a:fld>
            <a:endParaRPr lang="en-GB" dirty="0">
              <a:solidFill>
                <a:srgbClr val="3F4548"/>
              </a:solidFill>
            </a:endParaRPr>
          </a:p>
        </p:txBody>
      </p:sp>
      <p:sp>
        <p:nvSpPr>
          <p:cNvPr id="5" name="Slide Number Placeholder 4"/>
          <p:cNvSpPr>
            <a:spLocks noGrp="1"/>
          </p:cNvSpPr>
          <p:nvPr>
            <p:ph type="sldNum" sz="quarter" idx="12"/>
          </p:nvPr>
        </p:nvSpPr>
        <p:spPr>
          <a:xfrm>
            <a:off x="10801351" y="6402391"/>
            <a:ext cx="863600" cy="339725"/>
          </a:xfrm>
        </p:spPr>
        <p:txBody>
          <a:bodyPr wrap="square" anchor="t">
            <a:normAutofit/>
          </a:bodyPr>
          <a:lstStyle/>
          <a:p>
            <a:pPr>
              <a:spcAft>
                <a:spcPts val="600"/>
              </a:spcAft>
            </a:pPr>
            <a:fld id="{FE8DA6AF-1811-4E27-A96F-54109F1D0275}" type="slidenum">
              <a:rPr lang="en-GB" smtClean="0"/>
              <a:pPr>
                <a:spcAft>
                  <a:spcPts val="600"/>
                </a:spcAft>
              </a:pPr>
              <a:t>13</a:t>
            </a:fld>
            <a:endParaRPr lang="en-GB" dirty="0"/>
          </a:p>
        </p:txBody>
      </p:sp>
      <p:graphicFrame>
        <p:nvGraphicFramePr>
          <p:cNvPr id="7" name="Content Placeholder 2">
            <a:extLst>
              <a:ext uri="{FF2B5EF4-FFF2-40B4-BE49-F238E27FC236}">
                <a16:creationId xmlns:a16="http://schemas.microsoft.com/office/drawing/2014/main" id="{1CA77BF9-BC07-04BE-4CEA-8BD651E610D0}"/>
              </a:ext>
            </a:extLst>
          </p:cNvPr>
          <p:cNvGraphicFramePr>
            <a:graphicFrameLocks noGrp="1"/>
          </p:cNvGraphicFramePr>
          <p:nvPr>
            <p:ph idx="1"/>
            <p:extLst>
              <p:ext uri="{D42A27DB-BD31-4B8C-83A1-F6EECF244321}">
                <p14:modId xmlns:p14="http://schemas.microsoft.com/office/powerpoint/2010/main" val="57858434"/>
              </p:ext>
            </p:extLst>
          </p:nvPr>
        </p:nvGraphicFramePr>
        <p:xfrm>
          <a:off x="630374" y="1629482"/>
          <a:ext cx="10952028" cy="3599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20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Case Studies</a:t>
            </a:r>
          </a:p>
        </p:txBody>
      </p:sp>
      <p:sp>
        <p:nvSpPr>
          <p:cNvPr id="5" name="Date Placeholder 4"/>
          <p:cNvSpPr>
            <a:spLocks noGrp="1"/>
          </p:cNvSpPr>
          <p:nvPr>
            <p:ph type="dt" sz="half" idx="10"/>
          </p:nvPr>
        </p:nvSpPr>
        <p:spPr>
          <a:xfrm>
            <a:off x="527054" y="6410325"/>
            <a:ext cx="2688166" cy="331788"/>
          </a:xfrm>
        </p:spPr>
        <p:txBody>
          <a:bodyPr wrap="square" anchor="t">
            <a:normAutofit/>
          </a:bodyPr>
          <a:lstStyle/>
          <a:p>
            <a:pPr>
              <a:spcAft>
                <a:spcPts val="600"/>
              </a:spcAft>
            </a:pPr>
            <a:fld id="{D61A727E-B859-494B-9C10-3BAA998F8E13}" type="datetime4">
              <a:rPr lang="en-GB" smtClean="0"/>
              <a:pPr>
                <a:spcAft>
                  <a:spcPts val="600"/>
                </a:spcAft>
              </a:pPr>
              <a:t>14 March 2024</a:t>
            </a:fld>
            <a:endParaRPr lang="en-GB" dirty="0"/>
          </a:p>
        </p:txBody>
      </p:sp>
      <p:sp>
        <p:nvSpPr>
          <p:cNvPr id="6" name="Slide Number Placeholder 5"/>
          <p:cNvSpPr>
            <a:spLocks noGrp="1"/>
          </p:cNvSpPr>
          <p:nvPr>
            <p:ph type="sldNum" sz="quarter" idx="12"/>
          </p:nvPr>
        </p:nvSpPr>
        <p:spPr>
          <a:xfrm>
            <a:off x="10801353" y="6402396"/>
            <a:ext cx="863600" cy="339725"/>
          </a:xfrm>
        </p:spPr>
        <p:txBody>
          <a:bodyPr wrap="square" anchor="t">
            <a:normAutofit/>
          </a:bodyPr>
          <a:lstStyle/>
          <a:p>
            <a:pPr>
              <a:spcAft>
                <a:spcPts val="600"/>
              </a:spcAft>
            </a:pPr>
            <a:fld id="{375E1C19-A04E-4390-A400-023E4FCB19F2}" type="slidenum">
              <a:rPr lang="en-GB" smtClean="0"/>
              <a:pPr>
                <a:spcAft>
                  <a:spcPts val="600"/>
                </a:spcAft>
              </a:pPr>
              <a:t>14</a:t>
            </a:fld>
            <a:endParaRPr lang="en-GB" dirty="0"/>
          </a:p>
        </p:txBody>
      </p:sp>
      <p:graphicFrame>
        <p:nvGraphicFramePr>
          <p:cNvPr id="3" name="Diagram 2">
            <a:extLst>
              <a:ext uri="{FF2B5EF4-FFF2-40B4-BE49-F238E27FC236}">
                <a16:creationId xmlns:a16="http://schemas.microsoft.com/office/drawing/2014/main" id="{9812D0AD-7AA3-F9DA-00E3-F51A6C4F39BE}"/>
              </a:ext>
            </a:extLst>
          </p:cNvPr>
          <p:cNvGraphicFramePr/>
          <p:nvPr>
            <p:extLst>
              <p:ext uri="{D42A27DB-BD31-4B8C-83A1-F6EECF244321}">
                <p14:modId xmlns:p14="http://schemas.microsoft.com/office/powerpoint/2010/main" val="2417333698"/>
              </p:ext>
            </p:extLst>
          </p:nvPr>
        </p:nvGraphicFramePr>
        <p:xfrm>
          <a:off x="527055" y="1412776"/>
          <a:ext cx="11055349"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44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AI standards and regulation developments</a:t>
            </a:r>
          </a:p>
        </p:txBody>
      </p:sp>
      <p:sp>
        <p:nvSpPr>
          <p:cNvPr id="3" name="Content Placeholder 2"/>
          <p:cNvSpPr>
            <a:spLocks noGrp="1"/>
          </p:cNvSpPr>
          <p:nvPr>
            <p:ph idx="1"/>
          </p:nvPr>
        </p:nvSpPr>
        <p:spPr>
          <a:xfrm>
            <a:off x="609600" y="1557338"/>
            <a:ext cx="2030016" cy="4640262"/>
          </a:xfrm>
        </p:spPr>
        <p:txBody>
          <a:bodyPr/>
          <a:lstStyle/>
          <a:p>
            <a:pPr marL="0" indent="0">
              <a:buNone/>
            </a:pPr>
            <a:r>
              <a:rPr lang="en-GB" sz="1800" b="1" dirty="0">
                <a:solidFill>
                  <a:schemeClr val="accent1"/>
                </a:solidFill>
              </a:rPr>
              <a:t>Where is stuff happening?</a:t>
            </a:r>
          </a:p>
          <a:p>
            <a:r>
              <a:rPr lang="en-GB" sz="1800" dirty="0"/>
              <a:t>UK</a:t>
            </a:r>
          </a:p>
          <a:p>
            <a:r>
              <a:rPr lang="en-GB" sz="1800" dirty="0"/>
              <a:t>EU</a:t>
            </a:r>
          </a:p>
          <a:p>
            <a:r>
              <a:rPr lang="en-GB" sz="1800" dirty="0"/>
              <a:t>China</a:t>
            </a:r>
          </a:p>
          <a:p>
            <a:r>
              <a:rPr lang="en-GB" sz="1800" dirty="0"/>
              <a:t>US</a:t>
            </a:r>
          </a:p>
          <a:p>
            <a:r>
              <a:rPr lang="en-GB" sz="1800" dirty="0"/>
              <a:t>Australia</a:t>
            </a:r>
          </a:p>
          <a:p>
            <a:r>
              <a:rPr lang="en-GB" sz="1800" dirty="0"/>
              <a:t>India</a:t>
            </a:r>
          </a:p>
          <a:p>
            <a:r>
              <a:rPr lang="en-GB" sz="1800" dirty="0"/>
              <a:t>Singapore</a:t>
            </a:r>
          </a:p>
          <a:p>
            <a:r>
              <a:rPr lang="en-GB" sz="1800" dirty="0"/>
              <a:t>Pretty much everywhere….</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dirty="0"/>
          </a:p>
        </p:txBody>
      </p:sp>
      <p:pic>
        <p:nvPicPr>
          <p:cNvPr id="11" name="Picture 10">
            <a:extLst>
              <a:ext uri="{FF2B5EF4-FFF2-40B4-BE49-F238E27FC236}">
                <a16:creationId xmlns:a16="http://schemas.microsoft.com/office/drawing/2014/main" id="{50D32DCA-1BF8-FAA5-C962-64237E04B4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1110" y="1340768"/>
            <a:ext cx="1872208" cy="239112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98B5AC7-3BD2-A31A-1822-379E79435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5644" y="1499525"/>
            <a:ext cx="3289304" cy="205186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DCE1F79A-7D80-70BD-F3D0-182789EB54B2}"/>
              </a:ext>
            </a:extLst>
          </p:cNvPr>
          <p:cNvSpPr txBox="1"/>
          <p:nvPr/>
        </p:nvSpPr>
        <p:spPr>
          <a:xfrm>
            <a:off x="5588939" y="3876663"/>
            <a:ext cx="1800199" cy="2015936"/>
          </a:xfrm>
          <a:prstGeom prst="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GB" sz="1600" b="1" i="0" u="none" strike="noStrike" baseline="0" dirty="0">
                <a:solidFill>
                  <a:schemeClr val="bg1"/>
                </a:solidFill>
                <a:latin typeface="Helvetica" panose="020B0604020202020204" pitchFamily="34" charset="0"/>
              </a:rPr>
              <a:t>Bipartisan Framework for U.S. AI Act</a:t>
            </a:r>
            <a:endParaRPr lang="en-GB" sz="1600" b="0" i="0" u="none" strike="noStrike" baseline="0" dirty="0">
              <a:solidFill>
                <a:schemeClr val="bg1"/>
              </a:solidFill>
              <a:latin typeface="Helvetica" panose="020B0604020202020204" pitchFamily="34" charset="0"/>
            </a:endParaRPr>
          </a:p>
          <a:p>
            <a:endParaRPr lang="en-GB" sz="1000" b="0" i="0" u="none" strike="noStrike" baseline="0" dirty="0">
              <a:solidFill>
                <a:schemeClr val="bg1"/>
              </a:solidFill>
              <a:latin typeface="Helvetica" panose="020B0604020202020204" pitchFamily="34" charset="0"/>
            </a:endParaRPr>
          </a:p>
          <a:p>
            <a:r>
              <a:rPr lang="en-GB" sz="1000" b="0" i="0" u="none" strike="noStrike" baseline="0" dirty="0">
                <a:solidFill>
                  <a:schemeClr val="bg1"/>
                </a:solidFill>
                <a:latin typeface="Helvetica" panose="020B0604020202020204" pitchFamily="34" charset="0"/>
              </a:rPr>
              <a:t>Senator Richard Blumenthal &amp; Senator Josh Hawley</a:t>
            </a:r>
          </a:p>
          <a:p>
            <a:endParaRPr lang="en-GB" sz="1100" b="0" i="0" u="none" strike="noStrike" baseline="0" dirty="0">
              <a:solidFill>
                <a:schemeClr val="bg1"/>
              </a:solidFill>
              <a:latin typeface="Helvetica" panose="020B0604020202020204" pitchFamily="34" charset="0"/>
            </a:endParaRPr>
          </a:p>
          <a:p>
            <a:r>
              <a:rPr lang="en-GB" sz="900" b="0" i="0" u="none" strike="noStrike" baseline="0" dirty="0">
                <a:solidFill>
                  <a:schemeClr val="bg1"/>
                </a:solidFill>
                <a:latin typeface="Helvetica" panose="020B0604020202020204" pitchFamily="34" charset="0"/>
              </a:rPr>
              <a:t>Chair and Ranking Member of the Subcommittee on Privacy, Technology, and the Law</a:t>
            </a:r>
          </a:p>
          <a:p>
            <a:r>
              <a:rPr lang="en-GB" sz="900" b="0" i="0" u="none" strike="noStrike" baseline="0" dirty="0">
                <a:solidFill>
                  <a:schemeClr val="bg1"/>
                </a:solidFill>
                <a:latin typeface="Helvetica" panose="020B0604020202020204" pitchFamily="34" charset="0"/>
              </a:rPr>
              <a:t> </a:t>
            </a:r>
            <a:endParaRPr lang="en-GB" dirty="0">
              <a:solidFill>
                <a:schemeClr val="bg1"/>
              </a:solidFill>
            </a:endParaRPr>
          </a:p>
        </p:txBody>
      </p:sp>
      <p:pic>
        <p:nvPicPr>
          <p:cNvPr id="17" name="Picture 16">
            <a:extLst>
              <a:ext uri="{FF2B5EF4-FFF2-40B4-BE49-F238E27FC236}">
                <a16:creationId xmlns:a16="http://schemas.microsoft.com/office/drawing/2014/main" id="{43A82467-A449-31D4-1DA0-FCE6860F64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0190" y="3156295"/>
            <a:ext cx="1934284" cy="2736304"/>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4A218DC6-3CA8-995C-5BCF-1644B79D6C96}"/>
              </a:ext>
            </a:extLst>
          </p:cNvPr>
          <p:cNvSpPr txBox="1"/>
          <p:nvPr/>
        </p:nvSpPr>
        <p:spPr>
          <a:xfrm>
            <a:off x="2639616" y="3874223"/>
            <a:ext cx="2448272" cy="20005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fontAlgn="base"/>
            <a:r>
              <a:rPr lang="en-GB" sz="1200" b="1" i="0" dirty="0">
                <a:solidFill>
                  <a:srgbClr val="4A4A4A"/>
                </a:solidFill>
                <a:effectLst/>
                <a:latin typeface="Source Sans Pro" panose="020B0503030403020204" pitchFamily="34" charset="0"/>
              </a:rPr>
              <a:t>MAS-led Industry Consortium Releases Toolkit for Responsible Use of AI in the Financial Sector</a:t>
            </a:r>
          </a:p>
          <a:p>
            <a:pPr algn="just" fontAlgn="base"/>
            <a:endParaRPr lang="en-GB" sz="1000" b="0" i="0" dirty="0">
              <a:solidFill>
                <a:srgbClr val="4A4A4A"/>
              </a:solidFill>
              <a:effectLst/>
              <a:latin typeface="Source Sans Pro" panose="020B0503030403020204" pitchFamily="34" charset="0"/>
            </a:endParaRPr>
          </a:p>
          <a:p>
            <a:pPr algn="just" fontAlgn="base"/>
            <a:r>
              <a:rPr lang="en-GB" sz="1000" b="0" i="0" dirty="0">
                <a:solidFill>
                  <a:srgbClr val="4A4A4A"/>
                </a:solidFill>
                <a:effectLst/>
                <a:latin typeface="Source Sans Pro" panose="020B0503030403020204" pitchFamily="34" charset="0"/>
              </a:rPr>
              <a:t>Singapore, 26 June 2023…The Monetary Authority of Singapore (MAS) announced today the release of an open-source toolkit to enable the responsible use of Artificial Intelligence (AI) in the financial industry. </a:t>
            </a:r>
          </a:p>
          <a:p>
            <a:endParaRPr lang="en-GB" dirty="0"/>
          </a:p>
        </p:txBody>
      </p:sp>
      <p:pic>
        <p:nvPicPr>
          <p:cNvPr id="1026" name="Picture 2">
            <a:extLst>
              <a:ext uri="{FF2B5EF4-FFF2-40B4-BE49-F238E27FC236}">
                <a16:creationId xmlns:a16="http://schemas.microsoft.com/office/drawing/2014/main" id="{5DC00FB5-B0AD-423D-538F-4C834FB3464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87618" y="1385287"/>
            <a:ext cx="2657475" cy="16383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AED0B82-B978-7E1B-E88B-0E31A799DCD0}"/>
              </a:ext>
            </a:extLst>
          </p:cNvPr>
          <p:cNvSpPr txBox="1">
            <a:spLocks/>
          </p:cNvSpPr>
          <p:nvPr/>
        </p:nvSpPr>
        <p:spPr bwMode="auto">
          <a:xfrm>
            <a:off x="609600" y="6060748"/>
            <a:ext cx="937483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900" kern="0" dirty="0"/>
              <a:t>Sources – European Union; Monetary Authority of Singapore; UK Government; US Senate Subcommittee on Privacy, Technology, and the Law; Australia’s National Science Agency</a:t>
            </a:r>
          </a:p>
        </p:txBody>
      </p:sp>
    </p:spTree>
    <p:extLst>
      <p:ext uri="{BB962C8B-B14F-4D97-AF65-F5344CB8AC3E}">
        <p14:creationId xmlns:p14="http://schemas.microsoft.com/office/powerpoint/2010/main" val="17535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 standards and regulation – common themes (bingo)</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dirty="0"/>
          </a:p>
        </p:txBody>
      </p:sp>
      <p:grpSp>
        <p:nvGrpSpPr>
          <p:cNvPr id="15" name="Group 14">
            <a:extLst>
              <a:ext uri="{FF2B5EF4-FFF2-40B4-BE49-F238E27FC236}">
                <a16:creationId xmlns:a16="http://schemas.microsoft.com/office/drawing/2014/main" id="{0BD6DC8E-2F2D-05C6-B971-06CDFF3C3C53}"/>
              </a:ext>
            </a:extLst>
          </p:cNvPr>
          <p:cNvGrpSpPr/>
          <p:nvPr/>
        </p:nvGrpSpPr>
        <p:grpSpPr>
          <a:xfrm>
            <a:off x="1415480" y="1700808"/>
            <a:ext cx="1889124" cy="1133475"/>
            <a:chOff x="2381" y="406135"/>
            <a:chExt cx="1889124" cy="1133475"/>
          </a:xfrm>
        </p:grpSpPr>
        <p:sp>
          <p:nvSpPr>
            <p:cNvPr id="16" name="Rectangle 15">
              <a:extLst>
                <a:ext uri="{FF2B5EF4-FFF2-40B4-BE49-F238E27FC236}">
                  <a16:creationId xmlns:a16="http://schemas.microsoft.com/office/drawing/2014/main" id="{45A3CC87-84FF-14FE-8531-14AB08DB6D8F}"/>
                </a:ext>
              </a:extLst>
            </p:cNvPr>
            <p:cNvSpPr/>
            <p:nvPr/>
          </p:nvSpPr>
          <p:spPr>
            <a:xfrm>
              <a:off x="2381" y="406135"/>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7" name="TextBox 16">
              <a:extLst>
                <a:ext uri="{FF2B5EF4-FFF2-40B4-BE49-F238E27FC236}">
                  <a16:creationId xmlns:a16="http://schemas.microsoft.com/office/drawing/2014/main" id="{16880B22-7A42-8A3C-CBE2-87538473D0A3}"/>
                </a:ext>
              </a:extLst>
            </p:cNvPr>
            <p:cNvSpPr txBox="1"/>
            <p:nvPr/>
          </p:nvSpPr>
          <p:spPr>
            <a:xfrm>
              <a:off x="2381" y="406135"/>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Transparency</a:t>
              </a:r>
            </a:p>
          </p:txBody>
        </p:sp>
      </p:grpSp>
      <p:grpSp>
        <p:nvGrpSpPr>
          <p:cNvPr id="18" name="Group 17">
            <a:extLst>
              <a:ext uri="{FF2B5EF4-FFF2-40B4-BE49-F238E27FC236}">
                <a16:creationId xmlns:a16="http://schemas.microsoft.com/office/drawing/2014/main" id="{8F899595-4744-4129-4BCF-F81C2AD2A8E8}"/>
              </a:ext>
            </a:extLst>
          </p:cNvPr>
          <p:cNvGrpSpPr/>
          <p:nvPr/>
        </p:nvGrpSpPr>
        <p:grpSpPr>
          <a:xfrm>
            <a:off x="3719736" y="1700808"/>
            <a:ext cx="1889124" cy="1133475"/>
            <a:chOff x="2080418" y="406135"/>
            <a:chExt cx="1889124" cy="1133475"/>
          </a:xfrm>
        </p:grpSpPr>
        <p:sp>
          <p:nvSpPr>
            <p:cNvPr id="19" name="Rectangle 18">
              <a:extLst>
                <a:ext uri="{FF2B5EF4-FFF2-40B4-BE49-F238E27FC236}">
                  <a16:creationId xmlns:a16="http://schemas.microsoft.com/office/drawing/2014/main" id="{358EA30B-A870-57F4-CB3E-0B3648BD3490}"/>
                </a:ext>
              </a:extLst>
            </p:cNvPr>
            <p:cNvSpPr/>
            <p:nvPr/>
          </p:nvSpPr>
          <p:spPr>
            <a:xfrm>
              <a:off x="2080418" y="406135"/>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20" name="TextBox 19">
              <a:extLst>
                <a:ext uri="{FF2B5EF4-FFF2-40B4-BE49-F238E27FC236}">
                  <a16:creationId xmlns:a16="http://schemas.microsoft.com/office/drawing/2014/main" id="{CDFFEE12-69B5-0D1F-30C3-6772499B494D}"/>
                </a:ext>
              </a:extLst>
            </p:cNvPr>
            <p:cNvSpPr txBox="1"/>
            <p:nvPr/>
          </p:nvSpPr>
          <p:spPr>
            <a:xfrm>
              <a:off x="2080418" y="406135"/>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Accountability</a:t>
              </a:r>
            </a:p>
          </p:txBody>
        </p:sp>
      </p:grpSp>
      <p:grpSp>
        <p:nvGrpSpPr>
          <p:cNvPr id="21" name="Group 20">
            <a:extLst>
              <a:ext uri="{FF2B5EF4-FFF2-40B4-BE49-F238E27FC236}">
                <a16:creationId xmlns:a16="http://schemas.microsoft.com/office/drawing/2014/main" id="{59F7ADB8-248D-A157-5C2D-234F5B8251BB}"/>
              </a:ext>
            </a:extLst>
          </p:cNvPr>
          <p:cNvGrpSpPr/>
          <p:nvPr/>
        </p:nvGrpSpPr>
        <p:grpSpPr>
          <a:xfrm>
            <a:off x="1415480" y="3009918"/>
            <a:ext cx="1889124" cy="1133475"/>
            <a:chOff x="2381" y="1728522"/>
            <a:chExt cx="1889124" cy="1133475"/>
          </a:xfrm>
        </p:grpSpPr>
        <p:sp>
          <p:nvSpPr>
            <p:cNvPr id="22" name="Rectangle 21">
              <a:extLst>
                <a:ext uri="{FF2B5EF4-FFF2-40B4-BE49-F238E27FC236}">
                  <a16:creationId xmlns:a16="http://schemas.microsoft.com/office/drawing/2014/main" id="{A7660E0F-86F7-A440-8247-979023275703}"/>
                </a:ext>
              </a:extLst>
            </p:cNvPr>
            <p:cNvSpPr/>
            <p:nvPr/>
          </p:nvSpPr>
          <p:spPr>
            <a:xfrm>
              <a:off x="2381" y="1728522"/>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23" name="TextBox 22">
              <a:extLst>
                <a:ext uri="{FF2B5EF4-FFF2-40B4-BE49-F238E27FC236}">
                  <a16:creationId xmlns:a16="http://schemas.microsoft.com/office/drawing/2014/main" id="{A31E25D6-CDAD-F1F6-5056-3C6F6D2C6E92}"/>
                </a:ext>
              </a:extLst>
            </p:cNvPr>
            <p:cNvSpPr txBox="1"/>
            <p:nvPr/>
          </p:nvSpPr>
          <p:spPr>
            <a:xfrm>
              <a:off x="2381" y="1728522"/>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Fairness</a:t>
              </a:r>
            </a:p>
          </p:txBody>
        </p:sp>
      </p:grpSp>
      <p:grpSp>
        <p:nvGrpSpPr>
          <p:cNvPr id="24" name="Group 23">
            <a:extLst>
              <a:ext uri="{FF2B5EF4-FFF2-40B4-BE49-F238E27FC236}">
                <a16:creationId xmlns:a16="http://schemas.microsoft.com/office/drawing/2014/main" id="{2E340F51-0531-563A-8260-AD2478633270}"/>
              </a:ext>
            </a:extLst>
          </p:cNvPr>
          <p:cNvGrpSpPr/>
          <p:nvPr/>
        </p:nvGrpSpPr>
        <p:grpSpPr>
          <a:xfrm>
            <a:off x="1415480" y="4301802"/>
            <a:ext cx="1889124" cy="1133475"/>
            <a:chOff x="2381" y="3050909"/>
            <a:chExt cx="1889124" cy="1133475"/>
          </a:xfrm>
        </p:grpSpPr>
        <p:sp>
          <p:nvSpPr>
            <p:cNvPr id="25" name="Rectangle 24">
              <a:extLst>
                <a:ext uri="{FF2B5EF4-FFF2-40B4-BE49-F238E27FC236}">
                  <a16:creationId xmlns:a16="http://schemas.microsoft.com/office/drawing/2014/main" id="{CFB4FEAB-41AA-3579-03B0-0FA90834F699}"/>
                </a:ext>
              </a:extLst>
            </p:cNvPr>
            <p:cNvSpPr/>
            <p:nvPr/>
          </p:nvSpPr>
          <p:spPr>
            <a:xfrm>
              <a:off x="2381" y="3050909"/>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26" name="TextBox 25">
              <a:extLst>
                <a:ext uri="{FF2B5EF4-FFF2-40B4-BE49-F238E27FC236}">
                  <a16:creationId xmlns:a16="http://schemas.microsoft.com/office/drawing/2014/main" id="{22CB6B57-EA64-90D9-FA2A-0B809B290D8C}"/>
                </a:ext>
              </a:extLst>
            </p:cNvPr>
            <p:cNvSpPr txBox="1"/>
            <p:nvPr/>
          </p:nvSpPr>
          <p:spPr>
            <a:xfrm>
              <a:off x="2381" y="3050909"/>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Reliability</a:t>
              </a:r>
            </a:p>
          </p:txBody>
        </p:sp>
      </p:grpSp>
      <p:grpSp>
        <p:nvGrpSpPr>
          <p:cNvPr id="27" name="Group 26">
            <a:extLst>
              <a:ext uri="{FF2B5EF4-FFF2-40B4-BE49-F238E27FC236}">
                <a16:creationId xmlns:a16="http://schemas.microsoft.com/office/drawing/2014/main" id="{533F4498-1DDD-F0A6-78CA-9BBB38CB1125}"/>
              </a:ext>
            </a:extLst>
          </p:cNvPr>
          <p:cNvGrpSpPr/>
          <p:nvPr/>
        </p:nvGrpSpPr>
        <p:grpSpPr>
          <a:xfrm>
            <a:off x="3719736" y="3009918"/>
            <a:ext cx="1889124" cy="1133475"/>
            <a:chOff x="2080418" y="1728522"/>
            <a:chExt cx="1889124" cy="1133475"/>
          </a:xfrm>
        </p:grpSpPr>
        <p:sp>
          <p:nvSpPr>
            <p:cNvPr id="28" name="Rectangle 27">
              <a:extLst>
                <a:ext uri="{FF2B5EF4-FFF2-40B4-BE49-F238E27FC236}">
                  <a16:creationId xmlns:a16="http://schemas.microsoft.com/office/drawing/2014/main" id="{B1642020-2AE1-6F9D-249B-9BEEB57D07CE}"/>
                </a:ext>
              </a:extLst>
            </p:cNvPr>
            <p:cNvSpPr/>
            <p:nvPr/>
          </p:nvSpPr>
          <p:spPr>
            <a:xfrm>
              <a:off x="2080418" y="1728522"/>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29" name="TextBox 28">
              <a:extLst>
                <a:ext uri="{FF2B5EF4-FFF2-40B4-BE49-F238E27FC236}">
                  <a16:creationId xmlns:a16="http://schemas.microsoft.com/office/drawing/2014/main" id="{F1B5C807-3632-0A07-6776-EC82A0B9D4AF}"/>
                </a:ext>
              </a:extLst>
            </p:cNvPr>
            <p:cNvSpPr txBox="1"/>
            <p:nvPr/>
          </p:nvSpPr>
          <p:spPr>
            <a:xfrm>
              <a:off x="2080418" y="1728522"/>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Governance</a:t>
              </a:r>
            </a:p>
          </p:txBody>
        </p:sp>
      </p:grpSp>
      <p:grpSp>
        <p:nvGrpSpPr>
          <p:cNvPr id="30" name="Group 29">
            <a:extLst>
              <a:ext uri="{FF2B5EF4-FFF2-40B4-BE49-F238E27FC236}">
                <a16:creationId xmlns:a16="http://schemas.microsoft.com/office/drawing/2014/main" id="{4388BF4A-4F2A-9451-A3A9-2F1DB3F8183E}"/>
              </a:ext>
            </a:extLst>
          </p:cNvPr>
          <p:cNvGrpSpPr/>
          <p:nvPr/>
        </p:nvGrpSpPr>
        <p:grpSpPr>
          <a:xfrm>
            <a:off x="3718087" y="4314441"/>
            <a:ext cx="1889124" cy="1133475"/>
            <a:chOff x="2080418" y="3050909"/>
            <a:chExt cx="1889124" cy="1133475"/>
          </a:xfrm>
        </p:grpSpPr>
        <p:sp>
          <p:nvSpPr>
            <p:cNvPr id="31" name="Rectangle 30">
              <a:extLst>
                <a:ext uri="{FF2B5EF4-FFF2-40B4-BE49-F238E27FC236}">
                  <a16:creationId xmlns:a16="http://schemas.microsoft.com/office/drawing/2014/main" id="{9E384C59-C148-C770-0E0C-95F912AF2BCB}"/>
                </a:ext>
              </a:extLst>
            </p:cNvPr>
            <p:cNvSpPr/>
            <p:nvPr/>
          </p:nvSpPr>
          <p:spPr>
            <a:xfrm>
              <a:off x="2080418" y="3050909"/>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32" name="TextBox 31">
              <a:extLst>
                <a:ext uri="{FF2B5EF4-FFF2-40B4-BE49-F238E27FC236}">
                  <a16:creationId xmlns:a16="http://schemas.microsoft.com/office/drawing/2014/main" id="{92915063-EBB5-BF9D-75ED-82AC338FDE96}"/>
                </a:ext>
              </a:extLst>
            </p:cNvPr>
            <p:cNvSpPr txBox="1"/>
            <p:nvPr/>
          </p:nvSpPr>
          <p:spPr>
            <a:xfrm>
              <a:off x="2080418" y="3050909"/>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Explainability</a:t>
              </a:r>
            </a:p>
          </p:txBody>
        </p:sp>
      </p:grpSp>
      <p:grpSp>
        <p:nvGrpSpPr>
          <p:cNvPr id="33" name="Group 32">
            <a:extLst>
              <a:ext uri="{FF2B5EF4-FFF2-40B4-BE49-F238E27FC236}">
                <a16:creationId xmlns:a16="http://schemas.microsoft.com/office/drawing/2014/main" id="{1236423A-A494-6A18-A182-01E4B043DBBD}"/>
              </a:ext>
            </a:extLst>
          </p:cNvPr>
          <p:cNvGrpSpPr/>
          <p:nvPr/>
        </p:nvGrpSpPr>
        <p:grpSpPr>
          <a:xfrm>
            <a:off x="5951984" y="1700807"/>
            <a:ext cx="1889124" cy="1133475"/>
            <a:chOff x="4158456" y="406135"/>
            <a:chExt cx="1889124" cy="1133475"/>
          </a:xfrm>
        </p:grpSpPr>
        <p:sp>
          <p:nvSpPr>
            <p:cNvPr id="34" name="Rectangle 33">
              <a:extLst>
                <a:ext uri="{FF2B5EF4-FFF2-40B4-BE49-F238E27FC236}">
                  <a16:creationId xmlns:a16="http://schemas.microsoft.com/office/drawing/2014/main" id="{F1298E89-157C-F7C3-32F3-3AE74E3C7971}"/>
                </a:ext>
              </a:extLst>
            </p:cNvPr>
            <p:cNvSpPr/>
            <p:nvPr/>
          </p:nvSpPr>
          <p:spPr>
            <a:xfrm>
              <a:off x="4158456" y="406135"/>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35" name="TextBox 34">
              <a:extLst>
                <a:ext uri="{FF2B5EF4-FFF2-40B4-BE49-F238E27FC236}">
                  <a16:creationId xmlns:a16="http://schemas.microsoft.com/office/drawing/2014/main" id="{D150488F-7EA3-497C-D69B-978B9AD8A85C}"/>
                </a:ext>
              </a:extLst>
            </p:cNvPr>
            <p:cNvSpPr txBox="1"/>
            <p:nvPr/>
          </p:nvSpPr>
          <p:spPr>
            <a:xfrm>
              <a:off x="4158456" y="406135"/>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Trustworthy</a:t>
              </a:r>
            </a:p>
          </p:txBody>
        </p:sp>
      </p:grpSp>
      <p:grpSp>
        <p:nvGrpSpPr>
          <p:cNvPr id="36" name="Group 35">
            <a:extLst>
              <a:ext uri="{FF2B5EF4-FFF2-40B4-BE49-F238E27FC236}">
                <a16:creationId xmlns:a16="http://schemas.microsoft.com/office/drawing/2014/main" id="{D920A5F6-5783-F3D9-9F00-5E1EF1514B5D}"/>
              </a:ext>
            </a:extLst>
          </p:cNvPr>
          <p:cNvGrpSpPr/>
          <p:nvPr/>
        </p:nvGrpSpPr>
        <p:grpSpPr>
          <a:xfrm>
            <a:off x="8216005" y="1698310"/>
            <a:ext cx="1889124" cy="1133475"/>
            <a:chOff x="6236493" y="406135"/>
            <a:chExt cx="1889124" cy="1133475"/>
          </a:xfrm>
        </p:grpSpPr>
        <p:sp>
          <p:nvSpPr>
            <p:cNvPr id="37" name="Rectangle 36">
              <a:extLst>
                <a:ext uri="{FF2B5EF4-FFF2-40B4-BE49-F238E27FC236}">
                  <a16:creationId xmlns:a16="http://schemas.microsoft.com/office/drawing/2014/main" id="{531BCF7A-F855-DA9A-29FB-C1E838444BCB}"/>
                </a:ext>
              </a:extLst>
            </p:cNvPr>
            <p:cNvSpPr/>
            <p:nvPr/>
          </p:nvSpPr>
          <p:spPr>
            <a:xfrm>
              <a:off x="6236493" y="406135"/>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38" name="TextBox 37">
              <a:extLst>
                <a:ext uri="{FF2B5EF4-FFF2-40B4-BE49-F238E27FC236}">
                  <a16:creationId xmlns:a16="http://schemas.microsoft.com/office/drawing/2014/main" id="{2A6F22F3-4FFE-CF2A-1D27-9E9FA234533E}"/>
                </a:ext>
              </a:extLst>
            </p:cNvPr>
            <p:cNvSpPr txBox="1"/>
            <p:nvPr/>
          </p:nvSpPr>
          <p:spPr>
            <a:xfrm>
              <a:off x="6236493" y="406135"/>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Ethics</a:t>
              </a:r>
            </a:p>
          </p:txBody>
        </p:sp>
      </p:grpSp>
      <p:grpSp>
        <p:nvGrpSpPr>
          <p:cNvPr id="39" name="Group 38">
            <a:extLst>
              <a:ext uri="{FF2B5EF4-FFF2-40B4-BE49-F238E27FC236}">
                <a16:creationId xmlns:a16="http://schemas.microsoft.com/office/drawing/2014/main" id="{F078FE8A-B227-A54C-E5B9-31FB1B541D10}"/>
              </a:ext>
            </a:extLst>
          </p:cNvPr>
          <p:cNvGrpSpPr/>
          <p:nvPr/>
        </p:nvGrpSpPr>
        <p:grpSpPr>
          <a:xfrm>
            <a:off x="5951984" y="3015379"/>
            <a:ext cx="1889124" cy="1133475"/>
            <a:chOff x="4158456" y="1728522"/>
            <a:chExt cx="1889124" cy="1133475"/>
          </a:xfrm>
        </p:grpSpPr>
        <p:sp>
          <p:nvSpPr>
            <p:cNvPr id="40" name="Rectangle 39">
              <a:extLst>
                <a:ext uri="{FF2B5EF4-FFF2-40B4-BE49-F238E27FC236}">
                  <a16:creationId xmlns:a16="http://schemas.microsoft.com/office/drawing/2014/main" id="{FFAC671F-6A0D-5D67-22F1-DCFAE914E723}"/>
                </a:ext>
              </a:extLst>
            </p:cNvPr>
            <p:cNvSpPr/>
            <p:nvPr/>
          </p:nvSpPr>
          <p:spPr>
            <a:xfrm>
              <a:off x="4158456" y="1728522"/>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41" name="TextBox 40">
              <a:extLst>
                <a:ext uri="{FF2B5EF4-FFF2-40B4-BE49-F238E27FC236}">
                  <a16:creationId xmlns:a16="http://schemas.microsoft.com/office/drawing/2014/main" id="{E877A205-2929-A92C-8F92-92DA370901F2}"/>
                </a:ext>
              </a:extLst>
            </p:cNvPr>
            <p:cNvSpPr txBox="1"/>
            <p:nvPr/>
          </p:nvSpPr>
          <p:spPr>
            <a:xfrm>
              <a:off x="4158456" y="1728522"/>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Interpretability</a:t>
              </a:r>
            </a:p>
          </p:txBody>
        </p:sp>
      </p:grpSp>
      <p:grpSp>
        <p:nvGrpSpPr>
          <p:cNvPr id="42" name="Group 41">
            <a:extLst>
              <a:ext uri="{FF2B5EF4-FFF2-40B4-BE49-F238E27FC236}">
                <a16:creationId xmlns:a16="http://schemas.microsoft.com/office/drawing/2014/main" id="{4F69CEE9-3DA1-82EA-3587-5225700F546D}"/>
              </a:ext>
            </a:extLst>
          </p:cNvPr>
          <p:cNvGrpSpPr/>
          <p:nvPr/>
        </p:nvGrpSpPr>
        <p:grpSpPr>
          <a:xfrm>
            <a:off x="8216005" y="3015379"/>
            <a:ext cx="1889124" cy="1133475"/>
            <a:chOff x="6236493" y="1728522"/>
            <a:chExt cx="1889124" cy="1133475"/>
          </a:xfrm>
        </p:grpSpPr>
        <p:sp>
          <p:nvSpPr>
            <p:cNvPr id="43" name="Rectangle 42">
              <a:extLst>
                <a:ext uri="{FF2B5EF4-FFF2-40B4-BE49-F238E27FC236}">
                  <a16:creationId xmlns:a16="http://schemas.microsoft.com/office/drawing/2014/main" id="{78B9C618-9C72-CE3C-39CB-B34A8069CD5A}"/>
                </a:ext>
              </a:extLst>
            </p:cNvPr>
            <p:cNvSpPr/>
            <p:nvPr/>
          </p:nvSpPr>
          <p:spPr>
            <a:xfrm>
              <a:off x="6236493" y="1728522"/>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44" name="TextBox 43">
              <a:extLst>
                <a:ext uri="{FF2B5EF4-FFF2-40B4-BE49-F238E27FC236}">
                  <a16:creationId xmlns:a16="http://schemas.microsoft.com/office/drawing/2014/main" id="{5BA983F8-17E2-B061-1C68-0BEE978CFC7B}"/>
                </a:ext>
              </a:extLst>
            </p:cNvPr>
            <p:cNvSpPr txBox="1"/>
            <p:nvPr/>
          </p:nvSpPr>
          <p:spPr>
            <a:xfrm>
              <a:off x="6236493" y="1728522"/>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Responsibility</a:t>
              </a:r>
            </a:p>
          </p:txBody>
        </p:sp>
      </p:grpSp>
      <p:grpSp>
        <p:nvGrpSpPr>
          <p:cNvPr id="45" name="Group 44">
            <a:extLst>
              <a:ext uri="{FF2B5EF4-FFF2-40B4-BE49-F238E27FC236}">
                <a16:creationId xmlns:a16="http://schemas.microsoft.com/office/drawing/2014/main" id="{2DCC437C-8DEC-9128-A283-3B3292A29B84}"/>
              </a:ext>
            </a:extLst>
          </p:cNvPr>
          <p:cNvGrpSpPr/>
          <p:nvPr/>
        </p:nvGrpSpPr>
        <p:grpSpPr>
          <a:xfrm>
            <a:off x="5951984" y="4314440"/>
            <a:ext cx="1889124" cy="1133475"/>
            <a:chOff x="4158456" y="3050909"/>
            <a:chExt cx="1889124" cy="1133475"/>
          </a:xfrm>
        </p:grpSpPr>
        <p:sp>
          <p:nvSpPr>
            <p:cNvPr id="46" name="Rectangle 45">
              <a:extLst>
                <a:ext uri="{FF2B5EF4-FFF2-40B4-BE49-F238E27FC236}">
                  <a16:creationId xmlns:a16="http://schemas.microsoft.com/office/drawing/2014/main" id="{D64199EA-A675-D5E8-69EB-0E7AF90ABDE2}"/>
                </a:ext>
              </a:extLst>
            </p:cNvPr>
            <p:cNvSpPr/>
            <p:nvPr/>
          </p:nvSpPr>
          <p:spPr>
            <a:xfrm>
              <a:off x="4158456" y="3050909"/>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47" name="TextBox 46">
              <a:extLst>
                <a:ext uri="{FF2B5EF4-FFF2-40B4-BE49-F238E27FC236}">
                  <a16:creationId xmlns:a16="http://schemas.microsoft.com/office/drawing/2014/main" id="{4F687EE9-1FD1-471F-6578-6D1E602F2335}"/>
                </a:ext>
              </a:extLst>
            </p:cNvPr>
            <p:cNvSpPr txBox="1"/>
            <p:nvPr/>
          </p:nvSpPr>
          <p:spPr>
            <a:xfrm>
              <a:off x="4158456" y="3050909"/>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Safety</a:t>
              </a:r>
            </a:p>
          </p:txBody>
        </p:sp>
      </p:grpSp>
      <p:grpSp>
        <p:nvGrpSpPr>
          <p:cNvPr id="51" name="Group 50">
            <a:extLst>
              <a:ext uri="{FF2B5EF4-FFF2-40B4-BE49-F238E27FC236}">
                <a16:creationId xmlns:a16="http://schemas.microsoft.com/office/drawing/2014/main" id="{A041310F-C718-02D3-66E2-A78237CE0606}"/>
              </a:ext>
            </a:extLst>
          </p:cNvPr>
          <p:cNvGrpSpPr/>
          <p:nvPr/>
        </p:nvGrpSpPr>
        <p:grpSpPr>
          <a:xfrm>
            <a:off x="8196139" y="4332448"/>
            <a:ext cx="1889124" cy="1133475"/>
            <a:chOff x="6236493" y="3050909"/>
            <a:chExt cx="1889124" cy="1133475"/>
          </a:xfrm>
        </p:grpSpPr>
        <p:sp>
          <p:nvSpPr>
            <p:cNvPr id="52" name="Rectangle 51">
              <a:extLst>
                <a:ext uri="{FF2B5EF4-FFF2-40B4-BE49-F238E27FC236}">
                  <a16:creationId xmlns:a16="http://schemas.microsoft.com/office/drawing/2014/main" id="{0734BE7F-F251-8DED-1F8F-3F1AF0D70BB4}"/>
                </a:ext>
              </a:extLst>
            </p:cNvPr>
            <p:cNvSpPr/>
            <p:nvPr/>
          </p:nvSpPr>
          <p:spPr>
            <a:xfrm>
              <a:off x="6236493" y="3050909"/>
              <a:ext cx="1889124" cy="113347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53" name="TextBox 52">
              <a:extLst>
                <a:ext uri="{FF2B5EF4-FFF2-40B4-BE49-F238E27FC236}">
                  <a16:creationId xmlns:a16="http://schemas.microsoft.com/office/drawing/2014/main" id="{3AA5BA8E-7750-876A-1A2C-DACC8287A776}"/>
                </a:ext>
              </a:extLst>
            </p:cNvPr>
            <p:cNvSpPr txBox="1"/>
            <p:nvPr/>
          </p:nvSpPr>
          <p:spPr>
            <a:xfrm>
              <a:off x="6236493" y="3050909"/>
              <a:ext cx="1889124" cy="1133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Bias</a:t>
              </a:r>
            </a:p>
          </p:txBody>
        </p:sp>
      </p:grpSp>
    </p:spTree>
    <p:extLst>
      <p:ext uri="{BB962C8B-B14F-4D97-AF65-F5344CB8AC3E}">
        <p14:creationId xmlns:p14="http://schemas.microsoft.com/office/powerpoint/2010/main" val="309740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key themes</a:t>
            </a:r>
          </a:p>
        </p:txBody>
      </p:sp>
      <p:sp>
        <p:nvSpPr>
          <p:cNvPr id="3" name="Content Placeholder 2"/>
          <p:cNvSpPr>
            <a:spLocks noGrp="1"/>
          </p:cNvSpPr>
          <p:nvPr>
            <p:ph idx="1"/>
          </p:nvPr>
        </p:nvSpPr>
        <p:spPr>
          <a:xfrm>
            <a:off x="609600" y="1557338"/>
            <a:ext cx="3686200" cy="4640262"/>
          </a:xfrm>
        </p:spPr>
        <p:txBody>
          <a:bodyPr/>
          <a:lstStyle/>
          <a:p>
            <a:pPr marL="0" indent="0">
              <a:buNone/>
            </a:pPr>
            <a:r>
              <a:rPr lang="en-GB" sz="1800" b="1" dirty="0">
                <a:solidFill>
                  <a:schemeClr val="accent1"/>
                </a:solidFill>
              </a:rPr>
              <a:t>Trustworthy</a:t>
            </a:r>
          </a:p>
          <a:p>
            <a:r>
              <a:rPr lang="en-GB" sz="1800" dirty="0"/>
              <a:t>Human-like quality!</a:t>
            </a:r>
          </a:p>
          <a:p>
            <a:r>
              <a:rPr lang="en-GB" sz="1800" dirty="0"/>
              <a:t>How to earn trust</a:t>
            </a:r>
          </a:p>
          <a:p>
            <a:r>
              <a:rPr lang="en-GB" sz="1800" dirty="0"/>
              <a:t>Public, political, regulatory</a:t>
            </a:r>
          </a:p>
          <a:p>
            <a:pPr marL="0" indent="0">
              <a:buNone/>
            </a:pPr>
            <a:endParaRPr lang="en-GB" sz="1800" b="1" dirty="0">
              <a:solidFill>
                <a:schemeClr val="accent1"/>
              </a:solidFill>
            </a:endParaRPr>
          </a:p>
          <a:p>
            <a:pPr marL="0" indent="0">
              <a:buNone/>
            </a:pPr>
            <a:endParaRPr lang="en-GB" sz="1800" b="1" dirty="0">
              <a:solidFill>
                <a:schemeClr val="accent1"/>
              </a:solidFill>
            </a:endParaRPr>
          </a:p>
          <a:p>
            <a:pPr marL="0" indent="0">
              <a:buNone/>
            </a:pPr>
            <a:r>
              <a:rPr lang="en-GB" sz="1800" b="1" dirty="0">
                <a:solidFill>
                  <a:schemeClr val="accent1"/>
                </a:solidFill>
              </a:rPr>
              <a:t>Fairness</a:t>
            </a:r>
          </a:p>
          <a:p>
            <a:r>
              <a:rPr lang="en-GB" sz="1800" dirty="0"/>
              <a:t>Difficult to define</a:t>
            </a:r>
          </a:p>
          <a:p>
            <a:r>
              <a:rPr lang="en-GB" sz="1800" dirty="0"/>
              <a:t>Fair to whom?</a:t>
            </a:r>
          </a:p>
          <a:p>
            <a:r>
              <a:rPr lang="en-GB" sz="1800" dirty="0"/>
              <a:t>How to assess and measure</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dirty="0"/>
          </a:p>
        </p:txBody>
      </p:sp>
      <p:sp>
        <p:nvSpPr>
          <p:cNvPr id="6" name="Content Placeholder 2">
            <a:extLst>
              <a:ext uri="{FF2B5EF4-FFF2-40B4-BE49-F238E27FC236}">
                <a16:creationId xmlns:a16="http://schemas.microsoft.com/office/drawing/2014/main" id="{F493A2B9-4711-1F22-755A-94DBCB3F66D4}"/>
              </a:ext>
            </a:extLst>
          </p:cNvPr>
          <p:cNvSpPr txBox="1">
            <a:spLocks/>
          </p:cNvSpPr>
          <p:nvPr/>
        </p:nvSpPr>
        <p:spPr bwMode="auto">
          <a:xfrm>
            <a:off x="5591944" y="1557338"/>
            <a:ext cx="3686200"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800" b="1" kern="0" dirty="0">
                <a:solidFill>
                  <a:schemeClr val="accent1"/>
                </a:solidFill>
              </a:rPr>
              <a:t>Bias</a:t>
            </a:r>
          </a:p>
          <a:p>
            <a:r>
              <a:rPr lang="en-GB" sz="1800" kern="0" dirty="0"/>
              <a:t>What’s the history of the data?</a:t>
            </a:r>
          </a:p>
          <a:p>
            <a:r>
              <a:rPr lang="en-GB" sz="1800" kern="0" dirty="0"/>
              <a:t>How to check and rectify</a:t>
            </a:r>
          </a:p>
          <a:p>
            <a:r>
              <a:rPr lang="en-GB" sz="1800" kern="0" dirty="0"/>
              <a:t>Risk of indirect discrimination</a:t>
            </a:r>
          </a:p>
          <a:p>
            <a:pPr marL="0" indent="0">
              <a:buFontTx/>
              <a:buNone/>
            </a:pPr>
            <a:endParaRPr lang="en-GB" sz="1800" b="1" kern="0" dirty="0">
              <a:solidFill>
                <a:schemeClr val="accent1"/>
              </a:solidFill>
            </a:endParaRPr>
          </a:p>
          <a:p>
            <a:pPr marL="0" indent="0">
              <a:buFontTx/>
              <a:buNone/>
            </a:pPr>
            <a:endParaRPr lang="en-GB" sz="1800" b="1" kern="0" dirty="0">
              <a:solidFill>
                <a:schemeClr val="accent1"/>
              </a:solidFill>
            </a:endParaRPr>
          </a:p>
          <a:p>
            <a:pPr marL="0" indent="0">
              <a:buFontTx/>
              <a:buNone/>
            </a:pPr>
            <a:r>
              <a:rPr lang="en-GB" sz="1800" b="1" kern="0" dirty="0">
                <a:solidFill>
                  <a:schemeClr val="accent1"/>
                </a:solidFill>
              </a:rPr>
              <a:t>Responsibility</a:t>
            </a:r>
          </a:p>
          <a:p>
            <a:r>
              <a:rPr lang="en-GB" sz="1800" kern="0" dirty="0"/>
              <a:t>Who owns the underlying data?</a:t>
            </a:r>
          </a:p>
          <a:p>
            <a:r>
              <a:rPr lang="en-GB" sz="1800" kern="0" dirty="0"/>
              <a:t>Who owns the output?</a:t>
            </a:r>
          </a:p>
          <a:p>
            <a:r>
              <a:rPr lang="en-GB" sz="1800" kern="0" dirty="0"/>
              <a:t>When things go wrong</a:t>
            </a:r>
          </a:p>
          <a:p>
            <a:pPr marL="0" indent="0">
              <a:buNone/>
            </a:pPr>
            <a:endParaRPr lang="en-GB" sz="1800" kern="0" dirty="0"/>
          </a:p>
        </p:txBody>
      </p:sp>
    </p:spTree>
    <p:extLst>
      <p:ext uri="{BB962C8B-B14F-4D97-AF65-F5344CB8AC3E}">
        <p14:creationId xmlns:p14="http://schemas.microsoft.com/office/powerpoint/2010/main" val="368102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3 – AI and data science actuarial standards and guidance</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BC1242CF-12C1-4411-B532-E91306108269}" type="datetime4">
              <a:rPr lang="en-GB" smtClean="0">
                <a:solidFill>
                  <a:srgbClr val="3F4548"/>
                </a:solidFill>
              </a:rPr>
              <a:pPr>
                <a:spcAft>
                  <a:spcPts val="600"/>
                </a:spcAft>
              </a:pPr>
              <a:t>14 March 2024</a:t>
            </a:fld>
            <a:endParaRPr lang="en-GB" dirty="0">
              <a:solidFill>
                <a:srgbClr val="3F4548"/>
              </a:solidFill>
            </a:endParaRPr>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18</a:t>
            </a:fld>
            <a:endParaRPr lang="en-GB" dirty="0"/>
          </a:p>
        </p:txBody>
      </p:sp>
      <p:graphicFrame>
        <p:nvGraphicFramePr>
          <p:cNvPr id="7" name="Content Placeholder 2">
            <a:extLst>
              <a:ext uri="{FF2B5EF4-FFF2-40B4-BE49-F238E27FC236}">
                <a16:creationId xmlns:a16="http://schemas.microsoft.com/office/drawing/2014/main" id="{10649B4F-09A9-CF1B-9B57-AF4964B84B10}"/>
              </a:ext>
            </a:extLst>
          </p:cNvPr>
          <p:cNvGraphicFramePr>
            <a:graphicFrameLocks noGrp="1"/>
          </p:cNvGraphicFramePr>
          <p:nvPr>
            <p:ph idx="1"/>
            <p:extLst>
              <p:ext uri="{D42A27DB-BD31-4B8C-83A1-F6EECF244321}">
                <p14:modId xmlns:p14="http://schemas.microsoft.com/office/powerpoint/2010/main" val="331073465"/>
              </p:ext>
            </p:extLst>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86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Rapidly changing environment</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14 March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19</a:t>
            </a:fld>
            <a:endParaRPr lang="en-GB" dirty="0"/>
          </a:p>
        </p:txBody>
      </p:sp>
      <p:graphicFrame>
        <p:nvGraphicFramePr>
          <p:cNvPr id="4" name="Diagram 3">
            <a:extLst>
              <a:ext uri="{FF2B5EF4-FFF2-40B4-BE49-F238E27FC236}">
                <a16:creationId xmlns:a16="http://schemas.microsoft.com/office/drawing/2014/main" id="{81B01D16-77E6-DA88-6026-1DB123BE8B70}"/>
              </a:ext>
            </a:extLst>
          </p:cNvPr>
          <p:cNvGraphicFramePr/>
          <p:nvPr>
            <p:extLst>
              <p:ext uri="{D42A27DB-BD31-4B8C-83A1-F6EECF244321}">
                <p14:modId xmlns:p14="http://schemas.microsoft.com/office/powerpoint/2010/main" val="2668010189"/>
              </p:ext>
            </p:extLst>
          </p:nvPr>
        </p:nvGraphicFramePr>
        <p:xfrm>
          <a:off x="911424" y="1484784"/>
          <a:ext cx="7776864" cy="4715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Globe outline">
            <a:extLst>
              <a:ext uri="{FF2B5EF4-FFF2-40B4-BE49-F238E27FC236}">
                <a16:creationId xmlns:a16="http://schemas.microsoft.com/office/drawing/2014/main" id="{42AE92C6-72AB-BD95-AD09-487AF423E9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6320" y="519113"/>
            <a:ext cx="914400" cy="914400"/>
          </a:xfrm>
          <a:prstGeom prst="rect">
            <a:avLst/>
          </a:prstGeom>
        </p:spPr>
      </p:pic>
    </p:spTree>
    <p:extLst>
      <p:ext uri="{BB962C8B-B14F-4D97-AF65-F5344CB8AC3E}">
        <p14:creationId xmlns:p14="http://schemas.microsoft.com/office/powerpoint/2010/main" val="83290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Hello and Welcome! What we’ll cover today….</a:t>
            </a:r>
          </a:p>
        </p:txBody>
      </p:sp>
      <p:sp>
        <p:nvSpPr>
          <p:cNvPr id="6" name="Content Placeholder 2">
            <a:extLst>
              <a:ext uri="{FF2B5EF4-FFF2-40B4-BE49-F238E27FC236}">
                <a16:creationId xmlns:a16="http://schemas.microsoft.com/office/drawing/2014/main" id="{85FB6D19-76EC-B2BD-379D-1294059A4EE0}"/>
              </a:ext>
            </a:extLst>
          </p:cNvPr>
          <p:cNvSpPr>
            <a:spLocks noGrp="1"/>
          </p:cNvSpPr>
          <p:nvPr>
            <p:ph idx="1"/>
          </p:nvPr>
        </p:nvSpPr>
        <p:spPr>
          <a:xfrm>
            <a:off x="623392" y="1688901"/>
            <a:ext cx="6336704" cy="3972347"/>
          </a:xfrm>
        </p:spPr>
        <p:txBody>
          <a:bodyPr wrap="square" anchor="t">
            <a:normAutofit/>
          </a:bodyPr>
          <a:lstStyle/>
          <a:p>
            <a:r>
              <a:rPr lang="en-GB" dirty="0"/>
              <a:t>Thematic Review Programme</a:t>
            </a:r>
          </a:p>
          <a:p>
            <a:r>
              <a:rPr lang="en-GB" dirty="0"/>
              <a:t>Future topics preview</a:t>
            </a:r>
          </a:p>
          <a:p>
            <a:r>
              <a:rPr lang="en-GB" dirty="0"/>
              <a:t>Data Science and AI - scope and approach</a:t>
            </a:r>
          </a:p>
          <a:p>
            <a:r>
              <a:rPr lang="en-GB" dirty="0"/>
              <a:t>Data Science and AI - report highlights</a:t>
            </a:r>
          </a:p>
          <a:p>
            <a:r>
              <a:rPr lang="en-GB" dirty="0"/>
              <a:t>Questions (please use Q&amp;A button)</a:t>
            </a:r>
          </a:p>
          <a:p>
            <a:r>
              <a:rPr lang="en-GB" dirty="0"/>
              <a:t>Polls – no right/wrong answers!</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dirty="0"/>
          </a:p>
        </p:txBody>
      </p:sp>
      <p:pic>
        <p:nvPicPr>
          <p:cNvPr id="3" name="Picture 2">
            <a:extLst>
              <a:ext uri="{FF2B5EF4-FFF2-40B4-BE49-F238E27FC236}">
                <a16:creationId xmlns:a16="http://schemas.microsoft.com/office/drawing/2014/main" id="{EC46ED09-47C7-31CB-5DE4-E8CBEE19F8FC}"/>
              </a:ext>
            </a:extLst>
          </p:cNvPr>
          <p:cNvPicPr>
            <a:picLocks noChangeAspect="1"/>
          </p:cNvPicPr>
          <p:nvPr/>
        </p:nvPicPr>
        <p:blipFill>
          <a:blip r:embed="rId3"/>
          <a:stretch>
            <a:fillRect/>
          </a:stretch>
        </p:blipFill>
        <p:spPr>
          <a:xfrm>
            <a:off x="7176120" y="1772816"/>
            <a:ext cx="4152900" cy="2667000"/>
          </a:xfrm>
          <a:prstGeom prst="rect">
            <a:avLst/>
          </a:prstGeom>
        </p:spPr>
      </p:pic>
    </p:spTree>
    <p:extLst>
      <p:ext uri="{BB962C8B-B14F-4D97-AF65-F5344CB8AC3E}">
        <p14:creationId xmlns:p14="http://schemas.microsoft.com/office/powerpoint/2010/main" val="3104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007963"/>
          </a:xfrm>
        </p:spPr>
        <p:txBody>
          <a:bodyPr/>
          <a:lstStyle/>
          <a:p>
            <a:r>
              <a:rPr lang="en-GB" dirty="0"/>
              <a:t>Finding – Increasing involvement of actuaries</a:t>
            </a:r>
          </a:p>
        </p:txBody>
      </p:sp>
      <p:sp>
        <p:nvSpPr>
          <p:cNvPr id="3" name="Content Placeholder 2"/>
          <p:cNvSpPr>
            <a:spLocks noGrp="1"/>
          </p:cNvSpPr>
          <p:nvPr>
            <p:ph sz="half" idx="1"/>
          </p:nvPr>
        </p:nvSpPr>
        <p:spPr>
          <a:xfrm>
            <a:off x="527049" y="1412776"/>
            <a:ext cx="10944515" cy="4917003"/>
          </a:xfrm>
        </p:spPr>
        <p:txBody>
          <a:bodyPr/>
          <a:lstStyle/>
          <a:p>
            <a:pPr marL="0" indent="0" fontAlgn="t">
              <a:buClr>
                <a:srgbClr val="4096B8"/>
              </a:buClr>
              <a:buNone/>
            </a:pPr>
            <a:endParaRPr lang="en-GB" sz="1800" i="1" dirty="0"/>
          </a:p>
          <a:p>
            <a:pPr marL="0" indent="0" fontAlgn="t">
              <a:buClr>
                <a:srgbClr val="4096B8"/>
              </a:buClr>
              <a:buNone/>
            </a:pPr>
            <a:endParaRPr lang="en-GB" sz="1800" i="1" dirty="0"/>
          </a:p>
          <a:p>
            <a:pPr marL="0" indent="0">
              <a:buNone/>
            </a:pPr>
            <a:endParaRPr lang="en-GB" sz="1800" dirty="0"/>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14 March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20</a:t>
            </a:fld>
            <a:endParaRPr lang="en-GB" dirty="0"/>
          </a:p>
        </p:txBody>
      </p:sp>
      <p:graphicFrame>
        <p:nvGraphicFramePr>
          <p:cNvPr id="4" name="Diagram 3">
            <a:extLst>
              <a:ext uri="{FF2B5EF4-FFF2-40B4-BE49-F238E27FC236}">
                <a16:creationId xmlns:a16="http://schemas.microsoft.com/office/drawing/2014/main" id="{081E7099-7396-568B-2685-DAD68AAFA07F}"/>
              </a:ext>
            </a:extLst>
          </p:cNvPr>
          <p:cNvGraphicFramePr/>
          <p:nvPr>
            <p:extLst>
              <p:ext uri="{D42A27DB-BD31-4B8C-83A1-F6EECF244321}">
                <p14:modId xmlns:p14="http://schemas.microsoft.com/office/powerpoint/2010/main" val="3635360489"/>
              </p:ext>
            </p:extLst>
          </p:nvPr>
        </p:nvGraphicFramePr>
        <p:xfrm>
          <a:off x="1199456" y="1412776"/>
          <a:ext cx="7776864" cy="4803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14" descr="Business Growth outline">
            <a:extLst>
              <a:ext uri="{FF2B5EF4-FFF2-40B4-BE49-F238E27FC236}">
                <a16:creationId xmlns:a16="http://schemas.microsoft.com/office/drawing/2014/main" id="{F5F1D73A-CEAC-FBFA-441F-37477D6AA5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48721" y="528221"/>
            <a:ext cx="914400" cy="914400"/>
          </a:xfrm>
          <a:prstGeom prst="rect">
            <a:avLst/>
          </a:prstGeom>
        </p:spPr>
      </p:pic>
    </p:spTree>
    <p:extLst>
      <p:ext uri="{BB962C8B-B14F-4D97-AF65-F5344CB8AC3E}">
        <p14:creationId xmlns:p14="http://schemas.microsoft.com/office/powerpoint/2010/main" val="294129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Support for actuaries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14 March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21</a:t>
            </a:fld>
            <a:endParaRPr lang="en-GB" dirty="0"/>
          </a:p>
        </p:txBody>
      </p:sp>
      <p:graphicFrame>
        <p:nvGraphicFramePr>
          <p:cNvPr id="13" name="Diagram 12">
            <a:extLst>
              <a:ext uri="{FF2B5EF4-FFF2-40B4-BE49-F238E27FC236}">
                <a16:creationId xmlns:a16="http://schemas.microsoft.com/office/drawing/2014/main" id="{435B14F1-C17B-2B03-726A-13251B8F6F99}"/>
              </a:ext>
            </a:extLst>
          </p:cNvPr>
          <p:cNvGraphicFramePr/>
          <p:nvPr>
            <p:extLst>
              <p:ext uri="{D42A27DB-BD31-4B8C-83A1-F6EECF244321}">
                <p14:modId xmlns:p14="http://schemas.microsoft.com/office/powerpoint/2010/main" val="3852330597"/>
              </p:ext>
            </p:extLst>
          </p:nvPr>
        </p:nvGraphicFramePr>
        <p:xfrm>
          <a:off x="1007435" y="1476791"/>
          <a:ext cx="8544949" cy="470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9" descr="Customer review outline">
            <a:extLst>
              <a:ext uri="{FF2B5EF4-FFF2-40B4-BE49-F238E27FC236}">
                <a16:creationId xmlns:a16="http://schemas.microsoft.com/office/drawing/2014/main" id="{E7CD868E-45C6-9C27-C854-F53D551FC0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37984" y="519113"/>
            <a:ext cx="914400" cy="914400"/>
          </a:xfrm>
          <a:prstGeom prst="rect">
            <a:avLst/>
          </a:prstGeom>
        </p:spPr>
      </p:pic>
    </p:spTree>
    <p:extLst>
      <p:ext uri="{BB962C8B-B14F-4D97-AF65-F5344CB8AC3E}">
        <p14:creationId xmlns:p14="http://schemas.microsoft.com/office/powerpoint/2010/main" val="322992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007963"/>
          </a:xfrm>
        </p:spPr>
        <p:txBody>
          <a:bodyPr/>
          <a:lstStyle/>
          <a:p>
            <a:r>
              <a:rPr lang="en-GB" dirty="0"/>
              <a:t>Finding – Opportunities to collaborate</a:t>
            </a:r>
          </a:p>
        </p:txBody>
      </p:sp>
      <p:sp>
        <p:nvSpPr>
          <p:cNvPr id="3" name="Content Placeholder 2"/>
          <p:cNvSpPr>
            <a:spLocks noGrp="1"/>
          </p:cNvSpPr>
          <p:nvPr>
            <p:ph sz="half" idx="1"/>
          </p:nvPr>
        </p:nvSpPr>
        <p:spPr>
          <a:xfrm>
            <a:off x="527049" y="1567543"/>
            <a:ext cx="10944515" cy="4762236"/>
          </a:xfrm>
        </p:spPr>
        <p:txBody>
          <a:bodyPr/>
          <a:lstStyle/>
          <a:p>
            <a:pPr marL="0" indent="0" fontAlgn="t">
              <a:buClr>
                <a:srgbClr val="4096B8"/>
              </a:buClr>
              <a:buNone/>
            </a:pPr>
            <a:endParaRPr lang="en-GB" sz="1800" i="1" dirty="0"/>
          </a:p>
          <a:p>
            <a:pPr marL="0" indent="0">
              <a:buNone/>
            </a:pPr>
            <a:endParaRPr lang="en-GB" sz="1800" dirty="0"/>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14 March 2024</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22</a:t>
            </a:fld>
            <a:endParaRPr lang="en-GB" dirty="0"/>
          </a:p>
        </p:txBody>
      </p:sp>
      <p:graphicFrame>
        <p:nvGraphicFramePr>
          <p:cNvPr id="4" name="Diagram 3">
            <a:extLst>
              <a:ext uri="{FF2B5EF4-FFF2-40B4-BE49-F238E27FC236}">
                <a16:creationId xmlns:a16="http://schemas.microsoft.com/office/drawing/2014/main" id="{74963099-BF8B-C4D9-B2F6-A13A789791D4}"/>
              </a:ext>
            </a:extLst>
          </p:cNvPr>
          <p:cNvGraphicFramePr/>
          <p:nvPr>
            <p:extLst>
              <p:ext uri="{D42A27DB-BD31-4B8C-83A1-F6EECF244321}">
                <p14:modId xmlns:p14="http://schemas.microsoft.com/office/powerpoint/2010/main" val="1197012123"/>
              </p:ext>
            </p:extLst>
          </p:nvPr>
        </p:nvGraphicFramePr>
        <p:xfrm>
          <a:off x="911424" y="1412776"/>
          <a:ext cx="8544949"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8" descr="Cloud Computing outline">
            <a:extLst>
              <a:ext uri="{FF2B5EF4-FFF2-40B4-BE49-F238E27FC236}">
                <a16:creationId xmlns:a16="http://schemas.microsoft.com/office/drawing/2014/main" id="{494BF24A-67EE-761D-1017-619E5E7256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14641" y="572597"/>
            <a:ext cx="914400" cy="914400"/>
          </a:xfrm>
          <a:prstGeom prst="rect">
            <a:avLst/>
          </a:prstGeom>
        </p:spPr>
      </p:pic>
    </p:spTree>
    <p:extLst>
      <p:ext uri="{BB962C8B-B14F-4D97-AF65-F5344CB8AC3E}">
        <p14:creationId xmlns:p14="http://schemas.microsoft.com/office/powerpoint/2010/main" val="282822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8304-5F25-7B34-60C3-BD6864F56B8C}"/>
              </a:ext>
            </a:extLst>
          </p:cNvPr>
          <p:cNvSpPr>
            <a:spLocks noGrp="1"/>
          </p:cNvSpPr>
          <p:nvPr>
            <p:ph type="title"/>
          </p:nvPr>
        </p:nvSpPr>
        <p:spPr>
          <a:xfrm>
            <a:off x="527055" y="404813"/>
            <a:ext cx="11055349" cy="1143000"/>
          </a:xfrm>
        </p:spPr>
        <p:txBody>
          <a:bodyPr wrap="square" anchor="ctr">
            <a:normAutofit/>
          </a:bodyPr>
          <a:lstStyle/>
          <a:p>
            <a:r>
              <a:rPr lang="en-GB" dirty="0"/>
              <a:t>IFoA Regulatory Board</a:t>
            </a:r>
          </a:p>
        </p:txBody>
      </p:sp>
      <p:sp>
        <p:nvSpPr>
          <p:cNvPr id="6" name="Date Placeholder 3">
            <a:extLst>
              <a:ext uri="{FF2B5EF4-FFF2-40B4-BE49-F238E27FC236}">
                <a16:creationId xmlns:a16="http://schemas.microsoft.com/office/drawing/2014/main" id="{CB350463-7CD6-B0BE-1DF7-2DA9326B0916}"/>
              </a:ext>
            </a:extLst>
          </p:cNvPr>
          <p:cNvSpPr>
            <a:spLocks noGrp="1"/>
          </p:cNvSpPr>
          <p:nvPr>
            <p:ph type="dt" sz="half" idx="10"/>
          </p:nvPr>
        </p:nvSpPr>
        <p:spPr>
          <a:xfrm>
            <a:off x="527053" y="6410326"/>
            <a:ext cx="2688167" cy="331788"/>
          </a:xfrm>
        </p:spPr>
        <p:txBody>
          <a:bodyPr wrap="square" anchor="t">
            <a:normAutofit/>
          </a:bodyPr>
          <a:lstStyle/>
          <a:p>
            <a:pPr>
              <a:spcAft>
                <a:spcPts val="600"/>
              </a:spcAft>
            </a:pPr>
            <a:fld id="{A72BB45F-77FA-44E0-BDD2-E8267DFB7E60}" type="datetime4">
              <a:rPr lang="en-GB" smtClean="0"/>
              <a:pPr>
                <a:spcAft>
                  <a:spcPts val="600"/>
                </a:spcAft>
              </a:pPr>
              <a:t>14 March 2024</a:t>
            </a:fld>
            <a:endParaRPr lang="en-GB" dirty="0"/>
          </a:p>
        </p:txBody>
      </p:sp>
      <p:sp>
        <p:nvSpPr>
          <p:cNvPr id="7" name="Slide Number Placeholder 3">
            <a:extLst>
              <a:ext uri="{FF2B5EF4-FFF2-40B4-BE49-F238E27FC236}">
                <a16:creationId xmlns:a16="http://schemas.microsoft.com/office/drawing/2014/main" id="{E70D133C-FC7D-AC8A-01CA-EFFFD595F5BD}"/>
              </a:ext>
            </a:extLst>
          </p:cNvPr>
          <p:cNvSpPr>
            <a:spLocks noGrp="1"/>
          </p:cNvSpPr>
          <p:nvPr>
            <p:ph type="sldNum" sz="quarter" idx="12"/>
          </p:nvPr>
        </p:nvSpPr>
        <p:spPr>
          <a:xfrm>
            <a:off x="10801353" y="6402396"/>
            <a:ext cx="863600" cy="339725"/>
          </a:xfrm>
        </p:spPr>
        <p:txBody>
          <a:bodyPr wrap="square" anchor="t">
            <a:normAutofit/>
          </a:bodyPr>
          <a:lstStyle/>
          <a:p>
            <a:pPr fontAlgn="base">
              <a:spcBef>
                <a:spcPct val="0"/>
              </a:spcBef>
              <a:spcAft>
                <a:spcPts val="600"/>
              </a:spcAft>
            </a:pPr>
            <a:fld id="{65C5C0B4-F90D-4B90-B187-E84366B07232}" type="slidenum">
              <a:rPr lang="en-GB" smtClean="0"/>
              <a:pPr fontAlgn="base">
                <a:spcBef>
                  <a:spcPct val="0"/>
                </a:spcBef>
                <a:spcAft>
                  <a:spcPts val="600"/>
                </a:spcAft>
              </a:pPr>
              <a:t>23</a:t>
            </a:fld>
            <a:endParaRPr lang="en-GB" dirty="0"/>
          </a:p>
        </p:txBody>
      </p:sp>
      <p:graphicFrame>
        <p:nvGraphicFramePr>
          <p:cNvPr id="9" name="Content Placeholder 2">
            <a:extLst>
              <a:ext uri="{FF2B5EF4-FFF2-40B4-BE49-F238E27FC236}">
                <a16:creationId xmlns:a16="http://schemas.microsoft.com/office/drawing/2014/main" id="{B1F667EA-1CF1-C23A-9E25-14603F45FDE6}"/>
              </a:ext>
            </a:extLst>
          </p:cNvPr>
          <p:cNvGraphicFramePr>
            <a:graphicFrameLocks noGrp="1"/>
          </p:cNvGraphicFramePr>
          <p:nvPr>
            <p:ph idx="1"/>
            <p:extLst>
              <p:ext uri="{D42A27DB-BD31-4B8C-83A1-F6EECF244321}">
                <p14:modId xmlns:p14="http://schemas.microsoft.com/office/powerpoint/2010/main" val="1698455664"/>
              </p:ext>
            </p:extLst>
          </p:nvPr>
        </p:nvGraphicFramePr>
        <p:xfrm>
          <a:off x="1343472" y="1547813"/>
          <a:ext cx="10753521" cy="3959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84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IFoA Risk Alert – some highlights</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dirty="0"/>
          </a:p>
        </p:txBody>
      </p:sp>
      <p:sp>
        <p:nvSpPr>
          <p:cNvPr id="10" name="Speech Bubble: Rectangle 9">
            <a:extLst>
              <a:ext uri="{FF2B5EF4-FFF2-40B4-BE49-F238E27FC236}">
                <a16:creationId xmlns:a16="http://schemas.microsoft.com/office/drawing/2014/main" id="{32EB8247-B153-597D-B52C-F5C4D97CC1AF}"/>
              </a:ext>
            </a:extLst>
          </p:cNvPr>
          <p:cNvSpPr/>
          <p:nvPr/>
        </p:nvSpPr>
        <p:spPr>
          <a:xfrm>
            <a:off x="3940212" y="1686750"/>
            <a:ext cx="2088232" cy="114733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AI may amplify existing risks and introduce new risks</a:t>
            </a:r>
            <a:endParaRPr lang="en-GB" sz="1600" dirty="0"/>
          </a:p>
        </p:txBody>
      </p:sp>
      <p:sp>
        <p:nvSpPr>
          <p:cNvPr id="11" name="Speech Bubble: Rectangle 10">
            <a:extLst>
              <a:ext uri="{FF2B5EF4-FFF2-40B4-BE49-F238E27FC236}">
                <a16:creationId xmlns:a16="http://schemas.microsoft.com/office/drawing/2014/main" id="{726D119F-B4A9-DB24-414D-5D57B6C77031}"/>
              </a:ext>
            </a:extLst>
          </p:cNvPr>
          <p:cNvSpPr/>
          <p:nvPr/>
        </p:nvSpPr>
        <p:spPr>
          <a:xfrm>
            <a:off x="6888088" y="1726052"/>
            <a:ext cx="2376264" cy="9768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Ethical and transparent use of data and models</a:t>
            </a:r>
            <a:endParaRPr lang="en-GB" sz="1600" dirty="0"/>
          </a:p>
        </p:txBody>
      </p:sp>
      <p:sp>
        <p:nvSpPr>
          <p:cNvPr id="12" name="Speech Bubble: Rectangle 11">
            <a:extLst>
              <a:ext uri="{FF2B5EF4-FFF2-40B4-BE49-F238E27FC236}">
                <a16:creationId xmlns:a16="http://schemas.microsoft.com/office/drawing/2014/main" id="{CBC21380-99A1-8841-43D5-FE86316C6398}"/>
              </a:ext>
            </a:extLst>
          </p:cNvPr>
          <p:cNvSpPr/>
          <p:nvPr/>
        </p:nvSpPr>
        <p:spPr>
          <a:xfrm>
            <a:off x="1693992" y="3176846"/>
            <a:ext cx="2889840" cy="11824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Care needed to avoid inappropriate consumer outcomes</a:t>
            </a:r>
            <a:endParaRPr lang="en-GB" sz="1600" dirty="0"/>
          </a:p>
        </p:txBody>
      </p:sp>
      <p:sp>
        <p:nvSpPr>
          <p:cNvPr id="13" name="Speech Bubble: Rectangle 12">
            <a:extLst>
              <a:ext uri="{FF2B5EF4-FFF2-40B4-BE49-F238E27FC236}">
                <a16:creationId xmlns:a16="http://schemas.microsoft.com/office/drawing/2014/main" id="{D4DBC5E2-928D-3882-16C8-88CA3DFCEBF5}"/>
              </a:ext>
            </a:extLst>
          </p:cNvPr>
          <p:cNvSpPr/>
          <p:nvPr/>
        </p:nvSpPr>
        <p:spPr>
          <a:xfrm>
            <a:off x="5231904" y="3111007"/>
            <a:ext cx="2304256" cy="11824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Review model risk and model governance</a:t>
            </a:r>
            <a:endParaRPr lang="en-GB" sz="1600" dirty="0"/>
          </a:p>
        </p:txBody>
      </p:sp>
      <p:sp>
        <p:nvSpPr>
          <p:cNvPr id="14" name="Speech Bubble: Rectangle 13">
            <a:extLst>
              <a:ext uri="{FF2B5EF4-FFF2-40B4-BE49-F238E27FC236}">
                <a16:creationId xmlns:a16="http://schemas.microsoft.com/office/drawing/2014/main" id="{E27C9F62-68ED-46E6-E3F5-A271B915C8B3}"/>
              </a:ext>
            </a:extLst>
          </p:cNvPr>
          <p:cNvSpPr/>
          <p:nvPr/>
        </p:nvSpPr>
        <p:spPr>
          <a:xfrm>
            <a:off x="2063552" y="4845327"/>
            <a:ext cx="2520280" cy="114299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Clear communication is an essential element of the process</a:t>
            </a:r>
            <a:endParaRPr lang="en-GB" sz="1600" dirty="0"/>
          </a:p>
        </p:txBody>
      </p:sp>
      <p:sp>
        <p:nvSpPr>
          <p:cNvPr id="15" name="Speech Bubble: Rectangle 14">
            <a:extLst>
              <a:ext uri="{FF2B5EF4-FFF2-40B4-BE49-F238E27FC236}">
                <a16:creationId xmlns:a16="http://schemas.microsoft.com/office/drawing/2014/main" id="{07B13297-01AD-C417-7EFA-9BD790BC41D4}"/>
              </a:ext>
            </a:extLst>
          </p:cNvPr>
          <p:cNvSpPr/>
          <p:nvPr/>
        </p:nvSpPr>
        <p:spPr>
          <a:xfrm>
            <a:off x="8085740" y="3083643"/>
            <a:ext cx="2412268" cy="11824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Independent challenge and constructive scepticism are important</a:t>
            </a:r>
            <a:endParaRPr lang="en-GB" sz="1600" dirty="0"/>
          </a:p>
        </p:txBody>
      </p:sp>
      <p:sp>
        <p:nvSpPr>
          <p:cNvPr id="16" name="Speech Bubble: Rectangle 15">
            <a:extLst>
              <a:ext uri="{FF2B5EF4-FFF2-40B4-BE49-F238E27FC236}">
                <a16:creationId xmlns:a16="http://schemas.microsoft.com/office/drawing/2014/main" id="{4A72B888-DCA8-BD52-E4C7-248B846A761D}"/>
              </a:ext>
            </a:extLst>
          </p:cNvPr>
          <p:cNvSpPr/>
          <p:nvPr/>
        </p:nvSpPr>
        <p:spPr>
          <a:xfrm>
            <a:off x="875420" y="1691086"/>
            <a:ext cx="2412268" cy="114299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Significant ongoing data science and AI opportunities</a:t>
            </a:r>
            <a:endParaRPr lang="en-GB" sz="1600" dirty="0"/>
          </a:p>
        </p:txBody>
      </p:sp>
      <p:sp>
        <p:nvSpPr>
          <p:cNvPr id="17" name="Speech Bubble: Rectangle 16">
            <a:extLst>
              <a:ext uri="{FF2B5EF4-FFF2-40B4-BE49-F238E27FC236}">
                <a16:creationId xmlns:a16="http://schemas.microsoft.com/office/drawing/2014/main" id="{58FEC7D4-19F9-9132-DF47-329071B14331}"/>
              </a:ext>
            </a:extLst>
          </p:cNvPr>
          <p:cNvSpPr/>
          <p:nvPr/>
        </p:nvSpPr>
        <p:spPr>
          <a:xfrm>
            <a:off x="5843972" y="4674202"/>
            <a:ext cx="2412268" cy="118244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rgbClr val="000000"/>
                </a:solidFill>
                <a:effectLst/>
                <a:latin typeface="Arial" panose="020B0604020202020204" pitchFamily="34" charset="0"/>
              </a:rPr>
              <a:t>Significant reputational risks for actuaries and their firms</a:t>
            </a:r>
            <a:endParaRPr lang="en-GB" sz="1600" dirty="0"/>
          </a:p>
        </p:txBody>
      </p:sp>
    </p:spTree>
    <p:extLst>
      <p:ext uri="{BB962C8B-B14F-4D97-AF65-F5344CB8AC3E}">
        <p14:creationId xmlns:p14="http://schemas.microsoft.com/office/powerpoint/2010/main" val="1892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2"/>
            <a:ext cx="11055349" cy="1368003"/>
          </a:xfrm>
        </p:spPr>
        <p:txBody>
          <a:bodyPr/>
          <a:lstStyle/>
          <a:p>
            <a:r>
              <a:rPr lang="en-GB" dirty="0"/>
              <a:t>An example - If I needed to implement a machine learning mortality model by next week, what shortcuts could I make?</a:t>
            </a:r>
          </a:p>
        </p:txBody>
      </p:sp>
      <p:sp>
        <p:nvSpPr>
          <p:cNvPr id="3" name="Content Placeholder 2"/>
          <p:cNvSpPr>
            <a:spLocks noGrp="1"/>
          </p:cNvSpPr>
          <p:nvPr>
            <p:ph idx="1"/>
          </p:nvPr>
        </p:nvSpPr>
        <p:spPr>
          <a:xfrm>
            <a:off x="609600" y="2060848"/>
            <a:ext cx="3384376" cy="2448272"/>
          </a:xfrm>
        </p:spPr>
        <p:txBody>
          <a:bodyPr/>
          <a:lstStyle/>
          <a:p>
            <a:pPr marL="0" indent="0">
              <a:buNone/>
            </a:pPr>
            <a:r>
              <a:rPr lang="en-GB" sz="1600" dirty="0"/>
              <a:t>“Implementing a machine learning mortality model by next week is an </a:t>
            </a:r>
            <a:r>
              <a:rPr lang="en-GB" sz="1600" b="1" dirty="0"/>
              <a:t>ambitious goal</a:t>
            </a:r>
            <a:r>
              <a:rPr lang="en-GB" sz="1600" dirty="0"/>
              <a:t>, and it's crucial to balance speed with accuracy and </a:t>
            </a:r>
            <a:r>
              <a:rPr lang="en-GB" sz="1600" b="1" dirty="0"/>
              <a:t>responsible practices</a:t>
            </a:r>
            <a:r>
              <a:rPr lang="en-GB" sz="1600" dirty="0"/>
              <a:t>. While shortcuts may help expedite the process, you should </a:t>
            </a:r>
            <a:r>
              <a:rPr lang="en-GB" sz="1600" b="1" dirty="0"/>
              <a:t>be cautious </a:t>
            </a:r>
            <a:r>
              <a:rPr lang="en-GB" sz="1600" dirty="0"/>
              <a:t>about sacrificing important considerations.” </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dirty="0"/>
          </a:p>
        </p:txBody>
      </p:sp>
      <p:sp>
        <p:nvSpPr>
          <p:cNvPr id="7" name="TextBox 6">
            <a:extLst>
              <a:ext uri="{FF2B5EF4-FFF2-40B4-BE49-F238E27FC236}">
                <a16:creationId xmlns:a16="http://schemas.microsoft.com/office/drawing/2014/main" id="{3F29351B-9D68-F7D6-236F-886E86827051}"/>
              </a:ext>
            </a:extLst>
          </p:cNvPr>
          <p:cNvSpPr txBox="1"/>
          <p:nvPr/>
        </p:nvSpPr>
        <p:spPr>
          <a:xfrm>
            <a:off x="4151784" y="2063749"/>
            <a:ext cx="3197820" cy="1077218"/>
          </a:xfrm>
          <a:prstGeom prst="rect">
            <a:avLst/>
          </a:prstGeom>
          <a:noFill/>
        </p:spPr>
        <p:txBody>
          <a:bodyPr wrap="square">
            <a:spAutoFit/>
          </a:bodyPr>
          <a:lstStyle/>
          <a:p>
            <a:r>
              <a:rPr lang="en-GB" sz="1600" dirty="0">
                <a:solidFill>
                  <a:srgbClr val="3F4548"/>
                </a:solidFill>
                <a:latin typeface="+mn-lt"/>
                <a:cs typeface="+mn-cs"/>
              </a:rPr>
              <a:t>“Here are some shortcuts to consider if you need to develop a machine learning mortality model quickly:”</a:t>
            </a:r>
          </a:p>
        </p:txBody>
      </p:sp>
      <p:sp>
        <p:nvSpPr>
          <p:cNvPr id="9" name="TextBox 8">
            <a:extLst>
              <a:ext uri="{FF2B5EF4-FFF2-40B4-BE49-F238E27FC236}">
                <a16:creationId xmlns:a16="http://schemas.microsoft.com/office/drawing/2014/main" id="{7B0E2CC5-4174-7227-44F3-1D8567E96A2C}"/>
              </a:ext>
            </a:extLst>
          </p:cNvPr>
          <p:cNvSpPr txBox="1"/>
          <p:nvPr/>
        </p:nvSpPr>
        <p:spPr>
          <a:xfrm>
            <a:off x="4151784" y="3161016"/>
            <a:ext cx="3542184" cy="2800767"/>
          </a:xfrm>
          <a:prstGeom prst="rect">
            <a:avLst/>
          </a:prstGeom>
          <a:noFill/>
        </p:spPr>
        <p:txBody>
          <a:bodyPr wrap="square">
            <a:spAutoFit/>
          </a:bodyPr>
          <a:lstStyle/>
          <a:p>
            <a:pPr algn="l">
              <a:buFont typeface="+mj-lt"/>
              <a:buAutoNum type="arabicPeriod"/>
            </a:pPr>
            <a:r>
              <a:rPr lang="en-GB" sz="1600" b="1" i="0" dirty="0">
                <a:solidFill>
                  <a:srgbClr val="374151"/>
                </a:solidFill>
                <a:effectLst/>
                <a:latin typeface="+mn-lt"/>
              </a:rPr>
              <a:t> Use Existing Models</a:t>
            </a:r>
          </a:p>
          <a:p>
            <a:pPr algn="l">
              <a:buFont typeface="+mj-lt"/>
              <a:buAutoNum type="arabicPeriod"/>
            </a:pPr>
            <a:r>
              <a:rPr lang="en-GB" sz="1600" b="1" i="0" dirty="0">
                <a:solidFill>
                  <a:srgbClr val="374151"/>
                </a:solidFill>
                <a:effectLst/>
                <a:latin typeface="+mn-lt"/>
              </a:rPr>
              <a:t> Simpler Models</a:t>
            </a:r>
          </a:p>
          <a:p>
            <a:pPr algn="l">
              <a:buFont typeface="+mj-lt"/>
              <a:buAutoNum type="arabicPeriod"/>
            </a:pPr>
            <a:r>
              <a:rPr lang="en-GB" sz="1600" b="1" i="0" dirty="0">
                <a:solidFill>
                  <a:srgbClr val="374151"/>
                </a:solidFill>
                <a:effectLst/>
                <a:latin typeface="+mn-lt"/>
              </a:rPr>
              <a:t> Feature Selection</a:t>
            </a:r>
            <a:endParaRPr lang="en-GB" sz="1600" b="0" i="0" dirty="0">
              <a:solidFill>
                <a:srgbClr val="374151"/>
              </a:solidFill>
              <a:effectLst/>
              <a:latin typeface="+mn-lt"/>
            </a:endParaRPr>
          </a:p>
          <a:p>
            <a:pPr algn="l">
              <a:buFont typeface="+mj-lt"/>
              <a:buAutoNum type="arabicPeriod"/>
            </a:pPr>
            <a:r>
              <a:rPr lang="en-GB" sz="1600" b="1" i="0" dirty="0">
                <a:solidFill>
                  <a:srgbClr val="374151"/>
                </a:solidFill>
                <a:effectLst/>
                <a:latin typeface="+mn-lt"/>
              </a:rPr>
              <a:t> Data Preprocessing Tools</a:t>
            </a:r>
          </a:p>
          <a:p>
            <a:pPr algn="l">
              <a:buFont typeface="+mj-lt"/>
              <a:buAutoNum type="arabicPeriod"/>
            </a:pPr>
            <a:r>
              <a:rPr lang="en-GB" sz="1600" b="1" i="0" dirty="0">
                <a:solidFill>
                  <a:srgbClr val="374151"/>
                </a:solidFill>
                <a:effectLst/>
                <a:latin typeface="+mn-lt"/>
              </a:rPr>
              <a:t> Public Datasets</a:t>
            </a:r>
          </a:p>
          <a:p>
            <a:pPr algn="l">
              <a:buFont typeface="+mj-lt"/>
              <a:buAutoNum type="arabicPeriod"/>
            </a:pPr>
            <a:r>
              <a:rPr lang="en-GB" sz="1600" b="1" i="0" dirty="0">
                <a:solidFill>
                  <a:srgbClr val="374151"/>
                </a:solidFill>
                <a:effectLst/>
                <a:latin typeface="+mn-lt"/>
              </a:rPr>
              <a:t> Automated Machine Learning</a:t>
            </a:r>
          </a:p>
          <a:p>
            <a:pPr algn="l">
              <a:buFont typeface="+mj-lt"/>
              <a:buAutoNum type="arabicPeriod"/>
            </a:pPr>
            <a:r>
              <a:rPr lang="en-GB" sz="1600" b="1" i="0" dirty="0">
                <a:solidFill>
                  <a:srgbClr val="374151"/>
                </a:solidFill>
                <a:effectLst/>
                <a:latin typeface="+mn-lt"/>
              </a:rPr>
              <a:t> Sample Data</a:t>
            </a:r>
          </a:p>
          <a:p>
            <a:pPr algn="l">
              <a:buFont typeface="+mj-lt"/>
              <a:buAutoNum type="arabicPeriod"/>
            </a:pPr>
            <a:r>
              <a:rPr lang="en-GB" sz="1600" b="1" i="0" dirty="0">
                <a:solidFill>
                  <a:srgbClr val="374151"/>
                </a:solidFill>
                <a:effectLst/>
                <a:latin typeface="+mn-lt"/>
              </a:rPr>
              <a:t> Model Evaluation</a:t>
            </a:r>
          </a:p>
          <a:p>
            <a:pPr algn="l">
              <a:buFont typeface="+mj-lt"/>
              <a:buAutoNum type="arabicPeriod"/>
            </a:pPr>
            <a:r>
              <a:rPr lang="en-GB" sz="1600" b="1" i="0" dirty="0">
                <a:solidFill>
                  <a:srgbClr val="374151"/>
                </a:solidFill>
                <a:effectLst/>
                <a:latin typeface="+mn-lt"/>
              </a:rPr>
              <a:t> Rely on Open-Source Libraries</a:t>
            </a:r>
          </a:p>
          <a:p>
            <a:pPr algn="l">
              <a:buFont typeface="+mj-lt"/>
              <a:buAutoNum type="arabicPeriod"/>
            </a:pPr>
            <a:r>
              <a:rPr lang="en-GB" sz="1600" b="1" i="0" dirty="0">
                <a:solidFill>
                  <a:srgbClr val="374151"/>
                </a:solidFill>
                <a:effectLst/>
                <a:latin typeface="+mn-lt"/>
              </a:rPr>
              <a:t> Collaboration</a:t>
            </a:r>
          </a:p>
          <a:p>
            <a:pPr algn="l">
              <a:buFont typeface="+mj-lt"/>
              <a:buAutoNum type="arabicPeriod"/>
            </a:pPr>
            <a:r>
              <a:rPr lang="en-GB" sz="1600" b="1" i="0" dirty="0">
                <a:solidFill>
                  <a:srgbClr val="374151"/>
                </a:solidFill>
                <a:effectLst/>
                <a:latin typeface="+mn-lt"/>
              </a:rPr>
              <a:t> Consult Experts</a:t>
            </a:r>
            <a:endParaRPr lang="en-GB" sz="1600" b="0" i="0" dirty="0">
              <a:solidFill>
                <a:srgbClr val="374151"/>
              </a:solidFill>
              <a:effectLst/>
              <a:latin typeface="+mn-lt"/>
            </a:endParaRPr>
          </a:p>
        </p:txBody>
      </p:sp>
      <p:sp>
        <p:nvSpPr>
          <p:cNvPr id="16" name="TextBox 15">
            <a:extLst>
              <a:ext uri="{FF2B5EF4-FFF2-40B4-BE49-F238E27FC236}">
                <a16:creationId xmlns:a16="http://schemas.microsoft.com/office/drawing/2014/main" id="{D6CF7A03-5335-0E79-789D-B73691604C4B}"/>
              </a:ext>
            </a:extLst>
          </p:cNvPr>
          <p:cNvSpPr txBox="1"/>
          <p:nvPr/>
        </p:nvSpPr>
        <p:spPr>
          <a:xfrm>
            <a:off x="7693968" y="2060848"/>
            <a:ext cx="3960440" cy="3046988"/>
          </a:xfrm>
          <a:prstGeom prst="rect">
            <a:avLst/>
          </a:prstGeom>
          <a:noFill/>
        </p:spPr>
        <p:txBody>
          <a:bodyPr wrap="square">
            <a:spAutoFit/>
          </a:bodyPr>
          <a:lstStyle/>
          <a:p>
            <a:r>
              <a:rPr lang="en-GB" sz="1600" dirty="0">
                <a:solidFill>
                  <a:srgbClr val="3F4548"/>
                </a:solidFill>
                <a:latin typeface="+mn-lt"/>
                <a:cs typeface="+mn-cs"/>
              </a:rPr>
              <a:t>“</a:t>
            </a:r>
            <a:r>
              <a:rPr lang="en-GB" sz="1600" b="0" i="0" dirty="0">
                <a:solidFill>
                  <a:srgbClr val="374151"/>
                </a:solidFill>
                <a:effectLst/>
                <a:latin typeface="+mn-lt"/>
              </a:rPr>
              <a:t>While these shortcuts can expedite the model development process, keep in mind that </a:t>
            </a:r>
            <a:r>
              <a:rPr lang="en-GB" sz="1600" b="1" i="0" dirty="0">
                <a:solidFill>
                  <a:srgbClr val="374151"/>
                </a:solidFill>
                <a:effectLst/>
                <a:latin typeface="+mn-lt"/>
              </a:rPr>
              <a:t>rigor and due diligence are essential</a:t>
            </a:r>
            <a:r>
              <a:rPr lang="en-GB" sz="1600" b="0" i="0" dirty="0">
                <a:solidFill>
                  <a:srgbClr val="374151"/>
                </a:solidFill>
                <a:effectLst/>
                <a:latin typeface="+mn-lt"/>
              </a:rPr>
              <a:t> in the insurance and actuarial sectors. Depending on the specific requirements of your project, you may need to revisit and refine your model later for more comprehensive analysis and </a:t>
            </a:r>
            <a:r>
              <a:rPr lang="en-GB" sz="1600" b="1" i="0" dirty="0">
                <a:solidFill>
                  <a:srgbClr val="374151"/>
                </a:solidFill>
                <a:effectLst/>
                <a:latin typeface="+mn-lt"/>
              </a:rPr>
              <a:t>regulatory compliance</a:t>
            </a:r>
            <a:r>
              <a:rPr lang="en-GB" sz="1600" b="0" i="0" dirty="0">
                <a:solidFill>
                  <a:srgbClr val="374151"/>
                </a:solidFill>
                <a:effectLst/>
                <a:latin typeface="+mn-lt"/>
              </a:rPr>
              <a:t>. Additionally, it's crucial to </a:t>
            </a:r>
            <a:r>
              <a:rPr lang="en-GB" sz="1600" b="1" i="0" dirty="0">
                <a:solidFill>
                  <a:srgbClr val="374151"/>
                </a:solidFill>
                <a:effectLst/>
                <a:latin typeface="+mn-lt"/>
              </a:rPr>
              <a:t>document</a:t>
            </a:r>
            <a:r>
              <a:rPr lang="en-GB" sz="1600" b="0" i="0" dirty="0">
                <a:solidFill>
                  <a:srgbClr val="374151"/>
                </a:solidFill>
                <a:effectLst/>
                <a:latin typeface="+mn-lt"/>
              </a:rPr>
              <a:t> the shortcuts taken and the </a:t>
            </a:r>
            <a:r>
              <a:rPr lang="en-GB" sz="1600" b="1" i="0" dirty="0">
                <a:solidFill>
                  <a:srgbClr val="374151"/>
                </a:solidFill>
                <a:effectLst/>
                <a:latin typeface="+mn-lt"/>
              </a:rPr>
              <a:t>limitations</a:t>
            </a:r>
            <a:r>
              <a:rPr lang="en-GB" sz="1600" b="0" i="0" dirty="0">
                <a:solidFill>
                  <a:srgbClr val="374151"/>
                </a:solidFill>
                <a:effectLst/>
                <a:latin typeface="+mn-lt"/>
              </a:rPr>
              <a:t> of your model for </a:t>
            </a:r>
            <a:r>
              <a:rPr lang="en-GB" sz="1600" b="1" i="0" dirty="0">
                <a:solidFill>
                  <a:srgbClr val="374151"/>
                </a:solidFill>
                <a:effectLst/>
                <a:latin typeface="+mn-lt"/>
              </a:rPr>
              <a:t>transparency</a:t>
            </a:r>
            <a:r>
              <a:rPr lang="en-GB" sz="1600" b="0" i="0" dirty="0">
                <a:solidFill>
                  <a:srgbClr val="374151"/>
                </a:solidFill>
                <a:effectLst/>
                <a:latin typeface="+mn-lt"/>
              </a:rPr>
              <a:t> and future reference.”</a:t>
            </a:r>
            <a:endParaRPr lang="en-GB" sz="1600" dirty="0">
              <a:solidFill>
                <a:srgbClr val="3F4548"/>
              </a:solidFill>
              <a:latin typeface="+mn-lt"/>
              <a:cs typeface="+mn-cs"/>
            </a:endParaRPr>
          </a:p>
        </p:txBody>
      </p:sp>
      <p:sp>
        <p:nvSpPr>
          <p:cNvPr id="6" name="Content Placeholder 2">
            <a:extLst>
              <a:ext uri="{FF2B5EF4-FFF2-40B4-BE49-F238E27FC236}">
                <a16:creationId xmlns:a16="http://schemas.microsoft.com/office/drawing/2014/main" id="{E4A75F2F-D112-7185-B036-9850D0526EEC}"/>
              </a:ext>
            </a:extLst>
          </p:cNvPr>
          <p:cNvSpPr txBox="1">
            <a:spLocks/>
          </p:cNvSpPr>
          <p:nvPr/>
        </p:nvSpPr>
        <p:spPr bwMode="auto">
          <a:xfrm>
            <a:off x="628266" y="5955902"/>
            <a:ext cx="3384376" cy="1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900" kern="0" dirty="0"/>
              <a:t>Source – OpenAI ChatGPT</a:t>
            </a:r>
          </a:p>
        </p:txBody>
      </p:sp>
    </p:spTree>
    <p:extLst>
      <p:ext uri="{BB962C8B-B14F-4D97-AF65-F5344CB8AC3E}">
        <p14:creationId xmlns:p14="http://schemas.microsoft.com/office/powerpoint/2010/main" val="24980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6"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4 – Will AI save humanity or bring about the end of the world?</a:t>
            </a:r>
          </a:p>
        </p:txBody>
      </p:sp>
      <p:sp>
        <p:nvSpPr>
          <p:cNvPr id="3" name="Content Placeholder 2"/>
          <p:cNvSpPr>
            <a:spLocks noGrp="1"/>
          </p:cNvSpPr>
          <p:nvPr>
            <p:ph sz="half" idx="1"/>
          </p:nvPr>
        </p:nvSpPr>
        <p:spPr>
          <a:xfrm>
            <a:off x="527052" y="1557338"/>
            <a:ext cx="5425017" cy="4640262"/>
          </a:xfrm>
        </p:spPr>
        <p:txBody>
          <a:bodyPr wrap="square" anchor="t">
            <a:normAutofit/>
          </a:bodyPr>
          <a:lstStyle/>
          <a:p>
            <a:endParaRPr lang="en-GB" dirty="0"/>
          </a:p>
          <a:p>
            <a:pPr marL="342900" indent="-342900">
              <a:buAutoNum type="alphaUcParenR"/>
            </a:pPr>
            <a:r>
              <a:rPr lang="en-GB" dirty="0"/>
              <a:t> Save Humanity (and actuaries)</a:t>
            </a:r>
          </a:p>
          <a:p>
            <a:pPr marL="342900" indent="-342900">
              <a:buAutoNum type="alphaUcParenR"/>
            </a:pPr>
            <a:r>
              <a:rPr lang="en-GB" dirty="0"/>
              <a:t> End of the World (and actuaries)</a:t>
            </a:r>
          </a:p>
          <a:p>
            <a:pPr marL="0" indent="0">
              <a:buNone/>
            </a:pPr>
            <a:endParaRPr lang="en-GB" b="1" dirty="0"/>
          </a:p>
        </p:txBody>
      </p:sp>
      <p:pic>
        <p:nvPicPr>
          <p:cNvPr id="7" name="Graphic 6" descr="Robot with solid fill">
            <a:extLst>
              <a:ext uri="{FF2B5EF4-FFF2-40B4-BE49-F238E27FC236}">
                <a16:creationId xmlns:a16="http://schemas.microsoft.com/office/drawing/2014/main" id="{697E663B-E5B2-E88D-E5DF-6BC5C5E07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904" y="1522182"/>
            <a:ext cx="4640262" cy="4640262"/>
          </a:xfrm>
          <a:prstGeom prst="rect">
            <a:avLst/>
          </a:prstGeom>
        </p:spPr>
      </p:pic>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BC1242CF-12C1-4411-B532-E91306108269}" type="datetime4">
              <a:rPr lang="en-GB" smtClean="0"/>
              <a:pPr>
                <a:spcAft>
                  <a:spcPts val="600"/>
                </a:spcAft>
              </a:pPr>
              <a:t>14 March 2024</a:t>
            </a:fld>
            <a:endParaRPr lang="en-GB" dirty="0"/>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26</a:t>
            </a:fld>
            <a:endParaRPr lang="en-GB" dirty="0"/>
          </a:p>
        </p:txBody>
      </p:sp>
    </p:spTree>
    <p:extLst>
      <p:ext uri="{BB962C8B-B14F-4D97-AF65-F5344CB8AC3E}">
        <p14:creationId xmlns:p14="http://schemas.microsoft.com/office/powerpoint/2010/main" val="345035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4973961" cy="1143000"/>
          </a:xfrm>
        </p:spPr>
        <p:txBody>
          <a:bodyPr/>
          <a:lstStyle/>
          <a:p>
            <a:pPr algn="ctr"/>
            <a:r>
              <a:rPr lang="en-GB" sz="4800" dirty="0">
                <a:solidFill>
                  <a:schemeClr val="bg1"/>
                </a:solidFill>
              </a:rPr>
              <a:t>Questions</a:t>
            </a:r>
          </a:p>
        </p:txBody>
      </p:sp>
      <p:sp>
        <p:nvSpPr>
          <p:cNvPr id="8" name="Content Placeholder 7"/>
          <p:cNvSpPr>
            <a:spLocks noGrp="1"/>
          </p:cNvSpPr>
          <p:nvPr>
            <p:ph idx="1"/>
          </p:nvPr>
        </p:nvSpPr>
        <p:spPr>
          <a:xfrm>
            <a:off x="511174" y="3886200"/>
            <a:ext cx="10995025" cy="2356403"/>
          </a:xfrm>
        </p:spPr>
        <p:txBody>
          <a:bodyPr/>
          <a:lstStyle/>
          <a:p>
            <a:pPr marL="0" indent="0">
              <a:buNone/>
            </a:pPr>
            <a:r>
              <a:rPr lang="en-GB" sz="2200" dirty="0"/>
              <a:t>Expressions of individual views by members of the Institute and Faculty of Actuaries and its staff are encouraged.</a:t>
            </a:r>
          </a:p>
          <a:p>
            <a:pPr marL="0" indent="0">
              <a:buNone/>
            </a:pPr>
            <a:r>
              <a:rPr lang="en-GB" sz="2200" dirty="0"/>
              <a:t>The views expressed in this presentation are those of the presenter.</a:t>
            </a:r>
          </a:p>
        </p:txBody>
      </p:sp>
      <p:sp>
        <p:nvSpPr>
          <p:cNvPr id="4" name="Date Placeholder 3"/>
          <p:cNvSpPr>
            <a:spLocks noGrp="1"/>
          </p:cNvSpPr>
          <p:nvPr>
            <p:ph type="dt" sz="half" idx="10"/>
          </p:nvPr>
        </p:nvSpPr>
        <p:spPr/>
        <p:txBody>
          <a:bodyPr/>
          <a:lstStyle/>
          <a:p>
            <a:fld id="{BC1242CF-12C1-4411-B532-E91306108269}" type="datetime4">
              <a:rPr lang="en-GB" smtClean="0"/>
              <a:pPr/>
              <a:t>14 March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dirty="0"/>
          </a:p>
        </p:txBody>
      </p:sp>
      <p:sp>
        <p:nvSpPr>
          <p:cNvPr id="10" name="Rectangular Callout 9"/>
          <p:cNvSpPr/>
          <p:nvPr/>
        </p:nvSpPr>
        <p:spPr>
          <a:xfrm>
            <a:off x="511175" y="533400"/>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Questions</a:t>
            </a:r>
          </a:p>
        </p:txBody>
      </p:sp>
      <p:sp>
        <p:nvSpPr>
          <p:cNvPr id="7" name="Rectangular Callout 6"/>
          <p:cNvSpPr/>
          <p:nvPr/>
        </p:nvSpPr>
        <p:spPr>
          <a:xfrm>
            <a:off x="6240015" y="533400"/>
            <a:ext cx="5424937" cy="1728192"/>
          </a:xfrm>
          <a:prstGeom prst="wedgeRectCallout">
            <a:avLst>
              <a:gd name="adj1" fmla="val -53799"/>
              <a:gd name="adj2" fmla="val 127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txBox="1">
            <a:spLocks/>
          </p:cNvSpPr>
          <p:nvPr/>
        </p:nvSpPr>
        <p:spPr bwMode="auto">
          <a:xfrm>
            <a:off x="6456040" y="820886"/>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0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1 – Main area of work</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BC1242CF-12C1-4411-B532-E91306108269}" type="datetime4">
              <a:rPr lang="en-GB" smtClean="0"/>
              <a:pPr>
                <a:spcAft>
                  <a:spcPts val="600"/>
                </a:spcAft>
              </a:pPr>
              <a:t>14 March 2024</a:t>
            </a:fld>
            <a:endParaRPr lang="en-GB" dirty="0"/>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3</a:t>
            </a:fld>
            <a:endParaRPr lang="en-GB" dirty="0"/>
          </a:p>
        </p:txBody>
      </p:sp>
      <p:graphicFrame>
        <p:nvGraphicFramePr>
          <p:cNvPr id="7" name="Content Placeholder 2">
            <a:extLst>
              <a:ext uri="{FF2B5EF4-FFF2-40B4-BE49-F238E27FC236}">
                <a16:creationId xmlns:a16="http://schemas.microsoft.com/office/drawing/2014/main" id="{BBAA5163-B629-BB22-468C-19DAEEDA550F}"/>
              </a:ext>
            </a:extLst>
          </p:cNvPr>
          <p:cNvGraphicFramePr>
            <a:graphicFrameLocks noGrp="1"/>
          </p:cNvGraphicFramePr>
          <p:nvPr>
            <p:ph idx="1"/>
            <p:extLst>
              <p:ext uri="{D42A27DB-BD31-4B8C-83A1-F6EECF244321}">
                <p14:modId xmlns:p14="http://schemas.microsoft.com/office/powerpoint/2010/main" val="3154446861"/>
              </p:ext>
            </p:extLst>
          </p:nvPr>
        </p:nvGraphicFramePr>
        <p:xfrm>
          <a:off x="527055" y="1557338"/>
          <a:ext cx="10177457" cy="388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04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Thematic Review Programme</a:t>
            </a:r>
          </a:p>
        </p:txBody>
      </p:sp>
    </p:spTree>
    <p:extLst>
      <p:ext uri="{BB962C8B-B14F-4D97-AF65-F5344CB8AC3E}">
        <p14:creationId xmlns:p14="http://schemas.microsoft.com/office/powerpoint/2010/main" val="339225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GB" dirty="0"/>
              <a:t>Objectives of the Thematic Review programme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5226818"/>
              </p:ext>
            </p:extLst>
          </p:nvPr>
        </p:nvGraphicFramePr>
        <p:xfrm>
          <a:off x="527055" y="1557338"/>
          <a:ext cx="9457377" cy="374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ate Placeholder 3">
            <a:extLst>
              <a:ext uri="{FF2B5EF4-FFF2-40B4-BE49-F238E27FC236}">
                <a16:creationId xmlns:a16="http://schemas.microsoft.com/office/drawing/2014/main" id="{0169CF15-1D3E-53DC-D0E9-85365FDF81D9}"/>
              </a:ext>
            </a:extLst>
          </p:cNvPr>
          <p:cNvSpPr>
            <a:spLocks noGrp="1"/>
          </p:cNvSpPr>
          <p:nvPr>
            <p:ph type="dt" sz="half" idx="10"/>
          </p:nvPr>
        </p:nvSpPr>
        <p:spPr/>
        <p:txBody>
          <a:bodyPr/>
          <a:lstStyle/>
          <a:p>
            <a:pPr>
              <a:spcAft>
                <a:spcPts val="600"/>
              </a:spcAft>
            </a:pPr>
            <a:fld id="{BC1242CF-12C1-4411-B532-E91306108269}" type="datetime4">
              <a:rPr lang="en-GB"/>
              <a:pPr>
                <a:spcAft>
                  <a:spcPts val="600"/>
                </a:spcAft>
              </a:pPr>
              <a:t>14 March 2024</a:t>
            </a:fld>
            <a:endParaRPr lang="en-GB" dirty="0"/>
          </a:p>
        </p:txBody>
      </p:sp>
      <p:sp>
        <p:nvSpPr>
          <p:cNvPr id="13" name="Slide Number Placeholder 4">
            <a:extLst>
              <a:ext uri="{FF2B5EF4-FFF2-40B4-BE49-F238E27FC236}">
                <a16:creationId xmlns:a16="http://schemas.microsoft.com/office/drawing/2014/main" id="{87D8FB2F-5867-5B9B-43F1-FB76D451A29B}"/>
              </a:ext>
            </a:extLst>
          </p:cNvPr>
          <p:cNvSpPr>
            <a:spLocks noGrp="1"/>
          </p:cNvSpPr>
          <p:nvPr>
            <p:ph type="sldNum" sz="quarter" idx="12"/>
          </p:nvPr>
        </p:nvSpPr>
        <p:spPr/>
        <p:txBody>
          <a:bodyPr/>
          <a:lstStyle/>
          <a:p>
            <a:pPr>
              <a:spcAft>
                <a:spcPts val="600"/>
              </a:spcAft>
            </a:pPr>
            <a:fld id="{FE8DA6AF-1811-4E27-A96F-54109F1D0275}" type="slidenum">
              <a:rPr lang="en-GB"/>
              <a:pPr>
                <a:spcAft>
                  <a:spcPts val="600"/>
                </a:spcAft>
              </a:pPr>
              <a:t>5</a:t>
            </a:fld>
            <a:endParaRPr lang="en-GB" dirty="0"/>
          </a:p>
        </p:txBody>
      </p:sp>
    </p:spTree>
    <p:extLst>
      <p:ext uri="{BB962C8B-B14F-4D97-AF65-F5344CB8AC3E}">
        <p14:creationId xmlns:p14="http://schemas.microsoft.com/office/powerpoint/2010/main" val="205374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work to date</a:t>
            </a:r>
          </a:p>
        </p:txBody>
      </p:sp>
      <p:sp>
        <p:nvSpPr>
          <p:cNvPr id="20" name="Slide Number Placeholder 4">
            <a:extLst>
              <a:ext uri="{FF2B5EF4-FFF2-40B4-BE49-F238E27FC236}">
                <a16:creationId xmlns:a16="http://schemas.microsoft.com/office/drawing/2014/main" id="{EA40C79F-7A8C-DA37-5DCD-1C456BA4277E}"/>
              </a:ext>
            </a:extLst>
          </p:cNvPr>
          <p:cNvSpPr>
            <a:spLocks noGrp="1"/>
          </p:cNvSpPr>
          <p:nvPr>
            <p:ph type="sldNum" sz="quarter" idx="12"/>
          </p:nvPr>
        </p:nvSpPr>
        <p:spPr/>
        <p:txBody>
          <a:bodyPr/>
          <a:lstStyle>
            <a:lvl1pPr>
              <a:defRPr/>
            </a:lvl1pPr>
          </a:lstStyle>
          <a:p>
            <a:pPr defTabSz="914354" fontAlgn="auto">
              <a:spcBef>
                <a:spcPts val="0"/>
              </a:spcBef>
              <a:spcAft>
                <a:spcPts val="0"/>
              </a:spcAft>
            </a:pPr>
            <a:fld id="{CCC5EDD3-CB13-45EB-8A5C-B486875EE4D2}" type="slidenum">
              <a:rPr lang="en-GB">
                <a:latin typeface="Arial"/>
                <a:cs typeface="Arial"/>
              </a:rPr>
              <a:pPr defTabSz="914354" fontAlgn="auto">
                <a:spcBef>
                  <a:spcPts val="0"/>
                </a:spcBef>
                <a:spcAft>
                  <a:spcPts val="0"/>
                </a:spcAft>
              </a:pPr>
              <a:t>6</a:t>
            </a:fld>
            <a:endParaRPr lang="en-GB" dirty="0">
              <a:latin typeface="Arial"/>
              <a:cs typeface="Arial"/>
            </a:endParaRPr>
          </a:p>
        </p:txBody>
      </p:sp>
      <p:pic>
        <p:nvPicPr>
          <p:cNvPr id="9" name="Picture 8">
            <a:extLst>
              <a:ext uri="{FF2B5EF4-FFF2-40B4-BE49-F238E27FC236}">
                <a16:creationId xmlns:a16="http://schemas.microsoft.com/office/drawing/2014/main" id="{FA48D379-840A-CA98-640E-85E6D904C9BC}"/>
              </a:ext>
            </a:extLst>
          </p:cNvPr>
          <p:cNvPicPr>
            <a:picLocks noChangeAspect="1"/>
          </p:cNvPicPr>
          <p:nvPr/>
        </p:nvPicPr>
        <p:blipFill>
          <a:blip r:embed="rId3"/>
          <a:stretch>
            <a:fillRect/>
          </a:stretch>
        </p:blipFill>
        <p:spPr>
          <a:xfrm>
            <a:off x="684606" y="4368882"/>
            <a:ext cx="2572177" cy="1651857"/>
          </a:xfrm>
          <a:prstGeom prst="rect">
            <a:avLst/>
          </a:prstGeom>
        </p:spPr>
      </p:pic>
      <p:pic>
        <p:nvPicPr>
          <p:cNvPr id="12" name="Picture 11">
            <a:extLst>
              <a:ext uri="{FF2B5EF4-FFF2-40B4-BE49-F238E27FC236}">
                <a16:creationId xmlns:a16="http://schemas.microsoft.com/office/drawing/2014/main" id="{E994A81D-FAFC-3CF3-33C8-72DE13F0503E}"/>
              </a:ext>
            </a:extLst>
          </p:cNvPr>
          <p:cNvPicPr>
            <a:picLocks noChangeAspect="1"/>
          </p:cNvPicPr>
          <p:nvPr/>
        </p:nvPicPr>
        <p:blipFill>
          <a:blip r:embed="rId4"/>
          <a:stretch>
            <a:fillRect/>
          </a:stretch>
        </p:blipFill>
        <p:spPr>
          <a:xfrm>
            <a:off x="7175665" y="2063489"/>
            <a:ext cx="2572179" cy="1651859"/>
          </a:xfrm>
          <a:prstGeom prst="rect">
            <a:avLst/>
          </a:prstGeom>
        </p:spPr>
      </p:pic>
      <p:pic>
        <p:nvPicPr>
          <p:cNvPr id="13" name="Picture 12">
            <a:extLst>
              <a:ext uri="{FF2B5EF4-FFF2-40B4-BE49-F238E27FC236}">
                <a16:creationId xmlns:a16="http://schemas.microsoft.com/office/drawing/2014/main" id="{626E9EBC-AA3A-54E8-65D4-48EAB7EB3B4B}"/>
              </a:ext>
            </a:extLst>
          </p:cNvPr>
          <p:cNvPicPr>
            <a:picLocks noChangeAspect="1"/>
          </p:cNvPicPr>
          <p:nvPr/>
        </p:nvPicPr>
        <p:blipFill rotWithShape="1">
          <a:blip r:embed="rId5"/>
          <a:srcRect t="-1" b="54541"/>
          <a:stretch/>
        </p:blipFill>
        <p:spPr>
          <a:xfrm>
            <a:off x="3899713" y="2022373"/>
            <a:ext cx="2541337" cy="1627699"/>
          </a:xfrm>
          <a:prstGeom prst="rect">
            <a:avLst/>
          </a:prstGeom>
        </p:spPr>
      </p:pic>
      <p:pic>
        <p:nvPicPr>
          <p:cNvPr id="14" name="Picture 13">
            <a:extLst>
              <a:ext uri="{FF2B5EF4-FFF2-40B4-BE49-F238E27FC236}">
                <a16:creationId xmlns:a16="http://schemas.microsoft.com/office/drawing/2014/main" id="{C97ED4D4-B87F-53EE-43BA-AB73A1D38BDE}"/>
              </a:ext>
            </a:extLst>
          </p:cNvPr>
          <p:cNvPicPr>
            <a:picLocks noChangeAspect="1"/>
          </p:cNvPicPr>
          <p:nvPr/>
        </p:nvPicPr>
        <p:blipFill rotWithShape="1">
          <a:blip r:embed="rId6"/>
          <a:srcRect t="2149" b="52391"/>
          <a:stretch/>
        </p:blipFill>
        <p:spPr>
          <a:xfrm>
            <a:off x="673308" y="2034453"/>
            <a:ext cx="2541337" cy="1615619"/>
          </a:xfrm>
          <a:prstGeom prst="rect">
            <a:avLst/>
          </a:prstGeom>
        </p:spPr>
      </p:pic>
      <p:sp>
        <p:nvSpPr>
          <p:cNvPr id="15" name="TextBox 14">
            <a:extLst>
              <a:ext uri="{FF2B5EF4-FFF2-40B4-BE49-F238E27FC236}">
                <a16:creationId xmlns:a16="http://schemas.microsoft.com/office/drawing/2014/main" id="{2F4CCEFA-BBD5-9E9B-B47A-AC40F822E8A6}"/>
              </a:ext>
            </a:extLst>
          </p:cNvPr>
          <p:cNvSpPr txBox="1"/>
          <p:nvPr/>
        </p:nvSpPr>
        <p:spPr>
          <a:xfrm>
            <a:off x="591748" y="3772139"/>
            <a:ext cx="2381225" cy="584775"/>
          </a:xfrm>
          <a:prstGeom prst="rect">
            <a:avLst/>
          </a:prstGeom>
          <a:noFill/>
        </p:spPr>
        <p:txBody>
          <a:bodyPr wrap="square" rtlCol="0">
            <a:spAutoFit/>
          </a:bodyPr>
          <a:lstStyle/>
          <a:p>
            <a:pPr defTabSz="914354" fontAlgn="auto">
              <a:spcBef>
                <a:spcPts val="0"/>
              </a:spcBef>
              <a:spcAft>
                <a:spcPts val="600"/>
              </a:spcAft>
              <a:defRPr/>
            </a:pPr>
            <a:r>
              <a:rPr lang="en-GB" sz="1600" b="1" dirty="0">
                <a:solidFill>
                  <a:schemeClr val="accent1"/>
                </a:solidFill>
                <a:latin typeface="Arial"/>
                <a:cs typeface="Arial"/>
              </a:rPr>
              <a:t>Funeral plan trusts</a:t>
            </a:r>
            <a:br>
              <a:rPr lang="en-GB" sz="1600" b="1" dirty="0">
                <a:solidFill>
                  <a:srgbClr val="4096B8"/>
                </a:solidFill>
                <a:latin typeface="Arial"/>
                <a:cs typeface="Arial"/>
              </a:rPr>
            </a:br>
            <a:r>
              <a:rPr lang="en-GB" sz="1600" b="1" dirty="0">
                <a:solidFill>
                  <a:srgbClr val="3F4548"/>
                </a:solidFill>
                <a:latin typeface="Arial"/>
                <a:cs typeface="Arial"/>
              </a:rPr>
              <a:t>March 2022</a:t>
            </a:r>
          </a:p>
        </p:txBody>
      </p:sp>
      <p:sp>
        <p:nvSpPr>
          <p:cNvPr id="16" name="TextBox 15">
            <a:extLst>
              <a:ext uri="{FF2B5EF4-FFF2-40B4-BE49-F238E27FC236}">
                <a16:creationId xmlns:a16="http://schemas.microsoft.com/office/drawing/2014/main" id="{A04FD846-3C6D-9A78-BFA4-D61D5C78D8ED}"/>
              </a:ext>
            </a:extLst>
          </p:cNvPr>
          <p:cNvSpPr txBox="1"/>
          <p:nvPr/>
        </p:nvSpPr>
        <p:spPr>
          <a:xfrm>
            <a:off x="7089613" y="1384887"/>
            <a:ext cx="2381225" cy="584775"/>
          </a:xfrm>
          <a:prstGeom prst="rect">
            <a:avLst/>
          </a:prstGeom>
          <a:noFill/>
        </p:spPr>
        <p:txBody>
          <a:bodyPr wrap="square" rtlCol="0">
            <a:spAutoFit/>
          </a:bodyPr>
          <a:lstStyle/>
          <a:p>
            <a:pPr defTabSz="914354" fontAlgn="auto">
              <a:spcBef>
                <a:spcPts val="0"/>
              </a:spcBef>
              <a:spcAft>
                <a:spcPts val="600"/>
              </a:spcAft>
              <a:defRPr/>
            </a:pPr>
            <a:r>
              <a:rPr lang="en-GB" sz="1600" b="1" dirty="0">
                <a:solidFill>
                  <a:schemeClr val="accent1"/>
                </a:solidFill>
                <a:latin typeface="Arial"/>
                <a:cs typeface="Arial"/>
              </a:rPr>
              <a:t>Climate-related risk</a:t>
            </a:r>
            <a:br>
              <a:rPr lang="en-GB" sz="1600" b="1" dirty="0">
                <a:solidFill>
                  <a:schemeClr val="accent1"/>
                </a:solidFill>
                <a:latin typeface="Arial"/>
                <a:cs typeface="Arial"/>
              </a:rPr>
            </a:br>
            <a:r>
              <a:rPr lang="en-GB" sz="1600" b="1" dirty="0">
                <a:solidFill>
                  <a:srgbClr val="3F4548"/>
                </a:solidFill>
                <a:latin typeface="Arial"/>
                <a:cs typeface="Arial"/>
              </a:rPr>
              <a:t>November 2021</a:t>
            </a:r>
          </a:p>
        </p:txBody>
      </p:sp>
      <p:sp>
        <p:nvSpPr>
          <p:cNvPr id="17" name="TextBox 16">
            <a:extLst>
              <a:ext uri="{FF2B5EF4-FFF2-40B4-BE49-F238E27FC236}">
                <a16:creationId xmlns:a16="http://schemas.microsoft.com/office/drawing/2014/main" id="{0F5D0E5D-F7B6-3658-60E0-DFB10FFB64B4}"/>
              </a:ext>
            </a:extLst>
          </p:cNvPr>
          <p:cNvSpPr txBox="1"/>
          <p:nvPr/>
        </p:nvSpPr>
        <p:spPr>
          <a:xfrm>
            <a:off x="3780379" y="1394781"/>
            <a:ext cx="2780003" cy="584775"/>
          </a:xfrm>
          <a:prstGeom prst="rect">
            <a:avLst/>
          </a:prstGeom>
          <a:noFill/>
        </p:spPr>
        <p:txBody>
          <a:bodyPr wrap="square" rtlCol="0">
            <a:spAutoFit/>
          </a:bodyPr>
          <a:lstStyle/>
          <a:p>
            <a:pPr defTabSz="914354" fontAlgn="auto">
              <a:spcBef>
                <a:spcPts val="0"/>
              </a:spcBef>
              <a:spcAft>
                <a:spcPts val="600"/>
              </a:spcAft>
              <a:defRPr/>
            </a:pPr>
            <a:r>
              <a:rPr lang="en-GB" sz="1600" b="1" dirty="0">
                <a:solidFill>
                  <a:schemeClr val="accent1"/>
                </a:solidFill>
                <a:latin typeface="Arial"/>
                <a:cs typeface="Arial"/>
              </a:rPr>
              <a:t>General Insurance pricing</a:t>
            </a:r>
            <a:br>
              <a:rPr lang="en-GB" sz="1600" b="1" dirty="0">
                <a:solidFill>
                  <a:srgbClr val="4096B8"/>
                </a:solidFill>
                <a:latin typeface="Arial"/>
                <a:cs typeface="Arial"/>
              </a:rPr>
            </a:br>
            <a:r>
              <a:rPr lang="en-GB" sz="1600" b="1" dirty="0">
                <a:solidFill>
                  <a:srgbClr val="3F4548"/>
                </a:solidFill>
                <a:latin typeface="Arial"/>
                <a:cs typeface="Arial"/>
              </a:rPr>
              <a:t>June 2021</a:t>
            </a:r>
          </a:p>
        </p:txBody>
      </p:sp>
      <p:pic>
        <p:nvPicPr>
          <p:cNvPr id="5" name="Picture 5" descr="Graphical user interface, application&#10;&#10;Description automatically generated">
            <a:extLst>
              <a:ext uri="{FF2B5EF4-FFF2-40B4-BE49-F238E27FC236}">
                <a16:creationId xmlns:a16="http://schemas.microsoft.com/office/drawing/2014/main" id="{C2FE09D9-BD07-FF1B-2EEC-19420A881734}"/>
              </a:ext>
            </a:extLst>
          </p:cNvPr>
          <p:cNvPicPr>
            <a:picLocks noChangeAspect="1"/>
          </p:cNvPicPr>
          <p:nvPr/>
        </p:nvPicPr>
        <p:blipFill>
          <a:blip r:embed="rId7"/>
          <a:stretch>
            <a:fillRect/>
          </a:stretch>
        </p:blipFill>
        <p:spPr>
          <a:xfrm>
            <a:off x="3899714" y="4344406"/>
            <a:ext cx="2547527" cy="1676333"/>
          </a:xfrm>
          <a:prstGeom prst="rect">
            <a:avLst/>
          </a:prstGeom>
        </p:spPr>
      </p:pic>
      <p:sp>
        <p:nvSpPr>
          <p:cNvPr id="6" name="TextBox 5">
            <a:extLst>
              <a:ext uri="{FF2B5EF4-FFF2-40B4-BE49-F238E27FC236}">
                <a16:creationId xmlns:a16="http://schemas.microsoft.com/office/drawing/2014/main" id="{77DEE967-40FE-7093-F474-1797E2FBCF95}"/>
              </a:ext>
            </a:extLst>
          </p:cNvPr>
          <p:cNvSpPr txBox="1"/>
          <p:nvPr/>
        </p:nvSpPr>
        <p:spPr>
          <a:xfrm>
            <a:off x="3780379" y="3758107"/>
            <a:ext cx="2780003" cy="615553"/>
          </a:xfrm>
          <a:prstGeom prst="rect">
            <a:avLst/>
          </a:prstGeom>
          <a:noFill/>
        </p:spPr>
        <p:txBody>
          <a:bodyPr wrap="square" lIns="121920" tIns="60960" rIns="121920" bIns="60960" rtlCol="0" anchor="t">
            <a:spAutoFit/>
          </a:bodyPr>
          <a:lstStyle/>
          <a:p>
            <a:pPr defTabSz="914354">
              <a:spcBef>
                <a:spcPts val="0"/>
              </a:spcBef>
              <a:spcAft>
                <a:spcPts val="600"/>
              </a:spcAft>
              <a:defRPr/>
            </a:pPr>
            <a:r>
              <a:rPr lang="en-GB" sz="1600" b="1" dirty="0">
                <a:solidFill>
                  <a:schemeClr val="accent1"/>
                </a:solidFill>
                <a:latin typeface="Arial"/>
                <a:cs typeface="Arial"/>
              </a:rPr>
              <a:t>Equity release</a:t>
            </a:r>
            <a:br>
              <a:rPr lang="en-GB" sz="1600" b="1" dirty="0">
                <a:solidFill>
                  <a:srgbClr val="4096B8"/>
                </a:solidFill>
                <a:latin typeface="Arial"/>
                <a:cs typeface="Arial"/>
              </a:rPr>
            </a:br>
            <a:r>
              <a:rPr lang="en-GB" sz="1600" b="1" dirty="0">
                <a:solidFill>
                  <a:srgbClr val="3F4548"/>
                </a:solidFill>
                <a:latin typeface="Arial"/>
                <a:cs typeface="Arial"/>
              </a:rPr>
              <a:t>December 2022</a:t>
            </a:r>
            <a:endParaRPr lang="en-US" dirty="0"/>
          </a:p>
        </p:txBody>
      </p:sp>
      <p:sp>
        <p:nvSpPr>
          <p:cNvPr id="8" name="TextBox 7">
            <a:extLst>
              <a:ext uri="{FF2B5EF4-FFF2-40B4-BE49-F238E27FC236}">
                <a16:creationId xmlns:a16="http://schemas.microsoft.com/office/drawing/2014/main" id="{2FCB6C36-E9DF-2FE1-CC22-6BE34323DCF4}"/>
              </a:ext>
            </a:extLst>
          </p:cNvPr>
          <p:cNvSpPr txBox="1"/>
          <p:nvPr/>
        </p:nvSpPr>
        <p:spPr>
          <a:xfrm>
            <a:off x="553973" y="1366039"/>
            <a:ext cx="2780003" cy="584775"/>
          </a:xfrm>
          <a:prstGeom prst="rect">
            <a:avLst/>
          </a:prstGeom>
          <a:noFill/>
        </p:spPr>
        <p:txBody>
          <a:bodyPr wrap="square" rtlCol="0">
            <a:spAutoFit/>
          </a:bodyPr>
          <a:lstStyle/>
          <a:p>
            <a:pPr defTabSz="914354" fontAlgn="auto">
              <a:spcBef>
                <a:spcPts val="0"/>
              </a:spcBef>
              <a:spcAft>
                <a:spcPts val="600"/>
              </a:spcAft>
              <a:defRPr/>
            </a:pPr>
            <a:r>
              <a:rPr lang="en-GB" sz="1600" b="1" dirty="0">
                <a:solidFill>
                  <a:schemeClr val="accent1"/>
                </a:solidFill>
                <a:latin typeface="Arial"/>
                <a:cs typeface="Arial"/>
              </a:rPr>
              <a:t>Pensions actuarial factors</a:t>
            </a:r>
            <a:br>
              <a:rPr lang="en-GB" sz="1600" b="1" dirty="0">
                <a:solidFill>
                  <a:srgbClr val="4096B8"/>
                </a:solidFill>
                <a:latin typeface="Arial"/>
                <a:cs typeface="Arial"/>
              </a:rPr>
            </a:br>
            <a:r>
              <a:rPr lang="en-GB" sz="1600" b="1" dirty="0">
                <a:solidFill>
                  <a:srgbClr val="3F4548"/>
                </a:solidFill>
                <a:latin typeface="Arial"/>
                <a:cs typeface="Arial"/>
              </a:rPr>
              <a:t>December 2020</a:t>
            </a:r>
          </a:p>
        </p:txBody>
      </p:sp>
      <p:pic>
        <p:nvPicPr>
          <p:cNvPr id="18" name="Picture 17">
            <a:extLst>
              <a:ext uri="{FF2B5EF4-FFF2-40B4-BE49-F238E27FC236}">
                <a16:creationId xmlns:a16="http://schemas.microsoft.com/office/drawing/2014/main" id="{D3CB6954-DA73-9F96-03A0-77324B2D42C3}"/>
              </a:ext>
            </a:extLst>
          </p:cNvPr>
          <p:cNvPicPr>
            <a:picLocks noChangeAspect="1"/>
          </p:cNvPicPr>
          <p:nvPr/>
        </p:nvPicPr>
        <p:blipFill>
          <a:blip r:embed="rId8"/>
          <a:stretch>
            <a:fillRect/>
          </a:stretch>
        </p:blipFill>
        <p:spPr>
          <a:xfrm>
            <a:off x="7197256" y="4325080"/>
            <a:ext cx="2580547" cy="1714985"/>
          </a:xfrm>
          <a:prstGeom prst="rect">
            <a:avLst/>
          </a:prstGeom>
        </p:spPr>
      </p:pic>
      <p:sp>
        <p:nvSpPr>
          <p:cNvPr id="19" name="TextBox 18">
            <a:extLst>
              <a:ext uri="{FF2B5EF4-FFF2-40B4-BE49-F238E27FC236}">
                <a16:creationId xmlns:a16="http://schemas.microsoft.com/office/drawing/2014/main" id="{BB249B3B-9E80-86B7-3B38-CFFF2812EDE8}"/>
              </a:ext>
            </a:extLst>
          </p:cNvPr>
          <p:cNvSpPr txBox="1"/>
          <p:nvPr/>
        </p:nvSpPr>
        <p:spPr>
          <a:xfrm>
            <a:off x="7083978" y="3773495"/>
            <a:ext cx="2381225" cy="584775"/>
          </a:xfrm>
          <a:prstGeom prst="rect">
            <a:avLst/>
          </a:prstGeom>
          <a:noFill/>
        </p:spPr>
        <p:txBody>
          <a:bodyPr wrap="square" rtlCol="0">
            <a:spAutoFit/>
          </a:bodyPr>
          <a:lstStyle/>
          <a:p>
            <a:pPr defTabSz="914354" fontAlgn="auto">
              <a:spcBef>
                <a:spcPts val="0"/>
              </a:spcBef>
              <a:spcAft>
                <a:spcPts val="600"/>
              </a:spcAft>
              <a:defRPr/>
            </a:pPr>
            <a:r>
              <a:rPr lang="en-GB" sz="1600" b="1" dirty="0">
                <a:solidFill>
                  <a:schemeClr val="accent1"/>
                </a:solidFill>
                <a:latin typeface="Arial"/>
                <a:cs typeface="Arial"/>
              </a:rPr>
              <a:t>Corporate pensions</a:t>
            </a:r>
            <a:br>
              <a:rPr lang="en-GB" sz="1600" b="1" dirty="0">
                <a:solidFill>
                  <a:srgbClr val="4096B8"/>
                </a:solidFill>
                <a:latin typeface="Arial"/>
                <a:cs typeface="Arial"/>
              </a:rPr>
            </a:br>
            <a:r>
              <a:rPr lang="en-GB" sz="1600" b="1" dirty="0">
                <a:solidFill>
                  <a:srgbClr val="3F4548"/>
                </a:solidFill>
                <a:latin typeface="Arial"/>
                <a:cs typeface="Arial"/>
              </a:rPr>
              <a:t>April 2023</a:t>
            </a:r>
          </a:p>
        </p:txBody>
      </p:sp>
      <p:sp>
        <p:nvSpPr>
          <p:cNvPr id="3" name="Date Placeholder 3">
            <a:extLst>
              <a:ext uri="{FF2B5EF4-FFF2-40B4-BE49-F238E27FC236}">
                <a16:creationId xmlns:a16="http://schemas.microsoft.com/office/drawing/2014/main" id="{E0B57961-C4F4-800F-0328-E32CE003C4B4}"/>
              </a:ext>
            </a:extLst>
          </p:cNvPr>
          <p:cNvSpPr>
            <a:spLocks noGrp="1"/>
          </p:cNvSpPr>
          <p:nvPr>
            <p:ph type="dt" sz="half" idx="10"/>
          </p:nvPr>
        </p:nvSpPr>
        <p:spPr>
          <a:xfrm>
            <a:off x="527054" y="6410326"/>
            <a:ext cx="2688167" cy="331788"/>
          </a:xfrm>
        </p:spPr>
        <p:txBody>
          <a:bodyPr/>
          <a:lstStyle/>
          <a:p>
            <a:fld id="{BC1242CF-12C1-4411-B532-E91306108269}" type="datetime4">
              <a:rPr lang="en-GB" smtClean="0">
                <a:solidFill>
                  <a:srgbClr val="3F4548"/>
                </a:solidFill>
              </a:rPr>
              <a:pPr/>
              <a:t>14 March 2024</a:t>
            </a:fld>
            <a:endParaRPr lang="en-GB" dirty="0">
              <a:solidFill>
                <a:srgbClr val="3F4548"/>
              </a:solidFill>
            </a:endParaRPr>
          </a:p>
        </p:txBody>
      </p:sp>
    </p:spTree>
    <p:extLst>
      <p:ext uri="{BB962C8B-B14F-4D97-AF65-F5344CB8AC3E}">
        <p14:creationId xmlns:p14="http://schemas.microsoft.com/office/powerpoint/2010/main" val="214191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Ongoing and future activity</a:t>
            </a: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14 March 2024</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dirty="0"/>
          </a:p>
        </p:txBody>
      </p:sp>
      <p:graphicFrame>
        <p:nvGraphicFramePr>
          <p:cNvPr id="6" name="Table 5">
            <a:extLst>
              <a:ext uri="{FF2B5EF4-FFF2-40B4-BE49-F238E27FC236}">
                <a16:creationId xmlns:a16="http://schemas.microsoft.com/office/drawing/2014/main" id="{D9C998BA-2CB5-34E2-9444-3DED0EDB20DB}"/>
              </a:ext>
            </a:extLst>
          </p:cNvPr>
          <p:cNvGraphicFramePr>
            <a:graphicFrameLocks noGrp="1"/>
          </p:cNvGraphicFramePr>
          <p:nvPr>
            <p:extLst>
              <p:ext uri="{D42A27DB-BD31-4B8C-83A1-F6EECF244321}">
                <p14:modId xmlns:p14="http://schemas.microsoft.com/office/powerpoint/2010/main" val="2871366977"/>
              </p:ext>
            </p:extLst>
          </p:nvPr>
        </p:nvGraphicFramePr>
        <p:xfrm>
          <a:off x="609594" y="1557338"/>
          <a:ext cx="10454958" cy="3959893"/>
        </p:xfrm>
        <a:graphic>
          <a:graphicData uri="http://schemas.openxmlformats.org/drawingml/2006/table">
            <a:tbl>
              <a:tblPr firstRow="1" bandRow="1">
                <a:tableStyleId>{5C22544A-7EE6-4342-B048-85BDC9FD1C3A}</a:tableStyleId>
              </a:tblPr>
              <a:tblGrid>
                <a:gridCol w="2081745">
                  <a:extLst>
                    <a:ext uri="{9D8B030D-6E8A-4147-A177-3AD203B41FA5}">
                      <a16:colId xmlns:a16="http://schemas.microsoft.com/office/drawing/2014/main" val="20000"/>
                    </a:ext>
                  </a:extLst>
                </a:gridCol>
                <a:gridCol w="6008053">
                  <a:extLst>
                    <a:ext uri="{9D8B030D-6E8A-4147-A177-3AD203B41FA5}">
                      <a16:colId xmlns:a16="http://schemas.microsoft.com/office/drawing/2014/main" val="20001"/>
                    </a:ext>
                  </a:extLst>
                </a:gridCol>
                <a:gridCol w="2365160">
                  <a:extLst>
                    <a:ext uri="{9D8B030D-6E8A-4147-A177-3AD203B41FA5}">
                      <a16:colId xmlns:a16="http://schemas.microsoft.com/office/drawing/2014/main" val="254866892"/>
                    </a:ext>
                  </a:extLst>
                </a:gridCol>
              </a:tblGrid>
              <a:tr h="871255">
                <a:tc>
                  <a:txBody>
                    <a:bodyPr/>
                    <a:lstStyle/>
                    <a:p>
                      <a:pPr algn="ctr"/>
                      <a:r>
                        <a:rPr lang="en-GB" sz="1200" dirty="0"/>
                        <a:t> </a:t>
                      </a:r>
                      <a:r>
                        <a:rPr lang="en-GB" sz="1500" dirty="0"/>
                        <a:t>Topic</a:t>
                      </a:r>
                      <a:endParaRPr lang="en-GB" sz="1500"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dirty="0">
                          <a:solidFill>
                            <a:schemeClr val="lt1"/>
                          </a:solidFill>
                          <a:latin typeface="+mn-lt"/>
                          <a:ea typeface="+mn-ea"/>
                          <a:cs typeface="+mn-cs"/>
                        </a:rPr>
                        <a:t>Brief description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dirty="0">
                          <a:solidFill>
                            <a:schemeClr val="lt1"/>
                          </a:solidFill>
                          <a:latin typeface="+mn-lt"/>
                          <a:ea typeface="+mn-ea"/>
                          <a:cs typeface="+mn-cs"/>
                        </a:rPr>
                        <a:t>Status</a:t>
                      </a:r>
                    </a:p>
                  </a:txBody>
                  <a:tcPr/>
                </a:tc>
                <a:extLst>
                  <a:ext uri="{0D108BD9-81ED-4DB2-BD59-A6C34878D82A}">
                    <a16:rowId xmlns:a16="http://schemas.microsoft.com/office/drawing/2014/main" val="10000"/>
                  </a:ext>
                </a:extLst>
              </a:tr>
              <a:tr h="765923">
                <a:tc>
                  <a:txBody>
                    <a:bodyPr/>
                    <a:lstStyle/>
                    <a:p>
                      <a:r>
                        <a:rPr lang="en-GB" sz="1600" b="1" dirty="0"/>
                        <a:t>Pensions on divorce</a:t>
                      </a:r>
                    </a:p>
                  </a:txBody>
                  <a:tcPr/>
                </a:tc>
                <a:tc>
                  <a:txBody>
                    <a:bodyPr/>
                    <a:lstStyle/>
                    <a:p>
                      <a:pPr marL="0" indent="0">
                        <a:buClr>
                          <a:schemeClr val="accent1"/>
                        </a:buClr>
                        <a:buFont typeface="Arial" panose="020B0604020202020204" pitchFamily="34" charset="0"/>
                        <a:buNone/>
                      </a:pPr>
                      <a:r>
                        <a:rPr lang="en-GB" sz="1500" dirty="0"/>
                        <a:t>Advice given to individuals to assist with treatment of pensions on divorce.</a:t>
                      </a:r>
                    </a:p>
                  </a:txBody>
                  <a:tcPr/>
                </a:tc>
                <a:tc>
                  <a:txBody>
                    <a:bodyPr/>
                    <a:lstStyle/>
                    <a:p>
                      <a:pPr marL="0" indent="0">
                        <a:buClr>
                          <a:schemeClr val="accent1"/>
                        </a:buClr>
                        <a:buFont typeface="Arial" panose="020B0604020202020204" pitchFamily="34" charset="0"/>
                        <a:buNone/>
                      </a:pPr>
                      <a:r>
                        <a:rPr lang="en-GB" sz="1500" dirty="0"/>
                        <a:t>Reporting Q2</a:t>
                      </a:r>
                    </a:p>
                  </a:txBody>
                  <a:tcPr/>
                </a:tc>
                <a:extLst>
                  <a:ext uri="{0D108BD9-81ED-4DB2-BD59-A6C34878D82A}">
                    <a16:rowId xmlns:a16="http://schemas.microsoft.com/office/drawing/2014/main" val="10002"/>
                  </a:ext>
                </a:extLst>
              </a:tr>
              <a:tr h="790869">
                <a:tc>
                  <a:txBody>
                    <a:bodyPr/>
                    <a:lstStyle/>
                    <a:p>
                      <a:pPr marL="0" indent="0" algn="l" defTabSz="914400" rtl="0" eaLnBrk="1" latinLnBrk="0" hangingPunct="1">
                        <a:buClr>
                          <a:schemeClr val="accent1"/>
                        </a:buClr>
                        <a:buFont typeface="Arial" panose="020B0604020202020204" pitchFamily="34" charset="0"/>
                        <a:buNone/>
                      </a:pPr>
                      <a:r>
                        <a:rPr lang="en-GB" sz="1600" b="1" kern="1200" dirty="0">
                          <a:solidFill>
                            <a:schemeClr val="dk1"/>
                          </a:solidFill>
                          <a:latin typeface="+mn-lt"/>
                          <a:ea typeface="+mn-ea"/>
                          <a:cs typeface="+mn-cs"/>
                        </a:rPr>
                        <a:t>Cyber risk</a:t>
                      </a:r>
                    </a:p>
                  </a:txBody>
                  <a:tcPr/>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500" kern="1200" dirty="0">
                          <a:solidFill>
                            <a:schemeClr val="dk1"/>
                          </a:solidFill>
                          <a:latin typeface="+mn-lt"/>
                          <a:ea typeface="+mn-ea"/>
                          <a:cs typeface="+mn-cs"/>
                        </a:rPr>
                        <a:t>Treatment and quantification of cyber risk by actuaries, including insurance of risks.</a:t>
                      </a:r>
                    </a:p>
                  </a:txBody>
                  <a:tcPr/>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500" kern="1200" dirty="0">
                          <a:solidFill>
                            <a:schemeClr val="dk1"/>
                          </a:solidFill>
                          <a:latin typeface="+mn-lt"/>
                          <a:ea typeface="+mn-ea"/>
                          <a:cs typeface="+mn-cs"/>
                        </a:rPr>
                        <a:t>Scoping Q2</a:t>
                      </a:r>
                    </a:p>
                  </a:txBody>
                  <a:tcPr/>
                </a:tc>
                <a:extLst>
                  <a:ext uri="{0D108BD9-81ED-4DB2-BD59-A6C34878D82A}">
                    <a16:rowId xmlns:a16="http://schemas.microsoft.com/office/drawing/2014/main" val="10003"/>
                  </a:ext>
                </a:extLst>
              </a:tr>
              <a:tr h="765923">
                <a:tc>
                  <a:txBody>
                    <a:bodyPr/>
                    <a:lstStyle/>
                    <a:p>
                      <a:r>
                        <a:rPr lang="en-GB" sz="1600" b="1" dirty="0"/>
                        <a:t>Pension scheme design</a:t>
                      </a:r>
                    </a:p>
                  </a:txBody>
                  <a:tcPr/>
                </a:tc>
                <a:tc>
                  <a:txBody>
                    <a:bodyPr/>
                    <a:lstStyle/>
                    <a:p>
                      <a:pPr marL="0" indent="0">
                        <a:buClr>
                          <a:schemeClr val="accent1"/>
                        </a:buClr>
                        <a:buFont typeface="Arial" panose="020B0604020202020204" pitchFamily="34" charset="0"/>
                        <a:buNone/>
                      </a:pPr>
                      <a:r>
                        <a:rPr lang="en-GB" sz="1500" dirty="0"/>
                        <a:t>Advice given to trustees or sponsors on changes to member benefits.</a:t>
                      </a:r>
                    </a:p>
                  </a:txBody>
                  <a:tcPr/>
                </a:tc>
                <a:tc>
                  <a:txBody>
                    <a:bodyPr/>
                    <a:lstStyle/>
                    <a:p>
                      <a:pPr marL="0" indent="0">
                        <a:buClr>
                          <a:schemeClr val="accent1"/>
                        </a:buClr>
                        <a:buFont typeface="Arial" panose="020B0604020202020204" pitchFamily="34" charset="0"/>
                        <a:buNone/>
                      </a:pPr>
                      <a:r>
                        <a:rPr lang="en-GB" sz="1500" dirty="0"/>
                        <a:t>Scoping Q3</a:t>
                      </a:r>
                    </a:p>
                  </a:txBody>
                  <a:tcPr/>
                </a:tc>
                <a:extLst>
                  <a:ext uri="{0D108BD9-81ED-4DB2-BD59-A6C34878D82A}">
                    <a16:rowId xmlns:a16="http://schemas.microsoft.com/office/drawing/2014/main" val="1119635919"/>
                  </a:ext>
                </a:extLst>
              </a:tr>
              <a:tr h="765923">
                <a:tc>
                  <a:txBody>
                    <a:bodyPr/>
                    <a:lstStyle/>
                    <a:p>
                      <a:r>
                        <a:rPr lang="en-GB" sz="1600" b="1" dirty="0"/>
                        <a:t>Future reviews</a:t>
                      </a:r>
                    </a:p>
                  </a:txBody>
                  <a:tcPr/>
                </a:tc>
                <a:tc>
                  <a:txBody>
                    <a:bodyPr/>
                    <a:lstStyle/>
                    <a:p>
                      <a:pPr marL="0" indent="0">
                        <a:buClr>
                          <a:schemeClr val="accent1"/>
                        </a:buClr>
                        <a:buFont typeface="Arial" panose="020B0604020202020204" pitchFamily="34" charset="0"/>
                        <a:buNone/>
                      </a:pPr>
                      <a:r>
                        <a:rPr lang="en-GB" sz="1500" dirty="0"/>
                        <a:t>More topics with high involvement of actuaries and significant risks to consider</a:t>
                      </a:r>
                    </a:p>
                  </a:txBody>
                  <a:tcPr/>
                </a:tc>
                <a:tc>
                  <a:txBody>
                    <a:bodyPr/>
                    <a:lstStyle/>
                    <a:p>
                      <a:pPr marL="0" indent="0">
                        <a:buClr>
                          <a:schemeClr val="accent1"/>
                        </a:buClr>
                        <a:buFont typeface="Arial" panose="020B0604020202020204" pitchFamily="34" charset="0"/>
                        <a:buNone/>
                      </a:pPr>
                      <a:r>
                        <a:rPr lang="en-GB" sz="1500" dirty="0"/>
                        <a:t>Announce Q4</a:t>
                      </a:r>
                    </a:p>
                  </a:txBody>
                  <a:tcPr/>
                </a:tc>
                <a:extLst>
                  <a:ext uri="{0D108BD9-81ED-4DB2-BD59-A6C34878D82A}">
                    <a16:rowId xmlns:a16="http://schemas.microsoft.com/office/drawing/2014/main" val="4258131979"/>
                  </a:ext>
                </a:extLst>
              </a:tr>
            </a:tbl>
          </a:graphicData>
        </a:graphic>
      </p:graphicFrame>
    </p:spTree>
    <p:extLst>
      <p:ext uri="{BB962C8B-B14F-4D97-AF65-F5344CB8AC3E}">
        <p14:creationId xmlns:p14="http://schemas.microsoft.com/office/powerpoint/2010/main" val="234699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85" y="1989964"/>
            <a:ext cx="5688631" cy="1943092"/>
          </a:xfrm>
        </p:spPr>
        <p:txBody>
          <a:bodyPr/>
          <a:lstStyle/>
          <a:p>
            <a:r>
              <a:rPr lang="en-GB" dirty="0"/>
              <a:t>Data Science and AI review</a:t>
            </a:r>
          </a:p>
        </p:txBody>
      </p:sp>
    </p:spTree>
    <p:extLst>
      <p:ext uri="{BB962C8B-B14F-4D97-AF65-F5344CB8AC3E}">
        <p14:creationId xmlns:p14="http://schemas.microsoft.com/office/powerpoint/2010/main" val="10541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2 – AI and data science experience and knowledge</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BC1242CF-12C1-4411-B532-E91306108269}" type="datetime4">
              <a:rPr lang="en-GB" smtClean="0">
                <a:solidFill>
                  <a:srgbClr val="3F4548"/>
                </a:solidFill>
              </a:rPr>
              <a:pPr>
                <a:spcAft>
                  <a:spcPts val="600"/>
                </a:spcAft>
              </a:pPr>
              <a:t>14 March 2024</a:t>
            </a:fld>
            <a:endParaRPr lang="en-GB" dirty="0">
              <a:solidFill>
                <a:srgbClr val="3F4548"/>
              </a:solidFill>
            </a:endParaRPr>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9</a:t>
            </a:fld>
            <a:endParaRPr lang="en-GB" dirty="0"/>
          </a:p>
        </p:txBody>
      </p:sp>
      <p:graphicFrame>
        <p:nvGraphicFramePr>
          <p:cNvPr id="7" name="Content Placeholder 2">
            <a:extLst>
              <a:ext uri="{FF2B5EF4-FFF2-40B4-BE49-F238E27FC236}">
                <a16:creationId xmlns:a16="http://schemas.microsoft.com/office/drawing/2014/main" id="{169D311B-4AC5-E26C-92B2-9024C2CCB24C}"/>
              </a:ext>
            </a:extLst>
          </p:cNvPr>
          <p:cNvGraphicFramePr>
            <a:graphicFrameLocks noGrp="1"/>
          </p:cNvGraphicFramePr>
          <p:nvPr>
            <p:ph idx="1"/>
            <p:extLst>
              <p:ext uri="{D42A27DB-BD31-4B8C-83A1-F6EECF244321}">
                <p14:modId xmlns:p14="http://schemas.microsoft.com/office/powerpoint/2010/main" val="2297935290"/>
              </p:ext>
            </p:extLst>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18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FOA PowerPoint template 07">
  <a:themeElements>
    <a:clrScheme name="IFoA Life orange">
      <a:dk1>
        <a:srgbClr val="3F4548"/>
      </a:dk1>
      <a:lt1>
        <a:sysClr val="window" lastClr="FFFFFF"/>
      </a:lt1>
      <a:dk2>
        <a:srgbClr val="EE741D"/>
      </a:dk2>
      <a:lt2>
        <a:srgbClr val="FFFFFF"/>
      </a:lt2>
      <a:accent1>
        <a:srgbClr val="EE741D"/>
      </a:accent1>
      <a:accent2>
        <a:srgbClr val="113458"/>
      </a:accent2>
      <a:accent3>
        <a:srgbClr val="7CB3E1"/>
      </a:accent3>
      <a:accent4>
        <a:srgbClr val="4096B8"/>
      </a:accent4>
      <a:accent5>
        <a:srgbClr val="11B3A2"/>
      </a:accent5>
      <a:accent6>
        <a:srgbClr val="008452"/>
      </a:accent6>
      <a:hlink>
        <a:srgbClr val="EE741D"/>
      </a:hlink>
      <a:folHlink>
        <a:srgbClr val="EE741D"/>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fe 2023 PowerPoint template 01.potx" id="{E3BC79D8-FC76-4833-8A24-4E3068A44C63}" vid="{179DD4F0-A9CF-4D72-843F-220B1EE6104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6E6F2644DD124587B27BD1608CCBCF" ma:contentTypeVersion="6" ma:contentTypeDescription="Create a new document." ma:contentTypeScope="" ma:versionID="ca6c377553c4090f5df685ac60246352">
  <xsd:schema xmlns:xsd="http://www.w3.org/2001/XMLSchema" xmlns:xs="http://www.w3.org/2001/XMLSchema" xmlns:p="http://schemas.microsoft.com/office/2006/metadata/properties" xmlns:ns2="01a13c42-38c0-42b5-b482-bdf76411247e" xmlns:ns3="67776ce5-c33b-427b-8194-34cff9e67663" targetNamespace="http://schemas.microsoft.com/office/2006/metadata/properties" ma:root="true" ma:fieldsID="137b0feea1a7c88db45d7428835802c1" ns2:_="" ns3:_="">
    <xsd:import namespace="01a13c42-38c0-42b5-b482-bdf76411247e"/>
    <xsd:import namespace="67776ce5-c33b-427b-8194-34cff9e676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13c42-38c0-42b5-b482-bdf764112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776ce5-c33b-427b-8194-34cff9e676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7776ce5-c33b-427b-8194-34cff9e67663">
      <UserInfo>
        <DisplayName>Katy Stephenson</DisplayName>
        <AccountId>41</AccountId>
        <AccountType/>
      </UserInfo>
      <UserInfo>
        <DisplayName>Celia Munro</DisplayName>
        <AccountId>25</AccountId>
        <AccountType/>
      </UserInfo>
      <UserInfo>
        <DisplayName>Waleed Soliman</DisplayName>
        <AccountId>26</AccountId>
        <AccountType/>
      </UserInfo>
      <UserInfo>
        <DisplayName>VLEadmin</DisplayName>
        <AccountId>49</AccountId>
        <AccountType/>
      </UserInfo>
    </SharedWithUsers>
  </documentManagement>
</p:properties>
</file>

<file path=customXml/itemProps1.xml><?xml version="1.0" encoding="utf-8"?>
<ds:datastoreItem xmlns:ds="http://schemas.openxmlformats.org/officeDocument/2006/customXml" ds:itemID="{591E56EE-B348-4B1F-A0FD-8C49D69C03BD}"/>
</file>

<file path=customXml/itemProps2.xml><?xml version="1.0" encoding="utf-8"?>
<ds:datastoreItem xmlns:ds="http://schemas.openxmlformats.org/officeDocument/2006/customXml" ds:itemID="{7CCEE5C3-9CE3-4977-BAFB-B3C3A4AF3029}"/>
</file>

<file path=customXml/itemProps3.xml><?xml version="1.0" encoding="utf-8"?>
<ds:datastoreItem xmlns:ds="http://schemas.openxmlformats.org/officeDocument/2006/customXml" ds:itemID="{165DB6D8-538A-465C-ACF4-0A3435556298}"/>
</file>

<file path=docProps/app.xml><?xml version="1.0" encoding="utf-8"?>
<Properties xmlns="http://schemas.openxmlformats.org/officeDocument/2006/extended-properties" xmlns:vt="http://schemas.openxmlformats.org/officeDocument/2006/docPropsVTypes">
  <Template/>
  <TotalTime>2267</TotalTime>
  <Words>1451</Words>
  <Application>Microsoft Office PowerPoint</Application>
  <PresentationFormat>Widescreen</PresentationFormat>
  <Paragraphs>258</Paragraphs>
  <Slides>28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vt:lpstr>
      <vt:lpstr>Source Sans Pro</vt:lpstr>
      <vt:lpstr>IFOA PowerPoint template 07</vt:lpstr>
      <vt:lpstr>Data Science and AI thematic review</vt:lpstr>
      <vt:lpstr>Hello and Welcome! What we’ll cover today….</vt:lpstr>
      <vt:lpstr>POLL 1 – Main area of work</vt:lpstr>
      <vt:lpstr>Thematic Review Programme</vt:lpstr>
      <vt:lpstr>Objectives of the Thematic Review programme</vt:lpstr>
      <vt:lpstr>Our work to date</vt:lpstr>
      <vt:lpstr>Ongoing and future activity</vt:lpstr>
      <vt:lpstr>Data Science and AI review</vt:lpstr>
      <vt:lpstr>POLL 2 – AI and data science experience and knowledge</vt:lpstr>
      <vt:lpstr>Published scope – announced December 2022</vt:lpstr>
      <vt:lpstr>Review Scope and Approach</vt:lpstr>
      <vt:lpstr>Report highlights</vt:lpstr>
      <vt:lpstr>Main Conclusions</vt:lpstr>
      <vt:lpstr>Case Studies</vt:lpstr>
      <vt:lpstr>Global AI standards and regulation developments</vt:lpstr>
      <vt:lpstr>AI standards and regulation – common themes (bingo)</vt:lpstr>
      <vt:lpstr>Exploring key themes</vt:lpstr>
      <vt:lpstr>POLL 3 – AI and data science actuarial standards and guidance</vt:lpstr>
      <vt:lpstr>Finding – Rapidly changing environment</vt:lpstr>
      <vt:lpstr>Finding – Increasing involvement of actuaries</vt:lpstr>
      <vt:lpstr>Finding – Support for actuaries</vt:lpstr>
      <vt:lpstr>Finding – Opportunities to collaborate</vt:lpstr>
      <vt:lpstr>IFoA Regulatory Board</vt:lpstr>
      <vt:lpstr>IFoA Risk Alert – some highlights</vt:lpstr>
      <vt:lpstr>An example - If I needed to implement a machine learning mortality model by next week, what shortcuts could I make?</vt:lpstr>
      <vt:lpstr>POLL 4 – Will AI save humanity or bring about the end of the world?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 Park</dc:creator>
  <cp:lastModifiedBy>Alan Marshall</cp:lastModifiedBy>
  <cp:revision>108</cp:revision>
  <dcterms:created xsi:type="dcterms:W3CDTF">2023-07-19T09:59:28Z</dcterms:created>
  <dcterms:modified xsi:type="dcterms:W3CDTF">2024-03-14T11:27:31Z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d3c5f5-c566-4dc5-8864-6f6d9b127b45_Enabled">
    <vt:lpwstr>true</vt:lpwstr>
  </property>
  <property fmtid="{D5CDD505-2E9C-101B-9397-08002B2CF9AE}" pid="3" name="MSIP_Label_6cd3c5f5-c566-4dc5-8864-6f6d9b127b45_SetDate">
    <vt:lpwstr>2023-11-07T11:24:12Z</vt:lpwstr>
  </property>
  <property fmtid="{D5CDD505-2E9C-101B-9397-08002B2CF9AE}" pid="4" name="MSIP_Label_6cd3c5f5-c566-4dc5-8864-6f6d9b127b45_Method">
    <vt:lpwstr>Standard</vt:lpwstr>
  </property>
  <property fmtid="{D5CDD505-2E9C-101B-9397-08002B2CF9AE}" pid="5" name="MSIP_Label_6cd3c5f5-c566-4dc5-8864-6f6d9b127b45_Name">
    <vt:lpwstr>Internal</vt:lpwstr>
  </property>
  <property fmtid="{D5CDD505-2E9C-101B-9397-08002B2CF9AE}" pid="6" name="MSIP_Label_6cd3c5f5-c566-4dc5-8864-6f6d9b127b45_SiteId">
    <vt:lpwstr>aa42167d-6f8d-45ce-b655-d245ef97da66</vt:lpwstr>
  </property>
  <property fmtid="{D5CDD505-2E9C-101B-9397-08002B2CF9AE}" pid="7" name="MSIP_Label_6cd3c5f5-c566-4dc5-8864-6f6d9b127b45_ActionId">
    <vt:lpwstr>470d4202-b6fa-4b66-bf93-09ae732641e5</vt:lpwstr>
  </property>
  <property fmtid="{D5CDD505-2E9C-101B-9397-08002B2CF9AE}" pid="8" name="MSIP_Label_6cd3c5f5-c566-4dc5-8864-6f6d9b127b45_ContentBits">
    <vt:lpwstr>0</vt:lpwstr>
  </property>
  <property fmtid="{D5CDD505-2E9C-101B-9397-08002B2CF9AE}" pid="9" name="ContentTypeId">
    <vt:lpwstr>0x010100B36E6F2644DD124587B27BD1608CCBCF</vt:lpwstr>
  </property>
</Properties>
</file>