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16"/>
  </p:notesMasterIdLst>
  <p:sldIdLst>
    <p:sldId id="305" r:id="rId3"/>
    <p:sldId id="326" r:id="rId4"/>
    <p:sldId id="286" r:id="rId5"/>
    <p:sldId id="320" r:id="rId6"/>
    <p:sldId id="310" r:id="rId7"/>
    <p:sldId id="309" r:id="rId8"/>
    <p:sldId id="313" r:id="rId9"/>
    <p:sldId id="308" r:id="rId10"/>
    <p:sldId id="307" r:id="rId11"/>
    <p:sldId id="321" r:id="rId12"/>
    <p:sldId id="322" r:id="rId13"/>
    <p:sldId id="258" r:id="rId14"/>
    <p:sldId id="325" r:id="rId15"/>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AF515-092D-D2BB-F1CA-A3CDE6681F56}" name="Henry Thompson" initials="HT" userId="S::henryt@actuaries.org.uk::bbaac795-1cfd-4f46-a071-487605b5e6e3" providerId="AD"/>
  <p188:author id="{040E517E-A0A4-4340-1BE2-26A40B95EEF3}" name="Richmond, Dom (DSIT)" initials="DR" userId="S::dom.richmond@dsit.gov.uk::a8a164de-3e38-4235-91d1-2eb1ce213ab5" providerId="AD"/>
  <p188:author id="{E0944890-44B2-DA15-64DB-67D4F51ACD2C}" name="Polo, Nuala (DSIT)" initials="P(" userId="S::nuala.polo@dsit.gov.uk::394673d1-073d-4bb5-bd7e-7d832e66d182" providerId="AD"/>
  <p188:author id="{909BD2E4-249F-979E-F75B-7976B4903DDA}" name="Campbell-Ratcliffe, Emily (DSIT)" initials="C(" userId="S::emily.campbellratcliffe@dsit.gov.uk::ba300498-f74f-4195-9a98-a1e594afad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C8"/>
    <a:srgbClr val="952E64"/>
    <a:srgbClr val="2F5079"/>
    <a:srgbClr val="FFFFFF"/>
    <a:srgbClr val="E9458C"/>
    <a:srgbClr val="000000"/>
    <a:srgbClr val="79A32A"/>
    <a:srgbClr val="008452"/>
    <a:srgbClr val="11B3A2"/>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howGuides="1">
      <p:cViewPr varScale="1">
        <p:scale>
          <a:sx n="64" d="100"/>
          <a:sy n="64" d="100"/>
        </p:scale>
        <p:origin x="1084" y="52"/>
      </p:cViewPr>
      <p:guideLst>
        <p:guide orient="horz" pos="4247"/>
        <p:guide pos="322"/>
      </p:guideLst>
    </p:cSldViewPr>
  </p:slideViewPr>
  <p:notesTextViewPr>
    <p:cViewPr>
      <p:scale>
        <a:sx n="100" d="100"/>
        <a:sy n="100" d="100"/>
      </p:scale>
      <p:origin x="0" y="0"/>
    </p:cViewPr>
  </p:notesTextViewPr>
  <p:sorterViewPr>
    <p:cViewPr>
      <p:scale>
        <a:sx n="100" d="100"/>
        <a:sy n="100" d="100"/>
      </p:scale>
      <p:origin x="0" y="-1788"/>
    </p:cViewPr>
  </p:sorterViewPr>
  <p:notesViewPr>
    <p:cSldViewPr showGuides="1">
      <p:cViewPr varScale="1">
        <p:scale>
          <a:sx n="88" d="100"/>
          <a:sy n="88" d="100"/>
        </p:scale>
        <p:origin x="271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a2baf505f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CDEI is a </a:t>
            </a:r>
            <a:r>
              <a:rPr lang="en-US" b="1"/>
              <a:t>government expert body</a:t>
            </a:r>
            <a:r>
              <a:rPr lang="en-US"/>
              <a:t> enabling the trustworthy use of data and AI.</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multidisciplinary </a:t>
            </a:r>
            <a:r>
              <a:rPr lang="en-US"/>
              <a:t>team of specialists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supported by an </a:t>
            </a:r>
            <a:r>
              <a:rPr lang="en-US" b="1"/>
              <a:t>advisory board</a:t>
            </a:r>
            <a:r>
              <a:rPr lang="en-US"/>
              <a:t> of world-leading experts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AI assurance - CDEI has developed a </a:t>
            </a:r>
            <a:r>
              <a:rPr lang="en-US" b="1"/>
              <a:t>roadmap </a:t>
            </a:r>
            <a:r>
              <a:rPr lang="en-US"/>
              <a:t>which sets out how the UK can become a global leader in the emerging AI assurance industry</a:t>
            </a:r>
            <a:endParaRPr/>
          </a:p>
        </p:txBody>
      </p:sp>
      <p:sp>
        <p:nvSpPr>
          <p:cNvPr id="211" name="Google Shape;211;g22a2baf505f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603117dd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25603117dd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5603117ddd_0_3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25603117ddd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5603117ddd_0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25603117ddd_0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5603117ddd_0_9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25603117ddd_0_9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5603117ddd_0_10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25603117ddd_0_10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5603117ddd_0_10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25603117ddd_0_10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692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8ba6d22b2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8ba6d22b2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0452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625739" y="1066801"/>
            <a:ext cx="5261461" cy="553838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11 March 2024</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ln w="12700">
            <a:solidFill>
              <a:schemeClr val="tx2">
                <a:lumMod val="65000"/>
                <a:lumOff val="35000"/>
              </a:schemeClr>
            </a:solidFill>
          </a:ln>
          <a:effectLst>
            <a:softEdge rad="31750"/>
          </a:effectLst>
        </p:spPr>
        <p:txBody>
          <a:bodyPr/>
          <a:lstStyle>
            <a:lvl1pPr>
              <a:defRPr b="1">
                <a:solidFill>
                  <a:schemeClr val="tx1"/>
                </a:solidFill>
              </a:defRPr>
            </a:lvl1pPr>
          </a:lstStyle>
          <a:p>
            <a:fld id="{1744C141-B97D-4979-AB76-E8E6AB76C28B}" type="datetime4">
              <a:rPr lang="en-GB" smtClean="0"/>
              <a:pPr/>
              <a:t>11 March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9D143EA-A2F3-48B5-BC61-6CC1B4478A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6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bg2"/>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accent2"/>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ln w="12700">
            <a:solidFill>
              <a:schemeClr val="tx2">
                <a:lumMod val="65000"/>
                <a:lumOff val="35000"/>
              </a:schemeClr>
            </a:solidFill>
          </a:ln>
          <a:effectLst>
            <a:softEdge rad="31750"/>
          </a:effectLst>
        </p:spPr>
        <p:txBody>
          <a:bodyPr/>
          <a:lstStyle>
            <a:lvl1pPr>
              <a:defRPr b="1">
                <a:solidFill>
                  <a:schemeClr val="tx1"/>
                </a:solidFill>
              </a:defRPr>
            </a:lvl1pPr>
          </a:lstStyle>
          <a:p>
            <a:fld id="{1744C141-B97D-4979-AB76-E8E6AB76C28B}" type="datetime4">
              <a:rPr lang="en-GB" smtClean="0"/>
              <a:pPr/>
              <a:t>11 March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9D143EA-A2F3-48B5-BC61-6CC1B4478A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7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11 March 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11 March 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11 March 2024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11 March 2024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11 March 2024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527054" y="6410325"/>
            <a:ext cx="2688166" cy="331788"/>
          </a:xfrm>
        </p:spPr>
        <p:txBody>
          <a:bodyPr/>
          <a:lstStyle>
            <a:lvl1pPr>
              <a:defRPr/>
            </a:lvl1pPr>
          </a:lstStyle>
          <a:p>
            <a:fld id="{E55E8865-9CB5-4569-9D00-F0979EDB96F2}" type="datetime4">
              <a:rPr lang="en-GB"/>
              <a:pPr/>
              <a:t>11 March 2024</a:t>
            </a:fld>
            <a:endParaRPr lang="en-GB"/>
          </a:p>
        </p:txBody>
      </p:sp>
      <p:sp>
        <p:nvSpPr>
          <p:cNvPr id="6" name="Footer Placeholder 5"/>
          <p:cNvSpPr>
            <a:spLocks noGrp="1"/>
          </p:cNvSpPr>
          <p:nvPr>
            <p:ph type="ftr" sz="quarter" idx="11"/>
          </p:nvPr>
        </p:nvSpPr>
        <p:spPr>
          <a:xfrm>
            <a:off x="3215223"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mphasis slide 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0"/>
          <a:stretch/>
        </p:blipFill>
        <p:spPr>
          <a:xfrm>
            <a:off x="8686800" y="0"/>
            <a:ext cx="4151072" cy="6858000"/>
          </a:xfrm>
          <a:prstGeom prst="rect">
            <a:avLst/>
          </a:prstGeom>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11 March 2024</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8" name="Rectangle 7"/>
          <p:cNvSpPr/>
          <p:nvPr userDrawn="1"/>
        </p:nvSpPr>
        <p:spPr>
          <a:xfrm rot="10800000">
            <a:off x="8592312" y="-362857"/>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10"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2652606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45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11 March 2024</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7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08011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36841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05020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33344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8652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091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4808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18722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0409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8831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51811" y="5546038"/>
            <a:ext cx="12952723" cy="959392"/>
            <a:chOff x="-285849" y="5546036"/>
            <a:chExt cx="10524089" cy="959392"/>
          </a:xfrm>
        </p:grpSpPr>
        <p:sp>
          <p:nvSpPr>
            <p:cNvPr id="7" name="TextBox 6"/>
            <p:cNvSpPr txBox="1"/>
            <p:nvPr userDrawn="1"/>
          </p:nvSpPr>
          <p:spPr>
            <a:xfrm rot="18900000">
              <a:off x="957932" y="6074541"/>
              <a:ext cx="1068262" cy="430887"/>
            </a:xfrm>
            <a:prstGeom prst="rect">
              <a:avLst/>
            </a:prstGeom>
            <a:noFill/>
          </p:spPr>
          <p:txBody>
            <a:bodyPr wrap="none" rtlCol="0">
              <a:spAutoFit/>
            </a:bodyPr>
            <a:lstStyle/>
            <a:p>
              <a:r>
                <a:rPr lang="en-GB" sz="2200" dirty="0">
                  <a:solidFill>
                    <a:srgbClr val="2F5079"/>
                  </a:solidFill>
                </a:rPr>
                <a:t>Progress</a:t>
              </a:r>
            </a:p>
          </p:txBody>
        </p:sp>
        <p:sp>
          <p:nvSpPr>
            <p:cNvPr id="8" name="TextBox 7"/>
            <p:cNvSpPr txBox="1"/>
            <p:nvPr userDrawn="1"/>
          </p:nvSpPr>
          <p:spPr>
            <a:xfrm rot="18900000">
              <a:off x="1357949" y="6024208"/>
              <a:ext cx="1310516" cy="430887"/>
            </a:xfrm>
            <a:prstGeom prst="rect">
              <a:avLst/>
            </a:prstGeom>
            <a:noFill/>
          </p:spPr>
          <p:txBody>
            <a:bodyPr wrap="none" rtlCol="0">
              <a:spAutoFit/>
            </a:bodyPr>
            <a:lstStyle/>
            <a:p>
              <a:r>
                <a:rPr lang="en-GB" sz="2200" dirty="0">
                  <a:solidFill>
                    <a:srgbClr val="2F5079"/>
                  </a:solidFill>
                </a:rPr>
                <a:t>Community</a:t>
              </a:r>
            </a:p>
          </p:txBody>
        </p:sp>
        <p:sp>
          <p:nvSpPr>
            <p:cNvPr id="9" name="TextBox 8"/>
            <p:cNvSpPr txBox="1"/>
            <p:nvPr userDrawn="1"/>
          </p:nvSpPr>
          <p:spPr>
            <a:xfrm rot="18900000">
              <a:off x="1765332" y="5646703"/>
              <a:ext cx="2138868" cy="430887"/>
            </a:xfrm>
            <a:prstGeom prst="rect">
              <a:avLst/>
            </a:prstGeom>
            <a:noFill/>
          </p:spPr>
          <p:txBody>
            <a:bodyPr wrap="none" rtlCol="0">
              <a:spAutoFit/>
            </a:bodyPr>
            <a:lstStyle/>
            <a:p>
              <a:r>
                <a:rPr lang="en-GB" sz="2200" dirty="0">
                  <a:solidFill>
                    <a:srgbClr val="2F5079"/>
                  </a:solidFill>
                </a:rPr>
                <a:t>Sessional Meetings</a:t>
              </a:r>
            </a:p>
          </p:txBody>
        </p:sp>
        <p:sp>
          <p:nvSpPr>
            <p:cNvPr id="11" name="TextBox 10"/>
            <p:cNvSpPr txBox="1"/>
            <p:nvPr userDrawn="1"/>
          </p:nvSpPr>
          <p:spPr>
            <a:xfrm rot="18900000">
              <a:off x="2490868" y="6024206"/>
              <a:ext cx="1169852" cy="430887"/>
            </a:xfrm>
            <a:prstGeom prst="rect">
              <a:avLst/>
            </a:prstGeom>
            <a:noFill/>
          </p:spPr>
          <p:txBody>
            <a:bodyPr wrap="none" rtlCol="0">
              <a:spAutoFit/>
            </a:bodyPr>
            <a:lstStyle/>
            <a:p>
              <a:r>
                <a:rPr lang="en-GB" sz="2200" dirty="0">
                  <a:solidFill>
                    <a:srgbClr val="2F5079"/>
                  </a:solidFill>
                </a:rPr>
                <a:t>Education</a:t>
              </a:r>
            </a:p>
          </p:txBody>
        </p:sp>
        <p:sp>
          <p:nvSpPr>
            <p:cNvPr id="12" name="TextBox 11"/>
            <p:cNvSpPr txBox="1"/>
            <p:nvPr userDrawn="1"/>
          </p:nvSpPr>
          <p:spPr>
            <a:xfrm rot="18900000">
              <a:off x="2910553" y="5797705"/>
              <a:ext cx="1740113" cy="430887"/>
            </a:xfrm>
            <a:prstGeom prst="rect">
              <a:avLst/>
            </a:prstGeom>
            <a:noFill/>
          </p:spPr>
          <p:txBody>
            <a:bodyPr wrap="none" rtlCol="0">
              <a:spAutoFit/>
            </a:bodyPr>
            <a:lstStyle/>
            <a:p>
              <a:pPr algn="l"/>
              <a:r>
                <a:rPr lang="en-GB" sz="2200" dirty="0">
                  <a:solidFill>
                    <a:srgbClr val="2F5079"/>
                  </a:solidFill>
                </a:rPr>
                <a:t>Working parties</a:t>
              </a:r>
            </a:p>
          </p:txBody>
        </p:sp>
        <p:sp>
          <p:nvSpPr>
            <p:cNvPr id="13" name="TextBox 12"/>
            <p:cNvSpPr txBox="1"/>
            <p:nvPr userDrawn="1"/>
          </p:nvSpPr>
          <p:spPr>
            <a:xfrm rot="18900000">
              <a:off x="3505942" y="5948709"/>
              <a:ext cx="1425495" cy="430887"/>
            </a:xfrm>
            <a:prstGeom prst="rect">
              <a:avLst/>
            </a:prstGeom>
            <a:noFill/>
          </p:spPr>
          <p:txBody>
            <a:bodyPr wrap="none" rtlCol="0">
              <a:spAutoFit/>
            </a:bodyPr>
            <a:lstStyle/>
            <a:p>
              <a:r>
                <a:rPr lang="en-GB" sz="2200" dirty="0">
                  <a:solidFill>
                    <a:srgbClr val="2F5079"/>
                  </a:solidFill>
                </a:rPr>
                <a:t>Volunteering</a:t>
              </a:r>
            </a:p>
          </p:txBody>
        </p:sp>
        <p:sp>
          <p:nvSpPr>
            <p:cNvPr id="14" name="TextBox 13"/>
            <p:cNvSpPr txBox="1"/>
            <p:nvPr userDrawn="1"/>
          </p:nvSpPr>
          <p:spPr>
            <a:xfrm rot="18900000">
              <a:off x="4110578" y="6040986"/>
              <a:ext cx="1132081" cy="430887"/>
            </a:xfrm>
            <a:prstGeom prst="rect">
              <a:avLst/>
            </a:prstGeom>
            <a:noFill/>
          </p:spPr>
          <p:txBody>
            <a:bodyPr wrap="none" rtlCol="0">
              <a:spAutoFit/>
            </a:bodyPr>
            <a:lstStyle/>
            <a:p>
              <a:r>
                <a:rPr lang="en-GB" sz="2200" dirty="0">
                  <a:solidFill>
                    <a:srgbClr val="2F5079"/>
                  </a:solidFill>
                </a:rPr>
                <a:t>Research</a:t>
              </a:r>
            </a:p>
          </p:txBody>
        </p:sp>
        <p:sp>
          <p:nvSpPr>
            <p:cNvPr id="15" name="TextBox 14"/>
            <p:cNvSpPr txBox="1"/>
            <p:nvPr userDrawn="1"/>
          </p:nvSpPr>
          <p:spPr>
            <a:xfrm rot="18900000">
              <a:off x="4470578" y="5680258"/>
              <a:ext cx="2025555" cy="430887"/>
            </a:xfrm>
            <a:prstGeom prst="rect">
              <a:avLst/>
            </a:prstGeom>
            <a:noFill/>
          </p:spPr>
          <p:txBody>
            <a:bodyPr wrap="none" rtlCol="0">
              <a:spAutoFit/>
            </a:bodyPr>
            <a:lstStyle/>
            <a:p>
              <a:r>
                <a:rPr lang="en-GB" sz="2200" dirty="0">
                  <a:solidFill>
                    <a:srgbClr val="2F5079"/>
                  </a:solidFill>
                </a:rPr>
                <a:t>Shaping</a:t>
              </a:r>
              <a:r>
                <a:rPr lang="en-GB" sz="2200" baseline="0" dirty="0">
                  <a:solidFill>
                    <a:srgbClr val="2F5079"/>
                  </a:solidFill>
                </a:rPr>
                <a:t> the future</a:t>
              </a:r>
              <a:endParaRPr lang="en-GB" sz="2200" dirty="0">
                <a:solidFill>
                  <a:srgbClr val="2F5079"/>
                </a:solidFill>
              </a:endParaRPr>
            </a:p>
          </p:txBody>
        </p:sp>
        <p:sp>
          <p:nvSpPr>
            <p:cNvPr id="16" name="TextBox 15"/>
            <p:cNvSpPr txBox="1"/>
            <p:nvPr userDrawn="1"/>
          </p:nvSpPr>
          <p:spPr>
            <a:xfrm rot="18900000">
              <a:off x="5196326" y="5960094"/>
              <a:ext cx="1297491" cy="430887"/>
            </a:xfrm>
            <a:prstGeom prst="rect">
              <a:avLst/>
            </a:prstGeom>
            <a:noFill/>
          </p:spPr>
          <p:txBody>
            <a:bodyPr wrap="none" rtlCol="0">
              <a:spAutoFit/>
            </a:bodyPr>
            <a:lstStyle/>
            <a:p>
              <a:r>
                <a:rPr lang="en-GB" sz="2200" dirty="0">
                  <a:solidFill>
                    <a:srgbClr val="2F5079"/>
                  </a:solidFill>
                </a:rPr>
                <a:t>Networking</a:t>
              </a:r>
            </a:p>
          </p:txBody>
        </p:sp>
        <p:sp>
          <p:nvSpPr>
            <p:cNvPr id="17" name="TextBox 16"/>
            <p:cNvSpPr txBox="1"/>
            <p:nvPr userDrawn="1"/>
          </p:nvSpPr>
          <p:spPr>
            <a:xfrm rot="18900000">
              <a:off x="5577996" y="5565807"/>
              <a:ext cx="2241760" cy="430887"/>
            </a:xfrm>
            <a:prstGeom prst="rect">
              <a:avLst/>
            </a:prstGeom>
            <a:noFill/>
          </p:spPr>
          <p:txBody>
            <a:bodyPr wrap="none" rtlCol="0">
              <a:spAutoFit/>
            </a:bodyPr>
            <a:lstStyle/>
            <a:p>
              <a:r>
                <a:rPr lang="en-GB" sz="2200" dirty="0">
                  <a:solidFill>
                    <a:srgbClr val="2F5079"/>
                  </a:solidFill>
                </a:rPr>
                <a:t>Professional</a:t>
              </a:r>
              <a:r>
                <a:rPr lang="en-GB" sz="2200" baseline="0" dirty="0">
                  <a:solidFill>
                    <a:srgbClr val="2F5079"/>
                  </a:solidFill>
                </a:rPr>
                <a:t> support</a:t>
              </a:r>
              <a:endParaRPr lang="en-GB" sz="2200" dirty="0">
                <a:solidFill>
                  <a:srgbClr val="2F5079"/>
                </a:solidFill>
              </a:endParaRPr>
            </a:p>
          </p:txBody>
        </p:sp>
        <p:sp>
          <p:nvSpPr>
            <p:cNvPr id="18" name="TextBox 17"/>
            <p:cNvSpPr txBox="1"/>
            <p:nvPr userDrawn="1"/>
          </p:nvSpPr>
          <p:spPr>
            <a:xfrm rot="18900000">
              <a:off x="6136684" y="5641309"/>
              <a:ext cx="2063326" cy="430887"/>
            </a:xfrm>
            <a:prstGeom prst="rect">
              <a:avLst/>
            </a:prstGeom>
            <a:noFill/>
          </p:spPr>
          <p:txBody>
            <a:bodyPr wrap="none" rtlCol="0">
              <a:spAutoFit/>
            </a:bodyPr>
            <a:lstStyle/>
            <a:p>
              <a:r>
                <a:rPr lang="en-GB" sz="2200" dirty="0">
                  <a:solidFill>
                    <a:srgbClr val="2F5079"/>
                  </a:solidFill>
                </a:rPr>
                <a:t>Enterprise and risk</a:t>
              </a:r>
            </a:p>
          </p:txBody>
        </p:sp>
        <p:sp>
          <p:nvSpPr>
            <p:cNvPr id="19" name="TextBox 18"/>
            <p:cNvSpPr txBox="1"/>
            <p:nvPr userDrawn="1"/>
          </p:nvSpPr>
          <p:spPr>
            <a:xfrm rot="18900000">
              <a:off x="6736813" y="5767143"/>
              <a:ext cx="1770277" cy="430887"/>
            </a:xfrm>
            <a:prstGeom prst="rect">
              <a:avLst/>
            </a:prstGeom>
            <a:noFill/>
          </p:spPr>
          <p:txBody>
            <a:bodyPr wrap="none" rtlCol="0">
              <a:spAutoFit/>
            </a:bodyPr>
            <a:lstStyle/>
            <a:p>
              <a:r>
                <a:rPr lang="en-GB" sz="2200" dirty="0">
                  <a:solidFill>
                    <a:srgbClr val="2F5079"/>
                  </a:solidFill>
                </a:rPr>
                <a:t>Learned</a:t>
              </a:r>
              <a:r>
                <a:rPr lang="en-GB" sz="2200" baseline="0" dirty="0">
                  <a:solidFill>
                    <a:srgbClr val="2F5079"/>
                  </a:solidFill>
                </a:rPr>
                <a:t> society</a:t>
              </a:r>
              <a:endParaRPr lang="en-GB" sz="2200" dirty="0">
                <a:solidFill>
                  <a:srgbClr val="2F5079"/>
                </a:solidFill>
              </a:endParaRPr>
            </a:p>
          </p:txBody>
        </p:sp>
        <p:sp>
          <p:nvSpPr>
            <p:cNvPr id="20" name="TextBox 19"/>
            <p:cNvSpPr txBox="1"/>
            <p:nvPr userDrawn="1"/>
          </p:nvSpPr>
          <p:spPr>
            <a:xfrm rot="18900000">
              <a:off x="7357541" y="5993647"/>
              <a:ext cx="1336564" cy="430887"/>
            </a:xfrm>
            <a:prstGeom prst="rect">
              <a:avLst/>
            </a:prstGeom>
            <a:noFill/>
          </p:spPr>
          <p:txBody>
            <a:bodyPr wrap="none" rtlCol="0">
              <a:spAutoFit/>
            </a:bodyPr>
            <a:lstStyle/>
            <a:p>
              <a:r>
                <a:rPr lang="en-GB" sz="2200" dirty="0">
                  <a:solidFill>
                    <a:srgbClr val="2F5079"/>
                  </a:solidFill>
                </a:rPr>
                <a:t>Opportunity</a:t>
              </a:r>
            </a:p>
          </p:txBody>
        </p:sp>
        <p:sp>
          <p:nvSpPr>
            <p:cNvPr id="21" name="TextBox 20"/>
            <p:cNvSpPr txBox="1"/>
            <p:nvPr userDrawn="1"/>
          </p:nvSpPr>
          <p:spPr>
            <a:xfrm rot="18900000">
              <a:off x="7802599" y="5607753"/>
              <a:ext cx="2102399" cy="430887"/>
            </a:xfrm>
            <a:prstGeom prst="rect">
              <a:avLst/>
            </a:prstGeom>
            <a:noFill/>
          </p:spPr>
          <p:txBody>
            <a:bodyPr wrap="none" rtlCol="0">
              <a:spAutoFit/>
            </a:bodyPr>
            <a:lstStyle/>
            <a:p>
              <a:r>
                <a:rPr lang="en-GB" sz="2200" dirty="0">
                  <a:solidFill>
                    <a:srgbClr val="2F5079"/>
                  </a:solidFill>
                </a:rPr>
                <a:t>International profile</a:t>
              </a:r>
            </a:p>
          </p:txBody>
        </p:sp>
        <p:sp>
          <p:nvSpPr>
            <p:cNvPr id="22" name="TextBox 21"/>
            <p:cNvSpPr txBox="1"/>
            <p:nvPr userDrawn="1"/>
          </p:nvSpPr>
          <p:spPr>
            <a:xfrm rot="18900000">
              <a:off x="8518697" y="6052369"/>
              <a:ext cx="1017466" cy="430887"/>
            </a:xfrm>
            <a:prstGeom prst="rect">
              <a:avLst/>
            </a:prstGeom>
            <a:noFill/>
          </p:spPr>
          <p:txBody>
            <a:bodyPr wrap="none" rtlCol="0">
              <a:spAutoFit/>
            </a:bodyPr>
            <a:lstStyle/>
            <a:p>
              <a:r>
                <a:rPr lang="en-GB" sz="2200" dirty="0">
                  <a:solidFill>
                    <a:srgbClr val="2F5079"/>
                  </a:solidFill>
                </a:rPr>
                <a:t>Journals</a:t>
              </a:r>
            </a:p>
          </p:txBody>
        </p:sp>
        <p:sp>
          <p:nvSpPr>
            <p:cNvPr id="23" name="TextBox 22"/>
            <p:cNvSpPr txBox="1"/>
            <p:nvPr userDrawn="1"/>
          </p:nvSpPr>
          <p:spPr>
            <a:xfrm rot="18900000">
              <a:off x="8978520" y="6002036"/>
              <a:ext cx="1259720" cy="430887"/>
            </a:xfrm>
            <a:prstGeom prst="rect">
              <a:avLst/>
            </a:prstGeom>
            <a:noFill/>
          </p:spPr>
          <p:txBody>
            <a:bodyPr wrap="none" rtlCol="0">
              <a:spAutoFit/>
            </a:bodyPr>
            <a:lstStyle/>
            <a:p>
              <a:r>
                <a:rPr lang="en-GB" sz="2200" dirty="0">
                  <a:solidFill>
                    <a:srgbClr val="2F5079"/>
                  </a:solidFill>
                </a:rPr>
                <a:t>Supporting</a:t>
              </a:r>
            </a:p>
          </p:txBody>
        </p:sp>
        <p:sp>
          <p:nvSpPr>
            <p:cNvPr id="24" name="TextBox 23"/>
            <p:cNvSpPr txBox="1"/>
            <p:nvPr userDrawn="1"/>
          </p:nvSpPr>
          <p:spPr>
            <a:xfrm rot="18900000">
              <a:off x="-285849" y="5546036"/>
              <a:ext cx="1106032" cy="430887"/>
            </a:xfrm>
            <a:prstGeom prst="rect">
              <a:avLst/>
            </a:prstGeom>
            <a:noFill/>
          </p:spPr>
          <p:txBody>
            <a:bodyPr wrap="none" rtlCol="0">
              <a:spAutoFit/>
            </a:bodyPr>
            <a:lstStyle/>
            <a:p>
              <a:r>
                <a:rPr lang="en-GB" sz="2200" dirty="0">
                  <a:solidFill>
                    <a:srgbClr val="2F5079"/>
                  </a:solidFill>
                </a:rPr>
                <a:t>Expertise</a:t>
              </a:r>
            </a:p>
          </p:txBody>
        </p:sp>
        <p:sp>
          <p:nvSpPr>
            <p:cNvPr id="25" name="TextBox 24"/>
            <p:cNvSpPr txBox="1"/>
            <p:nvPr userDrawn="1"/>
          </p:nvSpPr>
          <p:spPr>
            <a:xfrm rot="18900000">
              <a:off x="-163868" y="5873207"/>
              <a:ext cx="1425130" cy="430887"/>
            </a:xfrm>
            <a:prstGeom prst="rect">
              <a:avLst/>
            </a:prstGeom>
            <a:noFill/>
          </p:spPr>
          <p:txBody>
            <a:bodyPr wrap="none" rtlCol="0">
              <a:spAutoFit/>
            </a:bodyPr>
            <a:lstStyle/>
            <a:p>
              <a:r>
                <a:rPr lang="en-GB" sz="2200" dirty="0">
                  <a:solidFill>
                    <a:srgbClr val="2F5079"/>
                  </a:solidFill>
                </a:rPr>
                <a:t>Sponsorship</a:t>
              </a:r>
            </a:p>
          </p:txBody>
        </p:sp>
        <p:sp>
          <p:nvSpPr>
            <p:cNvPr id="26" name="TextBox 25"/>
            <p:cNvSpPr txBox="1"/>
            <p:nvPr userDrawn="1"/>
          </p:nvSpPr>
          <p:spPr>
            <a:xfrm rot="18900000">
              <a:off x="237530" y="5655092"/>
              <a:ext cx="2115424" cy="430887"/>
            </a:xfrm>
            <a:prstGeom prst="rect">
              <a:avLst/>
            </a:prstGeom>
            <a:noFill/>
          </p:spPr>
          <p:txBody>
            <a:bodyPr wrap="none" rtlCol="0">
              <a:spAutoFit/>
            </a:bodyPr>
            <a:lstStyle/>
            <a:p>
              <a:r>
                <a:rPr lang="en-GB" sz="2200" dirty="0">
                  <a:solidFill>
                    <a:srgbClr val="2F5079"/>
                  </a:solidFill>
                </a:rPr>
                <a:t>Thought leadership</a:t>
              </a:r>
            </a:p>
          </p:txBody>
        </p:sp>
      </p:grpSp>
      <p:sp>
        <p:nvSpPr>
          <p:cNvPr id="3074" name="Rectangle 2"/>
          <p:cNvSpPr>
            <a:spLocks noGrp="1" noChangeArrowheads="1"/>
          </p:cNvSpPr>
          <p:nvPr>
            <p:ph type="ctrTitle"/>
          </p:nvPr>
        </p:nvSpPr>
        <p:spPr>
          <a:xfrm>
            <a:off x="527050" y="2133608"/>
            <a:ext cx="10902949"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10128760"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11 March 2024</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I Council Blank (Blue)">
  <p:cSld name="AI Council Blank (Blue)">
    <p:spTree>
      <p:nvGrpSpPr>
        <p:cNvPr id="1" name="Shape 170"/>
        <p:cNvGrpSpPr/>
        <p:nvPr/>
      </p:nvGrpSpPr>
      <p:grpSpPr>
        <a:xfrm>
          <a:off x="0" y="0"/>
          <a:ext cx="0" cy="0"/>
          <a:chOff x="0" y="0"/>
          <a:chExt cx="0" cy="0"/>
        </a:xfrm>
      </p:grpSpPr>
      <p:sp>
        <p:nvSpPr>
          <p:cNvPr id="171" name="Google Shape;171;p31"/>
          <p:cNvSpPr txBox="1">
            <a:spLocks noGrp="1"/>
          </p:cNvSpPr>
          <p:nvPr>
            <p:ph type="sldNum" idx="12"/>
          </p:nvPr>
        </p:nvSpPr>
        <p:spPr>
          <a:xfrm>
            <a:off x="8610600" y="6292851"/>
            <a:ext cx="27432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31"/>
          <p:cNvSpPr txBox="1">
            <a:spLocks noGrp="1"/>
          </p:cNvSpPr>
          <p:nvPr>
            <p:ph type="title"/>
          </p:nvPr>
        </p:nvSpPr>
        <p:spPr>
          <a:xfrm>
            <a:off x="838200" y="791635"/>
            <a:ext cx="10515600" cy="5844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chemeClr val="lt1"/>
              </a:buClr>
              <a:buSzPts val="3300"/>
              <a:buFont typeface="Arial"/>
              <a:buNone/>
              <a:defRPr sz="3300">
                <a:solidFill>
                  <a:schemeClr val="lt1"/>
                </a:solidFil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173" name="Google Shape;173;p31"/>
          <p:cNvSpPr txBox="1">
            <a:spLocks noGrp="1"/>
          </p:cNvSpPr>
          <p:nvPr>
            <p:ph type="body" idx="1"/>
          </p:nvPr>
        </p:nvSpPr>
        <p:spPr>
          <a:xfrm>
            <a:off x="838199" y="6227233"/>
            <a:ext cx="10515600" cy="414900"/>
          </a:xfrm>
          <a:prstGeom prst="rect">
            <a:avLst/>
          </a:prstGeom>
          <a:noFill/>
          <a:ln>
            <a:noFill/>
          </a:ln>
        </p:spPr>
        <p:txBody>
          <a:bodyPr spcFirstLastPara="1" wrap="square" lIns="121900" tIns="60925" rIns="121900" bIns="60925" anchor="t" anchorCtr="0">
            <a:noAutofit/>
          </a:bodyPr>
          <a:lstStyle>
            <a:lvl1pPr marL="457200" lvl="0" indent="-228600" algn="l" rtl="0">
              <a:lnSpc>
                <a:spcPct val="100000"/>
              </a:lnSpc>
              <a:spcBef>
                <a:spcPts val="1000"/>
              </a:spcBef>
              <a:spcAft>
                <a:spcPts val="0"/>
              </a:spcAft>
              <a:buClr>
                <a:schemeClr val="lt1"/>
              </a:buClr>
              <a:buSzPts val="2100"/>
              <a:buNone/>
              <a:defRPr sz="2100">
                <a:solidFill>
                  <a:schemeClr val="lt1"/>
                </a:solidFill>
              </a:defRPr>
            </a:lvl1pPr>
            <a:lvl2pPr marL="914400" lvl="1" indent="-381000" algn="l" rtl="0">
              <a:lnSpc>
                <a:spcPct val="90000"/>
              </a:lnSpc>
              <a:spcBef>
                <a:spcPts val="500"/>
              </a:spcBef>
              <a:spcAft>
                <a:spcPts val="0"/>
              </a:spcAft>
              <a:buClr>
                <a:schemeClr val="dk1"/>
              </a:buClr>
              <a:buSzPts val="2400"/>
              <a:buChar char="•"/>
              <a:defRPr/>
            </a:lvl2pPr>
            <a:lvl3pPr marL="1371600" lvl="2" indent="-381000" algn="l" rtl="0">
              <a:lnSpc>
                <a:spcPct val="90000"/>
              </a:lnSpc>
              <a:spcBef>
                <a:spcPts val="500"/>
              </a:spcBef>
              <a:spcAft>
                <a:spcPts val="0"/>
              </a:spcAft>
              <a:buClr>
                <a:schemeClr val="dk1"/>
              </a:buClr>
              <a:buSzPts val="2400"/>
              <a:buChar char="•"/>
              <a:defRPr/>
            </a:lvl3pPr>
            <a:lvl4pPr marL="1828800" lvl="3" indent="-381000" algn="l" rtl="0">
              <a:lnSpc>
                <a:spcPct val="90000"/>
              </a:lnSpc>
              <a:spcBef>
                <a:spcPts val="500"/>
              </a:spcBef>
              <a:spcAft>
                <a:spcPts val="0"/>
              </a:spcAft>
              <a:buClr>
                <a:schemeClr val="dk1"/>
              </a:buClr>
              <a:buSzPts val="2400"/>
              <a:buChar char="•"/>
              <a:defRPr/>
            </a:lvl4pPr>
            <a:lvl5pPr marL="2286000" lvl="4" indent="-381000" algn="l" rtl="0">
              <a:lnSpc>
                <a:spcPct val="90000"/>
              </a:lnSpc>
              <a:spcBef>
                <a:spcPts val="500"/>
              </a:spcBef>
              <a:spcAft>
                <a:spcPts val="0"/>
              </a:spcAft>
              <a:buClr>
                <a:schemeClr val="dk1"/>
              </a:buClr>
              <a:buSzPts val="2400"/>
              <a:buChar char="•"/>
              <a:defRPr/>
            </a:lvl5pPr>
            <a:lvl6pPr marL="2743200" lvl="5" indent="-381000" algn="l" rtl="0">
              <a:lnSpc>
                <a:spcPct val="90000"/>
              </a:lnSpc>
              <a:spcBef>
                <a:spcPts val="500"/>
              </a:spcBef>
              <a:spcAft>
                <a:spcPts val="0"/>
              </a:spcAft>
              <a:buClr>
                <a:schemeClr val="dk1"/>
              </a:buClr>
              <a:buSzPts val="2400"/>
              <a:buChar char="•"/>
              <a:defRPr/>
            </a:lvl6pPr>
            <a:lvl7pPr marL="3200400" lvl="6" indent="-381000" algn="l" rtl="0">
              <a:lnSpc>
                <a:spcPct val="90000"/>
              </a:lnSpc>
              <a:spcBef>
                <a:spcPts val="500"/>
              </a:spcBef>
              <a:spcAft>
                <a:spcPts val="0"/>
              </a:spcAft>
              <a:buClr>
                <a:schemeClr val="dk1"/>
              </a:buClr>
              <a:buSzPts val="2400"/>
              <a:buChar char="•"/>
              <a:defRPr/>
            </a:lvl7pPr>
            <a:lvl8pPr marL="3657600" lvl="7" indent="-381000" algn="l" rtl="0">
              <a:lnSpc>
                <a:spcPct val="90000"/>
              </a:lnSpc>
              <a:spcBef>
                <a:spcPts val="500"/>
              </a:spcBef>
              <a:spcAft>
                <a:spcPts val="0"/>
              </a:spcAft>
              <a:buClr>
                <a:schemeClr val="dk1"/>
              </a:buClr>
              <a:buSzPts val="2400"/>
              <a:buChar char="•"/>
              <a:defRPr/>
            </a:lvl8pPr>
            <a:lvl9pPr marL="4114800" lvl="8" indent="-381000" algn="l" rtl="0">
              <a:lnSpc>
                <a:spcPct val="90000"/>
              </a:lnSpc>
              <a:spcBef>
                <a:spcPts val="500"/>
              </a:spcBef>
              <a:spcAft>
                <a:spcPts val="0"/>
              </a:spcAft>
              <a:buClr>
                <a:schemeClr val="dk1"/>
              </a:buClr>
              <a:buSzPts val="2400"/>
              <a:buChar char="•"/>
              <a:defRPr/>
            </a:lvl9pPr>
          </a:lstStyle>
          <a:p>
            <a:endParaRPr/>
          </a:p>
        </p:txBody>
      </p:sp>
      <p:sp>
        <p:nvSpPr>
          <p:cNvPr id="174" name="Google Shape;174;p31"/>
          <p:cNvSpPr txBox="1">
            <a:spLocks noGrp="1"/>
          </p:cNvSpPr>
          <p:nvPr>
            <p:ph type="body" idx="2"/>
          </p:nvPr>
        </p:nvSpPr>
        <p:spPr>
          <a:xfrm>
            <a:off x="838200" y="1450984"/>
            <a:ext cx="10515600" cy="4725900"/>
          </a:xfrm>
          <a:prstGeom prst="rect">
            <a:avLst/>
          </a:prstGeom>
          <a:noFill/>
          <a:ln>
            <a:noFill/>
          </a:ln>
        </p:spPr>
        <p:txBody>
          <a:bodyPr spcFirstLastPara="1" wrap="square" lIns="121900" tIns="60925" rIns="121900" bIns="60925" anchor="t" anchorCtr="0">
            <a:normAutofit/>
          </a:bodyPr>
          <a:lstStyle>
            <a:lvl1pPr marL="457200" lvl="0" indent="-228600" algn="l" rtl="0">
              <a:lnSpc>
                <a:spcPct val="100000"/>
              </a:lnSpc>
              <a:spcBef>
                <a:spcPts val="1000"/>
              </a:spcBef>
              <a:spcAft>
                <a:spcPts val="0"/>
              </a:spcAft>
              <a:buClr>
                <a:schemeClr val="dk1"/>
              </a:buClr>
              <a:buSzPts val="2400"/>
              <a:buNone/>
              <a:defRPr/>
            </a:lvl1pPr>
            <a:lvl2pPr marL="914400" lvl="1" indent="-381000" algn="l" rtl="0">
              <a:lnSpc>
                <a:spcPct val="90000"/>
              </a:lnSpc>
              <a:spcBef>
                <a:spcPts val="500"/>
              </a:spcBef>
              <a:spcAft>
                <a:spcPts val="0"/>
              </a:spcAft>
              <a:buClr>
                <a:schemeClr val="dk1"/>
              </a:buClr>
              <a:buSzPts val="2400"/>
              <a:buChar char="•"/>
              <a:defRPr/>
            </a:lvl2pPr>
            <a:lvl3pPr marL="1371600" lvl="2" indent="-381000" algn="l" rtl="0">
              <a:lnSpc>
                <a:spcPct val="90000"/>
              </a:lnSpc>
              <a:spcBef>
                <a:spcPts val="500"/>
              </a:spcBef>
              <a:spcAft>
                <a:spcPts val="0"/>
              </a:spcAft>
              <a:buClr>
                <a:schemeClr val="dk1"/>
              </a:buClr>
              <a:buSzPts val="2400"/>
              <a:buChar char="•"/>
              <a:defRPr/>
            </a:lvl3pPr>
            <a:lvl4pPr marL="1828800" lvl="3" indent="-381000" algn="l" rtl="0">
              <a:lnSpc>
                <a:spcPct val="90000"/>
              </a:lnSpc>
              <a:spcBef>
                <a:spcPts val="500"/>
              </a:spcBef>
              <a:spcAft>
                <a:spcPts val="0"/>
              </a:spcAft>
              <a:buClr>
                <a:schemeClr val="dk1"/>
              </a:buClr>
              <a:buSzPts val="2400"/>
              <a:buChar char="•"/>
              <a:defRPr/>
            </a:lvl4pPr>
            <a:lvl5pPr marL="2286000" lvl="4" indent="-381000" algn="l" rtl="0">
              <a:lnSpc>
                <a:spcPct val="90000"/>
              </a:lnSpc>
              <a:spcBef>
                <a:spcPts val="500"/>
              </a:spcBef>
              <a:spcAft>
                <a:spcPts val="0"/>
              </a:spcAft>
              <a:buClr>
                <a:schemeClr val="dk1"/>
              </a:buClr>
              <a:buSzPts val="2400"/>
              <a:buChar char="•"/>
              <a:defRPr/>
            </a:lvl5pPr>
            <a:lvl6pPr marL="2743200" lvl="5" indent="-381000" algn="l" rtl="0">
              <a:lnSpc>
                <a:spcPct val="90000"/>
              </a:lnSpc>
              <a:spcBef>
                <a:spcPts val="500"/>
              </a:spcBef>
              <a:spcAft>
                <a:spcPts val="0"/>
              </a:spcAft>
              <a:buClr>
                <a:schemeClr val="dk1"/>
              </a:buClr>
              <a:buSzPts val="2400"/>
              <a:buChar char="•"/>
              <a:defRPr/>
            </a:lvl6pPr>
            <a:lvl7pPr marL="3200400" lvl="6" indent="-381000" algn="l" rtl="0">
              <a:lnSpc>
                <a:spcPct val="90000"/>
              </a:lnSpc>
              <a:spcBef>
                <a:spcPts val="500"/>
              </a:spcBef>
              <a:spcAft>
                <a:spcPts val="0"/>
              </a:spcAft>
              <a:buClr>
                <a:schemeClr val="dk1"/>
              </a:buClr>
              <a:buSzPts val="2400"/>
              <a:buChar char="•"/>
              <a:defRPr/>
            </a:lvl7pPr>
            <a:lvl8pPr marL="3657600" lvl="7" indent="-381000" algn="l" rtl="0">
              <a:lnSpc>
                <a:spcPct val="90000"/>
              </a:lnSpc>
              <a:spcBef>
                <a:spcPts val="500"/>
              </a:spcBef>
              <a:spcAft>
                <a:spcPts val="0"/>
              </a:spcAft>
              <a:buClr>
                <a:schemeClr val="dk1"/>
              </a:buClr>
              <a:buSzPts val="2400"/>
              <a:buChar char="•"/>
              <a:defRPr/>
            </a:lvl8pPr>
            <a:lvl9pPr marL="4114800" lvl="8" indent="-381000" algn="l" rtl="0">
              <a:lnSpc>
                <a:spcPct val="90000"/>
              </a:lnSpc>
              <a:spcBef>
                <a:spcPts val="50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1065288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lide Outline Points">
  <p:cSld name="Slide Outline Points">
    <p:spTree>
      <p:nvGrpSpPr>
        <p:cNvPr id="1" name="Shape 139"/>
        <p:cNvGrpSpPr/>
        <p:nvPr/>
      </p:nvGrpSpPr>
      <p:grpSpPr>
        <a:xfrm>
          <a:off x="0" y="0"/>
          <a:ext cx="0" cy="0"/>
          <a:chOff x="0" y="0"/>
          <a:chExt cx="0" cy="0"/>
        </a:xfrm>
      </p:grpSpPr>
      <p:sp>
        <p:nvSpPr>
          <p:cNvPr id="140" name="Google Shape;140;p27"/>
          <p:cNvSpPr txBox="1">
            <a:spLocks noGrp="1"/>
          </p:cNvSpPr>
          <p:nvPr>
            <p:ph type="sldNum" idx="12"/>
          </p:nvPr>
        </p:nvSpPr>
        <p:spPr>
          <a:xfrm>
            <a:off x="359999" y="6479999"/>
            <a:ext cx="336000" cy="384900"/>
          </a:xfrm>
          <a:prstGeom prst="rect">
            <a:avLst/>
          </a:prstGeom>
          <a:noFill/>
          <a:ln>
            <a:noFill/>
          </a:ln>
        </p:spPr>
        <p:txBody>
          <a:bodyPr spcFirstLastPara="1" wrap="square" lIns="45700" tIns="45700" rIns="45700" bIns="45700" anchor="t" anchorCtr="0">
            <a:spAutoFit/>
          </a:bodyPr>
          <a:lstStyle>
            <a:lvl1pPr marL="0" lvl="0" indent="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1pPr>
            <a:lvl2pPr marL="0" lvl="1" indent="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2pPr>
            <a:lvl3pPr marL="0" lvl="2" indent="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3pPr>
            <a:lvl4pPr marL="0" lvl="3" indent="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4pPr>
            <a:lvl5pPr marL="0" lvl="4" indent="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5pPr>
            <a:lvl6pPr marL="0" lvl="5" indent="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6pPr>
            <a:lvl7pPr marL="0" lvl="6" indent="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7pPr>
            <a:lvl8pPr marL="0" lvl="7" indent="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8pPr>
            <a:lvl9pPr marL="0" lvl="8" indent="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sz="1300">
              <a:solidFill>
                <a:schemeClr val="dk2"/>
              </a:solidFill>
              <a:latin typeface="Arial"/>
              <a:ea typeface="Arial"/>
              <a:cs typeface="Arial"/>
              <a:sym typeface="Arial"/>
            </a:endParaRPr>
          </a:p>
        </p:txBody>
      </p:sp>
      <p:sp>
        <p:nvSpPr>
          <p:cNvPr id="141" name="Google Shape;141;p27"/>
          <p:cNvSpPr txBox="1">
            <a:spLocks noGrp="1"/>
          </p:cNvSpPr>
          <p:nvPr>
            <p:ph type="body" idx="1"/>
          </p:nvPr>
        </p:nvSpPr>
        <p:spPr>
          <a:xfrm>
            <a:off x="313588" y="1106733"/>
            <a:ext cx="11520000" cy="5256000"/>
          </a:xfrm>
          <a:prstGeom prst="rect">
            <a:avLst/>
          </a:prstGeom>
          <a:noFill/>
          <a:ln>
            <a:noFill/>
          </a:ln>
        </p:spPr>
        <p:txBody>
          <a:bodyPr spcFirstLastPara="1" wrap="square" lIns="45700" tIns="45700" rIns="45700" bIns="45700" anchor="t" anchorCtr="0">
            <a:normAutofit/>
          </a:bodyPr>
          <a:lstStyle>
            <a:lvl1pPr marL="457200" lvl="0" indent="-349250" algn="l" rtl="0">
              <a:lnSpc>
                <a:spcPct val="90000"/>
              </a:lnSpc>
              <a:spcBef>
                <a:spcPts val="1100"/>
              </a:spcBef>
              <a:spcAft>
                <a:spcPts val="0"/>
              </a:spcAft>
              <a:buClr>
                <a:srgbClr val="009CDB"/>
              </a:buClr>
              <a:buSzPts val="1900"/>
              <a:buFont typeface="Arial"/>
              <a:buChar char="•"/>
              <a:defRPr/>
            </a:lvl1pPr>
            <a:lvl2pPr marL="914400" lvl="1" indent="-349250" algn="l" rtl="0">
              <a:lnSpc>
                <a:spcPct val="90000"/>
              </a:lnSpc>
              <a:spcBef>
                <a:spcPts val="1100"/>
              </a:spcBef>
              <a:spcAft>
                <a:spcPts val="0"/>
              </a:spcAft>
              <a:buClr>
                <a:srgbClr val="009CDB"/>
              </a:buClr>
              <a:buSzPts val="1900"/>
              <a:buFont typeface="Arial"/>
              <a:buChar char="•"/>
              <a:defRPr/>
            </a:lvl2pPr>
            <a:lvl3pPr marL="1371600" lvl="2" indent="-349250" algn="l" rtl="0">
              <a:lnSpc>
                <a:spcPct val="90000"/>
              </a:lnSpc>
              <a:spcBef>
                <a:spcPts val="1100"/>
              </a:spcBef>
              <a:spcAft>
                <a:spcPts val="0"/>
              </a:spcAft>
              <a:buClr>
                <a:srgbClr val="009CDB"/>
              </a:buClr>
              <a:buSzPts val="1900"/>
              <a:buFont typeface="Arial"/>
              <a:buChar char="•"/>
              <a:defRPr/>
            </a:lvl3pPr>
            <a:lvl4pPr marL="1828800" lvl="3" indent="-349250" algn="l" rtl="0">
              <a:lnSpc>
                <a:spcPct val="90000"/>
              </a:lnSpc>
              <a:spcBef>
                <a:spcPts val="1100"/>
              </a:spcBef>
              <a:spcAft>
                <a:spcPts val="0"/>
              </a:spcAft>
              <a:buClr>
                <a:srgbClr val="009CDB"/>
              </a:buClr>
              <a:buSzPts val="1900"/>
              <a:buFont typeface="Arial"/>
              <a:buChar char="•"/>
              <a:defRPr/>
            </a:lvl4pPr>
            <a:lvl5pPr marL="2286000" lvl="4" indent="-349250" algn="l" rtl="0">
              <a:lnSpc>
                <a:spcPct val="90000"/>
              </a:lnSpc>
              <a:spcBef>
                <a:spcPts val="1100"/>
              </a:spcBef>
              <a:spcAft>
                <a:spcPts val="0"/>
              </a:spcAft>
              <a:buClr>
                <a:srgbClr val="009CDB"/>
              </a:buClr>
              <a:buSzPts val="1900"/>
              <a:buFont typeface="Arial"/>
              <a:buChar char="−"/>
              <a:defRPr/>
            </a:lvl5pPr>
            <a:lvl6pPr marL="2743200" lvl="5" indent="-349250" algn="l" rtl="0">
              <a:lnSpc>
                <a:spcPct val="90000"/>
              </a:lnSpc>
              <a:spcBef>
                <a:spcPts val="1100"/>
              </a:spcBef>
              <a:spcAft>
                <a:spcPts val="0"/>
              </a:spcAft>
              <a:buClr>
                <a:srgbClr val="404040"/>
              </a:buClr>
              <a:buSzPts val="1900"/>
              <a:buChar char="■"/>
              <a:defRPr/>
            </a:lvl6pPr>
            <a:lvl7pPr marL="3200400" lvl="6" indent="-349250" algn="l" rtl="0">
              <a:lnSpc>
                <a:spcPct val="90000"/>
              </a:lnSpc>
              <a:spcBef>
                <a:spcPts val="1100"/>
              </a:spcBef>
              <a:spcAft>
                <a:spcPts val="0"/>
              </a:spcAft>
              <a:buClr>
                <a:srgbClr val="404040"/>
              </a:buClr>
              <a:buSzPts val="1900"/>
              <a:buChar char="●"/>
              <a:defRPr/>
            </a:lvl7pPr>
            <a:lvl8pPr marL="3657600" lvl="7" indent="-349250" algn="l" rtl="0">
              <a:lnSpc>
                <a:spcPct val="90000"/>
              </a:lnSpc>
              <a:spcBef>
                <a:spcPts val="1100"/>
              </a:spcBef>
              <a:spcAft>
                <a:spcPts val="0"/>
              </a:spcAft>
              <a:buClr>
                <a:srgbClr val="404040"/>
              </a:buClr>
              <a:buSzPts val="1900"/>
              <a:buChar char="○"/>
              <a:defRPr/>
            </a:lvl8pPr>
            <a:lvl9pPr marL="4114800" lvl="8" indent="-349250" algn="l" rtl="0">
              <a:lnSpc>
                <a:spcPct val="90000"/>
              </a:lnSpc>
              <a:spcBef>
                <a:spcPts val="1100"/>
              </a:spcBef>
              <a:spcAft>
                <a:spcPts val="0"/>
              </a:spcAft>
              <a:buClr>
                <a:srgbClr val="404040"/>
              </a:buClr>
              <a:buSzPts val="1900"/>
              <a:buChar char="■"/>
              <a:defRPr/>
            </a:lvl9pPr>
          </a:lstStyle>
          <a:p>
            <a:endParaRPr/>
          </a:p>
        </p:txBody>
      </p:sp>
      <p:sp>
        <p:nvSpPr>
          <p:cNvPr id="142" name="Google Shape;142;p27"/>
          <p:cNvSpPr txBox="1">
            <a:spLocks noGrp="1"/>
          </p:cNvSpPr>
          <p:nvPr>
            <p:ph type="body" idx="2"/>
          </p:nvPr>
        </p:nvSpPr>
        <p:spPr>
          <a:xfrm>
            <a:off x="3181417" y="-1"/>
            <a:ext cx="8675100" cy="819300"/>
          </a:xfrm>
          <a:prstGeom prst="rect">
            <a:avLst/>
          </a:prstGeom>
          <a:noFill/>
          <a:ln>
            <a:noFill/>
          </a:ln>
        </p:spPr>
        <p:txBody>
          <a:bodyPr spcFirstLastPara="1" wrap="square" lIns="45700" tIns="45700" rIns="45700" bIns="45700" anchor="ctr" anchorCtr="0">
            <a:normAutofit/>
          </a:bodyPr>
          <a:lstStyle>
            <a:lvl1pPr marL="457200" lvl="0" indent="-400050" algn="r" rtl="0">
              <a:lnSpc>
                <a:spcPct val="90000"/>
              </a:lnSpc>
              <a:spcBef>
                <a:spcPts val="1100"/>
              </a:spcBef>
              <a:spcAft>
                <a:spcPts val="0"/>
              </a:spcAft>
              <a:buClr>
                <a:srgbClr val="FFFFFF"/>
              </a:buClr>
              <a:buSzPts val="2700"/>
              <a:buFont typeface="Verdana"/>
              <a:buChar char="●"/>
              <a:defRPr sz="2700" b="1" i="1" cap="none">
                <a:solidFill>
                  <a:srgbClr val="FFFFFF"/>
                </a:solidFill>
              </a:defRPr>
            </a:lvl1pPr>
            <a:lvl2pPr marL="914400" lvl="1" indent="-349250" algn="l" rtl="0">
              <a:lnSpc>
                <a:spcPct val="90000"/>
              </a:lnSpc>
              <a:spcBef>
                <a:spcPts val="1100"/>
              </a:spcBef>
              <a:spcAft>
                <a:spcPts val="0"/>
              </a:spcAft>
              <a:buClr>
                <a:srgbClr val="404040"/>
              </a:buClr>
              <a:buSzPts val="1900"/>
              <a:buChar char="○"/>
              <a:defRPr/>
            </a:lvl2pPr>
            <a:lvl3pPr marL="1371600" lvl="2" indent="-349250" algn="l" rtl="0">
              <a:lnSpc>
                <a:spcPct val="90000"/>
              </a:lnSpc>
              <a:spcBef>
                <a:spcPts val="1100"/>
              </a:spcBef>
              <a:spcAft>
                <a:spcPts val="0"/>
              </a:spcAft>
              <a:buClr>
                <a:srgbClr val="404040"/>
              </a:buClr>
              <a:buSzPts val="1900"/>
              <a:buChar char="■"/>
              <a:defRPr/>
            </a:lvl3pPr>
            <a:lvl4pPr marL="1828800" lvl="3" indent="-349250" algn="l" rtl="0">
              <a:lnSpc>
                <a:spcPct val="90000"/>
              </a:lnSpc>
              <a:spcBef>
                <a:spcPts val="1100"/>
              </a:spcBef>
              <a:spcAft>
                <a:spcPts val="0"/>
              </a:spcAft>
              <a:buClr>
                <a:srgbClr val="404040"/>
              </a:buClr>
              <a:buSzPts val="1900"/>
              <a:buChar char="●"/>
              <a:defRPr/>
            </a:lvl4pPr>
            <a:lvl5pPr marL="2286000" lvl="4" indent="-349250" algn="l" rtl="0">
              <a:lnSpc>
                <a:spcPct val="90000"/>
              </a:lnSpc>
              <a:spcBef>
                <a:spcPts val="1100"/>
              </a:spcBef>
              <a:spcAft>
                <a:spcPts val="0"/>
              </a:spcAft>
              <a:buClr>
                <a:srgbClr val="404040"/>
              </a:buClr>
              <a:buSzPts val="1900"/>
              <a:buChar char="○"/>
              <a:defRPr/>
            </a:lvl5pPr>
            <a:lvl6pPr marL="2743200" lvl="5" indent="-349250" algn="l" rtl="0">
              <a:lnSpc>
                <a:spcPct val="90000"/>
              </a:lnSpc>
              <a:spcBef>
                <a:spcPts val="1100"/>
              </a:spcBef>
              <a:spcAft>
                <a:spcPts val="0"/>
              </a:spcAft>
              <a:buClr>
                <a:srgbClr val="404040"/>
              </a:buClr>
              <a:buSzPts val="1900"/>
              <a:buChar char="■"/>
              <a:defRPr/>
            </a:lvl6pPr>
            <a:lvl7pPr marL="3200400" lvl="6" indent="-349250" algn="l" rtl="0">
              <a:lnSpc>
                <a:spcPct val="90000"/>
              </a:lnSpc>
              <a:spcBef>
                <a:spcPts val="1100"/>
              </a:spcBef>
              <a:spcAft>
                <a:spcPts val="0"/>
              </a:spcAft>
              <a:buClr>
                <a:srgbClr val="404040"/>
              </a:buClr>
              <a:buSzPts val="1900"/>
              <a:buChar char="●"/>
              <a:defRPr/>
            </a:lvl7pPr>
            <a:lvl8pPr marL="3657600" lvl="7" indent="-349250" algn="l" rtl="0">
              <a:lnSpc>
                <a:spcPct val="90000"/>
              </a:lnSpc>
              <a:spcBef>
                <a:spcPts val="1100"/>
              </a:spcBef>
              <a:spcAft>
                <a:spcPts val="0"/>
              </a:spcAft>
              <a:buClr>
                <a:srgbClr val="404040"/>
              </a:buClr>
              <a:buSzPts val="1900"/>
              <a:buChar char="○"/>
              <a:defRPr/>
            </a:lvl8pPr>
            <a:lvl9pPr marL="4114800" lvl="8" indent="-349250" algn="l" rtl="0">
              <a:lnSpc>
                <a:spcPct val="90000"/>
              </a:lnSpc>
              <a:spcBef>
                <a:spcPts val="1100"/>
              </a:spcBef>
              <a:spcAft>
                <a:spcPts val="0"/>
              </a:spcAft>
              <a:buClr>
                <a:srgbClr val="404040"/>
              </a:buClr>
              <a:buSzPts val="1900"/>
              <a:buChar char="■"/>
              <a:defRPr/>
            </a:lvl9pPr>
          </a:lstStyle>
          <a:p>
            <a:endParaRPr/>
          </a:p>
        </p:txBody>
      </p:sp>
    </p:spTree>
    <p:extLst>
      <p:ext uri="{BB962C8B-B14F-4D97-AF65-F5344CB8AC3E}">
        <p14:creationId xmlns:p14="http://schemas.microsoft.com/office/powerpoint/2010/main" val="1627111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3805-A576-9C87-B523-2D93558F73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CD5092-7131-31ED-2B89-9F5896FF290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F55024-5222-BCDA-355C-53250E96C696}"/>
              </a:ext>
            </a:extLst>
          </p:cNvPr>
          <p:cNvSpPr>
            <a:spLocks noGrp="1"/>
          </p:cNvSpPr>
          <p:nvPr>
            <p:ph type="dt" sz="half" idx="10"/>
          </p:nvPr>
        </p:nvSpPr>
        <p:spPr/>
        <p:txBody>
          <a:bodyPr/>
          <a:lstStyle/>
          <a:p>
            <a:fld id="{7DFC680E-AC23-1D4B-B270-A13E6982E223}" type="datetimeFigureOut">
              <a:rPr lang="en-US" smtClean="0"/>
              <a:t>3/11/2024</a:t>
            </a:fld>
            <a:endParaRPr lang="en-US"/>
          </a:p>
        </p:txBody>
      </p:sp>
      <p:sp>
        <p:nvSpPr>
          <p:cNvPr id="5" name="Footer Placeholder 4">
            <a:extLst>
              <a:ext uri="{FF2B5EF4-FFF2-40B4-BE49-F238E27FC236}">
                <a16:creationId xmlns:a16="http://schemas.microsoft.com/office/drawing/2014/main" id="{08E55DFE-570C-197E-D550-0CD7710CA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D9804-964A-7777-F6D1-E3C5E56DD1ED}"/>
              </a:ext>
            </a:extLst>
          </p:cNvPr>
          <p:cNvSpPr>
            <a:spLocks noGrp="1"/>
          </p:cNvSpPr>
          <p:nvPr>
            <p:ph type="sldNum" sz="quarter" idx="12"/>
          </p:nvPr>
        </p:nvSpPr>
        <p:spPr/>
        <p:txBody>
          <a:bodyPr/>
          <a:lstStyle/>
          <a:p>
            <a:fld id="{98227F07-5D46-F347-9105-987269AAA738}" type="slidenum">
              <a:rPr lang="en-US" smtClean="0"/>
              <a:t>‹#›</a:t>
            </a:fld>
            <a:endParaRPr lang="en-US"/>
          </a:p>
        </p:txBody>
      </p:sp>
    </p:spTree>
    <p:extLst>
      <p:ext uri="{BB962C8B-B14F-4D97-AF65-F5344CB8AC3E}">
        <p14:creationId xmlns:p14="http://schemas.microsoft.com/office/powerpoint/2010/main" val="4099566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6"/>
        <p:cNvGrpSpPr/>
        <p:nvPr/>
      </p:nvGrpSpPr>
      <p:grpSpPr>
        <a:xfrm>
          <a:off x="0" y="0"/>
          <a:ext cx="0" cy="0"/>
          <a:chOff x="0" y="0"/>
          <a:chExt cx="0" cy="0"/>
        </a:xfrm>
      </p:grpSpPr>
      <p:sp>
        <p:nvSpPr>
          <p:cNvPr id="7" name="Google Shape;7;p2"/>
          <p:cNvSpPr txBox="1">
            <a:spLocks noGrp="1"/>
          </p:cNvSpPr>
          <p:nvPr>
            <p:ph type="title"/>
          </p:nvPr>
        </p:nvSpPr>
        <p:spPr>
          <a:xfrm>
            <a:off x="850557" y="4139847"/>
            <a:ext cx="10515600" cy="461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1"/>
              </a:buClr>
              <a:buSzPts val="2700"/>
              <a:buFont typeface="Arial"/>
              <a:buNone/>
              <a:defRPr sz="3600" b="1" i="0" u="none" strike="noStrike" cap="none">
                <a:solidFill>
                  <a:schemeClr val="accent1"/>
                </a:solidFill>
                <a:latin typeface="Arial"/>
                <a:ea typeface="Arial"/>
                <a:cs typeface="Arial"/>
                <a:sym typeface="Arial"/>
              </a:defRPr>
            </a:lvl1pPr>
            <a:lvl2pPr lvl="1">
              <a:spcBef>
                <a:spcPts val="0"/>
              </a:spcBef>
              <a:spcAft>
                <a:spcPts val="0"/>
              </a:spcAft>
              <a:buSzPts val="1100"/>
              <a:buNone/>
              <a:defRPr sz="1867"/>
            </a:lvl2pPr>
            <a:lvl3pPr lvl="2">
              <a:spcBef>
                <a:spcPts val="0"/>
              </a:spcBef>
              <a:spcAft>
                <a:spcPts val="0"/>
              </a:spcAft>
              <a:buSzPts val="1100"/>
              <a:buNone/>
              <a:defRPr sz="1867"/>
            </a:lvl3pPr>
            <a:lvl4pPr lvl="3">
              <a:spcBef>
                <a:spcPts val="0"/>
              </a:spcBef>
              <a:spcAft>
                <a:spcPts val="0"/>
              </a:spcAft>
              <a:buSzPts val="1100"/>
              <a:buNone/>
              <a:defRPr sz="1867"/>
            </a:lvl4pPr>
            <a:lvl5pPr lvl="4">
              <a:spcBef>
                <a:spcPts val="0"/>
              </a:spcBef>
              <a:spcAft>
                <a:spcPts val="0"/>
              </a:spcAft>
              <a:buSzPts val="1100"/>
              <a:buNone/>
              <a:defRPr sz="1867"/>
            </a:lvl5pPr>
            <a:lvl6pPr lvl="5">
              <a:spcBef>
                <a:spcPts val="0"/>
              </a:spcBef>
              <a:spcAft>
                <a:spcPts val="0"/>
              </a:spcAft>
              <a:buSzPts val="1100"/>
              <a:buNone/>
              <a:defRPr sz="1867"/>
            </a:lvl6pPr>
            <a:lvl7pPr lvl="6">
              <a:spcBef>
                <a:spcPts val="0"/>
              </a:spcBef>
              <a:spcAft>
                <a:spcPts val="0"/>
              </a:spcAft>
              <a:buSzPts val="1100"/>
              <a:buNone/>
              <a:defRPr sz="1867"/>
            </a:lvl7pPr>
            <a:lvl8pPr lvl="7">
              <a:spcBef>
                <a:spcPts val="0"/>
              </a:spcBef>
              <a:spcAft>
                <a:spcPts val="0"/>
              </a:spcAft>
              <a:buSzPts val="1100"/>
              <a:buNone/>
              <a:defRPr sz="1867"/>
            </a:lvl8pPr>
            <a:lvl9pPr lvl="8">
              <a:spcBef>
                <a:spcPts val="0"/>
              </a:spcBef>
              <a:spcAft>
                <a:spcPts val="0"/>
              </a:spcAft>
              <a:buSzPts val="1100"/>
              <a:buNone/>
              <a:defRPr sz="1867"/>
            </a:lvl9pPr>
          </a:lstStyle>
          <a:p>
            <a:endParaRPr/>
          </a:p>
        </p:txBody>
      </p:sp>
      <p:sp>
        <p:nvSpPr>
          <p:cNvPr id="8" name="Google Shape;8;p2"/>
          <p:cNvSpPr txBox="1">
            <a:spLocks noGrp="1"/>
          </p:cNvSpPr>
          <p:nvPr>
            <p:ph type="body" idx="1"/>
          </p:nvPr>
        </p:nvSpPr>
        <p:spPr>
          <a:xfrm>
            <a:off x="850557" y="5572899"/>
            <a:ext cx="4980400" cy="2596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chemeClr val="accent1"/>
              </a:buClr>
              <a:buSzPts val="1400"/>
              <a:buFont typeface="Arial"/>
              <a:buNone/>
              <a:defRPr sz="1867" b="0" i="0" u="none" strike="noStrike" cap="none">
                <a:solidFill>
                  <a:schemeClr val="accent1"/>
                </a:solidFill>
                <a:latin typeface="Arial"/>
                <a:ea typeface="Arial"/>
                <a:cs typeface="Arial"/>
                <a:sym typeface="Arial"/>
              </a:defRPr>
            </a:lvl1pPr>
            <a:lvl2pPr marL="1219170" marR="0" lvl="1" indent="-304792" algn="l" rtl="0">
              <a:lnSpc>
                <a:spcPct val="90000"/>
              </a:lnSpc>
              <a:spcBef>
                <a:spcPts val="533"/>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2pPr>
            <a:lvl3pPr marL="1828754" marR="0" lvl="2" indent="-304792" algn="l" rtl="0">
              <a:lnSpc>
                <a:spcPct val="90000"/>
              </a:lnSpc>
              <a:spcBef>
                <a:spcPts val="533"/>
              </a:spcBef>
              <a:spcAft>
                <a:spcPts val="0"/>
              </a:spcAft>
              <a:buClr>
                <a:schemeClr val="dk1"/>
              </a:buClr>
              <a:buSzPts val="900"/>
              <a:buFont typeface="Arial"/>
              <a:buNone/>
              <a:defRPr sz="1200" b="0" i="0" u="none" strike="noStrike" cap="none">
                <a:solidFill>
                  <a:schemeClr val="dk1"/>
                </a:solidFill>
                <a:latin typeface="Arial"/>
                <a:ea typeface="Arial"/>
                <a:cs typeface="Arial"/>
                <a:sym typeface="Arial"/>
              </a:defRPr>
            </a:lvl3pPr>
            <a:lvl4pPr marL="2438339" marR="0" lvl="3"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4pPr>
            <a:lvl5pPr marL="3047924" marR="0" lvl="4"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5pPr>
            <a:lvl6pPr marL="3657509" marR="0" lvl="5"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6pPr>
            <a:lvl7pPr marL="4267093" marR="0" lvl="6"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7pPr>
            <a:lvl8pPr marL="4876678" marR="0" lvl="7"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8pPr>
            <a:lvl9pPr marL="5486263" marR="0" lvl="8"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body" idx="2"/>
          </p:nvPr>
        </p:nvSpPr>
        <p:spPr>
          <a:xfrm>
            <a:off x="850557" y="4695900"/>
            <a:ext cx="10515600" cy="556000"/>
          </a:xfrm>
          <a:prstGeom prst="rect">
            <a:avLst/>
          </a:prstGeom>
          <a:noFill/>
          <a:ln>
            <a:noFill/>
          </a:ln>
        </p:spPr>
        <p:txBody>
          <a:bodyPr spcFirstLastPara="1" wrap="square" lIns="68575" tIns="34275" rIns="68575" bIns="34275" anchor="t" anchorCtr="0">
            <a:noAutofit/>
          </a:bodyPr>
          <a:lstStyle>
            <a:lvl1pPr marL="609585" marR="0" lvl="0" indent="-304792" algn="l" rtl="0">
              <a:lnSpc>
                <a:spcPct val="90000"/>
              </a:lnSpc>
              <a:spcBef>
                <a:spcPts val="1067"/>
              </a:spcBef>
              <a:spcAft>
                <a:spcPts val="0"/>
              </a:spcAft>
              <a:buClr>
                <a:schemeClr val="accent1"/>
              </a:buClr>
              <a:buSzPts val="2100"/>
              <a:buFont typeface="Arial"/>
              <a:buNone/>
              <a:defRPr sz="2800" b="0" i="0" u="none" strike="noStrike" cap="none">
                <a:solidFill>
                  <a:schemeClr val="accent1"/>
                </a:solidFill>
                <a:latin typeface="Arial"/>
                <a:ea typeface="Arial"/>
                <a:cs typeface="Arial"/>
                <a:sym typeface="Arial"/>
              </a:defRPr>
            </a:lvl1pPr>
            <a:lvl2pPr marL="1219170" marR="0" lvl="1" indent="-304792" algn="l" rtl="0">
              <a:lnSpc>
                <a:spcPct val="90000"/>
              </a:lnSpc>
              <a:spcBef>
                <a:spcPts val="533"/>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2pPr>
            <a:lvl3pPr marL="1828754" marR="0" lvl="2" indent="-304792" algn="l" rtl="0">
              <a:lnSpc>
                <a:spcPct val="90000"/>
              </a:lnSpc>
              <a:spcBef>
                <a:spcPts val="533"/>
              </a:spcBef>
              <a:spcAft>
                <a:spcPts val="0"/>
              </a:spcAft>
              <a:buClr>
                <a:schemeClr val="dk1"/>
              </a:buClr>
              <a:buSzPts val="900"/>
              <a:buFont typeface="Arial"/>
              <a:buNone/>
              <a:defRPr sz="1200" b="0" i="0" u="none" strike="noStrike" cap="none">
                <a:solidFill>
                  <a:schemeClr val="dk1"/>
                </a:solidFill>
                <a:latin typeface="Arial"/>
                <a:ea typeface="Arial"/>
                <a:cs typeface="Arial"/>
                <a:sym typeface="Arial"/>
              </a:defRPr>
            </a:lvl3pPr>
            <a:lvl4pPr marL="2438339" marR="0" lvl="3"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4pPr>
            <a:lvl5pPr marL="3047924" marR="0" lvl="4"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5pPr>
            <a:lvl6pPr marL="3657509" marR="0" lvl="5"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6pPr>
            <a:lvl7pPr marL="4267093" marR="0" lvl="6"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7pPr>
            <a:lvl8pPr marL="4876678" marR="0" lvl="7"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8pPr>
            <a:lvl9pPr marL="5486263" marR="0" lvl="8" indent="-304792" algn="l" rtl="0">
              <a:lnSpc>
                <a:spcPct val="90000"/>
              </a:lnSpc>
              <a:spcBef>
                <a:spcPts val="533"/>
              </a:spcBef>
              <a:spcAft>
                <a:spcPts val="0"/>
              </a:spcAft>
              <a:buClr>
                <a:schemeClr val="dk1"/>
              </a:buClr>
              <a:buSzPts val="800"/>
              <a:buFont typeface="Arial"/>
              <a:buNone/>
              <a:defRPr sz="10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4868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0" y="2133608"/>
            <a:ext cx="10902949" cy="1295399"/>
          </a:xfrm>
        </p:spPr>
        <p:txBody>
          <a:bodyPr anchor="t"/>
          <a:lstStyle>
            <a:lvl1pPr>
              <a:defRPr sz="3600" b="1">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531345"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11 March 2024</a:t>
            </a:fld>
            <a:endParaRPr lang="en-GB"/>
          </a:p>
        </p:txBody>
      </p:sp>
      <p:grpSp>
        <p:nvGrpSpPr>
          <p:cNvPr id="4" name="Group 3"/>
          <p:cNvGrpSpPr/>
          <p:nvPr userDrawn="1"/>
        </p:nvGrpSpPr>
        <p:grpSpPr>
          <a:xfrm>
            <a:off x="9588402" y="404664"/>
            <a:ext cx="2340244" cy="897997"/>
            <a:chOff x="7905328" y="493473"/>
            <a:chExt cx="1718172"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615388" y="594713"/>
              <a:ext cx="1008112" cy="454355"/>
            </a:xfrm>
            <a:prstGeom prst="rect">
              <a:avLst/>
            </a:prstGeom>
            <a:noFill/>
          </p:spPr>
          <p:txBody>
            <a:bodyPr wrap="square" rtlCol="0">
              <a:spAutoFit/>
            </a:bodyPr>
            <a:lstStyle/>
            <a:p>
              <a:r>
                <a:rPr lang="en-GB" sz="1800" dirty="0">
                  <a:solidFill>
                    <a:schemeClr val="bg1"/>
                  </a:solidFill>
                </a:rPr>
                <a:t>Partner</a:t>
              </a:r>
            </a:p>
            <a:p>
              <a:r>
                <a:rPr lang="en-GB" sz="18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8693149" cy="1295399"/>
          </a:xfrm>
        </p:spPr>
        <p:txBody>
          <a:bodyPr anchor="t"/>
          <a:lstStyle>
            <a:lvl1pPr>
              <a:defRPr sz="3600">
                <a:solidFill>
                  <a:schemeClr val="bg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accent3"/>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smtClean="0"/>
              <a:pPr/>
              <a:t>11 March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2B5E93A1-97F2-4F0B-97B4-7DE5BCAEF38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11 March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11 March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0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11 March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4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11 March 2024</a:t>
            </a:fld>
            <a:endParaRPr lang="en-GB" dirty="0"/>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8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5"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5"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4"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11 March 2024</a:t>
            </a:fld>
            <a:endParaRPr lang="en-GB" dirty="0"/>
          </a:p>
        </p:txBody>
      </p:sp>
      <p:sp>
        <p:nvSpPr>
          <p:cNvPr id="1029" name="Rectangle 5"/>
          <p:cNvSpPr>
            <a:spLocks noGrp="1" noChangeArrowheads="1"/>
          </p:cNvSpPr>
          <p:nvPr>
            <p:ph type="ftr" sz="quarter" idx="3"/>
          </p:nvPr>
        </p:nvSpPr>
        <p:spPr bwMode="auto">
          <a:xfrm>
            <a:off x="3215223" y="6410325"/>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624423"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0" name="Picture 2" descr="E:\Pants Work\Current Work\Actuaries 2011\Logos all\IFOA Logo\Lanscape - Standard\WMF logos\IFOA_logo_L_RGB.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9906000"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userDrawn="1"/>
        </p:nvGrpSpPr>
        <p:grpSpPr>
          <a:xfrm>
            <a:off x="-3137354"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64" name="Group 58"/>
            <p:cNvGrpSpPr/>
            <p:nvPr userDrawn="1"/>
          </p:nvGrpSpPr>
          <p:grpSpPr>
            <a:xfrm>
              <a:off x="-2982571" y="476672"/>
              <a:ext cx="2863473" cy="307777"/>
              <a:chOff x="-2982571" y="476672"/>
              <a:chExt cx="2863473" cy="307777"/>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65" name="Group 13"/>
            <p:cNvGrpSpPr/>
            <p:nvPr userDrawn="1"/>
          </p:nvGrpSpPr>
          <p:grpSpPr>
            <a:xfrm>
              <a:off x="-2982575" y="882170"/>
              <a:ext cx="2863476" cy="307777"/>
              <a:chOff x="-2928990" y="365095"/>
              <a:chExt cx="2643206" cy="307777"/>
            </a:xfrm>
          </p:grpSpPr>
          <p:sp>
            <p:nvSpPr>
              <p:cNvPr id="104" name="Rectangle 14"/>
              <p:cNvSpPr/>
              <p:nvPr userDrawn="1"/>
            </p:nvSpPr>
            <p:spPr>
              <a:xfrm>
                <a:off x="-2928990" y="365095"/>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66" name="Group 16"/>
            <p:cNvGrpSpPr/>
            <p:nvPr userDrawn="1"/>
          </p:nvGrpSpPr>
          <p:grpSpPr>
            <a:xfrm>
              <a:off x="-2982575" y="1277829"/>
              <a:ext cx="2863476" cy="307777"/>
              <a:chOff x="-2928990" y="63509"/>
              <a:chExt cx="2643206" cy="307777"/>
            </a:xfrm>
          </p:grpSpPr>
          <p:sp>
            <p:nvSpPr>
              <p:cNvPr id="102" name="Rectangle 17"/>
              <p:cNvSpPr/>
              <p:nvPr userDrawn="1"/>
            </p:nvSpPr>
            <p:spPr>
              <a:xfrm>
                <a:off x="-2928990" y="63509"/>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67" name="TextBox 6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68" name="TextBox 6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69" name="Group 24"/>
            <p:cNvGrpSpPr/>
            <p:nvPr userDrawn="1"/>
          </p:nvGrpSpPr>
          <p:grpSpPr>
            <a:xfrm>
              <a:off x="-2982575" y="1688965"/>
              <a:ext cx="2863476" cy="307777"/>
              <a:chOff x="-2928990" y="63509"/>
              <a:chExt cx="2643206" cy="307777"/>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70" name="Group 27"/>
            <p:cNvGrpSpPr/>
            <p:nvPr userDrawn="1"/>
          </p:nvGrpSpPr>
          <p:grpSpPr>
            <a:xfrm>
              <a:off x="-2982575" y="2373330"/>
              <a:ext cx="2863476" cy="307777"/>
              <a:chOff x="-2928990" y="336738"/>
              <a:chExt cx="2643206" cy="307777"/>
            </a:xfrm>
          </p:grpSpPr>
          <p:sp>
            <p:nvSpPr>
              <p:cNvPr id="98" name="Rectangle 97"/>
              <p:cNvSpPr/>
              <p:nvPr userDrawn="1"/>
            </p:nvSpPr>
            <p:spPr>
              <a:xfrm>
                <a:off x="-2928990" y="33673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userDrawn="1"/>
            </p:nvSpPr>
            <p:spPr>
              <a:xfrm>
                <a:off x="-2500362" y="33673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71" name="Group 60"/>
            <p:cNvGrpSpPr/>
            <p:nvPr userDrawn="1"/>
          </p:nvGrpSpPr>
          <p:grpSpPr>
            <a:xfrm>
              <a:off x="-2982571" y="2784466"/>
              <a:ext cx="2863473" cy="307777"/>
              <a:chOff x="-2982571" y="2784466"/>
              <a:chExt cx="2863473" cy="307777"/>
            </a:xfrm>
          </p:grpSpPr>
          <p:sp>
            <p:nvSpPr>
              <p:cNvPr id="96" name="Rectangle 95"/>
              <p:cNvSpPr/>
              <p:nvPr userDrawn="1"/>
            </p:nvSpPr>
            <p:spPr>
              <a:xfrm>
                <a:off x="-2982571" y="278446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278446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72" name="Group 33"/>
            <p:cNvGrpSpPr/>
            <p:nvPr userDrawn="1"/>
          </p:nvGrpSpPr>
          <p:grpSpPr>
            <a:xfrm>
              <a:off x="-2982575" y="3195602"/>
              <a:ext cx="2863476" cy="307777"/>
              <a:chOff x="-2928990" y="336738"/>
              <a:chExt cx="2643206" cy="307777"/>
            </a:xfrm>
          </p:grpSpPr>
          <p:sp>
            <p:nvSpPr>
              <p:cNvPr id="94" name="Rectangle 93"/>
              <p:cNvSpPr/>
              <p:nvPr userDrawn="1"/>
            </p:nvSpPr>
            <p:spPr>
              <a:xfrm>
                <a:off x="-2928990" y="33673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33673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74" name="Group 63"/>
            <p:cNvGrpSpPr/>
            <p:nvPr userDrawn="1"/>
          </p:nvGrpSpPr>
          <p:grpSpPr>
            <a:xfrm>
              <a:off x="-2982571" y="3645024"/>
              <a:ext cx="2863473" cy="307777"/>
              <a:chOff x="-2982571" y="3645024"/>
              <a:chExt cx="2863473" cy="307777"/>
            </a:xfrm>
          </p:grpSpPr>
          <p:sp>
            <p:nvSpPr>
              <p:cNvPr id="90" name="Rectangle 89"/>
              <p:cNvSpPr/>
              <p:nvPr userDrawn="1"/>
            </p:nvSpPr>
            <p:spPr>
              <a:xfrm>
                <a:off x="-2982571" y="364502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364502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75" name="Group 43"/>
            <p:cNvGrpSpPr/>
            <p:nvPr userDrawn="1"/>
          </p:nvGrpSpPr>
          <p:grpSpPr>
            <a:xfrm>
              <a:off x="-2982575" y="4056160"/>
              <a:ext cx="2863476" cy="307777"/>
              <a:chOff x="-2928990" y="-36112"/>
              <a:chExt cx="2643206" cy="307777"/>
            </a:xfrm>
          </p:grpSpPr>
          <p:sp>
            <p:nvSpPr>
              <p:cNvPr id="88" name="Rectangle 87"/>
              <p:cNvSpPr/>
              <p:nvPr userDrawn="1"/>
            </p:nvSpPr>
            <p:spPr>
              <a:xfrm>
                <a:off x="-2928990" y="-36112"/>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36112"/>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76" name="Group 46"/>
            <p:cNvGrpSpPr/>
            <p:nvPr userDrawn="1"/>
          </p:nvGrpSpPr>
          <p:grpSpPr>
            <a:xfrm>
              <a:off x="-2982575" y="4467296"/>
              <a:ext cx="2863476" cy="307777"/>
              <a:chOff x="-2928990" y="-36112"/>
              <a:chExt cx="2643206" cy="307777"/>
            </a:xfrm>
          </p:grpSpPr>
          <p:sp>
            <p:nvSpPr>
              <p:cNvPr id="86" name="Rectangle 85"/>
              <p:cNvSpPr/>
              <p:nvPr userDrawn="1"/>
            </p:nvSpPr>
            <p:spPr>
              <a:xfrm>
                <a:off x="-2928990" y="-36112"/>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36112"/>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77" name="Group 49"/>
            <p:cNvGrpSpPr/>
            <p:nvPr userDrawn="1"/>
          </p:nvGrpSpPr>
          <p:grpSpPr>
            <a:xfrm>
              <a:off x="-2982575" y="5713511"/>
              <a:ext cx="2863476" cy="307777"/>
              <a:chOff x="-2928990" y="798967"/>
              <a:chExt cx="2643206" cy="307777"/>
            </a:xfrm>
          </p:grpSpPr>
          <p:sp>
            <p:nvSpPr>
              <p:cNvPr id="84" name="Rectangle 83"/>
              <p:cNvSpPr/>
              <p:nvPr userDrawn="1"/>
            </p:nvSpPr>
            <p:spPr>
              <a:xfrm>
                <a:off x="-2928990" y="798967"/>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798967"/>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78" name="Group 52"/>
            <p:cNvGrpSpPr/>
            <p:nvPr userDrawn="1"/>
          </p:nvGrpSpPr>
          <p:grpSpPr>
            <a:xfrm>
              <a:off x="-2982575" y="5281463"/>
              <a:ext cx="2863476" cy="307777"/>
              <a:chOff x="-2928990" y="-44217"/>
              <a:chExt cx="2643206" cy="307777"/>
            </a:xfrm>
          </p:grpSpPr>
          <p:sp>
            <p:nvSpPr>
              <p:cNvPr id="82" name="Rectangle 81"/>
              <p:cNvSpPr/>
              <p:nvPr userDrawn="1"/>
            </p:nvSpPr>
            <p:spPr>
              <a:xfrm>
                <a:off x="-2928990" y="-44217"/>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44217"/>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79" name="Group 55"/>
            <p:cNvGrpSpPr/>
            <p:nvPr userDrawn="1"/>
          </p:nvGrpSpPr>
          <p:grpSpPr>
            <a:xfrm>
              <a:off x="-2982575" y="6145559"/>
              <a:ext cx="2863476" cy="307777"/>
              <a:chOff x="-2928990" y="408746"/>
              <a:chExt cx="2643206" cy="307777"/>
            </a:xfrm>
          </p:grpSpPr>
          <p:sp>
            <p:nvSpPr>
              <p:cNvPr id="80" name="Rectangle 79"/>
              <p:cNvSpPr/>
              <p:nvPr userDrawn="1"/>
            </p:nvSpPr>
            <p:spPr>
              <a:xfrm>
                <a:off x="-2928990" y="408746"/>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userDrawn="1"/>
            </p:nvSpPr>
            <p:spPr>
              <a:xfrm>
                <a:off x="-2500362" y="408746"/>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B:29</a:t>
                </a:r>
                <a:endParaRPr lang="en-US" sz="1000" dirty="0"/>
              </a:p>
            </p:txBody>
          </p:sp>
        </p:grpSp>
      </p:grpSp>
      <p:sp>
        <p:nvSpPr>
          <p:cNvPr id="57" name="Rectangle 56">
            <a:extLst>
              <a:ext uri="{FF2B5EF4-FFF2-40B4-BE49-F238E27FC236}">
                <a16:creationId xmlns:a16="http://schemas.microsoft.com/office/drawing/2014/main" id="{13806877-BA01-4216-88CE-219A8CE4A280}"/>
              </a:ext>
            </a:extLst>
          </p:cNvPr>
          <p:cNvSpPr/>
          <p:nvPr userDrawn="1"/>
        </p:nvSpPr>
        <p:spPr>
          <a:xfrm>
            <a:off x="-2977008" y="4869160"/>
            <a:ext cx="309565" cy="285752"/>
          </a:xfrm>
          <a:prstGeom prst="rect">
            <a:avLst/>
          </a:prstGeom>
          <a:solidFill>
            <a:srgbClr val="952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7A47EF7E-4961-40F5-A2E0-ED88A6A0CF09}"/>
              </a:ext>
            </a:extLst>
          </p:cNvPr>
          <p:cNvSpPr txBox="1"/>
          <p:nvPr userDrawn="1"/>
        </p:nvSpPr>
        <p:spPr>
          <a:xfrm>
            <a:off x="-2512661" y="4869160"/>
            <a:ext cx="2399129" cy="307777"/>
          </a:xfrm>
          <a:prstGeom prst="rect">
            <a:avLst/>
          </a:prstGeom>
          <a:noFill/>
        </p:spPr>
        <p:txBody>
          <a:bodyPr wrap="square" lIns="0" tIns="0" rIns="0" bIns="0" rtlCol="0">
            <a:spAutoFit/>
          </a:bodyPr>
          <a:lstStyle/>
          <a:p>
            <a:r>
              <a:rPr lang="en-GB" sz="1000" dirty="0"/>
              <a:t>Plum</a:t>
            </a:r>
          </a:p>
          <a:p>
            <a:r>
              <a:rPr lang="en-GB" sz="1000" dirty="0"/>
              <a:t>R:149</a:t>
            </a:r>
            <a:r>
              <a:rPr lang="en-GB" sz="1000" baseline="0" dirty="0"/>
              <a:t>  G:46  B:100</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62" r:id="rId3"/>
    <p:sldLayoutId id="2147483670" r:id="rId4"/>
    <p:sldLayoutId id="2147483668" r:id="rId5"/>
    <p:sldLayoutId id="2147483669" r:id="rId6"/>
    <p:sldLayoutId id="2147483673" r:id="rId7"/>
    <p:sldLayoutId id="2147483675" r:id="rId8"/>
    <p:sldLayoutId id="2147483676" r:id="rId9"/>
    <p:sldLayoutId id="2147483674" r:id="rId10"/>
    <p:sldLayoutId id="2147483677" r:id="rId11"/>
    <p:sldLayoutId id="2147483650" r:id="rId12"/>
    <p:sldLayoutId id="2147483652" r:id="rId13"/>
    <p:sldLayoutId id="2147483653" r:id="rId14"/>
    <p:sldLayoutId id="2147483654" r:id="rId15"/>
    <p:sldLayoutId id="2147483655" r:id="rId16"/>
    <p:sldLayoutId id="2147483660" r:id="rId17"/>
    <p:sldLayoutId id="2147483678" r:id="rId18"/>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p:titleStyle>
    <p:bodyStyle>
      <a:lvl1pPr marL="269889" indent="-269889"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18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sz="1600">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03521996"/>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981A-332B-44E2-8041-3F82B12CCE83}"/>
              </a:ext>
            </a:extLst>
          </p:cNvPr>
          <p:cNvSpPr>
            <a:spLocks noGrp="1"/>
          </p:cNvSpPr>
          <p:nvPr>
            <p:ph type="ctrTitle"/>
          </p:nvPr>
        </p:nvSpPr>
        <p:spPr>
          <a:xfrm>
            <a:off x="543099" y="1557225"/>
            <a:ext cx="11356980" cy="1491906"/>
          </a:xfrm>
        </p:spPr>
        <p:txBody>
          <a:bodyPr/>
          <a:lstStyle/>
          <a:p>
            <a:r>
              <a:rPr lang="en-GB" sz="3100" dirty="0"/>
              <a:t>IFoA Thought Leadership Series: Artificial Intelligence</a:t>
            </a:r>
            <a:br>
              <a:rPr lang="en-GB" sz="3100" dirty="0"/>
            </a:br>
            <a:br>
              <a:rPr lang="en-GB" sz="3100" dirty="0"/>
            </a:br>
            <a:r>
              <a:rPr lang="en-GB" sz="3100" dirty="0">
                <a:solidFill>
                  <a:schemeClr val="accent1"/>
                </a:solidFill>
              </a:rPr>
              <a:t>Keynote Session – Felicity Burch</a:t>
            </a:r>
            <a:br>
              <a:rPr lang="en-GB" dirty="0"/>
            </a:br>
            <a:br>
              <a:rPr lang="en-GB" dirty="0"/>
            </a:br>
            <a:r>
              <a:rPr lang="en-GB" sz="2800" dirty="0">
                <a:solidFill>
                  <a:schemeClr val="bg1"/>
                </a:solidFill>
              </a:rPr>
              <a:t>11 March 2024</a:t>
            </a:r>
            <a:br>
              <a:rPr lang="en-GB" dirty="0"/>
            </a:br>
            <a:br>
              <a:rPr lang="en-GB" dirty="0"/>
            </a:br>
            <a:r>
              <a:rPr lang="en-GB" sz="1800" dirty="0"/>
              <a:t>	</a:t>
            </a:r>
            <a:r>
              <a:rPr lang="en-GB" dirty="0"/>
              <a:t>					</a:t>
            </a:r>
            <a:br>
              <a:rPr lang="en-GB" dirty="0"/>
            </a:br>
            <a:r>
              <a:rPr lang="en-GB" dirty="0"/>
              <a:t> </a:t>
            </a:r>
          </a:p>
        </p:txBody>
      </p:sp>
    </p:spTree>
    <p:extLst>
      <p:ext uri="{BB962C8B-B14F-4D97-AF65-F5344CB8AC3E}">
        <p14:creationId xmlns:p14="http://schemas.microsoft.com/office/powerpoint/2010/main" val="115013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4" name="Google Shape;364;p48"/>
          <p:cNvSpPr/>
          <p:nvPr/>
        </p:nvSpPr>
        <p:spPr>
          <a:xfrm>
            <a:off x="3181417" y="-1"/>
            <a:ext cx="8675100" cy="819300"/>
          </a:xfrm>
          <a:prstGeom prst="rect">
            <a:avLst/>
          </a:prstGeom>
          <a:noFill/>
          <a:ln>
            <a:noFill/>
          </a:ln>
        </p:spPr>
        <p:txBody>
          <a:bodyPr spcFirstLastPara="1" wrap="square" lIns="45700" tIns="45700" rIns="45700" bIns="45700" anchor="ctr" anchorCtr="0">
            <a:noAutofit/>
          </a:bodyPr>
          <a:lstStyle/>
          <a:p>
            <a:pPr marL="0" marR="0" lvl="0" indent="0" algn="r" defTabSz="914400" rtl="0" eaLnBrk="1" fontAlgn="auto" latinLnBrk="0" hangingPunct="1">
              <a:lnSpc>
                <a:spcPct val="90000"/>
              </a:lnSpc>
              <a:spcBef>
                <a:spcPts val="0"/>
              </a:spcBef>
              <a:spcAft>
                <a:spcPts val="0"/>
              </a:spcAft>
              <a:buClr>
                <a:srgbClr val="FFFFFF"/>
              </a:buClr>
              <a:buSzPts val="2700"/>
              <a:buFont typeface="Calibri"/>
              <a:buNone/>
              <a:tabLst/>
              <a:defRPr/>
            </a:pPr>
            <a:r>
              <a:rPr kumimoji="0" lang="en-US" sz="2700" b="0" i="0" u="none" strike="noStrike" kern="0" cap="none" spc="0" normalizeH="0" baseline="0" noProof="0">
                <a:ln>
                  <a:noFill/>
                </a:ln>
                <a:solidFill>
                  <a:srgbClr val="FFFFFF"/>
                </a:solidFill>
                <a:effectLst/>
                <a:uLnTx/>
                <a:uFillTx/>
                <a:latin typeface="Calibri"/>
                <a:ea typeface="Calibri"/>
                <a:cs typeface="Calibri"/>
                <a:sym typeface="Calibri"/>
              </a:rPr>
              <a:t>UK APPROACH</a:t>
            </a:r>
            <a:endParaRPr kumimoji="0" sz="15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48"/>
          <p:cNvSpPr txBox="1">
            <a:spLocks noGrp="1"/>
          </p:cNvSpPr>
          <p:nvPr>
            <p:ph type="sldNum" idx="12"/>
          </p:nvPr>
        </p:nvSpPr>
        <p:spPr>
          <a:xfrm>
            <a:off x="8610600" y="6292851"/>
            <a:ext cx="2743200" cy="365100"/>
          </a:xfrm>
          <a:prstGeom prst="rect">
            <a:avLst/>
          </a:prstGeom>
        </p:spPr>
        <p:txBody>
          <a:bodyPr spcFirstLastPara="1" wrap="square" lIns="121900" tIns="60925" rIns="121900" bIns="609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200" b="0" i="0" u="none" strike="noStrike" kern="0" cap="none" spc="0" normalizeH="0" baseline="0" noProof="0">
              <a:ln>
                <a:noFill/>
              </a:ln>
              <a:solidFill>
                <a:srgbClr val="FFFFFF"/>
              </a:solidFill>
              <a:effectLst/>
              <a:uLnTx/>
              <a:uFillTx/>
              <a:latin typeface="Arial"/>
              <a:cs typeface="Arial"/>
              <a:sym typeface="Arial"/>
            </a:endParaRPr>
          </a:p>
        </p:txBody>
      </p:sp>
      <p:pic>
        <p:nvPicPr>
          <p:cNvPr id="3" name="Picture 2" descr="A black background with white text&#10;&#10;Description automatically generated">
            <a:extLst>
              <a:ext uri="{FF2B5EF4-FFF2-40B4-BE49-F238E27FC236}">
                <a16:creationId xmlns:a16="http://schemas.microsoft.com/office/drawing/2014/main" id="{718DE799-7A6D-494B-8403-76EA4E7AACC1}"/>
              </a:ext>
            </a:extLst>
          </p:cNvPr>
          <p:cNvPicPr>
            <a:picLocks noChangeAspect="1"/>
          </p:cNvPicPr>
          <p:nvPr/>
        </p:nvPicPr>
        <p:blipFill>
          <a:blip r:embed="rId3"/>
          <a:stretch>
            <a:fillRect/>
          </a:stretch>
        </p:blipFill>
        <p:spPr>
          <a:xfrm>
            <a:off x="10223757" y="412750"/>
            <a:ext cx="1657350" cy="952500"/>
          </a:xfrm>
          <a:prstGeom prst="rect">
            <a:avLst/>
          </a:prstGeom>
        </p:spPr>
      </p:pic>
      <p:sp>
        <p:nvSpPr>
          <p:cNvPr id="8" name="Dolor sit amet, consectetur adipiscing elit sed do eiusmod">
            <a:extLst>
              <a:ext uri="{FF2B5EF4-FFF2-40B4-BE49-F238E27FC236}">
                <a16:creationId xmlns:a16="http://schemas.microsoft.com/office/drawing/2014/main" id="{56FA1C93-4922-BF2F-3627-4C03CFE1D9F6}"/>
              </a:ext>
            </a:extLst>
          </p:cNvPr>
          <p:cNvSpPr txBox="1"/>
          <p:nvPr/>
        </p:nvSpPr>
        <p:spPr>
          <a:xfrm>
            <a:off x="663015" y="529264"/>
            <a:ext cx="5983534" cy="536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6300">
                <a:solidFill>
                  <a:srgbClr val="0F2D69"/>
                </a:solidFill>
              </a:defRPr>
            </a:pPr>
            <a:r>
              <a:rPr kumimoji="0" lang="en-US" sz="3150" b="0" i="0" u="none" strike="noStrike" kern="0" cap="none" spc="0" normalizeH="0" baseline="0" noProof="0" dirty="0">
                <a:ln>
                  <a:noFill/>
                </a:ln>
                <a:solidFill>
                  <a:srgbClr val="0F2D69"/>
                </a:solidFill>
                <a:effectLst/>
                <a:uLnTx/>
                <a:uFillTx/>
                <a:latin typeface="Arial"/>
                <a:cs typeface="Calibri"/>
                <a:sym typeface="Arial"/>
              </a:rPr>
              <a:t>Technical standards </a:t>
            </a:r>
            <a:endParaRPr kumimoji="0" lang="en-US" sz="6300" b="0" i="0" u="none" strike="noStrike" kern="0" cap="none" spc="0" normalizeH="0" baseline="0" noProof="0" dirty="0">
              <a:ln>
                <a:noFill/>
              </a:ln>
              <a:solidFill>
                <a:srgbClr val="0F2D69"/>
              </a:solidFill>
              <a:effectLst/>
              <a:uLnTx/>
              <a:uFillTx/>
              <a:latin typeface="Arial"/>
              <a:cs typeface="Arial"/>
              <a:sym typeface="Arial"/>
            </a:endParaRPr>
          </a:p>
        </p:txBody>
      </p:sp>
      <p:sp>
        <p:nvSpPr>
          <p:cNvPr id="10" name="Rectangle">
            <a:extLst>
              <a:ext uri="{FF2B5EF4-FFF2-40B4-BE49-F238E27FC236}">
                <a16:creationId xmlns:a16="http://schemas.microsoft.com/office/drawing/2014/main" id="{5465E8A6-9EC6-98A4-8240-D864DD9ADDFD}"/>
              </a:ext>
            </a:extLst>
          </p:cNvPr>
          <p:cNvSpPr/>
          <p:nvPr/>
        </p:nvSpPr>
        <p:spPr>
          <a:xfrm rot="5400000">
            <a:off x="4306349" y="-2421616"/>
            <a:ext cx="76962" cy="7255396"/>
          </a:xfrm>
          <a:prstGeom prst="rect">
            <a:avLst/>
          </a:prstGeom>
          <a:solidFill>
            <a:srgbClr val="71F4F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Arial"/>
              <a:cs typeface="Arial"/>
              <a:sym typeface="Helvetica Neue Medium"/>
            </a:endParaRPr>
          </a:p>
        </p:txBody>
      </p:sp>
      <p:pic>
        <p:nvPicPr>
          <p:cNvPr id="2" name="Picture 1" descr="A group of colorful rectangular boxes with text&#10;&#10;Description automatically generated">
            <a:extLst>
              <a:ext uri="{FF2B5EF4-FFF2-40B4-BE49-F238E27FC236}">
                <a16:creationId xmlns:a16="http://schemas.microsoft.com/office/drawing/2014/main" id="{55D6107B-E109-3CE7-05A1-398D19F55583}"/>
              </a:ext>
            </a:extLst>
          </p:cNvPr>
          <p:cNvPicPr>
            <a:picLocks noChangeAspect="1"/>
          </p:cNvPicPr>
          <p:nvPr/>
        </p:nvPicPr>
        <p:blipFill rotWithShape="1">
          <a:blip r:embed="rId4"/>
          <a:srcRect l="-58" t="-126" r="1726" b="6305"/>
          <a:stretch/>
        </p:blipFill>
        <p:spPr>
          <a:xfrm>
            <a:off x="199081" y="1458350"/>
            <a:ext cx="11655440" cy="5112684"/>
          </a:xfrm>
          <a:prstGeom prst="rect">
            <a:avLst/>
          </a:prstGeom>
        </p:spPr>
      </p:pic>
      <p:pic>
        <p:nvPicPr>
          <p:cNvPr id="4" name="Picture 3" descr="A group of colorful rectangular boxes with text&#10;&#10;Description automatically generated">
            <a:extLst>
              <a:ext uri="{FF2B5EF4-FFF2-40B4-BE49-F238E27FC236}">
                <a16:creationId xmlns:a16="http://schemas.microsoft.com/office/drawing/2014/main" id="{0EA6F3C2-D399-2732-68C5-72273B4444AA}"/>
              </a:ext>
            </a:extLst>
          </p:cNvPr>
          <p:cNvPicPr>
            <a:picLocks noChangeAspect="1"/>
          </p:cNvPicPr>
          <p:nvPr/>
        </p:nvPicPr>
        <p:blipFill rotWithShape="1">
          <a:blip r:embed="rId5"/>
          <a:srcRect t="-64" b="3481"/>
          <a:stretch/>
        </p:blipFill>
        <p:spPr>
          <a:xfrm>
            <a:off x="1839784" y="2055622"/>
            <a:ext cx="8141729" cy="3881141"/>
          </a:xfrm>
          <a:prstGeom prst="rect">
            <a:avLst/>
          </a:prstGeom>
        </p:spPr>
      </p:pic>
      <p:pic>
        <p:nvPicPr>
          <p:cNvPr id="5" name="Picture 4" descr="A white background with black dots&#10;&#10;Description automatically generated">
            <a:extLst>
              <a:ext uri="{FF2B5EF4-FFF2-40B4-BE49-F238E27FC236}">
                <a16:creationId xmlns:a16="http://schemas.microsoft.com/office/drawing/2014/main" id="{763967CF-15A8-25F1-3052-069519464C6D}"/>
              </a:ext>
            </a:extLst>
          </p:cNvPr>
          <p:cNvPicPr>
            <a:picLocks noChangeAspect="1"/>
          </p:cNvPicPr>
          <p:nvPr/>
        </p:nvPicPr>
        <p:blipFill>
          <a:blip r:embed="rId6"/>
          <a:stretch>
            <a:fillRect/>
          </a:stretch>
        </p:blipFill>
        <p:spPr>
          <a:xfrm>
            <a:off x="714204" y="2052681"/>
            <a:ext cx="11381430" cy="3782369"/>
          </a:xfrm>
          <a:prstGeom prst="rect">
            <a:avLst/>
          </a:prstGeom>
        </p:spPr>
      </p:pic>
      <p:pic>
        <p:nvPicPr>
          <p:cNvPr id="7" name="Picture 6" descr="A group of colorful rectangular boxes with text&#10;&#10;Description automatically generated">
            <a:extLst>
              <a:ext uri="{FF2B5EF4-FFF2-40B4-BE49-F238E27FC236}">
                <a16:creationId xmlns:a16="http://schemas.microsoft.com/office/drawing/2014/main" id="{73EBE0E3-0B68-087E-DE5A-8708E7317C58}"/>
              </a:ext>
            </a:extLst>
          </p:cNvPr>
          <p:cNvPicPr>
            <a:picLocks noChangeAspect="1"/>
          </p:cNvPicPr>
          <p:nvPr/>
        </p:nvPicPr>
        <p:blipFill rotWithShape="1">
          <a:blip r:embed="rId7"/>
          <a:srcRect t="3140" b="6460"/>
          <a:stretch/>
        </p:blipFill>
        <p:spPr>
          <a:xfrm>
            <a:off x="2080054" y="2122101"/>
            <a:ext cx="8279026" cy="3806742"/>
          </a:xfrm>
          <a:prstGeom prst="rect">
            <a:avLst/>
          </a:prstGeom>
        </p:spPr>
      </p:pic>
    </p:spTree>
    <p:extLst>
      <p:ext uri="{BB962C8B-B14F-4D97-AF65-F5344CB8AC3E}">
        <p14:creationId xmlns:p14="http://schemas.microsoft.com/office/powerpoint/2010/main" val="46128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9" name="Picture 8" descr="A blue and pink circles&#10;&#10;Description automatically generated">
            <a:extLst>
              <a:ext uri="{FF2B5EF4-FFF2-40B4-BE49-F238E27FC236}">
                <a16:creationId xmlns:a16="http://schemas.microsoft.com/office/drawing/2014/main" id="{7420C83F-CE4F-BD93-FAB4-FAD925CF30C2}"/>
              </a:ext>
            </a:extLst>
          </p:cNvPr>
          <p:cNvPicPr>
            <a:picLocks noChangeAspect="1"/>
          </p:cNvPicPr>
          <p:nvPr/>
        </p:nvPicPr>
        <p:blipFill rotWithShape="1">
          <a:blip r:embed="rId3"/>
          <a:srcRect t="-132" r="32178" b="-6710"/>
          <a:stretch/>
        </p:blipFill>
        <p:spPr>
          <a:xfrm>
            <a:off x="11110914" y="5113340"/>
            <a:ext cx="1084380" cy="1290313"/>
          </a:xfrm>
          <a:prstGeom prst="rect">
            <a:avLst/>
          </a:prstGeom>
        </p:spPr>
      </p:pic>
      <p:sp>
        <p:nvSpPr>
          <p:cNvPr id="13" name="Rectangle 12">
            <a:extLst>
              <a:ext uri="{FF2B5EF4-FFF2-40B4-BE49-F238E27FC236}">
                <a16:creationId xmlns:a16="http://schemas.microsoft.com/office/drawing/2014/main" id="{1F8F200A-FDC7-4514-F2E4-DD9B59D74BBD}"/>
              </a:ext>
            </a:extLst>
          </p:cNvPr>
          <p:cNvSpPr/>
          <p:nvPr/>
        </p:nvSpPr>
        <p:spPr>
          <a:xfrm>
            <a:off x="9810750" y="0"/>
            <a:ext cx="2381249" cy="6889749"/>
          </a:xfrm>
          <a:prstGeom prst="rect">
            <a:avLst/>
          </a:prstGeom>
          <a:solidFill>
            <a:srgbClr val="C79CAE">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89" b="0" i="0" u="none" strike="noStrike" kern="0" cap="none" spc="0" normalizeH="0" baseline="0" noProof="0">
              <a:ln>
                <a:noFill/>
              </a:ln>
              <a:solidFill>
                <a:srgbClr val="000000"/>
              </a:solidFill>
              <a:effectLst/>
              <a:uLnTx/>
              <a:uFillTx/>
              <a:latin typeface="Arial"/>
              <a:cs typeface="Arial"/>
              <a:sym typeface="Arial"/>
            </a:endParaRPr>
          </a:p>
        </p:txBody>
      </p:sp>
      <p:pic>
        <p:nvPicPr>
          <p:cNvPr id="12" name="Picture 11" descr="A purple circle with white background&#10;&#10;Description automatically generated">
            <a:extLst>
              <a:ext uri="{FF2B5EF4-FFF2-40B4-BE49-F238E27FC236}">
                <a16:creationId xmlns:a16="http://schemas.microsoft.com/office/drawing/2014/main" id="{217C68F7-A82F-32D7-2C0D-0B79A0DAC01C}"/>
              </a:ext>
            </a:extLst>
          </p:cNvPr>
          <p:cNvPicPr>
            <a:picLocks noChangeAspect="1"/>
          </p:cNvPicPr>
          <p:nvPr/>
        </p:nvPicPr>
        <p:blipFill rotWithShape="1">
          <a:blip r:embed="rId4"/>
          <a:srcRect l="28750" t="13710" r="-833" b="-13710"/>
          <a:stretch/>
        </p:blipFill>
        <p:spPr>
          <a:xfrm>
            <a:off x="-3174" y="-1586"/>
            <a:ext cx="1376617" cy="1971676"/>
          </a:xfrm>
          <a:prstGeom prst="rect">
            <a:avLst/>
          </a:prstGeom>
        </p:spPr>
      </p:pic>
      <p:sp>
        <p:nvSpPr>
          <p:cNvPr id="7" name="Rectangle 6">
            <a:extLst>
              <a:ext uri="{FF2B5EF4-FFF2-40B4-BE49-F238E27FC236}">
                <a16:creationId xmlns:a16="http://schemas.microsoft.com/office/drawing/2014/main" id="{C915883E-1722-54ED-9D8D-2511781D7F9F}"/>
              </a:ext>
            </a:extLst>
          </p:cNvPr>
          <p:cNvSpPr/>
          <p:nvPr/>
        </p:nvSpPr>
        <p:spPr>
          <a:xfrm>
            <a:off x="7938" y="666748"/>
            <a:ext cx="5675752" cy="543249"/>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89"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B7CE713F-E6B1-ADDB-3133-F85D4FB6FB65}"/>
              </a:ext>
            </a:extLst>
          </p:cNvPr>
          <p:cNvSpPr txBox="1"/>
          <p:nvPr/>
        </p:nvSpPr>
        <p:spPr>
          <a:xfrm>
            <a:off x="106332" y="669295"/>
            <a:ext cx="6627811" cy="54935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650" b="1" i="0" u="none" strike="noStrike" kern="0" cap="none" spc="0" normalizeH="0" baseline="0" noProof="0" dirty="0">
                <a:ln>
                  <a:noFill/>
                </a:ln>
                <a:solidFill>
                  <a:srgbClr val="FFFFFF"/>
                </a:solidFill>
                <a:effectLst/>
                <a:uLnTx/>
                <a:uFillTx/>
                <a:latin typeface="Arial"/>
                <a:cs typeface="Arial"/>
                <a:sym typeface="Arial"/>
              </a:rPr>
              <a:t>Fairness Innovation Challenge</a:t>
            </a:r>
            <a:endParaRPr kumimoji="0" lang="en-US" sz="1867" b="0" i="0" u="none" strike="noStrike" kern="0" cap="none" spc="0" normalizeH="0" baseline="0" noProof="0" dirty="0" err="1">
              <a:ln>
                <a:noFill/>
              </a:ln>
              <a:solidFill>
                <a:srgbClr val="000000"/>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FBC4D3C4-38F1-6067-0295-E9DC8919FADD}"/>
              </a:ext>
            </a:extLst>
          </p:cNvPr>
          <p:cNvSpPr txBox="1"/>
          <p:nvPr/>
        </p:nvSpPr>
        <p:spPr>
          <a:xfrm>
            <a:off x="307016" y="2098495"/>
            <a:ext cx="6726805" cy="45140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80990" marR="0" lvl="0" indent="-380990" algn="l" defTabSz="914400" rtl="0" eaLnBrk="1" fontAlgn="auto" latinLnBrk="0" hangingPunct="1">
              <a:lnSpc>
                <a:spcPct val="100000"/>
              </a:lnSpc>
              <a:spcBef>
                <a:spcPts val="0"/>
              </a:spcBef>
              <a:spcAft>
                <a:spcPts val="0"/>
              </a:spcAft>
              <a:buClr>
                <a:srgbClr val="000000"/>
              </a:buClr>
              <a:buSzTx/>
              <a:buFont typeface="Arial"/>
              <a:buChar char="•"/>
              <a:tabLst/>
              <a:defRPr/>
            </a:pPr>
            <a:endParaRPr kumimoji="0" lang="en-GB" sz="2133" b="1" i="0" u="none" strike="noStrike" kern="0" cap="none" spc="0" normalizeH="0" baseline="0" noProof="0">
              <a:ln>
                <a:noFill/>
              </a:ln>
              <a:solidFill>
                <a:srgbClr val="292947"/>
              </a:solidFill>
              <a:effectLst/>
              <a:uLnTx/>
              <a:uFillTx/>
              <a:latin typeface="Arial"/>
              <a:cs typeface="Arial"/>
              <a:sym typeface="Arial"/>
            </a:endParaRPr>
          </a:p>
        </p:txBody>
      </p:sp>
      <p:sp>
        <p:nvSpPr>
          <p:cNvPr id="4" name="TextBox 3">
            <a:extLst>
              <a:ext uri="{FF2B5EF4-FFF2-40B4-BE49-F238E27FC236}">
                <a16:creationId xmlns:a16="http://schemas.microsoft.com/office/drawing/2014/main" id="{C9A792A9-52D5-207C-079B-084D5F267BF7}"/>
              </a:ext>
            </a:extLst>
          </p:cNvPr>
          <p:cNvSpPr txBox="1"/>
          <p:nvPr/>
        </p:nvSpPr>
        <p:spPr>
          <a:xfrm>
            <a:off x="623889" y="1457325"/>
            <a:ext cx="7610472" cy="83439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33" b="1" i="0" u="none" strike="noStrike" kern="0" cap="none" spc="0" normalizeH="0" baseline="0" noProof="0">
                <a:ln>
                  <a:noFill/>
                </a:ln>
                <a:solidFill>
                  <a:srgbClr val="210770"/>
                </a:solidFill>
                <a:effectLst/>
                <a:uLnTx/>
                <a:uFillTx/>
                <a:latin typeface="Arial"/>
                <a:cs typeface="Segoe UI"/>
                <a:sym typeface="Arial"/>
              </a:rPr>
              <a:t>Objectives: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89" b="0" i="0" u="none" strike="noStrike" kern="0" cap="none" spc="0" normalizeH="0" baseline="0" noProof="0">
              <a:ln>
                <a:noFill/>
              </a:ln>
              <a:solidFill>
                <a:srgbClr val="000000"/>
              </a:solidFill>
              <a:effectLst/>
              <a:uLnTx/>
              <a:uFillTx/>
              <a:latin typeface="Arial"/>
              <a:cs typeface="Arial"/>
              <a:sym typeface="Arial"/>
            </a:endParaRPr>
          </a:p>
        </p:txBody>
      </p:sp>
      <p:sp>
        <p:nvSpPr>
          <p:cNvPr id="14" name="TextBox 13">
            <a:extLst>
              <a:ext uri="{FF2B5EF4-FFF2-40B4-BE49-F238E27FC236}">
                <a16:creationId xmlns:a16="http://schemas.microsoft.com/office/drawing/2014/main" id="{0B638328-06F9-8E9D-3ED7-B0D37187EEAA}"/>
              </a:ext>
            </a:extLst>
          </p:cNvPr>
          <p:cNvSpPr txBox="1"/>
          <p:nvPr/>
        </p:nvSpPr>
        <p:spPr>
          <a:xfrm>
            <a:off x="671513" y="1973263"/>
            <a:ext cx="8832849" cy="175413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0" i="0" u="none" strike="noStrike" kern="0" cap="none" spc="0" normalizeH="0" baseline="0" noProof="0" dirty="0">
                <a:ln>
                  <a:noFill/>
                </a:ln>
                <a:solidFill>
                  <a:srgbClr val="000000"/>
                </a:solidFill>
                <a:effectLst/>
                <a:uLnTx/>
                <a:uFillTx/>
                <a:latin typeface="Arial"/>
                <a:cs typeface="Arial"/>
                <a:sym typeface="Arial"/>
              </a:rPr>
              <a:t>The Fairness Innovation Challenge aims to drive the development of novel solutions to address bias and discrimination in AI systems.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133"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100" b="0" i="0" u="none" strike="noStrike" kern="0" cap="none" spc="0" normalizeH="0" baseline="0" noProof="0" dirty="0">
                <a:ln>
                  <a:noFill/>
                </a:ln>
                <a:solidFill>
                  <a:srgbClr val="000000"/>
                </a:solidFill>
                <a:effectLst/>
                <a:uLnTx/>
                <a:uFillTx/>
                <a:latin typeface="Arial"/>
                <a:cs typeface="Arial"/>
                <a:sym typeface="Arial"/>
              </a:rPr>
              <a:t>The challenge will: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133" b="0" i="0" u="none" strike="noStrike" kern="0" cap="none" spc="0" normalizeH="0" baseline="0" noProof="0">
              <a:ln>
                <a:noFill/>
              </a:ln>
              <a:solidFill>
                <a:srgbClr val="000000"/>
              </a:solidFill>
              <a:effectLst/>
              <a:uLnTx/>
              <a:uFillTx/>
              <a:latin typeface="Arial"/>
              <a:cs typeface="Arial"/>
              <a:sym typeface="Arial"/>
            </a:endParaRPr>
          </a:p>
        </p:txBody>
      </p:sp>
      <p:pic>
        <p:nvPicPr>
          <p:cNvPr id="17" name="Picture 16" descr="A purple circle with white background&#10;&#10;Description automatically generated">
            <a:extLst>
              <a:ext uri="{FF2B5EF4-FFF2-40B4-BE49-F238E27FC236}">
                <a16:creationId xmlns:a16="http://schemas.microsoft.com/office/drawing/2014/main" id="{994188B4-F1CC-8B3C-D6C5-A66A02E56FBF}"/>
              </a:ext>
            </a:extLst>
          </p:cNvPr>
          <p:cNvPicPr>
            <a:picLocks noChangeAspect="1"/>
          </p:cNvPicPr>
          <p:nvPr/>
        </p:nvPicPr>
        <p:blipFill>
          <a:blip r:embed="rId4"/>
          <a:stretch>
            <a:fillRect/>
          </a:stretch>
        </p:blipFill>
        <p:spPr>
          <a:xfrm>
            <a:off x="1184276" y="3848100"/>
            <a:ext cx="322265" cy="344489"/>
          </a:xfrm>
          <a:prstGeom prst="rect">
            <a:avLst/>
          </a:prstGeom>
        </p:spPr>
      </p:pic>
      <p:pic>
        <p:nvPicPr>
          <p:cNvPr id="18" name="Picture 17" descr="A purple circle with white background&#10;&#10;Description automatically generated">
            <a:extLst>
              <a:ext uri="{FF2B5EF4-FFF2-40B4-BE49-F238E27FC236}">
                <a16:creationId xmlns:a16="http://schemas.microsoft.com/office/drawing/2014/main" id="{00B7A394-21A5-A7BD-374E-1D0E538F36C6}"/>
              </a:ext>
            </a:extLst>
          </p:cNvPr>
          <p:cNvPicPr>
            <a:picLocks noChangeAspect="1"/>
          </p:cNvPicPr>
          <p:nvPr/>
        </p:nvPicPr>
        <p:blipFill>
          <a:blip r:embed="rId4"/>
          <a:stretch>
            <a:fillRect/>
          </a:stretch>
        </p:blipFill>
        <p:spPr>
          <a:xfrm>
            <a:off x="1184276" y="4546597"/>
            <a:ext cx="322265" cy="344489"/>
          </a:xfrm>
          <a:prstGeom prst="rect">
            <a:avLst/>
          </a:prstGeom>
        </p:spPr>
      </p:pic>
      <p:pic>
        <p:nvPicPr>
          <p:cNvPr id="19" name="Picture 18" descr="A purple circle with white background&#10;&#10;Description automatically generated">
            <a:extLst>
              <a:ext uri="{FF2B5EF4-FFF2-40B4-BE49-F238E27FC236}">
                <a16:creationId xmlns:a16="http://schemas.microsoft.com/office/drawing/2014/main" id="{FAB53285-181A-4E34-B99B-1CD4CCFBE522}"/>
              </a:ext>
            </a:extLst>
          </p:cNvPr>
          <p:cNvPicPr>
            <a:picLocks noChangeAspect="1"/>
          </p:cNvPicPr>
          <p:nvPr/>
        </p:nvPicPr>
        <p:blipFill>
          <a:blip r:embed="rId4"/>
          <a:stretch>
            <a:fillRect/>
          </a:stretch>
        </p:blipFill>
        <p:spPr>
          <a:xfrm>
            <a:off x="1184276" y="5467346"/>
            <a:ext cx="322265" cy="344489"/>
          </a:xfrm>
          <a:prstGeom prst="rect">
            <a:avLst/>
          </a:prstGeom>
        </p:spPr>
      </p:pic>
      <p:sp>
        <p:nvSpPr>
          <p:cNvPr id="20" name="TextBox 19">
            <a:extLst>
              <a:ext uri="{FF2B5EF4-FFF2-40B4-BE49-F238E27FC236}">
                <a16:creationId xmlns:a16="http://schemas.microsoft.com/office/drawing/2014/main" id="{8A718F01-49EB-8BC4-02B3-B826A9DEA5DE}"/>
              </a:ext>
            </a:extLst>
          </p:cNvPr>
          <p:cNvSpPr txBox="1"/>
          <p:nvPr/>
        </p:nvSpPr>
        <p:spPr>
          <a:xfrm>
            <a:off x="1592263" y="3798886"/>
            <a:ext cx="8856661" cy="43088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latin typeface="Arial"/>
                <a:cs typeface="Arial"/>
                <a:sym typeface="Arial"/>
              </a:rPr>
              <a:t>Encourage the development of </a:t>
            </a:r>
            <a:r>
              <a:rPr kumimoji="0" lang="en-GB" sz="2000" b="1" i="0" u="none" strike="noStrike" kern="0" cap="none" spc="0" normalizeH="0" baseline="0" noProof="0">
                <a:ln>
                  <a:noFill/>
                </a:ln>
                <a:solidFill>
                  <a:srgbClr val="210770"/>
                </a:solidFill>
                <a:effectLst/>
                <a:uLnTx/>
                <a:uFillTx/>
                <a:latin typeface="Arial"/>
                <a:cs typeface="Arial"/>
                <a:sym typeface="Arial"/>
              </a:rPr>
              <a:t>socio-technical </a:t>
            </a:r>
            <a:r>
              <a:rPr kumimoji="0" lang="en-GB" sz="2000" b="0" i="0" u="none" strike="noStrike" kern="0" cap="none" spc="0" normalizeH="0" baseline="0" noProof="0">
                <a:ln>
                  <a:noFill/>
                </a:ln>
                <a:solidFill>
                  <a:srgbClr val="000000"/>
                </a:solidFill>
                <a:effectLst/>
                <a:uLnTx/>
                <a:uFillTx/>
                <a:latin typeface="Arial"/>
                <a:cs typeface="Arial"/>
                <a:sym typeface="Arial"/>
              </a:rPr>
              <a:t>solutions </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B5289F2A-92B9-71B6-4311-8EA73AA82620}"/>
              </a:ext>
            </a:extLst>
          </p:cNvPr>
          <p:cNvSpPr txBox="1"/>
          <p:nvPr/>
        </p:nvSpPr>
        <p:spPr>
          <a:xfrm>
            <a:off x="1592263" y="4449761"/>
            <a:ext cx="7737475" cy="73866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latin typeface="Arial"/>
                <a:cs typeface="Arial"/>
                <a:sym typeface="Arial"/>
              </a:rPr>
              <a:t>Test how strategies to address bias and discrimination </a:t>
            </a:r>
            <a:r>
              <a:rPr kumimoji="0" lang="en-GB" sz="2000" b="1" i="0" u="none" strike="noStrike" kern="0" cap="none" spc="0" normalizeH="0" baseline="0" noProof="0">
                <a:ln>
                  <a:noFill/>
                </a:ln>
                <a:solidFill>
                  <a:srgbClr val="210770"/>
                </a:solidFill>
                <a:effectLst/>
                <a:uLnTx/>
                <a:uFillTx/>
                <a:latin typeface="Arial"/>
                <a:cs typeface="Arial"/>
                <a:sym typeface="Arial"/>
              </a:rPr>
              <a:t>comply with data protection and equalities law </a:t>
            </a:r>
            <a:endParaRPr kumimoji="0" lang="en-US" sz="2000" b="1" i="0" u="none" strike="noStrike" kern="0" cap="none" spc="0" normalizeH="0" baseline="0" noProof="0">
              <a:ln>
                <a:noFill/>
              </a:ln>
              <a:solidFill>
                <a:srgbClr val="210770"/>
              </a:solidFill>
              <a:effectLst/>
              <a:uLnTx/>
              <a:uFillTx/>
              <a:latin typeface="Arial"/>
              <a:cs typeface="Arial"/>
              <a:sym typeface="Arial"/>
            </a:endParaRPr>
          </a:p>
        </p:txBody>
      </p:sp>
      <p:sp>
        <p:nvSpPr>
          <p:cNvPr id="22" name="TextBox 21">
            <a:extLst>
              <a:ext uri="{FF2B5EF4-FFF2-40B4-BE49-F238E27FC236}">
                <a16:creationId xmlns:a16="http://schemas.microsoft.com/office/drawing/2014/main" id="{21990DF4-3AFE-8AC4-88D2-93785FE51AC6}"/>
              </a:ext>
            </a:extLst>
          </p:cNvPr>
          <p:cNvSpPr txBox="1"/>
          <p:nvPr/>
        </p:nvSpPr>
        <p:spPr>
          <a:xfrm>
            <a:off x="1592262" y="5410197"/>
            <a:ext cx="7602537" cy="73866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latin typeface="Arial"/>
                <a:cs typeface="Arial"/>
                <a:sym typeface="Arial"/>
              </a:rPr>
              <a:t>Provide greater clarity around </a:t>
            </a:r>
            <a:r>
              <a:rPr kumimoji="0" lang="en-GB" sz="2000" b="1" i="0" u="none" strike="noStrike" kern="0" cap="none" spc="0" normalizeH="0" baseline="0" noProof="0">
                <a:ln>
                  <a:noFill/>
                </a:ln>
                <a:solidFill>
                  <a:srgbClr val="210770"/>
                </a:solidFill>
                <a:effectLst/>
                <a:uLnTx/>
                <a:uFillTx/>
                <a:latin typeface="Arial"/>
                <a:cs typeface="Arial"/>
                <a:sym typeface="Arial"/>
              </a:rPr>
              <a:t>context-specificity</a:t>
            </a:r>
            <a:r>
              <a:rPr kumimoji="0" lang="en-GB" sz="2000" b="0" i="0" u="none" strike="noStrike" kern="0" cap="none" spc="0" normalizeH="0" baseline="0" noProof="0">
                <a:ln>
                  <a:noFill/>
                </a:ln>
                <a:solidFill>
                  <a:srgbClr val="000000"/>
                </a:solidFill>
                <a:effectLst/>
                <a:uLnTx/>
                <a:uFillTx/>
                <a:latin typeface="Arial"/>
                <a:cs typeface="Arial"/>
                <a:sym typeface="Arial"/>
              </a:rPr>
              <a:t>; what interventions or assurance techniques should be used and why? </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2934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BG1_16x9.png" descr="BG1_16x9.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28" name="DSTI_White_Digital.png" descr="DSTI_White_Digital.png"/>
          <p:cNvPicPr>
            <a:picLocks noChangeAspect="1"/>
          </p:cNvPicPr>
          <p:nvPr/>
        </p:nvPicPr>
        <p:blipFill>
          <a:blip r:embed="rId3"/>
          <a:stretch>
            <a:fillRect/>
          </a:stretch>
        </p:blipFill>
        <p:spPr>
          <a:xfrm>
            <a:off x="400939" y="354662"/>
            <a:ext cx="1637630" cy="886156"/>
          </a:xfrm>
          <a:prstGeom prst="rect">
            <a:avLst/>
          </a:prstGeom>
          <a:ln w="12700">
            <a:miter lim="400000"/>
          </a:ln>
        </p:spPr>
      </p:pic>
      <p:sp>
        <p:nvSpPr>
          <p:cNvPr id="129" name="LOREM IPSUM DOLOR"/>
          <p:cNvSpPr txBox="1"/>
          <p:nvPr/>
        </p:nvSpPr>
        <p:spPr>
          <a:xfrm>
            <a:off x="2425731" y="2466347"/>
            <a:ext cx="7340540" cy="8207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lvl1pPr>
              <a:defRPr sz="10000">
                <a:solidFill>
                  <a:srgbClr val="71F4F6"/>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000" b="0" i="0" u="none" strike="noStrike" kern="0" cap="none" spc="0" normalizeH="0" baseline="0" noProof="0">
                <a:ln>
                  <a:noFill/>
                </a:ln>
                <a:solidFill>
                  <a:srgbClr val="71F4F6"/>
                </a:solidFill>
                <a:effectLst/>
                <a:uLnTx/>
                <a:uFillTx/>
                <a:latin typeface="Arial"/>
                <a:cs typeface="Arial"/>
                <a:sym typeface="Arial"/>
              </a:rPr>
              <a:t>Thank you</a:t>
            </a:r>
            <a:endParaRPr kumimoji="0" sz="5000" b="0" i="0" u="none" strike="noStrike" kern="0" cap="none" spc="0" normalizeH="0" baseline="0" noProof="0">
              <a:ln>
                <a:noFill/>
              </a:ln>
              <a:solidFill>
                <a:srgbClr val="71F4F6"/>
              </a:solidFill>
              <a:effectLst/>
              <a:uLnTx/>
              <a:uFillTx/>
              <a:latin typeface="Arial"/>
              <a:cs typeface="Arial"/>
              <a:sym typeface="Arial"/>
            </a:endParaRPr>
          </a:p>
        </p:txBody>
      </p:sp>
      <p:sp>
        <p:nvSpPr>
          <p:cNvPr id="130" name="Sit amet consectetur adipiscing elit sed do eiusmod"/>
          <p:cNvSpPr txBox="1"/>
          <p:nvPr/>
        </p:nvSpPr>
        <p:spPr>
          <a:xfrm>
            <a:off x="2425731" y="3672220"/>
            <a:ext cx="7340540" cy="114390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7100" b="0">
                <a:solidFill>
                  <a:srgbClr val="FFFFFF"/>
                </a:solidFill>
              </a:defRPr>
            </a:pPr>
            <a:r>
              <a:rPr kumimoji="0" lang="en-GB" sz="3550" b="0" i="0" u="none" strike="noStrike" kern="0" cap="none" spc="0" normalizeH="0" baseline="0" noProof="0">
                <a:ln>
                  <a:noFill/>
                </a:ln>
                <a:solidFill>
                  <a:srgbClr val="FFFFFF"/>
                </a:solidFill>
                <a:effectLst/>
                <a:uLnTx/>
                <a:uFillTx/>
                <a:latin typeface="Arial"/>
                <a:cs typeface="Arial"/>
                <a:sym typeface="Arial"/>
              </a:rPr>
              <a:t>For more information please contact rtau@dsit.gov.uk </a:t>
            </a:r>
            <a:endParaRPr kumimoji="0" sz="3550" b="0" i="0" u="none" strike="noStrike" kern="0" cap="none" spc="0" normalizeH="0" baseline="0" noProof="0">
              <a:ln>
                <a:noFill/>
              </a:ln>
              <a:solidFill>
                <a:srgbClr val="FFFFFF"/>
              </a:solidFill>
              <a:effectLst/>
              <a:highlight>
                <a:srgbClr val="FFFF00"/>
              </a:highlight>
              <a:uLnTx/>
              <a:uFillTx/>
              <a:latin typeface="Arial"/>
              <a:cs typeface="Arial"/>
              <a:sym typeface="Arial"/>
            </a:endParaRPr>
          </a:p>
        </p:txBody>
      </p:sp>
      <p:sp>
        <p:nvSpPr>
          <p:cNvPr id="3" name="Rectangle">
            <a:extLst>
              <a:ext uri="{FF2B5EF4-FFF2-40B4-BE49-F238E27FC236}">
                <a16:creationId xmlns:a16="http://schemas.microsoft.com/office/drawing/2014/main" id="{88099AB7-549D-E125-4405-57FC13EFA258}"/>
              </a:ext>
            </a:extLst>
          </p:cNvPr>
          <p:cNvSpPr/>
          <p:nvPr/>
        </p:nvSpPr>
        <p:spPr>
          <a:xfrm>
            <a:off x="625110" y="1491905"/>
            <a:ext cx="10878280" cy="4410576"/>
          </a:xfrm>
          <a:prstGeom prst="rect">
            <a:avLst/>
          </a:prstGeom>
          <a:ln w="88900">
            <a:solidFill>
              <a:srgbClr val="C1E760"/>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Arial"/>
              <a:cs typeface="Arial"/>
              <a:sym typeface="Helvetica Neue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ular Callout 9"/>
          <p:cNvSpPr/>
          <p:nvPr/>
        </p:nvSpPr>
        <p:spPr>
          <a:xfrm>
            <a:off x="511175" y="533400"/>
            <a:ext cx="5440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11175" y="533399"/>
            <a:ext cx="5440809" cy="1728192"/>
          </a:xfrm>
        </p:spPr>
        <p:txBody>
          <a:bodyPr/>
          <a:lstStyle/>
          <a:p>
            <a:pPr algn="ctr"/>
            <a:r>
              <a:rPr lang="en-GB" sz="4800" b="0" dirty="0">
                <a:solidFill>
                  <a:schemeClr val="bg1"/>
                </a:solidFill>
              </a:rPr>
              <a:t>Questions</a:t>
            </a:r>
          </a:p>
        </p:txBody>
      </p:sp>
      <p:sp>
        <p:nvSpPr>
          <p:cNvPr id="8" name="Content Placeholder 7"/>
          <p:cNvSpPr>
            <a:spLocks noGrp="1"/>
          </p:cNvSpPr>
          <p:nvPr>
            <p:ph idx="1"/>
          </p:nvPr>
        </p:nvSpPr>
        <p:spPr>
          <a:xfrm>
            <a:off x="527055" y="3789040"/>
            <a:ext cx="11055349" cy="2408560"/>
          </a:xfrm>
        </p:spPr>
        <p:txBody>
          <a:bodyPr/>
          <a:lstStyle/>
          <a:p>
            <a:pPr marL="0" indent="0">
              <a:buNone/>
            </a:pPr>
            <a:r>
              <a:rPr lang="en-GB" sz="2200" dirty="0"/>
              <a:t>Expressions of individual views by members of the Institute and Faculty of Actuaries and its staff are encouraged.</a:t>
            </a:r>
          </a:p>
          <a:p>
            <a:pPr marL="0" indent="0">
              <a:buNone/>
            </a:pPr>
            <a:r>
              <a:rPr lang="en-GB" sz="2200" dirty="0"/>
              <a:t>The views expressed in this presentation are those of the panellists.</a:t>
            </a:r>
          </a:p>
        </p:txBody>
      </p:sp>
      <p:sp>
        <p:nvSpPr>
          <p:cNvPr id="4" name="Date Placeholder 3"/>
          <p:cNvSpPr>
            <a:spLocks noGrp="1"/>
          </p:cNvSpPr>
          <p:nvPr>
            <p:ph type="dt" sz="half" idx="10"/>
          </p:nvPr>
        </p:nvSpPr>
        <p:spPr/>
        <p:txBody>
          <a:bodyPr/>
          <a:lstStyle/>
          <a:p>
            <a:fld id="{F8DAEE0A-45CE-4C8B-89E4-78184E871CED}" type="datetime4">
              <a:rPr lang="en-GB" smtClean="0"/>
              <a:t>11 March 2024</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sp>
        <p:nvSpPr>
          <p:cNvPr id="7" name="Rectangular Callout 6"/>
          <p:cNvSpPr/>
          <p:nvPr/>
        </p:nvSpPr>
        <p:spPr>
          <a:xfrm>
            <a:off x="6240015" y="533400"/>
            <a:ext cx="5424937" cy="1728192"/>
          </a:xfrm>
          <a:prstGeom prst="wedgeRectCallout">
            <a:avLst>
              <a:gd name="adj1" fmla="val -53799"/>
              <a:gd name="adj2" fmla="val 1275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itle 1"/>
          <p:cNvSpPr txBox="1">
            <a:spLocks/>
          </p:cNvSpPr>
          <p:nvPr/>
        </p:nvSpPr>
        <p:spPr bwMode="auto">
          <a:xfrm>
            <a:off x="6456040" y="820886"/>
            <a:ext cx="50501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426109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165FE-1D5F-4086-A6F1-ADCC09BA4FF2}" type="datetime4">
              <a:rPr lang="en-GB" smtClean="0"/>
              <a:pPr/>
              <a:t>11 March 2024</a:t>
            </a:fld>
            <a:endParaRPr lang="en-GB"/>
          </a:p>
        </p:txBody>
      </p:sp>
      <p:sp>
        <p:nvSpPr>
          <p:cNvPr id="3" name="Slide Number Placeholder 2"/>
          <p:cNvSpPr>
            <a:spLocks noGrp="1"/>
          </p:cNvSpPr>
          <p:nvPr>
            <p:ph type="sldNum" sz="quarter" idx="12"/>
          </p:nvPr>
        </p:nvSpPr>
        <p:spPr/>
        <p:txBody>
          <a:bodyPr/>
          <a:lstStyle/>
          <a:p>
            <a:fld id="{22D29D89-28D6-400C-BE2E-4CB4EC7E1F86}" type="slidenum">
              <a:rPr lang="en-GB" smtClean="0"/>
              <a:pPr/>
              <a:t>2</a:t>
            </a:fld>
            <a:endParaRPr lang="en-GB"/>
          </a:p>
        </p:txBody>
      </p:sp>
      <p:sp>
        <p:nvSpPr>
          <p:cNvPr id="9" name="Title 1"/>
          <p:cNvSpPr txBox="1">
            <a:spLocks/>
          </p:cNvSpPr>
          <p:nvPr/>
        </p:nvSpPr>
        <p:spPr>
          <a:xfrm>
            <a:off x="467158" y="105947"/>
            <a:ext cx="10902949" cy="1295399"/>
          </a:xfrm>
          <a:prstGeom prst="rect">
            <a:avLst/>
          </a:prstGeom>
        </p:spPr>
        <p:txBody>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a:lstStyle>
          <a:p>
            <a:br>
              <a:rPr lang="en-GB" kern="0" dirty="0"/>
            </a:br>
            <a:endParaRPr lang="en-GB" kern="0" dirty="0"/>
          </a:p>
        </p:txBody>
      </p:sp>
      <p:sp>
        <p:nvSpPr>
          <p:cNvPr id="7" name="Title 1"/>
          <p:cNvSpPr txBox="1">
            <a:spLocks/>
          </p:cNvSpPr>
          <p:nvPr/>
        </p:nvSpPr>
        <p:spPr>
          <a:xfrm>
            <a:off x="6671321" y="435972"/>
            <a:ext cx="2209682" cy="635348"/>
          </a:xfrm>
          <a:prstGeom prst="rect">
            <a:avLst/>
          </a:prstGeom>
        </p:spPr>
        <p:txBody>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a:lstStyle>
          <a:p>
            <a:pPr algn="ctr"/>
            <a:r>
              <a:rPr lang="en-US" kern="0" dirty="0"/>
              <a:t>Speaker</a:t>
            </a:r>
            <a:endParaRPr lang="en-GB" kern="0" dirty="0"/>
          </a:p>
        </p:txBody>
      </p:sp>
      <p:sp>
        <p:nvSpPr>
          <p:cNvPr id="8" name="Rectangle 7"/>
          <p:cNvSpPr/>
          <p:nvPr/>
        </p:nvSpPr>
        <p:spPr>
          <a:xfrm>
            <a:off x="1849226" y="4251602"/>
            <a:ext cx="1744365" cy="1754326"/>
          </a:xfrm>
          <a:prstGeom prst="rect">
            <a:avLst/>
          </a:prstGeom>
        </p:spPr>
        <p:txBody>
          <a:bodyPr wrap="square">
            <a:spAutoFit/>
          </a:bodyPr>
          <a:lstStyle/>
          <a:p>
            <a:pPr algn="ctr"/>
            <a:r>
              <a:rPr lang="en-GB" b="1" dirty="0"/>
              <a:t>Kalpana Shah</a:t>
            </a:r>
          </a:p>
          <a:p>
            <a:pPr algn="ctr"/>
            <a:endParaRPr lang="en-GB" dirty="0"/>
          </a:p>
          <a:p>
            <a:pPr algn="ctr"/>
            <a:r>
              <a:rPr lang="fr-FR" dirty="0"/>
              <a:t> </a:t>
            </a:r>
            <a:r>
              <a:rPr lang="en-GB" dirty="0"/>
              <a:t>President</a:t>
            </a:r>
            <a:r>
              <a:rPr lang="fr-FR" dirty="0"/>
              <a:t> of the Institute and Faculty of Actuaries</a:t>
            </a:r>
            <a:endParaRPr lang="en-GB" dirty="0"/>
          </a:p>
        </p:txBody>
      </p:sp>
      <p:sp>
        <p:nvSpPr>
          <p:cNvPr id="4" name="Rectangle 3">
            <a:extLst>
              <a:ext uri="{FF2B5EF4-FFF2-40B4-BE49-F238E27FC236}">
                <a16:creationId xmlns:a16="http://schemas.microsoft.com/office/drawing/2014/main" id="{9EBBEA0F-CEED-CFF4-749D-21699AD0A9F6}"/>
              </a:ext>
            </a:extLst>
          </p:cNvPr>
          <p:cNvSpPr/>
          <p:nvPr/>
        </p:nvSpPr>
        <p:spPr>
          <a:xfrm>
            <a:off x="6781858" y="4234986"/>
            <a:ext cx="2075346" cy="2031325"/>
          </a:xfrm>
          <a:prstGeom prst="rect">
            <a:avLst/>
          </a:prstGeom>
        </p:spPr>
        <p:txBody>
          <a:bodyPr wrap="square">
            <a:spAutoFit/>
          </a:bodyPr>
          <a:lstStyle/>
          <a:p>
            <a:pPr algn="ctr"/>
            <a:r>
              <a:rPr lang="en-GB" b="1" dirty="0"/>
              <a:t>Felicity Burch</a:t>
            </a:r>
          </a:p>
          <a:p>
            <a:pPr algn="ctr"/>
            <a:endParaRPr lang="en-GB" b="1" dirty="0"/>
          </a:p>
          <a:p>
            <a:pPr algn="ctr"/>
            <a:r>
              <a:rPr lang="en-GB" dirty="0"/>
              <a:t>Executive Director of the Responsible Technology Adoption Unit (RTA)</a:t>
            </a:r>
          </a:p>
        </p:txBody>
      </p:sp>
      <p:sp>
        <p:nvSpPr>
          <p:cNvPr id="5" name="Title 1">
            <a:extLst>
              <a:ext uri="{FF2B5EF4-FFF2-40B4-BE49-F238E27FC236}">
                <a16:creationId xmlns:a16="http://schemas.microsoft.com/office/drawing/2014/main" id="{EF4C9AB5-E336-DD8A-140B-FC87C99C95C8}"/>
              </a:ext>
            </a:extLst>
          </p:cNvPr>
          <p:cNvSpPr txBox="1">
            <a:spLocks/>
          </p:cNvSpPr>
          <p:nvPr/>
        </p:nvSpPr>
        <p:spPr>
          <a:xfrm>
            <a:off x="1559496" y="404692"/>
            <a:ext cx="2209682" cy="635348"/>
          </a:xfrm>
          <a:prstGeom prst="rect">
            <a:avLst/>
          </a:prstGeom>
        </p:spPr>
        <p:txBody>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a:lstStyle>
          <a:p>
            <a:pPr algn="ctr"/>
            <a:r>
              <a:rPr lang="en-US" kern="0" dirty="0"/>
              <a:t>Chair</a:t>
            </a:r>
            <a:endParaRPr lang="en-GB" kern="0" dirty="0"/>
          </a:p>
        </p:txBody>
      </p:sp>
      <p:pic>
        <p:nvPicPr>
          <p:cNvPr id="12" name="Picture 11">
            <a:extLst>
              <a:ext uri="{FF2B5EF4-FFF2-40B4-BE49-F238E27FC236}">
                <a16:creationId xmlns:a16="http://schemas.microsoft.com/office/drawing/2014/main" id="{80047704-2A0C-538B-172D-97765F66F7CC}"/>
              </a:ext>
            </a:extLst>
          </p:cNvPr>
          <p:cNvPicPr>
            <a:picLocks noChangeAspect="1"/>
          </p:cNvPicPr>
          <p:nvPr/>
        </p:nvPicPr>
        <p:blipFill>
          <a:blip r:embed="rId2"/>
          <a:stretch>
            <a:fillRect/>
          </a:stretch>
        </p:blipFill>
        <p:spPr>
          <a:xfrm>
            <a:off x="1616802" y="1230402"/>
            <a:ext cx="2293309" cy="2866637"/>
          </a:xfrm>
          <a:prstGeom prst="rect">
            <a:avLst/>
          </a:prstGeom>
        </p:spPr>
      </p:pic>
      <p:pic>
        <p:nvPicPr>
          <p:cNvPr id="16" name="Picture 15">
            <a:extLst>
              <a:ext uri="{FF2B5EF4-FFF2-40B4-BE49-F238E27FC236}">
                <a16:creationId xmlns:a16="http://schemas.microsoft.com/office/drawing/2014/main" id="{C79AE330-B0B7-4588-F0CB-0BADE4FE3DA0}"/>
              </a:ext>
            </a:extLst>
          </p:cNvPr>
          <p:cNvPicPr>
            <a:picLocks noChangeAspect="1"/>
          </p:cNvPicPr>
          <p:nvPr/>
        </p:nvPicPr>
        <p:blipFill rotWithShape="1">
          <a:blip r:embed="rId3"/>
          <a:srcRect l="27947" t="3801" r="31811" b="14686"/>
          <a:stretch/>
        </p:blipFill>
        <p:spPr>
          <a:xfrm>
            <a:off x="6744072" y="1230402"/>
            <a:ext cx="2075346" cy="2866637"/>
          </a:xfrm>
          <a:prstGeom prst="rect">
            <a:avLst/>
          </a:prstGeom>
        </p:spPr>
      </p:pic>
    </p:spTree>
    <p:extLst>
      <p:ext uri="{BB962C8B-B14F-4D97-AF65-F5344CB8AC3E}">
        <p14:creationId xmlns:p14="http://schemas.microsoft.com/office/powerpoint/2010/main" val="241251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BG1_16x9.png" descr="BG1_16x9.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28" name="DSTI_White_Digital.png" descr="DSTI_White_Digital.png"/>
          <p:cNvPicPr>
            <a:picLocks noChangeAspect="1"/>
          </p:cNvPicPr>
          <p:nvPr/>
        </p:nvPicPr>
        <p:blipFill>
          <a:blip r:embed="rId3"/>
          <a:stretch>
            <a:fillRect/>
          </a:stretch>
        </p:blipFill>
        <p:spPr>
          <a:xfrm>
            <a:off x="400939" y="354662"/>
            <a:ext cx="1637630" cy="886156"/>
          </a:xfrm>
          <a:prstGeom prst="rect">
            <a:avLst/>
          </a:prstGeom>
          <a:ln w="12700">
            <a:miter lim="400000"/>
          </a:ln>
        </p:spPr>
      </p:pic>
      <p:sp>
        <p:nvSpPr>
          <p:cNvPr id="129" name="LOREM IPSUM DOLOR"/>
          <p:cNvSpPr txBox="1"/>
          <p:nvPr/>
        </p:nvSpPr>
        <p:spPr>
          <a:xfrm>
            <a:off x="2348120" y="2574183"/>
            <a:ext cx="9033872" cy="12824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defRPr sz="10000">
                <a:solidFill>
                  <a:srgbClr val="71F4F6"/>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000" b="0" i="0" u="none" strike="noStrike" kern="0" cap="none" spc="0" normalizeH="0" baseline="0" noProof="0" dirty="0">
                <a:ln>
                  <a:noFill/>
                </a:ln>
                <a:solidFill>
                  <a:srgbClr val="71F4F6"/>
                </a:solidFill>
                <a:effectLst/>
                <a:uLnTx/>
                <a:uFillTx/>
                <a:latin typeface="Helvetica Neue"/>
                <a:cs typeface="Arial"/>
                <a:sym typeface="Arial"/>
              </a:rPr>
              <a:t>Tools for Trustworthy AI:</a:t>
            </a:r>
            <a:endParaRPr kumimoji="0" lang="en-US" sz="10000" b="0" i="0" u="none" strike="noStrike" kern="0" cap="none" spc="0" normalizeH="0" baseline="0" noProof="0" dirty="0">
              <a:ln>
                <a:noFill/>
              </a:ln>
              <a:solidFill>
                <a:srgbClr val="71F4F6"/>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0" i="0" u="none" strike="noStrike" kern="0" cap="none" spc="0" normalizeH="0" baseline="0" noProof="0" dirty="0">
                <a:ln>
                  <a:noFill/>
                </a:ln>
                <a:solidFill>
                  <a:srgbClr val="71F4F6"/>
                </a:solidFill>
                <a:effectLst/>
                <a:uLnTx/>
                <a:uFillTx/>
                <a:latin typeface="Helvetica Neue"/>
                <a:cs typeface="Arial"/>
                <a:sym typeface="Arial"/>
              </a:rPr>
              <a:t>Implementing the UK's AI Governance Strategy </a:t>
            </a:r>
          </a:p>
        </p:txBody>
      </p:sp>
      <p:sp>
        <p:nvSpPr>
          <p:cNvPr id="130" name="Sit amet consectetur adipiscing elit sed do eiusmod"/>
          <p:cNvSpPr txBox="1"/>
          <p:nvPr/>
        </p:nvSpPr>
        <p:spPr>
          <a:xfrm>
            <a:off x="2348120" y="2533833"/>
            <a:ext cx="8147363" cy="242887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7100" b="0">
                <a:solidFill>
                  <a:srgbClr val="FFFFFF"/>
                </a:solidFill>
              </a:defRPr>
            </a:pPr>
            <a:endParaRPr kumimoji="0" lang="en-GB" sz="3550" b="0" i="0" u="none" strike="noStrike" kern="0" cap="none" spc="0" normalizeH="0" baseline="0" noProof="0">
              <a:ln>
                <a:noFill/>
              </a:ln>
              <a:solidFill>
                <a:srgbClr val="FFFFFF"/>
              </a:solidFill>
              <a:effectLst/>
              <a:uLnTx/>
              <a:uFillTx/>
              <a:latin typeface="Helvetica Neue"/>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7100" b="0">
                <a:solidFill>
                  <a:srgbClr val="FFFFFF"/>
                </a:solidFill>
              </a:defRPr>
            </a:pPr>
            <a:endParaRPr kumimoji="0" lang="en-GB" sz="3550" b="0" i="0" u="none" strike="noStrike" kern="0" cap="none" spc="0" normalizeH="0" baseline="0" noProof="0">
              <a:ln>
                <a:noFill/>
              </a:ln>
              <a:solidFill>
                <a:srgbClr val="FFFFFF"/>
              </a:solidFill>
              <a:effectLst/>
              <a:uLnTx/>
              <a:uFillTx/>
              <a:latin typeface="Helvetica Neue"/>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7100" b="0">
                <a:solidFill>
                  <a:srgbClr val="FFFFFF"/>
                </a:solidFill>
              </a:defRPr>
            </a:pPr>
            <a:endParaRPr kumimoji="0" lang="en-GB" sz="3550" b="0" i="0" u="none" strike="noStrike" kern="0" cap="none" spc="0" normalizeH="0" baseline="0" noProof="0" dirty="0">
              <a:ln>
                <a:noFill/>
              </a:ln>
              <a:solidFill>
                <a:srgbClr val="FFFFFF"/>
              </a:solidFill>
              <a:effectLst/>
              <a:uLnTx/>
              <a:uFillTx/>
              <a:latin typeface="Helvetica Neue"/>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7100" b="0">
                <a:solidFill>
                  <a:srgbClr val="FFFFFF"/>
                </a:solidFill>
              </a:defRPr>
            </a:pPr>
            <a:r>
              <a:rPr kumimoji="0" lang="en-GB" sz="2400" b="0" i="0" u="none" strike="noStrike" kern="0" cap="none" spc="0" normalizeH="0" baseline="0" noProof="0" dirty="0">
                <a:ln>
                  <a:noFill/>
                </a:ln>
                <a:solidFill>
                  <a:srgbClr val="FFFFFF"/>
                </a:solidFill>
                <a:effectLst/>
                <a:uLnTx/>
                <a:uFillTx/>
                <a:latin typeface="Helvetica Neue"/>
                <a:cs typeface="Arial"/>
                <a:sym typeface="Arial"/>
              </a:rPr>
              <a:t>Felicity Burch, Executive Director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7100" b="0">
                <a:solidFill>
                  <a:srgbClr val="FFFFFF"/>
                </a:solidFill>
              </a:defRPr>
            </a:pPr>
            <a:r>
              <a:rPr kumimoji="0" lang="en-GB" sz="2400" b="0" i="0" u="none" strike="noStrike" kern="0" cap="none" spc="0" normalizeH="0" baseline="0" noProof="0" dirty="0">
                <a:ln>
                  <a:noFill/>
                </a:ln>
                <a:solidFill>
                  <a:srgbClr val="FFFFFF"/>
                </a:solidFill>
                <a:effectLst/>
                <a:uLnTx/>
                <a:uFillTx/>
                <a:latin typeface="Helvetica Neue"/>
                <a:cs typeface="Arial"/>
                <a:sym typeface="Arial"/>
              </a:rPr>
              <a:t>Responsible Technology Adoption Unit</a:t>
            </a:r>
          </a:p>
        </p:txBody>
      </p:sp>
      <p:sp>
        <p:nvSpPr>
          <p:cNvPr id="3" name="Rectangle">
            <a:extLst>
              <a:ext uri="{FF2B5EF4-FFF2-40B4-BE49-F238E27FC236}">
                <a16:creationId xmlns:a16="http://schemas.microsoft.com/office/drawing/2014/main" id="{AF739DD2-CC71-6EE6-5779-4F7B570F0713}"/>
              </a:ext>
            </a:extLst>
          </p:cNvPr>
          <p:cNvSpPr/>
          <p:nvPr/>
        </p:nvSpPr>
        <p:spPr>
          <a:xfrm>
            <a:off x="730943" y="1435459"/>
            <a:ext cx="10878280" cy="4241244"/>
          </a:xfrm>
          <a:prstGeom prst="rect">
            <a:avLst/>
          </a:prstGeom>
          <a:ln w="88900">
            <a:solidFill>
              <a:srgbClr val="C1E760"/>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Arial"/>
              <a:cs typeface="Arial"/>
              <a:sym typeface="Helvetica Neue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4" name="BG1_1x1.png" descr="BG1_1x1.png">
            <a:extLst>
              <a:ext uri="{FF2B5EF4-FFF2-40B4-BE49-F238E27FC236}">
                <a16:creationId xmlns:a16="http://schemas.microsoft.com/office/drawing/2014/main" id="{C6DE0239-66BF-3F55-6F9F-DC665B1989BB}"/>
              </a:ext>
            </a:extLst>
          </p:cNvPr>
          <p:cNvPicPr>
            <a:picLocks noChangeAspect="1"/>
          </p:cNvPicPr>
          <p:nvPr/>
        </p:nvPicPr>
        <p:blipFill>
          <a:blip r:embed="rId3"/>
          <a:srcRect l="20433" r="20433"/>
          <a:stretch>
            <a:fillRect/>
          </a:stretch>
        </p:blipFill>
        <p:spPr>
          <a:xfrm>
            <a:off x="-1384" y="0"/>
            <a:ext cx="7599762" cy="6858001"/>
          </a:xfrm>
          <a:prstGeom prst="rect">
            <a:avLst/>
          </a:prstGeom>
          <a:ln w="12700">
            <a:miter lim="400000"/>
          </a:ln>
        </p:spPr>
      </p:pic>
      <p:sp>
        <p:nvSpPr>
          <p:cNvPr id="214" name="Google Shape;214;p36"/>
          <p:cNvSpPr/>
          <p:nvPr/>
        </p:nvSpPr>
        <p:spPr>
          <a:xfrm>
            <a:off x="475068" y="1812963"/>
            <a:ext cx="6450952" cy="3364500"/>
          </a:xfrm>
          <a:prstGeom prst="rect">
            <a:avLst/>
          </a:prstGeom>
          <a:noFill/>
          <a:ln>
            <a:noFill/>
          </a:ln>
        </p:spPr>
        <p:txBody>
          <a:bodyPr spcFirstLastPara="1" wrap="square" lIns="0" tIns="0" rIns="0" bIns="0" anchor="t" anchorCtr="0">
            <a:noAutofit/>
          </a:bodyPr>
          <a:lstStyle/>
          <a:p>
            <a:pPr marL="342900" marR="0" lvl="0" indent="-342900" algn="l" defTabSz="914400" rtl="0" eaLnBrk="1" fontAlgn="auto" latinLnBrk="0" hangingPunct="1">
              <a:lnSpc>
                <a:spcPct val="100000"/>
              </a:lnSpc>
              <a:spcBef>
                <a:spcPts val="0"/>
              </a:spcBef>
              <a:spcAft>
                <a:spcPts val="0"/>
              </a:spcAft>
              <a:buClr>
                <a:srgbClr val="292947"/>
              </a:buClr>
              <a:buSzPts val="2000"/>
              <a:buFont typeface="Arial"/>
              <a:buChar char="•"/>
              <a:tabLst/>
              <a:defRPr/>
            </a:pPr>
            <a:r>
              <a:rPr kumimoji="0" lang="en-US" sz="2200" b="1" i="0" u="none" strike="noStrike" kern="0" cap="none" spc="0" normalizeH="0" baseline="0" noProof="0" dirty="0">
                <a:ln>
                  <a:noFill/>
                </a:ln>
                <a:solidFill>
                  <a:srgbClr val="FFFFFF"/>
                </a:solidFill>
                <a:effectLst/>
                <a:uLnTx/>
                <a:uFillTx/>
                <a:latin typeface="Arial"/>
                <a:ea typeface="Corbel"/>
                <a:cs typeface="Arial"/>
                <a:sym typeface="Corbel"/>
              </a:rPr>
              <a:t>The Responsible Technology Adoption Unit (RTA) leads the government’s work to enable trustworthy innovation using data and AI. </a:t>
            </a:r>
            <a:endParaRPr kumimoji="0" lang="en-US" sz="2200" b="1" i="0" u="none" strike="noStrike" kern="0" cap="none" spc="0" normalizeH="0" baseline="0" noProof="0" dirty="0">
              <a:ln>
                <a:noFill/>
              </a:ln>
              <a:solidFill>
                <a:srgbClr val="FFFFFF"/>
              </a:solidFill>
              <a:effectLst/>
              <a:uLnTx/>
              <a:uFillTx/>
              <a:latin typeface="Arial"/>
              <a:ea typeface="Corbe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292947"/>
              </a:buClr>
              <a:buSzPts val="2000"/>
              <a:buFont typeface="Arial"/>
              <a:buChar char="•"/>
              <a:tabLst/>
              <a:defRPr/>
            </a:pPr>
            <a:endParaRPr kumimoji="0" lang="en-US" sz="2200" b="0" i="0" u="none" strike="noStrike" kern="0" cap="none" spc="0" normalizeH="0" baseline="0" noProof="0" dirty="0">
              <a:ln>
                <a:noFill/>
              </a:ln>
              <a:solidFill>
                <a:srgbClr val="FFFFFF"/>
              </a:solidFill>
              <a:effectLst/>
              <a:uLnTx/>
              <a:uFillTx/>
              <a:latin typeface="Arial"/>
              <a:ea typeface="Corbel"/>
              <a:cs typeface="Arial"/>
              <a:sym typeface="Corbel"/>
            </a:endParaRPr>
          </a:p>
          <a:p>
            <a:pPr marL="342900" marR="0" lvl="0" indent="-342900" algn="l" defTabSz="914400" rtl="0" eaLnBrk="1" fontAlgn="auto" latinLnBrk="0" hangingPunct="1">
              <a:lnSpc>
                <a:spcPct val="100000"/>
              </a:lnSpc>
              <a:spcBef>
                <a:spcPts val="0"/>
              </a:spcBef>
              <a:spcAft>
                <a:spcPts val="0"/>
              </a:spcAft>
              <a:buClr>
                <a:srgbClr val="292947"/>
              </a:buClr>
              <a:buSzPts val="2000"/>
              <a:buFont typeface="Arial"/>
              <a:buChar char="•"/>
              <a:tabLst/>
              <a:defRPr/>
            </a:pPr>
            <a:r>
              <a:rPr kumimoji="0" lang="en-US" sz="2200" b="0" i="0" u="none" strike="noStrike" kern="0" cap="none" spc="0" normalizeH="0" baseline="0" noProof="0" dirty="0">
                <a:ln>
                  <a:noFill/>
                </a:ln>
                <a:solidFill>
                  <a:srgbClr val="FFFFFF"/>
                </a:solidFill>
                <a:effectLst/>
                <a:uLnTx/>
                <a:uFillTx/>
                <a:latin typeface="Arial"/>
                <a:ea typeface="Corbel"/>
                <a:cs typeface="Arial"/>
                <a:sym typeface="Corbel"/>
              </a:rPr>
              <a:t>RTA is a directorate in the Department for Science, Innovation and Technology. </a:t>
            </a:r>
            <a:endParaRPr kumimoji="0" lang="en-US" sz="1400" b="0" i="0" u="none" strike="noStrike" kern="0" cap="none" spc="0" normalizeH="0" baseline="0" noProof="0" dirty="0">
              <a:ln>
                <a:noFill/>
              </a:ln>
              <a:solidFill>
                <a:srgbClr val="FFFFFF"/>
              </a:solidFill>
              <a:effectLst/>
              <a:uLnTx/>
              <a:uFillTx/>
              <a:latin typeface="Arial"/>
              <a:ea typeface="Corbel"/>
              <a:cs typeface="Arial"/>
              <a:sym typeface="Corbel"/>
            </a:endParaRPr>
          </a:p>
          <a:p>
            <a:pPr marL="342900" marR="0" lvl="0" indent="-342900" algn="l" defTabSz="914400" rtl="0" eaLnBrk="1" fontAlgn="auto" latinLnBrk="0" hangingPunct="1">
              <a:lnSpc>
                <a:spcPct val="100000"/>
              </a:lnSpc>
              <a:spcBef>
                <a:spcPts val="0"/>
              </a:spcBef>
              <a:spcAft>
                <a:spcPts val="0"/>
              </a:spcAft>
              <a:buClr>
                <a:srgbClr val="292947"/>
              </a:buClr>
              <a:buSzPts val="2000"/>
              <a:buFont typeface="Arial"/>
              <a:buChar char="•"/>
              <a:tabLst/>
              <a:defRPr/>
            </a:pPr>
            <a:endParaRPr kumimoji="0" lang="en-US" sz="2200" b="0" i="0" u="none" strike="noStrike" kern="0" cap="none" spc="0" normalizeH="0" baseline="0" noProof="0" dirty="0">
              <a:ln>
                <a:noFill/>
              </a:ln>
              <a:solidFill>
                <a:srgbClr val="FFFFFF"/>
              </a:solidFill>
              <a:effectLst/>
              <a:uLnTx/>
              <a:uFillTx/>
              <a:latin typeface="Arial"/>
              <a:ea typeface="Corbel"/>
              <a:cs typeface="Arial"/>
              <a:sym typeface="Corbel"/>
            </a:endParaRPr>
          </a:p>
          <a:p>
            <a:pPr marL="342900" marR="0" lvl="0" indent="-342900" algn="l" defTabSz="914400" rtl="0" eaLnBrk="1" fontAlgn="auto" latinLnBrk="0" hangingPunct="1">
              <a:lnSpc>
                <a:spcPct val="100000"/>
              </a:lnSpc>
              <a:spcBef>
                <a:spcPts val="0"/>
              </a:spcBef>
              <a:spcAft>
                <a:spcPts val="0"/>
              </a:spcAft>
              <a:buClr>
                <a:srgbClr val="292947"/>
              </a:buClr>
              <a:buSzPts val="2000"/>
              <a:buFont typeface="Arial"/>
              <a:buChar char="•"/>
              <a:tabLst/>
              <a:defRPr/>
            </a:pPr>
            <a:r>
              <a:rPr kumimoji="0" lang="en-US" sz="2200" b="0" i="0" u="none" strike="noStrike" kern="0" cap="none" spc="0" normalizeH="0" baseline="0" noProof="0" dirty="0">
                <a:ln>
                  <a:noFill/>
                </a:ln>
                <a:solidFill>
                  <a:srgbClr val="FFFFFF"/>
                </a:solidFill>
                <a:effectLst/>
                <a:uLnTx/>
                <a:uFillTx/>
                <a:latin typeface="Arial"/>
                <a:ea typeface="Corbel"/>
                <a:cs typeface="Arial"/>
                <a:sym typeface="Corbel"/>
              </a:rPr>
              <a:t>RTA works with partners across the public sector, industry and academia, in the UK and internationally, to identify and tackle barriers to responsible innovation.</a:t>
            </a:r>
            <a:endParaRPr kumimoji="0" lang="en-US" sz="1400"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15000"/>
              </a:lnSpc>
              <a:spcBef>
                <a:spcPts val="1600"/>
              </a:spcBef>
              <a:spcAft>
                <a:spcPts val="0"/>
              </a:spcAft>
              <a:buClr>
                <a:srgbClr val="000000"/>
              </a:buClr>
              <a:buSzPts val="1100"/>
              <a:buFont typeface="Arial"/>
              <a:buNone/>
              <a:tabLst/>
              <a:defRPr/>
            </a:pPr>
            <a:endParaRPr kumimoji="0" sz="1600" b="1" i="0" u="none" strike="noStrike" kern="0" cap="none" spc="0" normalizeH="0" baseline="0" noProof="0">
              <a:ln>
                <a:noFill/>
              </a:ln>
              <a:solidFill>
                <a:srgbClr val="FFFFFF"/>
              </a:solidFill>
              <a:effectLst/>
              <a:uLnTx/>
              <a:uFillTx/>
              <a:latin typeface="Calibri"/>
              <a:ea typeface="Corbel"/>
              <a:cs typeface="Corbel"/>
              <a:sym typeface="Arial"/>
            </a:endParaRPr>
          </a:p>
        </p:txBody>
      </p:sp>
      <p:pic>
        <p:nvPicPr>
          <p:cNvPr id="216" name="Google Shape;216;p36"/>
          <p:cNvPicPr preferRelativeResize="0"/>
          <p:nvPr/>
        </p:nvPicPr>
        <p:blipFill rotWithShape="1">
          <a:blip r:embed="rId4">
            <a:alphaModFix/>
          </a:blip>
          <a:srcRect l="21781" t="12510" r="7636" b="13112"/>
          <a:stretch/>
        </p:blipFill>
        <p:spPr>
          <a:xfrm>
            <a:off x="8138550" y="1966148"/>
            <a:ext cx="3865254" cy="4051789"/>
          </a:xfrm>
          <a:prstGeom prst="rect">
            <a:avLst/>
          </a:prstGeom>
          <a:noFill/>
          <a:ln>
            <a:noFill/>
          </a:ln>
        </p:spPr>
      </p:pic>
      <p:sp>
        <p:nvSpPr>
          <p:cNvPr id="218" name="Google Shape;218;p3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3" name="Picture 2" descr="A black background with white text&#10;&#10;Description automatically generated">
            <a:extLst>
              <a:ext uri="{FF2B5EF4-FFF2-40B4-BE49-F238E27FC236}">
                <a16:creationId xmlns:a16="http://schemas.microsoft.com/office/drawing/2014/main" id="{59D0F622-96FC-EC1C-BB25-6086DD1F8361}"/>
              </a:ext>
            </a:extLst>
          </p:cNvPr>
          <p:cNvPicPr>
            <a:picLocks noChangeAspect="1"/>
          </p:cNvPicPr>
          <p:nvPr/>
        </p:nvPicPr>
        <p:blipFill>
          <a:blip r:embed="rId5"/>
          <a:stretch>
            <a:fillRect/>
          </a:stretch>
        </p:blipFill>
        <p:spPr>
          <a:xfrm>
            <a:off x="10223757" y="412750"/>
            <a:ext cx="1657350" cy="952500"/>
          </a:xfrm>
          <a:prstGeom prst="rect">
            <a:avLst/>
          </a:prstGeom>
        </p:spPr>
      </p:pic>
      <p:sp>
        <p:nvSpPr>
          <p:cNvPr id="5" name="Dolor sit amet, consectetur adipiscing elit sed do eiusmod">
            <a:extLst>
              <a:ext uri="{FF2B5EF4-FFF2-40B4-BE49-F238E27FC236}">
                <a16:creationId xmlns:a16="http://schemas.microsoft.com/office/drawing/2014/main" id="{13272CDA-A201-BFE9-FA65-80EF6FB2F80A}"/>
              </a:ext>
            </a:extLst>
          </p:cNvPr>
          <p:cNvSpPr txBox="1"/>
          <p:nvPr/>
        </p:nvSpPr>
        <p:spPr>
          <a:xfrm>
            <a:off x="761793" y="529264"/>
            <a:ext cx="5983534" cy="536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6300">
                <a:solidFill>
                  <a:srgbClr val="0F2D69"/>
                </a:solidFill>
              </a:defRPr>
            </a:pPr>
            <a:r>
              <a:rPr kumimoji="0" lang="en-US" sz="3150" b="0" i="0" u="none" strike="noStrike" kern="0" cap="none" spc="0" normalizeH="0" baseline="0" noProof="0">
                <a:ln>
                  <a:noFill/>
                </a:ln>
                <a:solidFill>
                  <a:srgbClr val="FFFFFF"/>
                </a:solidFill>
                <a:effectLst/>
                <a:uLnTx/>
                <a:uFillTx/>
                <a:latin typeface="Arial"/>
                <a:cs typeface="Arial"/>
                <a:sym typeface="Arial"/>
              </a:rPr>
              <a:t>About the RTA </a:t>
            </a:r>
            <a:endParaRPr kumimoji="0" lang="en-US" sz="6300" b="0" i="0" u="none" strike="noStrike" kern="0" cap="none" spc="0" normalizeH="0" baseline="0" noProof="0">
              <a:ln>
                <a:noFill/>
              </a:ln>
              <a:solidFill>
                <a:srgbClr val="FFFFFF"/>
              </a:solidFill>
              <a:effectLst/>
              <a:uLnTx/>
              <a:uFillTx/>
              <a:latin typeface="Arial"/>
              <a:cs typeface="Arial"/>
              <a:sym typeface="Arial"/>
            </a:endParaRPr>
          </a:p>
        </p:txBody>
      </p:sp>
      <p:sp>
        <p:nvSpPr>
          <p:cNvPr id="7" name="Rectangle">
            <a:extLst>
              <a:ext uri="{FF2B5EF4-FFF2-40B4-BE49-F238E27FC236}">
                <a16:creationId xmlns:a16="http://schemas.microsoft.com/office/drawing/2014/main" id="{ADE69CC8-BBDA-4576-13C5-8C48DDF9755D}"/>
              </a:ext>
            </a:extLst>
          </p:cNvPr>
          <p:cNvSpPr/>
          <p:nvPr/>
        </p:nvSpPr>
        <p:spPr>
          <a:xfrm rot="5400000">
            <a:off x="3004218" y="-1050836"/>
            <a:ext cx="83447" cy="4572951"/>
          </a:xfrm>
          <a:prstGeom prst="rect">
            <a:avLst/>
          </a:prstGeom>
          <a:solidFill>
            <a:srgbClr val="71F4F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Arial"/>
              <a:cs typeface="Arial"/>
              <a:sym typeface="Helvetica Neue Medium"/>
            </a:endParaRPr>
          </a:p>
        </p:txBody>
      </p:sp>
    </p:spTree>
    <p:extLst>
      <p:ext uri="{BB962C8B-B14F-4D97-AF65-F5344CB8AC3E}">
        <p14:creationId xmlns:p14="http://schemas.microsoft.com/office/powerpoint/2010/main" val="73923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39"/>
          <p:cNvSpPr txBox="1"/>
          <p:nvPr/>
        </p:nvSpPr>
        <p:spPr>
          <a:xfrm>
            <a:off x="575324" y="580025"/>
            <a:ext cx="5752500" cy="450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1" i="0" u="none" strike="noStrike" kern="0" cap="none" spc="0" normalizeH="0" baseline="0" noProof="0">
                <a:ln>
                  <a:noFill/>
                </a:ln>
                <a:solidFill>
                  <a:srgbClr val="FFFFFF"/>
                </a:solidFill>
                <a:effectLst/>
                <a:uLnTx/>
                <a:uFillTx/>
                <a:latin typeface="Arial"/>
                <a:ea typeface="Corbel"/>
                <a:cs typeface="Corbel"/>
                <a:sym typeface="Corbel"/>
              </a:rPr>
              <a:t>What is AI governance?</a:t>
            </a:r>
            <a:endParaRPr kumimoji="0" sz="15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39"/>
          <p:cNvSpPr txBox="1">
            <a:spLocks noGrp="1"/>
          </p:cNvSpPr>
          <p:nvPr>
            <p:ph type="body" idx="1"/>
          </p:nvPr>
        </p:nvSpPr>
        <p:spPr>
          <a:xfrm>
            <a:off x="577043" y="1347221"/>
            <a:ext cx="8466749" cy="473696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0B0C0C"/>
              </a:buClr>
              <a:buSzPts val="2700"/>
              <a:buFont typeface="Calibri"/>
              <a:buNone/>
            </a:pPr>
            <a:endParaRPr sz="2700">
              <a:solidFill>
                <a:srgbClr val="0B0C0C"/>
              </a:solidFill>
              <a:latin typeface="+mj-lt"/>
              <a:cs typeface="Arial"/>
              <a:sym typeface="Calibri"/>
            </a:endParaRPr>
          </a:p>
          <a:p>
            <a:pPr marL="0" lvl="0" indent="0" algn="l" rtl="0">
              <a:lnSpc>
                <a:spcPct val="100000"/>
              </a:lnSpc>
              <a:spcBef>
                <a:spcPts val="0"/>
              </a:spcBef>
              <a:spcAft>
                <a:spcPts val="0"/>
              </a:spcAft>
              <a:buClr>
                <a:srgbClr val="0B0C0C"/>
              </a:buClr>
              <a:buSzPts val="2700"/>
              <a:buFont typeface="Calibri"/>
              <a:buNone/>
            </a:pPr>
            <a:endParaRPr sz="2700">
              <a:solidFill>
                <a:srgbClr val="0B0C0C"/>
              </a:solidFill>
              <a:latin typeface="+mj-lt"/>
              <a:cs typeface="Arial"/>
              <a:sym typeface="Calibri"/>
            </a:endParaRPr>
          </a:p>
          <a:p>
            <a:pPr marL="0" lvl="0" indent="0" algn="l" rtl="0">
              <a:lnSpc>
                <a:spcPct val="100000"/>
              </a:lnSpc>
              <a:spcBef>
                <a:spcPts val="0"/>
              </a:spcBef>
              <a:spcAft>
                <a:spcPts val="0"/>
              </a:spcAft>
              <a:buClr>
                <a:srgbClr val="0B0C0C"/>
              </a:buClr>
              <a:buSzPts val="2700"/>
              <a:buFont typeface="Calibri"/>
              <a:buNone/>
            </a:pPr>
            <a:r>
              <a:rPr lang="en-US" sz="2700" dirty="0">
                <a:solidFill>
                  <a:srgbClr val="0B0C0C"/>
                </a:solidFill>
                <a:latin typeface="+mj-lt"/>
                <a:cs typeface="Arial"/>
                <a:sym typeface="Calibri"/>
              </a:rPr>
              <a:t>AI </a:t>
            </a:r>
            <a:r>
              <a:rPr lang="en-US" sz="2700" dirty="0">
                <a:solidFill>
                  <a:srgbClr val="0B0C0C"/>
                </a:solidFill>
                <a:latin typeface="+mj-lt"/>
                <a:cs typeface="Arial"/>
              </a:rPr>
              <a:t>governance</a:t>
            </a:r>
            <a:r>
              <a:rPr lang="en-US" sz="2700" dirty="0">
                <a:solidFill>
                  <a:srgbClr val="0B0C0C"/>
                </a:solidFill>
                <a:latin typeface="+mj-lt"/>
                <a:cs typeface="Arial"/>
                <a:sym typeface="Calibri"/>
              </a:rPr>
              <a:t> refers to mechanisms including </a:t>
            </a:r>
            <a:r>
              <a:rPr lang="en-US" b="1" dirty="0">
                <a:latin typeface="+mj-lt"/>
                <a:cs typeface="Arial"/>
              </a:rPr>
              <a:t>laws, regulations, policies, institutions, and norms </a:t>
            </a:r>
            <a:r>
              <a:rPr lang="en-US" sz="2700" dirty="0">
                <a:solidFill>
                  <a:srgbClr val="0B0C0C"/>
                </a:solidFill>
                <a:latin typeface="+mj-lt"/>
                <a:cs typeface="Arial"/>
                <a:sym typeface="Calibri"/>
              </a:rPr>
              <a:t>that set out processes for making decisions about AI.</a:t>
            </a:r>
            <a:endParaRPr dirty="0">
              <a:latin typeface="+mj-lt"/>
              <a:cs typeface="Arial"/>
            </a:endParaRPr>
          </a:p>
          <a:p>
            <a:pPr marL="0" lvl="0" indent="0" algn="l" rtl="0">
              <a:lnSpc>
                <a:spcPct val="100000"/>
              </a:lnSpc>
              <a:spcBef>
                <a:spcPts val="0"/>
              </a:spcBef>
              <a:spcAft>
                <a:spcPts val="0"/>
              </a:spcAft>
              <a:buClr>
                <a:srgbClr val="0B0C0C"/>
              </a:buClr>
              <a:buSzPts val="2700"/>
              <a:buFont typeface="Calibri"/>
              <a:buNone/>
            </a:pPr>
            <a:endParaRPr sz="2700">
              <a:solidFill>
                <a:srgbClr val="0B0C0C"/>
              </a:solidFill>
              <a:latin typeface="+mj-lt"/>
              <a:cs typeface="Arial"/>
              <a:sym typeface="Calibri"/>
            </a:endParaRPr>
          </a:p>
          <a:p>
            <a:pPr marL="0" indent="0">
              <a:lnSpc>
                <a:spcPct val="100000"/>
              </a:lnSpc>
              <a:spcBef>
                <a:spcPts val="0"/>
              </a:spcBef>
              <a:buClr>
                <a:srgbClr val="0B0C0C"/>
              </a:buClr>
              <a:buSzPts val="2700"/>
              <a:buNone/>
            </a:pPr>
            <a:r>
              <a:rPr lang="en-US" sz="2700" b="1" dirty="0">
                <a:solidFill>
                  <a:srgbClr val="0B0C0C"/>
                </a:solidFill>
                <a:latin typeface="+mj-lt"/>
                <a:cs typeface="Arial"/>
                <a:sym typeface="Calibri"/>
              </a:rPr>
              <a:t>The goal of AI governance is to maximise</a:t>
            </a:r>
            <a:r>
              <a:rPr lang="en-US" sz="2700" b="1" dirty="0">
                <a:solidFill>
                  <a:srgbClr val="0B0C0C"/>
                </a:solidFill>
                <a:latin typeface="+mj-lt"/>
                <a:cs typeface="Arial"/>
              </a:rPr>
              <a:t> the </a:t>
            </a:r>
            <a:r>
              <a:rPr lang="en-US" sz="2700" b="1" dirty="0">
                <a:solidFill>
                  <a:srgbClr val="0B0C0C"/>
                </a:solidFill>
                <a:latin typeface="+mj-lt"/>
                <a:cs typeface="Arial"/>
                <a:sym typeface="Calibri"/>
              </a:rPr>
              <a:t>benefits</a:t>
            </a:r>
            <a:r>
              <a:rPr lang="en-US" sz="2700" b="1" dirty="0">
                <a:solidFill>
                  <a:srgbClr val="0B0C0C"/>
                </a:solidFill>
                <a:latin typeface="+mj-lt"/>
                <a:cs typeface="Arial"/>
              </a:rPr>
              <a:t> of AI systems</a:t>
            </a:r>
            <a:r>
              <a:rPr lang="en-US" sz="2700" b="1" dirty="0">
                <a:solidFill>
                  <a:srgbClr val="0B0C0C"/>
                </a:solidFill>
                <a:latin typeface="+mj-lt"/>
                <a:cs typeface="Arial"/>
                <a:sym typeface="Calibri"/>
              </a:rPr>
              <a:t>, while mitigating</a:t>
            </a:r>
            <a:r>
              <a:rPr lang="en-US" sz="2700" b="1" dirty="0">
                <a:solidFill>
                  <a:srgbClr val="0B0C0C"/>
                </a:solidFill>
                <a:latin typeface="+mj-lt"/>
                <a:cs typeface="Arial"/>
              </a:rPr>
              <a:t> </a:t>
            </a:r>
            <a:r>
              <a:rPr lang="en-US" sz="2700" b="1" dirty="0">
                <a:solidFill>
                  <a:srgbClr val="0B0C0C"/>
                </a:solidFill>
                <a:latin typeface="+mj-lt"/>
                <a:cs typeface="Arial"/>
                <a:sym typeface="Calibri"/>
              </a:rPr>
              <a:t>potential risks and harms. </a:t>
            </a:r>
            <a:endParaRPr dirty="0">
              <a:latin typeface="+mj-lt"/>
              <a:cs typeface="Arial"/>
            </a:endParaRPr>
          </a:p>
        </p:txBody>
      </p:sp>
      <p:sp>
        <p:nvSpPr>
          <p:cNvPr id="249" name="Google Shape;249;p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Arial"/>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a:ln>
                <a:noFill/>
              </a:ln>
              <a:solidFill>
                <a:srgbClr val="888888"/>
              </a:solidFill>
              <a:effectLst/>
              <a:uLnTx/>
              <a:uFillTx/>
              <a:latin typeface="Arial"/>
              <a:cs typeface="Calibri"/>
              <a:sym typeface="Calibri"/>
            </a:endParaRPr>
          </a:p>
        </p:txBody>
      </p:sp>
      <p:pic>
        <p:nvPicPr>
          <p:cNvPr id="4" name="BG1_1x1.png" descr="BG1_1x1.png">
            <a:extLst>
              <a:ext uri="{FF2B5EF4-FFF2-40B4-BE49-F238E27FC236}">
                <a16:creationId xmlns:a16="http://schemas.microsoft.com/office/drawing/2014/main" id="{3DA504AD-151F-2252-93FE-8D6E01EDBDB0}"/>
              </a:ext>
            </a:extLst>
          </p:cNvPr>
          <p:cNvPicPr>
            <a:picLocks noChangeAspect="1"/>
          </p:cNvPicPr>
          <p:nvPr/>
        </p:nvPicPr>
        <p:blipFill>
          <a:blip r:embed="rId3"/>
          <a:srcRect l="20433" r="20433"/>
          <a:stretch>
            <a:fillRect/>
          </a:stretch>
        </p:blipFill>
        <p:spPr>
          <a:xfrm>
            <a:off x="9763505" y="0"/>
            <a:ext cx="2442151" cy="6858001"/>
          </a:xfrm>
          <a:prstGeom prst="rect">
            <a:avLst/>
          </a:prstGeom>
          <a:ln w="12700">
            <a:miter lim="400000"/>
          </a:ln>
        </p:spPr>
      </p:pic>
      <p:pic>
        <p:nvPicPr>
          <p:cNvPr id="6" name="DSTI_White_Digital.png" descr="DSTI_White_Digital.png">
            <a:extLst>
              <a:ext uri="{FF2B5EF4-FFF2-40B4-BE49-F238E27FC236}">
                <a16:creationId xmlns:a16="http://schemas.microsoft.com/office/drawing/2014/main" id="{682FE1D8-2598-CF87-C118-A550ACBA9842}"/>
              </a:ext>
            </a:extLst>
          </p:cNvPr>
          <p:cNvPicPr>
            <a:picLocks noChangeAspect="1"/>
          </p:cNvPicPr>
          <p:nvPr/>
        </p:nvPicPr>
        <p:blipFill>
          <a:blip r:embed="rId4"/>
          <a:stretch>
            <a:fillRect/>
          </a:stretch>
        </p:blipFill>
        <p:spPr>
          <a:xfrm>
            <a:off x="10315385" y="354662"/>
            <a:ext cx="1637630" cy="886156"/>
          </a:xfrm>
          <a:prstGeom prst="rect">
            <a:avLst/>
          </a:prstGeom>
          <a:ln w="12700">
            <a:miter lim="400000"/>
          </a:ln>
        </p:spPr>
      </p:pic>
      <p:sp>
        <p:nvSpPr>
          <p:cNvPr id="8" name="Dolor sit amet, consectetur adipiscing elit sed do eiusmod">
            <a:extLst>
              <a:ext uri="{FF2B5EF4-FFF2-40B4-BE49-F238E27FC236}">
                <a16:creationId xmlns:a16="http://schemas.microsoft.com/office/drawing/2014/main" id="{0CBE1F0B-689B-277C-EA07-29126A488BF3}"/>
              </a:ext>
            </a:extLst>
          </p:cNvPr>
          <p:cNvSpPr txBox="1"/>
          <p:nvPr/>
        </p:nvSpPr>
        <p:spPr>
          <a:xfrm>
            <a:off x="663015" y="529264"/>
            <a:ext cx="5983534" cy="536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6300">
                <a:solidFill>
                  <a:srgbClr val="0F2D69"/>
                </a:solidFill>
              </a:defRPr>
            </a:pPr>
            <a:r>
              <a:rPr kumimoji="0" lang="en-US" sz="3150" b="0" i="0" u="none" strike="noStrike" kern="0" cap="none" spc="0" normalizeH="0" baseline="0" noProof="0">
                <a:ln>
                  <a:noFill/>
                </a:ln>
                <a:solidFill>
                  <a:srgbClr val="0F2D69"/>
                </a:solidFill>
                <a:effectLst/>
                <a:uLnTx/>
                <a:uFillTx/>
                <a:latin typeface="Arial"/>
                <a:cs typeface="Arial"/>
                <a:sym typeface="Arial"/>
              </a:rPr>
              <a:t>What is AI governance</a:t>
            </a:r>
          </a:p>
        </p:txBody>
      </p:sp>
      <p:sp>
        <p:nvSpPr>
          <p:cNvPr id="10" name="Rectangle">
            <a:extLst>
              <a:ext uri="{FF2B5EF4-FFF2-40B4-BE49-F238E27FC236}">
                <a16:creationId xmlns:a16="http://schemas.microsoft.com/office/drawing/2014/main" id="{1FBC61FE-226C-A564-7766-953C5B06BE3F}"/>
              </a:ext>
            </a:extLst>
          </p:cNvPr>
          <p:cNvSpPr/>
          <p:nvPr/>
        </p:nvSpPr>
        <p:spPr>
          <a:xfrm rot="5400000">
            <a:off x="2826971" y="-873590"/>
            <a:ext cx="111287" cy="4330964"/>
          </a:xfrm>
          <a:prstGeom prst="rect">
            <a:avLst/>
          </a:prstGeom>
          <a:solidFill>
            <a:srgbClr val="71F4F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Arial"/>
              <a:cs typeface="Arial"/>
              <a:sym typeface="Helvetica Neue Medium"/>
            </a:endParaRPr>
          </a:p>
        </p:txBody>
      </p:sp>
    </p:spTree>
    <p:extLst>
      <p:ext uri="{BB962C8B-B14F-4D97-AF65-F5344CB8AC3E}">
        <p14:creationId xmlns:p14="http://schemas.microsoft.com/office/powerpoint/2010/main" val="409400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p:nvPr/>
        </p:nvSpPr>
        <p:spPr>
          <a:xfrm>
            <a:off x="3181417" y="-1"/>
            <a:ext cx="8675100" cy="819300"/>
          </a:xfrm>
          <a:prstGeom prst="rect">
            <a:avLst/>
          </a:prstGeom>
          <a:noFill/>
          <a:ln>
            <a:noFill/>
          </a:ln>
        </p:spPr>
        <p:txBody>
          <a:bodyPr spcFirstLastPara="1" wrap="square" lIns="45700" tIns="45700" rIns="45700" bIns="45700" anchor="ctr" anchorCtr="0">
            <a:noAutofit/>
          </a:bodyPr>
          <a:lstStyle/>
          <a:p>
            <a:pPr marL="0" marR="0" lvl="0" indent="0" algn="r" defTabSz="914400" rtl="0" eaLnBrk="1" fontAlgn="auto" latinLnBrk="0" hangingPunct="1">
              <a:lnSpc>
                <a:spcPct val="90000"/>
              </a:lnSpc>
              <a:spcBef>
                <a:spcPts val="0"/>
              </a:spcBef>
              <a:spcAft>
                <a:spcPts val="0"/>
              </a:spcAft>
              <a:buClr>
                <a:srgbClr val="FFFFFF"/>
              </a:buClr>
              <a:buSzPts val="2700"/>
              <a:buFont typeface="Calibri"/>
              <a:buNone/>
              <a:tabLst/>
              <a:defRPr/>
            </a:pPr>
            <a:r>
              <a:rPr kumimoji="0" lang="en-US" sz="2700" b="0" i="0" u="none" strike="noStrike" kern="0" cap="none" spc="0" normalizeH="0" baseline="0" noProof="0">
                <a:ln>
                  <a:noFill/>
                </a:ln>
                <a:solidFill>
                  <a:srgbClr val="FFFFFF"/>
                </a:solidFill>
                <a:effectLst/>
                <a:uLnTx/>
                <a:uFillTx/>
                <a:latin typeface="Arial"/>
                <a:ea typeface="Calibri"/>
                <a:cs typeface="Calibri"/>
                <a:sym typeface="Calibri"/>
              </a:rPr>
              <a:t>UK APPROACH</a:t>
            </a:r>
            <a:endParaRPr kumimoji="0" sz="1500" b="0" i="0" u="none" strike="noStrike" kern="0" cap="none" spc="0" normalizeH="0" baseline="0" noProof="0">
              <a:ln>
                <a:noFill/>
              </a:ln>
              <a:solidFill>
                <a:srgbClr val="000000"/>
              </a:solidFill>
              <a:effectLst/>
              <a:uLnTx/>
              <a:uFillTx/>
              <a:latin typeface="Arial"/>
              <a:cs typeface="Arial"/>
              <a:sym typeface="Arial"/>
            </a:endParaRPr>
          </a:p>
        </p:txBody>
      </p:sp>
      <p:pic>
        <p:nvPicPr>
          <p:cNvPr id="255" name="Google Shape;255;p40" descr="Screenshot 2023-04-20 at 15.33.44.png"/>
          <p:cNvPicPr preferRelativeResize="0"/>
          <p:nvPr/>
        </p:nvPicPr>
        <p:blipFill rotWithShape="1">
          <a:blip r:embed="rId3">
            <a:alphaModFix/>
          </a:blip>
          <a:srcRect l="1689" t="22562" r="2872" b="54243"/>
          <a:stretch/>
        </p:blipFill>
        <p:spPr>
          <a:xfrm>
            <a:off x="854700" y="1755667"/>
            <a:ext cx="10119069" cy="1376232"/>
          </a:xfrm>
          <a:prstGeom prst="rect">
            <a:avLst/>
          </a:prstGeom>
          <a:noFill/>
          <a:ln>
            <a:noFill/>
          </a:ln>
        </p:spPr>
      </p:pic>
      <p:sp>
        <p:nvSpPr>
          <p:cNvPr id="257" name="Google Shape;257;p40"/>
          <p:cNvSpPr txBox="1"/>
          <p:nvPr/>
        </p:nvSpPr>
        <p:spPr>
          <a:xfrm>
            <a:off x="575338" y="580033"/>
            <a:ext cx="8459100" cy="450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endParaRPr kumimoji="0" sz="1500" b="0" i="0" u="none" strike="noStrike" kern="0" cap="none" spc="0" normalizeH="0" baseline="0" noProof="0">
              <a:ln>
                <a:noFill/>
              </a:ln>
              <a:solidFill>
                <a:srgbClr val="000000"/>
              </a:solidFill>
              <a:effectLst/>
              <a:uLnTx/>
              <a:uFillTx/>
              <a:latin typeface="Arial"/>
              <a:cs typeface="Arial"/>
              <a:sym typeface="Arial"/>
            </a:endParaRPr>
          </a:p>
        </p:txBody>
      </p:sp>
      <p:sp>
        <p:nvSpPr>
          <p:cNvPr id="2" name="Dolor sit amet, consectetur adipiscing elit sed do eiusmod">
            <a:extLst>
              <a:ext uri="{FF2B5EF4-FFF2-40B4-BE49-F238E27FC236}">
                <a16:creationId xmlns:a16="http://schemas.microsoft.com/office/drawing/2014/main" id="{D77AEADC-2E62-DB31-1DD3-6086A24EC047}"/>
              </a:ext>
            </a:extLst>
          </p:cNvPr>
          <p:cNvSpPr txBox="1"/>
          <p:nvPr/>
        </p:nvSpPr>
        <p:spPr>
          <a:xfrm>
            <a:off x="512203" y="813727"/>
            <a:ext cx="8820640" cy="5360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6300">
                <a:solidFill>
                  <a:srgbClr val="0F2D69"/>
                </a:solidFill>
              </a:defRPr>
            </a:pPr>
            <a:r>
              <a:rPr kumimoji="0" lang="en-GB" sz="3150" b="0" i="0" u="none" strike="noStrike" kern="0" cap="none" spc="0" normalizeH="0" baseline="0" noProof="0">
                <a:ln>
                  <a:noFill/>
                </a:ln>
                <a:solidFill>
                  <a:srgbClr val="0F2D69"/>
                </a:solidFill>
                <a:effectLst/>
                <a:uLnTx/>
                <a:uFillTx/>
                <a:latin typeface="Arial"/>
                <a:cs typeface="Arial"/>
                <a:sym typeface="Arial"/>
              </a:rPr>
              <a:t>Key elements of our pro-innovation framework</a:t>
            </a:r>
          </a:p>
        </p:txBody>
      </p:sp>
      <p:sp>
        <p:nvSpPr>
          <p:cNvPr id="4" name="Rectangle">
            <a:extLst>
              <a:ext uri="{FF2B5EF4-FFF2-40B4-BE49-F238E27FC236}">
                <a16:creationId xmlns:a16="http://schemas.microsoft.com/office/drawing/2014/main" id="{5CC5D17A-2B53-3072-924C-6E8D38776CC4}"/>
              </a:ext>
            </a:extLst>
          </p:cNvPr>
          <p:cNvSpPr/>
          <p:nvPr/>
        </p:nvSpPr>
        <p:spPr>
          <a:xfrm rot="5400000">
            <a:off x="6024711" y="-3945188"/>
            <a:ext cx="79537" cy="11093714"/>
          </a:xfrm>
          <a:prstGeom prst="rect">
            <a:avLst/>
          </a:prstGeom>
          <a:solidFill>
            <a:srgbClr val="71F4F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Arial"/>
              <a:cs typeface="Arial"/>
              <a:sym typeface="Helvetica Neue Medium"/>
            </a:endParaRPr>
          </a:p>
        </p:txBody>
      </p:sp>
      <p:pic>
        <p:nvPicPr>
          <p:cNvPr id="5" name="Picture 4" descr="A black background with white text&#10;&#10;Description automatically generated">
            <a:extLst>
              <a:ext uri="{FF2B5EF4-FFF2-40B4-BE49-F238E27FC236}">
                <a16:creationId xmlns:a16="http://schemas.microsoft.com/office/drawing/2014/main" id="{912A2354-656D-71CC-095A-D55185658B1F}"/>
              </a:ext>
            </a:extLst>
          </p:cNvPr>
          <p:cNvPicPr>
            <a:picLocks noChangeAspect="1"/>
          </p:cNvPicPr>
          <p:nvPr/>
        </p:nvPicPr>
        <p:blipFill>
          <a:blip r:embed="rId4"/>
          <a:stretch>
            <a:fillRect/>
          </a:stretch>
        </p:blipFill>
        <p:spPr>
          <a:xfrm>
            <a:off x="10553270" y="412750"/>
            <a:ext cx="1320973" cy="760284"/>
          </a:xfrm>
          <a:prstGeom prst="rect">
            <a:avLst/>
          </a:prstGeom>
        </p:spPr>
      </p:pic>
      <p:sp>
        <p:nvSpPr>
          <p:cNvPr id="6" name="TextBox 5">
            <a:extLst>
              <a:ext uri="{FF2B5EF4-FFF2-40B4-BE49-F238E27FC236}">
                <a16:creationId xmlns:a16="http://schemas.microsoft.com/office/drawing/2014/main" id="{93AB68D0-2AB0-911B-07B3-45FB04048880}"/>
              </a:ext>
            </a:extLst>
          </p:cNvPr>
          <p:cNvSpPr txBox="1"/>
          <p:nvPr/>
        </p:nvSpPr>
        <p:spPr>
          <a:xfrm>
            <a:off x="1373214" y="3280412"/>
            <a:ext cx="2365582"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Cross-sectoral principles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Our framework will be underpinned by a set of cross-sectoral principles including concepts such as transparency, safety and security, to guide how actors in the AI ecosystem approach responsible AI and AI risk</a:t>
            </a:r>
          </a:p>
        </p:txBody>
      </p:sp>
      <p:sp>
        <p:nvSpPr>
          <p:cNvPr id="7" name="TextBox 6">
            <a:extLst>
              <a:ext uri="{FF2B5EF4-FFF2-40B4-BE49-F238E27FC236}">
                <a16:creationId xmlns:a16="http://schemas.microsoft.com/office/drawing/2014/main" id="{907B07A2-BC8C-7C20-4190-CFA8C7D50471}"/>
              </a:ext>
            </a:extLst>
          </p:cNvPr>
          <p:cNvSpPr txBox="1"/>
          <p:nvPr/>
        </p:nvSpPr>
        <p:spPr>
          <a:xfrm>
            <a:off x="3738796" y="3265679"/>
            <a:ext cx="2305052"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Leveraging existing regulator expertise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We will leverage the sector expertise of our world-class regulators, focusing on outcomes rather than the technology itself. We balance the economic and societal potential benefits of AI against its risks.</a:t>
            </a:r>
          </a:p>
        </p:txBody>
      </p:sp>
      <p:sp>
        <p:nvSpPr>
          <p:cNvPr id="8" name="TextBox 7">
            <a:extLst>
              <a:ext uri="{FF2B5EF4-FFF2-40B4-BE49-F238E27FC236}">
                <a16:creationId xmlns:a16="http://schemas.microsoft.com/office/drawing/2014/main" id="{E2645019-1C59-409E-2948-D0EFDB4FC9BA}"/>
              </a:ext>
            </a:extLst>
          </p:cNvPr>
          <p:cNvSpPr txBox="1"/>
          <p:nvPr/>
        </p:nvSpPr>
        <p:spPr>
          <a:xfrm>
            <a:off x="6096000" y="3261039"/>
            <a:ext cx="230505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Context-specific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We acknowledge that AI is a dynamic, general-purpose technology and that the risks arising from it depend principally on the context of its application. The same AI used in different context may need regulating differently</a:t>
            </a:r>
          </a:p>
        </p:txBody>
      </p:sp>
      <p:sp>
        <p:nvSpPr>
          <p:cNvPr id="9" name="TextBox 8">
            <a:extLst>
              <a:ext uri="{FF2B5EF4-FFF2-40B4-BE49-F238E27FC236}">
                <a16:creationId xmlns:a16="http://schemas.microsoft.com/office/drawing/2014/main" id="{9B8A13DC-52D0-01AE-5290-D29A1472238B}"/>
              </a:ext>
            </a:extLst>
          </p:cNvPr>
          <p:cNvSpPr txBox="1"/>
          <p:nvPr/>
        </p:nvSpPr>
        <p:spPr>
          <a:xfrm>
            <a:off x="8453205" y="3226170"/>
            <a:ext cx="2100065" cy="2462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Central functions to drive coherence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To ensure that the overall framework offers a proportionate, coherent and effective response to risk while promoting innovation across the regulatory landscape</a:t>
            </a:r>
          </a:p>
        </p:txBody>
      </p:sp>
    </p:spTree>
    <p:extLst>
      <p:ext uri="{BB962C8B-B14F-4D97-AF65-F5344CB8AC3E}">
        <p14:creationId xmlns:p14="http://schemas.microsoft.com/office/powerpoint/2010/main" val="207243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11" name="Rectangle">
            <a:extLst>
              <a:ext uri="{FF2B5EF4-FFF2-40B4-BE49-F238E27FC236}">
                <a16:creationId xmlns:a16="http://schemas.microsoft.com/office/drawing/2014/main" id="{96EDCB10-335C-AE97-593D-E50F7B812DEB}"/>
              </a:ext>
            </a:extLst>
          </p:cNvPr>
          <p:cNvSpPr/>
          <p:nvPr/>
        </p:nvSpPr>
        <p:spPr>
          <a:xfrm rot="5400000">
            <a:off x="-910601" y="3549070"/>
            <a:ext cx="4508265" cy="1753662"/>
          </a:xfrm>
          <a:prstGeom prst="rect">
            <a:avLst/>
          </a:prstGeom>
          <a:gradFill>
            <a:gsLst>
              <a:gs pos="0">
                <a:srgbClr val="852CA3"/>
              </a:gs>
              <a:gs pos="100000">
                <a:srgbClr val="0F2D69"/>
              </a:gs>
            </a:gsLst>
            <a:lin ang="8706963"/>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Arial"/>
              <a:cs typeface="Arial"/>
              <a:sym typeface="Helvetica Neue Medium"/>
            </a:endParaRPr>
          </a:p>
        </p:txBody>
      </p:sp>
      <p:graphicFrame>
        <p:nvGraphicFramePr>
          <p:cNvPr id="4" name="Table 3">
            <a:extLst>
              <a:ext uri="{FF2B5EF4-FFF2-40B4-BE49-F238E27FC236}">
                <a16:creationId xmlns:a16="http://schemas.microsoft.com/office/drawing/2014/main" id="{928556CC-2A4E-53D1-399B-DB1D29B579C7}"/>
              </a:ext>
            </a:extLst>
          </p:cNvPr>
          <p:cNvGraphicFramePr>
            <a:graphicFrameLocks noGrp="1"/>
          </p:cNvGraphicFramePr>
          <p:nvPr/>
        </p:nvGraphicFramePr>
        <p:xfrm>
          <a:off x="466701" y="2171766"/>
          <a:ext cx="10867606" cy="4508264"/>
        </p:xfrm>
        <a:graphic>
          <a:graphicData uri="http://schemas.openxmlformats.org/drawingml/2006/table">
            <a:tbl>
              <a:tblPr firstRow="1" bandRow="1"/>
              <a:tblGrid>
                <a:gridCol w="1754809">
                  <a:extLst>
                    <a:ext uri="{9D8B030D-6E8A-4147-A177-3AD203B41FA5}">
                      <a16:colId xmlns:a16="http://schemas.microsoft.com/office/drawing/2014/main" val="2922452924"/>
                    </a:ext>
                  </a:extLst>
                </a:gridCol>
                <a:gridCol w="9112797">
                  <a:extLst>
                    <a:ext uri="{9D8B030D-6E8A-4147-A177-3AD203B41FA5}">
                      <a16:colId xmlns:a16="http://schemas.microsoft.com/office/drawing/2014/main" val="4175631232"/>
                    </a:ext>
                  </a:extLst>
                </a:gridCol>
              </a:tblGrid>
              <a:tr h="636962">
                <a:tc>
                  <a:txBody>
                    <a:bodyPr/>
                    <a:lstStyle/>
                    <a:p>
                      <a:r>
                        <a:rPr lang="en-GB" sz="1600">
                          <a:solidFill>
                            <a:srgbClr val="71F4F6"/>
                          </a:solidFill>
                          <a:latin typeface="+mj-lt"/>
                        </a:rPr>
                        <a:t>Safety, Security &amp; Robustness</a:t>
                      </a:r>
                    </a:p>
                  </a:txBody>
                  <a:tcPr/>
                </a:tc>
                <a:tc>
                  <a:txBody>
                    <a:bodyPr/>
                    <a:lstStyle/>
                    <a:p>
                      <a:r>
                        <a:rPr lang="en-GB" sz="1600"/>
                        <a:t>Ai systems should function in a robust , secure and safe way throughout the AI life cycle, and risks should be continually identified, assessed and managed.</a:t>
                      </a:r>
                    </a:p>
                  </a:txBody>
                  <a:tcPr/>
                </a:tc>
                <a:extLst>
                  <a:ext uri="{0D108BD9-81ED-4DB2-BD59-A6C34878D82A}">
                    <a16:rowId xmlns:a16="http://schemas.microsoft.com/office/drawing/2014/main" val="2420800205"/>
                  </a:ext>
                </a:extLst>
              </a:tr>
              <a:tr h="868851">
                <a:tc>
                  <a:txBody>
                    <a:bodyPr/>
                    <a:lstStyle/>
                    <a:p>
                      <a:r>
                        <a:rPr lang="en-GB" sz="1600">
                          <a:solidFill>
                            <a:srgbClr val="71F4F6"/>
                          </a:solidFill>
                          <a:latin typeface="+mj-lt"/>
                        </a:rPr>
                        <a:t>Appropriate Transparency &amp; Explainability</a:t>
                      </a:r>
                    </a:p>
                  </a:txBody>
                  <a:tcPr/>
                </a:tc>
                <a:tc>
                  <a:txBody>
                    <a:bodyPr/>
                    <a:lstStyle/>
                    <a:p>
                      <a:r>
                        <a:rPr lang="en-GB" sz="1600"/>
                        <a:t>AI systems should be appropriately transparent and explainable</a:t>
                      </a:r>
                    </a:p>
                  </a:txBody>
                  <a:tcPr/>
                </a:tc>
                <a:extLst>
                  <a:ext uri="{0D108BD9-81ED-4DB2-BD59-A6C34878D82A}">
                    <a16:rowId xmlns:a16="http://schemas.microsoft.com/office/drawing/2014/main" val="3320557022"/>
                  </a:ext>
                </a:extLst>
              </a:tr>
              <a:tr h="868851">
                <a:tc>
                  <a:txBody>
                    <a:bodyPr/>
                    <a:lstStyle/>
                    <a:p>
                      <a:r>
                        <a:rPr lang="en-GB" sz="1600">
                          <a:solidFill>
                            <a:srgbClr val="71F4F6"/>
                          </a:solidFill>
                          <a:latin typeface="+mj-lt"/>
                        </a:rPr>
                        <a:t>Fairness</a:t>
                      </a:r>
                    </a:p>
                  </a:txBody>
                  <a:tcPr/>
                </a:tc>
                <a:tc>
                  <a:txBody>
                    <a:bodyPr/>
                    <a:lstStyle/>
                    <a:p>
                      <a:r>
                        <a:rPr lang="en-GB" sz="1600"/>
                        <a:t>AI systems should not undermine the legal rights of individuals or organisations, discriminate unfairly against individuals or create unfair market outcomes. Actors involved in all stages of the AI life cycle should consider definitions of fairness that are appropriate to a system’s use, outcomes and the applicant of relevant law</a:t>
                      </a:r>
                    </a:p>
                  </a:txBody>
                  <a:tcPr/>
                </a:tc>
                <a:extLst>
                  <a:ext uri="{0D108BD9-81ED-4DB2-BD59-A6C34878D82A}">
                    <a16:rowId xmlns:a16="http://schemas.microsoft.com/office/drawing/2014/main" val="3590835395"/>
                  </a:ext>
                </a:extLst>
              </a:tr>
              <a:tr h="868851">
                <a:tc>
                  <a:txBody>
                    <a:bodyPr/>
                    <a:lstStyle/>
                    <a:p>
                      <a:r>
                        <a:rPr lang="en-GB" sz="1600">
                          <a:solidFill>
                            <a:srgbClr val="71F4F6"/>
                          </a:solidFill>
                          <a:latin typeface="+mj-lt"/>
                        </a:rPr>
                        <a:t>Accountability &amp; Governance</a:t>
                      </a:r>
                    </a:p>
                  </a:txBody>
                  <a:tcPr/>
                </a:tc>
                <a:tc>
                  <a:txBody>
                    <a:bodyPr/>
                    <a:lstStyle/>
                    <a:p>
                      <a:r>
                        <a:rPr lang="en-GB" sz="1600"/>
                        <a:t>Governance measures should be in place to ensure effective oversight of the supply and use of AI systems, with clear lines of accountability established across the AI life cycle. AI life cycle actors should take steps to consider, incorporate and adhere to the principles and introduce measures necessary for the effective implementation of the principles at all stages of the AI life cycle.</a:t>
                      </a:r>
                    </a:p>
                  </a:txBody>
                  <a:tcPr/>
                </a:tc>
                <a:extLst>
                  <a:ext uri="{0D108BD9-81ED-4DB2-BD59-A6C34878D82A}">
                    <a16:rowId xmlns:a16="http://schemas.microsoft.com/office/drawing/2014/main" val="992353009"/>
                  </a:ext>
                </a:extLst>
              </a:tr>
              <a:tr h="868851">
                <a:tc>
                  <a:txBody>
                    <a:bodyPr/>
                    <a:lstStyle/>
                    <a:p>
                      <a:r>
                        <a:rPr lang="en-GB" sz="1600">
                          <a:solidFill>
                            <a:srgbClr val="71F4F6"/>
                          </a:solidFill>
                          <a:latin typeface="+mj-lt"/>
                        </a:rPr>
                        <a:t>Contestability &amp; Redress</a:t>
                      </a:r>
                    </a:p>
                  </a:txBody>
                  <a:tcPr/>
                </a:tc>
                <a:tc>
                  <a:txBody>
                    <a:bodyPr/>
                    <a:lstStyle/>
                    <a:p>
                      <a:r>
                        <a:rPr lang="en-GB" sz="1600"/>
                        <a:t>Where appropriate, users, impacted third parties and actors in the AI life cycle should be able to contest an AI decision or outcome that is harmful or creates material risk of harm.</a:t>
                      </a:r>
                    </a:p>
                  </a:txBody>
                  <a:tcPr/>
                </a:tc>
                <a:extLst>
                  <a:ext uri="{0D108BD9-81ED-4DB2-BD59-A6C34878D82A}">
                    <a16:rowId xmlns:a16="http://schemas.microsoft.com/office/drawing/2014/main" val="3902626912"/>
                  </a:ext>
                </a:extLst>
              </a:tr>
            </a:tbl>
          </a:graphicData>
        </a:graphic>
      </p:graphicFrame>
      <p:sp>
        <p:nvSpPr>
          <p:cNvPr id="7" name="Dolor sit amet, consectetur adipiscing elit sed do eiusmod">
            <a:extLst>
              <a:ext uri="{FF2B5EF4-FFF2-40B4-BE49-F238E27FC236}">
                <a16:creationId xmlns:a16="http://schemas.microsoft.com/office/drawing/2014/main" id="{B260F700-17A8-3847-4364-8D18E2604724}"/>
              </a:ext>
            </a:extLst>
          </p:cNvPr>
          <p:cNvSpPr txBox="1"/>
          <p:nvPr/>
        </p:nvSpPr>
        <p:spPr>
          <a:xfrm>
            <a:off x="663015" y="639102"/>
            <a:ext cx="7397620" cy="536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6300">
                <a:solidFill>
                  <a:srgbClr val="0F2D69"/>
                </a:solidFill>
              </a:defRPr>
            </a:pPr>
            <a:r>
              <a:rPr kumimoji="0" lang="en-US" sz="3150" b="0" i="0" u="none" strike="noStrike" kern="0" cap="none" spc="0" normalizeH="0" baseline="0" noProof="0">
                <a:ln>
                  <a:noFill/>
                </a:ln>
                <a:solidFill>
                  <a:srgbClr val="0F2D69"/>
                </a:solidFill>
                <a:effectLst/>
                <a:uLnTx/>
                <a:uFillTx/>
                <a:latin typeface="Arial"/>
                <a:cs typeface="Arial"/>
                <a:sym typeface="Arial"/>
              </a:rPr>
              <a:t>The proposed cross-cutting principles</a:t>
            </a:r>
          </a:p>
        </p:txBody>
      </p:sp>
      <p:pic>
        <p:nvPicPr>
          <p:cNvPr id="3" name="Picture 2" descr="A black background with white text&#10;&#10;Description automatically generated">
            <a:extLst>
              <a:ext uri="{FF2B5EF4-FFF2-40B4-BE49-F238E27FC236}">
                <a16:creationId xmlns:a16="http://schemas.microsoft.com/office/drawing/2014/main" id="{6364CF37-C2C0-577B-230E-D11CEEB79A0B}"/>
              </a:ext>
            </a:extLst>
          </p:cNvPr>
          <p:cNvPicPr>
            <a:picLocks noChangeAspect="1"/>
          </p:cNvPicPr>
          <p:nvPr/>
        </p:nvPicPr>
        <p:blipFill>
          <a:blip r:embed="rId3"/>
          <a:stretch>
            <a:fillRect/>
          </a:stretch>
        </p:blipFill>
        <p:spPr>
          <a:xfrm>
            <a:off x="10553270" y="412750"/>
            <a:ext cx="1320973" cy="760284"/>
          </a:xfrm>
          <a:prstGeom prst="rect">
            <a:avLst/>
          </a:prstGeom>
        </p:spPr>
      </p:pic>
      <p:sp>
        <p:nvSpPr>
          <p:cNvPr id="6" name="TextBox 5">
            <a:extLst>
              <a:ext uri="{FF2B5EF4-FFF2-40B4-BE49-F238E27FC236}">
                <a16:creationId xmlns:a16="http://schemas.microsoft.com/office/drawing/2014/main" id="{02FF8749-948C-2434-AC9E-AF263CED9D5B}"/>
              </a:ext>
            </a:extLst>
          </p:cNvPr>
          <p:cNvSpPr txBox="1"/>
          <p:nvPr/>
        </p:nvSpPr>
        <p:spPr>
          <a:xfrm>
            <a:off x="1759227" y="1522700"/>
            <a:ext cx="87940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srgbClr val="000000"/>
                </a:solidFill>
                <a:effectLst/>
                <a:uLnTx/>
                <a:uFillTx/>
                <a:latin typeface="Arial"/>
                <a:cs typeface="Arial"/>
                <a:sym typeface="Arial"/>
              </a:rPr>
              <a:t>Existing regulators will be expected to implement the framework underpinned by 5 values-focused cross-sectoral principles, based on </a:t>
            </a:r>
            <a:r>
              <a:rPr kumimoji="0" lang="en-GB" sz="1600" b="1" i="0" u="none" strike="noStrike" kern="0" cap="none" spc="0" normalizeH="0" baseline="0" noProof="0">
                <a:ln>
                  <a:noFill/>
                </a:ln>
                <a:solidFill>
                  <a:srgbClr val="000000"/>
                </a:solidFill>
                <a:effectLst/>
                <a:uLnTx/>
                <a:uFillTx/>
                <a:latin typeface="Arial"/>
                <a:cs typeface="Arial"/>
                <a:sym typeface="Arial"/>
              </a:rPr>
              <a:t>OECD AI Principles</a:t>
            </a:r>
          </a:p>
        </p:txBody>
      </p:sp>
      <p:sp>
        <p:nvSpPr>
          <p:cNvPr id="8" name="Rectangle">
            <a:extLst>
              <a:ext uri="{FF2B5EF4-FFF2-40B4-BE49-F238E27FC236}">
                <a16:creationId xmlns:a16="http://schemas.microsoft.com/office/drawing/2014/main" id="{565B6205-0E20-F361-A3E7-A14E4A50D146}"/>
              </a:ext>
            </a:extLst>
          </p:cNvPr>
          <p:cNvSpPr/>
          <p:nvPr/>
        </p:nvSpPr>
        <p:spPr>
          <a:xfrm rot="5400000">
            <a:off x="5167889" y="-3214508"/>
            <a:ext cx="56369" cy="8957882"/>
          </a:xfrm>
          <a:prstGeom prst="rect">
            <a:avLst/>
          </a:prstGeom>
          <a:solidFill>
            <a:srgbClr val="71F4F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Arial"/>
              <a:cs typeface="Arial"/>
              <a:sym typeface="Helvetica Neue Medium"/>
            </a:endParaRPr>
          </a:p>
        </p:txBody>
      </p:sp>
    </p:spTree>
    <p:extLst>
      <p:ext uri="{BB962C8B-B14F-4D97-AF65-F5344CB8AC3E}">
        <p14:creationId xmlns:p14="http://schemas.microsoft.com/office/powerpoint/2010/main" val="234969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9" name="Group 8">
            <a:extLst>
              <a:ext uri="{FF2B5EF4-FFF2-40B4-BE49-F238E27FC236}">
                <a16:creationId xmlns:a16="http://schemas.microsoft.com/office/drawing/2014/main" id="{748FB599-3F36-884D-AF78-C62DDBBA7FA1}"/>
              </a:ext>
            </a:extLst>
          </p:cNvPr>
          <p:cNvGrpSpPr/>
          <p:nvPr/>
        </p:nvGrpSpPr>
        <p:grpSpPr>
          <a:xfrm>
            <a:off x="6330714" y="1433220"/>
            <a:ext cx="5504314" cy="4949776"/>
            <a:chOff x="6042390" y="1275327"/>
            <a:chExt cx="6149610" cy="5457777"/>
          </a:xfrm>
        </p:grpSpPr>
        <p:pic>
          <p:nvPicPr>
            <p:cNvPr id="4" name="Picture 3">
              <a:extLst>
                <a:ext uri="{FF2B5EF4-FFF2-40B4-BE49-F238E27FC236}">
                  <a16:creationId xmlns:a16="http://schemas.microsoft.com/office/drawing/2014/main" id="{9DDE0328-B7CB-1C2D-5347-EC3ADDEA8FC7}"/>
                </a:ext>
              </a:extLst>
            </p:cNvPr>
            <p:cNvPicPr>
              <a:picLocks noChangeAspect="1"/>
            </p:cNvPicPr>
            <p:nvPr/>
          </p:nvPicPr>
          <p:blipFill rotWithShape="1">
            <a:blip r:embed="rId3"/>
            <a:srcRect l="9071" t="8843" r="40489" b="11574"/>
            <a:stretch/>
          </p:blipFill>
          <p:spPr>
            <a:xfrm>
              <a:off x="6042390" y="1275327"/>
              <a:ext cx="6149610" cy="5457777"/>
            </a:xfrm>
            <a:prstGeom prst="rect">
              <a:avLst/>
            </a:prstGeom>
          </p:spPr>
        </p:pic>
        <p:sp>
          <p:nvSpPr>
            <p:cNvPr id="8" name="Rectangle 7">
              <a:extLst>
                <a:ext uri="{FF2B5EF4-FFF2-40B4-BE49-F238E27FC236}">
                  <a16:creationId xmlns:a16="http://schemas.microsoft.com/office/drawing/2014/main" id="{339EA003-66A1-D451-DB76-C0590CEFD12A}"/>
                </a:ext>
              </a:extLst>
            </p:cNvPr>
            <p:cNvSpPr/>
            <p:nvPr/>
          </p:nvSpPr>
          <p:spPr>
            <a:xfrm>
              <a:off x="6052549" y="1797300"/>
              <a:ext cx="550549" cy="1631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18" name="Google Shape;318;p45"/>
          <p:cNvSpPr txBox="1">
            <a:spLocks noGrp="1"/>
          </p:cNvSpPr>
          <p:nvPr>
            <p:ph type="sldNum" idx="12"/>
          </p:nvPr>
        </p:nvSpPr>
        <p:spPr>
          <a:xfrm>
            <a:off x="9216081" y="6277748"/>
            <a:ext cx="2743200" cy="365100"/>
          </a:xfrm>
          <a:prstGeom prst="rect">
            <a:avLst/>
          </a:prstGeom>
          <a:noFill/>
          <a:ln>
            <a:noFill/>
          </a:ln>
        </p:spPr>
        <p:txBody>
          <a:bodyPr spcFirstLastPara="1" wrap="square" lIns="121900" tIns="60925" rIns="121900" bIns="609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200" b="0" i="0" u="none" strike="noStrike" kern="0" cap="none" spc="0" normalizeH="0" baseline="0" noProof="0">
              <a:ln>
                <a:noFill/>
              </a:ln>
              <a:solidFill>
                <a:srgbClr val="FFFFFF"/>
              </a:solidFill>
              <a:effectLst/>
              <a:uLnTx/>
              <a:uFillTx/>
              <a:latin typeface="Arial"/>
              <a:cs typeface="Arial"/>
              <a:sym typeface="Arial"/>
            </a:endParaRPr>
          </a:p>
        </p:txBody>
      </p:sp>
      <p:sp>
        <p:nvSpPr>
          <p:cNvPr id="319" name="Google Shape;319;p45"/>
          <p:cNvSpPr txBox="1"/>
          <p:nvPr/>
        </p:nvSpPr>
        <p:spPr>
          <a:xfrm>
            <a:off x="578162" y="1498098"/>
            <a:ext cx="5991495" cy="3985666"/>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rPr>
              <a:t>Tools for trustworthy AI will play a critical role in enabling the responsible adoption of AI by </a:t>
            </a:r>
            <a:r>
              <a:rPr kumimoji="0" lang="en-US" sz="2700" b="1"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rPr>
              <a:t>supporting the implementation of regulatory framework</a:t>
            </a:r>
            <a:r>
              <a:rPr kumimoji="0" lang="en-US" sz="2700" b="0"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rPr>
              <a:t> and </a:t>
            </a:r>
            <a:r>
              <a:rPr kumimoji="0" lang="en-US" sz="2700" b="1"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rPr>
              <a:t>boosting international interoperability. </a:t>
            </a:r>
            <a:endParaRPr kumimoji="0" lang="en-GB" sz="2700" b="1"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0"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0"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rPr>
              <a:t>These tools include:</a:t>
            </a:r>
            <a:endParaRPr kumimoji="0" sz="2700" b="0" i="0" u="none" strike="noStrike" kern="0" cap="none" spc="0" normalizeH="0" baseline="0" noProof="0">
              <a:ln>
                <a:noFill/>
              </a:ln>
              <a:solidFill>
                <a:srgbClr val="0B0C0C"/>
              </a:solidFill>
              <a:effectLst/>
              <a:highlight>
                <a:srgbClr val="FFFFFF"/>
              </a:highlight>
              <a:uLnTx/>
              <a:uFillTx/>
              <a:latin typeface="Arial"/>
              <a:ea typeface="Calibr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700" b="1" i="0" u="none" strike="noStrike" kern="0" cap="none" spc="0" normalizeH="0" baseline="0" noProof="0">
              <a:ln>
                <a:noFill/>
              </a:ln>
              <a:solidFill>
                <a:srgbClr val="0B0C0C"/>
              </a:solidFill>
              <a:effectLst/>
              <a:highlight>
                <a:srgbClr val="FFFFFF"/>
              </a:highlight>
              <a:uLnTx/>
              <a:uFillTx/>
              <a:latin typeface="Arial"/>
              <a:cs typeface="Arial"/>
              <a:sym typeface="Arial"/>
            </a:endParaRPr>
          </a:p>
        </p:txBody>
      </p:sp>
      <p:sp>
        <p:nvSpPr>
          <p:cNvPr id="320" name="Google Shape;320;p45"/>
          <p:cNvSpPr txBox="1"/>
          <p:nvPr/>
        </p:nvSpPr>
        <p:spPr>
          <a:xfrm>
            <a:off x="522920" y="5139607"/>
            <a:ext cx="6259871" cy="1077178"/>
          </a:xfrm>
          <a:prstGeom prst="rect">
            <a:avLst/>
          </a:prstGeom>
          <a:noFill/>
          <a:ln>
            <a:noFill/>
          </a:ln>
        </p:spPr>
        <p:txBody>
          <a:bodyPr spcFirstLastPara="1" wrap="square" lIns="121900" tIns="121900" rIns="121900" bIns="121900" anchor="t" anchorCtr="0">
            <a:spAutoFit/>
          </a:bodyPr>
          <a:lstStyle/>
          <a:p>
            <a:pPr marL="514350" marR="0" lvl="0" indent="-514350" algn="l" defTabSz="914400" rtl="0" eaLnBrk="1" fontAlgn="auto" latinLnBrk="0" hangingPunct="1">
              <a:lnSpc>
                <a:spcPct val="100000"/>
              </a:lnSpc>
              <a:spcBef>
                <a:spcPts val="0"/>
              </a:spcBef>
              <a:spcAft>
                <a:spcPts val="0"/>
              </a:spcAft>
              <a:buClr>
                <a:srgbClr val="000000"/>
              </a:buClr>
              <a:buSzPts val="1500"/>
              <a:buFont typeface="Arial"/>
              <a:buAutoNum type="arabicPeriod"/>
              <a:tabLst/>
              <a:defRPr/>
            </a:pPr>
            <a:r>
              <a:rPr kumimoji="0" lang="en-US" sz="2700" b="1" i="0" u="none" strike="noStrike" kern="0" cap="none" spc="0" normalizeH="0" baseline="0" noProof="0">
                <a:ln>
                  <a:noFill/>
                </a:ln>
                <a:solidFill>
                  <a:srgbClr val="000000"/>
                </a:solidFill>
                <a:effectLst/>
                <a:highlight>
                  <a:srgbClr val="FFFFFF"/>
                </a:highlight>
                <a:uLnTx/>
                <a:uFillTx/>
                <a:latin typeface="Arial"/>
                <a:ea typeface="Calibri"/>
                <a:cs typeface="Calibri"/>
                <a:sym typeface="Calibri"/>
              </a:rPr>
              <a:t>Assurance Mechanisms</a:t>
            </a:r>
            <a:endParaRPr kumimoji="0" lang="en-US" sz="2700" b="1" i="0" u="none" strike="noStrike" kern="0" cap="none" spc="0" normalizeH="0" baseline="0" noProof="0">
              <a:ln>
                <a:noFill/>
              </a:ln>
              <a:solidFill>
                <a:srgbClr val="000000"/>
              </a:solidFill>
              <a:effectLst/>
              <a:highlight>
                <a:srgbClr val="FFFFFF"/>
              </a:highlight>
              <a:uLnTx/>
              <a:uFillTx/>
              <a:latin typeface="Arial"/>
              <a:ea typeface="Calibri"/>
              <a:cs typeface="Calibri"/>
              <a:sym typeface="Arial"/>
            </a:endParaRPr>
          </a:p>
          <a:p>
            <a:pPr marL="514350" marR="0" lvl="0" indent="-514350" algn="l" defTabSz="914400" rtl="0" eaLnBrk="1" fontAlgn="auto" latinLnBrk="0" hangingPunct="1">
              <a:lnSpc>
                <a:spcPct val="100000"/>
              </a:lnSpc>
              <a:spcBef>
                <a:spcPts val="0"/>
              </a:spcBef>
              <a:spcAft>
                <a:spcPts val="0"/>
              </a:spcAft>
              <a:buClr>
                <a:srgbClr val="000000"/>
              </a:buClr>
              <a:buSzPts val="1500"/>
              <a:buFont typeface="Arial"/>
              <a:buAutoNum type="arabicPeriod"/>
              <a:tabLst/>
              <a:defRPr/>
            </a:pPr>
            <a:r>
              <a:rPr kumimoji="0" lang="en-US" sz="2700" b="1" i="0" u="none" strike="noStrike" kern="0" cap="none" spc="0" normalizeH="0" baseline="0" noProof="0">
                <a:ln>
                  <a:noFill/>
                </a:ln>
                <a:solidFill>
                  <a:srgbClr val="000000"/>
                </a:solidFill>
                <a:effectLst/>
                <a:highlight>
                  <a:srgbClr val="FFFFFF"/>
                </a:highlight>
                <a:uLnTx/>
                <a:uFillTx/>
                <a:latin typeface="Arial"/>
                <a:ea typeface="Calibri"/>
                <a:cs typeface="Calibri"/>
                <a:sym typeface="Calibri"/>
              </a:rPr>
              <a:t>SDO-developed standards </a:t>
            </a:r>
            <a:endParaRPr kumimoji="0" lang="en-US" sz="2700" b="1" i="0" u="none" strike="noStrike" kern="0" cap="none" spc="0" normalizeH="0" baseline="0" noProof="0">
              <a:ln>
                <a:noFill/>
              </a:ln>
              <a:solidFill>
                <a:srgbClr val="000000"/>
              </a:solidFill>
              <a:effectLst/>
              <a:highlight>
                <a:srgbClr val="FFFFFF"/>
              </a:highlight>
              <a:uLnTx/>
              <a:uFillTx/>
              <a:latin typeface="Arial"/>
              <a:ea typeface="Calibri"/>
              <a:cs typeface="Calibri"/>
              <a:sym typeface="Arial"/>
            </a:endParaRPr>
          </a:p>
        </p:txBody>
      </p:sp>
      <p:sp>
        <p:nvSpPr>
          <p:cNvPr id="332" name="Google Shape;332;p45"/>
          <p:cNvSpPr/>
          <p:nvPr/>
        </p:nvSpPr>
        <p:spPr>
          <a:xfrm>
            <a:off x="3181417" y="-1"/>
            <a:ext cx="8675100" cy="819300"/>
          </a:xfrm>
          <a:prstGeom prst="rect">
            <a:avLst/>
          </a:prstGeom>
          <a:noFill/>
          <a:ln>
            <a:noFill/>
          </a:ln>
        </p:spPr>
        <p:txBody>
          <a:bodyPr spcFirstLastPara="1" wrap="square" lIns="45700" tIns="45700" rIns="45700" bIns="45700" anchor="ctr" anchorCtr="0">
            <a:noAutofit/>
          </a:bodyPr>
          <a:lstStyle/>
          <a:p>
            <a:pPr marL="0" marR="0" lvl="0" indent="0" algn="r" defTabSz="914400" rtl="0" eaLnBrk="1" fontAlgn="auto" latinLnBrk="0" hangingPunct="1">
              <a:lnSpc>
                <a:spcPct val="90000"/>
              </a:lnSpc>
              <a:spcBef>
                <a:spcPts val="0"/>
              </a:spcBef>
              <a:spcAft>
                <a:spcPts val="0"/>
              </a:spcAft>
              <a:buClr>
                <a:srgbClr val="FFFFFF"/>
              </a:buClr>
              <a:buSzPts val="2700"/>
              <a:buFont typeface="Calibri"/>
              <a:buNone/>
              <a:tabLst/>
              <a:defRPr/>
            </a:pPr>
            <a:r>
              <a:rPr kumimoji="0" lang="en-US" sz="2700" b="0" i="0" u="none" strike="noStrike" kern="0" cap="none" spc="0" normalizeH="0" baseline="0" noProof="0">
                <a:ln>
                  <a:noFill/>
                </a:ln>
                <a:solidFill>
                  <a:srgbClr val="FFFFFF"/>
                </a:solidFill>
                <a:effectLst/>
                <a:uLnTx/>
                <a:uFillTx/>
                <a:latin typeface="Arial"/>
                <a:ea typeface="Calibri"/>
                <a:cs typeface="Calibri"/>
                <a:sym typeface="Calibri"/>
              </a:rPr>
              <a:t>UK APPROACH</a:t>
            </a:r>
            <a:endParaRPr kumimoji="0" sz="15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descr="A black background with white text&#10;&#10;Description automatically generated">
            <a:extLst>
              <a:ext uri="{FF2B5EF4-FFF2-40B4-BE49-F238E27FC236}">
                <a16:creationId xmlns:a16="http://schemas.microsoft.com/office/drawing/2014/main" id="{A27255E4-9F31-85CD-A92B-9CE447E933BE}"/>
              </a:ext>
            </a:extLst>
          </p:cNvPr>
          <p:cNvPicPr>
            <a:picLocks noChangeAspect="1"/>
          </p:cNvPicPr>
          <p:nvPr/>
        </p:nvPicPr>
        <p:blipFill>
          <a:blip r:embed="rId4"/>
          <a:stretch>
            <a:fillRect/>
          </a:stretch>
        </p:blipFill>
        <p:spPr>
          <a:xfrm>
            <a:off x="10553270" y="412750"/>
            <a:ext cx="1320973" cy="760284"/>
          </a:xfrm>
          <a:prstGeom prst="rect">
            <a:avLst/>
          </a:prstGeom>
        </p:spPr>
      </p:pic>
      <p:sp>
        <p:nvSpPr>
          <p:cNvPr id="5" name="Google Shape;244;p39">
            <a:extLst>
              <a:ext uri="{FF2B5EF4-FFF2-40B4-BE49-F238E27FC236}">
                <a16:creationId xmlns:a16="http://schemas.microsoft.com/office/drawing/2014/main" id="{3C34F712-EEEE-0AE3-32A0-BD85E098CA8E}"/>
              </a:ext>
            </a:extLst>
          </p:cNvPr>
          <p:cNvSpPr txBox="1"/>
          <p:nvPr/>
        </p:nvSpPr>
        <p:spPr>
          <a:xfrm>
            <a:off x="575324" y="580025"/>
            <a:ext cx="5752500" cy="450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1" i="0" u="none" strike="noStrike" kern="0" cap="none" spc="0" normalizeH="0" baseline="0" noProof="0">
                <a:ln>
                  <a:noFill/>
                </a:ln>
                <a:solidFill>
                  <a:srgbClr val="FFFFFF"/>
                </a:solidFill>
                <a:effectLst/>
                <a:uLnTx/>
                <a:uFillTx/>
                <a:latin typeface="Arial"/>
                <a:ea typeface="Corbel"/>
                <a:cs typeface="Corbel"/>
                <a:sym typeface="Corbel"/>
              </a:rPr>
              <a:t>What is AI governance?</a:t>
            </a:r>
            <a:endParaRPr kumimoji="0" sz="1500" b="0" i="0" u="none" strike="noStrike" kern="0" cap="none" spc="0" normalizeH="0" baseline="0" noProof="0">
              <a:ln>
                <a:noFill/>
              </a:ln>
              <a:solidFill>
                <a:srgbClr val="000000"/>
              </a:solidFill>
              <a:effectLst/>
              <a:uLnTx/>
              <a:uFillTx/>
              <a:latin typeface="Arial"/>
              <a:cs typeface="Arial"/>
              <a:sym typeface="Arial"/>
            </a:endParaRPr>
          </a:p>
        </p:txBody>
      </p:sp>
      <p:sp>
        <p:nvSpPr>
          <p:cNvPr id="6" name="Dolor sit amet, consectetur adipiscing elit sed do eiusmod">
            <a:extLst>
              <a:ext uri="{FF2B5EF4-FFF2-40B4-BE49-F238E27FC236}">
                <a16:creationId xmlns:a16="http://schemas.microsoft.com/office/drawing/2014/main" id="{A639D0E3-F7C3-D127-B094-CAFBBBD2A649}"/>
              </a:ext>
            </a:extLst>
          </p:cNvPr>
          <p:cNvSpPr txBox="1"/>
          <p:nvPr/>
        </p:nvSpPr>
        <p:spPr>
          <a:xfrm>
            <a:off x="663015" y="529264"/>
            <a:ext cx="5983534" cy="5360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6300">
                <a:solidFill>
                  <a:srgbClr val="0F2D69"/>
                </a:solidFill>
              </a:defRPr>
            </a:pPr>
            <a:r>
              <a:rPr kumimoji="0" lang="en-US" sz="3150" b="0" i="0" u="none" strike="noStrike" kern="0" cap="none" spc="0" normalizeH="0" baseline="0" noProof="0">
                <a:ln>
                  <a:noFill/>
                </a:ln>
                <a:solidFill>
                  <a:srgbClr val="0F2D69"/>
                </a:solidFill>
                <a:effectLst/>
                <a:uLnTx/>
                <a:uFillTx/>
                <a:latin typeface="Arial"/>
                <a:cs typeface="Arial"/>
                <a:sym typeface="Arial"/>
              </a:rPr>
              <a:t>Tools for trustworthy AI</a:t>
            </a:r>
          </a:p>
        </p:txBody>
      </p:sp>
      <p:sp>
        <p:nvSpPr>
          <p:cNvPr id="7" name="Rectangle">
            <a:extLst>
              <a:ext uri="{FF2B5EF4-FFF2-40B4-BE49-F238E27FC236}">
                <a16:creationId xmlns:a16="http://schemas.microsoft.com/office/drawing/2014/main" id="{41801BF8-BAC7-41E0-4418-126308B7578E}"/>
              </a:ext>
            </a:extLst>
          </p:cNvPr>
          <p:cNvSpPr/>
          <p:nvPr/>
        </p:nvSpPr>
        <p:spPr>
          <a:xfrm rot="5400000">
            <a:off x="4306349" y="-2421616"/>
            <a:ext cx="76962" cy="7255396"/>
          </a:xfrm>
          <a:prstGeom prst="rect">
            <a:avLst/>
          </a:prstGeom>
          <a:solidFill>
            <a:srgbClr val="71F4F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Arial"/>
              <a:cs typeface="Arial"/>
              <a:sym typeface="Helvetica Neue Medium"/>
            </a:endParaRPr>
          </a:p>
        </p:txBody>
      </p:sp>
    </p:spTree>
    <p:extLst>
      <p:ext uri="{BB962C8B-B14F-4D97-AF65-F5344CB8AC3E}">
        <p14:creationId xmlns:p14="http://schemas.microsoft.com/office/powerpoint/2010/main" val="411535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8" name="Google Shape;368;p48"/>
          <p:cNvPicPr preferRelativeResize="0"/>
          <p:nvPr/>
        </p:nvPicPr>
        <p:blipFill>
          <a:blip r:embed="rId3">
            <a:alphaModFix/>
          </a:blip>
          <a:stretch>
            <a:fillRect/>
          </a:stretch>
        </p:blipFill>
        <p:spPr>
          <a:xfrm>
            <a:off x="231850" y="4601900"/>
            <a:ext cx="11755674" cy="1922925"/>
          </a:xfrm>
          <a:prstGeom prst="rect">
            <a:avLst/>
          </a:prstGeom>
          <a:noFill/>
          <a:ln>
            <a:noFill/>
          </a:ln>
        </p:spPr>
      </p:pic>
      <p:sp>
        <p:nvSpPr>
          <p:cNvPr id="362" name="Google Shape;362;p48"/>
          <p:cNvSpPr txBox="1"/>
          <p:nvPr/>
        </p:nvSpPr>
        <p:spPr>
          <a:xfrm>
            <a:off x="455645" y="1476016"/>
            <a:ext cx="10488300" cy="3478500"/>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rPr>
              <a:t>The goal of assurance techniques, is to measure, evaluate and communicate whether AI systems are trustworthy.</a:t>
            </a:r>
            <a:endParaRPr kumimoji="0" sz="3000" b="0"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rPr>
              <a:t>There are a range of different techniques for assuring AI systems, that can be used in combination with one another across the AI lifecycle. </a:t>
            </a:r>
            <a:endParaRPr kumimoji="0" sz="3000" b="0"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0B0C0C"/>
              </a:solidFill>
              <a:effectLst/>
              <a:highlight>
                <a:srgbClr val="FFFFFF"/>
              </a:highlight>
              <a:uLnTx/>
              <a:uFillTx/>
              <a:latin typeface="Arial"/>
              <a:ea typeface="Calibri"/>
              <a:cs typeface="Calibri"/>
              <a:sym typeface="Calibri"/>
            </a:endParaRPr>
          </a:p>
        </p:txBody>
      </p:sp>
      <p:sp>
        <p:nvSpPr>
          <p:cNvPr id="363" name="Google Shape;363;p48"/>
          <p:cNvSpPr txBox="1"/>
          <p:nvPr/>
        </p:nvSpPr>
        <p:spPr>
          <a:xfrm>
            <a:off x="689050" y="4602075"/>
            <a:ext cx="7035600" cy="708000"/>
          </a:xfrm>
          <a:prstGeom prst="rect">
            <a:avLst/>
          </a:prstGeom>
          <a:noFill/>
          <a:ln>
            <a:noFill/>
          </a:ln>
        </p:spPr>
        <p:txBody>
          <a:bodyPr spcFirstLastPara="1" wrap="square" lIns="121900" tIns="121900" rIns="121900" bIns="121900" anchor="t" anchorCtr="0">
            <a:spAutoFit/>
          </a:bodyPr>
          <a:lstStyle/>
          <a:p>
            <a:pPr marL="6096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1" i="0" u="none" strike="noStrike" kern="0" cap="none" spc="0" normalizeH="0" baseline="0" noProof="0">
              <a:ln>
                <a:noFill/>
              </a:ln>
              <a:solidFill>
                <a:srgbClr val="000000"/>
              </a:solidFill>
              <a:effectLst/>
              <a:highlight>
                <a:srgbClr val="FFFFFF"/>
              </a:highlight>
              <a:uLnTx/>
              <a:uFillTx/>
              <a:latin typeface="Arial"/>
              <a:ea typeface="Calibri"/>
              <a:cs typeface="Calibri"/>
              <a:sym typeface="Calibri"/>
            </a:endParaRPr>
          </a:p>
        </p:txBody>
      </p:sp>
      <p:sp>
        <p:nvSpPr>
          <p:cNvPr id="369" name="Google Shape;369;p48"/>
          <p:cNvSpPr txBox="1">
            <a:spLocks noGrp="1"/>
          </p:cNvSpPr>
          <p:nvPr>
            <p:ph type="sldNum" idx="12"/>
          </p:nvPr>
        </p:nvSpPr>
        <p:spPr>
          <a:xfrm>
            <a:off x="8610600" y="6292851"/>
            <a:ext cx="2743200" cy="365100"/>
          </a:xfrm>
          <a:prstGeom prst="rect">
            <a:avLst/>
          </a:prstGeom>
        </p:spPr>
        <p:txBody>
          <a:bodyPr spcFirstLastPara="1" wrap="square" lIns="121900" tIns="60925" rIns="121900" bIns="609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200" b="0" i="0" u="none" strike="noStrike" kern="0" cap="none" spc="0" normalizeH="0" baseline="0" noProof="0">
              <a:ln>
                <a:noFill/>
              </a:ln>
              <a:solidFill>
                <a:srgbClr val="FFFFFF"/>
              </a:solidFill>
              <a:effectLst/>
              <a:uLnTx/>
              <a:uFillTx/>
              <a:latin typeface="Arial"/>
              <a:cs typeface="Arial"/>
              <a:sym typeface="Arial"/>
            </a:endParaRPr>
          </a:p>
        </p:txBody>
      </p:sp>
      <p:pic>
        <p:nvPicPr>
          <p:cNvPr id="3" name="Picture 2" descr="A black background with white text&#10;&#10;Description automatically generated">
            <a:extLst>
              <a:ext uri="{FF2B5EF4-FFF2-40B4-BE49-F238E27FC236}">
                <a16:creationId xmlns:a16="http://schemas.microsoft.com/office/drawing/2014/main" id="{718DE799-7A6D-494B-8403-76EA4E7AACC1}"/>
              </a:ext>
            </a:extLst>
          </p:cNvPr>
          <p:cNvPicPr>
            <a:picLocks noChangeAspect="1"/>
          </p:cNvPicPr>
          <p:nvPr/>
        </p:nvPicPr>
        <p:blipFill>
          <a:blip r:embed="rId4"/>
          <a:stretch>
            <a:fillRect/>
          </a:stretch>
        </p:blipFill>
        <p:spPr>
          <a:xfrm>
            <a:off x="10223757" y="412750"/>
            <a:ext cx="1657350" cy="952500"/>
          </a:xfrm>
          <a:prstGeom prst="rect">
            <a:avLst/>
          </a:prstGeom>
        </p:spPr>
      </p:pic>
      <p:sp>
        <p:nvSpPr>
          <p:cNvPr id="2" name="Google Shape;244;p39">
            <a:extLst>
              <a:ext uri="{FF2B5EF4-FFF2-40B4-BE49-F238E27FC236}">
                <a16:creationId xmlns:a16="http://schemas.microsoft.com/office/drawing/2014/main" id="{68111029-DE7E-D50A-DB25-BE1A90F535FA}"/>
              </a:ext>
            </a:extLst>
          </p:cNvPr>
          <p:cNvSpPr txBox="1"/>
          <p:nvPr/>
        </p:nvSpPr>
        <p:spPr>
          <a:xfrm>
            <a:off x="575324" y="580025"/>
            <a:ext cx="5752500" cy="450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1" i="0" u="none" strike="noStrike" kern="0" cap="none" spc="0" normalizeH="0" baseline="0" noProof="0">
                <a:ln>
                  <a:noFill/>
                </a:ln>
                <a:solidFill>
                  <a:srgbClr val="FFFFFF"/>
                </a:solidFill>
                <a:effectLst/>
                <a:uLnTx/>
                <a:uFillTx/>
                <a:latin typeface="Arial"/>
                <a:ea typeface="Corbel"/>
                <a:cs typeface="Corbel"/>
                <a:sym typeface="Corbel"/>
              </a:rPr>
              <a:t>What is AI governance?</a:t>
            </a:r>
            <a:endParaRPr kumimoji="0" sz="1500" b="0" i="0" u="none" strike="noStrike" kern="0" cap="none" spc="0" normalizeH="0" baseline="0" noProof="0">
              <a:ln>
                <a:noFill/>
              </a:ln>
              <a:solidFill>
                <a:srgbClr val="000000"/>
              </a:solidFill>
              <a:effectLst/>
              <a:uLnTx/>
              <a:uFillTx/>
              <a:latin typeface="Arial"/>
              <a:cs typeface="Arial"/>
              <a:sym typeface="Arial"/>
            </a:endParaRPr>
          </a:p>
        </p:txBody>
      </p:sp>
      <p:sp>
        <p:nvSpPr>
          <p:cNvPr id="4" name="Dolor sit amet, consectetur adipiscing elit sed do eiusmod">
            <a:extLst>
              <a:ext uri="{FF2B5EF4-FFF2-40B4-BE49-F238E27FC236}">
                <a16:creationId xmlns:a16="http://schemas.microsoft.com/office/drawing/2014/main" id="{EB2FBDBE-FD77-1241-E8A3-37797860F8D9}"/>
              </a:ext>
            </a:extLst>
          </p:cNvPr>
          <p:cNvSpPr txBox="1"/>
          <p:nvPr/>
        </p:nvSpPr>
        <p:spPr>
          <a:xfrm>
            <a:off x="580637" y="536129"/>
            <a:ext cx="5983534" cy="536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6300">
                <a:solidFill>
                  <a:srgbClr val="0F2D69"/>
                </a:solidFill>
              </a:defRPr>
            </a:pPr>
            <a:r>
              <a:rPr kumimoji="0" lang="en-US" sz="3150" b="0" i="0" u="none" strike="noStrike" kern="0" cap="none" spc="0" normalizeH="0" baseline="0" noProof="0">
                <a:ln>
                  <a:noFill/>
                </a:ln>
                <a:solidFill>
                  <a:srgbClr val="0F2D69"/>
                </a:solidFill>
                <a:effectLst/>
                <a:uLnTx/>
                <a:uFillTx/>
                <a:latin typeface="Arial"/>
                <a:cs typeface="Arial"/>
                <a:sym typeface="Arial"/>
              </a:rPr>
              <a:t>Assurance techniques</a:t>
            </a:r>
          </a:p>
        </p:txBody>
      </p:sp>
      <p:sp>
        <p:nvSpPr>
          <p:cNvPr id="5" name="Rectangle">
            <a:extLst>
              <a:ext uri="{FF2B5EF4-FFF2-40B4-BE49-F238E27FC236}">
                <a16:creationId xmlns:a16="http://schemas.microsoft.com/office/drawing/2014/main" id="{10CB4B9D-CA97-4EED-6A39-C4575D4CD855}"/>
              </a:ext>
            </a:extLst>
          </p:cNvPr>
          <p:cNvSpPr/>
          <p:nvPr/>
        </p:nvSpPr>
        <p:spPr>
          <a:xfrm rot="5400000">
            <a:off x="5094737" y="-3294527"/>
            <a:ext cx="79537" cy="9109339"/>
          </a:xfrm>
          <a:prstGeom prst="rect">
            <a:avLst/>
          </a:prstGeom>
          <a:solidFill>
            <a:srgbClr val="71F4F6"/>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Arial"/>
              <a:cs typeface="Arial"/>
              <a:sym typeface="Helvetica Neue Medium"/>
            </a:endParaRPr>
          </a:p>
        </p:txBody>
      </p:sp>
    </p:spTree>
    <p:extLst>
      <p:ext uri="{BB962C8B-B14F-4D97-AF65-F5344CB8AC3E}">
        <p14:creationId xmlns:p14="http://schemas.microsoft.com/office/powerpoint/2010/main" val="1702992838"/>
      </p:ext>
    </p:extLst>
  </p:cSld>
  <p:clrMapOvr>
    <a:masterClrMapping/>
  </p:clrMapOvr>
</p:sld>
</file>

<file path=ppt/theme/theme1.xml><?xml version="1.0" encoding="utf-8"?>
<a:theme xmlns:a="http://schemas.openxmlformats.org/drawingml/2006/main" name="IFOA PowerPoint template 07">
  <a:themeElements>
    <a:clrScheme name="IFoA Cyan">
      <a:dk1>
        <a:srgbClr val="3F4548"/>
      </a:dk1>
      <a:lt1>
        <a:sysClr val="window" lastClr="FFFFFF"/>
      </a:lt1>
      <a:dk2>
        <a:srgbClr val="002060"/>
      </a:dk2>
      <a:lt2>
        <a:srgbClr val="FFFFFF"/>
      </a:lt2>
      <a:accent1>
        <a:srgbClr val="009CC8"/>
      </a:accent1>
      <a:accent2>
        <a:srgbClr val="113458"/>
      </a:accent2>
      <a:accent3>
        <a:srgbClr val="D9AB16"/>
      </a:accent3>
      <a:accent4>
        <a:srgbClr val="8076CF"/>
      </a:accent4>
      <a:accent5>
        <a:srgbClr val="11B3A2"/>
      </a:accent5>
      <a:accent6>
        <a:srgbClr val="7CB3E1"/>
      </a:accent6>
      <a:hlink>
        <a:srgbClr val="3F4548"/>
      </a:hlink>
      <a:folHlink>
        <a:srgbClr val="3F454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B222EF8-9FCF-44E7-A573-6A22F427C4BF}" vid="{34749C0E-2427-4487-8C3E-7DFD33AF1EBF}"/>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16.9 V03 2021</Template>
  <TotalTime>4509</TotalTime>
  <Words>861</Words>
  <Application>Microsoft Office PowerPoint</Application>
  <PresentationFormat>Widescreen</PresentationFormat>
  <Paragraphs>103</Paragraphs>
  <Slides>13</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Helvetica Neue</vt:lpstr>
      <vt:lpstr>Verdana</vt:lpstr>
      <vt:lpstr>IFOA PowerPoint template 07</vt:lpstr>
      <vt:lpstr>Office Theme</vt:lpstr>
      <vt:lpstr>IFoA Thought Leadership Series: Artificial Intelligence  Keynote Session – Felicity Burch  11 March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Glasgow: The IFoA Sustainability Thought Leadership Series  What do developing countries need from COP26?  6 September 2021</dc:title>
  <dc:creator>Faye Alessandrello</dc:creator>
  <cp:lastModifiedBy>Danielle Wyld</cp:lastModifiedBy>
  <cp:revision>120</cp:revision>
  <dcterms:created xsi:type="dcterms:W3CDTF">2021-09-03T13:26:46Z</dcterms:created>
  <dcterms:modified xsi:type="dcterms:W3CDTF">2024-03-11T16:08:06Z</dcterms:modified>
</cp:coreProperties>
</file>