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0" r:id="rId2"/>
    <p:sldMasterId id="2147483685" r:id="rId3"/>
    <p:sldMasterId id="2147483700" r:id="rId4"/>
  </p:sldMasterIdLst>
  <p:notesMasterIdLst>
    <p:notesMasterId r:id="rId35"/>
  </p:notesMasterIdLst>
  <p:sldIdLst>
    <p:sldId id="256" r:id="rId5"/>
    <p:sldId id="307" r:id="rId6"/>
    <p:sldId id="312" r:id="rId7"/>
    <p:sldId id="311" r:id="rId8"/>
    <p:sldId id="316" r:id="rId9"/>
    <p:sldId id="300" r:id="rId10"/>
    <p:sldId id="314" r:id="rId11"/>
    <p:sldId id="302" r:id="rId12"/>
    <p:sldId id="303" r:id="rId13"/>
    <p:sldId id="318" r:id="rId14"/>
    <p:sldId id="327" r:id="rId15"/>
    <p:sldId id="319" r:id="rId16"/>
    <p:sldId id="320" r:id="rId17"/>
    <p:sldId id="304" r:id="rId18"/>
    <p:sldId id="306" r:id="rId19"/>
    <p:sldId id="321" r:id="rId20"/>
    <p:sldId id="322" r:id="rId21"/>
    <p:sldId id="315" r:id="rId22"/>
    <p:sldId id="324" r:id="rId23"/>
    <p:sldId id="275" r:id="rId24"/>
    <p:sldId id="290" r:id="rId25"/>
    <p:sldId id="326" r:id="rId26"/>
    <p:sldId id="296" r:id="rId27"/>
    <p:sldId id="297" r:id="rId28"/>
    <p:sldId id="299" r:id="rId29"/>
    <p:sldId id="277" r:id="rId30"/>
    <p:sldId id="317" r:id="rId31"/>
    <p:sldId id="298" r:id="rId32"/>
    <p:sldId id="313" r:id="rId33"/>
    <p:sldId id="270" r:id="rId34"/>
  </p:sldIdLst>
  <p:sldSz cx="9906000" cy="6858000" type="A4"/>
  <p:notesSz cx="6797675" cy="9926638"/>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AA95"/>
    <a:srgbClr val="E61111"/>
    <a:srgbClr val="D26E8A"/>
    <a:srgbClr val="008877"/>
    <a:srgbClr val="76DCC9"/>
    <a:srgbClr val="C81E45"/>
    <a:srgbClr val="E9458C"/>
    <a:srgbClr val="8F4693"/>
    <a:srgbClr val="113458"/>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55" autoAdjust="0"/>
    <p:restoredTop sz="87389" autoAdjust="0"/>
  </p:normalViewPr>
  <p:slideViewPr>
    <p:cSldViewPr showGuides="1">
      <p:cViewPr varScale="1">
        <p:scale>
          <a:sx n="102" d="100"/>
          <a:sy n="102" d="100"/>
        </p:scale>
        <p:origin x="2166" y="96"/>
      </p:cViewPr>
      <p:guideLst>
        <p:guide orient="horz" pos="2160"/>
        <p:guide pos="262"/>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Sheet1!$B$1</c:f>
              <c:strCache>
                <c:ptCount val="1"/>
                <c:pt idx="0">
                  <c:v>Upper quartile</c:v>
                </c:pt>
              </c:strCache>
            </c:strRef>
          </c:tx>
          <c:spPr>
            <a:ln w="28575" cap="rnd">
              <a:solidFill>
                <a:schemeClr val="accent1"/>
              </a:solidFill>
              <a:round/>
            </a:ln>
            <a:effectLst/>
          </c:spPr>
          <c:marker>
            <c:symbol val="none"/>
          </c:marker>
          <c:cat>
            <c:numRef>
              <c:f>Sheet1!$A$2:$A$13</c:f>
              <c:numCache>
                <c:formatCode>General</c:formatCode>
                <c:ptCount val="12"/>
                <c:pt idx="0">
                  <c:v>2001</c:v>
                </c:pt>
                <c:pt idx="1">
                  <c:v>2002</c:v>
                </c:pt>
                <c:pt idx="2">
                  <c:v>2003</c:v>
                </c:pt>
                <c:pt idx="3">
                  <c:v>2004</c:v>
                </c:pt>
                <c:pt idx="4">
                  <c:v>2005</c:v>
                </c:pt>
                <c:pt idx="5">
                  <c:v>2006</c:v>
                </c:pt>
                <c:pt idx="6">
                  <c:v>2007</c:v>
                </c:pt>
                <c:pt idx="7">
                  <c:v>2008</c:v>
                </c:pt>
                <c:pt idx="8">
                  <c:v>2009</c:v>
                </c:pt>
                <c:pt idx="9">
                  <c:v>2010</c:v>
                </c:pt>
                <c:pt idx="10">
                  <c:v>2011</c:v>
                </c:pt>
                <c:pt idx="11">
                  <c:v>2012</c:v>
                </c:pt>
              </c:numCache>
            </c:numRef>
          </c:cat>
          <c:val>
            <c:numRef>
              <c:f>Sheet1!$B$2:$B$13</c:f>
              <c:numCache>
                <c:formatCode>General</c:formatCode>
                <c:ptCount val="12"/>
                <c:pt idx="0">
                  <c:v>2.9</c:v>
                </c:pt>
                <c:pt idx="1">
                  <c:v>2.9</c:v>
                </c:pt>
                <c:pt idx="2">
                  <c:v>4.4000000000000004</c:v>
                </c:pt>
                <c:pt idx="3">
                  <c:v>6</c:v>
                </c:pt>
                <c:pt idx="4">
                  <c:v>7.5</c:v>
                </c:pt>
                <c:pt idx="5">
                  <c:v>6.9</c:v>
                </c:pt>
                <c:pt idx="6">
                  <c:v>9.8000000000000007</c:v>
                </c:pt>
                <c:pt idx="7">
                  <c:v>10.1</c:v>
                </c:pt>
                <c:pt idx="8">
                  <c:v>11.5</c:v>
                </c:pt>
                <c:pt idx="9">
                  <c:v>12.8</c:v>
                </c:pt>
                <c:pt idx="10">
                  <c:v>15</c:v>
                </c:pt>
                <c:pt idx="11">
                  <c:v>14</c:v>
                </c:pt>
              </c:numCache>
            </c:numRef>
          </c:val>
          <c:smooth val="0"/>
          <c:extLst xmlns:c16r2="http://schemas.microsoft.com/office/drawing/2015/06/chart">
            <c:ext xmlns:c16="http://schemas.microsoft.com/office/drawing/2014/chart" uri="{C3380CC4-5D6E-409C-BE32-E72D297353CC}">
              <c16:uniqueId val="{00000000-293F-4216-AE7E-E75CD8652602}"/>
            </c:ext>
          </c:extLst>
        </c:ser>
        <c:ser>
          <c:idx val="1"/>
          <c:order val="1"/>
          <c:tx>
            <c:strRef>
              <c:f>Sheet1!$C$1</c:f>
              <c:strCache>
                <c:ptCount val="1"/>
                <c:pt idx="0">
                  <c:v>Median</c:v>
                </c:pt>
              </c:strCache>
            </c:strRef>
          </c:tx>
          <c:spPr>
            <a:ln w="28575" cap="rnd">
              <a:solidFill>
                <a:schemeClr val="accent2"/>
              </a:solidFill>
              <a:round/>
            </a:ln>
            <a:effectLst/>
          </c:spPr>
          <c:marker>
            <c:symbol val="none"/>
          </c:marker>
          <c:cat>
            <c:numRef>
              <c:f>Sheet1!$A$2:$A$13</c:f>
              <c:numCache>
                <c:formatCode>General</c:formatCode>
                <c:ptCount val="12"/>
                <c:pt idx="0">
                  <c:v>2001</c:v>
                </c:pt>
                <c:pt idx="1">
                  <c:v>2002</c:v>
                </c:pt>
                <c:pt idx="2">
                  <c:v>2003</c:v>
                </c:pt>
                <c:pt idx="3">
                  <c:v>2004</c:v>
                </c:pt>
                <c:pt idx="4">
                  <c:v>2005</c:v>
                </c:pt>
                <c:pt idx="5">
                  <c:v>2006</c:v>
                </c:pt>
                <c:pt idx="6">
                  <c:v>2007</c:v>
                </c:pt>
                <c:pt idx="7">
                  <c:v>2008</c:v>
                </c:pt>
                <c:pt idx="8">
                  <c:v>2009</c:v>
                </c:pt>
                <c:pt idx="9">
                  <c:v>2010</c:v>
                </c:pt>
                <c:pt idx="10">
                  <c:v>2011</c:v>
                </c:pt>
                <c:pt idx="11">
                  <c:v>2012</c:v>
                </c:pt>
              </c:numCache>
            </c:numRef>
          </c:cat>
          <c:val>
            <c:numRef>
              <c:f>Sheet1!$C$2:$C$13</c:f>
              <c:numCache>
                <c:formatCode>General</c:formatCode>
                <c:ptCount val="12"/>
                <c:pt idx="0">
                  <c:v>0.8</c:v>
                </c:pt>
                <c:pt idx="1">
                  <c:v>1.8</c:v>
                </c:pt>
                <c:pt idx="2">
                  <c:v>1.9</c:v>
                </c:pt>
                <c:pt idx="3">
                  <c:v>2.9</c:v>
                </c:pt>
                <c:pt idx="4">
                  <c:v>3.5</c:v>
                </c:pt>
                <c:pt idx="5">
                  <c:v>4.0999999999999996</c:v>
                </c:pt>
                <c:pt idx="6">
                  <c:v>5.0999999999999996</c:v>
                </c:pt>
                <c:pt idx="7">
                  <c:v>5.8</c:v>
                </c:pt>
                <c:pt idx="8">
                  <c:v>8.5</c:v>
                </c:pt>
                <c:pt idx="9">
                  <c:v>9</c:v>
                </c:pt>
                <c:pt idx="10">
                  <c:v>9.5</c:v>
                </c:pt>
                <c:pt idx="11">
                  <c:v>10.5</c:v>
                </c:pt>
              </c:numCache>
            </c:numRef>
          </c:val>
          <c:smooth val="0"/>
          <c:extLst xmlns:c16r2="http://schemas.microsoft.com/office/drawing/2015/06/chart">
            <c:ext xmlns:c16="http://schemas.microsoft.com/office/drawing/2014/chart" uri="{C3380CC4-5D6E-409C-BE32-E72D297353CC}">
              <c16:uniqueId val="{00000001-293F-4216-AE7E-E75CD8652602}"/>
            </c:ext>
          </c:extLst>
        </c:ser>
        <c:ser>
          <c:idx val="2"/>
          <c:order val="2"/>
          <c:tx>
            <c:strRef>
              <c:f>Sheet1!$D$1</c:f>
              <c:strCache>
                <c:ptCount val="1"/>
                <c:pt idx="0">
                  <c:v>Lower quartile</c:v>
                </c:pt>
              </c:strCache>
            </c:strRef>
          </c:tx>
          <c:spPr>
            <a:ln w="28575" cap="rnd">
              <a:solidFill>
                <a:schemeClr val="accent3"/>
              </a:solidFill>
              <a:round/>
            </a:ln>
            <a:effectLst/>
          </c:spPr>
          <c:marker>
            <c:symbol val="none"/>
          </c:marker>
          <c:cat>
            <c:numRef>
              <c:f>Sheet1!$A$2:$A$13</c:f>
              <c:numCache>
                <c:formatCode>General</c:formatCode>
                <c:ptCount val="12"/>
                <c:pt idx="0">
                  <c:v>2001</c:v>
                </c:pt>
                <c:pt idx="1">
                  <c:v>2002</c:v>
                </c:pt>
                <c:pt idx="2">
                  <c:v>2003</c:v>
                </c:pt>
                <c:pt idx="3">
                  <c:v>2004</c:v>
                </c:pt>
                <c:pt idx="4">
                  <c:v>2005</c:v>
                </c:pt>
                <c:pt idx="5">
                  <c:v>2006</c:v>
                </c:pt>
                <c:pt idx="6">
                  <c:v>2007</c:v>
                </c:pt>
                <c:pt idx="7">
                  <c:v>2008</c:v>
                </c:pt>
                <c:pt idx="8">
                  <c:v>2009</c:v>
                </c:pt>
                <c:pt idx="9">
                  <c:v>2010</c:v>
                </c:pt>
                <c:pt idx="10">
                  <c:v>2011</c:v>
                </c:pt>
                <c:pt idx="11">
                  <c:v>2012</c:v>
                </c:pt>
              </c:numCache>
            </c:numRef>
          </c:cat>
          <c:val>
            <c:numRef>
              <c:f>Sheet1!$D$2:$D$13</c:f>
              <c:numCache>
                <c:formatCode>General</c:formatCode>
                <c:ptCount val="12"/>
                <c:pt idx="0">
                  <c:v>0.4</c:v>
                </c:pt>
                <c:pt idx="1">
                  <c:v>1</c:v>
                </c:pt>
                <c:pt idx="2">
                  <c:v>1</c:v>
                </c:pt>
                <c:pt idx="3">
                  <c:v>1.4</c:v>
                </c:pt>
                <c:pt idx="4">
                  <c:v>1.4</c:v>
                </c:pt>
                <c:pt idx="5">
                  <c:v>1.8</c:v>
                </c:pt>
                <c:pt idx="6">
                  <c:v>2.8</c:v>
                </c:pt>
                <c:pt idx="7">
                  <c:v>3.8</c:v>
                </c:pt>
                <c:pt idx="8">
                  <c:v>5.7</c:v>
                </c:pt>
                <c:pt idx="9">
                  <c:v>6.4</c:v>
                </c:pt>
                <c:pt idx="10">
                  <c:v>7.6</c:v>
                </c:pt>
                <c:pt idx="11">
                  <c:v>7.2</c:v>
                </c:pt>
              </c:numCache>
            </c:numRef>
          </c:val>
          <c:smooth val="0"/>
          <c:extLst xmlns:c16r2="http://schemas.microsoft.com/office/drawing/2015/06/chart">
            <c:ext xmlns:c16="http://schemas.microsoft.com/office/drawing/2014/chart" uri="{C3380CC4-5D6E-409C-BE32-E72D297353CC}">
              <c16:uniqueId val="{00000002-293F-4216-AE7E-E75CD8652602}"/>
            </c:ext>
          </c:extLst>
        </c:ser>
        <c:ser>
          <c:idx val="3"/>
          <c:order val="3"/>
          <c:tx>
            <c:strRef>
              <c:f>Sheet1!$E$1</c:f>
              <c:strCache>
                <c:ptCount val="1"/>
                <c:pt idx="0">
                  <c:v>UK</c:v>
                </c:pt>
              </c:strCache>
            </c:strRef>
          </c:tx>
          <c:spPr>
            <a:ln w="28575" cap="rnd">
              <a:solidFill>
                <a:schemeClr val="accent4"/>
              </a:solidFill>
              <a:round/>
            </a:ln>
            <a:effectLst/>
          </c:spPr>
          <c:marker>
            <c:symbol val="none"/>
          </c:marker>
          <c:cat>
            <c:numRef>
              <c:f>Sheet1!$A$2:$A$13</c:f>
              <c:numCache>
                <c:formatCode>General</c:formatCode>
                <c:ptCount val="12"/>
                <c:pt idx="0">
                  <c:v>2001</c:v>
                </c:pt>
                <c:pt idx="1">
                  <c:v>2002</c:v>
                </c:pt>
                <c:pt idx="2">
                  <c:v>2003</c:v>
                </c:pt>
                <c:pt idx="3">
                  <c:v>2004</c:v>
                </c:pt>
                <c:pt idx="4">
                  <c:v>2005</c:v>
                </c:pt>
                <c:pt idx="5">
                  <c:v>2006</c:v>
                </c:pt>
                <c:pt idx="6">
                  <c:v>2007</c:v>
                </c:pt>
                <c:pt idx="7">
                  <c:v>2008</c:v>
                </c:pt>
                <c:pt idx="8">
                  <c:v>2009</c:v>
                </c:pt>
                <c:pt idx="9">
                  <c:v>2010</c:v>
                </c:pt>
                <c:pt idx="10">
                  <c:v>2011</c:v>
                </c:pt>
                <c:pt idx="11">
                  <c:v>2012</c:v>
                </c:pt>
              </c:numCache>
            </c:numRef>
          </c:cat>
          <c:val>
            <c:numRef>
              <c:f>Sheet1!$E$2:$E$13</c:f>
              <c:numCache>
                <c:formatCode>General</c:formatCode>
                <c:ptCount val="12"/>
                <c:pt idx="0">
                  <c:v>1.2</c:v>
                </c:pt>
                <c:pt idx="1">
                  <c:v>2</c:v>
                </c:pt>
                <c:pt idx="2">
                  <c:v>3</c:v>
                </c:pt>
                <c:pt idx="3">
                  <c:v>3</c:v>
                </c:pt>
                <c:pt idx="4">
                  <c:v>6.4</c:v>
                </c:pt>
                <c:pt idx="5">
                  <c:v>7.4</c:v>
                </c:pt>
                <c:pt idx="6">
                  <c:v>9.8000000000000007</c:v>
                </c:pt>
                <c:pt idx="7">
                  <c:v>6.9</c:v>
                </c:pt>
                <c:pt idx="8">
                  <c:v>9.5</c:v>
                </c:pt>
                <c:pt idx="9">
                  <c:v>9.1999999999999993</c:v>
                </c:pt>
                <c:pt idx="10">
                  <c:v>9.6999999999999993</c:v>
                </c:pt>
                <c:pt idx="11">
                  <c:v>13.8</c:v>
                </c:pt>
              </c:numCache>
            </c:numRef>
          </c:val>
          <c:smooth val="0"/>
          <c:extLst xmlns:c16r2="http://schemas.microsoft.com/office/drawing/2015/06/chart">
            <c:ext xmlns:c16="http://schemas.microsoft.com/office/drawing/2014/chart" uri="{C3380CC4-5D6E-409C-BE32-E72D297353CC}">
              <c16:uniqueId val="{00000003-293F-4216-AE7E-E75CD8652602}"/>
            </c:ext>
          </c:extLst>
        </c:ser>
        <c:dLbls>
          <c:showLegendKey val="0"/>
          <c:showVal val="0"/>
          <c:showCatName val="0"/>
          <c:showSerName val="0"/>
          <c:showPercent val="0"/>
          <c:showBubbleSize val="0"/>
        </c:dLbls>
        <c:smooth val="0"/>
        <c:axId val="477496088"/>
        <c:axId val="477497264"/>
      </c:lineChart>
      <c:catAx>
        <c:axId val="477496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3F4548"/>
                </a:solidFill>
                <a:latin typeface="+mn-lt"/>
                <a:ea typeface="+mn-ea"/>
                <a:cs typeface="+mn-cs"/>
              </a:defRPr>
            </a:pPr>
            <a:endParaRPr lang="en-US"/>
          </a:p>
        </c:txPr>
        <c:crossAx val="477497264"/>
        <c:crosses val="autoZero"/>
        <c:auto val="1"/>
        <c:lblAlgn val="ctr"/>
        <c:lblOffset val="100"/>
        <c:noMultiLvlLbl val="0"/>
      </c:catAx>
      <c:valAx>
        <c:axId val="4774972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rgbClr val="3F4548"/>
                    </a:solidFill>
                    <a:latin typeface="+mn-lt"/>
                    <a:ea typeface="+mn-ea"/>
                    <a:cs typeface="+mn-cs"/>
                  </a:defRPr>
                </a:pPr>
                <a:r>
                  <a:rPr lang="en-GB"/>
                  <a:t>% of samples resistant</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3F4548"/>
                </a:solidFill>
                <a:latin typeface="+mn-lt"/>
                <a:ea typeface="+mn-ea"/>
                <a:cs typeface="+mn-cs"/>
              </a:defRPr>
            </a:pPr>
            <a:endParaRPr lang="en-US"/>
          </a:p>
        </c:txPr>
        <c:crossAx val="4774960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rgbClr val="3F4548"/>
              </a:solidFill>
              <a:latin typeface="+mn-lt"/>
              <a:ea typeface="+mn-ea"/>
              <a:cs typeface="+mn-cs"/>
            </a:defRPr>
          </a:pPr>
          <a:endParaRPr lang="en-US"/>
        </a:p>
      </c:txPr>
    </c:legend>
    <c:plotVisOnly val="1"/>
    <c:dispBlanksAs val="gap"/>
    <c:showDLblsOverMax val="0"/>
  </c:chart>
  <c:spPr>
    <a:solidFill>
      <a:sysClr val="window" lastClr="FFFFFF"/>
    </a:solidFill>
    <a:ln w="12700" cap="flat" cmpd="sng" algn="ctr">
      <a:solidFill>
        <a:srgbClr val="3F4548"/>
      </a:solidFill>
      <a:prstDash val="solid"/>
      <a:miter lim="800000"/>
    </a:ln>
    <a:effectLst/>
  </c:spPr>
  <c:txPr>
    <a:bodyPr/>
    <a:lstStyle/>
    <a:p>
      <a:pPr>
        <a:defRPr>
          <a:solidFill>
            <a:srgbClr val="3F4548"/>
          </a:solidFill>
          <a:latin typeface="+mn-lt"/>
          <a:ea typeface="+mn-ea"/>
          <a:cs typeface="+mn-cs"/>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0"/>
          <c:tx>
            <c:strRef>
              <c:f>Sheet1!$C$2</c:f>
              <c:strCache>
                <c:ptCount val="1"/>
                <c:pt idx="0">
                  <c:v>Continued resistace</c:v>
                </c:pt>
              </c:strCache>
            </c:strRef>
          </c:tx>
          <c:spPr>
            <a:ln w="28575" cap="rnd">
              <a:solidFill>
                <a:schemeClr val="tx2">
                  <a:lumMod val="65000"/>
                  <a:lumOff val="35000"/>
                </a:schemeClr>
              </a:solidFill>
              <a:round/>
            </a:ln>
            <a:effectLst/>
          </c:spPr>
          <c:marker>
            <c:symbol val="none"/>
          </c:marker>
          <c:cat>
            <c:numRef>
              <c:f>Sheet1!$A$3:$A$53</c:f>
              <c:numCache>
                <c:formatCode>General</c:formatCode>
                <c:ptCount val="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numCache>
            </c:numRef>
          </c:cat>
          <c:val>
            <c:numRef>
              <c:f>Sheet1!$C$3:$C$53</c:f>
              <c:numCache>
                <c:formatCode>General</c:formatCode>
                <c:ptCount val="51"/>
                <c:pt idx="1">
                  <c:v>5</c:v>
                </c:pt>
                <c:pt idx="2">
                  <c:v>4</c:v>
                </c:pt>
                <c:pt idx="3">
                  <c:v>9</c:v>
                </c:pt>
                <c:pt idx="4">
                  <c:v>16</c:v>
                </c:pt>
                <c:pt idx="5">
                  <c:v>25</c:v>
                </c:pt>
                <c:pt idx="6">
                  <c:v>36</c:v>
                </c:pt>
                <c:pt idx="7">
                  <c:v>49</c:v>
                </c:pt>
                <c:pt idx="8">
                  <c:v>64</c:v>
                </c:pt>
                <c:pt idx="9">
                  <c:v>81</c:v>
                </c:pt>
                <c:pt idx="10">
                  <c:v>100</c:v>
                </c:pt>
                <c:pt idx="11">
                  <c:v>121</c:v>
                </c:pt>
                <c:pt idx="12">
                  <c:v>144</c:v>
                </c:pt>
                <c:pt idx="13">
                  <c:v>169</c:v>
                </c:pt>
                <c:pt idx="14">
                  <c:v>196</c:v>
                </c:pt>
                <c:pt idx="15">
                  <c:v>225</c:v>
                </c:pt>
                <c:pt idx="16">
                  <c:v>256</c:v>
                </c:pt>
                <c:pt idx="17">
                  <c:v>289</c:v>
                </c:pt>
                <c:pt idx="18">
                  <c:v>324</c:v>
                </c:pt>
                <c:pt idx="19">
                  <c:v>361</c:v>
                </c:pt>
                <c:pt idx="20">
                  <c:v>400</c:v>
                </c:pt>
                <c:pt idx="21">
                  <c:v>441</c:v>
                </c:pt>
                <c:pt idx="22">
                  <c:v>484</c:v>
                </c:pt>
                <c:pt idx="23">
                  <c:v>529</c:v>
                </c:pt>
                <c:pt idx="24">
                  <c:v>576</c:v>
                </c:pt>
                <c:pt idx="25">
                  <c:v>625</c:v>
                </c:pt>
                <c:pt idx="26">
                  <c:v>676</c:v>
                </c:pt>
                <c:pt idx="27">
                  <c:v>729</c:v>
                </c:pt>
                <c:pt idx="28">
                  <c:v>784</c:v>
                </c:pt>
                <c:pt idx="29">
                  <c:v>841</c:v>
                </c:pt>
                <c:pt idx="30">
                  <c:v>900</c:v>
                </c:pt>
                <c:pt idx="31">
                  <c:v>961</c:v>
                </c:pt>
                <c:pt idx="32">
                  <c:v>1024</c:v>
                </c:pt>
                <c:pt idx="33">
                  <c:v>1089</c:v>
                </c:pt>
                <c:pt idx="34">
                  <c:v>1156</c:v>
                </c:pt>
                <c:pt idx="35">
                  <c:v>1225</c:v>
                </c:pt>
                <c:pt idx="36">
                  <c:v>1296</c:v>
                </c:pt>
                <c:pt idx="37">
                  <c:v>1369</c:v>
                </c:pt>
                <c:pt idx="38">
                  <c:v>1444</c:v>
                </c:pt>
                <c:pt idx="39">
                  <c:v>1521</c:v>
                </c:pt>
                <c:pt idx="40">
                  <c:v>1600</c:v>
                </c:pt>
                <c:pt idx="41">
                  <c:v>1681</c:v>
                </c:pt>
                <c:pt idx="42">
                  <c:v>1764</c:v>
                </c:pt>
                <c:pt idx="43">
                  <c:v>1849</c:v>
                </c:pt>
                <c:pt idx="44">
                  <c:v>1936</c:v>
                </c:pt>
                <c:pt idx="45">
                  <c:v>2025</c:v>
                </c:pt>
                <c:pt idx="46">
                  <c:v>2116</c:v>
                </c:pt>
                <c:pt idx="47">
                  <c:v>2209</c:v>
                </c:pt>
                <c:pt idx="48">
                  <c:v>2304</c:v>
                </c:pt>
                <c:pt idx="49">
                  <c:v>2401</c:v>
                </c:pt>
                <c:pt idx="50">
                  <c:v>2500</c:v>
                </c:pt>
              </c:numCache>
            </c:numRef>
          </c:val>
          <c:smooth val="0"/>
          <c:extLst xmlns:c16r2="http://schemas.microsoft.com/office/drawing/2015/06/chart">
            <c:ext xmlns:c16="http://schemas.microsoft.com/office/drawing/2014/chart" uri="{C3380CC4-5D6E-409C-BE32-E72D297353CC}">
              <c16:uniqueId val="{00000000-4B68-4E2C-B2A3-EBB648DEE717}"/>
            </c:ext>
          </c:extLst>
        </c:ser>
        <c:ser>
          <c:idx val="3"/>
          <c:order val="1"/>
          <c:tx>
            <c:strRef>
              <c:f>Sheet1!$D$2</c:f>
              <c:strCache>
                <c:ptCount val="1"/>
                <c:pt idx="0">
                  <c:v>Tapered resistance</c:v>
                </c:pt>
              </c:strCache>
            </c:strRef>
          </c:tx>
          <c:spPr>
            <a:ln w="28575" cap="rnd">
              <a:solidFill>
                <a:schemeClr val="accent6">
                  <a:lumMod val="75000"/>
                </a:schemeClr>
              </a:solidFill>
              <a:prstDash val="dash"/>
              <a:round/>
            </a:ln>
            <a:effectLst/>
          </c:spPr>
          <c:marker>
            <c:symbol val="none"/>
          </c:marker>
          <c:cat>
            <c:numRef>
              <c:f>Sheet1!$A$3:$A$53</c:f>
              <c:numCache>
                <c:formatCode>General</c:formatCode>
                <c:ptCount val="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numCache>
            </c:numRef>
          </c:cat>
          <c:val>
            <c:numRef>
              <c:f>Sheet1!$D$3:$D$53</c:f>
              <c:numCache>
                <c:formatCode>General</c:formatCode>
                <c:ptCount val="51"/>
                <c:pt idx="25">
                  <c:v>620.1</c:v>
                </c:pt>
                <c:pt idx="26">
                  <c:v>666</c:v>
                </c:pt>
                <c:pt idx="27">
                  <c:v>713.7</c:v>
                </c:pt>
                <c:pt idx="28">
                  <c:v>763.2</c:v>
                </c:pt>
                <c:pt idx="29">
                  <c:v>808.80000000000007</c:v>
                </c:pt>
                <c:pt idx="30">
                  <c:v>856.00000000000011</c:v>
                </c:pt>
                <c:pt idx="31">
                  <c:v>898.70000000000016</c:v>
                </c:pt>
                <c:pt idx="32">
                  <c:v>942.80000000000018</c:v>
                </c:pt>
                <c:pt idx="33">
                  <c:v>981.80000000000018</c:v>
                </c:pt>
                <c:pt idx="34">
                  <c:v>1022.0000000000002</c:v>
                </c:pt>
                <c:pt idx="35">
                  <c:v>1063.4000000000003</c:v>
                </c:pt>
                <c:pt idx="36">
                  <c:v>1098.9000000000003</c:v>
                </c:pt>
                <c:pt idx="37">
                  <c:v>1135.4000000000003</c:v>
                </c:pt>
                <c:pt idx="38">
                  <c:v>1165.4000000000003</c:v>
                </c:pt>
                <c:pt idx="39">
                  <c:v>1188.5000000000002</c:v>
                </c:pt>
                <c:pt idx="40">
                  <c:v>1212.2000000000003</c:v>
                </c:pt>
                <c:pt idx="41">
                  <c:v>1236.5000000000002</c:v>
                </c:pt>
                <c:pt idx="42">
                  <c:v>1261.4000000000003</c:v>
                </c:pt>
                <c:pt idx="43">
                  <c:v>1278.4000000000003</c:v>
                </c:pt>
                <c:pt idx="44">
                  <c:v>1295.8000000000004</c:v>
                </c:pt>
                <c:pt idx="45">
                  <c:v>1313.6000000000004</c:v>
                </c:pt>
                <c:pt idx="46">
                  <c:v>1331.8000000000004</c:v>
                </c:pt>
                <c:pt idx="47">
                  <c:v>1341.1000000000004</c:v>
                </c:pt>
                <c:pt idx="48">
                  <c:v>1350.6000000000004</c:v>
                </c:pt>
                <c:pt idx="49">
                  <c:v>1360.3000000000004</c:v>
                </c:pt>
                <c:pt idx="50">
                  <c:v>1370.2000000000005</c:v>
                </c:pt>
              </c:numCache>
            </c:numRef>
          </c:val>
          <c:smooth val="0"/>
          <c:extLst xmlns:c16r2="http://schemas.microsoft.com/office/drawing/2015/06/chart">
            <c:ext xmlns:c16="http://schemas.microsoft.com/office/drawing/2014/chart" uri="{C3380CC4-5D6E-409C-BE32-E72D297353CC}">
              <c16:uniqueId val="{00000001-4B68-4E2C-B2A3-EBB648DEE717}"/>
            </c:ext>
          </c:extLst>
        </c:ser>
        <c:ser>
          <c:idx val="4"/>
          <c:order val="2"/>
          <c:tx>
            <c:strRef>
              <c:f>Sheet1!$E$2</c:f>
              <c:strCache>
                <c:ptCount val="1"/>
                <c:pt idx="0">
                  <c:v>Decreasing resistance</c:v>
                </c:pt>
              </c:strCache>
            </c:strRef>
          </c:tx>
          <c:spPr>
            <a:ln w="28575" cap="rnd">
              <a:solidFill>
                <a:srgbClr val="C81E45"/>
              </a:solidFill>
              <a:prstDash val="dash"/>
              <a:round/>
            </a:ln>
            <a:effectLst/>
          </c:spPr>
          <c:marker>
            <c:symbol val="none"/>
          </c:marker>
          <c:cat>
            <c:numRef>
              <c:f>Sheet1!$A$3:$A$53</c:f>
              <c:numCache>
                <c:formatCode>General</c:formatCode>
                <c:ptCount val="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numCache>
            </c:numRef>
          </c:cat>
          <c:val>
            <c:numRef>
              <c:f>Sheet1!$E$3:$E$53</c:f>
              <c:numCache>
                <c:formatCode>General</c:formatCode>
                <c:ptCount val="51"/>
                <c:pt idx="25">
                  <c:v>620.1</c:v>
                </c:pt>
                <c:pt idx="26">
                  <c:v>666</c:v>
                </c:pt>
                <c:pt idx="27">
                  <c:v>708.4</c:v>
                </c:pt>
                <c:pt idx="28">
                  <c:v>746.9</c:v>
                </c:pt>
                <c:pt idx="29">
                  <c:v>781.1</c:v>
                </c:pt>
                <c:pt idx="30">
                  <c:v>810.6</c:v>
                </c:pt>
                <c:pt idx="31">
                  <c:v>835</c:v>
                </c:pt>
                <c:pt idx="32">
                  <c:v>853.9</c:v>
                </c:pt>
                <c:pt idx="33">
                  <c:v>866.9</c:v>
                </c:pt>
                <c:pt idx="34">
                  <c:v>873.6</c:v>
                </c:pt>
                <c:pt idx="35">
                  <c:v>873.6</c:v>
                </c:pt>
                <c:pt idx="36">
                  <c:v>866.5</c:v>
                </c:pt>
                <c:pt idx="37">
                  <c:v>851.9</c:v>
                </c:pt>
                <c:pt idx="38">
                  <c:v>829.4</c:v>
                </c:pt>
                <c:pt idx="39">
                  <c:v>798.6</c:v>
                </c:pt>
                <c:pt idx="40">
                  <c:v>759.1</c:v>
                </c:pt>
                <c:pt idx="41">
                  <c:v>710.5</c:v>
                </c:pt>
                <c:pt idx="42">
                  <c:v>652.4</c:v>
                </c:pt>
                <c:pt idx="43">
                  <c:v>584.4</c:v>
                </c:pt>
                <c:pt idx="44">
                  <c:v>514.79999999999995</c:v>
                </c:pt>
                <c:pt idx="45">
                  <c:v>443.59999999999997</c:v>
                </c:pt>
                <c:pt idx="46">
                  <c:v>370.79999999999995</c:v>
                </c:pt>
                <c:pt idx="47">
                  <c:v>296.39999999999998</c:v>
                </c:pt>
                <c:pt idx="48">
                  <c:v>220.39999999999998</c:v>
                </c:pt>
                <c:pt idx="49">
                  <c:v>142.79999999999995</c:v>
                </c:pt>
                <c:pt idx="50">
                  <c:v>63.599999999999952</c:v>
                </c:pt>
              </c:numCache>
            </c:numRef>
          </c:val>
          <c:smooth val="0"/>
          <c:extLst xmlns:c16r2="http://schemas.microsoft.com/office/drawing/2015/06/chart">
            <c:ext xmlns:c16="http://schemas.microsoft.com/office/drawing/2014/chart" uri="{C3380CC4-5D6E-409C-BE32-E72D297353CC}">
              <c16:uniqueId val="{00000002-4B68-4E2C-B2A3-EBB648DEE717}"/>
            </c:ext>
          </c:extLst>
        </c:ser>
        <c:dLbls>
          <c:showLegendKey val="0"/>
          <c:showVal val="0"/>
          <c:showCatName val="0"/>
          <c:showSerName val="0"/>
          <c:showPercent val="0"/>
          <c:showBubbleSize val="0"/>
        </c:dLbls>
        <c:smooth val="0"/>
        <c:axId val="323927848"/>
        <c:axId val="323934120"/>
      </c:lineChart>
      <c:catAx>
        <c:axId val="323927848"/>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23934120"/>
        <c:crossesAt val="-1000"/>
        <c:auto val="1"/>
        <c:lblAlgn val="ctr"/>
        <c:lblOffset val="100"/>
        <c:noMultiLvlLbl val="0"/>
      </c:catAx>
      <c:valAx>
        <c:axId val="323934120"/>
        <c:scaling>
          <c:orientation val="minMax"/>
          <c:min val="-500"/>
        </c:scaling>
        <c:delete val="0"/>
        <c:axPos val="l"/>
        <c:numFmt formatCode="General"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23927848"/>
        <c:crossesAt val="1"/>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7CEC8F-4E3C-45FE-9DD6-6BCE22EA678C}" type="doc">
      <dgm:prSet loTypeId="urn:microsoft.com/office/officeart/2005/8/layout/bProcess3" loCatId="process" qsTypeId="urn:microsoft.com/office/officeart/2005/8/quickstyle/simple1" qsCatId="simple" csTypeId="urn:microsoft.com/office/officeart/2005/8/colors/colorful2" csCatId="colorful" phldr="1"/>
      <dgm:spPr/>
      <dgm:t>
        <a:bodyPr/>
        <a:lstStyle/>
        <a:p>
          <a:endParaRPr lang="en-GB"/>
        </a:p>
      </dgm:t>
    </dgm:pt>
    <dgm:pt modelId="{4E9CFE44-00B6-4380-B485-11F302C2FC6B}">
      <dgm:prSet phldrT="[Text]" custT="1"/>
      <dgm:spPr/>
      <dgm:t>
        <a:bodyPr/>
        <a:lstStyle/>
        <a:p>
          <a:r>
            <a:rPr lang="en-GB" sz="1800" b="1" dirty="0"/>
            <a:t>INTRODUCTION</a:t>
          </a:r>
        </a:p>
      </dgm:t>
    </dgm:pt>
    <dgm:pt modelId="{E2A986A3-009B-48C0-AE45-F00EEC98E2CC}" type="parTrans" cxnId="{8DAD9545-5809-4BB9-98D8-37C3A5F1367A}">
      <dgm:prSet/>
      <dgm:spPr/>
      <dgm:t>
        <a:bodyPr/>
        <a:lstStyle/>
        <a:p>
          <a:endParaRPr lang="en-GB" sz="1800"/>
        </a:p>
      </dgm:t>
    </dgm:pt>
    <dgm:pt modelId="{25407608-E0E3-4A32-8908-1A542EACD66F}" type="sibTrans" cxnId="{8DAD9545-5809-4BB9-98D8-37C3A5F1367A}">
      <dgm:prSet custT="1"/>
      <dgm:spPr>
        <a:ln w="28575">
          <a:solidFill>
            <a:schemeClr val="accent1"/>
          </a:solidFill>
          <a:headEnd type="none" w="med" len="med"/>
          <a:tailEnd type="triangle" w="med" len="med"/>
        </a:ln>
      </dgm:spPr>
      <dgm:t>
        <a:bodyPr/>
        <a:lstStyle/>
        <a:p>
          <a:endParaRPr lang="en-GB" sz="1800" dirty="0"/>
        </a:p>
      </dgm:t>
    </dgm:pt>
    <dgm:pt modelId="{31326ADE-F862-4D27-A7ED-E8F944D6AD54}">
      <dgm:prSet phldrT="[Text]" custT="1"/>
      <dgm:spPr>
        <a:solidFill>
          <a:schemeClr val="accent2"/>
        </a:solidFill>
      </dgm:spPr>
      <dgm:t>
        <a:bodyPr/>
        <a:lstStyle/>
        <a:p>
          <a:r>
            <a:rPr lang="en-GB" sz="1800" b="1" dirty="0"/>
            <a:t>MEDICAL OVERVIEW</a:t>
          </a:r>
        </a:p>
      </dgm:t>
    </dgm:pt>
    <dgm:pt modelId="{BC42DBD5-00A6-4319-BF32-110D47ACF7E7}" type="parTrans" cxnId="{9959F179-90A3-4861-9B0E-CBB05E656FC5}">
      <dgm:prSet/>
      <dgm:spPr/>
      <dgm:t>
        <a:bodyPr/>
        <a:lstStyle/>
        <a:p>
          <a:endParaRPr lang="en-GB" sz="1800"/>
        </a:p>
      </dgm:t>
    </dgm:pt>
    <dgm:pt modelId="{75C90E8F-B035-40FD-9FFD-53113F1B9BCD}" type="sibTrans" cxnId="{9959F179-90A3-4861-9B0E-CBB05E656FC5}">
      <dgm:prSet custT="1"/>
      <dgm:spPr>
        <a:ln w="28575">
          <a:solidFill>
            <a:schemeClr val="accent1"/>
          </a:solidFill>
          <a:headEnd type="none" w="med" len="med"/>
          <a:tailEnd type="triangle" w="med" len="med"/>
        </a:ln>
      </dgm:spPr>
      <dgm:t>
        <a:bodyPr/>
        <a:lstStyle/>
        <a:p>
          <a:endParaRPr lang="en-GB" sz="1800" dirty="0"/>
        </a:p>
      </dgm:t>
    </dgm:pt>
    <dgm:pt modelId="{439D6F8E-547A-4258-9D43-2799EF030395}">
      <dgm:prSet phldrT="[Text]" custT="1"/>
      <dgm:spPr>
        <a:solidFill>
          <a:schemeClr val="accent2"/>
        </a:solidFill>
      </dgm:spPr>
      <dgm:t>
        <a:bodyPr/>
        <a:lstStyle/>
        <a:p>
          <a:r>
            <a:rPr lang="en-GB" sz="1800" b="1" dirty="0"/>
            <a:t>MODEL STRUCTURE</a:t>
          </a:r>
        </a:p>
      </dgm:t>
    </dgm:pt>
    <dgm:pt modelId="{9D1117F2-F61C-47FB-B9B2-89E501A2008B}" type="parTrans" cxnId="{9A2C6FBC-A572-48D8-B8FA-894881B75C65}">
      <dgm:prSet/>
      <dgm:spPr/>
      <dgm:t>
        <a:bodyPr/>
        <a:lstStyle/>
        <a:p>
          <a:endParaRPr lang="en-GB" sz="1800"/>
        </a:p>
      </dgm:t>
    </dgm:pt>
    <dgm:pt modelId="{5A5F2BCD-BC0B-40ED-9770-90526BC4B6AD}" type="sibTrans" cxnId="{9A2C6FBC-A572-48D8-B8FA-894881B75C65}">
      <dgm:prSet custT="1"/>
      <dgm:spPr>
        <a:ln w="28575">
          <a:solidFill>
            <a:schemeClr val="accent1"/>
          </a:solidFill>
          <a:headEnd type="none" w="med" len="med"/>
          <a:tailEnd type="triangle" w="med" len="med"/>
        </a:ln>
      </dgm:spPr>
      <dgm:t>
        <a:bodyPr/>
        <a:lstStyle/>
        <a:p>
          <a:endParaRPr lang="en-GB" sz="1800"/>
        </a:p>
      </dgm:t>
    </dgm:pt>
    <dgm:pt modelId="{306E8226-6AA3-41B6-B24E-0973E24802B8}">
      <dgm:prSet phldrT="[Text]" custT="1"/>
      <dgm:spPr>
        <a:solidFill>
          <a:schemeClr val="accent2"/>
        </a:solidFill>
      </dgm:spPr>
      <dgm:t>
        <a:bodyPr/>
        <a:lstStyle/>
        <a:p>
          <a:r>
            <a:rPr lang="en-GB" sz="1800" b="1" dirty="0"/>
            <a:t>PARAMETERISATION</a:t>
          </a:r>
        </a:p>
      </dgm:t>
    </dgm:pt>
    <dgm:pt modelId="{4A15B1CD-5455-4039-98AE-4D27A7A81075}" type="parTrans" cxnId="{B499048A-F93F-4753-9010-E82E190C1C0F}">
      <dgm:prSet/>
      <dgm:spPr/>
      <dgm:t>
        <a:bodyPr/>
        <a:lstStyle/>
        <a:p>
          <a:endParaRPr lang="en-GB" sz="1800"/>
        </a:p>
      </dgm:t>
    </dgm:pt>
    <dgm:pt modelId="{B6ED15A3-BDA3-4DA9-984C-4AEFCE912B16}" type="sibTrans" cxnId="{B499048A-F93F-4753-9010-E82E190C1C0F}">
      <dgm:prSet custT="1"/>
      <dgm:spPr>
        <a:ln w="28575">
          <a:solidFill>
            <a:schemeClr val="accent1"/>
          </a:solidFill>
          <a:headEnd type="none" w="med" len="med"/>
          <a:tailEnd type="triangle" w="med" len="med"/>
        </a:ln>
      </dgm:spPr>
      <dgm:t>
        <a:bodyPr/>
        <a:lstStyle/>
        <a:p>
          <a:endParaRPr lang="en-GB" sz="1800"/>
        </a:p>
      </dgm:t>
    </dgm:pt>
    <dgm:pt modelId="{7B60F707-6470-486B-8B2C-C49BF5DE9DFB}">
      <dgm:prSet phldrT="[Text]" custT="1"/>
      <dgm:spPr>
        <a:solidFill>
          <a:schemeClr val="accent1"/>
        </a:solidFill>
      </dgm:spPr>
      <dgm:t>
        <a:bodyPr/>
        <a:lstStyle/>
        <a:p>
          <a:r>
            <a:rPr lang="en-GB" sz="1800" b="1" dirty="0">
              <a:solidFill>
                <a:schemeClr val="accent2"/>
              </a:solidFill>
            </a:rPr>
            <a:t>‘RESULTS’ AND NEXT STEPS</a:t>
          </a:r>
        </a:p>
      </dgm:t>
    </dgm:pt>
    <dgm:pt modelId="{18A02126-FAEC-43C5-B071-17396AFC89BD}" type="parTrans" cxnId="{99C09E47-561E-4546-8A80-649DB0556520}">
      <dgm:prSet/>
      <dgm:spPr/>
      <dgm:t>
        <a:bodyPr/>
        <a:lstStyle/>
        <a:p>
          <a:endParaRPr lang="en-GB" sz="1800"/>
        </a:p>
      </dgm:t>
    </dgm:pt>
    <dgm:pt modelId="{B8E781C3-0EEC-427D-9F76-1A4F2533D87B}" type="sibTrans" cxnId="{99C09E47-561E-4546-8A80-649DB0556520}">
      <dgm:prSet/>
      <dgm:spPr/>
      <dgm:t>
        <a:bodyPr/>
        <a:lstStyle/>
        <a:p>
          <a:endParaRPr lang="en-GB" sz="1800"/>
        </a:p>
      </dgm:t>
    </dgm:pt>
    <dgm:pt modelId="{9AD21BCD-AC66-4D29-84ED-6410D7FC8892}" type="pres">
      <dgm:prSet presAssocID="{4C7CEC8F-4E3C-45FE-9DD6-6BCE22EA678C}" presName="Name0" presStyleCnt="0">
        <dgm:presLayoutVars>
          <dgm:dir/>
          <dgm:resizeHandles val="exact"/>
        </dgm:presLayoutVars>
      </dgm:prSet>
      <dgm:spPr/>
      <dgm:t>
        <a:bodyPr/>
        <a:lstStyle/>
        <a:p>
          <a:endParaRPr lang="en-GB"/>
        </a:p>
      </dgm:t>
    </dgm:pt>
    <dgm:pt modelId="{4C5D110B-A4CE-46AD-B86A-CA1E95B2FF1C}" type="pres">
      <dgm:prSet presAssocID="{4E9CFE44-00B6-4380-B485-11F302C2FC6B}" presName="node" presStyleLbl="node1" presStyleIdx="0" presStyleCnt="5">
        <dgm:presLayoutVars>
          <dgm:bulletEnabled val="1"/>
        </dgm:presLayoutVars>
      </dgm:prSet>
      <dgm:spPr/>
      <dgm:t>
        <a:bodyPr/>
        <a:lstStyle/>
        <a:p>
          <a:endParaRPr lang="en-GB"/>
        </a:p>
      </dgm:t>
    </dgm:pt>
    <dgm:pt modelId="{D455E494-8D6F-45F3-94B0-941C7CD3DA8B}" type="pres">
      <dgm:prSet presAssocID="{25407608-E0E3-4A32-8908-1A542EACD66F}" presName="sibTrans" presStyleLbl="sibTrans1D1" presStyleIdx="0" presStyleCnt="4"/>
      <dgm:spPr/>
      <dgm:t>
        <a:bodyPr/>
        <a:lstStyle/>
        <a:p>
          <a:endParaRPr lang="en-GB"/>
        </a:p>
      </dgm:t>
    </dgm:pt>
    <dgm:pt modelId="{7CF00EB3-50D7-4DB3-BCB4-ACA360DF8402}" type="pres">
      <dgm:prSet presAssocID="{25407608-E0E3-4A32-8908-1A542EACD66F}" presName="connectorText" presStyleLbl="sibTrans1D1" presStyleIdx="0" presStyleCnt="4"/>
      <dgm:spPr/>
      <dgm:t>
        <a:bodyPr/>
        <a:lstStyle/>
        <a:p>
          <a:endParaRPr lang="en-GB"/>
        </a:p>
      </dgm:t>
    </dgm:pt>
    <dgm:pt modelId="{4351B200-CAC1-4C0F-8DE9-FF814DDA4602}" type="pres">
      <dgm:prSet presAssocID="{31326ADE-F862-4D27-A7ED-E8F944D6AD54}" presName="node" presStyleLbl="node1" presStyleIdx="1" presStyleCnt="5">
        <dgm:presLayoutVars>
          <dgm:bulletEnabled val="1"/>
        </dgm:presLayoutVars>
      </dgm:prSet>
      <dgm:spPr/>
      <dgm:t>
        <a:bodyPr/>
        <a:lstStyle/>
        <a:p>
          <a:endParaRPr lang="en-GB"/>
        </a:p>
      </dgm:t>
    </dgm:pt>
    <dgm:pt modelId="{778D924B-D889-4F9F-A7AC-6A95FB786631}" type="pres">
      <dgm:prSet presAssocID="{75C90E8F-B035-40FD-9FFD-53113F1B9BCD}" presName="sibTrans" presStyleLbl="sibTrans1D1" presStyleIdx="1" presStyleCnt="4"/>
      <dgm:spPr/>
      <dgm:t>
        <a:bodyPr/>
        <a:lstStyle/>
        <a:p>
          <a:endParaRPr lang="en-GB"/>
        </a:p>
      </dgm:t>
    </dgm:pt>
    <dgm:pt modelId="{30C6FECA-D1C4-4775-B64A-30CEC5BFF40C}" type="pres">
      <dgm:prSet presAssocID="{75C90E8F-B035-40FD-9FFD-53113F1B9BCD}" presName="connectorText" presStyleLbl="sibTrans1D1" presStyleIdx="1" presStyleCnt="4"/>
      <dgm:spPr/>
      <dgm:t>
        <a:bodyPr/>
        <a:lstStyle/>
        <a:p>
          <a:endParaRPr lang="en-GB"/>
        </a:p>
      </dgm:t>
    </dgm:pt>
    <dgm:pt modelId="{02B53F25-A3DB-45D4-B788-79369B2F62CD}" type="pres">
      <dgm:prSet presAssocID="{439D6F8E-547A-4258-9D43-2799EF030395}" presName="node" presStyleLbl="node1" presStyleIdx="2" presStyleCnt="5">
        <dgm:presLayoutVars>
          <dgm:bulletEnabled val="1"/>
        </dgm:presLayoutVars>
      </dgm:prSet>
      <dgm:spPr/>
      <dgm:t>
        <a:bodyPr/>
        <a:lstStyle/>
        <a:p>
          <a:endParaRPr lang="en-GB"/>
        </a:p>
      </dgm:t>
    </dgm:pt>
    <dgm:pt modelId="{593C6E53-555A-478F-A2E2-E624CD8208EC}" type="pres">
      <dgm:prSet presAssocID="{5A5F2BCD-BC0B-40ED-9770-90526BC4B6AD}" presName="sibTrans" presStyleLbl="sibTrans1D1" presStyleIdx="2" presStyleCnt="4"/>
      <dgm:spPr/>
      <dgm:t>
        <a:bodyPr/>
        <a:lstStyle/>
        <a:p>
          <a:endParaRPr lang="en-GB"/>
        </a:p>
      </dgm:t>
    </dgm:pt>
    <dgm:pt modelId="{7211A8C3-763E-444D-910D-449F0D1E2708}" type="pres">
      <dgm:prSet presAssocID="{5A5F2BCD-BC0B-40ED-9770-90526BC4B6AD}" presName="connectorText" presStyleLbl="sibTrans1D1" presStyleIdx="2" presStyleCnt="4"/>
      <dgm:spPr/>
      <dgm:t>
        <a:bodyPr/>
        <a:lstStyle/>
        <a:p>
          <a:endParaRPr lang="en-GB"/>
        </a:p>
      </dgm:t>
    </dgm:pt>
    <dgm:pt modelId="{F8F59FB6-1BCB-4B54-B405-A3D85A931F14}" type="pres">
      <dgm:prSet presAssocID="{306E8226-6AA3-41B6-B24E-0973E24802B8}" presName="node" presStyleLbl="node1" presStyleIdx="3" presStyleCnt="5" custScaleX="127273">
        <dgm:presLayoutVars>
          <dgm:bulletEnabled val="1"/>
        </dgm:presLayoutVars>
      </dgm:prSet>
      <dgm:spPr/>
      <dgm:t>
        <a:bodyPr/>
        <a:lstStyle/>
        <a:p>
          <a:endParaRPr lang="en-GB"/>
        </a:p>
      </dgm:t>
    </dgm:pt>
    <dgm:pt modelId="{8A4B4FBD-A76E-4E44-98D8-34EAD1DC9370}" type="pres">
      <dgm:prSet presAssocID="{B6ED15A3-BDA3-4DA9-984C-4AEFCE912B16}" presName="sibTrans" presStyleLbl="sibTrans1D1" presStyleIdx="3" presStyleCnt="4"/>
      <dgm:spPr/>
      <dgm:t>
        <a:bodyPr/>
        <a:lstStyle/>
        <a:p>
          <a:endParaRPr lang="en-GB"/>
        </a:p>
      </dgm:t>
    </dgm:pt>
    <dgm:pt modelId="{7446863B-DEBC-40F0-82E8-16F972DDB0BD}" type="pres">
      <dgm:prSet presAssocID="{B6ED15A3-BDA3-4DA9-984C-4AEFCE912B16}" presName="connectorText" presStyleLbl="sibTrans1D1" presStyleIdx="3" presStyleCnt="4"/>
      <dgm:spPr/>
      <dgm:t>
        <a:bodyPr/>
        <a:lstStyle/>
        <a:p>
          <a:endParaRPr lang="en-GB"/>
        </a:p>
      </dgm:t>
    </dgm:pt>
    <dgm:pt modelId="{1C215BC1-C986-4557-B433-2A29B8B476FB}" type="pres">
      <dgm:prSet presAssocID="{7B60F707-6470-486B-8B2C-C49BF5DE9DFB}" presName="node" presStyleLbl="node1" presStyleIdx="4" presStyleCnt="5" custLinFactNeighborX="49602">
        <dgm:presLayoutVars>
          <dgm:bulletEnabled val="1"/>
        </dgm:presLayoutVars>
      </dgm:prSet>
      <dgm:spPr/>
      <dgm:t>
        <a:bodyPr/>
        <a:lstStyle/>
        <a:p>
          <a:endParaRPr lang="en-GB"/>
        </a:p>
      </dgm:t>
    </dgm:pt>
  </dgm:ptLst>
  <dgm:cxnLst>
    <dgm:cxn modelId="{47A28715-3C38-4B99-A969-2F7695600F70}" type="presOf" srcId="{75C90E8F-B035-40FD-9FFD-53113F1B9BCD}" destId="{778D924B-D889-4F9F-A7AC-6A95FB786631}" srcOrd="0" destOrd="0" presId="urn:microsoft.com/office/officeart/2005/8/layout/bProcess3"/>
    <dgm:cxn modelId="{426AE5B7-8D69-4247-B244-D40682C8B818}" type="presOf" srcId="{5A5F2BCD-BC0B-40ED-9770-90526BC4B6AD}" destId="{7211A8C3-763E-444D-910D-449F0D1E2708}" srcOrd="1" destOrd="0" presId="urn:microsoft.com/office/officeart/2005/8/layout/bProcess3"/>
    <dgm:cxn modelId="{916E1225-BC54-464F-A1DB-514E36E85125}" type="presOf" srcId="{31326ADE-F862-4D27-A7ED-E8F944D6AD54}" destId="{4351B200-CAC1-4C0F-8DE9-FF814DDA4602}" srcOrd="0" destOrd="0" presId="urn:microsoft.com/office/officeart/2005/8/layout/bProcess3"/>
    <dgm:cxn modelId="{375CE16B-62F2-4BC3-80E7-EF9B982C5BA9}" type="presOf" srcId="{B6ED15A3-BDA3-4DA9-984C-4AEFCE912B16}" destId="{7446863B-DEBC-40F0-82E8-16F972DDB0BD}" srcOrd="1" destOrd="0" presId="urn:microsoft.com/office/officeart/2005/8/layout/bProcess3"/>
    <dgm:cxn modelId="{9F837A14-93DC-4366-B3B0-18B99ADBAE36}" type="presOf" srcId="{B6ED15A3-BDA3-4DA9-984C-4AEFCE912B16}" destId="{8A4B4FBD-A76E-4E44-98D8-34EAD1DC9370}" srcOrd="0" destOrd="0" presId="urn:microsoft.com/office/officeart/2005/8/layout/bProcess3"/>
    <dgm:cxn modelId="{9959F179-90A3-4861-9B0E-CBB05E656FC5}" srcId="{4C7CEC8F-4E3C-45FE-9DD6-6BCE22EA678C}" destId="{31326ADE-F862-4D27-A7ED-E8F944D6AD54}" srcOrd="1" destOrd="0" parTransId="{BC42DBD5-00A6-4319-BF32-110D47ACF7E7}" sibTransId="{75C90E8F-B035-40FD-9FFD-53113F1B9BCD}"/>
    <dgm:cxn modelId="{1CC593DD-8C7F-4022-84FD-0C9FFCED6C32}" type="presOf" srcId="{306E8226-6AA3-41B6-B24E-0973E24802B8}" destId="{F8F59FB6-1BCB-4B54-B405-A3D85A931F14}" srcOrd="0" destOrd="0" presId="urn:microsoft.com/office/officeart/2005/8/layout/bProcess3"/>
    <dgm:cxn modelId="{B0E499DB-D469-43F1-AD8E-8131CB10C9D9}" type="presOf" srcId="{25407608-E0E3-4A32-8908-1A542EACD66F}" destId="{D455E494-8D6F-45F3-94B0-941C7CD3DA8B}" srcOrd="0" destOrd="0" presId="urn:microsoft.com/office/officeart/2005/8/layout/bProcess3"/>
    <dgm:cxn modelId="{CD59B9AB-128D-4BA8-8CF8-0169D1727E83}" type="presOf" srcId="{439D6F8E-547A-4258-9D43-2799EF030395}" destId="{02B53F25-A3DB-45D4-B788-79369B2F62CD}" srcOrd="0" destOrd="0" presId="urn:microsoft.com/office/officeart/2005/8/layout/bProcess3"/>
    <dgm:cxn modelId="{8DAD9545-5809-4BB9-98D8-37C3A5F1367A}" srcId="{4C7CEC8F-4E3C-45FE-9DD6-6BCE22EA678C}" destId="{4E9CFE44-00B6-4380-B485-11F302C2FC6B}" srcOrd="0" destOrd="0" parTransId="{E2A986A3-009B-48C0-AE45-F00EEC98E2CC}" sibTransId="{25407608-E0E3-4A32-8908-1A542EACD66F}"/>
    <dgm:cxn modelId="{62893FAB-FB7C-4018-92D0-31CCAC830C62}" type="presOf" srcId="{75C90E8F-B035-40FD-9FFD-53113F1B9BCD}" destId="{30C6FECA-D1C4-4775-B64A-30CEC5BFF40C}" srcOrd="1" destOrd="0" presId="urn:microsoft.com/office/officeart/2005/8/layout/bProcess3"/>
    <dgm:cxn modelId="{0B74EACB-A615-43D2-8665-DF33A76DB7EB}" type="presOf" srcId="{5A5F2BCD-BC0B-40ED-9770-90526BC4B6AD}" destId="{593C6E53-555A-478F-A2E2-E624CD8208EC}" srcOrd="0" destOrd="0" presId="urn:microsoft.com/office/officeart/2005/8/layout/bProcess3"/>
    <dgm:cxn modelId="{72E54AAB-95AD-4EFA-8F1C-C98135EC96DD}" type="presOf" srcId="{25407608-E0E3-4A32-8908-1A542EACD66F}" destId="{7CF00EB3-50D7-4DB3-BCB4-ACA360DF8402}" srcOrd="1" destOrd="0" presId="urn:microsoft.com/office/officeart/2005/8/layout/bProcess3"/>
    <dgm:cxn modelId="{9A2C6FBC-A572-48D8-B8FA-894881B75C65}" srcId="{4C7CEC8F-4E3C-45FE-9DD6-6BCE22EA678C}" destId="{439D6F8E-547A-4258-9D43-2799EF030395}" srcOrd="2" destOrd="0" parTransId="{9D1117F2-F61C-47FB-B9B2-89E501A2008B}" sibTransId="{5A5F2BCD-BC0B-40ED-9770-90526BC4B6AD}"/>
    <dgm:cxn modelId="{99C09E47-561E-4546-8A80-649DB0556520}" srcId="{4C7CEC8F-4E3C-45FE-9DD6-6BCE22EA678C}" destId="{7B60F707-6470-486B-8B2C-C49BF5DE9DFB}" srcOrd="4" destOrd="0" parTransId="{18A02126-FAEC-43C5-B071-17396AFC89BD}" sibTransId="{B8E781C3-0EEC-427D-9F76-1A4F2533D87B}"/>
    <dgm:cxn modelId="{2244126E-A8D1-4229-8B12-0AF8434C6FC4}" type="presOf" srcId="{4E9CFE44-00B6-4380-B485-11F302C2FC6B}" destId="{4C5D110B-A4CE-46AD-B86A-CA1E95B2FF1C}" srcOrd="0" destOrd="0" presId="urn:microsoft.com/office/officeart/2005/8/layout/bProcess3"/>
    <dgm:cxn modelId="{B499048A-F93F-4753-9010-E82E190C1C0F}" srcId="{4C7CEC8F-4E3C-45FE-9DD6-6BCE22EA678C}" destId="{306E8226-6AA3-41B6-B24E-0973E24802B8}" srcOrd="3" destOrd="0" parTransId="{4A15B1CD-5455-4039-98AE-4D27A7A81075}" sibTransId="{B6ED15A3-BDA3-4DA9-984C-4AEFCE912B16}"/>
    <dgm:cxn modelId="{AD80D24F-DE35-49A4-A247-DAA0DE72E36B}" type="presOf" srcId="{7B60F707-6470-486B-8B2C-C49BF5DE9DFB}" destId="{1C215BC1-C986-4557-B433-2A29B8B476FB}" srcOrd="0" destOrd="0" presId="urn:microsoft.com/office/officeart/2005/8/layout/bProcess3"/>
    <dgm:cxn modelId="{5FCB0BDF-C651-495F-BCD4-99ABBA71474E}" type="presOf" srcId="{4C7CEC8F-4E3C-45FE-9DD6-6BCE22EA678C}" destId="{9AD21BCD-AC66-4D29-84ED-6410D7FC8892}" srcOrd="0" destOrd="0" presId="urn:microsoft.com/office/officeart/2005/8/layout/bProcess3"/>
    <dgm:cxn modelId="{D4DACB51-C3E5-4FB8-BF6F-F32E50FA7D02}" type="presParOf" srcId="{9AD21BCD-AC66-4D29-84ED-6410D7FC8892}" destId="{4C5D110B-A4CE-46AD-B86A-CA1E95B2FF1C}" srcOrd="0" destOrd="0" presId="urn:microsoft.com/office/officeart/2005/8/layout/bProcess3"/>
    <dgm:cxn modelId="{F5D78C4C-B542-48DE-A80E-47AB3DF2EBB5}" type="presParOf" srcId="{9AD21BCD-AC66-4D29-84ED-6410D7FC8892}" destId="{D455E494-8D6F-45F3-94B0-941C7CD3DA8B}" srcOrd="1" destOrd="0" presId="urn:microsoft.com/office/officeart/2005/8/layout/bProcess3"/>
    <dgm:cxn modelId="{481D890D-0B5F-4CE3-856B-381490C4C42E}" type="presParOf" srcId="{D455E494-8D6F-45F3-94B0-941C7CD3DA8B}" destId="{7CF00EB3-50D7-4DB3-BCB4-ACA360DF8402}" srcOrd="0" destOrd="0" presId="urn:microsoft.com/office/officeart/2005/8/layout/bProcess3"/>
    <dgm:cxn modelId="{4A3C0A1F-732B-4E9A-A9C4-BC087A820A10}" type="presParOf" srcId="{9AD21BCD-AC66-4D29-84ED-6410D7FC8892}" destId="{4351B200-CAC1-4C0F-8DE9-FF814DDA4602}" srcOrd="2" destOrd="0" presId="urn:microsoft.com/office/officeart/2005/8/layout/bProcess3"/>
    <dgm:cxn modelId="{55222DAC-8FBE-4E81-ACF8-84CFAF7FE14E}" type="presParOf" srcId="{9AD21BCD-AC66-4D29-84ED-6410D7FC8892}" destId="{778D924B-D889-4F9F-A7AC-6A95FB786631}" srcOrd="3" destOrd="0" presId="urn:microsoft.com/office/officeart/2005/8/layout/bProcess3"/>
    <dgm:cxn modelId="{9831D7E5-AD03-4B6F-B60C-1161F6D3BF4D}" type="presParOf" srcId="{778D924B-D889-4F9F-A7AC-6A95FB786631}" destId="{30C6FECA-D1C4-4775-B64A-30CEC5BFF40C}" srcOrd="0" destOrd="0" presId="urn:microsoft.com/office/officeart/2005/8/layout/bProcess3"/>
    <dgm:cxn modelId="{934A9B8F-4A0E-4F76-95A5-B39654E79381}" type="presParOf" srcId="{9AD21BCD-AC66-4D29-84ED-6410D7FC8892}" destId="{02B53F25-A3DB-45D4-B788-79369B2F62CD}" srcOrd="4" destOrd="0" presId="urn:microsoft.com/office/officeart/2005/8/layout/bProcess3"/>
    <dgm:cxn modelId="{1CD4A373-F7A4-4501-BB3E-4755653AC88B}" type="presParOf" srcId="{9AD21BCD-AC66-4D29-84ED-6410D7FC8892}" destId="{593C6E53-555A-478F-A2E2-E624CD8208EC}" srcOrd="5" destOrd="0" presId="urn:microsoft.com/office/officeart/2005/8/layout/bProcess3"/>
    <dgm:cxn modelId="{D2BCA35D-A766-41BD-83E4-1F8F9EC63A8C}" type="presParOf" srcId="{593C6E53-555A-478F-A2E2-E624CD8208EC}" destId="{7211A8C3-763E-444D-910D-449F0D1E2708}" srcOrd="0" destOrd="0" presId="urn:microsoft.com/office/officeart/2005/8/layout/bProcess3"/>
    <dgm:cxn modelId="{59F19322-8875-4B00-AA54-F1BFF437B2B5}" type="presParOf" srcId="{9AD21BCD-AC66-4D29-84ED-6410D7FC8892}" destId="{F8F59FB6-1BCB-4B54-B405-A3D85A931F14}" srcOrd="6" destOrd="0" presId="urn:microsoft.com/office/officeart/2005/8/layout/bProcess3"/>
    <dgm:cxn modelId="{488647BD-332B-4BCB-B46B-4933139F1A41}" type="presParOf" srcId="{9AD21BCD-AC66-4D29-84ED-6410D7FC8892}" destId="{8A4B4FBD-A76E-4E44-98D8-34EAD1DC9370}" srcOrd="7" destOrd="0" presId="urn:microsoft.com/office/officeart/2005/8/layout/bProcess3"/>
    <dgm:cxn modelId="{9C086677-3F1B-414A-A6F6-C54508B2CBC6}" type="presParOf" srcId="{8A4B4FBD-A76E-4E44-98D8-34EAD1DC9370}" destId="{7446863B-DEBC-40F0-82E8-16F972DDB0BD}" srcOrd="0" destOrd="0" presId="urn:microsoft.com/office/officeart/2005/8/layout/bProcess3"/>
    <dgm:cxn modelId="{DA52DAE2-6B82-484E-8DF3-9318CE9AB565}" type="presParOf" srcId="{9AD21BCD-AC66-4D29-84ED-6410D7FC8892}" destId="{1C215BC1-C986-4557-B433-2A29B8B476FB}" srcOrd="8"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DF1A36-5E7E-4D14-A232-78A4BA1C10E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GB"/>
        </a:p>
      </dgm:t>
    </dgm:pt>
    <dgm:pt modelId="{DF1BA8FD-A47C-4E6C-A0AE-FF4DA4A6D632}">
      <dgm:prSet phldrT="[Text]"/>
      <dgm:spPr/>
      <dgm:t>
        <a:bodyPr/>
        <a:lstStyle/>
        <a:p>
          <a:r>
            <a:rPr lang="en-GB" dirty="0"/>
            <a:t>Criteria</a:t>
          </a:r>
        </a:p>
      </dgm:t>
    </dgm:pt>
    <dgm:pt modelId="{745FE980-C26F-46F3-BE7B-334F25909AFE}" type="parTrans" cxnId="{0D22C846-2A51-4619-A5F8-8BC6CFDB38D9}">
      <dgm:prSet/>
      <dgm:spPr/>
      <dgm:t>
        <a:bodyPr/>
        <a:lstStyle/>
        <a:p>
          <a:endParaRPr lang="en-GB"/>
        </a:p>
      </dgm:t>
    </dgm:pt>
    <dgm:pt modelId="{945E8DD3-4F4D-4CB1-9BE2-9127022B53FE}" type="sibTrans" cxnId="{0D22C846-2A51-4619-A5F8-8BC6CFDB38D9}">
      <dgm:prSet/>
      <dgm:spPr/>
      <dgm:t>
        <a:bodyPr/>
        <a:lstStyle/>
        <a:p>
          <a:endParaRPr lang="en-GB"/>
        </a:p>
      </dgm:t>
    </dgm:pt>
    <dgm:pt modelId="{CB426B7E-30E4-403F-931F-00C2D82DC992}">
      <dgm:prSet phldrT="[Text]"/>
      <dgm:spPr/>
      <dgm:t>
        <a:bodyPr/>
        <a:lstStyle/>
        <a:p>
          <a:r>
            <a:rPr lang="en-GB" dirty="0"/>
            <a:t>Mortality</a:t>
          </a:r>
        </a:p>
      </dgm:t>
    </dgm:pt>
    <dgm:pt modelId="{86DC663B-D9F5-47F6-A88D-EFF39C6DFE93}" type="parTrans" cxnId="{4B50225C-C3C2-4E69-9D6B-3E3EC222F77F}">
      <dgm:prSet/>
      <dgm:spPr/>
      <dgm:t>
        <a:bodyPr/>
        <a:lstStyle/>
        <a:p>
          <a:endParaRPr lang="en-GB"/>
        </a:p>
      </dgm:t>
    </dgm:pt>
    <dgm:pt modelId="{1D739ED9-D4F9-41FE-99A5-79E1EFB8BEE3}" type="sibTrans" cxnId="{4B50225C-C3C2-4E69-9D6B-3E3EC222F77F}">
      <dgm:prSet/>
      <dgm:spPr/>
      <dgm:t>
        <a:bodyPr/>
        <a:lstStyle/>
        <a:p>
          <a:endParaRPr lang="en-GB"/>
        </a:p>
      </dgm:t>
    </dgm:pt>
    <dgm:pt modelId="{13146D6A-7F47-4C48-9E15-C236DE410E86}">
      <dgm:prSet phldrT="[Text]"/>
      <dgm:spPr/>
      <dgm:t>
        <a:bodyPr/>
        <a:lstStyle/>
        <a:p>
          <a:r>
            <a:rPr lang="en-GB" dirty="0"/>
            <a:t>Health-care burden</a:t>
          </a:r>
        </a:p>
      </dgm:t>
    </dgm:pt>
    <dgm:pt modelId="{4D2F27CF-A664-407F-A0AC-0733DC10D108}" type="parTrans" cxnId="{4AD04C03-99C6-4C9F-912B-2D9EB6ED91F6}">
      <dgm:prSet/>
      <dgm:spPr/>
      <dgm:t>
        <a:bodyPr/>
        <a:lstStyle/>
        <a:p>
          <a:endParaRPr lang="en-GB"/>
        </a:p>
      </dgm:t>
    </dgm:pt>
    <dgm:pt modelId="{82FA603D-52D7-4851-89F1-37CFA3F53830}" type="sibTrans" cxnId="{4AD04C03-99C6-4C9F-912B-2D9EB6ED91F6}">
      <dgm:prSet/>
      <dgm:spPr/>
      <dgm:t>
        <a:bodyPr/>
        <a:lstStyle/>
        <a:p>
          <a:endParaRPr lang="en-GB"/>
        </a:p>
      </dgm:t>
    </dgm:pt>
    <dgm:pt modelId="{192D8B7D-6E33-42FD-8CF2-04D6A17170D8}">
      <dgm:prSet phldrT="[Text]"/>
      <dgm:spPr/>
      <dgm:t>
        <a:bodyPr/>
        <a:lstStyle/>
        <a:p>
          <a:r>
            <a:rPr lang="en-GB" dirty="0"/>
            <a:t>Community burden</a:t>
          </a:r>
        </a:p>
      </dgm:t>
    </dgm:pt>
    <dgm:pt modelId="{9F544A14-7A51-425F-A0FB-54F0F878636D}" type="parTrans" cxnId="{2C6FC9FB-A81A-4758-8774-2034FC09D9A3}">
      <dgm:prSet/>
      <dgm:spPr/>
      <dgm:t>
        <a:bodyPr/>
        <a:lstStyle/>
        <a:p>
          <a:endParaRPr lang="en-GB"/>
        </a:p>
      </dgm:t>
    </dgm:pt>
    <dgm:pt modelId="{5F48F7D6-A924-4473-A014-FF3C3D9BAF0B}" type="sibTrans" cxnId="{2C6FC9FB-A81A-4758-8774-2034FC09D9A3}">
      <dgm:prSet/>
      <dgm:spPr/>
      <dgm:t>
        <a:bodyPr/>
        <a:lstStyle/>
        <a:p>
          <a:endParaRPr lang="en-GB"/>
        </a:p>
      </dgm:t>
    </dgm:pt>
    <dgm:pt modelId="{AC74E3CA-83BE-4BA6-85B0-9135B157F5EB}">
      <dgm:prSet phldrT="[Text]"/>
      <dgm:spPr/>
      <dgm:t>
        <a:bodyPr/>
        <a:lstStyle/>
        <a:p>
          <a:r>
            <a:rPr lang="en-GB" dirty="0"/>
            <a:t>Prevalence of resistance</a:t>
          </a:r>
        </a:p>
      </dgm:t>
    </dgm:pt>
    <dgm:pt modelId="{5AA2EB3D-4B00-4774-9EE5-46FBD0069BC3}" type="parTrans" cxnId="{144E24B9-029E-4605-A4D8-8E823E37EF70}">
      <dgm:prSet/>
      <dgm:spPr/>
      <dgm:t>
        <a:bodyPr/>
        <a:lstStyle/>
        <a:p>
          <a:endParaRPr lang="en-GB"/>
        </a:p>
      </dgm:t>
    </dgm:pt>
    <dgm:pt modelId="{605300FD-AF34-49AA-A735-E6078DF7CE07}" type="sibTrans" cxnId="{144E24B9-029E-4605-A4D8-8E823E37EF70}">
      <dgm:prSet/>
      <dgm:spPr/>
      <dgm:t>
        <a:bodyPr/>
        <a:lstStyle/>
        <a:p>
          <a:endParaRPr lang="en-GB"/>
        </a:p>
      </dgm:t>
    </dgm:pt>
    <dgm:pt modelId="{5062B304-AA17-4265-ACE0-00E052C22D79}">
      <dgm:prSet phldrT="[Text]"/>
      <dgm:spPr/>
      <dgm:t>
        <a:bodyPr/>
        <a:lstStyle/>
        <a:p>
          <a:r>
            <a:rPr lang="en-GB" dirty="0"/>
            <a:t>10-year trend of resistance</a:t>
          </a:r>
        </a:p>
      </dgm:t>
    </dgm:pt>
    <dgm:pt modelId="{0A52429F-D895-4F59-8001-BDF24F40B640}" type="parTrans" cxnId="{5363B59D-19C6-4293-93D2-A169100E0BBB}">
      <dgm:prSet/>
      <dgm:spPr/>
      <dgm:t>
        <a:bodyPr/>
        <a:lstStyle/>
        <a:p>
          <a:endParaRPr lang="en-GB"/>
        </a:p>
      </dgm:t>
    </dgm:pt>
    <dgm:pt modelId="{A72DD832-510D-42E7-B092-16A0D172AAAE}" type="sibTrans" cxnId="{5363B59D-19C6-4293-93D2-A169100E0BBB}">
      <dgm:prSet/>
      <dgm:spPr/>
      <dgm:t>
        <a:bodyPr/>
        <a:lstStyle/>
        <a:p>
          <a:endParaRPr lang="en-GB"/>
        </a:p>
      </dgm:t>
    </dgm:pt>
    <dgm:pt modelId="{EE354483-9F0A-4C0B-A386-1E2F574C3F69}">
      <dgm:prSet phldrT="[Text]"/>
      <dgm:spPr/>
      <dgm:t>
        <a:bodyPr/>
        <a:lstStyle/>
        <a:p>
          <a:r>
            <a:rPr lang="en-GB" dirty="0"/>
            <a:t>Transmissibility</a:t>
          </a:r>
        </a:p>
      </dgm:t>
    </dgm:pt>
    <dgm:pt modelId="{2D46109F-04D8-4279-BDED-C213D19AA1F6}" type="parTrans" cxnId="{8403788C-F672-427E-8EA7-CA281FFA9778}">
      <dgm:prSet/>
      <dgm:spPr/>
      <dgm:t>
        <a:bodyPr/>
        <a:lstStyle/>
        <a:p>
          <a:endParaRPr lang="en-GB"/>
        </a:p>
      </dgm:t>
    </dgm:pt>
    <dgm:pt modelId="{882566CB-E0C0-4CDF-9B61-1A45ED152081}" type="sibTrans" cxnId="{8403788C-F672-427E-8EA7-CA281FFA9778}">
      <dgm:prSet/>
      <dgm:spPr/>
      <dgm:t>
        <a:bodyPr/>
        <a:lstStyle/>
        <a:p>
          <a:endParaRPr lang="en-GB"/>
        </a:p>
      </dgm:t>
    </dgm:pt>
    <dgm:pt modelId="{6CB18099-0F43-4C5F-9435-252809C1C3F5}">
      <dgm:prSet phldrT="[Text]"/>
      <dgm:spPr/>
      <dgm:t>
        <a:bodyPr/>
        <a:lstStyle/>
        <a:p>
          <a:r>
            <a:rPr lang="en-GB" dirty="0"/>
            <a:t>Preventability in the community</a:t>
          </a:r>
        </a:p>
      </dgm:t>
    </dgm:pt>
    <dgm:pt modelId="{F06FE28B-3738-4DD0-A927-F356F9DC1025}" type="parTrans" cxnId="{37C859FC-6DBD-409C-8609-911AACCD59D3}">
      <dgm:prSet/>
      <dgm:spPr/>
      <dgm:t>
        <a:bodyPr/>
        <a:lstStyle/>
        <a:p>
          <a:endParaRPr lang="en-GB"/>
        </a:p>
      </dgm:t>
    </dgm:pt>
    <dgm:pt modelId="{8C7F0F12-9181-41A1-8A8E-86838DC03895}" type="sibTrans" cxnId="{37C859FC-6DBD-409C-8609-911AACCD59D3}">
      <dgm:prSet/>
      <dgm:spPr/>
      <dgm:t>
        <a:bodyPr/>
        <a:lstStyle/>
        <a:p>
          <a:endParaRPr lang="en-GB"/>
        </a:p>
      </dgm:t>
    </dgm:pt>
    <dgm:pt modelId="{099E76D2-AE6A-412D-ACBF-BB0B819AD74A}">
      <dgm:prSet phldrT="[Text]"/>
      <dgm:spPr/>
      <dgm:t>
        <a:bodyPr/>
        <a:lstStyle/>
        <a:p>
          <a:r>
            <a:rPr lang="en-GB" dirty="0"/>
            <a:t>Preventability in health-care setting</a:t>
          </a:r>
        </a:p>
      </dgm:t>
    </dgm:pt>
    <dgm:pt modelId="{3F9DF266-B13D-4E74-A238-FB3D9FF9B603}" type="parTrans" cxnId="{E74CAEC6-F017-425C-A95C-BE2CD9AD4D7E}">
      <dgm:prSet/>
      <dgm:spPr/>
      <dgm:t>
        <a:bodyPr/>
        <a:lstStyle/>
        <a:p>
          <a:endParaRPr lang="en-GB"/>
        </a:p>
      </dgm:t>
    </dgm:pt>
    <dgm:pt modelId="{716DA4C9-1F41-40D0-8387-C8AFA774FB6D}" type="sibTrans" cxnId="{E74CAEC6-F017-425C-A95C-BE2CD9AD4D7E}">
      <dgm:prSet/>
      <dgm:spPr/>
      <dgm:t>
        <a:bodyPr/>
        <a:lstStyle/>
        <a:p>
          <a:endParaRPr lang="en-GB"/>
        </a:p>
      </dgm:t>
    </dgm:pt>
    <dgm:pt modelId="{5B2C0A49-A084-4DB7-96BA-D22E2E855A31}">
      <dgm:prSet phldrT="[Text]"/>
      <dgm:spPr/>
      <dgm:t>
        <a:bodyPr/>
        <a:lstStyle/>
        <a:p>
          <a:r>
            <a:rPr lang="en-GB" dirty="0"/>
            <a:t>Treatability</a:t>
          </a:r>
        </a:p>
      </dgm:t>
    </dgm:pt>
    <dgm:pt modelId="{B1655273-92D0-4F78-8671-5B83038678E3}" type="parTrans" cxnId="{45BB1695-C023-4177-AD3F-8AE46A8D36CD}">
      <dgm:prSet/>
      <dgm:spPr/>
      <dgm:t>
        <a:bodyPr/>
        <a:lstStyle/>
        <a:p>
          <a:endParaRPr lang="en-GB"/>
        </a:p>
      </dgm:t>
    </dgm:pt>
    <dgm:pt modelId="{B0F9CC1B-A585-4C2A-96C2-602FE6EAC04D}" type="sibTrans" cxnId="{45BB1695-C023-4177-AD3F-8AE46A8D36CD}">
      <dgm:prSet/>
      <dgm:spPr/>
      <dgm:t>
        <a:bodyPr/>
        <a:lstStyle/>
        <a:p>
          <a:endParaRPr lang="en-GB"/>
        </a:p>
      </dgm:t>
    </dgm:pt>
    <dgm:pt modelId="{9840FD78-AB3F-4F1E-8093-74D9D24F219D}">
      <dgm:prSet phldrT="[Text]"/>
      <dgm:spPr/>
      <dgm:t>
        <a:bodyPr/>
        <a:lstStyle/>
        <a:p>
          <a:r>
            <a:rPr lang="en-GB" dirty="0"/>
            <a:t>Pipeline</a:t>
          </a:r>
        </a:p>
      </dgm:t>
    </dgm:pt>
    <dgm:pt modelId="{3C950C8E-1D02-4712-9DF8-ACD6D1541F2B}" type="parTrans" cxnId="{94F517BA-8536-48D1-B28F-A15845F64315}">
      <dgm:prSet/>
      <dgm:spPr/>
      <dgm:t>
        <a:bodyPr/>
        <a:lstStyle/>
        <a:p>
          <a:endParaRPr lang="en-GB"/>
        </a:p>
      </dgm:t>
    </dgm:pt>
    <dgm:pt modelId="{38DEE293-7FB7-4B7C-AE96-4C69F8F772A8}" type="sibTrans" cxnId="{94F517BA-8536-48D1-B28F-A15845F64315}">
      <dgm:prSet/>
      <dgm:spPr/>
      <dgm:t>
        <a:bodyPr/>
        <a:lstStyle/>
        <a:p>
          <a:endParaRPr lang="en-GB"/>
        </a:p>
      </dgm:t>
    </dgm:pt>
    <dgm:pt modelId="{259325C5-583C-461F-A136-C553FD6EF8C8}" type="pres">
      <dgm:prSet presAssocID="{34DF1A36-5E7E-4D14-A232-78A4BA1C10EA}" presName="vert0" presStyleCnt="0">
        <dgm:presLayoutVars>
          <dgm:dir/>
          <dgm:animOne val="branch"/>
          <dgm:animLvl val="lvl"/>
        </dgm:presLayoutVars>
      </dgm:prSet>
      <dgm:spPr/>
      <dgm:t>
        <a:bodyPr/>
        <a:lstStyle/>
        <a:p>
          <a:endParaRPr lang="en-GB"/>
        </a:p>
      </dgm:t>
    </dgm:pt>
    <dgm:pt modelId="{6020CF53-3BB5-4DFD-8BAB-06EDF7ADB14B}" type="pres">
      <dgm:prSet presAssocID="{DF1BA8FD-A47C-4E6C-A0AE-FF4DA4A6D632}" presName="thickLine" presStyleLbl="alignNode1" presStyleIdx="0" presStyleCnt="1"/>
      <dgm:spPr/>
    </dgm:pt>
    <dgm:pt modelId="{D13F2AFE-2BE7-43DC-8931-E0DBF4CCF60F}" type="pres">
      <dgm:prSet presAssocID="{DF1BA8FD-A47C-4E6C-A0AE-FF4DA4A6D632}" presName="horz1" presStyleCnt="0"/>
      <dgm:spPr/>
    </dgm:pt>
    <dgm:pt modelId="{5959BFDF-BEFD-4B64-BD40-07CF4AACD942}" type="pres">
      <dgm:prSet presAssocID="{DF1BA8FD-A47C-4E6C-A0AE-FF4DA4A6D632}" presName="tx1" presStyleLbl="revTx" presStyleIdx="0" presStyleCnt="11"/>
      <dgm:spPr/>
      <dgm:t>
        <a:bodyPr/>
        <a:lstStyle/>
        <a:p>
          <a:endParaRPr lang="en-GB"/>
        </a:p>
      </dgm:t>
    </dgm:pt>
    <dgm:pt modelId="{05F14E91-0301-4ADF-89CA-9F146C94EDA9}" type="pres">
      <dgm:prSet presAssocID="{DF1BA8FD-A47C-4E6C-A0AE-FF4DA4A6D632}" presName="vert1" presStyleCnt="0"/>
      <dgm:spPr/>
    </dgm:pt>
    <dgm:pt modelId="{8DDEA208-320E-48A7-8C58-F4F7538EF7D3}" type="pres">
      <dgm:prSet presAssocID="{CB426B7E-30E4-403F-931F-00C2D82DC992}" presName="vertSpace2a" presStyleCnt="0"/>
      <dgm:spPr/>
    </dgm:pt>
    <dgm:pt modelId="{896C02BA-B1E0-40AD-BB06-0327E70F4534}" type="pres">
      <dgm:prSet presAssocID="{CB426B7E-30E4-403F-931F-00C2D82DC992}" presName="horz2" presStyleCnt="0"/>
      <dgm:spPr/>
    </dgm:pt>
    <dgm:pt modelId="{A14FA521-23FC-4274-BB74-29646D960A58}" type="pres">
      <dgm:prSet presAssocID="{CB426B7E-30E4-403F-931F-00C2D82DC992}" presName="horzSpace2" presStyleCnt="0"/>
      <dgm:spPr/>
    </dgm:pt>
    <dgm:pt modelId="{EFADF456-09CB-441E-BB2E-793631E9F1DE}" type="pres">
      <dgm:prSet presAssocID="{CB426B7E-30E4-403F-931F-00C2D82DC992}" presName="tx2" presStyleLbl="revTx" presStyleIdx="1" presStyleCnt="11"/>
      <dgm:spPr/>
      <dgm:t>
        <a:bodyPr/>
        <a:lstStyle/>
        <a:p>
          <a:endParaRPr lang="en-GB"/>
        </a:p>
      </dgm:t>
    </dgm:pt>
    <dgm:pt modelId="{F094FDD6-BF37-4FAC-8788-A9C0389AD13E}" type="pres">
      <dgm:prSet presAssocID="{CB426B7E-30E4-403F-931F-00C2D82DC992}" presName="vert2" presStyleCnt="0"/>
      <dgm:spPr/>
    </dgm:pt>
    <dgm:pt modelId="{3F87B68C-1E10-42B8-BB5A-D034117BEF6C}" type="pres">
      <dgm:prSet presAssocID="{CB426B7E-30E4-403F-931F-00C2D82DC992}" presName="thinLine2b" presStyleLbl="callout" presStyleIdx="0" presStyleCnt="10"/>
      <dgm:spPr/>
    </dgm:pt>
    <dgm:pt modelId="{9A614575-E129-4092-A86E-CE5FDA925665}" type="pres">
      <dgm:prSet presAssocID="{CB426B7E-30E4-403F-931F-00C2D82DC992}" presName="vertSpace2b" presStyleCnt="0"/>
      <dgm:spPr/>
    </dgm:pt>
    <dgm:pt modelId="{4487A395-55CA-4AD9-8B94-EC8AD4BE777C}" type="pres">
      <dgm:prSet presAssocID="{13146D6A-7F47-4C48-9E15-C236DE410E86}" presName="horz2" presStyleCnt="0"/>
      <dgm:spPr/>
    </dgm:pt>
    <dgm:pt modelId="{57ABA5AF-9638-4433-A3EF-B0DE0AFB6DC1}" type="pres">
      <dgm:prSet presAssocID="{13146D6A-7F47-4C48-9E15-C236DE410E86}" presName="horzSpace2" presStyleCnt="0"/>
      <dgm:spPr/>
    </dgm:pt>
    <dgm:pt modelId="{A8E47EEC-9E81-43BB-B37B-58B4E0A7B094}" type="pres">
      <dgm:prSet presAssocID="{13146D6A-7F47-4C48-9E15-C236DE410E86}" presName="tx2" presStyleLbl="revTx" presStyleIdx="2" presStyleCnt="11"/>
      <dgm:spPr/>
      <dgm:t>
        <a:bodyPr/>
        <a:lstStyle/>
        <a:p>
          <a:endParaRPr lang="en-GB"/>
        </a:p>
      </dgm:t>
    </dgm:pt>
    <dgm:pt modelId="{9252ADED-C98D-4F4F-810E-03D98E8DB720}" type="pres">
      <dgm:prSet presAssocID="{13146D6A-7F47-4C48-9E15-C236DE410E86}" presName="vert2" presStyleCnt="0"/>
      <dgm:spPr/>
    </dgm:pt>
    <dgm:pt modelId="{21E6E154-0A28-4F2E-8FB5-57BF81C7A1EB}" type="pres">
      <dgm:prSet presAssocID="{13146D6A-7F47-4C48-9E15-C236DE410E86}" presName="thinLine2b" presStyleLbl="callout" presStyleIdx="1" presStyleCnt="10"/>
      <dgm:spPr/>
    </dgm:pt>
    <dgm:pt modelId="{17162A94-9796-4B71-9CB0-47285E4008E1}" type="pres">
      <dgm:prSet presAssocID="{13146D6A-7F47-4C48-9E15-C236DE410E86}" presName="vertSpace2b" presStyleCnt="0"/>
      <dgm:spPr/>
    </dgm:pt>
    <dgm:pt modelId="{39A8AC21-1741-4D96-AF16-57FF870DF9AC}" type="pres">
      <dgm:prSet presAssocID="{192D8B7D-6E33-42FD-8CF2-04D6A17170D8}" presName="horz2" presStyleCnt="0"/>
      <dgm:spPr/>
    </dgm:pt>
    <dgm:pt modelId="{71D1443F-A9D9-4DA8-96D2-57CEB92A9B68}" type="pres">
      <dgm:prSet presAssocID="{192D8B7D-6E33-42FD-8CF2-04D6A17170D8}" presName="horzSpace2" presStyleCnt="0"/>
      <dgm:spPr/>
    </dgm:pt>
    <dgm:pt modelId="{94E2E3EE-0DC1-4C9D-983A-B97C0E61FD53}" type="pres">
      <dgm:prSet presAssocID="{192D8B7D-6E33-42FD-8CF2-04D6A17170D8}" presName="tx2" presStyleLbl="revTx" presStyleIdx="3" presStyleCnt="11"/>
      <dgm:spPr/>
      <dgm:t>
        <a:bodyPr/>
        <a:lstStyle/>
        <a:p>
          <a:endParaRPr lang="en-GB"/>
        </a:p>
      </dgm:t>
    </dgm:pt>
    <dgm:pt modelId="{DDFF6A34-2F87-491A-B973-EE07973613A5}" type="pres">
      <dgm:prSet presAssocID="{192D8B7D-6E33-42FD-8CF2-04D6A17170D8}" presName="vert2" presStyleCnt="0"/>
      <dgm:spPr/>
    </dgm:pt>
    <dgm:pt modelId="{89E73E16-9392-4077-8CBB-68249CFD2653}" type="pres">
      <dgm:prSet presAssocID="{192D8B7D-6E33-42FD-8CF2-04D6A17170D8}" presName="thinLine2b" presStyleLbl="callout" presStyleIdx="2" presStyleCnt="10"/>
      <dgm:spPr/>
    </dgm:pt>
    <dgm:pt modelId="{3927F55A-9072-4ED5-89AD-6EDF337BF2A6}" type="pres">
      <dgm:prSet presAssocID="{192D8B7D-6E33-42FD-8CF2-04D6A17170D8}" presName="vertSpace2b" presStyleCnt="0"/>
      <dgm:spPr/>
    </dgm:pt>
    <dgm:pt modelId="{562FFA61-AE50-44B9-A408-57A5610A4256}" type="pres">
      <dgm:prSet presAssocID="{AC74E3CA-83BE-4BA6-85B0-9135B157F5EB}" presName="horz2" presStyleCnt="0"/>
      <dgm:spPr/>
    </dgm:pt>
    <dgm:pt modelId="{E597AC21-4D7F-4165-AA75-4832C729B41E}" type="pres">
      <dgm:prSet presAssocID="{AC74E3CA-83BE-4BA6-85B0-9135B157F5EB}" presName="horzSpace2" presStyleCnt="0"/>
      <dgm:spPr/>
    </dgm:pt>
    <dgm:pt modelId="{F73BA54A-C428-4F30-8A42-2F53CFF8FB3B}" type="pres">
      <dgm:prSet presAssocID="{AC74E3CA-83BE-4BA6-85B0-9135B157F5EB}" presName="tx2" presStyleLbl="revTx" presStyleIdx="4" presStyleCnt="11"/>
      <dgm:spPr/>
      <dgm:t>
        <a:bodyPr/>
        <a:lstStyle/>
        <a:p>
          <a:endParaRPr lang="en-GB"/>
        </a:p>
      </dgm:t>
    </dgm:pt>
    <dgm:pt modelId="{327C6A83-F05D-4A79-99EB-F91EC364B40D}" type="pres">
      <dgm:prSet presAssocID="{AC74E3CA-83BE-4BA6-85B0-9135B157F5EB}" presName="vert2" presStyleCnt="0"/>
      <dgm:spPr/>
    </dgm:pt>
    <dgm:pt modelId="{24011758-F964-46DF-BC8F-0AB22B29D08A}" type="pres">
      <dgm:prSet presAssocID="{AC74E3CA-83BE-4BA6-85B0-9135B157F5EB}" presName="thinLine2b" presStyleLbl="callout" presStyleIdx="3" presStyleCnt="10"/>
      <dgm:spPr/>
    </dgm:pt>
    <dgm:pt modelId="{D13B7366-88BC-441C-96FB-E213892F87F7}" type="pres">
      <dgm:prSet presAssocID="{AC74E3CA-83BE-4BA6-85B0-9135B157F5EB}" presName="vertSpace2b" presStyleCnt="0"/>
      <dgm:spPr/>
    </dgm:pt>
    <dgm:pt modelId="{A1A9FDA0-35D2-4841-95F7-B67746A83165}" type="pres">
      <dgm:prSet presAssocID="{5062B304-AA17-4265-ACE0-00E052C22D79}" presName="horz2" presStyleCnt="0"/>
      <dgm:spPr/>
    </dgm:pt>
    <dgm:pt modelId="{3E84C2D1-32A0-45F2-8953-D07BB32E8920}" type="pres">
      <dgm:prSet presAssocID="{5062B304-AA17-4265-ACE0-00E052C22D79}" presName="horzSpace2" presStyleCnt="0"/>
      <dgm:spPr/>
    </dgm:pt>
    <dgm:pt modelId="{1DF294C7-833B-4E06-B718-5EAB9E0D22A0}" type="pres">
      <dgm:prSet presAssocID="{5062B304-AA17-4265-ACE0-00E052C22D79}" presName="tx2" presStyleLbl="revTx" presStyleIdx="5" presStyleCnt="11"/>
      <dgm:spPr/>
      <dgm:t>
        <a:bodyPr/>
        <a:lstStyle/>
        <a:p>
          <a:endParaRPr lang="en-GB"/>
        </a:p>
      </dgm:t>
    </dgm:pt>
    <dgm:pt modelId="{F7007BEB-D360-4E73-A1E9-89165FC8EFA2}" type="pres">
      <dgm:prSet presAssocID="{5062B304-AA17-4265-ACE0-00E052C22D79}" presName="vert2" presStyleCnt="0"/>
      <dgm:spPr/>
    </dgm:pt>
    <dgm:pt modelId="{5A47B76B-C54F-4FE9-A213-1DDCEE4B5DBF}" type="pres">
      <dgm:prSet presAssocID="{5062B304-AA17-4265-ACE0-00E052C22D79}" presName="thinLine2b" presStyleLbl="callout" presStyleIdx="4" presStyleCnt="10"/>
      <dgm:spPr/>
    </dgm:pt>
    <dgm:pt modelId="{718E0D6D-E113-4B11-BFA3-EFA441D8A06E}" type="pres">
      <dgm:prSet presAssocID="{5062B304-AA17-4265-ACE0-00E052C22D79}" presName="vertSpace2b" presStyleCnt="0"/>
      <dgm:spPr/>
    </dgm:pt>
    <dgm:pt modelId="{ED8EEF40-699E-415C-B6FD-4A348D63C656}" type="pres">
      <dgm:prSet presAssocID="{EE354483-9F0A-4C0B-A386-1E2F574C3F69}" presName="horz2" presStyleCnt="0"/>
      <dgm:spPr/>
    </dgm:pt>
    <dgm:pt modelId="{746A17A5-797F-4C95-8851-1CAB685E7F58}" type="pres">
      <dgm:prSet presAssocID="{EE354483-9F0A-4C0B-A386-1E2F574C3F69}" presName="horzSpace2" presStyleCnt="0"/>
      <dgm:spPr/>
    </dgm:pt>
    <dgm:pt modelId="{277B7D52-CFA0-4AE9-865C-30E83789903A}" type="pres">
      <dgm:prSet presAssocID="{EE354483-9F0A-4C0B-A386-1E2F574C3F69}" presName="tx2" presStyleLbl="revTx" presStyleIdx="6" presStyleCnt="11"/>
      <dgm:spPr/>
      <dgm:t>
        <a:bodyPr/>
        <a:lstStyle/>
        <a:p>
          <a:endParaRPr lang="en-GB"/>
        </a:p>
      </dgm:t>
    </dgm:pt>
    <dgm:pt modelId="{2DD9CE77-5CEA-4C5E-B09B-0AEAD4635948}" type="pres">
      <dgm:prSet presAssocID="{EE354483-9F0A-4C0B-A386-1E2F574C3F69}" presName="vert2" presStyleCnt="0"/>
      <dgm:spPr/>
    </dgm:pt>
    <dgm:pt modelId="{9164C472-42D3-4A49-AF4F-F4E2940E956F}" type="pres">
      <dgm:prSet presAssocID="{EE354483-9F0A-4C0B-A386-1E2F574C3F69}" presName="thinLine2b" presStyleLbl="callout" presStyleIdx="5" presStyleCnt="10"/>
      <dgm:spPr/>
    </dgm:pt>
    <dgm:pt modelId="{626000C1-6813-495E-AC25-3D607BBDFD5C}" type="pres">
      <dgm:prSet presAssocID="{EE354483-9F0A-4C0B-A386-1E2F574C3F69}" presName="vertSpace2b" presStyleCnt="0"/>
      <dgm:spPr/>
    </dgm:pt>
    <dgm:pt modelId="{D352B1D1-29F8-4A93-B9B0-A777B140EE4C}" type="pres">
      <dgm:prSet presAssocID="{6CB18099-0F43-4C5F-9435-252809C1C3F5}" presName="horz2" presStyleCnt="0"/>
      <dgm:spPr/>
    </dgm:pt>
    <dgm:pt modelId="{844E4CD6-959E-423F-A667-847435793E1D}" type="pres">
      <dgm:prSet presAssocID="{6CB18099-0F43-4C5F-9435-252809C1C3F5}" presName="horzSpace2" presStyleCnt="0"/>
      <dgm:spPr/>
    </dgm:pt>
    <dgm:pt modelId="{BE1F6D91-D24D-4B58-AC74-8E7ACB698559}" type="pres">
      <dgm:prSet presAssocID="{6CB18099-0F43-4C5F-9435-252809C1C3F5}" presName="tx2" presStyleLbl="revTx" presStyleIdx="7" presStyleCnt="11"/>
      <dgm:spPr/>
      <dgm:t>
        <a:bodyPr/>
        <a:lstStyle/>
        <a:p>
          <a:endParaRPr lang="en-GB"/>
        </a:p>
      </dgm:t>
    </dgm:pt>
    <dgm:pt modelId="{A0C55145-811B-46D9-9AE8-50AB71C3C779}" type="pres">
      <dgm:prSet presAssocID="{6CB18099-0F43-4C5F-9435-252809C1C3F5}" presName="vert2" presStyleCnt="0"/>
      <dgm:spPr/>
    </dgm:pt>
    <dgm:pt modelId="{4731FB5A-FD9A-4276-82FE-D9054C1D4A91}" type="pres">
      <dgm:prSet presAssocID="{6CB18099-0F43-4C5F-9435-252809C1C3F5}" presName="thinLine2b" presStyleLbl="callout" presStyleIdx="6" presStyleCnt="10"/>
      <dgm:spPr/>
    </dgm:pt>
    <dgm:pt modelId="{E9F336F4-2143-4118-A06B-0B9089E785AF}" type="pres">
      <dgm:prSet presAssocID="{6CB18099-0F43-4C5F-9435-252809C1C3F5}" presName="vertSpace2b" presStyleCnt="0"/>
      <dgm:spPr/>
    </dgm:pt>
    <dgm:pt modelId="{7C4454E8-EFB7-4A35-BCF1-D78AEA3B537B}" type="pres">
      <dgm:prSet presAssocID="{099E76D2-AE6A-412D-ACBF-BB0B819AD74A}" presName="horz2" presStyleCnt="0"/>
      <dgm:spPr/>
    </dgm:pt>
    <dgm:pt modelId="{E56B2A90-263D-4159-9AEC-3584E134341E}" type="pres">
      <dgm:prSet presAssocID="{099E76D2-AE6A-412D-ACBF-BB0B819AD74A}" presName="horzSpace2" presStyleCnt="0"/>
      <dgm:spPr/>
    </dgm:pt>
    <dgm:pt modelId="{DF8D002D-F81F-449A-9D48-70926A4CEE4C}" type="pres">
      <dgm:prSet presAssocID="{099E76D2-AE6A-412D-ACBF-BB0B819AD74A}" presName="tx2" presStyleLbl="revTx" presStyleIdx="8" presStyleCnt="11"/>
      <dgm:spPr/>
      <dgm:t>
        <a:bodyPr/>
        <a:lstStyle/>
        <a:p>
          <a:endParaRPr lang="en-GB"/>
        </a:p>
      </dgm:t>
    </dgm:pt>
    <dgm:pt modelId="{9D637F66-0492-41D6-9EC3-5FED8F4E49B8}" type="pres">
      <dgm:prSet presAssocID="{099E76D2-AE6A-412D-ACBF-BB0B819AD74A}" presName="vert2" presStyleCnt="0"/>
      <dgm:spPr/>
    </dgm:pt>
    <dgm:pt modelId="{6FE56D2C-BEA6-48AA-98E4-5918107BBC23}" type="pres">
      <dgm:prSet presAssocID="{099E76D2-AE6A-412D-ACBF-BB0B819AD74A}" presName="thinLine2b" presStyleLbl="callout" presStyleIdx="7" presStyleCnt="10"/>
      <dgm:spPr/>
    </dgm:pt>
    <dgm:pt modelId="{CE450353-0AFB-48F3-8355-F6312D36B8A6}" type="pres">
      <dgm:prSet presAssocID="{099E76D2-AE6A-412D-ACBF-BB0B819AD74A}" presName="vertSpace2b" presStyleCnt="0"/>
      <dgm:spPr/>
    </dgm:pt>
    <dgm:pt modelId="{19A15002-6130-4C13-845B-9E9358D552F8}" type="pres">
      <dgm:prSet presAssocID="{5B2C0A49-A084-4DB7-96BA-D22E2E855A31}" presName="horz2" presStyleCnt="0"/>
      <dgm:spPr/>
    </dgm:pt>
    <dgm:pt modelId="{58D89A2B-70B4-4CFF-AA27-75E45B945C74}" type="pres">
      <dgm:prSet presAssocID="{5B2C0A49-A084-4DB7-96BA-D22E2E855A31}" presName="horzSpace2" presStyleCnt="0"/>
      <dgm:spPr/>
    </dgm:pt>
    <dgm:pt modelId="{C2CB7016-90F0-4451-B6DE-4D5FD2951AC2}" type="pres">
      <dgm:prSet presAssocID="{5B2C0A49-A084-4DB7-96BA-D22E2E855A31}" presName="tx2" presStyleLbl="revTx" presStyleIdx="9" presStyleCnt="11"/>
      <dgm:spPr/>
      <dgm:t>
        <a:bodyPr/>
        <a:lstStyle/>
        <a:p>
          <a:endParaRPr lang="en-GB"/>
        </a:p>
      </dgm:t>
    </dgm:pt>
    <dgm:pt modelId="{55E0E107-D5E4-497D-BBFB-6294C9B85C0A}" type="pres">
      <dgm:prSet presAssocID="{5B2C0A49-A084-4DB7-96BA-D22E2E855A31}" presName="vert2" presStyleCnt="0"/>
      <dgm:spPr/>
    </dgm:pt>
    <dgm:pt modelId="{72B4B8F3-E503-40C7-92A5-0B26992F38F8}" type="pres">
      <dgm:prSet presAssocID="{5B2C0A49-A084-4DB7-96BA-D22E2E855A31}" presName="thinLine2b" presStyleLbl="callout" presStyleIdx="8" presStyleCnt="10"/>
      <dgm:spPr/>
    </dgm:pt>
    <dgm:pt modelId="{4B24F79B-8F36-4AA1-898E-3E44AAB73B0A}" type="pres">
      <dgm:prSet presAssocID="{5B2C0A49-A084-4DB7-96BA-D22E2E855A31}" presName="vertSpace2b" presStyleCnt="0"/>
      <dgm:spPr/>
    </dgm:pt>
    <dgm:pt modelId="{75F7A90C-FA2D-4A73-B2E6-6F67E97099BC}" type="pres">
      <dgm:prSet presAssocID="{9840FD78-AB3F-4F1E-8093-74D9D24F219D}" presName="horz2" presStyleCnt="0"/>
      <dgm:spPr/>
    </dgm:pt>
    <dgm:pt modelId="{7AA28161-3A6D-4D39-8ED0-18D6B74FE078}" type="pres">
      <dgm:prSet presAssocID="{9840FD78-AB3F-4F1E-8093-74D9D24F219D}" presName="horzSpace2" presStyleCnt="0"/>
      <dgm:spPr/>
    </dgm:pt>
    <dgm:pt modelId="{81FD6415-DA61-405F-8B7C-3C1E2C388C15}" type="pres">
      <dgm:prSet presAssocID="{9840FD78-AB3F-4F1E-8093-74D9D24F219D}" presName="tx2" presStyleLbl="revTx" presStyleIdx="10" presStyleCnt="11"/>
      <dgm:spPr/>
      <dgm:t>
        <a:bodyPr/>
        <a:lstStyle/>
        <a:p>
          <a:endParaRPr lang="en-GB"/>
        </a:p>
      </dgm:t>
    </dgm:pt>
    <dgm:pt modelId="{5395E6F1-D120-47BD-9DC9-70855D792410}" type="pres">
      <dgm:prSet presAssocID="{9840FD78-AB3F-4F1E-8093-74D9D24F219D}" presName="vert2" presStyleCnt="0"/>
      <dgm:spPr/>
    </dgm:pt>
    <dgm:pt modelId="{DFC6221D-8BCC-4576-B3A2-43D98FA2B11D}" type="pres">
      <dgm:prSet presAssocID="{9840FD78-AB3F-4F1E-8093-74D9D24F219D}" presName="thinLine2b" presStyleLbl="callout" presStyleIdx="9" presStyleCnt="10"/>
      <dgm:spPr/>
    </dgm:pt>
    <dgm:pt modelId="{68DACC4B-F992-4E14-A337-F5722B258A39}" type="pres">
      <dgm:prSet presAssocID="{9840FD78-AB3F-4F1E-8093-74D9D24F219D}" presName="vertSpace2b" presStyleCnt="0"/>
      <dgm:spPr/>
    </dgm:pt>
  </dgm:ptLst>
  <dgm:cxnLst>
    <dgm:cxn modelId="{0D22C846-2A51-4619-A5F8-8BC6CFDB38D9}" srcId="{34DF1A36-5E7E-4D14-A232-78A4BA1C10EA}" destId="{DF1BA8FD-A47C-4E6C-A0AE-FF4DA4A6D632}" srcOrd="0" destOrd="0" parTransId="{745FE980-C26F-46F3-BE7B-334F25909AFE}" sibTransId="{945E8DD3-4F4D-4CB1-9BE2-9127022B53FE}"/>
    <dgm:cxn modelId="{723A1D43-CE90-4E83-A9C9-6AA9BE06EFFD}" type="presOf" srcId="{5062B304-AA17-4265-ACE0-00E052C22D79}" destId="{1DF294C7-833B-4E06-B718-5EAB9E0D22A0}" srcOrd="0" destOrd="0" presId="urn:microsoft.com/office/officeart/2008/layout/LinedList"/>
    <dgm:cxn modelId="{E74CAEC6-F017-425C-A95C-BE2CD9AD4D7E}" srcId="{DF1BA8FD-A47C-4E6C-A0AE-FF4DA4A6D632}" destId="{099E76D2-AE6A-412D-ACBF-BB0B819AD74A}" srcOrd="7" destOrd="0" parTransId="{3F9DF266-B13D-4E74-A238-FB3D9FF9B603}" sibTransId="{716DA4C9-1F41-40D0-8387-C8AFA774FB6D}"/>
    <dgm:cxn modelId="{0E73CFEB-AEF0-4D88-87CA-668377A9223A}" type="presOf" srcId="{CB426B7E-30E4-403F-931F-00C2D82DC992}" destId="{EFADF456-09CB-441E-BB2E-793631E9F1DE}" srcOrd="0" destOrd="0" presId="urn:microsoft.com/office/officeart/2008/layout/LinedList"/>
    <dgm:cxn modelId="{37C859FC-6DBD-409C-8609-911AACCD59D3}" srcId="{DF1BA8FD-A47C-4E6C-A0AE-FF4DA4A6D632}" destId="{6CB18099-0F43-4C5F-9435-252809C1C3F5}" srcOrd="6" destOrd="0" parTransId="{F06FE28B-3738-4DD0-A927-F356F9DC1025}" sibTransId="{8C7F0F12-9181-41A1-8A8E-86838DC03895}"/>
    <dgm:cxn modelId="{1D65A020-BEBA-440B-B360-19BB9E6CB6A6}" type="presOf" srcId="{DF1BA8FD-A47C-4E6C-A0AE-FF4DA4A6D632}" destId="{5959BFDF-BEFD-4B64-BD40-07CF4AACD942}" srcOrd="0" destOrd="0" presId="urn:microsoft.com/office/officeart/2008/layout/LinedList"/>
    <dgm:cxn modelId="{8403788C-F672-427E-8EA7-CA281FFA9778}" srcId="{DF1BA8FD-A47C-4E6C-A0AE-FF4DA4A6D632}" destId="{EE354483-9F0A-4C0B-A386-1E2F574C3F69}" srcOrd="5" destOrd="0" parTransId="{2D46109F-04D8-4279-BDED-C213D19AA1F6}" sibTransId="{882566CB-E0C0-4CDF-9B61-1A45ED152081}"/>
    <dgm:cxn modelId="{D824BA5D-D2FB-400C-881D-368A0EB7596E}" type="presOf" srcId="{9840FD78-AB3F-4F1E-8093-74D9D24F219D}" destId="{81FD6415-DA61-405F-8B7C-3C1E2C388C15}" srcOrd="0" destOrd="0" presId="urn:microsoft.com/office/officeart/2008/layout/LinedList"/>
    <dgm:cxn modelId="{45BB1695-C023-4177-AD3F-8AE46A8D36CD}" srcId="{DF1BA8FD-A47C-4E6C-A0AE-FF4DA4A6D632}" destId="{5B2C0A49-A084-4DB7-96BA-D22E2E855A31}" srcOrd="8" destOrd="0" parTransId="{B1655273-92D0-4F78-8671-5B83038678E3}" sibTransId="{B0F9CC1B-A585-4C2A-96C2-602FE6EAC04D}"/>
    <dgm:cxn modelId="{2C6FC9FB-A81A-4758-8774-2034FC09D9A3}" srcId="{DF1BA8FD-A47C-4E6C-A0AE-FF4DA4A6D632}" destId="{192D8B7D-6E33-42FD-8CF2-04D6A17170D8}" srcOrd="2" destOrd="0" parTransId="{9F544A14-7A51-425F-A0FB-54F0F878636D}" sibTransId="{5F48F7D6-A924-4473-A014-FF3C3D9BAF0B}"/>
    <dgm:cxn modelId="{4AD04C03-99C6-4C9F-912B-2D9EB6ED91F6}" srcId="{DF1BA8FD-A47C-4E6C-A0AE-FF4DA4A6D632}" destId="{13146D6A-7F47-4C48-9E15-C236DE410E86}" srcOrd="1" destOrd="0" parTransId="{4D2F27CF-A664-407F-A0AC-0733DC10D108}" sibTransId="{82FA603D-52D7-4851-89F1-37CFA3F53830}"/>
    <dgm:cxn modelId="{F2660A95-84A8-4614-AB40-5F584A3066BA}" type="presOf" srcId="{EE354483-9F0A-4C0B-A386-1E2F574C3F69}" destId="{277B7D52-CFA0-4AE9-865C-30E83789903A}" srcOrd="0" destOrd="0" presId="urn:microsoft.com/office/officeart/2008/layout/LinedList"/>
    <dgm:cxn modelId="{C7BAC3B5-C9C0-4F28-BB70-67AAD8429B23}" type="presOf" srcId="{192D8B7D-6E33-42FD-8CF2-04D6A17170D8}" destId="{94E2E3EE-0DC1-4C9D-983A-B97C0E61FD53}" srcOrd="0" destOrd="0" presId="urn:microsoft.com/office/officeart/2008/layout/LinedList"/>
    <dgm:cxn modelId="{97D14DAC-9C2E-4EA6-B0C6-A827184F3A64}" type="presOf" srcId="{13146D6A-7F47-4C48-9E15-C236DE410E86}" destId="{A8E47EEC-9E81-43BB-B37B-58B4E0A7B094}" srcOrd="0" destOrd="0" presId="urn:microsoft.com/office/officeart/2008/layout/LinedList"/>
    <dgm:cxn modelId="{900D61CE-88A6-4E73-B2E4-51CD6BD6D250}" type="presOf" srcId="{5B2C0A49-A084-4DB7-96BA-D22E2E855A31}" destId="{C2CB7016-90F0-4451-B6DE-4D5FD2951AC2}" srcOrd="0" destOrd="0" presId="urn:microsoft.com/office/officeart/2008/layout/LinedList"/>
    <dgm:cxn modelId="{94F517BA-8536-48D1-B28F-A15845F64315}" srcId="{DF1BA8FD-A47C-4E6C-A0AE-FF4DA4A6D632}" destId="{9840FD78-AB3F-4F1E-8093-74D9D24F219D}" srcOrd="9" destOrd="0" parTransId="{3C950C8E-1D02-4712-9DF8-ACD6D1541F2B}" sibTransId="{38DEE293-7FB7-4B7C-AE96-4C69F8F772A8}"/>
    <dgm:cxn modelId="{5363B59D-19C6-4293-93D2-A169100E0BBB}" srcId="{DF1BA8FD-A47C-4E6C-A0AE-FF4DA4A6D632}" destId="{5062B304-AA17-4265-ACE0-00E052C22D79}" srcOrd="4" destOrd="0" parTransId="{0A52429F-D895-4F59-8001-BDF24F40B640}" sibTransId="{A72DD832-510D-42E7-B092-16A0D172AAAE}"/>
    <dgm:cxn modelId="{6C6F430C-0834-460F-8AB5-328407F95854}" type="presOf" srcId="{AC74E3CA-83BE-4BA6-85B0-9135B157F5EB}" destId="{F73BA54A-C428-4F30-8A42-2F53CFF8FB3B}" srcOrd="0" destOrd="0" presId="urn:microsoft.com/office/officeart/2008/layout/LinedList"/>
    <dgm:cxn modelId="{3A280AAA-F54A-4C02-B46A-E04608F19981}" type="presOf" srcId="{34DF1A36-5E7E-4D14-A232-78A4BA1C10EA}" destId="{259325C5-583C-461F-A136-C553FD6EF8C8}" srcOrd="0" destOrd="0" presId="urn:microsoft.com/office/officeart/2008/layout/LinedList"/>
    <dgm:cxn modelId="{F34233C5-EE32-4F61-9248-A67ED1B70C54}" type="presOf" srcId="{6CB18099-0F43-4C5F-9435-252809C1C3F5}" destId="{BE1F6D91-D24D-4B58-AC74-8E7ACB698559}" srcOrd="0" destOrd="0" presId="urn:microsoft.com/office/officeart/2008/layout/LinedList"/>
    <dgm:cxn modelId="{4B50225C-C3C2-4E69-9D6B-3E3EC222F77F}" srcId="{DF1BA8FD-A47C-4E6C-A0AE-FF4DA4A6D632}" destId="{CB426B7E-30E4-403F-931F-00C2D82DC992}" srcOrd="0" destOrd="0" parTransId="{86DC663B-D9F5-47F6-A88D-EFF39C6DFE93}" sibTransId="{1D739ED9-D4F9-41FE-99A5-79E1EFB8BEE3}"/>
    <dgm:cxn modelId="{EE5EA0A8-9367-475D-9A9C-547446F406AB}" type="presOf" srcId="{099E76D2-AE6A-412D-ACBF-BB0B819AD74A}" destId="{DF8D002D-F81F-449A-9D48-70926A4CEE4C}" srcOrd="0" destOrd="0" presId="urn:microsoft.com/office/officeart/2008/layout/LinedList"/>
    <dgm:cxn modelId="{144E24B9-029E-4605-A4D8-8E823E37EF70}" srcId="{DF1BA8FD-A47C-4E6C-A0AE-FF4DA4A6D632}" destId="{AC74E3CA-83BE-4BA6-85B0-9135B157F5EB}" srcOrd="3" destOrd="0" parTransId="{5AA2EB3D-4B00-4774-9EE5-46FBD0069BC3}" sibTransId="{605300FD-AF34-49AA-A735-E6078DF7CE07}"/>
    <dgm:cxn modelId="{07DC9348-EC59-48E2-B1FF-C50595AD9D80}" type="presParOf" srcId="{259325C5-583C-461F-A136-C553FD6EF8C8}" destId="{6020CF53-3BB5-4DFD-8BAB-06EDF7ADB14B}" srcOrd="0" destOrd="0" presId="urn:microsoft.com/office/officeart/2008/layout/LinedList"/>
    <dgm:cxn modelId="{A5167EA6-A655-4FA9-82CA-7B23D2140CD3}" type="presParOf" srcId="{259325C5-583C-461F-A136-C553FD6EF8C8}" destId="{D13F2AFE-2BE7-43DC-8931-E0DBF4CCF60F}" srcOrd="1" destOrd="0" presId="urn:microsoft.com/office/officeart/2008/layout/LinedList"/>
    <dgm:cxn modelId="{39FA8DA4-B4B8-49DC-AFE9-2DDE77A9FC56}" type="presParOf" srcId="{D13F2AFE-2BE7-43DC-8931-E0DBF4CCF60F}" destId="{5959BFDF-BEFD-4B64-BD40-07CF4AACD942}" srcOrd="0" destOrd="0" presId="urn:microsoft.com/office/officeart/2008/layout/LinedList"/>
    <dgm:cxn modelId="{AA61D760-A490-4CF2-8BA7-DCB7B9731AC3}" type="presParOf" srcId="{D13F2AFE-2BE7-43DC-8931-E0DBF4CCF60F}" destId="{05F14E91-0301-4ADF-89CA-9F146C94EDA9}" srcOrd="1" destOrd="0" presId="urn:microsoft.com/office/officeart/2008/layout/LinedList"/>
    <dgm:cxn modelId="{9A56A425-5B44-4BA4-B67D-CF7971F4CA66}" type="presParOf" srcId="{05F14E91-0301-4ADF-89CA-9F146C94EDA9}" destId="{8DDEA208-320E-48A7-8C58-F4F7538EF7D3}" srcOrd="0" destOrd="0" presId="urn:microsoft.com/office/officeart/2008/layout/LinedList"/>
    <dgm:cxn modelId="{BEB5EDF7-B9DE-4A80-9D5F-3A7ED2D60FC4}" type="presParOf" srcId="{05F14E91-0301-4ADF-89CA-9F146C94EDA9}" destId="{896C02BA-B1E0-40AD-BB06-0327E70F4534}" srcOrd="1" destOrd="0" presId="urn:microsoft.com/office/officeart/2008/layout/LinedList"/>
    <dgm:cxn modelId="{6B3F7E6E-EC84-4139-B543-50EFCB881AC4}" type="presParOf" srcId="{896C02BA-B1E0-40AD-BB06-0327E70F4534}" destId="{A14FA521-23FC-4274-BB74-29646D960A58}" srcOrd="0" destOrd="0" presId="urn:microsoft.com/office/officeart/2008/layout/LinedList"/>
    <dgm:cxn modelId="{88ABE1D1-1FA2-4F1D-86C6-E0D21A870B6D}" type="presParOf" srcId="{896C02BA-B1E0-40AD-BB06-0327E70F4534}" destId="{EFADF456-09CB-441E-BB2E-793631E9F1DE}" srcOrd="1" destOrd="0" presId="urn:microsoft.com/office/officeart/2008/layout/LinedList"/>
    <dgm:cxn modelId="{0008FBD5-C788-494B-8FA4-400BA06C8434}" type="presParOf" srcId="{896C02BA-B1E0-40AD-BB06-0327E70F4534}" destId="{F094FDD6-BF37-4FAC-8788-A9C0389AD13E}" srcOrd="2" destOrd="0" presId="urn:microsoft.com/office/officeart/2008/layout/LinedList"/>
    <dgm:cxn modelId="{DF19847A-464F-4DC5-A7A4-19650DBF43CC}" type="presParOf" srcId="{05F14E91-0301-4ADF-89CA-9F146C94EDA9}" destId="{3F87B68C-1E10-42B8-BB5A-D034117BEF6C}" srcOrd="2" destOrd="0" presId="urn:microsoft.com/office/officeart/2008/layout/LinedList"/>
    <dgm:cxn modelId="{E28D8753-D16D-49D8-981A-DF66AC32932F}" type="presParOf" srcId="{05F14E91-0301-4ADF-89CA-9F146C94EDA9}" destId="{9A614575-E129-4092-A86E-CE5FDA925665}" srcOrd="3" destOrd="0" presId="urn:microsoft.com/office/officeart/2008/layout/LinedList"/>
    <dgm:cxn modelId="{BF7D14F6-D328-4F8A-866D-1DF7A6F6A585}" type="presParOf" srcId="{05F14E91-0301-4ADF-89CA-9F146C94EDA9}" destId="{4487A395-55CA-4AD9-8B94-EC8AD4BE777C}" srcOrd="4" destOrd="0" presId="urn:microsoft.com/office/officeart/2008/layout/LinedList"/>
    <dgm:cxn modelId="{679607E9-8FEF-4314-90F2-AF72DA5E7B15}" type="presParOf" srcId="{4487A395-55CA-4AD9-8B94-EC8AD4BE777C}" destId="{57ABA5AF-9638-4433-A3EF-B0DE0AFB6DC1}" srcOrd="0" destOrd="0" presId="urn:microsoft.com/office/officeart/2008/layout/LinedList"/>
    <dgm:cxn modelId="{650507E6-B2CB-4A5A-9344-1D8FF983BA15}" type="presParOf" srcId="{4487A395-55CA-4AD9-8B94-EC8AD4BE777C}" destId="{A8E47EEC-9E81-43BB-B37B-58B4E0A7B094}" srcOrd="1" destOrd="0" presId="urn:microsoft.com/office/officeart/2008/layout/LinedList"/>
    <dgm:cxn modelId="{50E66894-C878-498C-8E74-E4AD3D1BEBF4}" type="presParOf" srcId="{4487A395-55CA-4AD9-8B94-EC8AD4BE777C}" destId="{9252ADED-C98D-4F4F-810E-03D98E8DB720}" srcOrd="2" destOrd="0" presId="urn:microsoft.com/office/officeart/2008/layout/LinedList"/>
    <dgm:cxn modelId="{C408E3AA-7060-444D-94D2-6C8AC529E0BB}" type="presParOf" srcId="{05F14E91-0301-4ADF-89CA-9F146C94EDA9}" destId="{21E6E154-0A28-4F2E-8FB5-57BF81C7A1EB}" srcOrd="5" destOrd="0" presId="urn:microsoft.com/office/officeart/2008/layout/LinedList"/>
    <dgm:cxn modelId="{5D92F47C-695C-453E-8841-04E26739EECE}" type="presParOf" srcId="{05F14E91-0301-4ADF-89CA-9F146C94EDA9}" destId="{17162A94-9796-4B71-9CB0-47285E4008E1}" srcOrd="6" destOrd="0" presId="urn:microsoft.com/office/officeart/2008/layout/LinedList"/>
    <dgm:cxn modelId="{68E21B3E-8440-497A-A22F-D54119B83639}" type="presParOf" srcId="{05F14E91-0301-4ADF-89CA-9F146C94EDA9}" destId="{39A8AC21-1741-4D96-AF16-57FF870DF9AC}" srcOrd="7" destOrd="0" presId="urn:microsoft.com/office/officeart/2008/layout/LinedList"/>
    <dgm:cxn modelId="{EE8BF61C-7D85-4FFD-BFBD-52C69ABCD65A}" type="presParOf" srcId="{39A8AC21-1741-4D96-AF16-57FF870DF9AC}" destId="{71D1443F-A9D9-4DA8-96D2-57CEB92A9B68}" srcOrd="0" destOrd="0" presId="urn:microsoft.com/office/officeart/2008/layout/LinedList"/>
    <dgm:cxn modelId="{70C1C46E-F8F1-4655-B1C9-37488EBC982B}" type="presParOf" srcId="{39A8AC21-1741-4D96-AF16-57FF870DF9AC}" destId="{94E2E3EE-0DC1-4C9D-983A-B97C0E61FD53}" srcOrd="1" destOrd="0" presId="urn:microsoft.com/office/officeart/2008/layout/LinedList"/>
    <dgm:cxn modelId="{A194BE6A-3334-44EC-B68F-8AB4963F4654}" type="presParOf" srcId="{39A8AC21-1741-4D96-AF16-57FF870DF9AC}" destId="{DDFF6A34-2F87-491A-B973-EE07973613A5}" srcOrd="2" destOrd="0" presId="urn:microsoft.com/office/officeart/2008/layout/LinedList"/>
    <dgm:cxn modelId="{4733FA80-F586-4614-8BED-7265D462F4C7}" type="presParOf" srcId="{05F14E91-0301-4ADF-89CA-9F146C94EDA9}" destId="{89E73E16-9392-4077-8CBB-68249CFD2653}" srcOrd="8" destOrd="0" presId="urn:microsoft.com/office/officeart/2008/layout/LinedList"/>
    <dgm:cxn modelId="{8C2E9690-7357-48C9-8D80-A26E47D52E9F}" type="presParOf" srcId="{05F14E91-0301-4ADF-89CA-9F146C94EDA9}" destId="{3927F55A-9072-4ED5-89AD-6EDF337BF2A6}" srcOrd="9" destOrd="0" presId="urn:microsoft.com/office/officeart/2008/layout/LinedList"/>
    <dgm:cxn modelId="{590F5DE2-23A5-487E-9B2C-75F75DCEF9E2}" type="presParOf" srcId="{05F14E91-0301-4ADF-89CA-9F146C94EDA9}" destId="{562FFA61-AE50-44B9-A408-57A5610A4256}" srcOrd="10" destOrd="0" presId="urn:microsoft.com/office/officeart/2008/layout/LinedList"/>
    <dgm:cxn modelId="{8242DCFB-52B8-48F0-8EC7-0B56164E17EC}" type="presParOf" srcId="{562FFA61-AE50-44B9-A408-57A5610A4256}" destId="{E597AC21-4D7F-4165-AA75-4832C729B41E}" srcOrd="0" destOrd="0" presId="urn:microsoft.com/office/officeart/2008/layout/LinedList"/>
    <dgm:cxn modelId="{FC6951AC-40F3-4BF8-8A66-FB7DE883ACA8}" type="presParOf" srcId="{562FFA61-AE50-44B9-A408-57A5610A4256}" destId="{F73BA54A-C428-4F30-8A42-2F53CFF8FB3B}" srcOrd="1" destOrd="0" presId="urn:microsoft.com/office/officeart/2008/layout/LinedList"/>
    <dgm:cxn modelId="{DCF19015-D9D7-43B4-B3F0-1DDAAD187FCD}" type="presParOf" srcId="{562FFA61-AE50-44B9-A408-57A5610A4256}" destId="{327C6A83-F05D-4A79-99EB-F91EC364B40D}" srcOrd="2" destOrd="0" presId="urn:microsoft.com/office/officeart/2008/layout/LinedList"/>
    <dgm:cxn modelId="{F177E317-FE33-41A7-A307-D1F70B18D010}" type="presParOf" srcId="{05F14E91-0301-4ADF-89CA-9F146C94EDA9}" destId="{24011758-F964-46DF-BC8F-0AB22B29D08A}" srcOrd="11" destOrd="0" presId="urn:microsoft.com/office/officeart/2008/layout/LinedList"/>
    <dgm:cxn modelId="{BFC65854-B8CB-4C7C-B7C2-EA5DF0FD7F0A}" type="presParOf" srcId="{05F14E91-0301-4ADF-89CA-9F146C94EDA9}" destId="{D13B7366-88BC-441C-96FB-E213892F87F7}" srcOrd="12" destOrd="0" presId="urn:microsoft.com/office/officeart/2008/layout/LinedList"/>
    <dgm:cxn modelId="{F5B9E870-0B6C-4305-95F4-52F55D798A8D}" type="presParOf" srcId="{05F14E91-0301-4ADF-89CA-9F146C94EDA9}" destId="{A1A9FDA0-35D2-4841-95F7-B67746A83165}" srcOrd="13" destOrd="0" presId="urn:microsoft.com/office/officeart/2008/layout/LinedList"/>
    <dgm:cxn modelId="{DD028D40-A3FA-4923-B76F-ECD8C0E34DDC}" type="presParOf" srcId="{A1A9FDA0-35D2-4841-95F7-B67746A83165}" destId="{3E84C2D1-32A0-45F2-8953-D07BB32E8920}" srcOrd="0" destOrd="0" presId="urn:microsoft.com/office/officeart/2008/layout/LinedList"/>
    <dgm:cxn modelId="{F1DD006C-EBD5-4C7E-AB08-B2E870B925F0}" type="presParOf" srcId="{A1A9FDA0-35D2-4841-95F7-B67746A83165}" destId="{1DF294C7-833B-4E06-B718-5EAB9E0D22A0}" srcOrd="1" destOrd="0" presId="urn:microsoft.com/office/officeart/2008/layout/LinedList"/>
    <dgm:cxn modelId="{A815C764-2380-48E7-BDE5-5270C387E572}" type="presParOf" srcId="{A1A9FDA0-35D2-4841-95F7-B67746A83165}" destId="{F7007BEB-D360-4E73-A1E9-89165FC8EFA2}" srcOrd="2" destOrd="0" presId="urn:microsoft.com/office/officeart/2008/layout/LinedList"/>
    <dgm:cxn modelId="{6C95525F-A91B-4A02-A1B0-4EC8AF5CA554}" type="presParOf" srcId="{05F14E91-0301-4ADF-89CA-9F146C94EDA9}" destId="{5A47B76B-C54F-4FE9-A213-1DDCEE4B5DBF}" srcOrd="14" destOrd="0" presId="urn:microsoft.com/office/officeart/2008/layout/LinedList"/>
    <dgm:cxn modelId="{BF1508A9-6C53-4A3D-BE16-B756BA793F5A}" type="presParOf" srcId="{05F14E91-0301-4ADF-89CA-9F146C94EDA9}" destId="{718E0D6D-E113-4B11-BFA3-EFA441D8A06E}" srcOrd="15" destOrd="0" presId="urn:microsoft.com/office/officeart/2008/layout/LinedList"/>
    <dgm:cxn modelId="{3CDD962D-67B7-47BD-B282-F7FC6F16EC59}" type="presParOf" srcId="{05F14E91-0301-4ADF-89CA-9F146C94EDA9}" destId="{ED8EEF40-699E-415C-B6FD-4A348D63C656}" srcOrd="16" destOrd="0" presId="urn:microsoft.com/office/officeart/2008/layout/LinedList"/>
    <dgm:cxn modelId="{A347FFD1-8F86-4442-A5A3-BA3FF532FCFC}" type="presParOf" srcId="{ED8EEF40-699E-415C-B6FD-4A348D63C656}" destId="{746A17A5-797F-4C95-8851-1CAB685E7F58}" srcOrd="0" destOrd="0" presId="urn:microsoft.com/office/officeart/2008/layout/LinedList"/>
    <dgm:cxn modelId="{1C6D8DB7-0A3A-4F45-9509-72D8F78B0A6D}" type="presParOf" srcId="{ED8EEF40-699E-415C-B6FD-4A348D63C656}" destId="{277B7D52-CFA0-4AE9-865C-30E83789903A}" srcOrd="1" destOrd="0" presId="urn:microsoft.com/office/officeart/2008/layout/LinedList"/>
    <dgm:cxn modelId="{D60E6180-A12A-44D2-9547-F5A8B6D48EE3}" type="presParOf" srcId="{ED8EEF40-699E-415C-B6FD-4A348D63C656}" destId="{2DD9CE77-5CEA-4C5E-B09B-0AEAD4635948}" srcOrd="2" destOrd="0" presId="urn:microsoft.com/office/officeart/2008/layout/LinedList"/>
    <dgm:cxn modelId="{76C827DC-FE45-4344-A947-548C1783BCB8}" type="presParOf" srcId="{05F14E91-0301-4ADF-89CA-9F146C94EDA9}" destId="{9164C472-42D3-4A49-AF4F-F4E2940E956F}" srcOrd="17" destOrd="0" presId="urn:microsoft.com/office/officeart/2008/layout/LinedList"/>
    <dgm:cxn modelId="{3C5CC0A2-CB25-4FD2-B551-E9D46F509237}" type="presParOf" srcId="{05F14E91-0301-4ADF-89CA-9F146C94EDA9}" destId="{626000C1-6813-495E-AC25-3D607BBDFD5C}" srcOrd="18" destOrd="0" presId="urn:microsoft.com/office/officeart/2008/layout/LinedList"/>
    <dgm:cxn modelId="{1E320D55-4E90-4E56-825B-8F6A73E33C0E}" type="presParOf" srcId="{05F14E91-0301-4ADF-89CA-9F146C94EDA9}" destId="{D352B1D1-29F8-4A93-B9B0-A777B140EE4C}" srcOrd="19" destOrd="0" presId="urn:microsoft.com/office/officeart/2008/layout/LinedList"/>
    <dgm:cxn modelId="{1FD6D219-3902-467B-8B39-C0EA509767D3}" type="presParOf" srcId="{D352B1D1-29F8-4A93-B9B0-A777B140EE4C}" destId="{844E4CD6-959E-423F-A667-847435793E1D}" srcOrd="0" destOrd="0" presId="urn:microsoft.com/office/officeart/2008/layout/LinedList"/>
    <dgm:cxn modelId="{0FC17A49-2462-4675-BFD2-E38F31D56CDB}" type="presParOf" srcId="{D352B1D1-29F8-4A93-B9B0-A777B140EE4C}" destId="{BE1F6D91-D24D-4B58-AC74-8E7ACB698559}" srcOrd="1" destOrd="0" presId="urn:microsoft.com/office/officeart/2008/layout/LinedList"/>
    <dgm:cxn modelId="{E6C827E8-74DC-45CA-8E08-72C0474AC950}" type="presParOf" srcId="{D352B1D1-29F8-4A93-B9B0-A777B140EE4C}" destId="{A0C55145-811B-46D9-9AE8-50AB71C3C779}" srcOrd="2" destOrd="0" presId="urn:microsoft.com/office/officeart/2008/layout/LinedList"/>
    <dgm:cxn modelId="{930A3A80-9EB7-4F4D-AC95-0E38B2F09228}" type="presParOf" srcId="{05F14E91-0301-4ADF-89CA-9F146C94EDA9}" destId="{4731FB5A-FD9A-4276-82FE-D9054C1D4A91}" srcOrd="20" destOrd="0" presId="urn:microsoft.com/office/officeart/2008/layout/LinedList"/>
    <dgm:cxn modelId="{AF5C87CE-77BB-4A87-8B2A-8B577AAB1071}" type="presParOf" srcId="{05F14E91-0301-4ADF-89CA-9F146C94EDA9}" destId="{E9F336F4-2143-4118-A06B-0B9089E785AF}" srcOrd="21" destOrd="0" presId="urn:microsoft.com/office/officeart/2008/layout/LinedList"/>
    <dgm:cxn modelId="{0BF0F871-C7AA-44D6-9729-CE5AF7C9E9B5}" type="presParOf" srcId="{05F14E91-0301-4ADF-89CA-9F146C94EDA9}" destId="{7C4454E8-EFB7-4A35-BCF1-D78AEA3B537B}" srcOrd="22" destOrd="0" presId="urn:microsoft.com/office/officeart/2008/layout/LinedList"/>
    <dgm:cxn modelId="{B7A683AC-A450-4478-AE8B-0748AB44B8D9}" type="presParOf" srcId="{7C4454E8-EFB7-4A35-BCF1-D78AEA3B537B}" destId="{E56B2A90-263D-4159-9AEC-3584E134341E}" srcOrd="0" destOrd="0" presId="urn:microsoft.com/office/officeart/2008/layout/LinedList"/>
    <dgm:cxn modelId="{53C8B0E1-35BD-4A07-9B15-633621D3A4B7}" type="presParOf" srcId="{7C4454E8-EFB7-4A35-BCF1-D78AEA3B537B}" destId="{DF8D002D-F81F-449A-9D48-70926A4CEE4C}" srcOrd="1" destOrd="0" presId="urn:microsoft.com/office/officeart/2008/layout/LinedList"/>
    <dgm:cxn modelId="{831E6A49-1FB0-4D97-B1E1-CDB6DECDC4E7}" type="presParOf" srcId="{7C4454E8-EFB7-4A35-BCF1-D78AEA3B537B}" destId="{9D637F66-0492-41D6-9EC3-5FED8F4E49B8}" srcOrd="2" destOrd="0" presId="urn:microsoft.com/office/officeart/2008/layout/LinedList"/>
    <dgm:cxn modelId="{9BC85F93-3D3C-480C-AC70-8078771BB083}" type="presParOf" srcId="{05F14E91-0301-4ADF-89CA-9F146C94EDA9}" destId="{6FE56D2C-BEA6-48AA-98E4-5918107BBC23}" srcOrd="23" destOrd="0" presId="urn:microsoft.com/office/officeart/2008/layout/LinedList"/>
    <dgm:cxn modelId="{46E14819-128D-42E6-AE1B-D1D8F49832B8}" type="presParOf" srcId="{05F14E91-0301-4ADF-89CA-9F146C94EDA9}" destId="{CE450353-0AFB-48F3-8355-F6312D36B8A6}" srcOrd="24" destOrd="0" presId="urn:microsoft.com/office/officeart/2008/layout/LinedList"/>
    <dgm:cxn modelId="{445320B0-1375-41FA-BB17-0C460699B5D9}" type="presParOf" srcId="{05F14E91-0301-4ADF-89CA-9F146C94EDA9}" destId="{19A15002-6130-4C13-845B-9E9358D552F8}" srcOrd="25" destOrd="0" presId="urn:microsoft.com/office/officeart/2008/layout/LinedList"/>
    <dgm:cxn modelId="{77678010-E3FF-4D16-B3C8-B886183D2542}" type="presParOf" srcId="{19A15002-6130-4C13-845B-9E9358D552F8}" destId="{58D89A2B-70B4-4CFF-AA27-75E45B945C74}" srcOrd="0" destOrd="0" presId="urn:microsoft.com/office/officeart/2008/layout/LinedList"/>
    <dgm:cxn modelId="{FF48CCEC-B397-438E-9C6E-E20F5DDA2DBB}" type="presParOf" srcId="{19A15002-6130-4C13-845B-9E9358D552F8}" destId="{C2CB7016-90F0-4451-B6DE-4D5FD2951AC2}" srcOrd="1" destOrd="0" presId="urn:microsoft.com/office/officeart/2008/layout/LinedList"/>
    <dgm:cxn modelId="{29A15CA2-E164-4C91-A268-128EBB0CA087}" type="presParOf" srcId="{19A15002-6130-4C13-845B-9E9358D552F8}" destId="{55E0E107-D5E4-497D-BBFB-6294C9B85C0A}" srcOrd="2" destOrd="0" presId="urn:microsoft.com/office/officeart/2008/layout/LinedList"/>
    <dgm:cxn modelId="{C8A80D1B-F6FB-470C-8A4C-6A2E07D49A55}" type="presParOf" srcId="{05F14E91-0301-4ADF-89CA-9F146C94EDA9}" destId="{72B4B8F3-E503-40C7-92A5-0B26992F38F8}" srcOrd="26" destOrd="0" presId="urn:microsoft.com/office/officeart/2008/layout/LinedList"/>
    <dgm:cxn modelId="{0117ADCB-DFA1-47DD-8235-521998EBEC81}" type="presParOf" srcId="{05F14E91-0301-4ADF-89CA-9F146C94EDA9}" destId="{4B24F79B-8F36-4AA1-898E-3E44AAB73B0A}" srcOrd="27" destOrd="0" presId="urn:microsoft.com/office/officeart/2008/layout/LinedList"/>
    <dgm:cxn modelId="{C8C27AB6-7135-4873-A76B-F3A49780BDEA}" type="presParOf" srcId="{05F14E91-0301-4ADF-89CA-9F146C94EDA9}" destId="{75F7A90C-FA2D-4A73-B2E6-6F67E97099BC}" srcOrd="28" destOrd="0" presId="urn:microsoft.com/office/officeart/2008/layout/LinedList"/>
    <dgm:cxn modelId="{F51A6485-F870-411C-B5B9-67C0BB6CEE5E}" type="presParOf" srcId="{75F7A90C-FA2D-4A73-B2E6-6F67E97099BC}" destId="{7AA28161-3A6D-4D39-8ED0-18D6B74FE078}" srcOrd="0" destOrd="0" presId="urn:microsoft.com/office/officeart/2008/layout/LinedList"/>
    <dgm:cxn modelId="{FD1C786D-77F5-41D4-B0DF-401BD8CDF7EE}" type="presParOf" srcId="{75F7A90C-FA2D-4A73-B2E6-6F67E97099BC}" destId="{81FD6415-DA61-405F-8B7C-3C1E2C388C15}" srcOrd="1" destOrd="0" presId="urn:microsoft.com/office/officeart/2008/layout/LinedList"/>
    <dgm:cxn modelId="{6BBDE0A5-22ED-4024-B4B6-1DF45177B29D}" type="presParOf" srcId="{75F7A90C-FA2D-4A73-B2E6-6F67E97099BC}" destId="{5395E6F1-D120-47BD-9DC9-70855D792410}" srcOrd="2" destOrd="0" presId="urn:microsoft.com/office/officeart/2008/layout/LinedList"/>
    <dgm:cxn modelId="{2D6954A4-AF14-4C77-9356-5CF504DDFEF0}" type="presParOf" srcId="{05F14E91-0301-4ADF-89CA-9F146C94EDA9}" destId="{DFC6221D-8BCC-4576-B3A2-43D98FA2B11D}" srcOrd="29" destOrd="0" presId="urn:microsoft.com/office/officeart/2008/layout/LinedList"/>
    <dgm:cxn modelId="{9BF8CC84-DD5B-42F4-93B8-A29414C8AAAC}" type="presParOf" srcId="{05F14E91-0301-4ADF-89CA-9F146C94EDA9}" destId="{68DACC4B-F992-4E14-A337-F5722B258A39}" srcOrd="30"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3D75A9-2AB2-4AF6-9EA2-9EE2B6F52F78}" type="doc">
      <dgm:prSet loTypeId="urn:microsoft.com/office/officeart/2005/8/layout/cycle6" loCatId="cycle" qsTypeId="urn:microsoft.com/office/officeart/2005/8/quickstyle/simple2" qsCatId="simple" csTypeId="urn:microsoft.com/office/officeart/2005/8/colors/accent0_1" csCatId="mainScheme" phldr="1"/>
      <dgm:spPr/>
      <dgm:t>
        <a:bodyPr/>
        <a:lstStyle/>
        <a:p>
          <a:endParaRPr lang="en-GB"/>
        </a:p>
      </dgm:t>
    </dgm:pt>
    <dgm:pt modelId="{4B3C7435-D8BD-465F-A15E-63BFDC963CDC}">
      <dgm:prSet phldrT="[Text]"/>
      <dgm:spPr/>
      <dgm:t>
        <a:bodyPr/>
        <a:lstStyle/>
        <a:p>
          <a:r>
            <a:rPr lang="en-GB" b="1" dirty="0"/>
            <a:t>A. Baumannii</a:t>
          </a:r>
        </a:p>
      </dgm:t>
    </dgm:pt>
    <dgm:pt modelId="{D633AAB1-63C0-47DF-B344-99217DD08B98}" type="parTrans" cxnId="{B632FB24-8B74-4435-A3C6-3D325B58F967}">
      <dgm:prSet/>
      <dgm:spPr/>
      <dgm:t>
        <a:bodyPr/>
        <a:lstStyle/>
        <a:p>
          <a:endParaRPr lang="en-GB"/>
        </a:p>
      </dgm:t>
    </dgm:pt>
    <dgm:pt modelId="{C42B6BAA-61AA-43B7-B293-6DECE3AA394F}" type="sibTrans" cxnId="{B632FB24-8B74-4435-A3C6-3D325B58F967}">
      <dgm:prSet/>
      <dgm:spPr/>
      <dgm:t>
        <a:bodyPr/>
        <a:lstStyle/>
        <a:p>
          <a:endParaRPr lang="en-GB"/>
        </a:p>
      </dgm:t>
    </dgm:pt>
    <dgm:pt modelId="{CD913A3E-E581-4035-AABB-AACC57BC6F37}">
      <dgm:prSet phldrT="[Text]"/>
      <dgm:spPr/>
      <dgm:t>
        <a:bodyPr/>
        <a:lstStyle/>
        <a:p>
          <a:r>
            <a:rPr lang="en-GB" b="1" dirty="0"/>
            <a:t>Healthcare Setting</a:t>
          </a:r>
        </a:p>
      </dgm:t>
    </dgm:pt>
    <dgm:pt modelId="{E53E4C08-4F61-41E1-9582-612F6AE292D2}" type="parTrans" cxnId="{36CBD84C-291B-4EEF-83FA-208808C63107}">
      <dgm:prSet/>
      <dgm:spPr/>
      <dgm:t>
        <a:bodyPr/>
        <a:lstStyle/>
        <a:p>
          <a:endParaRPr lang="en-GB"/>
        </a:p>
      </dgm:t>
    </dgm:pt>
    <dgm:pt modelId="{04400265-E74D-4B24-9260-09376C178EBB}" type="sibTrans" cxnId="{36CBD84C-291B-4EEF-83FA-208808C63107}">
      <dgm:prSet/>
      <dgm:spPr/>
      <dgm:t>
        <a:bodyPr/>
        <a:lstStyle/>
        <a:p>
          <a:endParaRPr lang="en-GB"/>
        </a:p>
      </dgm:t>
    </dgm:pt>
    <dgm:pt modelId="{FB53ED37-FC8A-4333-88F6-970A1D6950A4}">
      <dgm:prSet phldrT="[Text]"/>
      <dgm:spPr/>
      <dgm:t>
        <a:bodyPr/>
        <a:lstStyle/>
        <a:p>
          <a:r>
            <a:rPr lang="en-GB" b="1" dirty="0"/>
            <a:t>Resilient</a:t>
          </a:r>
        </a:p>
      </dgm:t>
    </dgm:pt>
    <dgm:pt modelId="{9069664D-CDA8-47CA-9CC8-BF55B3BE429B}" type="parTrans" cxnId="{5C00ED28-7F27-430F-A5EE-C005B90308D0}">
      <dgm:prSet/>
      <dgm:spPr/>
      <dgm:t>
        <a:bodyPr/>
        <a:lstStyle/>
        <a:p>
          <a:endParaRPr lang="en-GB"/>
        </a:p>
      </dgm:t>
    </dgm:pt>
    <dgm:pt modelId="{57B8BACD-5D5A-44EF-A3CC-CF9A9AC577D7}" type="sibTrans" cxnId="{5C00ED28-7F27-430F-A5EE-C005B90308D0}">
      <dgm:prSet/>
      <dgm:spPr/>
      <dgm:t>
        <a:bodyPr/>
        <a:lstStyle/>
        <a:p>
          <a:endParaRPr lang="en-GB"/>
        </a:p>
      </dgm:t>
    </dgm:pt>
    <dgm:pt modelId="{4219DFFB-7C9E-49D2-B04F-CDBD6270DA62}">
      <dgm:prSet phldrT="[Text]"/>
      <dgm:spPr/>
      <dgm:t>
        <a:bodyPr/>
        <a:lstStyle/>
        <a:p>
          <a:r>
            <a:rPr lang="en-GB" b="1" dirty="0"/>
            <a:t>Resistant to colistin in 4% of cases</a:t>
          </a:r>
        </a:p>
      </dgm:t>
    </dgm:pt>
    <dgm:pt modelId="{F1210FE3-120F-452E-A219-E4AAE40AAC59}" type="parTrans" cxnId="{0D0C914B-B537-4EFC-9246-FCE244F1BD9F}">
      <dgm:prSet/>
      <dgm:spPr/>
      <dgm:t>
        <a:bodyPr/>
        <a:lstStyle/>
        <a:p>
          <a:endParaRPr lang="en-GB"/>
        </a:p>
      </dgm:t>
    </dgm:pt>
    <dgm:pt modelId="{08E20D8E-D214-457E-845F-13F0F8B1C721}" type="sibTrans" cxnId="{0D0C914B-B537-4EFC-9246-FCE244F1BD9F}">
      <dgm:prSet/>
      <dgm:spPr/>
      <dgm:t>
        <a:bodyPr/>
        <a:lstStyle/>
        <a:p>
          <a:endParaRPr lang="en-GB"/>
        </a:p>
      </dgm:t>
    </dgm:pt>
    <dgm:pt modelId="{E8255DE6-5FAE-48B2-A471-C19B1C70C998}">
      <dgm:prSet phldrT="[Text]"/>
      <dgm:spPr/>
      <dgm:t>
        <a:bodyPr/>
        <a:lstStyle/>
        <a:p>
          <a:r>
            <a:rPr lang="en-GB" b="1" dirty="0"/>
            <a:t>Driven by AB use and poor infection control</a:t>
          </a:r>
        </a:p>
      </dgm:t>
    </dgm:pt>
    <dgm:pt modelId="{F4C6A411-468D-4856-BB5B-7DDD8B039E62}" type="parTrans" cxnId="{FF41B7F3-2006-4A41-A500-543583356559}">
      <dgm:prSet/>
      <dgm:spPr/>
      <dgm:t>
        <a:bodyPr/>
        <a:lstStyle/>
        <a:p>
          <a:endParaRPr lang="en-GB"/>
        </a:p>
      </dgm:t>
    </dgm:pt>
    <dgm:pt modelId="{C24CA3B8-3C6A-494D-89AA-C5C34D4607B5}" type="sibTrans" cxnId="{FF41B7F3-2006-4A41-A500-543583356559}">
      <dgm:prSet/>
      <dgm:spPr/>
      <dgm:t>
        <a:bodyPr/>
        <a:lstStyle/>
        <a:p>
          <a:endParaRPr lang="en-GB"/>
        </a:p>
      </dgm:t>
    </dgm:pt>
    <dgm:pt modelId="{CEA0485B-8C22-43A8-B4DA-13074457BC65}" type="pres">
      <dgm:prSet presAssocID="{743D75A9-2AB2-4AF6-9EA2-9EE2B6F52F78}" presName="cycle" presStyleCnt="0">
        <dgm:presLayoutVars>
          <dgm:dir/>
          <dgm:resizeHandles val="exact"/>
        </dgm:presLayoutVars>
      </dgm:prSet>
      <dgm:spPr/>
      <dgm:t>
        <a:bodyPr/>
        <a:lstStyle/>
        <a:p>
          <a:endParaRPr lang="en-GB"/>
        </a:p>
      </dgm:t>
    </dgm:pt>
    <dgm:pt modelId="{CF8BA855-074A-4636-B90F-C6CE9AB93A2D}" type="pres">
      <dgm:prSet presAssocID="{4B3C7435-D8BD-465F-A15E-63BFDC963CDC}" presName="node" presStyleLbl="node1" presStyleIdx="0" presStyleCnt="5">
        <dgm:presLayoutVars>
          <dgm:bulletEnabled val="1"/>
        </dgm:presLayoutVars>
      </dgm:prSet>
      <dgm:spPr/>
      <dgm:t>
        <a:bodyPr/>
        <a:lstStyle/>
        <a:p>
          <a:endParaRPr lang="en-GB"/>
        </a:p>
      </dgm:t>
    </dgm:pt>
    <dgm:pt modelId="{98DA0184-8DFD-4581-996A-6A864D1ACC24}" type="pres">
      <dgm:prSet presAssocID="{4B3C7435-D8BD-465F-A15E-63BFDC963CDC}" presName="spNode" presStyleCnt="0"/>
      <dgm:spPr/>
    </dgm:pt>
    <dgm:pt modelId="{926174F5-554A-4AF0-8AF6-C9E16588DB2B}" type="pres">
      <dgm:prSet presAssocID="{C42B6BAA-61AA-43B7-B293-6DECE3AA394F}" presName="sibTrans" presStyleLbl="sibTrans1D1" presStyleIdx="0" presStyleCnt="5"/>
      <dgm:spPr/>
      <dgm:t>
        <a:bodyPr/>
        <a:lstStyle/>
        <a:p>
          <a:endParaRPr lang="en-GB"/>
        </a:p>
      </dgm:t>
    </dgm:pt>
    <dgm:pt modelId="{A2DA1F68-B832-4B7C-83D6-08DA477D4282}" type="pres">
      <dgm:prSet presAssocID="{CD913A3E-E581-4035-AABB-AACC57BC6F37}" presName="node" presStyleLbl="node1" presStyleIdx="1" presStyleCnt="5">
        <dgm:presLayoutVars>
          <dgm:bulletEnabled val="1"/>
        </dgm:presLayoutVars>
      </dgm:prSet>
      <dgm:spPr/>
      <dgm:t>
        <a:bodyPr/>
        <a:lstStyle/>
        <a:p>
          <a:endParaRPr lang="en-GB"/>
        </a:p>
      </dgm:t>
    </dgm:pt>
    <dgm:pt modelId="{84A3DECE-276B-4301-80B0-270F66C34293}" type="pres">
      <dgm:prSet presAssocID="{CD913A3E-E581-4035-AABB-AACC57BC6F37}" presName="spNode" presStyleCnt="0"/>
      <dgm:spPr/>
    </dgm:pt>
    <dgm:pt modelId="{C659189E-9092-428C-9CF8-B29F20D67BB5}" type="pres">
      <dgm:prSet presAssocID="{04400265-E74D-4B24-9260-09376C178EBB}" presName="sibTrans" presStyleLbl="sibTrans1D1" presStyleIdx="1" presStyleCnt="5"/>
      <dgm:spPr/>
      <dgm:t>
        <a:bodyPr/>
        <a:lstStyle/>
        <a:p>
          <a:endParaRPr lang="en-GB"/>
        </a:p>
      </dgm:t>
    </dgm:pt>
    <dgm:pt modelId="{146BC6BD-7BCA-43EC-A8BD-9133A53BB543}" type="pres">
      <dgm:prSet presAssocID="{FB53ED37-FC8A-4333-88F6-970A1D6950A4}" presName="node" presStyleLbl="node1" presStyleIdx="2" presStyleCnt="5">
        <dgm:presLayoutVars>
          <dgm:bulletEnabled val="1"/>
        </dgm:presLayoutVars>
      </dgm:prSet>
      <dgm:spPr/>
      <dgm:t>
        <a:bodyPr/>
        <a:lstStyle/>
        <a:p>
          <a:endParaRPr lang="en-GB"/>
        </a:p>
      </dgm:t>
    </dgm:pt>
    <dgm:pt modelId="{4B94E517-D995-4C07-A2EF-0A4E09D31C79}" type="pres">
      <dgm:prSet presAssocID="{FB53ED37-FC8A-4333-88F6-970A1D6950A4}" presName="spNode" presStyleCnt="0"/>
      <dgm:spPr/>
    </dgm:pt>
    <dgm:pt modelId="{38A043B6-C5E3-4C12-BEF1-D350E68FF42B}" type="pres">
      <dgm:prSet presAssocID="{57B8BACD-5D5A-44EF-A3CC-CF9A9AC577D7}" presName="sibTrans" presStyleLbl="sibTrans1D1" presStyleIdx="2" presStyleCnt="5"/>
      <dgm:spPr/>
      <dgm:t>
        <a:bodyPr/>
        <a:lstStyle/>
        <a:p>
          <a:endParaRPr lang="en-GB"/>
        </a:p>
      </dgm:t>
    </dgm:pt>
    <dgm:pt modelId="{0F2FBC22-8520-4C6E-8915-1A2544481AB2}" type="pres">
      <dgm:prSet presAssocID="{4219DFFB-7C9E-49D2-B04F-CDBD6270DA62}" presName="node" presStyleLbl="node1" presStyleIdx="3" presStyleCnt="5">
        <dgm:presLayoutVars>
          <dgm:bulletEnabled val="1"/>
        </dgm:presLayoutVars>
      </dgm:prSet>
      <dgm:spPr/>
      <dgm:t>
        <a:bodyPr/>
        <a:lstStyle/>
        <a:p>
          <a:endParaRPr lang="en-GB"/>
        </a:p>
      </dgm:t>
    </dgm:pt>
    <dgm:pt modelId="{23C27204-599B-4B66-9385-85F7A97B5D7D}" type="pres">
      <dgm:prSet presAssocID="{4219DFFB-7C9E-49D2-B04F-CDBD6270DA62}" presName="spNode" presStyleCnt="0"/>
      <dgm:spPr/>
    </dgm:pt>
    <dgm:pt modelId="{B7792417-AED5-4161-A46A-C0BB140AADD1}" type="pres">
      <dgm:prSet presAssocID="{08E20D8E-D214-457E-845F-13F0F8B1C721}" presName="sibTrans" presStyleLbl="sibTrans1D1" presStyleIdx="3" presStyleCnt="5"/>
      <dgm:spPr/>
      <dgm:t>
        <a:bodyPr/>
        <a:lstStyle/>
        <a:p>
          <a:endParaRPr lang="en-GB"/>
        </a:p>
      </dgm:t>
    </dgm:pt>
    <dgm:pt modelId="{0532976E-01EA-4FEA-B3DA-410E1B07794E}" type="pres">
      <dgm:prSet presAssocID="{E8255DE6-5FAE-48B2-A471-C19B1C70C998}" presName="node" presStyleLbl="node1" presStyleIdx="4" presStyleCnt="5">
        <dgm:presLayoutVars>
          <dgm:bulletEnabled val="1"/>
        </dgm:presLayoutVars>
      </dgm:prSet>
      <dgm:spPr/>
      <dgm:t>
        <a:bodyPr/>
        <a:lstStyle/>
        <a:p>
          <a:endParaRPr lang="en-GB"/>
        </a:p>
      </dgm:t>
    </dgm:pt>
    <dgm:pt modelId="{3CBD19EE-2694-4F73-9D6B-B92887A72CD4}" type="pres">
      <dgm:prSet presAssocID="{E8255DE6-5FAE-48B2-A471-C19B1C70C998}" presName="spNode" presStyleCnt="0"/>
      <dgm:spPr/>
    </dgm:pt>
    <dgm:pt modelId="{2945E083-F7A8-4411-B9BC-97C589A1FABE}" type="pres">
      <dgm:prSet presAssocID="{C24CA3B8-3C6A-494D-89AA-C5C34D4607B5}" presName="sibTrans" presStyleLbl="sibTrans1D1" presStyleIdx="4" presStyleCnt="5"/>
      <dgm:spPr/>
      <dgm:t>
        <a:bodyPr/>
        <a:lstStyle/>
        <a:p>
          <a:endParaRPr lang="en-GB"/>
        </a:p>
      </dgm:t>
    </dgm:pt>
  </dgm:ptLst>
  <dgm:cxnLst>
    <dgm:cxn modelId="{F38C3576-4069-41F8-81E9-4CEE944CF533}" type="presOf" srcId="{C42B6BAA-61AA-43B7-B293-6DECE3AA394F}" destId="{926174F5-554A-4AF0-8AF6-C9E16588DB2B}" srcOrd="0" destOrd="0" presId="urn:microsoft.com/office/officeart/2005/8/layout/cycle6"/>
    <dgm:cxn modelId="{7F8D58F9-F740-4623-9908-DB2E2D2C6E27}" type="presOf" srcId="{08E20D8E-D214-457E-845F-13F0F8B1C721}" destId="{B7792417-AED5-4161-A46A-C0BB140AADD1}" srcOrd="0" destOrd="0" presId="urn:microsoft.com/office/officeart/2005/8/layout/cycle6"/>
    <dgm:cxn modelId="{1BF202D1-6D9A-46B1-9963-D6A0301C6BA2}" type="presOf" srcId="{04400265-E74D-4B24-9260-09376C178EBB}" destId="{C659189E-9092-428C-9CF8-B29F20D67BB5}" srcOrd="0" destOrd="0" presId="urn:microsoft.com/office/officeart/2005/8/layout/cycle6"/>
    <dgm:cxn modelId="{82B6EEC5-C316-4EF1-A9FD-5C46D76CB24C}" type="presOf" srcId="{C24CA3B8-3C6A-494D-89AA-C5C34D4607B5}" destId="{2945E083-F7A8-4411-B9BC-97C589A1FABE}" srcOrd="0" destOrd="0" presId="urn:microsoft.com/office/officeart/2005/8/layout/cycle6"/>
    <dgm:cxn modelId="{4F433664-A532-44DD-AEC5-15802269E1F7}" type="presOf" srcId="{FB53ED37-FC8A-4333-88F6-970A1D6950A4}" destId="{146BC6BD-7BCA-43EC-A8BD-9133A53BB543}" srcOrd="0" destOrd="0" presId="urn:microsoft.com/office/officeart/2005/8/layout/cycle6"/>
    <dgm:cxn modelId="{CC33FB62-068F-4E0E-AD25-171DCA948928}" type="presOf" srcId="{CD913A3E-E581-4035-AABB-AACC57BC6F37}" destId="{A2DA1F68-B832-4B7C-83D6-08DA477D4282}" srcOrd="0" destOrd="0" presId="urn:microsoft.com/office/officeart/2005/8/layout/cycle6"/>
    <dgm:cxn modelId="{30AAC5A0-61AC-497B-B04E-1E6D1545BD7B}" type="presOf" srcId="{743D75A9-2AB2-4AF6-9EA2-9EE2B6F52F78}" destId="{CEA0485B-8C22-43A8-B4DA-13074457BC65}" srcOrd="0" destOrd="0" presId="urn:microsoft.com/office/officeart/2005/8/layout/cycle6"/>
    <dgm:cxn modelId="{36CBD84C-291B-4EEF-83FA-208808C63107}" srcId="{743D75A9-2AB2-4AF6-9EA2-9EE2B6F52F78}" destId="{CD913A3E-E581-4035-AABB-AACC57BC6F37}" srcOrd="1" destOrd="0" parTransId="{E53E4C08-4F61-41E1-9582-612F6AE292D2}" sibTransId="{04400265-E74D-4B24-9260-09376C178EBB}"/>
    <dgm:cxn modelId="{0D0C914B-B537-4EFC-9246-FCE244F1BD9F}" srcId="{743D75A9-2AB2-4AF6-9EA2-9EE2B6F52F78}" destId="{4219DFFB-7C9E-49D2-B04F-CDBD6270DA62}" srcOrd="3" destOrd="0" parTransId="{F1210FE3-120F-452E-A219-E4AAE40AAC59}" sibTransId="{08E20D8E-D214-457E-845F-13F0F8B1C721}"/>
    <dgm:cxn modelId="{689ED084-52C6-4449-A082-BF18D72394BD}" type="presOf" srcId="{4B3C7435-D8BD-465F-A15E-63BFDC963CDC}" destId="{CF8BA855-074A-4636-B90F-C6CE9AB93A2D}" srcOrd="0" destOrd="0" presId="urn:microsoft.com/office/officeart/2005/8/layout/cycle6"/>
    <dgm:cxn modelId="{FF41B7F3-2006-4A41-A500-543583356559}" srcId="{743D75A9-2AB2-4AF6-9EA2-9EE2B6F52F78}" destId="{E8255DE6-5FAE-48B2-A471-C19B1C70C998}" srcOrd="4" destOrd="0" parTransId="{F4C6A411-468D-4856-BB5B-7DDD8B039E62}" sibTransId="{C24CA3B8-3C6A-494D-89AA-C5C34D4607B5}"/>
    <dgm:cxn modelId="{95AAA86C-DCC5-440A-A640-39EC8951513A}" type="presOf" srcId="{E8255DE6-5FAE-48B2-A471-C19B1C70C998}" destId="{0532976E-01EA-4FEA-B3DA-410E1B07794E}" srcOrd="0" destOrd="0" presId="urn:microsoft.com/office/officeart/2005/8/layout/cycle6"/>
    <dgm:cxn modelId="{5C00ED28-7F27-430F-A5EE-C005B90308D0}" srcId="{743D75A9-2AB2-4AF6-9EA2-9EE2B6F52F78}" destId="{FB53ED37-FC8A-4333-88F6-970A1D6950A4}" srcOrd="2" destOrd="0" parTransId="{9069664D-CDA8-47CA-9CC8-BF55B3BE429B}" sibTransId="{57B8BACD-5D5A-44EF-A3CC-CF9A9AC577D7}"/>
    <dgm:cxn modelId="{A8C5531C-4533-4C34-8CEA-D24C63662B0C}" type="presOf" srcId="{57B8BACD-5D5A-44EF-A3CC-CF9A9AC577D7}" destId="{38A043B6-C5E3-4C12-BEF1-D350E68FF42B}" srcOrd="0" destOrd="0" presId="urn:microsoft.com/office/officeart/2005/8/layout/cycle6"/>
    <dgm:cxn modelId="{8E088D30-9537-4CE1-87DC-A9A7E6D2DE88}" type="presOf" srcId="{4219DFFB-7C9E-49D2-B04F-CDBD6270DA62}" destId="{0F2FBC22-8520-4C6E-8915-1A2544481AB2}" srcOrd="0" destOrd="0" presId="urn:microsoft.com/office/officeart/2005/8/layout/cycle6"/>
    <dgm:cxn modelId="{B632FB24-8B74-4435-A3C6-3D325B58F967}" srcId="{743D75A9-2AB2-4AF6-9EA2-9EE2B6F52F78}" destId="{4B3C7435-D8BD-465F-A15E-63BFDC963CDC}" srcOrd="0" destOrd="0" parTransId="{D633AAB1-63C0-47DF-B344-99217DD08B98}" sibTransId="{C42B6BAA-61AA-43B7-B293-6DECE3AA394F}"/>
    <dgm:cxn modelId="{EED3C145-9BE9-4973-A201-4AAF7EC0EFDA}" type="presParOf" srcId="{CEA0485B-8C22-43A8-B4DA-13074457BC65}" destId="{CF8BA855-074A-4636-B90F-C6CE9AB93A2D}" srcOrd="0" destOrd="0" presId="urn:microsoft.com/office/officeart/2005/8/layout/cycle6"/>
    <dgm:cxn modelId="{C4C54ECD-A0CF-49C9-B5A1-D19BE61F5FC4}" type="presParOf" srcId="{CEA0485B-8C22-43A8-B4DA-13074457BC65}" destId="{98DA0184-8DFD-4581-996A-6A864D1ACC24}" srcOrd="1" destOrd="0" presId="urn:microsoft.com/office/officeart/2005/8/layout/cycle6"/>
    <dgm:cxn modelId="{4A3C83CC-7792-44C6-BF6E-CFF95E647099}" type="presParOf" srcId="{CEA0485B-8C22-43A8-B4DA-13074457BC65}" destId="{926174F5-554A-4AF0-8AF6-C9E16588DB2B}" srcOrd="2" destOrd="0" presId="urn:microsoft.com/office/officeart/2005/8/layout/cycle6"/>
    <dgm:cxn modelId="{B6FB187B-EE10-4496-A174-83AAEEB26FD9}" type="presParOf" srcId="{CEA0485B-8C22-43A8-B4DA-13074457BC65}" destId="{A2DA1F68-B832-4B7C-83D6-08DA477D4282}" srcOrd="3" destOrd="0" presId="urn:microsoft.com/office/officeart/2005/8/layout/cycle6"/>
    <dgm:cxn modelId="{1D9739E2-DAE9-40C7-9C6A-29FD8AE22FFF}" type="presParOf" srcId="{CEA0485B-8C22-43A8-B4DA-13074457BC65}" destId="{84A3DECE-276B-4301-80B0-270F66C34293}" srcOrd="4" destOrd="0" presId="urn:microsoft.com/office/officeart/2005/8/layout/cycle6"/>
    <dgm:cxn modelId="{2EFA2171-C05B-4AE0-A18E-C594C8E4DA72}" type="presParOf" srcId="{CEA0485B-8C22-43A8-B4DA-13074457BC65}" destId="{C659189E-9092-428C-9CF8-B29F20D67BB5}" srcOrd="5" destOrd="0" presId="urn:microsoft.com/office/officeart/2005/8/layout/cycle6"/>
    <dgm:cxn modelId="{E424EBED-EE8C-4946-9217-2981F7DBD273}" type="presParOf" srcId="{CEA0485B-8C22-43A8-B4DA-13074457BC65}" destId="{146BC6BD-7BCA-43EC-A8BD-9133A53BB543}" srcOrd="6" destOrd="0" presId="urn:microsoft.com/office/officeart/2005/8/layout/cycle6"/>
    <dgm:cxn modelId="{F1366AA7-58E6-427F-95DD-BD16C65FA76B}" type="presParOf" srcId="{CEA0485B-8C22-43A8-B4DA-13074457BC65}" destId="{4B94E517-D995-4C07-A2EF-0A4E09D31C79}" srcOrd="7" destOrd="0" presId="urn:microsoft.com/office/officeart/2005/8/layout/cycle6"/>
    <dgm:cxn modelId="{34FAAC8D-C91C-4169-BB81-DD72A5D2376F}" type="presParOf" srcId="{CEA0485B-8C22-43A8-B4DA-13074457BC65}" destId="{38A043B6-C5E3-4C12-BEF1-D350E68FF42B}" srcOrd="8" destOrd="0" presId="urn:microsoft.com/office/officeart/2005/8/layout/cycle6"/>
    <dgm:cxn modelId="{9E818973-B3CF-45F7-BE90-CB2FF29F3C1B}" type="presParOf" srcId="{CEA0485B-8C22-43A8-B4DA-13074457BC65}" destId="{0F2FBC22-8520-4C6E-8915-1A2544481AB2}" srcOrd="9" destOrd="0" presId="urn:microsoft.com/office/officeart/2005/8/layout/cycle6"/>
    <dgm:cxn modelId="{92024803-FEA1-4D6E-B3B2-D70BCF1B5342}" type="presParOf" srcId="{CEA0485B-8C22-43A8-B4DA-13074457BC65}" destId="{23C27204-599B-4B66-9385-85F7A97B5D7D}" srcOrd="10" destOrd="0" presId="urn:microsoft.com/office/officeart/2005/8/layout/cycle6"/>
    <dgm:cxn modelId="{1937B4B4-CB58-46A8-B2A7-EA9B5D5CCCAF}" type="presParOf" srcId="{CEA0485B-8C22-43A8-B4DA-13074457BC65}" destId="{B7792417-AED5-4161-A46A-C0BB140AADD1}" srcOrd="11" destOrd="0" presId="urn:microsoft.com/office/officeart/2005/8/layout/cycle6"/>
    <dgm:cxn modelId="{C5243A44-A709-4C21-87CB-FF01F7DFF369}" type="presParOf" srcId="{CEA0485B-8C22-43A8-B4DA-13074457BC65}" destId="{0532976E-01EA-4FEA-B3DA-410E1B07794E}" srcOrd="12" destOrd="0" presId="urn:microsoft.com/office/officeart/2005/8/layout/cycle6"/>
    <dgm:cxn modelId="{B356BC07-355E-45CD-9D8A-B7882CE2DF61}" type="presParOf" srcId="{CEA0485B-8C22-43A8-B4DA-13074457BC65}" destId="{3CBD19EE-2694-4F73-9D6B-B92887A72CD4}" srcOrd="13" destOrd="0" presId="urn:microsoft.com/office/officeart/2005/8/layout/cycle6"/>
    <dgm:cxn modelId="{F33D50D2-D4FC-4AB1-AF85-EBAAC097DF87}" type="presParOf" srcId="{CEA0485B-8C22-43A8-B4DA-13074457BC65}" destId="{2945E083-F7A8-4411-B9BC-97C589A1FABE}"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98F7E1-6905-4A30-B7C3-54CCE80A5059}" type="doc">
      <dgm:prSet loTypeId="urn:microsoft.com/office/officeart/2008/layout/VerticalCurvedList" loCatId="list" qsTypeId="urn:microsoft.com/office/officeart/2005/8/quickstyle/simple2" qsCatId="simple" csTypeId="urn:microsoft.com/office/officeart/2005/8/colors/accent0_2" csCatId="mainScheme" phldr="1"/>
      <dgm:spPr/>
      <dgm:t>
        <a:bodyPr/>
        <a:lstStyle/>
        <a:p>
          <a:endParaRPr lang="en-GB"/>
        </a:p>
      </dgm:t>
    </dgm:pt>
    <dgm:pt modelId="{EDF9F4C6-C337-4607-AD1F-E92B2F5037D8}">
      <dgm:prSet phldrT="[Text]"/>
      <dgm:spPr/>
      <dgm:t>
        <a:bodyPr/>
        <a:lstStyle/>
        <a:p>
          <a:r>
            <a:rPr lang="en-GB" dirty="0"/>
            <a:t>Found widely in the environment</a:t>
          </a:r>
        </a:p>
      </dgm:t>
    </dgm:pt>
    <dgm:pt modelId="{6603D4B0-B800-43C0-860C-DC11D73404F3}" type="parTrans" cxnId="{4C57C05D-BBC0-42A2-B8F3-AF8414B36BD9}">
      <dgm:prSet/>
      <dgm:spPr/>
      <dgm:t>
        <a:bodyPr/>
        <a:lstStyle/>
        <a:p>
          <a:endParaRPr lang="en-GB"/>
        </a:p>
      </dgm:t>
    </dgm:pt>
    <dgm:pt modelId="{926747E9-F54A-47B8-9F2F-885438631A36}" type="sibTrans" cxnId="{4C57C05D-BBC0-42A2-B8F3-AF8414B36BD9}">
      <dgm:prSet/>
      <dgm:spPr/>
      <dgm:t>
        <a:bodyPr/>
        <a:lstStyle/>
        <a:p>
          <a:endParaRPr lang="en-GB"/>
        </a:p>
      </dgm:t>
    </dgm:pt>
    <dgm:pt modelId="{34E1DD84-18BC-4902-B5D7-49B906E8D5BA}">
      <dgm:prSet phldrT="[Text]"/>
      <dgm:spPr/>
      <dgm:t>
        <a:bodyPr/>
        <a:lstStyle/>
        <a:p>
          <a:r>
            <a:rPr lang="en-GB" dirty="0"/>
            <a:t>Common cause of mild and serious infections</a:t>
          </a:r>
        </a:p>
      </dgm:t>
    </dgm:pt>
    <dgm:pt modelId="{A74F77FE-20E3-424F-8057-6D849089E9C5}" type="parTrans" cxnId="{F22BAADD-BCE7-4B5B-98D9-C7FBC781AE50}">
      <dgm:prSet/>
      <dgm:spPr/>
      <dgm:t>
        <a:bodyPr/>
        <a:lstStyle/>
        <a:p>
          <a:endParaRPr lang="en-GB"/>
        </a:p>
      </dgm:t>
    </dgm:pt>
    <dgm:pt modelId="{44B49E60-3B0D-455D-96F7-1B4510E93BE5}" type="sibTrans" cxnId="{F22BAADD-BCE7-4B5B-98D9-C7FBC781AE50}">
      <dgm:prSet/>
      <dgm:spPr/>
      <dgm:t>
        <a:bodyPr/>
        <a:lstStyle/>
        <a:p>
          <a:endParaRPr lang="en-GB"/>
        </a:p>
      </dgm:t>
    </dgm:pt>
    <dgm:pt modelId="{4859740B-79C7-4BBD-BAEE-E67FA53748A8}">
      <dgm:prSet phldrT="[Text]"/>
      <dgm:spPr/>
      <dgm:t>
        <a:bodyPr/>
        <a:lstStyle/>
        <a:p>
          <a:r>
            <a:rPr lang="en-GB" dirty="0"/>
            <a:t>Risk profile similar to A. Baumannii</a:t>
          </a:r>
        </a:p>
      </dgm:t>
    </dgm:pt>
    <dgm:pt modelId="{AD87F2FE-F7B9-4D32-8830-EEC7796D706B}" type="parTrans" cxnId="{6FC5FB94-0539-4BE2-A65E-25FC71DD16B6}">
      <dgm:prSet/>
      <dgm:spPr/>
      <dgm:t>
        <a:bodyPr/>
        <a:lstStyle/>
        <a:p>
          <a:endParaRPr lang="en-GB"/>
        </a:p>
      </dgm:t>
    </dgm:pt>
    <dgm:pt modelId="{77FF0CAE-B72B-470B-955B-0F49DBA3B067}" type="sibTrans" cxnId="{6FC5FB94-0539-4BE2-A65E-25FC71DD16B6}">
      <dgm:prSet/>
      <dgm:spPr/>
      <dgm:t>
        <a:bodyPr/>
        <a:lstStyle/>
        <a:p>
          <a:endParaRPr lang="en-GB"/>
        </a:p>
      </dgm:t>
    </dgm:pt>
    <dgm:pt modelId="{8A343F4F-6C37-47A4-B454-17344C41C4D8}" type="pres">
      <dgm:prSet presAssocID="{4898F7E1-6905-4A30-B7C3-54CCE80A5059}" presName="Name0" presStyleCnt="0">
        <dgm:presLayoutVars>
          <dgm:chMax val="7"/>
          <dgm:chPref val="7"/>
          <dgm:dir/>
        </dgm:presLayoutVars>
      </dgm:prSet>
      <dgm:spPr/>
      <dgm:t>
        <a:bodyPr/>
        <a:lstStyle/>
        <a:p>
          <a:endParaRPr lang="en-GB"/>
        </a:p>
      </dgm:t>
    </dgm:pt>
    <dgm:pt modelId="{8484A03F-47DF-42F8-A0EB-E03429C50A82}" type="pres">
      <dgm:prSet presAssocID="{4898F7E1-6905-4A30-B7C3-54CCE80A5059}" presName="Name1" presStyleCnt="0"/>
      <dgm:spPr/>
    </dgm:pt>
    <dgm:pt modelId="{ADE177BD-4400-4D41-90D9-C8A166238F3B}" type="pres">
      <dgm:prSet presAssocID="{4898F7E1-6905-4A30-B7C3-54CCE80A5059}" presName="cycle" presStyleCnt="0"/>
      <dgm:spPr/>
    </dgm:pt>
    <dgm:pt modelId="{722CFC1D-2099-4567-9C74-7A15F0BDCCAC}" type="pres">
      <dgm:prSet presAssocID="{4898F7E1-6905-4A30-B7C3-54CCE80A5059}" presName="srcNode" presStyleLbl="node1" presStyleIdx="0" presStyleCnt="3"/>
      <dgm:spPr/>
    </dgm:pt>
    <dgm:pt modelId="{B58A17A2-FD81-4698-9A25-8F31FC7256C8}" type="pres">
      <dgm:prSet presAssocID="{4898F7E1-6905-4A30-B7C3-54CCE80A5059}" presName="conn" presStyleLbl="parChTrans1D2" presStyleIdx="0" presStyleCnt="1"/>
      <dgm:spPr/>
      <dgm:t>
        <a:bodyPr/>
        <a:lstStyle/>
        <a:p>
          <a:endParaRPr lang="en-GB"/>
        </a:p>
      </dgm:t>
    </dgm:pt>
    <dgm:pt modelId="{D8FFDEA5-3EBD-4C8A-80A4-2E720963B345}" type="pres">
      <dgm:prSet presAssocID="{4898F7E1-6905-4A30-B7C3-54CCE80A5059}" presName="extraNode" presStyleLbl="node1" presStyleIdx="0" presStyleCnt="3"/>
      <dgm:spPr/>
    </dgm:pt>
    <dgm:pt modelId="{C2A4B4E1-C500-452D-A591-AF1A07C57F8E}" type="pres">
      <dgm:prSet presAssocID="{4898F7E1-6905-4A30-B7C3-54CCE80A5059}" presName="dstNode" presStyleLbl="node1" presStyleIdx="0" presStyleCnt="3"/>
      <dgm:spPr/>
    </dgm:pt>
    <dgm:pt modelId="{122800D8-B586-4CDC-A514-CB6B0A639492}" type="pres">
      <dgm:prSet presAssocID="{EDF9F4C6-C337-4607-AD1F-E92B2F5037D8}" presName="text_1" presStyleLbl="node1" presStyleIdx="0" presStyleCnt="3">
        <dgm:presLayoutVars>
          <dgm:bulletEnabled val="1"/>
        </dgm:presLayoutVars>
      </dgm:prSet>
      <dgm:spPr/>
      <dgm:t>
        <a:bodyPr/>
        <a:lstStyle/>
        <a:p>
          <a:endParaRPr lang="en-GB"/>
        </a:p>
      </dgm:t>
    </dgm:pt>
    <dgm:pt modelId="{14EB8AAC-6660-4DFD-95C4-1AEDFF97421F}" type="pres">
      <dgm:prSet presAssocID="{EDF9F4C6-C337-4607-AD1F-E92B2F5037D8}" presName="accent_1" presStyleCnt="0"/>
      <dgm:spPr/>
    </dgm:pt>
    <dgm:pt modelId="{1AFD6EC0-15E8-4E0E-AB0D-9210C7BD95D3}" type="pres">
      <dgm:prSet presAssocID="{EDF9F4C6-C337-4607-AD1F-E92B2F5037D8}" presName="accentRepeatNode" presStyleLbl="solidFgAcc1" presStyleIdx="0" presStyleCnt="3"/>
      <dgm:spPr>
        <a:solidFill>
          <a:srgbClr val="D0AA95"/>
        </a:solidFill>
      </dgm:spPr>
    </dgm:pt>
    <dgm:pt modelId="{3B6153BE-420E-4E7F-A459-460DE977A56C}" type="pres">
      <dgm:prSet presAssocID="{34E1DD84-18BC-4902-B5D7-49B906E8D5BA}" presName="text_2" presStyleLbl="node1" presStyleIdx="1" presStyleCnt="3">
        <dgm:presLayoutVars>
          <dgm:bulletEnabled val="1"/>
        </dgm:presLayoutVars>
      </dgm:prSet>
      <dgm:spPr/>
      <dgm:t>
        <a:bodyPr/>
        <a:lstStyle/>
        <a:p>
          <a:endParaRPr lang="en-GB"/>
        </a:p>
      </dgm:t>
    </dgm:pt>
    <dgm:pt modelId="{A8CF244F-4153-434E-A786-F24796B5F248}" type="pres">
      <dgm:prSet presAssocID="{34E1DD84-18BC-4902-B5D7-49B906E8D5BA}" presName="accent_2" presStyleCnt="0"/>
      <dgm:spPr/>
    </dgm:pt>
    <dgm:pt modelId="{CBFB3A6D-97CC-4985-8461-D93CD928852C}" type="pres">
      <dgm:prSet presAssocID="{34E1DD84-18BC-4902-B5D7-49B906E8D5BA}" presName="accentRepeatNode" presStyleLbl="solidFgAcc1" presStyleIdx="1" presStyleCnt="3"/>
      <dgm:spPr>
        <a:solidFill>
          <a:srgbClr val="D0AA95"/>
        </a:solidFill>
      </dgm:spPr>
    </dgm:pt>
    <dgm:pt modelId="{A74869F6-3B97-4839-A1BF-73DB33E25D67}" type="pres">
      <dgm:prSet presAssocID="{4859740B-79C7-4BBD-BAEE-E67FA53748A8}" presName="text_3" presStyleLbl="node1" presStyleIdx="2" presStyleCnt="3">
        <dgm:presLayoutVars>
          <dgm:bulletEnabled val="1"/>
        </dgm:presLayoutVars>
      </dgm:prSet>
      <dgm:spPr/>
      <dgm:t>
        <a:bodyPr/>
        <a:lstStyle/>
        <a:p>
          <a:endParaRPr lang="en-GB"/>
        </a:p>
      </dgm:t>
    </dgm:pt>
    <dgm:pt modelId="{BECFF28A-9B27-49C3-BC5F-716841708616}" type="pres">
      <dgm:prSet presAssocID="{4859740B-79C7-4BBD-BAEE-E67FA53748A8}" presName="accent_3" presStyleCnt="0"/>
      <dgm:spPr/>
    </dgm:pt>
    <dgm:pt modelId="{2B2D40EA-3E21-4D9B-BD63-63201FFF5099}" type="pres">
      <dgm:prSet presAssocID="{4859740B-79C7-4BBD-BAEE-E67FA53748A8}" presName="accentRepeatNode" presStyleLbl="solidFgAcc1" presStyleIdx="2" presStyleCnt="3"/>
      <dgm:spPr>
        <a:solidFill>
          <a:srgbClr val="D0AA95"/>
        </a:solidFill>
      </dgm:spPr>
    </dgm:pt>
  </dgm:ptLst>
  <dgm:cxnLst>
    <dgm:cxn modelId="{94D70CA8-C255-4A6A-AAB3-099A1AD23608}" type="presOf" srcId="{EDF9F4C6-C337-4607-AD1F-E92B2F5037D8}" destId="{122800D8-B586-4CDC-A514-CB6B0A639492}" srcOrd="0" destOrd="0" presId="urn:microsoft.com/office/officeart/2008/layout/VerticalCurvedList"/>
    <dgm:cxn modelId="{3AC74858-DAB1-4ADE-9DB1-E4C3A0FA2E53}" type="presOf" srcId="{926747E9-F54A-47B8-9F2F-885438631A36}" destId="{B58A17A2-FD81-4698-9A25-8F31FC7256C8}" srcOrd="0" destOrd="0" presId="urn:microsoft.com/office/officeart/2008/layout/VerticalCurvedList"/>
    <dgm:cxn modelId="{4D65BC0D-0354-4B9E-8A62-C6ED3C9946B0}" type="presOf" srcId="{4898F7E1-6905-4A30-B7C3-54CCE80A5059}" destId="{8A343F4F-6C37-47A4-B454-17344C41C4D8}" srcOrd="0" destOrd="0" presId="urn:microsoft.com/office/officeart/2008/layout/VerticalCurvedList"/>
    <dgm:cxn modelId="{6FC5FB94-0539-4BE2-A65E-25FC71DD16B6}" srcId="{4898F7E1-6905-4A30-B7C3-54CCE80A5059}" destId="{4859740B-79C7-4BBD-BAEE-E67FA53748A8}" srcOrd="2" destOrd="0" parTransId="{AD87F2FE-F7B9-4D32-8830-EEC7796D706B}" sibTransId="{77FF0CAE-B72B-470B-955B-0F49DBA3B067}"/>
    <dgm:cxn modelId="{F22BAADD-BCE7-4B5B-98D9-C7FBC781AE50}" srcId="{4898F7E1-6905-4A30-B7C3-54CCE80A5059}" destId="{34E1DD84-18BC-4902-B5D7-49B906E8D5BA}" srcOrd="1" destOrd="0" parTransId="{A74F77FE-20E3-424F-8057-6D849089E9C5}" sibTransId="{44B49E60-3B0D-455D-96F7-1B4510E93BE5}"/>
    <dgm:cxn modelId="{3EA770E7-0633-4AAE-8DC6-A5BD51C65FF5}" type="presOf" srcId="{4859740B-79C7-4BBD-BAEE-E67FA53748A8}" destId="{A74869F6-3B97-4839-A1BF-73DB33E25D67}" srcOrd="0" destOrd="0" presId="urn:microsoft.com/office/officeart/2008/layout/VerticalCurvedList"/>
    <dgm:cxn modelId="{2AACB8AD-3AB4-4E69-85B7-4A901B2583AA}" type="presOf" srcId="{34E1DD84-18BC-4902-B5D7-49B906E8D5BA}" destId="{3B6153BE-420E-4E7F-A459-460DE977A56C}" srcOrd="0" destOrd="0" presId="urn:microsoft.com/office/officeart/2008/layout/VerticalCurvedList"/>
    <dgm:cxn modelId="{4C57C05D-BBC0-42A2-B8F3-AF8414B36BD9}" srcId="{4898F7E1-6905-4A30-B7C3-54CCE80A5059}" destId="{EDF9F4C6-C337-4607-AD1F-E92B2F5037D8}" srcOrd="0" destOrd="0" parTransId="{6603D4B0-B800-43C0-860C-DC11D73404F3}" sibTransId="{926747E9-F54A-47B8-9F2F-885438631A36}"/>
    <dgm:cxn modelId="{B6AF2F7B-AF6C-40D8-9411-99CF8CE84BB6}" type="presParOf" srcId="{8A343F4F-6C37-47A4-B454-17344C41C4D8}" destId="{8484A03F-47DF-42F8-A0EB-E03429C50A82}" srcOrd="0" destOrd="0" presId="urn:microsoft.com/office/officeart/2008/layout/VerticalCurvedList"/>
    <dgm:cxn modelId="{875E17CA-1391-49A4-9BAC-A8936066EE85}" type="presParOf" srcId="{8484A03F-47DF-42F8-A0EB-E03429C50A82}" destId="{ADE177BD-4400-4D41-90D9-C8A166238F3B}" srcOrd="0" destOrd="0" presId="urn:microsoft.com/office/officeart/2008/layout/VerticalCurvedList"/>
    <dgm:cxn modelId="{698E882D-2867-4F31-929D-7D240A663767}" type="presParOf" srcId="{ADE177BD-4400-4D41-90D9-C8A166238F3B}" destId="{722CFC1D-2099-4567-9C74-7A15F0BDCCAC}" srcOrd="0" destOrd="0" presId="urn:microsoft.com/office/officeart/2008/layout/VerticalCurvedList"/>
    <dgm:cxn modelId="{FE2574FB-79AB-467E-888F-D9AAA7024F0C}" type="presParOf" srcId="{ADE177BD-4400-4D41-90D9-C8A166238F3B}" destId="{B58A17A2-FD81-4698-9A25-8F31FC7256C8}" srcOrd="1" destOrd="0" presId="urn:microsoft.com/office/officeart/2008/layout/VerticalCurvedList"/>
    <dgm:cxn modelId="{4F151DAF-510C-4E0E-A118-1B4C48319F5C}" type="presParOf" srcId="{ADE177BD-4400-4D41-90D9-C8A166238F3B}" destId="{D8FFDEA5-3EBD-4C8A-80A4-2E720963B345}" srcOrd="2" destOrd="0" presId="urn:microsoft.com/office/officeart/2008/layout/VerticalCurvedList"/>
    <dgm:cxn modelId="{6079F145-CA60-4B71-8A2A-9DADD20FD032}" type="presParOf" srcId="{ADE177BD-4400-4D41-90D9-C8A166238F3B}" destId="{C2A4B4E1-C500-452D-A591-AF1A07C57F8E}" srcOrd="3" destOrd="0" presId="urn:microsoft.com/office/officeart/2008/layout/VerticalCurvedList"/>
    <dgm:cxn modelId="{A1BF054B-579F-42D5-971A-C0CE158A6F2D}" type="presParOf" srcId="{8484A03F-47DF-42F8-A0EB-E03429C50A82}" destId="{122800D8-B586-4CDC-A514-CB6B0A639492}" srcOrd="1" destOrd="0" presId="urn:microsoft.com/office/officeart/2008/layout/VerticalCurvedList"/>
    <dgm:cxn modelId="{C312A7DE-6FCA-439F-AE83-D7DCCAA3D8CE}" type="presParOf" srcId="{8484A03F-47DF-42F8-A0EB-E03429C50A82}" destId="{14EB8AAC-6660-4DFD-95C4-1AEDFF97421F}" srcOrd="2" destOrd="0" presId="urn:microsoft.com/office/officeart/2008/layout/VerticalCurvedList"/>
    <dgm:cxn modelId="{FF487993-5526-4666-A557-6867E800F84E}" type="presParOf" srcId="{14EB8AAC-6660-4DFD-95C4-1AEDFF97421F}" destId="{1AFD6EC0-15E8-4E0E-AB0D-9210C7BD95D3}" srcOrd="0" destOrd="0" presId="urn:microsoft.com/office/officeart/2008/layout/VerticalCurvedList"/>
    <dgm:cxn modelId="{973EB53E-F1DA-4635-BACD-00680AC7E19B}" type="presParOf" srcId="{8484A03F-47DF-42F8-A0EB-E03429C50A82}" destId="{3B6153BE-420E-4E7F-A459-460DE977A56C}" srcOrd="3" destOrd="0" presId="urn:microsoft.com/office/officeart/2008/layout/VerticalCurvedList"/>
    <dgm:cxn modelId="{B746DCCD-4822-4AEC-857A-6B3EF4837943}" type="presParOf" srcId="{8484A03F-47DF-42F8-A0EB-E03429C50A82}" destId="{A8CF244F-4153-434E-A786-F24796B5F248}" srcOrd="4" destOrd="0" presId="urn:microsoft.com/office/officeart/2008/layout/VerticalCurvedList"/>
    <dgm:cxn modelId="{215822F5-B649-4F6D-8D0A-3CF49EBE0F0C}" type="presParOf" srcId="{A8CF244F-4153-434E-A786-F24796B5F248}" destId="{CBFB3A6D-97CC-4985-8461-D93CD928852C}" srcOrd="0" destOrd="0" presId="urn:microsoft.com/office/officeart/2008/layout/VerticalCurvedList"/>
    <dgm:cxn modelId="{D93C0607-2A43-4838-8BB6-7FE53BE13758}" type="presParOf" srcId="{8484A03F-47DF-42F8-A0EB-E03429C50A82}" destId="{A74869F6-3B97-4839-A1BF-73DB33E25D67}" srcOrd="5" destOrd="0" presId="urn:microsoft.com/office/officeart/2008/layout/VerticalCurvedList"/>
    <dgm:cxn modelId="{4455B4EB-33F2-468C-81A1-FC944412D1E8}" type="presParOf" srcId="{8484A03F-47DF-42F8-A0EB-E03429C50A82}" destId="{BECFF28A-9B27-49C3-BC5F-716841708616}" srcOrd="6" destOrd="0" presId="urn:microsoft.com/office/officeart/2008/layout/VerticalCurvedList"/>
    <dgm:cxn modelId="{18481194-B58E-4BEF-B06F-50EA88A975B1}" type="presParOf" srcId="{BECFF28A-9B27-49C3-BC5F-716841708616}" destId="{2B2D40EA-3E21-4D9B-BD63-63201FFF509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D83140-C729-4585-AC40-5A7408DA3916}"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GB"/>
        </a:p>
      </dgm:t>
    </dgm:pt>
    <dgm:pt modelId="{2F869C62-F7DE-4982-A2BA-E1AD1B006819}">
      <dgm:prSet phldrT="[Text]" custT="1"/>
      <dgm:spPr/>
      <dgm:t>
        <a:bodyPr/>
        <a:lstStyle/>
        <a:p>
          <a:r>
            <a:rPr lang="en-GB" sz="2800" dirty="0"/>
            <a:t>Define Objectives</a:t>
          </a:r>
        </a:p>
      </dgm:t>
    </dgm:pt>
    <dgm:pt modelId="{124BAF6D-39AE-4307-84CE-EF0B5F32BA63}" type="parTrans" cxnId="{E9E5F846-F472-48DB-9181-D2FAA19A4703}">
      <dgm:prSet/>
      <dgm:spPr/>
      <dgm:t>
        <a:bodyPr/>
        <a:lstStyle/>
        <a:p>
          <a:endParaRPr lang="en-GB"/>
        </a:p>
      </dgm:t>
    </dgm:pt>
    <dgm:pt modelId="{E213A6A1-3394-4986-919D-DFD00B86FEAD}" type="sibTrans" cxnId="{E9E5F846-F472-48DB-9181-D2FAA19A4703}">
      <dgm:prSet/>
      <dgm:spPr/>
      <dgm:t>
        <a:bodyPr/>
        <a:lstStyle/>
        <a:p>
          <a:endParaRPr lang="en-GB"/>
        </a:p>
      </dgm:t>
    </dgm:pt>
    <dgm:pt modelId="{48DFCD03-2465-461E-9BEE-5BEF9516C60B}">
      <dgm:prSet phldrT="[Text]"/>
      <dgm:spPr/>
      <dgm:t>
        <a:bodyPr/>
        <a:lstStyle/>
        <a:p>
          <a:r>
            <a:rPr lang="en-GB" dirty="0"/>
            <a:t>Model ABR impact on:</a:t>
          </a:r>
        </a:p>
      </dgm:t>
    </dgm:pt>
    <dgm:pt modelId="{A6D7F171-0A9A-499B-935E-E7FAE47746E7}" type="parTrans" cxnId="{CD7AF538-C8CF-44C5-8AEE-E7455B02E79C}">
      <dgm:prSet/>
      <dgm:spPr/>
      <dgm:t>
        <a:bodyPr/>
        <a:lstStyle/>
        <a:p>
          <a:endParaRPr lang="en-GB"/>
        </a:p>
      </dgm:t>
    </dgm:pt>
    <dgm:pt modelId="{D7DF4FBB-115F-4766-83F6-7F9B14CEC908}" type="sibTrans" cxnId="{CD7AF538-C8CF-44C5-8AEE-E7455B02E79C}">
      <dgm:prSet/>
      <dgm:spPr/>
      <dgm:t>
        <a:bodyPr/>
        <a:lstStyle/>
        <a:p>
          <a:endParaRPr lang="en-GB"/>
        </a:p>
      </dgm:t>
    </dgm:pt>
    <dgm:pt modelId="{3A1EB488-4031-4B07-A293-79B4C2885862}">
      <dgm:prSet phldrT="[Text]"/>
      <dgm:spPr/>
      <dgm:t>
        <a:bodyPr/>
        <a:lstStyle/>
        <a:p>
          <a:r>
            <a:rPr lang="en-GB" dirty="0"/>
            <a:t>Mortality</a:t>
          </a:r>
        </a:p>
      </dgm:t>
    </dgm:pt>
    <dgm:pt modelId="{75D68EE6-6DC8-44E7-B3EE-668BE6D234D0}" type="parTrans" cxnId="{7BD82A62-722E-475B-873E-D2BBCB59BCCA}">
      <dgm:prSet/>
      <dgm:spPr/>
      <dgm:t>
        <a:bodyPr/>
        <a:lstStyle/>
        <a:p>
          <a:endParaRPr lang="en-GB"/>
        </a:p>
      </dgm:t>
    </dgm:pt>
    <dgm:pt modelId="{6ACFE440-FA33-4D05-99B2-E06406B46D56}" type="sibTrans" cxnId="{7BD82A62-722E-475B-873E-D2BBCB59BCCA}">
      <dgm:prSet/>
      <dgm:spPr/>
      <dgm:t>
        <a:bodyPr/>
        <a:lstStyle/>
        <a:p>
          <a:endParaRPr lang="en-GB"/>
        </a:p>
      </dgm:t>
    </dgm:pt>
    <dgm:pt modelId="{AA1E7D43-5554-440A-AF47-64805E2C3861}">
      <dgm:prSet phldrT="[Text]" custT="1"/>
      <dgm:spPr/>
      <dgm:t>
        <a:bodyPr/>
        <a:lstStyle/>
        <a:p>
          <a:r>
            <a:rPr lang="en-GB" sz="2800" dirty="0"/>
            <a:t>Literature Review</a:t>
          </a:r>
        </a:p>
      </dgm:t>
    </dgm:pt>
    <dgm:pt modelId="{AE7FD078-EC9B-43C2-AA9E-3DEB32A48E85}" type="parTrans" cxnId="{FC12ADF4-CCAC-4CA7-8A4B-3D0C29504361}">
      <dgm:prSet/>
      <dgm:spPr/>
      <dgm:t>
        <a:bodyPr/>
        <a:lstStyle/>
        <a:p>
          <a:endParaRPr lang="en-GB"/>
        </a:p>
      </dgm:t>
    </dgm:pt>
    <dgm:pt modelId="{7E2F99DE-61F4-4901-98B6-63FDA27414E0}" type="sibTrans" cxnId="{FC12ADF4-CCAC-4CA7-8A4B-3D0C29504361}">
      <dgm:prSet/>
      <dgm:spPr/>
      <dgm:t>
        <a:bodyPr/>
        <a:lstStyle/>
        <a:p>
          <a:endParaRPr lang="en-GB"/>
        </a:p>
      </dgm:t>
    </dgm:pt>
    <dgm:pt modelId="{0606C472-CC6D-480F-9332-2E22E369A5D7}">
      <dgm:prSet phldrT="[Text]"/>
      <dgm:spPr/>
      <dgm:t>
        <a:bodyPr/>
        <a:lstStyle/>
        <a:p>
          <a:r>
            <a:rPr lang="en-GB" dirty="0"/>
            <a:t>KPMG / RAND model</a:t>
          </a:r>
        </a:p>
      </dgm:t>
    </dgm:pt>
    <dgm:pt modelId="{03E09E98-F93E-4CBC-82CB-1F83C4C7D326}" type="parTrans" cxnId="{AF73FF11-6EFF-47A1-B51D-16F28F21921F}">
      <dgm:prSet/>
      <dgm:spPr/>
      <dgm:t>
        <a:bodyPr/>
        <a:lstStyle/>
        <a:p>
          <a:endParaRPr lang="en-GB"/>
        </a:p>
      </dgm:t>
    </dgm:pt>
    <dgm:pt modelId="{794998AD-04C9-4B5E-97BB-3C20311DAF37}" type="sibTrans" cxnId="{AF73FF11-6EFF-47A1-B51D-16F28F21921F}">
      <dgm:prSet/>
      <dgm:spPr/>
      <dgm:t>
        <a:bodyPr/>
        <a:lstStyle/>
        <a:p>
          <a:endParaRPr lang="en-GB"/>
        </a:p>
      </dgm:t>
    </dgm:pt>
    <dgm:pt modelId="{36CC0399-3B4B-45A3-9231-3E3C01F5B6DE}">
      <dgm:prSet phldrT="[Text]"/>
      <dgm:spPr/>
      <dgm:t>
        <a:bodyPr/>
        <a:lstStyle/>
        <a:p>
          <a:r>
            <a:rPr lang="en-GB" dirty="0"/>
            <a:t>Research papers</a:t>
          </a:r>
        </a:p>
      </dgm:t>
    </dgm:pt>
    <dgm:pt modelId="{0C0A8B58-E036-4C8E-AE3E-2691899B1648}" type="parTrans" cxnId="{71273391-75D1-4972-8D90-F514D7D51C85}">
      <dgm:prSet/>
      <dgm:spPr/>
      <dgm:t>
        <a:bodyPr/>
        <a:lstStyle/>
        <a:p>
          <a:endParaRPr lang="en-GB"/>
        </a:p>
      </dgm:t>
    </dgm:pt>
    <dgm:pt modelId="{AD29F57F-0A41-49A1-B2FE-78F1ACDBDC97}" type="sibTrans" cxnId="{71273391-75D1-4972-8D90-F514D7D51C85}">
      <dgm:prSet/>
      <dgm:spPr/>
      <dgm:t>
        <a:bodyPr/>
        <a:lstStyle/>
        <a:p>
          <a:endParaRPr lang="en-GB"/>
        </a:p>
      </dgm:t>
    </dgm:pt>
    <dgm:pt modelId="{A50FD5FF-B4B1-4EA1-B151-BF86C8D630BD}">
      <dgm:prSet phldrT="[Text]" custT="1"/>
      <dgm:spPr/>
      <dgm:t>
        <a:bodyPr/>
        <a:lstStyle/>
        <a:p>
          <a:r>
            <a:rPr lang="en-GB" sz="2800" dirty="0"/>
            <a:t>Model Structure</a:t>
          </a:r>
        </a:p>
      </dgm:t>
    </dgm:pt>
    <dgm:pt modelId="{CFBE6D58-E6B6-4618-BEFA-B40E7BEED7CB}" type="parTrans" cxnId="{C93D67E1-7226-475C-A7DA-F264DFD0DAB1}">
      <dgm:prSet/>
      <dgm:spPr/>
      <dgm:t>
        <a:bodyPr/>
        <a:lstStyle/>
        <a:p>
          <a:endParaRPr lang="en-GB"/>
        </a:p>
      </dgm:t>
    </dgm:pt>
    <dgm:pt modelId="{EFDE8C25-D142-4A7F-9093-0B52844ED232}" type="sibTrans" cxnId="{C93D67E1-7226-475C-A7DA-F264DFD0DAB1}">
      <dgm:prSet/>
      <dgm:spPr/>
      <dgm:t>
        <a:bodyPr/>
        <a:lstStyle/>
        <a:p>
          <a:endParaRPr lang="en-GB"/>
        </a:p>
      </dgm:t>
    </dgm:pt>
    <dgm:pt modelId="{3F9DD000-9A12-4257-8733-9BA208FB8ED4}">
      <dgm:prSet phldrT="[Text]"/>
      <dgm:spPr/>
      <dgm:t>
        <a:bodyPr/>
        <a:lstStyle/>
        <a:p>
          <a:r>
            <a:rPr lang="en-GB" dirty="0"/>
            <a:t>Complex enough to model scenario</a:t>
          </a:r>
        </a:p>
      </dgm:t>
    </dgm:pt>
    <dgm:pt modelId="{5267FC83-12B3-4D55-90A9-E2EA454B2176}" type="parTrans" cxnId="{2E92A299-C9EB-481E-8E49-8585A4648D77}">
      <dgm:prSet/>
      <dgm:spPr/>
      <dgm:t>
        <a:bodyPr/>
        <a:lstStyle/>
        <a:p>
          <a:endParaRPr lang="en-GB"/>
        </a:p>
      </dgm:t>
    </dgm:pt>
    <dgm:pt modelId="{CBE3F32B-ACC0-4059-992E-7384A506F989}" type="sibTrans" cxnId="{2E92A299-C9EB-481E-8E49-8585A4648D77}">
      <dgm:prSet/>
      <dgm:spPr/>
      <dgm:t>
        <a:bodyPr/>
        <a:lstStyle/>
        <a:p>
          <a:endParaRPr lang="en-GB"/>
        </a:p>
      </dgm:t>
    </dgm:pt>
    <dgm:pt modelId="{A4481922-A1B6-47A6-9633-BDDEF4F3FCD8}">
      <dgm:prSet phldrT="[Text]"/>
      <dgm:spPr/>
      <dgm:t>
        <a:bodyPr/>
        <a:lstStyle/>
        <a:p>
          <a:r>
            <a:rPr lang="en-GB" dirty="0"/>
            <a:t>Not overly complex</a:t>
          </a:r>
        </a:p>
      </dgm:t>
    </dgm:pt>
    <dgm:pt modelId="{25CDC2B7-8435-477A-A629-EB5FF6EE3CEF}" type="parTrans" cxnId="{22F0478C-52F3-4D34-B43E-CEF46CE33993}">
      <dgm:prSet/>
      <dgm:spPr/>
      <dgm:t>
        <a:bodyPr/>
        <a:lstStyle/>
        <a:p>
          <a:endParaRPr lang="en-GB"/>
        </a:p>
      </dgm:t>
    </dgm:pt>
    <dgm:pt modelId="{29625846-ADD4-4BF5-A95F-746ECBED5531}" type="sibTrans" cxnId="{22F0478C-52F3-4D34-B43E-CEF46CE33993}">
      <dgm:prSet/>
      <dgm:spPr/>
      <dgm:t>
        <a:bodyPr/>
        <a:lstStyle/>
        <a:p>
          <a:endParaRPr lang="en-GB"/>
        </a:p>
      </dgm:t>
    </dgm:pt>
    <dgm:pt modelId="{0A26B014-7FAD-4BA6-B7BF-5CD30F4713F1}">
      <dgm:prSet phldrT="[Text]"/>
      <dgm:spPr/>
      <dgm:t>
        <a:bodyPr/>
        <a:lstStyle/>
        <a:p>
          <a:r>
            <a:rPr lang="en-GB" dirty="0"/>
            <a:t>Morbidity</a:t>
          </a:r>
        </a:p>
      </dgm:t>
    </dgm:pt>
    <dgm:pt modelId="{0645C24E-F7F1-49A3-B183-EA99FFA61F9C}" type="parTrans" cxnId="{04860E37-548B-4303-8322-A1262155346A}">
      <dgm:prSet/>
      <dgm:spPr/>
      <dgm:t>
        <a:bodyPr/>
        <a:lstStyle/>
        <a:p>
          <a:endParaRPr lang="en-GB"/>
        </a:p>
      </dgm:t>
    </dgm:pt>
    <dgm:pt modelId="{CB89F05E-F156-4BBA-A7EE-EEBD7BF561F0}" type="sibTrans" cxnId="{04860E37-548B-4303-8322-A1262155346A}">
      <dgm:prSet/>
      <dgm:spPr/>
      <dgm:t>
        <a:bodyPr/>
        <a:lstStyle/>
        <a:p>
          <a:endParaRPr lang="en-GB"/>
        </a:p>
      </dgm:t>
    </dgm:pt>
    <dgm:pt modelId="{9C67BBE9-3F2F-41F6-B2BF-33B530EA3DC6}">
      <dgm:prSet phldrT="[Text]"/>
      <dgm:spPr/>
      <dgm:t>
        <a:bodyPr/>
        <a:lstStyle/>
        <a:p>
          <a:r>
            <a:rPr lang="en-GB" dirty="0"/>
            <a:t>Capable of being adapted by users</a:t>
          </a:r>
        </a:p>
      </dgm:t>
    </dgm:pt>
    <dgm:pt modelId="{14275752-7862-46E5-8969-9C6B0CD1DEF1}" type="parTrans" cxnId="{83991D98-093B-4BDF-A92E-CD72CB2ED0EE}">
      <dgm:prSet/>
      <dgm:spPr/>
      <dgm:t>
        <a:bodyPr/>
        <a:lstStyle/>
        <a:p>
          <a:endParaRPr lang="en-GB"/>
        </a:p>
      </dgm:t>
    </dgm:pt>
    <dgm:pt modelId="{BCE494C1-91D9-45B8-961F-D1EDC84E0FE5}" type="sibTrans" cxnId="{83991D98-093B-4BDF-A92E-CD72CB2ED0EE}">
      <dgm:prSet/>
      <dgm:spPr/>
      <dgm:t>
        <a:bodyPr/>
        <a:lstStyle/>
        <a:p>
          <a:endParaRPr lang="en-GB"/>
        </a:p>
      </dgm:t>
    </dgm:pt>
    <dgm:pt modelId="{B93CBC22-4AD4-4075-96EB-0DB8D1A5BD32}" type="pres">
      <dgm:prSet presAssocID="{01D83140-C729-4585-AC40-5A7408DA3916}" presName="Name0" presStyleCnt="0">
        <dgm:presLayoutVars>
          <dgm:dir/>
          <dgm:animLvl val="lvl"/>
          <dgm:resizeHandles val="exact"/>
        </dgm:presLayoutVars>
      </dgm:prSet>
      <dgm:spPr/>
      <dgm:t>
        <a:bodyPr/>
        <a:lstStyle/>
        <a:p>
          <a:endParaRPr lang="en-GB"/>
        </a:p>
      </dgm:t>
    </dgm:pt>
    <dgm:pt modelId="{2E5D2A0D-5862-4378-90CA-0137A94D25AC}" type="pres">
      <dgm:prSet presAssocID="{2F869C62-F7DE-4982-A2BA-E1AD1B006819}" presName="linNode" presStyleCnt="0"/>
      <dgm:spPr/>
    </dgm:pt>
    <dgm:pt modelId="{401B4B6B-A20C-452A-945A-40EFAA38B357}" type="pres">
      <dgm:prSet presAssocID="{2F869C62-F7DE-4982-A2BA-E1AD1B006819}" presName="parentText" presStyleLbl="node1" presStyleIdx="0" presStyleCnt="3" custScaleX="82150">
        <dgm:presLayoutVars>
          <dgm:chMax val="1"/>
          <dgm:bulletEnabled val="1"/>
        </dgm:presLayoutVars>
      </dgm:prSet>
      <dgm:spPr/>
      <dgm:t>
        <a:bodyPr/>
        <a:lstStyle/>
        <a:p>
          <a:endParaRPr lang="en-GB"/>
        </a:p>
      </dgm:t>
    </dgm:pt>
    <dgm:pt modelId="{1E852B11-F547-48CD-8C70-DD813AEDD8D5}" type="pres">
      <dgm:prSet presAssocID="{2F869C62-F7DE-4982-A2BA-E1AD1B006819}" presName="descendantText" presStyleLbl="alignAccFollowNode1" presStyleIdx="0" presStyleCnt="3">
        <dgm:presLayoutVars>
          <dgm:bulletEnabled val="1"/>
        </dgm:presLayoutVars>
      </dgm:prSet>
      <dgm:spPr/>
      <dgm:t>
        <a:bodyPr/>
        <a:lstStyle/>
        <a:p>
          <a:endParaRPr lang="en-GB"/>
        </a:p>
      </dgm:t>
    </dgm:pt>
    <dgm:pt modelId="{4579B718-44CE-4B83-A558-4045F2A40DD9}" type="pres">
      <dgm:prSet presAssocID="{E213A6A1-3394-4986-919D-DFD00B86FEAD}" presName="sp" presStyleCnt="0"/>
      <dgm:spPr/>
    </dgm:pt>
    <dgm:pt modelId="{73F01E1B-F810-4E57-ACC8-534AB2E17505}" type="pres">
      <dgm:prSet presAssocID="{AA1E7D43-5554-440A-AF47-64805E2C3861}" presName="linNode" presStyleCnt="0"/>
      <dgm:spPr/>
    </dgm:pt>
    <dgm:pt modelId="{933811C5-E2B3-4FE9-8CC9-A03EA05E8D66}" type="pres">
      <dgm:prSet presAssocID="{AA1E7D43-5554-440A-AF47-64805E2C3861}" presName="parentText" presStyleLbl="node1" presStyleIdx="1" presStyleCnt="3" custScaleX="82150">
        <dgm:presLayoutVars>
          <dgm:chMax val="1"/>
          <dgm:bulletEnabled val="1"/>
        </dgm:presLayoutVars>
      </dgm:prSet>
      <dgm:spPr/>
      <dgm:t>
        <a:bodyPr/>
        <a:lstStyle/>
        <a:p>
          <a:endParaRPr lang="en-GB"/>
        </a:p>
      </dgm:t>
    </dgm:pt>
    <dgm:pt modelId="{5B59C215-7313-4BD0-85BD-44BAFFCC622E}" type="pres">
      <dgm:prSet presAssocID="{AA1E7D43-5554-440A-AF47-64805E2C3861}" presName="descendantText" presStyleLbl="alignAccFollowNode1" presStyleIdx="1" presStyleCnt="3">
        <dgm:presLayoutVars>
          <dgm:bulletEnabled val="1"/>
        </dgm:presLayoutVars>
      </dgm:prSet>
      <dgm:spPr/>
      <dgm:t>
        <a:bodyPr/>
        <a:lstStyle/>
        <a:p>
          <a:endParaRPr lang="en-GB"/>
        </a:p>
      </dgm:t>
    </dgm:pt>
    <dgm:pt modelId="{A5C04CFC-B317-4B24-9B8C-5E896B8CACF3}" type="pres">
      <dgm:prSet presAssocID="{7E2F99DE-61F4-4901-98B6-63FDA27414E0}" presName="sp" presStyleCnt="0"/>
      <dgm:spPr/>
    </dgm:pt>
    <dgm:pt modelId="{E2F7D0B2-04E6-4B9F-AFFA-A4851F5EFD49}" type="pres">
      <dgm:prSet presAssocID="{A50FD5FF-B4B1-4EA1-B151-BF86C8D630BD}" presName="linNode" presStyleCnt="0"/>
      <dgm:spPr/>
    </dgm:pt>
    <dgm:pt modelId="{324EBD63-E0A4-4198-B997-FA8C4BFE8008}" type="pres">
      <dgm:prSet presAssocID="{A50FD5FF-B4B1-4EA1-B151-BF86C8D630BD}" presName="parentText" presStyleLbl="node1" presStyleIdx="2" presStyleCnt="3" custScaleX="82149">
        <dgm:presLayoutVars>
          <dgm:chMax val="1"/>
          <dgm:bulletEnabled val="1"/>
        </dgm:presLayoutVars>
      </dgm:prSet>
      <dgm:spPr/>
      <dgm:t>
        <a:bodyPr/>
        <a:lstStyle/>
        <a:p>
          <a:endParaRPr lang="en-GB"/>
        </a:p>
      </dgm:t>
    </dgm:pt>
    <dgm:pt modelId="{0B686411-6FC0-4F46-8032-34587B05A11D}" type="pres">
      <dgm:prSet presAssocID="{A50FD5FF-B4B1-4EA1-B151-BF86C8D630BD}" presName="descendantText" presStyleLbl="alignAccFollowNode1" presStyleIdx="2" presStyleCnt="3">
        <dgm:presLayoutVars>
          <dgm:bulletEnabled val="1"/>
        </dgm:presLayoutVars>
      </dgm:prSet>
      <dgm:spPr/>
      <dgm:t>
        <a:bodyPr/>
        <a:lstStyle/>
        <a:p>
          <a:endParaRPr lang="en-GB"/>
        </a:p>
      </dgm:t>
    </dgm:pt>
  </dgm:ptLst>
  <dgm:cxnLst>
    <dgm:cxn modelId="{7BD82A62-722E-475B-873E-D2BBCB59BCCA}" srcId="{2F869C62-F7DE-4982-A2BA-E1AD1B006819}" destId="{3A1EB488-4031-4B07-A293-79B4C2885862}" srcOrd="1" destOrd="0" parTransId="{75D68EE6-6DC8-44E7-B3EE-668BE6D234D0}" sibTransId="{6ACFE440-FA33-4D05-99B2-E06406B46D56}"/>
    <dgm:cxn modelId="{DD9AA5EF-AE40-4D8E-816E-70512285254C}" type="presOf" srcId="{A4481922-A1B6-47A6-9633-BDDEF4F3FCD8}" destId="{0B686411-6FC0-4F46-8032-34587B05A11D}" srcOrd="0" destOrd="1" presId="urn:microsoft.com/office/officeart/2005/8/layout/vList5"/>
    <dgm:cxn modelId="{3A32DC61-A1B4-4FE6-85C2-43D39F6C90FC}" type="presOf" srcId="{0606C472-CC6D-480F-9332-2E22E369A5D7}" destId="{5B59C215-7313-4BD0-85BD-44BAFFCC622E}" srcOrd="0" destOrd="0" presId="urn:microsoft.com/office/officeart/2005/8/layout/vList5"/>
    <dgm:cxn modelId="{2011ABE6-DD91-467D-882F-E9495EFA54B1}" type="presOf" srcId="{48DFCD03-2465-461E-9BEE-5BEF9516C60B}" destId="{1E852B11-F547-48CD-8C70-DD813AEDD8D5}" srcOrd="0" destOrd="0" presId="urn:microsoft.com/office/officeart/2005/8/layout/vList5"/>
    <dgm:cxn modelId="{201AEFA7-0FEE-4487-A153-184C683912BD}" type="presOf" srcId="{AA1E7D43-5554-440A-AF47-64805E2C3861}" destId="{933811C5-E2B3-4FE9-8CC9-A03EA05E8D66}" srcOrd="0" destOrd="0" presId="urn:microsoft.com/office/officeart/2005/8/layout/vList5"/>
    <dgm:cxn modelId="{0BDCFAF9-50B8-45C8-B13D-9E3820DEA3EA}" type="presOf" srcId="{3A1EB488-4031-4B07-A293-79B4C2885862}" destId="{1E852B11-F547-48CD-8C70-DD813AEDD8D5}" srcOrd="0" destOrd="1" presId="urn:microsoft.com/office/officeart/2005/8/layout/vList5"/>
    <dgm:cxn modelId="{CD7AF538-C8CF-44C5-8AEE-E7455B02E79C}" srcId="{2F869C62-F7DE-4982-A2BA-E1AD1B006819}" destId="{48DFCD03-2465-461E-9BEE-5BEF9516C60B}" srcOrd="0" destOrd="0" parTransId="{A6D7F171-0A9A-499B-935E-E7FAE47746E7}" sibTransId="{D7DF4FBB-115F-4766-83F6-7F9B14CEC908}"/>
    <dgm:cxn modelId="{C93D67E1-7226-475C-A7DA-F264DFD0DAB1}" srcId="{01D83140-C729-4585-AC40-5A7408DA3916}" destId="{A50FD5FF-B4B1-4EA1-B151-BF86C8D630BD}" srcOrd="2" destOrd="0" parTransId="{CFBE6D58-E6B6-4618-BEFA-B40E7BEED7CB}" sibTransId="{EFDE8C25-D142-4A7F-9093-0B52844ED232}"/>
    <dgm:cxn modelId="{E9E5F846-F472-48DB-9181-D2FAA19A4703}" srcId="{01D83140-C729-4585-AC40-5A7408DA3916}" destId="{2F869C62-F7DE-4982-A2BA-E1AD1B006819}" srcOrd="0" destOrd="0" parTransId="{124BAF6D-39AE-4307-84CE-EF0B5F32BA63}" sibTransId="{E213A6A1-3394-4986-919D-DFD00B86FEAD}"/>
    <dgm:cxn modelId="{8D7491A4-C7C7-4CDF-9D40-C5A474DD54A6}" type="presOf" srcId="{A50FD5FF-B4B1-4EA1-B151-BF86C8D630BD}" destId="{324EBD63-E0A4-4198-B997-FA8C4BFE8008}" srcOrd="0" destOrd="0" presId="urn:microsoft.com/office/officeart/2005/8/layout/vList5"/>
    <dgm:cxn modelId="{DE35621C-A8C6-4E3A-A204-A1120F962C1A}" type="presOf" srcId="{2F869C62-F7DE-4982-A2BA-E1AD1B006819}" destId="{401B4B6B-A20C-452A-945A-40EFAA38B357}" srcOrd="0" destOrd="0" presId="urn:microsoft.com/office/officeart/2005/8/layout/vList5"/>
    <dgm:cxn modelId="{71273391-75D1-4972-8D90-F514D7D51C85}" srcId="{AA1E7D43-5554-440A-AF47-64805E2C3861}" destId="{36CC0399-3B4B-45A3-9231-3E3C01F5B6DE}" srcOrd="1" destOrd="0" parTransId="{0C0A8B58-E036-4C8E-AE3E-2691899B1648}" sibTransId="{AD29F57F-0A41-49A1-B2FE-78F1ACDBDC97}"/>
    <dgm:cxn modelId="{04860E37-548B-4303-8322-A1262155346A}" srcId="{2F869C62-F7DE-4982-A2BA-E1AD1B006819}" destId="{0A26B014-7FAD-4BA6-B7BF-5CD30F4713F1}" srcOrd="2" destOrd="0" parTransId="{0645C24E-F7F1-49A3-B183-EA99FFA61F9C}" sibTransId="{CB89F05E-F156-4BBA-A7EE-EEBD7BF561F0}"/>
    <dgm:cxn modelId="{6601E3F1-41EB-48CC-ABF1-9116768F3E4B}" type="presOf" srcId="{36CC0399-3B4B-45A3-9231-3E3C01F5B6DE}" destId="{5B59C215-7313-4BD0-85BD-44BAFFCC622E}" srcOrd="0" destOrd="1" presId="urn:microsoft.com/office/officeart/2005/8/layout/vList5"/>
    <dgm:cxn modelId="{FC12ADF4-CCAC-4CA7-8A4B-3D0C29504361}" srcId="{01D83140-C729-4585-AC40-5A7408DA3916}" destId="{AA1E7D43-5554-440A-AF47-64805E2C3861}" srcOrd="1" destOrd="0" parTransId="{AE7FD078-EC9B-43C2-AA9E-3DEB32A48E85}" sibTransId="{7E2F99DE-61F4-4901-98B6-63FDA27414E0}"/>
    <dgm:cxn modelId="{34A1E19D-7C2D-4938-816E-46AD13C82A66}" type="presOf" srcId="{01D83140-C729-4585-AC40-5A7408DA3916}" destId="{B93CBC22-4AD4-4075-96EB-0DB8D1A5BD32}" srcOrd="0" destOrd="0" presId="urn:microsoft.com/office/officeart/2005/8/layout/vList5"/>
    <dgm:cxn modelId="{AF73FF11-6EFF-47A1-B51D-16F28F21921F}" srcId="{AA1E7D43-5554-440A-AF47-64805E2C3861}" destId="{0606C472-CC6D-480F-9332-2E22E369A5D7}" srcOrd="0" destOrd="0" parTransId="{03E09E98-F93E-4CBC-82CB-1F83C4C7D326}" sibTransId="{794998AD-04C9-4B5E-97BB-3C20311DAF37}"/>
    <dgm:cxn modelId="{22F0478C-52F3-4D34-B43E-CEF46CE33993}" srcId="{A50FD5FF-B4B1-4EA1-B151-BF86C8D630BD}" destId="{A4481922-A1B6-47A6-9633-BDDEF4F3FCD8}" srcOrd="1" destOrd="0" parTransId="{25CDC2B7-8435-477A-A629-EB5FF6EE3CEF}" sibTransId="{29625846-ADD4-4BF5-A95F-746ECBED5531}"/>
    <dgm:cxn modelId="{2B02639F-2F94-4A06-B618-206AB6444C8A}" type="presOf" srcId="{0A26B014-7FAD-4BA6-B7BF-5CD30F4713F1}" destId="{1E852B11-F547-48CD-8C70-DD813AEDD8D5}" srcOrd="0" destOrd="2" presId="urn:microsoft.com/office/officeart/2005/8/layout/vList5"/>
    <dgm:cxn modelId="{2E92A299-C9EB-481E-8E49-8585A4648D77}" srcId="{A50FD5FF-B4B1-4EA1-B151-BF86C8D630BD}" destId="{3F9DD000-9A12-4257-8733-9BA208FB8ED4}" srcOrd="0" destOrd="0" parTransId="{5267FC83-12B3-4D55-90A9-E2EA454B2176}" sibTransId="{CBE3F32B-ACC0-4059-992E-7384A506F989}"/>
    <dgm:cxn modelId="{5B1B4DAF-1F01-4ABF-9C5B-643757767661}" type="presOf" srcId="{9C67BBE9-3F2F-41F6-B2BF-33B530EA3DC6}" destId="{0B686411-6FC0-4F46-8032-34587B05A11D}" srcOrd="0" destOrd="2" presId="urn:microsoft.com/office/officeart/2005/8/layout/vList5"/>
    <dgm:cxn modelId="{83991D98-093B-4BDF-A92E-CD72CB2ED0EE}" srcId="{A50FD5FF-B4B1-4EA1-B151-BF86C8D630BD}" destId="{9C67BBE9-3F2F-41F6-B2BF-33B530EA3DC6}" srcOrd="2" destOrd="0" parTransId="{14275752-7862-46E5-8969-9C6B0CD1DEF1}" sibTransId="{BCE494C1-91D9-45B8-961F-D1EDC84E0FE5}"/>
    <dgm:cxn modelId="{159DD569-EDAD-4FA8-8A19-17393720E2EC}" type="presOf" srcId="{3F9DD000-9A12-4257-8733-9BA208FB8ED4}" destId="{0B686411-6FC0-4F46-8032-34587B05A11D}" srcOrd="0" destOrd="0" presId="urn:microsoft.com/office/officeart/2005/8/layout/vList5"/>
    <dgm:cxn modelId="{0D8E126F-596A-4A0B-8792-62603FA30BCF}" type="presParOf" srcId="{B93CBC22-4AD4-4075-96EB-0DB8D1A5BD32}" destId="{2E5D2A0D-5862-4378-90CA-0137A94D25AC}" srcOrd="0" destOrd="0" presId="urn:microsoft.com/office/officeart/2005/8/layout/vList5"/>
    <dgm:cxn modelId="{9ECE86E4-BC49-4D89-801D-D78F6374ED19}" type="presParOf" srcId="{2E5D2A0D-5862-4378-90CA-0137A94D25AC}" destId="{401B4B6B-A20C-452A-945A-40EFAA38B357}" srcOrd="0" destOrd="0" presId="urn:microsoft.com/office/officeart/2005/8/layout/vList5"/>
    <dgm:cxn modelId="{9D7896EB-6EBC-425C-AB9B-FC7433F123D9}" type="presParOf" srcId="{2E5D2A0D-5862-4378-90CA-0137A94D25AC}" destId="{1E852B11-F547-48CD-8C70-DD813AEDD8D5}" srcOrd="1" destOrd="0" presId="urn:microsoft.com/office/officeart/2005/8/layout/vList5"/>
    <dgm:cxn modelId="{0CEF36FF-E12D-457D-BED9-136E8BC84389}" type="presParOf" srcId="{B93CBC22-4AD4-4075-96EB-0DB8D1A5BD32}" destId="{4579B718-44CE-4B83-A558-4045F2A40DD9}" srcOrd="1" destOrd="0" presId="urn:microsoft.com/office/officeart/2005/8/layout/vList5"/>
    <dgm:cxn modelId="{7A1FCA73-45FB-4913-9636-789D42B2C9F7}" type="presParOf" srcId="{B93CBC22-4AD4-4075-96EB-0DB8D1A5BD32}" destId="{73F01E1B-F810-4E57-ACC8-534AB2E17505}" srcOrd="2" destOrd="0" presId="urn:microsoft.com/office/officeart/2005/8/layout/vList5"/>
    <dgm:cxn modelId="{5318E25A-D94B-43FE-B253-B788508A325A}" type="presParOf" srcId="{73F01E1B-F810-4E57-ACC8-534AB2E17505}" destId="{933811C5-E2B3-4FE9-8CC9-A03EA05E8D66}" srcOrd="0" destOrd="0" presId="urn:microsoft.com/office/officeart/2005/8/layout/vList5"/>
    <dgm:cxn modelId="{AA765B64-A46B-40CD-984C-93ED9B88C448}" type="presParOf" srcId="{73F01E1B-F810-4E57-ACC8-534AB2E17505}" destId="{5B59C215-7313-4BD0-85BD-44BAFFCC622E}" srcOrd="1" destOrd="0" presId="urn:microsoft.com/office/officeart/2005/8/layout/vList5"/>
    <dgm:cxn modelId="{23BAD45F-6C56-4ADB-A5E5-428D5640B4FB}" type="presParOf" srcId="{B93CBC22-4AD4-4075-96EB-0DB8D1A5BD32}" destId="{A5C04CFC-B317-4B24-9B8C-5E896B8CACF3}" srcOrd="3" destOrd="0" presId="urn:microsoft.com/office/officeart/2005/8/layout/vList5"/>
    <dgm:cxn modelId="{4FC3CBDD-F86B-494A-A8D9-B3E33759C36A}" type="presParOf" srcId="{B93CBC22-4AD4-4075-96EB-0DB8D1A5BD32}" destId="{E2F7D0B2-04E6-4B9F-AFFA-A4851F5EFD49}" srcOrd="4" destOrd="0" presId="urn:microsoft.com/office/officeart/2005/8/layout/vList5"/>
    <dgm:cxn modelId="{1F0CC1C3-CF4A-4F30-8AEB-64705377D6A4}" type="presParOf" srcId="{E2F7D0B2-04E6-4B9F-AFFA-A4851F5EFD49}" destId="{324EBD63-E0A4-4198-B997-FA8C4BFE8008}" srcOrd="0" destOrd="0" presId="urn:microsoft.com/office/officeart/2005/8/layout/vList5"/>
    <dgm:cxn modelId="{1178AAC8-BF3A-4597-BFB6-9E724E179B5C}" type="presParOf" srcId="{E2F7D0B2-04E6-4B9F-AFFA-A4851F5EFD49}" destId="{0B686411-6FC0-4F46-8032-34587B05A11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02A6E0-8DF9-4042-93AD-AB52CCEEF92B}" type="doc">
      <dgm:prSet loTypeId="urn:microsoft.com/office/officeart/2005/8/layout/hProcess9" loCatId="process" qsTypeId="urn:microsoft.com/office/officeart/2005/8/quickstyle/simple1" qsCatId="simple" csTypeId="urn:microsoft.com/office/officeart/2005/8/colors/accent2_3" csCatId="accent2" phldr="1"/>
      <dgm:spPr/>
    </dgm:pt>
    <dgm:pt modelId="{DB516973-F386-42A2-AB2D-518C86A86E5F}">
      <dgm:prSet phldrT="[Text]"/>
      <dgm:spPr/>
      <dgm:t>
        <a:bodyPr/>
        <a:lstStyle/>
        <a:p>
          <a:r>
            <a:rPr lang="en-GB" dirty="0"/>
            <a:t>1% increase </a:t>
          </a:r>
          <a:br>
            <a:rPr lang="en-GB" dirty="0"/>
          </a:br>
          <a:r>
            <a:rPr lang="en-GB" dirty="0"/>
            <a:t>in mortality rate (</a:t>
          </a:r>
          <a:r>
            <a:rPr lang="en-GB" i="1" dirty="0" err="1"/>
            <a:t>qx</a:t>
          </a:r>
          <a:r>
            <a:rPr lang="en-GB" dirty="0"/>
            <a:t>) from </a:t>
          </a:r>
          <a:r>
            <a:rPr lang="en-GB" u="sng" dirty="0"/>
            <a:t>one strain</a:t>
          </a:r>
        </a:p>
      </dgm:t>
    </dgm:pt>
    <dgm:pt modelId="{3882F4A3-4EA0-4200-826A-D888D42EC217}" type="parTrans" cxnId="{00321176-1AD7-4EF6-B8DC-66DC2A510BD6}">
      <dgm:prSet/>
      <dgm:spPr/>
      <dgm:t>
        <a:bodyPr/>
        <a:lstStyle/>
        <a:p>
          <a:endParaRPr lang="en-GB"/>
        </a:p>
      </dgm:t>
    </dgm:pt>
    <dgm:pt modelId="{0D78194C-E18B-4FE2-B59B-5F8FD0E65325}" type="sibTrans" cxnId="{00321176-1AD7-4EF6-B8DC-66DC2A510BD6}">
      <dgm:prSet/>
      <dgm:spPr/>
      <dgm:t>
        <a:bodyPr/>
        <a:lstStyle/>
        <a:p>
          <a:endParaRPr lang="en-GB"/>
        </a:p>
      </dgm:t>
    </dgm:pt>
    <dgm:pt modelId="{42903FBA-41B6-4E5F-A20D-B391A02693AD}">
      <dgm:prSet phldrT="[Text]"/>
      <dgm:spPr/>
      <dgm:t>
        <a:bodyPr/>
        <a:lstStyle/>
        <a:p>
          <a:r>
            <a:rPr lang="en-GB" dirty="0"/>
            <a:t>Perhaps ~0.2% / 0.25% pa reduction to CMI model LTR?</a:t>
          </a:r>
        </a:p>
      </dgm:t>
    </dgm:pt>
    <dgm:pt modelId="{36053B18-5344-4B65-899A-A7605E09B0B4}" type="parTrans" cxnId="{52ACFF11-7280-4CC7-9C13-DBD76674A85E}">
      <dgm:prSet/>
      <dgm:spPr/>
      <dgm:t>
        <a:bodyPr/>
        <a:lstStyle/>
        <a:p>
          <a:endParaRPr lang="en-GB"/>
        </a:p>
      </dgm:t>
    </dgm:pt>
    <dgm:pt modelId="{A9809D50-9BDD-4BA6-BF77-2E6722841883}" type="sibTrans" cxnId="{52ACFF11-7280-4CC7-9C13-DBD76674A85E}">
      <dgm:prSet/>
      <dgm:spPr/>
      <dgm:t>
        <a:bodyPr/>
        <a:lstStyle/>
        <a:p>
          <a:endParaRPr lang="en-GB"/>
        </a:p>
      </dgm:t>
    </dgm:pt>
    <dgm:pt modelId="{043C5CD3-CCAE-4754-98A9-7D0F1E9394D2}">
      <dgm:prSet phldrT="[Text]"/>
      <dgm:spPr/>
      <dgm:t>
        <a:bodyPr/>
        <a:lstStyle/>
        <a:p>
          <a:r>
            <a:rPr lang="en-GB" dirty="0"/>
            <a:t>Allowing for all main strains of bacteria</a:t>
          </a:r>
        </a:p>
      </dgm:t>
    </dgm:pt>
    <dgm:pt modelId="{66DF3766-792B-45D7-865A-1397ACB66053}" type="parTrans" cxnId="{6037AE8F-432B-4459-89BC-000632627DC2}">
      <dgm:prSet/>
      <dgm:spPr/>
      <dgm:t>
        <a:bodyPr/>
        <a:lstStyle/>
        <a:p>
          <a:endParaRPr lang="en-GB"/>
        </a:p>
      </dgm:t>
    </dgm:pt>
    <dgm:pt modelId="{25A63D4C-5A3D-4BA4-B190-94B922DF0BB6}" type="sibTrans" cxnId="{6037AE8F-432B-4459-89BC-000632627DC2}">
      <dgm:prSet/>
      <dgm:spPr/>
      <dgm:t>
        <a:bodyPr/>
        <a:lstStyle/>
        <a:p>
          <a:endParaRPr lang="en-GB"/>
        </a:p>
      </dgm:t>
    </dgm:pt>
    <dgm:pt modelId="{D5AF0703-0387-49B5-B153-7BE7E3F164BE}" type="pres">
      <dgm:prSet presAssocID="{AE02A6E0-8DF9-4042-93AD-AB52CCEEF92B}" presName="CompostProcess" presStyleCnt="0">
        <dgm:presLayoutVars>
          <dgm:dir/>
          <dgm:resizeHandles val="exact"/>
        </dgm:presLayoutVars>
      </dgm:prSet>
      <dgm:spPr/>
    </dgm:pt>
    <dgm:pt modelId="{9869A124-D3FE-453F-9201-FA1670D41739}" type="pres">
      <dgm:prSet presAssocID="{AE02A6E0-8DF9-4042-93AD-AB52CCEEF92B}" presName="arrow" presStyleLbl="bgShp" presStyleIdx="0" presStyleCnt="1"/>
      <dgm:spPr/>
    </dgm:pt>
    <dgm:pt modelId="{856CC186-7292-4FF5-916B-5F939A88E133}" type="pres">
      <dgm:prSet presAssocID="{AE02A6E0-8DF9-4042-93AD-AB52CCEEF92B}" presName="linearProcess" presStyleCnt="0"/>
      <dgm:spPr/>
    </dgm:pt>
    <dgm:pt modelId="{2E287897-439F-4D2D-ACB4-F0E20334BDF1}" type="pres">
      <dgm:prSet presAssocID="{DB516973-F386-42A2-AB2D-518C86A86E5F}" presName="textNode" presStyleLbl="node1" presStyleIdx="0" presStyleCnt="3">
        <dgm:presLayoutVars>
          <dgm:bulletEnabled val="1"/>
        </dgm:presLayoutVars>
      </dgm:prSet>
      <dgm:spPr/>
      <dgm:t>
        <a:bodyPr/>
        <a:lstStyle/>
        <a:p>
          <a:endParaRPr lang="en-GB"/>
        </a:p>
      </dgm:t>
    </dgm:pt>
    <dgm:pt modelId="{2B8F934D-0126-46ED-8D83-9A00A68DE0DE}" type="pres">
      <dgm:prSet presAssocID="{0D78194C-E18B-4FE2-B59B-5F8FD0E65325}" presName="sibTrans" presStyleCnt="0"/>
      <dgm:spPr/>
    </dgm:pt>
    <dgm:pt modelId="{4F27D102-3E50-4FCA-BD24-46948E1E8701}" type="pres">
      <dgm:prSet presAssocID="{42903FBA-41B6-4E5F-A20D-B391A02693AD}" presName="textNode" presStyleLbl="node1" presStyleIdx="1" presStyleCnt="3">
        <dgm:presLayoutVars>
          <dgm:bulletEnabled val="1"/>
        </dgm:presLayoutVars>
      </dgm:prSet>
      <dgm:spPr/>
      <dgm:t>
        <a:bodyPr/>
        <a:lstStyle/>
        <a:p>
          <a:endParaRPr lang="en-GB"/>
        </a:p>
      </dgm:t>
    </dgm:pt>
    <dgm:pt modelId="{F5103389-4131-4996-838A-FBBF983B2BD8}" type="pres">
      <dgm:prSet presAssocID="{A9809D50-9BDD-4BA6-BF77-2E6722841883}" presName="sibTrans" presStyleCnt="0"/>
      <dgm:spPr/>
    </dgm:pt>
    <dgm:pt modelId="{5D8A7289-99F3-4304-9227-1BF0A5F24793}" type="pres">
      <dgm:prSet presAssocID="{043C5CD3-CCAE-4754-98A9-7D0F1E9394D2}" presName="textNode" presStyleLbl="node1" presStyleIdx="2" presStyleCnt="3">
        <dgm:presLayoutVars>
          <dgm:bulletEnabled val="1"/>
        </dgm:presLayoutVars>
      </dgm:prSet>
      <dgm:spPr/>
      <dgm:t>
        <a:bodyPr/>
        <a:lstStyle/>
        <a:p>
          <a:endParaRPr lang="en-GB"/>
        </a:p>
      </dgm:t>
    </dgm:pt>
  </dgm:ptLst>
  <dgm:cxnLst>
    <dgm:cxn modelId="{DF739CEC-D99D-4C73-AC5A-6EC867B6CEDD}" type="presOf" srcId="{DB516973-F386-42A2-AB2D-518C86A86E5F}" destId="{2E287897-439F-4D2D-ACB4-F0E20334BDF1}" srcOrd="0" destOrd="0" presId="urn:microsoft.com/office/officeart/2005/8/layout/hProcess9"/>
    <dgm:cxn modelId="{00321176-1AD7-4EF6-B8DC-66DC2A510BD6}" srcId="{AE02A6E0-8DF9-4042-93AD-AB52CCEEF92B}" destId="{DB516973-F386-42A2-AB2D-518C86A86E5F}" srcOrd="0" destOrd="0" parTransId="{3882F4A3-4EA0-4200-826A-D888D42EC217}" sibTransId="{0D78194C-E18B-4FE2-B59B-5F8FD0E65325}"/>
    <dgm:cxn modelId="{CEBB3110-D6CA-4981-8F8B-8322E8BDAB61}" type="presOf" srcId="{043C5CD3-CCAE-4754-98A9-7D0F1E9394D2}" destId="{5D8A7289-99F3-4304-9227-1BF0A5F24793}" srcOrd="0" destOrd="0" presId="urn:microsoft.com/office/officeart/2005/8/layout/hProcess9"/>
    <dgm:cxn modelId="{52ACFF11-7280-4CC7-9C13-DBD76674A85E}" srcId="{AE02A6E0-8DF9-4042-93AD-AB52CCEEF92B}" destId="{42903FBA-41B6-4E5F-A20D-B391A02693AD}" srcOrd="1" destOrd="0" parTransId="{36053B18-5344-4B65-899A-A7605E09B0B4}" sibTransId="{A9809D50-9BDD-4BA6-BF77-2E6722841883}"/>
    <dgm:cxn modelId="{6037AE8F-432B-4459-89BC-000632627DC2}" srcId="{AE02A6E0-8DF9-4042-93AD-AB52CCEEF92B}" destId="{043C5CD3-CCAE-4754-98A9-7D0F1E9394D2}" srcOrd="2" destOrd="0" parTransId="{66DF3766-792B-45D7-865A-1397ACB66053}" sibTransId="{25A63D4C-5A3D-4BA4-B190-94B922DF0BB6}"/>
    <dgm:cxn modelId="{1F6FE683-5631-4135-BE4C-592ED1318D6F}" type="presOf" srcId="{AE02A6E0-8DF9-4042-93AD-AB52CCEEF92B}" destId="{D5AF0703-0387-49B5-B153-7BE7E3F164BE}" srcOrd="0" destOrd="0" presId="urn:microsoft.com/office/officeart/2005/8/layout/hProcess9"/>
    <dgm:cxn modelId="{5F9693BC-991E-4408-8350-CD1978CE8924}" type="presOf" srcId="{42903FBA-41B6-4E5F-A20D-B391A02693AD}" destId="{4F27D102-3E50-4FCA-BD24-46948E1E8701}" srcOrd="0" destOrd="0" presId="urn:microsoft.com/office/officeart/2005/8/layout/hProcess9"/>
    <dgm:cxn modelId="{6D7CB01B-0BEF-422E-9005-20B5C3438111}" type="presParOf" srcId="{D5AF0703-0387-49B5-B153-7BE7E3F164BE}" destId="{9869A124-D3FE-453F-9201-FA1670D41739}" srcOrd="0" destOrd="0" presId="urn:microsoft.com/office/officeart/2005/8/layout/hProcess9"/>
    <dgm:cxn modelId="{7F0B3CB2-AC3D-453D-B8EE-48D576605F7D}" type="presParOf" srcId="{D5AF0703-0387-49B5-B153-7BE7E3F164BE}" destId="{856CC186-7292-4FF5-916B-5F939A88E133}" srcOrd="1" destOrd="0" presId="urn:microsoft.com/office/officeart/2005/8/layout/hProcess9"/>
    <dgm:cxn modelId="{AE921A45-8762-4B0E-AEA7-4F7237348EFB}" type="presParOf" srcId="{856CC186-7292-4FF5-916B-5F939A88E133}" destId="{2E287897-439F-4D2D-ACB4-F0E20334BDF1}" srcOrd="0" destOrd="0" presId="urn:microsoft.com/office/officeart/2005/8/layout/hProcess9"/>
    <dgm:cxn modelId="{A5F1A190-1996-4203-BB82-A26261A157D2}" type="presParOf" srcId="{856CC186-7292-4FF5-916B-5F939A88E133}" destId="{2B8F934D-0126-46ED-8D83-9A00A68DE0DE}" srcOrd="1" destOrd="0" presId="urn:microsoft.com/office/officeart/2005/8/layout/hProcess9"/>
    <dgm:cxn modelId="{D19BE25E-BA80-480C-AD8C-A09449F462BD}" type="presParOf" srcId="{856CC186-7292-4FF5-916B-5F939A88E133}" destId="{4F27D102-3E50-4FCA-BD24-46948E1E8701}" srcOrd="2" destOrd="0" presId="urn:microsoft.com/office/officeart/2005/8/layout/hProcess9"/>
    <dgm:cxn modelId="{874ED410-2563-46D0-A2A9-E094DBE7F470}" type="presParOf" srcId="{856CC186-7292-4FF5-916B-5F939A88E133}" destId="{F5103389-4131-4996-838A-FBBF983B2BD8}" srcOrd="3" destOrd="0" presId="urn:microsoft.com/office/officeart/2005/8/layout/hProcess9"/>
    <dgm:cxn modelId="{464E1D70-B4C8-46BA-BB6F-B6FB3E7BF7F6}" type="presParOf" srcId="{856CC186-7292-4FF5-916B-5F939A88E133}" destId="{5D8A7289-99F3-4304-9227-1BF0A5F24793}"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5E494-8D6F-45F3-94B0-941C7CD3DA8B}">
      <dsp:nvSpPr>
        <dsp:cNvPr id="0" name=""/>
        <dsp:cNvSpPr/>
      </dsp:nvSpPr>
      <dsp:spPr>
        <a:xfrm>
          <a:off x="2328150" y="688227"/>
          <a:ext cx="502967" cy="91440"/>
        </a:xfrm>
        <a:custGeom>
          <a:avLst/>
          <a:gdLst/>
          <a:ahLst/>
          <a:cxnLst/>
          <a:rect l="0" t="0" r="0" b="0"/>
          <a:pathLst>
            <a:path>
              <a:moveTo>
                <a:pt x="0" y="45720"/>
              </a:moveTo>
              <a:lnTo>
                <a:pt x="502967" y="45720"/>
              </a:lnTo>
            </a:path>
          </a:pathLst>
        </a:custGeom>
        <a:noFill/>
        <a:ln w="28575" cap="flat" cmpd="sng" algn="ctr">
          <a:solidFill>
            <a:schemeClr val="accent1"/>
          </a:solidFill>
          <a:prstDash val="solid"/>
          <a:headEnd type="none" w="med" len="med"/>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GB" sz="1800" kern="1200" dirty="0"/>
        </a:p>
      </dsp:txBody>
      <dsp:txXfrm>
        <a:off x="2566294" y="731276"/>
        <a:ext cx="26678" cy="5340"/>
      </dsp:txXfrm>
    </dsp:sp>
    <dsp:sp modelId="{4C5D110B-A4CE-46AD-B86A-CA1E95B2FF1C}">
      <dsp:nvSpPr>
        <dsp:cNvPr id="0" name=""/>
        <dsp:cNvSpPr/>
      </dsp:nvSpPr>
      <dsp:spPr>
        <a:xfrm>
          <a:off x="10091" y="37989"/>
          <a:ext cx="2319858" cy="139191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kern="1200" dirty="0"/>
            <a:t>INTRODUCTION</a:t>
          </a:r>
        </a:p>
      </dsp:txBody>
      <dsp:txXfrm>
        <a:off x="10091" y="37989"/>
        <a:ext cx="2319858" cy="1391915"/>
      </dsp:txXfrm>
    </dsp:sp>
    <dsp:sp modelId="{778D924B-D889-4F9F-A7AC-6A95FB786631}">
      <dsp:nvSpPr>
        <dsp:cNvPr id="0" name=""/>
        <dsp:cNvSpPr/>
      </dsp:nvSpPr>
      <dsp:spPr>
        <a:xfrm>
          <a:off x="5181576" y="688227"/>
          <a:ext cx="502967" cy="91440"/>
        </a:xfrm>
        <a:custGeom>
          <a:avLst/>
          <a:gdLst/>
          <a:ahLst/>
          <a:cxnLst/>
          <a:rect l="0" t="0" r="0" b="0"/>
          <a:pathLst>
            <a:path>
              <a:moveTo>
                <a:pt x="0" y="45720"/>
              </a:moveTo>
              <a:lnTo>
                <a:pt x="502967" y="45720"/>
              </a:lnTo>
            </a:path>
          </a:pathLst>
        </a:custGeom>
        <a:noFill/>
        <a:ln w="28575" cap="flat" cmpd="sng" algn="ctr">
          <a:solidFill>
            <a:schemeClr val="accent1"/>
          </a:solidFill>
          <a:prstDash val="solid"/>
          <a:headEnd type="none" w="med" len="med"/>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GB" sz="1800" kern="1200" dirty="0"/>
        </a:p>
      </dsp:txBody>
      <dsp:txXfrm>
        <a:off x="5419720" y="731276"/>
        <a:ext cx="26678" cy="5340"/>
      </dsp:txXfrm>
    </dsp:sp>
    <dsp:sp modelId="{4351B200-CAC1-4C0F-8DE9-FF814DDA4602}">
      <dsp:nvSpPr>
        <dsp:cNvPr id="0" name=""/>
        <dsp:cNvSpPr/>
      </dsp:nvSpPr>
      <dsp:spPr>
        <a:xfrm>
          <a:off x="2863517" y="37989"/>
          <a:ext cx="2319858" cy="1391915"/>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kern="1200" dirty="0"/>
            <a:t>MEDICAL OVERVIEW</a:t>
          </a:r>
        </a:p>
      </dsp:txBody>
      <dsp:txXfrm>
        <a:off x="2863517" y="37989"/>
        <a:ext cx="2319858" cy="1391915"/>
      </dsp:txXfrm>
    </dsp:sp>
    <dsp:sp modelId="{593C6E53-555A-478F-A2E2-E624CD8208EC}">
      <dsp:nvSpPr>
        <dsp:cNvPr id="0" name=""/>
        <dsp:cNvSpPr/>
      </dsp:nvSpPr>
      <dsp:spPr>
        <a:xfrm>
          <a:off x="1486368" y="1428104"/>
          <a:ext cx="5390504" cy="502967"/>
        </a:xfrm>
        <a:custGeom>
          <a:avLst/>
          <a:gdLst/>
          <a:ahLst/>
          <a:cxnLst/>
          <a:rect l="0" t="0" r="0" b="0"/>
          <a:pathLst>
            <a:path>
              <a:moveTo>
                <a:pt x="5390504" y="0"/>
              </a:moveTo>
              <a:lnTo>
                <a:pt x="5390504" y="268583"/>
              </a:lnTo>
              <a:lnTo>
                <a:pt x="0" y="268583"/>
              </a:lnTo>
              <a:lnTo>
                <a:pt x="0" y="502967"/>
              </a:lnTo>
            </a:path>
          </a:pathLst>
        </a:custGeom>
        <a:noFill/>
        <a:ln w="28575" cap="flat" cmpd="sng" algn="ctr">
          <a:solidFill>
            <a:schemeClr val="accent1"/>
          </a:solidFill>
          <a:prstDash val="solid"/>
          <a:headEnd type="none" w="med" len="med"/>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GB" sz="1800" kern="1200"/>
        </a:p>
      </dsp:txBody>
      <dsp:txXfrm>
        <a:off x="4046199" y="1676918"/>
        <a:ext cx="270842" cy="5340"/>
      </dsp:txXfrm>
    </dsp:sp>
    <dsp:sp modelId="{02B53F25-A3DB-45D4-B788-79369B2F62CD}">
      <dsp:nvSpPr>
        <dsp:cNvPr id="0" name=""/>
        <dsp:cNvSpPr/>
      </dsp:nvSpPr>
      <dsp:spPr>
        <a:xfrm>
          <a:off x="5716943" y="37989"/>
          <a:ext cx="2319858" cy="1391915"/>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kern="1200" dirty="0"/>
            <a:t>MODEL STRUCTURE</a:t>
          </a:r>
        </a:p>
      </dsp:txBody>
      <dsp:txXfrm>
        <a:off x="5716943" y="37989"/>
        <a:ext cx="2319858" cy="1391915"/>
      </dsp:txXfrm>
    </dsp:sp>
    <dsp:sp modelId="{8A4B4FBD-A76E-4E44-98D8-34EAD1DC9370}">
      <dsp:nvSpPr>
        <dsp:cNvPr id="0" name=""/>
        <dsp:cNvSpPr/>
      </dsp:nvSpPr>
      <dsp:spPr>
        <a:xfrm>
          <a:off x="2960845" y="2613709"/>
          <a:ext cx="1653663" cy="91440"/>
        </a:xfrm>
        <a:custGeom>
          <a:avLst/>
          <a:gdLst/>
          <a:ahLst/>
          <a:cxnLst/>
          <a:rect l="0" t="0" r="0" b="0"/>
          <a:pathLst>
            <a:path>
              <a:moveTo>
                <a:pt x="0" y="45720"/>
              </a:moveTo>
              <a:lnTo>
                <a:pt x="1653663" y="45720"/>
              </a:lnTo>
            </a:path>
          </a:pathLst>
        </a:custGeom>
        <a:noFill/>
        <a:ln w="28575" cap="flat" cmpd="sng" algn="ctr">
          <a:solidFill>
            <a:schemeClr val="accent1"/>
          </a:solidFill>
          <a:prstDash val="solid"/>
          <a:headEnd type="none" w="med" len="med"/>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GB" sz="1800" kern="1200"/>
        </a:p>
      </dsp:txBody>
      <dsp:txXfrm>
        <a:off x="3745570" y="2656759"/>
        <a:ext cx="84213" cy="5340"/>
      </dsp:txXfrm>
    </dsp:sp>
    <dsp:sp modelId="{F8F59FB6-1BCB-4B54-B405-A3D85A931F14}">
      <dsp:nvSpPr>
        <dsp:cNvPr id="0" name=""/>
        <dsp:cNvSpPr/>
      </dsp:nvSpPr>
      <dsp:spPr>
        <a:xfrm>
          <a:off x="10091" y="1963472"/>
          <a:ext cx="2952553" cy="1391915"/>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kern="1200" dirty="0"/>
            <a:t>PARAMETERISATION</a:t>
          </a:r>
        </a:p>
      </dsp:txBody>
      <dsp:txXfrm>
        <a:off x="10091" y="1963472"/>
        <a:ext cx="2952553" cy="1391915"/>
      </dsp:txXfrm>
    </dsp:sp>
    <dsp:sp modelId="{1C215BC1-C986-4557-B433-2A29B8B476FB}">
      <dsp:nvSpPr>
        <dsp:cNvPr id="0" name=""/>
        <dsp:cNvSpPr/>
      </dsp:nvSpPr>
      <dsp:spPr>
        <a:xfrm>
          <a:off x="4646908" y="1963472"/>
          <a:ext cx="2319858" cy="1391915"/>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kern="1200" dirty="0">
              <a:solidFill>
                <a:schemeClr val="accent2"/>
              </a:solidFill>
            </a:rPr>
            <a:t>‘RESULTS’ AND NEXT STEPS</a:t>
          </a:r>
        </a:p>
      </dsp:txBody>
      <dsp:txXfrm>
        <a:off x="4646908" y="1963472"/>
        <a:ext cx="2319858" cy="13919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0CF53-3BB5-4DFD-8BAB-06EDF7ADB14B}">
      <dsp:nvSpPr>
        <dsp:cNvPr id="0" name=""/>
        <dsp:cNvSpPr/>
      </dsp:nvSpPr>
      <dsp:spPr>
        <a:xfrm>
          <a:off x="0" y="0"/>
          <a:ext cx="545639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59BFDF-BEFD-4B64-BD40-07CF4AACD942}">
      <dsp:nvSpPr>
        <dsp:cNvPr id="0" name=""/>
        <dsp:cNvSpPr/>
      </dsp:nvSpPr>
      <dsp:spPr>
        <a:xfrm>
          <a:off x="0" y="0"/>
          <a:ext cx="1091279" cy="3168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GB" sz="2200" kern="1200" dirty="0"/>
            <a:t>Criteria</a:t>
          </a:r>
        </a:p>
      </dsp:txBody>
      <dsp:txXfrm>
        <a:off x="0" y="0"/>
        <a:ext cx="1091279" cy="3168351"/>
      </dsp:txXfrm>
    </dsp:sp>
    <dsp:sp modelId="{EFADF456-09CB-441E-BB2E-793631E9F1DE}">
      <dsp:nvSpPr>
        <dsp:cNvPr id="0" name=""/>
        <dsp:cNvSpPr/>
      </dsp:nvSpPr>
      <dsp:spPr>
        <a:xfrm>
          <a:off x="1173125" y="15006"/>
          <a:ext cx="4283273" cy="300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GB" sz="1400" kern="1200" dirty="0"/>
            <a:t>Mortality</a:t>
          </a:r>
        </a:p>
      </dsp:txBody>
      <dsp:txXfrm>
        <a:off x="1173125" y="15006"/>
        <a:ext cx="4283273" cy="300127"/>
      </dsp:txXfrm>
    </dsp:sp>
    <dsp:sp modelId="{3F87B68C-1E10-42B8-BB5A-D034117BEF6C}">
      <dsp:nvSpPr>
        <dsp:cNvPr id="0" name=""/>
        <dsp:cNvSpPr/>
      </dsp:nvSpPr>
      <dsp:spPr>
        <a:xfrm>
          <a:off x="1091279" y="315133"/>
          <a:ext cx="436511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E47EEC-9E81-43BB-B37B-58B4E0A7B094}">
      <dsp:nvSpPr>
        <dsp:cNvPr id="0" name=""/>
        <dsp:cNvSpPr/>
      </dsp:nvSpPr>
      <dsp:spPr>
        <a:xfrm>
          <a:off x="1173125" y="330139"/>
          <a:ext cx="4283273" cy="300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GB" sz="1400" kern="1200" dirty="0"/>
            <a:t>Health-care burden</a:t>
          </a:r>
        </a:p>
      </dsp:txBody>
      <dsp:txXfrm>
        <a:off x="1173125" y="330139"/>
        <a:ext cx="4283273" cy="300127"/>
      </dsp:txXfrm>
    </dsp:sp>
    <dsp:sp modelId="{21E6E154-0A28-4F2E-8FB5-57BF81C7A1EB}">
      <dsp:nvSpPr>
        <dsp:cNvPr id="0" name=""/>
        <dsp:cNvSpPr/>
      </dsp:nvSpPr>
      <dsp:spPr>
        <a:xfrm>
          <a:off x="1091279" y="630266"/>
          <a:ext cx="436511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E2E3EE-0DC1-4C9D-983A-B97C0E61FD53}">
      <dsp:nvSpPr>
        <dsp:cNvPr id="0" name=""/>
        <dsp:cNvSpPr/>
      </dsp:nvSpPr>
      <dsp:spPr>
        <a:xfrm>
          <a:off x="1173125" y="645273"/>
          <a:ext cx="4283273" cy="300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GB" sz="1400" kern="1200" dirty="0"/>
            <a:t>Community burden</a:t>
          </a:r>
        </a:p>
      </dsp:txBody>
      <dsp:txXfrm>
        <a:off x="1173125" y="645273"/>
        <a:ext cx="4283273" cy="300127"/>
      </dsp:txXfrm>
    </dsp:sp>
    <dsp:sp modelId="{89E73E16-9392-4077-8CBB-68249CFD2653}">
      <dsp:nvSpPr>
        <dsp:cNvPr id="0" name=""/>
        <dsp:cNvSpPr/>
      </dsp:nvSpPr>
      <dsp:spPr>
        <a:xfrm>
          <a:off x="1091279" y="945400"/>
          <a:ext cx="436511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3BA54A-C428-4F30-8A42-2F53CFF8FB3B}">
      <dsp:nvSpPr>
        <dsp:cNvPr id="0" name=""/>
        <dsp:cNvSpPr/>
      </dsp:nvSpPr>
      <dsp:spPr>
        <a:xfrm>
          <a:off x="1173125" y="960406"/>
          <a:ext cx="4283273" cy="300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GB" sz="1400" kern="1200" dirty="0"/>
            <a:t>Prevalence of resistance</a:t>
          </a:r>
        </a:p>
      </dsp:txBody>
      <dsp:txXfrm>
        <a:off x="1173125" y="960406"/>
        <a:ext cx="4283273" cy="300127"/>
      </dsp:txXfrm>
    </dsp:sp>
    <dsp:sp modelId="{24011758-F964-46DF-BC8F-0AB22B29D08A}">
      <dsp:nvSpPr>
        <dsp:cNvPr id="0" name=""/>
        <dsp:cNvSpPr/>
      </dsp:nvSpPr>
      <dsp:spPr>
        <a:xfrm>
          <a:off x="1091279" y="1260533"/>
          <a:ext cx="436511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F294C7-833B-4E06-B718-5EAB9E0D22A0}">
      <dsp:nvSpPr>
        <dsp:cNvPr id="0" name=""/>
        <dsp:cNvSpPr/>
      </dsp:nvSpPr>
      <dsp:spPr>
        <a:xfrm>
          <a:off x="1173125" y="1275540"/>
          <a:ext cx="4283273" cy="300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GB" sz="1400" kern="1200" dirty="0"/>
            <a:t>10-year trend of resistance</a:t>
          </a:r>
        </a:p>
      </dsp:txBody>
      <dsp:txXfrm>
        <a:off x="1173125" y="1275540"/>
        <a:ext cx="4283273" cy="300127"/>
      </dsp:txXfrm>
    </dsp:sp>
    <dsp:sp modelId="{5A47B76B-C54F-4FE9-A213-1DDCEE4B5DBF}">
      <dsp:nvSpPr>
        <dsp:cNvPr id="0" name=""/>
        <dsp:cNvSpPr/>
      </dsp:nvSpPr>
      <dsp:spPr>
        <a:xfrm>
          <a:off x="1091279" y="1575667"/>
          <a:ext cx="436511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7B7D52-CFA0-4AE9-865C-30E83789903A}">
      <dsp:nvSpPr>
        <dsp:cNvPr id="0" name=""/>
        <dsp:cNvSpPr/>
      </dsp:nvSpPr>
      <dsp:spPr>
        <a:xfrm>
          <a:off x="1173125" y="1590673"/>
          <a:ext cx="4283273" cy="300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GB" sz="1400" kern="1200" dirty="0"/>
            <a:t>Transmissibility</a:t>
          </a:r>
        </a:p>
      </dsp:txBody>
      <dsp:txXfrm>
        <a:off x="1173125" y="1590673"/>
        <a:ext cx="4283273" cy="300127"/>
      </dsp:txXfrm>
    </dsp:sp>
    <dsp:sp modelId="{9164C472-42D3-4A49-AF4F-F4E2940E956F}">
      <dsp:nvSpPr>
        <dsp:cNvPr id="0" name=""/>
        <dsp:cNvSpPr/>
      </dsp:nvSpPr>
      <dsp:spPr>
        <a:xfrm>
          <a:off x="1091279" y="1890800"/>
          <a:ext cx="436511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1F6D91-D24D-4B58-AC74-8E7ACB698559}">
      <dsp:nvSpPr>
        <dsp:cNvPr id="0" name=""/>
        <dsp:cNvSpPr/>
      </dsp:nvSpPr>
      <dsp:spPr>
        <a:xfrm>
          <a:off x="1173125" y="1905807"/>
          <a:ext cx="4283273" cy="300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GB" sz="1400" kern="1200" dirty="0"/>
            <a:t>Preventability in the community</a:t>
          </a:r>
        </a:p>
      </dsp:txBody>
      <dsp:txXfrm>
        <a:off x="1173125" y="1905807"/>
        <a:ext cx="4283273" cy="300127"/>
      </dsp:txXfrm>
    </dsp:sp>
    <dsp:sp modelId="{4731FB5A-FD9A-4276-82FE-D9054C1D4A91}">
      <dsp:nvSpPr>
        <dsp:cNvPr id="0" name=""/>
        <dsp:cNvSpPr/>
      </dsp:nvSpPr>
      <dsp:spPr>
        <a:xfrm>
          <a:off x="1091279" y="2205934"/>
          <a:ext cx="436511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8D002D-F81F-449A-9D48-70926A4CEE4C}">
      <dsp:nvSpPr>
        <dsp:cNvPr id="0" name=""/>
        <dsp:cNvSpPr/>
      </dsp:nvSpPr>
      <dsp:spPr>
        <a:xfrm>
          <a:off x="1173125" y="2220940"/>
          <a:ext cx="4283273" cy="300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GB" sz="1400" kern="1200" dirty="0"/>
            <a:t>Preventability in health-care setting</a:t>
          </a:r>
        </a:p>
      </dsp:txBody>
      <dsp:txXfrm>
        <a:off x="1173125" y="2220940"/>
        <a:ext cx="4283273" cy="300127"/>
      </dsp:txXfrm>
    </dsp:sp>
    <dsp:sp modelId="{6FE56D2C-BEA6-48AA-98E4-5918107BBC23}">
      <dsp:nvSpPr>
        <dsp:cNvPr id="0" name=""/>
        <dsp:cNvSpPr/>
      </dsp:nvSpPr>
      <dsp:spPr>
        <a:xfrm>
          <a:off x="1091279" y="2521067"/>
          <a:ext cx="436511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CB7016-90F0-4451-B6DE-4D5FD2951AC2}">
      <dsp:nvSpPr>
        <dsp:cNvPr id="0" name=""/>
        <dsp:cNvSpPr/>
      </dsp:nvSpPr>
      <dsp:spPr>
        <a:xfrm>
          <a:off x="1173125" y="2536073"/>
          <a:ext cx="4283273" cy="300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GB" sz="1400" kern="1200" dirty="0"/>
            <a:t>Treatability</a:t>
          </a:r>
        </a:p>
      </dsp:txBody>
      <dsp:txXfrm>
        <a:off x="1173125" y="2536073"/>
        <a:ext cx="4283273" cy="300127"/>
      </dsp:txXfrm>
    </dsp:sp>
    <dsp:sp modelId="{72B4B8F3-E503-40C7-92A5-0B26992F38F8}">
      <dsp:nvSpPr>
        <dsp:cNvPr id="0" name=""/>
        <dsp:cNvSpPr/>
      </dsp:nvSpPr>
      <dsp:spPr>
        <a:xfrm>
          <a:off x="1091279" y="2836201"/>
          <a:ext cx="436511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FD6415-DA61-405F-8B7C-3C1E2C388C15}">
      <dsp:nvSpPr>
        <dsp:cNvPr id="0" name=""/>
        <dsp:cNvSpPr/>
      </dsp:nvSpPr>
      <dsp:spPr>
        <a:xfrm>
          <a:off x="1173125" y="2851207"/>
          <a:ext cx="4283273" cy="300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GB" sz="1400" kern="1200" dirty="0"/>
            <a:t>Pipeline</a:t>
          </a:r>
        </a:p>
      </dsp:txBody>
      <dsp:txXfrm>
        <a:off x="1173125" y="2851207"/>
        <a:ext cx="4283273" cy="300127"/>
      </dsp:txXfrm>
    </dsp:sp>
    <dsp:sp modelId="{DFC6221D-8BCC-4576-B3A2-43D98FA2B11D}">
      <dsp:nvSpPr>
        <dsp:cNvPr id="0" name=""/>
        <dsp:cNvSpPr/>
      </dsp:nvSpPr>
      <dsp:spPr>
        <a:xfrm>
          <a:off x="1091279" y="3151334"/>
          <a:ext cx="436511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BA855-074A-4636-B90F-C6CE9AB93A2D}">
      <dsp:nvSpPr>
        <dsp:cNvPr id="0" name=""/>
        <dsp:cNvSpPr/>
      </dsp:nvSpPr>
      <dsp:spPr>
        <a:xfrm>
          <a:off x="2782398" y="1366"/>
          <a:ext cx="1491986" cy="969790"/>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a:t>A. Baumannii</a:t>
          </a:r>
        </a:p>
      </dsp:txBody>
      <dsp:txXfrm>
        <a:off x="2829739" y="48707"/>
        <a:ext cx="1397304" cy="875108"/>
      </dsp:txXfrm>
    </dsp:sp>
    <dsp:sp modelId="{926174F5-554A-4AF0-8AF6-C9E16588DB2B}">
      <dsp:nvSpPr>
        <dsp:cNvPr id="0" name=""/>
        <dsp:cNvSpPr/>
      </dsp:nvSpPr>
      <dsp:spPr>
        <a:xfrm>
          <a:off x="1588467" y="486261"/>
          <a:ext cx="3879849" cy="3879849"/>
        </a:xfrm>
        <a:custGeom>
          <a:avLst/>
          <a:gdLst/>
          <a:ahLst/>
          <a:cxnLst/>
          <a:rect l="0" t="0" r="0" b="0"/>
          <a:pathLst>
            <a:path>
              <a:moveTo>
                <a:pt x="2696196" y="153486"/>
              </a:moveTo>
              <a:arcTo wR="1939924" hR="1939924" stAng="17576696" swAng="1964459"/>
            </a:path>
          </a:pathLst>
        </a:cu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2DA1F68-B832-4B7C-83D6-08DA477D4282}">
      <dsp:nvSpPr>
        <dsp:cNvPr id="0" name=""/>
        <dsp:cNvSpPr/>
      </dsp:nvSpPr>
      <dsp:spPr>
        <a:xfrm>
          <a:off x="4627376" y="1341820"/>
          <a:ext cx="1491986" cy="969790"/>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a:t>Healthcare Setting</a:t>
          </a:r>
        </a:p>
      </dsp:txBody>
      <dsp:txXfrm>
        <a:off x="4674717" y="1389161"/>
        <a:ext cx="1397304" cy="875108"/>
      </dsp:txXfrm>
    </dsp:sp>
    <dsp:sp modelId="{C659189E-9092-428C-9CF8-B29F20D67BB5}">
      <dsp:nvSpPr>
        <dsp:cNvPr id="0" name=""/>
        <dsp:cNvSpPr/>
      </dsp:nvSpPr>
      <dsp:spPr>
        <a:xfrm>
          <a:off x="1588467" y="486261"/>
          <a:ext cx="3879849" cy="3879849"/>
        </a:xfrm>
        <a:custGeom>
          <a:avLst/>
          <a:gdLst/>
          <a:ahLst/>
          <a:cxnLst/>
          <a:rect l="0" t="0" r="0" b="0"/>
          <a:pathLst>
            <a:path>
              <a:moveTo>
                <a:pt x="3877157" y="1837762"/>
              </a:moveTo>
              <a:arcTo wR="1939924" hR="1939924" stAng="21418875" swAng="2198548"/>
            </a:path>
          </a:pathLst>
        </a:cu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46BC6BD-7BCA-43EC-A8BD-9133A53BB543}">
      <dsp:nvSpPr>
        <dsp:cNvPr id="0" name=""/>
        <dsp:cNvSpPr/>
      </dsp:nvSpPr>
      <dsp:spPr>
        <a:xfrm>
          <a:off x="3922658" y="3510722"/>
          <a:ext cx="1491986" cy="969790"/>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a:t>Resilient</a:t>
          </a:r>
        </a:p>
      </dsp:txBody>
      <dsp:txXfrm>
        <a:off x="3969999" y="3558063"/>
        <a:ext cx="1397304" cy="875108"/>
      </dsp:txXfrm>
    </dsp:sp>
    <dsp:sp modelId="{38A043B6-C5E3-4C12-BEF1-D350E68FF42B}">
      <dsp:nvSpPr>
        <dsp:cNvPr id="0" name=""/>
        <dsp:cNvSpPr/>
      </dsp:nvSpPr>
      <dsp:spPr>
        <a:xfrm>
          <a:off x="1588467" y="486261"/>
          <a:ext cx="3879849" cy="3879849"/>
        </a:xfrm>
        <a:custGeom>
          <a:avLst/>
          <a:gdLst/>
          <a:ahLst/>
          <a:cxnLst/>
          <a:rect l="0" t="0" r="0" b="0"/>
          <a:pathLst>
            <a:path>
              <a:moveTo>
                <a:pt x="2326466" y="3840948"/>
              </a:moveTo>
              <a:arcTo wR="1939924" hR="1939924" stAng="4710392" swAng="1379216"/>
            </a:path>
          </a:pathLst>
        </a:cu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F2FBC22-8520-4C6E-8915-1A2544481AB2}">
      <dsp:nvSpPr>
        <dsp:cNvPr id="0" name=""/>
        <dsp:cNvSpPr/>
      </dsp:nvSpPr>
      <dsp:spPr>
        <a:xfrm>
          <a:off x="1642139" y="3510722"/>
          <a:ext cx="1491986" cy="969790"/>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a:t>Resistant to colistin in 4% of cases</a:t>
          </a:r>
        </a:p>
      </dsp:txBody>
      <dsp:txXfrm>
        <a:off x="1689480" y="3558063"/>
        <a:ext cx="1397304" cy="875108"/>
      </dsp:txXfrm>
    </dsp:sp>
    <dsp:sp modelId="{B7792417-AED5-4161-A46A-C0BB140AADD1}">
      <dsp:nvSpPr>
        <dsp:cNvPr id="0" name=""/>
        <dsp:cNvSpPr/>
      </dsp:nvSpPr>
      <dsp:spPr>
        <a:xfrm>
          <a:off x="1588467" y="486261"/>
          <a:ext cx="3879849" cy="3879849"/>
        </a:xfrm>
        <a:custGeom>
          <a:avLst/>
          <a:gdLst/>
          <a:ahLst/>
          <a:cxnLst/>
          <a:rect l="0" t="0" r="0" b="0"/>
          <a:pathLst>
            <a:path>
              <a:moveTo>
                <a:pt x="324564" y="3014131"/>
              </a:moveTo>
              <a:arcTo wR="1939924" hR="1939924" stAng="8782577" swAng="2198548"/>
            </a:path>
          </a:pathLst>
        </a:cu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532976E-01EA-4FEA-B3DA-410E1B07794E}">
      <dsp:nvSpPr>
        <dsp:cNvPr id="0" name=""/>
        <dsp:cNvSpPr/>
      </dsp:nvSpPr>
      <dsp:spPr>
        <a:xfrm>
          <a:off x="937421" y="1341820"/>
          <a:ext cx="1491986" cy="969790"/>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a:t>Driven by AB use and poor infection control</a:t>
          </a:r>
        </a:p>
      </dsp:txBody>
      <dsp:txXfrm>
        <a:off x="984762" y="1389161"/>
        <a:ext cx="1397304" cy="875108"/>
      </dsp:txXfrm>
    </dsp:sp>
    <dsp:sp modelId="{2945E083-F7A8-4411-B9BC-97C589A1FABE}">
      <dsp:nvSpPr>
        <dsp:cNvPr id="0" name=""/>
        <dsp:cNvSpPr/>
      </dsp:nvSpPr>
      <dsp:spPr>
        <a:xfrm>
          <a:off x="1588467" y="486261"/>
          <a:ext cx="3879849" cy="3879849"/>
        </a:xfrm>
        <a:custGeom>
          <a:avLst/>
          <a:gdLst/>
          <a:ahLst/>
          <a:cxnLst/>
          <a:rect l="0" t="0" r="0" b="0"/>
          <a:pathLst>
            <a:path>
              <a:moveTo>
                <a:pt x="337624" y="846332"/>
              </a:moveTo>
              <a:arcTo wR="1939924" hR="1939924" stAng="12858845" swAng="1964459"/>
            </a:path>
          </a:pathLst>
        </a:cu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8A17A2-FD81-4698-9A25-8F31FC7256C8}">
      <dsp:nvSpPr>
        <dsp:cNvPr id="0" name=""/>
        <dsp:cNvSpPr/>
      </dsp:nvSpPr>
      <dsp:spPr>
        <a:xfrm>
          <a:off x="-3581015" y="-550356"/>
          <a:ext cx="4269065" cy="4269065"/>
        </a:xfrm>
        <a:prstGeom prst="blockArc">
          <a:avLst>
            <a:gd name="adj1" fmla="val 18900000"/>
            <a:gd name="adj2" fmla="val 2700000"/>
            <a:gd name="adj3" fmla="val 506"/>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2800D8-B586-4CDC-A514-CB6B0A639492}">
      <dsp:nvSpPr>
        <dsp:cNvPr id="0" name=""/>
        <dsp:cNvSpPr/>
      </dsp:nvSpPr>
      <dsp:spPr>
        <a:xfrm>
          <a:off x="442449" y="316835"/>
          <a:ext cx="4773093" cy="633670"/>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2976" tIns="50800" rIns="50800" bIns="50800" numCol="1" spcCol="1270" anchor="ctr" anchorCtr="0">
          <a:noAutofit/>
        </a:bodyPr>
        <a:lstStyle/>
        <a:p>
          <a:pPr lvl="0" algn="l" defTabSz="889000">
            <a:lnSpc>
              <a:spcPct val="90000"/>
            </a:lnSpc>
            <a:spcBef>
              <a:spcPct val="0"/>
            </a:spcBef>
            <a:spcAft>
              <a:spcPct val="35000"/>
            </a:spcAft>
          </a:pPr>
          <a:r>
            <a:rPr lang="en-GB" sz="2000" kern="1200" dirty="0"/>
            <a:t>Found widely in the environment</a:t>
          </a:r>
        </a:p>
      </dsp:txBody>
      <dsp:txXfrm>
        <a:off x="442449" y="316835"/>
        <a:ext cx="4773093" cy="633670"/>
      </dsp:txXfrm>
    </dsp:sp>
    <dsp:sp modelId="{1AFD6EC0-15E8-4E0E-AB0D-9210C7BD95D3}">
      <dsp:nvSpPr>
        <dsp:cNvPr id="0" name=""/>
        <dsp:cNvSpPr/>
      </dsp:nvSpPr>
      <dsp:spPr>
        <a:xfrm>
          <a:off x="46405" y="237626"/>
          <a:ext cx="792087" cy="792087"/>
        </a:xfrm>
        <a:prstGeom prst="ellipse">
          <a:avLst/>
        </a:prstGeom>
        <a:solidFill>
          <a:srgbClr val="D0AA95"/>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6153BE-420E-4E7F-A459-460DE977A56C}">
      <dsp:nvSpPr>
        <dsp:cNvPr id="0" name=""/>
        <dsp:cNvSpPr/>
      </dsp:nvSpPr>
      <dsp:spPr>
        <a:xfrm>
          <a:off x="672788" y="1267340"/>
          <a:ext cx="4542754" cy="633670"/>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2976" tIns="50800" rIns="50800" bIns="50800" numCol="1" spcCol="1270" anchor="ctr" anchorCtr="0">
          <a:noAutofit/>
        </a:bodyPr>
        <a:lstStyle/>
        <a:p>
          <a:pPr lvl="0" algn="l" defTabSz="889000">
            <a:lnSpc>
              <a:spcPct val="90000"/>
            </a:lnSpc>
            <a:spcBef>
              <a:spcPct val="0"/>
            </a:spcBef>
            <a:spcAft>
              <a:spcPct val="35000"/>
            </a:spcAft>
          </a:pPr>
          <a:r>
            <a:rPr lang="en-GB" sz="2000" kern="1200" dirty="0"/>
            <a:t>Common cause of mild and serious infections</a:t>
          </a:r>
        </a:p>
      </dsp:txBody>
      <dsp:txXfrm>
        <a:off x="672788" y="1267340"/>
        <a:ext cx="4542754" cy="633670"/>
      </dsp:txXfrm>
    </dsp:sp>
    <dsp:sp modelId="{CBFB3A6D-97CC-4985-8461-D93CD928852C}">
      <dsp:nvSpPr>
        <dsp:cNvPr id="0" name=""/>
        <dsp:cNvSpPr/>
      </dsp:nvSpPr>
      <dsp:spPr>
        <a:xfrm>
          <a:off x="276744" y="1188131"/>
          <a:ext cx="792087" cy="792087"/>
        </a:xfrm>
        <a:prstGeom prst="ellipse">
          <a:avLst/>
        </a:prstGeom>
        <a:solidFill>
          <a:srgbClr val="D0AA95"/>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4869F6-3B97-4839-A1BF-73DB33E25D67}">
      <dsp:nvSpPr>
        <dsp:cNvPr id="0" name=""/>
        <dsp:cNvSpPr/>
      </dsp:nvSpPr>
      <dsp:spPr>
        <a:xfrm>
          <a:off x="442449" y="2217846"/>
          <a:ext cx="4773093" cy="633670"/>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2976" tIns="50800" rIns="50800" bIns="50800" numCol="1" spcCol="1270" anchor="ctr" anchorCtr="0">
          <a:noAutofit/>
        </a:bodyPr>
        <a:lstStyle/>
        <a:p>
          <a:pPr lvl="0" algn="l" defTabSz="889000">
            <a:lnSpc>
              <a:spcPct val="90000"/>
            </a:lnSpc>
            <a:spcBef>
              <a:spcPct val="0"/>
            </a:spcBef>
            <a:spcAft>
              <a:spcPct val="35000"/>
            </a:spcAft>
          </a:pPr>
          <a:r>
            <a:rPr lang="en-GB" sz="2000" kern="1200" dirty="0"/>
            <a:t>Risk profile similar to A. Baumannii</a:t>
          </a:r>
        </a:p>
      </dsp:txBody>
      <dsp:txXfrm>
        <a:off x="442449" y="2217846"/>
        <a:ext cx="4773093" cy="633670"/>
      </dsp:txXfrm>
    </dsp:sp>
    <dsp:sp modelId="{2B2D40EA-3E21-4D9B-BD63-63201FFF5099}">
      <dsp:nvSpPr>
        <dsp:cNvPr id="0" name=""/>
        <dsp:cNvSpPr/>
      </dsp:nvSpPr>
      <dsp:spPr>
        <a:xfrm>
          <a:off x="46405" y="2138637"/>
          <a:ext cx="792087" cy="792087"/>
        </a:xfrm>
        <a:prstGeom prst="ellipse">
          <a:avLst/>
        </a:prstGeom>
        <a:solidFill>
          <a:srgbClr val="D0AA95"/>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52B11-F547-48CD-8C70-DD813AEDD8D5}">
      <dsp:nvSpPr>
        <dsp:cNvPr id="0" name=""/>
        <dsp:cNvSpPr/>
      </dsp:nvSpPr>
      <dsp:spPr>
        <a:xfrm rot="5400000">
          <a:off x="5153150" y="-2136187"/>
          <a:ext cx="1076744" cy="5622384"/>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t>Model ABR impact on:</a:t>
          </a:r>
        </a:p>
        <a:p>
          <a:pPr marL="228600" lvl="1" indent="-228600" algn="l" defTabSz="889000">
            <a:lnSpc>
              <a:spcPct val="90000"/>
            </a:lnSpc>
            <a:spcBef>
              <a:spcPct val="0"/>
            </a:spcBef>
            <a:spcAft>
              <a:spcPct val="15000"/>
            </a:spcAft>
            <a:buChar char="••"/>
          </a:pPr>
          <a:r>
            <a:rPr lang="en-GB" sz="2000" kern="1200" dirty="0"/>
            <a:t>Mortality</a:t>
          </a:r>
        </a:p>
        <a:p>
          <a:pPr marL="228600" lvl="1" indent="-228600" algn="l" defTabSz="889000">
            <a:lnSpc>
              <a:spcPct val="90000"/>
            </a:lnSpc>
            <a:spcBef>
              <a:spcPct val="0"/>
            </a:spcBef>
            <a:spcAft>
              <a:spcPct val="15000"/>
            </a:spcAft>
            <a:buChar char="••"/>
          </a:pPr>
          <a:r>
            <a:rPr lang="en-GB" sz="2000" kern="1200" dirty="0"/>
            <a:t>Morbidity</a:t>
          </a:r>
        </a:p>
      </dsp:txBody>
      <dsp:txXfrm rot="-5400000">
        <a:off x="2880330" y="189195"/>
        <a:ext cx="5569822" cy="971620"/>
      </dsp:txXfrm>
    </dsp:sp>
    <dsp:sp modelId="{401B4B6B-A20C-452A-945A-40EFAA38B357}">
      <dsp:nvSpPr>
        <dsp:cNvPr id="0" name=""/>
        <dsp:cNvSpPr/>
      </dsp:nvSpPr>
      <dsp:spPr>
        <a:xfrm>
          <a:off x="282261" y="2039"/>
          <a:ext cx="2598068" cy="134593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GB" sz="2800" kern="1200" dirty="0"/>
            <a:t>Define Objectives</a:t>
          </a:r>
        </a:p>
      </dsp:txBody>
      <dsp:txXfrm>
        <a:off x="347964" y="67742"/>
        <a:ext cx="2466662" cy="1214524"/>
      </dsp:txXfrm>
    </dsp:sp>
    <dsp:sp modelId="{5B59C215-7313-4BD0-85BD-44BAFFCC622E}">
      <dsp:nvSpPr>
        <dsp:cNvPr id="0" name=""/>
        <dsp:cNvSpPr/>
      </dsp:nvSpPr>
      <dsp:spPr>
        <a:xfrm rot="5400000">
          <a:off x="5153150" y="-722960"/>
          <a:ext cx="1076744" cy="5622384"/>
        </a:xfrm>
        <a:prstGeom prst="round2SameRect">
          <a:avLst/>
        </a:prstGeom>
        <a:solidFill>
          <a:schemeClr val="accent2">
            <a:tint val="40000"/>
            <a:alpha val="90000"/>
            <a:hueOff val="-281080"/>
            <a:satOff val="24926"/>
            <a:lumOff val="4486"/>
            <a:alphaOff val="0"/>
          </a:schemeClr>
        </a:solidFill>
        <a:ln w="25400" cap="flat" cmpd="sng" algn="ctr">
          <a:solidFill>
            <a:schemeClr val="accent2">
              <a:tint val="40000"/>
              <a:alpha val="90000"/>
              <a:hueOff val="-281080"/>
              <a:satOff val="24926"/>
              <a:lumOff val="44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t>KPMG / RAND model</a:t>
          </a:r>
        </a:p>
        <a:p>
          <a:pPr marL="228600" lvl="1" indent="-228600" algn="l" defTabSz="889000">
            <a:lnSpc>
              <a:spcPct val="90000"/>
            </a:lnSpc>
            <a:spcBef>
              <a:spcPct val="0"/>
            </a:spcBef>
            <a:spcAft>
              <a:spcPct val="15000"/>
            </a:spcAft>
            <a:buChar char="••"/>
          </a:pPr>
          <a:r>
            <a:rPr lang="en-GB" sz="2000" kern="1200" dirty="0"/>
            <a:t>Research papers</a:t>
          </a:r>
        </a:p>
      </dsp:txBody>
      <dsp:txXfrm rot="-5400000">
        <a:off x="2880330" y="1602422"/>
        <a:ext cx="5569822" cy="971620"/>
      </dsp:txXfrm>
    </dsp:sp>
    <dsp:sp modelId="{933811C5-E2B3-4FE9-8CC9-A03EA05E8D66}">
      <dsp:nvSpPr>
        <dsp:cNvPr id="0" name=""/>
        <dsp:cNvSpPr/>
      </dsp:nvSpPr>
      <dsp:spPr>
        <a:xfrm>
          <a:off x="282261" y="1415266"/>
          <a:ext cx="2598068" cy="1345930"/>
        </a:xfrm>
        <a:prstGeom prst="roundRect">
          <a:avLst/>
        </a:prstGeom>
        <a:solidFill>
          <a:schemeClr val="accent2">
            <a:hueOff val="-93028"/>
            <a:satOff val="-2435"/>
            <a:lumOff val="239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GB" sz="2800" kern="1200" dirty="0"/>
            <a:t>Literature Review</a:t>
          </a:r>
        </a:p>
      </dsp:txBody>
      <dsp:txXfrm>
        <a:off x="347964" y="1480969"/>
        <a:ext cx="2466662" cy="1214524"/>
      </dsp:txXfrm>
    </dsp:sp>
    <dsp:sp modelId="{0B686411-6FC0-4F46-8032-34587B05A11D}">
      <dsp:nvSpPr>
        <dsp:cNvPr id="0" name=""/>
        <dsp:cNvSpPr/>
      </dsp:nvSpPr>
      <dsp:spPr>
        <a:xfrm rot="5400000">
          <a:off x="5153118" y="690267"/>
          <a:ext cx="1076744" cy="5622384"/>
        </a:xfrm>
        <a:prstGeom prst="round2SameRect">
          <a:avLst/>
        </a:prstGeom>
        <a:solidFill>
          <a:schemeClr val="accent2">
            <a:tint val="40000"/>
            <a:alpha val="90000"/>
            <a:hueOff val="-562160"/>
            <a:satOff val="49852"/>
            <a:lumOff val="8973"/>
            <a:alphaOff val="0"/>
          </a:schemeClr>
        </a:solidFill>
        <a:ln w="25400" cap="flat" cmpd="sng" algn="ctr">
          <a:solidFill>
            <a:schemeClr val="accent2">
              <a:tint val="40000"/>
              <a:alpha val="90000"/>
              <a:hueOff val="-562160"/>
              <a:satOff val="49852"/>
              <a:lumOff val="89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t>Complex enough to model scenario</a:t>
          </a:r>
        </a:p>
        <a:p>
          <a:pPr marL="228600" lvl="1" indent="-228600" algn="l" defTabSz="889000">
            <a:lnSpc>
              <a:spcPct val="90000"/>
            </a:lnSpc>
            <a:spcBef>
              <a:spcPct val="0"/>
            </a:spcBef>
            <a:spcAft>
              <a:spcPct val="15000"/>
            </a:spcAft>
            <a:buChar char="••"/>
          </a:pPr>
          <a:r>
            <a:rPr lang="en-GB" sz="2000" kern="1200" dirty="0"/>
            <a:t>Not overly complex</a:t>
          </a:r>
        </a:p>
        <a:p>
          <a:pPr marL="228600" lvl="1" indent="-228600" algn="l" defTabSz="889000">
            <a:lnSpc>
              <a:spcPct val="90000"/>
            </a:lnSpc>
            <a:spcBef>
              <a:spcPct val="0"/>
            </a:spcBef>
            <a:spcAft>
              <a:spcPct val="15000"/>
            </a:spcAft>
            <a:buChar char="••"/>
          </a:pPr>
          <a:r>
            <a:rPr lang="en-GB" sz="2000" kern="1200" dirty="0"/>
            <a:t>Capable of being adapted by users</a:t>
          </a:r>
        </a:p>
      </dsp:txBody>
      <dsp:txXfrm rot="-5400000">
        <a:off x="2880298" y="3015649"/>
        <a:ext cx="5569822" cy="971620"/>
      </dsp:txXfrm>
    </dsp:sp>
    <dsp:sp modelId="{324EBD63-E0A4-4198-B997-FA8C4BFE8008}">
      <dsp:nvSpPr>
        <dsp:cNvPr id="0" name=""/>
        <dsp:cNvSpPr/>
      </dsp:nvSpPr>
      <dsp:spPr>
        <a:xfrm>
          <a:off x="282261" y="2828493"/>
          <a:ext cx="2598037" cy="1345930"/>
        </a:xfrm>
        <a:prstGeom prst="roundRect">
          <a:avLst/>
        </a:prstGeom>
        <a:solidFill>
          <a:schemeClr val="accent2">
            <a:hueOff val="-186055"/>
            <a:satOff val="-4870"/>
            <a:lumOff val="478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GB" sz="2800" kern="1200" dirty="0"/>
            <a:t>Model Structure</a:t>
          </a:r>
        </a:p>
      </dsp:txBody>
      <dsp:txXfrm>
        <a:off x="347964" y="2894196"/>
        <a:ext cx="2466631" cy="12145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7171" name="Rectangle 3"/>
          <p:cNvSpPr>
            <a:spLocks noGrp="1" noChangeArrowheads="1"/>
          </p:cNvSpPr>
          <p:nvPr>
            <p:ph type="dt" idx="1"/>
          </p:nvPr>
        </p:nvSpPr>
        <p:spPr bwMode="auto">
          <a:xfrm>
            <a:off x="3850443"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7172" name="Rectangle 4"/>
          <p:cNvSpPr>
            <a:spLocks noGrp="1" noRot="1" noChangeAspect="1" noChangeArrowheads="1" noTextEdit="1"/>
          </p:cNvSpPr>
          <p:nvPr>
            <p:ph type="sldImg" idx="2"/>
          </p:nvPr>
        </p:nvSpPr>
        <p:spPr bwMode="auto">
          <a:xfrm>
            <a:off x="711200" y="744538"/>
            <a:ext cx="5375275"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79768" y="4715153"/>
            <a:ext cx="5438140" cy="44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174" name="Rectangle 6"/>
          <p:cNvSpPr>
            <a:spLocks noGrp="1" noChangeArrowheads="1"/>
          </p:cNvSpPr>
          <p:nvPr>
            <p:ph type="ftr" sz="quarter" idx="4"/>
          </p:nvPr>
        </p:nvSpPr>
        <p:spPr bwMode="auto">
          <a:xfrm>
            <a:off x="0"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7175" name="Rectangle 7"/>
          <p:cNvSpPr>
            <a:spLocks noGrp="1" noChangeArrowheads="1"/>
          </p:cNvSpPr>
          <p:nvPr>
            <p:ph type="sldNum" sz="quarter" idx="5"/>
          </p:nvPr>
        </p:nvSpPr>
        <p:spPr bwMode="auto">
          <a:xfrm>
            <a:off x="3850443"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C75E569-FA29-4591-9ED9-413A86DC2D18}" type="slidenum">
              <a:rPr lang="en-GB"/>
              <a:pPr/>
              <a:t>‹#›</a:t>
            </a:fld>
            <a:endParaRPr lang="en-GB"/>
          </a:p>
        </p:txBody>
      </p:sp>
    </p:spTree>
    <p:extLst>
      <p:ext uri="{BB962C8B-B14F-4D97-AF65-F5344CB8AC3E}">
        <p14:creationId xmlns:p14="http://schemas.microsoft.com/office/powerpoint/2010/main" val="168248329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C75E569-FA29-4591-9ED9-413A86DC2D18}" type="slidenum">
              <a:rPr lang="en-GB" smtClean="0"/>
              <a:pPr/>
              <a:t>1</a:t>
            </a:fld>
            <a:endParaRPr lang="en-GB"/>
          </a:p>
        </p:txBody>
      </p:sp>
    </p:spTree>
    <p:extLst>
      <p:ext uri="{BB962C8B-B14F-4D97-AF65-F5344CB8AC3E}">
        <p14:creationId xmlns:p14="http://schemas.microsoft.com/office/powerpoint/2010/main" val="276005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Which pathogens are the greatest threat?</a:t>
            </a:r>
          </a:p>
          <a:p>
            <a:endParaRPr lang="en-GB" dirty="0"/>
          </a:p>
          <a:p>
            <a:r>
              <a:rPr lang="en-GB" dirty="0"/>
              <a:t>In 2016, WHO was requested by member states to create a priority list of other antibiotic-resistant bacteria to support research and development of effective drugs. They used a multicriteria decision analysis method to prioritise antibiotic-resistant bacteria; this method involved the identification of relevant criteria to assess priority against which each antibiotic-resistant bacterium was rated. The final priority ranking of the antibiotic-resistant bacteria was established after a preference-based survey was</a:t>
            </a:r>
          </a:p>
          <a:p>
            <a:r>
              <a:rPr lang="en-GB" dirty="0"/>
              <a:t>used to obtain expert weighting of criteria.</a:t>
            </a:r>
          </a:p>
          <a:p>
            <a:endParaRPr lang="en-GB" dirty="0"/>
          </a:p>
          <a:p>
            <a:r>
              <a:rPr lang="en-GB" dirty="0"/>
              <a:t>.</a:t>
            </a:r>
          </a:p>
        </p:txBody>
      </p:sp>
      <p:sp>
        <p:nvSpPr>
          <p:cNvPr id="4" name="Slide Number Placeholder 3"/>
          <p:cNvSpPr>
            <a:spLocks noGrp="1"/>
          </p:cNvSpPr>
          <p:nvPr>
            <p:ph type="sldNum" sz="quarter" idx="10"/>
          </p:nvPr>
        </p:nvSpPr>
        <p:spPr/>
        <p:txBody>
          <a:bodyPr/>
          <a:lstStyle/>
          <a:p>
            <a:fld id="{0C75E569-FA29-4591-9ED9-413A86DC2D18}" type="slidenum">
              <a:rPr lang="en-GB" smtClean="0"/>
              <a:pPr/>
              <a:t>10</a:t>
            </a:fld>
            <a:endParaRPr lang="en-GB"/>
          </a:p>
        </p:txBody>
      </p:sp>
    </p:spTree>
    <p:extLst>
      <p:ext uri="{BB962C8B-B14F-4D97-AF65-F5344CB8AC3E}">
        <p14:creationId xmlns:p14="http://schemas.microsoft.com/office/powerpoint/2010/main" val="1416189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final list of 12 from a potential 20 bacterial species. They stratified the priority list into three tiers (critical, high, and medium priority), using the 33rd percentile of the bacterium’s total scores as the cut-off.</a:t>
            </a:r>
          </a:p>
          <a:p>
            <a:endParaRPr lang="en-GB" dirty="0"/>
          </a:p>
          <a:p>
            <a:r>
              <a:rPr lang="en-GB" dirty="0"/>
              <a:t>lets take a look at the top 3 from this list.</a:t>
            </a:r>
          </a:p>
        </p:txBody>
      </p:sp>
      <p:sp>
        <p:nvSpPr>
          <p:cNvPr id="4" name="Slide Number Placeholder 3"/>
          <p:cNvSpPr>
            <a:spLocks noGrp="1"/>
          </p:cNvSpPr>
          <p:nvPr>
            <p:ph type="sldNum" sz="quarter" idx="10"/>
          </p:nvPr>
        </p:nvSpPr>
        <p:spPr/>
        <p:txBody>
          <a:bodyPr/>
          <a:lstStyle/>
          <a:p>
            <a:fld id="{0C75E569-FA29-4591-9ED9-413A86DC2D18}" type="slidenum">
              <a:rPr lang="en-GB" smtClean="0"/>
              <a:pPr/>
              <a:t>11</a:t>
            </a:fld>
            <a:endParaRPr lang="en-GB"/>
          </a:p>
        </p:txBody>
      </p:sp>
    </p:spTree>
    <p:extLst>
      <p:ext uri="{BB962C8B-B14F-4D97-AF65-F5344CB8AC3E}">
        <p14:creationId xmlns:p14="http://schemas.microsoft.com/office/powerpoint/2010/main" val="2523164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clinical significance of A. baumannii is mostly due to its ability to easily acquire resistance to different groups of antimicrobials and to survive for long periods of time on dry surfaces</a:t>
            </a:r>
          </a:p>
          <a:p>
            <a:pPr marL="0" indent="0">
              <a:buNone/>
            </a:pPr>
            <a:r>
              <a:rPr lang="en-GB" dirty="0"/>
              <a:t>A baumannii is intrinsically resistant to many antimicrobial agents due to its selective ability to prevent various molecules from penetrating the bacterial outer membrane</a:t>
            </a:r>
          </a:p>
          <a:p>
            <a:pPr marL="0" indent="0">
              <a:buNone/>
            </a:pPr>
            <a:r>
              <a:rPr lang="en-GB" dirty="0" err="1"/>
              <a:t>A.baumannii</a:t>
            </a:r>
            <a:r>
              <a:rPr lang="en-GB" dirty="0"/>
              <a:t> infections frequently occur in patients with severe underlying diseases, mainly in the ICU setting, and are often related to invasive procedures or indwelling devices. </a:t>
            </a:r>
          </a:p>
          <a:p>
            <a:pPr marL="0" indent="0">
              <a:buNone/>
            </a:pPr>
            <a:r>
              <a:rPr lang="en-GB" dirty="0"/>
              <a:t>Frequent healthcare-associated infections caused by A. baumannii include pneumonia, bloodstream infections, wound infections, urinary tract infections and meningitis after neurosurgical procedures. rarely been reported as a cause of serious community-acquired pneumonia</a:t>
            </a:r>
          </a:p>
        </p:txBody>
      </p:sp>
      <p:sp>
        <p:nvSpPr>
          <p:cNvPr id="4" name="Slide Number Placeholder 3"/>
          <p:cNvSpPr>
            <a:spLocks noGrp="1"/>
          </p:cNvSpPr>
          <p:nvPr>
            <p:ph type="sldNum" sz="quarter" idx="10"/>
          </p:nvPr>
        </p:nvSpPr>
        <p:spPr/>
        <p:txBody>
          <a:bodyPr/>
          <a:lstStyle/>
          <a:p>
            <a:fld id="{0C75E569-FA29-4591-9ED9-413A86DC2D18}" type="slidenum">
              <a:rPr lang="en-GB" smtClean="0"/>
              <a:pPr/>
              <a:t>12</a:t>
            </a:fld>
            <a:endParaRPr lang="en-GB"/>
          </a:p>
        </p:txBody>
      </p:sp>
    </p:spTree>
    <p:extLst>
      <p:ext uri="{BB962C8B-B14F-4D97-AF65-F5344CB8AC3E}">
        <p14:creationId xmlns:p14="http://schemas.microsoft.com/office/powerpoint/2010/main" val="1352512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kern="1200" dirty="0">
                <a:solidFill>
                  <a:schemeClr val="tx1"/>
                </a:solidFill>
                <a:effectLst/>
                <a:latin typeface="Arial" charset="0"/>
                <a:ea typeface="+mn-ea"/>
                <a:cs typeface="Arial" charset="0"/>
              </a:rPr>
              <a:t>Pseudomonas</a:t>
            </a:r>
            <a:r>
              <a:rPr lang="en-GB" sz="1200" b="0" i="0" kern="1200" dirty="0">
                <a:solidFill>
                  <a:schemeClr val="tx1"/>
                </a:solidFill>
                <a:effectLst/>
                <a:latin typeface="Arial" charset="0"/>
                <a:ea typeface="+mn-ea"/>
                <a:cs typeface="Arial" charset="0"/>
              </a:rPr>
              <a:t> infection is caused by strains of bacteria found widely in the environment; the most common type causing infections in humans is called </a:t>
            </a:r>
            <a:r>
              <a:rPr lang="en-GB" sz="1200" b="0" i="1" kern="1200" dirty="0">
                <a:solidFill>
                  <a:schemeClr val="tx1"/>
                </a:solidFill>
                <a:effectLst/>
                <a:latin typeface="Arial" charset="0"/>
                <a:ea typeface="+mn-ea"/>
                <a:cs typeface="Arial" charset="0"/>
              </a:rPr>
              <a:t>Pseudomonas aeruginosa. </a:t>
            </a:r>
            <a:r>
              <a:rPr lang="en-GB" sz="1200" b="0" i="0" kern="1200" dirty="0">
                <a:solidFill>
                  <a:schemeClr val="tx1"/>
                </a:solidFill>
                <a:effectLst/>
                <a:latin typeface="Arial" charset="0"/>
                <a:ea typeface="+mn-ea"/>
                <a:cs typeface="Arial" charset="0"/>
              </a:rPr>
              <a:t>Serious Pseudomonas infections usually occur in people in the hospital and/or with weakened immune systems.  Infections of the blood, pneumonia, and infections following surgery can lead to severe illness and death in these people.</a:t>
            </a:r>
            <a:endParaRPr lang="en-GB" i="0"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13</a:t>
            </a:fld>
            <a:endParaRPr lang="en-GB"/>
          </a:p>
        </p:txBody>
      </p:sp>
    </p:spTree>
    <p:extLst>
      <p:ext uri="{BB962C8B-B14F-4D97-AF65-F5344CB8AC3E}">
        <p14:creationId xmlns:p14="http://schemas.microsoft.com/office/powerpoint/2010/main" val="309036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Enterobacteriaceae are  large family of bacteria that includes many familiar pathogens such as salmonella and E.coli.</a:t>
            </a:r>
          </a:p>
          <a:p>
            <a:endParaRPr lang="en-GB" dirty="0"/>
          </a:p>
          <a:p>
            <a:r>
              <a:rPr lang="en-GB" dirty="0"/>
              <a:t>As a working party, we identified E.coli, part of this family, to use in our initial modelling, due to recent trends in resistance rates, and availability of data on rates and associated mortality.</a:t>
            </a:r>
          </a:p>
          <a:p>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14</a:t>
            </a:fld>
            <a:endParaRPr lang="en-GB"/>
          </a:p>
        </p:txBody>
      </p:sp>
    </p:spTree>
    <p:extLst>
      <p:ext uri="{BB962C8B-B14F-4D97-AF65-F5344CB8AC3E}">
        <p14:creationId xmlns:p14="http://schemas.microsoft.com/office/powerpoint/2010/main" val="686248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15</a:t>
            </a:fld>
            <a:endParaRPr lang="en-GB"/>
          </a:p>
        </p:txBody>
      </p:sp>
    </p:spTree>
    <p:extLst>
      <p:ext uri="{BB962C8B-B14F-4D97-AF65-F5344CB8AC3E}">
        <p14:creationId xmlns:p14="http://schemas.microsoft.com/office/powerpoint/2010/main" val="2486296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16</a:t>
            </a:fld>
            <a:endParaRPr lang="en-GB"/>
          </a:p>
        </p:txBody>
      </p:sp>
    </p:spTree>
    <p:extLst>
      <p:ext uri="{BB962C8B-B14F-4D97-AF65-F5344CB8AC3E}">
        <p14:creationId xmlns:p14="http://schemas.microsoft.com/office/powerpoint/2010/main" val="2772688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17</a:t>
            </a:fld>
            <a:endParaRPr lang="en-GB"/>
          </a:p>
        </p:txBody>
      </p:sp>
    </p:spTree>
    <p:extLst>
      <p:ext uri="{BB962C8B-B14F-4D97-AF65-F5344CB8AC3E}">
        <p14:creationId xmlns:p14="http://schemas.microsoft.com/office/powerpoint/2010/main" val="2806056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Thanks Nicola</a:t>
            </a:r>
          </a:p>
          <a:p>
            <a:pPr marL="171450" indent="-171450">
              <a:buFontTx/>
              <a:buChar char="-"/>
            </a:pPr>
            <a:r>
              <a:rPr lang="en-GB" dirty="0"/>
              <a:t>Intro to</a:t>
            </a:r>
            <a:r>
              <a:rPr lang="en-GB" baseline="0" dirty="0"/>
              <a:t> modelling and parametrisation </a:t>
            </a:r>
            <a:r>
              <a:rPr lang="en-GB" baseline="0" dirty="0" err="1"/>
              <a:t>workstream</a:t>
            </a:r>
            <a:endParaRPr lang="en-GB" baseline="0" dirty="0"/>
          </a:p>
          <a:p>
            <a:pPr marL="0" indent="0">
              <a:buFontTx/>
              <a:buNone/>
            </a:pPr>
            <a:endParaRPr lang="en-GB" baseline="0"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18</a:t>
            </a:fld>
            <a:endParaRPr lang="en-GB"/>
          </a:p>
        </p:txBody>
      </p:sp>
    </p:spTree>
    <p:extLst>
      <p:ext uri="{BB962C8B-B14F-4D97-AF65-F5344CB8AC3E}">
        <p14:creationId xmlns:p14="http://schemas.microsoft.com/office/powerpoint/2010/main" val="1456543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1" baseline="0" dirty="0"/>
              <a:t>Define Objective</a:t>
            </a:r>
          </a:p>
          <a:p>
            <a:pPr marL="171450" indent="-171450">
              <a:buFontTx/>
              <a:buChar char="-"/>
            </a:pPr>
            <a:r>
              <a:rPr lang="en-GB" b="0" baseline="0" dirty="0"/>
              <a:t>Impact of ABR on mortality &amp; morbidity</a:t>
            </a:r>
          </a:p>
          <a:p>
            <a:pPr marL="171450" indent="-171450">
              <a:buFontTx/>
              <a:buChar char="-"/>
            </a:pPr>
            <a:r>
              <a:rPr lang="en-GB" b="0" baseline="0" dirty="0"/>
              <a:t>Model structure needs to be simple but complex enough to capture the characteristics of the issue</a:t>
            </a:r>
          </a:p>
          <a:p>
            <a:pPr marL="171450" indent="-171450">
              <a:buFontTx/>
              <a:buChar char="-"/>
            </a:pPr>
            <a:r>
              <a:rPr lang="en-GB" b="0" baseline="0" dirty="0"/>
              <a:t>Needs to be flexible so the users can develop / amend as required to their specific questions</a:t>
            </a:r>
          </a:p>
          <a:p>
            <a:pPr marL="0" indent="0">
              <a:buFontTx/>
              <a:buNone/>
            </a:pPr>
            <a:r>
              <a:rPr lang="en-GB" b="1" baseline="0" dirty="0"/>
              <a:t>Literature review</a:t>
            </a:r>
          </a:p>
          <a:p>
            <a:pPr marL="171450" indent="-171450">
              <a:buFontTx/>
              <a:buChar char="-"/>
            </a:pPr>
            <a:r>
              <a:rPr lang="en-GB" b="0" baseline="0" dirty="0"/>
              <a:t>Searched through various academic papers and most recently the RAND / KPMG models commission by the O’Neill review – these were the models that informed the headline result of +10m deaths by 2050 due to ABR</a:t>
            </a:r>
          </a:p>
          <a:p>
            <a:pPr marL="171450" indent="-171450">
              <a:buFontTx/>
              <a:buChar char="-"/>
            </a:pPr>
            <a:r>
              <a:rPr lang="en-GB" b="0" baseline="0" dirty="0"/>
              <a:t>These models whilst informative, had a heavier focus on the economic drivers that could impact population growth whereas we wished to study resistance at a more granular level</a:t>
            </a:r>
          </a:p>
          <a:p>
            <a:pPr marL="171450" indent="-171450">
              <a:buFontTx/>
              <a:buChar char="-"/>
            </a:pPr>
            <a:r>
              <a:rPr lang="en-GB" b="0" baseline="0" dirty="0"/>
              <a:t>Academic papers were an excellent guide here and the majority utilised a multi-state Markov model to simulate the process</a:t>
            </a:r>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19</a:t>
            </a:fld>
            <a:endParaRPr lang="en-GB"/>
          </a:p>
        </p:txBody>
      </p:sp>
    </p:spTree>
    <p:extLst>
      <p:ext uri="{BB962C8B-B14F-4D97-AF65-F5344CB8AC3E}">
        <p14:creationId xmlns:p14="http://schemas.microsoft.com/office/powerpoint/2010/main" val="1572573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C75E569-FA29-4591-9ED9-413A86DC2D18}" type="slidenum">
              <a:rPr lang="en-GB" smtClean="0"/>
              <a:pPr/>
              <a:t>2</a:t>
            </a:fld>
            <a:endParaRPr lang="en-GB"/>
          </a:p>
        </p:txBody>
      </p:sp>
    </p:spTree>
    <p:extLst>
      <p:ext uri="{BB962C8B-B14F-4D97-AF65-F5344CB8AC3E}">
        <p14:creationId xmlns:p14="http://schemas.microsoft.com/office/powerpoint/2010/main" val="1964868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1" baseline="0" dirty="0"/>
              <a:t>Summary of chosen model</a:t>
            </a:r>
          </a:p>
          <a:p>
            <a:pPr marL="171450" indent="-171450">
              <a:buFontTx/>
              <a:buChar char="-"/>
            </a:pPr>
            <a:r>
              <a:rPr lang="en-GB" dirty="0"/>
              <a:t>As a result,</a:t>
            </a:r>
            <a:r>
              <a:rPr lang="en-GB" baseline="0" dirty="0"/>
              <a:t> the working group agreed to use a similar approach and an illustrative diagram of the model is on the slide</a:t>
            </a:r>
          </a:p>
          <a:p>
            <a:pPr marL="171450" indent="-171450">
              <a:buFontTx/>
              <a:buChar char="-"/>
            </a:pPr>
            <a:r>
              <a:rPr lang="en-GB" baseline="0" dirty="0"/>
              <a:t>The model consists of 4 states – H/S/R/D</a:t>
            </a:r>
          </a:p>
          <a:p>
            <a:pPr marL="171450" indent="-171450">
              <a:buFontTx/>
              <a:buChar char="-"/>
            </a:pPr>
            <a:r>
              <a:rPr lang="en-GB" baseline="0" dirty="0"/>
              <a:t>We have decided to use a discrete time version</a:t>
            </a:r>
          </a:p>
          <a:p>
            <a:pPr marL="171450" indent="-171450">
              <a:buFontTx/>
              <a:buChar char="-"/>
            </a:pPr>
            <a:r>
              <a:rPr lang="en-GB" dirty="0"/>
              <a:t>The</a:t>
            </a:r>
            <a:r>
              <a:rPr lang="en-GB" baseline="0" dirty="0"/>
              <a:t> working group agreed this was an appropriate way forward and it satisfied the objectives we had set out at the start</a:t>
            </a:r>
            <a:endParaRPr lang="en-GB" dirty="0"/>
          </a:p>
          <a:p>
            <a:pPr marL="0" indent="0">
              <a:buFontTx/>
              <a:buNone/>
            </a:pPr>
            <a:endParaRPr lang="en-GB" baseline="0" dirty="0"/>
          </a:p>
          <a:p>
            <a:pPr marL="0" indent="0">
              <a:buFontTx/>
              <a:buNone/>
            </a:pPr>
            <a:r>
              <a:rPr lang="en-GB" baseline="0" dirty="0"/>
              <a:t>Once model structure agreed, parametrisation </a:t>
            </a:r>
            <a:r>
              <a:rPr lang="en-GB" baseline="0" dirty="0" err="1"/>
              <a:t>workstream</a:t>
            </a:r>
            <a:r>
              <a:rPr lang="en-GB" baseline="0" dirty="0"/>
              <a:t> was set up to inform the transition intensities between each state</a:t>
            </a:r>
          </a:p>
        </p:txBody>
      </p:sp>
      <p:sp>
        <p:nvSpPr>
          <p:cNvPr id="4" name="Slide Number Placeholder 3"/>
          <p:cNvSpPr>
            <a:spLocks noGrp="1"/>
          </p:cNvSpPr>
          <p:nvPr>
            <p:ph type="sldNum" sz="quarter" idx="10"/>
          </p:nvPr>
        </p:nvSpPr>
        <p:spPr/>
        <p:txBody>
          <a:bodyPr/>
          <a:lstStyle/>
          <a:p>
            <a:fld id="{0C75E569-FA29-4591-9ED9-413A86DC2D18}" type="slidenum">
              <a:rPr lang="en-GB" smtClean="0"/>
              <a:pPr/>
              <a:t>20</a:t>
            </a:fld>
            <a:endParaRPr lang="en-GB"/>
          </a:p>
        </p:txBody>
      </p:sp>
    </p:spTree>
    <p:extLst>
      <p:ext uri="{BB962C8B-B14F-4D97-AF65-F5344CB8AC3E}">
        <p14:creationId xmlns:p14="http://schemas.microsoft.com/office/powerpoint/2010/main" val="4290859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Incidence rate for a bacteraemia – which is the presence of a bacteria in the blood.</a:t>
            </a:r>
            <a:endParaRPr lang="en-GB" dirty="0"/>
          </a:p>
          <a:p>
            <a:endParaRPr lang="en-GB" dirty="0"/>
          </a:p>
          <a:p>
            <a:pPr marL="171450" indent="-171450">
              <a:buFontTx/>
              <a:buChar char="-"/>
            </a:pPr>
            <a:r>
              <a:rPr lang="en-GB" dirty="0"/>
              <a:t>Public</a:t>
            </a:r>
            <a:r>
              <a:rPr lang="en-GB" baseline="0" dirty="0"/>
              <a:t> health England produces data on such incidence rates</a:t>
            </a:r>
          </a:p>
          <a:p>
            <a:pPr marL="171450" indent="-171450">
              <a:buFontTx/>
              <a:buChar char="-"/>
            </a:pPr>
            <a:r>
              <a:rPr lang="en-GB" baseline="0" dirty="0"/>
              <a:t>We used this information, combined with the resistance data from EARS (European Anti-Biotic Resistance Surveillance Network) to determine transition intensities from H to S</a:t>
            </a:r>
          </a:p>
          <a:p>
            <a:pPr marL="171450" indent="-171450">
              <a:buFontTx/>
              <a:buChar char="-"/>
            </a:pPr>
            <a:r>
              <a:rPr lang="en-GB" dirty="0"/>
              <a:t>We have highlighted some of limitations with the available data here</a:t>
            </a:r>
          </a:p>
          <a:p>
            <a:endParaRPr lang="en-GB" dirty="0"/>
          </a:p>
          <a:p>
            <a:endParaRPr lang="en-GB" dirty="0"/>
          </a:p>
          <a:p>
            <a:endParaRPr lang="en-GB" dirty="0"/>
          </a:p>
          <a:p>
            <a:endParaRPr lang="en-GB" dirty="0"/>
          </a:p>
          <a:p>
            <a:endParaRPr lang="en-GB" dirty="0"/>
          </a:p>
          <a:p>
            <a:endParaRPr lang="en-GB" dirty="0"/>
          </a:p>
          <a:p>
            <a:r>
              <a:rPr lang="en-GB" dirty="0"/>
              <a:t>Key sources have been set out on the slide: </a:t>
            </a:r>
          </a:p>
          <a:p>
            <a:pPr marL="171450" indent="-171450">
              <a:buFontTx/>
              <a:buChar char="-"/>
            </a:pPr>
            <a:r>
              <a:rPr lang="en-GB" b="0" dirty="0"/>
              <a:t>Public health England</a:t>
            </a:r>
          </a:p>
          <a:p>
            <a:pPr marL="171450" indent="-171450">
              <a:buFontTx/>
              <a:buChar char="-"/>
            </a:pPr>
            <a:r>
              <a:rPr lang="en-GB" b="0" dirty="0"/>
              <a:t>ECDC or specifically the EARS (European antibiotic resistance</a:t>
            </a:r>
            <a:r>
              <a:rPr lang="en-GB" b="0" baseline="0" dirty="0"/>
              <a:t> surveillance) </a:t>
            </a:r>
            <a:r>
              <a:rPr lang="en-GB" b="0" dirty="0"/>
              <a:t>network</a:t>
            </a:r>
          </a:p>
          <a:p>
            <a:pPr marL="171450" indent="-171450">
              <a:buFontTx/>
              <a:buChar char="-"/>
            </a:pPr>
            <a:r>
              <a:rPr lang="en-GB" b="0" dirty="0"/>
              <a:t>ONS</a:t>
            </a:r>
          </a:p>
          <a:p>
            <a:pPr marL="171450" indent="-171450">
              <a:buFontTx/>
              <a:buChar char="-"/>
            </a:pPr>
            <a:r>
              <a:rPr lang="en-GB" b="0" dirty="0"/>
              <a:t>PLOS</a:t>
            </a:r>
            <a:r>
              <a:rPr lang="en-GB" b="0" baseline="0" dirty="0"/>
              <a:t> (public library of science) used for supplementary research papers</a:t>
            </a:r>
            <a:endParaRPr lang="en-GB" b="1" dirty="0"/>
          </a:p>
          <a:p>
            <a:endParaRPr lang="en-GB" dirty="0"/>
          </a:p>
          <a:p>
            <a:r>
              <a:rPr lang="en-GB" dirty="0"/>
              <a:t>There are a few key themes across the data:</a:t>
            </a:r>
          </a:p>
          <a:p>
            <a:endParaRPr lang="en-GB" dirty="0"/>
          </a:p>
          <a:p>
            <a:pPr marL="171450" indent="-171450">
              <a:buFontTx/>
              <a:buChar char="-"/>
            </a:pPr>
            <a:r>
              <a:rPr lang="en-GB" dirty="0"/>
              <a:t>Limited availability</a:t>
            </a:r>
            <a:r>
              <a:rPr lang="en-GB" baseline="0" dirty="0"/>
              <a:t> / history</a:t>
            </a:r>
          </a:p>
          <a:p>
            <a:pPr marL="171450" indent="-171450">
              <a:buFontTx/>
              <a:buChar char="-"/>
            </a:pPr>
            <a:r>
              <a:rPr lang="en-GB" baseline="0" dirty="0"/>
              <a:t>Potential bias</a:t>
            </a:r>
          </a:p>
          <a:p>
            <a:pPr marL="171450" indent="-171450">
              <a:buFontTx/>
              <a:buChar char="-"/>
            </a:pPr>
            <a:r>
              <a:rPr lang="en-GB" baseline="0" dirty="0"/>
              <a:t>Data recording issues</a:t>
            </a:r>
            <a:endParaRPr lang="en-GB" dirty="0"/>
          </a:p>
          <a:p>
            <a:endParaRPr lang="en-GB" dirty="0"/>
          </a:p>
          <a:p>
            <a:r>
              <a:rPr lang="en-GB" dirty="0"/>
              <a:t>So where did we start?</a:t>
            </a:r>
          </a:p>
          <a:p>
            <a:endParaRPr lang="en-GB" dirty="0"/>
          </a:p>
          <a:p>
            <a:r>
              <a:rPr lang="en-GB" dirty="0"/>
              <a:t>E</a:t>
            </a:r>
            <a:r>
              <a:rPr lang="en-GB" baseline="0" dirty="0"/>
              <a:t>ARS network collects European data on resistance rates from a variety of bacteria to different anti-biotics</a:t>
            </a:r>
          </a:p>
          <a:p>
            <a:endParaRPr lang="en-GB" baseline="0" dirty="0"/>
          </a:p>
          <a:p>
            <a:pPr marL="171450" indent="-171450">
              <a:buFontTx/>
              <a:buChar char="-"/>
            </a:pPr>
            <a:r>
              <a:rPr lang="en-GB" dirty="0"/>
              <a:t>We were able to obtain data</a:t>
            </a:r>
            <a:r>
              <a:rPr lang="en-GB" baseline="0" dirty="0"/>
              <a:t> specifically for UK and Ireland going back some 15 years</a:t>
            </a:r>
          </a:p>
          <a:p>
            <a:pPr marL="171450" indent="-171450">
              <a:buFontTx/>
              <a:buChar char="-"/>
            </a:pPr>
            <a:r>
              <a:rPr lang="en-GB" dirty="0"/>
              <a:t>This informs</a:t>
            </a:r>
            <a:r>
              <a:rPr lang="en-GB" baseline="0" dirty="0"/>
              <a:t> the historical rate of resistance to determine which state someone would move into from healthy </a:t>
            </a:r>
            <a:r>
              <a:rPr lang="en-GB" baseline="0" dirty="0" err="1"/>
              <a:t>ie</a:t>
            </a:r>
            <a:r>
              <a:rPr lang="en-GB" baseline="0" dirty="0"/>
              <a:t>. Sick with resistant strain / sick with non-resistant strain</a:t>
            </a:r>
          </a:p>
          <a:p>
            <a:pPr marL="171450" indent="-171450">
              <a:buFontTx/>
              <a:buChar char="-"/>
            </a:pPr>
            <a:r>
              <a:rPr lang="en-GB" baseline="0" dirty="0"/>
              <a:t>However it is worth highlighting at this stage that resistance is not absolute and in fact the most dangerous form of resistance is multi-drug where even the last line of defence anti-biotics do not work effectively </a:t>
            </a:r>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21</a:t>
            </a:fld>
            <a:endParaRPr lang="en-GB"/>
          </a:p>
        </p:txBody>
      </p:sp>
    </p:spTree>
    <p:extLst>
      <p:ext uri="{BB962C8B-B14F-4D97-AF65-F5344CB8AC3E}">
        <p14:creationId xmlns:p14="http://schemas.microsoft.com/office/powerpoint/2010/main" val="1495363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err="1"/>
              <a:t>Similarl</a:t>
            </a:r>
            <a:r>
              <a:rPr lang="en-GB" dirty="0"/>
              <a:t> to incidence rates,</a:t>
            </a:r>
            <a:r>
              <a:rPr lang="en-GB" baseline="0" dirty="0"/>
              <a:t> </a:t>
            </a:r>
            <a:r>
              <a:rPr lang="en-GB" dirty="0"/>
              <a:t>death rates for bacteraemia were also informed by Public Health England data</a:t>
            </a:r>
            <a:r>
              <a:rPr lang="en-GB" baseline="0" dirty="0"/>
              <a:t> </a:t>
            </a:r>
          </a:p>
          <a:p>
            <a:pPr marL="171450" indent="-171450">
              <a:buFontTx/>
              <a:buChar char="-"/>
            </a:pPr>
            <a:r>
              <a:rPr lang="en-GB" baseline="0" dirty="0"/>
              <a:t>However, we did not have sufficient information to differentiate death rates for resistant and non-resistant strains</a:t>
            </a:r>
          </a:p>
          <a:p>
            <a:pPr marL="171450" indent="-171450">
              <a:buFontTx/>
              <a:buChar char="-"/>
            </a:pPr>
            <a:r>
              <a:rPr lang="en-GB" baseline="0" dirty="0"/>
              <a:t>We supplemented the data using research available on PLOS to link resistant and non-resistant death rates</a:t>
            </a:r>
          </a:p>
          <a:p>
            <a:pPr marL="171450" indent="-171450">
              <a:buFontTx/>
              <a:buChar char="-"/>
            </a:pPr>
            <a:r>
              <a:rPr lang="en-GB" baseline="0" dirty="0"/>
              <a:t>Again we have highlighted some of the issues with data on this slide, notably confounding causes of death – was it the bacterial infection / respiratory failure that caused an individual to die?</a:t>
            </a:r>
          </a:p>
          <a:p>
            <a:pPr marL="171450" indent="-171450">
              <a:buFontTx/>
              <a:buChar char="-"/>
            </a:pPr>
            <a:endParaRPr lang="en-GB" baseline="0" dirty="0"/>
          </a:p>
          <a:p>
            <a:pPr marL="0" indent="0">
              <a:buFontTx/>
              <a:buNone/>
            </a:pPr>
            <a:r>
              <a:rPr lang="en-GB" baseline="0" dirty="0"/>
              <a:t>Completed defining the transition intensities for a single year based on current data, can think about how to isolate the impact of an increasing trend in resistance.</a:t>
            </a:r>
          </a:p>
        </p:txBody>
      </p:sp>
      <p:sp>
        <p:nvSpPr>
          <p:cNvPr id="4" name="Slide Number Placeholder 3"/>
          <p:cNvSpPr>
            <a:spLocks noGrp="1"/>
          </p:cNvSpPr>
          <p:nvPr>
            <p:ph type="sldNum" sz="quarter" idx="10"/>
          </p:nvPr>
        </p:nvSpPr>
        <p:spPr/>
        <p:txBody>
          <a:bodyPr/>
          <a:lstStyle/>
          <a:p>
            <a:fld id="{0C75E569-FA29-4591-9ED9-413A86DC2D18}" type="slidenum">
              <a:rPr lang="en-GB" smtClean="0"/>
              <a:pPr/>
              <a:t>22</a:t>
            </a:fld>
            <a:endParaRPr lang="en-GB"/>
          </a:p>
        </p:txBody>
      </p:sp>
    </p:spTree>
    <p:extLst>
      <p:ext uri="{BB962C8B-B14F-4D97-AF65-F5344CB8AC3E}">
        <p14:creationId xmlns:p14="http://schemas.microsoft.com/office/powerpoint/2010/main" val="1495363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t>
            </a:r>
            <a:r>
              <a:rPr lang="en-GB" baseline="0" dirty="0"/>
              <a:t>ARS network collects European data on resistance rates from a variety of bacteria to different anti-biotics</a:t>
            </a:r>
          </a:p>
          <a:p>
            <a:endParaRPr lang="en-GB" baseline="0" dirty="0"/>
          </a:p>
          <a:p>
            <a:pPr marL="171450" indent="-171450">
              <a:buFontTx/>
              <a:buChar char="-"/>
            </a:pPr>
            <a:r>
              <a:rPr lang="en-GB" dirty="0"/>
              <a:t>We were able to obtain data</a:t>
            </a:r>
            <a:r>
              <a:rPr lang="en-GB" baseline="0" dirty="0"/>
              <a:t> specifically for UK and Ireland going back some 15 years</a:t>
            </a:r>
          </a:p>
          <a:p>
            <a:pPr marL="171450" indent="-171450">
              <a:buFontTx/>
              <a:buChar char="-"/>
            </a:pPr>
            <a:r>
              <a:rPr lang="en-GB" dirty="0"/>
              <a:t>This informs</a:t>
            </a:r>
            <a:r>
              <a:rPr lang="en-GB" baseline="0" dirty="0"/>
              <a:t> the historical rate of resistance to determine which state someone would move into from healthy </a:t>
            </a:r>
            <a:r>
              <a:rPr lang="en-GB" baseline="0" dirty="0" err="1"/>
              <a:t>ie</a:t>
            </a:r>
            <a:r>
              <a:rPr lang="en-GB" baseline="0" dirty="0"/>
              <a:t>. Sick with resistant strain / sick with non-resistant strain</a:t>
            </a:r>
          </a:p>
          <a:p>
            <a:pPr marL="171450" indent="-171450">
              <a:buFontTx/>
              <a:buChar char="-"/>
            </a:pPr>
            <a:r>
              <a:rPr lang="en-GB" baseline="0" dirty="0"/>
              <a:t>However it is worth highlighting at this stage that resistance is not absolute and in fact the most dangerous form of resistance is multi-drug where even the last line of defence anti-biotics do not work effectively </a:t>
            </a:r>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23</a:t>
            </a:fld>
            <a:endParaRPr lang="en-GB"/>
          </a:p>
        </p:txBody>
      </p:sp>
    </p:spTree>
    <p:extLst>
      <p:ext uri="{BB962C8B-B14F-4D97-AF65-F5344CB8AC3E}">
        <p14:creationId xmlns:p14="http://schemas.microsoft.com/office/powerpoint/2010/main" val="34838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we have illustrated</a:t>
            </a:r>
            <a:r>
              <a:rPr lang="en-GB" baseline="0" dirty="0"/>
              <a:t> for </a:t>
            </a:r>
            <a:r>
              <a:rPr lang="en-GB" dirty="0"/>
              <a:t>an initial</a:t>
            </a:r>
            <a:r>
              <a:rPr lang="en-GB" baseline="0" dirty="0"/>
              <a:t> run, resistance has been extrapolated using the straight line method from the observed data up to 2037</a:t>
            </a:r>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24</a:t>
            </a:fld>
            <a:endParaRPr lang="en-GB"/>
          </a:p>
        </p:txBody>
      </p:sp>
    </p:spTree>
    <p:extLst>
      <p:ext uri="{BB962C8B-B14F-4D97-AF65-F5344CB8AC3E}">
        <p14:creationId xmlns:p14="http://schemas.microsoft.com/office/powerpoint/2010/main" val="34838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Although we note that a variety</a:t>
            </a:r>
            <a:r>
              <a:rPr lang="en-GB" baseline="0" dirty="0"/>
              <a:t> of extrapolation approaches could be used and we will look to complete some scenario analysis on this.</a:t>
            </a:r>
          </a:p>
          <a:p>
            <a:endParaRPr lang="en-GB" baseline="0" dirty="0"/>
          </a:p>
          <a:p>
            <a:r>
              <a:rPr lang="en-GB" baseline="0" dirty="0"/>
              <a:t>Some examples are shown on the chart here, where resistance could </a:t>
            </a:r>
          </a:p>
          <a:p>
            <a:pPr marL="171450" indent="-171450">
              <a:buFontTx/>
              <a:buChar char="-"/>
            </a:pPr>
            <a:r>
              <a:rPr lang="en-GB" baseline="0" dirty="0"/>
              <a:t>continue to grow unbounded </a:t>
            </a:r>
          </a:p>
          <a:p>
            <a:pPr marL="171450" indent="-171450">
              <a:buFontTx/>
              <a:buChar char="-"/>
            </a:pPr>
            <a:r>
              <a:rPr lang="en-GB" baseline="0" dirty="0"/>
              <a:t>taper off or even </a:t>
            </a:r>
          </a:p>
          <a:p>
            <a:pPr marL="171450" indent="-171450">
              <a:buFontTx/>
              <a:buChar char="-"/>
            </a:pPr>
            <a:r>
              <a:rPr lang="en-GB" baseline="0" dirty="0"/>
              <a:t>revert back to current levels after a point</a:t>
            </a:r>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25</a:t>
            </a:fld>
            <a:endParaRPr lang="en-GB"/>
          </a:p>
        </p:txBody>
      </p:sp>
    </p:spTree>
    <p:extLst>
      <p:ext uri="{BB962C8B-B14F-4D97-AF65-F5344CB8AC3E}">
        <p14:creationId xmlns:p14="http://schemas.microsoft.com/office/powerpoint/2010/main" val="34838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considerations that could influence the shape of resistance in the future and</a:t>
            </a:r>
            <a:r>
              <a:rPr lang="en-GB" baseline="0" dirty="0"/>
              <a:t> we have highlighted a few </a:t>
            </a:r>
            <a:r>
              <a:rPr lang="en-GB" dirty="0"/>
              <a:t>on this slide:</a:t>
            </a:r>
          </a:p>
          <a:p>
            <a:pPr marL="171450" indent="-171450">
              <a:buFontTx/>
              <a:buChar char="-"/>
            </a:pPr>
            <a:r>
              <a:rPr lang="en-GB" baseline="0" dirty="0"/>
              <a:t>As an example, it has been 30 years since a new class of anti-biotic has been discovered which could lead to unbounded resistance</a:t>
            </a:r>
          </a:p>
          <a:p>
            <a:pPr marL="171450" indent="-171450">
              <a:buFontTx/>
              <a:buChar char="-"/>
            </a:pPr>
            <a:r>
              <a:rPr lang="en-GB" baseline="0" dirty="0"/>
              <a:t>Alternatively an improved global public awareness campaign may curtail use and even lead to inflexion point</a:t>
            </a:r>
            <a:endParaRPr lang="en-GB" dirty="0"/>
          </a:p>
          <a:p>
            <a:endParaRPr lang="en-GB" dirty="0"/>
          </a:p>
          <a:p>
            <a:r>
              <a:rPr lang="en-GB" dirty="0"/>
              <a:t>The intention</a:t>
            </a:r>
            <a:r>
              <a:rPr lang="en-GB" baseline="0" dirty="0"/>
              <a:t> is to have some commentary / functionality to incorporate these effects into the model which can be developed over time.</a:t>
            </a:r>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26</a:t>
            </a:fld>
            <a:endParaRPr lang="en-GB"/>
          </a:p>
        </p:txBody>
      </p:sp>
    </p:spTree>
    <p:extLst>
      <p:ext uri="{BB962C8B-B14F-4D97-AF65-F5344CB8AC3E}">
        <p14:creationId xmlns:p14="http://schemas.microsoft.com/office/powerpoint/2010/main" val="1000953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generated a single run of the model to illustrate</a:t>
            </a:r>
            <a:r>
              <a:rPr lang="en-GB" baseline="0" dirty="0"/>
              <a:t> the effects of ABR to mortality.</a:t>
            </a:r>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27</a:t>
            </a:fld>
            <a:endParaRPr lang="en-GB"/>
          </a:p>
        </p:txBody>
      </p:sp>
    </p:spTree>
    <p:extLst>
      <p:ext uri="{BB962C8B-B14F-4D97-AF65-F5344CB8AC3E}">
        <p14:creationId xmlns:p14="http://schemas.microsoft.com/office/powerpoint/2010/main" val="2990705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So what did we look</a:t>
            </a:r>
            <a:r>
              <a:rPr lang="en-GB" b="1" baseline="0" dirty="0"/>
              <a:t> at?</a:t>
            </a:r>
          </a:p>
          <a:p>
            <a:endParaRPr lang="en-GB" baseline="0" dirty="0"/>
          </a:p>
          <a:p>
            <a:pPr marL="171450" indent="-171450">
              <a:buFontTx/>
              <a:buChar char="-"/>
            </a:pPr>
            <a:r>
              <a:rPr lang="en-GB" baseline="0" dirty="0"/>
              <a:t>Single strain of E.coli bacteria resistance to 3</a:t>
            </a:r>
            <a:r>
              <a:rPr lang="en-GB" baseline="30000" dirty="0"/>
              <a:t>rd</a:t>
            </a:r>
            <a:r>
              <a:rPr lang="en-GB" baseline="0" dirty="0"/>
              <a:t> gen cephalosporin antibiotics</a:t>
            </a:r>
          </a:p>
          <a:p>
            <a:pPr marL="171450" indent="-171450">
              <a:buFontTx/>
              <a:buChar char="-"/>
            </a:pPr>
            <a:r>
              <a:rPr lang="en-GB" dirty="0"/>
              <a:t>UK</a:t>
            </a:r>
            <a:r>
              <a:rPr lang="en-GB" baseline="0" dirty="0"/>
              <a:t> population of working age</a:t>
            </a:r>
          </a:p>
          <a:p>
            <a:pPr marL="171450" indent="-171450">
              <a:buFontTx/>
              <a:buChar char="-"/>
            </a:pPr>
            <a:r>
              <a:rPr lang="en-GB" baseline="0" dirty="0"/>
              <a:t>Projected resistance impact in 20 years time</a:t>
            </a:r>
            <a:endParaRPr lang="en-GB" dirty="0"/>
          </a:p>
          <a:p>
            <a:endParaRPr lang="en-GB" dirty="0"/>
          </a:p>
          <a:p>
            <a:r>
              <a:rPr lang="en-GB" b="1" dirty="0"/>
              <a:t>Results </a:t>
            </a:r>
          </a:p>
          <a:p>
            <a:endParaRPr lang="en-GB" dirty="0"/>
          </a:p>
          <a:p>
            <a:pPr marL="171450" indent="-171450">
              <a:buFontTx/>
              <a:buChar char="-"/>
            </a:pPr>
            <a:r>
              <a:rPr lang="en-GB" dirty="0"/>
              <a:t>Central scenario:</a:t>
            </a:r>
            <a:r>
              <a:rPr lang="en-GB" baseline="0" dirty="0"/>
              <a:t> </a:t>
            </a:r>
            <a:r>
              <a:rPr lang="en-GB" dirty="0"/>
              <a:t>1% uplift to the 1 year probability of death</a:t>
            </a:r>
            <a:r>
              <a:rPr lang="en-GB" baseline="0" dirty="0"/>
              <a:t> </a:t>
            </a:r>
            <a:r>
              <a:rPr lang="en-GB" dirty="0"/>
              <a:t>due to increasing</a:t>
            </a:r>
            <a:r>
              <a:rPr lang="en-GB" baseline="0" dirty="0"/>
              <a:t> resistance rates</a:t>
            </a:r>
          </a:p>
          <a:p>
            <a:pPr marL="171450" indent="-171450">
              <a:buFontTx/>
              <a:buChar char="-"/>
            </a:pPr>
            <a:r>
              <a:rPr lang="en-GB" baseline="0" dirty="0"/>
              <a:t>Extreme scenario: 2%-3% increase</a:t>
            </a:r>
          </a:p>
          <a:p>
            <a:pPr marL="171450" indent="-171450">
              <a:buFontTx/>
              <a:buChar char="-"/>
            </a:pPr>
            <a:r>
              <a:rPr lang="en-GB" baseline="0" dirty="0"/>
              <a:t>This is just for one strain of bacteria</a:t>
            </a:r>
          </a:p>
          <a:p>
            <a:pPr marL="171450" indent="-171450">
              <a:buFontTx/>
              <a:buChar char="-"/>
            </a:pPr>
            <a:r>
              <a:rPr lang="en-GB" baseline="0" dirty="0"/>
              <a:t>Intention is the full model results will be intended to supplement current actuarial thinking and scenario testing</a:t>
            </a:r>
          </a:p>
          <a:p>
            <a:pPr marL="171450" indent="-171450">
              <a:buFontTx/>
              <a:buChar char="-"/>
            </a:pPr>
            <a:r>
              <a:rPr lang="en-GB" baseline="0" dirty="0"/>
              <a:t>As an example, the illustrative results could be thought of as a reduction to the CMI model long term trend of around 0.25% pa</a:t>
            </a:r>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28</a:t>
            </a:fld>
            <a:endParaRPr lang="en-GB"/>
          </a:p>
        </p:txBody>
      </p:sp>
    </p:spTree>
    <p:extLst>
      <p:ext uri="{BB962C8B-B14F-4D97-AF65-F5344CB8AC3E}">
        <p14:creationId xmlns:p14="http://schemas.microsoft.com/office/powerpoint/2010/main" val="3489975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C75E569-FA29-4591-9ED9-413A86DC2D18}" type="slidenum">
              <a:rPr lang="en-GB" smtClean="0"/>
              <a:pPr/>
              <a:t>29</a:t>
            </a:fld>
            <a:endParaRPr lang="en-GB"/>
          </a:p>
        </p:txBody>
      </p:sp>
    </p:spTree>
    <p:extLst>
      <p:ext uri="{BB962C8B-B14F-4D97-AF65-F5344CB8AC3E}">
        <p14:creationId xmlns:p14="http://schemas.microsoft.com/office/powerpoint/2010/main" val="3565697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C75E569-FA29-4591-9ED9-413A86DC2D18}" type="slidenum">
              <a:rPr lang="en-GB" smtClean="0"/>
              <a:pPr/>
              <a:t>3</a:t>
            </a:fld>
            <a:endParaRPr lang="en-GB"/>
          </a:p>
        </p:txBody>
      </p:sp>
    </p:spTree>
    <p:extLst>
      <p:ext uri="{BB962C8B-B14F-4D97-AF65-F5344CB8AC3E}">
        <p14:creationId xmlns:p14="http://schemas.microsoft.com/office/powerpoint/2010/main" val="37604426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C75E569-FA29-4591-9ED9-413A86DC2D18}" type="slidenum">
              <a:rPr lang="en-GB" smtClean="0"/>
              <a:pPr/>
              <a:t>30</a:t>
            </a:fld>
            <a:endParaRPr lang="en-GB"/>
          </a:p>
        </p:txBody>
      </p:sp>
    </p:spTree>
    <p:extLst>
      <p:ext uri="{BB962C8B-B14F-4D97-AF65-F5344CB8AC3E}">
        <p14:creationId xmlns:p14="http://schemas.microsoft.com/office/powerpoint/2010/main" val="673891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C75E569-FA29-4591-9ED9-413A86DC2D18}" type="slidenum">
              <a:rPr lang="en-GB" smtClean="0"/>
              <a:pPr/>
              <a:t>4</a:t>
            </a:fld>
            <a:endParaRPr lang="en-GB"/>
          </a:p>
        </p:txBody>
      </p:sp>
    </p:spTree>
    <p:extLst>
      <p:ext uri="{BB962C8B-B14F-4D97-AF65-F5344CB8AC3E}">
        <p14:creationId xmlns:p14="http://schemas.microsoft.com/office/powerpoint/2010/main" val="596650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C75E569-FA29-4591-9ED9-413A86DC2D18}" type="slidenum">
              <a:rPr lang="en-GB" smtClean="0"/>
              <a:pPr/>
              <a:t>5</a:t>
            </a:fld>
            <a:endParaRPr lang="en-GB"/>
          </a:p>
        </p:txBody>
      </p:sp>
    </p:spTree>
    <p:extLst>
      <p:ext uri="{BB962C8B-B14F-4D97-AF65-F5344CB8AC3E}">
        <p14:creationId xmlns:p14="http://schemas.microsoft.com/office/powerpoint/2010/main" val="1249365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Resistance to all antimicrobials, including antivirals and antifungals, is increasing, but of greatest concern is the rapid development of bacterial resistance to antibiotics. If the number of hard-to-treat infections continues to grow, then it will become increasingly difficult to control infection in a range of routine medical care settings and it will be more difficult to maintain animal health and protect animal welfare..</a:t>
            </a:r>
          </a:p>
          <a:p>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6</a:t>
            </a:fld>
            <a:endParaRPr lang="en-GB"/>
          </a:p>
        </p:txBody>
      </p:sp>
    </p:spTree>
    <p:extLst>
      <p:ext uri="{BB962C8B-B14F-4D97-AF65-F5344CB8AC3E}">
        <p14:creationId xmlns:p14="http://schemas.microsoft.com/office/powerpoint/2010/main" val="2928751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Bactericidal drugs are those that kill target organisms.  Examples of bactericidal drugs include aminoglycosides, cephalosporins, penicillins, and quinolones. Bactericidal antibiotics kill the bacteria causing the infection through direct action, usually by causing the cells to split open, or lyse. They do this by altering the biochemical pathway through which bacteria make the cell wall. As the antibiotic is taken into the cell, it stops the biochemical machinery of the cell producing or attaching one the major components of cell wall structure.</a:t>
            </a:r>
          </a:p>
          <a:p>
            <a:r>
              <a:rPr lang="en-GB" dirty="0"/>
              <a:t>The cell wall produced is thinner than usual. As the cell divides, the two daughter cells then also have weaker cell walls and they cannot strengthen them because they are also prevented from making all of the necessary components. As they try to divide subsequently, the cell walls of these daughter bacteria fail. Lysis of the cell follows and the bacterium dies. Penicillin antibiotics work in this way, as do the cephalosporins.</a:t>
            </a:r>
          </a:p>
          <a:p>
            <a:endParaRPr lang="en-GB" dirty="0"/>
          </a:p>
          <a:p>
            <a:endParaRPr lang="en-GB" dirty="0"/>
          </a:p>
          <a:p>
            <a:r>
              <a:rPr lang="en-GB" dirty="0"/>
              <a:t>Bacteriostatic drugs inhibit or delay bacterial growth and replication. Examples of such include tetracyclines, sulfonamides, and macrolides. Bacteriostatic antibiotics act on the internal workings of the bacterial cell to stop it dividing and so slow down the advance of the infection. A bacterial population that divides more slowly, or that cannot divide at all is much more easily dealt with by the body’s immune system. These antibiotics all tend to work in a similar way, by binding to part of the ribosome structure that controls the synthesis of proteins in the bacterial cell.</a:t>
            </a:r>
          </a:p>
          <a:p>
            <a:endParaRPr lang="en-GB" dirty="0"/>
          </a:p>
          <a:p>
            <a:endParaRPr lang="en-GB" dirty="0"/>
          </a:p>
          <a:p>
            <a:r>
              <a:rPr lang="en-GB" dirty="0"/>
              <a:t>Some antibiotics can be both bacteriostatic and bactericidal, depending on the dose, duration of exposure and the state of the invading bacteria.  For example, aminoglycosides, fluoroquinolones, and metronidazole exert concentration-dependent killing characteristics; their rate of killing increases as the drug concentration increases.</a:t>
            </a:r>
          </a:p>
          <a:p>
            <a:endParaRPr lang="en-GB" dirty="0"/>
          </a:p>
          <a:p>
            <a:r>
              <a:rPr lang="en-GB" dirty="0"/>
              <a:t>Cell wall: structure and protection.</a:t>
            </a:r>
          </a:p>
          <a:p>
            <a:r>
              <a:rPr lang="en-GB" dirty="0"/>
              <a:t>Cell membrane: selectively permeable controlling what enters and leave the cell.</a:t>
            </a:r>
          </a:p>
          <a:p>
            <a:r>
              <a:rPr lang="en-GB" dirty="0"/>
              <a:t>Flagellum: movement.</a:t>
            </a:r>
          </a:p>
          <a:p>
            <a:r>
              <a:rPr lang="en-GB" dirty="0"/>
              <a:t>Chromosome: DNA and protein carrying genes.</a:t>
            </a:r>
          </a:p>
          <a:p>
            <a:r>
              <a:rPr lang="en-GB" dirty="0"/>
              <a:t>Ribosome: protein synthesis.</a:t>
            </a:r>
          </a:p>
          <a:p>
            <a:r>
              <a:rPr lang="en-GB" dirty="0"/>
              <a:t>Cytoplasm: liquid portion of the cell in which all metabolic reactions occur.</a:t>
            </a:r>
          </a:p>
          <a:p>
            <a:r>
              <a:rPr lang="en-GB" dirty="0"/>
              <a:t>Plasmid: circular piece of DNA that gives the bacterium special traits such as antibiotic resistance</a:t>
            </a:r>
          </a:p>
          <a:p>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7</a:t>
            </a:fld>
            <a:endParaRPr lang="en-GB"/>
          </a:p>
        </p:txBody>
      </p:sp>
    </p:spTree>
    <p:extLst>
      <p:ext uri="{BB962C8B-B14F-4D97-AF65-F5344CB8AC3E}">
        <p14:creationId xmlns:p14="http://schemas.microsoft.com/office/powerpoint/2010/main" val="3048220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Discussion on sources of resistance</a:t>
            </a:r>
          </a:p>
          <a:p>
            <a:endParaRPr lang="en-GB" dirty="0"/>
          </a:p>
          <a:p>
            <a:pPr marL="228600" indent="-228600">
              <a:buAutoNum type="arabicPeriod"/>
            </a:pPr>
            <a:r>
              <a:rPr lang="en-GB" dirty="0"/>
              <a:t>AB use</a:t>
            </a:r>
          </a:p>
          <a:p>
            <a:pPr marL="228600" indent="-228600">
              <a:buAutoNum type="arabicPeriod"/>
            </a:pPr>
            <a:r>
              <a:rPr lang="en-GB" dirty="0"/>
              <a:t>Inappropriate AB use</a:t>
            </a:r>
          </a:p>
          <a:p>
            <a:pPr marL="228600" indent="-228600">
              <a:buAutoNum type="arabicPeriod"/>
            </a:pPr>
            <a:r>
              <a:rPr lang="en-GB" dirty="0"/>
              <a:t>ABs entering the food chain – key issue – arising through AB use as a growth promoter thereby constant flow of ABs to humans, and also passage of AB resistant bacteria in poorly cooked meat. Regulation is tight in the UK, but no regulation on importing meat</a:t>
            </a:r>
          </a:p>
        </p:txBody>
      </p:sp>
      <p:sp>
        <p:nvSpPr>
          <p:cNvPr id="4" name="Slide Number Placeholder 3"/>
          <p:cNvSpPr>
            <a:spLocks noGrp="1"/>
          </p:cNvSpPr>
          <p:nvPr>
            <p:ph type="sldNum" sz="quarter" idx="10"/>
          </p:nvPr>
        </p:nvSpPr>
        <p:spPr/>
        <p:txBody>
          <a:bodyPr/>
          <a:lstStyle/>
          <a:p>
            <a:fld id="{0C75E569-FA29-4591-9ED9-413A86DC2D18}" type="slidenum">
              <a:rPr lang="en-GB" smtClean="0"/>
              <a:pPr/>
              <a:t>8</a:t>
            </a:fld>
            <a:endParaRPr lang="en-GB"/>
          </a:p>
        </p:txBody>
      </p:sp>
    </p:spTree>
    <p:extLst>
      <p:ext uri="{BB962C8B-B14F-4D97-AF65-F5344CB8AC3E}">
        <p14:creationId xmlns:p14="http://schemas.microsoft.com/office/powerpoint/2010/main" val="976550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Key</a:t>
            </a:r>
            <a:r>
              <a:rPr lang="en-GB" baseline="0" dirty="0"/>
              <a:t> points:</a:t>
            </a:r>
          </a:p>
          <a:p>
            <a:endParaRPr lang="en-GB" baseline="0" dirty="0"/>
          </a:p>
          <a:p>
            <a:r>
              <a:rPr lang="en-GB" b="1" baseline="0" dirty="0"/>
              <a:t>ABR affects</a:t>
            </a:r>
          </a:p>
          <a:p>
            <a:endParaRPr lang="en-GB" baseline="0" dirty="0"/>
          </a:p>
          <a:p>
            <a:pPr marL="171450" indent="-171450">
              <a:buFont typeface="Arial" panose="020B0604020202020204" pitchFamily="34" charset="0"/>
              <a:buChar char="•"/>
            </a:pPr>
            <a:r>
              <a:rPr lang="en-GB" dirty="0"/>
              <a:t>Life</a:t>
            </a:r>
            <a:r>
              <a:rPr lang="en-GB" baseline="0" dirty="0"/>
              <a:t> saving surgery </a:t>
            </a:r>
            <a:r>
              <a:rPr lang="en-GB" baseline="0" dirty="0">
                <a:sym typeface="Wingdings" panose="05000000000000000000" pitchFamily="2" charset="2"/>
              </a:rPr>
              <a:t>– leading to higher mortality rates</a:t>
            </a:r>
          </a:p>
          <a:p>
            <a:pPr marL="171450" indent="-171450">
              <a:buFont typeface="Arial" panose="020B0604020202020204" pitchFamily="34" charset="0"/>
              <a:buChar char="•"/>
            </a:pPr>
            <a:r>
              <a:rPr lang="en-GB" baseline="0" dirty="0">
                <a:sym typeface="Wingdings" panose="05000000000000000000" pitchFamily="2" charset="2"/>
              </a:rPr>
              <a:t>Life improving surgery – leading to less surgery / higher risks of surgery – either way leads to increase costs of healthcare through not having surgery and a poorer quality of life or surgery becoming riskier leading to increased hospitalisation after surgery</a:t>
            </a:r>
          </a:p>
          <a:p>
            <a:pPr marL="171450" indent="-171450">
              <a:buFont typeface="Arial" panose="020B0604020202020204" pitchFamily="34" charset="0"/>
              <a:buChar char="•"/>
            </a:pPr>
            <a:r>
              <a:rPr lang="en-GB" baseline="0" dirty="0">
                <a:sym typeface="Wingdings" panose="05000000000000000000" pitchFamily="2" charset="2"/>
              </a:rPr>
              <a:t>Routine healthcare issues – preventative anti-biotics </a:t>
            </a:r>
            <a:r>
              <a:rPr lang="en-GB" baseline="0" dirty="0" err="1">
                <a:sym typeface="Wingdings" panose="05000000000000000000" pitchFamily="2" charset="2"/>
              </a:rPr>
              <a:t>eg</a:t>
            </a:r>
            <a:r>
              <a:rPr lang="en-GB" baseline="0" dirty="0">
                <a:sym typeface="Wingdings" panose="05000000000000000000" pitchFamily="2" charset="2"/>
              </a:rPr>
              <a:t>. in child birth, trauma / easily treated infections </a:t>
            </a:r>
            <a:r>
              <a:rPr lang="en-GB" baseline="0" dirty="0" err="1">
                <a:sym typeface="Wingdings" panose="05000000000000000000" pitchFamily="2" charset="2"/>
              </a:rPr>
              <a:t>eg</a:t>
            </a:r>
            <a:r>
              <a:rPr lang="en-GB" baseline="0" dirty="0">
                <a:sym typeface="Wingdings" panose="05000000000000000000" pitchFamily="2" charset="2"/>
              </a:rPr>
              <a:t>. STIs now become greater public health issue and greater risk to the individual – could lead to further more complex treatment</a:t>
            </a:r>
          </a:p>
          <a:p>
            <a:pPr marL="171450" indent="-171450">
              <a:buFont typeface="Arial" panose="020B0604020202020204" pitchFamily="34" charset="0"/>
              <a:buChar char="•"/>
            </a:pPr>
            <a:endParaRPr lang="en-GB" baseline="0" dirty="0">
              <a:sym typeface="Wingdings" panose="05000000000000000000" pitchFamily="2" charset="2"/>
            </a:endParaRPr>
          </a:p>
          <a:p>
            <a:pPr marL="171450" indent="-171450">
              <a:buFont typeface="Arial" panose="020B0604020202020204" pitchFamily="34" charset="0"/>
              <a:buChar char="•"/>
            </a:pPr>
            <a:endParaRPr lang="en-GB" baseline="0" dirty="0">
              <a:sym typeface="Wingdings" panose="05000000000000000000" pitchFamily="2" charset="2"/>
            </a:endParaRPr>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0C75E569-FA29-4591-9ED9-413A86DC2D18}" type="slidenum">
              <a:rPr lang="en-GB" smtClean="0"/>
              <a:pPr/>
              <a:t>9</a:t>
            </a:fld>
            <a:endParaRPr lang="en-GB"/>
          </a:p>
        </p:txBody>
      </p:sp>
    </p:spTree>
    <p:extLst>
      <p:ext uri="{BB962C8B-B14F-4D97-AF65-F5344CB8AC3E}">
        <p14:creationId xmlns:p14="http://schemas.microsoft.com/office/powerpoint/2010/main" val="15068325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w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3.w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3.wmf"/></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13458"/>
        </a:solidFill>
        <a:effectLst/>
      </p:bgPr>
    </p:bg>
    <p:spTree>
      <p:nvGrpSpPr>
        <p:cNvPr id="1" name=""/>
        <p:cNvGrpSpPr/>
        <p:nvPr/>
      </p:nvGrpSpPr>
      <p:grpSpPr>
        <a:xfrm>
          <a:off x="0" y="0"/>
          <a:ext cx="0" cy="0"/>
          <a:chOff x="0" y="0"/>
          <a:chExt cx="0" cy="0"/>
        </a:xfrm>
      </p:grpSpPr>
      <p:pic>
        <p:nvPicPr>
          <p:cNvPr id="11" name="Picture 4" descr="E:\Pants Work\Current Work\Actuaries 2011\IFOA Rebrand 2012\PowerPoint\blue_crest.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5457056" y="2116263"/>
            <a:ext cx="4264471" cy="4488917"/>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428229" y="2133601"/>
            <a:ext cx="8413203" cy="1295399"/>
          </a:xfrm>
        </p:spPr>
        <p:txBody>
          <a:bodyPr anchor="t"/>
          <a:lstStyle>
            <a:lvl1pPr>
              <a:defRPr sz="3600" b="1"/>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29" y="2781300"/>
            <a:ext cx="663151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29" y="6410325"/>
            <a:ext cx="2378471" cy="331788"/>
          </a:xfrm>
        </p:spPr>
        <p:txBody>
          <a:bodyPr/>
          <a:lstStyle>
            <a:lvl1pPr>
              <a:defRPr>
                <a:solidFill>
                  <a:schemeClr val="bg1"/>
                </a:solidFill>
              </a:defRPr>
            </a:lvl1pPr>
          </a:lstStyle>
          <a:p>
            <a:fld id="{BBE99BC0-EC7C-4ADC-BB08-564FEE655C04}" type="datetime4">
              <a:rPr lang="en-US" smtClean="0"/>
              <a:t>June 29, 2018</a:t>
            </a:fld>
            <a:endParaRPr lang="en-GB"/>
          </a:p>
        </p:txBody>
      </p:sp>
      <p:pic>
        <p:nvPicPr>
          <p:cNvPr id="10" name="Picture 4" descr="E:\Pants Work\Current Work\Actuaries 2011\Logos all\IFOA Logo\Lanscape - Standard\WMF logos\IFOA_logo_L_RGB_WO_text.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8249"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0088" y="404664"/>
            <a:ext cx="8915400" cy="1143000"/>
          </a:xfrm>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lvl1pPr>
              <a:defRPr/>
            </a:lvl1pPr>
          </a:lstStyle>
          <a:p>
            <a:fld id="{A39E8C8C-9E29-4630-953E-7FE8D35028AE}" type="datetime4">
              <a:rPr lang="en-US" smtClean="0"/>
              <a:t>June 29, 2018</a:t>
            </a:fld>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1FB513AD-2D40-40B6-B454-91430654BAD4}" type="slidenum">
              <a:rPr lang="en-GB"/>
              <a:pPr/>
              <a:t>‹#›</a:t>
            </a:fld>
            <a:endParaRPr lang="en-GB"/>
          </a:p>
        </p:txBody>
      </p:sp>
    </p:spTree>
    <p:extLst>
      <p:ext uri="{BB962C8B-B14F-4D97-AF65-F5344CB8AC3E}">
        <p14:creationId xmlns:p14="http://schemas.microsoft.com/office/powerpoint/2010/main" val="2271509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fld id="{DB2C34A9-C9B7-4E31-AB3B-8235A055F7DC}" type="datetime4">
              <a:rPr lang="en-US" smtClean="0"/>
              <a:t>June 29, 2018</a:t>
            </a:fld>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CCC5EDD3-CB13-45EB-8A5C-B486875EE4D2}" type="slidenum">
              <a:rPr lang="en-GB"/>
              <a:pPr/>
              <a:t>‹#›</a:t>
            </a:fld>
            <a:endParaRPr lang="en-GB"/>
          </a:p>
        </p:txBody>
      </p:sp>
    </p:spTree>
    <p:extLst>
      <p:ext uri="{BB962C8B-B14F-4D97-AF65-F5344CB8AC3E}">
        <p14:creationId xmlns:p14="http://schemas.microsoft.com/office/powerpoint/2010/main" val="2225758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2E2F0008-8626-4AB4-9B27-81764CB2DB11}" type="datetime4">
              <a:rPr lang="en-US" smtClean="0"/>
              <a:t>June 29, 2018</a:t>
            </a:fld>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22D29D89-28D6-400C-BE2E-4CB4EC7E1F86}" type="slidenum">
              <a:rPr lang="en-GB"/>
              <a:pPr/>
              <a:t>‹#›</a:t>
            </a:fld>
            <a:endParaRPr lang="en-GB"/>
          </a:p>
        </p:txBody>
      </p:sp>
    </p:spTree>
    <p:extLst>
      <p:ext uri="{BB962C8B-B14F-4D97-AF65-F5344CB8AC3E}">
        <p14:creationId xmlns:p14="http://schemas.microsoft.com/office/powerpoint/2010/main" val="522497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5925" y="4653136"/>
            <a:ext cx="5943600" cy="566738"/>
          </a:xfrm>
        </p:spPr>
        <p:txBody>
          <a:bodyPr anchor="b"/>
          <a:lstStyle>
            <a:lvl1pPr algn="l">
              <a:defRPr sz="2400" b="1"/>
            </a:lvl1pPr>
          </a:lstStyle>
          <a:p>
            <a:r>
              <a:rPr lang="en-US"/>
              <a:t>Click to edit Master title style</a:t>
            </a:r>
            <a:endParaRPr lang="en-GB" dirty="0"/>
          </a:p>
        </p:txBody>
      </p:sp>
      <p:sp>
        <p:nvSpPr>
          <p:cNvPr id="3" name="Picture Placeholder 2"/>
          <p:cNvSpPr>
            <a:spLocks noGrp="1"/>
          </p:cNvSpPr>
          <p:nvPr>
            <p:ph type="pic" idx="1"/>
          </p:nvPr>
        </p:nvSpPr>
        <p:spPr>
          <a:xfrm>
            <a:off x="415924" y="466328"/>
            <a:ext cx="9073579"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415925" y="5219874"/>
            <a:ext cx="59436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84D53B9-6946-43DA-86D8-C72503372C2D}" type="datetime4">
              <a:rPr lang="en-US" smtClean="0"/>
              <a:t>June 29, 2018</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43FE9C09-A791-4882-904F-A1C4017C9B6E}" type="slidenum">
              <a:rPr lang="en-GB"/>
              <a:pPr/>
              <a:t>‹#›</a:t>
            </a:fld>
            <a:endParaRPr lang="en-GB"/>
          </a:p>
        </p:txBody>
      </p:sp>
    </p:spTree>
    <p:extLst>
      <p:ext uri="{BB962C8B-B14F-4D97-AF65-F5344CB8AC3E}">
        <p14:creationId xmlns:p14="http://schemas.microsoft.com/office/powerpoint/2010/main" val="3342227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28229" y="404813"/>
            <a:ext cx="8982471"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28228" y="1557338"/>
            <a:ext cx="4407826" cy="4640262"/>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hart Placeholder 3"/>
          <p:cNvSpPr>
            <a:spLocks noGrp="1"/>
          </p:cNvSpPr>
          <p:nvPr>
            <p:ph type="chart" sz="half" idx="2"/>
          </p:nvPr>
        </p:nvSpPr>
        <p:spPr>
          <a:xfrm>
            <a:off x="5001154" y="1557338"/>
            <a:ext cx="4409546" cy="4640262"/>
          </a:xfrm>
        </p:spPr>
        <p:txBody>
          <a:bodyPr/>
          <a:lstStyle>
            <a:lvl1pPr>
              <a:defRPr sz="2200"/>
            </a:lvl1pPr>
          </a:lstStyle>
          <a:p>
            <a:r>
              <a:rPr lang="en-US"/>
              <a:t>Click icon to add chart</a:t>
            </a:r>
            <a:endParaRPr lang="en-GB" dirty="0"/>
          </a:p>
        </p:txBody>
      </p:sp>
      <p:sp>
        <p:nvSpPr>
          <p:cNvPr id="5" name="Date Placeholder 4"/>
          <p:cNvSpPr>
            <a:spLocks noGrp="1"/>
          </p:cNvSpPr>
          <p:nvPr>
            <p:ph type="dt" sz="half" idx="10"/>
          </p:nvPr>
        </p:nvSpPr>
        <p:spPr>
          <a:xfrm>
            <a:off x="428229" y="6410325"/>
            <a:ext cx="2184135" cy="331788"/>
          </a:xfrm>
        </p:spPr>
        <p:txBody>
          <a:bodyPr/>
          <a:lstStyle>
            <a:lvl1pPr>
              <a:defRPr/>
            </a:lvl1pPr>
          </a:lstStyle>
          <a:p>
            <a:fld id="{BEFDC402-C7E9-45EE-9E3B-78138ED47CBA}" type="datetime4">
              <a:rPr lang="en-US" smtClean="0"/>
              <a:t>June 29, 2018</a:t>
            </a:fld>
            <a:endParaRPr lang="en-GB"/>
          </a:p>
        </p:txBody>
      </p:sp>
      <p:sp>
        <p:nvSpPr>
          <p:cNvPr id="6" name="Footer Placeholder 5"/>
          <p:cNvSpPr>
            <a:spLocks noGrp="1"/>
          </p:cNvSpPr>
          <p:nvPr>
            <p:ph type="ftr" sz="quarter" idx="11"/>
          </p:nvPr>
        </p:nvSpPr>
        <p:spPr>
          <a:xfrm>
            <a:off x="2612365" y="6410325"/>
            <a:ext cx="4681273" cy="331788"/>
          </a:xfrm>
        </p:spPr>
        <p:txBody>
          <a:bodyPr/>
          <a:lstStyle>
            <a:lvl1pPr>
              <a:defRPr/>
            </a:lvl1pPr>
          </a:lstStyle>
          <a:p>
            <a:endParaRPr lang="en-GB"/>
          </a:p>
        </p:txBody>
      </p:sp>
      <p:sp>
        <p:nvSpPr>
          <p:cNvPr id="7" name="Slide Number Placeholder 6"/>
          <p:cNvSpPr>
            <a:spLocks noGrp="1"/>
          </p:cNvSpPr>
          <p:nvPr>
            <p:ph type="sldNum" sz="quarter" idx="12"/>
          </p:nvPr>
        </p:nvSpPr>
        <p:spPr>
          <a:xfrm>
            <a:off x="8776097" y="6402389"/>
            <a:ext cx="701675" cy="339725"/>
          </a:xfrm>
        </p:spPr>
        <p:txBody>
          <a:bodyPr/>
          <a:lstStyle>
            <a:lvl1pPr>
              <a:defRPr/>
            </a:lvl1pPr>
          </a:lstStyle>
          <a:p>
            <a:fld id="{DD990B9C-E09A-4941-8EE5-1699664D5C7B}" type="slidenum">
              <a:rPr lang="en-GB"/>
              <a:pPr/>
              <a:t>‹#›</a:t>
            </a:fld>
            <a:endParaRPr lang="en-GB"/>
          </a:p>
        </p:txBody>
      </p:sp>
    </p:spTree>
    <p:extLst>
      <p:ext uri="{BB962C8B-B14F-4D97-AF65-F5344CB8AC3E}">
        <p14:creationId xmlns:p14="http://schemas.microsoft.com/office/powerpoint/2010/main" val="3777601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13458"/>
        </a:solidFill>
        <a:effectLst/>
      </p:bgPr>
    </p:bg>
    <p:spTree>
      <p:nvGrpSpPr>
        <p:cNvPr id="1" name=""/>
        <p:cNvGrpSpPr/>
        <p:nvPr/>
      </p:nvGrpSpPr>
      <p:grpSpPr>
        <a:xfrm>
          <a:off x="0" y="0"/>
          <a:ext cx="0" cy="0"/>
          <a:chOff x="0" y="0"/>
          <a:chExt cx="0" cy="0"/>
        </a:xfrm>
      </p:grpSpPr>
      <p:pic>
        <p:nvPicPr>
          <p:cNvPr id="8" name="Picture 4" descr="E:\Pants Work\Current Work\Actuaries 2011\IFOA Rebrand 2012\PowerPoint\blue_crest.png"/>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5383414" y="1066802"/>
            <a:ext cx="4274937" cy="553838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428233" y="2133610"/>
            <a:ext cx="8920555" cy="1295399"/>
          </a:xfrm>
        </p:spPr>
        <p:txBody>
          <a:bodyPr anchor="t"/>
          <a:lstStyle>
            <a:lvl1pPr>
              <a:defRPr sz="2925" b="1"/>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8115693" cy="1007740"/>
          </a:xfrm>
        </p:spPr>
        <p:txBody>
          <a:bodyPr/>
          <a:lstStyle>
            <a:lvl1pPr marL="0" indent="0">
              <a:spcBef>
                <a:spcPts val="0"/>
              </a:spcBef>
              <a:buFontTx/>
              <a:buNone/>
              <a:defRPr sz="2167">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0088AB1D-D439-423D-8F0A-5DB7B41831F1}" type="datetime4">
              <a:rPr lang="en-US" smtClean="0">
                <a:solidFill>
                  <a:prstClr val="white"/>
                </a:solidFill>
              </a:rPr>
              <a:t>June 29, 2018</a:t>
            </a:fld>
            <a:endParaRPr lang="en-GB">
              <a:solidFill>
                <a:prstClr val="white"/>
              </a:solidFill>
            </a:endParaRPr>
          </a:p>
        </p:txBody>
      </p:sp>
      <p:pic>
        <p:nvPicPr>
          <p:cNvPr id="7" name="Picture 4" descr="E:\Pants Work\Current Work\Actuaries 2011\Logos all\IFOA Logo\Lanscape - Standard\WMF logos\IFOA_logo_L_RGB_WO_text.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33387" y="260351"/>
            <a:ext cx="2080399"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666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rgbClr val="113458"/>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10"/>
            <a:ext cx="8858646" cy="1295399"/>
          </a:xfrm>
        </p:spPr>
        <p:txBody>
          <a:bodyPr anchor="t"/>
          <a:lstStyle>
            <a:lvl1pPr>
              <a:defRPr sz="2925" b="1"/>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7744218" cy="1007740"/>
          </a:xfrm>
        </p:spPr>
        <p:txBody>
          <a:bodyPr/>
          <a:lstStyle>
            <a:lvl1pPr marL="0" indent="0">
              <a:spcBef>
                <a:spcPts val="0"/>
              </a:spcBef>
              <a:buFontTx/>
              <a:buNone/>
              <a:defRPr sz="2167">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4A4C07E9-5928-42F6-8590-4ED785DA2B78}" type="datetime4">
              <a:rPr lang="en-US" smtClean="0">
                <a:solidFill>
                  <a:prstClr val="white"/>
                </a:solidFill>
              </a:rPr>
              <a:t>June 29, 2018</a:t>
            </a:fld>
            <a:endParaRPr lang="en-GB">
              <a:solidFill>
                <a:prstClr val="white"/>
              </a:solidFill>
            </a:endParaRPr>
          </a:p>
        </p:txBody>
      </p:sp>
      <p:grpSp>
        <p:nvGrpSpPr>
          <p:cNvPr id="4" name="Group 3"/>
          <p:cNvGrpSpPr/>
          <p:nvPr userDrawn="1"/>
        </p:nvGrpSpPr>
        <p:grpSpPr>
          <a:xfrm>
            <a:off x="8334975" y="539974"/>
            <a:ext cx="1288450" cy="631270"/>
            <a:chOff x="7905328" y="493473"/>
            <a:chExt cx="1656184" cy="631271"/>
          </a:xfrm>
        </p:grpSpPr>
        <p:sp>
          <p:nvSpPr>
            <p:cNvPr id="2" name="Oval 1"/>
            <p:cNvSpPr/>
            <p:nvPr userDrawn="1"/>
          </p:nvSpPr>
          <p:spPr>
            <a:xfrm>
              <a:off x="7905328" y="493473"/>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extBox 2"/>
            <p:cNvSpPr txBox="1"/>
            <p:nvPr userDrawn="1"/>
          </p:nvSpPr>
          <p:spPr>
            <a:xfrm>
              <a:off x="8553400" y="539969"/>
              <a:ext cx="1008112" cy="492444"/>
            </a:xfrm>
            <a:prstGeom prst="rect">
              <a:avLst/>
            </a:prstGeom>
            <a:noFill/>
          </p:spPr>
          <p:txBody>
            <a:bodyPr wrap="square" rtlCol="0">
              <a:spAutoFit/>
            </a:bodyPr>
            <a:lstStyle/>
            <a:p>
              <a:r>
                <a:rPr lang="en-GB" sz="1300" dirty="0">
                  <a:solidFill>
                    <a:prstClr val="white"/>
                  </a:solidFill>
                </a:rPr>
                <a:t>Partner</a:t>
              </a:r>
            </a:p>
            <a:p>
              <a:r>
                <a:rPr lang="en-GB" sz="1300" dirty="0">
                  <a:solidFill>
                    <a:prstClr val="white"/>
                  </a:solidFill>
                </a:rPr>
                <a:t>Logo</a:t>
              </a:r>
            </a:p>
          </p:txBody>
        </p:sp>
      </p:grpSp>
      <p:grpSp>
        <p:nvGrpSpPr>
          <p:cNvPr id="5" name="Group 4"/>
          <p:cNvGrpSpPr/>
          <p:nvPr userDrawn="1"/>
        </p:nvGrpSpPr>
        <p:grpSpPr>
          <a:xfrm>
            <a:off x="6810375" y="539972"/>
            <a:ext cx="1288450" cy="631270"/>
            <a:chOff x="7905328" y="1357569"/>
            <a:chExt cx="1656184" cy="631271"/>
          </a:xfrm>
        </p:grpSpPr>
        <p:sp>
          <p:nvSpPr>
            <p:cNvPr id="9" name="Oval 8"/>
            <p:cNvSpPr/>
            <p:nvPr userDrawn="1"/>
          </p:nvSpPr>
          <p:spPr>
            <a:xfrm>
              <a:off x="7905328" y="1357569"/>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TextBox 11"/>
            <p:cNvSpPr txBox="1"/>
            <p:nvPr userDrawn="1"/>
          </p:nvSpPr>
          <p:spPr>
            <a:xfrm>
              <a:off x="8553400" y="1404065"/>
              <a:ext cx="1008112" cy="492444"/>
            </a:xfrm>
            <a:prstGeom prst="rect">
              <a:avLst/>
            </a:prstGeom>
            <a:noFill/>
          </p:spPr>
          <p:txBody>
            <a:bodyPr wrap="square" rtlCol="0">
              <a:spAutoFit/>
            </a:bodyPr>
            <a:lstStyle/>
            <a:p>
              <a:r>
                <a:rPr lang="en-GB" sz="1300" dirty="0">
                  <a:solidFill>
                    <a:prstClr val="white"/>
                  </a:solidFill>
                </a:rPr>
                <a:t>Partner</a:t>
              </a:r>
            </a:p>
            <a:p>
              <a:r>
                <a:rPr lang="en-GB" sz="1300" dirty="0">
                  <a:solidFill>
                    <a:prstClr val="white"/>
                  </a:solidFill>
                </a:rPr>
                <a:t>Logo</a:t>
              </a:r>
            </a:p>
          </p:txBody>
        </p:sp>
      </p:grpSp>
      <p:pic>
        <p:nvPicPr>
          <p:cNvPr id="13"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3387" y="260351"/>
            <a:ext cx="2080399"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558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113458"/>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318086" y="5573578"/>
            <a:ext cx="10590272" cy="904314"/>
            <a:chOff x="-318090" y="5573575"/>
            <a:chExt cx="10590274" cy="904314"/>
          </a:xfrm>
        </p:grpSpPr>
        <p:sp>
          <p:nvSpPr>
            <p:cNvPr id="7" name="TextBox 6"/>
            <p:cNvSpPr txBox="1"/>
            <p:nvPr userDrawn="1"/>
          </p:nvSpPr>
          <p:spPr>
            <a:xfrm rot="18900000">
              <a:off x="926845" y="6102080"/>
              <a:ext cx="1130438" cy="375809"/>
            </a:xfrm>
            <a:prstGeom prst="rect">
              <a:avLst/>
            </a:prstGeom>
            <a:noFill/>
          </p:spPr>
          <p:txBody>
            <a:bodyPr wrap="none" rtlCol="0">
              <a:spAutoFit/>
            </a:bodyPr>
            <a:lstStyle/>
            <a:p>
              <a:r>
                <a:rPr lang="en-GB" sz="1842" dirty="0">
                  <a:solidFill>
                    <a:srgbClr val="7CB3E1">
                      <a:lumMod val="50000"/>
                    </a:srgbClr>
                  </a:solidFill>
                </a:rPr>
                <a:t>Progress</a:t>
              </a:r>
            </a:p>
          </p:txBody>
        </p:sp>
        <p:sp>
          <p:nvSpPr>
            <p:cNvPr id="8" name="TextBox 7"/>
            <p:cNvSpPr txBox="1"/>
            <p:nvPr userDrawn="1"/>
          </p:nvSpPr>
          <p:spPr>
            <a:xfrm rot="18900000">
              <a:off x="1322955" y="6051747"/>
              <a:ext cx="1380506" cy="375809"/>
            </a:xfrm>
            <a:prstGeom prst="rect">
              <a:avLst/>
            </a:prstGeom>
            <a:noFill/>
          </p:spPr>
          <p:txBody>
            <a:bodyPr wrap="none" rtlCol="0">
              <a:spAutoFit/>
            </a:bodyPr>
            <a:lstStyle/>
            <a:p>
              <a:r>
                <a:rPr lang="en-GB" sz="1842" dirty="0">
                  <a:solidFill>
                    <a:srgbClr val="7CB3E1">
                      <a:lumMod val="50000"/>
                    </a:srgbClr>
                  </a:solidFill>
                </a:rPr>
                <a:t>Community</a:t>
              </a:r>
            </a:p>
          </p:txBody>
        </p:sp>
        <p:sp>
          <p:nvSpPr>
            <p:cNvPr id="9" name="TextBox 8"/>
            <p:cNvSpPr txBox="1"/>
            <p:nvPr userDrawn="1"/>
          </p:nvSpPr>
          <p:spPr>
            <a:xfrm rot="18900000">
              <a:off x="1716511" y="5674241"/>
              <a:ext cx="2236510" cy="375809"/>
            </a:xfrm>
            <a:prstGeom prst="rect">
              <a:avLst/>
            </a:prstGeom>
            <a:noFill/>
          </p:spPr>
          <p:txBody>
            <a:bodyPr wrap="none" rtlCol="0">
              <a:spAutoFit/>
            </a:bodyPr>
            <a:lstStyle/>
            <a:p>
              <a:r>
                <a:rPr lang="en-GB" sz="1842" dirty="0">
                  <a:solidFill>
                    <a:srgbClr val="7CB3E1">
                      <a:lumMod val="50000"/>
                    </a:srgbClr>
                  </a:solidFill>
                </a:rPr>
                <a:t>Sessional Meetings</a:t>
              </a:r>
            </a:p>
          </p:txBody>
        </p:sp>
        <p:sp>
          <p:nvSpPr>
            <p:cNvPr id="11" name="TextBox 10"/>
            <p:cNvSpPr txBox="1"/>
            <p:nvPr userDrawn="1"/>
          </p:nvSpPr>
          <p:spPr>
            <a:xfrm rot="18900000">
              <a:off x="2457676" y="6051744"/>
              <a:ext cx="1236236" cy="375809"/>
            </a:xfrm>
            <a:prstGeom prst="rect">
              <a:avLst/>
            </a:prstGeom>
            <a:noFill/>
          </p:spPr>
          <p:txBody>
            <a:bodyPr wrap="none" rtlCol="0">
              <a:spAutoFit/>
            </a:bodyPr>
            <a:lstStyle/>
            <a:p>
              <a:r>
                <a:rPr lang="en-GB" sz="1842" dirty="0">
                  <a:solidFill>
                    <a:srgbClr val="7CB3E1">
                      <a:lumMod val="50000"/>
                    </a:srgbClr>
                  </a:solidFill>
                </a:rPr>
                <a:t>Education</a:t>
              </a:r>
            </a:p>
          </p:txBody>
        </p:sp>
        <p:sp>
          <p:nvSpPr>
            <p:cNvPr id="12" name="TextBox 11"/>
            <p:cNvSpPr txBox="1"/>
            <p:nvPr userDrawn="1"/>
          </p:nvSpPr>
          <p:spPr>
            <a:xfrm rot="18900000">
              <a:off x="2868885" y="5825244"/>
              <a:ext cx="1823448" cy="375809"/>
            </a:xfrm>
            <a:prstGeom prst="rect">
              <a:avLst/>
            </a:prstGeom>
            <a:noFill/>
          </p:spPr>
          <p:txBody>
            <a:bodyPr wrap="none" rtlCol="0">
              <a:spAutoFit/>
            </a:bodyPr>
            <a:lstStyle/>
            <a:p>
              <a:r>
                <a:rPr lang="en-GB" sz="1842" dirty="0">
                  <a:solidFill>
                    <a:srgbClr val="7CB3E1">
                      <a:lumMod val="50000"/>
                    </a:srgbClr>
                  </a:solidFill>
                </a:rPr>
                <a:t>Working parties</a:t>
              </a:r>
            </a:p>
          </p:txBody>
        </p:sp>
        <p:sp>
          <p:nvSpPr>
            <p:cNvPr id="13" name="TextBox 12"/>
            <p:cNvSpPr txBox="1"/>
            <p:nvPr userDrawn="1"/>
          </p:nvSpPr>
          <p:spPr>
            <a:xfrm rot="18900000">
              <a:off x="3469221" y="5976248"/>
              <a:ext cx="1498936" cy="375809"/>
            </a:xfrm>
            <a:prstGeom prst="rect">
              <a:avLst/>
            </a:prstGeom>
            <a:noFill/>
          </p:spPr>
          <p:txBody>
            <a:bodyPr wrap="none" rtlCol="0">
              <a:spAutoFit/>
            </a:bodyPr>
            <a:lstStyle/>
            <a:p>
              <a:r>
                <a:rPr lang="en-GB" sz="1842" dirty="0">
                  <a:solidFill>
                    <a:srgbClr val="7CB3E1">
                      <a:lumMod val="50000"/>
                    </a:srgbClr>
                  </a:solidFill>
                </a:rPr>
                <a:t>Volunteering</a:t>
              </a:r>
            </a:p>
          </p:txBody>
        </p:sp>
        <p:sp>
          <p:nvSpPr>
            <p:cNvPr id="14" name="TextBox 13"/>
            <p:cNvSpPr txBox="1"/>
            <p:nvPr userDrawn="1"/>
          </p:nvSpPr>
          <p:spPr>
            <a:xfrm rot="18900000">
              <a:off x="4078539" y="6068524"/>
              <a:ext cx="1196161" cy="375809"/>
            </a:xfrm>
            <a:prstGeom prst="rect">
              <a:avLst/>
            </a:prstGeom>
            <a:noFill/>
          </p:spPr>
          <p:txBody>
            <a:bodyPr wrap="none" rtlCol="0">
              <a:spAutoFit/>
            </a:bodyPr>
            <a:lstStyle/>
            <a:p>
              <a:r>
                <a:rPr lang="en-GB" sz="1842" dirty="0">
                  <a:solidFill>
                    <a:srgbClr val="7CB3E1">
                      <a:lumMod val="50000"/>
                    </a:srgbClr>
                  </a:solidFill>
                </a:rPr>
                <a:t>Research</a:t>
              </a:r>
            </a:p>
          </p:txBody>
        </p:sp>
        <p:sp>
          <p:nvSpPr>
            <p:cNvPr id="15" name="TextBox 14"/>
            <p:cNvSpPr txBox="1"/>
            <p:nvPr userDrawn="1"/>
          </p:nvSpPr>
          <p:spPr>
            <a:xfrm rot="18900000">
              <a:off x="4425214" y="5707796"/>
              <a:ext cx="2116285" cy="375809"/>
            </a:xfrm>
            <a:prstGeom prst="rect">
              <a:avLst/>
            </a:prstGeom>
            <a:noFill/>
          </p:spPr>
          <p:txBody>
            <a:bodyPr wrap="none" rtlCol="0">
              <a:spAutoFit/>
            </a:bodyPr>
            <a:lstStyle/>
            <a:p>
              <a:r>
                <a:rPr lang="en-GB" sz="1842" dirty="0">
                  <a:solidFill>
                    <a:srgbClr val="7CB3E1">
                      <a:lumMod val="50000"/>
                    </a:srgbClr>
                  </a:solidFill>
                </a:rPr>
                <a:t>Shaping the future</a:t>
              </a:r>
            </a:p>
          </p:txBody>
        </p:sp>
        <p:sp>
          <p:nvSpPr>
            <p:cNvPr id="16" name="TextBox 15"/>
            <p:cNvSpPr txBox="1"/>
            <p:nvPr userDrawn="1"/>
          </p:nvSpPr>
          <p:spPr>
            <a:xfrm rot="18900000">
              <a:off x="5162033" y="5987632"/>
              <a:ext cx="1366080" cy="375809"/>
            </a:xfrm>
            <a:prstGeom prst="rect">
              <a:avLst/>
            </a:prstGeom>
            <a:noFill/>
          </p:spPr>
          <p:txBody>
            <a:bodyPr wrap="none" rtlCol="0">
              <a:spAutoFit/>
            </a:bodyPr>
            <a:lstStyle/>
            <a:p>
              <a:r>
                <a:rPr lang="en-GB" sz="1842" dirty="0">
                  <a:solidFill>
                    <a:srgbClr val="7CB3E1">
                      <a:lumMod val="50000"/>
                    </a:srgbClr>
                  </a:solidFill>
                </a:rPr>
                <a:t>Networking</a:t>
              </a:r>
            </a:p>
          </p:txBody>
        </p:sp>
        <p:sp>
          <p:nvSpPr>
            <p:cNvPr id="17" name="TextBox 16"/>
            <p:cNvSpPr txBox="1"/>
            <p:nvPr userDrawn="1"/>
          </p:nvSpPr>
          <p:spPr>
            <a:xfrm rot="18900000">
              <a:off x="5528523" y="5593345"/>
              <a:ext cx="2340705" cy="375809"/>
            </a:xfrm>
            <a:prstGeom prst="rect">
              <a:avLst/>
            </a:prstGeom>
            <a:noFill/>
          </p:spPr>
          <p:txBody>
            <a:bodyPr wrap="none" rtlCol="0">
              <a:spAutoFit/>
            </a:bodyPr>
            <a:lstStyle/>
            <a:p>
              <a:r>
                <a:rPr lang="en-GB" sz="1842" dirty="0">
                  <a:solidFill>
                    <a:srgbClr val="7CB3E1">
                      <a:lumMod val="50000"/>
                    </a:srgbClr>
                  </a:solidFill>
                </a:rPr>
                <a:t>Professional support</a:t>
              </a:r>
            </a:p>
          </p:txBody>
        </p:sp>
        <p:sp>
          <p:nvSpPr>
            <p:cNvPr id="18" name="TextBox 17"/>
            <p:cNvSpPr txBox="1"/>
            <p:nvPr userDrawn="1"/>
          </p:nvSpPr>
          <p:spPr>
            <a:xfrm rot="18900000">
              <a:off x="6090167" y="5668848"/>
              <a:ext cx="2156360" cy="375809"/>
            </a:xfrm>
            <a:prstGeom prst="rect">
              <a:avLst/>
            </a:prstGeom>
            <a:noFill/>
          </p:spPr>
          <p:txBody>
            <a:bodyPr wrap="none" rtlCol="0">
              <a:spAutoFit/>
            </a:bodyPr>
            <a:lstStyle/>
            <a:p>
              <a:r>
                <a:rPr lang="en-GB" sz="1842" dirty="0">
                  <a:solidFill>
                    <a:srgbClr val="7CB3E1">
                      <a:lumMod val="50000"/>
                    </a:srgbClr>
                  </a:solidFill>
                </a:rPr>
                <a:t>Enterprise and risk</a:t>
              </a:r>
            </a:p>
          </p:txBody>
        </p:sp>
        <p:sp>
          <p:nvSpPr>
            <p:cNvPr id="19" name="TextBox 18"/>
            <p:cNvSpPr txBox="1"/>
            <p:nvPr userDrawn="1"/>
          </p:nvSpPr>
          <p:spPr>
            <a:xfrm rot="18900000">
              <a:off x="6694455" y="5794681"/>
              <a:ext cx="1854995" cy="375809"/>
            </a:xfrm>
            <a:prstGeom prst="rect">
              <a:avLst/>
            </a:prstGeom>
            <a:noFill/>
          </p:spPr>
          <p:txBody>
            <a:bodyPr wrap="none" rtlCol="0">
              <a:spAutoFit/>
            </a:bodyPr>
            <a:lstStyle/>
            <a:p>
              <a:r>
                <a:rPr lang="en-GB" sz="1842" dirty="0">
                  <a:solidFill>
                    <a:srgbClr val="7CB3E1">
                      <a:lumMod val="50000"/>
                    </a:srgbClr>
                  </a:solidFill>
                </a:rPr>
                <a:t>Learned society</a:t>
              </a:r>
            </a:p>
          </p:txBody>
        </p:sp>
        <p:sp>
          <p:nvSpPr>
            <p:cNvPr id="20" name="TextBox 19"/>
            <p:cNvSpPr txBox="1"/>
            <p:nvPr userDrawn="1"/>
          </p:nvSpPr>
          <p:spPr>
            <a:xfrm rot="18900000">
              <a:off x="7321944" y="6021185"/>
              <a:ext cx="1407758" cy="375809"/>
            </a:xfrm>
            <a:prstGeom prst="rect">
              <a:avLst/>
            </a:prstGeom>
            <a:noFill/>
          </p:spPr>
          <p:txBody>
            <a:bodyPr wrap="none" rtlCol="0">
              <a:spAutoFit/>
            </a:bodyPr>
            <a:lstStyle/>
            <a:p>
              <a:r>
                <a:rPr lang="en-GB" sz="1842" dirty="0">
                  <a:solidFill>
                    <a:srgbClr val="7CB3E1">
                      <a:lumMod val="50000"/>
                    </a:srgbClr>
                  </a:solidFill>
                </a:rPr>
                <a:t>Opportunity</a:t>
              </a:r>
            </a:p>
          </p:txBody>
        </p:sp>
        <p:sp>
          <p:nvSpPr>
            <p:cNvPr id="21" name="TextBox 20"/>
            <p:cNvSpPr txBox="1"/>
            <p:nvPr userDrawn="1"/>
          </p:nvSpPr>
          <p:spPr>
            <a:xfrm rot="18900000">
              <a:off x="7755581" y="5635292"/>
              <a:ext cx="2196435" cy="375809"/>
            </a:xfrm>
            <a:prstGeom prst="rect">
              <a:avLst/>
            </a:prstGeom>
            <a:noFill/>
          </p:spPr>
          <p:txBody>
            <a:bodyPr wrap="none" rtlCol="0">
              <a:spAutoFit/>
            </a:bodyPr>
            <a:lstStyle/>
            <a:p>
              <a:r>
                <a:rPr lang="en-GB" sz="1842" dirty="0">
                  <a:solidFill>
                    <a:srgbClr val="7CB3E1">
                      <a:lumMod val="50000"/>
                    </a:srgbClr>
                  </a:solidFill>
                </a:rPr>
                <a:t>International profile</a:t>
              </a:r>
            </a:p>
          </p:txBody>
        </p:sp>
        <p:sp>
          <p:nvSpPr>
            <p:cNvPr id="22" name="TextBox 21"/>
            <p:cNvSpPr txBox="1"/>
            <p:nvPr userDrawn="1"/>
          </p:nvSpPr>
          <p:spPr>
            <a:xfrm rot="18900000">
              <a:off x="8487859" y="6079908"/>
              <a:ext cx="1079142" cy="375809"/>
            </a:xfrm>
            <a:prstGeom prst="rect">
              <a:avLst/>
            </a:prstGeom>
            <a:noFill/>
          </p:spPr>
          <p:txBody>
            <a:bodyPr wrap="none" rtlCol="0">
              <a:spAutoFit/>
            </a:bodyPr>
            <a:lstStyle/>
            <a:p>
              <a:r>
                <a:rPr lang="en-GB" sz="1842" dirty="0">
                  <a:solidFill>
                    <a:srgbClr val="7CB3E1">
                      <a:lumMod val="50000"/>
                    </a:srgbClr>
                  </a:solidFill>
                </a:rPr>
                <a:t>Journals</a:t>
              </a:r>
            </a:p>
          </p:txBody>
        </p:sp>
        <p:sp>
          <p:nvSpPr>
            <p:cNvPr id="23" name="TextBox 22"/>
            <p:cNvSpPr txBox="1"/>
            <p:nvPr userDrawn="1"/>
          </p:nvSpPr>
          <p:spPr>
            <a:xfrm rot="18900000">
              <a:off x="8944576" y="6029575"/>
              <a:ext cx="1327608" cy="375809"/>
            </a:xfrm>
            <a:prstGeom prst="rect">
              <a:avLst/>
            </a:prstGeom>
            <a:noFill/>
          </p:spPr>
          <p:txBody>
            <a:bodyPr wrap="none" rtlCol="0">
              <a:spAutoFit/>
            </a:bodyPr>
            <a:lstStyle/>
            <a:p>
              <a:r>
                <a:rPr lang="en-GB" sz="1842" dirty="0">
                  <a:solidFill>
                    <a:srgbClr val="7CB3E1">
                      <a:lumMod val="50000"/>
                    </a:srgbClr>
                  </a:solidFill>
                </a:rPr>
                <a:t>Supporting</a:t>
              </a:r>
            </a:p>
          </p:txBody>
        </p:sp>
        <p:sp>
          <p:nvSpPr>
            <p:cNvPr id="24" name="TextBox 23"/>
            <p:cNvSpPr txBox="1"/>
            <p:nvPr userDrawn="1"/>
          </p:nvSpPr>
          <p:spPr>
            <a:xfrm rot="18900000">
              <a:off x="-318090" y="5573575"/>
              <a:ext cx="1170513" cy="375809"/>
            </a:xfrm>
            <a:prstGeom prst="rect">
              <a:avLst/>
            </a:prstGeom>
            <a:noFill/>
          </p:spPr>
          <p:txBody>
            <a:bodyPr wrap="none" rtlCol="0">
              <a:spAutoFit/>
            </a:bodyPr>
            <a:lstStyle/>
            <a:p>
              <a:r>
                <a:rPr lang="en-GB" sz="1842" dirty="0">
                  <a:solidFill>
                    <a:srgbClr val="7CB3E1">
                      <a:lumMod val="50000"/>
                    </a:srgbClr>
                  </a:solidFill>
                </a:rPr>
                <a:t>Expertise</a:t>
              </a:r>
            </a:p>
          </p:txBody>
        </p:sp>
        <p:sp>
          <p:nvSpPr>
            <p:cNvPr id="25" name="TextBox 24"/>
            <p:cNvSpPr txBox="1"/>
            <p:nvPr userDrawn="1"/>
          </p:nvSpPr>
          <p:spPr>
            <a:xfrm rot="18900000">
              <a:off x="-200867" y="5900746"/>
              <a:ext cx="1499128" cy="375809"/>
            </a:xfrm>
            <a:prstGeom prst="rect">
              <a:avLst/>
            </a:prstGeom>
            <a:noFill/>
          </p:spPr>
          <p:txBody>
            <a:bodyPr wrap="none" rtlCol="0">
              <a:spAutoFit/>
            </a:bodyPr>
            <a:lstStyle/>
            <a:p>
              <a:r>
                <a:rPr lang="en-GB" sz="1842" dirty="0">
                  <a:solidFill>
                    <a:srgbClr val="7CB3E1">
                      <a:lumMod val="50000"/>
                    </a:srgbClr>
                  </a:solidFill>
                </a:rPr>
                <a:t>Sponsorship</a:t>
              </a:r>
            </a:p>
          </p:txBody>
        </p:sp>
        <p:sp>
          <p:nvSpPr>
            <p:cNvPr id="26" name="TextBox 25"/>
            <p:cNvSpPr txBox="1"/>
            <p:nvPr userDrawn="1"/>
          </p:nvSpPr>
          <p:spPr>
            <a:xfrm rot="18900000">
              <a:off x="190612" y="5682631"/>
              <a:ext cx="2209259" cy="375809"/>
            </a:xfrm>
            <a:prstGeom prst="rect">
              <a:avLst/>
            </a:prstGeom>
            <a:noFill/>
          </p:spPr>
          <p:txBody>
            <a:bodyPr wrap="none" rtlCol="0">
              <a:spAutoFit/>
            </a:bodyPr>
            <a:lstStyle/>
            <a:p>
              <a:r>
                <a:rPr lang="en-GB" sz="1842" dirty="0">
                  <a:solidFill>
                    <a:srgbClr val="7CB3E1">
                      <a:lumMod val="50000"/>
                    </a:srgbClr>
                  </a:solidFill>
                </a:rPr>
                <a:t>Thought leadership</a:t>
              </a:r>
            </a:p>
          </p:txBody>
        </p:sp>
      </p:grpSp>
      <p:sp>
        <p:nvSpPr>
          <p:cNvPr id="3074" name="Rectangle 2"/>
          <p:cNvSpPr>
            <a:spLocks noGrp="1" noChangeArrowheads="1"/>
          </p:cNvSpPr>
          <p:nvPr>
            <p:ph type="ctrTitle"/>
          </p:nvPr>
        </p:nvSpPr>
        <p:spPr>
          <a:xfrm>
            <a:off x="428229" y="2133610"/>
            <a:ext cx="8858646"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2" y="2781301"/>
            <a:ext cx="8229618" cy="1007740"/>
          </a:xfrm>
        </p:spPr>
        <p:txBody>
          <a:bodyPr/>
          <a:lstStyle>
            <a:lvl1pPr marL="0" indent="0">
              <a:spcBef>
                <a:spcPts val="0"/>
              </a:spcBef>
              <a:buFontTx/>
              <a:buNone/>
              <a:defRPr sz="2167">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4EE1D280-5D39-461B-A653-234D72A922C7}" type="datetime4">
              <a:rPr lang="en-US" smtClean="0">
                <a:solidFill>
                  <a:prstClr val="white"/>
                </a:solidFill>
              </a:rPr>
              <a:t>June 29, 2018</a:t>
            </a:fld>
            <a:endParaRPr lang="en-GB">
              <a:solidFill>
                <a:prstClr val="white"/>
              </a:solidFill>
            </a:endParaRPr>
          </a:p>
        </p:txBody>
      </p:sp>
      <p:pic>
        <p:nvPicPr>
          <p:cNvPr id="27"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3387" y="260351"/>
            <a:ext cx="2080399"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393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30" y="2133610"/>
            <a:ext cx="8118044" cy="1295399"/>
          </a:xfrm>
        </p:spPr>
        <p:txBody>
          <a:bodyPr anchor="t"/>
          <a:lstStyle>
            <a:lvl1pPr>
              <a:defRPr sz="2925" b="1"/>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pic>
        <p:nvPicPr>
          <p:cNvPr id="31" name="Picture 2" descr="E:\Pants Work\Current Work\Actuaries 2011\Logos all\IFOA Logo\Lanscape - Standard\WMF logos\IFOA_logo_L_RGB.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userDrawn="1"/>
        </p:nvSpPr>
        <p:spPr>
          <a:xfrm rot="18900000">
            <a:off x="944160" y="6110740"/>
            <a:ext cx="1095813" cy="358497"/>
          </a:xfrm>
          <a:prstGeom prst="rect">
            <a:avLst/>
          </a:prstGeom>
          <a:noFill/>
        </p:spPr>
        <p:txBody>
          <a:bodyPr wrap="none" lIns="74295" tIns="37148" rIns="74295" bIns="37148" rtlCol="0">
            <a:spAutoFit/>
          </a:bodyPr>
          <a:lstStyle/>
          <a:p>
            <a:r>
              <a:rPr lang="en-GB" sz="1842" dirty="0">
                <a:solidFill>
                  <a:prstClr val="white">
                    <a:lumMod val="75000"/>
                  </a:prstClr>
                </a:solidFill>
              </a:rPr>
              <a:t>Progress</a:t>
            </a:r>
          </a:p>
        </p:txBody>
      </p:sp>
      <p:sp>
        <p:nvSpPr>
          <p:cNvPr id="33" name="TextBox 32"/>
          <p:cNvSpPr txBox="1"/>
          <p:nvPr userDrawn="1"/>
        </p:nvSpPr>
        <p:spPr>
          <a:xfrm rot="18900000">
            <a:off x="1340270" y="6060407"/>
            <a:ext cx="1345881" cy="358497"/>
          </a:xfrm>
          <a:prstGeom prst="rect">
            <a:avLst/>
          </a:prstGeom>
          <a:noFill/>
        </p:spPr>
        <p:txBody>
          <a:bodyPr wrap="none" lIns="74295" tIns="37148" rIns="74295" bIns="37148" rtlCol="0">
            <a:spAutoFit/>
          </a:bodyPr>
          <a:lstStyle/>
          <a:p>
            <a:r>
              <a:rPr lang="en-GB" sz="1842" dirty="0">
                <a:solidFill>
                  <a:prstClr val="white">
                    <a:lumMod val="75000"/>
                  </a:prstClr>
                </a:solidFill>
              </a:rPr>
              <a:t>Community</a:t>
            </a:r>
          </a:p>
        </p:txBody>
      </p:sp>
      <p:sp>
        <p:nvSpPr>
          <p:cNvPr id="34" name="TextBox 33"/>
          <p:cNvSpPr txBox="1"/>
          <p:nvPr userDrawn="1"/>
        </p:nvSpPr>
        <p:spPr>
          <a:xfrm rot="18900000">
            <a:off x="1733826" y="5682902"/>
            <a:ext cx="2201885" cy="358497"/>
          </a:xfrm>
          <a:prstGeom prst="rect">
            <a:avLst/>
          </a:prstGeom>
          <a:noFill/>
        </p:spPr>
        <p:txBody>
          <a:bodyPr wrap="none" lIns="74295" tIns="37148" rIns="74295" bIns="37148" rtlCol="0">
            <a:spAutoFit/>
          </a:bodyPr>
          <a:lstStyle/>
          <a:p>
            <a:r>
              <a:rPr lang="en-GB" sz="1842" dirty="0">
                <a:solidFill>
                  <a:prstClr val="white">
                    <a:lumMod val="75000"/>
                  </a:prstClr>
                </a:solidFill>
              </a:rPr>
              <a:t>Sessional Meetings</a:t>
            </a:r>
          </a:p>
        </p:txBody>
      </p:sp>
      <p:sp>
        <p:nvSpPr>
          <p:cNvPr id="35" name="TextBox 34"/>
          <p:cNvSpPr txBox="1"/>
          <p:nvPr userDrawn="1"/>
        </p:nvSpPr>
        <p:spPr>
          <a:xfrm rot="18900000">
            <a:off x="2474991" y="6060406"/>
            <a:ext cx="1201611" cy="358497"/>
          </a:xfrm>
          <a:prstGeom prst="rect">
            <a:avLst/>
          </a:prstGeom>
          <a:noFill/>
        </p:spPr>
        <p:txBody>
          <a:bodyPr wrap="none" lIns="74295" tIns="37148" rIns="74295" bIns="37148" rtlCol="0">
            <a:spAutoFit/>
          </a:bodyPr>
          <a:lstStyle/>
          <a:p>
            <a:r>
              <a:rPr lang="en-GB" sz="1842" dirty="0">
                <a:solidFill>
                  <a:prstClr val="white">
                    <a:lumMod val="75000"/>
                  </a:prstClr>
                </a:solidFill>
              </a:rPr>
              <a:t>Education</a:t>
            </a:r>
          </a:p>
        </p:txBody>
      </p:sp>
      <p:sp>
        <p:nvSpPr>
          <p:cNvPr id="36" name="TextBox 35"/>
          <p:cNvSpPr txBox="1"/>
          <p:nvPr userDrawn="1"/>
        </p:nvSpPr>
        <p:spPr>
          <a:xfrm rot="18900000">
            <a:off x="2886201" y="5833904"/>
            <a:ext cx="1788823" cy="358497"/>
          </a:xfrm>
          <a:prstGeom prst="rect">
            <a:avLst/>
          </a:prstGeom>
          <a:noFill/>
        </p:spPr>
        <p:txBody>
          <a:bodyPr wrap="none" lIns="74295" tIns="37148" rIns="74295" bIns="37148" rtlCol="0">
            <a:spAutoFit/>
          </a:bodyPr>
          <a:lstStyle/>
          <a:p>
            <a:r>
              <a:rPr lang="en-GB" sz="1842" dirty="0">
                <a:solidFill>
                  <a:prstClr val="white">
                    <a:lumMod val="75000"/>
                  </a:prstClr>
                </a:solidFill>
              </a:rPr>
              <a:t>Working parties</a:t>
            </a:r>
          </a:p>
        </p:txBody>
      </p:sp>
      <p:sp>
        <p:nvSpPr>
          <p:cNvPr id="37" name="TextBox 36"/>
          <p:cNvSpPr txBox="1"/>
          <p:nvPr userDrawn="1"/>
        </p:nvSpPr>
        <p:spPr>
          <a:xfrm rot="18900000">
            <a:off x="3486537" y="5984908"/>
            <a:ext cx="1464312" cy="358497"/>
          </a:xfrm>
          <a:prstGeom prst="rect">
            <a:avLst/>
          </a:prstGeom>
          <a:noFill/>
        </p:spPr>
        <p:txBody>
          <a:bodyPr wrap="none" lIns="74295" tIns="37148" rIns="74295" bIns="37148" rtlCol="0">
            <a:spAutoFit/>
          </a:bodyPr>
          <a:lstStyle/>
          <a:p>
            <a:r>
              <a:rPr lang="en-GB" sz="1842" dirty="0">
                <a:solidFill>
                  <a:prstClr val="white">
                    <a:lumMod val="75000"/>
                  </a:prstClr>
                </a:solidFill>
              </a:rPr>
              <a:t>Volunteering</a:t>
            </a:r>
          </a:p>
        </p:txBody>
      </p:sp>
      <p:sp>
        <p:nvSpPr>
          <p:cNvPr id="38" name="TextBox 37"/>
          <p:cNvSpPr txBox="1"/>
          <p:nvPr userDrawn="1"/>
        </p:nvSpPr>
        <p:spPr>
          <a:xfrm rot="18900000">
            <a:off x="4095853" y="6077186"/>
            <a:ext cx="1161536" cy="358497"/>
          </a:xfrm>
          <a:prstGeom prst="rect">
            <a:avLst/>
          </a:prstGeom>
          <a:noFill/>
        </p:spPr>
        <p:txBody>
          <a:bodyPr wrap="none" lIns="74295" tIns="37148" rIns="74295" bIns="37148" rtlCol="0">
            <a:spAutoFit/>
          </a:bodyPr>
          <a:lstStyle/>
          <a:p>
            <a:r>
              <a:rPr lang="en-GB" sz="1842" dirty="0">
                <a:solidFill>
                  <a:prstClr val="white">
                    <a:lumMod val="75000"/>
                  </a:prstClr>
                </a:solidFill>
              </a:rPr>
              <a:t>Research</a:t>
            </a:r>
          </a:p>
        </p:txBody>
      </p:sp>
      <p:sp>
        <p:nvSpPr>
          <p:cNvPr id="39" name="TextBox 38"/>
          <p:cNvSpPr txBox="1"/>
          <p:nvPr userDrawn="1"/>
        </p:nvSpPr>
        <p:spPr>
          <a:xfrm rot="18900000">
            <a:off x="4442528" y="5716458"/>
            <a:ext cx="2081660" cy="358497"/>
          </a:xfrm>
          <a:prstGeom prst="rect">
            <a:avLst/>
          </a:prstGeom>
          <a:noFill/>
        </p:spPr>
        <p:txBody>
          <a:bodyPr wrap="none" lIns="74295" tIns="37148" rIns="74295" bIns="37148" rtlCol="0">
            <a:spAutoFit/>
          </a:bodyPr>
          <a:lstStyle/>
          <a:p>
            <a:r>
              <a:rPr lang="en-GB" sz="1842" dirty="0">
                <a:solidFill>
                  <a:prstClr val="white">
                    <a:lumMod val="75000"/>
                  </a:prstClr>
                </a:solidFill>
              </a:rPr>
              <a:t>Shaping the future</a:t>
            </a:r>
          </a:p>
        </p:txBody>
      </p:sp>
      <p:sp>
        <p:nvSpPr>
          <p:cNvPr id="40" name="TextBox 39"/>
          <p:cNvSpPr txBox="1"/>
          <p:nvPr userDrawn="1"/>
        </p:nvSpPr>
        <p:spPr>
          <a:xfrm rot="18900000">
            <a:off x="5179346" y="5996294"/>
            <a:ext cx="1331455" cy="358497"/>
          </a:xfrm>
          <a:prstGeom prst="rect">
            <a:avLst/>
          </a:prstGeom>
          <a:noFill/>
        </p:spPr>
        <p:txBody>
          <a:bodyPr wrap="none" lIns="74295" tIns="37148" rIns="74295" bIns="37148" rtlCol="0">
            <a:spAutoFit/>
          </a:bodyPr>
          <a:lstStyle/>
          <a:p>
            <a:r>
              <a:rPr lang="en-GB" sz="1842" dirty="0">
                <a:solidFill>
                  <a:prstClr val="white">
                    <a:lumMod val="75000"/>
                  </a:prstClr>
                </a:solidFill>
              </a:rPr>
              <a:t>Networking</a:t>
            </a:r>
          </a:p>
        </p:txBody>
      </p:sp>
      <p:sp>
        <p:nvSpPr>
          <p:cNvPr id="41" name="TextBox 40"/>
          <p:cNvSpPr txBox="1"/>
          <p:nvPr userDrawn="1"/>
        </p:nvSpPr>
        <p:spPr>
          <a:xfrm rot="18900000">
            <a:off x="5545838" y="5602006"/>
            <a:ext cx="2306081" cy="358497"/>
          </a:xfrm>
          <a:prstGeom prst="rect">
            <a:avLst/>
          </a:prstGeom>
          <a:noFill/>
        </p:spPr>
        <p:txBody>
          <a:bodyPr wrap="none" lIns="74295" tIns="37148" rIns="74295" bIns="37148" rtlCol="0">
            <a:spAutoFit/>
          </a:bodyPr>
          <a:lstStyle/>
          <a:p>
            <a:r>
              <a:rPr lang="en-GB" sz="1842" dirty="0">
                <a:solidFill>
                  <a:prstClr val="white">
                    <a:lumMod val="75000"/>
                  </a:prstClr>
                </a:solidFill>
              </a:rPr>
              <a:t>Professional support</a:t>
            </a:r>
          </a:p>
        </p:txBody>
      </p:sp>
      <p:sp>
        <p:nvSpPr>
          <p:cNvPr id="42" name="TextBox 41"/>
          <p:cNvSpPr txBox="1"/>
          <p:nvPr userDrawn="1"/>
        </p:nvSpPr>
        <p:spPr>
          <a:xfrm rot="18900000">
            <a:off x="6107482" y="5677508"/>
            <a:ext cx="2121735" cy="358497"/>
          </a:xfrm>
          <a:prstGeom prst="rect">
            <a:avLst/>
          </a:prstGeom>
          <a:noFill/>
        </p:spPr>
        <p:txBody>
          <a:bodyPr wrap="none" lIns="74295" tIns="37148" rIns="74295" bIns="37148" rtlCol="0">
            <a:spAutoFit/>
          </a:bodyPr>
          <a:lstStyle/>
          <a:p>
            <a:r>
              <a:rPr lang="en-GB" sz="1842" dirty="0">
                <a:solidFill>
                  <a:prstClr val="white">
                    <a:lumMod val="75000"/>
                  </a:prstClr>
                </a:solidFill>
              </a:rPr>
              <a:t>Enterprise and risk</a:t>
            </a:r>
          </a:p>
        </p:txBody>
      </p:sp>
      <p:sp>
        <p:nvSpPr>
          <p:cNvPr id="43" name="TextBox 42"/>
          <p:cNvSpPr txBox="1"/>
          <p:nvPr userDrawn="1"/>
        </p:nvSpPr>
        <p:spPr>
          <a:xfrm rot="18900000">
            <a:off x="6711769" y="5803342"/>
            <a:ext cx="1820370" cy="358497"/>
          </a:xfrm>
          <a:prstGeom prst="rect">
            <a:avLst/>
          </a:prstGeom>
          <a:noFill/>
        </p:spPr>
        <p:txBody>
          <a:bodyPr wrap="none" lIns="74295" tIns="37148" rIns="74295" bIns="37148" rtlCol="0">
            <a:spAutoFit/>
          </a:bodyPr>
          <a:lstStyle/>
          <a:p>
            <a:r>
              <a:rPr lang="en-GB" sz="1842" dirty="0">
                <a:solidFill>
                  <a:prstClr val="white">
                    <a:lumMod val="75000"/>
                  </a:prstClr>
                </a:solidFill>
              </a:rPr>
              <a:t>Learned society</a:t>
            </a:r>
          </a:p>
        </p:txBody>
      </p:sp>
      <p:sp>
        <p:nvSpPr>
          <p:cNvPr id="44" name="TextBox 43"/>
          <p:cNvSpPr txBox="1"/>
          <p:nvPr userDrawn="1"/>
        </p:nvSpPr>
        <p:spPr>
          <a:xfrm rot="18900000">
            <a:off x="7339260" y="6029846"/>
            <a:ext cx="1373133" cy="358497"/>
          </a:xfrm>
          <a:prstGeom prst="rect">
            <a:avLst/>
          </a:prstGeom>
          <a:noFill/>
        </p:spPr>
        <p:txBody>
          <a:bodyPr wrap="none" lIns="74295" tIns="37148" rIns="74295" bIns="37148" rtlCol="0">
            <a:spAutoFit/>
          </a:bodyPr>
          <a:lstStyle/>
          <a:p>
            <a:r>
              <a:rPr lang="en-GB" sz="1842" dirty="0">
                <a:solidFill>
                  <a:prstClr val="white">
                    <a:lumMod val="75000"/>
                  </a:prstClr>
                </a:solidFill>
              </a:rPr>
              <a:t>Opportunity</a:t>
            </a:r>
          </a:p>
        </p:txBody>
      </p:sp>
      <p:sp>
        <p:nvSpPr>
          <p:cNvPr id="45" name="TextBox 44"/>
          <p:cNvSpPr txBox="1"/>
          <p:nvPr userDrawn="1"/>
        </p:nvSpPr>
        <p:spPr>
          <a:xfrm rot="18900000">
            <a:off x="7772896" y="5643952"/>
            <a:ext cx="2161810" cy="358497"/>
          </a:xfrm>
          <a:prstGeom prst="rect">
            <a:avLst/>
          </a:prstGeom>
          <a:noFill/>
        </p:spPr>
        <p:txBody>
          <a:bodyPr wrap="none" lIns="74295" tIns="37148" rIns="74295" bIns="37148" rtlCol="0">
            <a:spAutoFit/>
          </a:bodyPr>
          <a:lstStyle/>
          <a:p>
            <a:r>
              <a:rPr lang="en-GB" sz="1842" dirty="0">
                <a:solidFill>
                  <a:prstClr val="white">
                    <a:lumMod val="75000"/>
                  </a:prstClr>
                </a:solidFill>
              </a:rPr>
              <a:t>International profile</a:t>
            </a:r>
          </a:p>
        </p:txBody>
      </p:sp>
      <p:sp>
        <p:nvSpPr>
          <p:cNvPr id="46" name="TextBox 45"/>
          <p:cNvSpPr txBox="1"/>
          <p:nvPr userDrawn="1"/>
        </p:nvSpPr>
        <p:spPr>
          <a:xfrm rot="18900000">
            <a:off x="8505174" y="6088568"/>
            <a:ext cx="1044517" cy="358497"/>
          </a:xfrm>
          <a:prstGeom prst="rect">
            <a:avLst/>
          </a:prstGeom>
          <a:noFill/>
        </p:spPr>
        <p:txBody>
          <a:bodyPr wrap="none" lIns="74295" tIns="37148" rIns="74295" bIns="37148" rtlCol="0">
            <a:spAutoFit/>
          </a:bodyPr>
          <a:lstStyle/>
          <a:p>
            <a:r>
              <a:rPr lang="en-GB" sz="1842" dirty="0">
                <a:solidFill>
                  <a:prstClr val="white">
                    <a:lumMod val="75000"/>
                  </a:prstClr>
                </a:solidFill>
              </a:rPr>
              <a:t>Journals</a:t>
            </a:r>
          </a:p>
        </p:txBody>
      </p:sp>
      <p:sp>
        <p:nvSpPr>
          <p:cNvPr id="47" name="TextBox 46"/>
          <p:cNvSpPr txBox="1"/>
          <p:nvPr userDrawn="1"/>
        </p:nvSpPr>
        <p:spPr>
          <a:xfrm rot="18900000">
            <a:off x="8961890" y="6038235"/>
            <a:ext cx="1292983" cy="358497"/>
          </a:xfrm>
          <a:prstGeom prst="rect">
            <a:avLst/>
          </a:prstGeom>
          <a:noFill/>
        </p:spPr>
        <p:txBody>
          <a:bodyPr wrap="none" lIns="74295" tIns="37148" rIns="74295" bIns="37148" rtlCol="0">
            <a:spAutoFit/>
          </a:bodyPr>
          <a:lstStyle/>
          <a:p>
            <a:r>
              <a:rPr lang="en-GB" sz="1842" dirty="0">
                <a:solidFill>
                  <a:prstClr val="white">
                    <a:lumMod val="75000"/>
                  </a:prstClr>
                </a:solidFill>
              </a:rPr>
              <a:t>Supporting</a:t>
            </a:r>
          </a:p>
        </p:txBody>
      </p:sp>
      <p:sp>
        <p:nvSpPr>
          <p:cNvPr id="48" name="TextBox 47"/>
          <p:cNvSpPr txBox="1"/>
          <p:nvPr userDrawn="1"/>
        </p:nvSpPr>
        <p:spPr>
          <a:xfrm rot="18900000">
            <a:off x="-300775" y="5582235"/>
            <a:ext cx="1135888" cy="358497"/>
          </a:xfrm>
          <a:prstGeom prst="rect">
            <a:avLst/>
          </a:prstGeom>
          <a:noFill/>
        </p:spPr>
        <p:txBody>
          <a:bodyPr wrap="none" lIns="74295" tIns="37148" rIns="74295" bIns="37148" rtlCol="0">
            <a:spAutoFit/>
          </a:bodyPr>
          <a:lstStyle/>
          <a:p>
            <a:r>
              <a:rPr lang="en-GB" sz="1842" dirty="0">
                <a:solidFill>
                  <a:prstClr val="white">
                    <a:lumMod val="75000"/>
                  </a:prstClr>
                </a:solidFill>
              </a:rPr>
              <a:t>Expertise</a:t>
            </a:r>
          </a:p>
        </p:txBody>
      </p:sp>
      <p:sp>
        <p:nvSpPr>
          <p:cNvPr id="49" name="TextBox 48"/>
          <p:cNvSpPr txBox="1"/>
          <p:nvPr userDrawn="1"/>
        </p:nvSpPr>
        <p:spPr>
          <a:xfrm rot="18900000">
            <a:off x="-183552" y="5909406"/>
            <a:ext cx="1464503" cy="358497"/>
          </a:xfrm>
          <a:prstGeom prst="rect">
            <a:avLst/>
          </a:prstGeom>
          <a:noFill/>
        </p:spPr>
        <p:txBody>
          <a:bodyPr wrap="none" lIns="74295" tIns="37148" rIns="74295" bIns="37148" rtlCol="0">
            <a:spAutoFit/>
          </a:bodyPr>
          <a:lstStyle/>
          <a:p>
            <a:r>
              <a:rPr lang="en-GB" sz="1842" dirty="0">
                <a:solidFill>
                  <a:prstClr val="white">
                    <a:lumMod val="75000"/>
                  </a:prstClr>
                </a:solidFill>
              </a:rPr>
              <a:t>Sponsorship</a:t>
            </a:r>
          </a:p>
        </p:txBody>
      </p:sp>
      <p:sp>
        <p:nvSpPr>
          <p:cNvPr id="50" name="TextBox 49"/>
          <p:cNvSpPr txBox="1"/>
          <p:nvPr userDrawn="1"/>
        </p:nvSpPr>
        <p:spPr>
          <a:xfrm rot="18900000">
            <a:off x="207928" y="5691291"/>
            <a:ext cx="2174634" cy="358497"/>
          </a:xfrm>
          <a:prstGeom prst="rect">
            <a:avLst/>
          </a:prstGeom>
          <a:noFill/>
        </p:spPr>
        <p:txBody>
          <a:bodyPr wrap="none" lIns="74295" tIns="37148" rIns="74295" bIns="37148" rtlCol="0">
            <a:spAutoFit/>
          </a:bodyPr>
          <a:lstStyle/>
          <a:p>
            <a:r>
              <a:rPr lang="en-GB" sz="1842" dirty="0">
                <a:solidFill>
                  <a:prstClr val="white">
                    <a:lumMod val="75000"/>
                  </a:prstClr>
                </a:solidFill>
              </a:rPr>
              <a:t>Thought leadership</a:t>
            </a:r>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tx1"/>
                </a:solidFill>
              </a:defRPr>
            </a:lvl1pPr>
          </a:lstStyle>
          <a:p>
            <a:fld id="{AC5F81F4-0255-4B6D-8322-A85198CF1A5A}" type="datetime4">
              <a:rPr lang="en-US" smtClean="0">
                <a:solidFill>
                  <a:srgbClr val="3F4548"/>
                </a:solidFill>
              </a:rPr>
              <a:t>June 29, 2018</a:t>
            </a:fld>
            <a:endParaRPr lang="en-GB" dirty="0">
              <a:solidFill>
                <a:srgbClr val="3F4548"/>
              </a:solidFill>
            </a:endParaRPr>
          </a:p>
        </p:txBody>
      </p:sp>
    </p:spTree>
    <p:extLst>
      <p:ext uri="{BB962C8B-B14F-4D97-AF65-F5344CB8AC3E}">
        <p14:creationId xmlns:p14="http://schemas.microsoft.com/office/powerpoint/2010/main" val="513456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10"/>
            <a:ext cx="8982471"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46548F9C-F9C8-4AE2-B9F2-8A2F8707F67E}" type="datetime4">
              <a:rPr lang="en-US" smtClean="0">
                <a:solidFill>
                  <a:prstClr val="white"/>
                </a:solidFill>
              </a:rPr>
              <a:t>June 29, 2018</a:t>
            </a:fld>
            <a:endParaRPr lang="en-GB" dirty="0">
              <a:solidFill>
                <a:prstClr val="white"/>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217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113458"/>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663784" y="5546036"/>
            <a:ext cx="11214196" cy="959392"/>
            <a:chOff x="-663784" y="5546036"/>
            <a:chExt cx="11214196" cy="959392"/>
          </a:xfrm>
        </p:grpSpPr>
        <p:sp>
          <p:nvSpPr>
            <p:cNvPr id="7" name="TextBox 6"/>
            <p:cNvSpPr txBox="1"/>
            <p:nvPr userDrawn="1"/>
          </p:nvSpPr>
          <p:spPr>
            <a:xfrm rot="-2700000">
              <a:off x="521642" y="6074541"/>
              <a:ext cx="1314784" cy="430887"/>
            </a:xfrm>
            <a:prstGeom prst="rect">
              <a:avLst/>
            </a:prstGeom>
            <a:noFill/>
          </p:spPr>
          <p:txBody>
            <a:bodyPr wrap="none" rtlCol="0">
              <a:spAutoFit/>
            </a:bodyPr>
            <a:lstStyle/>
            <a:p>
              <a:r>
                <a:rPr lang="en-GB" sz="2200" dirty="0">
                  <a:solidFill>
                    <a:schemeClr val="accent3">
                      <a:lumMod val="50000"/>
                    </a:schemeClr>
                  </a:solidFill>
                </a:rPr>
                <a:t>Progress</a:t>
              </a:r>
            </a:p>
          </p:txBody>
        </p:sp>
        <p:sp>
          <p:nvSpPr>
            <p:cNvPr id="8" name="TextBox 7"/>
            <p:cNvSpPr txBox="1"/>
            <p:nvPr userDrawn="1"/>
          </p:nvSpPr>
          <p:spPr>
            <a:xfrm rot="-2700000">
              <a:off x="989622" y="6024208"/>
              <a:ext cx="1612942" cy="430887"/>
            </a:xfrm>
            <a:prstGeom prst="rect">
              <a:avLst/>
            </a:prstGeom>
            <a:noFill/>
          </p:spPr>
          <p:txBody>
            <a:bodyPr wrap="none" rtlCol="0">
              <a:spAutoFit/>
            </a:bodyPr>
            <a:lstStyle/>
            <a:p>
              <a:r>
                <a:rPr lang="en-GB" sz="2200" dirty="0">
                  <a:solidFill>
                    <a:schemeClr val="accent3">
                      <a:lumMod val="50000"/>
                    </a:schemeClr>
                  </a:solidFill>
                </a:rPr>
                <a:t>Community</a:t>
              </a:r>
            </a:p>
          </p:txBody>
        </p:sp>
        <p:sp>
          <p:nvSpPr>
            <p:cNvPr id="9" name="TextBox 8"/>
            <p:cNvSpPr txBox="1"/>
            <p:nvPr userDrawn="1"/>
          </p:nvSpPr>
          <p:spPr>
            <a:xfrm rot="-2700000">
              <a:off x="1416660" y="5646703"/>
              <a:ext cx="2632452" cy="430887"/>
            </a:xfrm>
            <a:prstGeom prst="rect">
              <a:avLst/>
            </a:prstGeom>
            <a:noFill/>
          </p:spPr>
          <p:txBody>
            <a:bodyPr wrap="none" rtlCol="0">
              <a:spAutoFit/>
            </a:bodyPr>
            <a:lstStyle/>
            <a:p>
              <a:r>
                <a:rPr lang="en-GB" sz="2200" dirty="0">
                  <a:solidFill>
                    <a:schemeClr val="accent3">
                      <a:lumMod val="50000"/>
                    </a:schemeClr>
                  </a:solidFill>
                </a:rPr>
                <a:t>Sessional Meetings</a:t>
              </a:r>
            </a:p>
          </p:txBody>
        </p:sp>
        <p:sp>
          <p:nvSpPr>
            <p:cNvPr id="11" name="TextBox 10"/>
            <p:cNvSpPr txBox="1"/>
            <p:nvPr userDrawn="1"/>
          </p:nvSpPr>
          <p:spPr>
            <a:xfrm rot="-2700000">
              <a:off x="2155809" y="6024206"/>
              <a:ext cx="1439818" cy="430887"/>
            </a:xfrm>
            <a:prstGeom prst="rect">
              <a:avLst/>
            </a:prstGeom>
            <a:noFill/>
          </p:spPr>
          <p:txBody>
            <a:bodyPr wrap="none" rtlCol="0">
              <a:spAutoFit/>
            </a:bodyPr>
            <a:lstStyle/>
            <a:p>
              <a:r>
                <a:rPr lang="en-GB" sz="2200" dirty="0">
                  <a:solidFill>
                    <a:schemeClr val="accent3">
                      <a:lumMod val="50000"/>
                    </a:schemeClr>
                  </a:solidFill>
                </a:rPr>
                <a:t>Education</a:t>
              </a:r>
            </a:p>
          </p:txBody>
        </p:sp>
        <p:sp>
          <p:nvSpPr>
            <p:cNvPr id="12" name="TextBox 11"/>
            <p:cNvSpPr txBox="1"/>
            <p:nvPr userDrawn="1"/>
          </p:nvSpPr>
          <p:spPr>
            <a:xfrm rot="-2700000">
              <a:off x="2587673" y="5797705"/>
              <a:ext cx="2141677" cy="430887"/>
            </a:xfrm>
            <a:prstGeom prst="rect">
              <a:avLst/>
            </a:prstGeom>
            <a:noFill/>
          </p:spPr>
          <p:txBody>
            <a:bodyPr wrap="none" rtlCol="0">
              <a:spAutoFit/>
            </a:bodyPr>
            <a:lstStyle/>
            <a:p>
              <a:pPr algn="l"/>
              <a:r>
                <a:rPr lang="en-GB" sz="2200" dirty="0">
                  <a:solidFill>
                    <a:schemeClr val="accent3">
                      <a:lumMod val="50000"/>
                    </a:schemeClr>
                  </a:solidFill>
                </a:rPr>
                <a:t>Working parties</a:t>
              </a:r>
            </a:p>
          </p:txBody>
        </p:sp>
        <p:sp>
          <p:nvSpPr>
            <p:cNvPr id="13" name="TextBox 12"/>
            <p:cNvSpPr txBox="1"/>
            <p:nvPr userDrawn="1"/>
          </p:nvSpPr>
          <p:spPr>
            <a:xfrm rot="-2700000">
              <a:off x="3238954" y="5948709"/>
              <a:ext cx="1754455" cy="430887"/>
            </a:xfrm>
            <a:prstGeom prst="rect">
              <a:avLst/>
            </a:prstGeom>
            <a:noFill/>
          </p:spPr>
          <p:txBody>
            <a:bodyPr wrap="none" rtlCol="0">
              <a:spAutoFit/>
            </a:bodyPr>
            <a:lstStyle/>
            <a:p>
              <a:r>
                <a:rPr lang="en-GB" sz="2200" dirty="0">
                  <a:solidFill>
                    <a:schemeClr val="accent3">
                      <a:lumMod val="50000"/>
                    </a:schemeClr>
                  </a:solidFill>
                </a:rPr>
                <a:t>Volunteering</a:t>
              </a:r>
            </a:p>
          </p:txBody>
        </p:sp>
        <p:sp>
          <p:nvSpPr>
            <p:cNvPr id="14" name="TextBox 13"/>
            <p:cNvSpPr txBox="1"/>
            <p:nvPr userDrawn="1"/>
          </p:nvSpPr>
          <p:spPr>
            <a:xfrm rot="-2700000">
              <a:off x="3898857" y="6040986"/>
              <a:ext cx="1393330" cy="430887"/>
            </a:xfrm>
            <a:prstGeom prst="rect">
              <a:avLst/>
            </a:prstGeom>
            <a:noFill/>
          </p:spPr>
          <p:txBody>
            <a:bodyPr wrap="none" rtlCol="0">
              <a:spAutoFit/>
            </a:bodyPr>
            <a:lstStyle/>
            <a:p>
              <a:r>
                <a:rPr lang="en-GB" sz="2200" dirty="0">
                  <a:solidFill>
                    <a:schemeClr val="accent3">
                      <a:lumMod val="50000"/>
                    </a:schemeClr>
                  </a:solidFill>
                </a:rPr>
                <a:t>Research</a:t>
              </a:r>
            </a:p>
          </p:txBody>
        </p:sp>
        <p:sp>
          <p:nvSpPr>
            <p:cNvPr id="15" name="TextBox 14"/>
            <p:cNvSpPr txBox="1"/>
            <p:nvPr userDrawn="1"/>
          </p:nvSpPr>
          <p:spPr>
            <a:xfrm rot="-2700000">
              <a:off x="4293259" y="5680258"/>
              <a:ext cx="2492990" cy="430887"/>
            </a:xfrm>
            <a:prstGeom prst="rect">
              <a:avLst/>
            </a:prstGeom>
            <a:noFill/>
          </p:spPr>
          <p:txBody>
            <a:bodyPr wrap="none" rtlCol="0">
              <a:spAutoFit/>
            </a:bodyPr>
            <a:lstStyle/>
            <a:p>
              <a:r>
                <a:rPr lang="en-GB" sz="2200" dirty="0">
                  <a:solidFill>
                    <a:schemeClr val="accent3">
                      <a:lumMod val="50000"/>
                    </a:schemeClr>
                  </a:solidFill>
                </a:rPr>
                <a:t>Shaping</a:t>
              </a:r>
              <a:r>
                <a:rPr lang="en-GB" sz="2200" baseline="0" dirty="0">
                  <a:solidFill>
                    <a:schemeClr val="accent3">
                      <a:lumMod val="50000"/>
                    </a:schemeClr>
                  </a:solidFill>
                </a:rPr>
                <a:t> the future</a:t>
              </a:r>
              <a:endParaRPr lang="en-GB" sz="2200" dirty="0">
                <a:solidFill>
                  <a:schemeClr val="accent3">
                    <a:lumMod val="50000"/>
                  </a:schemeClr>
                </a:solidFill>
              </a:endParaRPr>
            </a:p>
          </p:txBody>
        </p:sp>
        <p:sp>
          <p:nvSpPr>
            <p:cNvPr id="16" name="TextBox 15"/>
            <p:cNvSpPr txBox="1"/>
            <p:nvPr userDrawn="1"/>
          </p:nvSpPr>
          <p:spPr>
            <a:xfrm rot="-2700000">
              <a:off x="5027083" y="5960094"/>
              <a:ext cx="1596912" cy="430887"/>
            </a:xfrm>
            <a:prstGeom prst="rect">
              <a:avLst/>
            </a:prstGeom>
            <a:noFill/>
          </p:spPr>
          <p:txBody>
            <a:bodyPr wrap="none" rtlCol="0">
              <a:spAutoFit/>
            </a:bodyPr>
            <a:lstStyle/>
            <a:p>
              <a:r>
                <a:rPr lang="en-GB" sz="2200" dirty="0">
                  <a:solidFill>
                    <a:schemeClr val="accent3">
                      <a:lumMod val="50000"/>
                    </a:schemeClr>
                  </a:solidFill>
                </a:rPr>
                <a:t>Networking</a:t>
              </a:r>
            </a:p>
          </p:txBody>
        </p:sp>
        <p:sp>
          <p:nvSpPr>
            <p:cNvPr id="17" name="TextBox 16"/>
            <p:cNvSpPr txBox="1"/>
            <p:nvPr userDrawn="1"/>
          </p:nvSpPr>
          <p:spPr>
            <a:xfrm rot="-2700000">
              <a:off x="5390230" y="5565807"/>
              <a:ext cx="2759089" cy="430887"/>
            </a:xfrm>
            <a:prstGeom prst="rect">
              <a:avLst/>
            </a:prstGeom>
            <a:noFill/>
          </p:spPr>
          <p:txBody>
            <a:bodyPr wrap="none" rtlCol="0">
              <a:spAutoFit/>
            </a:bodyPr>
            <a:lstStyle/>
            <a:p>
              <a:r>
                <a:rPr lang="en-GB" sz="2200" dirty="0">
                  <a:solidFill>
                    <a:schemeClr val="accent3">
                      <a:lumMod val="50000"/>
                    </a:schemeClr>
                  </a:solidFill>
                </a:rPr>
                <a:t>Professional</a:t>
              </a:r>
              <a:r>
                <a:rPr lang="en-GB" sz="2200" baseline="0" dirty="0">
                  <a:solidFill>
                    <a:schemeClr val="accent3">
                      <a:lumMod val="50000"/>
                    </a:schemeClr>
                  </a:solidFill>
                </a:rPr>
                <a:t> support</a:t>
              </a:r>
              <a:endParaRPr lang="en-GB" sz="2200" dirty="0">
                <a:solidFill>
                  <a:schemeClr val="accent3">
                    <a:lumMod val="50000"/>
                  </a:schemeClr>
                </a:solidFill>
              </a:endParaRPr>
            </a:p>
          </p:txBody>
        </p:sp>
        <p:sp>
          <p:nvSpPr>
            <p:cNvPr id="18" name="TextBox 17"/>
            <p:cNvSpPr txBox="1"/>
            <p:nvPr userDrawn="1"/>
          </p:nvSpPr>
          <p:spPr>
            <a:xfrm rot="-2700000">
              <a:off x="6017374" y="5641309"/>
              <a:ext cx="2539478" cy="430887"/>
            </a:xfrm>
            <a:prstGeom prst="rect">
              <a:avLst/>
            </a:prstGeom>
            <a:noFill/>
          </p:spPr>
          <p:txBody>
            <a:bodyPr wrap="none" rtlCol="0">
              <a:spAutoFit/>
            </a:bodyPr>
            <a:lstStyle/>
            <a:p>
              <a:r>
                <a:rPr lang="en-GB" sz="2200" dirty="0">
                  <a:solidFill>
                    <a:schemeClr val="accent3">
                      <a:lumMod val="50000"/>
                    </a:schemeClr>
                  </a:solidFill>
                </a:rPr>
                <a:t>Enterprise and risk</a:t>
              </a:r>
            </a:p>
          </p:txBody>
        </p:sp>
        <p:sp>
          <p:nvSpPr>
            <p:cNvPr id="19" name="TextBox 18"/>
            <p:cNvSpPr txBox="1"/>
            <p:nvPr userDrawn="1"/>
          </p:nvSpPr>
          <p:spPr>
            <a:xfrm rot="-2700000">
              <a:off x="6634158" y="5767143"/>
              <a:ext cx="2178802" cy="430887"/>
            </a:xfrm>
            <a:prstGeom prst="rect">
              <a:avLst/>
            </a:prstGeom>
            <a:noFill/>
          </p:spPr>
          <p:txBody>
            <a:bodyPr wrap="none" rtlCol="0">
              <a:spAutoFit/>
            </a:bodyPr>
            <a:lstStyle/>
            <a:p>
              <a:r>
                <a:rPr lang="en-GB" sz="2200" dirty="0">
                  <a:solidFill>
                    <a:schemeClr val="accent3">
                      <a:lumMod val="50000"/>
                    </a:schemeClr>
                  </a:solidFill>
                </a:rPr>
                <a:t>Learned</a:t>
              </a:r>
              <a:r>
                <a:rPr lang="en-GB" sz="2200" baseline="0" dirty="0">
                  <a:solidFill>
                    <a:schemeClr val="accent3">
                      <a:lumMod val="50000"/>
                    </a:schemeClr>
                  </a:solidFill>
                </a:rPr>
                <a:t> society</a:t>
              </a:r>
              <a:endParaRPr lang="en-GB" sz="2200" dirty="0">
                <a:solidFill>
                  <a:schemeClr val="accent3">
                    <a:lumMod val="50000"/>
                  </a:schemeClr>
                </a:solidFill>
              </a:endParaRPr>
            </a:p>
          </p:txBody>
        </p:sp>
        <p:sp>
          <p:nvSpPr>
            <p:cNvPr id="20" name="TextBox 19"/>
            <p:cNvSpPr txBox="1"/>
            <p:nvPr userDrawn="1"/>
          </p:nvSpPr>
          <p:spPr>
            <a:xfrm rot="-2700000">
              <a:off x="7230849" y="5993647"/>
              <a:ext cx="1645002" cy="430887"/>
            </a:xfrm>
            <a:prstGeom prst="rect">
              <a:avLst/>
            </a:prstGeom>
            <a:noFill/>
          </p:spPr>
          <p:txBody>
            <a:bodyPr wrap="none" rtlCol="0">
              <a:spAutoFit/>
            </a:bodyPr>
            <a:lstStyle/>
            <a:p>
              <a:r>
                <a:rPr lang="en-GB" sz="2200" dirty="0">
                  <a:solidFill>
                    <a:schemeClr val="accent3">
                      <a:lumMod val="50000"/>
                    </a:schemeClr>
                  </a:solidFill>
                </a:rPr>
                <a:t>Opportunity</a:t>
              </a:r>
            </a:p>
          </p:txBody>
        </p:sp>
        <p:sp>
          <p:nvSpPr>
            <p:cNvPr id="21" name="TextBox 20"/>
            <p:cNvSpPr txBox="1"/>
            <p:nvPr userDrawn="1"/>
          </p:nvSpPr>
          <p:spPr>
            <a:xfrm rot="-2700000">
              <a:off x="7745744" y="5607753"/>
              <a:ext cx="2587568" cy="430887"/>
            </a:xfrm>
            <a:prstGeom prst="rect">
              <a:avLst/>
            </a:prstGeom>
            <a:noFill/>
          </p:spPr>
          <p:txBody>
            <a:bodyPr wrap="none" rtlCol="0">
              <a:spAutoFit/>
            </a:bodyPr>
            <a:lstStyle/>
            <a:p>
              <a:r>
                <a:rPr lang="en-GB" sz="2200" dirty="0">
                  <a:solidFill>
                    <a:schemeClr val="accent3">
                      <a:lumMod val="50000"/>
                    </a:schemeClr>
                  </a:solidFill>
                </a:rPr>
                <a:t>International profile</a:t>
              </a:r>
            </a:p>
          </p:txBody>
        </p:sp>
        <p:sp>
          <p:nvSpPr>
            <p:cNvPr id="22" name="TextBox 21"/>
            <p:cNvSpPr txBox="1"/>
            <p:nvPr userDrawn="1"/>
          </p:nvSpPr>
          <p:spPr>
            <a:xfrm rot="-2700000">
              <a:off x="8515225" y="6052369"/>
              <a:ext cx="1252266" cy="430887"/>
            </a:xfrm>
            <a:prstGeom prst="rect">
              <a:avLst/>
            </a:prstGeom>
            <a:noFill/>
          </p:spPr>
          <p:txBody>
            <a:bodyPr wrap="none" rtlCol="0">
              <a:spAutoFit/>
            </a:bodyPr>
            <a:lstStyle/>
            <a:p>
              <a:r>
                <a:rPr lang="en-GB" sz="2200" dirty="0">
                  <a:solidFill>
                    <a:schemeClr val="accent3">
                      <a:lumMod val="50000"/>
                    </a:schemeClr>
                  </a:solidFill>
                </a:rPr>
                <a:t>Journals</a:t>
              </a:r>
            </a:p>
          </p:txBody>
        </p:sp>
        <p:sp>
          <p:nvSpPr>
            <p:cNvPr id="23" name="TextBox 22"/>
            <p:cNvSpPr txBox="1"/>
            <p:nvPr userDrawn="1"/>
          </p:nvSpPr>
          <p:spPr>
            <a:xfrm rot="-2700000">
              <a:off x="8999988" y="6002036"/>
              <a:ext cx="1550424" cy="430887"/>
            </a:xfrm>
            <a:prstGeom prst="rect">
              <a:avLst/>
            </a:prstGeom>
            <a:noFill/>
          </p:spPr>
          <p:txBody>
            <a:bodyPr wrap="none" rtlCol="0">
              <a:spAutoFit/>
            </a:bodyPr>
            <a:lstStyle/>
            <a:p>
              <a:r>
                <a:rPr lang="en-GB" sz="2200" dirty="0">
                  <a:solidFill>
                    <a:schemeClr val="accent3">
                      <a:lumMod val="50000"/>
                    </a:schemeClr>
                  </a:solidFill>
                </a:rPr>
                <a:t>Supporting</a:t>
              </a:r>
            </a:p>
          </p:txBody>
        </p:sp>
        <p:sp>
          <p:nvSpPr>
            <p:cNvPr id="24" name="TextBox 23"/>
            <p:cNvSpPr txBox="1"/>
            <p:nvPr userDrawn="1"/>
          </p:nvSpPr>
          <p:spPr>
            <a:xfrm rot="-2700000">
              <a:off x="-663784" y="5546036"/>
              <a:ext cx="1361270" cy="430887"/>
            </a:xfrm>
            <a:prstGeom prst="rect">
              <a:avLst/>
            </a:prstGeom>
            <a:noFill/>
          </p:spPr>
          <p:txBody>
            <a:bodyPr wrap="none" rtlCol="0">
              <a:spAutoFit/>
            </a:bodyPr>
            <a:lstStyle/>
            <a:p>
              <a:r>
                <a:rPr lang="en-GB" sz="2200" dirty="0">
                  <a:solidFill>
                    <a:schemeClr val="accent3">
                      <a:lumMod val="50000"/>
                    </a:schemeClr>
                  </a:solidFill>
                </a:rPr>
                <a:t>Expertise</a:t>
              </a:r>
            </a:p>
          </p:txBody>
        </p:sp>
        <p:sp>
          <p:nvSpPr>
            <p:cNvPr id="25" name="TextBox 24"/>
            <p:cNvSpPr txBox="1"/>
            <p:nvPr userDrawn="1"/>
          </p:nvSpPr>
          <p:spPr>
            <a:xfrm rot="-2700000">
              <a:off x="-612202" y="5873207"/>
              <a:ext cx="1754006" cy="430887"/>
            </a:xfrm>
            <a:prstGeom prst="rect">
              <a:avLst/>
            </a:prstGeom>
            <a:noFill/>
          </p:spPr>
          <p:txBody>
            <a:bodyPr wrap="none" rtlCol="0">
              <a:spAutoFit/>
            </a:bodyPr>
            <a:lstStyle/>
            <a:p>
              <a:r>
                <a:rPr lang="en-GB" sz="2200" dirty="0">
                  <a:solidFill>
                    <a:schemeClr val="accent3">
                      <a:lumMod val="50000"/>
                    </a:schemeClr>
                  </a:solidFill>
                </a:rPr>
                <a:t>Sponsorship</a:t>
              </a:r>
            </a:p>
          </p:txBody>
        </p:sp>
        <p:sp>
          <p:nvSpPr>
            <p:cNvPr id="26" name="TextBox 25"/>
            <p:cNvSpPr txBox="1"/>
            <p:nvPr userDrawn="1"/>
          </p:nvSpPr>
          <p:spPr>
            <a:xfrm rot="-2700000">
              <a:off x="-251213" y="5655092"/>
              <a:ext cx="2603598" cy="430887"/>
            </a:xfrm>
            <a:prstGeom prst="rect">
              <a:avLst/>
            </a:prstGeom>
            <a:noFill/>
          </p:spPr>
          <p:txBody>
            <a:bodyPr wrap="none" rtlCol="0">
              <a:spAutoFit/>
            </a:bodyPr>
            <a:lstStyle/>
            <a:p>
              <a:r>
                <a:rPr lang="en-GB" sz="2200" dirty="0">
                  <a:solidFill>
                    <a:schemeClr val="accent3">
                      <a:lumMod val="50000"/>
                    </a:schemeClr>
                  </a:solidFill>
                </a:rPr>
                <a:t>Thought leadership</a:t>
              </a:r>
            </a:p>
          </p:txBody>
        </p:sp>
      </p:grpSp>
      <p:sp>
        <p:nvSpPr>
          <p:cNvPr id="3074" name="Rectangle 2"/>
          <p:cNvSpPr>
            <a:spLocks noGrp="1" noChangeArrowheads="1"/>
          </p:cNvSpPr>
          <p:nvPr>
            <p:ph type="ctrTitle"/>
          </p:nvPr>
        </p:nvSpPr>
        <p:spPr>
          <a:xfrm>
            <a:off x="428229" y="2133601"/>
            <a:ext cx="7723584" cy="1295399"/>
          </a:xfrm>
        </p:spPr>
        <p:txBody>
          <a:bodyPr anchor="t"/>
          <a:lstStyle>
            <a:lvl1pPr>
              <a:defRPr sz="3600"/>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29" y="2781300"/>
            <a:ext cx="663151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29" y="6410325"/>
            <a:ext cx="2378471" cy="331788"/>
          </a:xfrm>
        </p:spPr>
        <p:txBody>
          <a:bodyPr/>
          <a:lstStyle>
            <a:lvl1pPr>
              <a:defRPr>
                <a:solidFill>
                  <a:schemeClr val="bg1"/>
                </a:solidFill>
              </a:defRPr>
            </a:lvl1pPr>
          </a:lstStyle>
          <a:p>
            <a:fld id="{8253435E-C275-44F6-A6C8-DCFC39CBDC4B}" type="datetime4">
              <a:rPr lang="en-US" smtClean="0"/>
              <a:t>June 29, 2018</a:t>
            </a:fld>
            <a:endParaRPr lang="en-GB"/>
          </a:p>
        </p:txBody>
      </p:sp>
      <p:pic>
        <p:nvPicPr>
          <p:cNvPr id="10"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8249"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919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30" y="2133610"/>
            <a:ext cx="6877446"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tx1"/>
                </a:solidFill>
              </a:defRPr>
            </a:lvl1pPr>
          </a:lstStyle>
          <a:p>
            <a:fld id="{64741045-C7DC-4B78-B77E-9F86B2BB116F}" type="datetime4">
              <a:rPr lang="en-US" smtClean="0">
                <a:solidFill>
                  <a:srgbClr val="3F4548"/>
                </a:solidFill>
              </a:rPr>
              <a:t>June 29, 2018</a:t>
            </a:fld>
            <a:endParaRPr lang="en-GB" dirty="0">
              <a:solidFill>
                <a:srgbClr val="3F4548"/>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571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10"/>
            <a:ext cx="7063184"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B7B474B5-7C9B-48E4-B9B9-FE8AC7B643F5}" type="datetime4">
              <a:rPr lang="en-US" smtClean="0">
                <a:solidFill>
                  <a:prstClr val="white"/>
                </a:solidFill>
              </a:rPr>
              <a:t>June 29, 2018</a:t>
            </a:fld>
            <a:endParaRPr lang="en-GB" dirty="0">
              <a:solidFill>
                <a:prstClr val="white"/>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340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10"/>
            <a:ext cx="7723585"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4" y="6410333"/>
            <a:ext cx="1500435" cy="300075"/>
          </a:xfrm>
          <a:gradFill>
            <a:gsLst>
              <a:gs pos="0">
                <a:schemeClr val="bg2">
                  <a:alpha val="53000"/>
                </a:schemeClr>
              </a:gs>
              <a:gs pos="100000">
                <a:schemeClr val="bg1">
                  <a:alpha val="54000"/>
                </a:schemeClr>
              </a:gs>
            </a:gsLst>
            <a:lin ang="5400000" scaled="0"/>
          </a:gradFill>
          <a:effectLst>
            <a:softEdge rad="31750"/>
          </a:effectLst>
        </p:spPr>
        <p:txBody>
          <a:bodyPr/>
          <a:lstStyle>
            <a:lvl1pPr>
              <a:defRPr>
                <a:solidFill>
                  <a:schemeClr val="tx1"/>
                </a:solidFill>
              </a:defRPr>
            </a:lvl1pPr>
          </a:lstStyle>
          <a:p>
            <a:fld id="{70F4BA4D-C51D-43B5-AEB5-7BDEC6FB8C93}" type="datetime4">
              <a:rPr lang="en-US" smtClean="0">
                <a:solidFill>
                  <a:srgbClr val="3F4548"/>
                </a:solidFill>
              </a:rPr>
              <a:t>June 29, 2018</a:t>
            </a:fld>
            <a:endParaRPr lang="en-GB" dirty="0">
              <a:solidFill>
                <a:srgbClr val="3F4548"/>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608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FEAF131D-40E9-457A-8DD1-63DA98BC307F}" type="datetime4">
              <a:rPr lang="en-US" smtClean="0">
                <a:solidFill>
                  <a:srgbClr val="3F4548"/>
                </a:solidFill>
              </a:rPr>
              <a:t>June 29, 2018</a:t>
            </a:fld>
            <a:endParaRPr lang="en-GB">
              <a:solidFill>
                <a:srgbClr val="3F4548"/>
              </a:solidFill>
            </a:endParaRPr>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a:p>
        </p:txBody>
      </p:sp>
    </p:spTree>
    <p:extLst>
      <p:ext uri="{BB962C8B-B14F-4D97-AF65-F5344CB8AC3E}">
        <p14:creationId xmlns:p14="http://schemas.microsoft.com/office/powerpoint/2010/main" val="40827597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428230" y="1557338"/>
            <a:ext cx="4407827" cy="4640263"/>
          </a:xfrm>
        </p:spPr>
        <p:txBody>
          <a:bodyPr/>
          <a:lstStyle>
            <a:lvl1pPr>
              <a:defRPr sz="1842"/>
            </a:lvl1pPr>
            <a:lvl2pPr>
              <a:defRPr sz="1625"/>
            </a:lvl2pPr>
            <a:lvl3pPr>
              <a:defRPr sz="1517"/>
            </a:lvl3pPr>
            <a:lvl4pPr>
              <a:defRPr sz="1300"/>
            </a:lvl4pPr>
            <a:lvl5pPr>
              <a:defRPr sz="1192"/>
            </a:lvl5pPr>
            <a:lvl6pPr>
              <a:defRPr sz="1517"/>
            </a:lvl6pPr>
            <a:lvl7pPr>
              <a:defRPr sz="1517"/>
            </a:lvl7pPr>
            <a:lvl8pPr>
              <a:defRPr sz="1517"/>
            </a:lvl8pPr>
            <a:lvl9pPr>
              <a:defRPr sz="15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5001154" y="1557338"/>
            <a:ext cx="4409547" cy="4640263"/>
          </a:xfrm>
        </p:spPr>
        <p:txBody>
          <a:bodyPr/>
          <a:lstStyle>
            <a:lvl1pPr>
              <a:defRPr sz="1842"/>
            </a:lvl1pPr>
            <a:lvl2pPr>
              <a:defRPr sz="1625"/>
            </a:lvl2pPr>
            <a:lvl3pPr>
              <a:defRPr sz="1517"/>
            </a:lvl3pPr>
            <a:lvl4pPr>
              <a:defRPr sz="1300"/>
            </a:lvl4pPr>
            <a:lvl5pPr>
              <a:defRPr sz="1192"/>
            </a:lvl5pPr>
            <a:lvl6pPr>
              <a:defRPr sz="1517"/>
            </a:lvl6pPr>
            <a:lvl7pPr>
              <a:defRPr sz="1517"/>
            </a:lvl7pPr>
            <a:lvl8pPr>
              <a:defRPr sz="1517"/>
            </a:lvl8pPr>
            <a:lvl9pPr>
              <a:defRPr sz="15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lvl1pPr>
              <a:defRPr/>
            </a:lvl1pPr>
          </a:lstStyle>
          <a:p>
            <a:fld id="{606530E8-295D-44BC-84B9-99D9DA0B57E1}" type="datetime4">
              <a:rPr lang="en-US" smtClean="0">
                <a:solidFill>
                  <a:srgbClr val="3F4548"/>
                </a:solidFill>
              </a:rPr>
              <a:t>June 29, 2018</a:t>
            </a:fld>
            <a:endParaRPr lang="en-GB">
              <a:solidFill>
                <a:srgbClr val="3F4548"/>
              </a:solidFill>
            </a:endParaRPr>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75E1C19-A04E-4390-A400-023E4FCB19F2}" type="slidenum">
              <a:rPr lang="en-GB"/>
              <a:pPr/>
              <a:t>‹#›</a:t>
            </a:fld>
            <a:endParaRPr lang="en-GB"/>
          </a:p>
        </p:txBody>
      </p:sp>
    </p:spTree>
    <p:extLst>
      <p:ext uri="{BB962C8B-B14F-4D97-AF65-F5344CB8AC3E}">
        <p14:creationId xmlns:p14="http://schemas.microsoft.com/office/powerpoint/2010/main" val="271221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0088" y="404664"/>
            <a:ext cx="8915400" cy="1143000"/>
          </a:xfrm>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495300" y="1535113"/>
            <a:ext cx="4376870" cy="639763"/>
          </a:xfrm>
        </p:spPr>
        <p:txBody>
          <a:bodyPr anchor="b"/>
          <a:lstStyle>
            <a:lvl1pPr marL="0" indent="0">
              <a:buNone/>
              <a:defRPr sz="1842" b="1"/>
            </a:lvl1pPr>
            <a:lvl2pPr marL="371483" indent="0">
              <a:buNone/>
              <a:defRPr sz="1625" b="1"/>
            </a:lvl2pPr>
            <a:lvl3pPr marL="742965" indent="0">
              <a:buNone/>
              <a:defRPr sz="1517" b="1"/>
            </a:lvl3pPr>
            <a:lvl4pPr marL="1114446" indent="0">
              <a:buNone/>
              <a:defRPr sz="1300" b="1"/>
            </a:lvl4pPr>
            <a:lvl5pPr marL="1485929" indent="0">
              <a:buNone/>
              <a:defRPr sz="1300" b="1"/>
            </a:lvl5pPr>
            <a:lvl6pPr marL="1857411" indent="0">
              <a:buNone/>
              <a:defRPr sz="1300" b="1"/>
            </a:lvl6pPr>
            <a:lvl7pPr marL="2228893" indent="0">
              <a:buNone/>
              <a:defRPr sz="1300" b="1"/>
            </a:lvl7pPr>
            <a:lvl8pPr marL="2600375" indent="0">
              <a:buNone/>
              <a:defRPr sz="1300" b="1"/>
            </a:lvl8pPr>
            <a:lvl9pPr marL="2971857" indent="0">
              <a:buNone/>
              <a:defRPr sz="13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1842"/>
            </a:lvl1pPr>
            <a:lvl2pPr>
              <a:defRPr sz="1625"/>
            </a:lvl2pPr>
            <a:lvl3pPr>
              <a:defRPr sz="1517"/>
            </a:lvl3pPr>
            <a:lvl4pPr>
              <a:defRPr sz="1300"/>
            </a:lvl4pPr>
            <a:lvl5pPr>
              <a:defRPr sz="1192"/>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5032110" y="1535113"/>
            <a:ext cx="4378591" cy="639763"/>
          </a:xfrm>
        </p:spPr>
        <p:txBody>
          <a:bodyPr anchor="b"/>
          <a:lstStyle>
            <a:lvl1pPr marL="0" indent="0">
              <a:buNone/>
              <a:defRPr sz="1842" b="1"/>
            </a:lvl1pPr>
            <a:lvl2pPr marL="371483" indent="0">
              <a:buNone/>
              <a:defRPr sz="1625" b="1"/>
            </a:lvl2pPr>
            <a:lvl3pPr marL="742965" indent="0">
              <a:buNone/>
              <a:defRPr sz="1517" b="1"/>
            </a:lvl3pPr>
            <a:lvl4pPr marL="1114446" indent="0">
              <a:buNone/>
              <a:defRPr sz="1300" b="1"/>
            </a:lvl4pPr>
            <a:lvl5pPr marL="1485929" indent="0">
              <a:buNone/>
              <a:defRPr sz="1300" b="1"/>
            </a:lvl5pPr>
            <a:lvl6pPr marL="1857411" indent="0">
              <a:buNone/>
              <a:defRPr sz="1300" b="1"/>
            </a:lvl6pPr>
            <a:lvl7pPr marL="2228893" indent="0">
              <a:buNone/>
              <a:defRPr sz="1300" b="1"/>
            </a:lvl7pPr>
            <a:lvl8pPr marL="2600375" indent="0">
              <a:buNone/>
              <a:defRPr sz="1300" b="1"/>
            </a:lvl8pPr>
            <a:lvl9pPr marL="2971857" indent="0">
              <a:buNone/>
              <a:defRPr sz="1300" b="1"/>
            </a:lvl9pPr>
          </a:lstStyle>
          <a:p>
            <a:pPr lvl="0"/>
            <a:r>
              <a:rPr lang="en-US"/>
              <a:t>Click to edit Master text styles</a:t>
            </a:r>
          </a:p>
        </p:txBody>
      </p:sp>
      <p:sp>
        <p:nvSpPr>
          <p:cNvPr id="6" name="Content Placeholder 5"/>
          <p:cNvSpPr>
            <a:spLocks noGrp="1"/>
          </p:cNvSpPr>
          <p:nvPr>
            <p:ph sz="quarter" idx="4"/>
          </p:nvPr>
        </p:nvSpPr>
        <p:spPr>
          <a:xfrm>
            <a:off x="5032110" y="2174875"/>
            <a:ext cx="4378591" cy="3951288"/>
          </a:xfrm>
        </p:spPr>
        <p:txBody>
          <a:bodyPr/>
          <a:lstStyle>
            <a:lvl1pPr>
              <a:defRPr sz="1842"/>
            </a:lvl1pPr>
            <a:lvl2pPr>
              <a:defRPr sz="1625"/>
            </a:lvl2pPr>
            <a:lvl3pPr>
              <a:defRPr sz="1517"/>
            </a:lvl3pPr>
            <a:lvl4pPr>
              <a:defRPr sz="1300"/>
            </a:lvl4pPr>
            <a:lvl5pPr>
              <a:defRPr sz="1192"/>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lvl1pPr>
              <a:defRPr/>
            </a:lvl1pPr>
          </a:lstStyle>
          <a:p>
            <a:fld id="{BDBB3990-1DBB-45B7-B877-F9032120B06B}" type="datetime4">
              <a:rPr lang="en-US" smtClean="0">
                <a:solidFill>
                  <a:srgbClr val="3F4548"/>
                </a:solidFill>
              </a:rPr>
              <a:t>June 29, 2018</a:t>
            </a:fld>
            <a:endParaRPr lang="en-GB">
              <a:solidFill>
                <a:srgbClr val="3F4548"/>
              </a:solidFill>
            </a:endParaRPr>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1FB513AD-2D40-40B6-B454-91430654BAD4}" type="slidenum">
              <a:rPr lang="en-GB"/>
              <a:pPr/>
              <a:t>‹#›</a:t>
            </a:fld>
            <a:endParaRPr lang="en-GB"/>
          </a:p>
        </p:txBody>
      </p:sp>
    </p:spTree>
    <p:extLst>
      <p:ext uri="{BB962C8B-B14F-4D97-AF65-F5344CB8AC3E}">
        <p14:creationId xmlns:p14="http://schemas.microsoft.com/office/powerpoint/2010/main" val="824309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fld id="{5883C3D4-1F5D-408A-BF21-E9538DD98D31}" type="datetime4">
              <a:rPr lang="en-US" smtClean="0">
                <a:solidFill>
                  <a:srgbClr val="3F4548"/>
                </a:solidFill>
              </a:rPr>
              <a:t>June 29, 2018</a:t>
            </a:fld>
            <a:endParaRPr lang="en-GB">
              <a:solidFill>
                <a:srgbClr val="3F4548"/>
              </a:solidFill>
            </a:endParaRPr>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CCC5EDD3-CB13-45EB-8A5C-B486875EE4D2}" type="slidenum">
              <a:rPr lang="en-GB"/>
              <a:pPr/>
              <a:t>‹#›</a:t>
            </a:fld>
            <a:endParaRPr lang="en-GB"/>
          </a:p>
        </p:txBody>
      </p:sp>
    </p:spTree>
    <p:extLst>
      <p:ext uri="{BB962C8B-B14F-4D97-AF65-F5344CB8AC3E}">
        <p14:creationId xmlns:p14="http://schemas.microsoft.com/office/powerpoint/2010/main" val="1816964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6EB07EE-3571-42C4-870C-12A02EFD8881}" type="datetime4">
              <a:rPr lang="en-US" smtClean="0">
                <a:solidFill>
                  <a:srgbClr val="3F4548"/>
                </a:solidFill>
              </a:rPr>
              <a:t>June 29, 2018</a:t>
            </a:fld>
            <a:endParaRPr lang="en-GB">
              <a:solidFill>
                <a:srgbClr val="3F4548"/>
              </a:solidFill>
            </a:endParaRPr>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22D29D89-28D6-400C-BE2E-4CB4EC7E1F86}" type="slidenum">
              <a:rPr lang="en-GB"/>
              <a:pPr/>
              <a:t>‹#›</a:t>
            </a:fld>
            <a:endParaRPr lang="en-GB"/>
          </a:p>
        </p:txBody>
      </p:sp>
    </p:spTree>
    <p:extLst>
      <p:ext uri="{BB962C8B-B14F-4D97-AF65-F5344CB8AC3E}">
        <p14:creationId xmlns:p14="http://schemas.microsoft.com/office/powerpoint/2010/main" val="9138191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28233" y="404813"/>
            <a:ext cx="8982471"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28230" y="1557338"/>
            <a:ext cx="4407827" cy="4640263"/>
          </a:xfrm>
        </p:spPr>
        <p:txBody>
          <a:bodyPr/>
          <a:lstStyle>
            <a:lvl1pPr>
              <a:defRPr sz="1842"/>
            </a:lvl1pPr>
            <a:lvl2pPr>
              <a:defRPr sz="1625"/>
            </a:lvl2pPr>
            <a:lvl3pPr>
              <a:defRPr sz="1517"/>
            </a:lvl3pPr>
            <a:lvl4pPr>
              <a:defRPr sz="1300"/>
            </a:lvl4pPr>
            <a:lvl5pPr>
              <a:defRPr sz="119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hart Placeholder 3"/>
          <p:cNvSpPr>
            <a:spLocks noGrp="1"/>
          </p:cNvSpPr>
          <p:nvPr>
            <p:ph type="chart" sz="half" idx="2"/>
          </p:nvPr>
        </p:nvSpPr>
        <p:spPr>
          <a:xfrm>
            <a:off x="5001154" y="1557338"/>
            <a:ext cx="4409547" cy="4640263"/>
          </a:xfrm>
        </p:spPr>
        <p:txBody>
          <a:bodyPr/>
          <a:lstStyle>
            <a:lvl1pPr>
              <a:defRPr sz="1842"/>
            </a:lvl1pPr>
          </a:lstStyle>
          <a:p>
            <a:r>
              <a:rPr lang="en-US"/>
              <a:t>Click icon to add chart</a:t>
            </a:r>
            <a:endParaRPr lang="en-GB" dirty="0"/>
          </a:p>
        </p:txBody>
      </p:sp>
      <p:sp>
        <p:nvSpPr>
          <p:cNvPr id="5" name="Date Placeholder 4"/>
          <p:cNvSpPr>
            <a:spLocks noGrp="1"/>
          </p:cNvSpPr>
          <p:nvPr>
            <p:ph type="dt" sz="half" idx="10"/>
          </p:nvPr>
        </p:nvSpPr>
        <p:spPr>
          <a:xfrm>
            <a:off x="428232" y="6410326"/>
            <a:ext cx="2184135" cy="331788"/>
          </a:xfrm>
        </p:spPr>
        <p:txBody>
          <a:bodyPr/>
          <a:lstStyle>
            <a:lvl1pPr>
              <a:defRPr/>
            </a:lvl1pPr>
          </a:lstStyle>
          <a:p>
            <a:fld id="{90BA10A4-A58C-42B6-B710-320C2B1038CD}" type="datetime4">
              <a:rPr lang="en-US" smtClean="0">
                <a:solidFill>
                  <a:srgbClr val="3F4548"/>
                </a:solidFill>
              </a:rPr>
              <a:t>June 29, 2018</a:t>
            </a:fld>
            <a:endParaRPr lang="en-GB">
              <a:solidFill>
                <a:srgbClr val="3F4548"/>
              </a:solidFill>
            </a:endParaRPr>
          </a:p>
        </p:txBody>
      </p:sp>
      <p:sp>
        <p:nvSpPr>
          <p:cNvPr id="6" name="Footer Placeholder 5"/>
          <p:cNvSpPr>
            <a:spLocks noGrp="1"/>
          </p:cNvSpPr>
          <p:nvPr>
            <p:ph type="ftr" sz="quarter" idx="11"/>
          </p:nvPr>
        </p:nvSpPr>
        <p:spPr>
          <a:xfrm>
            <a:off x="2612370" y="6410326"/>
            <a:ext cx="4681273" cy="331788"/>
          </a:xfrm>
        </p:spPr>
        <p:txBody>
          <a:bodyPr/>
          <a:lstStyle>
            <a:lvl1pPr>
              <a:defRPr/>
            </a:lvl1pPr>
          </a:lstStyle>
          <a:p>
            <a:endParaRPr lang="en-GB"/>
          </a:p>
        </p:txBody>
      </p:sp>
      <p:sp>
        <p:nvSpPr>
          <p:cNvPr id="7" name="Slide Number Placeholder 6"/>
          <p:cNvSpPr>
            <a:spLocks noGrp="1"/>
          </p:cNvSpPr>
          <p:nvPr>
            <p:ph type="sldNum" sz="quarter" idx="12"/>
          </p:nvPr>
        </p:nvSpPr>
        <p:spPr>
          <a:xfrm>
            <a:off x="8776100" y="6402396"/>
            <a:ext cx="701675" cy="339725"/>
          </a:xfrm>
        </p:spPr>
        <p:txBody>
          <a:bodyPr/>
          <a:lstStyle>
            <a:lvl1pPr>
              <a:defRPr/>
            </a:lvl1pPr>
          </a:lstStyle>
          <a:p>
            <a:fld id="{DD990B9C-E09A-4941-8EE5-1699664D5C7B}" type="slidenum">
              <a:rPr lang="en-GB"/>
              <a:pPr/>
              <a:t>‹#›</a:t>
            </a:fld>
            <a:endParaRPr lang="en-GB"/>
          </a:p>
        </p:txBody>
      </p:sp>
    </p:spTree>
    <p:extLst>
      <p:ext uri="{BB962C8B-B14F-4D97-AF65-F5344CB8AC3E}">
        <p14:creationId xmlns:p14="http://schemas.microsoft.com/office/powerpoint/2010/main" val="1771328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13458"/>
        </a:solidFill>
        <a:effectLst/>
      </p:bgPr>
    </p:bg>
    <p:spTree>
      <p:nvGrpSpPr>
        <p:cNvPr id="1" name=""/>
        <p:cNvGrpSpPr/>
        <p:nvPr/>
      </p:nvGrpSpPr>
      <p:grpSpPr>
        <a:xfrm>
          <a:off x="0" y="0"/>
          <a:ext cx="0" cy="0"/>
          <a:chOff x="0" y="0"/>
          <a:chExt cx="0" cy="0"/>
        </a:xfrm>
      </p:grpSpPr>
      <p:pic>
        <p:nvPicPr>
          <p:cNvPr id="8" name="Picture 4" descr="E:\Pants Work\Current Work\Actuaries 2011\IFOA Rebrand 2012\PowerPoint\blue_crest.png"/>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5383414" y="1066802"/>
            <a:ext cx="4274937" cy="553838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428233" y="2133610"/>
            <a:ext cx="8920555" cy="1295399"/>
          </a:xfrm>
        </p:spPr>
        <p:txBody>
          <a:bodyPr anchor="t"/>
          <a:lstStyle>
            <a:lvl1pPr>
              <a:defRPr sz="2925" b="1"/>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8115693" cy="1007740"/>
          </a:xfrm>
        </p:spPr>
        <p:txBody>
          <a:bodyPr/>
          <a:lstStyle>
            <a:lvl1pPr marL="0" indent="0">
              <a:spcBef>
                <a:spcPts val="0"/>
              </a:spcBef>
              <a:buFontTx/>
              <a:buNone/>
              <a:defRPr sz="2167">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60896137-C78D-40BA-8FBC-1EB5CBE60561}" type="datetime4">
              <a:rPr lang="en-US" smtClean="0">
                <a:solidFill>
                  <a:prstClr val="white"/>
                </a:solidFill>
              </a:rPr>
              <a:t>June 29, 2018</a:t>
            </a:fld>
            <a:endParaRPr lang="en-GB">
              <a:solidFill>
                <a:prstClr val="white"/>
              </a:solidFill>
            </a:endParaRPr>
          </a:p>
        </p:txBody>
      </p:sp>
      <p:pic>
        <p:nvPicPr>
          <p:cNvPr id="7" name="Picture 4" descr="E:\Pants Work\Current Work\Actuaries 2011\Logos all\IFOA Logo\Lanscape - Standard\WMF logos\IFOA_logo_L_RGB_WO_text.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33387" y="260351"/>
            <a:ext cx="2080399"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830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01"/>
            <a:ext cx="8118044" cy="1295399"/>
          </a:xfrm>
        </p:spPr>
        <p:txBody>
          <a:bodyPr anchor="t"/>
          <a:lstStyle>
            <a:lvl1pPr>
              <a:defRPr sz="3600" b="1"/>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29" y="2781300"/>
            <a:ext cx="6631517" cy="1007740"/>
          </a:xfrm>
        </p:spPr>
        <p:txBody>
          <a:bodyPr/>
          <a:lstStyle>
            <a:lvl1pPr marL="0" indent="0">
              <a:spcBef>
                <a:spcPts val="0"/>
              </a:spcBef>
              <a:buFontTx/>
              <a:buNone/>
              <a:defRPr sz="2600">
                <a:solidFill>
                  <a:schemeClr val="tx1"/>
                </a:solidFill>
              </a:defRPr>
            </a:lvl1pPr>
          </a:lstStyle>
          <a:p>
            <a:pPr lvl="0"/>
            <a:r>
              <a:rPr lang="en-US" noProof="0"/>
              <a:t>Click to edit Master subtitle style</a:t>
            </a:r>
            <a:endParaRPr lang="en-GB" noProof="0" dirty="0"/>
          </a:p>
        </p:txBody>
      </p:sp>
      <p:pic>
        <p:nvPicPr>
          <p:cNvPr id="8" name="Picture 2" descr="E:\Pants Work\Current Work\Actuaries 2011\Logos all\IFOA Logo\Lanscape - Standard\WMF logos\IFOA_logo_L_RGB.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0585" y="248906"/>
            <a:ext cx="2588603" cy="10537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rot="-2700000">
            <a:off x="521642" y="6074541"/>
            <a:ext cx="1314784" cy="430887"/>
          </a:xfrm>
          <a:prstGeom prst="rect">
            <a:avLst/>
          </a:prstGeom>
          <a:noFill/>
        </p:spPr>
        <p:txBody>
          <a:bodyPr wrap="none" rtlCol="0">
            <a:spAutoFit/>
          </a:bodyPr>
          <a:lstStyle/>
          <a:p>
            <a:r>
              <a:rPr lang="en-GB" sz="2200" dirty="0">
                <a:solidFill>
                  <a:schemeClr val="bg1">
                    <a:lumMod val="75000"/>
                  </a:schemeClr>
                </a:solidFill>
              </a:rPr>
              <a:t>Progress</a:t>
            </a:r>
          </a:p>
        </p:txBody>
      </p:sp>
      <p:sp>
        <p:nvSpPr>
          <p:cNvPr id="11" name="TextBox 10"/>
          <p:cNvSpPr txBox="1"/>
          <p:nvPr userDrawn="1"/>
        </p:nvSpPr>
        <p:spPr>
          <a:xfrm rot="-2700000">
            <a:off x="989622" y="6024208"/>
            <a:ext cx="1612942" cy="430887"/>
          </a:xfrm>
          <a:prstGeom prst="rect">
            <a:avLst/>
          </a:prstGeom>
          <a:noFill/>
        </p:spPr>
        <p:txBody>
          <a:bodyPr wrap="none" rtlCol="0">
            <a:spAutoFit/>
          </a:bodyPr>
          <a:lstStyle/>
          <a:p>
            <a:r>
              <a:rPr lang="en-GB" sz="2200" dirty="0">
                <a:solidFill>
                  <a:schemeClr val="bg1">
                    <a:lumMod val="75000"/>
                  </a:schemeClr>
                </a:solidFill>
              </a:rPr>
              <a:t>Community</a:t>
            </a:r>
          </a:p>
        </p:txBody>
      </p:sp>
      <p:sp>
        <p:nvSpPr>
          <p:cNvPr id="12" name="TextBox 11"/>
          <p:cNvSpPr txBox="1"/>
          <p:nvPr userDrawn="1"/>
        </p:nvSpPr>
        <p:spPr>
          <a:xfrm rot="-2700000">
            <a:off x="1416660" y="5646703"/>
            <a:ext cx="2632452" cy="430887"/>
          </a:xfrm>
          <a:prstGeom prst="rect">
            <a:avLst/>
          </a:prstGeom>
          <a:noFill/>
        </p:spPr>
        <p:txBody>
          <a:bodyPr wrap="none" rtlCol="0">
            <a:spAutoFit/>
          </a:bodyPr>
          <a:lstStyle/>
          <a:p>
            <a:r>
              <a:rPr lang="en-GB" sz="2200" dirty="0">
                <a:solidFill>
                  <a:schemeClr val="bg1">
                    <a:lumMod val="75000"/>
                  </a:schemeClr>
                </a:solidFill>
              </a:rPr>
              <a:t>Sessional Meetings</a:t>
            </a:r>
          </a:p>
        </p:txBody>
      </p:sp>
      <p:sp>
        <p:nvSpPr>
          <p:cNvPr id="13" name="TextBox 12"/>
          <p:cNvSpPr txBox="1"/>
          <p:nvPr userDrawn="1"/>
        </p:nvSpPr>
        <p:spPr>
          <a:xfrm rot="-2700000">
            <a:off x="2155809" y="6024206"/>
            <a:ext cx="1439818" cy="430887"/>
          </a:xfrm>
          <a:prstGeom prst="rect">
            <a:avLst/>
          </a:prstGeom>
          <a:noFill/>
        </p:spPr>
        <p:txBody>
          <a:bodyPr wrap="none" rtlCol="0">
            <a:spAutoFit/>
          </a:bodyPr>
          <a:lstStyle/>
          <a:p>
            <a:r>
              <a:rPr lang="en-GB" sz="2200" dirty="0">
                <a:solidFill>
                  <a:schemeClr val="bg1">
                    <a:lumMod val="75000"/>
                  </a:schemeClr>
                </a:solidFill>
              </a:rPr>
              <a:t>Education</a:t>
            </a:r>
          </a:p>
        </p:txBody>
      </p:sp>
      <p:sp>
        <p:nvSpPr>
          <p:cNvPr id="14" name="TextBox 13"/>
          <p:cNvSpPr txBox="1"/>
          <p:nvPr userDrawn="1"/>
        </p:nvSpPr>
        <p:spPr>
          <a:xfrm rot="-2700000">
            <a:off x="2587673" y="5797705"/>
            <a:ext cx="2141677" cy="430887"/>
          </a:xfrm>
          <a:prstGeom prst="rect">
            <a:avLst/>
          </a:prstGeom>
          <a:noFill/>
        </p:spPr>
        <p:txBody>
          <a:bodyPr wrap="none" rtlCol="0">
            <a:spAutoFit/>
          </a:bodyPr>
          <a:lstStyle/>
          <a:p>
            <a:pPr algn="l"/>
            <a:r>
              <a:rPr lang="en-GB" sz="2200" dirty="0">
                <a:solidFill>
                  <a:schemeClr val="bg1">
                    <a:lumMod val="75000"/>
                  </a:schemeClr>
                </a:solidFill>
              </a:rPr>
              <a:t>Working parties</a:t>
            </a:r>
          </a:p>
        </p:txBody>
      </p:sp>
      <p:sp>
        <p:nvSpPr>
          <p:cNvPr id="15" name="TextBox 14"/>
          <p:cNvSpPr txBox="1"/>
          <p:nvPr userDrawn="1"/>
        </p:nvSpPr>
        <p:spPr>
          <a:xfrm rot="-2700000">
            <a:off x="3238954" y="5948709"/>
            <a:ext cx="1754455" cy="430887"/>
          </a:xfrm>
          <a:prstGeom prst="rect">
            <a:avLst/>
          </a:prstGeom>
          <a:noFill/>
        </p:spPr>
        <p:txBody>
          <a:bodyPr wrap="none" rtlCol="0">
            <a:spAutoFit/>
          </a:bodyPr>
          <a:lstStyle/>
          <a:p>
            <a:r>
              <a:rPr lang="en-GB" sz="2200" dirty="0">
                <a:solidFill>
                  <a:schemeClr val="bg1">
                    <a:lumMod val="75000"/>
                  </a:schemeClr>
                </a:solidFill>
              </a:rPr>
              <a:t>Volunteering</a:t>
            </a:r>
          </a:p>
        </p:txBody>
      </p:sp>
      <p:sp>
        <p:nvSpPr>
          <p:cNvPr id="16" name="TextBox 15"/>
          <p:cNvSpPr txBox="1"/>
          <p:nvPr userDrawn="1"/>
        </p:nvSpPr>
        <p:spPr>
          <a:xfrm rot="-2700000">
            <a:off x="3898857" y="6040986"/>
            <a:ext cx="1393330" cy="430887"/>
          </a:xfrm>
          <a:prstGeom prst="rect">
            <a:avLst/>
          </a:prstGeom>
          <a:noFill/>
        </p:spPr>
        <p:txBody>
          <a:bodyPr wrap="none" rtlCol="0">
            <a:spAutoFit/>
          </a:bodyPr>
          <a:lstStyle/>
          <a:p>
            <a:r>
              <a:rPr lang="en-GB" sz="2200" dirty="0">
                <a:solidFill>
                  <a:schemeClr val="bg1">
                    <a:lumMod val="75000"/>
                  </a:schemeClr>
                </a:solidFill>
              </a:rPr>
              <a:t>Research</a:t>
            </a:r>
          </a:p>
        </p:txBody>
      </p:sp>
      <p:sp>
        <p:nvSpPr>
          <p:cNvPr id="17" name="TextBox 16"/>
          <p:cNvSpPr txBox="1"/>
          <p:nvPr userDrawn="1"/>
        </p:nvSpPr>
        <p:spPr>
          <a:xfrm rot="-2700000">
            <a:off x="4293259" y="5680258"/>
            <a:ext cx="2492990" cy="430887"/>
          </a:xfrm>
          <a:prstGeom prst="rect">
            <a:avLst/>
          </a:prstGeom>
          <a:noFill/>
        </p:spPr>
        <p:txBody>
          <a:bodyPr wrap="none" rtlCol="0">
            <a:spAutoFit/>
          </a:bodyPr>
          <a:lstStyle/>
          <a:p>
            <a:r>
              <a:rPr lang="en-GB" sz="2200" dirty="0">
                <a:solidFill>
                  <a:schemeClr val="bg1">
                    <a:lumMod val="75000"/>
                  </a:schemeClr>
                </a:solidFill>
              </a:rPr>
              <a:t>Shaping</a:t>
            </a:r>
            <a:r>
              <a:rPr lang="en-GB" sz="2200" baseline="0" dirty="0">
                <a:solidFill>
                  <a:schemeClr val="bg1">
                    <a:lumMod val="75000"/>
                  </a:schemeClr>
                </a:solidFill>
              </a:rPr>
              <a:t> the future</a:t>
            </a:r>
            <a:endParaRPr lang="en-GB" sz="2200" dirty="0">
              <a:solidFill>
                <a:schemeClr val="bg1">
                  <a:lumMod val="75000"/>
                </a:schemeClr>
              </a:solidFill>
            </a:endParaRPr>
          </a:p>
        </p:txBody>
      </p:sp>
      <p:sp>
        <p:nvSpPr>
          <p:cNvPr id="18" name="TextBox 17"/>
          <p:cNvSpPr txBox="1"/>
          <p:nvPr userDrawn="1"/>
        </p:nvSpPr>
        <p:spPr>
          <a:xfrm rot="-2700000">
            <a:off x="5027083" y="5960094"/>
            <a:ext cx="1596912" cy="430887"/>
          </a:xfrm>
          <a:prstGeom prst="rect">
            <a:avLst/>
          </a:prstGeom>
          <a:noFill/>
        </p:spPr>
        <p:txBody>
          <a:bodyPr wrap="none" rtlCol="0">
            <a:spAutoFit/>
          </a:bodyPr>
          <a:lstStyle/>
          <a:p>
            <a:r>
              <a:rPr lang="en-GB" sz="2200" dirty="0">
                <a:solidFill>
                  <a:schemeClr val="bg1">
                    <a:lumMod val="75000"/>
                  </a:schemeClr>
                </a:solidFill>
              </a:rPr>
              <a:t>Networking</a:t>
            </a:r>
          </a:p>
        </p:txBody>
      </p:sp>
      <p:sp>
        <p:nvSpPr>
          <p:cNvPr id="19" name="TextBox 18"/>
          <p:cNvSpPr txBox="1"/>
          <p:nvPr userDrawn="1"/>
        </p:nvSpPr>
        <p:spPr>
          <a:xfrm rot="-2700000">
            <a:off x="5390230" y="5565807"/>
            <a:ext cx="2759089" cy="430887"/>
          </a:xfrm>
          <a:prstGeom prst="rect">
            <a:avLst/>
          </a:prstGeom>
          <a:noFill/>
        </p:spPr>
        <p:txBody>
          <a:bodyPr wrap="none" rtlCol="0">
            <a:spAutoFit/>
          </a:bodyPr>
          <a:lstStyle/>
          <a:p>
            <a:r>
              <a:rPr lang="en-GB" sz="2200" dirty="0">
                <a:solidFill>
                  <a:schemeClr val="bg1">
                    <a:lumMod val="75000"/>
                  </a:schemeClr>
                </a:solidFill>
              </a:rPr>
              <a:t>Professional</a:t>
            </a:r>
            <a:r>
              <a:rPr lang="en-GB" sz="2200" baseline="0" dirty="0">
                <a:solidFill>
                  <a:schemeClr val="bg1">
                    <a:lumMod val="75000"/>
                  </a:schemeClr>
                </a:solidFill>
              </a:rPr>
              <a:t> support</a:t>
            </a:r>
            <a:endParaRPr lang="en-GB" sz="2200" dirty="0">
              <a:solidFill>
                <a:schemeClr val="bg1">
                  <a:lumMod val="75000"/>
                </a:schemeClr>
              </a:solidFill>
            </a:endParaRPr>
          </a:p>
        </p:txBody>
      </p:sp>
      <p:sp>
        <p:nvSpPr>
          <p:cNvPr id="20" name="TextBox 19"/>
          <p:cNvSpPr txBox="1"/>
          <p:nvPr userDrawn="1"/>
        </p:nvSpPr>
        <p:spPr>
          <a:xfrm rot="-2700000">
            <a:off x="6017374" y="5641309"/>
            <a:ext cx="2539478" cy="430887"/>
          </a:xfrm>
          <a:prstGeom prst="rect">
            <a:avLst/>
          </a:prstGeom>
          <a:noFill/>
        </p:spPr>
        <p:txBody>
          <a:bodyPr wrap="none" rtlCol="0">
            <a:spAutoFit/>
          </a:bodyPr>
          <a:lstStyle/>
          <a:p>
            <a:r>
              <a:rPr lang="en-GB" sz="2200" dirty="0">
                <a:solidFill>
                  <a:schemeClr val="bg1">
                    <a:lumMod val="75000"/>
                  </a:schemeClr>
                </a:solidFill>
              </a:rPr>
              <a:t>Enterprise and risk</a:t>
            </a:r>
          </a:p>
        </p:txBody>
      </p:sp>
      <p:sp>
        <p:nvSpPr>
          <p:cNvPr id="21" name="TextBox 20"/>
          <p:cNvSpPr txBox="1"/>
          <p:nvPr userDrawn="1"/>
        </p:nvSpPr>
        <p:spPr>
          <a:xfrm rot="-2700000">
            <a:off x="6634158" y="5767143"/>
            <a:ext cx="2178802" cy="430887"/>
          </a:xfrm>
          <a:prstGeom prst="rect">
            <a:avLst/>
          </a:prstGeom>
          <a:noFill/>
        </p:spPr>
        <p:txBody>
          <a:bodyPr wrap="none" rtlCol="0">
            <a:spAutoFit/>
          </a:bodyPr>
          <a:lstStyle/>
          <a:p>
            <a:r>
              <a:rPr lang="en-GB" sz="2200" dirty="0">
                <a:solidFill>
                  <a:schemeClr val="bg1">
                    <a:lumMod val="75000"/>
                  </a:schemeClr>
                </a:solidFill>
              </a:rPr>
              <a:t>Learned</a:t>
            </a:r>
            <a:r>
              <a:rPr lang="en-GB" sz="2200" baseline="0" dirty="0">
                <a:solidFill>
                  <a:schemeClr val="bg1">
                    <a:lumMod val="75000"/>
                  </a:schemeClr>
                </a:solidFill>
              </a:rPr>
              <a:t> society</a:t>
            </a:r>
            <a:endParaRPr lang="en-GB" sz="2200" dirty="0">
              <a:solidFill>
                <a:schemeClr val="bg1">
                  <a:lumMod val="75000"/>
                </a:schemeClr>
              </a:solidFill>
            </a:endParaRPr>
          </a:p>
        </p:txBody>
      </p:sp>
      <p:sp>
        <p:nvSpPr>
          <p:cNvPr id="22" name="TextBox 21"/>
          <p:cNvSpPr txBox="1"/>
          <p:nvPr userDrawn="1"/>
        </p:nvSpPr>
        <p:spPr>
          <a:xfrm rot="-2700000">
            <a:off x="7230849" y="5993647"/>
            <a:ext cx="1645002" cy="430887"/>
          </a:xfrm>
          <a:prstGeom prst="rect">
            <a:avLst/>
          </a:prstGeom>
          <a:noFill/>
        </p:spPr>
        <p:txBody>
          <a:bodyPr wrap="none" rtlCol="0">
            <a:spAutoFit/>
          </a:bodyPr>
          <a:lstStyle/>
          <a:p>
            <a:r>
              <a:rPr lang="en-GB" sz="2200" dirty="0">
                <a:solidFill>
                  <a:schemeClr val="bg1">
                    <a:lumMod val="75000"/>
                  </a:schemeClr>
                </a:solidFill>
              </a:rPr>
              <a:t>Opportunity</a:t>
            </a:r>
          </a:p>
        </p:txBody>
      </p:sp>
      <p:sp>
        <p:nvSpPr>
          <p:cNvPr id="23" name="TextBox 22"/>
          <p:cNvSpPr txBox="1"/>
          <p:nvPr userDrawn="1"/>
        </p:nvSpPr>
        <p:spPr>
          <a:xfrm rot="-2700000">
            <a:off x="7745744" y="5607753"/>
            <a:ext cx="2587568" cy="430887"/>
          </a:xfrm>
          <a:prstGeom prst="rect">
            <a:avLst/>
          </a:prstGeom>
          <a:noFill/>
        </p:spPr>
        <p:txBody>
          <a:bodyPr wrap="none" rtlCol="0">
            <a:spAutoFit/>
          </a:bodyPr>
          <a:lstStyle/>
          <a:p>
            <a:r>
              <a:rPr lang="en-GB" sz="2200" dirty="0">
                <a:solidFill>
                  <a:schemeClr val="bg1">
                    <a:lumMod val="75000"/>
                  </a:schemeClr>
                </a:solidFill>
              </a:rPr>
              <a:t>International profile</a:t>
            </a:r>
          </a:p>
        </p:txBody>
      </p:sp>
      <p:sp>
        <p:nvSpPr>
          <p:cNvPr id="24" name="TextBox 23"/>
          <p:cNvSpPr txBox="1"/>
          <p:nvPr userDrawn="1"/>
        </p:nvSpPr>
        <p:spPr>
          <a:xfrm rot="-2700000">
            <a:off x="8515225" y="6052369"/>
            <a:ext cx="1252266" cy="430887"/>
          </a:xfrm>
          <a:prstGeom prst="rect">
            <a:avLst/>
          </a:prstGeom>
          <a:noFill/>
        </p:spPr>
        <p:txBody>
          <a:bodyPr wrap="none" rtlCol="0">
            <a:spAutoFit/>
          </a:bodyPr>
          <a:lstStyle/>
          <a:p>
            <a:r>
              <a:rPr lang="en-GB" sz="2200" dirty="0">
                <a:solidFill>
                  <a:schemeClr val="bg1">
                    <a:lumMod val="75000"/>
                  </a:schemeClr>
                </a:solidFill>
              </a:rPr>
              <a:t>Journals</a:t>
            </a:r>
          </a:p>
        </p:txBody>
      </p:sp>
      <p:sp>
        <p:nvSpPr>
          <p:cNvPr id="25" name="TextBox 24"/>
          <p:cNvSpPr txBox="1"/>
          <p:nvPr userDrawn="1"/>
        </p:nvSpPr>
        <p:spPr>
          <a:xfrm rot="-2700000">
            <a:off x="8999988" y="6002036"/>
            <a:ext cx="1550424" cy="430887"/>
          </a:xfrm>
          <a:prstGeom prst="rect">
            <a:avLst/>
          </a:prstGeom>
          <a:noFill/>
        </p:spPr>
        <p:txBody>
          <a:bodyPr wrap="none" rtlCol="0">
            <a:spAutoFit/>
          </a:bodyPr>
          <a:lstStyle/>
          <a:p>
            <a:r>
              <a:rPr lang="en-GB" sz="2200" dirty="0">
                <a:solidFill>
                  <a:schemeClr val="bg1">
                    <a:lumMod val="75000"/>
                  </a:schemeClr>
                </a:solidFill>
              </a:rPr>
              <a:t>Supporting</a:t>
            </a:r>
          </a:p>
        </p:txBody>
      </p:sp>
      <p:sp>
        <p:nvSpPr>
          <p:cNvPr id="26" name="TextBox 25"/>
          <p:cNvSpPr txBox="1"/>
          <p:nvPr userDrawn="1"/>
        </p:nvSpPr>
        <p:spPr>
          <a:xfrm rot="-2700000">
            <a:off x="-663784" y="5546036"/>
            <a:ext cx="1361270" cy="430887"/>
          </a:xfrm>
          <a:prstGeom prst="rect">
            <a:avLst/>
          </a:prstGeom>
          <a:noFill/>
        </p:spPr>
        <p:txBody>
          <a:bodyPr wrap="none" rtlCol="0">
            <a:spAutoFit/>
          </a:bodyPr>
          <a:lstStyle/>
          <a:p>
            <a:r>
              <a:rPr lang="en-GB" sz="2200" dirty="0">
                <a:solidFill>
                  <a:schemeClr val="bg1">
                    <a:lumMod val="75000"/>
                  </a:schemeClr>
                </a:solidFill>
              </a:rPr>
              <a:t>Expertise</a:t>
            </a:r>
          </a:p>
        </p:txBody>
      </p:sp>
      <p:sp>
        <p:nvSpPr>
          <p:cNvPr id="27" name="TextBox 26"/>
          <p:cNvSpPr txBox="1"/>
          <p:nvPr userDrawn="1"/>
        </p:nvSpPr>
        <p:spPr>
          <a:xfrm rot="-2700000">
            <a:off x="-612202" y="5873207"/>
            <a:ext cx="1754006" cy="430887"/>
          </a:xfrm>
          <a:prstGeom prst="rect">
            <a:avLst/>
          </a:prstGeom>
          <a:noFill/>
        </p:spPr>
        <p:txBody>
          <a:bodyPr wrap="none" rtlCol="0">
            <a:spAutoFit/>
          </a:bodyPr>
          <a:lstStyle/>
          <a:p>
            <a:r>
              <a:rPr lang="en-GB" sz="2200" dirty="0">
                <a:solidFill>
                  <a:schemeClr val="bg1">
                    <a:lumMod val="75000"/>
                  </a:schemeClr>
                </a:solidFill>
              </a:rPr>
              <a:t>Sponsorship</a:t>
            </a:r>
          </a:p>
        </p:txBody>
      </p:sp>
      <p:sp>
        <p:nvSpPr>
          <p:cNvPr id="28" name="TextBox 27"/>
          <p:cNvSpPr txBox="1"/>
          <p:nvPr userDrawn="1"/>
        </p:nvSpPr>
        <p:spPr>
          <a:xfrm rot="-2700000">
            <a:off x="-251213" y="5655092"/>
            <a:ext cx="2603598" cy="430887"/>
          </a:xfrm>
          <a:prstGeom prst="rect">
            <a:avLst/>
          </a:prstGeom>
          <a:noFill/>
        </p:spPr>
        <p:txBody>
          <a:bodyPr wrap="none" rtlCol="0">
            <a:spAutoFit/>
          </a:bodyPr>
          <a:lstStyle/>
          <a:p>
            <a:r>
              <a:rPr lang="en-GB" sz="2200" dirty="0">
                <a:solidFill>
                  <a:schemeClr val="bg1">
                    <a:lumMod val="75000"/>
                  </a:schemeClr>
                </a:solidFill>
              </a:rPr>
              <a:t>Thought leadership</a:t>
            </a:r>
          </a:p>
        </p:txBody>
      </p:sp>
      <p:sp>
        <p:nvSpPr>
          <p:cNvPr id="3076" name="Rectangle 4"/>
          <p:cNvSpPr>
            <a:spLocks noGrp="1" noChangeArrowheads="1"/>
          </p:cNvSpPr>
          <p:nvPr>
            <p:ph type="dt" sz="half" idx="2"/>
          </p:nvPr>
        </p:nvSpPr>
        <p:spPr>
          <a:xfrm>
            <a:off x="428229" y="6410325"/>
            <a:ext cx="2378471" cy="331788"/>
          </a:xfrm>
        </p:spPr>
        <p:txBody>
          <a:bodyPr/>
          <a:lstStyle>
            <a:lvl1pPr>
              <a:defRPr>
                <a:solidFill>
                  <a:schemeClr val="tx1"/>
                </a:solidFill>
              </a:defRPr>
            </a:lvl1pPr>
          </a:lstStyle>
          <a:p>
            <a:fld id="{9F84A349-AEAE-4A21-A782-0C065470834A}" type="datetime4">
              <a:rPr lang="en-US" smtClean="0"/>
              <a:t>June 29, 2018</a:t>
            </a:fld>
            <a:endParaRPr lang="en-GB" dirty="0"/>
          </a:p>
        </p:txBody>
      </p:sp>
    </p:spTree>
    <p:extLst>
      <p:ext uri="{BB962C8B-B14F-4D97-AF65-F5344CB8AC3E}">
        <p14:creationId xmlns:p14="http://schemas.microsoft.com/office/powerpoint/2010/main" val="2299159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rgbClr val="113458"/>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10"/>
            <a:ext cx="8858646" cy="1295399"/>
          </a:xfrm>
        </p:spPr>
        <p:txBody>
          <a:bodyPr anchor="t"/>
          <a:lstStyle>
            <a:lvl1pPr>
              <a:defRPr sz="2925" b="1"/>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7744218" cy="1007740"/>
          </a:xfrm>
        </p:spPr>
        <p:txBody>
          <a:bodyPr/>
          <a:lstStyle>
            <a:lvl1pPr marL="0" indent="0">
              <a:spcBef>
                <a:spcPts val="0"/>
              </a:spcBef>
              <a:buFontTx/>
              <a:buNone/>
              <a:defRPr sz="2167">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9DA805E5-6E45-4597-BC18-93D3D66CFA20}" type="datetime4">
              <a:rPr lang="en-US" smtClean="0">
                <a:solidFill>
                  <a:prstClr val="white"/>
                </a:solidFill>
              </a:rPr>
              <a:t>June 29, 2018</a:t>
            </a:fld>
            <a:endParaRPr lang="en-GB">
              <a:solidFill>
                <a:prstClr val="white"/>
              </a:solidFill>
            </a:endParaRPr>
          </a:p>
        </p:txBody>
      </p:sp>
      <p:grpSp>
        <p:nvGrpSpPr>
          <p:cNvPr id="4" name="Group 3"/>
          <p:cNvGrpSpPr/>
          <p:nvPr userDrawn="1"/>
        </p:nvGrpSpPr>
        <p:grpSpPr>
          <a:xfrm>
            <a:off x="8334975" y="539974"/>
            <a:ext cx="1288450" cy="631270"/>
            <a:chOff x="7905328" y="493473"/>
            <a:chExt cx="1656184" cy="631271"/>
          </a:xfrm>
        </p:grpSpPr>
        <p:sp>
          <p:nvSpPr>
            <p:cNvPr id="2" name="Oval 1"/>
            <p:cNvSpPr/>
            <p:nvPr userDrawn="1"/>
          </p:nvSpPr>
          <p:spPr>
            <a:xfrm>
              <a:off x="7905328" y="493473"/>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extBox 2"/>
            <p:cNvSpPr txBox="1"/>
            <p:nvPr userDrawn="1"/>
          </p:nvSpPr>
          <p:spPr>
            <a:xfrm>
              <a:off x="8553400" y="539969"/>
              <a:ext cx="1008112" cy="492444"/>
            </a:xfrm>
            <a:prstGeom prst="rect">
              <a:avLst/>
            </a:prstGeom>
            <a:noFill/>
          </p:spPr>
          <p:txBody>
            <a:bodyPr wrap="square" rtlCol="0">
              <a:spAutoFit/>
            </a:bodyPr>
            <a:lstStyle/>
            <a:p>
              <a:r>
                <a:rPr lang="en-GB" sz="1300" dirty="0">
                  <a:solidFill>
                    <a:prstClr val="white"/>
                  </a:solidFill>
                </a:rPr>
                <a:t>Partner</a:t>
              </a:r>
            </a:p>
            <a:p>
              <a:r>
                <a:rPr lang="en-GB" sz="1300" dirty="0">
                  <a:solidFill>
                    <a:prstClr val="white"/>
                  </a:solidFill>
                </a:rPr>
                <a:t>Logo</a:t>
              </a:r>
            </a:p>
          </p:txBody>
        </p:sp>
      </p:grpSp>
      <p:grpSp>
        <p:nvGrpSpPr>
          <p:cNvPr id="5" name="Group 4"/>
          <p:cNvGrpSpPr/>
          <p:nvPr userDrawn="1"/>
        </p:nvGrpSpPr>
        <p:grpSpPr>
          <a:xfrm>
            <a:off x="6810375" y="539972"/>
            <a:ext cx="1288450" cy="631270"/>
            <a:chOff x="7905328" y="1357569"/>
            <a:chExt cx="1656184" cy="631271"/>
          </a:xfrm>
        </p:grpSpPr>
        <p:sp>
          <p:nvSpPr>
            <p:cNvPr id="9" name="Oval 8"/>
            <p:cNvSpPr/>
            <p:nvPr userDrawn="1"/>
          </p:nvSpPr>
          <p:spPr>
            <a:xfrm>
              <a:off x="7905328" y="1357569"/>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TextBox 11"/>
            <p:cNvSpPr txBox="1"/>
            <p:nvPr userDrawn="1"/>
          </p:nvSpPr>
          <p:spPr>
            <a:xfrm>
              <a:off x="8553400" y="1404065"/>
              <a:ext cx="1008112" cy="492444"/>
            </a:xfrm>
            <a:prstGeom prst="rect">
              <a:avLst/>
            </a:prstGeom>
            <a:noFill/>
          </p:spPr>
          <p:txBody>
            <a:bodyPr wrap="square" rtlCol="0">
              <a:spAutoFit/>
            </a:bodyPr>
            <a:lstStyle/>
            <a:p>
              <a:r>
                <a:rPr lang="en-GB" sz="1300" dirty="0">
                  <a:solidFill>
                    <a:prstClr val="white"/>
                  </a:solidFill>
                </a:rPr>
                <a:t>Partner</a:t>
              </a:r>
            </a:p>
            <a:p>
              <a:r>
                <a:rPr lang="en-GB" sz="1300" dirty="0">
                  <a:solidFill>
                    <a:prstClr val="white"/>
                  </a:solidFill>
                </a:rPr>
                <a:t>Logo</a:t>
              </a:r>
            </a:p>
          </p:txBody>
        </p:sp>
      </p:grpSp>
      <p:pic>
        <p:nvPicPr>
          <p:cNvPr id="13"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3387" y="260351"/>
            <a:ext cx="2080399"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6451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113458"/>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318086" y="5573578"/>
            <a:ext cx="10590272" cy="904314"/>
            <a:chOff x="-318090" y="5573575"/>
            <a:chExt cx="10590274" cy="904314"/>
          </a:xfrm>
        </p:grpSpPr>
        <p:sp>
          <p:nvSpPr>
            <p:cNvPr id="7" name="TextBox 6"/>
            <p:cNvSpPr txBox="1"/>
            <p:nvPr userDrawn="1"/>
          </p:nvSpPr>
          <p:spPr>
            <a:xfrm rot="18900000">
              <a:off x="926845" y="6102080"/>
              <a:ext cx="1130438" cy="375809"/>
            </a:xfrm>
            <a:prstGeom prst="rect">
              <a:avLst/>
            </a:prstGeom>
            <a:noFill/>
          </p:spPr>
          <p:txBody>
            <a:bodyPr wrap="none" rtlCol="0">
              <a:spAutoFit/>
            </a:bodyPr>
            <a:lstStyle/>
            <a:p>
              <a:r>
                <a:rPr lang="en-GB" sz="1842" dirty="0">
                  <a:solidFill>
                    <a:srgbClr val="7CB3E1">
                      <a:lumMod val="50000"/>
                    </a:srgbClr>
                  </a:solidFill>
                </a:rPr>
                <a:t>Progress</a:t>
              </a:r>
            </a:p>
          </p:txBody>
        </p:sp>
        <p:sp>
          <p:nvSpPr>
            <p:cNvPr id="8" name="TextBox 7"/>
            <p:cNvSpPr txBox="1"/>
            <p:nvPr userDrawn="1"/>
          </p:nvSpPr>
          <p:spPr>
            <a:xfrm rot="18900000">
              <a:off x="1322955" y="6051747"/>
              <a:ext cx="1380506" cy="375809"/>
            </a:xfrm>
            <a:prstGeom prst="rect">
              <a:avLst/>
            </a:prstGeom>
            <a:noFill/>
          </p:spPr>
          <p:txBody>
            <a:bodyPr wrap="none" rtlCol="0">
              <a:spAutoFit/>
            </a:bodyPr>
            <a:lstStyle/>
            <a:p>
              <a:r>
                <a:rPr lang="en-GB" sz="1842" dirty="0">
                  <a:solidFill>
                    <a:srgbClr val="7CB3E1">
                      <a:lumMod val="50000"/>
                    </a:srgbClr>
                  </a:solidFill>
                </a:rPr>
                <a:t>Community</a:t>
              </a:r>
            </a:p>
          </p:txBody>
        </p:sp>
        <p:sp>
          <p:nvSpPr>
            <p:cNvPr id="9" name="TextBox 8"/>
            <p:cNvSpPr txBox="1"/>
            <p:nvPr userDrawn="1"/>
          </p:nvSpPr>
          <p:spPr>
            <a:xfrm rot="18900000">
              <a:off x="1716511" y="5674241"/>
              <a:ext cx="2236510" cy="375809"/>
            </a:xfrm>
            <a:prstGeom prst="rect">
              <a:avLst/>
            </a:prstGeom>
            <a:noFill/>
          </p:spPr>
          <p:txBody>
            <a:bodyPr wrap="none" rtlCol="0">
              <a:spAutoFit/>
            </a:bodyPr>
            <a:lstStyle/>
            <a:p>
              <a:r>
                <a:rPr lang="en-GB" sz="1842" dirty="0">
                  <a:solidFill>
                    <a:srgbClr val="7CB3E1">
                      <a:lumMod val="50000"/>
                    </a:srgbClr>
                  </a:solidFill>
                </a:rPr>
                <a:t>Sessional Meetings</a:t>
              </a:r>
            </a:p>
          </p:txBody>
        </p:sp>
        <p:sp>
          <p:nvSpPr>
            <p:cNvPr id="11" name="TextBox 10"/>
            <p:cNvSpPr txBox="1"/>
            <p:nvPr userDrawn="1"/>
          </p:nvSpPr>
          <p:spPr>
            <a:xfrm rot="18900000">
              <a:off x="2457676" y="6051744"/>
              <a:ext cx="1236236" cy="375809"/>
            </a:xfrm>
            <a:prstGeom prst="rect">
              <a:avLst/>
            </a:prstGeom>
            <a:noFill/>
          </p:spPr>
          <p:txBody>
            <a:bodyPr wrap="none" rtlCol="0">
              <a:spAutoFit/>
            </a:bodyPr>
            <a:lstStyle/>
            <a:p>
              <a:r>
                <a:rPr lang="en-GB" sz="1842" dirty="0">
                  <a:solidFill>
                    <a:srgbClr val="7CB3E1">
                      <a:lumMod val="50000"/>
                    </a:srgbClr>
                  </a:solidFill>
                </a:rPr>
                <a:t>Education</a:t>
              </a:r>
            </a:p>
          </p:txBody>
        </p:sp>
        <p:sp>
          <p:nvSpPr>
            <p:cNvPr id="12" name="TextBox 11"/>
            <p:cNvSpPr txBox="1"/>
            <p:nvPr userDrawn="1"/>
          </p:nvSpPr>
          <p:spPr>
            <a:xfrm rot="18900000">
              <a:off x="2868885" y="5825244"/>
              <a:ext cx="1823448" cy="375809"/>
            </a:xfrm>
            <a:prstGeom prst="rect">
              <a:avLst/>
            </a:prstGeom>
            <a:noFill/>
          </p:spPr>
          <p:txBody>
            <a:bodyPr wrap="none" rtlCol="0">
              <a:spAutoFit/>
            </a:bodyPr>
            <a:lstStyle/>
            <a:p>
              <a:r>
                <a:rPr lang="en-GB" sz="1842" dirty="0">
                  <a:solidFill>
                    <a:srgbClr val="7CB3E1">
                      <a:lumMod val="50000"/>
                    </a:srgbClr>
                  </a:solidFill>
                </a:rPr>
                <a:t>Working parties</a:t>
              </a:r>
            </a:p>
          </p:txBody>
        </p:sp>
        <p:sp>
          <p:nvSpPr>
            <p:cNvPr id="13" name="TextBox 12"/>
            <p:cNvSpPr txBox="1"/>
            <p:nvPr userDrawn="1"/>
          </p:nvSpPr>
          <p:spPr>
            <a:xfrm rot="18900000">
              <a:off x="3469221" y="5976248"/>
              <a:ext cx="1498936" cy="375809"/>
            </a:xfrm>
            <a:prstGeom prst="rect">
              <a:avLst/>
            </a:prstGeom>
            <a:noFill/>
          </p:spPr>
          <p:txBody>
            <a:bodyPr wrap="none" rtlCol="0">
              <a:spAutoFit/>
            </a:bodyPr>
            <a:lstStyle/>
            <a:p>
              <a:r>
                <a:rPr lang="en-GB" sz="1842" dirty="0">
                  <a:solidFill>
                    <a:srgbClr val="7CB3E1">
                      <a:lumMod val="50000"/>
                    </a:srgbClr>
                  </a:solidFill>
                </a:rPr>
                <a:t>Volunteering</a:t>
              </a:r>
            </a:p>
          </p:txBody>
        </p:sp>
        <p:sp>
          <p:nvSpPr>
            <p:cNvPr id="14" name="TextBox 13"/>
            <p:cNvSpPr txBox="1"/>
            <p:nvPr userDrawn="1"/>
          </p:nvSpPr>
          <p:spPr>
            <a:xfrm rot="18900000">
              <a:off x="4078539" y="6068524"/>
              <a:ext cx="1196161" cy="375809"/>
            </a:xfrm>
            <a:prstGeom prst="rect">
              <a:avLst/>
            </a:prstGeom>
            <a:noFill/>
          </p:spPr>
          <p:txBody>
            <a:bodyPr wrap="none" rtlCol="0">
              <a:spAutoFit/>
            </a:bodyPr>
            <a:lstStyle/>
            <a:p>
              <a:r>
                <a:rPr lang="en-GB" sz="1842" dirty="0">
                  <a:solidFill>
                    <a:srgbClr val="7CB3E1">
                      <a:lumMod val="50000"/>
                    </a:srgbClr>
                  </a:solidFill>
                </a:rPr>
                <a:t>Research</a:t>
              </a:r>
            </a:p>
          </p:txBody>
        </p:sp>
        <p:sp>
          <p:nvSpPr>
            <p:cNvPr id="15" name="TextBox 14"/>
            <p:cNvSpPr txBox="1"/>
            <p:nvPr userDrawn="1"/>
          </p:nvSpPr>
          <p:spPr>
            <a:xfrm rot="18900000">
              <a:off x="4425214" y="5707796"/>
              <a:ext cx="2116285" cy="375809"/>
            </a:xfrm>
            <a:prstGeom prst="rect">
              <a:avLst/>
            </a:prstGeom>
            <a:noFill/>
          </p:spPr>
          <p:txBody>
            <a:bodyPr wrap="none" rtlCol="0">
              <a:spAutoFit/>
            </a:bodyPr>
            <a:lstStyle/>
            <a:p>
              <a:r>
                <a:rPr lang="en-GB" sz="1842" dirty="0">
                  <a:solidFill>
                    <a:srgbClr val="7CB3E1">
                      <a:lumMod val="50000"/>
                    </a:srgbClr>
                  </a:solidFill>
                </a:rPr>
                <a:t>Shaping the future</a:t>
              </a:r>
            </a:p>
          </p:txBody>
        </p:sp>
        <p:sp>
          <p:nvSpPr>
            <p:cNvPr id="16" name="TextBox 15"/>
            <p:cNvSpPr txBox="1"/>
            <p:nvPr userDrawn="1"/>
          </p:nvSpPr>
          <p:spPr>
            <a:xfrm rot="18900000">
              <a:off x="5162033" y="5987632"/>
              <a:ext cx="1366080" cy="375809"/>
            </a:xfrm>
            <a:prstGeom prst="rect">
              <a:avLst/>
            </a:prstGeom>
            <a:noFill/>
          </p:spPr>
          <p:txBody>
            <a:bodyPr wrap="none" rtlCol="0">
              <a:spAutoFit/>
            </a:bodyPr>
            <a:lstStyle/>
            <a:p>
              <a:r>
                <a:rPr lang="en-GB" sz="1842" dirty="0">
                  <a:solidFill>
                    <a:srgbClr val="7CB3E1">
                      <a:lumMod val="50000"/>
                    </a:srgbClr>
                  </a:solidFill>
                </a:rPr>
                <a:t>Networking</a:t>
              </a:r>
            </a:p>
          </p:txBody>
        </p:sp>
        <p:sp>
          <p:nvSpPr>
            <p:cNvPr id="17" name="TextBox 16"/>
            <p:cNvSpPr txBox="1"/>
            <p:nvPr userDrawn="1"/>
          </p:nvSpPr>
          <p:spPr>
            <a:xfrm rot="18900000">
              <a:off x="5528523" y="5593345"/>
              <a:ext cx="2340705" cy="375809"/>
            </a:xfrm>
            <a:prstGeom prst="rect">
              <a:avLst/>
            </a:prstGeom>
            <a:noFill/>
          </p:spPr>
          <p:txBody>
            <a:bodyPr wrap="none" rtlCol="0">
              <a:spAutoFit/>
            </a:bodyPr>
            <a:lstStyle/>
            <a:p>
              <a:r>
                <a:rPr lang="en-GB" sz="1842" dirty="0">
                  <a:solidFill>
                    <a:srgbClr val="7CB3E1">
                      <a:lumMod val="50000"/>
                    </a:srgbClr>
                  </a:solidFill>
                </a:rPr>
                <a:t>Professional support</a:t>
              </a:r>
            </a:p>
          </p:txBody>
        </p:sp>
        <p:sp>
          <p:nvSpPr>
            <p:cNvPr id="18" name="TextBox 17"/>
            <p:cNvSpPr txBox="1"/>
            <p:nvPr userDrawn="1"/>
          </p:nvSpPr>
          <p:spPr>
            <a:xfrm rot="18900000">
              <a:off x="6090167" y="5668848"/>
              <a:ext cx="2156360" cy="375809"/>
            </a:xfrm>
            <a:prstGeom prst="rect">
              <a:avLst/>
            </a:prstGeom>
            <a:noFill/>
          </p:spPr>
          <p:txBody>
            <a:bodyPr wrap="none" rtlCol="0">
              <a:spAutoFit/>
            </a:bodyPr>
            <a:lstStyle/>
            <a:p>
              <a:r>
                <a:rPr lang="en-GB" sz="1842" dirty="0">
                  <a:solidFill>
                    <a:srgbClr val="7CB3E1">
                      <a:lumMod val="50000"/>
                    </a:srgbClr>
                  </a:solidFill>
                </a:rPr>
                <a:t>Enterprise and risk</a:t>
              </a:r>
            </a:p>
          </p:txBody>
        </p:sp>
        <p:sp>
          <p:nvSpPr>
            <p:cNvPr id="19" name="TextBox 18"/>
            <p:cNvSpPr txBox="1"/>
            <p:nvPr userDrawn="1"/>
          </p:nvSpPr>
          <p:spPr>
            <a:xfrm rot="18900000">
              <a:off x="6694455" y="5794681"/>
              <a:ext cx="1854995" cy="375809"/>
            </a:xfrm>
            <a:prstGeom prst="rect">
              <a:avLst/>
            </a:prstGeom>
            <a:noFill/>
          </p:spPr>
          <p:txBody>
            <a:bodyPr wrap="none" rtlCol="0">
              <a:spAutoFit/>
            </a:bodyPr>
            <a:lstStyle/>
            <a:p>
              <a:r>
                <a:rPr lang="en-GB" sz="1842" dirty="0">
                  <a:solidFill>
                    <a:srgbClr val="7CB3E1">
                      <a:lumMod val="50000"/>
                    </a:srgbClr>
                  </a:solidFill>
                </a:rPr>
                <a:t>Learned society</a:t>
              </a:r>
            </a:p>
          </p:txBody>
        </p:sp>
        <p:sp>
          <p:nvSpPr>
            <p:cNvPr id="20" name="TextBox 19"/>
            <p:cNvSpPr txBox="1"/>
            <p:nvPr userDrawn="1"/>
          </p:nvSpPr>
          <p:spPr>
            <a:xfrm rot="18900000">
              <a:off x="7321944" y="6021185"/>
              <a:ext cx="1407758" cy="375809"/>
            </a:xfrm>
            <a:prstGeom prst="rect">
              <a:avLst/>
            </a:prstGeom>
            <a:noFill/>
          </p:spPr>
          <p:txBody>
            <a:bodyPr wrap="none" rtlCol="0">
              <a:spAutoFit/>
            </a:bodyPr>
            <a:lstStyle/>
            <a:p>
              <a:r>
                <a:rPr lang="en-GB" sz="1842" dirty="0">
                  <a:solidFill>
                    <a:srgbClr val="7CB3E1">
                      <a:lumMod val="50000"/>
                    </a:srgbClr>
                  </a:solidFill>
                </a:rPr>
                <a:t>Opportunity</a:t>
              </a:r>
            </a:p>
          </p:txBody>
        </p:sp>
        <p:sp>
          <p:nvSpPr>
            <p:cNvPr id="21" name="TextBox 20"/>
            <p:cNvSpPr txBox="1"/>
            <p:nvPr userDrawn="1"/>
          </p:nvSpPr>
          <p:spPr>
            <a:xfrm rot="18900000">
              <a:off x="7755581" y="5635292"/>
              <a:ext cx="2196435" cy="375809"/>
            </a:xfrm>
            <a:prstGeom prst="rect">
              <a:avLst/>
            </a:prstGeom>
            <a:noFill/>
          </p:spPr>
          <p:txBody>
            <a:bodyPr wrap="none" rtlCol="0">
              <a:spAutoFit/>
            </a:bodyPr>
            <a:lstStyle/>
            <a:p>
              <a:r>
                <a:rPr lang="en-GB" sz="1842" dirty="0">
                  <a:solidFill>
                    <a:srgbClr val="7CB3E1">
                      <a:lumMod val="50000"/>
                    </a:srgbClr>
                  </a:solidFill>
                </a:rPr>
                <a:t>International profile</a:t>
              </a:r>
            </a:p>
          </p:txBody>
        </p:sp>
        <p:sp>
          <p:nvSpPr>
            <p:cNvPr id="22" name="TextBox 21"/>
            <p:cNvSpPr txBox="1"/>
            <p:nvPr userDrawn="1"/>
          </p:nvSpPr>
          <p:spPr>
            <a:xfrm rot="18900000">
              <a:off x="8487859" y="6079908"/>
              <a:ext cx="1079142" cy="375809"/>
            </a:xfrm>
            <a:prstGeom prst="rect">
              <a:avLst/>
            </a:prstGeom>
            <a:noFill/>
          </p:spPr>
          <p:txBody>
            <a:bodyPr wrap="none" rtlCol="0">
              <a:spAutoFit/>
            </a:bodyPr>
            <a:lstStyle/>
            <a:p>
              <a:r>
                <a:rPr lang="en-GB" sz="1842" dirty="0">
                  <a:solidFill>
                    <a:srgbClr val="7CB3E1">
                      <a:lumMod val="50000"/>
                    </a:srgbClr>
                  </a:solidFill>
                </a:rPr>
                <a:t>Journals</a:t>
              </a:r>
            </a:p>
          </p:txBody>
        </p:sp>
        <p:sp>
          <p:nvSpPr>
            <p:cNvPr id="23" name="TextBox 22"/>
            <p:cNvSpPr txBox="1"/>
            <p:nvPr userDrawn="1"/>
          </p:nvSpPr>
          <p:spPr>
            <a:xfrm rot="18900000">
              <a:off x="8944576" y="6029575"/>
              <a:ext cx="1327608" cy="375809"/>
            </a:xfrm>
            <a:prstGeom prst="rect">
              <a:avLst/>
            </a:prstGeom>
            <a:noFill/>
          </p:spPr>
          <p:txBody>
            <a:bodyPr wrap="none" rtlCol="0">
              <a:spAutoFit/>
            </a:bodyPr>
            <a:lstStyle/>
            <a:p>
              <a:r>
                <a:rPr lang="en-GB" sz="1842" dirty="0">
                  <a:solidFill>
                    <a:srgbClr val="7CB3E1">
                      <a:lumMod val="50000"/>
                    </a:srgbClr>
                  </a:solidFill>
                </a:rPr>
                <a:t>Supporting</a:t>
              </a:r>
            </a:p>
          </p:txBody>
        </p:sp>
        <p:sp>
          <p:nvSpPr>
            <p:cNvPr id="24" name="TextBox 23"/>
            <p:cNvSpPr txBox="1"/>
            <p:nvPr userDrawn="1"/>
          </p:nvSpPr>
          <p:spPr>
            <a:xfrm rot="18900000">
              <a:off x="-318090" y="5573575"/>
              <a:ext cx="1170513" cy="375809"/>
            </a:xfrm>
            <a:prstGeom prst="rect">
              <a:avLst/>
            </a:prstGeom>
            <a:noFill/>
          </p:spPr>
          <p:txBody>
            <a:bodyPr wrap="none" rtlCol="0">
              <a:spAutoFit/>
            </a:bodyPr>
            <a:lstStyle/>
            <a:p>
              <a:r>
                <a:rPr lang="en-GB" sz="1842" dirty="0">
                  <a:solidFill>
                    <a:srgbClr val="7CB3E1">
                      <a:lumMod val="50000"/>
                    </a:srgbClr>
                  </a:solidFill>
                </a:rPr>
                <a:t>Expertise</a:t>
              </a:r>
            </a:p>
          </p:txBody>
        </p:sp>
        <p:sp>
          <p:nvSpPr>
            <p:cNvPr id="25" name="TextBox 24"/>
            <p:cNvSpPr txBox="1"/>
            <p:nvPr userDrawn="1"/>
          </p:nvSpPr>
          <p:spPr>
            <a:xfrm rot="18900000">
              <a:off x="-200867" y="5900746"/>
              <a:ext cx="1499128" cy="375809"/>
            </a:xfrm>
            <a:prstGeom prst="rect">
              <a:avLst/>
            </a:prstGeom>
            <a:noFill/>
          </p:spPr>
          <p:txBody>
            <a:bodyPr wrap="none" rtlCol="0">
              <a:spAutoFit/>
            </a:bodyPr>
            <a:lstStyle/>
            <a:p>
              <a:r>
                <a:rPr lang="en-GB" sz="1842" dirty="0">
                  <a:solidFill>
                    <a:srgbClr val="7CB3E1">
                      <a:lumMod val="50000"/>
                    </a:srgbClr>
                  </a:solidFill>
                </a:rPr>
                <a:t>Sponsorship</a:t>
              </a:r>
            </a:p>
          </p:txBody>
        </p:sp>
        <p:sp>
          <p:nvSpPr>
            <p:cNvPr id="26" name="TextBox 25"/>
            <p:cNvSpPr txBox="1"/>
            <p:nvPr userDrawn="1"/>
          </p:nvSpPr>
          <p:spPr>
            <a:xfrm rot="18900000">
              <a:off x="190612" y="5682631"/>
              <a:ext cx="2209259" cy="375809"/>
            </a:xfrm>
            <a:prstGeom prst="rect">
              <a:avLst/>
            </a:prstGeom>
            <a:noFill/>
          </p:spPr>
          <p:txBody>
            <a:bodyPr wrap="none" rtlCol="0">
              <a:spAutoFit/>
            </a:bodyPr>
            <a:lstStyle/>
            <a:p>
              <a:r>
                <a:rPr lang="en-GB" sz="1842" dirty="0">
                  <a:solidFill>
                    <a:srgbClr val="7CB3E1">
                      <a:lumMod val="50000"/>
                    </a:srgbClr>
                  </a:solidFill>
                </a:rPr>
                <a:t>Thought leadership</a:t>
              </a:r>
            </a:p>
          </p:txBody>
        </p:sp>
      </p:grpSp>
      <p:sp>
        <p:nvSpPr>
          <p:cNvPr id="3074" name="Rectangle 2"/>
          <p:cNvSpPr>
            <a:spLocks noGrp="1" noChangeArrowheads="1"/>
          </p:cNvSpPr>
          <p:nvPr>
            <p:ph type="ctrTitle"/>
          </p:nvPr>
        </p:nvSpPr>
        <p:spPr>
          <a:xfrm>
            <a:off x="428229" y="2133610"/>
            <a:ext cx="8858646"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2" y="2781301"/>
            <a:ext cx="8229618" cy="1007740"/>
          </a:xfrm>
        </p:spPr>
        <p:txBody>
          <a:bodyPr/>
          <a:lstStyle>
            <a:lvl1pPr marL="0" indent="0">
              <a:spcBef>
                <a:spcPts val="0"/>
              </a:spcBef>
              <a:buFontTx/>
              <a:buNone/>
              <a:defRPr sz="2167">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191CD6C5-C415-43A2-BC60-4C177A86B594}" type="datetime4">
              <a:rPr lang="en-US" smtClean="0">
                <a:solidFill>
                  <a:prstClr val="white"/>
                </a:solidFill>
              </a:rPr>
              <a:t>June 29, 2018</a:t>
            </a:fld>
            <a:endParaRPr lang="en-GB">
              <a:solidFill>
                <a:prstClr val="white"/>
              </a:solidFill>
            </a:endParaRPr>
          </a:p>
        </p:txBody>
      </p:sp>
      <p:pic>
        <p:nvPicPr>
          <p:cNvPr id="27"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3387" y="260351"/>
            <a:ext cx="2080399"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8722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30" y="2133610"/>
            <a:ext cx="8118044" cy="1295399"/>
          </a:xfrm>
        </p:spPr>
        <p:txBody>
          <a:bodyPr anchor="t"/>
          <a:lstStyle>
            <a:lvl1pPr>
              <a:defRPr sz="2925" b="1"/>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pic>
        <p:nvPicPr>
          <p:cNvPr id="31" name="Picture 2" descr="E:\Pants Work\Current Work\Actuaries 2011\Logos all\IFOA Logo\Lanscape - Standard\WMF logos\IFOA_logo_L_RGB.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userDrawn="1"/>
        </p:nvSpPr>
        <p:spPr>
          <a:xfrm rot="18900000">
            <a:off x="944160" y="6110740"/>
            <a:ext cx="1095813" cy="358497"/>
          </a:xfrm>
          <a:prstGeom prst="rect">
            <a:avLst/>
          </a:prstGeom>
          <a:noFill/>
        </p:spPr>
        <p:txBody>
          <a:bodyPr wrap="none" lIns="74295" tIns="37148" rIns="74295" bIns="37148" rtlCol="0">
            <a:spAutoFit/>
          </a:bodyPr>
          <a:lstStyle/>
          <a:p>
            <a:r>
              <a:rPr lang="en-GB" sz="1842" dirty="0">
                <a:solidFill>
                  <a:prstClr val="white">
                    <a:lumMod val="75000"/>
                  </a:prstClr>
                </a:solidFill>
              </a:rPr>
              <a:t>Progress</a:t>
            </a:r>
          </a:p>
        </p:txBody>
      </p:sp>
      <p:sp>
        <p:nvSpPr>
          <p:cNvPr id="33" name="TextBox 32"/>
          <p:cNvSpPr txBox="1"/>
          <p:nvPr userDrawn="1"/>
        </p:nvSpPr>
        <p:spPr>
          <a:xfrm rot="18900000">
            <a:off x="1340270" y="6060407"/>
            <a:ext cx="1345881" cy="358497"/>
          </a:xfrm>
          <a:prstGeom prst="rect">
            <a:avLst/>
          </a:prstGeom>
          <a:noFill/>
        </p:spPr>
        <p:txBody>
          <a:bodyPr wrap="none" lIns="74295" tIns="37148" rIns="74295" bIns="37148" rtlCol="0">
            <a:spAutoFit/>
          </a:bodyPr>
          <a:lstStyle/>
          <a:p>
            <a:r>
              <a:rPr lang="en-GB" sz="1842" dirty="0">
                <a:solidFill>
                  <a:prstClr val="white">
                    <a:lumMod val="75000"/>
                  </a:prstClr>
                </a:solidFill>
              </a:rPr>
              <a:t>Community</a:t>
            </a:r>
          </a:p>
        </p:txBody>
      </p:sp>
      <p:sp>
        <p:nvSpPr>
          <p:cNvPr id="34" name="TextBox 33"/>
          <p:cNvSpPr txBox="1"/>
          <p:nvPr userDrawn="1"/>
        </p:nvSpPr>
        <p:spPr>
          <a:xfrm rot="18900000">
            <a:off x="1733826" y="5682902"/>
            <a:ext cx="2201885" cy="358497"/>
          </a:xfrm>
          <a:prstGeom prst="rect">
            <a:avLst/>
          </a:prstGeom>
          <a:noFill/>
        </p:spPr>
        <p:txBody>
          <a:bodyPr wrap="none" lIns="74295" tIns="37148" rIns="74295" bIns="37148" rtlCol="0">
            <a:spAutoFit/>
          </a:bodyPr>
          <a:lstStyle/>
          <a:p>
            <a:r>
              <a:rPr lang="en-GB" sz="1842" dirty="0">
                <a:solidFill>
                  <a:prstClr val="white">
                    <a:lumMod val="75000"/>
                  </a:prstClr>
                </a:solidFill>
              </a:rPr>
              <a:t>Sessional Meetings</a:t>
            </a:r>
          </a:p>
        </p:txBody>
      </p:sp>
      <p:sp>
        <p:nvSpPr>
          <p:cNvPr id="35" name="TextBox 34"/>
          <p:cNvSpPr txBox="1"/>
          <p:nvPr userDrawn="1"/>
        </p:nvSpPr>
        <p:spPr>
          <a:xfrm rot="18900000">
            <a:off x="2474991" y="6060406"/>
            <a:ext cx="1201611" cy="358497"/>
          </a:xfrm>
          <a:prstGeom prst="rect">
            <a:avLst/>
          </a:prstGeom>
          <a:noFill/>
        </p:spPr>
        <p:txBody>
          <a:bodyPr wrap="none" lIns="74295" tIns="37148" rIns="74295" bIns="37148" rtlCol="0">
            <a:spAutoFit/>
          </a:bodyPr>
          <a:lstStyle/>
          <a:p>
            <a:r>
              <a:rPr lang="en-GB" sz="1842" dirty="0">
                <a:solidFill>
                  <a:prstClr val="white">
                    <a:lumMod val="75000"/>
                  </a:prstClr>
                </a:solidFill>
              </a:rPr>
              <a:t>Education</a:t>
            </a:r>
          </a:p>
        </p:txBody>
      </p:sp>
      <p:sp>
        <p:nvSpPr>
          <p:cNvPr id="36" name="TextBox 35"/>
          <p:cNvSpPr txBox="1"/>
          <p:nvPr userDrawn="1"/>
        </p:nvSpPr>
        <p:spPr>
          <a:xfrm rot="18900000">
            <a:off x="2886201" y="5833904"/>
            <a:ext cx="1788823" cy="358497"/>
          </a:xfrm>
          <a:prstGeom prst="rect">
            <a:avLst/>
          </a:prstGeom>
          <a:noFill/>
        </p:spPr>
        <p:txBody>
          <a:bodyPr wrap="none" lIns="74295" tIns="37148" rIns="74295" bIns="37148" rtlCol="0">
            <a:spAutoFit/>
          </a:bodyPr>
          <a:lstStyle/>
          <a:p>
            <a:r>
              <a:rPr lang="en-GB" sz="1842" dirty="0">
                <a:solidFill>
                  <a:prstClr val="white">
                    <a:lumMod val="75000"/>
                  </a:prstClr>
                </a:solidFill>
              </a:rPr>
              <a:t>Working parties</a:t>
            </a:r>
          </a:p>
        </p:txBody>
      </p:sp>
      <p:sp>
        <p:nvSpPr>
          <p:cNvPr id="37" name="TextBox 36"/>
          <p:cNvSpPr txBox="1"/>
          <p:nvPr userDrawn="1"/>
        </p:nvSpPr>
        <p:spPr>
          <a:xfrm rot="18900000">
            <a:off x="3486537" y="5984908"/>
            <a:ext cx="1464312" cy="358497"/>
          </a:xfrm>
          <a:prstGeom prst="rect">
            <a:avLst/>
          </a:prstGeom>
          <a:noFill/>
        </p:spPr>
        <p:txBody>
          <a:bodyPr wrap="none" lIns="74295" tIns="37148" rIns="74295" bIns="37148" rtlCol="0">
            <a:spAutoFit/>
          </a:bodyPr>
          <a:lstStyle/>
          <a:p>
            <a:r>
              <a:rPr lang="en-GB" sz="1842" dirty="0">
                <a:solidFill>
                  <a:prstClr val="white">
                    <a:lumMod val="75000"/>
                  </a:prstClr>
                </a:solidFill>
              </a:rPr>
              <a:t>Volunteering</a:t>
            </a:r>
          </a:p>
        </p:txBody>
      </p:sp>
      <p:sp>
        <p:nvSpPr>
          <p:cNvPr id="38" name="TextBox 37"/>
          <p:cNvSpPr txBox="1"/>
          <p:nvPr userDrawn="1"/>
        </p:nvSpPr>
        <p:spPr>
          <a:xfrm rot="18900000">
            <a:off x="4095853" y="6077186"/>
            <a:ext cx="1161536" cy="358497"/>
          </a:xfrm>
          <a:prstGeom prst="rect">
            <a:avLst/>
          </a:prstGeom>
          <a:noFill/>
        </p:spPr>
        <p:txBody>
          <a:bodyPr wrap="none" lIns="74295" tIns="37148" rIns="74295" bIns="37148" rtlCol="0">
            <a:spAutoFit/>
          </a:bodyPr>
          <a:lstStyle/>
          <a:p>
            <a:r>
              <a:rPr lang="en-GB" sz="1842" dirty="0">
                <a:solidFill>
                  <a:prstClr val="white">
                    <a:lumMod val="75000"/>
                  </a:prstClr>
                </a:solidFill>
              </a:rPr>
              <a:t>Research</a:t>
            </a:r>
          </a:p>
        </p:txBody>
      </p:sp>
      <p:sp>
        <p:nvSpPr>
          <p:cNvPr id="39" name="TextBox 38"/>
          <p:cNvSpPr txBox="1"/>
          <p:nvPr userDrawn="1"/>
        </p:nvSpPr>
        <p:spPr>
          <a:xfrm rot="18900000">
            <a:off x="4442528" y="5716458"/>
            <a:ext cx="2081660" cy="358497"/>
          </a:xfrm>
          <a:prstGeom prst="rect">
            <a:avLst/>
          </a:prstGeom>
          <a:noFill/>
        </p:spPr>
        <p:txBody>
          <a:bodyPr wrap="none" lIns="74295" tIns="37148" rIns="74295" bIns="37148" rtlCol="0">
            <a:spAutoFit/>
          </a:bodyPr>
          <a:lstStyle/>
          <a:p>
            <a:r>
              <a:rPr lang="en-GB" sz="1842" dirty="0">
                <a:solidFill>
                  <a:prstClr val="white">
                    <a:lumMod val="75000"/>
                  </a:prstClr>
                </a:solidFill>
              </a:rPr>
              <a:t>Shaping the future</a:t>
            </a:r>
          </a:p>
        </p:txBody>
      </p:sp>
      <p:sp>
        <p:nvSpPr>
          <p:cNvPr id="40" name="TextBox 39"/>
          <p:cNvSpPr txBox="1"/>
          <p:nvPr userDrawn="1"/>
        </p:nvSpPr>
        <p:spPr>
          <a:xfrm rot="18900000">
            <a:off x="5179346" y="5996294"/>
            <a:ext cx="1331455" cy="358497"/>
          </a:xfrm>
          <a:prstGeom prst="rect">
            <a:avLst/>
          </a:prstGeom>
          <a:noFill/>
        </p:spPr>
        <p:txBody>
          <a:bodyPr wrap="none" lIns="74295" tIns="37148" rIns="74295" bIns="37148" rtlCol="0">
            <a:spAutoFit/>
          </a:bodyPr>
          <a:lstStyle/>
          <a:p>
            <a:r>
              <a:rPr lang="en-GB" sz="1842" dirty="0">
                <a:solidFill>
                  <a:prstClr val="white">
                    <a:lumMod val="75000"/>
                  </a:prstClr>
                </a:solidFill>
              </a:rPr>
              <a:t>Networking</a:t>
            </a:r>
          </a:p>
        </p:txBody>
      </p:sp>
      <p:sp>
        <p:nvSpPr>
          <p:cNvPr id="41" name="TextBox 40"/>
          <p:cNvSpPr txBox="1"/>
          <p:nvPr userDrawn="1"/>
        </p:nvSpPr>
        <p:spPr>
          <a:xfrm rot="18900000">
            <a:off x="5545838" y="5602006"/>
            <a:ext cx="2306081" cy="358497"/>
          </a:xfrm>
          <a:prstGeom prst="rect">
            <a:avLst/>
          </a:prstGeom>
          <a:noFill/>
        </p:spPr>
        <p:txBody>
          <a:bodyPr wrap="none" lIns="74295" tIns="37148" rIns="74295" bIns="37148" rtlCol="0">
            <a:spAutoFit/>
          </a:bodyPr>
          <a:lstStyle/>
          <a:p>
            <a:r>
              <a:rPr lang="en-GB" sz="1842" dirty="0">
                <a:solidFill>
                  <a:prstClr val="white">
                    <a:lumMod val="75000"/>
                  </a:prstClr>
                </a:solidFill>
              </a:rPr>
              <a:t>Professional support</a:t>
            </a:r>
          </a:p>
        </p:txBody>
      </p:sp>
      <p:sp>
        <p:nvSpPr>
          <p:cNvPr id="42" name="TextBox 41"/>
          <p:cNvSpPr txBox="1"/>
          <p:nvPr userDrawn="1"/>
        </p:nvSpPr>
        <p:spPr>
          <a:xfrm rot="18900000">
            <a:off x="6107482" y="5677508"/>
            <a:ext cx="2121735" cy="358497"/>
          </a:xfrm>
          <a:prstGeom prst="rect">
            <a:avLst/>
          </a:prstGeom>
          <a:noFill/>
        </p:spPr>
        <p:txBody>
          <a:bodyPr wrap="none" lIns="74295" tIns="37148" rIns="74295" bIns="37148" rtlCol="0">
            <a:spAutoFit/>
          </a:bodyPr>
          <a:lstStyle/>
          <a:p>
            <a:r>
              <a:rPr lang="en-GB" sz="1842" dirty="0">
                <a:solidFill>
                  <a:prstClr val="white">
                    <a:lumMod val="75000"/>
                  </a:prstClr>
                </a:solidFill>
              </a:rPr>
              <a:t>Enterprise and risk</a:t>
            </a:r>
          </a:p>
        </p:txBody>
      </p:sp>
      <p:sp>
        <p:nvSpPr>
          <p:cNvPr id="43" name="TextBox 42"/>
          <p:cNvSpPr txBox="1"/>
          <p:nvPr userDrawn="1"/>
        </p:nvSpPr>
        <p:spPr>
          <a:xfrm rot="18900000">
            <a:off x="6711769" y="5803342"/>
            <a:ext cx="1820370" cy="358497"/>
          </a:xfrm>
          <a:prstGeom prst="rect">
            <a:avLst/>
          </a:prstGeom>
          <a:noFill/>
        </p:spPr>
        <p:txBody>
          <a:bodyPr wrap="none" lIns="74295" tIns="37148" rIns="74295" bIns="37148" rtlCol="0">
            <a:spAutoFit/>
          </a:bodyPr>
          <a:lstStyle/>
          <a:p>
            <a:r>
              <a:rPr lang="en-GB" sz="1842" dirty="0">
                <a:solidFill>
                  <a:prstClr val="white">
                    <a:lumMod val="75000"/>
                  </a:prstClr>
                </a:solidFill>
              </a:rPr>
              <a:t>Learned society</a:t>
            </a:r>
          </a:p>
        </p:txBody>
      </p:sp>
      <p:sp>
        <p:nvSpPr>
          <p:cNvPr id="44" name="TextBox 43"/>
          <p:cNvSpPr txBox="1"/>
          <p:nvPr userDrawn="1"/>
        </p:nvSpPr>
        <p:spPr>
          <a:xfrm rot="18900000">
            <a:off x="7339260" y="6029846"/>
            <a:ext cx="1373133" cy="358497"/>
          </a:xfrm>
          <a:prstGeom prst="rect">
            <a:avLst/>
          </a:prstGeom>
          <a:noFill/>
        </p:spPr>
        <p:txBody>
          <a:bodyPr wrap="none" lIns="74295" tIns="37148" rIns="74295" bIns="37148" rtlCol="0">
            <a:spAutoFit/>
          </a:bodyPr>
          <a:lstStyle/>
          <a:p>
            <a:r>
              <a:rPr lang="en-GB" sz="1842" dirty="0">
                <a:solidFill>
                  <a:prstClr val="white">
                    <a:lumMod val="75000"/>
                  </a:prstClr>
                </a:solidFill>
              </a:rPr>
              <a:t>Opportunity</a:t>
            </a:r>
          </a:p>
        </p:txBody>
      </p:sp>
      <p:sp>
        <p:nvSpPr>
          <p:cNvPr id="45" name="TextBox 44"/>
          <p:cNvSpPr txBox="1"/>
          <p:nvPr userDrawn="1"/>
        </p:nvSpPr>
        <p:spPr>
          <a:xfrm rot="18900000">
            <a:off x="7772896" y="5643952"/>
            <a:ext cx="2161810" cy="358497"/>
          </a:xfrm>
          <a:prstGeom prst="rect">
            <a:avLst/>
          </a:prstGeom>
          <a:noFill/>
        </p:spPr>
        <p:txBody>
          <a:bodyPr wrap="none" lIns="74295" tIns="37148" rIns="74295" bIns="37148" rtlCol="0">
            <a:spAutoFit/>
          </a:bodyPr>
          <a:lstStyle/>
          <a:p>
            <a:r>
              <a:rPr lang="en-GB" sz="1842" dirty="0">
                <a:solidFill>
                  <a:prstClr val="white">
                    <a:lumMod val="75000"/>
                  </a:prstClr>
                </a:solidFill>
              </a:rPr>
              <a:t>International profile</a:t>
            </a:r>
          </a:p>
        </p:txBody>
      </p:sp>
      <p:sp>
        <p:nvSpPr>
          <p:cNvPr id="46" name="TextBox 45"/>
          <p:cNvSpPr txBox="1"/>
          <p:nvPr userDrawn="1"/>
        </p:nvSpPr>
        <p:spPr>
          <a:xfrm rot="18900000">
            <a:off x="8505174" y="6088568"/>
            <a:ext cx="1044517" cy="358497"/>
          </a:xfrm>
          <a:prstGeom prst="rect">
            <a:avLst/>
          </a:prstGeom>
          <a:noFill/>
        </p:spPr>
        <p:txBody>
          <a:bodyPr wrap="none" lIns="74295" tIns="37148" rIns="74295" bIns="37148" rtlCol="0">
            <a:spAutoFit/>
          </a:bodyPr>
          <a:lstStyle/>
          <a:p>
            <a:r>
              <a:rPr lang="en-GB" sz="1842" dirty="0">
                <a:solidFill>
                  <a:prstClr val="white">
                    <a:lumMod val="75000"/>
                  </a:prstClr>
                </a:solidFill>
              </a:rPr>
              <a:t>Journals</a:t>
            </a:r>
          </a:p>
        </p:txBody>
      </p:sp>
      <p:sp>
        <p:nvSpPr>
          <p:cNvPr id="47" name="TextBox 46"/>
          <p:cNvSpPr txBox="1"/>
          <p:nvPr userDrawn="1"/>
        </p:nvSpPr>
        <p:spPr>
          <a:xfrm rot="18900000">
            <a:off x="8961890" y="6038235"/>
            <a:ext cx="1292983" cy="358497"/>
          </a:xfrm>
          <a:prstGeom prst="rect">
            <a:avLst/>
          </a:prstGeom>
          <a:noFill/>
        </p:spPr>
        <p:txBody>
          <a:bodyPr wrap="none" lIns="74295" tIns="37148" rIns="74295" bIns="37148" rtlCol="0">
            <a:spAutoFit/>
          </a:bodyPr>
          <a:lstStyle/>
          <a:p>
            <a:r>
              <a:rPr lang="en-GB" sz="1842" dirty="0">
                <a:solidFill>
                  <a:prstClr val="white">
                    <a:lumMod val="75000"/>
                  </a:prstClr>
                </a:solidFill>
              </a:rPr>
              <a:t>Supporting</a:t>
            </a:r>
          </a:p>
        </p:txBody>
      </p:sp>
      <p:sp>
        <p:nvSpPr>
          <p:cNvPr id="48" name="TextBox 47"/>
          <p:cNvSpPr txBox="1"/>
          <p:nvPr userDrawn="1"/>
        </p:nvSpPr>
        <p:spPr>
          <a:xfrm rot="18900000">
            <a:off x="-300775" y="5582235"/>
            <a:ext cx="1135888" cy="358497"/>
          </a:xfrm>
          <a:prstGeom prst="rect">
            <a:avLst/>
          </a:prstGeom>
          <a:noFill/>
        </p:spPr>
        <p:txBody>
          <a:bodyPr wrap="none" lIns="74295" tIns="37148" rIns="74295" bIns="37148" rtlCol="0">
            <a:spAutoFit/>
          </a:bodyPr>
          <a:lstStyle/>
          <a:p>
            <a:r>
              <a:rPr lang="en-GB" sz="1842" dirty="0">
                <a:solidFill>
                  <a:prstClr val="white">
                    <a:lumMod val="75000"/>
                  </a:prstClr>
                </a:solidFill>
              </a:rPr>
              <a:t>Expertise</a:t>
            </a:r>
          </a:p>
        </p:txBody>
      </p:sp>
      <p:sp>
        <p:nvSpPr>
          <p:cNvPr id="49" name="TextBox 48"/>
          <p:cNvSpPr txBox="1"/>
          <p:nvPr userDrawn="1"/>
        </p:nvSpPr>
        <p:spPr>
          <a:xfrm rot="18900000">
            <a:off x="-183552" y="5909406"/>
            <a:ext cx="1464503" cy="358497"/>
          </a:xfrm>
          <a:prstGeom prst="rect">
            <a:avLst/>
          </a:prstGeom>
          <a:noFill/>
        </p:spPr>
        <p:txBody>
          <a:bodyPr wrap="none" lIns="74295" tIns="37148" rIns="74295" bIns="37148" rtlCol="0">
            <a:spAutoFit/>
          </a:bodyPr>
          <a:lstStyle/>
          <a:p>
            <a:r>
              <a:rPr lang="en-GB" sz="1842" dirty="0">
                <a:solidFill>
                  <a:prstClr val="white">
                    <a:lumMod val="75000"/>
                  </a:prstClr>
                </a:solidFill>
              </a:rPr>
              <a:t>Sponsorship</a:t>
            </a:r>
          </a:p>
        </p:txBody>
      </p:sp>
      <p:sp>
        <p:nvSpPr>
          <p:cNvPr id="50" name="TextBox 49"/>
          <p:cNvSpPr txBox="1"/>
          <p:nvPr userDrawn="1"/>
        </p:nvSpPr>
        <p:spPr>
          <a:xfrm rot="18900000">
            <a:off x="207928" y="5691291"/>
            <a:ext cx="2174634" cy="358497"/>
          </a:xfrm>
          <a:prstGeom prst="rect">
            <a:avLst/>
          </a:prstGeom>
          <a:noFill/>
        </p:spPr>
        <p:txBody>
          <a:bodyPr wrap="none" lIns="74295" tIns="37148" rIns="74295" bIns="37148" rtlCol="0">
            <a:spAutoFit/>
          </a:bodyPr>
          <a:lstStyle/>
          <a:p>
            <a:r>
              <a:rPr lang="en-GB" sz="1842" dirty="0">
                <a:solidFill>
                  <a:prstClr val="white">
                    <a:lumMod val="75000"/>
                  </a:prstClr>
                </a:solidFill>
              </a:rPr>
              <a:t>Thought leadership</a:t>
            </a:r>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tx1"/>
                </a:solidFill>
              </a:defRPr>
            </a:lvl1pPr>
          </a:lstStyle>
          <a:p>
            <a:fld id="{E388FF81-4E0B-48E0-AC95-B75F30D67141}" type="datetime4">
              <a:rPr lang="en-US" smtClean="0">
                <a:solidFill>
                  <a:srgbClr val="3F4548"/>
                </a:solidFill>
              </a:rPr>
              <a:t>June 29, 2018</a:t>
            </a:fld>
            <a:endParaRPr lang="en-GB" dirty="0">
              <a:solidFill>
                <a:srgbClr val="3F4548"/>
              </a:solidFill>
            </a:endParaRPr>
          </a:p>
        </p:txBody>
      </p:sp>
    </p:spTree>
    <p:extLst>
      <p:ext uri="{BB962C8B-B14F-4D97-AF65-F5344CB8AC3E}">
        <p14:creationId xmlns:p14="http://schemas.microsoft.com/office/powerpoint/2010/main" val="10931504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10"/>
            <a:ext cx="8982471"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933C03EC-CA4A-41E9-B86A-E49087590D1A}" type="datetime4">
              <a:rPr lang="en-US" smtClean="0">
                <a:solidFill>
                  <a:prstClr val="white"/>
                </a:solidFill>
              </a:rPr>
              <a:t>June 29, 2018</a:t>
            </a:fld>
            <a:endParaRPr lang="en-GB" dirty="0">
              <a:solidFill>
                <a:prstClr val="white"/>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482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30" y="2133610"/>
            <a:ext cx="6877446"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tx1"/>
                </a:solidFill>
              </a:defRPr>
            </a:lvl1pPr>
          </a:lstStyle>
          <a:p>
            <a:fld id="{CFECC675-A1CA-4B99-AA10-59B41098B188}" type="datetime4">
              <a:rPr lang="en-US" smtClean="0">
                <a:solidFill>
                  <a:srgbClr val="3F4548"/>
                </a:solidFill>
              </a:rPr>
              <a:t>June 29, 2018</a:t>
            </a:fld>
            <a:endParaRPr lang="en-GB" dirty="0">
              <a:solidFill>
                <a:srgbClr val="3F4548"/>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1532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10"/>
            <a:ext cx="7063184"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A6668539-61D4-4237-8292-1B18FA4A1FE1}" type="datetime4">
              <a:rPr lang="en-US" smtClean="0">
                <a:solidFill>
                  <a:prstClr val="white"/>
                </a:solidFill>
              </a:rPr>
              <a:t>June 29, 2018</a:t>
            </a:fld>
            <a:endParaRPr lang="en-GB" dirty="0">
              <a:solidFill>
                <a:prstClr val="white"/>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6294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10"/>
            <a:ext cx="7723585"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4" y="6410333"/>
            <a:ext cx="1500435" cy="300075"/>
          </a:xfrm>
          <a:gradFill>
            <a:gsLst>
              <a:gs pos="0">
                <a:schemeClr val="bg2">
                  <a:alpha val="53000"/>
                </a:schemeClr>
              </a:gs>
              <a:gs pos="100000">
                <a:schemeClr val="bg1">
                  <a:alpha val="54000"/>
                </a:schemeClr>
              </a:gs>
            </a:gsLst>
            <a:lin ang="5400000" scaled="0"/>
          </a:gradFill>
          <a:effectLst>
            <a:softEdge rad="31750"/>
          </a:effectLst>
        </p:spPr>
        <p:txBody>
          <a:bodyPr/>
          <a:lstStyle>
            <a:lvl1pPr>
              <a:defRPr>
                <a:solidFill>
                  <a:schemeClr val="tx1"/>
                </a:solidFill>
              </a:defRPr>
            </a:lvl1pPr>
          </a:lstStyle>
          <a:p>
            <a:fld id="{1E3994D0-844A-4301-9477-85E3AD3E8BE6}" type="datetime4">
              <a:rPr lang="en-US" smtClean="0">
                <a:solidFill>
                  <a:srgbClr val="3F4548"/>
                </a:solidFill>
              </a:rPr>
              <a:t>June 29, 2018</a:t>
            </a:fld>
            <a:endParaRPr lang="en-GB" dirty="0">
              <a:solidFill>
                <a:srgbClr val="3F4548"/>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465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91190DB9-A7A3-41EA-B805-A12D632FAA54}" type="datetime4">
              <a:rPr lang="en-US" smtClean="0">
                <a:solidFill>
                  <a:srgbClr val="3F4548"/>
                </a:solidFill>
              </a:rPr>
              <a:t>June 29, 2018</a:t>
            </a:fld>
            <a:endParaRPr lang="en-GB">
              <a:solidFill>
                <a:srgbClr val="3F4548"/>
              </a:solidFill>
            </a:endParaRPr>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a:p>
        </p:txBody>
      </p:sp>
    </p:spTree>
    <p:extLst>
      <p:ext uri="{BB962C8B-B14F-4D97-AF65-F5344CB8AC3E}">
        <p14:creationId xmlns:p14="http://schemas.microsoft.com/office/powerpoint/2010/main" val="62320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428230" y="1557338"/>
            <a:ext cx="4407827" cy="4640263"/>
          </a:xfrm>
        </p:spPr>
        <p:txBody>
          <a:bodyPr/>
          <a:lstStyle>
            <a:lvl1pPr>
              <a:defRPr sz="1842"/>
            </a:lvl1pPr>
            <a:lvl2pPr>
              <a:defRPr sz="1625"/>
            </a:lvl2pPr>
            <a:lvl3pPr>
              <a:defRPr sz="1517"/>
            </a:lvl3pPr>
            <a:lvl4pPr>
              <a:defRPr sz="1300"/>
            </a:lvl4pPr>
            <a:lvl5pPr>
              <a:defRPr sz="1192"/>
            </a:lvl5pPr>
            <a:lvl6pPr>
              <a:defRPr sz="1517"/>
            </a:lvl6pPr>
            <a:lvl7pPr>
              <a:defRPr sz="1517"/>
            </a:lvl7pPr>
            <a:lvl8pPr>
              <a:defRPr sz="1517"/>
            </a:lvl8pPr>
            <a:lvl9pPr>
              <a:defRPr sz="15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5001154" y="1557338"/>
            <a:ext cx="4409547" cy="4640263"/>
          </a:xfrm>
        </p:spPr>
        <p:txBody>
          <a:bodyPr/>
          <a:lstStyle>
            <a:lvl1pPr>
              <a:defRPr sz="1842"/>
            </a:lvl1pPr>
            <a:lvl2pPr>
              <a:defRPr sz="1625"/>
            </a:lvl2pPr>
            <a:lvl3pPr>
              <a:defRPr sz="1517"/>
            </a:lvl3pPr>
            <a:lvl4pPr>
              <a:defRPr sz="1300"/>
            </a:lvl4pPr>
            <a:lvl5pPr>
              <a:defRPr sz="1192"/>
            </a:lvl5pPr>
            <a:lvl6pPr>
              <a:defRPr sz="1517"/>
            </a:lvl6pPr>
            <a:lvl7pPr>
              <a:defRPr sz="1517"/>
            </a:lvl7pPr>
            <a:lvl8pPr>
              <a:defRPr sz="1517"/>
            </a:lvl8pPr>
            <a:lvl9pPr>
              <a:defRPr sz="15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lvl1pPr>
              <a:defRPr/>
            </a:lvl1pPr>
          </a:lstStyle>
          <a:p>
            <a:fld id="{A4025580-5F42-43ED-AC4F-66751191C6C1}" type="datetime4">
              <a:rPr lang="en-US" smtClean="0">
                <a:solidFill>
                  <a:srgbClr val="3F4548"/>
                </a:solidFill>
              </a:rPr>
              <a:t>June 29, 2018</a:t>
            </a:fld>
            <a:endParaRPr lang="en-GB">
              <a:solidFill>
                <a:srgbClr val="3F4548"/>
              </a:solidFill>
            </a:endParaRPr>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75E1C19-A04E-4390-A400-023E4FCB19F2}" type="slidenum">
              <a:rPr lang="en-GB"/>
              <a:pPr/>
              <a:t>‹#›</a:t>
            </a:fld>
            <a:endParaRPr lang="en-GB"/>
          </a:p>
        </p:txBody>
      </p:sp>
    </p:spTree>
    <p:extLst>
      <p:ext uri="{BB962C8B-B14F-4D97-AF65-F5344CB8AC3E}">
        <p14:creationId xmlns:p14="http://schemas.microsoft.com/office/powerpoint/2010/main" val="10164662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0088" y="404664"/>
            <a:ext cx="8915400" cy="1143000"/>
          </a:xfrm>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495300" y="1535113"/>
            <a:ext cx="4376870" cy="639763"/>
          </a:xfrm>
        </p:spPr>
        <p:txBody>
          <a:bodyPr anchor="b"/>
          <a:lstStyle>
            <a:lvl1pPr marL="0" indent="0">
              <a:buNone/>
              <a:defRPr sz="1842" b="1"/>
            </a:lvl1pPr>
            <a:lvl2pPr marL="371483" indent="0">
              <a:buNone/>
              <a:defRPr sz="1625" b="1"/>
            </a:lvl2pPr>
            <a:lvl3pPr marL="742965" indent="0">
              <a:buNone/>
              <a:defRPr sz="1517" b="1"/>
            </a:lvl3pPr>
            <a:lvl4pPr marL="1114446" indent="0">
              <a:buNone/>
              <a:defRPr sz="1300" b="1"/>
            </a:lvl4pPr>
            <a:lvl5pPr marL="1485929" indent="0">
              <a:buNone/>
              <a:defRPr sz="1300" b="1"/>
            </a:lvl5pPr>
            <a:lvl6pPr marL="1857411" indent="0">
              <a:buNone/>
              <a:defRPr sz="1300" b="1"/>
            </a:lvl6pPr>
            <a:lvl7pPr marL="2228893" indent="0">
              <a:buNone/>
              <a:defRPr sz="1300" b="1"/>
            </a:lvl7pPr>
            <a:lvl8pPr marL="2600375" indent="0">
              <a:buNone/>
              <a:defRPr sz="1300" b="1"/>
            </a:lvl8pPr>
            <a:lvl9pPr marL="2971857" indent="0">
              <a:buNone/>
              <a:defRPr sz="13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1842"/>
            </a:lvl1pPr>
            <a:lvl2pPr>
              <a:defRPr sz="1625"/>
            </a:lvl2pPr>
            <a:lvl3pPr>
              <a:defRPr sz="1517"/>
            </a:lvl3pPr>
            <a:lvl4pPr>
              <a:defRPr sz="1300"/>
            </a:lvl4pPr>
            <a:lvl5pPr>
              <a:defRPr sz="1192"/>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5032110" y="1535113"/>
            <a:ext cx="4378591" cy="639763"/>
          </a:xfrm>
        </p:spPr>
        <p:txBody>
          <a:bodyPr anchor="b"/>
          <a:lstStyle>
            <a:lvl1pPr marL="0" indent="0">
              <a:buNone/>
              <a:defRPr sz="1842" b="1"/>
            </a:lvl1pPr>
            <a:lvl2pPr marL="371483" indent="0">
              <a:buNone/>
              <a:defRPr sz="1625" b="1"/>
            </a:lvl2pPr>
            <a:lvl3pPr marL="742965" indent="0">
              <a:buNone/>
              <a:defRPr sz="1517" b="1"/>
            </a:lvl3pPr>
            <a:lvl4pPr marL="1114446" indent="0">
              <a:buNone/>
              <a:defRPr sz="1300" b="1"/>
            </a:lvl4pPr>
            <a:lvl5pPr marL="1485929" indent="0">
              <a:buNone/>
              <a:defRPr sz="1300" b="1"/>
            </a:lvl5pPr>
            <a:lvl6pPr marL="1857411" indent="0">
              <a:buNone/>
              <a:defRPr sz="1300" b="1"/>
            </a:lvl6pPr>
            <a:lvl7pPr marL="2228893" indent="0">
              <a:buNone/>
              <a:defRPr sz="1300" b="1"/>
            </a:lvl7pPr>
            <a:lvl8pPr marL="2600375" indent="0">
              <a:buNone/>
              <a:defRPr sz="1300" b="1"/>
            </a:lvl8pPr>
            <a:lvl9pPr marL="2971857" indent="0">
              <a:buNone/>
              <a:defRPr sz="1300" b="1"/>
            </a:lvl9pPr>
          </a:lstStyle>
          <a:p>
            <a:pPr lvl="0"/>
            <a:r>
              <a:rPr lang="en-US"/>
              <a:t>Click to edit Master text styles</a:t>
            </a:r>
          </a:p>
        </p:txBody>
      </p:sp>
      <p:sp>
        <p:nvSpPr>
          <p:cNvPr id="6" name="Content Placeholder 5"/>
          <p:cNvSpPr>
            <a:spLocks noGrp="1"/>
          </p:cNvSpPr>
          <p:nvPr>
            <p:ph sz="quarter" idx="4"/>
          </p:nvPr>
        </p:nvSpPr>
        <p:spPr>
          <a:xfrm>
            <a:off x="5032110" y="2174875"/>
            <a:ext cx="4378591" cy="3951288"/>
          </a:xfrm>
        </p:spPr>
        <p:txBody>
          <a:bodyPr/>
          <a:lstStyle>
            <a:lvl1pPr>
              <a:defRPr sz="1842"/>
            </a:lvl1pPr>
            <a:lvl2pPr>
              <a:defRPr sz="1625"/>
            </a:lvl2pPr>
            <a:lvl3pPr>
              <a:defRPr sz="1517"/>
            </a:lvl3pPr>
            <a:lvl4pPr>
              <a:defRPr sz="1300"/>
            </a:lvl4pPr>
            <a:lvl5pPr>
              <a:defRPr sz="1192"/>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lvl1pPr>
              <a:defRPr/>
            </a:lvl1pPr>
          </a:lstStyle>
          <a:p>
            <a:fld id="{E5598080-11C2-430E-AC55-158C17F8A837}" type="datetime4">
              <a:rPr lang="en-US" smtClean="0">
                <a:solidFill>
                  <a:srgbClr val="3F4548"/>
                </a:solidFill>
              </a:rPr>
              <a:t>June 29, 2018</a:t>
            </a:fld>
            <a:endParaRPr lang="en-GB">
              <a:solidFill>
                <a:srgbClr val="3F4548"/>
              </a:solidFill>
            </a:endParaRPr>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1FB513AD-2D40-40B6-B454-91430654BAD4}" type="slidenum">
              <a:rPr lang="en-GB"/>
              <a:pPr/>
              <a:t>‹#›</a:t>
            </a:fld>
            <a:endParaRPr lang="en-GB"/>
          </a:p>
        </p:txBody>
      </p:sp>
    </p:spTree>
    <p:extLst>
      <p:ext uri="{BB962C8B-B14F-4D97-AF65-F5344CB8AC3E}">
        <p14:creationId xmlns:p14="http://schemas.microsoft.com/office/powerpoint/2010/main" val="1446330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01"/>
            <a:ext cx="7723584" cy="1295399"/>
          </a:xfrm>
        </p:spPr>
        <p:txBody>
          <a:bodyPr anchor="t"/>
          <a:lstStyle>
            <a:lvl1pPr>
              <a:defRPr sz="3600"/>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29" y="2781300"/>
            <a:ext cx="6631517" cy="1007740"/>
          </a:xfrm>
        </p:spPr>
        <p:txBody>
          <a:bodyPr/>
          <a:lstStyle>
            <a:lvl1pPr marL="0" indent="0">
              <a:spcBef>
                <a:spcPts val="0"/>
              </a:spcBef>
              <a:buFontTx/>
              <a:buNone/>
              <a:defRPr sz="2600">
                <a:solidFill>
                  <a:schemeClr val="tx1"/>
                </a:solidFill>
              </a:defRPr>
            </a:lvl1pPr>
          </a:lstStyle>
          <a:p>
            <a:pPr lvl="0"/>
            <a:r>
              <a:rPr lang="en-US" noProof="0"/>
              <a:t>Click to edit Master subtitle style</a:t>
            </a:r>
            <a:endParaRPr lang="en-GB" noProof="0" dirty="0"/>
          </a:p>
        </p:txBody>
      </p:sp>
      <p:pic>
        <p:nvPicPr>
          <p:cNvPr id="8"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70585" y="248906"/>
            <a:ext cx="2588603" cy="1053755"/>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4"/>
          <p:cNvSpPr>
            <a:spLocks noGrp="1" noChangeArrowheads="1"/>
          </p:cNvSpPr>
          <p:nvPr>
            <p:ph type="dt" sz="half" idx="2"/>
          </p:nvPr>
        </p:nvSpPr>
        <p:spPr>
          <a:xfrm>
            <a:off x="428229" y="6410325"/>
            <a:ext cx="2378471" cy="331788"/>
          </a:xfrm>
        </p:spPr>
        <p:txBody>
          <a:bodyPr/>
          <a:lstStyle>
            <a:lvl1pPr>
              <a:defRPr>
                <a:solidFill>
                  <a:schemeClr val="bg1"/>
                </a:solidFill>
              </a:defRPr>
            </a:lvl1pPr>
          </a:lstStyle>
          <a:p>
            <a:fld id="{AC241566-2CB1-437A-84BB-BB5A10FA131C}" type="datetime4">
              <a:rPr lang="en-US" smtClean="0"/>
              <a:t>June 29, 2018</a:t>
            </a:fld>
            <a:endParaRPr lang="en-GB" dirty="0"/>
          </a:p>
        </p:txBody>
      </p:sp>
    </p:spTree>
    <p:extLst>
      <p:ext uri="{BB962C8B-B14F-4D97-AF65-F5344CB8AC3E}">
        <p14:creationId xmlns:p14="http://schemas.microsoft.com/office/powerpoint/2010/main" val="25266253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fld id="{DFF3E642-98FF-45FF-818E-8D4F3DCAF436}" type="datetime4">
              <a:rPr lang="en-US" smtClean="0">
                <a:solidFill>
                  <a:srgbClr val="3F4548"/>
                </a:solidFill>
              </a:rPr>
              <a:t>June 29, 2018</a:t>
            </a:fld>
            <a:endParaRPr lang="en-GB">
              <a:solidFill>
                <a:srgbClr val="3F4548"/>
              </a:solidFill>
            </a:endParaRPr>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CCC5EDD3-CB13-45EB-8A5C-B486875EE4D2}" type="slidenum">
              <a:rPr lang="en-GB"/>
              <a:pPr/>
              <a:t>‹#›</a:t>
            </a:fld>
            <a:endParaRPr lang="en-GB"/>
          </a:p>
        </p:txBody>
      </p:sp>
    </p:spTree>
    <p:extLst>
      <p:ext uri="{BB962C8B-B14F-4D97-AF65-F5344CB8AC3E}">
        <p14:creationId xmlns:p14="http://schemas.microsoft.com/office/powerpoint/2010/main" val="23678419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B5484E85-6689-4750-8089-0F95787B4F00}" type="datetime4">
              <a:rPr lang="en-US" smtClean="0">
                <a:solidFill>
                  <a:srgbClr val="3F4548"/>
                </a:solidFill>
              </a:rPr>
              <a:t>June 29, 2018</a:t>
            </a:fld>
            <a:endParaRPr lang="en-GB">
              <a:solidFill>
                <a:srgbClr val="3F4548"/>
              </a:solidFill>
            </a:endParaRPr>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22D29D89-28D6-400C-BE2E-4CB4EC7E1F86}" type="slidenum">
              <a:rPr lang="en-GB"/>
              <a:pPr/>
              <a:t>‹#›</a:t>
            </a:fld>
            <a:endParaRPr lang="en-GB"/>
          </a:p>
        </p:txBody>
      </p:sp>
    </p:spTree>
    <p:extLst>
      <p:ext uri="{BB962C8B-B14F-4D97-AF65-F5344CB8AC3E}">
        <p14:creationId xmlns:p14="http://schemas.microsoft.com/office/powerpoint/2010/main" val="28082170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28233" y="404813"/>
            <a:ext cx="8982471"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28230" y="1557338"/>
            <a:ext cx="4407827" cy="4640263"/>
          </a:xfrm>
        </p:spPr>
        <p:txBody>
          <a:bodyPr/>
          <a:lstStyle>
            <a:lvl1pPr>
              <a:defRPr sz="1842"/>
            </a:lvl1pPr>
            <a:lvl2pPr>
              <a:defRPr sz="1625"/>
            </a:lvl2pPr>
            <a:lvl3pPr>
              <a:defRPr sz="1517"/>
            </a:lvl3pPr>
            <a:lvl4pPr>
              <a:defRPr sz="1300"/>
            </a:lvl4pPr>
            <a:lvl5pPr>
              <a:defRPr sz="119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hart Placeholder 3"/>
          <p:cNvSpPr>
            <a:spLocks noGrp="1"/>
          </p:cNvSpPr>
          <p:nvPr>
            <p:ph type="chart" sz="half" idx="2"/>
          </p:nvPr>
        </p:nvSpPr>
        <p:spPr>
          <a:xfrm>
            <a:off x="5001154" y="1557338"/>
            <a:ext cx="4409547" cy="4640263"/>
          </a:xfrm>
        </p:spPr>
        <p:txBody>
          <a:bodyPr/>
          <a:lstStyle>
            <a:lvl1pPr>
              <a:defRPr sz="1842"/>
            </a:lvl1pPr>
          </a:lstStyle>
          <a:p>
            <a:r>
              <a:rPr lang="en-US"/>
              <a:t>Click icon to add chart</a:t>
            </a:r>
            <a:endParaRPr lang="en-GB" dirty="0"/>
          </a:p>
        </p:txBody>
      </p:sp>
      <p:sp>
        <p:nvSpPr>
          <p:cNvPr id="5" name="Date Placeholder 4"/>
          <p:cNvSpPr>
            <a:spLocks noGrp="1"/>
          </p:cNvSpPr>
          <p:nvPr>
            <p:ph type="dt" sz="half" idx="10"/>
          </p:nvPr>
        </p:nvSpPr>
        <p:spPr>
          <a:xfrm>
            <a:off x="428232" y="6410326"/>
            <a:ext cx="2184135" cy="331788"/>
          </a:xfrm>
        </p:spPr>
        <p:txBody>
          <a:bodyPr/>
          <a:lstStyle>
            <a:lvl1pPr>
              <a:defRPr/>
            </a:lvl1pPr>
          </a:lstStyle>
          <a:p>
            <a:fld id="{01D41AEA-B939-4F11-93F9-DE598818A5F1}" type="datetime4">
              <a:rPr lang="en-US" smtClean="0">
                <a:solidFill>
                  <a:srgbClr val="3F4548"/>
                </a:solidFill>
              </a:rPr>
              <a:t>June 29, 2018</a:t>
            </a:fld>
            <a:endParaRPr lang="en-GB">
              <a:solidFill>
                <a:srgbClr val="3F4548"/>
              </a:solidFill>
            </a:endParaRPr>
          </a:p>
        </p:txBody>
      </p:sp>
      <p:sp>
        <p:nvSpPr>
          <p:cNvPr id="6" name="Footer Placeholder 5"/>
          <p:cNvSpPr>
            <a:spLocks noGrp="1"/>
          </p:cNvSpPr>
          <p:nvPr>
            <p:ph type="ftr" sz="quarter" idx="11"/>
          </p:nvPr>
        </p:nvSpPr>
        <p:spPr>
          <a:xfrm>
            <a:off x="2612370" y="6410326"/>
            <a:ext cx="4681273" cy="331788"/>
          </a:xfrm>
        </p:spPr>
        <p:txBody>
          <a:bodyPr/>
          <a:lstStyle>
            <a:lvl1pPr>
              <a:defRPr/>
            </a:lvl1pPr>
          </a:lstStyle>
          <a:p>
            <a:endParaRPr lang="en-GB"/>
          </a:p>
        </p:txBody>
      </p:sp>
      <p:sp>
        <p:nvSpPr>
          <p:cNvPr id="7" name="Slide Number Placeholder 6"/>
          <p:cNvSpPr>
            <a:spLocks noGrp="1"/>
          </p:cNvSpPr>
          <p:nvPr>
            <p:ph type="sldNum" sz="quarter" idx="12"/>
          </p:nvPr>
        </p:nvSpPr>
        <p:spPr>
          <a:xfrm>
            <a:off x="8776100" y="6402396"/>
            <a:ext cx="701675" cy="339725"/>
          </a:xfrm>
        </p:spPr>
        <p:txBody>
          <a:bodyPr/>
          <a:lstStyle>
            <a:lvl1pPr>
              <a:defRPr/>
            </a:lvl1pPr>
          </a:lstStyle>
          <a:p>
            <a:fld id="{DD990B9C-E09A-4941-8EE5-1699664D5C7B}" type="slidenum">
              <a:rPr lang="en-GB"/>
              <a:pPr/>
              <a:t>‹#›</a:t>
            </a:fld>
            <a:endParaRPr lang="en-GB"/>
          </a:p>
        </p:txBody>
      </p:sp>
    </p:spTree>
    <p:extLst>
      <p:ext uri="{BB962C8B-B14F-4D97-AF65-F5344CB8AC3E}">
        <p14:creationId xmlns:p14="http://schemas.microsoft.com/office/powerpoint/2010/main" val="3352673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13458"/>
        </a:solidFill>
        <a:effectLst/>
      </p:bgPr>
    </p:bg>
    <p:spTree>
      <p:nvGrpSpPr>
        <p:cNvPr id="1" name=""/>
        <p:cNvGrpSpPr/>
        <p:nvPr/>
      </p:nvGrpSpPr>
      <p:grpSpPr>
        <a:xfrm>
          <a:off x="0" y="0"/>
          <a:ext cx="0" cy="0"/>
          <a:chOff x="0" y="0"/>
          <a:chExt cx="0" cy="0"/>
        </a:xfrm>
      </p:grpSpPr>
      <p:pic>
        <p:nvPicPr>
          <p:cNvPr id="8" name="Picture 4" descr="E:\Pants Work\Current Work\Actuaries 2011\IFOA Rebrand 2012\PowerPoint\blue_crest.png"/>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5383414" y="1066802"/>
            <a:ext cx="4274937" cy="553838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428233" y="2133610"/>
            <a:ext cx="8920555" cy="1295399"/>
          </a:xfrm>
        </p:spPr>
        <p:txBody>
          <a:bodyPr anchor="t"/>
          <a:lstStyle>
            <a:lvl1pPr>
              <a:defRPr sz="2925" b="1"/>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8115693" cy="1007740"/>
          </a:xfrm>
        </p:spPr>
        <p:txBody>
          <a:bodyPr/>
          <a:lstStyle>
            <a:lvl1pPr marL="0" indent="0">
              <a:spcBef>
                <a:spcPts val="0"/>
              </a:spcBef>
              <a:buFontTx/>
              <a:buNone/>
              <a:defRPr sz="2167">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7D477714-9785-46A5-905A-0695CC877C34}" type="datetime4">
              <a:rPr lang="en-US" smtClean="0">
                <a:solidFill>
                  <a:prstClr val="white"/>
                </a:solidFill>
              </a:rPr>
              <a:t>June 29, 2018</a:t>
            </a:fld>
            <a:endParaRPr lang="en-GB">
              <a:solidFill>
                <a:prstClr val="white"/>
              </a:solidFill>
            </a:endParaRPr>
          </a:p>
        </p:txBody>
      </p:sp>
      <p:pic>
        <p:nvPicPr>
          <p:cNvPr id="7" name="Picture 4" descr="E:\Pants Work\Current Work\Actuaries 2011\Logos all\IFOA Logo\Lanscape - Standard\WMF logos\IFOA_logo_L_RGB_WO_text.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33387" y="260351"/>
            <a:ext cx="2080399"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9605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rgbClr val="113458"/>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10"/>
            <a:ext cx="8858646" cy="1295399"/>
          </a:xfrm>
        </p:spPr>
        <p:txBody>
          <a:bodyPr anchor="t"/>
          <a:lstStyle>
            <a:lvl1pPr>
              <a:defRPr sz="2925" b="1"/>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7744218" cy="1007740"/>
          </a:xfrm>
        </p:spPr>
        <p:txBody>
          <a:bodyPr/>
          <a:lstStyle>
            <a:lvl1pPr marL="0" indent="0">
              <a:spcBef>
                <a:spcPts val="0"/>
              </a:spcBef>
              <a:buFontTx/>
              <a:buNone/>
              <a:defRPr sz="2167">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C0569E64-7DD8-482E-AA4A-C868B379F0F9}" type="datetime4">
              <a:rPr lang="en-US" smtClean="0">
                <a:solidFill>
                  <a:prstClr val="white"/>
                </a:solidFill>
              </a:rPr>
              <a:t>June 29, 2018</a:t>
            </a:fld>
            <a:endParaRPr lang="en-GB">
              <a:solidFill>
                <a:prstClr val="white"/>
              </a:solidFill>
            </a:endParaRPr>
          </a:p>
        </p:txBody>
      </p:sp>
      <p:grpSp>
        <p:nvGrpSpPr>
          <p:cNvPr id="4" name="Group 3"/>
          <p:cNvGrpSpPr/>
          <p:nvPr userDrawn="1"/>
        </p:nvGrpSpPr>
        <p:grpSpPr>
          <a:xfrm>
            <a:off x="8334975" y="539974"/>
            <a:ext cx="1288450" cy="631270"/>
            <a:chOff x="7905328" y="493473"/>
            <a:chExt cx="1656184" cy="631271"/>
          </a:xfrm>
        </p:grpSpPr>
        <p:sp>
          <p:nvSpPr>
            <p:cNvPr id="2" name="Oval 1"/>
            <p:cNvSpPr/>
            <p:nvPr userDrawn="1"/>
          </p:nvSpPr>
          <p:spPr>
            <a:xfrm>
              <a:off x="7905328" y="493473"/>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extBox 2"/>
            <p:cNvSpPr txBox="1"/>
            <p:nvPr userDrawn="1"/>
          </p:nvSpPr>
          <p:spPr>
            <a:xfrm>
              <a:off x="8553400" y="539969"/>
              <a:ext cx="1008112" cy="492444"/>
            </a:xfrm>
            <a:prstGeom prst="rect">
              <a:avLst/>
            </a:prstGeom>
            <a:noFill/>
          </p:spPr>
          <p:txBody>
            <a:bodyPr wrap="square" rtlCol="0">
              <a:spAutoFit/>
            </a:bodyPr>
            <a:lstStyle/>
            <a:p>
              <a:r>
                <a:rPr lang="en-GB" sz="1300" dirty="0">
                  <a:solidFill>
                    <a:prstClr val="white"/>
                  </a:solidFill>
                </a:rPr>
                <a:t>Partner</a:t>
              </a:r>
            </a:p>
            <a:p>
              <a:r>
                <a:rPr lang="en-GB" sz="1300" dirty="0">
                  <a:solidFill>
                    <a:prstClr val="white"/>
                  </a:solidFill>
                </a:rPr>
                <a:t>Logo</a:t>
              </a:r>
            </a:p>
          </p:txBody>
        </p:sp>
      </p:grpSp>
      <p:grpSp>
        <p:nvGrpSpPr>
          <p:cNvPr id="5" name="Group 4"/>
          <p:cNvGrpSpPr/>
          <p:nvPr userDrawn="1"/>
        </p:nvGrpSpPr>
        <p:grpSpPr>
          <a:xfrm>
            <a:off x="6810375" y="539972"/>
            <a:ext cx="1288450" cy="631270"/>
            <a:chOff x="7905328" y="1357569"/>
            <a:chExt cx="1656184" cy="631271"/>
          </a:xfrm>
        </p:grpSpPr>
        <p:sp>
          <p:nvSpPr>
            <p:cNvPr id="9" name="Oval 8"/>
            <p:cNvSpPr/>
            <p:nvPr userDrawn="1"/>
          </p:nvSpPr>
          <p:spPr>
            <a:xfrm>
              <a:off x="7905328" y="1357569"/>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TextBox 11"/>
            <p:cNvSpPr txBox="1"/>
            <p:nvPr userDrawn="1"/>
          </p:nvSpPr>
          <p:spPr>
            <a:xfrm>
              <a:off x="8553400" y="1404065"/>
              <a:ext cx="1008112" cy="492444"/>
            </a:xfrm>
            <a:prstGeom prst="rect">
              <a:avLst/>
            </a:prstGeom>
            <a:noFill/>
          </p:spPr>
          <p:txBody>
            <a:bodyPr wrap="square" rtlCol="0">
              <a:spAutoFit/>
            </a:bodyPr>
            <a:lstStyle/>
            <a:p>
              <a:r>
                <a:rPr lang="en-GB" sz="1300" dirty="0">
                  <a:solidFill>
                    <a:prstClr val="white"/>
                  </a:solidFill>
                </a:rPr>
                <a:t>Partner</a:t>
              </a:r>
            </a:p>
            <a:p>
              <a:r>
                <a:rPr lang="en-GB" sz="1300" dirty="0">
                  <a:solidFill>
                    <a:prstClr val="white"/>
                  </a:solidFill>
                </a:rPr>
                <a:t>Logo</a:t>
              </a:r>
            </a:p>
          </p:txBody>
        </p:sp>
      </p:grpSp>
      <p:pic>
        <p:nvPicPr>
          <p:cNvPr id="13"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3387" y="260351"/>
            <a:ext cx="2080399"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3673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113458"/>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318086" y="5573578"/>
            <a:ext cx="10590272" cy="904314"/>
            <a:chOff x="-318090" y="5573575"/>
            <a:chExt cx="10590274" cy="904314"/>
          </a:xfrm>
        </p:grpSpPr>
        <p:sp>
          <p:nvSpPr>
            <p:cNvPr id="7" name="TextBox 6"/>
            <p:cNvSpPr txBox="1"/>
            <p:nvPr userDrawn="1"/>
          </p:nvSpPr>
          <p:spPr>
            <a:xfrm rot="18900000">
              <a:off x="926845" y="6102080"/>
              <a:ext cx="1130438" cy="375809"/>
            </a:xfrm>
            <a:prstGeom prst="rect">
              <a:avLst/>
            </a:prstGeom>
            <a:noFill/>
          </p:spPr>
          <p:txBody>
            <a:bodyPr wrap="none" rtlCol="0">
              <a:spAutoFit/>
            </a:bodyPr>
            <a:lstStyle/>
            <a:p>
              <a:r>
                <a:rPr lang="en-GB" sz="1842" dirty="0">
                  <a:solidFill>
                    <a:srgbClr val="7CB3E1">
                      <a:lumMod val="50000"/>
                    </a:srgbClr>
                  </a:solidFill>
                </a:rPr>
                <a:t>Progress</a:t>
              </a:r>
            </a:p>
          </p:txBody>
        </p:sp>
        <p:sp>
          <p:nvSpPr>
            <p:cNvPr id="8" name="TextBox 7"/>
            <p:cNvSpPr txBox="1"/>
            <p:nvPr userDrawn="1"/>
          </p:nvSpPr>
          <p:spPr>
            <a:xfrm rot="18900000">
              <a:off x="1322955" y="6051747"/>
              <a:ext cx="1380506" cy="375809"/>
            </a:xfrm>
            <a:prstGeom prst="rect">
              <a:avLst/>
            </a:prstGeom>
            <a:noFill/>
          </p:spPr>
          <p:txBody>
            <a:bodyPr wrap="none" rtlCol="0">
              <a:spAutoFit/>
            </a:bodyPr>
            <a:lstStyle/>
            <a:p>
              <a:r>
                <a:rPr lang="en-GB" sz="1842" dirty="0">
                  <a:solidFill>
                    <a:srgbClr val="7CB3E1">
                      <a:lumMod val="50000"/>
                    </a:srgbClr>
                  </a:solidFill>
                </a:rPr>
                <a:t>Community</a:t>
              </a:r>
            </a:p>
          </p:txBody>
        </p:sp>
        <p:sp>
          <p:nvSpPr>
            <p:cNvPr id="9" name="TextBox 8"/>
            <p:cNvSpPr txBox="1"/>
            <p:nvPr userDrawn="1"/>
          </p:nvSpPr>
          <p:spPr>
            <a:xfrm rot="18900000">
              <a:off x="1716511" y="5674241"/>
              <a:ext cx="2236510" cy="375809"/>
            </a:xfrm>
            <a:prstGeom prst="rect">
              <a:avLst/>
            </a:prstGeom>
            <a:noFill/>
          </p:spPr>
          <p:txBody>
            <a:bodyPr wrap="none" rtlCol="0">
              <a:spAutoFit/>
            </a:bodyPr>
            <a:lstStyle/>
            <a:p>
              <a:r>
                <a:rPr lang="en-GB" sz="1842" dirty="0">
                  <a:solidFill>
                    <a:srgbClr val="7CB3E1">
                      <a:lumMod val="50000"/>
                    </a:srgbClr>
                  </a:solidFill>
                </a:rPr>
                <a:t>Sessional Meetings</a:t>
              </a:r>
            </a:p>
          </p:txBody>
        </p:sp>
        <p:sp>
          <p:nvSpPr>
            <p:cNvPr id="11" name="TextBox 10"/>
            <p:cNvSpPr txBox="1"/>
            <p:nvPr userDrawn="1"/>
          </p:nvSpPr>
          <p:spPr>
            <a:xfrm rot="18900000">
              <a:off x="2457676" y="6051744"/>
              <a:ext cx="1236236" cy="375809"/>
            </a:xfrm>
            <a:prstGeom prst="rect">
              <a:avLst/>
            </a:prstGeom>
            <a:noFill/>
          </p:spPr>
          <p:txBody>
            <a:bodyPr wrap="none" rtlCol="0">
              <a:spAutoFit/>
            </a:bodyPr>
            <a:lstStyle/>
            <a:p>
              <a:r>
                <a:rPr lang="en-GB" sz="1842" dirty="0">
                  <a:solidFill>
                    <a:srgbClr val="7CB3E1">
                      <a:lumMod val="50000"/>
                    </a:srgbClr>
                  </a:solidFill>
                </a:rPr>
                <a:t>Education</a:t>
              </a:r>
            </a:p>
          </p:txBody>
        </p:sp>
        <p:sp>
          <p:nvSpPr>
            <p:cNvPr id="12" name="TextBox 11"/>
            <p:cNvSpPr txBox="1"/>
            <p:nvPr userDrawn="1"/>
          </p:nvSpPr>
          <p:spPr>
            <a:xfrm rot="18900000">
              <a:off x="2868885" y="5825244"/>
              <a:ext cx="1823448" cy="375809"/>
            </a:xfrm>
            <a:prstGeom prst="rect">
              <a:avLst/>
            </a:prstGeom>
            <a:noFill/>
          </p:spPr>
          <p:txBody>
            <a:bodyPr wrap="none" rtlCol="0">
              <a:spAutoFit/>
            </a:bodyPr>
            <a:lstStyle/>
            <a:p>
              <a:r>
                <a:rPr lang="en-GB" sz="1842" dirty="0">
                  <a:solidFill>
                    <a:srgbClr val="7CB3E1">
                      <a:lumMod val="50000"/>
                    </a:srgbClr>
                  </a:solidFill>
                </a:rPr>
                <a:t>Working parties</a:t>
              </a:r>
            </a:p>
          </p:txBody>
        </p:sp>
        <p:sp>
          <p:nvSpPr>
            <p:cNvPr id="13" name="TextBox 12"/>
            <p:cNvSpPr txBox="1"/>
            <p:nvPr userDrawn="1"/>
          </p:nvSpPr>
          <p:spPr>
            <a:xfrm rot="18900000">
              <a:off x="3469221" y="5976248"/>
              <a:ext cx="1498936" cy="375809"/>
            </a:xfrm>
            <a:prstGeom prst="rect">
              <a:avLst/>
            </a:prstGeom>
            <a:noFill/>
          </p:spPr>
          <p:txBody>
            <a:bodyPr wrap="none" rtlCol="0">
              <a:spAutoFit/>
            </a:bodyPr>
            <a:lstStyle/>
            <a:p>
              <a:r>
                <a:rPr lang="en-GB" sz="1842" dirty="0">
                  <a:solidFill>
                    <a:srgbClr val="7CB3E1">
                      <a:lumMod val="50000"/>
                    </a:srgbClr>
                  </a:solidFill>
                </a:rPr>
                <a:t>Volunteering</a:t>
              </a:r>
            </a:p>
          </p:txBody>
        </p:sp>
        <p:sp>
          <p:nvSpPr>
            <p:cNvPr id="14" name="TextBox 13"/>
            <p:cNvSpPr txBox="1"/>
            <p:nvPr userDrawn="1"/>
          </p:nvSpPr>
          <p:spPr>
            <a:xfrm rot="18900000">
              <a:off x="4078539" y="6068524"/>
              <a:ext cx="1196161" cy="375809"/>
            </a:xfrm>
            <a:prstGeom prst="rect">
              <a:avLst/>
            </a:prstGeom>
            <a:noFill/>
          </p:spPr>
          <p:txBody>
            <a:bodyPr wrap="none" rtlCol="0">
              <a:spAutoFit/>
            </a:bodyPr>
            <a:lstStyle/>
            <a:p>
              <a:r>
                <a:rPr lang="en-GB" sz="1842" dirty="0">
                  <a:solidFill>
                    <a:srgbClr val="7CB3E1">
                      <a:lumMod val="50000"/>
                    </a:srgbClr>
                  </a:solidFill>
                </a:rPr>
                <a:t>Research</a:t>
              </a:r>
            </a:p>
          </p:txBody>
        </p:sp>
        <p:sp>
          <p:nvSpPr>
            <p:cNvPr id="15" name="TextBox 14"/>
            <p:cNvSpPr txBox="1"/>
            <p:nvPr userDrawn="1"/>
          </p:nvSpPr>
          <p:spPr>
            <a:xfrm rot="18900000">
              <a:off x="4425214" y="5707796"/>
              <a:ext cx="2116285" cy="375809"/>
            </a:xfrm>
            <a:prstGeom prst="rect">
              <a:avLst/>
            </a:prstGeom>
            <a:noFill/>
          </p:spPr>
          <p:txBody>
            <a:bodyPr wrap="none" rtlCol="0">
              <a:spAutoFit/>
            </a:bodyPr>
            <a:lstStyle/>
            <a:p>
              <a:r>
                <a:rPr lang="en-GB" sz="1842" dirty="0">
                  <a:solidFill>
                    <a:srgbClr val="7CB3E1">
                      <a:lumMod val="50000"/>
                    </a:srgbClr>
                  </a:solidFill>
                </a:rPr>
                <a:t>Shaping the future</a:t>
              </a:r>
            </a:p>
          </p:txBody>
        </p:sp>
        <p:sp>
          <p:nvSpPr>
            <p:cNvPr id="16" name="TextBox 15"/>
            <p:cNvSpPr txBox="1"/>
            <p:nvPr userDrawn="1"/>
          </p:nvSpPr>
          <p:spPr>
            <a:xfrm rot="18900000">
              <a:off x="5162033" y="5987632"/>
              <a:ext cx="1366080" cy="375809"/>
            </a:xfrm>
            <a:prstGeom prst="rect">
              <a:avLst/>
            </a:prstGeom>
            <a:noFill/>
          </p:spPr>
          <p:txBody>
            <a:bodyPr wrap="none" rtlCol="0">
              <a:spAutoFit/>
            </a:bodyPr>
            <a:lstStyle/>
            <a:p>
              <a:r>
                <a:rPr lang="en-GB" sz="1842" dirty="0">
                  <a:solidFill>
                    <a:srgbClr val="7CB3E1">
                      <a:lumMod val="50000"/>
                    </a:srgbClr>
                  </a:solidFill>
                </a:rPr>
                <a:t>Networking</a:t>
              </a:r>
            </a:p>
          </p:txBody>
        </p:sp>
        <p:sp>
          <p:nvSpPr>
            <p:cNvPr id="17" name="TextBox 16"/>
            <p:cNvSpPr txBox="1"/>
            <p:nvPr userDrawn="1"/>
          </p:nvSpPr>
          <p:spPr>
            <a:xfrm rot="18900000">
              <a:off x="5528523" y="5593345"/>
              <a:ext cx="2340705" cy="375809"/>
            </a:xfrm>
            <a:prstGeom prst="rect">
              <a:avLst/>
            </a:prstGeom>
            <a:noFill/>
          </p:spPr>
          <p:txBody>
            <a:bodyPr wrap="none" rtlCol="0">
              <a:spAutoFit/>
            </a:bodyPr>
            <a:lstStyle/>
            <a:p>
              <a:r>
                <a:rPr lang="en-GB" sz="1842" dirty="0">
                  <a:solidFill>
                    <a:srgbClr val="7CB3E1">
                      <a:lumMod val="50000"/>
                    </a:srgbClr>
                  </a:solidFill>
                </a:rPr>
                <a:t>Professional support</a:t>
              </a:r>
            </a:p>
          </p:txBody>
        </p:sp>
        <p:sp>
          <p:nvSpPr>
            <p:cNvPr id="18" name="TextBox 17"/>
            <p:cNvSpPr txBox="1"/>
            <p:nvPr userDrawn="1"/>
          </p:nvSpPr>
          <p:spPr>
            <a:xfrm rot="18900000">
              <a:off x="6090167" y="5668848"/>
              <a:ext cx="2156360" cy="375809"/>
            </a:xfrm>
            <a:prstGeom prst="rect">
              <a:avLst/>
            </a:prstGeom>
            <a:noFill/>
          </p:spPr>
          <p:txBody>
            <a:bodyPr wrap="none" rtlCol="0">
              <a:spAutoFit/>
            </a:bodyPr>
            <a:lstStyle/>
            <a:p>
              <a:r>
                <a:rPr lang="en-GB" sz="1842" dirty="0">
                  <a:solidFill>
                    <a:srgbClr val="7CB3E1">
                      <a:lumMod val="50000"/>
                    </a:srgbClr>
                  </a:solidFill>
                </a:rPr>
                <a:t>Enterprise and risk</a:t>
              </a:r>
            </a:p>
          </p:txBody>
        </p:sp>
        <p:sp>
          <p:nvSpPr>
            <p:cNvPr id="19" name="TextBox 18"/>
            <p:cNvSpPr txBox="1"/>
            <p:nvPr userDrawn="1"/>
          </p:nvSpPr>
          <p:spPr>
            <a:xfrm rot="18900000">
              <a:off x="6694455" y="5794681"/>
              <a:ext cx="1854995" cy="375809"/>
            </a:xfrm>
            <a:prstGeom prst="rect">
              <a:avLst/>
            </a:prstGeom>
            <a:noFill/>
          </p:spPr>
          <p:txBody>
            <a:bodyPr wrap="none" rtlCol="0">
              <a:spAutoFit/>
            </a:bodyPr>
            <a:lstStyle/>
            <a:p>
              <a:r>
                <a:rPr lang="en-GB" sz="1842" dirty="0">
                  <a:solidFill>
                    <a:srgbClr val="7CB3E1">
                      <a:lumMod val="50000"/>
                    </a:srgbClr>
                  </a:solidFill>
                </a:rPr>
                <a:t>Learned society</a:t>
              </a:r>
            </a:p>
          </p:txBody>
        </p:sp>
        <p:sp>
          <p:nvSpPr>
            <p:cNvPr id="20" name="TextBox 19"/>
            <p:cNvSpPr txBox="1"/>
            <p:nvPr userDrawn="1"/>
          </p:nvSpPr>
          <p:spPr>
            <a:xfrm rot="18900000">
              <a:off x="7321944" y="6021185"/>
              <a:ext cx="1407758" cy="375809"/>
            </a:xfrm>
            <a:prstGeom prst="rect">
              <a:avLst/>
            </a:prstGeom>
            <a:noFill/>
          </p:spPr>
          <p:txBody>
            <a:bodyPr wrap="none" rtlCol="0">
              <a:spAutoFit/>
            </a:bodyPr>
            <a:lstStyle/>
            <a:p>
              <a:r>
                <a:rPr lang="en-GB" sz="1842" dirty="0">
                  <a:solidFill>
                    <a:srgbClr val="7CB3E1">
                      <a:lumMod val="50000"/>
                    </a:srgbClr>
                  </a:solidFill>
                </a:rPr>
                <a:t>Opportunity</a:t>
              </a:r>
            </a:p>
          </p:txBody>
        </p:sp>
        <p:sp>
          <p:nvSpPr>
            <p:cNvPr id="21" name="TextBox 20"/>
            <p:cNvSpPr txBox="1"/>
            <p:nvPr userDrawn="1"/>
          </p:nvSpPr>
          <p:spPr>
            <a:xfrm rot="18900000">
              <a:off x="7755581" y="5635292"/>
              <a:ext cx="2196435" cy="375809"/>
            </a:xfrm>
            <a:prstGeom prst="rect">
              <a:avLst/>
            </a:prstGeom>
            <a:noFill/>
          </p:spPr>
          <p:txBody>
            <a:bodyPr wrap="none" rtlCol="0">
              <a:spAutoFit/>
            </a:bodyPr>
            <a:lstStyle/>
            <a:p>
              <a:r>
                <a:rPr lang="en-GB" sz="1842" dirty="0">
                  <a:solidFill>
                    <a:srgbClr val="7CB3E1">
                      <a:lumMod val="50000"/>
                    </a:srgbClr>
                  </a:solidFill>
                </a:rPr>
                <a:t>International profile</a:t>
              </a:r>
            </a:p>
          </p:txBody>
        </p:sp>
        <p:sp>
          <p:nvSpPr>
            <p:cNvPr id="22" name="TextBox 21"/>
            <p:cNvSpPr txBox="1"/>
            <p:nvPr userDrawn="1"/>
          </p:nvSpPr>
          <p:spPr>
            <a:xfrm rot="18900000">
              <a:off x="8487859" y="6079908"/>
              <a:ext cx="1079142" cy="375809"/>
            </a:xfrm>
            <a:prstGeom prst="rect">
              <a:avLst/>
            </a:prstGeom>
            <a:noFill/>
          </p:spPr>
          <p:txBody>
            <a:bodyPr wrap="none" rtlCol="0">
              <a:spAutoFit/>
            </a:bodyPr>
            <a:lstStyle/>
            <a:p>
              <a:r>
                <a:rPr lang="en-GB" sz="1842" dirty="0">
                  <a:solidFill>
                    <a:srgbClr val="7CB3E1">
                      <a:lumMod val="50000"/>
                    </a:srgbClr>
                  </a:solidFill>
                </a:rPr>
                <a:t>Journals</a:t>
              </a:r>
            </a:p>
          </p:txBody>
        </p:sp>
        <p:sp>
          <p:nvSpPr>
            <p:cNvPr id="23" name="TextBox 22"/>
            <p:cNvSpPr txBox="1"/>
            <p:nvPr userDrawn="1"/>
          </p:nvSpPr>
          <p:spPr>
            <a:xfrm rot="18900000">
              <a:off x="8944576" y="6029575"/>
              <a:ext cx="1327608" cy="375809"/>
            </a:xfrm>
            <a:prstGeom prst="rect">
              <a:avLst/>
            </a:prstGeom>
            <a:noFill/>
          </p:spPr>
          <p:txBody>
            <a:bodyPr wrap="none" rtlCol="0">
              <a:spAutoFit/>
            </a:bodyPr>
            <a:lstStyle/>
            <a:p>
              <a:r>
                <a:rPr lang="en-GB" sz="1842" dirty="0">
                  <a:solidFill>
                    <a:srgbClr val="7CB3E1">
                      <a:lumMod val="50000"/>
                    </a:srgbClr>
                  </a:solidFill>
                </a:rPr>
                <a:t>Supporting</a:t>
              </a:r>
            </a:p>
          </p:txBody>
        </p:sp>
        <p:sp>
          <p:nvSpPr>
            <p:cNvPr id="24" name="TextBox 23"/>
            <p:cNvSpPr txBox="1"/>
            <p:nvPr userDrawn="1"/>
          </p:nvSpPr>
          <p:spPr>
            <a:xfrm rot="18900000">
              <a:off x="-318090" y="5573575"/>
              <a:ext cx="1170513" cy="375809"/>
            </a:xfrm>
            <a:prstGeom prst="rect">
              <a:avLst/>
            </a:prstGeom>
            <a:noFill/>
          </p:spPr>
          <p:txBody>
            <a:bodyPr wrap="none" rtlCol="0">
              <a:spAutoFit/>
            </a:bodyPr>
            <a:lstStyle/>
            <a:p>
              <a:r>
                <a:rPr lang="en-GB" sz="1842" dirty="0">
                  <a:solidFill>
                    <a:srgbClr val="7CB3E1">
                      <a:lumMod val="50000"/>
                    </a:srgbClr>
                  </a:solidFill>
                </a:rPr>
                <a:t>Expertise</a:t>
              </a:r>
            </a:p>
          </p:txBody>
        </p:sp>
        <p:sp>
          <p:nvSpPr>
            <p:cNvPr id="25" name="TextBox 24"/>
            <p:cNvSpPr txBox="1"/>
            <p:nvPr userDrawn="1"/>
          </p:nvSpPr>
          <p:spPr>
            <a:xfrm rot="18900000">
              <a:off x="-200867" y="5900746"/>
              <a:ext cx="1499128" cy="375809"/>
            </a:xfrm>
            <a:prstGeom prst="rect">
              <a:avLst/>
            </a:prstGeom>
            <a:noFill/>
          </p:spPr>
          <p:txBody>
            <a:bodyPr wrap="none" rtlCol="0">
              <a:spAutoFit/>
            </a:bodyPr>
            <a:lstStyle/>
            <a:p>
              <a:r>
                <a:rPr lang="en-GB" sz="1842" dirty="0">
                  <a:solidFill>
                    <a:srgbClr val="7CB3E1">
                      <a:lumMod val="50000"/>
                    </a:srgbClr>
                  </a:solidFill>
                </a:rPr>
                <a:t>Sponsorship</a:t>
              </a:r>
            </a:p>
          </p:txBody>
        </p:sp>
        <p:sp>
          <p:nvSpPr>
            <p:cNvPr id="26" name="TextBox 25"/>
            <p:cNvSpPr txBox="1"/>
            <p:nvPr userDrawn="1"/>
          </p:nvSpPr>
          <p:spPr>
            <a:xfrm rot="18900000">
              <a:off x="190612" y="5682631"/>
              <a:ext cx="2209259" cy="375809"/>
            </a:xfrm>
            <a:prstGeom prst="rect">
              <a:avLst/>
            </a:prstGeom>
            <a:noFill/>
          </p:spPr>
          <p:txBody>
            <a:bodyPr wrap="none" rtlCol="0">
              <a:spAutoFit/>
            </a:bodyPr>
            <a:lstStyle/>
            <a:p>
              <a:r>
                <a:rPr lang="en-GB" sz="1842" dirty="0">
                  <a:solidFill>
                    <a:srgbClr val="7CB3E1">
                      <a:lumMod val="50000"/>
                    </a:srgbClr>
                  </a:solidFill>
                </a:rPr>
                <a:t>Thought leadership</a:t>
              </a:r>
            </a:p>
          </p:txBody>
        </p:sp>
      </p:grpSp>
      <p:sp>
        <p:nvSpPr>
          <p:cNvPr id="3074" name="Rectangle 2"/>
          <p:cNvSpPr>
            <a:spLocks noGrp="1" noChangeArrowheads="1"/>
          </p:cNvSpPr>
          <p:nvPr>
            <p:ph type="ctrTitle"/>
          </p:nvPr>
        </p:nvSpPr>
        <p:spPr>
          <a:xfrm>
            <a:off x="428229" y="2133610"/>
            <a:ext cx="8858646"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2" y="2781301"/>
            <a:ext cx="8229618" cy="1007740"/>
          </a:xfrm>
        </p:spPr>
        <p:txBody>
          <a:bodyPr/>
          <a:lstStyle>
            <a:lvl1pPr marL="0" indent="0">
              <a:spcBef>
                <a:spcPts val="0"/>
              </a:spcBef>
              <a:buFontTx/>
              <a:buNone/>
              <a:defRPr sz="2167">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970AAA39-5677-4DFC-9E98-AB747D2820C6}" type="datetime4">
              <a:rPr lang="en-US" smtClean="0">
                <a:solidFill>
                  <a:prstClr val="white"/>
                </a:solidFill>
              </a:rPr>
              <a:t>June 29, 2018</a:t>
            </a:fld>
            <a:endParaRPr lang="en-GB">
              <a:solidFill>
                <a:prstClr val="white"/>
              </a:solidFill>
            </a:endParaRPr>
          </a:p>
        </p:txBody>
      </p:sp>
      <p:pic>
        <p:nvPicPr>
          <p:cNvPr id="27"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3387" y="260351"/>
            <a:ext cx="2080399"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4039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30" y="2133610"/>
            <a:ext cx="8118044" cy="1295399"/>
          </a:xfrm>
        </p:spPr>
        <p:txBody>
          <a:bodyPr anchor="t"/>
          <a:lstStyle>
            <a:lvl1pPr>
              <a:defRPr sz="2925" b="1"/>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pic>
        <p:nvPicPr>
          <p:cNvPr id="31" name="Picture 2" descr="E:\Pants Work\Current Work\Actuaries 2011\Logos all\IFOA Logo\Lanscape - Standard\WMF logos\IFOA_logo_L_RGB.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userDrawn="1"/>
        </p:nvSpPr>
        <p:spPr>
          <a:xfrm rot="18900000">
            <a:off x="944160" y="6110740"/>
            <a:ext cx="1095813" cy="358497"/>
          </a:xfrm>
          <a:prstGeom prst="rect">
            <a:avLst/>
          </a:prstGeom>
          <a:noFill/>
        </p:spPr>
        <p:txBody>
          <a:bodyPr wrap="none" lIns="74295" tIns="37148" rIns="74295" bIns="37148" rtlCol="0">
            <a:spAutoFit/>
          </a:bodyPr>
          <a:lstStyle/>
          <a:p>
            <a:r>
              <a:rPr lang="en-GB" sz="1842" dirty="0">
                <a:solidFill>
                  <a:prstClr val="white">
                    <a:lumMod val="75000"/>
                  </a:prstClr>
                </a:solidFill>
              </a:rPr>
              <a:t>Progress</a:t>
            </a:r>
          </a:p>
        </p:txBody>
      </p:sp>
      <p:sp>
        <p:nvSpPr>
          <p:cNvPr id="33" name="TextBox 32"/>
          <p:cNvSpPr txBox="1"/>
          <p:nvPr userDrawn="1"/>
        </p:nvSpPr>
        <p:spPr>
          <a:xfrm rot="18900000">
            <a:off x="1340270" y="6060407"/>
            <a:ext cx="1345881" cy="358497"/>
          </a:xfrm>
          <a:prstGeom prst="rect">
            <a:avLst/>
          </a:prstGeom>
          <a:noFill/>
        </p:spPr>
        <p:txBody>
          <a:bodyPr wrap="none" lIns="74295" tIns="37148" rIns="74295" bIns="37148" rtlCol="0">
            <a:spAutoFit/>
          </a:bodyPr>
          <a:lstStyle/>
          <a:p>
            <a:r>
              <a:rPr lang="en-GB" sz="1842" dirty="0">
                <a:solidFill>
                  <a:prstClr val="white">
                    <a:lumMod val="75000"/>
                  </a:prstClr>
                </a:solidFill>
              </a:rPr>
              <a:t>Community</a:t>
            </a:r>
          </a:p>
        </p:txBody>
      </p:sp>
      <p:sp>
        <p:nvSpPr>
          <p:cNvPr id="34" name="TextBox 33"/>
          <p:cNvSpPr txBox="1"/>
          <p:nvPr userDrawn="1"/>
        </p:nvSpPr>
        <p:spPr>
          <a:xfrm rot="18900000">
            <a:off x="1733826" y="5682902"/>
            <a:ext cx="2201885" cy="358497"/>
          </a:xfrm>
          <a:prstGeom prst="rect">
            <a:avLst/>
          </a:prstGeom>
          <a:noFill/>
        </p:spPr>
        <p:txBody>
          <a:bodyPr wrap="none" lIns="74295" tIns="37148" rIns="74295" bIns="37148" rtlCol="0">
            <a:spAutoFit/>
          </a:bodyPr>
          <a:lstStyle/>
          <a:p>
            <a:r>
              <a:rPr lang="en-GB" sz="1842" dirty="0">
                <a:solidFill>
                  <a:prstClr val="white">
                    <a:lumMod val="75000"/>
                  </a:prstClr>
                </a:solidFill>
              </a:rPr>
              <a:t>Sessional Meetings</a:t>
            </a:r>
          </a:p>
        </p:txBody>
      </p:sp>
      <p:sp>
        <p:nvSpPr>
          <p:cNvPr id="35" name="TextBox 34"/>
          <p:cNvSpPr txBox="1"/>
          <p:nvPr userDrawn="1"/>
        </p:nvSpPr>
        <p:spPr>
          <a:xfrm rot="18900000">
            <a:off x="2474991" y="6060406"/>
            <a:ext cx="1201611" cy="358497"/>
          </a:xfrm>
          <a:prstGeom prst="rect">
            <a:avLst/>
          </a:prstGeom>
          <a:noFill/>
        </p:spPr>
        <p:txBody>
          <a:bodyPr wrap="none" lIns="74295" tIns="37148" rIns="74295" bIns="37148" rtlCol="0">
            <a:spAutoFit/>
          </a:bodyPr>
          <a:lstStyle/>
          <a:p>
            <a:r>
              <a:rPr lang="en-GB" sz="1842" dirty="0">
                <a:solidFill>
                  <a:prstClr val="white">
                    <a:lumMod val="75000"/>
                  </a:prstClr>
                </a:solidFill>
              </a:rPr>
              <a:t>Education</a:t>
            </a:r>
          </a:p>
        </p:txBody>
      </p:sp>
      <p:sp>
        <p:nvSpPr>
          <p:cNvPr id="36" name="TextBox 35"/>
          <p:cNvSpPr txBox="1"/>
          <p:nvPr userDrawn="1"/>
        </p:nvSpPr>
        <p:spPr>
          <a:xfrm rot="18900000">
            <a:off x="2886201" y="5833904"/>
            <a:ext cx="1788823" cy="358497"/>
          </a:xfrm>
          <a:prstGeom prst="rect">
            <a:avLst/>
          </a:prstGeom>
          <a:noFill/>
        </p:spPr>
        <p:txBody>
          <a:bodyPr wrap="none" lIns="74295" tIns="37148" rIns="74295" bIns="37148" rtlCol="0">
            <a:spAutoFit/>
          </a:bodyPr>
          <a:lstStyle/>
          <a:p>
            <a:r>
              <a:rPr lang="en-GB" sz="1842" dirty="0">
                <a:solidFill>
                  <a:prstClr val="white">
                    <a:lumMod val="75000"/>
                  </a:prstClr>
                </a:solidFill>
              </a:rPr>
              <a:t>Working parties</a:t>
            </a:r>
          </a:p>
        </p:txBody>
      </p:sp>
      <p:sp>
        <p:nvSpPr>
          <p:cNvPr id="37" name="TextBox 36"/>
          <p:cNvSpPr txBox="1"/>
          <p:nvPr userDrawn="1"/>
        </p:nvSpPr>
        <p:spPr>
          <a:xfrm rot="18900000">
            <a:off x="3486537" y="5984908"/>
            <a:ext cx="1464312" cy="358497"/>
          </a:xfrm>
          <a:prstGeom prst="rect">
            <a:avLst/>
          </a:prstGeom>
          <a:noFill/>
        </p:spPr>
        <p:txBody>
          <a:bodyPr wrap="none" lIns="74295" tIns="37148" rIns="74295" bIns="37148" rtlCol="0">
            <a:spAutoFit/>
          </a:bodyPr>
          <a:lstStyle/>
          <a:p>
            <a:r>
              <a:rPr lang="en-GB" sz="1842" dirty="0">
                <a:solidFill>
                  <a:prstClr val="white">
                    <a:lumMod val="75000"/>
                  </a:prstClr>
                </a:solidFill>
              </a:rPr>
              <a:t>Volunteering</a:t>
            </a:r>
          </a:p>
        </p:txBody>
      </p:sp>
      <p:sp>
        <p:nvSpPr>
          <p:cNvPr id="38" name="TextBox 37"/>
          <p:cNvSpPr txBox="1"/>
          <p:nvPr userDrawn="1"/>
        </p:nvSpPr>
        <p:spPr>
          <a:xfrm rot="18900000">
            <a:off x="4095853" y="6077186"/>
            <a:ext cx="1161536" cy="358497"/>
          </a:xfrm>
          <a:prstGeom prst="rect">
            <a:avLst/>
          </a:prstGeom>
          <a:noFill/>
        </p:spPr>
        <p:txBody>
          <a:bodyPr wrap="none" lIns="74295" tIns="37148" rIns="74295" bIns="37148" rtlCol="0">
            <a:spAutoFit/>
          </a:bodyPr>
          <a:lstStyle/>
          <a:p>
            <a:r>
              <a:rPr lang="en-GB" sz="1842" dirty="0">
                <a:solidFill>
                  <a:prstClr val="white">
                    <a:lumMod val="75000"/>
                  </a:prstClr>
                </a:solidFill>
              </a:rPr>
              <a:t>Research</a:t>
            </a:r>
          </a:p>
        </p:txBody>
      </p:sp>
      <p:sp>
        <p:nvSpPr>
          <p:cNvPr id="39" name="TextBox 38"/>
          <p:cNvSpPr txBox="1"/>
          <p:nvPr userDrawn="1"/>
        </p:nvSpPr>
        <p:spPr>
          <a:xfrm rot="18900000">
            <a:off x="4442528" y="5716458"/>
            <a:ext cx="2081660" cy="358497"/>
          </a:xfrm>
          <a:prstGeom prst="rect">
            <a:avLst/>
          </a:prstGeom>
          <a:noFill/>
        </p:spPr>
        <p:txBody>
          <a:bodyPr wrap="none" lIns="74295" tIns="37148" rIns="74295" bIns="37148" rtlCol="0">
            <a:spAutoFit/>
          </a:bodyPr>
          <a:lstStyle/>
          <a:p>
            <a:r>
              <a:rPr lang="en-GB" sz="1842" dirty="0">
                <a:solidFill>
                  <a:prstClr val="white">
                    <a:lumMod val="75000"/>
                  </a:prstClr>
                </a:solidFill>
              </a:rPr>
              <a:t>Shaping the future</a:t>
            </a:r>
          </a:p>
        </p:txBody>
      </p:sp>
      <p:sp>
        <p:nvSpPr>
          <p:cNvPr id="40" name="TextBox 39"/>
          <p:cNvSpPr txBox="1"/>
          <p:nvPr userDrawn="1"/>
        </p:nvSpPr>
        <p:spPr>
          <a:xfrm rot="18900000">
            <a:off x="5179346" y="5996294"/>
            <a:ext cx="1331455" cy="358497"/>
          </a:xfrm>
          <a:prstGeom prst="rect">
            <a:avLst/>
          </a:prstGeom>
          <a:noFill/>
        </p:spPr>
        <p:txBody>
          <a:bodyPr wrap="none" lIns="74295" tIns="37148" rIns="74295" bIns="37148" rtlCol="0">
            <a:spAutoFit/>
          </a:bodyPr>
          <a:lstStyle/>
          <a:p>
            <a:r>
              <a:rPr lang="en-GB" sz="1842" dirty="0">
                <a:solidFill>
                  <a:prstClr val="white">
                    <a:lumMod val="75000"/>
                  </a:prstClr>
                </a:solidFill>
              </a:rPr>
              <a:t>Networking</a:t>
            </a:r>
          </a:p>
        </p:txBody>
      </p:sp>
      <p:sp>
        <p:nvSpPr>
          <p:cNvPr id="41" name="TextBox 40"/>
          <p:cNvSpPr txBox="1"/>
          <p:nvPr userDrawn="1"/>
        </p:nvSpPr>
        <p:spPr>
          <a:xfrm rot="18900000">
            <a:off x="5545838" y="5602006"/>
            <a:ext cx="2306081" cy="358497"/>
          </a:xfrm>
          <a:prstGeom prst="rect">
            <a:avLst/>
          </a:prstGeom>
          <a:noFill/>
        </p:spPr>
        <p:txBody>
          <a:bodyPr wrap="none" lIns="74295" tIns="37148" rIns="74295" bIns="37148" rtlCol="0">
            <a:spAutoFit/>
          </a:bodyPr>
          <a:lstStyle/>
          <a:p>
            <a:r>
              <a:rPr lang="en-GB" sz="1842" dirty="0">
                <a:solidFill>
                  <a:prstClr val="white">
                    <a:lumMod val="75000"/>
                  </a:prstClr>
                </a:solidFill>
              </a:rPr>
              <a:t>Professional support</a:t>
            </a:r>
          </a:p>
        </p:txBody>
      </p:sp>
      <p:sp>
        <p:nvSpPr>
          <p:cNvPr id="42" name="TextBox 41"/>
          <p:cNvSpPr txBox="1"/>
          <p:nvPr userDrawn="1"/>
        </p:nvSpPr>
        <p:spPr>
          <a:xfrm rot="18900000">
            <a:off x="6107482" y="5677508"/>
            <a:ext cx="2121735" cy="358497"/>
          </a:xfrm>
          <a:prstGeom prst="rect">
            <a:avLst/>
          </a:prstGeom>
          <a:noFill/>
        </p:spPr>
        <p:txBody>
          <a:bodyPr wrap="none" lIns="74295" tIns="37148" rIns="74295" bIns="37148" rtlCol="0">
            <a:spAutoFit/>
          </a:bodyPr>
          <a:lstStyle/>
          <a:p>
            <a:r>
              <a:rPr lang="en-GB" sz="1842" dirty="0">
                <a:solidFill>
                  <a:prstClr val="white">
                    <a:lumMod val="75000"/>
                  </a:prstClr>
                </a:solidFill>
              </a:rPr>
              <a:t>Enterprise and risk</a:t>
            </a:r>
          </a:p>
        </p:txBody>
      </p:sp>
      <p:sp>
        <p:nvSpPr>
          <p:cNvPr id="43" name="TextBox 42"/>
          <p:cNvSpPr txBox="1"/>
          <p:nvPr userDrawn="1"/>
        </p:nvSpPr>
        <p:spPr>
          <a:xfrm rot="18900000">
            <a:off x="6711769" y="5803342"/>
            <a:ext cx="1820370" cy="358497"/>
          </a:xfrm>
          <a:prstGeom prst="rect">
            <a:avLst/>
          </a:prstGeom>
          <a:noFill/>
        </p:spPr>
        <p:txBody>
          <a:bodyPr wrap="none" lIns="74295" tIns="37148" rIns="74295" bIns="37148" rtlCol="0">
            <a:spAutoFit/>
          </a:bodyPr>
          <a:lstStyle/>
          <a:p>
            <a:r>
              <a:rPr lang="en-GB" sz="1842" dirty="0">
                <a:solidFill>
                  <a:prstClr val="white">
                    <a:lumMod val="75000"/>
                  </a:prstClr>
                </a:solidFill>
              </a:rPr>
              <a:t>Learned society</a:t>
            </a:r>
          </a:p>
        </p:txBody>
      </p:sp>
      <p:sp>
        <p:nvSpPr>
          <p:cNvPr id="44" name="TextBox 43"/>
          <p:cNvSpPr txBox="1"/>
          <p:nvPr userDrawn="1"/>
        </p:nvSpPr>
        <p:spPr>
          <a:xfrm rot="18900000">
            <a:off x="7339260" y="6029846"/>
            <a:ext cx="1373133" cy="358497"/>
          </a:xfrm>
          <a:prstGeom prst="rect">
            <a:avLst/>
          </a:prstGeom>
          <a:noFill/>
        </p:spPr>
        <p:txBody>
          <a:bodyPr wrap="none" lIns="74295" tIns="37148" rIns="74295" bIns="37148" rtlCol="0">
            <a:spAutoFit/>
          </a:bodyPr>
          <a:lstStyle/>
          <a:p>
            <a:r>
              <a:rPr lang="en-GB" sz="1842" dirty="0">
                <a:solidFill>
                  <a:prstClr val="white">
                    <a:lumMod val="75000"/>
                  </a:prstClr>
                </a:solidFill>
              </a:rPr>
              <a:t>Opportunity</a:t>
            </a:r>
          </a:p>
        </p:txBody>
      </p:sp>
      <p:sp>
        <p:nvSpPr>
          <p:cNvPr id="45" name="TextBox 44"/>
          <p:cNvSpPr txBox="1"/>
          <p:nvPr userDrawn="1"/>
        </p:nvSpPr>
        <p:spPr>
          <a:xfrm rot="18900000">
            <a:off x="7772896" y="5643952"/>
            <a:ext cx="2161810" cy="358497"/>
          </a:xfrm>
          <a:prstGeom prst="rect">
            <a:avLst/>
          </a:prstGeom>
          <a:noFill/>
        </p:spPr>
        <p:txBody>
          <a:bodyPr wrap="none" lIns="74295" tIns="37148" rIns="74295" bIns="37148" rtlCol="0">
            <a:spAutoFit/>
          </a:bodyPr>
          <a:lstStyle/>
          <a:p>
            <a:r>
              <a:rPr lang="en-GB" sz="1842" dirty="0">
                <a:solidFill>
                  <a:prstClr val="white">
                    <a:lumMod val="75000"/>
                  </a:prstClr>
                </a:solidFill>
              </a:rPr>
              <a:t>International profile</a:t>
            </a:r>
          </a:p>
        </p:txBody>
      </p:sp>
      <p:sp>
        <p:nvSpPr>
          <p:cNvPr id="46" name="TextBox 45"/>
          <p:cNvSpPr txBox="1"/>
          <p:nvPr userDrawn="1"/>
        </p:nvSpPr>
        <p:spPr>
          <a:xfrm rot="18900000">
            <a:off x="8505174" y="6088568"/>
            <a:ext cx="1044517" cy="358497"/>
          </a:xfrm>
          <a:prstGeom prst="rect">
            <a:avLst/>
          </a:prstGeom>
          <a:noFill/>
        </p:spPr>
        <p:txBody>
          <a:bodyPr wrap="none" lIns="74295" tIns="37148" rIns="74295" bIns="37148" rtlCol="0">
            <a:spAutoFit/>
          </a:bodyPr>
          <a:lstStyle/>
          <a:p>
            <a:r>
              <a:rPr lang="en-GB" sz="1842" dirty="0">
                <a:solidFill>
                  <a:prstClr val="white">
                    <a:lumMod val="75000"/>
                  </a:prstClr>
                </a:solidFill>
              </a:rPr>
              <a:t>Journals</a:t>
            </a:r>
          </a:p>
        </p:txBody>
      </p:sp>
      <p:sp>
        <p:nvSpPr>
          <p:cNvPr id="47" name="TextBox 46"/>
          <p:cNvSpPr txBox="1"/>
          <p:nvPr userDrawn="1"/>
        </p:nvSpPr>
        <p:spPr>
          <a:xfrm rot="18900000">
            <a:off x="8961890" y="6038235"/>
            <a:ext cx="1292983" cy="358497"/>
          </a:xfrm>
          <a:prstGeom prst="rect">
            <a:avLst/>
          </a:prstGeom>
          <a:noFill/>
        </p:spPr>
        <p:txBody>
          <a:bodyPr wrap="none" lIns="74295" tIns="37148" rIns="74295" bIns="37148" rtlCol="0">
            <a:spAutoFit/>
          </a:bodyPr>
          <a:lstStyle/>
          <a:p>
            <a:r>
              <a:rPr lang="en-GB" sz="1842" dirty="0">
                <a:solidFill>
                  <a:prstClr val="white">
                    <a:lumMod val="75000"/>
                  </a:prstClr>
                </a:solidFill>
              </a:rPr>
              <a:t>Supporting</a:t>
            </a:r>
          </a:p>
        </p:txBody>
      </p:sp>
      <p:sp>
        <p:nvSpPr>
          <p:cNvPr id="48" name="TextBox 47"/>
          <p:cNvSpPr txBox="1"/>
          <p:nvPr userDrawn="1"/>
        </p:nvSpPr>
        <p:spPr>
          <a:xfrm rot="18900000">
            <a:off x="-300775" y="5582235"/>
            <a:ext cx="1135888" cy="358497"/>
          </a:xfrm>
          <a:prstGeom prst="rect">
            <a:avLst/>
          </a:prstGeom>
          <a:noFill/>
        </p:spPr>
        <p:txBody>
          <a:bodyPr wrap="none" lIns="74295" tIns="37148" rIns="74295" bIns="37148" rtlCol="0">
            <a:spAutoFit/>
          </a:bodyPr>
          <a:lstStyle/>
          <a:p>
            <a:r>
              <a:rPr lang="en-GB" sz="1842" dirty="0">
                <a:solidFill>
                  <a:prstClr val="white">
                    <a:lumMod val="75000"/>
                  </a:prstClr>
                </a:solidFill>
              </a:rPr>
              <a:t>Expertise</a:t>
            </a:r>
          </a:p>
        </p:txBody>
      </p:sp>
      <p:sp>
        <p:nvSpPr>
          <p:cNvPr id="49" name="TextBox 48"/>
          <p:cNvSpPr txBox="1"/>
          <p:nvPr userDrawn="1"/>
        </p:nvSpPr>
        <p:spPr>
          <a:xfrm rot="18900000">
            <a:off x="-183552" y="5909406"/>
            <a:ext cx="1464503" cy="358497"/>
          </a:xfrm>
          <a:prstGeom prst="rect">
            <a:avLst/>
          </a:prstGeom>
          <a:noFill/>
        </p:spPr>
        <p:txBody>
          <a:bodyPr wrap="none" lIns="74295" tIns="37148" rIns="74295" bIns="37148" rtlCol="0">
            <a:spAutoFit/>
          </a:bodyPr>
          <a:lstStyle/>
          <a:p>
            <a:r>
              <a:rPr lang="en-GB" sz="1842" dirty="0">
                <a:solidFill>
                  <a:prstClr val="white">
                    <a:lumMod val="75000"/>
                  </a:prstClr>
                </a:solidFill>
              </a:rPr>
              <a:t>Sponsorship</a:t>
            </a:r>
          </a:p>
        </p:txBody>
      </p:sp>
      <p:sp>
        <p:nvSpPr>
          <p:cNvPr id="50" name="TextBox 49"/>
          <p:cNvSpPr txBox="1"/>
          <p:nvPr userDrawn="1"/>
        </p:nvSpPr>
        <p:spPr>
          <a:xfrm rot="18900000">
            <a:off x="207928" y="5691291"/>
            <a:ext cx="2174634" cy="358497"/>
          </a:xfrm>
          <a:prstGeom prst="rect">
            <a:avLst/>
          </a:prstGeom>
          <a:noFill/>
        </p:spPr>
        <p:txBody>
          <a:bodyPr wrap="none" lIns="74295" tIns="37148" rIns="74295" bIns="37148" rtlCol="0">
            <a:spAutoFit/>
          </a:bodyPr>
          <a:lstStyle/>
          <a:p>
            <a:r>
              <a:rPr lang="en-GB" sz="1842" dirty="0">
                <a:solidFill>
                  <a:prstClr val="white">
                    <a:lumMod val="75000"/>
                  </a:prstClr>
                </a:solidFill>
              </a:rPr>
              <a:t>Thought leadership</a:t>
            </a:r>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tx1"/>
                </a:solidFill>
              </a:defRPr>
            </a:lvl1pPr>
          </a:lstStyle>
          <a:p>
            <a:fld id="{4C6D7342-4D5C-4102-90EA-29FCD698AAD9}" type="datetime4">
              <a:rPr lang="en-US" smtClean="0">
                <a:solidFill>
                  <a:srgbClr val="3F4548"/>
                </a:solidFill>
              </a:rPr>
              <a:t>June 29, 2018</a:t>
            </a:fld>
            <a:endParaRPr lang="en-GB" dirty="0">
              <a:solidFill>
                <a:srgbClr val="3F4548"/>
              </a:solidFill>
            </a:endParaRPr>
          </a:p>
        </p:txBody>
      </p:sp>
    </p:spTree>
    <p:extLst>
      <p:ext uri="{BB962C8B-B14F-4D97-AF65-F5344CB8AC3E}">
        <p14:creationId xmlns:p14="http://schemas.microsoft.com/office/powerpoint/2010/main" val="30291082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10"/>
            <a:ext cx="8982471"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78812839-EF9D-441B-B16B-10675FDEB8C2}" type="datetime4">
              <a:rPr lang="en-US" smtClean="0">
                <a:solidFill>
                  <a:prstClr val="white"/>
                </a:solidFill>
              </a:rPr>
              <a:t>June 29, 2018</a:t>
            </a:fld>
            <a:endParaRPr lang="en-GB" dirty="0">
              <a:solidFill>
                <a:prstClr val="white"/>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4853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30" y="2133610"/>
            <a:ext cx="6877446"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tx1"/>
                </a:solidFill>
              </a:defRPr>
            </a:lvl1pPr>
          </a:lstStyle>
          <a:p>
            <a:fld id="{A8046FEB-0179-46D9-9422-F768CA5CB408}" type="datetime4">
              <a:rPr lang="en-US" smtClean="0">
                <a:solidFill>
                  <a:srgbClr val="3F4548"/>
                </a:solidFill>
              </a:rPr>
              <a:t>June 29, 2018</a:t>
            </a:fld>
            <a:endParaRPr lang="en-GB" dirty="0">
              <a:solidFill>
                <a:srgbClr val="3F4548"/>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089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10"/>
            <a:ext cx="7063184"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3" y="6410326"/>
            <a:ext cx="2378471" cy="331788"/>
          </a:xfrm>
        </p:spPr>
        <p:txBody>
          <a:bodyPr/>
          <a:lstStyle>
            <a:lvl1pPr>
              <a:defRPr>
                <a:solidFill>
                  <a:schemeClr val="bg1"/>
                </a:solidFill>
              </a:defRPr>
            </a:lvl1pPr>
          </a:lstStyle>
          <a:p>
            <a:fld id="{6A59C04B-3AEC-4CA8-85B4-139F0F08EC05}" type="datetime4">
              <a:rPr lang="en-US" smtClean="0">
                <a:solidFill>
                  <a:prstClr val="white"/>
                </a:solidFill>
              </a:rPr>
              <a:t>June 29, 2018</a:t>
            </a:fld>
            <a:endParaRPr lang="en-GB" dirty="0">
              <a:solidFill>
                <a:prstClr val="white"/>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526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6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01"/>
            <a:ext cx="7723584" cy="1295399"/>
          </a:xfrm>
        </p:spPr>
        <p:txBody>
          <a:bodyPr anchor="t"/>
          <a:lstStyle>
            <a:lvl1pPr>
              <a:defRPr sz="3600"/>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29" y="2781300"/>
            <a:ext cx="6631517" cy="1007740"/>
          </a:xfrm>
        </p:spPr>
        <p:txBody>
          <a:bodyPr/>
          <a:lstStyle>
            <a:lvl1pPr marL="0" indent="0">
              <a:spcBef>
                <a:spcPts val="0"/>
              </a:spcBef>
              <a:buFontTx/>
              <a:buNone/>
              <a:defRPr sz="2600">
                <a:solidFill>
                  <a:schemeClr val="tx1"/>
                </a:solidFill>
              </a:defRPr>
            </a:lvl1pPr>
          </a:lstStyle>
          <a:p>
            <a:pPr lvl="0"/>
            <a:r>
              <a:rPr lang="en-US" noProof="0"/>
              <a:t>Click to edit Master subtitle style</a:t>
            </a:r>
            <a:endParaRPr lang="en-GB" noProof="0" dirty="0"/>
          </a:p>
        </p:txBody>
      </p:sp>
      <p:pic>
        <p:nvPicPr>
          <p:cNvPr id="8"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70585" y="248906"/>
            <a:ext cx="2588603" cy="1053755"/>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4"/>
          <p:cNvSpPr>
            <a:spLocks noGrp="1" noChangeArrowheads="1"/>
          </p:cNvSpPr>
          <p:nvPr>
            <p:ph type="dt" sz="half" idx="2"/>
          </p:nvPr>
        </p:nvSpPr>
        <p:spPr>
          <a:xfrm>
            <a:off x="428229" y="6410325"/>
            <a:ext cx="2378471" cy="331788"/>
          </a:xfrm>
        </p:spPr>
        <p:txBody>
          <a:bodyPr/>
          <a:lstStyle>
            <a:lvl1pPr>
              <a:defRPr>
                <a:solidFill>
                  <a:schemeClr val="tx1"/>
                </a:solidFill>
              </a:defRPr>
            </a:lvl1pPr>
          </a:lstStyle>
          <a:p>
            <a:fld id="{021096EB-D65E-48C6-9675-D7028A27F200}" type="datetime4">
              <a:rPr lang="en-US" smtClean="0"/>
              <a:t>June 29, 2018</a:t>
            </a:fld>
            <a:endParaRPr lang="en-GB" dirty="0"/>
          </a:p>
        </p:txBody>
      </p:sp>
    </p:spTree>
    <p:extLst>
      <p:ext uri="{BB962C8B-B14F-4D97-AF65-F5344CB8AC3E}">
        <p14:creationId xmlns:p14="http://schemas.microsoft.com/office/powerpoint/2010/main" val="2614859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10"/>
            <a:ext cx="7723585" cy="1295399"/>
          </a:xfrm>
        </p:spPr>
        <p:txBody>
          <a:bodyPr anchor="t"/>
          <a:lstStyle>
            <a:lvl1pPr>
              <a:defRPr sz="2925"/>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33" y="2781301"/>
            <a:ext cx="6631517" cy="1007740"/>
          </a:xfrm>
        </p:spPr>
        <p:txBody>
          <a:bodyPr/>
          <a:lstStyle>
            <a:lvl1pPr marL="0" indent="0">
              <a:spcBef>
                <a:spcPts val="0"/>
              </a:spcBef>
              <a:buFontTx/>
              <a:buNone/>
              <a:defRPr sz="21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34" y="6410333"/>
            <a:ext cx="1500435" cy="300075"/>
          </a:xfrm>
          <a:gradFill>
            <a:gsLst>
              <a:gs pos="0">
                <a:schemeClr val="bg2">
                  <a:alpha val="53000"/>
                </a:schemeClr>
              </a:gs>
              <a:gs pos="100000">
                <a:schemeClr val="bg1">
                  <a:alpha val="54000"/>
                </a:schemeClr>
              </a:gs>
            </a:gsLst>
            <a:lin ang="5400000" scaled="0"/>
          </a:gradFill>
          <a:effectLst>
            <a:softEdge rad="31750"/>
          </a:effectLst>
        </p:spPr>
        <p:txBody>
          <a:bodyPr/>
          <a:lstStyle>
            <a:lvl1pPr>
              <a:defRPr>
                <a:solidFill>
                  <a:schemeClr val="tx1"/>
                </a:solidFill>
              </a:defRPr>
            </a:lvl1pPr>
          </a:lstStyle>
          <a:p>
            <a:fld id="{71FAAA81-B4B6-455E-84EB-CC223342BEAA}" type="datetime4">
              <a:rPr lang="en-US" smtClean="0">
                <a:solidFill>
                  <a:srgbClr val="3F4548"/>
                </a:solidFill>
              </a:rPr>
              <a:t>June 29, 2018</a:t>
            </a:fld>
            <a:endParaRPr lang="en-GB" dirty="0">
              <a:solidFill>
                <a:srgbClr val="3F4548"/>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3387" y="248907"/>
            <a:ext cx="2103240"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0048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A8E4DC7A-EDDD-49B3-B38C-28BCD9448F2C}" type="datetime4">
              <a:rPr lang="en-US" smtClean="0">
                <a:solidFill>
                  <a:srgbClr val="3F4548"/>
                </a:solidFill>
              </a:rPr>
              <a:t>June 29, 2018</a:t>
            </a:fld>
            <a:endParaRPr lang="en-GB">
              <a:solidFill>
                <a:srgbClr val="3F4548"/>
              </a:solidFill>
            </a:endParaRPr>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a:p>
        </p:txBody>
      </p:sp>
    </p:spTree>
    <p:extLst>
      <p:ext uri="{BB962C8B-B14F-4D97-AF65-F5344CB8AC3E}">
        <p14:creationId xmlns:p14="http://schemas.microsoft.com/office/powerpoint/2010/main" val="25457648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428230" y="1557338"/>
            <a:ext cx="4407827" cy="4640263"/>
          </a:xfrm>
        </p:spPr>
        <p:txBody>
          <a:bodyPr/>
          <a:lstStyle>
            <a:lvl1pPr>
              <a:defRPr sz="1842"/>
            </a:lvl1pPr>
            <a:lvl2pPr>
              <a:defRPr sz="1625"/>
            </a:lvl2pPr>
            <a:lvl3pPr>
              <a:defRPr sz="1517"/>
            </a:lvl3pPr>
            <a:lvl4pPr>
              <a:defRPr sz="1300"/>
            </a:lvl4pPr>
            <a:lvl5pPr>
              <a:defRPr sz="1192"/>
            </a:lvl5pPr>
            <a:lvl6pPr>
              <a:defRPr sz="1517"/>
            </a:lvl6pPr>
            <a:lvl7pPr>
              <a:defRPr sz="1517"/>
            </a:lvl7pPr>
            <a:lvl8pPr>
              <a:defRPr sz="1517"/>
            </a:lvl8pPr>
            <a:lvl9pPr>
              <a:defRPr sz="15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5001154" y="1557338"/>
            <a:ext cx="4409547" cy="4640263"/>
          </a:xfrm>
        </p:spPr>
        <p:txBody>
          <a:bodyPr/>
          <a:lstStyle>
            <a:lvl1pPr>
              <a:defRPr sz="1842"/>
            </a:lvl1pPr>
            <a:lvl2pPr>
              <a:defRPr sz="1625"/>
            </a:lvl2pPr>
            <a:lvl3pPr>
              <a:defRPr sz="1517"/>
            </a:lvl3pPr>
            <a:lvl4pPr>
              <a:defRPr sz="1300"/>
            </a:lvl4pPr>
            <a:lvl5pPr>
              <a:defRPr sz="1192"/>
            </a:lvl5pPr>
            <a:lvl6pPr>
              <a:defRPr sz="1517"/>
            </a:lvl6pPr>
            <a:lvl7pPr>
              <a:defRPr sz="1517"/>
            </a:lvl7pPr>
            <a:lvl8pPr>
              <a:defRPr sz="1517"/>
            </a:lvl8pPr>
            <a:lvl9pPr>
              <a:defRPr sz="15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lvl1pPr>
              <a:defRPr/>
            </a:lvl1pPr>
          </a:lstStyle>
          <a:p>
            <a:fld id="{66D1CEF5-0F10-451D-B9D5-9AEB51C072BE}" type="datetime4">
              <a:rPr lang="en-US" smtClean="0">
                <a:solidFill>
                  <a:srgbClr val="3F4548"/>
                </a:solidFill>
              </a:rPr>
              <a:t>June 29, 2018</a:t>
            </a:fld>
            <a:endParaRPr lang="en-GB">
              <a:solidFill>
                <a:srgbClr val="3F4548"/>
              </a:solidFill>
            </a:endParaRPr>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75E1C19-A04E-4390-A400-023E4FCB19F2}" type="slidenum">
              <a:rPr lang="en-GB"/>
              <a:pPr/>
              <a:t>‹#›</a:t>
            </a:fld>
            <a:endParaRPr lang="en-GB"/>
          </a:p>
        </p:txBody>
      </p:sp>
    </p:spTree>
    <p:extLst>
      <p:ext uri="{BB962C8B-B14F-4D97-AF65-F5344CB8AC3E}">
        <p14:creationId xmlns:p14="http://schemas.microsoft.com/office/powerpoint/2010/main" val="1039051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0088" y="404664"/>
            <a:ext cx="8915400" cy="1143000"/>
          </a:xfrm>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495300" y="1535113"/>
            <a:ext cx="4376870" cy="639763"/>
          </a:xfrm>
        </p:spPr>
        <p:txBody>
          <a:bodyPr anchor="b"/>
          <a:lstStyle>
            <a:lvl1pPr marL="0" indent="0">
              <a:buNone/>
              <a:defRPr sz="1842" b="1"/>
            </a:lvl1pPr>
            <a:lvl2pPr marL="371483" indent="0">
              <a:buNone/>
              <a:defRPr sz="1625" b="1"/>
            </a:lvl2pPr>
            <a:lvl3pPr marL="742965" indent="0">
              <a:buNone/>
              <a:defRPr sz="1517" b="1"/>
            </a:lvl3pPr>
            <a:lvl4pPr marL="1114446" indent="0">
              <a:buNone/>
              <a:defRPr sz="1300" b="1"/>
            </a:lvl4pPr>
            <a:lvl5pPr marL="1485929" indent="0">
              <a:buNone/>
              <a:defRPr sz="1300" b="1"/>
            </a:lvl5pPr>
            <a:lvl6pPr marL="1857411" indent="0">
              <a:buNone/>
              <a:defRPr sz="1300" b="1"/>
            </a:lvl6pPr>
            <a:lvl7pPr marL="2228893" indent="0">
              <a:buNone/>
              <a:defRPr sz="1300" b="1"/>
            </a:lvl7pPr>
            <a:lvl8pPr marL="2600375" indent="0">
              <a:buNone/>
              <a:defRPr sz="1300" b="1"/>
            </a:lvl8pPr>
            <a:lvl9pPr marL="2971857" indent="0">
              <a:buNone/>
              <a:defRPr sz="13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1842"/>
            </a:lvl1pPr>
            <a:lvl2pPr>
              <a:defRPr sz="1625"/>
            </a:lvl2pPr>
            <a:lvl3pPr>
              <a:defRPr sz="1517"/>
            </a:lvl3pPr>
            <a:lvl4pPr>
              <a:defRPr sz="1300"/>
            </a:lvl4pPr>
            <a:lvl5pPr>
              <a:defRPr sz="1192"/>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5032110" y="1535113"/>
            <a:ext cx="4378591" cy="639763"/>
          </a:xfrm>
        </p:spPr>
        <p:txBody>
          <a:bodyPr anchor="b"/>
          <a:lstStyle>
            <a:lvl1pPr marL="0" indent="0">
              <a:buNone/>
              <a:defRPr sz="1842" b="1"/>
            </a:lvl1pPr>
            <a:lvl2pPr marL="371483" indent="0">
              <a:buNone/>
              <a:defRPr sz="1625" b="1"/>
            </a:lvl2pPr>
            <a:lvl3pPr marL="742965" indent="0">
              <a:buNone/>
              <a:defRPr sz="1517" b="1"/>
            </a:lvl3pPr>
            <a:lvl4pPr marL="1114446" indent="0">
              <a:buNone/>
              <a:defRPr sz="1300" b="1"/>
            </a:lvl4pPr>
            <a:lvl5pPr marL="1485929" indent="0">
              <a:buNone/>
              <a:defRPr sz="1300" b="1"/>
            </a:lvl5pPr>
            <a:lvl6pPr marL="1857411" indent="0">
              <a:buNone/>
              <a:defRPr sz="1300" b="1"/>
            </a:lvl6pPr>
            <a:lvl7pPr marL="2228893" indent="0">
              <a:buNone/>
              <a:defRPr sz="1300" b="1"/>
            </a:lvl7pPr>
            <a:lvl8pPr marL="2600375" indent="0">
              <a:buNone/>
              <a:defRPr sz="1300" b="1"/>
            </a:lvl8pPr>
            <a:lvl9pPr marL="2971857" indent="0">
              <a:buNone/>
              <a:defRPr sz="1300" b="1"/>
            </a:lvl9pPr>
          </a:lstStyle>
          <a:p>
            <a:pPr lvl="0"/>
            <a:r>
              <a:rPr lang="en-US"/>
              <a:t>Click to edit Master text styles</a:t>
            </a:r>
          </a:p>
        </p:txBody>
      </p:sp>
      <p:sp>
        <p:nvSpPr>
          <p:cNvPr id="6" name="Content Placeholder 5"/>
          <p:cNvSpPr>
            <a:spLocks noGrp="1"/>
          </p:cNvSpPr>
          <p:nvPr>
            <p:ph sz="quarter" idx="4"/>
          </p:nvPr>
        </p:nvSpPr>
        <p:spPr>
          <a:xfrm>
            <a:off x="5032110" y="2174875"/>
            <a:ext cx="4378591" cy="3951288"/>
          </a:xfrm>
        </p:spPr>
        <p:txBody>
          <a:bodyPr/>
          <a:lstStyle>
            <a:lvl1pPr>
              <a:defRPr sz="1842"/>
            </a:lvl1pPr>
            <a:lvl2pPr>
              <a:defRPr sz="1625"/>
            </a:lvl2pPr>
            <a:lvl3pPr>
              <a:defRPr sz="1517"/>
            </a:lvl3pPr>
            <a:lvl4pPr>
              <a:defRPr sz="1300"/>
            </a:lvl4pPr>
            <a:lvl5pPr>
              <a:defRPr sz="1192"/>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lvl1pPr>
              <a:defRPr/>
            </a:lvl1pPr>
          </a:lstStyle>
          <a:p>
            <a:fld id="{614B4536-7706-4A32-A171-8A3CEF879982}" type="datetime4">
              <a:rPr lang="en-US" smtClean="0">
                <a:solidFill>
                  <a:srgbClr val="3F4548"/>
                </a:solidFill>
              </a:rPr>
              <a:t>June 29, 2018</a:t>
            </a:fld>
            <a:endParaRPr lang="en-GB">
              <a:solidFill>
                <a:srgbClr val="3F4548"/>
              </a:solidFill>
            </a:endParaRPr>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1FB513AD-2D40-40B6-B454-91430654BAD4}" type="slidenum">
              <a:rPr lang="en-GB"/>
              <a:pPr/>
              <a:t>‹#›</a:t>
            </a:fld>
            <a:endParaRPr lang="en-GB"/>
          </a:p>
        </p:txBody>
      </p:sp>
    </p:spTree>
    <p:extLst>
      <p:ext uri="{BB962C8B-B14F-4D97-AF65-F5344CB8AC3E}">
        <p14:creationId xmlns:p14="http://schemas.microsoft.com/office/powerpoint/2010/main" val="24834823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fld id="{AA50175C-7596-4AE8-BE3F-51C9E3F32AF3}" type="datetime4">
              <a:rPr lang="en-US" smtClean="0">
                <a:solidFill>
                  <a:srgbClr val="3F4548"/>
                </a:solidFill>
              </a:rPr>
              <a:t>June 29, 2018</a:t>
            </a:fld>
            <a:endParaRPr lang="en-GB">
              <a:solidFill>
                <a:srgbClr val="3F4548"/>
              </a:solidFill>
            </a:endParaRPr>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CCC5EDD3-CB13-45EB-8A5C-B486875EE4D2}" type="slidenum">
              <a:rPr lang="en-GB"/>
              <a:pPr/>
              <a:t>‹#›</a:t>
            </a:fld>
            <a:endParaRPr lang="en-GB"/>
          </a:p>
        </p:txBody>
      </p:sp>
    </p:spTree>
    <p:extLst>
      <p:ext uri="{BB962C8B-B14F-4D97-AF65-F5344CB8AC3E}">
        <p14:creationId xmlns:p14="http://schemas.microsoft.com/office/powerpoint/2010/main" val="9860093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2E6E8E07-5FFD-4053-8A50-A66349DC2BA5}" type="datetime4">
              <a:rPr lang="en-US" smtClean="0">
                <a:solidFill>
                  <a:srgbClr val="3F4548"/>
                </a:solidFill>
              </a:rPr>
              <a:t>June 29, 2018</a:t>
            </a:fld>
            <a:endParaRPr lang="en-GB">
              <a:solidFill>
                <a:srgbClr val="3F4548"/>
              </a:solidFill>
            </a:endParaRPr>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22D29D89-28D6-400C-BE2E-4CB4EC7E1F86}" type="slidenum">
              <a:rPr lang="en-GB"/>
              <a:pPr/>
              <a:t>‹#›</a:t>
            </a:fld>
            <a:endParaRPr lang="en-GB"/>
          </a:p>
        </p:txBody>
      </p:sp>
    </p:spTree>
    <p:extLst>
      <p:ext uri="{BB962C8B-B14F-4D97-AF65-F5344CB8AC3E}">
        <p14:creationId xmlns:p14="http://schemas.microsoft.com/office/powerpoint/2010/main" val="7380813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28233" y="404813"/>
            <a:ext cx="8982471"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28230" y="1557338"/>
            <a:ext cx="4407827" cy="4640263"/>
          </a:xfrm>
        </p:spPr>
        <p:txBody>
          <a:bodyPr/>
          <a:lstStyle>
            <a:lvl1pPr>
              <a:defRPr sz="1842"/>
            </a:lvl1pPr>
            <a:lvl2pPr>
              <a:defRPr sz="1625"/>
            </a:lvl2pPr>
            <a:lvl3pPr>
              <a:defRPr sz="1517"/>
            </a:lvl3pPr>
            <a:lvl4pPr>
              <a:defRPr sz="1300"/>
            </a:lvl4pPr>
            <a:lvl5pPr>
              <a:defRPr sz="119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hart Placeholder 3"/>
          <p:cNvSpPr>
            <a:spLocks noGrp="1"/>
          </p:cNvSpPr>
          <p:nvPr>
            <p:ph type="chart" sz="half" idx="2"/>
          </p:nvPr>
        </p:nvSpPr>
        <p:spPr>
          <a:xfrm>
            <a:off x="5001154" y="1557338"/>
            <a:ext cx="4409547" cy="4640263"/>
          </a:xfrm>
        </p:spPr>
        <p:txBody>
          <a:bodyPr/>
          <a:lstStyle>
            <a:lvl1pPr>
              <a:defRPr sz="1842"/>
            </a:lvl1pPr>
          </a:lstStyle>
          <a:p>
            <a:r>
              <a:rPr lang="en-US"/>
              <a:t>Click icon to add chart</a:t>
            </a:r>
            <a:endParaRPr lang="en-GB" dirty="0"/>
          </a:p>
        </p:txBody>
      </p:sp>
      <p:sp>
        <p:nvSpPr>
          <p:cNvPr id="5" name="Date Placeholder 4"/>
          <p:cNvSpPr>
            <a:spLocks noGrp="1"/>
          </p:cNvSpPr>
          <p:nvPr>
            <p:ph type="dt" sz="half" idx="10"/>
          </p:nvPr>
        </p:nvSpPr>
        <p:spPr>
          <a:xfrm>
            <a:off x="428232" y="6410326"/>
            <a:ext cx="2184135" cy="331788"/>
          </a:xfrm>
        </p:spPr>
        <p:txBody>
          <a:bodyPr/>
          <a:lstStyle>
            <a:lvl1pPr>
              <a:defRPr/>
            </a:lvl1pPr>
          </a:lstStyle>
          <a:p>
            <a:fld id="{BFB6E507-E821-4AE8-ADE0-EE4760E41BEA}" type="datetime4">
              <a:rPr lang="en-US" smtClean="0">
                <a:solidFill>
                  <a:srgbClr val="3F4548"/>
                </a:solidFill>
              </a:rPr>
              <a:t>June 29, 2018</a:t>
            </a:fld>
            <a:endParaRPr lang="en-GB">
              <a:solidFill>
                <a:srgbClr val="3F4548"/>
              </a:solidFill>
            </a:endParaRPr>
          </a:p>
        </p:txBody>
      </p:sp>
      <p:sp>
        <p:nvSpPr>
          <p:cNvPr id="6" name="Footer Placeholder 5"/>
          <p:cNvSpPr>
            <a:spLocks noGrp="1"/>
          </p:cNvSpPr>
          <p:nvPr>
            <p:ph type="ftr" sz="quarter" idx="11"/>
          </p:nvPr>
        </p:nvSpPr>
        <p:spPr>
          <a:xfrm>
            <a:off x="2612370" y="6410326"/>
            <a:ext cx="4681273" cy="331788"/>
          </a:xfrm>
        </p:spPr>
        <p:txBody>
          <a:bodyPr/>
          <a:lstStyle>
            <a:lvl1pPr>
              <a:defRPr/>
            </a:lvl1pPr>
          </a:lstStyle>
          <a:p>
            <a:endParaRPr lang="en-GB"/>
          </a:p>
        </p:txBody>
      </p:sp>
      <p:sp>
        <p:nvSpPr>
          <p:cNvPr id="7" name="Slide Number Placeholder 6"/>
          <p:cNvSpPr>
            <a:spLocks noGrp="1"/>
          </p:cNvSpPr>
          <p:nvPr>
            <p:ph type="sldNum" sz="quarter" idx="12"/>
          </p:nvPr>
        </p:nvSpPr>
        <p:spPr>
          <a:xfrm>
            <a:off x="8776100" y="6402396"/>
            <a:ext cx="701675" cy="339725"/>
          </a:xfrm>
        </p:spPr>
        <p:txBody>
          <a:bodyPr/>
          <a:lstStyle>
            <a:lvl1pPr>
              <a:defRPr/>
            </a:lvl1pPr>
          </a:lstStyle>
          <a:p>
            <a:fld id="{DD990B9C-E09A-4941-8EE5-1699664D5C7B}" type="slidenum">
              <a:rPr lang="en-GB"/>
              <a:pPr/>
              <a:t>‹#›</a:t>
            </a:fld>
            <a:endParaRPr lang="en-GB"/>
          </a:p>
        </p:txBody>
      </p:sp>
    </p:spTree>
    <p:extLst>
      <p:ext uri="{BB962C8B-B14F-4D97-AF65-F5344CB8AC3E}">
        <p14:creationId xmlns:p14="http://schemas.microsoft.com/office/powerpoint/2010/main" val="2073670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01"/>
            <a:ext cx="7723584" cy="1295399"/>
          </a:xfrm>
        </p:spPr>
        <p:txBody>
          <a:bodyPr anchor="t"/>
          <a:lstStyle>
            <a:lvl1pPr>
              <a:defRPr sz="3600"/>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29" y="2781300"/>
            <a:ext cx="6631517" cy="1007740"/>
          </a:xfrm>
        </p:spPr>
        <p:txBody>
          <a:bodyPr/>
          <a:lstStyle>
            <a:lvl1pPr marL="0" indent="0">
              <a:spcBef>
                <a:spcPts val="0"/>
              </a:spcBef>
              <a:buFontTx/>
              <a:buNone/>
              <a:defRPr sz="2600">
                <a:solidFill>
                  <a:schemeClr val="tx1"/>
                </a:solidFill>
              </a:defRPr>
            </a:lvl1pPr>
          </a:lstStyle>
          <a:p>
            <a:pPr lvl="0"/>
            <a:r>
              <a:rPr lang="en-US" noProof="0"/>
              <a:t>Click to edit Master subtitle style</a:t>
            </a:r>
            <a:endParaRPr lang="en-GB" noProof="0" dirty="0"/>
          </a:p>
        </p:txBody>
      </p:sp>
      <p:pic>
        <p:nvPicPr>
          <p:cNvPr id="8"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70585" y="248906"/>
            <a:ext cx="2588603" cy="1053755"/>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4"/>
          <p:cNvSpPr>
            <a:spLocks noGrp="1" noChangeArrowheads="1"/>
          </p:cNvSpPr>
          <p:nvPr>
            <p:ph type="dt" sz="half" idx="2"/>
          </p:nvPr>
        </p:nvSpPr>
        <p:spPr>
          <a:xfrm>
            <a:off x="428229" y="6410325"/>
            <a:ext cx="2378471" cy="331788"/>
          </a:xfrm>
        </p:spPr>
        <p:txBody>
          <a:bodyPr/>
          <a:lstStyle>
            <a:lvl1pPr>
              <a:defRPr>
                <a:solidFill>
                  <a:schemeClr val="tx1"/>
                </a:solidFill>
              </a:defRPr>
            </a:lvl1pPr>
          </a:lstStyle>
          <a:p>
            <a:fld id="{531681B8-6BE7-4683-94C9-6F5E79F58446}" type="datetime4">
              <a:rPr lang="en-US" smtClean="0"/>
              <a:t>June 29, 2018</a:t>
            </a:fld>
            <a:endParaRPr lang="en-GB" dirty="0"/>
          </a:p>
        </p:txBody>
      </p:sp>
    </p:spTree>
    <p:extLst>
      <p:ext uri="{BB962C8B-B14F-4D97-AF65-F5344CB8AC3E}">
        <p14:creationId xmlns:p14="http://schemas.microsoft.com/office/powerpoint/2010/main" val="2452348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01"/>
            <a:ext cx="7723584" cy="1295399"/>
          </a:xfrm>
        </p:spPr>
        <p:txBody>
          <a:bodyPr anchor="t"/>
          <a:lstStyle>
            <a:lvl1pPr>
              <a:defRPr sz="3600"/>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29" y="2781300"/>
            <a:ext cx="6631517" cy="1007740"/>
          </a:xfrm>
        </p:spPr>
        <p:txBody>
          <a:bodyPr/>
          <a:lstStyle>
            <a:lvl1pPr marL="0" indent="0">
              <a:spcBef>
                <a:spcPts val="0"/>
              </a:spcBef>
              <a:buFontTx/>
              <a:buNone/>
              <a:defRPr sz="2600">
                <a:solidFill>
                  <a:schemeClr val="tx1"/>
                </a:solidFill>
              </a:defRPr>
            </a:lvl1pPr>
          </a:lstStyle>
          <a:p>
            <a:pPr lvl="0"/>
            <a:r>
              <a:rPr lang="en-US" noProof="0"/>
              <a:t>Click to edit Master subtitle style</a:t>
            </a:r>
            <a:endParaRPr lang="en-GB" noProof="0" dirty="0"/>
          </a:p>
        </p:txBody>
      </p:sp>
      <p:pic>
        <p:nvPicPr>
          <p:cNvPr id="8"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70585" y="248906"/>
            <a:ext cx="2588603" cy="1053755"/>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4"/>
          <p:cNvSpPr>
            <a:spLocks noGrp="1" noChangeArrowheads="1"/>
          </p:cNvSpPr>
          <p:nvPr>
            <p:ph type="dt" sz="half" idx="2"/>
          </p:nvPr>
        </p:nvSpPr>
        <p:spPr>
          <a:xfrm>
            <a:off x="428229" y="6410325"/>
            <a:ext cx="2378471" cy="331788"/>
          </a:xfrm>
        </p:spPr>
        <p:txBody>
          <a:bodyPr/>
          <a:lstStyle>
            <a:lvl1pPr>
              <a:defRPr>
                <a:solidFill>
                  <a:schemeClr val="tx1"/>
                </a:solidFill>
              </a:defRPr>
            </a:lvl1pPr>
          </a:lstStyle>
          <a:p>
            <a:fld id="{0031C0CA-99AF-4031-9FEC-F293E562BA5A}" type="datetime4">
              <a:rPr lang="en-US" smtClean="0"/>
              <a:t>June 29, 2018</a:t>
            </a:fld>
            <a:endParaRPr lang="en-GB" dirty="0"/>
          </a:p>
        </p:txBody>
      </p:sp>
    </p:spTree>
    <p:extLst>
      <p:ext uri="{BB962C8B-B14F-4D97-AF65-F5344CB8AC3E}">
        <p14:creationId xmlns:p14="http://schemas.microsoft.com/office/powerpoint/2010/main" val="90730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F652C06C-9DEF-4B03-A813-6E346C7FD90A}" type="datetime4">
              <a:rPr lang="en-US" smtClean="0"/>
              <a:t>June 29, 2018</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a:p>
        </p:txBody>
      </p:sp>
    </p:spTree>
    <p:extLst>
      <p:ext uri="{BB962C8B-B14F-4D97-AF65-F5344CB8AC3E}">
        <p14:creationId xmlns:p14="http://schemas.microsoft.com/office/powerpoint/2010/main" val="1736545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428228" y="1557338"/>
            <a:ext cx="4407826" cy="464026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5001154" y="1557338"/>
            <a:ext cx="4409546" cy="464026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lvl1pPr>
              <a:defRPr/>
            </a:lvl1pPr>
          </a:lstStyle>
          <a:p>
            <a:fld id="{3BE414CE-F7A5-4A63-975F-0F9AEA4766AE}" type="datetime4">
              <a:rPr lang="en-US" smtClean="0"/>
              <a:t>June 29, 2018</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75E1C19-A04E-4390-A400-023E4FCB19F2}" type="slidenum">
              <a:rPr lang="en-GB"/>
              <a:pPr/>
              <a:t>‹#›</a:t>
            </a:fld>
            <a:endParaRPr lang="en-GB"/>
          </a:p>
        </p:txBody>
      </p:sp>
    </p:spTree>
    <p:extLst>
      <p:ext uri="{BB962C8B-B14F-4D97-AF65-F5344CB8AC3E}">
        <p14:creationId xmlns:p14="http://schemas.microsoft.com/office/powerpoint/2010/main" val="4288328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wmf"/><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1.wmf"/><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1.wmf"/><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8229" y="404813"/>
            <a:ext cx="898247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428229" y="1557338"/>
            <a:ext cx="8982471" cy="464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28" name="Rectangle 4"/>
          <p:cNvSpPr>
            <a:spLocks noGrp="1" noChangeArrowheads="1"/>
          </p:cNvSpPr>
          <p:nvPr>
            <p:ph type="dt" sz="half" idx="2"/>
          </p:nvPr>
        </p:nvSpPr>
        <p:spPr bwMode="auto">
          <a:xfrm>
            <a:off x="428229" y="6410325"/>
            <a:ext cx="2184135"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fld id="{80E708CB-594A-4129-92D8-4206768FC426}" type="datetime4">
              <a:rPr lang="en-US" smtClean="0"/>
              <a:t>June 29, 2018</a:t>
            </a:fld>
            <a:endParaRPr lang="en-GB" dirty="0"/>
          </a:p>
        </p:txBody>
      </p:sp>
      <p:sp>
        <p:nvSpPr>
          <p:cNvPr id="1029" name="Rectangle 5"/>
          <p:cNvSpPr>
            <a:spLocks noGrp="1" noChangeArrowheads="1"/>
          </p:cNvSpPr>
          <p:nvPr>
            <p:ph type="ftr" sz="quarter" idx="3"/>
          </p:nvPr>
        </p:nvSpPr>
        <p:spPr bwMode="auto">
          <a:xfrm>
            <a:off x="2612365" y="6410325"/>
            <a:ext cx="4681273"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rgbClr val="3F4548"/>
                </a:solidFill>
              </a:defRPr>
            </a:lvl1pPr>
          </a:lstStyle>
          <a:p>
            <a:endParaRPr lang="en-GB"/>
          </a:p>
        </p:txBody>
      </p:sp>
      <p:sp>
        <p:nvSpPr>
          <p:cNvPr id="1030" name="Rectangle 6"/>
          <p:cNvSpPr>
            <a:spLocks noGrp="1" noChangeArrowheads="1"/>
          </p:cNvSpPr>
          <p:nvPr>
            <p:ph type="sldNum" sz="quarter" idx="4"/>
          </p:nvPr>
        </p:nvSpPr>
        <p:spPr bwMode="auto">
          <a:xfrm>
            <a:off x="8776097" y="6402389"/>
            <a:ext cx="70167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3F4548"/>
                </a:solidFill>
              </a:defRPr>
            </a:lvl1pPr>
          </a:lstStyle>
          <a:p>
            <a:fld id="{65C5C0B4-F90D-4B90-B187-E84366B07232}" type="slidenum">
              <a:rPr lang="en-GB" smtClean="0"/>
              <a:pPr/>
              <a:t>‹#›</a:t>
            </a:fld>
            <a:endParaRPr lang="en-GB" dirty="0"/>
          </a:p>
        </p:txBody>
      </p:sp>
      <p:sp>
        <p:nvSpPr>
          <p:cNvPr id="1031" name="Line 7"/>
          <p:cNvSpPr>
            <a:spLocks noChangeShapeType="1"/>
          </p:cNvSpPr>
          <p:nvPr/>
        </p:nvSpPr>
        <p:spPr bwMode="auto">
          <a:xfrm>
            <a:off x="507340" y="6329363"/>
            <a:ext cx="8891323" cy="0"/>
          </a:xfrm>
          <a:prstGeom prst="line">
            <a:avLst/>
          </a:prstGeom>
          <a:noFill/>
          <a:ln w="12700">
            <a:solidFill>
              <a:srgbClr val="D9AB1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050" name="Picture 2" descr="E:\Pants Work\Current Work\Actuaries 2011\Logos all\IFOA Logo\Lanscape - Standard\WMF logos\IFOA_logo_L_RGB.wm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95274" y="5658361"/>
            <a:ext cx="1422222" cy="57895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64"/>
          <p:cNvGrpSpPr/>
          <p:nvPr/>
        </p:nvGrpSpPr>
        <p:grpSpPr>
          <a:xfrm>
            <a:off x="-3137354" y="0"/>
            <a:ext cx="3018256" cy="6858000"/>
            <a:chOff x="-3137354" y="0"/>
            <a:chExt cx="3018256" cy="6858000"/>
          </a:xfrm>
        </p:grpSpPr>
        <p:sp>
          <p:nvSpPr>
            <p:cNvPr id="12" name="Rectangle 11"/>
            <p:cNvSpPr/>
            <p:nvPr userDrawn="1"/>
          </p:nvSpPr>
          <p:spPr>
            <a:xfrm>
              <a:off x="-3137354" y="0"/>
              <a:ext cx="29944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userDrawn="1"/>
          </p:nvSpPr>
          <p:spPr>
            <a:xfrm>
              <a:off x="-2982572" y="99308"/>
              <a:ext cx="2839661" cy="153888"/>
            </a:xfrm>
            <a:prstGeom prst="rect">
              <a:avLst/>
            </a:prstGeom>
            <a:noFill/>
          </p:spPr>
          <p:txBody>
            <a:bodyPr wrap="square" lIns="0" tIns="0" rIns="0" bIns="0" rtlCol="0">
              <a:spAutoFit/>
            </a:bodyPr>
            <a:lstStyle/>
            <a:p>
              <a:r>
                <a:rPr lang="en-GB" sz="1000" b="1" dirty="0">
                  <a:solidFill>
                    <a:schemeClr val="accent2"/>
                  </a:solidFill>
                </a:rPr>
                <a:t>Colour</a:t>
              </a:r>
              <a:r>
                <a:rPr lang="en-GB" sz="1000" b="1" baseline="0" dirty="0">
                  <a:solidFill>
                    <a:schemeClr val="accent2"/>
                  </a:solidFill>
                </a:rPr>
                <a:t> palette for PowerPoint presentations</a:t>
              </a:r>
              <a:endParaRPr lang="en-US" sz="1000" b="1" dirty="0">
                <a:solidFill>
                  <a:schemeClr val="accent2"/>
                </a:solidFill>
              </a:endParaRPr>
            </a:p>
          </p:txBody>
        </p:sp>
        <p:grpSp>
          <p:nvGrpSpPr>
            <p:cNvPr id="14" name="Group 58"/>
            <p:cNvGrpSpPr/>
            <p:nvPr userDrawn="1"/>
          </p:nvGrpSpPr>
          <p:grpSpPr>
            <a:xfrm>
              <a:off x="-2982571" y="476672"/>
              <a:ext cx="2863473" cy="307777"/>
              <a:chOff x="-2982571" y="476672"/>
              <a:chExt cx="2863473" cy="307777"/>
            </a:xfrm>
          </p:grpSpPr>
          <p:sp>
            <p:nvSpPr>
              <p:cNvPr id="56" name="Rectangle 9"/>
              <p:cNvSpPr/>
              <p:nvPr userDrawn="1"/>
            </p:nvSpPr>
            <p:spPr>
              <a:xfrm>
                <a:off x="-2982571" y="476672"/>
                <a:ext cx="309565" cy="28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11"/>
              <p:cNvSpPr txBox="1"/>
              <p:nvPr userDrawn="1"/>
            </p:nvSpPr>
            <p:spPr>
              <a:xfrm>
                <a:off x="-2518224" y="476672"/>
                <a:ext cx="2399126" cy="307777"/>
              </a:xfrm>
              <a:prstGeom prst="rect">
                <a:avLst/>
              </a:prstGeom>
              <a:noFill/>
            </p:spPr>
            <p:txBody>
              <a:bodyPr wrap="square" lIns="0" tIns="0" rIns="0" bIns="0" rtlCol="0">
                <a:spAutoFit/>
              </a:bodyPr>
              <a:lstStyle/>
              <a:p>
                <a:r>
                  <a:rPr lang="en-GB" sz="1000" dirty="0"/>
                  <a:t>Dark blue</a:t>
                </a:r>
              </a:p>
              <a:p>
                <a:r>
                  <a:rPr lang="en-GB" sz="1000" dirty="0"/>
                  <a:t>R17</a:t>
                </a:r>
                <a:r>
                  <a:rPr lang="en-GB" sz="1000" baseline="0" dirty="0"/>
                  <a:t>  G52  B88</a:t>
                </a:r>
                <a:endParaRPr lang="en-US" sz="1000" dirty="0"/>
              </a:p>
            </p:txBody>
          </p:sp>
        </p:grpSp>
        <p:grpSp>
          <p:nvGrpSpPr>
            <p:cNvPr id="15" name="Group 13"/>
            <p:cNvGrpSpPr/>
            <p:nvPr userDrawn="1"/>
          </p:nvGrpSpPr>
          <p:grpSpPr>
            <a:xfrm>
              <a:off x="-2982575" y="882170"/>
              <a:ext cx="2863476" cy="307777"/>
              <a:chOff x="-2928990" y="365095"/>
              <a:chExt cx="2643206" cy="307777"/>
            </a:xfrm>
          </p:grpSpPr>
          <p:sp>
            <p:nvSpPr>
              <p:cNvPr id="54" name="Rectangle 14"/>
              <p:cNvSpPr/>
              <p:nvPr userDrawn="1"/>
            </p:nvSpPr>
            <p:spPr>
              <a:xfrm>
                <a:off x="-2928990" y="365095"/>
                <a:ext cx="285752" cy="2857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15"/>
              <p:cNvSpPr txBox="1"/>
              <p:nvPr userDrawn="1"/>
            </p:nvSpPr>
            <p:spPr>
              <a:xfrm>
                <a:off x="-2500362" y="365095"/>
                <a:ext cx="2214578" cy="307777"/>
              </a:xfrm>
              <a:prstGeom prst="rect">
                <a:avLst/>
              </a:prstGeom>
              <a:noFill/>
            </p:spPr>
            <p:txBody>
              <a:bodyPr wrap="square" lIns="0" tIns="0" rIns="0" bIns="0" rtlCol="0">
                <a:spAutoFit/>
              </a:bodyPr>
              <a:lstStyle/>
              <a:p>
                <a:r>
                  <a:rPr lang="en-GB" sz="1000" dirty="0"/>
                  <a:t>Gold</a:t>
                </a:r>
              </a:p>
              <a:p>
                <a:r>
                  <a:rPr lang="en-GB" sz="1000" dirty="0"/>
                  <a:t>R217</a:t>
                </a:r>
                <a:r>
                  <a:rPr lang="en-GB" sz="1000" baseline="0" dirty="0"/>
                  <a:t>  G171  B22</a:t>
                </a:r>
                <a:endParaRPr lang="en-US" sz="800" dirty="0"/>
              </a:p>
            </p:txBody>
          </p:sp>
        </p:grpSp>
        <p:grpSp>
          <p:nvGrpSpPr>
            <p:cNvPr id="16" name="Group 16"/>
            <p:cNvGrpSpPr/>
            <p:nvPr userDrawn="1"/>
          </p:nvGrpSpPr>
          <p:grpSpPr>
            <a:xfrm>
              <a:off x="-2982575" y="1277829"/>
              <a:ext cx="2863476" cy="307777"/>
              <a:chOff x="-2928990" y="63509"/>
              <a:chExt cx="2643206" cy="307777"/>
            </a:xfrm>
          </p:grpSpPr>
          <p:sp>
            <p:nvSpPr>
              <p:cNvPr id="52" name="Rectangle 17"/>
              <p:cNvSpPr/>
              <p:nvPr userDrawn="1"/>
            </p:nvSpPr>
            <p:spPr>
              <a:xfrm>
                <a:off x="-2928990" y="63509"/>
                <a:ext cx="285752" cy="2857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18"/>
              <p:cNvSpPr txBox="1"/>
              <p:nvPr userDrawn="1"/>
            </p:nvSpPr>
            <p:spPr>
              <a:xfrm>
                <a:off x="-2500362" y="63509"/>
                <a:ext cx="2214578" cy="307777"/>
              </a:xfrm>
              <a:prstGeom prst="rect">
                <a:avLst/>
              </a:prstGeom>
              <a:noFill/>
            </p:spPr>
            <p:txBody>
              <a:bodyPr wrap="square" lIns="0" tIns="0" rIns="0" bIns="0" rtlCol="0">
                <a:spAutoFit/>
              </a:bodyPr>
              <a:lstStyle/>
              <a:p>
                <a:r>
                  <a:rPr lang="en-GB" sz="1000" dirty="0"/>
                  <a:t>Mid blue</a:t>
                </a:r>
              </a:p>
              <a:p>
                <a:r>
                  <a:rPr lang="en-GB" sz="1000" dirty="0"/>
                  <a:t>R64</a:t>
                </a:r>
                <a:r>
                  <a:rPr lang="en-GB" sz="1000" baseline="0" dirty="0"/>
                  <a:t>  G150  B184</a:t>
                </a:r>
                <a:endParaRPr lang="en-US" sz="1000" dirty="0"/>
              </a:p>
            </p:txBody>
          </p:sp>
        </p:grpSp>
        <p:sp>
          <p:nvSpPr>
            <p:cNvPr id="17" name="TextBox 16"/>
            <p:cNvSpPr txBox="1"/>
            <p:nvPr userDrawn="1"/>
          </p:nvSpPr>
          <p:spPr>
            <a:xfrm>
              <a:off x="-2982571" y="2122984"/>
              <a:ext cx="2399126" cy="153888"/>
            </a:xfrm>
            <a:prstGeom prst="rect">
              <a:avLst/>
            </a:prstGeom>
            <a:noFill/>
          </p:spPr>
          <p:txBody>
            <a:bodyPr wrap="square" lIns="0" tIns="0" rIns="0" bIns="0" rtlCol="0">
              <a:spAutoFit/>
            </a:bodyPr>
            <a:lstStyle/>
            <a:p>
              <a:r>
                <a:rPr lang="en-GB" sz="1000" b="1" dirty="0">
                  <a:solidFill>
                    <a:schemeClr val="accent1"/>
                  </a:solidFill>
                </a:rPr>
                <a:t>Secondary colour palette</a:t>
              </a:r>
              <a:endParaRPr lang="en-US" sz="1000" b="1" dirty="0">
                <a:solidFill>
                  <a:schemeClr val="accent1"/>
                </a:solidFill>
              </a:endParaRPr>
            </a:p>
          </p:txBody>
        </p:sp>
        <p:sp>
          <p:nvSpPr>
            <p:cNvPr id="18" name="TextBox 17"/>
            <p:cNvSpPr txBox="1"/>
            <p:nvPr userDrawn="1"/>
          </p:nvSpPr>
          <p:spPr>
            <a:xfrm>
              <a:off x="-2982571" y="260648"/>
              <a:ext cx="2399126" cy="153888"/>
            </a:xfrm>
            <a:prstGeom prst="rect">
              <a:avLst/>
            </a:prstGeom>
            <a:noFill/>
          </p:spPr>
          <p:txBody>
            <a:bodyPr wrap="square" lIns="0" tIns="0" rIns="0" bIns="0" rtlCol="0">
              <a:spAutoFit/>
            </a:bodyPr>
            <a:lstStyle/>
            <a:p>
              <a:pPr>
                <a:tabLst>
                  <a:tab pos="2419350" algn="l"/>
                </a:tabLst>
              </a:pPr>
              <a:r>
                <a:rPr lang="en-GB" sz="1000" b="1" dirty="0">
                  <a:solidFill>
                    <a:schemeClr val="accent1"/>
                  </a:solidFill>
                </a:rPr>
                <a:t>Primary colour palette</a:t>
              </a:r>
              <a:endParaRPr lang="en-US" sz="1000" b="1" dirty="0">
                <a:solidFill>
                  <a:schemeClr val="accent1"/>
                </a:solidFill>
              </a:endParaRPr>
            </a:p>
          </p:txBody>
        </p:sp>
        <p:grpSp>
          <p:nvGrpSpPr>
            <p:cNvPr id="19" name="Group 24"/>
            <p:cNvGrpSpPr/>
            <p:nvPr userDrawn="1"/>
          </p:nvGrpSpPr>
          <p:grpSpPr>
            <a:xfrm>
              <a:off x="-2982575" y="1688965"/>
              <a:ext cx="2863476" cy="307777"/>
              <a:chOff x="-2928990" y="63509"/>
              <a:chExt cx="2643206" cy="307777"/>
            </a:xfrm>
          </p:grpSpPr>
          <p:sp>
            <p:nvSpPr>
              <p:cNvPr id="50" name="Rectangle 49"/>
              <p:cNvSpPr/>
              <p:nvPr userDrawn="1"/>
            </p:nvSpPr>
            <p:spPr>
              <a:xfrm>
                <a:off x="-2928990" y="63509"/>
                <a:ext cx="285752" cy="2857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userDrawn="1"/>
            </p:nvSpPr>
            <p:spPr>
              <a:xfrm>
                <a:off x="-2500362" y="63509"/>
                <a:ext cx="2214578" cy="307777"/>
              </a:xfrm>
              <a:prstGeom prst="rect">
                <a:avLst/>
              </a:prstGeom>
              <a:noFill/>
            </p:spPr>
            <p:txBody>
              <a:bodyPr wrap="square" lIns="0" tIns="0" rIns="0" bIns="0" rtlCol="0">
                <a:spAutoFit/>
              </a:bodyPr>
              <a:lstStyle/>
              <a:p>
                <a:r>
                  <a:rPr lang="en-GB" sz="1000" dirty="0"/>
                  <a:t>Light grey</a:t>
                </a:r>
              </a:p>
              <a:p>
                <a:r>
                  <a:rPr lang="en-GB" sz="1000" dirty="0"/>
                  <a:t>R63</a:t>
                </a:r>
                <a:r>
                  <a:rPr lang="en-GB" sz="1000" baseline="0" dirty="0"/>
                  <a:t>  G69  B72</a:t>
                </a:r>
                <a:endParaRPr lang="en-US" sz="1000" dirty="0"/>
              </a:p>
            </p:txBody>
          </p:sp>
        </p:grpSp>
        <p:grpSp>
          <p:nvGrpSpPr>
            <p:cNvPr id="20" name="Group 27"/>
            <p:cNvGrpSpPr/>
            <p:nvPr userDrawn="1"/>
          </p:nvGrpSpPr>
          <p:grpSpPr>
            <a:xfrm>
              <a:off x="-2982575" y="2733370"/>
              <a:ext cx="2863476" cy="307777"/>
              <a:chOff x="-2928990" y="696778"/>
              <a:chExt cx="2643206" cy="307777"/>
            </a:xfrm>
          </p:grpSpPr>
          <p:sp>
            <p:nvSpPr>
              <p:cNvPr id="48" name="Rectangle 47"/>
              <p:cNvSpPr/>
              <p:nvPr userDrawn="1"/>
            </p:nvSpPr>
            <p:spPr>
              <a:xfrm>
                <a:off x="-2928990" y="696778"/>
                <a:ext cx="285752" cy="285752"/>
              </a:xfrm>
              <a:prstGeom prst="rect">
                <a:avLst/>
              </a:prstGeom>
              <a:solidFill>
                <a:srgbClr val="79A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Pea green</a:t>
                </a:r>
              </a:p>
              <a:p>
                <a:r>
                  <a:rPr lang="en-GB" sz="1000" dirty="0"/>
                  <a:t>R121</a:t>
                </a:r>
                <a:r>
                  <a:rPr lang="en-GB" sz="1000" baseline="0" dirty="0"/>
                  <a:t>  G163  B42</a:t>
                </a:r>
                <a:endParaRPr lang="en-US" sz="1000" dirty="0"/>
              </a:p>
            </p:txBody>
          </p:sp>
        </p:grpSp>
        <p:grpSp>
          <p:nvGrpSpPr>
            <p:cNvPr id="21" name="Group 60"/>
            <p:cNvGrpSpPr/>
            <p:nvPr userDrawn="1"/>
          </p:nvGrpSpPr>
          <p:grpSpPr>
            <a:xfrm>
              <a:off x="-2982571" y="3144506"/>
              <a:ext cx="2863473" cy="307777"/>
              <a:chOff x="-2982571" y="3144506"/>
              <a:chExt cx="2863473" cy="307777"/>
            </a:xfrm>
          </p:grpSpPr>
          <p:sp>
            <p:nvSpPr>
              <p:cNvPr id="46" name="Rectangle 45"/>
              <p:cNvSpPr/>
              <p:nvPr userDrawn="1"/>
            </p:nvSpPr>
            <p:spPr>
              <a:xfrm>
                <a:off x="-2982571" y="3144506"/>
                <a:ext cx="309565" cy="285752"/>
              </a:xfrm>
              <a:prstGeom prst="rect">
                <a:avLst/>
              </a:prstGeom>
              <a:solidFill>
                <a:srgbClr val="008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userDrawn="1"/>
            </p:nvSpPr>
            <p:spPr>
              <a:xfrm>
                <a:off x="-2518224" y="3144506"/>
                <a:ext cx="2399126" cy="307777"/>
              </a:xfrm>
              <a:prstGeom prst="rect">
                <a:avLst/>
              </a:prstGeom>
              <a:noFill/>
            </p:spPr>
            <p:txBody>
              <a:bodyPr wrap="square" lIns="0" tIns="0" rIns="0" bIns="0" rtlCol="0">
                <a:spAutoFit/>
              </a:bodyPr>
              <a:lstStyle/>
              <a:p>
                <a:r>
                  <a:rPr lang="en-GB" sz="1000" dirty="0"/>
                  <a:t>Forest green</a:t>
                </a:r>
              </a:p>
              <a:p>
                <a:r>
                  <a:rPr lang="en-GB" sz="1000" dirty="0"/>
                  <a:t>R</a:t>
                </a:r>
                <a:r>
                  <a:rPr lang="en-GB" sz="1000" baseline="0" dirty="0"/>
                  <a:t>0 G132  B82</a:t>
                </a:r>
                <a:endParaRPr lang="en-US" sz="1000" dirty="0"/>
              </a:p>
            </p:txBody>
          </p:sp>
        </p:grpSp>
        <p:grpSp>
          <p:nvGrpSpPr>
            <p:cNvPr id="22" name="Group 33"/>
            <p:cNvGrpSpPr/>
            <p:nvPr userDrawn="1"/>
          </p:nvGrpSpPr>
          <p:grpSpPr>
            <a:xfrm>
              <a:off x="-2982575" y="3555642"/>
              <a:ext cx="2863476" cy="307777"/>
              <a:chOff x="-2928990" y="696778"/>
              <a:chExt cx="2643206" cy="307777"/>
            </a:xfrm>
          </p:grpSpPr>
          <p:sp>
            <p:nvSpPr>
              <p:cNvPr id="44" name="Rectangle 43"/>
              <p:cNvSpPr/>
              <p:nvPr userDrawn="1"/>
            </p:nvSpPr>
            <p:spPr>
              <a:xfrm>
                <a:off x="-2928990" y="696778"/>
                <a:ext cx="285752" cy="285752"/>
              </a:xfrm>
              <a:prstGeom prst="rect">
                <a:avLst/>
              </a:prstGeom>
              <a:solidFill>
                <a:srgbClr val="11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Bottle green</a:t>
                </a:r>
              </a:p>
              <a:p>
                <a:r>
                  <a:rPr lang="en-GB" sz="1000" dirty="0"/>
                  <a:t>R17</a:t>
                </a:r>
                <a:r>
                  <a:rPr lang="en-GB" sz="1000" baseline="0" dirty="0"/>
                  <a:t>  G179  B162</a:t>
                </a:r>
                <a:endParaRPr lang="en-US" sz="1000" dirty="0"/>
              </a:p>
            </p:txBody>
          </p:sp>
        </p:grpSp>
        <p:grpSp>
          <p:nvGrpSpPr>
            <p:cNvPr id="23" name="Group 36"/>
            <p:cNvGrpSpPr/>
            <p:nvPr userDrawn="1"/>
          </p:nvGrpSpPr>
          <p:grpSpPr>
            <a:xfrm>
              <a:off x="-2982575" y="3966778"/>
              <a:ext cx="2863476" cy="307777"/>
              <a:chOff x="-2928990" y="696778"/>
              <a:chExt cx="2643206" cy="307777"/>
            </a:xfrm>
          </p:grpSpPr>
          <p:sp>
            <p:nvSpPr>
              <p:cNvPr id="42" name="Rectangle 41"/>
              <p:cNvSpPr/>
              <p:nvPr userDrawn="1"/>
            </p:nvSpPr>
            <p:spPr>
              <a:xfrm>
                <a:off x="-2928990" y="696778"/>
                <a:ext cx="285752" cy="285752"/>
              </a:xfrm>
              <a:prstGeom prst="rect">
                <a:avLst/>
              </a:prstGeom>
              <a:solidFill>
                <a:srgbClr val="009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Cyan</a:t>
                </a:r>
              </a:p>
              <a:p>
                <a:r>
                  <a:rPr lang="en-GB" sz="1000" dirty="0"/>
                  <a:t>R0</a:t>
                </a:r>
                <a:r>
                  <a:rPr lang="en-GB" sz="1000" baseline="0" dirty="0"/>
                  <a:t>  G156  B200</a:t>
                </a:r>
                <a:endParaRPr lang="en-US" sz="1000" dirty="0"/>
              </a:p>
            </p:txBody>
          </p:sp>
        </p:grpSp>
        <p:grpSp>
          <p:nvGrpSpPr>
            <p:cNvPr id="24" name="Group 63"/>
            <p:cNvGrpSpPr/>
            <p:nvPr userDrawn="1"/>
          </p:nvGrpSpPr>
          <p:grpSpPr>
            <a:xfrm>
              <a:off x="-2982571" y="4377914"/>
              <a:ext cx="2863473" cy="307777"/>
              <a:chOff x="-2982571" y="4377914"/>
              <a:chExt cx="2863473" cy="307777"/>
            </a:xfrm>
          </p:grpSpPr>
          <p:sp>
            <p:nvSpPr>
              <p:cNvPr id="40" name="Rectangle 39"/>
              <p:cNvSpPr/>
              <p:nvPr userDrawn="1"/>
            </p:nvSpPr>
            <p:spPr>
              <a:xfrm>
                <a:off x="-2982571" y="4377914"/>
                <a:ext cx="309565" cy="285752"/>
              </a:xfrm>
              <a:prstGeom prst="rect">
                <a:avLst/>
              </a:prstGeom>
              <a:solidFill>
                <a:srgbClr val="7CB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userDrawn="1"/>
            </p:nvSpPr>
            <p:spPr>
              <a:xfrm>
                <a:off x="-2518224" y="4377914"/>
                <a:ext cx="2399126" cy="307777"/>
              </a:xfrm>
              <a:prstGeom prst="rect">
                <a:avLst/>
              </a:prstGeom>
              <a:noFill/>
            </p:spPr>
            <p:txBody>
              <a:bodyPr wrap="square" lIns="0" tIns="0" rIns="0" bIns="0" rtlCol="0">
                <a:spAutoFit/>
              </a:bodyPr>
              <a:lstStyle/>
              <a:p>
                <a:r>
                  <a:rPr lang="en-GB" sz="1000" dirty="0"/>
                  <a:t>Light blue</a:t>
                </a:r>
              </a:p>
              <a:p>
                <a:r>
                  <a:rPr lang="en-GB" sz="1000" dirty="0"/>
                  <a:t>R124</a:t>
                </a:r>
                <a:r>
                  <a:rPr lang="en-GB" sz="1000" baseline="0" dirty="0"/>
                  <a:t>  G179  B225</a:t>
                </a:r>
                <a:endParaRPr lang="en-US" sz="1000" dirty="0"/>
              </a:p>
            </p:txBody>
          </p:sp>
        </p:grpSp>
        <p:grpSp>
          <p:nvGrpSpPr>
            <p:cNvPr id="25" name="Group 43"/>
            <p:cNvGrpSpPr/>
            <p:nvPr userDrawn="1"/>
          </p:nvGrpSpPr>
          <p:grpSpPr>
            <a:xfrm>
              <a:off x="-2982575" y="4789050"/>
              <a:ext cx="2863476" cy="307777"/>
              <a:chOff x="-2928990" y="696778"/>
              <a:chExt cx="2643206" cy="307777"/>
            </a:xfrm>
          </p:grpSpPr>
          <p:sp>
            <p:nvSpPr>
              <p:cNvPr id="38" name="Rectangle 37"/>
              <p:cNvSpPr/>
              <p:nvPr userDrawn="1"/>
            </p:nvSpPr>
            <p:spPr>
              <a:xfrm>
                <a:off x="-2928990" y="696778"/>
                <a:ext cx="285752" cy="285752"/>
              </a:xfrm>
              <a:prstGeom prst="rect">
                <a:avLst/>
              </a:prstGeom>
              <a:solidFill>
                <a:srgbClr val="807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Violet</a:t>
                </a:r>
              </a:p>
              <a:p>
                <a:r>
                  <a:rPr lang="en-GB" sz="1000" dirty="0"/>
                  <a:t>R128</a:t>
                </a:r>
                <a:r>
                  <a:rPr lang="en-GB" sz="1000" baseline="0" dirty="0"/>
                  <a:t>  G118  B207</a:t>
                </a:r>
                <a:endParaRPr lang="en-US" sz="1000" dirty="0"/>
              </a:p>
            </p:txBody>
          </p:sp>
        </p:grpSp>
        <p:grpSp>
          <p:nvGrpSpPr>
            <p:cNvPr id="26" name="Group 46"/>
            <p:cNvGrpSpPr/>
            <p:nvPr userDrawn="1"/>
          </p:nvGrpSpPr>
          <p:grpSpPr>
            <a:xfrm>
              <a:off x="-2982575" y="5200186"/>
              <a:ext cx="2863476" cy="307777"/>
              <a:chOff x="-2928990" y="696778"/>
              <a:chExt cx="2643206" cy="307777"/>
            </a:xfrm>
          </p:grpSpPr>
          <p:sp>
            <p:nvSpPr>
              <p:cNvPr id="36" name="Rectangle 35"/>
              <p:cNvSpPr/>
              <p:nvPr userDrawn="1"/>
            </p:nvSpPr>
            <p:spPr>
              <a:xfrm>
                <a:off x="-2928990" y="696778"/>
                <a:ext cx="285752" cy="285752"/>
              </a:xfrm>
              <a:prstGeom prst="rect">
                <a:avLst/>
              </a:prstGeom>
              <a:solidFill>
                <a:srgbClr val="8F4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Purple</a:t>
                </a:r>
              </a:p>
              <a:p>
                <a:r>
                  <a:rPr lang="en-GB" sz="1000" dirty="0"/>
                  <a:t>R143</a:t>
                </a:r>
                <a:r>
                  <a:rPr lang="en-GB" sz="1000" baseline="0" dirty="0"/>
                  <a:t>  G70  B147</a:t>
                </a:r>
                <a:endParaRPr lang="en-US" sz="1000" dirty="0"/>
              </a:p>
            </p:txBody>
          </p:sp>
        </p:grpSp>
        <p:grpSp>
          <p:nvGrpSpPr>
            <p:cNvPr id="27" name="Group 49"/>
            <p:cNvGrpSpPr/>
            <p:nvPr userDrawn="1"/>
          </p:nvGrpSpPr>
          <p:grpSpPr>
            <a:xfrm>
              <a:off x="-2982575" y="5611322"/>
              <a:ext cx="2863476" cy="307777"/>
              <a:chOff x="-2928990" y="696778"/>
              <a:chExt cx="2643206" cy="307777"/>
            </a:xfrm>
          </p:grpSpPr>
          <p:sp>
            <p:nvSpPr>
              <p:cNvPr id="34" name="Rectangle 33"/>
              <p:cNvSpPr/>
              <p:nvPr userDrawn="1"/>
            </p:nvSpPr>
            <p:spPr>
              <a:xfrm>
                <a:off x="-2928990" y="696778"/>
                <a:ext cx="285752" cy="285752"/>
              </a:xfrm>
              <a:prstGeom prst="rect">
                <a:avLst/>
              </a:prstGeom>
              <a:solidFill>
                <a:srgbClr val="E94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userDrawn="1"/>
            </p:nvSpPr>
            <p:spPr>
              <a:xfrm>
                <a:off x="-2500362" y="696778"/>
                <a:ext cx="2214578" cy="307777"/>
              </a:xfrm>
              <a:prstGeom prst="rect">
                <a:avLst/>
              </a:prstGeom>
              <a:noFill/>
            </p:spPr>
            <p:txBody>
              <a:bodyPr wrap="square" lIns="0" tIns="0" rIns="0" bIns="0" rtlCol="0">
                <a:spAutoFit/>
              </a:bodyPr>
              <a:lstStyle/>
              <a:p>
                <a:r>
                  <a:rPr lang="en-GB" sz="1000" dirty="0" err="1"/>
                  <a:t>Fuscia</a:t>
                </a:r>
                <a:endParaRPr lang="en-GB" sz="1000" dirty="0"/>
              </a:p>
              <a:p>
                <a:r>
                  <a:rPr lang="en-GB" sz="1000" dirty="0"/>
                  <a:t>R233</a:t>
                </a:r>
                <a:r>
                  <a:rPr lang="en-GB" sz="1000" baseline="0" dirty="0"/>
                  <a:t>  G69  B140</a:t>
                </a:r>
                <a:endParaRPr lang="en-US" sz="1000" dirty="0"/>
              </a:p>
            </p:txBody>
          </p:sp>
        </p:grpSp>
        <p:grpSp>
          <p:nvGrpSpPr>
            <p:cNvPr id="28" name="Group 52"/>
            <p:cNvGrpSpPr/>
            <p:nvPr userDrawn="1"/>
          </p:nvGrpSpPr>
          <p:grpSpPr>
            <a:xfrm>
              <a:off x="-2982575" y="6022458"/>
              <a:ext cx="2863476" cy="307777"/>
              <a:chOff x="-2928990" y="696778"/>
              <a:chExt cx="2643206" cy="307777"/>
            </a:xfrm>
          </p:grpSpPr>
          <p:sp>
            <p:nvSpPr>
              <p:cNvPr id="32" name="Rectangle 31"/>
              <p:cNvSpPr/>
              <p:nvPr userDrawn="1"/>
            </p:nvSpPr>
            <p:spPr>
              <a:xfrm>
                <a:off x="-2928990" y="696778"/>
                <a:ext cx="285752" cy="285752"/>
              </a:xfrm>
              <a:prstGeom prst="rect">
                <a:avLst/>
              </a:prstGeom>
              <a:solidFill>
                <a:srgbClr val="C8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Red</a:t>
                </a:r>
              </a:p>
              <a:p>
                <a:r>
                  <a:rPr lang="en-GB" sz="1000" dirty="0"/>
                  <a:t>R200</a:t>
                </a:r>
                <a:r>
                  <a:rPr lang="en-GB" sz="1000" baseline="0" dirty="0"/>
                  <a:t>  G30  B69</a:t>
                </a:r>
                <a:endParaRPr lang="en-US" sz="1000" dirty="0"/>
              </a:p>
            </p:txBody>
          </p:sp>
        </p:grpSp>
        <p:grpSp>
          <p:nvGrpSpPr>
            <p:cNvPr id="29" name="Group 55"/>
            <p:cNvGrpSpPr/>
            <p:nvPr userDrawn="1"/>
          </p:nvGrpSpPr>
          <p:grpSpPr>
            <a:xfrm>
              <a:off x="-2982575" y="6433591"/>
              <a:ext cx="2863476" cy="307777"/>
              <a:chOff x="-2928990" y="696778"/>
              <a:chExt cx="2643206" cy="307777"/>
            </a:xfrm>
          </p:grpSpPr>
          <p:sp>
            <p:nvSpPr>
              <p:cNvPr id="30" name="Rectangle 29"/>
              <p:cNvSpPr/>
              <p:nvPr userDrawn="1"/>
            </p:nvSpPr>
            <p:spPr>
              <a:xfrm>
                <a:off x="-2928990" y="696778"/>
                <a:ext cx="285752" cy="285752"/>
              </a:xfrm>
              <a:prstGeom prst="rect">
                <a:avLst/>
              </a:prstGeom>
              <a:solidFill>
                <a:srgbClr val="E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Orange</a:t>
                </a:r>
              </a:p>
              <a:p>
                <a:r>
                  <a:rPr lang="en-GB" sz="1000" dirty="0"/>
                  <a:t>R238</a:t>
                </a:r>
                <a:r>
                  <a:rPr lang="en-GB" sz="1000" baseline="0" dirty="0"/>
                  <a:t>  G116  29</a:t>
                </a:r>
                <a:endParaRPr lang="en-US" sz="1000" dirty="0"/>
              </a:p>
            </p:txBody>
          </p:sp>
        </p:grpSp>
      </p:grpSp>
      <p:sp>
        <p:nvSpPr>
          <p:cNvPr id="58" name="Rectangle 57"/>
          <p:cNvSpPr/>
          <p:nvPr/>
        </p:nvSpPr>
        <p:spPr>
          <a:xfrm>
            <a:off x="-2989413" y="2351160"/>
            <a:ext cx="309565" cy="2857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2503533" y="2348880"/>
            <a:ext cx="2399129" cy="307777"/>
          </a:xfrm>
          <a:prstGeom prst="rect">
            <a:avLst/>
          </a:prstGeom>
          <a:noFill/>
        </p:spPr>
        <p:txBody>
          <a:bodyPr wrap="square" lIns="0" tIns="0" rIns="0" bIns="0" rtlCol="0">
            <a:spAutoFit/>
          </a:bodyPr>
          <a:lstStyle/>
          <a:p>
            <a:r>
              <a:rPr lang="en-GB" sz="1000" dirty="0"/>
              <a:t>Dark grey</a:t>
            </a:r>
          </a:p>
          <a:p>
            <a:r>
              <a:rPr lang="en-GB" sz="1000" dirty="0"/>
              <a:t>R63</a:t>
            </a:r>
            <a:r>
              <a:rPr lang="en-GB" sz="1000" baseline="0" dirty="0"/>
              <a:t>  G69  B72</a:t>
            </a:r>
            <a:endParaRPr lang="en-US" sz="1000" dirty="0"/>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61" r:id="rId3"/>
    <p:sldLayoutId id="2147483664" r:id="rId4"/>
    <p:sldLayoutId id="2147483666" r:id="rId5"/>
    <p:sldLayoutId id="2147483668" r:id="rId6"/>
    <p:sldLayoutId id="2147483669" r:id="rId7"/>
    <p:sldLayoutId id="2147483650" r:id="rId8"/>
    <p:sldLayoutId id="2147483652" r:id="rId9"/>
    <p:sldLayoutId id="2147483653" r:id="rId10"/>
    <p:sldLayoutId id="2147483654" r:id="rId11"/>
    <p:sldLayoutId id="2147483655" r:id="rId12"/>
    <p:sldLayoutId id="2147483657" r:id="rId13"/>
    <p:sldLayoutId id="2147483660" r:id="rId14"/>
  </p:sldLayoutIdLst>
  <p:hf hdr="0" ftr="0"/>
  <p:txStyles>
    <p:titleStyle>
      <a:lvl1pPr algn="l" rtl="0" eaLnBrk="1" fontAlgn="base" hangingPunct="1">
        <a:spcBef>
          <a:spcPct val="0"/>
        </a:spcBef>
        <a:spcAft>
          <a:spcPct val="0"/>
        </a:spcAft>
        <a:defRPr sz="3200" b="1">
          <a:solidFill>
            <a:srgbClr val="D9AB16"/>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00" algn="l" rtl="0" eaLnBrk="1" fontAlgn="base" hangingPunct="1">
        <a:spcBef>
          <a:spcPct val="0"/>
        </a:spcBef>
        <a:spcAft>
          <a:spcPct val="0"/>
        </a:spcAft>
        <a:defRPr sz="3200">
          <a:solidFill>
            <a:srgbClr val="D9AB16"/>
          </a:solidFill>
          <a:latin typeface="Arial" charset="0"/>
          <a:cs typeface="Arial" charset="0"/>
        </a:defRPr>
      </a:lvl6pPr>
      <a:lvl7pPr marL="914400" algn="l" rtl="0" eaLnBrk="1" fontAlgn="base" hangingPunct="1">
        <a:spcBef>
          <a:spcPct val="0"/>
        </a:spcBef>
        <a:spcAft>
          <a:spcPct val="0"/>
        </a:spcAft>
        <a:defRPr sz="3200">
          <a:solidFill>
            <a:srgbClr val="D9AB16"/>
          </a:solidFill>
          <a:latin typeface="Arial" charset="0"/>
          <a:cs typeface="Arial" charset="0"/>
        </a:defRPr>
      </a:lvl7pPr>
      <a:lvl8pPr marL="1371600" algn="l" rtl="0" eaLnBrk="1" fontAlgn="base" hangingPunct="1">
        <a:spcBef>
          <a:spcPct val="0"/>
        </a:spcBef>
        <a:spcAft>
          <a:spcPct val="0"/>
        </a:spcAft>
        <a:defRPr sz="3200">
          <a:solidFill>
            <a:srgbClr val="D9AB16"/>
          </a:solidFill>
          <a:latin typeface="Arial" charset="0"/>
          <a:cs typeface="Arial" charset="0"/>
        </a:defRPr>
      </a:lvl8pPr>
      <a:lvl9pPr marL="1828800" algn="l" rtl="0" eaLnBrk="1" fontAlgn="base" hangingPunct="1">
        <a:spcBef>
          <a:spcPct val="0"/>
        </a:spcBef>
        <a:spcAft>
          <a:spcPct val="0"/>
        </a:spcAft>
        <a:defRPr sz="3200">
          <a:solidFill>
            <a:srgbClr val="D9AB16"/>
          </a:solidFill>
          <a:latin typeface="Arial" charset="0"/>
          <a:cs typeface="Arial" charset="0"/>
        </a:defRPr>
      </a:lvl9pPr>
    </p:titleStyle>
    <p:bodyStyle>
      <a:lvl1pPr marL="269875" indent="-269875" algn="l" rtl="0" eaLnBrk="1" fontAlgn="base" hangingPunct="1">
        <a:spcBef>
          <a:spcPct val="50000"/>
        </a:spcBef>
        <a:spcAft>
          <a:spcPct val="0"/>
        </a:spcAft>
        <a:buClr>
          <a:srgbClr val="D9AB16"/>
        </a:buClr>
        <a:buChar char="•"/>
        <a:defRPr sz="2400">
          <a:solidFill>
            <a:srgbClr val="3F4548"/>
          </a:solidFill>
          <a:latin typeface="+mn-lt"/>
          <a:ea typeface="+mn-ea"/>
          <a:cs typeface="+mn-cs"/>
        </a:defRPr>
      </a:lvl1pPr>
      <a:lvl2pPr marL="717550" indent="-268288" algn="l" rtl="0" eaLnBrk="1" fontAlgn="base" hangingPunct="1">
        <a:spcBef>
          <a:spcPct val="50000"/>
        </a:spcBef>
        <a:spcAft>
          <a:spcPct val="0"/>
        </a:spcAft>
        <a:buClr>
          <a:srgbClr val="D9AB16"/>
        </a:buClr>
        <a:buChar char="–"/>
        <a:defRPr sz="2000">
          <a:solidFill>
            <a:srgbClr val="3F4548"/>
          </a:solidFill>
          <a:latin typeface="+mn-lt"/>
          <a:cs typeface="+mn-cs"/>
        </a:defRPr>
      </a:lvl2pPr>
      <a:lvl3pPr marL="1071563" indent="-174625" algn="l" rtl="0" eaLnBrk="1" fontAlgn="base" hangingPunct="1">
        <a:spcBef>
          <a:spcPct val="50000"/>
        </a:spcBef>
        <a:spcAft>
          <a:spcPct val="0"/>
        </a:spcAft>
        <a:buClr>
          <a:srgbClr val="D9AB16"/>
        </a:buClr>
        <a:buChar char="•"/>
        <a:defRPr>
          <a:solidFill>
            <a:srgbClr val="3F4548"/>
          </a:solidFill>
          <a:latin typeface="+mn-lt"/>
          <a:cs typeface="+mn-cs"/>
        </a:defRPr>
      </a:lvl3pPr>
      <a:lvl4pPr marL="1433513" indent="-182563" algn="l" rtl="0" eaLnBrk="1" fontAlgn="base" hangingPunct="1">
        <a:spcBef>
          <a:spcPct val="50000"/>
        </a:spcBef>
        <a:spcAft>
          <a:spcPct val="0"/>
        </a:spcAft>
        <a:buClr>
          <a:srgbClr val="D9AB16"/>
        </a:buClr>
        <a:buChar char="–"/>
        <a:defRPr sz="1600">
          <a:solidFill>
            <a:srgbClr val="3F4548"/>
          </a:solidFill>
          <a:latin typeface="+mn-lt"/>
          <a:cs typeface="+mn-cs"/>
        </a:defRPr>
      </a:lvl4pPr>
      <a:lvl5pPr marL="1792288" indent="-176213" algn="l" rtl="0" eaLnBrk="1" fontAlgn="base" hangingPunct="1">
        <a:spcBef>
          <a:spcPct val="50000"/>
        </a:spcBef>
        <a:spcAft>
          <a:spcPct val="0"/>
        </a:spcAft>
        <a:buClr>
          <a:srgbClr val="D9AB16"/>
        </a:buClr>
        <a:buFont typeface="Arial" pitchFamily="34" charset="0"/>
        <a:buChar char="•"/>
        <a:defRPr sz="1400">
          <a:solidFill>
            <a:srgbClr val="3F4548"/>
          </a:solidFill>
          <a:latin typeface="+mn-lt"/>
          <a:cs typeface="+mn-cs"/>
        </a:defRPr>
      </a:lvl5pPr>
      <a:lvl6pPr marL="2249488" indent="-176213" algn="l" rtl="0" eaLnBrk="1" fontAlgn="base" hangingPunct="1">
        <a:spcBef>
          <a:spcPct val="50000"/>
        </a:spcBef>
        <a:spcAft>
          <a:spcPct val="0"/>
        </a:spcAft>
        <a:buClr>
          <a:srgbClr val="D9AB16"/>
        </a:buClr>
        <a:buChar char="»"/>
        <a:defRPr sz="1400">
          <a:solidFill>
            <a:srgbClr val="0D2E64"/>
          </a:solidFill>
          <a:latin typeface="+mn-lt"/>
          <a:cs typeface="+mn-cs"/>
        </a:defRPr>
      </a:lvl6pPr>
      <a:lvl7pPr marL="2706688" indent="-176213" algn="l" rtl="0" eaLnBrk="1" fontAlgn="base" hangingPunct="1">
        <a:spcBef>
          <a:spcPct val="50000"/>
        </a:spcBef>
        <a:spcAft>
          <a:spcPct val="0"/>
        </a:spcAft>
        <a:buClr>
          <a:srgbClr val="D9AB16"/>
        </a:buClr>
        <a:buChar char="»"/>
        <a:defRPr sz="1400">
          <a:solidFill>
            <a:srgbClr val="0D2E64"/>
          </a:solidFill>
          <a:latin typeface="+mn-lt"/>
          <a:cs typeface="+mn-cs"/>
        </a:defRPr>
      </a:lvl7pPr>
      <a:lvl8pPr marL="3163888" indent="-176213" algn="l" rtl="0" eaLnBrk="1" fontAlgn="base" hangingPunct="1">
        <a:spcBef>
          <a:spcPct val="50000"/>
        </a:spcBef>
        <a:spcAft>
          <a:spcPct val="0"/>
        </a:spcAft>
        <a:buClr>
          <a:srgbClr val="D9AB16"/>
        </a:buClr>
        <a:buChar char="»"/>
        <a:defRPr sz="1400">
          <a:solidFill>
            <a:srgbClr val="0D2E64"/>
          </a:solidFill>
          <a:latin typeface="+mn-lt"/>
          <a:cs typeface="+mn-cs"/>
        </a:defRPr>
      </a:lvl8pPr>
      <a:lvl9pPr marL="3621088" indent="-176213" algn="l" rtl="0" eaLnBrk="1" fontAlgn="base" hangingPunct="1">
        <a:spcBef>
          <a:spcPct val="50000"/>
        </a:spcBef>
        <a:spcAft>
          <a:spcPct val="0"/>
        </a:spcAft>
        <a:buClr>
          <a:srgbClr val="D9AB16"/>
        </a:buClr>
        <a:buChar char="»"/>
        <a:defRPr sz="1400">
          <a:solidFill>
            <a:srgbClr val="0D2E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8233" y="404813"/>
            <a:ext cx="898247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428233" y="1557338"/>
            <a:ext cx="8982471" cy="464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28" name="Rectangle 4"/>
          <p:cNvSpPr>
            <a:spLocks noGrp="1" noChangeArrowheads="1"/>
          </p:cNvSpPr>
          <p:nvPr>
            <p:ph type="dt" sz="half" idx="2"/>
          </p:nvPr>
        </p:nvSpPr>
        <p:spPr bwMode="auto">
          <a:xfrm>
            <a:off x="428232" y="6410326"/>
            <a:ext cx="2184135"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defRPr sz="975">
                <a:solidFill>
                  <a:schemeClr val="tx1"/>
                </a:solidFill>
              </a:defRPr>
            </a:lvl1pPr>
          </a:lstStyle>
          <a:p>
            <a:fld id="{4215C6FB-2A9C-4D89-98D5-D8FE761E5380}" type="datetime4">
              <a:rPr lang="en-US" smtClean="0">
                <a:solidFill>
                  <a:srgbClr val="3F4548"/>
                </a:solidFill>
              </a:rPr>
              <a:t>June 29, 2018</a:t>
            </a:fld>
            <a:endParaRPr lang="en-GB" dirty="0">
              <a:solidFill>
                <a:srgbClr val="3F4548"/>
              </a:solidFill>
            </a:endParaRPr>
          </a:p>
        </p:txBody>
      </p:sp>
      <p:sp>
        <p:nvSpPr>
          <p:cNvPr id="1029" name="Rectangle 5"/>
          <p:cNvSpPr>
            <a:spLocks noGrp="1" noChangeArrowheads="1"/>
          </p:cNvSpPr>
          <p:nvPr>
            <p:ph type="ftr" sz="quarter" idx="3"/>
          </p:nvPr>
        </p:nvSpPr>
        <p:spPr bwMode="auto">
          <a:xfrm>
            <a:off x="2612369" y="6410326"/>
            <a:ext cx="6055382"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defRPr sz="975">
                <a:solidFill>
                  <a:srgbClr val="3F4548"/>
                </a:solidFill>
              </a:defRPr>
            </a:lvl1pPr>
          </a:lstStyle>
          <a:p>
            <a:endParaRPr lang="en-GB"/>
          </a:p>
        </p:txBody>
      </p:sp>
      <p:sp>
        <p:nvSpPr>
          <p:cNvPr id="1030" name="Rectangle 6"/>
          <p:cNvSpPr>
            <a:spLocks noGrp="1" noChangeArrowheads="1"/>
          </p:cNvSpPr>
          <p:nvPr>
            <p:ph type="sldNum" sz="quarter" idx="4"/>
          </p:nvPr>
        </p:nvSpPr>
        <p:spPr bwMode="auto">
          <a:xfrm>
            <a:off x="8776100" y="6402396"/>
            <a:ext cx="70167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lgn="r">
              <a:defRPr sz="975">
                <a:solidFill>
                  <a:srgbClr val="3F4548"/>
                </a:solidFill>
              </a:defRPr>
            </a:lvl1pPr>
          </a:lstStyle>
          <a:p>
            <a:fld id="{65C5C0B4-F90D-4B90-B187-E84366B07232}" type="slidenum">
              <a:rPr lang="en-GB" smtClean="0"/>
              <a:pPr/>
              <a:t>‹#›</a:t>
            </a:fld>
            <a:endParaRPr lang="en-GB" dirty="0"/>
          </a:p>
        </p:txBody>
      </p:sp>
      <p:sp>
        <p:nvSpPr>
          <p:cNvPr id="1031" name="Line 7"/>
          <p:cNvSpPr>
            <a:spLocks noChangeShapeType="1"/>
          </p:cNvSpPr>
          <p:nvPr/>
        </p:nvSpPr>
        <p:spPr bwMode="auto">
          <a:xfrm>
            <a:off x="507345" y="6329363"/>
            <a:ext cx="8891323" cy="0"/>
          </a:xfrm>
          <a:prstGeom prst="line">
            <a:avLst/>
          </a:prstGeom>
          <a:noFill/>
          <a:ln w="12700">
            <a:solidFill>
              <a:srgbClr val="D9AB1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4295" tIns="37148" rIns="74295" bIns="37148"/>
          <a:lstStyle/>
          <a:p>
            <a:endParaRPr lang="en-GB">
              <a:solidFill>
                <a:srgbClr val="3F4548"/>
              </a:solidFill>
            </a:endParaRPr>
          </a:p>
        </p:txBody>
      </p:sp>
      <p:pic>
        <p:nvPicPr>
          <p:cNvPr id="60" name="Picture 2" descr="E:\Pants Work\Current Work\Actuaries 2011\Logos all\IFOA Logo\Lanscape - Standard\WMF logos\IFOA_logo_L_RGB.wm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48625" y="5563122"/>
            <a:ext cx="1345650" cy="674191"/>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4"/>
          <p:cNvGrpSpPr/>
          <p:nvPr/>
        </p:nvGrpSpPr>
        <p:grpSpPr>
          <a:xfrm>
            <a:off x="-2549101" y="0"/>
            <a:ext cx="2452333" cy="6858000"/>
            <a:chOff x="-3137354" y="0"/>
            <a:chExt cx="3018256" cy="6858000"/>
          </a:xfrm>
        </p:grpSpPr>
        <p:sp>
          <p:nvSpPr>
            <p:cNvPr id="62" name="Rectangle 61"/>
            <p:cNvSpPr/>
            <p:nvPr userDrawn="1"/>
          </p:nvSpPr>
          <p:spPr>
            <a:xfrm>
              <a:off x="-3137354" y="0"/>
              <a:ext cx="29944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TextBox 62"/>
            <p:cNvSpPr txBox="1"/>
            <p:nvPr userDrawn="1"/>
          </p:nvSpPr>
          <p:spPr>
            <a:xfrm>
              <a:off x="-2982572" y="99308"/>
              <a:ext cx="2839662" cy="133434"/>
            </a:xfrm>
            <a:prstGeom prst="rect">
              <a:avLst/>
            </a:prstGeom>
            <a:noFill/>
          </p:spPr>
          <p:txBody>
            <a:bodyPr wrap="square" lIns="0" tIns="0" rIns="0" bIns="0" rtlCol="0">
              <a:spAutoFit/>
            </a:bodyPr>
            <a:lstStyle/>
            <a:p>
              <a:r>
                <a:rPr lang="en-GB" sz="867" b="1" dirty="0">
                  <a:solidFill>
                    <a:srgbClr val="113458"/>
                  </a:solidFill>
                </a:rPr>
                <a:t>Colour palette for PowerPoint presentations</a:t>
              </a:r>
              <a:endParaRPr lang="en-US" sz="867" b="1" dirty="0">
                <a:solidFill>
                  <a:srgbClr val="113458"/>
                </a:solidFill>
              </a:endParaRPr>
            </a:p>
          </p:txBody>
        </p:sp>
        <p:grpSp>
          <p:nvGrpSpPr>
            <p:cNvPr id="64" name="Group 58"/>
            <p:cNvGrpSpPr/>
            <p:nvPr userDrawn="1"/>
          </p:nvGrpSpPr>
          <p:grpSpPr>
            <a:xfrm>
              <a:off x="-2982571" y="476672"/>
              <a:ext cx="2863473" cy="285752"/>
              <a:chOff x="-2982571" y="476672"/>
              <a:chExt cx="2863473" cy="285752"/>
            </a:xfrm>
          </p:grpSpPr>
          <p:sp>
            <p:nvSpPr>
              <p:cNvPr id="106" name="Rectangle 9"/>
              <p:cNvSpPr/>
              <p:nvPr userDrawn="1"/>
            </p:nvSpPr>
            <p:spPr>
              <a:xfrm>
                <a:off x="-2982571" y="476672"/>
                <a:ext cx="309565" cy="28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7" name="TextBox 11"/>
              <p:cNvSpPr txBox="1"/>
              <p:nvPr userDrawn="1"/>
            </p:nvSpPr>
            <p:spPr>
              <a:xfrm>
                <a:off x="-2518224" y="476672"/>
                <a:ext cx="2399126" cy="266868"/>
              </a:xfrm>
              <a:prstGeom prst="rect">
                <a:avLst/>
              </a:prstGeom>
              <a:noFill/>
            </p:spPr>
            <p:txBody>
              <a:bodyPr wrap="square" lIns="0" tIns="0" rIns="0" bIns="0" rtlCol="0">
                <a:spAutoFit/>
              </a:bodyPr>
              <a:lstStyle/>
              <a:p>
                <a:r>
                  <a:rPr lang="en-GB" sz="867" dirty="0">
                    <a:solidFill>
                      <a:srgbClr val="3F4548"/>
                    </a:solidFill>
                  </a:rPr>
                  <a:t>Dark blue</a:t>
                </a:r>
              </a:p>
              <a:p>
                <a:r>
                  <a:rPr lang="en-GB" sz="867" dirty="0">
                    <a:solidFill>
                      <a:srgbClr val="3F4548"/>
                    </a:solidFill>
                  </a:rPr>
                  <a:t>R17  G52  B88</a:t>
                </a:r>
                <a:endParaRPr lang="en-US" sz="867" dirty="0">
                  <a:solidFill>
                    <a:srgbClr val="3F4548"/>
                  </a:solidFill>
                </a:endParaRPr>
              </a:p>
            </p:txBody>
          </p:sp>
        </p:grpSp>
        <p:grpSp>
          <p:nvGrpSpPr>
            <p:cNvPr id="65" name="Group 13"/>
            <p:cNvGrpSpPr/>
            <p:nvPr userDrawn="1"/>
          </p:nvGrpSpPr>
          <p:grpSpPr>
            <a:xfrm>
              <a:off x="-2982575" y="882170"/>
              <a:ext cx="2863476" cy="285752"/>
              <a:chOff x="-2928990" y="365095"/>
              <a:chExt cx="2643206" cy="285752"/>
            </a:xfrm>
          </p:grpSpPr>
          <p:sp>
            <p:nvSpPr>
              <p:cNvPr id="104" name="Rectangle 14"/>
              <p:cNvSpPr/>
              <p:nvPr userDrawn="1"/>
            </p:nvSpPr>
            <p:spPr>
              <a:xfrm>
                <a:off x="-2928990" y="365095"/>
                <a:ext cx="285752" cy="2857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TextBox 15"/>
              <p:cNvSpPr txBox="1"/>
              <p:nvPr userDrawn="1"/>
            </p:nvSpPr>
            <p:spPr>
              <a:xfrm>
                <a:off x="-2500362" y="365095"/>
                <a:ext cx="2214578" cy="266868"/>
              </a:xfrm>
              <a:prstGeom prst="rect">
                <a:avLst/>
              </a:prstGeom>
              <a:noFill/>
            </p:spPr>
            <p:txBody>
              <a:bodyPr wrap="square" lIns="0" tIns="0" rIns="0" bIns="0" rtlCol="0">
                <a:spAutoFit/>
              </a:bodyPr>
              <a:lstStyle/>
              <a:p>
                <a:r>
                  <a:rPr lang="en-GB" sz="867" dirty="0">
                    <a:solidFill>
                      <a:srgbClr val="3F4548"/>
                    </a:solidFill>
                  </a:rPr>
                  <a:t>Gold</a:t>
                </a:r>
              </a:p>
              <a:p>
                <a:r>
                  <a:rPr lang="en-GB" sz="867" dirty="0">
                    <a:solidFill>
                      <a:srgbClr val="3F4548"/>
                    </a:solidFill>
                  </a:rPr>
                  <a:t>R217  G171  B22</a:t>
                </a:r>
                <a:endParaRPr lang="en-US" sz="650" dirty="0">
                  <a:solidFill>
                    <a:srgbClr val="3F4548"/>
                  </a:solidFill>
                </a:endParaRPr>
              </a:p>
            </p:txBody>
          </p:sp>
        </p:grpSp>
        <p:grpSp>
          <p:nvGrpSpPr>
            <p:cNvPr id="66" name="Group 16"/>
            <p:cNvGrpSpPr/>
            <p:nvPr userDrawn="1"/>
          </p:nvGrpSpPr>
          <p:grpSpPr>
            <a:xfrm>
              <a:off x="-2982575" y="1277829"/>
              <a:ext cx="2863476" cy="285752"/>
              <a:chOff x="-2928990" y="63509"/>
              <a:chExt cx="2643206" cy="285752"/>
            </a:xfrm>
          </p:grpSpPr>
          <p:sp>
            <p:nvSpPr>
              <p:cNvPr id="102" name="Rectangle 17"/>
              <p:cNvSpPr/>
              <p:nvPr userDrawn="1"/>
            </p:nvSpPr>
            <p:spPr>
              <a:xfrm>
                <a:off x="-2928990" y="63509"/>
                <a:ext cx="285752" cy="2857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TextBox 18"/>
              <p:cNvSpPr txBox="1"/>
              <p:nvPr userDrawn="1"/>
            </p:nvSpPr>
            <p:spPr>
              <a:xfrm>
                <a:off x="-2500362" y="63509"/>
                <a:ext cx="2214578" cy="266868"/>
              </a:xfrm>
              <a:prstGeom prst="rect">
                <a:avLst/>
              </a:prstGeom>
              <a:noFill/>
            </p:spPr>
            <p:txBody>
              <a:bodyPr wrap="square" lIns="0" tIns="0" rIns="0" bIns="0" rtlCol="0">
                <a:spAutoFit/>
              </a:bodyPr>
              <a:lstStyle/>
              <a:p>
                <a:r>
                  <a:rPr lang="en-GB" sz="867" dirty="0">
                    <a:solidFill>
                      <a:srgbClr val="3F4548"/>
                    </a:solidFill>
                  </a:rPr>
                  <a:t>Mid blue</a:t>
                </a:r>
              </a:p>
              <a:p>
                <a:r>
                  <a:rPr lang="en-GB" sz="867" dirty="0">
                    <a:solidFill>
                      <a:srgbClr val="3F4548"/>
                    </a:solidFill>
                  </a:rPr>
                  <a:t>R64  G150  B184</a:t>
                </a:r>
                <a:endParaRPr lang="en-US" sz="867" dirty="0">
                  <a:solidFill>
                    <a:srgbClr val="3F4548"/>
                  </a:solidFill>
                </a:endParaRPr>
              </a:p>
            </p:txBody>
          </p:sp>
        </p:grpSp>
        <p:sp>
          <p:nvSpPr>
            <p:cNvPr id="67" name="TextBox 66"/>
            <p:cNvSpPr txBox="1"/>
            <p:nvPr userDrawn="1"/>
          </p:nvSpPr>
          <p:spPr>
            <a:xfrm>
              <a:off x="-2982571" y="2122984"/>
              <a:ext cx="2399127" cy="133434"/>
            </a:xfrm>
            <a:prstGeom prst="rect">
              <a:avLst/>
            </a:prstGeom>
            <a:noFill/>
          </p:spPr>
          <p:txBody>
            <a:bodyPr wrap="square" lIns="0" tIns="0" rIns="0" bIns="0" rtlCol="0">
              <a:spAutoFit/>
            </a:bodyPr>
            <a:lstStyle/>
            <a:p>
              <a:r>
                <a:rPr lang="en-GB" sz="867" b="1" dirty="0">
                  <a:solidFill>
                    <a:srgbClr val="D9AB16"/>
                  </a:solidFill>
                </a:rPr>
                <a:t>Secondary colour palette</a:t>
              </a:r>
              <a:endParaRPr lang="en-US" sz="867" b="1" dirty="0">
                <a:solidFill>
                  <a:srgbClr val="D9AB16"/>
                </a:solidFill>
              </a:endParaRPr>
            </a:p>
          </p:txBody>
        </p:sp>
        <p:sp>
          <p:nvSpPr>
            <p:cNvPr id="68" name="TextBox 67"/>
            <p:cNvSpPr txBox="1"/>
            <p:nvPr userDrawn="1"/>
          </p:nvSpPr>
          <p:spPr>
            <a:xfrm>
              <a:off x="-2982571" y="260648"/>
              <a:ext cx="2399127" cy="133434"/>
            </a:xfrm>
            <a:prstGeom prst="rect">
              <a:avLst/>
            </a:prstGeom>
            <a:noFill/>
          </p:spPr>
          <p:txBody>
            <a:bodyPr wrap="square" lIns="0" tIns="0" rIns="0" bIns="0" rtlCol="0">
              <a:spAutoFit/>
            </a:bodyPr>
            <a:lstStyle/>
            <a:p>
              <a:pPr>
                <a:tabLst>
                  <a:tab pos="1965662" algn="l"/>
                </a:tabLst>
              </a:pPr>
              <a:r>
                <a:rPr lang="en-GB" sz="867" b="1" dirty="0">
                  <a:solidFill>
                    <a:srgbClr val="D9AB16"/>
                  </a:solidFill>
                </a:rPr>
                <a:t>Primary colour palette</a:t>
              </a:r>
              <a:endParaRPr lang="en-US" sz="867" b="1" dirty="0">
                <a:solidFill>
                  <a:srgbClr val="D9AB16"/>
                </a:solidFill>
              </a:endParaRPr>
            </a:p>
          </p:txBody>
        </p:sp>
        <p:grpSp>
          <p:nvGrpSpPr>
            <p:cNvPr id="69" name="Group 24"/>
            <p:cNvGrpSpPr/>
            <p:nvPr userDrawn="1"/>
          </p:nvGrpSpPr>
          <p:grpSpPr>
            <a:xfrm>
              <a:off x="-2982575" y="1688965"/>
              <a:ext cx="2863476" cy="285752"/>
              <a:chOff x="-2928990" y="63509"/>
              <a:chExt cx="2643206" cy="285752"/>
            </a:xfrm>
          </p:grpSpPr>
          <p:sp>
            <p:nvSpPr>
              <p:cNvPr id="100" name="Rectangle 99"/>
              <p:cNvSpPr/>
              <p:nvPr userDrawn="1"/>
            </p:nvSpPr>
            <p:spPr>
              <a:xfrm>
                <a:off x="-2928990" y="63509"/>
                <a:ext cx="285752" cy="2857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TextBox 100"/>
              <p:cNvSpPr txBox="1"/>
              <p:nvPr userDrawn="1"/>
            </p:nvSpPr>
            <p:spPr>
              <a:xfrm>
                <a:off x="-2500362" y="63509"/>
                <a:ext cx="2214578" cy="266868"/>
              </a:xfrm>
              <a:prstGeom prst="rect">
                <a:avLst/>
              </a:prstGeom>
              <a:noFill/>
            </p:spPr>
            <p:txBody>
              <a:bodyPr wrap="square" lIns="0" tIns="0" rIns="0" bIns="0" rtlCol="0">
                <a:spAutoFit/>
              </a:bodyPr>
              <a:lstStyle/>
              <a:p>
                <a:r>
                  <a:rPr lang="en-GB" sz="867" dirty="0">
                    <a:solidFill>
                      <a:srgbClr val="3F4548"/>
                    </a:solidFill>
                  </a:rPr>
                  <a:t>Light grey</a:t>
                </a:r>
              </a:p>
              <a:p>
                <a:r>
                  <a:rPr lang="en-GB" sz="867" dirty="0">
                    <a:solidFill>
                      <a:srgbClr val="3F4548"/>
                    </a:solidFill>
                  </a:rPr>
                  <a:t>R220  G221  B217</a:t>
                </a:r>
                <a:endParaRPr lang="en-US" sz="867" dirty="0">
                  <a:solidFill>
                    <a:srgbClr val="3F4548"/>
                  </a:solidFill>
                </a:endParaRPr>
              </a:p>
            </p:txBody>
          </p:sp>
        </p:grpSp>
        <p:grpSp>
          <p:nvGrpSpPr>
            <p:cNvPr id="70" name="Group 27"/>
            <p:cNvGrpSpPr/>
            <p:nvPr userDrawn="1"/>
          </p:nvGrpSpPr>
          <p:grpSpPr>
            <a:xfrm>
              <a:off x="-2982575" y="2733370"/>
              <a:ext cx="2863476" cy="285752"/>
              <a:chOff x="-2928990" y="696778"/>
              <a:chExt cx="2643206" cy="285752"/>
            </a:xfrm>
          </p:grpSpPr>
          <p:sp>
            <p:nvSpPr>
              <p:cNvPr id="98" name="Rectangle 97"/>
              <p:cNvSpPr/>
              <p:nvPr userDrawn="1"/>
            </p:nvSpPr>
            <p:spPr>
              <a:xfrm>
                <a:off x="-2928990" y="696778"/>
                <a:ext cx="285752" cy="285752"/>
              </a:xfrm>
              <a:prstGeom prst="rect">
                <a:avLst/>
              </a:prstGeom>
              <a:solidFill>
                <a:srgbClr val="79A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9" name="TextBox 98"/>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Pea green</a:t>
                </a:r>
              </a:p>
              <a:p>
                <a:r>
                  <a:rPr lang="en-GB" sz="867" dirty="0">
                    <a:solidFill>
                      <a:srgbClr val="3F4548"/>
                    </a:solidFill>
                  </a:rPr>
                  <a:t>R121  G163  B42</a:t>
                </a:r>
                <a:endParaRPr lang="en-US" sz="867" dirty="0">
                  <a:solidFill>
                    <a:srgbClr val="3F4548"/>
                  </a:solidFill>
                </a:endParaRPr>
              </a:p>
            </p:txBody>
          </p:sp>
        </p:grpSp>
        <p:grpSp>
          <p:nvGrpSpPr>
            <p:cNvPr id="71" name="Group 60"/>
            <p:cNvGrpSpPr/>
            <p:nvPr userDrawn="1"/>
          </p:nvGrpSpPr>
          <p:grpSpPr>
            <a:xfrm>
              <a:off x="-2982571" y="3144506"/>
              <a:ext cx="2863473" cy="285752"/>
              <a:chOff x="-2982571" y="3144506"/>
              <a:chExt cx="2863473" cy="285752"/>
            </a:xfrm>
          </p:grpSpPr>
          <p:sp>
            <p:nvSpPr>
              <p:cNvPr id="96" name="Rectangle 95"/>
              <p:cNvSpPr/>
              <p:nvPr userDrawn="1"/>
            </p:nvSpPr>
            <p:spPr>
              <a:xfrm>
                <a:off x="-2982571" y="3144506"/>
                <a:ext cx="309565" cy="285752"/>
              </a:xfrm>
              <a:prstGeom prst="rect">
                <a:avLst/>
              </a:prstGeom>
              <a:solidFill>
                <a:srgbClr val="008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TextBox 96"/>
              <p:cNvSpPr txBox="1"/>
              <p:nvPr userDrawn="1"/>
            </p:nvSpPr>
            <p:spPr>
              <a:xfrm>
                <a:off x="-2518224" y="3144506"/>
                <a:ext cx="2399126" cy="266868"/>
              </a:xfrm>
              <a:prstGeom prst="rect">
                <a:avLst/>
              </a:prstGeom>
              <a:noFill/>
            </p:spPr>
            <p:txBody>
              <a:bodyPr wrap="square" lIns="0" tIns="0" rIns="0" bIns="0" rtlCol="0">
                <a:spAutoFit/>
              </a:bodyPr>
              <a:lstStyle/>
              <a:p>
                <a:r>
                  <a:rPr lang="en-GB" sz="867" dirty="0">
                    <a:solidFill>
                      <a:srgbClr val="3F4548"/>
                    </a:solidFill>
                  </a:rPr>
                  <a:t>Forest green</a:t>
                </a:r>
              </a:p>
              <a:p>
                <a:r>
                  <a:rPr lang="en-GB" sz="867" dirty="0">
                    <a:solidFill>
                      <a:srgbClr val="3F4548"/>
                    </a:solidFill>
                  </a:rPr>
                  <a:t>R0 G132  B82</a:t>
                </a:r>
                <a:endParaRPr lang="en-US" sz="867" dirty="0">
                  <a:solidFill>
                    <a:srgbClr val="3F4548"/>
                  </a:solidFill>
                </a:endParaRPr>
              </a:p>
            </p:txBody>
          </p:sp>
        </p:grpSp>
        <p:grpSp>
          <p:nvGrpSpPr>
            <p:cNvPr id="72" name="Group 33"/>
            <p:cNvGrpSpPr/>
            <p:nvPr userDrawn="1"/>
          </p:nvGrpSpPr>
          <p:grpSpPr>
            <a:xfrm>
              <a:off x="-2982575" y="3555642"/>
              <a:ext cx="2863476" cy="285752"/>
              <a:chOff x="-2928990" y="696778"/>
              <a:chExt cx="2643206" cy="285752"/>
            </a:xfrm>
          </p:grpSpPr>
          <p:sp>
            <p:nvSpPr>
              <p:cNvPr id="94" name="Rectangle 93"/>
              <p:cNvSpPr/>
              <p:nvPr userDrawn="1"/>
            </p:nvSpPr>
            <p:spPr>
              <a:xfrm>
                <a:off x="-2928990" y="696778"/>
                <a:ext cx="285752" cy="285752"/>
              </a:xfrm>
              <a:prstGeom prst="rect">
                <a:avLst/>
              </a:prstGeom>
              <a:solidFill>
                <a:srgbClr val="11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 name="TextBox 94"/>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Bottle green</a:t>
                </a:r>
              </a:p>
              <a:p>
                <a:r>
                  <a:rPr lang="en-GB" sz="867" dirty="0">
                    <a:solidFill>
                      <a:srgbClr val="3F4548"/>
                    </a:solidFill>
                  </a:rPr>
                  <a:t>R17  G179  B162</a:t>
                </a:r>
                <a:endParaRPr lang="en-US" sz="867" dirty="0">
                  <a:solidFill>
                    <a:srgbClr val="3F4548"/>
                  </a:solidFill>
                </a:endParaRPr>
              </a:p>
            </p:txBody>
          </p:sp>
        </p:grpSp>
        <p:grpSp>
          <p:nvGrpSpPr>
            <p:cNvPr id="73" name="Group 36"/>
            <p:cNvGrpSpPr/>
            <p:nvPr userDrawn="1"/>
          </p:nvGrpSpPr>
          <p:grpSpPr>
            <a:xfrm>
              <a:off x="-2982575" y="3966778"/>
              <a:ext cx="2863476" cy="285752"/>
              <a:chOff x="-2928990" y="696778"/>
              <a:chExt cx="2643206" cy="285752"/>
            </a:xfrm>
          </p:grpSpPr>
          <p:sp>
            <p:nvSpPr>
              <p:cNvPr id="92" name="Rectangle 91"/>
              <p:cNvSpPr/>
              <p:nvPr userDrawn="1"/>
            </p:nvSpPr>
            <p:spPr>
              <a:xfrm>
                <a:off x="-2928990" y="696778"/>
                <a:ext cx="285752" cy="285752"/>
              </a:xfrm>
              <a:prstGeom prst="rect">
                <a:avLst/>
              </a:prstGeom>
              <a:solidFill>
                <a:srgbClr val="009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3" name="TextBox 92"/>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Cyan</a:t>
                </a:r>
              </a:p>
              <a:p>
                <a:r>
                  <a:rPr lang="en-GB" sz="867" dirty="0">
                    <a:solidFill>
                      <a:srgbClr val="3F4548"/>
                    </a:solidFill>
                  </a:rPr>
                  <a:t>R0  G156  B200</a:t>
                </a:r>
                <a:endParaRPr lang="en-US" sz="867" dirty="0">
                  <a:solidFill>
                    <a:srgbClr val="3F4548"/>
                  </a:solidFill>
                </a:endParaRPr>
              </a:p>
            </p:txBody>
          </p:sp>
        </p:grpSp>
        <p:grpSp>
          <p:nvGrpSpPr>
            <p:cNvPr id="74" name="Group 63"/>
            <p:cNvGrpSpPr/>
            <p:nvPr userDrawn="1"/>
          </p:nvGrpSpPr>
          <p:grpSpPr>
            <a:xfrm>
              <a:off x="-2982571" y="4377914"/>
              <a:ext cx="2863473" cy="285752"/>
              <a:chOff x="-2982571" y="4377914"/>
              <a:chExt cx="2863473" cy="285752"/>
            </a:xfrm>
          </p:grpSpPr>
          <p:sp>
            <p:nvSpPr>
              <p:cNvPr id="90" name="Rectangle 89"/>
              <p:cNvSpPr/>
              <p:nvPr userDrawn="1"/>
            </p:nvSpPr>
            <p:spPr>
              <a:xfrm>
                <a:off x="-2982571" y="4377914"/>
                <a:ext cx="309565" cy="285752"/>
              </a:xfrm>
              <a:prstGeom prst="rect">
                <a:avLst/>
              </a:prstGeom>
              <a:solidFill>
                <a:srgbClr val="7CB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TextBox 90"/>
              <p:cNvSpPr txBox="1"/>
              <p:nvPr userDrawn="1"/>
            </p:nvSpPr>
            <p:spPr>
              <a:xfrm>
                <a:off x="-2518224" y="4377914"/>
                <a:ext cx="2399126" cy="266868"/>
              </a:xfrm>
              <a:prstGeom prst="rect">
                <a:avLst/>
              </a:prstGeom>
              <a:noFill/>
            </p:spPr>
            <p:txBody>
              <a:bodyPr wrap="square" lIns="0" tIns="0" rIns="0" bIns="0" rtlCol="0">
                <a:spAutoFit/>
              </a:bodyPr>
              <a:lstStyle/>
              <a:p>
                <a:r>
                  <a:rPr lang="en-GB" sz="867" dirty="0">
                    <a:solidFill>
                      <a:srgbClr val="3F4548"/>
                    </a:solidFill>
                  </a:rPr>
                  <a:t>Light blue</a:t>
                </a:r>
              </a:p>
              <a:p>
                <a:r>
                  <a:rPr lang="en-GB" sz="867" dirty="0">
                    <a:solidFill>
                      <a:srgbClr val="3F4548"/>
                    </a:solidFill>
                  </a:rPr>
                  <a:t>R124  G179  B225</a:t>
                </a:r>
                <a:endParaRPr lang="en-US" sz="867" dirty="0">
                  <a:solidFill>
                    <a:srgbClr val="3F4548"/>
                  </a:solidFill>
                </a:endParaRPr>
              </a:p>
            </p:txBody>
          </p:sp>
        </p:grpSp>
        <p:grpSp>
          <p:nvGrpSpPr>
            <p:cNvPr id="75" name="Group 43"/>
            <p:cNvGrpSpPr/>
            <p:nvPr userDrawn="1"/>
          </p:nvGrpSpPr>
          <p:grpSpPr>
            <a:xfrm>
              <a:off x="-2982575" y="4789050"/>
              <a:ext cx="2863476" cy="285752"/>
              <a:chOff x="-2928990" y="696778"/>
              <a:chExt cx="2643206" cy="285752"/>
            </a:xfrm>
          </p:grpSpPr>
          <p:sp>
            <p:nvSpPr>
              <p:cNvPr id="88" name="Rectangle 87"/>
              <p:cNvSpPr/>
              <p:nvPr userDrawn="1"/>
            </p:nvSpPr>
            <p:spPr>
              <a:xfrm>
                <a:off x="-2928990" y="696778"/>
                <a:ext cx="285752" cy="285752"/>
              </a:xfrm>
              <a:prstGeom prst="rect">
                <a:avLst/>
              </a:prstGeom>
              <a:solidFill>
                <a:srgbClr val="807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TextBox 88"/>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Violet</a:t>
                </a:r>
              </a:p>
              <a:p>
                <a:r>
                  <a:rPr lang="en-GB" sz="867" dirty="0">
                    <a:solidFill>
                      <a:srgbClr val="3F4548"/>
                    </a:solidFill>
                  </a:rPr>
                  <a:t>R128  G118  B207</a:t>
                </a:r>
                <a:endParaRPr lang="en-US" sz="867" dirty="0">
                  <a:solidFill>
                    <a:srgbClr val="3F4548"/>
                  </a:solidFill>
                </a:endParaRPr>
              </a:p>
            </p:txBody>
          </p:sp>
        </p:grpSp>
        <p:grpSp>
          <p:nvGrpSpPr>
            <p:cNvPr id="76" name="Group 46"/>
            <p:cNvGrpSpPr/>
            <p:nvPr userDrawn="1"/>
          </p:nvGrpSpPr>
          <p:grpSpPr>
            <a:xfrm>
              <a:off x="-2982575" y="5200186"/>
              <a:ext cx="2863476" cy="285752"/>
              <a:chOff x="-2928990" y="696778"/>
              <a:chExt cx="2643206" cy="285752"/>
            </a:xfrm>
          </p:grpSpPr>
          <p:sp>
            <p:nvSpPr>
              <p:cNvPr id="86" name="Rectangle 85"/>
              <p:cNvSpPr/>
              <p:nvPr userDrawn="1"/>
            </p:nvSpPr>
            <p:spPr>
              <a:xfrm>
                <a:off x="-2928990" y="696778"/>
                <a:ext cx="285752" cy="285752"/>
              </a:xfrm>
              <a:prstGeom prst="rect">
                <a:avLst/>
              </a:prstGeom>
              <a:solidFill>
                <a:srgbClr val="8F4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TextBox 86"/>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Purple</a:t>
                </a:r>
              </a:p>
              <a:p>
                <a:r>
                  <a:rPr lang="en-GB" sz="867" dirty="0">
                    <a:solidFill>
                      <a:srgbClr val="3F4548"/>
                    </a:solidFill>
                  </a:rPr>
                  <a:t>R143  G70  B147</a:t>
                </a:r>
                <a:endParaRPr lang="en-US" sz="867" dirty="0">
                  <a:solidFill>
                    <a:srgbClr val="3F4548"/>
                  </a:solidFill>
                </a:endParaRPr>
              </a:p>
            </p:txBody>
          </p:sp>
        </p:grpSp>
        <p:grpSp>
          <p:nvGrpSpPr>
            <p:cNvPr id="77" name="Group 49"/>
            <p:cNvGrpSpPr/>
            <p:nvPr userDrawn="1"/>
          </p:nvGrpSpPr>
          <p:grpSpPr>
            <a:xfrm>
              <a:off x="-2982575" y="5611322"/>
              <a:ext cx="2863476" cy="285752"/>
              <a:chOff x="-2928990" y="696778"/>
              <a:chExt cx="2643206" cy="285752"/>
            </a:xfrm>
          </p:grpSpPr>
          <p:sp>
            <p:nvSpPr>
              <p:cNvPr id="84" name="Rectangle 83"/>
              <p:cNvSpPr/>
              <p:nvPr userDrawn="1"/>
            </p:nvSpPr>
            <p:spPr>
              <a:xfrm>
                <a:off x="-2928990" y="696778"/>
                <a:ext cx="285752" cy="285752"/>
              </a:xfrm>
              <a:prstGeom prst="rect">
                <a:avLst/>
              </a:prstGeom>
              <a:solidFill>
                <a:srgbClr val="E94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TextBox 84"/>
              <p:cNvSpPr txBox="1"/>
              <p:nvPr userDrawn="1"/>
            </p:nvSpPr>
            <p:spPr>
              <a:xfrm>
                <a:off x="-2500362" y="696778"/>
                <a:ext cx="2214578" cy="266868"/>
              </a:xfrm>
              <a:prstGeom prst="rect">
                <a:avLst/>
              </a:prstGeom>
              <a:noFill/>
            </p:spPr>
            <p:txBody>
              <a:bodyPr wrap="square" lIns="0" tIns="0" rIns="0" bIns="0" rtlCol="0">
                <a:spAutoFit/>
              </a:bodyPr>
              <a:lstStyle/>
              <a:p>
                <a:r>
                  <a:rPr lang="en-GB" sz="867" dirty="0" err="1">
                    <a:solidFill>
                      <a:srgbClr val="3F4548"/>
                    </a:solidFill>
                  </a:rPr>
                  <a:t>Fuscia</a:t>
                </a:r>
                <a:endParaRPr lang="en-GB" sz="867" dirty="0">
                  <a:solidFill>
                    <a:srgbClr val="3F4548"/>
                  </a:solidFill>
                </a:endParaRPr>
              </a:p>
              <a:p>
                <a:r>
                  <a:rPr lang="en-GB" sz="867" dirty="0">
                    <a:solidFill>
                      <a:srgbClr val="3F4548"/>
                    </a:solidFill>
                  </a:rPr>
                  <a:t>R233  G69  B140</a:t>
                </a:r>
                <a:endParaRPr lang="en-US" sz="867" dirty="0">
                  <a:solidFill>
                    <a:srgbClr val="3F4548"/>
                  </a:solidFill>
                </a:endParaRPr>
              </a:p>
            </p:txBody>
          </p:sp>
        </p:grpSp>
        <p:grpSp>
          <p:nvGrpSpPr>
            <p:cNvPr id="78" name="Group 52"/>
            <p:cNvGrpSpPr/>
            <p:nvPr userDrawn="1"/>
          </p:nvGrpSpPr>
          <p:grpSpPr>
            <a:xfrm>
              <a:off x="-2982575" y="6022458"/>
              <a:ext cx="2863476" cy="285752"/>
              <a:chOff x="-2928990" y="696778"/>
              <a:chExt cx="2643206" cy="285752"/>
            </a:xfrm>
          </p:grpSpPr>
          <p:sp>
            <p:nvSpPr>
              <p:cNvPr id="82" name="Rectangle 81"/>
              <p:cNvSpPr/>
              <p:nvPr userDrawn="1"/>
            </p:nvSpPr>
            <p:spPr>
              <a:xfrm>
                <a:off x="-2928990" y="696778"/>
                <a:ext cx="285752" cy="285752"/>
              </a:xfrm>
              <a:prstGeom prst="rect">
                <a:avLst/>
              </a:prstGeom>
              <a:solidFill>
                <a:srgbClr val="C8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TextBox 82"/>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Red</a:t>
                </a:r>
              </a:p>
              <a:p>
                <a:r>
                  <a:rPr lang="en-GB" sz="867" dirty="0">
                    <a:solidFill>
                      <a:srgbClr val="3F4548"/>
                    </a:solidFill>
                  </a:rPr>
                  <a:t>R200  G30  B69</a:t>
                </a:r>
                <a:endParaRPr lang="en-US" sz="867" dirty="0">
                  <a:solidFill>
                    <a:srgbClr val="3F4548"/>
                  </a:solidFill>
                </a:endParaRPr>
              </a:p>
            </p:txBody>
          </p:sp>
        </p:grpSp>
        <p:grpSp>
          <p:nvGrpSpPr>
            <p:cNvPr id="79" name="Group 55"/>
            <p:cNvGrpSpPr/>
            <p:nvPr userDrawn="1"/>
          </p:nvGrpSpPr>
          <p:grpSpPr>
            <a:xfrm>
              <a:off x="-2982575" y="6433591"/>
              <a:ext cx="2863476" cy="285752"/>
              <a:chOff x="-2928990" y="696778"/>
              <a:chExt cx="2643206" cy="285752"/>
            </a:xfrm>
          </p:grpSpPr>
          <p:sp>
            <p:nvSpPr>
              <p:cNvPr id="80" name="Rectangle 79"/>
              <p:cNvSpPr/>
              <p:nvPr userDrawn="1"/>
            </p:nvSpPr>
            <p:spPr>
              <a:xfrm>
                <a:off x="-2928990" y="696778"/>
                <a:ext cx="285752" cy="285752"/>
              </a:xfrm>
              <a:prstGeom prst="rect">
                <a:avLst/>
              </a:prstGeom>
              <a:solidFill>
                <a:srgbClr val="E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TextBox 80"/>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Orange</a:t>
                </a:r>
              </a:p>
              <a:p>
                <a:r>
                  <a:rPr lang="en-GB" sz="867" dirty="0">
                    <a:solidFill>
                      <a:srgbClr val="3F4548"/>
                    </a:solidFill>
                  </a:rPr>
                  <a:t>R238  G116  29</a:t>
                </a:r>
                <a:endParaRPr lang="en-US" sz="867" dirty="0">
                  <a:solidFill>
                    <a:srgbClr val="3F4548"/>
                  </a:solidFill>
                </a:endParaRPr>
              </a:p>
            </p:txBody>
          </p:sp>
        </p:grpSp>
      </p:grpSp>
    </p:spTree>
    <p:extLst>
      <p:ext uri="{BB962C8B-B14F-4D97-AF65-F5344CB8AC3E}">
        <p14:creationId xmlns:p14="http://schemas.microsoft.com/office/powerpoint/2010/main" val="427038869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Lst>
  <p:hf hdr="0" ftr="0"/>
  <p:txStyles>
    <p:titleStyle>
      <a:lvl1pPr algn="l" rtl="0" eaLnBrk="1" fontAlgn="base" hangingPunct="1">
        <a:spcBef>
          <a:spcPct val="0"/>
        </a:spcBef>
        <a:spcAft>
          <a:spcPct val="0"/>
        </a:spcAft>
        <a:defRPr sz="2600" b="1">
          <a:solidFill>
            <a:srgbClr val="D9AB16"/>
          </a:solidFill>
          <a:latin typeface="+mj-lt"/>
          <a:ea typeface="+mj-ea"/>
          <a:cs typeface="+mj-cs"/>
        </a:defRPr>
      </a:lvl1pPr>
      <a:lvl2pPr algn="l" rtl="0" eaLnBrk="1" fontAlgn="base" hangingPunct="1">
        <a:spcBef>
          <a:spcPct val="0"/>
        </a:spcBef>
        <a:spcAft>
          <a:spcPct val="0"/>
        </a:spcAft>
        <a:defRPr sz="2600">
          <a:solidFill>
            <a:srgbClr val="D9AB16"/>
          </a:solidFill>
          <a:latin typeface="Arial" charset="0"/>
          <a:cs typeface="Arial" charset="0"/>
        </a:defRPr>
      </a:lvl2pPr>
      <a:lvl3pPr algn="l" rtl="0" eaLnBrk="1" fontAlgn="base" hangingPunct="1">
        <a:spcBef>
          <a:spcPct val="0"/>
        </a:spcBef>
        <a:spcAft>
          <a:spcPct val="0"/>
        </a:spcAft>
        <a:defRPr sz="2600">
          <a:solidFill>
            <a:srgbClr val="D9AB16"/>
          </a:solidFill>
          <a:latin typeface="Arial" charset="0"/>
          <a:cs typeface="Arial" charset="0"/>
        </a:defRPr>
      </a:lvl3pPr>
      <a:lvl4pPr algn="l" rtl="0" eaLnBrk="1" fontAlgn="base" hangingPunct="1">
        <a:spcBef>
          <a:spcPct val="0"/>
        </a:spcBef>
        <a:spcAft>
          <a:spcPct val="0"/>
        </a:spcAft>
        <a:defRPr sz="2600">
          <a:solidFill>
            <a:srgbClr val="D9AB16"/>
          </a:solidFill>
          <a:latin typeface="Arial" charset="0"/>
          <a:cs typeface="Arial" charset="0"/>
        </a:defRPr>
      </a:lvl4pPr>
      <a:lvl5pPr algn="l" rtl="0" eaLnBrk="1" fontAlgn="base" hangingPunct="1">
        <a:spcBef>
          <a:spcPct val="0"/>
        </a:spcBef>
        <a:spcAft>
          <a:spcPct val="0"/>
        </a:spcAft>
        <a:defRPr sz="2600">
          <a:solidFill>
            <a:srgbClr val="D9AB16"/>
          </a:solidFill>
          <a:latin typeface="Arial" charset="0"/>
          <a:cs typeface="Arial" charset="0"/>
        </a:defRPr>
      </a:lvl5pPr>
      <a:lvl6pPr marL="371483" algn="l" rtl="0" eaLnBrk="1" fontAlgn="base" hangingPunct="1">
        <a:spcBef>
          <a:spcPct val="0"/>
        </a:spcBef>
        <a:spcAft>
          <a:spcPct val="0"/>
        </a:spcAft>
        <a:defRPr sz="2600">
          <a:solidFill>
            <a:srgbClr val="D9AB16"/>
          </a:solidFill>
          <a:latin typeface="Arial" charset="0"/>
          <a:cs typeface="Arial" charset="0"/>
        </a:defRPr>
      </a:lvl6pPr>
      <a:lvl7pPr marL="742965" algn="l" rtl="0" eaLnBrk="1" fontAlgn="base" hangingPunct="1">
        <a:spcBef>
          <a:spcPct val="0"/>
        </a:spcBef>
        <a:spcAft>
          <a:spcPct val="0"/>
        </a:spcAft>
        <a:defRPr sz="2600">
          <a:solidFill>
            <a:srgbClr val="D9AB16"/>
          </a:solidFill>
          <a:latin typeface="Arial" charset="0"/>
          <a:cs typeface="Arial" charset="0"/>
        </a:defRPr>
      </a:lvl7pPr>
      <a:lvl8pPr marL="1114446" algn="l" rtl="0" eaLnBrk="1" fontAlgn="base" hangingPunct="1">
        <a:spcBef>
          <a:spcPct val="0"/>
        </a:spcBef>
        <a:spcAft>
          <a:spcPct val="0"/>
        </a:spcAft>
        <a:defRPr sz="2600">
          <a:solidFill>
            <a:srgbClr val="D9AB16"/>
          </a:solidFill>
          <a:latin typeface="Arial" charset="0"/>
          <a:cs typeface="Arial" charset="0"/>
        </a:defRPr>
      </a:lvl8pPr>
      <a:lvl9pPr marL="1485929" algn="l" rtl="0" eaLnBrk="1" fontAlgn="base" hangingPunct="1">
        <a:spcBef>
          <a:spcPct val="0"/>
        </a:spcBef>
        <a:spcAft>
          <a:spcPct val="0"/>
        </a:spcAft>
        <a:defRPr sz="2600">
          <a:solidFill>
            <a:srgbClr val="D9AB16"/>
          </a:solidFill>
          <a:latin typeface="Arial" charset="0"/>
          <a:cs typeface="Arial" charset="0"/>
        </a:defRPr>
      </a:lvl9pPr>
    </p:titleStyle>
    <p:bodyStyle>
      <a:lvl1pPr marL="219278" indent="-219278" algn="l" rtl="0" eaLnBrk="1" fontAlgn="base" hangingPunct="1">
        <a:spcBef>
          <a:spcPct val="50000"/>
        </a:spcBef>
        <a:spcAft>
          <a:spcPct val="0"/>
        </a:spcAft>
        <a:buClr>
          <a:srgbClr val="D9AB16"/>
        </a:buClr>
        <a:buChar char="•"/>
        <a:defRPr sz="1950">
          <a:solidFill>
            <a:srgbClr val="3F4548"/>
          </a:solidFill>
          <a:latin typeface="+mn-lt"/>
          <a:ea typeface="+mn-ea"/>
          <a:cs typeface="+mn-cs"/>
        </a:defRPr>
      </a:lvl1pPr>
      <a:lvl2pPr marL="583021" indent="-217988" algn="l" rtl="0" eaLnBrk="1" fontAlgn="base" hangingPunct="1">
        <a:spcBef>
          <a:spcPct val="50000"/>
        </a:spcBef>
        <a:spcAft>
          <a:spcPct val="0"/>
        </a:spcAft>
        <a:buClr>
          <a:srgbClr val="D9AB16"/>
        </a:buClr>
        <a:buChar char="–"/>
        <a:defRPr sz="1625">
          <a:solidFill>
            <a:srgbClr val="3F4548"/>
          </a:solidFill>
          <a:latin typeface="+mn-lt"/>
          <a:cs typeface="+mn-cs"/>
        </a:defRPr>
      </a:lvl2pPr>
      <a:lvl3pPr marL="870662" indent="-141885" algn="l" rtl="0" eaLnBrk="1" fontAlgn="base" hangingPunct="1">
        <a:spcBef>
          <a:spcPct val="50000"/>
        </a:spcBef>
        <a:spcAft>
          <a:spcPct val="0"/>
        </a:spcAft>
        <a:buClr>
          <a:srgbClr val="D9AB16"/>
        </a:buClr>
        <a:buChar char="•"/>
        <a:defRPr>
          <a:solidFill>
            <a:srgbClr val="3F4548"/>
          </a:solidFill>
          <a:latin typeface="+mn-lt"/>
          <a:cs typeface="+mn-cs"/>
        </a:defRPr>
      </a:lvl3pPr>
      <a:lvl4pPr marL="1164752" indent="-148336" algn="l" rtl="0" eaLnBrk="1" fontAlgn="base" hangingPunct="1">
        <a:spcBef>
          <a:spcPct val="50000"/>
        </a:spcBef>
        <a:spcAft>
          <a:spcPct val="0"/>
        </a:spcAft>
        <a:buClr>
          <a:srgbClr val="D9AB16"/>
        </a:buClr>
        <a:buChar char="–"/>
        <a:defRPr sz="1300">
          <a:solidFill>
            <a:srgbClr val="3F4548"/>
          </a:solidFill>
          <a:latin typeface="+mn-lt"/>
          <a:cs typeface="+mn-cs"/>
        </a:defRPr>
      </a:lvl4pPr>
      <a:lvl5pPr marL="1456262" indent="-143177" algn="l" rtl="0" eaLnBrk="1" fontAlgn="base" hangingPunct="1">
        <a:spcBef>
          <a:spcPct val="50000"/>
        </a:spcBef>
        <a:spcAft>
          <a:spcPct val="0"/>
        </a:spcAft>
        <a:buClr>
          <a:srgbClr val="D9AB16"/>
        </a:buClr>
        <a:buFont typeface="Arial" pitchFamily="34" charset="0"/>
        <a:buChar char="•"/>
        <a:defRPr sz="1192">
          <a:solidFill>
            <a:srgbClr val="3F4548"/>
          </a:solidFill>
          <a:latin typeface="+mn-lt"/>
          <a:cs typeface="+mn-cs"/>
        </a:defRPr>
      </a:lvl5pPr>
      <a:lvl6pPr marL="1827744" indent="-143177" algn="l" rtl="0" eaLnBrk="1" fontAlgn="base" hangingPunct="1">
        <a:spcBef>
          <a:spcPct val="50000"/>
        </a:spcBef>
        <a:spcAft>
          <a:spcPct val="0"/>
        </a:spcAft>
        <a:buClr>
          <a:srgbClr val="D9AB16"/>
        </a:buClr>
        <a:buChar char="»"/>
        <a:defRPr sz="1192">
          <a:solidFill>
            <a:srgbClr val="0D2E64"/>
          </a:solidFill>
          <a:latin typeface="+mn-lt"/>
          <a:cs typeface="+mn-cs"/>
        </a:defRPr>
      </a:lvl6pPr>
      <a:lvl7pPr marL="2199226" indent="-143177" algn="l" rtl="0" eaLnBrk="1" fontAlgn="base" hangingPunct="1">
        <a:spcBef>
          <a:spcPct val="50000"/>
        </a:spcBef>
        <a:spcAft>
          <a:spcPct val="0"/>
        </a:spcAft>
        <a:buClr>
          <a:srgbClr val="D9AB16"/>
        </a:buClr>
        <a:buChar char="»"/>
        <a:defRPr sz="1192">
          <a:solidFill>
            <a:srgbClr val="0D2E64"/>
          </a:solidFill>
          <a:latin typeface="+mn-lt"/>
          <a:cs typeface="+mn-cs"/>
        </a:defRPr>
      </a:lvl7pPr>
      <a:lvl8pPr marL="2570709" indent="-143177" algn="l" rtl="0" eaLnBrk="1" fontAlgn="base" hangingPunct="1">
        <a:spcBef>
          <a:spcPct val="50000"/>
        </a:spcBef>
        <a:spcAft>
          <a:spcPct val="0"/>
        </a:spcAft>
        <a:buClr>
          <a:srgbClr val="D9AB16"/>
        </a:buClr>
        <a:buChar char="»"/>
        <a:defRPr sz="1192">
          <a:solidFill>
            <a:srgbClr val="0D2E64"/>
          </a:solidFill>
          <a:latin typeface="+mn-lt"/>
          <a:cs typeface="+mn-cs"/>
        </a:defRPr>
      </a:lvl8pPr>
      <a:lvl9pPr marL="2942191" indent="-143177" algn="l" rtl="0" eaLnBrk="1" fontAlgn="base" hangingPunct="1">
        <a:spcBef>
          <a:spcPct val="50000"/>
        </a:spcBef>
        <a:spcAft>
          <a:spcPct val="0"/>
        </a:spcAft>
        <a:buClr>
          <a:srgbClr val="D9AB16"/>
        </a:buClr>
        <a:buChar char="»"/>
        <a:defRPr sz="1192">
          <a:solidFill>
            <a:srgbClr val="0D2E64"/>
          </a:solidFill>
          <a:latin typeface="+mn-lt"/>
          <a:cs typeface="+mn-cs"/>
        </a:defRPr>
      </a:lvl9pPr>
    </p:bodyStyle>
    <p:otherStyle>
      <a:defPPr>
        <a:defRPr lang="en-US"/>
      </a:defPPr>
      <a:lvl1pPr marL="0" algn="l" defTabSz="742965" rtl="0" eaLnBrk="1" latinLnBrk="0" hangingPunct="1">
        <a:defRPr sz="1517" kern="1200">
          <a:solidFill>
            <a:schemeClr val="tx1"/>
          </a:solidFill>
          <a:latin typeface="+mn-lt"/>
          <a:ea typeface="+mn-ea"/>
          <a:cs typeface="+mn-cs"/>
        </a:defRPr>
      </a:lvl1pPr>
      <a:lvl2pPr marL="371483" algn="l" defTabSz="742965" rtl="0" eaLnBrk="1" latinLnBrk="0" hangingPunct="1">
        <a:defRPr sz="1517" kern="1200">
          <a:solidFill>
            <a:schemeClr val="tx1"/>
          </a:solidFill>
          <a:latin typeface="+mn-lt"/>
          <a:ea typeface="+mn-ea"/>
          <a:cs typeface="+mn-cs"/>
        </a:defRPr>
      </a:lvl2pPr>
      <a:lvl3pPr marL="742965" algn="l" defTabSz="742965" rtl="0" eaLnBrk="1" latinLnBrk="0" hangingPunct="1">
        <a:defRPr sz="1517" kern="1200">
          <a:solidFill>
            <a:schemeClr val="tx1"/>
          </a:solidFill>
          <a:latin typeface="+mn-lt"/>
          <a:ea typeface="+mn-ea"/>
          <a:cs typeface="+mn-cs"/>
        </a:defRPr>
      </a:lvl3pPr>
      <a:lvl4pPr marL="1114446" algn="l" defTabSz="742965" rtl="0" eaLnBrk="1" latinLnBrk="0" hangingPunct="1">
        <a:defRPr sz="1517" kern="1200">
          <a:solidFill>
            <a:schemeClr val="tx1"/>
          </a:solidFill>
          <a:latin typeface="+mn-lt"/>
          <a:ea typeface="+mn-ea"/>
          <a:cs typeface="+mn-cs"/>
        </a:defRPr>
      </a:lvl4pPr>
      <a:lvl5pPr marL="1485929" algn="l" defTabSz="742965" rtl="0" eaLnBrk="1" latinLnBrk="0" hangingPunct="1">
        <a:defRPr sz="1517" kern="1200">
          <a:solidFill>
            <a:schemeClr val="tx1"/>
          </a:solidFill>
          <a:latin typeface="+mn-lt"/>
          <a:ea typeface="+mn-ea"/>
          <a:cs typeface="+mn-cs"/>
        </a:defRPr>
      </a:lvl5pPr>
      <a:lvl6pPr marL="1857411" algn="l" defTabSz="742965" rtl="0" eaLnBrk="1" latinLnBrk="0" hangingPunct="1">
        <a:defRPr sz="1517" kern="1200">
          <a:solidFill>
            <a:schemeClr val="tx1"/>
          </a:solidFill>
          <a:latin typeface="+mn-lt"/>
          <a:ea typeface="+mn-ea"/>
          <a:cs typeface="+mn-cs"/>
        </a:defRPr>
      </a:lvl6pPr>
      <a:lvl7pPr marL="2228893" algn="l" defTabSz="742965" rtl="0" eaLnBrk="1" latinLnBrk="0" hangingPunct="1">
        <a:defRPr sz="1517" kern="1200">
          <a:solidFill>
            <a:schemeClr val="tx1"/>
          </a:solidFill>
          <a:latin typeface="+mn-lt"/>
          <a:ea typeface="+mn-ea"/>
          <a:cs typeface="+mn-cs"/>
        </a:defRPr>
      </a:lvl7pPr>
      <a:lvl8pPr marL="2600375" algn="l" defTabSz="742965" rtl="0" eaLnBrk="1" latinLnBrk="0" hangingPunct="1">
        <a:defRPr sz="1517" kern="1200">
          <a:solidFill>
            <a:schemeClr val="tx1"/>
          </a:solidFill>
          <a:latin typeface="+mn-lt"/>
          <a:ea typeface="+mn-ea"/>
          <a:cs typeface="+mn-cs"/>
        </a:defRPr>
      </a:lvl8pPr>
      <a:lvl9pPr marL="2971857" algn="l" defTabSz="742965" rtl="0" eaLnBrk="1" latinLnBrk="0" hangingPunct="1">
        <a:defRPr sz="151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8233" y="404813"/>
            <a:ext cx="898247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428233" y="1557338"/>
            <a:ext cx="8982471" cy="464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28" name="Rectangle 4"/>
          <p:cNvSpPr>
            <a:spLocks noGrp="1" noChangeArrowheads="1"/>
          </p:cNvSpPr>
          <p:nvPr>
            <p:ph type="dt" sz="half" idx="2"/>
          </p:nvPr>
        </p:nvSpPr>
        <p:spPr bwMode="auto">
          <a:xfrm>
            <a:off x="428232" y="6410326"/>
            <a:ext cx="2184135"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defRPr sz="975">
                <a:solidFill>
                  <a:schemeClr val="tx1"/>
                </a:solidFill>
              </a:defRPr>
            </a:lvl1pPr>
          </a:lstStyle>
          <a:p>
            <a:fld id="{73473D93-C18A-4FD7-942A-186DCDF59801}" type="datetime4">
              <a:rPr lang="en-US" smtClean="0">
                <a:solidFill>
                  <a:srgbClr val="3F4548"/>
                </a:solidFill>
              </a:rPr>
              <a:t>June 29, 2018</a:t>
            </a:fld>
            <a:endParaRPr lang="en-GB" dirty="0">
              <a:solidFill>
                <a:srgbClr val="3F4548"/>
              </a:solidFill>
            </a:endParaRPr>
          </a:p>
        </p:txBody>
      </p:sp>
      <p:sp>
        <p:nvSpPr>
          <p:cNvPr id="1029" name="Rectangle 5"/>
          <p:cNvSpPr>
            <a:spLocks noGrp="1" noChangeArrowheads="1"/>
          </p:cNvSpPr>
          <p:nvPr>
            <p:ph type="ftr" sz="quarter" idx="3"/>
          </p:nvPr>
        </p:nvSpPr>
        <p:spPr bwMode="auto">
          <a:xfrm>
            <a:off x="2612369" y="6410326"/>
            <a:ext cx="6055382"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defRPr sz="975">
                <a:solidFill>
                  <a:srgbClr val="3F4548"/>
                </a:solidFill>
              </a:defRPr>
            </a:lvl1pPr>
          </a:lstStyle>
          <a:p>
            <a:endParaRPr lang="en-GB"/>
          </a:p>
        </p:txBody>
      </p:sp>
      <p:sp>
        <p:nvSpPr>
          <p:cNvPr id="1030" name="Rectangle 6"/>
          <p:cNvSpPr>
            <a:spLocks noGrp="1" noChangeArrowheads="1"/>
          </p:cNvSpPr>
          <p:nvPr>
            <p:ph type="sldNum" sz="quarter" idx="4"/>
          </p:nvPr>
        </p:nvSpPr>
        <p:spPr bwMode="auto">
          <a:xfrm>
            <a:off x="8776100" y="6402396"/>
            <a:ext cx="70167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lgn="r">
              <a:defRPr sz="975">
                <a:solidFill>
                  <a:srgbClr val="3F4548"/>
                </a:solidFill>
              </a:defRPr>
            </a:lvl1pPr>
          </a:lstStyle>
          <a:p>
            <a:fld id="{65C5C0B4-F90D-4B90-B187-E84366B07232}" type="slidenum">
              <a:rPr lang="en-GB" smtClean="0"/>
              <a:pPr/>
              <a:t>‹#›</a:t>
            </a:fld>
            <a:endParaRPr lang="en-GB" dirty="0"/>
          </a:p>
        </p:txBody>
      </p:sp>
      <p:sp>
        <p:nvSpPr>
          <p:cNvPr id="1031" name="Line 7"/>
          <p:cNvSpPr>
            <a:spLocks noChangeShapeType="1"/>
          </p:cNvSpPr>
          <p:nvPr/>
        </p:nvSpPr>
        <p:spPr bwMode="auto">
          <a:xfrm>
            <a:off x="507345" y="6329363"/>
            <a:ext cx="8891323" cy="0"/>
          </a:xfrm>
          <a:prstGeom prst="line">
            <a:avLst/>
          </a:prstGeom>
          <a:noFill/>
          <a:ln w="12700">
            <a:solidFill>
              <a:srgbClr val="D9AB1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4295" tIns="37148" rIns="74295" bIns="37148"/>
          <a:lstStyle/>
          <a:p>
            <a:endParaRPr lang="en-GB">
              <a:solidFill>
                <a:srgbClr val="3F4548"/>
              </a:solidFill>
            </a:endParaRPr>
          </a:p>
        </p:txBody>
      </p:sp>
      <p:pic>
        <p:nvPicPr>
          <p:cNvPr id="60" name="Picture 2" descr="E:\Pants Work\Current Work\Actuaries 2011\Logos all\IFOA Logo\Lanscape - Standard\WMF logos\IFOA_logo_L_RGB.wm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48625" y="5563122"/>
            <a:ext cx="1345650" cy="674191"/>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4"/>
          <p:cNvGrpSpPr/>
          <p:nvPr/>
        </p:nvGrpSpPr>
        <p:grpSpPr>
          <a:xfrm>
            <a:off x="-2549101" y="0"/>
            <a:ext cx="2452333" cy="6858000"/>
            <a:chOff x="-3137354" y="0"/>
            <a:chExt cx="3018256" cy="6858000"/>
          </a:xfrm>
        </p:grpSpPr>
        <p:sp>
          <p:nvSpPr>
            <p:cNvPr id="62" name="Rectangle 61"/>
            <p:cNvSpPr/>
            <p:nvPr userDrawn="1"/>
          </p:nvSpPr>
          <p:spPr>
            <a:xfrm>
              <a:off x="-3137354" y="0"/>
              <a:ext cx="29944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TextBox 62"/>
            <p:cNvSpPr txBox="1"/>
            <p:nvPr userDrawn="1"/>
          </p:nvSpPr>
          <p:spPr>
            <a:xfrm>
              <a:off x="-2982572" y="99308"/>
              <a:ext cx="2839662" cy="133434"/>
            </a:xfrm>
            <a:prstGeom prst="rect">
              <a:avLst/>
            </a:prstGeom>
            <a:noFill/>
          </p:spPr>
          <p:txBody>
            <a:bodyPr wrap="square" lIns="0" tIns="0" rIns="0" bIns="0" rtlCol="0">
              <a:spAutoFit/>
            </a:bodyPr>
            <a:lstStyle/>
            <a:p>
              <a:r>
                <a:rPr lang="en-GB" sz="867" b="1" dirty="0">
                  <a:solidFill>
                    <a:srgbClr val="113458"/>
                  </a:solidFill>
                </a:rPr>
                <a:t>Colour palette for PowerPoint presentations</a:t>
              </a:r>
              <a:endParaRPr lang="en-US" sz="867" b="1" dirty="0">
                <a:solidFill>
                  <a:srgbClr val="113458"/>
                </a:solidFill>
              </a:endParaRPr>
            </a:p>
          </p:txBody>
        </p:sp>
        <p:grpSp>
          <p:nvGrpSpPr>
            <p:cNvPr id="64" name="Group 58"/>
            <p:cNvGrpSpPr/>
            <p:nvPr userDrawn="1"/>
          </p:nvGrpSpPr>
          <p:grpSpPr>
            <a:xfrm>
              <a:off x="-2982571" y="476672"/>
              <a:ext cx="2863473" cy="285752"/>
              <a:chOff x="-2982571" y="476672"/>
              <a:chExt cx="2863473" cy="285752"/>
            </a:xfrm>
          </p:grpSpPr>
          <p:sp>
            <p:nvSpPr>
              <p:cNvPr id="106" name="Rectangle 9"/>
              <p:cNvSpPr/>
              <p:nvPr userDrawn="1"/>
            </p:nvSpPr>
            <p:spPr>
              <a:xfrm>
                <a:off x="-2982571" y="476672"/>
                <a:ext cx="309565" cy="28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7" name="TextBox 11"/>
              <p:cNvSpPr txBox="1"/>
              <p:nvPr userDrawn="1"/>
            </p:nvSpPr>
            <p:spPr>
              <a:xfrm>
                <a:off x="-2518224" y="476672"/>
                <a:ext cx="2399126" cy="266868"/>
              </a:xfrm>
              <a:prstGeom prst="rect">
                <a:avLst/>
              </a:prstGeom>
              <a:noFill/>
            </p:spPr>
            <p:txBody>
              <a:bodyPr wrap="square" lIns="0" tIns="0" rIns="0" bIns="0" rtlCol="0">
                <a:spAutoFit/>
              </a:bodyPr>
              <a:lstStyle/>
              <a:p>
                <a:r>
                  <a:rPr lang="en-GB" sz="867" dirty="0">
                    <a:solidFill>
                      <a:srgbClr val="3F4548"/>
                    </a:solidFill>
                  </a:rPr>
                  <a:t>Dark blue</a:t>
                </a:r>
              </a:p>
              <a:p>
                <a:r>
                  <a:rPr lang="en-GB" sz="867" dirty="0">
                    <a:solidFill>
                      <a:srgbClr val="3F4548"/>
                    </a:solidFill>
                  </a:rPr>
                  <a:t>R17  G52  B88</a:t>
                </a:r>
                <a:endParaRPr lang="en-US" sz="867" dirty="0">
                  <a:solidFill>
                    <a:srgbClr val="3F4548"/>
                  </a:solidFill>
                </a:endParaRPr>
              </a:p>
            </p:txBody>
          </p:sp>
        </p:grpSp>
        <p:grpSp>
          <p:nvGrpSpPr>
            <p:cNvPr id="65" name="Group 13"/>
            <p:cNvGrpSpPr/>
            <p:nvPr userDrawn="1"/>
          </p:nvGrpSpPr>
          <p:grpSpPr>
            <a:xfrm>
              <a:off x="-2982575" y="882170"/>
              <a:ext cx="2863476" cy="285752"/>
              <a:chOff x="-2928990" y="365095"/>
              <a:chExt cx="2643206" cy="285752"/>
            </a:xfrm>
          </p:grpSpPr>
          <p:sp>
            <p:nvSpPr>
              <p:cNvPr id="104" name="Rectangle 14"/>
              <p:cNvSpPr/>
              <p:nvPr userDrawn="1"/>
            </p:nvSpPr>
            <p:spPr>
              <a:xfrm>
                <a:off x="-2928990" y="365095"/>
                <a:ext cx="285752" cy="2857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TextBox 15"/>
              <p:cNvSpPr txBox="1"/>
              <p:nvPr userDrawn="1"/>
            </p:nvSpPr>
            <p:spPr>
              <a:xfrm>
                <a:off x="-2500362" y="365095"/>
                <a:ext cx="2214578" cy="266868"/>
              </a:xfrm>
              <a:prstGeom prst="rect">
                <a:avLst/>
              </a:prstGeom>
              <a:noFill/>
            </p:spPr>
            <p:txBody>
              <a:bodyPr wrap="square" lIns="0" tIns="0" rIns="0" bIns="0" rtlCol="0">
                <a:spAutoFit/>
              </a:bodyPr>
              <a:lstStyle/>
              <a:p>
                <a:r>
                  <a:rPr lang="en-GB" sz="867" dirty="0">
                    <a:solidFill>
                      <a:srgbClr val="3F4548"/>
                    </a:solidFill>
                  </a:rPr>
                  <a:t>Gold</a:t>
                </a:r>
              </a:p>
              <a:p>
                <a:r>
                  <a:rPr lang="en-GB" sz="867" dirty="0">
                    <a:solidFill>
                      <a:srgbClr val="3F4548"/>
                    </a:solidFill>
                  </a:rPr>
                  <a:t>R217  G171  B22</a:t>
                </a:r>
                <a:endParaRPr lang="en-US" sz="650" dirty="0">
                  <a:solidFill>
                    <a:srgbClr val="3F4548"/>
                  </a:solidFill>
                </a:endParaRPr>
              </a:p>
            </p:txBody>
          </p:sp>
        </p:grpSp>
        <p:grpSp>
          <p:nvGrpSpPr>
            <p:cNvPr id="66" name="Group 16"/>
            <p:cNvGrpSpPr/>
            <p:nvPr userDrawn="1"/>
          </p:nvGrpSpPr>
          <p:grpSpPr>
            <a:xfrm>
              <a:off x="-2982575" y="1277829"/>
              <a:ext cx="2863476" cy="285752"/>
              <a:chOff x="-2928990" y="63509"/>
              <a:chExt cx="2643206" cy="285752"/>
            </a:xfrm>
          </p:grpSpPr>
          <p:sp>
            <p:nvSpPr>
              <p:cNvPr id="102" name="Rectangle 17"/>
              <p:cNvSpPr/>
              <p:nvPr userDrawn="1"/>
            </p:nvSpPr>
            <p:spPr>
              <a:xfrm>
                <a:off x="-2928990" y="63509"/>
                <a:ext cx="285752" cy="2857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TextBox 18"/>
              <p:cNvSpPr txBox="1"/>
              <p:nvPr userDrawn="1"/>
            </p:nvSpPr>
            <p:spPr>
              <a:xfrm>
                <a:off x="-2500362" y="63509"/>
                <a:ext cx="2214578" cy="266868"/>
              </a:xfrm>
              <a:prstGeom prst="rect">
                <a:avLst/>
              </a:prstGeom>
              <a:noFill/>
            </p:spPr>
            <p:txBody>
              <a:bodyPr wrap="square" lIns="0" tIns="0" rIns="0" bIns="0" rtlCol="0">
                <a:spAutoFit/>
              </a:bodyPr>
              <a:lstStyle/>
              <a:p>
                <a:r>
                  <a:rPr lang="en-GB" sz="867" dirty="0">
                    <a:solidFill>
                      <a:srgbClr val="3F4548"/>
                    </a:solidFill>
                  </a:rPr>
                  <a:t>Mid blue</a:t>
                </a:r>
              </a:p>
              <a:p>
                <a:r>
                  <a:rPr lang="en-GB" sz="867" dirty="0">
                    <a:solidFill>
                      <a:srgbClr val="3F4548"/>
                    </a:solidFill>
                  </a:rPr>
                  <a:t>R64  G150  B184</a:t>
                </a:r>
                <a:endParaRPr lang="en-US" sz="867" dirty="0">
                  <a:solidFill>
                    <a:srgbClr val="3F4548"/>
                  </a:solidFill>
                </a:endParaRPr>
              </a:p>
            </p:txBody>
          </p:sp>
        </p:grpSp>
        <p:sp>
          <p:nvSpPr>
            <p:cNvPr id="67" name="TextBox 66"/>
            <p:cNvSpPr txBox="1"/>
            <p:nvPr userDrawn="1"/>
          </p:nvSpPr>
          <p:spPr>
            <a:xfrm>
              <a:off x="-2982571" y="2122984"/>
              <a:ext cx="2399127" cy="133434"/>
            </a:xfrm>
            <a:prstGeom prst="rect">
              <a:avLst/>
            </a:prstGeom>
            <a:noFill/>
          </p:spPr>
          <p:txBody>
            <a:bodyPr wrap="square" lIns="0" tIns="0" rIns="0" bIns="0" rtlCol="0">
              <a:spAutoFit/>
            </a:bodyPr>
            <a:lstStyle/>
            <a:p>
              <a:r>
                <a:rPr lang="en-GB" sz="867" b="1" dirty="0">
                  <a:solidFill>
                    <a:srgbClr val="D9AB16"/>
                  </a:solidFill>
                </a:rPr>
                <a:t>Secondary colour palette</a:t>
              </a:r>
              <a:endParaRPr lang="en-US" sz="867" b="1" dirty="0">
                <a:solidFill>
                  <a:srgbClr val="D9AB16"/>
                </a:solidFill>
              </a:endParaRPr>
            </a:p>
          </p:txBody>
        </p:sp>
        <p:sp>
          <p:nvSpPr>
            <p:cNvPr id="68" name="TextBox 67"/>
            <p:cNvSpPr txBox="1"/>
            <p:nvPr userDrawn="1"/>
          </p:nvSpPr>
          <p:spPr>
            <a:xfrm>
              <a:off x="-2982571" y="260648"/>
              <a:ext cx="2399127" cy="133434"/>
            </a:xfrm>
            <a:prstGeom prst="rect">
              <a:avLst/>
            </a:prstGeom>
            <a:noFill/>
          </p:spPr>
          <p:txBody>
            <a:bodyPr wrap="square" lIns="0" tIns="0" rIns="0" bIns="0" rtlCol="0">
              <a:spAutoFit/>
            </a:bodyPr>
            <a:lstStyle/>
            <a:p>
              <a:pPr>
                <a:tabLst>
                  <a:tab pos="1965662" algn="l"/>
                </a:tabLst>
              </a:pPr>
              <a:r>
                <a:rPr lang="en-GB" sz="867" b="1" dirty="0">
                  <a:solidFill>
                    <a:srgbClr val="D9AB16"/>
                  </a:solidFill>
                </a:rPr>
                <a:t>Primary colour palette</a:t>
              </a:r>
              <a:endParaRPr lang="en-US" sz="867" b="1" dirty="0">
                <a:solidFill>
                  <a:srgbClr val="D9AB16"/>
                </a:solidFill>
              </a:endParaRPr>
            </a:p>
          </p:txBody>
        </p:sp>
        <p:grpSp>
          <p:nvGrpSpPr>
            <p:cNvPr id="69" name="Group 24"/>
            <p:cNvGrpSpPr/>
            <p:nvPr userDrawn="1"/>
          </p:nvGrpSpPr>
          <p:grpSpPr>
            <a:xfrm>
              <a:off x="-2982575" y="1688965"/>
              <a:ext cx="2863476" cy="285752"/>
              <a:chOff x="-2928990" y="63509"/>
              <a:chExt cx="2643206" cy="285752"/>
            </a:xfrm>
          </p:grpSpPr>
          <p:sp>
            <p:nvSpPr>
              <p:cNvPr id="100" name="Rectangle 99"/>
              <p:cNvSpPr/>
              <p:nvPr userDrawn="1"/>
            </p:nvSpPr>
            <p:spPr>
              <a:xfrm>
                <a:off x="-2928990" y="63509"/>
                <a:ext cx="285752" cy="2857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TextBox 100"/>
              <p:cNvSpPr txBox="1"/>
              <p:nvPr userDrawn="1"/>
            </p:nvSpPr>
            <p:spPr>
              <a:xfrm>
                <a:off x="-2500362" y="63509"/>
                <a:ext cx="2214578" cy="266868"/>
              </a:xfrm>
              <a:prstGeom prst="rect">
                <a:avLst/>
              </a:prstGeom>
              <a:noFill/>
            </p:spPr>
            <p:txBody>
              <a:bodyPr wrap="square" lIns="0" tIns="0" rIns="0" bIns="0" rtlCol="0">
                <a:spAutoFit/>
              </a:bodyPr>
              <a:lstStyle/>
              <a:p>
                <a:r>
                  <a:rPr lang="en-GB" sz="867" dirty="0">
                    <a:solidFill>
                      <a:srgbClr val="3F4548"/>
                    </a:solidFill>
                  </a:rPr>
                  <a:t>Light grey</a:t>
                </a:r>
              </a:p>
              <a:p>
                <a:r>
                  <a:rPr lang="en-GB" sz="867" dirty="0">
                    <a:solidFill>
                      <a:srgbClr val="3F4548"/>
                    </a:solidFill>
                  </a:rPr>
                  <a:t>R220  G221  B217</a:t>
                </a:r>
                <a:endParaRPr lang="en-US" sz="867" dirty="0">
                  <a:solidFill>
                    <a:srgbClr val="3F4548"/>
                  </a:solidFill>
                </a:endParaRPr>
              </a:p>
            </p:txBody>
          </p:sp>
        </p:grpSp>
        <p:grpSp>
          <p:nvGrpSpPr>
            <p:cNvPr id="70" name="Group 27"/>
            <p:cNvGrpSpPr/>
            <p:nvPr userDrawn="1"/>
          </p:nvGrpSpPr>
          <p:grpSpPr>
            <a:xfrm>
              <a:off x="-2982575" y="2733370"/>
              <a:ext cx="2863476" cy="285752"/>
              <a:chOff x="-2928990" y="696778"/>
              <a:chExt cx="2643206" cy="285752"/>
            </a:xfrm>
          </p:grpSpPr>
          <p:sp>
            <p:nvSpPr>
              <p:cNvPr id="98" name="Rectangle 97"/>
              <p:cNvSpPr/>
              <p:nvPr userDrawn="1"/>
            </p:nvSpPr>
            <p:spPr>
              <a:xfrm>
                <a:off x="-2928990" y="696778"/>
                <a:ext cx="285752" cy="285752"/>
              </a:xfrm>
              <a:prstGeom prst="rect">
                <a:avLst/>
              </a:prstGeom>
              <a:solidFill>
                <a:srgbClr val="79A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9" name="TextBox 98"/>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Pea green</a:t>
                </a:r>
              </a:p>
              <a:p>
                <a:r>
                  <a:rPr lang="en-GB" sz="867" dirty="0">
                    <a:solidFill>
                      <a:srgbClr val="3F4548"/>
                    </a:solidFill>
                  </a:rPr>
                  <a:t>R121  G163  B42</a:t>
                </a:r>
                <a:endParaRPr lang="en-US" sz="867" dirty="0">
                  <a:solidFill>
                    <a:srgbClr val="3F4548"/>
                  </a:solidFill>
                </a:endParaRPr>
              </a:p>
            </p:txBody>
          </p:sp>
        </p:grpSp>
        <p:grpSp>
          <p:nvGrpSpPr>
            <p:cNvPr id="71" name="Group 60"/>
            <p:cNvGrpSpPr/>
            <p:nvPr userDrawn="1"/>
          </p:nvGrpSpPr>
          <p:grpSpPr>
            <a:xfrm>
              <a:off x="-2982571" y="3144506"/>
              <a:ext cx="2863473" cy="285752"/>
              <a:chOff x="-2982571" y="3144506"/>
              <a:chExt cx="2863473" cy="285752"/>
            </a:xfrm>
          </p:grpSpPr>
          <p:sp>
            <p:nvSpPr>
              <p:cNvPr id="96" name="Rectangle 95"/>
              <p:cNvSpPr/>
              <p:nvPr userDrawn="1"/>
            </p:nvSpPr>
            <p:spPr>
              <a:xfrm>
                <a:off x="-2982571" y="3144506"/>
                <a:ext cx="309565" cy="285752"/>
              </a:xfrm>
              <a:prstGeom prst="rect">
                <a:avLst/>
              </a:prstGeom>
              <a:solidFill>
                <a:srgbClr val="008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TextBox 96"/>
              <p:cNvSpPr txBox="1"/>
              <p:nvPr userDrawn="1"/>
            </p:nvSpPr>
            <p:spPr>
              <a:xfrm>
                <a:off x="-2518224" y="3144506"/>
                <a:ext cx="2399126" cy="266868"/>
              </a:xfrm>
              <a:prstGeom prst="rect">
                <a:avLst/>
              </a:prstGeom>
              <a:noFill/>
            </p:spPr>
            <p:txBody>
              <a:bodyPr wrap="square" lIns="0" tIns="0" rIns="0" bIns="0" rtlCol="0">
                <a:spAutoFit/>
              </a:bodyPr>
              <a:lstStyle/>
              <a:p>
                <a:r>
                  <a:rPr lang="en-GB" sz="867" dirty="0">
                    <a:solidFill>
                      <a:srgbClr val="3F4548"/>
                    </a:solidFill>
                  </a:rPr>
                  <a:t>Forest green</a:t>
                </a:r>
              </a:p>
              <a:p>
                <a:r>
                  <a:rPr lang="en-GB" sz="867" dirty="0">
                    <a:solidFill>
                      <a:srgbClr val="3F4548"/>
                    </a:solidFill>
                  </a:rPr>
                  <a:t>R0 G132  B82</a:t>
                </a:r>
                <a:endParaRPr lang="en-US" sz="867" dirty="0">
                  <a:solidFill>
                    <a:srgbClr val="3F4548"/>
                  </a:solidFill>
                </a:endParaRPr>
              </a:p>
            </p:txBody>
          </p:sp>
        </p:grpSp>
        <p:grpSp>
          <p:nvGrpSpPr>
            <p:cNvPr id="72" name="Group 33"/>
            <p:cNvGrpSpPr/>
            <p:nvPr userDrawn="1"/>
          </p:nvGrpSpPr>
          <p:grpSpPr>
            <a:xfrm>
              <a:off x="-2982575" y="3555642"/>
              <a:ext cx="2863476" cy="285752"/>
              <a:chOff x="-2928990" y="696778"/>
              <a:chExt cx="2643206" cy="285752"/>
            </a:xfrm>
          </p:grpSpPr>
          <p:sp>
            <p:nvSpPr>
              <p:cNvPr id="94" name="Rectangle 93"/>
              <p:cNvSpPr/>
              <p:nvPr userDrawn="1"/>
            </p:nvSpPr>
            <p:spPr>
              <a:xfrm>
                <a:off x="-2928990" y="696778"/>
                <a:ext cx="285752" cy="285752"/>
              </a:xfrm>
              <a:prstGeom prst="rect">
                <a:avLst/>
              </a:prstGeom>
              <a:solidFill>
                <a:srgbClr val="11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 name="TextBox 94"/>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Bottle green</a:t>
                </a:r>
              </a:p>
              <a:p>
                <a:r>
                  <a:rPr lang="en-GB" sz="867" dirty="0">
                    <a:solidFill>
                      <a:srgbClr val="3F4548"/>
                    </a:solidFill>
                  </a:rPr>
                  <a:t>R17  G179  B162</a:t>
                </a:r>
                <a:endParaRPr lang="en-US" sz="867" dirty="0">
                  <a:solidFill>
                    <a:srgbClr val="3F4548"/>
                  </a:solidFill>
                </a:endParaRPr>
              </a:p>
            </p:txBody>
          </p:sp>
        </p:grpSp>
        <p:grpSp>
          <p:nvGrpSpPr>
            <p:cNvPr id="73" name="Group 36"/>
            <p:cNvGrpSpPr/>
            <p:nvPr userDrawn="1"/>
          </p:nvGrpSpPr>
          <p:grpSpPr>
            <a:xfrm>
              <a:off x="-2982575" y="3966778"/>
              <a:ext cx="2863476" cy="285752"/>
              <a:chOff x="-2928990" y="696778"/>
              <a:chExt cx="2643206" cy="285752"/>
            </a:xfrm>
          </p:grpSpPr>
          <p:sp>
            <p:nvSpPr>
              <p:cNvPr id="92" name="Rectangle 91"/>
              <p:cNvSpPr/>
              <p:nvPr userDrawn="1"/>
            </p:nvSpPr>
            <p:spPr>
              <a:xfrm>
                <a:off x="-2928990" y="696778"/>
                <a:ext cx="285752" cy="285752"/>
              </a:xfrm>
              <a:prstGeom prst="rect">
                <a:avLst/>
              </a:prstGeom>
              <a:solidFill>
                <a:srgbClr val="009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3" name="TextBox 92"/>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Cyan</a:t>
                </a:r>
              </a:p>
              <a:p>
                <a:r>
                  <a:rPr lang="en-GB" sz="867" dirty="0">
                    <a:solidFill>
                      <a:srgbClr val="3F4548"/>
                    </a:solidFill>
                  </a:rPr>
                  <a:t>R0  G156  B200</a:t>
                </a:r>
                <a:endParaRPr lang="en-US" sz="867" dirty="0">
                  <a:solidFill>
                    <a:srgbClr val="3F4548"/>
                  </a:solidFill>
                </a:endParaRPr>
              </a:p>
            </p:txBody>
          </p:sp>
        </p:grpSp>
        <p:grpSp>
          <p:nvGrpSpPr>
            <p:cNvPr id="74" name="Group 63"/>
            <p:cNvGrpSpPr/>
            <p:nvPr userDrawn="1"/>
          </p:nvGrpSpPr>
          <p:grpSpPr>
            <a:xfrm>
              <a:off x="-2982571" y="4377914"/>
              <a:ext cx="2863473" cy="285752"/>
              <a:chOff x="-2982571" y="4377914"/>
              <a:chExt cx="2863473" cy="285752"/>
            </a:xfrm>
          </p:grpSpPr>
          <p:sp>
            <p:nvSpPr>
              <p:cNvPr id="90" name="Rectangle 89"/>
              <p:cNvSpPr/>
              <p:nvPr userDrawn="1"/>
            </p:nvSpPr>
            <p:spPr>
              <a:xfrm>
                <a:off x="-2982571" y="4377914"/>
                <a:ext cx="309565" cy="285752"/>
              </a:xfrm>
              <a:prstGeom prst="rect">
                <a:avLst/>
              </a:prstGeom>
              <a:solidFill>
                <a:srgbClr val="7CB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TextBox 90"/>
              <p:cNvSpPr txBox="1"/>
              <p:nvPr userDrawn="1"/>
            </p:nvSpPr>
            <p:spPr>
              <a:xfrm>
                <a:off x="-2518224" y="4377914"/>
                <a:ext cx="2399126" cy="266868"/>
              </a:xfrm>
              <a:prstGeom prst="rect">
                <a:avLst/>
              </a:prstGeom>
              <a:noFill/>
            </p:spPr>
            <p:txBody>
              <a:bodyPr wrap="square" lIns="0" tIns="0" rIns="0" bIns="0" rtlCol="0">
                <a:spAutoFit/>
              </a:bodyPr>
              <a:lstStyle/>
              <a:p>
                <a:r>
                  <a:rPr lang="en-GB" sz="867" dirty="0">
                    <a:solidFill>
                      <a:srgbClr val="3F4548"/>
                    </a:solidFill>
                  </a:rPr>
                  <a:t>Light blue</a:t>
                </a:r>
              </a:p>
              <a:p>
                <a:r>
                  <a:rPr lang="en-GB" sz="867" dirty="0">
                    <a:solidFill>
                      <a:srgbClr val="3F4548"/>
                    </a:solidFill>
                  </a:rPr>
                  <a:t>R124  G179  B225</a:t>
                </a:r>
                <a:endParaRPr lang="en-US" sz="867" dirty="0">
                  <a:solidFill>
                    <a:srgbClr val="3F4548"/>
                  </a:solidFill>
                </a:endParaRPr>
              </a:p>
            </p:txBody>
          </p:sp>
        </p:grpSp>
        <p:grpSp>
          <p:nvGrpSpPr>
            <p:cNvPr id="75" name="Group 43"/>
            <p:cNvGrpSpPr/>
            <p:nvPr userDrawn="1"/>
          </p:nvGrpSpPr>
          <p:grpSpPr>
            <a:xfrm>
              <a:off x="-2982575" y="4789050"/>
              <a:ext cx="2863476" cy="285752"/>
              <a:chOff x="-2928990" y="696778"/>
              <a:chExt cx="2643206" cy="285752"/>
            </a:xfrm>
          </p:grpSpPr>
          <p:sp>
            <p:nvSpPr>
              <p:cNvPr id="88" name="Rectangle 87"/>
              <p:cNvSpPr/>
              <p:nvPr userDrawn="1"/>
            </p:nvSpPr>
            <p:spPr>
              <a:xfrm>
                <a:off x="-2928990" y="696778"/>
                <a:ext cx="285752" cy="285752"/>
              </a:xfrm>
              <a:prstGeom prst="rect">
                <a:avLst/>
              </a:prstGeom>
              <a:solidFill>
                <a:srgbClr val="807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TextBox 88"/>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Violet</a:t>
                </a:r>
              </a:p>
              <a:p>
                <a:r>
                  <a:rPr lang="en-GB" sz="867" dirty="0">
                    <a:solidFill>
                      <a:srgbClr val="3F4548"/>
                    </a:solidFill>
                  </a:rPr>
                  <a:t>R128  G118  B207</a:t>
                </a:r>
                <a:endParaRPr lang="en-US" sz="867" dirty="0">
                  <a:solidFill>
                    <a:srgbClr val="3F4548"/>
                  </a:solidFill>
                </a:endParaRPr>
              </a:p>
            </p:txBody>
          </p:sp>
        </p:grpSp>
        <p:grpSp>
          <p:nvGrpSpPr>
            <p:cNvPr id="76" name="Group 46"/>
            <p:cNvGrpSpPr/>
            <p:nvPr userDrawn="1"/>
          </p:nvGrpSpPr>
          <p:grpSpPr>
            <a:xfrm>
              <a:off x="-2982575" y="5200186"/>
              <a:ext cx="2863476" cy="285752"/>
              <a:chOff x="-2928990" y="696778"/>
              <a:chExt cx="2643206" cy="285752"/>
            </a:xfrm>
          </p:grpSpPr>
          <p:sp>
            <p:nvSpPr>
              <p:cNvPr id="86" name="Rectangle 85"/>
              <p:cNvSpPr/>
              <p:nvPr userDrawn="1"/>
            </p:nvSpPr>
            <p:spPr>
              <a:xfrm>
                <a:off x="-2928990" y="696778"/>
                <a:ext cx="285752" cy="285752"/>
              </a:xfrm>
              <a:prstGeom prst="rect">
                <a:avLst/>
              </a:prstGeom>
              <a:solidFill>
                <a:srgbClr val="8F4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TextBox 86"/>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Purple</a:t>
                </a:r>
              </a:p>
              <a:p>
                <a:r>
                  <a:rPr lang="en-GB" sz="867" dirty="0">
                    <a:solidFill>
                      <a:srgbClr val="3F4548"/>
                    </a:solidFill>
                  </a:rPr>
                  <a:t>R143  G70  B147</a:t>
                </a:r>
                <a:endParaRPr lang="en-US" sz="867" dirty="0">
                  <a:solidFill>
                    <a:srgbClr val="3F4548"/>
                  </a:solidFill>
                </a:endParaRPr>
              </a:p>
            </p:txBody>
          </p:sp>
        </p:grpSp>
        <p:grpSp>
          <p:nvGrpSpPr>
            <p:cNvPr id="77" name="Group 49"/>
            <p:cNvGrpSpPr/>
            <p:nvPr userDrawn="1"/>
          </p:nvGrpSpPr>
          <p:grpSpPr>
            <a:xfrm>
              <a:off x="-2982575" y="5611322"/>
              <a:ext cx="2863476" cy="285752"/>
              <a:chOff x="-2928990" y="696778"/>
              <a:chExt cx="2643206" cy="285752"/>
            </a:xfrm>
          </p:grpSpPr>
          <p:sp>
            <p:nvSpPr>
              <p:cNvPr id="84" name="Rectangle 83"/>
              <p:cNvSpPr/>
              <p:nvPr userDrawn="1"/>
            </p:nvSpPr>
            <p:spPr>
              <a:xfrm>
                <a:off x="-2928990" y="696778"/>
                <a:ext cx="285752" cy="285752"/>
              </a:xfrm>
              <a:prstGeom prst="rect">
                <a:avLst/>
              </a:prstGeom>
              <a:solidFill>
                <a:srgbClr val="E94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TextBox 84"/>
              <p:cNvSpPr txBox="1"/>
              <p:nvPr userDrawn="1"/>
            </p:nvSpPr>
            <p:spPr>
              <a:xfrm>
                <a:off x="-2500362" y="696778"/>
                <a:ext cx="2214578" cy="266868"/>
              </a:xfrm>
              <a:prstGeom prst="rect">
                <a:avLst/>
              </a:prstGeom>
              <a:noFill/>
            </p:spPr>
            <p:txBody>
              <a:bodyPr wrap="square" lIns="0" tIns="0" rIns="0" bIns="0" rtlCol="0">
                <a:spAutoFit/>
              </a:bodyPr>
              <a:lstStyle/>
              <a:p>
                <a:r>
                  <a:rPr lang="en-GB" sz="867" dirty="0" err="1">
                    <a:solidFill>
                      <a:srgbClr val="3F4548"/>
                    </a:solidFill>
                  </a:rPr>
                  <a:t>Fuscia</a:t>
                </a:r>
                <a:endParaRPr lang="en-GB" sz="867" dirty="0">
                  <a:solidFill>
                    <a:srgbClr val="3F4548"/>
                  </a:solidFill>
                </a:endParaRPr>
              </a:p>
              <a:p>
                <a:r>
                  <a:rPr lang="en-GB" sz="867" dirty="0">
                    <a:solidFill>
                      <a:srgbClr val="3F4548"/>
                    </a:solidFill>
                  </a:rPr>
                  <a:t>R233  G69  B140</a:t>
                </a:r>
                <a:endParaRPr lang="en-US" sz="867" dirty="0">
                  <a:solidFill>
                    <a:srgbClr val="3F4548"/>
                  </a:solidFill>
                </a:endParaRPr>
              </a:p>
            </p:txBody>
          </p:sp>
        </p:grpSp>
        <p:grpSp>
          <p:nvGrpSpPr>
            <p:cNvPr id="78" name="Group 52"/>
            <p:cNvGrpSpPr/>
            <p:nvPr userDrawn="1"/>
          </p:nvGrpSpPr>
          <p:grpSpPr>
            <a:xfrm>
              <a:off x="-2982575" y="6022458"/>
              <a:ext cx="2863476" cy="285752"/>
              <a:chOff x="-2928990" y="696778"/>
              <a:chExt cx="2643206" cy="285752"/>
            </a:xfrm>
          </p:grpSpPr>
          <p:sp>
            <p:nvSpPr>
              <p:cNvPr id="82" name="Rectangle 81"/>
              <p:cNvSpPr/>
              <p:nvPr userDrawn="1"/>
            </p:nvSpPr>
            <p:spPr>
              <a:xfrm>
                <a:off x="-2928990" y="696778"/>
                <a:ext cx="285752" cy="285752"/>
              </a:xfrm>
              <a:prstGeom prst="rect">
                <a:avLst/>
              </a:prstGeom>
              <a:solidFill>
                <a:srgbClr val="C8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TextBox 82"/>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Red</a:t>
                </a:r>
              </a:p>
              <a:p>
                <a:r>
                  <a:rPr lang="en-GB" sz="867" dirty="0">
                    <a:solidFill>
                      <a:srgbClr val="3F4548"/>
                    </a:solidFill>
                  </a:rPr>
                  <a:t>R200  G30  B69</a:t>
                </a:r>
                <a:endParaRPr lang="en-US" sz="867" dirty="0">
                  <a:solidFill>
                    <a:srgbClr val="3F4548"/>
                  </a:solidFill>
                </a:endParaRPr>
              </a:p>
            </p:txBody>
          </p:sp>
        </p:grpSp>
        <p:grpSp>
          <p:nvGrpSpPr>
            <p:cNvPr id="79" name="Group 55"/>
            <p:cNvGrpSpPr/>
            <p:nvPr userDrawn="1"/>
          </p:nvGrpSpPr>
          <p:grpSpPr>
            <a:xfrm>
              <a:off x="-2982575" y="6433591"/>
              <a:ext cx="2863476" cy="285752"/>
              <a:chOff x="-2928990" y="696778"/>
              <a:chExt cx="2643206" cy="285752"/>
            </a:xfrm>
          </p:grpSpPr>
          <p:sp>
            <p:nvSpPr>
              <p:cNvPr id="80" name="Rectangle 79"/>
              <p:cNvSpPr/>
              <p:nvPr userDrawn="1"/>
            </p:nvSpPr>
            <p:spPr>
              <a:xfrm>
                <a:off x="-2928990" y="696778"/>
                <a:ext cx="285752" cy="285752"/>
              </a:xfrm>
              <a:prstGeom prst="rect">
                <a:avLst/>
              </a:prstGeom>
              <a:solidFill>
                <a:srgbClr val="E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TextBox 80"/>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Orange</a:t>
                </a:r>
              </a:p>
              <a:p>
                <a:r>
                  <a:rPr lang="en-GB" sz="867" dirty="0">
                    <a:solidFill>
                      <a:srgbClr val="3F4548"/>
                    </a:solidFill>
                  </a:rPr>
                  <a:t>R238  G116  29</a:t>
                </a:r>
                <a:endParaRPr lang="en-US" sz="867" dirty="0">
                  <a:solidFill>
                    <a:srgbClr val="3F4548"/>
                  </a:solidFill>
                </a:endParaRPr>
              </a:p>
            </p:txBody>
          </p:sp>
        </p:grpSp>
      </p:grpSp>
    </p:spTree>
    <p:extLst>
      <p:ext uri="{BB962C8B-B14F-4D97-AF65-F5344CB8AC3E}">
        <p14:creationId xmlns:p14="http://schemas.microsoft.com/office/powerpoint/2010/main" val="5906928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hf hdr="0" ftr="0"/>
  <p:txStyles>
    <p:titleStyle>
      <a:lvl1pPr algn="l" rtl="0" eaLnBrk="1" fontAlgn="base" hangingPunct="1">
        <a:spcBef>
          <a:spcPct val="0"/>
        </a:spcBef>
        <a:spcAft>
          <a:spcPct val="0"/>
        </a:spcAft>
        <a:defRPr sz="2600" b="1">
          <a:solidFill>
            <a:srgbClr val="D9AB16"/>
          </a:solidFill>
          <a:latin typeface="+mj-lt"/>
          <a:ea typeface="+mj-ea"/>
          <a:cs typeface="+mj-cs"/>
        </a:defRPr>
      </a:lvl1pPr>
      <a:lvl2pPr algn="l" rtl="0" eaLnBrk="1" fontAlgn="base" hangingPunct="1">
        <a:spcBef>
          <a:spcPct val="0"/>
        </a:spcBef>
        <a:spcAft>
          <a:spcPct val="0"/>
        </a:spcAft>
        <a:defRPr sz="2600">
          <a:solidFill>
            <a:srgbClr val="D9AB16"/>
          </a:solidFill>
          <a:latin typeface="Arial" charset="0"/>
          <a:cs typeface="Arial" charset="0"/>
        </a:defRPr>
      </a:lvl2pPr>
      <a:lvl3pPr algn="l" rtl="0" eaLnBrk="1" fontAlgn="base" hangingPunct="1">
        <a:spcBef>
          <a:spcPct val="0"/>
        </a:spcBef>
        <a:spcAft>
          <a:spcPct val="0"/>
        </a:spcAft>
        <a:defRPr sz="2600">
          <a:solidFill>
            <a:srgbClr val="D9AB16"/>
          </a:solidFill>
          <a:latin typeface="Arial" charset="0"/>
          <a:cs typeface="Arial" charset="0"/>
        </a:defRPr>
      </a:lvl3pPr>
      <a:lvl4pPr algn="l" rtl="0" eaLnBrk="1" fontAlgn="base" hangingPunct="1">
        <a:spcBef>
          <a:spcPct val="0"/>
        </a:spcBef>
        <a:spcAft>
          <a:spcPct val="0"/>
        </a:spcAft>
        <a:defRPr sz="2600">
          <a:solidFill>
            <a:srgbClr val="D9AB16"/>
          </a:solidFill>
          <a:latin typeface="Arial" charset="0"/>
          <a:cs typeface="Arial" charset="0"/>
        </a:defRPr>
      </a:lvl4pPr>
      <a:lvl5pPr algn="l" rtl="0" eaLnBrk="1" fontAlgn="base" hangingPunct="1">
        <a:spcBef>
          <a:spcPct val="0"/>
        </a:spcBef>
        <a:spcAft>
          <a:spcPct val="0"/>
        </a:spcAft>
        <a:defRPr sz="2600">
          <a:solidFill>
            <a:srgbClr val="D9AB16"/>
          </a:solidFill>
          <a:latin typeface="Arial" charset="0"/>
          <a:cs typeface="Arial" charset="0"/>
        </a:defRPr>
      </a:lvl5pPr>
      <a:lvl6pPr marL="371483" algn="l" rtl="0" eaLnBrk="1" fontAlgn="base" hangingPunct="1">
        <a:spcBef>
          <a:spcPct val="0"/>
        </a:spcBef>
        <a:spcAft>
          <a:spcPct val="0"/>
        </a:spcAft>
        <a:defRPr sz="2600">
          <a:solidFill>
            <a:srgbClr val="D9AB16"/>
          </a:solidFill>
          <a:latin typeface="Arial" charset="0"/>
          <a:cs typeface="Arial" charset="0"/>
        </a:defRPr>
      </a:lvl6pPr>
      <a:lvl7pPr marL="742965" algn="l" rtl="0" eaLnBrk="1" fontAlgn="base" hangingPunct="1">
        <a:spcBef>
          <a:spcPct val="0"/>
        </a:spcBef>
        <a:spcAft>
          <a:spcPct val="0"/>
        </a:spcAft>
        <a:defRPr sz="2600">
          <a:solidFill>
            <a:srgbClr val="D9AB16"/>
          </a:solidFill>
          <a:latin typeface="Arial" charset="0"/>
          <a:cs typeface="Arial" charset="0"/>
        </a:defRPr>
      </a:lvl7pPr>
      <a:lvl8pPr marL="1114446" algn="l" rtl="0" eaLnBrk="1" fontAlgn="base" hangingPunct="1">
        <a:spcBef>
          <a:spcPct val="0"/>
        </a:spcBef>
        <a:spcAft>
          <a:spcPct val="0"/>
        </a:spcAft>
        <a:defRPr sz="2600">
          <a:solidFill>
            <a:srgbClr val="D9AB16"/>
          </a:solidFill>
          <a:latin typeface="Arial" charset="0"/>
          <a:cs typeface="Arial" charset="0"/>
        </a:defRPr>
      </a:lvl8pPr>
      <a:lvl9pPr marL="1485929" algn="l" rtl="0" eaLnBrk="1" fontAlgn="base" hangingPunct="1">
        <a:spcBef>
          <a:spcPct val="0"/>
        </a:spcBef>
        <a:spcAft>
          <a:spcPct val="0"/>
        </a:spcAft>
        <a:defRPr sz="2600">
          <a:solidFill>
            <a:srgbClr val="D9AB16"/>
          </a:solidFill>
          <a:latin typeface="Arial" charset="0"/>
          <a:cs typeface="Arial" charset="0"/>
        </a:defRPr>
      </a:lvl9pPr>
    </p:titleStyle>
    <p:bodyStyle>
      <a:lvl1pPr marL="219278" indent="-219278" algn="l" rtl="0" eaLnBrk="1" fontAlgn="base" hangingPunct="1">
        <a:spcBef>
          <a:spcPct val="50000"/>
        </a:spcBef>
        <a:spcAft>
          <a:spcPct val="0"/>
        </a:spcAft>
        <a:buClr>
          <a:srgbClr val="D9AB16"/>
        </a:buClr>
        <a:buChar char="•"/>
        <a:defRPr sz="1950">
          <a:solidFill>
            <a:srgbClr val="3F4548"/>
          </a:solidFill>
          <a:latin typeface="+mn-lt"/>
          <a:ea typeface="+mn-ea"/>
          <a:cs typeface="+mn-cs"/>
        </a:defRPr>
      </a:lvl1pPr>
      <a:lvl2pPr marL="583021" indent="-217988" algn="l" rtl="0" eaLnBrk="1" fontAlgn="base" hangingPunct="1">
        <a:spcBef>
          <a:spcPct val="50000"/>
        </a:spcBef>
        <a:spcAft>
          <a:spcPct val="0"/>
        </a:spcAft>
        <a:buClr>
          <a:srgbClr val="D9AB16"/>
        </a:buClr>
        <a:buChar char="–"/>
        <a:defRPr sz="1625">
          <a:solidFill>
            <a:srgbClr val="3F4548"/>
          </a:solidFill>
          <a:latin typeface="+mn-lt"/>
          <a:cs typeface="+mn-cs"/>
        </a:defRPr>
      </a:lvl2pPr>
      <a:lvl3pPr marL="870662" indent="-141885" algn="l" rtl="0" eaLnBrk="1" fontAlgn="base" hangingPunct="1">
        <a:spcBef>
          <a:spcPct val="50000"/>
        </a:spcBef>
        <a:spcAft>
          <a:spcPct val="0"/>
        </a:spcAft>
        <a:buClr>
          <a:srgbClr val="D9AB16"/>
        </a:buClr>
        <a:buChar char="•"/>
        <a:defRPr>
          <a:solidFill>
            <a:srgbClr val="3F4548"/>
          </a:solidFill>
          <a:latin typeface="+mn-lt"/>
          <a:cs typeface="+mn-cs"/>
        </a:defRPr>
      </a:lvl3pPr>
      <a:lvl4pPr marL="1164752" indent="-148336" algn="l" rtl="0" eaLnBrk="1" fontAlgn="base" hangingPunct="1">
        <a:spcBef>
          <a:spcPct val="50000"/>
        </a:spcBef>
        <a:spcAft>
          <a:spcPct val="0"/>
        </a:spcAft>
        <a:buClr>
          <a:srgbClr val="D9AB16"/>
        </a:buClr>
        <a:buChar char="–"/>
        <a:defRPr sz="1300">
          <a:solidFill>
            <a:srgbClr val="3F4548"/>
          </a:solidFill>
          <a:latin typeface="+mn-lt"/>
          <a:cs typeface="+mn-cs"/>
        </a:defRPr>
      </a:lvl4pPr>
      <a:lvl5pPr marL="1456262" indent="-143177" algn="l" rtl="0" eaLnBrk="1" fontAlgn="base" hangingPunct="1">
        <a:spcBef>
          <a:spcPct val="50000"/>
        </a:spcBef>
        <a:spcAft>
          <a:spcPct val="0"/>
        </a:spcAft>
        <a:buClr>
          <a:srgbClr val="D9AB16"/>
        </a:buClr>
        <a:buFont typeface="Arial" pitchFamily="34" charset="0"/>
        <a:buChar char="•"/>
        <a:defRPr sz="1192">
          <a:solidFill>
            <a:srgbClr val="3F4548"/>
          </a:solidFill>
          <a:latin typeface="+mn-lt"/>
          <a:cs typeface="+mn-cs"/>
        </a:defRPr>
      </a:lvl5pPr>
      <a:lvl6pPr marL="1827744" indent="-143177" algn="l" rtl="0" eaLnBrk="1" fontAlgn="base" hangingPunct="1">
        <a:spcBef>
          <a:spcPct val="50000"/>
        </a:spcBef>
        <a:spcAft>
          <a:spcPct val="0"/>
        </a:spcAft>
        <a:buClr>
          <a:srgbClr val="D9AB16"/>
        </a:buClr>
        <a:buChar char="»"/>
        <a:defRPr sz="1192">
          <a:solidFill>
            <a:srgbClr val="0D2E64"/>
          </a:solidFill>
          <a:latin typeface="+mn-lt"/>
          <a:cs typeface="+mn-cs"/>
        </a:defRPr>
      </a:lvl6pPr>
      <a:lvl7pPr marL="2199226" indent="-143177" algn="l" rtl="0" eaLnBrk="1" fontAlgn="base" hangingPunct="1">
        <a:spcBef>
          <a:spcPct val="50000"/>
        </a:spcBef>
        <a:spcAft>
          <a:spcPct val="0"/>
        </a:spcAft>
        <a:buClr>
          <a:srgbClr val="D9AB16"/>
        </a:buClr>
        <a:buChar char="»"/>
        <a:defRPr sz="1192">
          <a:solidFill>
            <a:srgbClr val="0D2E64"/>
          </a:solidFill>
          <a:latin typeface="+mn-lt"/>
          <a:cs typeface="+mn-cs"/>
        </a:defRPr>
      </a:lvl7pPr>
      <a:lvl8pPr marL="2570709" indent="-143177" algn="l" rtl="0" eaLnBrk="1" fontAlgn="base" hangingPunct="1">
        <a:spcBef>
          <a:spcPct val="50000"/>
        </a:spcBef>
        <a:spcAft>
          <a:spcPct val="0"/>
        </a:spcAft>
        <a:buClr>
          <a:srgbClr val="D9AB16"/>
        </a:buClr>
        <a:buChar char="»"/>
        <a:defRPr sz="1192">
          <a:solidFill>
            <a:srgbClr val="0D2E64"/>
          </a:solidFill>
          <a:latin typeface="+mn-lt"/>
          <a:cs typeface="+mn-cs"/>
        </a:defRPr>
      </a:lvl8pPr>
      <a:lvl9pPr marL="2942191" indent="-143177" algn="l" rtl="0" eaLnBrk="1" fontAlgn="base" hangingPunct="1">
        <a:spcBef>
          <a:spcPct val="50000"/>
        </a:spcBef>
        <a:spcAft>
          <a:spcPct val="0"/>
        </a:spcAft>
        <a:buClr>
          <a:srgbClr val="D9AB16"/>
        </a:buClr>
        <a:buChar char="»"/>
        <a:defRPr sz="1192">
          <a:solidFill>
            <a:srgbClr val="0D2E64"/>
          </a:solidFill>
          <a:latin typeface="+mn-lt"/>
          <a:cs typeface="+mn-cs"/>
        </a:defRPr>
      </a:lvl9pPr>
    </p:bodyStyle>
    <p:otherStyle>
      <a:defPPr>
        <a:defRPr lang="en-US"/>
      </a:defPPr>
      <a:lvl1pPr marL="0" algn="l" defTabSz="742965" rtl="0" eaLnBrk="1" latinLnBrk="0" hangingPunct="1">
        <a:defRPr sz="1517" kern="1200">
          <a:solidFill>
            <a:schemeClr val="tx1"/>
          </a:solidFill>
          <a:latin typeface="+mn-lt"/>
          <a:ea typeface="+mn-ea"/>
          <a:cs typeface="+mn-cs"/>
        </a:defRPr>
      </a:lvl1pPr>
      <a:lvl2pPr marL="371483" algn="l" defTabSz="742965" rtl="0" eaLnBrk="1" latinLnBrk="0" hangingPunct="1">
        <a:defRPr sz="1517" kern="1200">
          <a:solidFill>
            <a:schemeClr val="tx1"/>
          </a:solidFill>
          <a:latin typeface="+mn-lt"/>
          <a:ea typeface="+mn-ea"/>
          <a:cs typeface="+mn-cs"/>
        </a:defRPr>
      </a:lvl2pPr>
      <a:lvl3pPr marL="742965" algn="l" defTabSz="742965" rtl="0" eaLnBrk="1" latinLnBrk="0" hangingPunct="1">
        <a:defRPr sz="1517" kern="1200">
          <a:solidFill>
            <a:schemeClr val="tx1"/>
          </a:solidFill>
          <a:latin typeface="+mn-lt"/>
          <a:ea typeface="+mn-ea"/>
          <a:cs typeface="+mn-cs"/>
        </a:defRPr>
      </a:lvl3pPr>
      <a:lvl4pPr marL="1114446" algn="l" defTabSz="742965" rtl="0" eaLnBrk="1" latinLnBrk="0" hangingPunct="1">
        <a:defRPr sz="1517" kern="1200">
          <a:solidFill>
            <a:schemeClr val="tx1"/>
          </a:solidFill>
          <a:latin typeface="+mn-lt"/>
          <a:ea typeface="+mn-ea"/>
          <a:cs typeface="+mn-cs"/>
        </a:defRPr>
      </a:lvl4pPr>
      <a:lvl5pPr marL="1485929" algn="l" defTabSz="742965" rtl="0" eaLnBrk="1" latinLnBrk="0" hangingPunct="1">
        <a:defRPr sz="1517" kern="1200">
          <a:solidFill>
            <a:schemeClr val="tx1"/>
          </a:solidFill>
          <a:latin typeface="+mn-lt"/>
          <a:ea typeface="+mn-ea"/>
          <a:cs typeface="+mn-cs"/>
        </a:defRPr>
      </a:lvl5pPr>
      <a:lvl6pPr marL="1857411" algn="l" defTabSz="742965" rtl="0" eaLnBrk="1" latinLnBrk="0" hangingPunct="1">
        <a:defRPr sz="1517" kern="1200">
          <a:solidFill>
            <a:schemeClr val="tx1"/>
          </a:solidFill>
          <a:latin typeface="+mn-lt"/>
          <a:ea typeface="+mn-ea"/>
          <a:cs typeface="+mn-cs"/>
        </a:defRPr>
      </a:lvl6pPr>
      <a:lvl7pPr marL="2228893" algn="l" defTabSz="742965" rtl="0" eaLnBrk="1" latinLnBrk="0" hangingPunct="1">
        <a:defRPr sz="1517" kern="1200">
          <a:solidFill>
            <a:schemeClr val="tx1"/>
          </a:solidFill>
          <a:latin typeface="+mn-lt"/>
          <a:ea typeface="+mn-ea"/>
          <a:cs typeface="+mn-cs"/>
        </a:defRPr>
      </a:lvl7pPr>
      <a:lvl8pPr marL="2600375" algn="l" defTabSz="742965" rtl="0" eaLnBrk="1" latinLnBrk="0" hangingPunct="1">
        <a:defRPr sz="1517" kern="1200">
          <a:solidFill>
            <a:schemeClr val="tx1"/>
          </a:solidFill>
          <a:latin typeface="+mn-lt"/>
          <a:ea typeface="+mn-ea"/>
          <a:cs typeface="+mn-cs"/>
        </a:defRPr>
      </a:lvl8pPr>
      <a:lvl9pPr marL="2971857" algn="l" defTabSz="742965" rtl="0" eaLnBrk="1" latinLnBrk="0" hangingPunct="1">
        <a:defRPr sz="151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8233" y="404813"/>
            <a:ext cx="898247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428233" y="1557338"/>
            <a:ext cx="8982471" cy="464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28" name="Rectangle 4"/>
          <p:cNvSpPr>
            <a:spLocks noGrp="1" noChangeArrowheads="1"/>
          </p:cNvSpPr>
          <p:nvPr>
            <p:ph type="dt" sz="half" idx="2"/>
          </p:nvPr>
        </p:nvSpPr>
        <p:spPr bwMode="auto">
          <a:xfrm>
            <a:off x="428232" y="6410326"/>
            <a:ext cx="2184135"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defRPr sz="975">
                <a:solidFill>
                  <a:schemeClr val="tx1"/>
                </a:solidFill>
              </a:defRPr>
            </a:lvl1pPr>
          </a:lstStyle>
          <a:p>
            <a:fld id="{D914C770-2459-4277-9E4B-89F488257B6F}" type="datetime4">
              <a:rPr lang="en-US" smtClean="0">
                <a:solidFill>
                  <a:srgbClr val="3F4548"/>
                </a:solidFill>
              </a:rPr>
              <a:t>June 29, 2018</a:t>
            </a:fld>
            <a:endParaRPr lang="en-GB" dirty="0">
              <a:solidFill>
                <a:srgbClr val="3F4548"/>
              </a:solidFill>
            </a:endParaRPr>
          </a:p>
        </p:txBody>
      </p:sp>
      <p:sp>
        <p:nvSpPr>
          <p:cNvPr id="1029" name="Rectangle 5"/>
          <p:cNvSpPr>
            <a:spLocks noGrp="1" noChangeArrowheads="1"/>
          </p:cNvSpPr>
          <p:nvPr>
            <p:ph type="ftr" sz="quarter" idx="3"/>
          </p:nvPr>
        </p:nvSpPr>
        <p:spPr bwMode="auto">
          <a:xfrm>
            <a:off x="2612369" y="6410326"/>
            <a:ext cx="6055382"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defRPr sz="975">
                <a:solidFill>
                  <a:srgbClr val="3F4548"/>
                </a:solidFill>
              </a:defRPr>
            </a:lvl1pPr>
          </a:lstStyle>
          <a:p>
            <a:endParaRPr lang="en-GB"/>
          </a:p>
        </p:txBody>
      </p:sp>
      <p:sp>
        <p:nvSpPr>
          <p:cNvPr id="1030" name="Rectangle 6"/>
          <p:cNvSpPr>
            <a:spLocks noGrp="1" noChangeArrowheads="1"/>
          </p:cNvSpPr>
          <p:nvPr>
            <p:ph type="sldNum" sz="quarter" idx="4"/>
          </p:nvPr>
        </p:nvSpPr>
        <p:spPr bwMode="auto">
          <a:xfrm>
            <a:off x="8776100" y="6402396"/>
            <a:ext cx="70167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lgn="r">
              <a:defRPr sz="975">
                <a:solidFill>
                  <a:srgbClr val="3F4548"/>
                </a:solidFill>
              </a:defRPr>
            </a:lvl1pPr>
          </a:lstStyle>
          <a:p>
            <a:fld id="{65C5C0B4-F90D-4B90-B187-E84366B07232}" type="slidenum">
              <a:rPr lang="en-GB" smtClean="0"/>
              <a:pPr/>
              <a:t>‹#›</a:t>
            </a:fld>
            <a:endParaRPr lang="en-GB" dirty="0"/>
          </a:p>
        </p:txBody>
      </p:sp>
      <p:sp>
        <p:nvSpPr>
          <p:cNvPr id="1031" name="Line 7"/>
          <p:cNvSpPr>
            <a:spLocks noChangeShapeType="1"/>
          </p:cNvSpPr>
          <p:nvPr/>
        </p:nvSpPr>
        <p:spPr bwMode="auto">
          <a:xfrm>
            <a:off x="507345" y="6329363"/>
            <a:ext cx="8891323" cy="0"/>
          </a:xfrm>
          <a:prstGeom prst="line">
            <a:avLst/>
          </a:prstGeom>
          <a:noFill/>
          <a:ln w="12700">
            <a:solidFill>
              <a:srgbClr val="D9AB1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4295" tIns="37148" rIns="74295" bIns="37148"/>
          <a:lstStyle/>
          <a:p>
            <a:endParaRPr lang="en-GB">
              <a:solidFill>
                <a:srgbClr val="3F4548"/>
              </a:solidFill>
            </a:endParaRPr>
          </a:p>
        </p:txBody>
      </p:sp>
      <p:pic>
        <p:nvPicPr>
          <p:cNvPr id="60" name="Picture 2" descr="E:\Pants Work\Current Work\Actuaries 2011\Logos all\IFOA Logo\Lanscape - Standard\WMF logos\IFOA_logo_L_RGB.wm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48625" y="5563122"/>
            <a:ext cx="1345650" cy="674191"/>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4"/>
          <p:cNvGrpSpPr/>
          <p:nvPr/>
        </p:nvGrpSpPr>
        <p:grpSpPr>
          <a:xfrm>
            <a:off x="-2549101" y="0"/>
            <a:ext cx="2452333" cy="6858000"/>
            <a:chOff x="-3137354" y="0"/>
            <a:chExt cx="3018256" cy="6858000"/>
          </a:xfrm>
        </p:grpSpPr>
        <p:sp>
          <p:nvSpPr>
            <p:cNvPr id="62" name="Rectangle 61"/>
            <p:cNvSpPr/>
            <p:nvPr userDrawn="1"/>
          </p:nvSpPr>
          <p:spPr>
            <a:xfrm>
              <a:off x="-3137354" y="0"/>
              <a:ext cx="29944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TextBox 62"/>
            <p:cNvSpPr txBox="1"/>
            <p:nvPr userDrawn="1"/>
          </p:nvSpPr>
          <p:spPr>
            <a:xfrm>
              <a:off x="-2982572" y="99308"/>
              <a:ext cx="2839662" cy="133434"/>
            </a:xfrm>
            <a:prstGeom prst="rect">
              <a:avLst/>
            </a:prstGeom>
            <a:noFill/>
          </p:spPr>
          <p:txBody>
            <a:bodyPr wrap="square" lIns="0" tIns="0" rIns="0" bIns="0" rtlCol="0">
              <a:spAutoFit/>
            </a:bodyPr>
            <a:lstStyle/>
            <a:p>
              <a:r>
                <a:rPr lang="en-GB" sz="867" b="1" dirty="0">
                  <a:solidFill>
                    <a:srgbClr val="113458"/>
                  </a:solidFill>
                </a:rPr>
                <a:t>Colour palette for PowerPoint presentations</a:t>
              </a:r>
              <a:endParaRPr lang="en-US" sz="867" b="1" dirty="0">
                <a:solidFill>
                  <a:srgbClr val="113458"/>
                </a:solidFill>
              </a:endParaRPr>
            </a:p>
          </p:txBody>
        </p:sp>
        <p:grpSp>
          <p:nvGrpSpPr>
            <p:cNvPr id="64" name="Group 58"/>
            <p:cNvGrpSpPr/>
            <p:nvPr userDrawn="1"/>
          </p:nvGrpSpPr>
          <p:grpSpPr>
            <a:xfrm>
              <a:off x="-2982571" y="476672"/>
              <a:ext cx="2863473" cy="285752"/>
              <a:chOff x="-2982571" y="476672"/>
              <a:chExt cx="2863473" cy="285752"/>
            </a:xfrm>
          </p:grpSpPr>
          <p:sp>
            <p:nvSpPr>
              <p:cNvPr id="106" name="Rectangle 9"/>
              <p:cNvSpPr/>
              <p:nvPr userDrawn="1"/>
            </p:nvSpPr>
            <p:spPr>
              <a:xfrm>
                <a:off x="-2982571" y="476672"/>
                <a:ext cx="309565" cy="28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7" name="TextBox 11"/>
              <p:cNvSpPr txBox="1"/>
              <p:nvPr userDrawn="1"/>
            </p:nvSpPr>
            <p:spPr>
              <a:xfrm>
                <a:off x="-2518224" y="476672"/>
                <a:ext cx="2399126" cy="266868"/>
              </a:xfrm>
              <a:prstGeom prst="rect">
                <a:avLst/>
              </a:prstGeom>
              <a:noFill/>
            </p:spPr>
            <p:txBody>
              <a:bodyPr wrap="square" lIns="0" tIns="0" rIns="0" bIns="0" rtlCol="0">
                <a:spAutoFit/>
              </a:bodyPr>
              <a:lstStyle/>
              <a:p>
                <a:r>
                  <a:rPr lang="en-GB" sz="867" dirty="0">
                    <a:solidFill>
                      <a:srgbClr val="3F4548"/>
                    </a:solidFill>
                  </a:rPr>
                  <a:t>Dark blue</a:t>
                </a:r>
              </a:p>
              <a:p>
                <a:r>
                  <a:rPr lang="en-GB" sz="867" dirty="0">
                    <a:solidFill>
                      <a:srgbClr val="3F4548"/>
                    </a:solidFill>
                  </a:rPr>
                  <a:t>R17  G52  B88</a:t>
                </a:r>
                <a:endParaRPr lang="en-US" sz="867" dirty="0">
                  <a:solidFill>
                    <a:srgbClr val="3F4548"/>
                  </a:solidFill>
                </a:endParaRPr>
              </a:p>
            </p:txBody>
          </p:sp>
        </p:grpSp>
        <p:grpSp>
          <p:nvGrpSpPr>
            <p:cNvPr id="65" name="Group 13"/>
            <p:cNvGrpSpPr/>
            <p:nvPr userDrawn="1"/>
          </p:nvGrpSpPr>
          <p:grpSpPr>
            <a:xfrm>
              <a:off x="-2982575" y="882170"/>
              <a:ext cx="2863476" cy="285752"/>
              <a:chOff x="-2928990" y="365095"/>
              <a:chExt cx="2643206" cy="285752"/>
            </a:xfrm>
          </p:grpSpPr>
          <p:sp>
            <p:nvSpPr>
              <p:cNvPr id="104" name="Rectangle 14"/>
              <p:cNvSpPr/>
              <p:nvPr userDrawn="1"/>
            </p:nvSpPr>
            <p:spPr>
              <a:xfrm>
                <a:off x="-2928990" y="365095"/>
                <a:ext cx="285752" cy="2857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TextBox 15"/>
              <p:cNvSpPr txBox="1"/>
              <p:nvPr userDrawn="1"/>
            </p:nvSpPr>
            <p:spPr>
              <a:xfrm>
                <a:off x="-2500362" y="365095"/>
                <a:ext cx="2214578" cy="266868"/>
              </a:xfrm>
              <a:prstGeom prst="rect">
                <a:avLst/>
              </a:prstGeom>
              <a:noFill/>
            </p:spPr>
            <p:txBody>
              <a:bodyPr wrap="square" lIns="0" tIns="0" rIns="0" bIns="0" rtlCol="0">
                <a:spAutoFit/>
              </a:bodyPr>
              <a:lstStyle/>
              <a:p>
                <a:r>
                  <a:rPr lang="en-GB" sz="867" dirty="0">
                    <a:solidFill>
                      <a:srgbClr val="3F4548"/>
                    </a:solidFill>
                  </a:rPr>
                  <a:t>Gold</a:t>
                </a:r>
              </a:p>
              <a:p>
                <a:r>
                  <a:rPr lang="en-GB" sz="867" dirty="0">
                    <a:solidFill>
                      <a:srgbClr val="3F4548"/>
                    </a:solidFill>
                  </a:rPr>
                  <a:t>R217  G171  B22</a:t>
                </a:r>
                <a:endParaRPr lang="en-US" sz="650" dirty="0">
                  <a:solidFill>
                    <a:srgbClr val="3F4548"/>
                  </a:solidFill>
                </a:endParaRPr>
              </a:p>
            </p:txBody>
          </p:sp>
        </p:grpSp>
        <p:grpSp>
          <p:nvGrpSpPr>
            <p:cNvPr id="66" name="Group 16"/>
            <p:cNvGrpSpPr/>
            <p:nvPr userDrawn="1"/>
          </p:nvGrpSpPr>
          <p:grpSpPr>
            <a:xfrm>
              <a:off x="-2982575" y="1277829"/>
              <a:ext cx="2863476" cy="285752"/>
              <a:chOff x="-2928990" y="63509"/>
              <a:chExt cx="2643206" cy="285752"/>
            </a:xfrm>
          </p:grpSpPr>
          <p:sp>
            <p:nvSpPr>
              <p:cNvPr id="102" name="Rectangle 17"/>
              <p:cNvSpPr/>
              <p:nvPr userDrawn="1"/>
            </p:nvSpPr>
            <p:spPr>
              <a:xfrm>
                <a:off x="-2928990" y="63509"/>
                <a:ext cx="285752" cy="2857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TextBox 18"/>
              <p:cNvSpPr txBox="1"/>
              <p:nvPr userDrawn="1"/>
            </p:nvSpPr>
            <p:spPr>
              <a:xfrm>
                <a:off x="-2500362" y="63509"/>
                <a:ext cx="2214578" cy="266868"/>
              </a:xfrm>
              <a:prstGeom prst="rect">
                <a:avLst/>
              </a:prstGeom>
              <a:noFill/>
            </p:spPr>
            <p:txBody>
              <a:bodyPr wrap="square" lIns="0" tIns="0" rIns="0" bIns="0" rtlCol="0">
                <a:spAutoFit/>
              </a:bodyPr>
              <a:lstStyle/>
              <a:p>
                <a:r>
                  <a:rPr lang="en-GB" sz="867" dirty="0">
                    <a:solidFill>
                      <a:srgbClr val="3F4548"/>
                    </a:solidFill>
                  </a:rPr>
                  <a:t>Mid blue</a:t>
                </a:r>
              </a:p>
              <a:p>
                <a:r>
                  <a:rPr lang="en-GB" sz="867" dirty="0">
                    <a:solidFill>
                      <a:srgbClr val="3F4548"/>
                    </a:solidFill>
                  </a:rPr>
                  <a:t>R64  G150  B184</a:t>
                </a:r>
                <a:endParaRPr lang="en-US" sz="867" dirty="0">
                  <a:solidFill>
                    <a:srgbClr val="3F4548"/>
                  </a:solidFill>
                </a:endParaRPr>
              </a:p>
            </p:txBody>
          </p:sp>
        </p:grpSp>
        <p:sp>
          <p:nvSpPr>
            <p:cNvPr id="67" name="TextBox 66"/>
            <p:cNvSpPr txBox="1"/>
            <p:nvPr userDrawn="1"/>
          </p:nvSpPr>
          <p:spPr>
            <a:xfrm>
              <a:off x="-2982571" y="2122984"/>
              <a:ext cx="2399127" cy="133434"/>
            </a:xfrm>
            <a:prstGeom prst="rect">
              <a:avLst/>
            </a:prstGeom>
            <a:noFill/>
          </p:spPr>
          <p:txBody>
            <a:bodyPr wrap="square" lIns="0" tIns="0" rIns="0" bIns="0" rtlCol="0">
              <a:spAutoFit/>
            </a:bodyPr>
            <a:lstStyle/>
            <a:p>
              <a:r>
                <a:rPr lang="en-GB" sz="867" b="1" dirty="0">
                  <a:solidFill>
                    <a:srgbClr val="D9AB16"/>
                  </a:solidFill>
                </a:rPr>
                <a:t>Secondary colour palette</a:t>
              </a:r>
              <a:endParaRPr lang="en-US" sz="867" b="1" dirty="0">
                <a:solidFill>
                  <a:srgbClr val="D9AB16"/>
                </a:solidFill>
              </a:endParaRPr>
            </a:p>
          </p:txBody>
        </p:sp>
        <p:sp>
          <p:nvSpPr>
            <p:cNvPr id="68" name="TextBox 67"/>
            <p:cNvSpPr txBox="1"/>
            <p:nvPr userDrawn="1"/>
          </p:nvSpPr>
          <p:spPr>
            <a:xfrm>
              <a:off x="-2982571" y="260648"/>
              <a:ext cx="2399127" cy="133434"/>
            </a:xfrm>
            <a:prstGeom prst="rect">
              <a:avLst/>
            </a:prstGeom>
            <a:noFill/>
          </p:spPr>
          <p:txBody>
            <a:bodyPr wrap="square" lIns="0" tIns="0" rIns="0" bIns="0" rtlCol="0">
              <a:spAutoFit/>
            </a:bodyPr>
            <a:lstStyle/>
            <a:p>
              <a:pPr>
                <a:tabLst>
                  <a:tab pos="1965662" algn="l"/>
                </a:tabLst>
              </a:pPr>
              <a:r>
                <a:rPr lang="en-GB" sz="867" b="1" dirty="0">
                  <a:solidFill>
                    <a:srgbClr val="D9AB16"/>
                  </a:solidFill>
                </a:rPr>
                <a:t>Primary colour palette</a:t>
              </a:r>
              <a:endParaRPr lang="en-US" sz="867" b="1" dirty="0">
                <a:solidFill>
                  <a:srgbClr val="D9AB16"/>
                </a:solidFill>
              </a:endParaRPr>
            </a:p>
          </p:txBody>
        </p:sp>
        <p:grpSp>
          <p:nvGrpSpPr>
            <p:cNvPr id="69" name="Group 24"/>
            <p:cNvGrpSpPr/>
            <p:nvPr userDrawn="1"/>
          </p:nvGrpSpPr>
          <p:grpSpPr>
            <a:xfrm>
              <a:off x="-2982575" y="1688965"/>
              <a:ext cx="2863476" cy="285752"/>
              <a:chOff x="-2928990" y="63509"/>
              <a:chExt cx="2643206" cy="285752"/>
            </a:xfrm>
          </p:grpSpPr>
          <p:sp>
            <p:nvSpPr>
              <p:cNvPr id="100" name="Rectangle 99"/>
              <p:cNvSpPr/>
              <p:nvPr userDrawn="1"/>
            </p:nvSpPr>
            <p:spPr>
              <a:xfrm>
                <a:off x="-2928990" y="63509"/>
                <a:ext cx="285752" cy="2857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TextBox 100"/>
              <p:cNvSpPr txBox="1"/>
              <p:nvPr userDrawn="1"/>
            </p:nvSpPr>
            <p:spPr>
              <a:xfrm>
                <a:off x="-2500362" y="63509"/>
                <a:ext cx="2214578" cy="266868"/>
              </a:xfrm>
              <a:prstGeom prst="rect">
                <a:avLst/>
              </a:prstGeom>
              <a:noFill/>
            </p:spPr>
            <p:txBody>
              <a:bodyPr wrap="square" lIns="0" tIns="0" rIns="0" bIns="0" rtlCol="0">
                <a:spAutoFit/>
              </a:bodyPr>
              <a:lstStyle/>
              <a:p>
                <a:r>
                  <a:rPr lang="en-GB" sz="867" dirty="0">
                    <a:solidFill>
                      <a:srgbClr val="3F4548"/>
                    </a:solidFill>
                  </a:rPr>
                  <a:t>Light grey</a:t>
                </a:r>
              </a:p>
              <a:p>
                <a:r>
                  <a:rPr lang="en-GB" sz="867" dirty="0">
                    <a:solidFill>
                      <a:srgbClr val="3F4548"/>
                    </a:solidFill>
                  </a:rPr>
                  <a:t>R220  G221  B217</a:t>
                </a:r>
                <a:endParaRPr lang="en-US" sz="867" dirty="0">
                  <a:solidFill>
                    <a:srgbClr val="3F4548"/>
                  </a:solidFill>
                </a:endParaRPr>
              </a:p>
            </p:txBody>
          </p:sp>
        </p:grpSp>
        <p:grpSp>
          <p:nvGrpSpPr>
            <p:cNvPr id="70" name="Group 27"/>
            <p:cNvGrpSpPr/>
            <p:nvPr userDrawn="1"/>
          </p:nvGrpSpPr>
          <p:grpSpPr>
            <a:xfrm>
              <a:off x="-2982575" y="2733370"/>
              <a:ext cx="2863476" cy="285752"/>
              <a:chOff x="-2928990" y="696778"/>
              <a:chExt cx="2643206" cy="285752"/>
            </a:xfrm>
          </p:grpSpPr>
          <p:sp>
            <p:nvSpPr>
              <p:cNvPr id="98" name="Rectangle 97"/>
              <p:cNvSpPr/>
              <p:nvPr userDrawn="1"/>
            </p:nvSpPr>
            <p:spPr>
              <a:xfrm>
                <a:off x="-2928990" y="696778"/>
                <a:ext cx="285752" cy="285752"/>
              </a:xfrm>
              <a:prstGeom prst="rect">
                <a:avLst/>
              </a:prstGeom>
              <a:solidFill>
                <a:srgbClr val="79A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9" name="TextBox 98"/>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Pea green</a:t>
                </a:r>
              </a:p>
              <a:p>
                <a:r>
                  <a:rPr lang="en-GB" sz="867" dirty="0">
                    <a:solidFill>
                      <a:srgbClr val="3F4548"/>
                    </a:solidFill>
                  </a:rPr>
                  <a:t>R121  G163  B42</a:t>
                </a:r>
                <a:endParaRPr lang="en-US" sz="867" dirty="0">
                  <a:solidFill>
                    <a:srgbClr val="3F4548"/>
                  </a:solidFill>
                </a:endParaRPr>
              </a:p>
            </p:txBody>
          </p:sp>
        </p:grpSp>
        <p:grpSp>
          <p:nvGrpSpPr>
            <p:cNvPr id="71" name="Group 60"/>
            <p:cNvGrpSpPr/>
            <p:nvPr userDrawn="1"/>
          </p:nvGrpSpPr>
          <p:grpSpPr>
            <a:xfrm>
              <a:off x="-2982571" y="3144506"/>
              <a:ext cx="2863473" cy="285752"/>
              <a:chOff x="-2982571" y="3144506"/>
              <a:chExt cx="2863473" cy="285752"/>
            </a:xfrm>
          </p:grpSpPr>
          <p:sp>
            <p:nvSpPr>
              <p:cNvPr id="96" name="Rectangle 95"/>
              <p:cNvSpPr/>
              <p:nvPr userDrawn="1"/>
            </p:nvSpPr>
            <p:spPr>
              <a:xfrm>
                <a:off x="-2982571" y="3144506"/>
                <a:ext cx="309565" cy="285752"/>
              </a:xfrm>
              <a:prstGeom prst="rect">
                <a:avLst/>
              </a:prstGeom>
              <a:solidFill>
                <a:srgbClr val="008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TextBox 96"/>
              <p:cNvSpPr txBox="1"/>
              <p:nvPr userDrawn="1"/>
            </p:nvSpPr>
            <p:spPr>
              <a:xfrm>
                <a:off x="-2518224" y="3144506"/>
                <a:ext cx="2399126" cy="266868"/>
              </a:xfrm>
              <a:prstGeom prst="rect">
                <a:avLst/>
              </a:prstGeom>
              <a:noFill/>
            </p:spPr>
            <p:txBody>
              <a:bodyPr wrap="square" lIns="0" tIns="0" rIns="0" bIns="0" rtlCol="0">
                <a:spAutoFit/>
              </a:bodyPr>
              <a:lstStyle/>
              <a:p>
                <a:r>
                  <a:rPr lang="en-GB" sz="867" dirty="0">
                    <a:solidFill>
                      <a:srgbClr val="3F4548"/>
                    </a:solidFill>
                  </a:rPr>
                  <a:t>Forest green</a:t>
                </a:r>
              </a:p>
              <a:p>
                <a:r>
                  <a:rPr lang="en-GB" sz="867" dirty="0">
                    <a:solidFill>
                      <a:srgbClr val="3F4548"/>
                    </a:solidFill>
                  </a:rPr>
                  <a:t>R0 G132  B82</a:t>
                </a:r>
                <a:endParaRPr lang="en-US" sz="867" dirty="0">
                  <a:solidFill>
                    <a:srgbClr val="3F4548"/>
                  </a:solidFill>
                </a:endParaRPr>
              </a:p>
            </p:txBody>
          </p:sp>
        </p:grpSp>
        <p:grpSp>
          <p:nvGrpSpPr>
            <p:cNvPr id="72" name="Group 33"/>
            <p:cNvGrpSpPr/>
            <p:nvPr userDrawn="1"/>
          </p:nvGrpSpPr>
          <p:grpSpPr>
            <a:xfrm>
              <a:off x="-2982575" y="3555642"/>
              <a:ext cx="2863476" cy="285752"/>
              <a:chOff x="-2928990" y="696778"/>
              <a:chExt cx="2643206" cy="285752"/>
            </a:xfrm>
          </p:grpSpPr>
          <p:sp>
            <p:nvSpPr>
              <p:cNvPr id="94" name="Rectangle 93"/>
              <p:cNvSpPr/>
              <p:nvPr userDrawn="1"/>
            </p:nvSpPr>
            <p:spPr>
              <a:xfrm>
                <a:off x="-2928990" y="696778"/>
                <a:ext cx="285752" cy="285752"/>
              </a:xfrm>
              <a:prstGeom prst="rect">
                <a:avLst/>
              </a:prstGeom>
              <a:solidFill>
                <a:srgbClr val="11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 name="TextBox 94"/>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Bottle green</a:t>
                </a:r>
              </a:p>
              <a:p>
                <a:r>
                  <a:rPr lang="en-GB" sz="867" dirty="0">
                    <a:solidFill>
                      <a:srgbClr val="3F4548"/>
                    </a:solidFill>
                  </a:rPr>
                  <a:t>R17  G179  B162</a:t>
                </a:r>
                <a:endParaRPr lang="en-US" sz="867" dirty="0">
                  <a:solidFill>
                    <a:srgbClr val="3F4548"/>
                  </a:solidFill>
                </a:endParaRPr>
              </a:p>
            </p:txBody>
          </p:sp>
        </p:grpSp>
        <p:grpSp>
          <p:nvGrpSpPr>
            <p:cNvPr id="73" name="Group 36"/>
            <p:cNvGrpSpPr/>
            <p:nvPr userDrawn="1"/>
          </p:nvGrpSpPr>
          <p:grpSpPr>
            <a:xfrm>
              <a:off x="-2982575" y="3966778"/>
              <a:ext cx="2863476" cy="285752"/>
              <a:chOff x="-2928990" y="696778"/>
              <a:chExt cx="2643206" cy="285752"/>
            </a:xfrm>
          </p:grpSpPr>
          <p:sp>
            <p:nvSpPr>
              <p:cNvPr id="92" name="Rectangle 91"/>
              <p:cNvSpPr/>
              <p:nvPr userDrawn="1"/>
            </p:nvSpPr>
            <p:spPr>
              <a:xfrm>
                <a:off x="-2928990" y="696778"/>
                <a:ext cx="285752" cy="285752"/>
              </a:xfrm>
              <a:prstGeom prst="rect">
                <a:avLst/>
              </a:prstGeom>
              <a:solidFill>
                <a:srgbClr val="009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3" name="TextBox 92"/>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Cyan</a:t>
                </a:r>
              </a:p>
              <a:p>
                <a:r>
                  <a:rPr lang="en-GB" sz="867" dirty="0">
                    <a:solidFill>
                      <a:srgbClr val="3F4548"/>
                    </a:solidFill>
                  </a:rPr>
                  <a:t>R0  G156  B200</a:t>
                </a:r>
                <a:endParaRPr lang="en-US" sz="867" dirty="0">
                  <a:solidFill>
                    <a:srgbClr val="3F4548"/>
                  </a:solidFill>
                </a:endParaRPr>
              </a:p>
            </p:txBody>
          </p:sp>
        </p:grpSp>
        <p:grpSp>
          <p:nvGrpSpPr>
            <p:cNvPr id="74" name="Group 63"/>
            <p:cNvGrpSpPr/>
            <p:nvPr userDrawn="1"/>
          </p:nvGrpSpPr>
          <p:grpSpPr>
            <a:xfrm>
              <a:off x="-2982571" y="4377914"/>
              <a:ext cx="2863473" cy="285752"/>
              <a:chOff x="-2982571" y="4377914"/>
              <a:chExt cx="2863473" cy="285752"/>
            </a:xfrm>
          </p:grpSpPr>
          <p:sp>
            <p:nvSpPr>
              <p:cNvPr id="90" name="Rectangle 89"/>
              <p:cNvSpPr/>
              <p:nvPr userDrawn="1"/>
            </p:nvSpPr>
            <p:spPr>
              <a:xfrm>
                <a:off x="-2982571" y="4377914"/>
                <a:ext cx="309565" cy="285752"/>
              </a:xfrm>
              <a:prstGeom prst="rect">
                <a:avLst/>
              </a:prstGeom>
              <a:solidFill>
                <a:srgbClr val="7CB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TextBox 90"/>
              <p:cNvSpPr txBox="1"/>
              <p:nvPr userDrawn="1"/>
            </p:nvSpPr>
            <p:spPr>
              <a:xfrm>
                <a:off x="-2518224" y="4377914"/>
                <a:ext cx="2399126" cy="266868"/>
              </a:xfrm>
              <a:prstGeom prst="rect">
                <a:avLst/>
              </a:prstGeom>
              <a:noFill/>
            </p:spPr>
            <p:txBody>
              <a:bodyPr wrap="square" lIns="0" tIns="0" rIns="0" bIns="0" rtlCol="0">
                <a:spAutoFit/>
              </a:bodyPr>
              <a:lstStyle/>
              <a:p>
                <a:r>
                  <a:rPr lang="en-GB" sz="867" dirty="0">
                    <a:solidFill>
                      <a:srgbClr val="3F4548"/>
                    </a:solidFill>
                  </a:rPr>
                  <a:t>Light blue</a:t>
                </a:r>
              </a:p>
              <a:p>
                <a:r>
                  <a:rPr lang="en-GB" sz="867" dirty="0">
                    <a:solidFill>
                      <a:srgbClr val="3F4548"/>
                    </a:solidFill>
                  </a:rPr>
                  <a:t>R124  G179  B225</a:t>
                </a:r>
                <a:endParaRPr lang="en-US" sz="867" dirty="0">
                  <a:solidFill>
                    <a:srgbClr val="3F4548"/>
                  </a:solidFill>
                </a:endParaRPr>
              </a:p>
            </p:txBody>
          </p:sp>
        </p:grpSp>
        <p:grpSp>
          <p:nvGrpSpPr>
            <p:cNvPr id="75" name="Group 43"/>
            <p:cNvGrpSpPr/>
            <p:nvPr userDrawn="1"/>
          </p:nvGrpSpPr>
          <p:grpSpPr>
            <a:xfrm>
              <a:off x="-2982575" y="4789050"/>
              <a:ext cx="2863476" cy="285752"/>
              <a:chOff x="-2928990" y="696778"/>
              <a:chExt cx="2643206" cy="285752"/>
            </a:xfrm>
          </p:grpSpPr>
          <p:sp>
            <p:nvSpPr>
              <p:cNvPr id="88" name="Rectangle 87"/>
              <p:cNvSpPr/>
              <p:nvPr userDrawn="1"/>
            </p:nvSpPr>
            <p:spPr>
              <a:xfrm>
                <a:off x="-2928990" y="696778"/>
                <a:ext cx="285752" cy="285752"/>
              </a:xfrm>
              <a:prstGeom prst="rect">
                <a:avLst/>
              </a:prstGeom>
              <a:solidFill>
                <a:srgbClr val="807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TextBox 88"/>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Violet</a:t>
                </a:r>
              </a:p>
              <a:p>
                <a:r>
                  <a:rPr lang="en-GB" sz="867" dirty="0">
                    <a:solidFill>
                      <a:srgbClr val="3F4548"/>
                    </a:solidFill>
                  </a:rPr>
                  <a:t>R128  G118  B207</a:t>
                </a:r>
                <a:endParaRPr lang="en-US" sz="867" dirty="0">
                  <a:solidFill>
                    <a:srgbClr val="3F4548"/>
                  </a:solidFill>
                </a:endParaRPr>
              </a:p>
            </p:txBody>
          </p:sp>
        </p:grpSp>
        <p:grpSp>
          <p:nvGrpSpPr>
            <p:cNvPr id="76" name="Group 46"/>
            <p:cNvGrpSpPr/>
            <p:nvPr userDrawn="1"/>
          </p:nvGrpSpPr>
          <p:grpSpPr>
            <a:xfrm>
              <a:off x="-2982575" y="5200186"/>
              <a:ext cx="2863476" cy="285752"/>
              <a:chOff x="-2928990" y="696778"/>
              <a:chExt cx="2643206" cy="285752"/>
            </a:xfrm>
          </p:grpSpPr>
          <p:sp>
            <p:nvSpPr>
              <p:cNvPr id="86" name="Rectangle 85"/>
              <p:cNvSpPr/>
              <p:nvPr userDrawn="1"/>
            </p:nvSpPr>
            <p:spPr>
              <a:xfrm>
                <a:off x="-2928990" y="696778"/>
                <a:ext cx="285752" cy="285752"/>
              </a:xfrm>
              <a:prstGeom prst="rect">
                <a:avLst/>
              </a:prstGeom>
              <a:solidFill>
                <a:srgbClr val="8F4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TextBox 86"/>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Purple</a:t>
                </a:r>
              </a:p>
              <a:p>
                <a:r>
                  <a:rPr lang="en-GB" sz="867" dirty="0">
                    <a:solidFill>
                      <a:srgbClr val="3F4548"/>
                    </a:solidFill>
                  </a:rPr>
                  <a:t>R143  G70  B147</a:t>
                </a:r>
                <a:endParaRPr lang="en-US" sz="867" dirty="0">
                  <a:solidFill>
                    <a:srgbClr val="3F4548"/>
                  </a:solidFill>
                </a:endParaRPr>
              </a:p>
            </p:txBody>
          </p:sp>
        </p:grpSp>
        <p:grpSp>
          <p:nvGrpSpPr>
            <p:cNvPr id="77" name="Group 49"/>
            <p:cNvGrpSpPr/>
            <p:nvPr userDrawn="1"/>
          </p:nvGrpSpPr>
          <p:grpSpPr>
            <a:xfrm>
              <a:off x="-2982575" y="5611322"/>
              <a:ext cx="2863476" cy="285752"/>
              <a:chOff x="-2928990" y="696778"/>
              <a:chExt cx="2643206" cy="285752"/>
            </a:xfrm>
          </p:grpSpPr>
          <p:sp>
            <p:nvSpPr>
              <p:cNvPr id="84" name="Rectangle 83"/>
              <p:cNvSpPr/>
              <p:nvPr userDrawn="1"/>
            </p:nvSpPr>
            <p:spPr>
              <a:xfrm>
                <a:off x="-2928990" y="696778"/>
                <a:ext cx="285752" cy="285752"/>
              </a:xfrm>
              <a:prstGeom prst="rect">
                <a:avLst/>
              </a:prstGeom>
              <a:solidFill>
                <a:srgbClr val="E94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TextBox 84"/>
              <p:cNvSpPr txBox="1"/>
              <p:nvPr userDrawn="1"/>
            </p:nvSpPr>
            <p:spPr>
              <a:xfrm>
                <a:off x="-2500362" y="696778"/>
                <a:ext cx="2214578" cy="266868"/>
              </a:xfrm>
              <a:prstGeom prst="rect">
                <a:avLst/>
              </a:prstGeom>
              <a:noFill/>
            </p:spPr>
            <p:txBody>
              <a:bodyPr wrap="square" lIns="0" tIns="0" rIns="0" bIns="0" rtlCol="0">
                <a:spAutoFit/>
              </a:bodyPr>
              <a:lstStyle/>
              <a:p>
                <a:r>
                  <a:rPr lang="en-GB" sz="867" dirty="0" err="1">
                    <a:solidFill>
                      <a:srgbClr val="3F4548"/>
                    </a:solidFill>
                  </a:rPr>
                  <a:t>Fuscia</a:t>
                </a:r>
                <a:endParaRPr lang="en-GB" sz="867" dirty="0">
                  <a:solidFill>
                    <a:srgbClr val="3F4548"/>
                  </a:solidFill>
                </a:endParaRPr>
              </a:p>
              <a:p>
                <a:r>
                  <a:rPr lang="en-GB" sz="867" dirty="0">
                    <a:solidFill>
                      <a:srgbClr val="3F4548"/>
                    </a:solidFill>
                  </a:rPr>
                  <a:t>R233  G69  B140</a:t>
                </a:r>
                <a:endParaRPr lang="en-US" sz="867" dirty="0">
                  <a:solidFill>
                    <a:srgbClr val="3F4548"/>
                  </a:solidFill>
                </a:endParaRPr>
              </a:p>
            </p:txBody>
          </p:sp>
        </p:grpSp>
        <p:grpSp>
          <p:nvGrpSpPr>
            <p:cNvPr id="78" name="Group 52"/>
            <p:cNvGrpSpPr/>
            <p:nvPr userDrawn="1"/>
          </p:nvGrpSpPr>
          <p:grpSpPr>
            <a:xfrm>
              <a:off x="-2982575" y="6022458"/>
              <a:ext cx="2863476" cy="285752"/>
              <a:chOff x="-2928990" y="696778"/>
              <a:chExt cx="2643206" cy="285752"/>
            </a:xfrm>
          </p:grpSpPr>
          <p:sp>
            <p:nvSpPr>
              <p:cNvPr id="82" name="Rectangle 81"/>
              <p:cNvSpPr/>
              <p:nvPr userDrawn="1"/>
            </p:nvSpPr>
            <p:spPr>
              <a:xfrm>
                <a:off x="-2928990" y="696778"/>
                <a:ext cx="285752" cy="285752"/>
              </a:xfrm>
              <a:prstGeom prst="rect">
                <a:avLst/>
              </a:prstGeom>
              <a:solidFill>
                <a:srgbClr val="C8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TextBox 82"/>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Red</a:t>
                </a:r>
              </a:p>
              <a:p>
                <a:r>
                  <a:rPr lang="en-GB" sz="867" dirty="0">
                    <a:solidFill>
                      <a:srgbClr val="3F4548"/>
                    </a:solidFill>
                  </a:rPr>
                  <a:t>R200  G30  B69</a:t>
                </a:r>
                <a:endParaRPr lang="en-US" sz="867" dirty="0">
                  <a:solidFill>
                    <a:srgbClr val="3F4548"/>
                  </a:solidFill>
                </a:endParaRPr>
              </a:p>
            </p:txBody>
          </p:sp>
        </p:grpSp>
        <p:grpSp>
          <p:nvGrpSpPr>
            <p:cNvPr id="79" name="Group 55"/>
            <p:cNvGrpSpPr/>
            <p:nvPr userDrawn="1"/>
          </p:nvGrpSpPr>
          <p:grpSpPr>
            <a:xfrm>
              <a:off x="-2982575" y="6433591"/>
              <a:ext cx="2863476" cy="285752"/>
              <a:chOff x="-2928990" y="696778"/>
              <a:chExt cx="2643206" cy="285752"/>
            </a:xfrm>
          </p:grpSpPr>
          <p:sp>
            <p:nvSpPr>
              <p:cNvPr id="80" name="Rectangle 79"/>
              <p:cNvSpPr/>
              <p:nvPr userDrawn="1"/>
            </p:nvSpPr>
            <p:spPr>
              <a:xfrm>
                <a:off x="-2928990" y="696778"/>
                <a:ext cx="285752" cy="285752"/>
              </a:xfrm>
              <a:prstGeom prst="rect">
                <a:avLst/>
              </a:prstGeom>
              <a:solidFill>
                <a:srgbClr val="E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TextBox 80"/>
              <p:cNvSpPr txBox="1"/>
              <p:nvPr userDrawn="1"/>
            </p:nvSpPr>
            <p:spPr>
              <a:xfrm>
                <a:off x="-2500362" y="696778"/>
                <a:ext cx="2214578" cy="266868"/>
              </a:xfrm>
              <a:prstGeom prst="rect">
                <a:avLst/>
              </a:prstGeom>
              <a:noFill/>
            </p:spPr>
            <p:txBody>
              <a:bodyPr wrap="square" lIns="0" tIns="0" rIns="0" bIns="0" rtlCol="0">
                <a:spAutoFit/>
              </a:bodyPr>
              <a:lstStyle/>
              <a:p>
                <a:r>
                  <a:rPr lang="en-GB" sz="867" dirty="0">
                    <a:solidFill>
                      <a:srgbClr val="3F4548"/>
                    </a:solidFill>
                  </a:rPr>
                  <a:t>Orange</a:t>
                </a:r>
              </a:p>
              <a:p>
                <a:r>
                  <a:rPr lang="en-GB" sz="867" dirty="0">
                    <a:solidFill>
                      <a:srgbClr val="3F4548"/>
                    </a:solidFill>
                  </a:rPr>
                  <a:t>R238  G116  29</a:t>
                </a:r>
                <a:endParaRPr lang="en-US" sz="867" dirty="0">
                  <a:solidFill>
                    <a:srgbClr val="3F4548"/>
                  </a:solidFill>
                </a:endParaRPr>
              </a:p>
            </p:txBody>
          </p:sp>
        </p:grpSp>
      </p:grpSp>
    </p:spTree>
    <p:extLst>
      <p:ext uri="{BB962C8B-B14F-4D97-AF65-F5344CB8AC3E}">
        <p14:creationId xmlns:p14="http://schemas.microsoft.com/office/powerpoint/2010/main" val="78665488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hf hdr="0" ftr="0"/>
  <p:txStyles>
    <p:titleStyle>
      <a:lvl1pPr algn="l" rtl="0" eaLnBrk="1" fontAlgn="base" hangingPunct="1">
        <a:spcBef>
          <a:spcPct val="0"/>
        </a:spcBef>
        <a:spcAft>
          <a:spcPct val="0"/>
        </a:spcAft>
        <a:defRPr sz="2600" b="1">
          <a:solidFill>
            <a:srgbClr val="D9AB16"/>
          </a:solidFill>
          <a:latin typeface="+mj-lt"/>
          <a:ea typeface="+mj-ea"/>
          <a:cs typeface="+mj-cs"/>
        </a:defRPr>
      </a:lvl1pPr>
      <a:lvl2pPr algn="l" rtl="0" eaLnBrk="1" fontAlgn="base" hangingPunct="1">
        <a:spcBef>
          <a:spcPct val="0"/>
        </a:spcBef>
        <a:spcAft>
          <a:spcPct val="0"/>
        </a:spcAft>
        <a:defRPr sz="2600">
          <a:solidFill>
            <a:srgbClr val="D9AB16"/>
          </a:solidFill>
          <a:latin typeface="Arial" charset="0"/>
          <a:cs typeface="Arial" charset="0"/>
        </a:defRPr>
      </a:lvl2pPr>
      <a:lvl3pPr algn="l" rtl="0" eaLnBrk="1" fontAlgn="base" hangingPunct="1">
        <a:spcBef>
          <a:spcPct val="0"/>
        </a:spcBef>
        <a:spcAft>
          <a:spcPct val="0"/>
        </a:spcAft>
        <a:defRPr sz="2600">
          <a:solidFill>
            <a:srgbClr val="D9AB16"/>
          </a:solidFill>
          <a:latin typeface="Arial" charset="0"/>
          <a:cs typeface="Arial" charset="0"/>
        </a:defRPr>
      </a:lvl3pPr>
      <a:lvl4pPr algn="l" rtl="0" eaLnBrk="1" fontAlgn="base" hangingPunct="1">
        <a:spcBef>
          <a:spcPct val="0"/>
        </a:spcBef>
        <a:spcAft>
          <a:spcPct val="0"/>
        </a:spcAft>
        <a:defRPr sz="2600">
          <a:solidFill>
            <a:srgbClr val="D9AB16"/>
          </a:solidFill>
          <a:latin typeface="Arial" charset="0"/>
          <a:cs typeface="Arial" charset="0"/>
        </a:defRPr>
      </a:lvl4pPr>
      <a:lvl5pPr algn="l" rtl="0" eaLnBrk="1" fontAlgn="base" hangingPunct="1">
        <a:spcBef>
          <a:spcPct val="0"/>
        </a:spcBef>
        <a:spcAft>
          <a:spcPct val="0"/>
        </a:spcAft>
        <a:defRPr sz="2600">
          <a:solidFill>
            <a:srgbClr val="D9AB16"/>
          </a:solidFill>
          <a:latin typeface="Arial" charset="0"/>
          <a:cs typeface="Arial" charset="0"/>
        </a:defRPr>
      </a:lvl5pPr>
      <a:lvl6pPr marL="371483" algn="l" rtl="0" eaLnBrk="1" fontAlgn="base" hangingPunct="1">
        <a:spcBef>
          <a:spcPct val="0"/>
        </a:spcBef>
        <a:spcAft>
          <a:spcPct val="0"/>
        </a:spcAft>
        <a:defRPr sz="2600">
          <a:solidFill>
            <a:srgbClr val="D9AB16"/>
          </a:solidFill>
          <a:latin typeface="Arial" charset="0"/>
          <a:cs typeface="Arial" charset="0"/>
        </a:defRPr>
      </a:lvl6pPr>
      <a:lvl7pPr marL="742965" algn="l" rtl="0" eaLnBrk="1" fontAlgn="base" hangingPunct="1">
        <a:spcBef>
          <a:spcPct val="0"/>
        </a:spcBef>
        <a:spcAft>
          <a:spcPct val="0"/>
        </a:spcAft>
        <a:defRPr sz="2600">
          <a:solidFill>
            <a:srgbClr val="D9AB16"/>
          </a:solidFill>
          <a:latin typeface="Arial" charset="0"/>
          <a:cs typeface="Arial" charset="0"/>
        </a:defRPr>
      </a:lvl7pPr>
      <a:lvl8pPr marL="1114446" algn="l" rtl="0" eaLnBrk="1" fontAlgn="base" hangingPunct="1">
        <a:spcBef>
          <a:spcPct val="0"/>
        </a:spcBef>
        <a:spcAft>
          <a:spcPct val="0"/>
        </a:spcAft>
        <a:defRPr sz="2600">
          <a:solidFill>
            <a:srgbClr val="D9AB16"/>
          </a:solidFill>
          <a:latin typeface="Arial" charset="0"/>
          <a:cs typeface="Arial" charset="0"/>
        </a:defRPr>
      </a:lvl8pPr>
      <a:lvl9pPr marL="1485929" algn="l" rtl="0" eaLnBrk="1" fontAlgn="base" hangingPunct="1">
        <a:spcBef>
          <a:spcPct val="0"/>
        </a:spcBef>
        <a:spcAft>
          <a:spcPct val="0"/>
        </a:spcAft>
        <a:defRPr sz="2600">
          <a:solidFill>
            <a:srgbClr val="D9AB16"/>
          </a:solidFill>
          <a:latin typeface="Arial" charset="0"/>
          <a:cs typeface="Arial" charset="0"/>
        </a:defRPr>
      </a:lvl9pPr>
    </p:titleStyle>
    <p:bodyStyle>
      <a:lvl1pPr marL="219278" indent="-219278" algn="l" rtl="0" eaLnBrk="1" fontAlgn="base" hangingPunct="1">
        <a:spcBef>
          <a:spcPct val="50000"/>
        </a:spcBef>
        <a:spcAft>
          <a:spcPct val="0"/>
        </a:spcAft>
        <a:buClr>
          <a:srgbClr val="D9AB16"/>
        </a:buClr>
        <a:buChar char="•"/>
        <a:defRPr sz="1950">
          <a:solidFill>
            <a:srgbClr val="3F4548"/>
          </a:solidFill>
          <a:latin typeface="+mn-lt"/>
          <a:ea typeface="+mn-ea"/>
          <a:cs typeface="+mn-cs"/>
        </a:defRPr>
      </a:lvl1pPr>
      <a:lvl2pPr marL="583021" indent="-217988" algn="l" rtl="0" eaLnBrk="1" fontAlgn="base" hangingPunct="1">
        <a:spcBef>
          <a:spcPct val="50000"/>
        </a:spcBef>
        <a:spcAft>
          <a:spcPct val="0"/>
        </a:spcAft>
        <a:buClr>
          <a:srgbClr val="D9AB16"/>
        </a:buClr>
        <a:buChar char="–"/>
        <a:defRPr sz="1625">
          <a:solidFill>
            <a:srgbClr val="3F4548"/>
          </a:solidFill>
          <a:latin typeface="+mn-lt"/>
          <a:cs typeface="+mn-cs"/>
        </a:defRPr>
      </a:lvl2pPr>
      <a:lvl3pPr marL="870662" indent="-141885" algn="l" rtl="0" eaLnBrk="1" fontAlgn="base" hangingPunct="1">
        <a:spcBef>
          <a:spcPct val="50000"/>
        </a:spcBef>
        <a:spcAft>
          <a:spcPct val="0"/>
        </a:spcAft>
        <a:buClr>
          <a:srgbClr val="D9AB16"/>
        </a:buClr>
        <a:buChar char="•"/>
        <a:defRPr>
          <a:solidFill>
            <a:srgbClr val="3F4548"/>
          </a:solidFill>
          <a:latin typeface="+mn-lt"/>
          <a:cs typeface="+mn-cs"/>
        </a:defRPr>
      </a:lvl3pPr>
      <a:lvl4pPr marL="1164752" indent="-148336" algn="l" rtl="0" eaLnBrk="1" fontAlgn="base" hangingPunct="1">
        <a:spcBef>
          <a:spcPct val="50000"/>
        </a:spcBef>
        <a:spcAft>
          <a:spcPct val="0"/>
        </a:spcAft>
        <a:buClr>
          <a:srgbClr val="D9AB16"/>
        </a:buClr>
        <a:buChar char="–"/>
        <a:defRPr sz="1300">
          <a:solidFill>
            <a:srgbClr val="3F4548"/>
          </a:solidFill>
          <a:latin typeface="+mn-lt"/>
          <a:cs typeface="+mn-cs"/>
        </a:defRPr>
      </a:lvl4pPr>
      <a:lvl5pPr marL="1456262" indent="-143177" algn="l" rtl="0" eaLnBrk="1" fontAlgn="base" hangingPunct="1">
        <a:spcBef>
          <a:spcPct val="50000"/>
        </a:spcBef>
        <a:spcAft>
          <a:spcPct val="0"/>
        </a:spcAft>
        <a:buClr>
          <a:srgbClr val="D9AB16"/>
        </a:buClr>
        <a:buFont typeface="Arial" pitchFamily="34" charset="0"/>
        <a:buChar char="•"/>
        <a:defRPr sz="1192">
          <a:solidFill>
            <a:srgbClr val="3F4548"/>
          </a:solidFill>
          <a:latin typeface="+mn-lt"/>
          <a:cs typeface="+mn-cs"/>
        </a:defRPr>
      </a:lvl5pPr>
      <a:lvl6pPr marL="1827744" indent="-143177" algn="l" rtl="0" eaLnBrk="1" fontAlgn="base" hangingPunct="1">
        <a:spcBef>
          <a:spcPct val="50000"/>
        </a:spcBef>
        <a:spcAft>
          <a:spcPct val="0"/>
        </a:spcAft>
        <a:buClr>
          <a:srgbClr val="D9AB16"/>
        </a:buClr>
        <a:buChar char="»"/>
        <a:defRPr sz="1192">
          <a:solidFill>
            <a:srgbClr val="0D2E64"/>
          </a:solidFill>
          <a:latin typeface="+mn-lt"/>
          <a:cs typeface="+mn-cs"/>
        </a:defRPr>
      </a:lvl6pPr>
      <a:lvl7pPr marL="2199226" indent="-143177" algn="l" rtl="0" eaLnBrk="1" fontAlgn="base" hangingPunct="1">
        <a:spcBef>
          <a:spcPct val="50000"/>
        </a:spcBef>
        <a:spcAft>
          <a:spcPct val="0"/>
        </a:spcAft>
        <a:buClr>
          <a:srgbClr val="D9AB16"/>
        </a:buClr>
        <a:buChar char="»"/>
        <a:defRPr sz="1192">
          <a:solidFill>
            <a:srgbClr val="0D2E64"/>
          </a:solidFill>
          <a:latin typeface="+mn-lt"/>
          <a:cs typeface="+mn-cs"/>
        </a:defRPr>
      </a:lvl7pPr>
      <a:lvl8pPr marL="2570709" indent="-143177" algn="l" rtl="0" eaLnBrk="1" fontAlgn="base" hangingPunct="1">
        <a:spcBef>
          <a:spcPct val="50000"/>
        </a:spcBef>
        <a:spcAft>
          <a:spcPct val="0"/>
        </a:spcAft>
        <a:buClr>
          <a:srgbClr val="D9AB16"/>
        </a:buClr>
        <a:buChar char="»"/>
        <a:defRPr sz="1192">
          <a:solidFill>
            <a:srgbClr val="0D2E64"/>
          </a:solidFill>
          <a:latin typeface="+mn-lt"/>
          <a:cs typeface="+mn-cs"/>
        </a:defRPr>
      </a:lvl8pPr>
      <a:lvl9pPr marL="2942191" indent="-143177" algn="l" rtl="0" eaLnBrk="1" fontAlgn="base" hangingPunct="1">
        <a:spcBef>
          <a:spcPct val="50000"/>
        </a:spcBef>
        <a:spcAft>
          <a:spcPct val="0"/>
        </a:spcAft>
        <a:buClr>
          <a:srgbClr val="D9AB16"/>
        </a:buClr>
        <a:buChar char="»"/>
        <a:defRPr sz="1192">
          <a:solidFill>
            <a:srgbClr val="0D2E64"/>
          </a:solidFill>
          <a:latin typeface="+mn-lt"/>
          <a:cs typeface="+mn-cs"/>
        </a:defRPr>
      </a:lvl9pPr>
    </p:bodyStyle>
    <p:otherStyle>
      <a:defPPr>
        <a:defRPr lang="en-US"/>
      </a:defPPr>
      <a:lvl1pPr marL="0" algn="l" defTabSz="742965" rtl="0" eaLnBrk="1" latinLnBrk="0" hangingPunct="1">
        <a:defRPr sz="1517" kern="1200">
          <a:solidFill>
            <a:schemeClr val="tx1"/>
          </a:solidFill>
          <a:latin typeface="+mn-lt"/>
          <a:ea typeface="+mn-ea"/>
          <a:cs typeface="+mn-cs"/>
        </a:defRPr>
      </a:lvl1pPr>
      <a:lvl2pPr marL="371483" algn="l" defTabSz="742965" rtl="0" eaLnBrk="1" latinLnBrk="0" hangingPunct="1">
        <a:defRPr sz="1517" kern="1200">
          <a:solidFill>
            <a:schemeClr val="tx1"/>
          </a:solidFill>
          <a:latin typeface="+mn-lt"/>
          <a:ea typeface="+mn-ea"/>
          <a:cs typeface="+mn-cs"/>
        </a:defRPr>
      </a:lvl2pPr>
      <a:lvl3pPr marL="742965" algn="l" defTabSz="742965" rtl="0" eaLnBrk="1" latinLnBrk="0" hangingPunct="1">
        <a:defRPr sz="1517" kern="1200">
          <a:solidFill>
            <a:schemeClr val="tx1"/>
          </a:solidFill>
          <a:latin typeface="+mn-lt"/>
          <a:ea typeface="+mn-ea"/>
          <a:cs typeface="+mn-cs"/>
        </a:defRPr>
      </a:lvl3pPr>
      <a:lvl4pPr marL="1114446" algn="l" defTabSz="742965" rtl="0" eaLnBrk="1" latinLnBrk="0" hangingPunct="1">
        <a:defRPr sz="1517" kern="1200">
          <a:solidFill>
            <a:schemeClr val="tx1"/>
          </a:solidFill>
          <a:latin typeface="+mn-lt"/>
          <a:ea typeface="+mn-ea"/>
          <a:cs typeface="+mn-cs"/>
        </a:defRPr>
      </a:lvl4pPr>
      <a:lvl5pPr marL="1485929" algn="l" defTabSz="742965" rtl="0" eaLnBrk="1" latinLnBrk="0" hangingPunct="1">
        <a:defRPr sz="1517" kern="1200">
          <a:solidFill>
            <a:schemeClr val="tx1"/>
          </a:solidFill>
          <a:latin typeface="+mn-lt"/>
          <a:ea typeface="+mn-ea"/>
          <a:cs typeface="+mn-cs"/>
        </a:defRPr>
      </a:lvl5pPr>
      <a:lvl6pPr marL="1857411" algn="l" defTabSz="742965" rtl="0" eaLnBrk="1" latinLnBrk="0" hangingPunct="1">
        <a:defRPr sz="1517" kern="1200">
          <a:solidFill>
            <a:schemeClr val="tx1"/>
          </a:solidFill>
          <a:latin typeface="+mn-lt"/>
          <a:ea typeface="+mn-ea"/>
          <a:cs typeface="+mn-cs"/>
        </a:defRPr>
      </a:lvl6pPr>
      <a:lvl7pPr marL="2228893" algn="l" defTabSz="742965" rtl="0" eaLnBrk="1" latinLnBrk="0" hangingPunct="1">
        <a:defRPr sz="1517" kern="1200">
          <a:solidFill>
            <a:schemeClr val="tx1"/>
          </a:solidFill>
          <a:latin typeface="+mn-lt"/>
          <a:ea typeface="+mn-ea"/>
          <a:cs typeface="+mn-cs"/>
        </a:defRPr>
      </a:lvl7pPr>
      <a:lvl8pPr marL="2600375" algn="l" defTabSz="742965" rtl="0" eaLnBrk="1" latinLnBrk="0" hangingPunct="1">
        <a:defRPr sz="1517" kern="1200">
          <a:solidFill>
            <a:schemeClr val="tx1"/>
          </a:solidFill>
          <a:latin typeface="+mn-lt"/>
          <a:ea typeface="+mn-ea"/>
          <a:cs typeface="+mn-cs"/>
        </a:defRPr>
      </a:lvl8pPr>
      <a:lvl9pPr marL="2971857" algn="l" defTabSz="742965" rtl="0" eaLnBrk="1" latinLnBrk="0" hangingPunct="1">
        <a:defRPr sz="151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0.pn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4.png"/><Relationship Id="rId7" Type="http://schemas.openxmlformats.org/officeDocument/2006/relationships/diagramColors" Target="../diagrams/colors4.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hyperlink" Target="https://upload.wikimedia.org/wikipedia/commons/b/b0/PLOS_logo_2012.sv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40.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chart" Target="../charts/chart2.xml"/><Relationship Id="rId5" Type="http://schemas.openxmlformats.org/officeDocument/2006/relationships/image" Target="../media/image40.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iEssTxkInWAhWSbVAKHWa_DkYQjRwIBw&amp;url=https://pl.pinterest.com/pin/244601823485207772/&amp;psig=AFQjCNFokwAV3-IysJJ_KakY7FMf82PGmw&amp;ust=1504531935062436"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GB" dirty="0"/>
              <a:t>When the drugs don’t work…</a:t>
            </a:r>
          </a:p>
        </p:txBody>
      </p:sp>
      <p:sp>
        <p:nvSpPr>
          <p:cNvPr id="2051" name="Rectangle 3"/>
          <p:cNvSpPr>
            <a:spLocks noGrp="1" noChangeArrowheads="1"/>
          </p:cNvSpPr>
          <p:nvPr>
            <p:ph type="subTitle" idx="1"/>
          </p:nvPr>
        </p:nvSpPr>
        <p:spPr>
          <a:xfrm>
            <a:off x="428229" y="2708275"/>
            <a:ext cx="6631517" cy="1296789"/>
          </a:xfrm>
        </p:spPr>
        <p:txBody>
          <a:bodyPr/>
          <a:lstStyle/>
          <a:p>
            <a:r>
              <a:rPr lang="en-GB" dirty="0"/>
              <a:t>Matthew Edwards, Nicola Oliver </a:t>
            </a:r>
            <a:br>
              <a:rPr lang="en-GB" dirty="0"/>
            </a:br>
            <a:r>
              <a:rPr lang="en-GB" dirty="0"/>
              <a:t>and Ross Hamilton</a:t>
            </a:r>
          </a:p>
          <a:p>
            <a:r>
              <a:rPr lang="en-GB" dirty="0"/>
              <a:t>(IFoA Antibiotic Resistance Working Party)</a:t>
            </a:r>
          </a:p>
          <a:p>
            <a:endParaRPr lang="en-GB" dirty="0"/>
          </a:p>
          <a:p>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8AA321D-4E53-4B04-98AC-FF6E67CBC436}"/>
              </a:ext>
            </a:extLst>
          </p:cNvPr>
          <p:cNvSpPr>
            <a:spLocks noGrp="1"/>
          </p:cNvSpPr>
          <p:nvPr>
            <p:ph type="dt" sz="half" idx="10"/>
          </p:nvPr>
        </p:nvSpPr>
        <p:spPr/>
        <p:txBody>
          <a:bodyPr/>
          <a:lstStyle/>
          <a:p>
            <a:fld id="{2E2F0008-8626-4AB4-9B27-81764CB2DB11}" type="datetime4">
              <a:rPr lang="en-US" smtClean="0"/>
              <a:t>June 29, 2018</a:t>
            </a:fld>
            <a:endParaRPr lang="en-GB"/>
          </a:p>
        </p:txBody>
      </p:sp>
      <p:sp>
        <p:nvSpPr>
          <p:cNvPr id="3" name="Slide Number Placeholder 2">
            <a:extLst>
              <a:ext uri="{FF2B5EF4-FFF2-40B4-BE49-F238E27FC236}">
                <a16:creationId xmlns:a16="http://schemas.microsoft.com/office/drawing/2014/main" xmlns="" id="{CAB97B5A-05A1-45BB-8A06-287BBF868E96}"/>
              </a:ext>
            </a:extLst>
          </p:cNvPr>
          <p:cNvSpPr>
            <a:spLocks noGrp="1"/>
          </p:cNvSpPr>
          <p:nvPr>
            <p:ph type="sldNum" sz="quarter" idx="12"/>
          </p:nvPr>
        </p:nvSpPr>
        <p:spPr/>
        <p:txBody>
          <a:bodyPr/>
          <a:lstStyle/>
          <a:p>
            <a:fld id="{22D29D89-28D6-400C-BE2E-4CB4EC7E1F86}" type="slidenum">
              <a:rPr lang="en-GB" smtClean="0"/>
              <a:pPr/>
              <a:t>10</a:t>
            </a:fld>
            <a:endParaRPr lang="en-GB"/>
          </a:p>
        </p:txBody>
      </p:sp>
      <p:pic>
        <p:nvPicPr>
          <p:cNvPr id="4" name="Picture 3">
            <a:extLst>
              <a:ext uri="{FF2B5EF4-FFF2-40B4-BE49-F238E27FC236}">
                <a16:creationId xmlns:a16="http://schemas.microsoft.com/office/drawing/2014/main" xmlns="" id="{B1BB3FAA-6AB5-4C90-B90D-5C33175B7F93}"/>
              </a:ext>
            </a:extLst>
          </p:cNvPr>
          <p:cNvPicPr>
            <a:picLocks noChangeAspect="1"/>
          </p:cNvPicPr>
          <p:nvPr/>
        </p:nvPicPr>
        <p:blipFill rotWithShape="1">
          <a:blip r:embed="rId3"/>
          <a:srcRect l="6385" t="21570" r="54363" b="56461"/>
          <a:stretch/>
        </p:blipFill>
        <p:spPr>
          <a:xfrm>
            <a:off x="2208224" y="283424"/>
            <a:ext cx="5489551" cy="1728192"/>
          </a:xfrm>
          <a:prstGeom prst="rect">
            <a:avLst/>
          </a:prstGeom>
          <a:ln>
            <a:solidFill>
              <a:srgbClr val="D26E8A"/>
            </a:solidFill>
          </a:ln>
        </p:spPr>
      </p:pic>
      <p:graphicFrame>
        <p:nvGraphicFramePr>
          <p:cNvPr id="5" name="Diagram 4">
            <a:extLst>
              <a:ext uri="{FF2B5EF4-FFF2-40B4-BE49-F238E27FC236}">
                <a16:creationId xmlns:a16="http://schemas.microsoft.com/office/drawing/2014/main" xmlns="" id="{EB9BC310-EA0F-4D5B-8C37-2735CEDCFA44}"/>
              </a:ext>
            </a:extLst>
          </p:cNvPr>
          <p:cNvGraphicFramePr/>
          <p:nvPr>
            <p:extLst>
              <p:ext uri="{D42A27DB-BD31-4B8C-83A1-F6EECF244321}">
                <p14:modId xmlns:p14="http://schemas.microsoft.com/office/powerpoint/2010/main" val="3310470051"/>
              </p:ext>
            </p:extLst>
          </p:nvPr>
        </p:nvGraphicFramePr>
        <p:xfrm>
          <a:off x="404997" y="2411889"/>
          <a:ext cx="5456399" cy="31683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ectangle 9">
            <a:extLst>
              <a:ext uri="{FF2B5EF4-FFF2-40B4-BE49-F238E27FC236}">
                <a16:creationId xmlns:a16="http://schemas.microsoft.com/office/drawing/2014/main" xmlns="" id="{70334E81-6CB5-4EA6-BC83-B2A08244C01D}"/>
              </a:ext>
            </a:extLst>
          </p:cNvPr>
          <p:cNvSpPr/>
          <p:nvPr/>
        </p:nvSpPr>
        <p:spPr>
          <a:xfrm>
            <a:off x="6308176" y="2564904"/>
            <a:ext cx="3143260" cy="2862322"/>
          </a:xfrm>
          <a:prstGeom prst="rect">
            <a:avLst/>
          </a:prstGeom>
        </p:spPr>
        <p:txBody>
          <a:bodyPr wrap="square">
            <a:spAutoFit/>
          </a:bodyPr>
          <a:lstStyle/>
          <a:p>
            <a:pPr algn="ctr"/>
            <a:r>
              <a:rPr lang="en-GB" i="1" dirty="0"/>
              <a:t>“The major objective of the global priority pathogens list (global PPL) is to guide the prioritization of incentives and funding, help align R&amp;D priorities with public health</a:t>
            </a:r>
          </a:p>
          <a:p>
            <a:pPr algn="ctr"/>
            <a:r>
              <a:rPr lang="en-GB" i="1" dirty="0"/>
              <a:t>needs and support global coordination in the fight against antibiotic-resistant bacteria”</a:t>
            </a:r>
          </a:p>
        </p:txBody>
      </p:sp>
    </p:spTree>
    <p:extLst>
      <p:ext uri="{BB962C8B-B14F-4D97-AF65-F5344CB8AC3E}">
        <p14:creationId xmlns:p14="http://schemas.microsoft.com/office/powerpoint/2010/main" val="2749575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AAF05F4-4B6B-421B-A447-7C1C6EB834F4}"/>
              </a:ext>
            </a:extLst>
          </p:cNvPr>
          <p:cNvSpPr>
            <a:spLocks noGrp="1"/>
          </p:cNvSpPr>
          <p:nvPr>
            <p:ph type="dt" sz="half" idx="10"/>
          </p:nvPr>
        </p:nvSpPr>
        <p:spPr/>
        <p:txBody>
          <a:bodyPr/>
          <a:lstStyle/>
          <a:p>
            <a:fld id="{2E2F0008-8626-4AB4-9B27-81764CB2DB11}" type="datetime4">
              <a:rPr lang="en-US" smtClean="0"/>
              <a:t>June 29, 2018</a:t>
            </a:fld>
            <a:endParaRPr lang="en-GB"/>
          </a:p>
        </p:txBody>
      </p:sp>
      <p:sp>
        <p:nvSpPr>
          <p:cNvPr id="3" name="Slide Number Placeholder 2">
            <a:extLst>
              <a:ext uri="{FF2B5EF4-FFF2-40B4-BE49-F238E27FC236}">
                <a16:creationId xmlns:a16="http://schemas.microsoft.com/office/drawing/2014/main" xmlns="" id="{27F43B3E-5570-47B3-AE50-C11F9EA1CA60}"/>
              </a:ext>
            </a:extLst>
          </p:cNvPr>
          <p:cNvSpPr>
            <a:spLocks noGrp="1"/>
          </p:cNvSpPr>
          <p:nvPr>
            <p:ph type="sldNum" sz="quarter" idx="12"/>
          </p:nvPr>
        </p:nvSpPr>
        <p:spPr/>
        <p:txBody>
          <a:bodyPr/>
          <a:lstStyle/>
          <a:p>
            <a:fld id="{22D29D89-28D6-400C-BE2E-4CB4EC7E1F86}" type="slidenum">
              <a:rPr lang="en-GB" smtClean="0"/>
              <a:pPr/>
              <a:t>11</a:t>
            </a:fld>
            <a:endParaRPr lang="en-GB"/>
          </a:p>
        </p:txBody>
      </p:sp>
      <p:pic>
        <p:nvPicPr>
          <p:cNvPr id="4" name="Picture 3">
            <a:extLst>
              <a:ext uri="{FF2B5EF4-FFF2-40B4-BE49-F238E27FC236}">
                <a16:creationId xmlns:a16="http://schemas.microsoft.com/office/drawing/2014/main" xmlns="" id="{B2DDA5C6-2BD6-406B-AE4C-BF5736288FF2}"/>
              </a:ext>
            </a:extLst>
          </p:cNvPr>
          <p:cNvPicPr>
            <a:picLocks noChangeAspect="1"/>
          </p:cNvPicPr>
          <p:nvPr/>
        </p:nvPicPr>
        <p:blipFill rotWithShape="1">
          <a:blip r:embed="rId3"/>
          <a:srcRect l="57269" t="15109" r="11406" b="22862"/>
          <a:stretch/>
        </p:blipFill>
        <p:spPr>
          <a:xfrm>
            <a:off x="128464" y="356445"/>
            <a:ext cx="5107049" cy="5688632"/>
          </a:xfrm>
          <a:prstGeom prst="rect">
            <a:avLst/>
          </a:prstGeom>
        </p:spPr>
      </p:pic>
      <p:sp>
        <p:nvSpPr>
          <p:cNvPr id="6" name="Rectangle 5">
            <a:extLst>
              <a:ext uri="{FF2B5EF4-FFF2-40B4-BE49-F238E27FC236}">
                <a16:creationId xmlns:a16="http://schemas.microsoft.com/office/drawing/2014/main" xmlns="" id="{5FB3B70B-164F-4F87-AF35-AC5FC433B78C}"/>
              </a:ext>
            </a:extLst>
          </p:cNvPr>
          <p:cNvSpPr/>
          <p:nvPr/>
        </p:nvSpPr>
        <p:spPr>
          <a:xfrm>
            <a:off x="6246900" y="1060401"/>
            <a:ext cx="2954572" cy="12241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A. baumannii</a:t>
            </a:r>
          </a:p>
        </p:txBody>
      </p:sp>
      <p:sp>
        <p:nvSpPr>
          <p:cNvPr id="8" name="Rectangle 7">
            <a:extLst>
              <a:ext uri="{FF2B5EF4-FFF2-40B4-BE49-F238E27FC236}">
                <a16:creationId xmlns:a16="http://schemas.microsoft.com/office/drawing/2014/main" xmlns="" id="{A2D03CC9-FE26-4467-8E7A-9C711F60FB9D}"/>
              </a:ext>
            </a:extLst>
          </p:cNvPr>
          <p:cNvSpPr/>
          <p:nvPr/>
        </p:nvSpPr>
        <p:spPr>
          <a:xfrm>
            <a:off x="6246900" y="2492896"/>
            <a:ext cx="2954572" cy="11521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Pseudomonas</a:t>
            </a:r>
          </a:p>
        </p:txBody>
      </p:sp>
      <p:sp>
        <p:nvSpPr>
          <p:cNvPr id="9" name="Rectangle 8">
            <a:extLst>
              <a:ext uri="{FF2B5EF4-FFF2-40B4-BE49-F238E27FC236}">
                <a16:creationId xmlns:a16="http://schemas.microsoft.com/office/drawing/2014/main" xmlns="" id="{B974C18C-5D38-4436-AA7B-AC0984BD1159}"/>
              </a:ext>
            </a:extLst>
          </p:cNvPr>
          <p:cNvSpPr/>
          <p:nvPr/>
        </p:nvSpPr>
        <p:spPr>
          <a:xfrm>
            <a:off x="6246901" y="3881611"/>
            <a:ext cx="2954571" cy="11521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a:t>Enterobacteriaceae</a:t>
            </a:r>
          </a:p>
        </p:txBody>
      </p:sp>
      <p:sp>
        <p:nvSpPr>
          <p:cNvPr id="14" name="Oval 13">
            <a:extLst>
              <a:ext uri="{FF2B5EF4-FFF2-40B4-BE49-F238E27FC236}">
                <a16:creationId xmlns:a16="http://schemas.microsoft.com/office/drawing/2014/main" xmlns="" id="{F2E2E78D-749A-4EEF-82A4-93B6F4BE3A99}"/>
              </a:ext>
            </a:extLst>
          </p:cNvPr>
          <p:cNvSpPr/>
          <p:nvPr/>
        </p:nvSpPr>
        <p:spPr>
          <a:xfrm>
            <a:off x="378736" y="692696"/>
            <a:ext cx="4467256" cy="13919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3819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xmlns="" id="{CB416CCF-BBB2-4190-B6C4-3D4D6B3D28C3}"/>
              </a:ext>
            </a:extLst>
          </p:cNvPr>
          <p:cNvGraphicFramePr/>
          <p:nvPr>
            <p:extLst>
              <p:ext uri="{D42A27DB-BD31-4B8C-83A1-F6EECF244321}">
                <p14:modId xmlns:p14="http://schemas.microsoft.com/office/powerpoint/2010/main" val="3607086042"/>
              </p:ext>
            </p:extLst>
          </p:nvPr>
        </p:nvGraphicFramePr>
        <p:xfrm>
          <a:off x="-663624" y="692696"/>
          <a:ext cx="7056784" cy="4546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1">
            <a:extLst>
              <a:ext uri="{FF2B5EF4-FFF2-40B4-BE49-F238E27FC236}">
                <a16:creationId xmlns:a16="http://schemas.microsoft.com/office/drawing/2014/main" xmlns="" id="{92E6A0BF-5B9A-4690-8A42-D1525CD35836}"/>
              </a:ext>
            </a:extLst>
          </p:cNvPr>
          <p:cNvSpPr>
            <a:spLocks noGrp="1"/>
          </p:cNvSpPr>
          <p:nvPr>
            <p:ph type="dt" sz="half" idx="10"/>
          </p:nvPr>
        </p:nvSpPr>
        <p:spPr/>
        <p:txBody>
          <a:bodyPr/>
          <a:lstStyle/>
          <a:p>
            <a:fld id="{2E2F0008-8626-4AB4-9B27-81764CB2DB11}" type="datetime4">
              <a:rPr lang="en-US" smtClean="0"/>
              <a:t>June 29, 2018</a:t>
            </a:fld>
            <a:endParaRPr lang="en-GB"/>
          </a:p>
        </p:txBody>
      </p:sp>
      <p:sp>
        <p:nvSpPr>
          <p:cNvPr id="3" name="Slide Number Placeholder 2">
            <a:extLst>
              <a:ext uri="{FF2B5EF4-FFF2-40B4-BE49-F238E27FC236}">
                <a16:creationId xmlns:a16="http://schemas.microsoft.com/office/drawing/2014/main" xmlns="" id="{1EB1CC7C-C589-4131-BB57-2C82C96424B8}"/>
              </a:ext>
            </a:extLst>
          </p:cNvPr>
          <p:cNvSpPr>
            <a:spLocks noGrp="1"/>
          </p:cNvSpPr>
          <p:nvPr>
            <p:ph type="sldNum" sz="quarter" idx="12"/>
          </p:nvPr>
        </p:nvSpPr>
        <p:spPr/>
        <p:txBody>
          <a:bodyPr/>
          <a:lstStyle/>
          <a:p>
            <a:fld id="{22D29D89-28D6-400C-BE2E-4CB4EC7E1F86}" type="slidenum">
              <a:rPr lang="en-GB" smtClean="0"/>
              <a:pPr/>
              <a:t>12</a:t>
            </a:fld>
            <a:endParaRPr lang="en-GB"/>
          </a:p>
        </p:txBody>
      </p:sp>
      <p:pic>
        <p:nvPicPr>
          <p:cNvPr id="4" name="Picture 3">
            <a:extLst>
              <a:ext uri="{FF2B5EF4-FFF2-40B4-BE49-F238E27FC236}">
                <a16:creationId xmlns:a16="http://schemas.microsoft.com/office/drawing/2014/main" xmlns="" id="{CB0BF97E-CA8E-48D5-A9E3-38C72B611611}"/>
              </a:ext>
            </a:extLst>
          </p:cNvPr>
          <p:cNvPicPr>
            <a:picLocks noChangeAspect="1"/>
          </p:cNvPicPr>
          <p:nvPr/>
        </p:nvPicPr>
        <p:blipFill rotWithShape="1">
          <a:blip r:embed="rId8"/>
          <a:srcRect l="31060" t="32078" r="56596" b="46123"/>
          <a:stretch/>
        </p:blipFill>
        <p:spPr>
          <a:xfrm>
            <a:off x="2072680" y="2252174"/>
            <a:ext cx="1667299" cy="1656184"/>
          </a:xfrm>
          <a:prstGeom prst="rect">
            <a:avLst/>
          </a:prstGeom>
        </p:spPr>
      </p:pic>
      <p:pic>
        <p:nvPicPr>
          <p:cNvPr id="8" name="Picture 7">
            <a:extLst>
              <a:ext uri="{FF2B5EF4-FFF2-40B4-BE49-F238E27FC236}">
                <a16:creationId xmlns:a16="http://schemas.microsoft.com/office/drawing/2014/main" xmlns="" id="{0F8B2A7B-35A2-4A95-9DE0-5B823FA9923C}"/>
              </a:ext>
            </a:extLst>
          </p:cNvPr>
          <p:cNvPicPr>
            <a:picLocks noChangeAspect="1"/>
          </p:cNvPicPr>
          <p:nvPr/>
        </p:nvPicPr>
        <p:blipFill rotWithShape="1">
          <a:blip r:embed="rId9"/>
          <a:srcRect l="1242" t="-112" r="50482" b="1410"/>
          <a:stretch/>
        </p:blipFill>
        <p:spPr>
          <a:xfrm>
            <a:off x="5883217" y="659072"/>
            <a:ext cx="3243717" cy="3069946"/>
          </a:xfrm>
          <a:prstGeom prst="rect">
            <a:avLst/>
          </a:prstGeom>
          <a:ln w="28575">
            <a:solidFill>
              <a:schemeClr val="tx1"/>
            </a:solidFill>
          </a:ln>
        </p:spPr>
      </p:pic>
      <p:sp>
        <p:nvSpPr>
          <p:cNvPr id="9" name="Rectangle 8">
            <a:extLst>
              <a:ext uri="{FF2B5EF4-FFF2-40B4-BE49-F238E27FC236}">
                <a16:creationId xmlns:a16="http://schemas.microsoft.com/office/drawing/2014/main" xmlns="" id="{A40B7783-7F31-4A7C-AC99-8719EB1F1345}"/>
              </a:ext>
            </a:extLst>
          </p:cNvPr>
          <p:cNvSpPr/>
          <p:nvPr/>
        </p:nvSpPr>
        <p:spPr>
          <a:xfrm>
            <a:off x="1352600" y="692696"/>
            <a:ext cx="3245917" cy="973921"/>
          </a:xfrm>
          <a:prstGeom prst="rect">
            <a:avLst/>
          </a:prstGeom>
          <a:solidFill>
            <a:srgbClr val="FF0000"/>
          </a:solidFill>
          <a:ln>
            <a:solidFill>
              <a:srgbClr val="E6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A. baumannii</a:t>
            </a:r>
          </a:p>
        </p:txBody>
      </p:sp>
      <p:sp>
        <p:nvSpPr>
          <p:cNvPr id="7" name="Rectangle: Rounded Corners 6">
            <a:extLst>
              <a:ext uri="{FF2B5EF4-FFF2-40B4-BE49-F238E27FC236}">
                <a16:creationId xmlns:a16="http://schemas.microsoft.com/office/drawing/2014/main" xmlns="" id="{88415199-3ACF-4FC8-84DC-ED725F7CC060}"/>
              </a:ext>
            </a:extLst>
          </p:cNvPr>
          <p:cNvSpPr/>
          <p:nvPr/>
        </p:nvSpPr>
        <p:spPr>
          <a:xfrm>
            <a:off x="5740318" y="4233388"/>
            <a:ext cx="1656184" cy="57606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Pneumonia</a:t>
            </a:r>
          </a:p>
        </p:txBody>
      </p:sp>
      <p:sp>
        <p:nvSpPr>
          <p:cNvPr id="10" name="Rectangle: Rounded Corners 9">
            <a:extLst>
              <a:ext uri="{FF2B5EF4-FFF2-40B4-BE49-F238E27FC236}">
                <a16:creationId xmlns:a16="http://schemas.microsoft.com/office/drawing/2014/main" xmlns="" id="{5073F2D5-1E1F-4CFD-B7D2-379C8596A4A5}"/>
              </a:ext>
            </a:extLst>
          </p:cNvPr>
          <p:cNvSpPr/>
          <p:nvPr/>
        </p:nvSpPr>
        <p:spPr>
          <a:xfrm>
            <a:off x="7515124" y="4233388"/>
            <a:ext cx="1656184" cy="57606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Wound Infection</a:t>
            </a:r>
          </a:p>
        </p:txBody>
      </p:sp>
      <p:sp>
        <p:nvSpPr>
          <p:cNvPr id="11" name="Rectangle: Rounded Corners 10">
            <a:extLst>
              <a:ext uri="{FF2B5EF4-FFF2-40B4-BE49-F238E27FC236}">
                <a16:creationId xmlns:a16="http://schemas.microsoft.com/office/drawing/2014/main" xmlns="" id="{26FF08FC-24BA-47E3-9758-BB9FE5964E53}"/>
              </a:ext>
            </a:extLst>
          </p:cNvPr>
          <p:cNvSpPr/>
          <p:nvPr/>
        </p:nvSpPr>
        <p:spPr>
          <a:xfrm>
            <a:off x="7505075" y="4885840"/>
            <a:ext cx="1656184" cy="57606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Urinary Tract</a:t>
            </a:r>
          </a:p>
        </p:txBody>
      </p:sp>
      <p:sp>
        <p:nvSpPr>
          <p:cNvPr id="12" name="Rectangle: Rounded Corners 11">
            <a:extLst>
              <a:ext uri="{FF2B5EF4-FFF2-40B4-BE49-F238E27FC236}">
                <a16:creationId xmlns:a16="http://schemas.microsoft.com/office/drawing/2014/main" xmlns="" id="{295E05C8-CC68-43FF-B6EC-27DD0668136A}"/>
              </a:ext>
            </a:extLst>
          </p:cNvPr>
          <p:cNvSpPr/>
          <p:nvPr/>
        </p:nvSpPr>
        <p:spPr>
          <a:xfrm>
            <a:off x="5740318" y="4888844"/>
            <a:ext cx="1656184" cy="57606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Bloodstream Infection</a:t>
            </a:r>
          </a:p>
        </p:txBody>
      </p:sp>
    </p:spTree>
    <p:extLst>
      <p:ext uri="{BB962C8B-B14F-4D97-AF65-F5344CB8AC3E}">
        <p14:creationId xmlns:p14="http://schemas.microsoft.com/office/powerpoint/2010/main" val="463989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FFC9A12-9F07-4BDC-B6C3-578ED37241F1}"/>
              </a:ext>
            </a:extLst>
          </p:cNvPr>
          <p:cNvSpPr>
            <a:spLocks noGrp="1"/>
          </p:cNvSpPr>
          <p:nvPr>
            <p:ph type="dt" sz="half" idx="10"/>
          </p:nvPr>
        </p:nvSpPr>
        <p:spPr/>
        <p:txBody>
          <a:bodyPr/>
          <a:lstStyle/>
          <a:p>
            <a:fld id="{2E2F0008-8626-4AB4-9B27-81764CB2DB11}" type="datetime4">
              <a:rPr lang="en-US" smtClean="0"/>
              <a:t>June 29, 2018</a:t>
            </a:fld>
            <a:endParaRPr lang="en-GB"/>
          </a:p>
        </p:txBody>
      </p:sp>
      <p:sp>
        <p:nvSpPr>
          <p:cNvPr id="3" name="Slide Number Placeholder 2">
            <a:extLst>
              <a:ext uri="{FF2B5EF4-FFF2-40B4-BE49-F238E27FC236}">
                <a16:creationId xmlns:a16="http://schemas.microsoft.com/office/drawing/2014/main" xmlns="" id="{C609ADD8-AA04-48A2-B437-C1F4B8F4EE83}"/>
              </a:ext>
            </a:extLst>
          </p:cNvPr>
          <p:cNvSpPr>
            <a:spLocks noGrp="1"/>
          </p:cNvSpPr>
          <p:nvPr>
            <p:ph type="sldNum" sz="quarter" idx="12"/>
          </p:nvPr>
        </p:nvSpPr>
        <p:spPr/>
        <p:txBody>
          <a:bodyPr/>
          <a:lstStyle/>
          <a:p>
            <a:fld id="{22D29D89-28D6-400C-BE2E-4CB4EC7E1F86}" type="slidenum">
              <a:rPr lang="en-GB" smtClean="0"/>
              <a:pPr/>
              <a:t>13</a:t>
            </a:fld>
            <a:endParaRPr lang="en-GB"/>
          </a:p>
        </p:txBody>
      </p:sp>
      <p:pic>
        <p:nvPicPr>
          <p:cNvPr id="4" name="Picture 3">
            <a:extLst>
              <a:ext uri="{FF2B5EF4-FFF2-40B4-BE49-F238E27FC236}">
                <a16:creationId xmlns:a16="http://schemas.microsoft.com/office/drawing/2014/main" xmlns="" id="{7635188C-CD76-42F0-9E7F-B6B08551178D}"/>
              </a:ext>
            </a:extLst>
          </p:cNvPr>
          <p:cNvPicPr>
            <a:picLocks noChangeAspect="1"/>
          </p:cNvPicPr>
          <p:nvPr/>
        </p:nvPicPr>
        <p:blipFill>
          <a:blip r:embed="rId3"/>
          <a:stretch>
            <a:fillRect/>
          </a:stretch>
        </p:blipFill>
        <p:spPr>
          <a:xfrm>
            <a:off x="128463" y="1765615"/>
            <a:ext cx="4176465" cy="2923525"/>
          </a:xfrm>
          <a:prstGeom prst="rect">
            <a:avLst/>
          </a:prstGeom>
        </p:spPr>
      </p:pic>
      <p:graphicFrame>
        <p:nvGraphicFramePr>
          <p:cNvPr id="5" name="Diagram 4">
            <a:extLst>
              <a:ext uri="{FF2B5EF4-FFF2-40B4-BE49-F238E27FC236}">
                <a16:creationId xmlns:a16="http://schemas.microsoft.com/office/drawing/2014/main" xmlns="" id="{D7EE3FF2-6D0A-45F5-A114-B85ADC850553}"/>
              </a:ext>
            </a:extLst>
          </p:cNvPr>
          <p:cNvGraphicFramePr/>
          <p:nvPr>
            <p:extLst>
              <p:ext uri="{D42A27DB-BD31-4B8C-83A1-F6EECF244321}">
                <p14:modId xmlns:p14="http://schemas.microsoft.com/office/powerpoint/2010/main" val="3749276059"/>
              </p:ext>
            </p:extLst>
          </p:nvPr>
        </p:nvGraphicFramePr>
        <p:xfrm>
          <a:off x="4332709" y="1643201"/>
          <a:ext cx="5256584" cy="31683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a:extLst>
              <a:ext uri="{FF2B5EF4-FFF2-40B4-BE49-F238E27FC236}">
                <a16:creationId xmlns:a16="http://schemas.microsoft.com/office/drawing/2014/main" xmlns="" id="{A1D6A81A-B841-437B-AA94-D761C6C69272}"/>
              </a:ext>
            </a:extLst>
          </p:cNvPr>
          <p:cNvSpPr/>
          <p:nvPr/>
        </p:nvSpPr>
        <p:spPr>
          <a:xfrm>
            <a:off x="3152800" y="548680"/>
            <a:ext cx="3096344" cy="864096"/>
          </a:xfrm>
          <a:prstGeom prst="rect">
            <a:avLst/>
          </a:prstGeom>
          <a:solidFill>
            <a:srgbClr val="FF0000"/>
          </a:solidFill>
          <a:ln>
            <a:solidFill>
              <a:srgbClr val="E6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Pseudomonas</a:t>
            </a:r>
          </a:p>
        </p:txBody>
      </p:sp>
      <p:sp>
        <p:nvSpPr>
          <p:cNvPr id="9" name="Rectangle: Rounded Corners 8">
            <a:extLst>
              <a:ext uri="{FF2B5EF4-FFF2-40B4-BE49-F238E27FC236}">
                <a16:creationId xmlns:a16="http://schemas.microsoft.com/office/drawing/2014/main" xmlns="" id="{95E5E381-5E5E-44D8-8D4B-650913A29AD8}"/>
              </a:ext>
            </a:extLst>
          </p:cNvPr>
          <p:cNvSpPr/>
          <p:nvPr/>
        </p:nvSpPr>
        <p:spPr>
          <a:xfrm>
            <a:off x="1491882" y="5041979"/>
            <a:ext cx="1656184" cy="57606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Pneumonia</a:t>
            </a:r>
          </a:p>
        </p:txBody>
      </p:sp>
      <p:sp>
        <p:nvSpPr>
          <p:cNvPr id="10" name="Rectangle: Rounded Corners 9">
            <a:extLst>
              <a:ext uri="{FF2B5EF4-FFF2-40B4-BE49-F238E27FC236}">
                <a16:creationId xmlns:a16="http://schemas.microsoft.com/office/drawing/2014/main" xmlns="" id="{1FDE9AA0-6E5B-455D-BBBE-3E0C0C2483C3}"/>
              </a:ext>
            </a:extLst>
          </p:cNvPr>
          <p:cNvSpPr/>
          <p:nvPr/>
        </p:nvSpPr>
        <p:spPr>
          <a:xfrm>
            <a:off x="3690669" y="5041979"/>
            <a:ext cx="1656184" cy="57606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Wound Infection</a:t>
            </a:r>
          </a:p>
        </p:txBody>
      </p:sp>
      <p:sp>
        <p:nvSpPr>
          <p:cNvPr id="11" name="Rectangle: Rounded Corners 10">
            <a:extLst>
              <a:ext uri="{FF2B5EF4-FFF2-40B4-BE49-F238E27FC236}">
                <a16:creationId xmlns:a16="http://schemas.microsoft.com/office/drawing/2014/main" xmlns="" id="{ABE7CD85-4ACF-4C9C-ABEF-070F9683C5F2}"/>
              </a:ext>
            </a:extLst>
          </p:cNvPr>
          <p:cNvSpPr/>
          <p:nvPr/>
        </p:nvSpPr>
        <p:spPr>
          <a:xfrm>
            <a:off x="5889104" y="5069771"/>
            <a:ext cx="1656184" cy="57606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Bloodstream Infection</a:t>
            </a:r>
          </a:p>
        </p:txBody>
      </p:sp>
    </p:spTree>
    <p:extLst>
      <p:ext uri="{BB962C8B-B14F-4D97-AF65-F5344CB8AC3E}">
        <p14:creationId xmlns:p14="http://schemas.microsoft.com/office/powerpoint/2010/main" val="253457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DA604F7-C366-4FF2-8A07-7538369C4133}" type="datetime4">
              <a:rPr lang="en-US" smtClean="0"/>
              <a:t>June 29,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14</a:t>
            </a:fld>
            <a:endParaRPr lang="en-GB"/>
          </a:p>
        </p:txBody>
      </p:sp>
      <p:graphicFrame>
        <p:nvGraphicFramePr>
          <p:cNvPr id="6" name="Chart 5">
            <a:extLst>
              <a:ext uri="{FF2B5EF4-FFF2-40B4-BE49-F238E27FC236}">
                <a16:creationId xmlns:a16="http://schemas.microsoft.com/office/drawing/2014/main" xmlns="" id="{888211BA-A1EE-421C-B7B6-A64F466C4CC5}"/>
              </a:ext>
            </a:extLst>
          </p:cNvPr>
          <p:cNvGraphicFramePr/>
          <p:nvPr>
            <p:extLst>
              <p:ext uri="{D42A27DB-BD31-4B8C-83A1-F6EECF244321}">
                <p14:modId xmlns:p14="http://schemas.microsoft.com/office/powerpoint/2010/main" val="1812996147"/>
              </p:ext>
            </p:extLst>
          </p:nvPr>
        </p:nvGraphicFramePr>
        <p:xfrm>
          <a:off x="4943824" y="2454870"/>
          <a:ext cx="3954568" cy="233290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xmlns="" id="{42F9A7FD-93DB-42FD-A76C-DEA8C2397C3F}"/>
              </a:ext>
            </a:extLst>
          </p:cNvPr>
          <p:cNvSpPr/>
          <p:nvPr/>
        </p:nvSpPr>
        <p:spPr>
          <a:xfrm>
            <a:off x="4953000" y="4859720"/>
            <a:ext cx="3954568"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200" dirty="0"/>
              <a:t>Third-generation cephalosporin resistance rates in </a:t>
            </a:r>
            <a:r>
              <a:rPr lang="en-GB" sz="1200" i="1" dirty="0"/>
              <a:t>E. coli</a:t>
            </a:r>
            <a:r>
              <a:rPr lang="en-GB" sz="1200" dirty="0"/>
              <a:t> across Europe, showing the UK, 1999 to 2012 (Department of Health, 2015)</a:t>
            </a:r>
          </a:p>
        </p:txBody>
      </p:sp>
      <p:sp>
        <p:nvSpPr>
          <p:cNvPr id="3" name="Rectangle 2">
            <a:extLst>
              <a:ext uri="{FF2B5EF4-FFF2-40B4-BE49-F238E27FC236}">
                <a16:creationId xmlns:a16="http://schemas.microsoft.com/office/drawing/2014/main" xmlns="" id="{F68A4F38-735F-4131-A21D-BFBCFEEEB169}"/>
              </a:ext>
            </a:extLst>
          </p:cNvPr>
          <p:cNvSpPr/>
          <p:nvPr/>
        </p:nvSpPr>
        <p:spPr>
          <a:xfrm>
            <a:off x="4806453" y="542861"/>
            <a:ext cx="4320481" cy="1477328"/>
          </a:xfrm>
          <a:prstGeom prst="rect">
            <a:avLst/>
          </a:prstGeom>
        </p:spPr>
        <p:txBody>
          <a:bodyPr wrap="square">
            <a:spAutoFit/>
          </a:bodyPr>
          <a:lstStyle/>
          <a:p>
            <a:pPr algn="ctr"/>
            <a:r>
              <a:rPr lang="en-GB" b="1" dirty="0"/>
              <a:t>These bacteria are associated with higher frequency of inappropriate antimicrobial therapy, poorer clinical response, and longer length of hospital stay</a:t>
            </a:r>
          </a:p>
        </p:txBody>
      </p:sp>
      <p:pic>
        <p:nvPicPr>
          <p:cNvPr id="11" name="Picture 10">
            <a:extLst>
              <a:ext uri="{FF2B5EF4-FFF2-40B4-BE49-F238E27FC236}">
                <a16:creationId xmlns:a16="http://schemas.microsoft.com/office/drawing/2014/main" xmlns="" id="{43A58DF1-540C-45EF-A445-620C67283C53}"/>
              </a:ext>
            </a:extLst>
          </p:cNvPr>
          <p:cNvPicPr>
            <a:picLocks noChangeAspect="1"/>
          </p:cNvPicPr>
          <p:nvPr/>
        </p:nvPicPr>
        <p:blipFill rotWithShape="1">
          <a:blip r:embed="rId4"/>
          <a:srcRect l="54362" t="29323" r="28192" b="19017"/>
          <a:stretch/>
        </p:blipFill>
        <p:spPr>
          <a:xfrm>
            <a:off x="627307" y="504233"/>
            <a:ext cx="3312368" cy="5560249"/>
          </a:xfrm>
          <a:prstGeom prst="rect">
            <a:avLst/>
          </a:prstGeom>
          <a:ln>
            <a:solidFill>
              <a:schemeClr val="tx2"/>
            </a:solidFill>
          </a:ln>
        </p:spPr>
      </p:pic>
      <p:sp>
        <p:nvSpPr>
          <p:cNvPr id="10" name="Rectangle 9">
            <a:extLst>
              <a:ext uri="{FF2B5EF4-FFF2-40B4-BE49-F238E27FC236}">
                <a16:creationId xmlns:a16="http://schemas.microsoft.com/office/drawing/2014/main" xmlns="" id="{39F4C063-218F-4445-8E4F-3A6D03DFA541}"/>
              </a:ext>
            </a:extLst>
          </p:cNvPr>
          <p:cNvSpPr/>
          <p:nvPr/>
        </p:nvSpPr>
        <p:spPr>
          <a:xfrm>
            <a:off x="735319" y="4859720"/>
            <a:ext cx="3096344" cy="907290"/>
          </a:xfrm>
          <a:prstGeom prst="rect">
            <a:avLst/>
          </a:prstGeom>
          <a:solidFill>
            <a:srgbClr val="FF0000"/>
          </a:solidFill>
          <a:ln>
            <a:solidFill>
              <a:srgbClr val="E6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Enterobacteriaceae</a:t>
            </a:r>
          </a:p>
        </p:txBody>
      </p:sp>
    </p:spTree>
    <p:extLst>
      <p:ext uri="{BB962C8B-B14F-4D97-AF65-F5344CB8AC3E}">
        <p14:creationId xmlns:p14="http://schemas.microsoft.com/office/powerpoint/2010/main" val="393354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684" y="2189721"/>
            <a:ext cx="6567735" cy="4062734"/>
          </a:xfrm>
          <a:prstGeom prst="rect">
            <a:avLst/>
          </a:prstGeom>
        </p:spPr>
      </p:pic>
      <p:sp>
        <p:nvSpPr>
          <p:cNvPr id="2" name="Title 1"/>
          <p:cNvSpPr>
            <a:spLocks noGrp="1"/>
          </p:cNvSpPr>
          <p:nvPr>
            <p:ph type="title"/>
          </p:nvPr>
        </p:nvSpPr>
        <p:spPr/>
        <p:txBody>
          <a:bodyPr/>
          <a:lstStyle/>
          <a:p>
            <a:r>
              <a:rPr lang="en-GB" dirty="0"/>
              <a:t>…and why it is important?</a:t>
            </a:r>
          </a:p>
        </p:txBody>
      </p:sp>
      <p:sp>
        <p:nvSpPr>
          <p:cNvPr id="4" name="Date Placeholder 3"/>
          <p:cNvSpPr>
            <a:spLocks noGrp="1"/>
          </p:cNvSpPr>
          <p:nvPr>
            <p:ph type="dt" sz="half" idx="10"/>
          </p:nvPr>
        </p:nvSpPr>
        <p:spPr/>
        <p:txBody>
          <a:bodyPr/>
          <a:lstStyle/>
          <a:p>
            <a:fld id="{00BFF2AE-249D-4FCD-9051-E4AA571C267E}" type="datetime4">
              <a:rPr lang="en-US" smtClean="0"/>
              <a:t>June 29,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15</a:t>
            </a:fld>
            <a:endParaRPr lang="en-GB"/>
          </a:p>
        </p:txBody>
      </p:sp>
      <p:sp>
        <p:nvSpPr>
          <p:cNvPr id="7" name="Rectangle 6"/>
          <p:cNvSpPr/>
          <p:nvPr/>
        </p:nvSpPr>
        <p:spPr>
          <a:xfrm>
            <a:off x="428228" y="1413295"/>
            <a:ext cx="8982471" cy="584775"/>
          </a:xfrm>
          <a:prstGeom prst="rect">
            <a:avLst/>
          </a:prstGeom>
        </p:spPr>
        <p:txBody>
          <a:bodyPr wrap="square">
            <a:spAutoFit/>
          </a:bodyPr>
          <a:lstStyle/>
          <a:p>
            <a:r>
              <a:rPr lang="en-US" sz="1600" i="1" dirty="0"/>
              <a:t>“We have reached a critical point and must act now on a global scale to slow down antimicrobial resistance” – Professor Dame Sally Davies, UK Chief Medical Officer</a:t>
            </a:r>
            <a:endParaRPr lang="en-GB" sz="1600" i="1" dirty="0"/>
          </a:p>
        </p:txBody>
      </p:sp>
      <p:sp>
        <p:nvSpPr>
          <p:cNvPr id="11" name="Oval 10"/>
          <p:cNvSpPr/>
          <p:nvPr/>
        </p:nvSpPr>
        <p:spPr>
          <a:xfrm>
            <a:off x="7558949" y="2649775"/>
            <a:ext cx="1633798" cy="1341661"/>
          </a:xfrm>
          <a:prstGeom prst="ellipse">
            <a:avLst/>
          </a:prstGeom>
          <a:solidFill>
            <a:srgbClr val="C8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Changing behaviours</a:t>
            </a:r>
          </a:p>
        </p:txBody>
      </p:sp>
      <p:sp>
        <p:nvSpPr>
          <p:cNvPr id="12" name="TextBox 11"/>
          <p:cNvSpPr txBox="1"/>
          <p:nvPr/>
        </p:nvSpPr>
        <p:spPr>
          <a:xfrm>
            <a:off x="7250980" y="1998070"/>
            <a:ext cx="2249736" cy="584775"/>
          </a:xfrm>
          <a:prstGeom prst="rect">
            <a:avLst/>
          </a:prstGeom>
          <a:noFill/>
        </p:spPr>
        <p:txBody>
          <a:bodyPr wrap="square" rtlCol="0">
            <a:spAutoFit/>
          </a:bodyPr>
          <a:lstStyle/>
          <a:p>
            <a:r>
              <a:rPr lang="en-GB" sz="1600" b="1" dirty="0"/>
              <a:t>Tackling resistance takes a long time…</a:t>
            </a:r>
          </a:p>
        </p:txBody>
      </p:sp>
      <p:sp>
        <p:nvSpPr>
          <p:cNvPr id="14" name="Oval 13"/>
          <p:cNvSpPr/>
          <p:nvPr/>
        </p:nvSpPr>
        <p:spPr>
          <a:xfrm>
            <a:off x="7582389" y="4080194"/>
            <a:ext cx="1633798" cy="1341661"/>
          </a:xfrm>
          <a:prstGeom prst="ellipse">
            <a:avLst/>
          </a:prstGeom>
          <a:solidFill>
            <a:srgbClr val="C8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Developing new antibiotics</a:t>
            </a:r>
          </a:p>
        </p:txBody>
      </p:sp>
    </p:spTree>
    <p:extLst>
      <p:ext uri="{BB962C8B-B14F-4D97-AF65-F5344CB8AC3E}">
        <p14:creationId xmlns:p14="http://schemas.microsoft.com/office/powerpoint/2010/main" val="1596717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AF94B12-6509-4926-B208-8D0C9399C784}"/>
              </a:ext>
            </a:extLst>
          </p:cNvPr>
          <p:cNvPicPr>
            <a:picLocks noChangeAspect="1"/>
          </p:cNvPicPr>
          <p:nvPr/>
        </p:nvPicPr>
        <p:blipFill>
          <a:blip r:embed="rId3"/>
          <a:stretch>
            <a:fillRect/>
          </a:stretch>
        </p:blipFill>
        <p:spPr>
          <a:xfrm>
            <a:off x="1917721" y="260648"/>
            <a:ext cx="6255260" cy="5473353"/>
          </a:xfrm>
          <a:prstGeom prst="rect">
            <a:avLst/>
          </a:prstGeom>
        </p:spPr>
      </p:pic>
      <p:sp>
        <p:nvSpPr>
          <p:cNvPr id="2" name="Date Placeholder 1">
            <a:extLst>
              <a:ext uri="{FF2B5EF4-FFF2-40B4-BE49-F238E27FC236}">
                <a16:creationId xmlns:a16="http://schemas.microsoft.com/office/drawing/2014/main" xmlns="" id="{0D4EFDE4-C791-4AA7-AAEE-95CF63865FCB}"/>
              </a:ext>
            </a:extLst>
          </p:cNvPr>
          <p:cNvSpPr>
            <a:spLocks noGrp="1"/>
          </p:cNvSpPr>
          <p:nvPr>
            <p:ph type="dt" sz="half" idx="10"/>
          </p:nvPr>
        </p:nvSpPr>
        <p:spPr/>
        <p:txBody>
          <a:bodyPr/>
          <a:lstStyle/>
          <a:p>
            <a:fld id="{2E2F0008-8626-4AB4-9B27-81764CB2DB11}" type="datetime4">
              <a:rPr lang="en-US" smtClean="0"/>
              <a:t>June 29, 2018</a:t>
            </a:fld>
            <a:endParaRPr lang="en-GB"/>
          </a:p>
        </p:txBody>
      </p:sp>
      <p:sp>
        <p:nvSpPr>
          <p:cNvPr id="3" name="Slide Number Placeholder 2">
            <a:extLst>
              <a:ext uri="{FF2B5EF4-FFF2-40B4-BE49-F238E27FC236}">
                <a16:creationId xmlns:a16="http://schemas.microsoft.com/office/drawing/2014/main" xmlns="" id="{E3C28A39-589C-44FC-BBDA-CC90F4932566}"/>
              </a:ext>
            </a:extLst>
          </p:cNvPr>
          <p:cNvSpPr>
            <a:spLocks noGrp="1"/>
          </p:cNvSpPr>
          <p:nvPr>
            <p:ph type="sldNum" sz="quarter" idx="12"/>
          </p:nvPr>
        </p:nvSpPr>
        <p:spPr/>
        <p:txBody>
          <a:bodyPr/>
          <a:lstStyle/>
          <a:p>
            <a:fld id="{22D29D89-28D6-400C-BE2E-4CB4EC7E1F86}" type="slidenum">
              <a:rPr lang="en-GB" smtClean="0"/>
              <a:pPr/>
              <a:t>16</a:t>
            </a:fld>
            <a:endParaRPr lang="en-GB"/>
          </a:p>
        </p:txBody>
      </p:sp>
      <p:pic>
        <p:nvPicPr>
          <p:cNvPr id="4" name="Picture 3">
            <a:extLst>
              <a:ext uri="{FF2B5EF4-FFF2-40B4-BE49-F238E27FC236}">
                <a16:creationId xmlns:a16="http://schemas.microsoft.com/office/drawing/2014/main" xmlns="" id="{84349FBC-3764-4581-9133-CDDFF2BE0D81}"/>
              </a:ext>
            </a:extLst>
          </p:cNvPr>
          <p:cNvPicPr>
            <a:picLocks noChangeAspect="1"/>
          </p:cNvPicPr>
          <p:nvPr/>
        </p:nvPicPr>
        <p:blipFill rotWithShape="1">
          <a:blip r:embed="rId4"/>
          <a:srcRect t="12524" r="52181" b="59045"/>
          <a:stretch/>
        </p:blipFill>
        <p:spPr>
          <a:xfrm>
            <a:off x="133954" y="383406"/>
            <a:ext cx="5817475" cy="1945525"/>
          </a:xfrm>
          <a:prstGeom prst="rect">
            <a:avLst/>
          </a:prstGeom>
          <a:ln>
            <a:solidFill>
              <a:schemeClr val="tx1"/>
            </a:solidFill>
          </a:ln>
        </p:spPr>
      </p:pic>
      <p:pic>
        <p:nvPicPr>
          <p:cNvPr id="5" name="Picture 4">
            <a:extLst>
              <a:ext uri="{FF2B5EF4-FFF2-40B4-BE49-F238E27FC236}">
                <a16:creationId xmlns:a16="http://schemas.microsoft.com/office/drawing/2014/main" xmlns="" id="{0134F8ED-F62F-4DAC-89AE-FA806D035BFA}"/>
              </a:ext>
            </a:extLst>
          </p:cNvPr>
          <p:cNvPicPr>
            <a:picLocks noChangeAspect="1"/>
          </p:cNvPicPr>
          <p:nvPr/>
        </p:nvPicPr>
        <p:blipFill rotWithShape="1">
          <a:blip r:embed="rId5"/>
          <a:srcRect l="4323" t="23629" r="54362" b="52585"/>
          <a:stretch/>
        </p:blipFill>
        <p:spPr>
          <a:xfrm>
            <a:off x="3231672" y="1845303"/>
            <a:ext cx="6246100" cy="2022752"/>
          </a:xfrm>
          <a:prstGeom prst="rect">
            <a:avLst/>
          </a:prstGeom>
          <a:ln>
            <a:solidFill>
              <a:schemeClr val="tx1"/>
            </a:solidFill>
          </a:ln>
        </p:spPr>
      </p:pic>
      <p:pic>
        <p:nvPicPr>
          <p:cNvPr id="6" name="Picture 5">
            <a:extLst>
              <a:ext uri="{FF2B5EF4-FFF2-40B4-BE49-F238E27FC236}">
                <a16:creationId xmlns:a16="http://schemas.microsoft.com/office/drawing/2014/main" xmlns="" id="{4D0879AE-2B6C-42B7-819D-0B1FA2A9F54E}"/>
              </a:ext>
            </a:extLst>
          </p:cNvPr>
          <p:cNvPicPr>
            <a:picLocks noChangeAspect="1"/>
          </p:cNvPicPr>
          <p:nvPr/>
        </p:nvPicPr>
        <p:blipFill rotWithShape="1">
          <a:blip r:embed="rId6"/>
          <a:srcRect t="9939" r="52181" b="46123"/>
          <a:stretch/>
        </p:blipFill>
        <p:spPr>
          <a:xfrm>
            <a:off x="834523" y="3304934"/>
            <a:ext cx="4736976" cy="2448272"/>
          </a:xfrm>
          <a:prstGeom prst="rect">
            <a:avLst/>
          </a:prstGeom>
          <a:ln>
            <a:solidFill>
              <a:schemeClr val="tx1"/>
            </a:solidFill>
          </a:ln>
        </p:spPr>
      </p:pic>
    </p:spTree>
    <p:extLst>
      <p:ext uri="{BB962C8B-B14F-4D97-AF65-F5344CB8AC3E}">
        <p14:creationId xmlns:p14="http://schemas.microsoft.com/office/powerpoint/2010/main" val="274102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EC8B98-EBAC-4330-8491-9A3F0AF31F46}"/>
              </a:ext>
            </a:extLst>
          </p:cNvPr>
          <p:cNvSpPr>
            <a:spLocks noGrp="1"/>
          </p:cNvSpPr>
          <p:nvPr>
            <p:ph type="dt" sz="half" idx="10"/>
          </p:nvPr>
        </p:nvSpPr>
        <p:spPr/>
        <p:txBody>
          <a:bodyPr/>
          <a:lstStyle/>
          <a:p>
            <a:fld id="{2E2F0008-8626-4AB4-9B27-81764CB2DB11}" type="datetime4">
              <a:rPr lang="en-US" smtClean="0"/>
              <a:t>June 29, 2018</a:t>
            </a:fld>
            <a:endParaRPr lang="en-GB"/>
          </a:p>
        </p:txBody>
      </p:sp>
      <p:sp>
        <p:nvSpPr>
          <p:cNvPr id="3" name="Slide Number Placeholder 2">
            <a:extLst>
              <a:ext uri="{FF2B5EF4-FFF2-40B4-BE49-F238E27FC236}">
                <a16:creationId xmlns:a16="http://schemas.microsoft.com/office/drawing/2014/main" xmlns="" id="{91B6CB83-A2C8-4907-8E86-A19FB8C7BA3F}"/>
              </a:ext>
            </a:extLst>
          </p:cNvPr>
          <p:cNvSpPr>
            <a:spLocks noGrp="1"/>
          </p:cNvSpPr>
          <p:nvPr>
            <p:ph type="sldNum" sz="quarter" idx="12"/>
          </p:nvPr>
        </p:nvSpPr>
        <p:spPr/>
        <p:txBody>
          <a:bodyPr/>
          <a:lstStyle/>
          <a:p>
            <a:fld id="{22D29D89-28D6-400C-BE2E-4CB4EC7E1F86}" type="slidenum">
              <a:rPr lang="en-GB" smtClean="0"/>
              <a:pPr/>
              <a:t>17</a:t>
            </a:fld>
            <a:endParaRPr lang="en-GB"/>
          </a:p>
        </p:txBody>
      </p:sp>
      <p:pic>
        <p:nvPicPr>
          <p:cNvPr id="5" name="Picture 4">
            <a:extLst>
              <a:ext uri="{FF2B5EF4-FFF2-40B4-BE49-F238E27FC236}">
                <a16:creationId xmlns:a16="http://schemas.microsoft.com/office/drawing/2014/main" xmlns="" id="{C25E82AC-25B8-43A4-8422-FCAC445146CB}"/>
              </a:ext>
            </a:extLst>
          </p:cNvPr>
          <p:cNvPicPr>
            <a:picLocks noChangeAspect="1"/>
          </p:cNvPicPr>
          <p:nvPr/>
        </p:nvPicPr>
        <p:blipFill rotWithShape="1">
          <a:blip r:embed="rId3"/>
          <a:srcRect l="5475" t="16775" r="52554" b="51657"/>
          <a:stretch/>
        </p:blipFill>
        <p:spPr>
          <a:xfrm>
            <a:off x="344488" y="302190"/>
            <a:ext cx="5178032" cy="2190706"/>
          </a:xfrm>
          <a:prstGeom prst="rect">
            <a:avLst/>
          </a:prstGeom>
          <a:ln>
            <a:solidFill>
              <a:schemeClr val="tx1"/>
            </a:solidFill>
          </a:ln>
        </p:spPr>
      </p:pic>
      <p:pic>
        <p:nvPicPr>
          <p:cNvPr id="7" name="Picture 6">
            <a:extLst>
              <a:ext uri="{FF2B5EF4-FFF2-40B4-BE49-F238E27FC236}">
                <a16:creationId xmlns:a16="http://schemas.microsoft.com/office/drawing/2014/main" xmlns="" id="{C73FC22E-45D3-4C65-864B-1FC248A54EA8}"/>
              </a:ext>
            </a:extLst>
          </p:cNvPr>
          <p:cNvPicPr>
            <a:picLocks noChangeAspect="1"/>
          </p:cNvPicPr>
          <p:nvPr/>
        </p:nvPicPr>
        <p:blipFill rotWithShape="1">
          <a:blip r:embed="rId4"/>
          <a:srcRect l="4323" t="16401" r="55088" b="53877"/>
          <a:stretch/>
        </p:blipFill>
        <p:spPr>
          <a:xfrm>
            <a:off x="3288109" y="1628800"/>
            <a:ext cx="6444200" cy="2654448"/>
          </a:xfrm>
          <a:prstGeom prst="rect">
            <a:avLst/>
          </a:prstGeom>
          <a:ln>
            <a:solidFill>
              <a:schemeClr val="tx1"/>
            </a:solidFill>
          </a:ln>
        </p:spPr>
      </p:pic>
      <p:pic>
        <p:nvPicPr>
          <p:cNvPr id="8" name="Picture 7">
            <a:extLst>
              <a:ext uri="{FF2B5EF4-FFF2-40B4-BE49-F238E27FC236}">
                <a16:creationId xmlns:a16="http://schemas.microsoft.com/office/drawing/2014/main" xmlns="" id="{C8582636-0AE3-4232-857F-DFD65C8AB866}"/>
              </a:ext>
            </a:extLst>
          </p:cNvPr>
          <p:cNvPicPr>
            <a:picLocks noChangeAspect="1"/>
          </p:cNvPicPr>
          <p:nvPr/>
        </p:nvPicPr>
        <p:blipFill rotWithShape="1">
          <a:blip r:embed="rId5"/>
          <a:srcRect l="33281" t="8647" r="33281" b="24330"/>
          <a:stretch/>
        </p:blipFill>
        <p:spPr>
          <a:xfrm>
            <a:off x="1071114" y="2260940"/>
            <a:ext cx="3312368" cy="3734568"/>
          </a:xfrm>
          <a:prstGeom prst="rect">
            <a:avLst/>
          </a:prstGeom>
          <a:ln>
            <a:solidFill>
              <a:schemeClr val="tx1"/>
            </a:solidFill>
          </a:ln>
        </p:spPr>
      </p:pic>
    </p:spTree>
    <p:extLst>
      <p:ext uri="{BB962C8B-B14F-4D97-AF65-F5344CB8AC3E}">
        <p14:creationId xmlns:p14="http://schemas.microsoft.com/office/powerpoint/2010/main" val="258652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sz="3600" dirty="0"/>
              <a:t>Model structure and parameterisation</a:t>
            </a:r>
            <a:endParaRPr lang="en-GB" dirty="0"/>
          </a:p>
        </p:txBody>
      </p:sp>
      <p:sp>
        <p:nvSpPr>
          <p:cNvPr id="6" name="Subtitle 5"/>
          <p:cNvSpPr>
            <a:spLocks noGrp="1"/>
          </p:cNvSpPr>
          <p:nvPr>
            <p:ph type="subTitle" idx="1"/>
          </p:nvPr>
        </p:nvSpPr>
        <p:spPr>
          <a:xfrm>
            <a:off x="415925" y="3429000"/>
            <a:ext cx="6631517" cy="648073"/>
          </a:xfrm>
        </p:spPr>
        <p:txBody>
          <a:bodyPr/>
          <a:lstStyle/>
          <a:p>
            <a:pPr lvl="0"/>
            <a:r>
              <a:rPr lang="en-GB" sz="2600" dirty="0">
                <a:solidFill>
                  <a:srgbClr val="3F4548"/>
                </a:solidFill>
              </a:rPr>
              <a:t>Ross Hamilton</a:t>
            </a:r>
          </a:p>
          <a:p>
            <a:endParaRPr lang="en-GB" dirty="0"/>
          </a:p>
        </p:txBody>
      </p:sp>
      <p:sp>
        <p:nvSpPr>
          <p:cNvPr id="4" name="Date Placeholder 3"/>
          <p:cNvSpPr>
            <a:spLocks noGrp="1"/>
          </p:cNvSpPr>
          <p:nvPr>
            <p:ph type="dt" sz="half" idx="2"/>
          </p:nvPr>
        </p:nvSpPr>
        <p:spPr/>
        <p:txBody>
          <a:bodyPr/>
          <a:lstStyle/>
          <a:p>
            <a:fld id="{D9A23A44-EBE9-4804-B425-20743E70C47A}" type="datetime4">
              <a:rPr lang="en-US" smtClean="0">
                <a:solidFill>
                  <a:srgbClr val="3F4548"/>
                </a:solidFill>
              </a:rPr>
              <a:t>June 29, 2018</a:t>
            </a:fld>
            <a:endParaRPr lang="en-GB" dirty="0">
              <a:solidFill>
                <a:srgbClr val="3F4548"/>
              </a:solidFill>
            </a:endParaRPr>
          </a:p>
        </p:txBody>
      </p:sp>
    </p:spTree>
    <p:extLst>
      <p:ext uri="{BB962C8B-B14F-4D97-AF65-F5344CB8AC3E}">
        <p14:creationId xmlns:p14="http://schemas.microsoft.com/office/powerpoint/2010/main" val="484568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Objectives &amp; Research</a:t>
            </a:r>
          </a:p>
        </p:txBody>
      </p:sp>
      <p:sp>
        <p:nvSpPr>
          <p:cNvPr id="4" name="Date Placeholder 3"/>
          <p:cNvSpPr>
            <a:spLocks noGrp="1"/>
          </p:cNvSpPr>
          <p:nvPr>
            <p:ph type="dt" sz="half" idx="10"/>
          </p:nvPr>
        </p:nvSpPr>
        <p:spPr/>
        <p:txBody>
          <a:bodyPr/>
          <a:lstStyle/>
          <a:p>
            <a:fld id="{F652C06C-9DEF-4B03-A813-6E346C7FD90A}" type="datetime4">
              <a:rPr lang="en-US" smtClean="0"/>
              <a:t>June 29, 2018</a:t>
            </a:fld>
            <a:endParaRPr lang="en-GB"/>
          </a:p>
        </p:txBody>
      </p:sp>
      <p:sp>
        <p:nvSpPr>
          <p:cNvPr id="5" name="Slide Number Placeholder 4"/>
          <p:cNvSpPr>
            <a:spLocks noGrp="1"/>
          </p:cNvSpPr>
          <p:nvPr>
            <p:ph type="sldNum" sz="quarter" idx="12"/>
          </p:nvPr>
        </p:nvSpPr>
        <p:spPr/>
        <p:txBody>
          <a:bodyPr/>
          <a:lstStyle/>
          <a:p>
            <a:fld id="{FE8DA6AF-1811-4E27-A96F-54109F1D0275}" type="slidenum">
              <a:rPr lang="en-GB" smtClean="0"/>
              <a:pPr/>
              <a:t>19</a:t>
            </a:fld>
            <a:endParaRPr lang="en-GB"/>
          </a:p>
        </p:txBody>
      </p:sp>
      <p:graphicFrame>
        <p:nvGraphicFramePr>
          <p:cNvPr id="16" name="Diagram 15"/>
          <p:cNvGraphicFramePr/>
          <p:nvPr>
            <p:extLst>
              <p:ext uri="{D42A27DB-BD31-4B8C-83A1-F6EECF244321}">
                <p14:modId xmlns:p14="http://schemas.microsoft.com/office/powerpoint/2010/main" val="478749483"/>
              </p:ext>
            </p:extLst>
          </p:nvPr>
        </p:nvGraphicFramePr>
        <p:xfrm>
          <a:off x="200472" y="1484784"/>
          <a:ext cx="8784976" cy="417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5379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Agenda</a:t>
            </a:r>
          </a:p>
        </p:txBody>
      </p:sp>
      <p:sp>
        <p:nvSpPr>
          <p:cNvPr id="4" name="Date Placeholder 3"/>
          <p:cNvSpPr>
            <a:spLocks noGrp="1"/>
          </p:cNvSpPr>
          <p:nvPr>
            <p:ph type="dt" sz="half" idx="10"/>
          </p:nvPr>
        </p:nvSpPr>
        <p:spPr/>
        <p:txBody>
          <a:bodyPr/>
          <a:lstStyle/>
          <a:p>
            <a:fld id="{8C6E1025-C284-4E33-AEFE-45A1989B9EEF}" type="datetime4">
              <a:rPr lang="en-US" smtClean="0"/>
              <a:t>June 29,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2</a:t>
            </a:fld>
            <a:endParaRPr lang="en-GB"/>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1672862611"/>
              </p:ext>
            </p:extLst>
          </p:nvPr>
        </p:nvGraphicFramePr>
        <p:xfrm>
          <a:off x="506506" y="1634801"/>
          <a:ext cx="8046894" cy="3393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3361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Chosen model structure</a:t>
            </a:r>
          </a:p>
        </p:txBody>
      </p:sp>
      <p:sp>
        <p:nvSpPr>
          <p:cNvPr id="4" name="Date Placeholder 3"/>
          <p:cNvSpPr>
            <a:spLocks noGrp="1"/>
          </p:cNvSpPr>
          <p:nvPr>
            <p:ph type="dt" sz="half" idx="10"/>
          </p:nvPr>
        </p:nvSpPr>
        <p:spPr/>
        <p:txBody>
          <a:bodyPr/>
          <a:lstStyle/>
          <a:p>
            <a:fld id="{C6B0F5D2-5EB9-4C4A-8461-A62F86BA011F}" type="datetime4">
              <a:rPr lang="en-US" smtClean="0"/>
              <a:t>June 29,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20</a:t>
            </a:fld>
            <a:endParaRPr lang="en-GB"/>
          </a:p>
        </p:txBody>
      </p:sp>
      <p:sp>
        <p:nvSpPr>
          <p:cNvPr id="21" name="Content Placeholder 2"/>
          <p:cNvSpPr txBox="1">
            <a:spLocks/>
          </p:cNvSpPr>
          <p:nvPr/>
        </p:nvSpPr>
        <p:spPr bwMode="auto">
          <a:xfrm>
            <a:off x="5745089" y="1484784"/>
            <a:ext cx="3663170" cy="2206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9875" indent="-269875" algn="l" rtl="0" fontAlgn="base">
              <a:spcBef>
                <a:spcPct val="50000"/>
              </a:spcBef>
              <a:spcAft>
                <a:spcPct val="0"/>
              </a:spcAft>
              <a:buClr>
                <a:srgbClr val="D9AB16"/>
              </a:buClr>
              <a:buChar char="•"/>
              <a:defRPr sz="2400">
                <a:solidFill>
                  <a:srgbClr val="0D2E64"/>
                </a:solidFill>
                <a:latin typeface="+mn-lt"/>
                <a:ea typeface="+mn-ea"/>
                <a:cs typeface="+mn-cs"/>
              </a:defRPr>
            </a:lvl1pPr>
            <a:lvl2pPr marL="717550" indent="-268288" algn="l" rtl="0" fontAlgn="base">
              <a:spcBef>
                <a:spcPct val="50000"/>
              </a:spcBef>
              <a:spcAft>
                <a:spcPct val="0"/>
              </a:spcAft>
              <a:buClr>
                <a:srgbClr val="D9AB16"/>
              </a:buClr>
              <a:buChar char="–"/>
              <a:defRPr sz="2000">
                <a:solidFill>
                  <a:srgbClr val="0D2E64"/>
                </a:solidFill>
                <a:latin typeface="+mn-lt"/>
                <a:cs typeface="+mn-cs"/>
              </a:defRPr>
            </a:lvl2pPr>
            <a:lvl3pPr marL="1071563" indent="-174625" algn="l" rtl="0" fontAlgn="base">
              <a:spcBef>
                <a:spcPct val="50000"/>
              </a:spcBef>
              <a:spcAft>
                <a:spcPct val="0"/>
              </a:spcAft>
              <a:buClr>
                <a:srgbClr val="D9AB16"/>
              </a:buClr>
              <a:buChar char="•"/>
              <a:defRPr>
                <a:solidFill>
                  <a:srgbClr val="0D2E64"/>
                </a:solidFill>
                <a:latin typeface="+mn-lt"/>
                <a:cs typeface="+mn-cs"/>
              </a:defRPr>
            </a:lvl3pPr>
            <a:lvl4pPr marL="1433513" indent="-182563" algn="l" rtl="0" fontAlgn="base">
              <a:spcBef>
                <a:spcPct val="50000"/>
              </a:spcBef>
              <a:spcAft>
                <a:spcPct val="0"/>
              </a:spcAft>
              <a:buClr>
                <a:srgbClr val="D9AB16"/>
              </a:buClr>
              <a:buChar char="–"/>
              <a:defRPr sz="1600">
                <a:solidFill>
                  <a:srgbClr val="0D2E64"/>
                </a:solidFill>
                <a:latin typeface="+mn-lt"/>
                <a:cs typeface="+mn-cs"/>
              </a:defRPr>
            </a:lvl4pPr>
            <a:lvl5pPr marL="1792288" indent="-176213" algn="l" rtl="0" fontAlgn="base">
              <a:spcBef>
                <a:spcPct val="50000"/>
              </a:spcBef>
              <a:spcAft>
                <a:spcPct val="0"/>
              </a:spcAft>
              <a:buClr>
                <a:srgbClr val="D9AB16"/>
              </a:buClr>
              <a:buChar char="»"/>
              <a:defRPr sz="1400">
                <a:solidFill>
                  <a:srgbClr val="0D2E64"/>
                </a:solidFill>
                <a:latin typeface="+mn-lt"/>
                <a:cs typeface="+mn-cs"/>
              </a:defRPr>
            </a:lvl5pPr>
            <a:lvl6pPr marL="2249488" indent="-176213" algn="l" rtl="0" fontAlgn="base">
              <a:spcBef>
                <a:spcPct val="50000"/>
              </a:spcBef>
              <a:spcAft>
                <a:spcPct val="0"/>
              </a:spcAft>
              <a:buClr>
                <a:srgbClr val="D9AB16"/>
              </a:buClr>
              <a:buChar char="»"/>
              <a:defRPr sz="1400">
                <a:solidFill>
                  <a:srgbClr val="0D2E64"/>
                </a:solidFill>
                <a:latin typeface="+mn-lt"/>
                <a:cs typeface="+mn-cs"/>
              </a:defRPr>
            </a:lvl6pPr>
            <a:lvl7pPr marL="2706688" indent="-176213" algn="l" rtl="0" fontAlgn="base">
              <a:spcBef>
                <a:spcPct val="50000"/>
              </a:spcBef>
              <a:spcAft>
                <a:spcPct val="0"/>
              </a:spcAft>
              <a:buClr>
                <a:srgbClr val="D9AB16"/>
              </a:buClr>
              <a:buChar char="»"/>
              <a:defRPr sz="1400">
                <a:solidFill>
                  <a:srgbClr val="0D2E64"/>
                </a:solidFill>
                <a:latin typeface="+mn-lt"/>
                <a:cs typeface="+mn-cs"/>
              </a:defRPr>
            </a:lvl7pPr>
            <a:lvl8pPr marL="3163888" indent="-176213" algn="l" rtl="0" fontAlgn="base">
              <a:spcBef>
                <a:spcPct val="50000"/>
              </a:spcBef>
              <a:spcAft>
                <a:spcPct val="0"/>
              </a:spcAft>
              <a:buClr>
                <a:srgbClr val="D9AB16"/>
              </a:buClr>
              <a:buChar char="»"/>
              <a:defRPr sz="1400">
                <a:solidFill>
                  <a:srgbClr val="0D2E64"/>
                </a:solidFill>
                <a:latin typeface="+mn-lt"/>
                <a:cs typeface="+mn-cs"/>
              </a:defRPr>
            </a:lvl8pPr>
            <a:lvl9pPr marL="3621088" indent="-176213" algn="l" rtl="0" fontAlgn="base">
              <a:spcBef>
                <a:spcPct val="50000"/>
              </a:spcBef>
              <a:spcAft>
                <a:spcPct val="0"/>
              </a:spcAft>
              <a:buClr>
                <a:srgbClr val="D9AB16"/>
              </a:buClr>
              <a:buChar char="»"/>
              <a:defRPr sz="1400">
                <a:solidFill>
                  <a:srgbClr val="0D2E64"/>
                </a:solidFill>
                <a:latin typeface="+mn-lt"/>
                <a:cs typeface="+mn-cs"/>
              </a:defRPr>
            </a:lvl9pPr>
          </a:lstStyle>
          <a:p>
            <a:pPr marL="0" indent="0">
              <a:buFontTx/>
              <a:buNone/>
            </a:pPr>
            <a:r>
              <a:rPr lang="en-GB" sz="1600" b="1" dirty="0">
                <a:solidFill>
                  <a:srgbClr val="3F4548"/>
                </a:solidFill>
              </a:rPr>
              <a:t>Modelling criteria</a:t>
            </a:r>
          </a:p>
          <a:p>
            <a:r>
              <a:rPr lang="en-GB" sz="1600" dirty="0">
                <a:solidFill>
                  <a:srgbClr val="3F4548"/>
                </a:solidFill>
              </a:rPr>
              <a:t>Simplicity</a:t>
            </a:r>
          </a:p>
          <a:p>
            <a:r>
              <a:rPr lang="en-GB" sz="1600" dirty="0">
                <a:solidFill>
                  <a:srgbClr val="3F4548"/>
                </a:solidFill>
              </a:rPr>
              <a:t>Availability of data</a:t>
            </a:r>
          </a:p>
          <a:p>
            <a:r>
              <a:rPr lang="en-GB" sz="1600" dirty="0">
                <a:solidFill>
                  <a:srgbClr val="3F4548"/>
                </a:solidFill>
              </a:rPr>
              <a:t>Appropriate outputs </a:t>
            </a:r>
          </a:p>
          <a:p>
            <a:pPr marL="0" indent="0">
              <a:buFontTx/>
              <a:buNone/>
            </a:pPr>
            <a:r>
              <a:rPr lang="en-GB" sz="1600" b="1" dirty="0">
                <a:solidFill>
                  <a:srgbClr val="3F4548"/>
                </a:solidFill>
              </a:rPr>
              <a:t>Basic structure decided on:</a:t>
            </a:r>
          </a:p>
          <a:p>
            <a:r>
              <a:rPr lang="en-GB" sz="1600" dirty="0">
                <a:solidFill>
                  <a:srgbClr val="3F4548"/>
                </a:solidFill>
              </a:rPr>
              <a:t>Multi-state Markov model</a:t>
            </a:r>
          </a:p>
          <a:p>
            <a:r>
              <a:rPr lang="en-GB" sz="1600" dirty="0">
                <a:solidFill>
                  <a:srgbClr val="3F4548"/>
                </a:solidFill>
              </a:rPr>
              <a:t>Calibrate to current observed levels of mortality and morbidity</a:t>
            </a:r>
          </a:p>
          <a:p>
            <a:r>
              <a:rPr lang="en-GB" sz="1600" dirty="0">
                <a:solidFill>
                  <a:srgbClr val="3F4548"/>
                </a:solidFill>
              </a:rPr>
              <a:t>Project varying resistance over time and calculate the change in mortality and morbidity</a:t>
            </a:r>
          </a:p>
          <a:p>
            <a:endParaRPr lang="en-GB" sz="1600" dirty="0">
              <a:solidFill>
                <a:srgbClr val="3F4548"/>
              </a:solidFill>
            </a:endParaRPr>
          </a:p>
          <a:p>
            <a:endParaRPr lang="en-GB" sz="1600" dirty="0">
              <a:solidFill>
                <a:srgbClr val="3F4548"/>
              </a:solidFill>
            </a:endParaRPr>
          </a:p>
          <a:p>
            <a:endParaRPr lang="en-GB" sz="1600" dirty="0">
              <a:solidFill>
                <a:srgbClr val="3F4548"/>
              </a:solidFill>
            </a:endParaRPr>
          </a:p>
        </p:txBody>
      </p:sp>
      <p:pic>
        <p:nvPicPr>
          <p:cNvPr id="22" name="Picture 21"/>
          <p:cNvPicPr>
            <a:picLocks noChangeAspect="1"/>
          </p:cNvPicPr>
          <p:nvPr/>
        </p:nvPicPr>
        <p:blipFill>
          <a:blip r:embed="rId3"/>
          <a:stretch>
            <a:fillRect/>
          </a:stretch>
        </p:blipFill>
        <p:spPr>
          <a:xfrm>
            <a:off x="-231576" y="1484784"/>
            <a:ext cx="6642248" cy="4299246"/>
          </a:xfrm>
          <a:prstGeom prst="rect">
            <a:avLst/>
          </a:prstGeom>
        </p:spPr>
      </p:pic>
    </p:spTree>
    <p:extLst>
      <p:ext uri="{BB962C8B-B14F-4D97-AF65-F5344CB8AC3E}">
        <p14:creationId xmlns:p14="http://schemas.microsoft.com/office/powerpoint/2010/main" val="3179970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sources – incidence</a:t>
            </a:r>
          </a:p>
        </p:txBody>
      </p:sp>
      <p:sp>
        <p:nvSpPr>
          <p:cNvPr id="4" name="Date Placeholder 3"/>
          <p:cNvSpPr>
            <a:spLocks noGrp="1"/>
          </p:cNvSpPr>
          <p:nvPr>
            <p:ph type="dt" sz="half" idx="10"/>
          </p:nvPr>
        </p:nvSpPr>
        <p:spPr/>
        <p:txBody>
          <a:bodyPr/>
          <a:lstStyle/>
          <a:p>
            <a:fld id="{EDB4C72C-3B92-4FFC-A57D-07722B007566}" type="datetime4">
              <a:rPr lang="en-US" smtClean="0"/>
              <a:t>June 29,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21</a:t>
            </a:fld>
            <a:endParaRPr lang="en-GB"/>
          </a:p>
        </p:txBody>
      </p:sp>
      <p:sp>
        <p:nvSpPr>
          <p:cNvPr id="7" name="Rounded Rectangle 6"/>
          <p:cNvSpPr/>
          <p:nvPr/>
        </p:nvSpPr>
        <p:spPr>
          <a:xfrm>
            <a:off x="920552" y="2315587"/>
            <a:ext cx="1656184" cy="402331"/>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Healthy</a:t>
            </a:r>
          </a:p>
        </p:txBody>
      </p:sp>
      <p:sp>
        <p:nvSpPr>
          <p:cNvPr id="11" name="Rounded Rectangle 10"/>
          <p:cNvSpPr/>
          <p:nvPr/>
        </p:nvSpPr>
        <p:spPr>
          <a:xfrm>
            <a:off x="3173049" y="2579895"/>
            <a:ext cx="1656184" cy="40233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Sick (R)</a:t>
            </a:r>
          </a:p>
        </p:txBody>
      </p:sp>
      <p:sp>
        <p:nvSpPr>
          <p:cNvPr id="12" name="Rounded Rectangle 11"/>
          <p:cNvSpPr/>
          <p:nvPr/>
        </p:nvSpPr>
        <p:spPr>
          <a:xfrm>
            <a:off x="3173049" y="1988944"/>
            <a:ext cx="1656184" cy="40233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Sick (S) </a:t>
            </a:r>
          </a:p>
        </p:txBody>
      </p:sp>
      <p:sp>
        <p:nvSpPr>
          <p:cNvPr id="10" name="Up Arrow 9"/>
          <p:cNvSpPr/>
          <p:nvPr/>
        </p:nvSpPr>
        <p:spPr>
          <a:xfrm rot="4381661">
            <a:off x="2745855" y="2013718"/>
            <a:ext cx="255448" cy="536104"/>
          </a:xfrm>
          <a:prstGeom prst="up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Up Arrow 13"/>
          <p:cNvSpPr/>
          <p:nvPr/>
        </p:nvSpPr>
        <p:spPr>
          <a:xfrm rot="6486545">
            <a:off x="2751665" y="2449865"/>
            <a:ext cx="255448" cy="536104"/>
          </a:xfrm>
          <a:prstGeom prst="up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488504" y="1412776"/>
            <a:ext cx="5045095" cy="400110"/>
          </a:xfrm>
          <a:prstGeom prst="rect">
            <a:avLst/>
          </a:prstGeom>
          <a:noFill/>
        </p:spPr>
        <p:txBody>
          <a:bodyPr wrap="square" rtlCol="0">
            <a:spAutoFit/>
          </a:bodyPr>
          <a:lstStyle/>
          <a:p>
            <a:r>
              <a:rPr lang="en-GB" sz="2000" b="1" dirty="0"/>
              <a:t>Incidence rates for bacteraemia</a:t>
            </a:r>
          </a:p>
        </p:txBody>
      </p:sp>
      <p:pic>
        <p:nvPicPr>
          <p:cNvPr id="23" name="Picture 22">
            <a:extLst>
              <a:ext uri="{FF2B5EF4-FFF2-40B4-BE49-F238E27FC236}">
                <a16:creationId xmlns:a16="http://schemas.microsoft.com/office/drawing/2014/main" xmlns="" id="{3D6849D8-722C-4362-86B1-6267B6B7A28C}"/>
              </a:ext>
            </a:extLst>
          </p:cNvPr>
          <p:cNvPicPr>
            <a:picLocks noChangeAspect="1"/>
          </p:cNvPicPr>
          <p:nvPr/>
        </p:nvPicPr>
        <p:blipFill>
          <a:blip r:embed="rId3"/>
          <a:stretch>
            <a:fillRect/>
          </a:stretch>
        </p:blipFill>
        <p:spPr>
          <a:xfrm>
            <a:off x="7229630" y="1782108"/>
            <a:ext cx="1426015" cy="1326347"/>
          </a:xfrm>
          <a:prstGeom prst="rect">
            <a:avLst/>
          </a:prstGeom>
        </p:spPr>
      </p:pic>
      <p:pic>
        <p:nvPicPr>
          <p:cNvPr id="24" name="Picture 23">
            <a:extLst>
              <a:ext uri="{FF2B5EF4-FFF2-40B4-BE49-F238E27FC236}">
                <a16:creationId xmlns:a16="http://schemas.microsoft.com/office/drawing/2014/main" xmlns="" id="{7ECCF037-6963-4363-88AF-90FAA0C0712F}"/>
              </a:ext>
            </a:extLst>
          </p:cNvPr>
          <p:cNvPicPr>
            <a:picLocks noChangeAspect="1"/>
          </p:cNvPicPr>
          <p:nvPr/>
        </p:nvPicPr>
        <p:blipFill>
          <a:blip r:embed="rId4"/>
          <a:stretch>
            <a:fillRect/>
          </a:stretch>
        </p:blipFill>
        <p:spPr>
          <a:xfrm>
            <a:off x="5533599" y="1853529"/>
            <a:ext cx="1704975" cy="1257300"/>
          </a:xfrm>
          <a:prstGeom prst="rect">
            <a:avLst/>
          </a:prstGeom>
        </p:spPr>
      </p:pic>
      <p:sp>
        <p:nvSpPr>
          <p:cNvPr id="25" name="TextBox 24"/>
          <p:cNvSpPr txBox="1"/>
          <p:nvPr/>
        </p:nvSpPr>
        <p:spPr>
          <a:xfrm>
            <a:off x="488504" y="3501008"/>
            <a:ext cx="8712968" cy="2554545"/>
          </a:xfrm>
          <a:prstGeom prst="rect">
            <a:avLst/>
          </a:prstGeom>
          <a:noFill/>
        </p:spPr>
        <p:txBody>
          <a:bodyPr wrap="square" rtlCol="0">
            <a:spAutoFit/>
          </a:bodyPr>
          <a:lstStyle/>
          <a:p>
            <a:r>
              <a:rPr lang="en-GB" sz="2000" b="1" dirty="0"/>
              <a:t>Limitations</a:t>
            </a:r>
          </a:p>
          <a:p>
            <a:endParaRPr lang="en-GB" sz="2000" b="1" dirty="0"/>
          </a:p>
          <a:p>
            <a:pPr marL="285750" indent="-285750">
              <a:buFont typeface="Arial" panose="020B0604020202020204" pitchFamily="34" charset="0"/>
              <a:buChar char="•"/>
            </a:pPr>
            <a:r>
              <a:rPr lang="en-GB" sz="2000" dirty="0"/>
              <a:t>Limited data.  </a:t>
            </a:r>
            <a:r>
              <a:rPr lang="en-GB" sz="2000" i="1" dirty="0"/>
              <a:t>E. coli</a:t>
            </a:r>
            <a:r>
              <a:rPr lang="en-GB" sz="2000" dirty="0"/>
              <a:t> monitoring in England goes back to 2013.</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Limited evidence for how resistance interacts with incidence.</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Bias? Monitoring is of HCAIs.</a:t>
            </a:r>
          </a:p>
          <a:p>
            <a:endParaRPr lang="en-GB" sz="2000" b="1" dirty="0"/>
          </a:p>
        </p:txBody>
      </p:sp>
    </p:spTree>
    <p:extLst>
      <p:ext uri="{BB962C8B-B14F-4D97-AF65-F5344CB8AC3E}">
        <p14:creationId xmlns:p14="http://schemas.microsoft.com/office/powerpoint/2010/main" val="4294510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sources – mortality</a:t>
            </a:r>
          </a:p>
        </p:txBody>
      </p:sp>
      <p:sp>
        <p:nvSpPr>
          <p:cNvPr id="4" name="Date Placeholder 3"/>
          <p:cNvSpPr>
            <a:spLocks noGrp="1"/>
          </p:cNvSpPr>
          <p:nvPr>
            <p:ph type="dt" sz="half" idx="10"/>
          </p:nvPr>
        </p:nvSpPr>
        <p:spPr/>
        <p:txBody>
          <a:bodyPr/>
          <a:lstStyle/>
          <a:p>
            <a:fld id="{EDB4C72C-3B92-4FFC-A57D-07722B007566}" type="datetime4">
              <a:rPr lang="en-US" smtClean="0"/>
              <a:t>June 29,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22</a:t>
            </a:fld>
            <a:endParaRPr lang="en-GB"/>
          </a:p>
        </p:txBody>
      </p:sp>
      <p:sp>
        <p:nvSpPr>
          <p:cNvPr id="15" name="TextBox 14"/>
          <p:cNvSpPr txBox="1"/>
          <p:nvPr/>
        </p:nvSpPr>
        <p:spPr>
          <a:xfrm>
            <a:off x="488504" y="1412776"/>
            <a:ext cx="5045095" cy="400110"/>
          </a:xfrm>
          <a:prstGeom prst="rect">
            <a:avLst/>
          </a:prstGeom>
          <a:noFill/>
        </p:spPr>
        <p:txBody>
          <a:bodyPr wrap="square" rtlCol="0">
            <a:spAutoFit/>
          </a:bodyPr>
          <a:lstStyle/>
          <a:p>
            <a:r>
              <a:rPr lang="en-GB" sz="2000" b="1" dirty="0"/>
              <a:t>Death rates for bacteraemia</a:t>
            </a:r>
          </a:p>
        </p:txBody>
      </p:sp>
      <p:pic>
        <p:nvPicPr>
          <p:cNvPr id="24" name="Picture 23">
            <a:extLst>
              <a:ext uri="{FF2B5EF4-FFF2-40B4-BE49-F238E27FC236}">
                <a16:creationId xmlns:a16="http://schemas.microsoft.com/office/drawing/2014/main" xmlns="" id="{7ECCF037-6963-4363-88AF-90FAA0C0712F}"/>
              </a:ext>
            </a:extLst>
          </p:cNvPr>
          <p:cNvPicPr>
            <a:picLocks noChangeAspect="1"/>
          </p:cNvPicPr>
          <p:nvPr/>
        </p:nvPicPr>
        <p:blipFill>
          <a:blip r:embed="rId3"/>
          <a:stretch>
            <a:fillRect/>
          </a:stretch>
        </p:blipFill>
        <p:spPr>
          <a:xfrm>
            <a:off x="4844988" y="1791437"/>
            <a:ext cx="1704975" cy="1257300"/>
          </a:xfrm>
          <a:prstGeom prst="rect">
            <a:avLst/>
          </a:prstGeom>
        </p:spPr>
      </p:pic>
      <p:sp>
        <p:nvSpPr>
          <p:cNvPr id="25" name="TextBox 24"/>
          <p:cNvSpPr txBox="1"/>
          <p:nvPr/>
        </p:nvSpPr>
        <p:spPr>
          <a:xfrm>
            <a:off x="488504" y="3284984"/>
            <a:ext cx="8712968" cy="3231654"/>
          </a:xfrm>
          <a:prstGeom prst="rect">
            <a:avLst/>
          </a:prstGeom>
          <a:noFill/>
        </p:spPr>
        <p:txBody>
          <a:bodyPr wrap="square" rtlCol="0">
            <a:spAutoFit/>
          </a:bodyPr>
          <a:lstStyle/>
          <a:p>
            <a:r>
              <a:rPr lang="en-GB" sz="2000" b="1" dirty="0"/>
              <a:t>Limitations</a:t>
            </a:r>
          </a:p>
          <a:p>
            <a:endParaRPr lang="en-GB" b="1" dirty="0"/>
          </a:p>
          <a:p>
            <a:pPr marL="285750" indent="-285750">
              <a:buFont typeface="Arial" panose="020B0604020202020204" pitchFamily="34" charset="0"/>
              <a:buChar char="•"/>
            </a:pPr>
            <a:r>
              <a:rPr lang="en-GB" dirty="0"/>
              <a:t>Granularity of data:</a:t>
            </a:r>
          </a:p>
          <a:p>
            <a:pPr marL="742950" lvl="1" indent="-285750">
              <a:buFont typeface="Courier New" panose="02070309020205020404" pitchFamily="49" charset="0"/>
              <a:buChar char="-"/>
            </a:pPr>
            <a:r>
              <a:rPr lang="en-GB" dirty="0"/>
              <a:t>Confounding causes of death?</a:t>
            </a:r>
          </a:p>
          <a:p>
            <a:pPr marL="742950" lvl="1" indent="-285750">
              <a:buFont typeface="Courier New" panose="02070309020205020404" pitchFamily="49" charset="0"/>
              <a:buChar char="-"/>
            </a:pPr>
            <a:r>
              <a:rPr lang="en-GB" dirty="0"/>
              <a:t>Academic literature is helpful here.</a:t>
            </a:r>
          </a:p>
          <a:p>
            <a:pPr marL="742950" lvl="1"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Large error bounds around estimates of the relative virulence of resistant and susceptible strains.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Bias?  The most ill are more likely to be sampled.</a:t>
            </a:r>
            <a:endParaRPr lang="en-GB" sz="2000" dirty="0"/>
          </a:p>
          <a:p>
            <a:endParaRPr lang="en-GB" sz="2000" b="1" dirty="0"/>
          </a:p>
        </p:txBody>
      </p:sp>
      <p:sp>
        <p:nvSpPr>
          <p:cNvPr id="16" name="Rounded Rectangle 15"/>
          <p:cNvSpPr/>
          <p:nvPr/>
        </p:nvSpPr>
        <p:spPr>
          <a:xfrm>
            <a:off x="2902284" y="2281012"/>
            <a:ext cx="1656184" cy="40233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Dead</a:t>
            </a:r>
          </a:p>
        </p:txBody>
      </p:sp>
      <p:sp>
        <p:nvSpPr>
          <p:cNvPr id="17" name="Rounded Rectangle 16"/>
          <p:cNvSpPr/>
          <p:nvPr/>
        </p:nvSpPr>
        <p:spPr>
          <a:xfrm>
            <a:off x="632520" y="2608707"/>
            <a:ext cx="1656184" cy="40233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Sick (R)</a:t>
            </a:r>
          </a:p>
        </p:txBody>
      </p:sp>
      <p:sp>
        <p:nvSpPr>
          <p:cNvPr id="18" name="Rounded Rectangle 17"/>
          <p:cNvSpPr/>
          <p:nvPr/>
        </p:nvSpPr>
        <p:spPr>
          <a:xfrm>
            <a:off x="632520" y="2017756"/>
            <a:ext cx="1656184" cy="40233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Sick (S) </a:t>
            </a:r>
          </a:p>
        </p:txBody>
      </p:sp>
      <p:sp>
        <p:nvSpPr>
          <p:cNvPr id="19" name="Up Arrow 18"/>
          <p:cNvSpPr/>
          <p:nvPr/>
        </p:nvSpPr>
        <p:spPr>
          <a:xfrm rot="6686015">
            <a:off x="2457167" y="2032597"/>
            <a:ext cx="255448" cy="536104"/>
          </a:xfrm>
          <a:prstGeom prst="up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Up Arrow 19"/>
          <p:cNvSpPr/>
          <p:nvPr/>
        </p:nvSpPr>
        <p:spPr>
          <a:xfrm rot="4345961">
            <a:off x="2470025" y="2452114"/>
            <a:ext cx="255448" cy="536104"/>
          </a:xfrm>
          <a:prstGeom prst="up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 descr="File:PLOS logo 2012.sv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1192" y="2205815"/>
            <a:ext cx="2857500" cy="51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814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Trends in resistance can be observed…</a:t>
            </a:r>
          </a:p>
        </p:txBody>
      </p:sp>
      <p:sp>
        <p:nvSpPr>
          <p:cNvPr id="4" name="Date Placeholder 3"/>
          <p:cNvSpPr>
            <a:spLocks noGrp="1"/>
          </p:cNvSpPr>
          <p:nvPr>
            <p:ph type="dt" sz="half" idx="10"/>
          </p:nvPr>
        </p:nvSpPr>
        <p:spPr/>
        <p:txBody>
          <a:bodyPr/>
          <a:lstStyle/>
          <a:p>
            <a:fld id="{34CC9275-5A38-41EF-9C2D-A65BD9884769}" type="datetime4">
              <a:rPr lang="en-US" smtClean="0"/>
              <a:t>June 29,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23</a:t>
            </a:fld>
            <a:endParaRPr lang="en-GB"/>
          </a:p>
        </p:txBody>
      </p:sp>
      <p:pic>
        <p:nvPicPr>
          <p:cNvPr id="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4272" y="1196752"/>
            <a:ext cx="8826428" cy="4860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92560" y="5729741"/>
            <a:ext cx="4464496" cy="646331"/>
          </a:xfrm>
          <a:prstGeom prst="rect">
            <a:avLst/>
          </a:prstGeom>
          <a:solidFill>
            <a:schemeClr val="bg1"/>
          </a:solidFill>
        </p:spPr>
        <p:txBody>
          <a:bodyPr wrap="square">
            <a:spAutoFit/>
          </a:bodyPr>
          <a:lstStyle/>
          <a:p>
            <a:r>
              <a:rPr lang="en-GB" dirty="0">
                <a:solidFill>
                  <a:srgbClr val="E61111"/>
                </a:solidFill>
              </a:rPr>
              <a:t>ECDC EARS-Network has data on how resistance has increased over time</a:t>
            </a:r>
          </a:p>
        </p:txBody>
      </p:sp>
      <p:cxnSp>
        <p:nvCxnSpPr>
          <p:cNvPr id="8" name="Straight Arrow Connector 7"/>
          <p:cNvCxnSpPr/>
          <p:nvPr/>
        </p:nvCxnSpPr>
        <p:spPr>
          <a:xfrm flipV="1">
            <a:off x="2504728" y="5157192"/>
            <a:ext cx="288032" cy="432049"/>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235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…and </a:t>
            </a:r>
            <a:r>
              <a:rPr lang="en-GB"/>
              <a:t>extrapolated forwards </a:t>
            </a:r>
            <a:endParaRPr lang="en-GB" dirty="0"/>
          </a:p>
        </p:txBody>
      </p:sp>
      <p:sp>
        <p:nvSpPr>
          <p:cNvPr id="4" name="Date Placeholder 3"/>
          <p:cNvSpPr>
            <a:spLocks noGrp="1"/>
          </p:cNvSpPr>
          <p:nvPr>
            <p:ph type="dt" sz="half" idx="10"/>
          </p:nvPr>
        </p:nvSpPr>
        <p:spPr/>
        <p:txBody>
          <a:bodyPr/>
          <a:lstStyle/>
          <a:p>
            <a:fld id="{CE030DA3-9775-4571-84B3-2788F38773C5}" type="datetime4">
              <a:rPr lang="en-US" smtClean="0"/>
              <a:t>June 29,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24</a:t>
            </a:fld>
            <a:endParaRPr lang="en-GB"/>
          </a:p>
        </p:txBody>
      </p:sp>
      <p:pic>
        <p:nvPicPr>
          <p:cNvPr id="6"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84272" y="1196752"/>
            <a:ext cx="8826428" cy="4860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xmlns="" id="{5EDEEAB0-A8FB-4B88-B086-C1193431FFAB}"/>
              </a:ext>
            </a:extLst>
          </p:cNvPr>
          <p:cNvPicPr>
            <a:picLocks noChangeAspect="1"/>
          </p:cNvPicPr>
          <p:nvPr/>
        </p:nvPicPr>
        <p:blipFill>
          <a:blip r:embed="rId5"/>
          <a:stretch>
            <a:fillRect/>
          </a:stretch>
        </p:blipFill>
        <p:spPr>
          <a:xfrm>
            <a:off x="3268418" y="1916832"/>
            <a:ext cx="6109209" cy="3672025"/>
          </a:xfrm>
          <a:prstGeom prst="rect">
            <a:avLst/>
          </a:prstGeom>
          <a:ln>
            <a:solidFill>
              <a:schemeClr val="tx2"/>
            </a:solidFill>
          </a:ln>
        </p:spPr>
      </p:pic>
      <p:sp>
        <p:nvSpPr>
          <p:cNvPr id="8" name="Rectangle 7"/>
          <p:cNvSpPr/>
          <p:nvPr/>
        </p:nvSpPr>
        <p:spPr>
          <a:xfrm>
            <a:off x="992560" y="3152679"/>
            <a:ext cx="2160240" cy="1200329"/>
          </a:xfrm>
          <a:prstGeom prst="rect">
            <a:avLst/>
          </a:prstGeom>
          <a:solidFill>
            <a:schemeClr val="bg1"/>
          </a:solidFill>
        </p:spPr>
        <p:txBody>
          <a:bodyPr wrap="square">
            <a:spAutoFit/>
          </a:bodyPr>
          <a:lstStyle/>
          <a:p>
            <a:r>
              <a:rPr lang="en-GB" dirty="0">
                <a:solidFill>
                  <a:srgbClr val="E61111"/>
                </a:solidFill>
              </a:rPr>
              <a:t>This data can be used to inform projections of the future position</a:t>
            </a:r>
          </a:p>
        </p:txBody>
      </p:sp>
    </p:spTree>
    <p:extLst>
      <p:ext uri="{BB962C8B-B14F-4D97-AF65-F5344CB8AC3E}">
        <p14:creationId xmlns:p14="http://schemas.microsoft.com/office/powerpoint/2010/main" val="2018283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…and </a:t>
            </a:r>
            <a:r>
              <a:rPr lang="en-GB"/>
              <a:t>extrapolated forwards </a:t>
            </a:r>
            <a:endParaRPr lang="en-GB" dirty="0"/>
          </a:p>
        </p:txBody>
      </p:sp>
      <p:sp>
        <p:nvSpPr>
          <p:cNvPr id="4" name="Date Placeholder 3"/>
          <p:cNvSpPr>
            <a:spLocks noGrp="1"/>
          </p:cNvSpPr>
          <p:nvPr>
            <p:ph type="dt" sz="half" idx="10"/>
          </p:nvPr>
        </p:nvSpPr>
        <p:spPr/>
        <p:txBody>
          <a:bodyPr/>
          <a:lstStyle/>
          <a:p>
            <a:fld id="{060BCEF5-0992-4A26-ADFD-D1412ACF89EC}" type="datetime4">
              <a:rPr lang="en-US" smtClean="0"/>
              <a:t>June 29,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25</a:t>
            </a:fld>
            <a:endParaRPr lang="en-GB"/>
          </a:p>
        </p:txBody>
      </p:sp>
      <p:pic>
        <p:nvPicPr>
          <p:cNvPr id="6"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84272" y="1196752"/>
            <a:ext cx="8826428" cy="4860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xmlns="" id="{5EDEEAB0-A8FB-4B88-B086-C1193431FFAB}"/>
              </a:ext>
            </a:extLst>
          </p:cNvPr>
          <p:cNvPicPr>
            <a:picLocks noChangeAspect="1"/>
          </p:cNvPicPr>
          <p:nvPr/>
        </p:nvPicPr>
        <p:blipFill>
          <a:blip r:embed="rId5"/>
          <a:stretch>
            <a:fillRect/>
          </a:stretch>
        </p:blipFill>
        <p:spPr>
          <a:xfrm>
            <a:off x="3268418" y="1916832"/>
            <a:ext cx="6109209" cy="3672025"/>
          </a:xfrm>
          <a:prstGeom prst="rect">
            <a:avLst/>
          </a:prstGeom>
          <a:ln>
            <a:solidFill>
              <a:schemeClr val="tx2"/>
            </a:solidFill>
          </a:ln>
        </p:spPr>
      </p:pic>
      <p:sp>
        <p:nvSpPr>
          <p:cNvPr id="8" name="Rectangle 7"/>
          <p:cNvSpPr/>
          <p:nvPr/>
        </p:nvSpPr>
        <p:spPr>
          <a:xfrm>
            <a:off x="992560" y="3152679"/>
            <a:ext cx="2160240" cy="1200329"/>
          </a:xfrm>
          <a:prstGeom prst="rect">
            <a:avLst/>
          </a:prstGeom>
          <a:solidFill>
            <a:schemeClr val="bg1"/>
          </a:solidFill>
        </p:spPr>
        <p:txBody>
          <a:bodyPr wrap="square">
            <a:spAutoFit/>
          </a:bodyPr>
          <a:lstStyle/>
          <a:p>
            <a:r>
              <a:rPr lang="en-GB" dirty="0">
                <a:solidFill>
                  <a:srgbClr val="E61111"/>
                </a:solidFill>
              </a:rPr>
              <a:t>This data can be used to inform projections of the future position</a:t>
            </a:r>
          </a:p>
        </p:txBody>
      </p:sp>
      <p:graphicFrame>
        <p:nvGraphicFramePr>
          <p:cNvPr id="9" name="Chart 8"/>
          <p:cNvGraphicFramePr>
            <a:graphicFrameLocks/>
          </p:cNvGraphicFramePr>
          <p:nvPr>
            <p:extLst>
              <p:ext uri="{D42A27DB-BD31-4B8C-83A1-F6EECF244321}">
                <p14:modId xmlns:p14="http://schemas.microsoft.com/office/powerpoint/2010/main" val="3533030622"/>
              </p:ext>
            </p:extLst>
          </p:nvPr>
        </p:nvGraphicFramePr>
        <p:xfrm>
          <a:off x="1064568" y="2564904"/>
          <a:ext cx="5958408" cy="331581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26179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Future of resistance?</a:t>
            </a:r>
          </a:p>
        </p:txBody>
      </p:sp>
      <p:sp>
        <p:nvSpPr>
          <p:cNvPr id="4" name="Date Placeholder 3"/>
          <p:cNvSpPr>
            <a:spLocks noGrp="1"/>
          </p:cNvSpPr>
          <p:nvPr>
            <p:ph type="dt" sz="half" idx="10"/>
          </p:nvPr>
        </p:nvSpPr>
        <p:spPr/>
        <p:txBody>
          <a:bodyPr/>
          <a:lstStyle/>
          <a:p>
            <a:fld id="{899A0982-326A-457E-A023-7FD97BDF1988}" type="datetime4">
              <a:rPr lang="en-US" smtClean="0"/>
              <a:t>June 29,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26</a:t>
            </a:fld>
            <a:endParaRPr lang="en-GB"/>
          </a:p>
        </p:txBody>
      </p:sp>
      <p:sp>
        <p:nvSpPr>
          <p:cNvPr id="14" name="Oval 13">
            <a:extLst>
              <a:ext uri="{FF2B5EF4-FFF2-40B4-BE49-F238E27FC236}">
                <a16:creationId xmlns:a16="http://schemas.microsoft.com/office/drawing/2014/main" xmlns="" id="{7CD6F17A-729B-4AAB-B598-C782FF76EDB4}"/>
              </a:ext>
            </a:extLst>
          </p:cNvPr>
          <p:cNvSpPr/>
          <p:nvPr/>
        </p:nvSpPr>
        <p:spPr>
          <a:xfrm>
            <a:off x="7317740" y="2788057"/>
            <a:ext cx="1944216" cy="1296144"/>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1600" b="1" dirty="0">
                <a:solidFill>
                  <a:schemeClr val="bg1"/>
                </a:solidFill>
              </a:rPr>
              <a:t>Barriers to R&amp;D Investment</a:t>
            </a:r>
          </a:p>
        </p:txBody>
      </p:sp>
      <p:sp>
        <p:nvSpPr>
          <p:cNvPr id="17" name="Oval 16">
            <a:extLst>
              <a:ext uri="{FF2B5EF4-FFF2-40B4-BE49-F238E27FC236}">
                <a16:creationId xmlns:a16="http://schemas.microsoft.com/office/drawing/2014/main" xmlns="" id="{0F02E0AF-BA0E-401F-BF97-95BCFCC444A5}"/>
              </a:ext>
            </a:extLst>
          </p:cNvPr>
          <p:cNvSpPr/>
          <p:nvPr/>
        </p:nvSpPr>
        <p:spPr>
          <a:xfrm>
            <a:off x="7317740" y="4203038"/>
            <a:ext cx="1944216" cy="1296144"/>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1600" b="1" dirty="0">
                <a:solidFill>
                  <a:schemeClr val="bg1"/>
                </a:solidFill>
              </a:rPr>
              <a:t>Cautious optimism in 2 new compounds</a:t>
            </a:r>
          </a:p>
        </p:txBody>
      </p:sp>
      <p:pic>
        <p:nvPicPr>
          <p:cNvPr id="18" name="Picture 17">
            <a:extLst>
              <a:ext uri="{FF2B5EF4-FFF2-40B4-BE49-F238E27FC236}">
                <a16:creationId xmlns:a16="http://schemas.microsoft.com/office/drawing/2014/main" xmlns="" id="{6D48A3DC-F861-43DF-AF27-714E52B5B3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7807" y="3724498"/>
            <a:ext cx="2662026" cy="1774684"/>
          </a:xfrm>
          <a:prstGeom prst="rect">
            <a:avLst/>
          </a:prstGeom>
        </p:spPr>
      </p:pic>
      <p:sp>
        <p:nvSpPr>
          <p:cNvPr id="21" name="TextBox 20">
            <a:extLst>
              <a:ext uri="{FF2B5EF4-FFF2-40B4-BE49-F238E27FC236}">
                <a16:creationId xmlns:a16="http://schemas.microsoft.com/office/drawing/2014/main" xmlns="" id="{7E8AE493-1687-4442-BB65-279C7473F42B}"/>
              </a:ext>
            </a:extLst>
          </p:cNvPr>
          <p:cNvSpPr txBox="1"/>
          <p:nvPr/>
        </p:nvSpPr>
        <p:spPr>
          <a:xfrm>
            <a:off x="7194117" y="1592002"/>
            <a:ext cx="2191462" cy="1077218"/>
          </a:xfrm>
          <a:prstGeom prst="rect">
            <a:avLst/>
          </a:prstGeom>
          <a:noFill/>
        </p:spPr>
        <p:txBody>
          <a:bodyPr wrap="square" rtlCol="0">
            <a:spAutoFit/>
          </a:bodyPr>
          <a:lstStyle/>
          <a:p>
            <a:r>
              <a:rPr lang="en-GB" sz="1600" b="1" dirty="0"/>
              <a:t>30 years since a new class of antibiotics was last introduced….</a:t>
            </a:r>
          </a:p>
        </p:txBody>
      </p:sp>
      <p:pic>
        <p:nvPicPr>
          <p:cNvPr id="23" name="Picture 22">
            <a:extLst>
              <a:ext uri="{FF2B5EF4-FFF2-40B4-BE49-F238E27FC236}">
                <a16:creationId xmlns:a16="http://schemas.microsoft.com/office/drawing/2014/main" xmlns="" id="{DDB5032B-FDC7-4D5F-8D64-E49D5DD37F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0287" y="1375264"/>
            <a:ext cx="3108706" cy="2072471"/>
          </a:xfrm>
          <a:prstGeom prst="rect">
            <a:avLst/>
          </a:prstGeom>
        </p:spPr>
      </p:pic>
      <p:pic>
        <p:nvPicPr>
          <p:cNvPr id="24" name="Picture 23">
            <a:extLst>
              <a:ext uri="{FF2B5EF4-FFF2-40B4-BE49-F238E27FC236}">
                <a16:creationId xmlns:a16="http://schemas.microsoft.com/office/drawing/2014/main" xmlns="" id="{174BEA2E-2428-4888-AFE9-9D201AA5D97E}"/>
              </a:ext>
            </a:extLst>
          </p:cNvPr>
          <p:cNvPicPr>
            <a:picLocks noChangeAspect="1"/>
          </p:cNvPicPr>
          <p:nvPr/>
        </p:nvPicPr>
        <p:blipFill rotWithShape="1">
          <a:blip r:embed="rId5"/>
          <a:srcRect l="7839" t="13815" r="59151" b="6063"/>
          <a:stretch/>
        </p:blipFill>
        <p:spPr>
          <a:xfrm>
            <a:off x="428229" y="1412776"/>
            <a:ext cx="3269951" cy="4464496"/>
          </a:xfrm>
          <a:prstGeom prst="rect">
            <a:avLst/>
          </a:prstGeom>
        </p:spPr>
      </p:pic>
      <p:sp>
        <p:nvSpPr>
          <p:cNvPr id="11" name="TextBox 10"/>
          <p:cNvSpPr txBox="1"/>
          <p:nvPr/>
        </p:nvSpPr>
        <p:spPr>
          <a:xfrm>
            <a:off x="415653" y="6020688"/>
            <a:ext cx="4231009" cy="246221"/>
          </a:xfrm>
          <a:prstGeom prst="rect">
            <a:avLst/>
          </a:prstGeom>
          <a:noFill/>
        </p:spPr>
        <p:txBody>
          <a:bodyPr wrap="square" rtlCol="0">
            <a:spAutoFit/>
          </a:bodyPr>
          <a:lstStyle/>
          <a:p>
            <a:r>
              <a:rPr lang="en-GB" sz="1000" i="1" dirty="0"/>
              <a:t>Infographics sourced from “Review on Antimicrobial Resistance” 2014</a:t>
            </a:r>
          </a:p>
        </p:txBody>
      </p:sp>
    </p:spTree>
    <p:extLst>
      <p:ext uri="{BB962C8B-B14F-4D97-AF65-F5344CB8AC3E}">
        <p14:creationId xmlns:p14="http://schemas.microsoft.com/office/powerpoint/2010/main" val="630185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a:t>‘Results’ and next steps</a:t>
            </a:r>
          </a:p>
        </p:txBody>
      </p:sp>
      <p:sp>
        <p:nvSpPr>
          <p:cNvPr id="4" name="Date Placeholder 3"/>
          <p:cNvSpPr>
            <a:spLocks noGrp="1"/>
          </p:cNvSpPr>
          <p:nvPr>
            <p:ph type="dt" sz="half" idx="2"/>
          </p:nvPr>
        </p:nvSpPr>
        <p:spPr/>
        <p:txBody>
          <a:bodyPr/>
          <a:lstStyle/>
          <a:p>
            <a:fld id="{69DE4564-E910-4B1D-97C5-0E085782C0F0}" type="datetime4">
              <a:rPr lang="en-US" smtClean="0">
                <a:solidFill>
                  <a:srgbClr val="3F4548"/>
                </a:solidFill>
              </a:rPr>
              <a:t>June 29, 2018</a:t>
            </a:fld>
            <a:endParaRPr lang="en-GB" dirty="0">
              <a:solidFill>
                <a:srgbClr val="3F4548"/>
              </a:solidFill>
            </a:endParaRPr>
          </a:p>
        </p:txBody>
      </p:sp>
    </p:spTree>
    <p:extLst>
      <p:ext uri="{BB962C8B-B14F-4D97-AF65-F5344CB8AC3E}">
        <p14:creationId xmlns:p14="http://schemas.microsoft.com/office/powerpoint/2010/main" val="2670306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Initial Results: </a:t>
            </a:r>
            <a:r>
              <a:rPr lang="en-GB" i="1" dirty="0"/>
              <a:t>E. coli</a:t>
            </a:r>
            <a:r>
              <a:rPr lang="en-GB" dirty="0"/>
              <a:t> resistance</a:t>
            </a:r>
          </a:p>
        </p:txBody>
      </p:sp>
      <p:sp>
        <p:nvSpPr>
          <p:cNvPr id="4" name="Date Placeholder 3"/>
          <p:cNvSpPr>
            <a:spLocks noGrp="1"/>
          </p:cNvSpPr>
          <p:nvPr>
            <p:ph type="dt" sz="half" idx="10"/>
          </p:nvPr>
        </p:nvSpPr>
        <p:spPr/>
        <p:txBody>
          <a:bodyPr/>
          <a:lstStyle/>
          <a:p>
            <a:fld id="{5F96E0AB-2DD9-454D-83C0-EAD0FB0CC406}" type="datetime4">
              <a:rPr lang="en-US" smtClean="0"/>
              <a:t>June 29,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28</a:t>
            </a:fld>
            <a:endParaRPr lang="en-GB"/>
          </a:p>
        </p:txBody>
      </p:sp>
      <p:sp>
        <p:nvSpPr>
          <p:cNvPr id="21" name="Content Placeholder 2"/>
          <p:cNvSpPr txBox="1">
            <a:spLocks/>
          </p:cNvSpPr>
          <p:nvPr/>
        </p:nvSpPr>
        <p:spPr bwMode="auto">
          <a:xfrm>
            <a:off x="488502" y="1412776"/>
            <a:ext cx="8712969"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9875" indent="-269875" algn="l" rtl="0" fontAlgn="base">
              <a:spcBef>
                <a:spcPct val="50000"/>
              </a:spcBef>
              <a:spcAft>
                <a:spcPct val="0"/>
              </a:spcAft>
              <a:buClr>
                <a:srgbClr val="D9AB16"/>
              </a:buClr>
              <a:buChar char="•"/>
              <a:defRPr sz="2400">
                <a:solidFill>
                  <a:srgbClr val="0D2E64"/>
                </a:solidFill>
                <a:latin typeface="+mn-lt"/>
                <a:ea typeface="+mn-ea"/>
                <a:cs typeface="+mn-cs"/>
              </a:defRPr>
            </a:lvl1pPr>
            <a:lvl2pPr marL="717550" indent="-268288" algn="l" rtl="0" fontAlgn="base">
              <a:spcBef>
                <a:spcPct val="50000"/>
              </a:spcBef>
              <a:spcAft>
                <a:spcPct val="0"/>
              </a:spcAft>
              <a:buClr>
                <a:srgbClr val="D9AB16"/>
              </a:buClr>
              <a:buChar char="–"/>
              <a:defRPr sz="2000">
                <a:solidFill>
                  <a:srgbClr val="0D2E64"/>
                </a:solidFill>
                <a:latin typeface="+mn-lt"/>
                <a:cs typeface="+mn-cs"/>
              </a:defRPr>
            </a:lvl2pPr>
            <a:lvl3pPr marL="1071563" indent="-174625" algn="l" rtl="0" fontAlgn="base">
              <a:spcBef>
                <a:spcPct val="50000"/>
              </a:spcBef>
              <a:spcAft>
                <a:spcPct val="0"/>
              </a:spcAft>
              <a:buClr>
                <a:srgbClr val="D9AB16"/>
              </a:buClr>
              <a:buChar char="•"/>
              <a:defRPr>
                <a:solidFill>
                  <a:srgbClr val="0D2E64"/>
                </a:solidFill>
                <a:latin typeface="+mn-lt"/>
                <a:cs typeface="+mn-cs"/>
              </a:defRPr>
            </a:lvl3pPr>
            <a:lvl4pPr marL="1433513" indent="-182563" algn="l" rtl="0" fontAlgn="base">
              <a:spcBef>
                <a:spcPct val="50000"/>
              </a:spcBef>
              <a:spcAft>
                <a:spcPct val="0"/>
              </a:spcAft>
              <a:buClr>
                <a:srgbClr val="D9AB16"/>
              </a:buClr>
              <a:buChar char="–"/>
              <a:defRPr sz="1600">
                <a:solidFill>
                  <a:srgbClr val="0D2E64"/>
                </a:solidFill>
                <a:latin typeface="+mn-lt"/>
                <a:cs typeface="+mn-cs"/>
              </a:defRPr>
            </a:lvl4pPr>
            <a:lvl5pPr marL="1792288" indent="-176213" algn="l" rtl="0" fontAlgn="base">
              <a:spcBef>
                <a:spcPct val="50000"/>
              </a:spcBef>
              <a:spcAft>
                <a:spcPct val="0"/>
              </a:spcAft>
              <a:buClr>
                <a:srgbClr val="D9AB16"/>
              </a:buClr>
              <a:buChar char="»"/>
              <a:defRPr sz="1400">
                <a:solidFill>
                  <a:srgbClr val="0D2E64"/>
                </a:solidFill>
                <a:latin typeface="+mn-lt"/>
                <a:cs typeface="+mn-cs"/>
              </a:defRPr>
            </a:lvl5pPr>
            <a:lvl6pPr marL="2249488" indent="-176213" algn="l" rtl="0" fontAlgn="base">
              <a:spcBef>
                <a:spcPct val="50000"/>
              </a:spcBef>
              <a:spcAft>
                <a:spcPct val="0"/>
              </a:spcAft>
              <a:buClr>
                <a:srgbClr val="D9AB16"/>
              </a:buClr>
              <a:buChar char="»"/>
              <a:defRPr sz="1400">
                <a:solidFill>
                  <a:srgbClr val="0D2E64"/>
                </a:solidFill>
                <a:latin typeface="+mn-lt"/>
                <a:cs typeface="+mn-cs"/>
              </a:defRPr>
            </a:lvl6pPr>
            <a:lvl7pPr marL="2706688" indent="-176213" algn="l" rtl="0" fontAlgn="base">
              <a:spcBef>
                <a:spcPct val="50000"/>
              </a:spcBef>
              <a:spcAft>
                <a:spcPct val="0"/>
              </a:spcAft>
              <a:buClr>
                <a:srgbClr val="D9AB16"/>
              </a:buClr>
              <a:buChar char="»"/>
              <a:defRPr sz="1400">
                <a:solidFill>
                  <a:srgbClr val="0D2E64"/>
                </a:solidFill>
                <a:latin typeface="+mn-lt"/>
                <a:cs typeface="+mn-cs"/>
              </a:defRPr>
            </a:lvl7pPr>
            <a:lvl8pPr marL="3163888" indent="-176213" algn="l" rtl="0" fontAlgn="base">
              <a:spcBef>
                <a:spcPct val="50000"/>
              </a:spcBef>
              <a:spcAft>
                <a:spcPct val="0"/>
              </a:spcAft>
              <a:buClr>
                <a:srgbClr val="D9AB16"/>
              </a:buClr>
              <a:buChar char="»"/>
              <a:defRPr sz="1400">
                <a:solidFill>
                  <a:srgbClr val="0D2E64"/>
                </a:solidFill>
                <a:latin typeface="+mn-lt"/>
                <a:cs typeface="+mn-cs"/>
              </a:defRPr>
            </a:lvl8pPr>
            <a:lvl9pPr marL="3621088" indent="-176213" algn="l" rtl="0" fontAlgn="base">
              <a:spcBef>
                <a:spcPct val="50000"/>
              </a:spcBef>
              <a:spcAft>
                <a:spcPct val="0"/>
              </a:spcAft>
              <a:buClr>
                <a:srgbClr val="D9AB16"/>
              </a:buClr>
              <a:buChar char="»"/>
              <a:defRPr sz="1400">
                <a:solidFill>
                  <a:srgbClr val="0D2E64"/>
                </a:solidFill>
                <a:latin typeface="+mn-lt"/>
                <a:cs typeface="+mn-cs"/>
              </a:defRPr>
            </a:lvl9pPr>
          </a:lstStyle>
          <a:p>
            <a:pPr marL="0" indent="0">
              <a:buNone/>
            </a:pPr>
            <a:r>
              <a:rPr lang="en-GB" sz="1800" b="1" dirty="0">
                <a:solidFill>
                  <a:srgbClr val="3F4548"/>
                </a:solidFill>
              </a:rPr>
              <a:t>Parametrisation based on:</a:t>
            </a:r>
          </a:p>
          <a:p>
            <a:pPr lvl="1">
              <a:buFont typeface="Arial" panose="020B0604020202020204" pitchFamily="34" charset="0"/>
              <a:buChar char="•"/>
            </a:pPr>
            <a:r>
              <a:rPr lang="en-GB" sz="1600" dirty="0">
                <a:solidFill>
                  <a:srgbClr val="3F4548"/>
                </a:solidFill>
              </a:rPr>
              <a:t>Growth in </a:t>
            </a:r>
            <a:r>
              <a:rPr lang="en-GB" sz="1600" i="1" dirty="0">
                <a:solidFill>
                  <a:srgbClr val="3F4548"/>
                </a:solidFill>
              </a:rPr>
              <a:t>E. coli</a:t>
            </a:r>
            <a:r>
              <a:rPr lang="en-GB" sz="1600" dirty="0">
                <a:solidFill>
                  <a:srgbClr val="3F4548"/>
                </a:solidFill>
              </a:rPr>
              <a:t> bacteria resistant to 3rd generation cephalosporin antibiotics</a:t>
            </a:r>
          </a:p>
          <a:p>
            <a:pPr lvl="1">
              <a:buFont typeface="Arial" panose="020B0604020202020204" pitchFamily="34" charset="0"/>
              <a:buChar char="•"/>
            </a:pPr>
            <a:r>
              <a:rPr lang="en-GB" sz="1600" dirty="0">
                <a:solidFill>
                  <a:srgbClr val="3F4548"/>
                </a:solidFill>
              </a:rPr>
              <a:t>Ages 19-64, i.e. working age population</a:t>
            </a:r>
          </a:p>
          <a:p>
            <a:pPr lvl="1">
              <a:buFont typeface="Arial" panose="020B0604020202020204" pitchFamily="34" charset="0"/>
              <a:buChar char="•"/>
            </a:pPr>
            <a:r>
              <a:rPr lang="en-GB" sz="1600" dirty="0">
                <a:solidFill>
                  <a:srgbClr val="3F4548"/>
                </a:solidFill>
              </a:rPr>
              <a:t>Projected position in 2037, i.e. 20 years’ time</a:t>
            </a:r>
          </a:p>
        </p:txBody>
      </p:sp>
      <p:graphicFrame>
        <p:nvGraphicFramePr>
          <p:cNvPr id="3" name="Diagram 2"/>
          <p:cNvGraphicFramePr/>
          <p:nvPr>
            <p:extLst>
              <p:ext uri="{D42A27DB-BD31-4B8C-83A1-F6EECF244321}">
                <p14:modId xmlns:p14="http://schemas.microsoft.com/office/powerpoint/2010/main" val="1575557797"/>
              </p:ext>
            </p:extLst>
          </p:nvPr>
        </p:nvGraphicFramePr>
        <p:xfrm>
          <a:off x="2288704" y="3027867"/>
          <a:ext cx="6686376" cy="24173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ontent Placeholder 2"/>
          <p:cNvSpPr txBox="1">
            <a:spLocks/>
          </p:cNvSpPr>
          <p:nvPr/>
        </p:nvSpPr>
        <p:spPr bwMode="auto">
          <a:xfrm>
            <a:off x="632520" y="5517232"/>
            <a:ext cx="7056785" cy="779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9875" indent="-269875" algn="l" rtl="0" fontAlgn="base">
              <a:spcBef>
                <a:spcPct val="50000"/>
              </a:spcBef>
              <a:spcAft>
                <a:spcPct val="0"/>
              </a:spcAft>
              <a:buClr>
                <a:srgbClr val="D9AB16"/>
              </a:buClr>
              <a:buChar char="•"/>
              <a:defRPr sz="2400">
                <a:solidFill>
                  <a:srgbClr val="0D2E64"/>
                </a:solidFill>
                <a:latin typeface="+mn-lt"/>
                <a:ea typeface="+mn-ea"/>
                <a:cs typeface="+mn-cs"/>
              </a:defRPr>
            </a:lvl1pPr>
            <a:lvl2pPr marL="717550" indent="-268288" algn="l" rtl="0" fontAlgn="base">
              <a:spcBef>
                <a:spcPct val="50000"/>
              </a:spcBef>
              <a:spcAft>
                <a:spcPct val="0"/>
              </a:spcAft>
              <a:buClr>
                <a:srgbClr val="D9AB16"/>
              </a:buClr>
              <a:buChar char="–"/>
              <a:defRPr sz="2000">
                <a:solidFill>
                  <a:srgbClr val="0D2E64"/>
                </a:solidFill>
                <a:latin typeface="+mn-lt"/>
                <a:cs typeface="+mn-cs"/>
              </a:defRPr>
            </a:lvl2pPr>
            <a:lvl3pPr marL="1071563" indent="-174625" algn="l" rtl="0" fontAlgn="base">
              <a:spcBef>
                <a:spcPct val="50000"/>
              </a:spcBef>
              <a:spcAft>
                <a:spcPct val="0"/>
              </a:spcAft>
              <a:buClr>
                <a:srgbClr val="D9AB16"/>
              </a:buClr>
              <a:buChar char="•"/>
              <a:defRPr>
                <a:solidFill>
                  <a:srgbClr val="0D2E64"/>
                </a:solidFill>
                <a:latin typeface="+mn-lt"/>
                <a:cs typeface="+mn-cs"/>
              </a:defRPr>
            </a:lvl3pPr>
            <a:lvl4pPr marL="1433513" indent="-182563" algn="l" rtl="0" fontAlgn="base">
              <a:spcBef>
                <a:spcPct val="50000"/>
              </a:spcBef>
              <a:spcAft>
                <a:spcPct val="0"/>
              </a:spcAft>
              <a:buClr>
                <a:srgbClr val="D9AB16"/>
              </a:buClr>
              <a:buChar char="–"/>
              <a:defRPr sz="1600">
                <a:solidFill>
                  <a:srgbClr val="0D2E64"/>
                </a:solidFill>
                <a:latin typeface="+mn-lt"/>
                <a:cs typeface="+mn-cs"/>
              </a:defRPr>
            </a:lvl4pPr>
            <a:lvl5pPr marL="1792288" indent="-176213" algn="l" rtl="0" fontAlgn="base">
              <a:spcBef>
                <a:spcPct val="50000"/>
              </a:spcBef>
              <a:spcAft>
                <a:spcPct val="0"/>
              </a:spcAft>
              <a:buClr>
                <a:srgbClr val="D9AB16"/>
              </a:buClr>
              <a:buChar char="»"/>
              <a:defRPr sz="1400">
                <a:solidFill>
                  <a:srgbClr val="0D2E64"/>
                </a:solidFill>
                <a:latin typeface="+mn-lt"/>
                <a:cs typeface="+mn-cs"/>
              </a:defRPr>
            </a:lvl5pPr>
            <a:lvl6pPr marL="2249488" indent="-176213" algn="l" rtl="0" fontAlgn="base">
              <a:spcBef>
                <a:spcPct val="50000"/>
              </a:spcBef>
              <a:spcAft>
                <a:spcPct val="0"/>
              </a:spcAft>
              <a:buClr>
                <a:srgbClr val="D9AB16"/>
              </a:buClr>
              <a:buChar char="»"/>
              <a:defRPr sz="1400">
                <a:solidFill>
                  <a:srgbClr val="0D2E64"/>
                </a:solidFill>
                <a:latin typeface="+mn-lt"/>
                <a:cs typeface="+mn-cs"/>
              </a:defRPr>
            </a:lvl6pPr>
            <a:lvl7pPr marL="2706688" indent="-176213" algn="l" rtl="0" fontAlgn="base">
              <a:spcBef>
                <a:spcPct val="50000"/>
              </a:spcBef>
              <a:spcAft>
                <a:spcPct val="0"/>
              </a:spcAft>
              <a:buClr>
                <a:srgbClr val="D9AB16"/>
              </a:buClr>
              <a:buChar char="»"/>
              <a:defRPr sz="1400">
                <a:solidFill>
                  <a:srgbClr val="0D2E64"/>
                </a:solidFill>
                <a:latin typeface="+mn-lt"/>
                <a:cs typeface="+mn-cs"/>
              </a:defRPr>
            </a:lvl7pPr>
            <a:lvl8pPr marL="3163888" indent="-176213" algn="l" rtl="0" fontAlgn="base">
              <a:spcBef>
                <a:spcPct val="50000"/>
              </a:spcBef>
              <a:spcAft>
                <a:spcPct val="0"/>
              </a:spcAft>
              <a:buClr>
                <a:srgbClr val="D9AB16"/>
              </a:buClr>
              <a:buChar char="»"/>
              <a:defRPr sz="1400">
                <a:solidFill>
                  <a:srgbClr val="0D2E64"/>
                </a:solidFill>
                <a:latin typeface="+mn-lt"/>
                <a:cs typeface="+mn-cs"/>
              </a:defRPr>
            </a:lvl8pPr>
            <a:lvl9pPr marL="3621088" indent="-176213" algn="l" rtl="0" fontAlgn="base">
              <a:spcBef>
                <a:spcPct val="50000"/>
              </a:spcBef>
              <a:spcAft>
                <a:spcPct val="0"/>
              </a:spcAft>
              <a:buClr>
                <a:srgbClr val="D9AB16"/>
              </a:buClr>
              <a:buChar char="»"/>
              <a:defRPr sz="1400">
                <a:solidFill>
                  <a:srgbClr val="0D2E64"/>
                </a:solidFill>
                <a:latin typeface="+mn-lt"/>
                <a:cs typeface="+mn-cs"/>
              </a:defRPr>
            </a:lvl9pPr>
          </a:lstStyle>
          <a:p>
            <a:pPr marL="0" indent="0">
              <a:buNone/>
            </a:pPr>
            <a:r>
              <a:rPr lang="en-GB" sz="1600" b="1" dirty="0">
                <a:solidFill>
                  <a:srgbClr val="FF0000"/>
                </a:solidFill>
              </a:rPr>
              <a:t>In a bad scenario (95% confidence level not 1-in-200), there could be </a:t>
            </a:r>
            <a:br>
              <a:rPr lang="en-GB" sz="1600" b="1" dirty="0">
                <a:solidFill>
                  <a:srgbClr val="FF0000"/>
                </a:solidFill>
              </a:rPr>
            </a:br>
            <a:r>
              <a:rPr lang="en-GB" sz="1600" b="1" dirty="0">
                <a:solidFill>
                  <a:srgbClr val="FF0000"/>
                </a:solidFill>
              </a:rPr>
              <a:t>a 10-20% increase in overall mortality (with all main strains)</a:t>
            </a:r>
          </a:p>
        </p:txBody>
      </p:sp>
      <p:sp>
        <p:nvSpPr>
          <p:cNvPr id="10" name="Content Placeholder 2"/>
          <p:cNvSpPr txBox="1">
            <a:spLocks/>
          </p:cNvSpPr>
          <p:nvPr/>
        </p:nvSpPr>
        <p:spPr bwMode="auto">
          <a:xfrm>
            <a:off x="1064568" y="3943576"/>
            <a:ext cx="1071737" cy="60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9875" indent="-269875" algn="l" rtl="0" fontAlgn="base">
              <a:spcBef>
                <a:spcPct val="50000"/>
              </a:spcBef>
              <a:spcAft>
                <a:spcPct val="0"/>
              </a:spcAft>
              <a:buClr>
                <a:srgbClr val="D9AB16"/>
              </a:buClr>
              <a:buChar char="•"/>
              <a:defRPr sz="2400">
                <a:solidFill>
                  <a:srgbClr val="0D2E64"/>
                </a:solidFill>
                <a:latin typeface="+mn-lt"/>
                <a:ea typeface="+mn-ea"/>
                <a:cs typeface="+mn-cs"/>
              </a:defRPr>
            </a:lvl1pPr>
            <a:lvl2pPr marL="717550" indent="-268288" algn="l" rtl="0" fontAlgn="base">
              <a:spcBef>
                <a:spcPct val="50000"/>
              </a:spcBef>
              <a:spcAft>
                <a:spcPct val="0"/>
              </a:spcAft>
              <a:buClr>
                <a:srgbClr val="D9AB16"/>
              </a:buClr>
              <a:buChar char="–"/>
              <a:defRPr sz="2000">
                <a:solidFill>
                  <a:srgbClr val="0D2E64"/>
                </a:solidFill>
                <a:latin typeface="+mn-lt"/>
                <a:cs typeface="+mn-cs"/>
              </a:defRPr>
            </a:lvl2pPr>
            <a:lvl3pPr marL="1071563" indent="-174625" algn="l" rtl="0" fontAlgn="base">
              <a:spcBef>
                <a:spcPct val="50000"/>
              </a:spcBef>
              <a:spcAft>
                <a:spcPct val="0"/>
              </a:spcAft>
              <a:buClr>
                <a:srgbClr val="D9AB16"/>
              </a:buClr>
              <a:buChar char="•"/>
              <a:defRPr>
                <a:solidFill>
                  <a:srgbClr val="0D2E64"/>
                </a:solidFill>
                <a:latin typeface="+mn-lt"/>
                <a:cs typeface="+mn-cs"/>
              </a:defRPr>
            </a:lvl3pPr>
            <a:lvl4pPr marL="1433513" indent="-182563" algn="l" rtl="0" fontAlgn="base">
              <a:spcBef>
                <a:spcPct val="50000"/>
              </a:spcBef>
              <a:spcAft>
                <a:spcPct val="0"/>
              </a:spcAft>
              <a:buClr>
                <a:srgbClr val="D9AB16"/>
              </a:buClr>
              <a:buChar char="–"/>
              <a:defRPr sz="1600">
                <a:solidFill>
                  <a:srgbClr val="0D2E64"/>
                </a:solidFill>
                <a:latin typeface="+mn-lt"/>
                <a:cs typeface="+mn-cs"/>
              </a:defRPr>
            </a:lvl4pPr>
            <a:lvl5pPr marL="1792288" indent="-176213" algn="l" rtl="0" fontAlgn="base">
              <a:spcBef>
                <a:spcPct val="50000"/>
              </a:spcBef>
              <a:spcAft>
                <a:spcPct val="0"/>
              </a:spcAft>
              <a:buClr>
                <a:srgbClr val="D9AB16"/>
              </a:buClr>
              <a:buChar char="»"/>
              <a:defRPr sz="1400">
                <a:solidFill>
                  <a:srgbClr val="0D2E64"/>
                </a:solidFill>
                <a:latin typeface="+mn-lt"/>
                <a:cs typeface="+mn-cs"/>
              </a:defRPr>
            </a:lvl5pPr>
            <a:lvl6pPr marL="2249488" indent="-176213" algn="l" rtl="0" fontAlgn="base">
              <a:spcBef>
                <a:spcPct val="50000"/>
              </a:spcBef>
              <a:spcAft>
                <a:spcPct val="0"/>
              </a:spcAft>
              <a:buClr>
                <a:srgbClr val="D9AB16"/>
              </a:buClr>
              <a:buChar char="»"/>
              <a:defRPr sz="1400">
                <a:solidFill>
                  <a:srgbClr val="0D2E64"/>
                </a:solidFill>
                <a:latin typeface="+mn-lt"/>
                <a:cs typeface="+mn-cs"/>
              </a:defRPr>
            </a:lvl6pPr>
            <a:lvl7pPr marL="2706688" indent="-176213" algn="l" rtl="0" fontAlgn="base">
              <a:spcBef>
                <a:spcPct val="50000"/>
              </a:spcBef>
              <a:spcAft>
                <a:spcPct val="0"/>
              </a:spcAft>
              <a:buClr>
                <a:srgbClr val="D9AB16"/>
              </a:buClr>
              <a:buChar char="»"/>
              <a:defRPr sz="1400">
                <a:solidFill>
                  <a:srgbClr val="0D2E64"/>
                </a:solidFill>
                <a:latin typeface="+mn-lt"/>
                <a:cs typeface="+mn-cs"/>
              </a:defRPr>
            </a:lvl7pPr>
            <a:lvl8pPr marL="3163888" indent="-176213" algn="l" rtl="0" fontAlgn="base">
              <a:spcBef>
                <a:spcPct val="50000"/>
              </a:spcBef>
              <a:spcAft>
                <a:spcPct val="0"/>
              </a:spcAft>
              <a:buClr>
                <a:srgbClr val="D9AB16"/>
              </a:buClr>
              <a:buChar char="»"/>
              <a:defRPr sz="1400">
                <a:solidFill>
                  <a:srgbClr val="0D2E64"/>
                </a:solidFill>
                <a:latin typeface="+mn-lt"/>
                <a:cs typeface="+mn-cs"/>
              </a:defRPr>
            </a:lvl8pPr>
            <a:lvl9pPr marL="3621088" indent="-176213" algn="l" rtl="0" fontAlgn="base">
              <a:spcBef>
                <a:spcPct val="50000"/>
              </a:spcBef>
              <a:spcAft>
                <a:spcPct val="0"/>
              </a:spcAft>
              <a:buClr>
                <a:srgbClr val="D9AB16"/>
              </a:buClr>
              <a:buChar char="»"/>
              <a:defRPr sz="1400">
                <a:solidFill>
                  <a:srgbClr val="0D2E64"/>
                </a:solidFill>
                <a:latin typeface="+mn-lt"/>
                <a:cs typeface="+mn-cs"/>
              </a:defRPr>
            </a:lvl9pPr>
          </a:lstStyle>
          <a:p>
            <a:pPr marL="0" indent="0" algn="ctr">
              <a:buNone/>
            </a:pPr>
            <a:r>
              <a:rPr lang="en-GB" sz="1400" b="1" dirty="0">
                <a:solidFill>
                  <a:srgbClr val="3F4548"/>
                </a:solidFill>
              </a:rPr>
              <a:t>Central scenario</a:t>
            </a:r>
          </a:p>
        </p:txBody>
      </p:sp>
      <p:sp>
        <p:nvSpPr>
          <p:cNvPr id="11" name="Content Placeholder 2"/>
          <p:cNvSpPr txBox="1">
            <a:spLocks/>
          </p:cNvSpPr>
          <p:nvPr/>
        </p:nvSpPr>
        <p:spPr bwMode="auto">
          <a:xfrm>
            <a:off x="488502" y="3176604"/>
            <a:ext cx="1728192" cy="513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9875" indent="-269875" algn="l" rtl="0" fontAlgn="base">
              <a:spcBef>
                <a:spcPct val="50000"/>
              </a:spcBef>
              <a:spcAft>
                <a:spcPct val="0"/>
              </a:spcAft>
              <a:buClr>
                <a:srgbClr val="D9AB16"/>
              </a:buClr>
              <a:buChar char="•"/>
              <a:defRPr sz="2400">
                <a:solidFill>
                  <a:srgbClr val="0D2E64"/>
                </a:solidFill>
                <a:latin typeface="+mn-lt"/>
                <a:ea typeface="+mn-ea"/>
                <a:cs typeface="+mn-cs"/>
              </a:defRPr>
            </a:lvl1pPr>
            <a:lvl2pPr marL="717550" indent="-268288" algn="l" rtl="0" fontAlgn="base">
              <a:spcBef>
                <a:spcPct val="50000"/>
              </a:spcBef>
              <a:spcAft>
                <a:spcPct val="0"/>
              </a:spcAft>
              <a:buClr>
                <a:srgbClr val="D9AB16"/>
              </a:buClr>
              <a:buChar char="–"/>
              <a:defRPr sz="2000">
                <a:solidFill>
                  <a:srgbClr val="0D2E64"/>
                </a:solidFill>
                <a:latin typeface="+mn-lt"/>
                <a:cs typeface="+mn-cs"/>
              </a:defRPr>
            </a:lvl2pPr>
            <a:lvl3pPr marL="1071563" indent="-174625" algn="l" rtl="0" fontAlgn="base">
              <a:spcBef>
                <a:spcPct val="50000"/>
              </a:spcBef>
              <a:spcAft>
                <a:spcPct val="0"/>
              </a:spcAft>
              <a:buClr>
                <a:srgbClr val="D9AB16"/>
              </a:buClr>
              <a:buChar char="•"/>
              <a:defRPr>
                <a:solidFill>
                  <a:srgbClr val="0D2E64"/>
                </a:solidFill>
                <a:latin typeface="+mn-lt"/>
                <a:cs typeface="+mn-cs"/>
              </a:defRPr>
            </a:lvl3pPr>
            <a:lvl4pPr marL="1433513" indent="-182563" algn="l" rtl="0" fontAlgn="base">
              <a:spcBef>
                <a:spcPct val="50000"/>
              </a:spcBef>
              <a:spcAft>
                <a:spcPct val="0"/>
              </a:spcAft>
              <a:buClr>
                <a:srgbClr val="D9AB16"/>
              </a:buClr>
              <a:buChar char="–"/>
              <a:defRPr sz="1600">
                <a:solidFill>
                  <a:srgbClr val="0D2E64"/>
                </a:solidFill>
                <a:latin typeface="+mn-lt"/>
                <a:cs typeface="+mn-cs"/>
              </a:defRPr>
            </a:lvl4pPr>
            <a:lvl5pPr marL="1792288" indent="-176213" algn="l" rtl="0" fontAlgn="base">
              <a:spcBef>
                <a:spcPct val="50000"/>
              </a:spcBef>
              <a:spcAft>
                <a:spcPct val="0"/>
              </a:spcAft>
              <a:buClr>
                <a:srgbClr val="D9AB16"/>
              </a:buClr>
              <a:buChar char="»"/>
              <a:defRPr sz="1400">
                <a:solidFill>
                  <a:srgbClr val="0D2E64"/>
                </a:solidFill>
                <a:latin typeface="+mn-lt"/>
                <a:cs typeface="+mn-cs"/>
              </a:defRPr>
            </a:lvl5pPr>
            <a:lvl6pPr marL="2249488" indent="-176213" algn="l" rtl="0" fontAlgn="base">
              <a:spcBef>
                <a:spcPct val="50000"/>
              </a:spcBef>
              <a:spcAft>
                <a:spcPct val="0"/>
              </a:spcAft>
              <a:buClr>
                <a:srgbClr val="D9AB16"/>
              </a:buClr>
              <a:buChar char="»"/>
              <a:defRPr sz="1400">
                <a:solidFill>
                  <a:srgbClr val="0D2E64"/>
                </a:solidFill>
                <a:latin typeface="+mn-lt"/>
                <a:cs typeface="+mn-cs"/>
              </a:defRPr>
            </a:lvl6pPr>
            <a:lvl7pPr marL="2706688" indent="-176213" algn="l" rtl="0" fontAlgn="base">
              <a:spcBef>
                <a:spcPct val="50000"/>
              </a:spcBef>
              <a:spcAft>
                <a:spcPct val="0"/>
              </a:spcAft>
              <a:buClr>
                <a:srgbClr val="D9AB16"/>
              </a:buClr>
              <a:buChar char="»"/>
              <a:defRPr sz="1400">
                <a:solidFill>
                  <a:srgbClr val="0D2E64"/>
                </a:solidFill>
                <a:latin typeface="+mn-lt"/>
                <a:cs typeface="+mn-cs"/>
              </a:defRPr>
            </a:lvl7pPr>
            <a:lvl8pPr marL="3163888" indent="-176213" algn="l" rtl="0" fontAlgn="base">
              <a:spcBef>
                <a:spcPct val="50000"/>
              </a:spcBef>
              <a:spcAft>
                <a:spcPct val="0"/>
              </a:spcAft>
              <a:buClr>
                <a:srgbClr val="D9AB16"/>
              </a:buClr>
              <a:buChar char="»"/>
              <a:defRPr sz="1400">
                <a:solidFill>
                  <a:srgbClr val="0D2E64"/>
                </a:solidFill>
                <a:latin typeface="+mn-lt"/>
                <a:cs typeface="+mn-cs"/>
              </a:defRPr>
            </a:lvl8pPr>
            <a:lvl9pPr marL="3621088" indent="-176213" algn="l" rtl="0" fontAlgn="base">
              <a:spcBef>
                <a:spcPct val="50000"/>
              </a:spcBef>
              <a:spcAft>
                <a:spcPct val="0"/>
              </a:spcAft>
              <a:buClr>
                <a:srgbClr val="D9AB16"/>
              </a:buClr>
              <a:buChar char="»"/>
              <a:defRPr sz="1400">
                <a:solidFill>
                  <a:srgbClr val="0D2E64"/>
                </a:solidFill>
                <a:latin typeface="+mn-lt"/>
                <a:cs typeface="+mn-cs"/>
              </a:defRPr>
            </a:lvl9pPr>
          </a:lstStyle>
          <a:p>
            <a:pPr marL="0" indent="0">
              <a:buNone/>
            </a:pPr>
            <a:r>
              <a:rPr lang="en-GB" sz="1800" b="1" dirty="0">
                <a:solidFill>
                  <a:srgbClr val="3F4548"/>
                </a:solidFill>
              </a:rPr>
              <a:t>Results:</a:t>
            </a:r>
            <a:endParaRPr lang="en-GB" sz="1600" dirty="0">
              <a:solidFill>
                <a:srgbClr val="3F4548"/>
              </a:solidFill>
            </a:endParaRPr>
          </a:p>
        </p:txBody>
      </p:sp>
    </p:spTree>
    <p:extLst>
      <p:ext uri="{BB962C8B-B14F-4D97-AF65-F5344CB8AC3E}">
        <p14:creationId xmlns:p14="http://schemas.microsoft.com/office/powerpoint/2010/main" val="46007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2415629-7C45-4CB7-A96A-958365F67DCE}" type="datetime4">
              <a:rPr lang="en-US" smtClean="0"/>
              <a:t>June 29,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29</a:t>
            </a:fld>
            <a:endParaRPr lang="en-GB"/>
          </a:p>
        </p:txBody>
      </p:sp>
      <p:sp>
        <p:nvSpPr>
          <p:cNvPr id="9" name="Title 8"/>
          <p:cNvSpPr>
            <a:spLocks noGrp="1"/>
          </p:cNvSpPr>
          <p:nvPr>
            <p:ph type="title"/>
          </p:nvPr>
        </p:nvSpPr>
        <p:spPr/>
        <p:txBody>
          <a:bodyPr/>
          <a:lstStyle/>
          <a:p>
            <a:r>
              <a:rPr lang="en-GB" dirty="0"/>
              <a:t>Working party – next steps</a:t>
            </a:r>
          </a:p>
        </p:txBody>
      </p:sp>
      <p:sp>
        <p:nvSpPr>
          <p:cNvPr id="2" name="Rectangle 1"/>
          <p:cNvSpPr/>
          <p:nvPr/>
        </p:nvSpPr>
        <p:spPr>
          <a:xfrm>
            <a:off x="848544" y="1547813"/>
            <a:ext cx="4207470" cy="17281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Sessional meeting</a:t>
            </a:r>
            <a:br>
              <a:rPr lang="en-GB" sz="2800" b="1" dirty="0"/>
            </a:br>
            <a:r>
              <a:rPr lang="en-GB" sz="2800" b="1" dirty="0"/>
              <a:t>February 2019 </a:t>
            </a:r>
          </a:p>
        </p:txBody>
      </p:sp>
      <p:sp>
        <p:nvSpPr>
          <p:cNvPr id="3" name="Rectangle 2"/>
          <p:cNvSpPr/>
          <p:nvPr/>
        </p:nvSpPr>
        <p:spPr>
          <a:xfrm>
            <a:off x="704529" y="3779449"/>
            <a:ext cx="8071568" cy="1809791"/>
          </a:xfrm>
          <a:prstGeom prst="rect">
            <a:avLst/>
          </a:prstGeom>
        </p:spPr>
        <p:txBody>
          <a:bodyPr wrap="square">
            <a:spAutoFit/>
          </a:bodyPr>
          <a:lstStyle/>
          <a:p>
            <a:pPr marL="202417" lvl="0" indent="-202417">
              <a:lnSpc>
                <a:spcPct val="104000"/>
              </a:lnSpc>
              <a:spcBef>
                <a:spcPct val="50000"/>
              </a:spcBef>
              <a:buClr>
                <a:srgbClr val="D9AB16"/>
              </a:buClr>
              <a:buSzPct val="150000"/>
              <a:buChar char="•"/>
            </a:pPr>
            <a:r>
              <a:rPr lang="en-GB" b="1" dirty="0">
                <a:solidFill>
                  <a:srgbClr val="3F4548"/>
                </a:solidFill>
                <a:latin typeface="+mn-lt"/>
                <a:cs typeface="+mn-cs"/>
              </a:rPr>
              <a:t>Full model release</a:t>
            </a:r>
          </a:p>
          <a:p>
            <a:pPr marL="202417" lvl="0" indent="-202417">
              <a:lnSpc>
                <a:spcPct val="104000"/>
              </a:lnSpc>
              <a:spcBef>
                <a:spcPct val="50000"/>
              </a:spcBef>
              <a:buClr>
                <a:srgbClr val="D9AB16"/>
              </a:buClr>
              <a:buSzPct val="150000"/>
              <a:buChar char="•"/>
            </a:pPr>
            <a:r>
              <a:rPr lang="en-GB" b="1" dirty="0">
                <a:solidFill>
                  <a:srgbClr val="3F4548"/>
                </a:solidFill>
                <a:latin typeface="+mn-lt"/>
                <a:cs typeface="+mn-cs"/>
              </a:rPr>
              <a:t>Suggested parameterisation based on UK data</a:t>
            </a:r>
          </a:p>
          <a:p>
            <a:pPr marL="202417" lvl="0" indent="-202417">
              <a:lnSpc>
                <a:spcPct val="104000"/>
              </a:lnSpc>
              <a:spcBef>
                <a:spcPct val="50000"/>
              </a:spcBef>
              <a:buClr>
                <a:srgbClr val="D9AB16"/>
              </a:buClr>
              <a:buSzPct val="150000"/>
              <a:buChar char="•"/>
            </a:pPr>
            <a:r>
              <a:rPr lang="en-GB" b="1" dirty="0">
                <a:solidFill>
                  <a:srgbClr val="3F4548"/>
                </a:solidFill>
                <a:latin typeface="+mn-lt"/>
                <a:cs typeface="+mn-cs"/>
              </a:rPr>
              <a:t>Associated paper – main issues relating to sources of ABR, mitigation actions, recent trends, other projection results / methodologies, and background to our model and results from the model</a:t>
            </a:r>
          </a:p>
        </p:txBody>
      </p:sp>
      <p:sp>
        <p:nvSpPr>
          <p:cNvPr id="7" name="TextBox 6"/>
          <p:cNvSpPr txBox="1"/>
          <p:nvPr/>
        </p:nvSpPr>
        <p:spPr>
          <a:xfrm>
            <a:off x="5966048" y="1547813"/>
            <a:ext cx="3444652" cy="2225289"/>
          </a:xfrm>
          <a:prstGeom prst="rect">
            <a:avLst/>
          </a:prstGeom>
          <a:noFill/>
        </p:spPr>
        <p:txBody>
          <a:bodyPr wrap="square" rtlCol="0">
            <a:spAutoFit/>
          </a:bodyPr>
          <a:lstStyle/>
          <a:p>
            <a:r>
              <a:rPr lang="en-GB" b="1" dirty="0"/>
              <a:t>Model development</a:t>
            </a:r>
          </a:p>
          <a:p>
            <a:pPr marL="202417" indent="-202417">
              <a:lnSpc>
                <a:spcPct val="104000"/>
              </a:lnSpc>
              <a:spcBef>
                <a:spcPct val="50000"/>
              </a:spcBef>
              <a:buClr>
                <a:srgbClr val="D9AB16"/>
              </a:buClr>
              <a:buSzPct val="150000"/>
              <a:buChar char="•"/>
            </a:pPr>
            <a:r>
              <a:rPr lang="en-GB" dirty="0">
                <a:solidFill>
                  <a:srgbClr val="3F4548"/>
                </a:solidFill>
                <a:latin typeface="+mn-lt"/>
                <a:cs typeface="+mn-cs"/>
              </a:rPr>
              <a:t>Parameterisation – other main bacteria (5)</a:t>
            </a:r>
          </a:p>
          <a:p>
            <a:pPr marL="202417" indent="-202417">
              <a:lnSpc>
                <a:spcPct val="104000"/>
              </a:lnSpc>
              <a:spcBef>
                <a:spcPct val="50000"/>
              </a:spcBef>
              <a:buClr>
                <a:srgbClr val="D9AB16"/>
              </a:buClr>
              <a:buSzPct val="150000"/>
              <a:buChar char="•"/>
            </a:pPr>
            <a:r>
              <a:rPr lang="en-GB" dirty="0">
                <a:solidFill>
                  <a:srgbClr val="3F4548"/>
                </a:solidFill>
                <a:latin typeface="+mn-lt"/>
                <a:cs typeface="+mn-cs"/>
              </a:rPr>
              <a:t>Interactions between pathogens</a:t>
            </a:r>
          </a:p>
          <a:p>
            <a:pPr marL="202417" indent="-202417">
              <a:lnSpc>
                <a:spcPct val="104000"/>
              </a:lnSpc>
              <a:spcBef>
                <a:spcPct val="50000"/>
              </a:spcBef>
              <a:buClr>
                <a:srgbClr val="D9AB16"/>
              </a:buClr>
              <a:buSzPct val="150000"/>
              <a:buChar char="•"/>
            </a:pPr>
            <a:r>
              <a:rPr lang="en-GB" dirty="0">
                <a:solidFill>
                  <a:srgbClr val="3F4548"/>
                </a:solidFill>
                <a:latin typeface="+mn-lt"/>
                <a:cs typeface="+mn-cs"/>
              </a:rPr>
              <a:t>Validation / Documentation</a:t>
            </a:r>
            <a:r>
              <a:rPr lang="en-GB" dirty="0"/>
              <a:t> </a:t>
            </a:r>
          </a:p>
        </p:txBody>
      </p:sp>
    </p:spTree>
    <p:extLst>
      <p:ext uri="{BB962C8B-B14F-4D97-AF65-F5344CB8AC3E}">
        <p14:creationId xmlns:p14="http://schemas.microsoft.com/office/powerpoint/2010/main" val="77217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82B0ED5-0213-4ABD-9CF1-BE6BCBBFA3CE}" type="datetime4">
              <a:rPr lang="en-US" smtClean="0"/>
              <a:t>June 29,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3</a:t>
            </a:fld>
            <a:endParaRPr lang="en-GB"/>
          </a:p>
        </p:txBody>
      </p:sp>
      <p:sp>
        <p:nvSpPr>
          <p:cNvPr id="9" name="Title 8"/>
          <p:cNvSpPr>
            <a:spLocks noGrp="1"/>
          </p:cNvSpPr>
          <p:nvPr>
            <p:ph type="title"/>
          </p:nvPr>
        </p:nvSpPr>
        <p:spPr/>
        <p:txBody>
          <a:bodyPr/>
          <a:lstStyle/>
          <a:p>
            <a:r>
              <a:rPr lang="en-GB" dirty="0"/>
              <a:t>Working party background</a:t>
            </a:r>
          </a:p>
        </p:txBody>
      </p:sp>
      <p:pic>
        <p:nvPicPr>
          <p:cNvPr id="6" name="Picture 2" descr="\\actuaries.org.uk\dfs\XA65Redir\ivoh\Desktop\LB cov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5426" y="1455267"/>
            <a:ext cx="3151508" cy="23636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04529" y="1542943"/>
            <a:ext cx="4207470" cy="17281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ABR Event</a:t>
            </a:r>
          </a:p>
          <a:p>
            <a:pPr algn="ctr"/>
            <a:r>
              <a:rPr lang="en-GB" sz="2800" b="1" dirty="0"/>
              <a:t>Staple Inn</a:t>
            </a:r>
          </a:p>
          <a:p>
            <a:pPr algn="ctr"/>
            <a:r>
              <a:rPr lang="en-GB" sz="2800" b="1" dirty="0"/>
              <a:t>May 2016</a:t>
            </a:r>
          </a:p>
        </p:txBody>
      </p:sp>
      <p:sp>
        <p:nvSpPr>
          <p:cNvPr id="3" name="Rectangle 2"/>
          <p:cNvSpPr/>
          <p:nvPr/>
        </p:nvSpPr>
        <p:spPr>
          <a:xfrm>
            <a:off x="704529" y="4122965"/>
            <a:ext cx="8071568" cy="2097882"/>
          </a:xfrm>
          <a:prstGeom prst="rect">
            <a:avLst/>
          </a:prstGeom>
        </p:spPr>
        <p:txBody>
          <a:bodyPr wrap="square">
            <a:spAutoFit/>
          </a:bodyPr>
          <a:lstStyle/>
          <a:p>
            <a:pPr marL="202417" lvl="0" indent="-202417">
              <a:lnSpc>
                <a:spcPct val="104000"/>
              </a:lnSpc>
              <a:spcBef>
                <a:spcPct val="50000"/>
              </a:spcBef>
              <a:buClr>
                <a:srgbClr val="D9AB16"/>
              </a:buClr>
              <a:buSzPct val="150000"/>
              <a:buChar char="•"/>
            </a:pPr>
            <a:r>
              <a:rPr lang="en-GB" b="1" dirty="0">
                <a:solidFill>
                  <a:srgbClr val="3F4548"/>
                </a:solidFill>
                <a:latin typeface="+mn-lt"/>
                <a:cs typeface="+mn-cs"/>
              </a:rPr>
              <a:t>Develop a simple modelling framework with plausible parameterisation to allow actuaries to develop their own views on likely and stress mortality impacts</a:t>
            </a:r>
          </a:p>
          <a:p>
            <a:pPr marL="202417" lvl="0" indent="-202417">
              <a:lnSpc>
                <a:spcPct val="104000"/>
              </a:lnSpc>
              <a:spcBef>
                <a:spcPct val="50000"/>
              </a:spcBef>
              <a:buClr>
                <a:srgbClr val="D9AB16"/>
              </a:buClr>
              <a:buSzPct val="150000"/>
              <a:buChar char="•"/>
            </a:pPr>
            <a:r>
              <a:rPr lang="en-GB" b="1" dirty="0">
                <a:solidFill>
                  <a:srgbClr val="3F4548"/>
                </a:solidFill>
                <a:latin typeface="+mn-lt"/>
                <a:cs typeface="+mn-cs"/>
              </a:rPr>
              <a:t>This framework would be developed in a UK context but would be expected to be readily transferable to other countries </a:t>
            </a:r>
          </a:p>
          <a:p>
            <a:pPr marL="202417" lvl="0" indent="-202417">
              <a:lnSpc>
                <a:spcPct val="104000"/>
              </a:lnSpc>
              <a:spcBef>
                <a:spcPct val="50000"/>
              </a:spcBef>
              <a:buClr>
                <a:srgbClr val="D9AB16"/>
              </a:buClr>
              <a:buSzPct val="150000"/>
              <a:buChar char="•"/>
            </a:pPr>
            <a:r>
              <a:rPr lang="en-GB" b="1" dirty="0">
                <a:solidFill>
                  <a:srgbClr val="3F4548"/>
                </a:solidFill>
                <a:latin typeface="+mn-lt"/>
                <a:cs typeface="+mn-cs"/>
              </a:rPr>
              <a:t>Working party started in January 2017</a:t>
            </a:r>
          </a:p>
        </p:txBody>
      </p:sp>
    </p:spTree>
    <p:extLst>
      <p:ext uri="{BB962C8B-B14F-4D97-AF65-F5344CB8AC3E}">
        <p14:creationId xmlns:p14="http://schemas.microsoft.com/office/powerpoint/2010/main" val="125189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BE7B71-91FF-4142-BC68-2F423AB077E9}" type="datetime4">
              <a:rPr lang="en-US" smtClean="0"/>
              <a:t>June 29,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30</a:t>
            </a:fld>
            <a:endParaRPr lang="en-GB"/>
          </a:p>
        </p:txBody>
      </p:sp>
      <p:sp>
        <p:nvSpPr>
          <p:cNvPr id="8" name="Content Placeholder 7"/>
          <p:cNvSpPr>
            <a:spLocks noGrp="1"/>
          </p:cNvSpPr>
          <p:nvPr>
            <p:ph idx="1"/>
          </p:nvPr>
        </p:nvSpPr>
        <p:spPr>
          <a:xfrm>
            <a:off x="5598008" y="3861048"/>
            <a:ext cx="3744121" cy="2356403"/>
          </a:xfrm>
        </p:spPr>
        <p:txBody>
          <a:bodyPr/>
          <a:lstStyle/>
          <a:p>
            <a:pPr marL="0" indent="0">
              <a:buNone/>
            </a:pPr>
            <a:r>
              <a:rPr lang="en-GB" sz="1400" dirty="0"/>
              <a:t>Expressions of individual views by members of the Institute and Faculty of Actuaries and its staff are encouraged.</a:t>
            </a:r>
          </a:p>
          <a:p>
            <a:pPr marL="0" indent="0">
              <a:buNone/>
            </a:pPr>
            <a:r>
              <a:rPr lang="en-GB" sz="1400" dirty="0"/>
              <a:t>The views expressed in this presentation are those of the presenter.</a:t>
            </a:r>
          </a:p>
        </p:txBody>
      </p:sp>
      <p:sp>
        <p:nvSpPr>
          <p:cNvPr id="10" name="Rectangular Callout 9"/>
          <p:cNvSpPr/>
          <p:nvPr/>
        </p:nvSpPr>
        <p:spPr>
          <a:xfrm>
            <a:off x="563870" y="693242"/>
            <a:ext cx="4245114" cy="1728192"/>
          </a:xfrm>
          <a:prstGeom prst="wedgeRectCallout">
            <a:avLst>
              <a:gd name="adj1" fmla="val -998"/>
              <a:gd name="adj2" fmla="val 126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ular Callout 6"/>
          <p:cNvSpPr/>
          <p:nvPr/>
        </p:nvSpPr>
        <p:spPr>
          <a:xfrm>
            <a:off x="5097016" y="693242"/>
            <a:ext cx="4245114" cy="1728192"/>
          </a:xfrm>
          <a:prstGeom prst="wedgeRectCallout">
            <a:avLst>
              <a:gd name="adj1" fmla="val -53799"/>
              <a:gd name="adj2" fmla="val 1275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776536" y="985838"/>
            <a:ext cx="3816424" cy="1143000"/>
          </a:xfrm>
        </p:spPr>
        <p:txBody>
          <a:bodyPr/>
          <a:lstStyle/>
          <a:p>
            <a:pPr algn="ctr"/>
            <a:r>
              <a:rPr lang="en-GB" sz="4800" dirty="0">
                <a:solidFill>
                  <a:schemeClr val="accent2"/>
                </a:solidFill>
              </a:rPr>
              <a:t>Questions</a:t>
            </a:r>
          </a:p>
        </p:txBody>
      </p:sp>
      <p:sp>
        <p:nvSpPr>
          <p:cNvPr id="9" name="Title 1"/>
          <p:cNvSpPr txBox="1">
            <a:spLocks/>
          </p:cNvSpPr>
          <p:nvPr/>
        </p:nvSpPr>
        <p:spPr bwMode="auto">
          <a:xfrm>
            <a:off x="5313040" y="980728"/>
            <a:ext cx="381642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a:solidFill>
                  <a:srgbClr val="D9AB16"/>
                </a:solidFill>
                <a:latin typeface="+mj-lt"/>
                <a:ea typeface="+mj-ea"/>
                <a:cs typeface="+mj-cs"/>
              </a:defRPr>
            </a:lvl1pPr>
            <a:lvl2pPr algn="l" rtl="0" fontAlgn="base">
              <a:spcBef>
                <a:spcPct val="0"/>
              </a:spcBef>
              <a:spcAft>
                <a:spcPct val="0"/>
              </a:spcAft>
              <a:defRPr sz="3200">
                <a:solidFill>
                  <a:srgbClr val="D9AB16"/>
                </a:solidFill>
                <a:latin typeface="Arial" charset="0"/>
                <a:cs typeface="Arial" charset="0"/>
              </a:defRPr>
            </a:lvl2pPr>
            <a:lvl3pPr algn="l" rtl="0" fontAlgn="base">
              <a:spcBef>
                <a:spcPct val="0"/>
              </a:spcBef>
              <a:spcAft>
                <a:spcPct val="0"/>
              </a:spcAft>
              <a:defRPr sz="3200">
                <a:solidFill>
                  <a:srgbClr val="D9AB16"/>
                </a:solidFill>
                <a:latin typeface="Arial" charset="0"/>
                <a:cs typeface="Arial" charset="0"/>
              </a:defRPr>
            </a:lvl3pPr>
            <a:lvl4pPr algn="l" rtl="0" fontAlgn="base">
              <a:spcBef>
                <a:spcPct val="0"/>
              </a:spcBef>
              <a:spcAft>
                <a:spcPct val="0"/>
              </a:spcAft>
              <a:defRPr sz="3200">
                <a:solidFill>
                  <a:srgbClr val="D9AB16"/>
                </a:solidFill>
                <a:latin typeface="Arial" charset="0"/>
                <a:cs typeface="Arial" charset="0"/>
              </a:defRPr>
            </a:lvl4pPr>
            <a:lvl5pPr algn="l" rtl="0" fontAlgn="base">
              <a:spcBef>
                <a:spcPct val="0"/>
              </a:spcBef>
              <a:spcAft>
                <a:spcPct val="0"/>
              </a:spcAft>
              <a:defRPr sz="3200">
                <a:solidFill>
                  <a:srgbClr val="D9AB16"/>
                </a:solidFill>
                <a:latin typeface="Arial" charset="0"/>
                <a:cs typeface="Arial" charset="0"/>
              </a:defRPr>
            </a:lvl5pPr>
            <a:lvl6pPr marL="457200" algn="l" rtl="0" fontAlgn="base">
              <a:spcBef>
                <a:spcPct val="0"/>
              </a:spcBef>
              <a:spcAft>
                <a:spcPct val="0"/>
              </a:spcAft>
              <a:defRPr sz="3200">
                <a:solidFill>
                  <a:srgbClr val="D9AB16"/>
                </a:solidFill>
                <a:latin typeface="Arial" charset="0"/>
                <a:cs typeface="Arial" charset="0"/>
              </a:defRPr>
            </a:lvl6pPr>
            <a:lvl7pPr marL="914400" algn="l" rtl="0" fontAlgn="base">
              <a:spcBef>
                <a:spcPct val="0"/>
              </a:spcBef>
              <a:spcAft>
                <a:spcPct val="0"/>
              </a:spcAft>
              <a:defRPr sz="3200">
                <a:solidFill>
                  <a:srgbClr val="D9AB16"/>
                </a:solidFill>
                <a:latin typeface="Arial" charset="0"/>
                <a:cs typeface="Arial" charset="0"/>
              </a:defRPr>
            </a:lvl7pPr>
            <a:lvl8pPr marL="1371600" algn="l" rtl="0" fontAlgn="base">
              <a:spcBef>
                <a:spcPct val="0"/>
              </a:spcBef>
              <a:spcAft>
                <a:spcPct val="0"/>
              </a:spcAft>
              <a:defRPr sz="3200">
                <a:solidFill>
                  <a:srgbClr val="D9AB16"/>
                </a:solidFill>
                <a:latin typeface="Arial" charset="0"/>
                <a:cs typeface="Arial" charset="0"/>
              </a:defRPr>
            </a:lvl8pPr>
            <a:lvl9pPr marL="1828800" algn="l" rtl="0" fontAlgn="base">
              <a:spcBef>
                <a:spcPct val="0"/>
              </a:spcBef>
              <a:spcAft>
                <a:spcPct val="0"/>
              </a:spcAft>
              <a:defRPr sz="3200">
                <a:solidFill>
                  <a:srgbClr val="D9AB16"/>
                </a:solidFill>
                <a:latin typeface="Arial" charset="0"/>
                <a:cs typeface="Arial" charset="0"/>
              </a:defRPr>
            </a:lvl9pPr>
          </a:lstStyle>
          <a:p>
            <a:pPr algn="ctr"/>
            <a:r>
              <a:rPr lang="en-GB" sz="4800" dirty="0">
                <a:solidFill>
                  <a:schemeClr val="bg1"/>
                </a:solidFill>
              </a:rPr>
              <a:t>Comments</a:t>
            </a:r>
          </a:p>
        </p:txBody>
      </p:sp>
      <p:pic>
        <p:nvPicPr>
          <p:cNvPr id="11" name="Picture 4" descr="Image result for antibiotic resistance jokes">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8682" y="3861048"/>
            <a:ext cx="2930750" cy="240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465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664B8BA-6FB3-460D-AA51-429E856D987A}" type="datetime4">
              <a:rPr lang="en-US" smtClean="0"/>
              <a:t>June 29,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4</a:t>
            </a:fld>
            <a:endParaRPr lang="en-GB"/>
          </a:p>
        </p:txBody>
      </p:sp>
      <p:graphicFrame>
        <p:nvGraphicFramePr>
          <p:cNvPr id="8" name="Content Placeholder 5"/>
          <p:cNvGraphicFramePr>
            <a:graphicFrameLocks/>
          </p:cNvGraphicFramePr>
          <p:nvPr>
            <p:extLst>
              <p:ext uri="{D42A27DB-BD31-4B8C-83A1-F6EECF244321}">
                <p14:modId xmlns:p14="http://schemas.microsoft.com/office/powerpoint/2010/main" val="469077590"/>
              </p:ext>
            </p:extLst>
          </p:nvPr>
        </p:nvGraphicFramePr>
        <p:xfrm>
          <a:off x="560512" y="1567606"/>
          <a:ext cx="6036939" cy="4128477"/>
        </p:xfrm>
        <a:graphic>
          <a:graphicData uri="http://schemas.openxmlformats.org/drawingml/2006/table">
            <a:tbl>
              <a:tblPr firstRow="1" bandRow="1">
                <a:tableStyleId>{21E4AEA4-8DFA-4A89-87EB-49C32662AFE0}</a:tableStyleId>
              </a:tblPr>
              <a:tblGrid>
                <a:gridCol w="2012313">
                  <a:extLst>
                    <a:ext uri="{9D8B030D-6E8A-4147-A177-3AD203B41FA5}">
                      <a16:colId xmlns:a16="http://schemas.microsoft.com/office/drawing/2014/main" xmlns="" val="20000"/>
                    </a:ext>
                  </a:extLst>
                </a:gridCol>
                <a:gridCol w="2012313">
                  <a:extLst>
                    <a:ext uri="{9D8B030D-6E8A-4147-A177-3AD203B41FA5}">
                      <a16:colId xmlns:a16="http://schemas.microsoft.com/office/drawing/2014/main" xmlns="" val="20001"/>
                    </a:ext>
                  </a:extLst>
                </a:gridCol>
                <a:gridCol w="2012313">
                  <a:extLst>
                    <a:ext uri="{9D8B030D-6E8A-4147-A177-3AD203B41FA5}">
                      <a16:colId xmlns:a16="http://schemas.microsoft.com/office/drawing/2014/main" xmlns="" val="20002"/>
                    </a:ext>
                  </a:extLst>
                </a:gridCol>
              </a:tblGrid>
              <a:tr h="4011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t>Name </a:t>
                      </a:r>
                    </a:p>
                  </a:txBody>
                  <a:tcPr marL="74295" marR="74295" marT="37148" marB="37148">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t>Role </a:t>
                      </a:r>
                    </a:p>
                  </a:txBody>
                  <a:tcPr marL="74295" marR="74295" marT="37148" marB="37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t>Firm</a:t>
                      </a:r>
                    </a:p>
                  </a:txBody>
                  <a:tcPr marL="74295" marR="74295" marT="37148" marB="37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401187">
                <a:tc>
                  <a:txBody>
                    <a:bodyPr/>
                    <a:lstStyle/>
                    <a:p>
                      <a:r>
                        <a:rPr lang="en-GB" sz="1200" dirty="0">
                          <a:solidFill>
                            <a:srgbClr val="3F4548"/>
                          </a:solidFill>
                        </a:rPr>
                        <a:t>Matthew Edwards</a:t>
                      </a:r>
                    </a:p>
                  </a:txBody>
                  <a:tcPr marL="74295" marR="74295" marT="37148" marB="37148">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Chair</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Willis Towers Watson</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10001"/>
                  </a:ext>
                </a:extLst>
              </a:tr>
              <a:tr h="4011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Nicola</a:t>
                      </a:r>
                      <a:r>
                        <a:rPr lang="en-GB" sz="1200" baseline="0" dirty="0">
                          <a:solidFill>
                            <a:srgbClr val="3F4548"/>
                          </a:solidFill>
                        </a:rPr>
                        <a:t> Oliver</a:t>
                      </a:r>
                      <a:endParaRPr lang="en-GB" sz="1200" dirty="0">
                        <a:solidFill>
                          <a:srgbClr val="3F4548"/>
                        </a:solidFill>
                      </a:endParaRPr>
                    </a:p>
                  </a:txBody>
                  <a:tcPr marL="74295" marR="74295" marT="37148" marB="37148">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Medical input &amp; Deputy Chair</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Medical</a:t>
                      </a:r>
                      <a:r>
                        <a:rPr lang="en-GB" sz="1200" baseline="0" dirty="0">
                          <a:solidFill>
                            <a:srgbClr val="3F4548"/>
                          </a:solidFill>
                        </a:rPr>
                        <a:t> Intelligence</a:t>
                      </a:r>
                      <a:endParaRPr lang="en-GB" sz="1200" dirty="0">
                        <a:solidFill>
                          <a:srgbClr val="3F4548"/>
                        </a:solidFill>
                      </a:endParaRP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xmlns="" val="10002"/>
                  </a:ext>
                </a:extLst>
              </a:tr>
              <a:tr h="4011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Sheridan</a:t>
                      </a:r>
                      <a:r>
                        <a:rPr lang="en-GB" sz="1200" baseline="0" dirty="0">
                          <a:solidFill>
                            <a:srgbClr val="3F4548"/>
                          </a:solidFill>
                        </a:rPr>
                        <a:t> Fitzgibbon</a:t>
                      </a:r>
                      <a:endParaRPr lang="en-GB" sz="1200" dirty="0">
                        <a:solidFill>
                          <a:srgbClr val="3F4548"/>
                        </a:solidFill>
                      </a:endParaRPr>
                    </a:p>
                  </a:txBody>
                  <a:tcPr marL="74295" marR="74295" marT="37148" marB="37148">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Model structure &amp; parameterisation</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Legal</a:t>
                      </a:r>
                      <a:r>
                        <a:rPr lang="en-GB" sz="1200" baseline="0" dirty="0">
                          <a:solidFill>
                            <a:srgbClr val="3F4548"/>
                          </a:solidFill>
                        </a:rPr>
                        <a:t> &amp; General</a:t>
                      </a:r>
                      <a:endParaRPr lang="en-GB" sz="1200" dirty="0">
                        <a:solidFill>
                          <a:srgbClr val="3F4548"/>
                        </a:solidFill>
                      </a:endParaRP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10003"/>
                  </a:ext>
                </a:extLst>
              </a:tr>
              <a:tr h="4011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Craig Armstrong</a:t>
                      </a:r>
                    </a:p>
                  </a:txBody>
                  <a:tcPr marL="74295" marR="74295" marT="37148" marB="37148">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Parameterisation (2017)</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Aviva</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xmlns="" val="10004"/>
                  </a:ext>
                </a:extLst>
              </a:tr>
              <a:tr h="4011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Ross Hamilton</a:t>
                      </a:r>
                    </a:p>
                  </a:txBody>
                  <a:tcPr marL="74295" marR="74295" marT="37148" marB="37148">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Model development</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Lloyds Banking Group</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4011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Irene </a:t>
                      </a:r>
                      <a:r>
                        <a:rPr lang="en-GB" sz="1200" dirty="0" err="1">
                          <a:solidFill>
                            <a:srgbClr val="3F4548"/>
                          </a:solidFill>
                        </a:rPr>
                        <a:t>Merk</a:t>
                      </a:r>
                      <a:endParaRPr lang="en-GB" sz="1200" dirty="0">
                        <a:solidFill>
                          <a:srgbClr val="3F4548"/>
                        </a:solidFill>
                      </a:endParaRPr>
                    </a:p>
                  </a:txBody>
                  <a:tcPr marL="74295" marR="74295" marT="37148" marB="37148">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General </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SCOR</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xmlns="" val="10006"/>
                  </a:ext>
                </a:extLst>
              </a:tr>
              <a:tr h="4011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3F4548"/>
                          </a:solidFill>
                        </a:rPr>
                        <a:t>Roshane</a:t>
                      </a:r>
                      <a:r>
                        <a:rPr lang="en-GB" sz="1200" dirty="0">
                          <a:solidFill>
                            <a:srgbClr val="3F4548"/>
                          </a:solidFill>
                        </a:rPr>
                        <a:t> </a:t>
                      </a:r>
                      <a:r>
                        <a:rPr lang="en-GB" sz="1200" dirty="0" err="1">
                          <a:solidFill>
                            <a:srgbClr val="3F4548"/>
                          </a:solidFill>
                        </a:rPr>
                        <a:t>Samarasekera</a:t>
                      </a:r>
                      <a:endParaRPr lang="en-GB" sz="1200" dirty="0">
                        <a:solidFill>
                          <a:srgbClr val="3F4548"/>
                        </a:solidFill>
                      </a:endParaRPr>
                    </a:p>
                  </a:txBody>
                  <a:tcPr marL="74295" marR="74295" marT="37148" marB="37148">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Model development</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GAD</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4011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Soumi Sarkar</a:t>
                      </a:r>
                    </a:p>
                  </a:txBody>
                  <a:tcPr marL="74295" marR="74295" marT="37148" marB="37148">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General</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Legal &amp; General</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xmlns="" val="10008"/>
                  </a:ext>
                </a:extLst>
              </a:tr>
              <a:tr h="4011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Katherine </a:t>
                      </a:r>
                      <a:r>
                        <a:rPr lang="en-GB" sz="1200" dirty="0" err="1">
                          <a:solidFill>
                            <a:srgbClr val="3F4548"/>
                          </a:solidFill>
                        </a:rPr>
                        <a:t>Fossett</a:t>
                      </a:r>
                      <a:endParaRPr lang="en-GB" sz="1200" dirty="0">
                        <a:solidFill>
                          <a:srgbClr val="3F4548"/>
                        </a:solidFill>
                      </a:endParaRPr>
                    </a:p>
                  </a:txBody>
                  <a:tcPr marL="74295" marR="74295" marT="37148" marB="37148">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General </a:t>
                      </a: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F4548"/>
                          </a:solidFill>
                        </a:rPr>
                        <a:t>Barnett </a:t>
                      </a:r>
                      <a:r>
                        <a:rPr lang="en-GB" sz="1200" dirty="0" err="1">
                          <a:solidFill>
                            <a:srgbClr val="3F4548"/>
                          </a:solidFill>
                        </a:rPr>
                        <a:t>Waddingham</a:t>
                      </a:r>
                      <a:endParaRPr lang="en-GB" sz="1200" dirty="0">
                        <a:solidFill>
                          <a:srgbClr val="3F4548"/>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3F4548"/>
                        </a:solidFill>
                      </a:endParaRPr>
                    </a:p>
                  </a:txBody>
                  <a:tcPr marL="74295" marR="74295" marT="37148" marB="37148">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bl>
          </a:graphicData>
        </a:graphic>
      </p:graphicFrame>
      <p:sp>
        <p:nvSpPr>
          <p:cNvPr id="9" name="Title 8"/>
          <p:cNvSpPr>
            <a:spLocks noGrp="1"/>
          </p:cNvSpPr>
          <p:nvPr>
            <p:ph type="title"/>
          </p:nvPr>
        </p:nvSpPr>
        <p:spPr/>
        <p:txBody>
          <a:bodyPr/>
          <a:lstStyle/>
          <a:p>
            <a:r>
              <a:rPr lang="en-GB" dirty="0"/>
              <a:t>Working party members</a:t>
            </a:r>
          </a:p>
        </p:txBody>
      </p:sp>
    </p:spTree>
    <p:extLst>
      <p:ext uri="{BB962C8B-B14F-4D97-AF65-F5344CB8AC3E}">
        <p14:creationId xmlns:p14="http://schemas.microsoft.com/office/powerpoint/2010/main" val="2249803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a:t>Medical overview</a:t>
            </a:r>
          </a:p>
        </p:txBody>
      </p:sp>
      <p:sp>
        <p:nvSpPr>
          <p:cNvPr id="4" name="Date Placeholder 3"/>
          <p:cNvSpPr>
            <a:spLocks noGrp="1"/>
          </p:cNvSpPr>
          <p:nvPr>
            <p:ph type="dt" sz="half" idx="2"/>
          </p:nvPr>
        </p:nvSpPr>
        <p:spPr/>
        <p:txBody>
          <a:bodyPr/>
          <a:lstStyle/>
          <a:p>
            <a:fld id="{EFA9960B-732D-47F7-89E2-7C7B710CCB89}" type="datetime4">
              <a:rPr lang="en-US" smtClean="0">
                <a:solidFill>
                  <a:srgbClr val="3F4548"/>
                </a:solidFill>
              </a:rPr>
              <a:t>June 29, 2018</a:t>
            </a:fld>
            <a:endParaRPr lang="en-GB" dirty="0">
              <a:solidFill>
                <a:srgbClr val="3F4548"/>
              </a:solidFill>
            </a:endParaRPr>
          </a:p>
        </p:txBody>
      </p:sp>
    </p:spTree>
    <p:extLst>
      <p:ext uri="{BB962C8B-B14F-4D97-AF65-F5344CB8AC3E}">
        <p14:creationId xmlns:p14="http://schemas.microsoft.com/office/powerpoint/2010/main" val="3749073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antibiotic resistance…</a:t>
            </a:r>
          </a:p>
        </p:txBody>
      </p:sp>
      <p:sp>
        <p:nvSpPr>
          <p:cNvPr id="4" name="Date Placeholder 3"/>
          <p:cNvSpPr>
            <a:spLocks noGrp="1"/>
          </p:cNvSpPr>
          <p:nvPr>
            <p:ph type="dt" sz="half" idx="10"/>
          </p:nvPr>
        </p:nvSpPr>
        <p:spPr/>
        <p:txBody>
          <a:bodyPr/>
          <a:lstStyle/>
          <a:p>
            <a:fld id="{4CFBD113-5778-4E6D-93A4-8A0E1B023620}" type="datetime4">
              <a:rPr lang="en-US" smtClean="0"/>
              <a:t>June 29,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6</a:t>
            </a:fld>
            <a:endParaRPr lang="en-GB"/>
          </a:p>
        </p:txBody>
      </p:sp>
      <p:pic>
        <p:nvPicPr>
          <p:cNvPr id="6" name="Picture 5">
            <a:extLst>
              <a:ext uri="{FF2B5EF4-FFF2-40B4-BE49-F238E27FC236}">
                <a16:creationId xmlns:a16="http://schemas.microsoft.com/office/drawing/2014/main" xmlns="" id="{BBE11D14-B3E4-46DA-86B4-434C50E7E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266" y="1417702"/>
            <a:ext cx="5786971" cy="3857980"/>
          </a:xfrm>
          <a:prstGeom prst="rect">
            <a:avLst/>
          </a:prstGeom>
        </p:spPr>
      </p:pic>
      <p:sp>
        <p:nvSpPr>
          <p:cNvPr id="12" name="TextBox 11"/>
          <p:cNvSpPr txBox="1"/>
          <p:nvPr/>
        </p:nvSpPr>
        <p:spPr>
          <a:xfrm>
            <a:off x="404962" y="5349213"/>
            <a:ext cx="7593685" cy="738664"/>
          </a:xfrm>
          <a:prstGeom prst="rect">
            <a:avLst/>
          </a:prstGeom>
          <a:noFill/>
        </p:spPr>
        <p:txBody>
          <a:bodyPr wrap="square" rtlCol="0">
            <a:spAutoFit/>
          </a:bodyPr>
          <a:lstStyle/>
          <a:p>
            <a:r>
              <a:rPr lang="en-US" sz="1400" dirty="0"/>
              <a:t>"</a:t>
            </a:r>
            <a:r>
              <a:rPr lang="en-US" sz="1400" b="1" i="1" dirty="0"/>
              <a:t>The thoughtless person playing with penicillin treatment is morally responsible for the death of the man who succumbs to infection with the penicillin-resistant organism</a:t>
            </a:r>
            <a:r>
              <a:rPr lang="en-US" sz="1400" dirty="0"/>
              <a:t>.“ </a:t>
            </a:r>
          </a:p>
          <a:p>
            <a:r>
              <a:rPr lang="en-US" sz="1400" dirty="0"/>
              <a:t>Sir Alexander Fleming, 1928</a:t>
            </a:r>
            <a:endParaRPr lang="en-GB" sz="1400" dirty="0"/>
          </a:p>
        </p:txBody>
      </p:sp>
      <p:pic>
        <p:nvPicPr>
          <p:cNvPr id="3" name="Picture 2">
            <a:extLst>
              <a:ext uri="{FF2B5EF4-FFF2-40B4-BE49-F238E27FC236}">
                <a16:creationId xmlns:a16="http://schemas.microsoft.com/office/drawing/2014/main" xmlns="" id="{20A9A368-3BAC-42A6-B9E5-50541200FE22}"/>
              </a:ext>
            </a:extLst>
          </p:cNvPr>
          <p:cNvPicPr>
            <a:picLocks noChangeAspect="1"/>
          </p:cNvPicPr>
          <p:nvPr/>
        </p:nvPicPr>
        <p:blipFill rotWithShape="1">
          <a:blip r:embed="rId4"/>
          <a:srcRect l="40987" r="4072" b="4416"/>
          <a:stretch/>
        </p:blipFill>
        <p:spPr>
          <a:xfrm>
            <a:off x="6849974" y="3174945"/>
            <a:ext cx="2627798" cy="2188357"/>
          </a:xfrm>
          <a:prstGeom prst="rect">
            <a:avLst/>
          </a:prstGeom>
        </p:spPr>
      </p:pic>
      <p:pic>
        <p:nvPicPr>
          <p:cNvPr id="8" name="Picture 7">
            <a:extLst>
              <a:ext uri="{FF2B5EF4-FFF2-40B4-BE49-F238E27FC236}">
                <a16:creationId xmlns:a16="http://schemas.microsoft.com/office/drawing/2014/main" xmlns="" id="{A639D84A-2A84-4975-8000-5D91EE0A0A78}"/>
              </a:ext>
            </a:extLst>
          </p:cNvPr>
          <p:cNvPicPr>
            <a:picLocks noChangeAspect="1"/>
          </p:cNvPicPr>
          <p:nvPr/>
        </p:nvPicPr>
        <p:blipFill rotWithShape="1">
          <a:blip r:embed="rId4"/>
          <a:srcRect l="2836" r="43442" b="4416"/>
          <a:stretch/>
        </p:blipFill>
        <p:spPr>
          <a:xfrm>
            <a:off x="6378237" y="809882"/>
            <a:ext cx="2748697" cy="2340977"/>
          </a:xfrm>
          <a:prstGeom prst="rect">
            <a:avLst/>
          </a:prstGeom>
        </p:spPr>
      </p:pic>
    </p:spTree>
    <p:extLst>
      <p:ext uri="{BB962C8B-B14F-4D97-AF65-F5344CB8AC3E}">
        <p14:creationId xmlns:p14="http://schemas.microsoft.com/office/powerpoint/2010/main" val="273899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xmlns="" id="{E5CCBA09-30EF-4612-BBB1-540B9D46F0BA}"/>
              </a:ext>
            </a:extLst>
          </p:cNvPr>
          <p:cNvPicPr>
            <a:picLocks noChangeAspect="1"/>
          </p:cNvPicPr>
          <p:nvPr/>
        </p:nvPicPr>
        <p:blipFill rotWithShape="1">
          <a:blip r:embed="rId3"/>
          <a:srcRect l="51161"/>
          <a:stretch/>
        </p:blipFill>
        <p:spPr>
          <a:xfrm>
            <a:off x="428229" y="342795"/>
            <a:ext cx="3415051" cy="3692017"/>
          </a:xfrm>
          <a:prstGeom prst="rect">
            <a:avLst/>
          </a:prstGeom>
        </p:spPr>
      </p:pic>
      <p:pic>
        <p:nvPicPr>
          <p:cNvPr id="36" name="Picture 35">
            <a:extLst>
              <a:ext uri="{FF2B5EF4-FFF2-40B4-BE49-F238E27FC236}">
                <a16:creationId xmlns:a16="http://schemas.microsoft.com/office/drawing/2014/main" xmlns="" id="{3200EE4B-A17C-4DF6-9880-16652F137251}"/>
              </a:ext>
            </a:extLst>
          </p:cNvPr>
          <p:cNvPicPr>
            <a:picLocks noChangeAspect="1"/>
          </p:cNvPicPr>
          <p:nvPr/>
        </p:nvPicPr>
        <p:blipFill rotWithShape="1">
          <a:blip r:embed="rId3"/>
          <a:srcRect r="48488"/>
          <a:stretch/>
        </p:blipFill>
        <p:spPr>
          <a:xfrm>
            <a:off x="5970272" y="369329"/>
            <a:ext cx="3625512" cy="3716165"/>
          </a:xfrm>
          <a:prstGeom prst="rect">
            <a:avLst/>
          </a:prstGeom>
        </p:spPr>
      </p:pic>
      <p:sp>
        <p:nvSpPr>
          <p:cNvPr id="2" name="Title 1"/>
          <p:cNvSpPr>
            <a:spLocks noGrp="1"/>
          </p:cNvSpPr>
          <p:nvPr>
            <p:ph type="title"/>
          </p:nvPr>
        </p:nvSpPr>
        <p:spPr>
          <a:xfrm>
            <a:off x="567841" y="4732514"/>
            <a:ext cx="8982471" cy="1143000"/>
          </a:xfrm>
        </p:spPr>
        <p:txBody>
          <a:bodyPr/>
          <a:lstStyle/>
          <a:p>
            <a:r>
              <a:rPr lang="en-GB" dirty="0"/>
              <a:t>How do antibiotics work? (the science!)</a:t>
            </a:r>
          </a:p>
        </p:txBody>
      </p:sp>
      <p:sp>
        <p:nvSpPr>
          <p:cNvPr id="4" name="Date Placeholder 3"/>
          <p:cNvSpPr>
            <a:spLocks noGrp="1"/>
          </p:cNvSpPr>
          <p:nvPr>
            <p:ph type="dt" sz="half" idx="10"/>
          </p:nvPr>
        </p:nvSpPr>
        <p:spPr/>
        <p:txBody>
          <a:bodyPr/>
          <a:lstStyle/>
          <a:p>
            <a:fld id="{39BA6A71-CA70-4D10-9F8A-F7F39D0BC029}" type="datetime4">
              <a:rPr lang="en-US" smtClean="0"/>
              <a:t>June 29,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7</a:t>
            </a:fld>
            <a:endParaRPr lang="en-GB"/>
          </a:p>
        </p:txBody>
      </p:sp>
      <p:pic>
        <p:nvPicPr>
          <p:cNvPr id="26" name="Graphic 25">
            <a:extLst>
              <a:ext uri="{FF2B5EF4-FFF2-40B4-BE49-F238E27FC236}">
                <a16:creationId xmlns:a16="http://schemas.microsoft.com/office/drawing/2014/main" xmlns="" id="{04B10EB0-512D-4A74-BEF2-B22BF3240EC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064099" y="1772604"/>
            <a:ext cx="3989957" cy="3246889"/>
          </a:xfrm>
          <a:prstGeom prst="rect">
            <a:avLst/>
          </a:prstGeom>
        </p:spPr>
      </p:pic>
      <p:pic>
        <p:nvPicPr>
          <p:cNvPr id="37" name="Picture 36">
            <a:extLst>
              <a:ext uri="{FF2B5EF4-FFF2-40B4-BE49-F238E27FC236}">
                <a16:creationId xmlns:a16="http://schemas.microsoft.com/office/drawing/2014/main" xmlns="" id="{BDAC4081-8F9E-4041-A1CB-A8B833F4F836}"/>
              </a:ext>
            </a:extLst>
          </p:cNvPr>
          <p:cNvPicPr>
            <a:picLocks noChangeAspect="1"/>
          </p:cNvPicPr>
          <p:nvPr/>
        </p:nvPicPr>
        <p:blipFill>
          <a:blip r:embed="rId6"/>
          <a:stretch>
            <a:fillRect/>
          </a:stretch>
        </p:blipFill>
        <p:spPr>
          <a:xfrm>
            <a:off x="2754190" y="3337110"/>
            <a:ext cx="899987" cy="1395404"/>
          </a:xfrm>
          <a:prstGeom prst="rect">
            <a:avLst/>
          </a:prstGeom>
        </p:spPr>
      </p:pic>
      <p:pic>
        <p:nvPicPr>
          <p:cNvPr id="38" name="Picture 37">
            <a:extLst>
              <a:ext uri="{FF2B5EF4-FFF2-40B4-BE49-F238E27FC236}">
                <a16:creationId xmlns:a16="http://schemas.microsoft.com/office/drawing/2014/main" xmlns="" id="{A3C3DD5C-1902-4383-8F0A-BE1D7CE9B5DD}"/>
              </a:ext>
            </a:extLst>
          </p:cNvPr>
          <p:cNvPicPr>
            <a:picLocks noChangeAspect="1"/>
          </p:cNvPicPr>
          <p:nvPr/>
        </p:nvPicPr>
        <p:blipFill>
          <a:blip r:embed="rId6"/>
          <a:stretch>
            <a:fillRect/>
          </a:stretch>
        </p:blipFill>
        <p:spPr>
          <a:xfrm rot="5400000">
            <a:off x="4405163" y="3025352"/>
            <a:ext cx="1095673" cy="1286224"/>
          </a:xfrm>
          <a:prstGeom prst="rect">
            <a:avLst/>
          </a:prstGeom>
        </p:spPr>
      </p:pic>
    </p:spTree>
    <p:extLst>
      <p:ext uri="{BB962C8B-B14F-4D97-AF65-F5344CB8AC3E}">
        <p14:creationId xmlns:p14="http://schemas.microsoft.com/office/powerpoint/2010/main" val="185107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1+#ppt_w/2"/>
                                          </p:val>
                                        </p:tav>
                                        <p:tav tm="100000">
                                          <p:val>
                                            <p:strVal val="#ppt_x"/>
                                          </p:val>
                                        </p:tav>
                                      </p:tavLst>
                                    </p:anim>
                                    <p:anim calcmode="lin" valueType="num">
                                      <p:cBhvr additive="base">
                                        <p:cTn id="14"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5637" b="13060"/>
          <a:stretch/>
        </p:blipFill>
        <p:spPr>
          <a:xfrm>
            <a:off x="5364506" y="1916832"/>
            <a:ext cx="3432263" cy="3461721"/>
          </a:xfrm>
          <a:prstGeom prst="rect">
            <a:avLst/>
          </a:prstGeom>
        </p:spPr>
      </p:pic>
      <p:sp>
        <p:nvSpPr>
          <p:cNvPr id="2" name="Title 1"/>
          <p:cNvSpPr>
            <a:spLocks noGrp="1"/>
          </p:cNvSpPr>
          <p:nvPr>
            <p:ph type="title"/>
          </p:nvPr>
        </p:nvSpPr>
        <p:spPr/>
        <p:txBody>
          <a:bodyPr/>
          <a:lstStyle/>
          <a:p>
            <a:r>
              <a:rPr lang="en-GB" dirty="0"/>
              <a:t>What are the sources of resistance?</a:t>
            </a:r>
          </a:p>
        </p:txBody>
      </p:sp>
      <p:sp>
        <p:nvSpPr>
          <p:cNvPr id="4" name="Date Placeholder 3"/>
          <p:cNvSpPr>
            <a:spLocks noGrp="1"/>
          </p:cNvSpPr>
          <p:nvPr>
            <p:ph type="dt" sz="half" idx="10"/>
          </p:nvPr>
        </p:nvSpPr>
        <p:spPr/>
        <p:txBody>
          <a:bodyPr/>
          <a:lstStyle/>
          <a:p>
            <a:fld id="{9888249F-3D74-44BB-8AE1-EDDE508BA193}" type="datetime4">
              <a:rPr lang="en-US" smtClean="0"/>
              <a:t>June 29,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8</a:t>
            </a:fld>
            <a:endParaRPr lang="en-GB"/>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6017" b="11349"/>
          <a:stretch/>
        </p:blipFill>
        <p:spPr>
          <a:xfrm>
            <a:off x="406277" y="1523797"/>
            <a:ext cx="4660715" cy="4788494"/>
          </a:xfrm>
          <a:prstGeom prst="rect">
            <a:avLst/>
          </a:prstGeom>
        </p:spPr>
      </p:pic>
      <p:sp>
        <p:nvSpPr>
          <p:cNvPr id="9" name="TextBox 8"/>
          <p:cNvSpPr txBox="1"/>
          <p:nvPr/>
        </p:nvSpPr>
        <p:spPr>
          <a:xfrm>
            <a:off x="5254229" y="1329500"/>
            <a:ext cx="3947243" cy="307777"/>
          </a:xfrm>
          <a:prstGeom prst="rect">
            <a:avLst/>
          </a:prstGeom>
          <a:noFill/>
        </p:spPr>
        <p:txBody>
          <a:bodyPr wrap="square" rtlCol="0">
            <a:spAutoFit/>
          </a:bodyPr>
          <a:lstStyle/>
          <a:p>
            <a:r>
              <a:rPr lang="en-GB" sz="1400" b="1" dirty="0"/>
              <a:t>How animals can pass on resistant bacteria</a:t>
            </a:r>
          </a:p>
        </p:txBody>
      </p:sp>
      <p:sp>
        <p:nvSpPr>
          <p:cNvPr id="10" name="TextBox 9"/>
          <p:cNvSpPr txBox="1"/>
          <p:nvPr/>
        </p:nvSpPr>
        <p:spPr>
          <a:xfrm>
            <a:off x="1275483" y="1329500"/>
            <a:ext cx="2520280" cy="307777"/>
          </a:xfrm>
          <a:prstGeom prst="rect">
            <a:avLst/>
          </a:prstGeom>
          <a:noFill/>
        </p:spPr>
        <p:txBody>
          <a:bodyPr wrap="square" rtlCol="0">
            <a:spAutoFit/>
          </a:bodyPr>
          <a:lstStyle/>
          <a:p>
            <a:pPr algn="ctr"/>
            <a:r>
              <a:rPr lang="en-GB" sz="1400" b="1" dirty="0"/>
              <a:t>Sources of resistance</a:t>
            </a:r>
          </a:p>
        </p:txBody>
      </p:sp>
      <p:sp>
        <p:nvSpPr>
          <p:cNvPr id="11" name="TextBox 10"/>
          <p:cNvSpPr txBox="1"/>
          <p:nvPr/>
        </p:nvSpPr>
        <p:spPr>
          <a:xfrm>
            <a:off x="5179691" y="5372306"/>
            <a:ext cx="4231009" cy="246221"/>
          </a:xfrm>
          <a:prstGeom prst="rect">
            <a:avLst/>
          </a:prstGeom>
          <a:noFill/>
        </p:spPr>
        <p:txBody>
          <a:bodyPr wrap="square" rtlCol="0">
            <a:spAutoFit/>
          </a:bodyPr>
          <a:lstStyle/>
          <a:p>
            <a:r>
              <a:rPr lang="en-GB" sz="1000" i="1" dirty="0"/>
              <a:t>Infographics sourced from “Review on Antimicrobial Resistance” 2014</a:t>
            </a:r>
          </a:p>
        </p:txBody>
      </p:sp>
    </p:spTree>
    <p:extLst>
      <p:ext uri="{BB962C8B-B14F-4D97-AF65-F5344CB8AC3E}">
        <p14:creationId xmlns:p14="http://schemas.microsoft.com/office/powerpoint/2010/main" val="3370566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Arrow: Right 33">
            <a:extLst>
              <a:ext uri="{FF2B5EF4-FFF2-40B4-BE49-F238E27FC236}">
                <a16:creationId xmlns:a16="http://schemas.microsoft.com/office/drawing/2014/main" xmlns="" id="{0539571C-5924-4C64-8477-7200E74FC872}"/>
              </a:ext>
            </a:extLst>
          </p:cNvPr>
          <p:cNvSpPr/>
          <p:nvPr/>
        </p:nvSpPr>
        <p:spPr>
          <a:xfrm>
            <a:off x="353176" y="2203627"/>
            <a:ext cx="8845252" cy="399466"/>
          </a:xfrm>
          <a:prstGeom prst="rightArrow">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Septicaemia</a:t>
            </a:r>
          </a:p>
        </p:txBody>
      </p:sp>
      <p:sp>
        <p:nvSpPr>
          <p:cNvPr id="2" name="Title 1"/>
          <p:cNvSpPr>
            <a:spLocks noGrp="1"/>
          </p:cNvSpPr>
          <p:nvPr>
            <p:ph type="title"/>
          </p:nvPr>
        </p:nvSpPr>
        <p:spPr/>
        <p:txBody>
          <a:bodyPr/>
          <a:lstStyle/>
          <a:p>
            <a:r>
              <a:rPr lang="en-GB" dirty="0"/>
              <a:t>How does ABR affect people and our work?</a:t>
            </a:r>
          </a:p>
        </p:txBody>
      </p:sp>
      <p:sp>
        <p:nvSpPr>
          <p:cNvPr id="4" name="Date Placeholder 3"/>
          <p:cNvSpPr>
            <a:spLocks noGrp="1"/>
          </p:cNvSpPr>
          <p:nvPr>
            <p:ph type="dt" sz="half" idx="10"/>
          </p:nvPr>
        </p:nvSpPr>
        <p:spPr/>
        <p:txBody>
          <a:bodyPr/>
          <a:lstStyle/>
          <a:p>
            <a:fld id="{069EBCDE-142A-48BF-A92A-5AC35106C16D}" type="datetime4">
              <a:rPr lang="en-US" smtClean="0"/>
              <a:t>June 29, 2018</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9</a:t>
            </a:fld>
            <a:endParaRPr lang="en-GB"/>
          </a:p>
        </p:txBody>
      </p:sp>
      <p:sp>
        <p:nvSpPr>
          <p:cNvPr id="3" name="Right Arrow 2"/>
          <p:cNvSpPr/>
          <p:nvPr/>
        </p:nvSpPr>
        <p:spPr>
          <a:xfrm>
            <a:off x="1816651" y="4489205"/>
            <a:ext cx="6966072" cy="148952"/>
          </a:xfrm>
          <a:prstGeom prst="rightArrow">
            <a:avLst/>
          </a:prstGeom>
          <a:solidFill>
            <a:srgbClr val="409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a:endCxn id="3" idx="1"/>
          </p:cNvCxnSpPr>
          <p:nvPr/>
        </p:nvCxnSpPr>
        <p:spPr>
          <a:xfrm flipV="1">
            <a:off x="880547" y="4563681"/>
            <a:ext cx="936104" cy="2133"/>
          </a:xfrm>
          <a:prstGeom prst="line">
            <a:avLst/>
          </a:prstGeom>
          <a:ln w="76200">
            <a:solidFill>
              <a:srgbClr val="4096B8"/>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28519" y="4672009"/>
            <a:ext cx="504056" cy="338554"/>
          </a:xfrm>
          <a:prstGeom prst="rect">
            <a:avLst/>
          </a:prstGeom>
          <a:noFill/>
        </p:spPr>
        <p:txBody>
          <a:bodyPr wrap="square" rtlCol="0">
            <a:spAutoFit/>
          </a:bodyPr>
          <a:lstStyle/>
          <a:p>
            <a:pPr algn="ctr"/>
            <a:r>
              <a:rPr lang="en-GB" sz="1600" dirty="0"/>
              <a:t>0</a:t>
            </a:r>
          </a:p>
        </p:txBody>
      </p:sp>
      <p:sp>
        <p:nvSpPr>
          <p:cNvPr id="14" name="TextBox 13"/>
          <p:cNvSpPr txBox="1"/>
          <p:nvPr/>
        </p:nvSpPr>
        <p:spPr>
          <a:xfrm>
            <a:off x="1564623" y="4667089"/>
            <a:ext cx="504056" cy="338554"/>
          </a:xfrm>
          <a:prstGeom prst="rect">
            <a:avLst/>
          </a:prstGeom>
          <a:noFill/>
        </p:spPr>
        <p:txBody>
          <a:bodyPr wrap="square" rtlCol="0">
            <a:spAutoFit/>
          </a:bodyPr>
          <a:lstStyle/>
          <a:p>
            <a:pPr algn="ctr"/>
            <a:r>
              <a:rPr lang="en-GB" sz="1600" dirty="0"/>
              <a:t>18</a:t>
            </a:r>
          </a:p>
        </p:txBody>
      </p:sp>
      <p:sp>
        <p:nvSpPr>
          <p:cNvPr id="15" name="TextBox 14"/>
          <p:cNvSpPr txBox="1"/>
          <p:nvPr/>
        </p:nvSpPr>
        <p:spPr>
          <a:xfrm>
            <a:off x="4048899" y="4667089"/>
            <a:ext cx="504056" cy="338554"/>
          </a:xfrm>
          <a:prstGeom prst="rect">
            <a:avLst/>
          </a:prstGeom>
          <a:noFill/>
        </p:spPr>
        <p:txBody>
          <a:bodyPr wrap="square" rtlCol="0">
            <a:spAutoFit/>
          </a:bodyPr>
          <a:lstStyle/>
          <a:p>
            <a:pPr algn="ctr"/>
            <a:r>
              <a:rPr lang="en-GB" sz="1600" dirty="0"/>
              <a:t>40</a:t>
            </a:r>
          </a:p>
        </p:txBody>
      </p:sp>
      <p:sp>
        <p:nvSpPr>
          <p:cNvPr id="16" name="TextBox 15"/>
          <p:cNvSpPr txBox="1"/>
          <p:nvPr/>
        </p:nvSpPr>
        <p:spPr>
          <a:xfrm>
            <a:off x="5561067" y="4674814"/>
            <a:ext cx="504056" cy="338554"/>
          </a:xfrm>
          <a:prstGeom prst="rect">
            <a:avLst/>
          </a:prstGeom>
          <a:noFill/>
        </p:spPr>
        <p:txBody>
          <a:bodyPr wrap="square" rtlCol="0">
            <a:spAutoFit/>
          </a:bodyPr>
          <a:lstStyle/>
          <a:p>
            <a:pPr algn="ctr"/>
            <a:r>
              <a:rPr lang="en-GB" sz="1600" dirty="0"/>
              <a:t>60</a:t>
            </a:r>
          </a:p>
        </p:txBody>
      </p:sp>
      <p:sp>
        <p:nvSpPr>
          <p:cNvPr id="17" name="TextBox 16"/>
          <p:cNvSpPr txBox="1"/>
          <p:nvPr/>
        </p:nvSpPr>
        <p:spPr>
          <a:xfrm>
            <a:off x="7217251" y="4674814"/>
            <a:ext cx="504056" cy="338554"/>
          </a:xfrm>
          <a:prstGeom prst="rect">
            <a:avLst/>
          </a:prstGeom>
          <a:noFill/>
        </p:spPr>
        <p:txBody>
          <a:bodyPr wrap="square" rtlCol="0">
            <a:spAutoFit/>
          </a:bodyPr>
          <a:lstStyle/>
          <a:p>
            <a:pPr algn="ctr"/>
            <a:r>
              <a:rPr lang="en-GB" sz="1600" dirty="0"/>
              <a:t>80</a:t>
            </a:r>
          </a:p>
        </p:txBody>
      </p:sp>
      <p:sp>
        <p:nvSpPr>
          <p:cNvPr id="18" name="Rounded Rectangle 17"/>
          <p:cNvSpPr/>
          <p:nvPr/>
        </p:nvSpPr>
        <p:spPr>
          <a:xfrm>
            <a:off x="3364291" y="2166914"/>
            <a:ext cx="2933624" cy="422889"/>
          </a:xfrm>
          <a:prstGeom prst="round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Mortality</a:t>
            </a:r>
          </a:p>
        </p:txBody>
      </p:sp>
      <p:sp>
        <p:nvSpPr>
          <p:cNvPr id="19" name="Rounded Rectangle 18"/>
          <p:cNvSpPr/>
          <p:nvPr/>
        </p:nvSpPr>
        <p:spPr>
          <a:xfrm>
            <a:off x="2684803" y="1584470"/>
            <a:ext cx="4104457" cy="443173"/>
          </a:xfrm>
          <a:prstGeom prst="roundRect">
            <a:avLst/>
          </a:prstGeom>
          <a:solidFill>
            <a:schemeClr val="tx2">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Morbidity</a:t>
            </a:r>
          </a:p>
        </p:txBody>
      </p:sp>
      <p:sp>
        <p:nvSpPr>
          <p:cNvPr id="22" name="TextBox 21"/>
          <p:cNvSpPr txBox="1"/>
          <p:nvPr/>
        </p:nvSpPr>
        <p:spPr>
          <a:xfrm>
            <a:off x="1048249" y="3536025"/>
            <a:ext cx="3017540" cy="369332"/>
          </a:xfrm>
          <a:prstGeom prst="rect">
            <a:avLst/>
          </a:prstGeom>
          <a:noFill/>
        </p:spPr>
        <p:txBody>
          <a:bodyPr wrap="square" rtlCol="0">
            <a:spAutoFit/>
          </a:bodyPr>
          <a:lstStyle/>
          <a:p>
            <a:r>
              <a:rPr lang="en-GB" dirty="0"/>
              <a:t>Routine cuts and grazes</a:t>
            </a:r>
          </a:p>
        </p:txBody>
      </p:sp>
      <p:sp>
        <p:nvSpPr>
          <p:cNvPr id="23" name="TextBox 22"/>
          <p:cNvSpPr txBox="1"/>
          <p:nvPr/>
        </p:nvSpPr>
        <p:spPr>
          <a:xfrm>
            <a:off x="3043833" y="4044628"/>
            <a:ext cx="1384231" cy="369332"/>
          </a:xfrm>
          <a:prstGeom prst="rect">
            <a:avLst/>
          </a:prstGeom>
          <a:noFill/>
        </p:spPr>
        <p:txBody>
          <a:bodyPr wrap="square" rtlCol="0">
            <a:spAutoFit/>
          </a:bodyPr>
          <a:lstStyle/>
          <a:p>
            <a:pPr algn="ctr"/>
            <a:r>
              <a:rPr lang="en-GB" dirty="0"/>
              <a:t>Childbirth</a:t>
            </a:r>
          </a:p>
        </p:txBody>
      </p:sp>
      <p:sp>
        <p:nvSpPr>
          <p:cNvPr id="24" name="TextBox 23"/>
          <p:cNvSpPr txBox="1"/>
          <p:nvPr/>
        </p:nvSpPr>
        <p:spPr>
          <a:xfrm>
            <a:off x="1311471" y="3094350"/>
            <a:ext cx="1007518" cy="369332"/>
          </a:xfrm>
          <a:prstGeom prst="rect">
            <a:avLst/>
          </a:prstGeom>
          <a:noFill/>
        </p:spPr>
        <p:txBody>
          <a:bodyPr wrap="square" rtlCol="0">
            <a:spAutoFit/>
          </a:bodyPr>
          <a:lstStyle/>
          <a:p>
            <a:r>
              <a:rPr lang="en-GB" dirty="0"/>
              <a:t>Trauma</a:t>
            </a:r>
          </a:p>
        </p:txBody>
      </p:sp>
      <p:sp>
        <p:nvSpPr>
          <p:cNvPr id="25" name="TextBox 24"/>
          <p:cNvSpPr txBox="1"/>
          <p:nvPr/>
        </p:nvSpPr>
        <p:spPr>
          <a:xfrm>
            <a:off x="948567" y="4040418"/>
            <a:ext cx="1275681" cy="369332"/>
          </a:xfrm>
          <a:prstGeom prst="rect">
            <a:avLst/>
          </a:prstGeom>
          <a:noFill/>
        </p:spPr>
        <p:txBody>
          <a:bodyPr wrap="square" rtlCol="0">
            <a:spAutoFit/>
          </a:bodyPr>
          <a:lstStyle/>
          <a:p>
            <a:r>
              <a:rPr lang="en-GB" dirty="0"/>
              <a:t>Meningitis</a:t>
            </a:r>
          </a:p>
        </p:txBody>
      </p:sp>
      <p:sp>
        <p:nvSpPr>
          <p:cNvPr id="26" name="TextBox 25"/>
          <p:cNvSpPr txBox="1"/>
          <p:nvPr/>
        </p:nvSpPr>
        <p:spPr>
          <a:xfrm>
            <a:off x="6065123" y="3630059"/>
            <a:ext cx="1838672" cy="369332"/>
          </a:xfrm>
          <a:prstGeom prst="rect">
            <a:avLst/>
          </a:prstGeom>
          <a:noFill/>
        </p:spPr>
        <p:txBody>
          <a:bodyPr wrap="square" rtlCol="0">
            <a:spAutoFit/>
          </a:bodyPr>
          <a:lstStyle/>
          <a:p>
            <a:pPr algn="ctr"/>
            <a:r>
              <a:rPr lang="en-GB" dirty="0"/>
              <a:t>Heart surgery</a:t>
            </a:r>
          </a:p>
        </p:txBody>
      </p:sp>
      <p:sp>
        <p:nvSpPr>
          <p:cNvPr id="27" name="TextBox 26"/>
          <p:cNvSpPr txBox="1"/>
          <p:nvPr/>
        </p:nvSpPr>
        <p:spPr>
          <a:xfrm>
            <a:off x="5378579" y="3127074"/>
            <a:ext cx="1838672" cy="369332"/>
          </a:xfrm>
          <a:prstGeom prst="rect">
            <a:avLst/>
          </a:prstGeom>
          <a:noFill/>
        </p:spPr>
        <p:txBody>
          <a:bodyPr wrap="square" rtlCol="0">
            <a:spAutoFit/>
          </a:bodyPr>
          <a:lstStyle/>
          <a:p>
            <a:pPr algn="ctr"/>
            <a:r>
              <a:rPr lang="en-GB" dirty="0"/>
              <a:t>Pneumonia</a:t>
            </a:r>
          </a:p>
        </p:txBody>
      </p:sp>
      <p:sp>
        <p:nvSpPr>
          <p:cNvPr id="28" name="TextBox 27"/>
          <p:cNvSpPr txBox="1"/>
          <p:nvPr/>
        </p:nvSpPr>
        <p:spPr>
          <a:xfrm>
            <a:off x="7374997" y="4028323"/>
            <a:ext cx="2210620" cy="369332"/>
          </a:xfrm>
          <a:prstGeom prst="rect">
            <a:avLst/>
          </a:prstGeom>
          <a:noFill/>
        </p:spPr>
        <p:txBody>
          <a:bodyPr wrap="square" rtlCol="0">
            <a:spAutoFit/>
          </a:bodyPr>
          <a:lstStyle/>
          <a:p>
            <a:pPr algn="ctr"/>
            <a:r>
              <a:rPr lang="en-GB" dirty="0"/>
              <a:t>Joint replacement</a:t>
            </a:r>
          </a:p>
        </p:txBody>
      </p:sp>
      <p:sp>
        <p:nvSpPr>
          <p:cNvPr id="29" name="TextBox 28"/>
          <p:cNvSpPr txBox="1"/>
          <p:nvPr/>
        </p:nvSpPr>
        <p:spPr>
          <a:xfrm>
            <a:off x="2288840" y="4039379"/>
            <a:ext cx="879789" cy="369332"/>
          </a:xfrm>
          <a:prstGeom prst="rect">
            <a:avLst/>
          </a:prstGeom>
          <a:noFill/>
        </p:spPr>
        <p:txBody>
          <a:bodyPr wrap="square" rtlCol="0">
            <a:spAutoFit/>
          </a:bodyPr>
          <a:lstStyle/>
          <a:p>
            <a:r>
              <a:rPr lang="en-GB" dirty="0"/>
              <a:t>STIs</a:t>
            </a:r>
          </a:p>
        </p:txBody>
      </p:sp>
      <p:cxnSp>
        <p:nvCxnSpPr>
          <p:cNvPr id="31" name="Straight Arrow Connector 30"/>
          <p:cNvCxnSpPr/>
          <p:nvPr/>
        </p:nvCxnSpPr>
        <p:spPr>
          <a:xfrm flipH="1">
            <a:off x="3735949" y="2581503"/>
            <a:ext cx="312950" cy="131227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2169990" y="2009135"/>
            <a:ext cx="901120" cy="104542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263792" y="2581503"/>
            <a:ext cx="427991" cy="51663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8" idx="3"/>
          </p:cNvCxnSpPr>
          <p:nvPr/>
        </p:nvCxnSpPr>
        <p:spPr>
          <a:xfrm>
            <a:off x="6297915" y="2378359"/>
            <a:ext cx="1024088" cy="119465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736598" y="2015901"/>
            <a:ext cx="1276798" cy="19878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2620551" y="2027643"/>
            <a:ext cx="743740" cy="1419386"/>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8411087" y="4667089"/>
            <a:ext cx="1146423" cy="276999"/>
          </a:xfrm>
          <a:prstGeom prst="rect">
            <a:avLst/>
          </a:prstGeom>
          <a:noFill/>
        </p:spPr>
        <p:txBody>
          <a:bodyPr wrap="square" rtlCol="0">
            <a:spAutoFit/>
          </a:bodyPr>
          <a:lstStyle/>
          <a:p>
            <a:r>
              <a:rPr lang="en-GB" sz="1200" b="1" dirty="0"/>
              <a:t>Age (years)</a:t>
            </a:r>
          </a:p>
        </p:txBody>
      </p:sp>
      <p:sp>
        <p:nvSpPr>
          <p:cNvPr id="47" name="Rounded Rectangle 46"/>
          <p:cNvSpPr/>
          <p:nvPr/>
        </p:nvSpPr>
        <p:spPr>
          <a:xfrm>
            <a:off x="459116" y="5073041"/>
            <a:ext cx="1641617" cy="694340"/>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Urinary Tract</a:t>
            </a:r>
          </a:p>
        </p:txBody>
      </p:sp>
      <p:sp>
        <p:nvSpPr>
          <p:cNvPr id="48" name="Rounded Rectangle 47"/>
          <p:cNvSpPr/>
          <p:nvPr/>
        </p:nvSpPr>
        <p:spPr>
          <a:xfrm>
            <a:off x="1946431" y="5508324"/>
            <a:ext cx="1969096" cy="69434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Respiratory Tract</a:t>
            </a:r>
          </a:p>
        </p:txBody>
      </p:sp>
      <p:sp>
        <p:nvSpPr>
          <p:cNvPr id="49" name="Rounded Rectangle 48"/>
          <p:cNvSpPr/>
          <p:nvPr/>
        </p:nvSpPr>
        <p:spPr>
          <a:xfrm>
            <a:off x="3818934" y="5093756"/>
            <a:ext cx="2419536" cy="69434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Skin and Surgical Site</a:t>
            </a:r>
          </a:p>
        </p:txBody>
      </p:sp>
      <p:cxnSp>
        <p:nvCxnSpPr>
          <p:cNvPr id="37" name="Straight Arrow Connector 36">
            <a:extLst>
              <a:ext uri="{FF2B5EF4-FFF2-40B4-BE49-F238E27FC236}">
                <a16:creationId xmlns:a16="http://schemas.microsoft.com/office/drawing/2014/main" xmlns="" id="{684A59BA-999C-4D8D-8B3A-4A18253BBE56}"/>
              </a:ext>
            </a:extLst>
          </p:cNvPr>
          <p:cNvCxnSpPr>
            <a:cxnSpLocks/>
            <a:endCxn id="39" idx="0"/>
          </p:cNvCxnSpPr>
          <p:nvPr/>
        </p:nvCxnSpPr>
        <p:spPr>
          <a:xfrm>
            <a:off x="4775802" y="2649440"/>
            <a:ext cx="156530" cy="933162"/>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A051571-0872-44D6-B0C1-6CCD186A21E7}"/>
              </a:ext>
            </a:extLst>
          </p:cNvPr>
          <p:cNvSpPr txBox="1"/>
          <p:nvPr/>
        </p:nvSpPr>
        <p:spPr>
          <a:xfrm>
            <a:off x="4080324" y="3582602"/>
            <a:ext cx="1704016" cy="369332"/>
          </a:xfrm>
          <a:prstGeom prst="rect">
            <a:avLst/>
          </a:prstGeom>
          <a:noFill/>
        </p:spPr>
        <p:txBody>
          <a:bodyPr wrap="square" rtlCol="0">
            <a:spAutoFit/>
          </a:bodyPr>
          <a:lstStyle/>
          <a:p>
            <a:pPr algn="ctr"/>
            <a:r>
              <a:rPr lang="en-GB" dirty="0"/>
              <a:t>Chemotherapy</a:t>
            </a:r>
          </a:p>
        </p:txBody>
      </p:sp>
      <p:sp>
        <p:nvSpPr>
          <p:cNvPr id="40" name="TextBox 39">
            <a:extLst>
              <a:ext uri="{FF2B5EF4-FFF2-40B4-BE49-F238E27FC236}">
                <a16:creationId xmlns:a16="http://schemas.microsoft.com/office/drawing/2014/main" xmlns="" id="{C9431389-D11A-422F-B5DF-FC75B71F397D}"/>
              </a:ext>
            </a:extLst>
          </p:cNvPr>
          <p:cNvSpPr txBox="1"/>
          <p:nvPr/>
        </p:nvSpPr>
        <p:spPr>
          <a:xfrm>
            <a:off x="5088756" y="4056434"/>
            <a:ext cx="1838672" cy="369332"/>
          </a:xfrm>
          <a:prstGeom prst="rect">
            <a:avLst/>
          </a:prstGeom>
          <a:noFill/>
        </p:spPr>
        <p:txBody>
          <a:bodyPr wrap="square" rtlCol="0">
            <a:spAutoFit/>
          </a:bodyPr>
          <a:lstStyle/>
          <a:p>
            <a:pPr algn="ctr"/>
            <a:r>
              <a:rPr lang="en-GB" dirty="0"/>
              <a:t>Bowel surgery</a:t>
            </a:r>
          </a:p>
        </p:txBody>
      </p:sp>
      <p:sp>
        <p:nvSpPr>
          <p:cNvPr id="42" name="Rounded Rectangle 46">
            <a:extLst>
              <a:ext uri="{FF2B5EF4-FFF2-40B4-BE49-F238E27FC236}">
                <a16:creationId xmlns:a16="http://schemas.microsoft.com/office/drawing/2014/main" xmlns="" id="{5EE4350B-D3AA-4194-81B8-6760AAC0029A}"/>
              </a:ext>
            </a:extLst>
          </p:cNvPr>
          <p:cNvSpPr/>
          <p:nvPr/>
        </p:nvSpPr>
        <p:spPr>
          <a:xfrm>
            <a:off x="6163650" y="5519371"/>
            <a:ext cx="1641617" cy="694340"/>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Abdomen</a:t>
            </a:r>
          </a:p>
        </p:txBody>
      </p:sp>
    </p:spTree>
    <p:extLst>
      <p:ext uri="{BB962C8B-B14F-4D97-AF65-F5344CB8AC3E}">
        <p14:creationId xmlns:p14="http://schemas.microsoft.com/office/powerpoint/2010/main" val="3925471246"/>
      </p:ext>
    </p:extLst>
  </p:cSld>
  <p:clrMapOvr>
    <a:masterClrMapping/>
  </p:clrMapOvr>
</p:sld>
</file>

<file path=ppt/theme/theme1.xml><?xml version="1.0" encoding="utf-8"?>
<a:theme xmlns:a="http://schemas.openxmlformats.org/drawingml/2006/main" name="IFOA PowerPoint template 08">
  <a:themeElements>
    <a:clrScheme name="Custom 3">
      <a:dk1>
        <a:srgbClr val="3F4548"/>
      </a:dk1>
      <a:lt1>
        <a:sysClr val="window" lastClr="FFFFFF"/>
      </a:lt1>
      <a:dk2>
        <a:srgbClr val="000000"/>
      </a:dk2>
      <a:lt2>
        <a:srgbClr val="FFFFFF"/>
      </a:lt2>
      <a:accent1>
        <a:srgbClr val="D9AB16"/>
      </a:accent1>
      <a:accent2>
        <a:srgbClr val="113458"/>
      </a:accent2>
      <a:accent3>
        <a:srgbClr val="7CB3E1"/>
      </a:accent3>
      <a:accent4>
        <a:srgbClr val="4096B8"/>
      </a:accent4>
      <a:accent5>
        <a:srgbClr val="11B3A2"/>
      </a:accent5>
      <a:accent6>
        <a:srgbClr val="008452"/>
      </a:accent6>
      <a:hlink>
        <a:srgbClr val="D9AB16"/>
      </a:hlink>
      <a:folHlink>
        <a:srgbClr val="D9AB16"/>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FOA PowerPoint template 16.9">
  <a:themeElements>
    <a:clrScheme name="Custom 3">
      <a:dk1>
        <a:srgbClr val="3F4548"/>
      </a:dk1>
      <a:lt1>
        <a:sysClr val="window" lastClr="FFFFFF"/>
      </a:lt1>
      <a:dk2>
        <a:srgbClr val="000000"/>
      </a:dk2>
      <a:lt2>
        <a:srgbClr val="FFFFFF"/>
      </a:lt2>
      <a:accent1>
        <a:srgbClr val="D9AB16"/>
      </a:accent1>
      <a:accent2>
        <a:srgbClr val="113458"/>
      </a:accent2>
      <a:accent3>
        <a:srgbClr val="7CB3E1"/>
      </a:accent3>
      <a:accent4>
        <a:srgbClr val="4096B8"/>
      </a:accent4>
      <a:accent5>
        <a:srgbClr val="11B3A2"/>
      </a:accent5>
      <a:accent6>
        <a:srgbClr val="008452"/>
      </a:accent6>
      <a:hlink>
        <a:srgbClr val="D9AB16"/>
      </a:hlink>
      <a:folHlink>
        <a:srgbClr val="D9AB16"/>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FOA PowerPoint 16.9.potx" id="{57431F25-0E3D-4E56-8B00-A405E6DD11F0}" vid="{97C7A00C-46BF-4582-B91A-E7C534285BBB}"/>
    </a:ext>
  </a:extLst>
</a:theme>
</file>

<file path=ppt/theme/theme3.xml><?xml version="1.0" encoding="utf-8"?>
<a:theme xmlns:a="http://schemas.openxmlformats.org/drawingml/2006/main" name="1_IFOA PowerPoint template 16.9">
  <a:themeElements>
    <a:clrScheme name="Custom 3">
      <a:dk1>
        <a:srgbClr val="3F4548"/>
      </a:dk1>
      <a:lt1>
        <a:sysClr val="window" lastClr="FFFFFF"/>
      </a:lt1>
      <a:dk2>
        <a:srgbClr val="000000"/>
      </a:dk2>
      <a:lt2>
        <a:srgbClr val="FFFFFF"/>
      </a:lt2>
      <a:accent1>
        <a:srgbClr val="D9AB16"/>
      </a:accent1>
      <a:accent2>
        <a:srgbClr val="113458"/>
      </a:accent2>
      <a:accent3>
        <a:srgbClr val="7CB3E1"/>
      </a:accent3>
      <a:accent4>
        <a:srgbClr val="4096B8"/>
      </a:accent4>
      <a:accent5>
        <a:srgbClr val="11B3A2"/>
      </a:accent5>
      <a:accent6>
        <a:srgbClr val="008452"/>
      </a:accent6>
      <a:hlink>
        <a:srgbClr val="D9AB16"/>
      </a:hlink>
      <a:folHlink>
        <a:srgbClr val="D9AB16"/>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FOA PowerPoint 16.9.potx" id="{57431F25-0E3D-4E56-8B00-A405E6DD11F0}" vid="{97C7A00C-46BF-4582-B91A-E7C534285BBB}"/>
    </a:ext>
  </a:extLst>
</a:theme>
</file>

<file path=ppt/theme/theme4.xml><?xml version="1.0" encoding="utf-8"?>
<a:theme xmlns:a="http://schemas.openxmlformats.org/drawingml/2006/main" name="2_IFOA PowerPoint template 16.9">
  <a:themeElements>
    <a:clrScheme name="Custom 3">
      <a:dk1>
        <a:srgbClr val="3F4548"/>
      </a:dk1>
      <a:lt1>
        <a:sysClr val="window" lastClr="FFFFFF"/>
      </a:lt1>
      <a:dk2>
        <a:srgbClr val="000000"/>
      </a:dk2>
      <a:lt2>
        <a:srgbClr val="FFFFFF"/>
      </a:lt2>
      <a:accent1>
        <a:srgbClr val="D9AB16"/>
      </a:accent1>
      <a:accent2>
        <a:srgbClr val="113458"/>
      </a:accent2>
      <a:accent3>
        <a:srgbClr val="7CB3E1"/>
      </a:accent3>
      <a:accent4>
        <a:srgbClr val="4096B8"/>
      </a:accent4>
      <a:accent5>
        <a:srgbClr val="11B3A2"/>
      </a:accent5>
      <a:accent6>
        <a:srgbClr val="008452"/>
      </a:accent6>
      <a:hlink>
        <a:srgbClr val="D9AB16"/>
      </a:hlink>
      <a:folHlink>
        <a:srgbClr val="D9AB16"/>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FOA PowerPoint 16.9.potx" id="{57431F25-0E3D-4E56-8B00-A405E6DD11F0}" vid="{97C7A00C-46BF-4582-B91A-E7C534285BBB}"/>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IFOA PowerPoint template 08</Template>
  <TotalTime>1647</TotalTime>
  <Words>2931</Words>
  <Application>Microsoft Office PowerPoint</Application>
  <PresentationFormat>A4 Paper (210x297 mm)</PresentationFormat>
  <Paragraphs>425</Paragraphs>
  <Slides>30</Slides>
  <Notes>30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30</vt:i4>
      </vt:variant>
    </vt:vector>
  </HeadingPairs>
  <TitlesOfParts>
    <vt:vector size="38" baseType="lpstr">
      <vt:lpstr>Arial</vt:lpstr>
      <vt:lpstr>Calibri</vt:lpstr>
      <vt:lpstr>Courier New</vt:lpstr>
      <vt:lpstr>Wingdings</vt:lpstr>
      <vt:lpstr>IFOA PowerPoint template 08</vt:lpstr>
      <vt:lpstr>IFOA PowerPoint template 16.9</vt:lpstr>
      <vt:lpstr>1_IFOA PowerPoint template 16.9</vt:lpstr>
      <vt:lpstr>2_IFOA PowerPoint template 16.9</vt:lpstr>
      <vt:lpstr>When the drugs don’t work…</vt:lpstr>
      <vt:lpstr>Agenda</vt:lpstr>
      <vt:lpstr>Working party background</vt:lpstr>
      <vt:lpstr>Working party members</vt:lpstr>
      <vt:lpstr>Medical overview</vt:lpstr>
      <vt:lpstr>What is antibiotic resistance…</vt:lpstr>
      <vt:lpstr>How do antibiotics work? (the science!)</vt:lpstr>
      <vt:lpstr>What are the sources of resistance?</vt:lpstr>
      <vt:lpstr>How does ABR affect people and our work?</vt:lpstr>
      <vt:lpstr>PowerPoint Presentation</vt:lpstr>
      <vt:lpstr>PowerPoint Presentation</vt:lpstr>
      <vt:lpstr>PowerPoint Presentation</vt:lpstr>
      <vt:lpstr>PowerPoint Presentation</vt:lpstr>
      <vt:lpstr>PowerPoint Presentation</vt:lpstr>
      <vt:lpstr>…and why it is important?</vt:lpstr>
      <vt:lpstr>PowerPoint Presentation</vt:lpstr>
      <vt:lpstr>PowerPoint Presentation</vt:lpstr>
      <vt:lpstr>Model structure and parameterisation</vt:lpstr>
      <vt:lpstr>Objectives &amp; Research</vt:lpstr>
      <vt:lpstr>Chosen model structure</vt:lpstr>
      <vt:lpstr>Data sources – incidence</vt:lpstr>
      <vt:lpstr>Data sources – mortality</vt:lpstr>
      <vt:lpstr>Trends in resistance can be observed…</vt:lpstr>
      <vt:lpstr>…and extrapolated forwards </vt:lpstr>
      <vt:lpstr>…and extrapolated forwards </vt:lpstr>
      <vt:lpstr>Future of resistance?</vt:lpstr>
      <vt:lpstr>‘Results’ and next steps</vt:lpstr>
      <vt:lpstr>Initial Results: E. coli resistance</vt:lpstr>
      <vt:lpstr>Working party – next steps</vt:lpstr>
      <vt:lpstr>Questions</vt:lpstr>
    </vt:vector>
  </TitlesOfParts>
  <Company>Actuarial Profession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barbarab</dc:creator>
  <cp:lastModifiedBy>Canelle Friis</cp:lastModifiedBy>
  <cp:revision>182</cp:revision>
  <cp:lastPrinted>2018-05-08T14:49:36Z</cp:lastPrinted>
  <dcterms:created xsi:type="dcterms:W3CDTF">2013-01-16T11:22:54Z</dcterms:created>
  <dcterms:modified xsi:type="dcterms:W3CDTF">2018-06-29T08:44:48Z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fab4df37-c013-4352-bab0-2b24fc4c0d86</vt:lpwstr>
  </property>
  <property fmtid="{D5CDD505-2E9C-101B-9397-08002B2CF9AE}" pid="3" name="Classification">
    <vt:lpwstr>Public</vt:lpwstr>
  </property>
  <property fmtid="{D5CDD505-2E9C-101B-9397-08002B2CF9AE}" pid="4" name="HeadersandFooters">
    <vt:lpwstr>None</vt:lpwstr>
  </property>
</Properties>
</file>