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2" r:id="rId2"/>
    <p:sldId id="352" r:id="rId3"/>
    <p:sldId id="338" r:id="rId4"/>
    <p:sldId id="318" r:id="rId5"/>
    <p:sldId id="339" r:id="rId6"/>
    <p:sldId id="289" r:id="rId7"/>
    <p:sldId id="343" r:id="rId8"/>
    <p:sldId id="344" r:id="rId9"/>
    <p:sldId id="297" r:id="rId10"/>
    <p:sldId id="345" r:id="rId11"/>
    <p:sldId id="300" r:id="rId12"/>
    <p:sldId id="299" r:id="rId13"/>
    <p:sldId id="304" r:id="rId14"/>
    <p:sldId id="316" r:id="rId15"/>
    <p:sldId id="312" r:id="rId16"/>
    <p:sldId id="349" r:id="rId17"/>
    <p:sldId id="363" r:id="rId18"/>
    <p:sldId id="351" r:id="rId19"/>
    <p:sldId id="317" r:id="rId20"/>
    <p:sldId id="333" r:id="rId21"/>
    <p:sldId id="332" r:id="rId22"/>
    <p:sldId id="320" r:id="rId23"/>
    <p:sldId id="322" r:id="rId24"/>
    <p:sldId id="321" r:id="rId25"/>
    <p:sldId id="326" r:id="rId26"/>
    <p:sldId id="359" r:id="rId27"/>
    <p:sldId id="328" r:id="rId28"/>
    <p:sldId id="329" r:id="rId29"/>
    <p:sldId id="330" r:id="rId30"/>
    <p:sldId id="342" r:id="rId31"/>
    <p:sldId id="334" r:id="rId32"/>
    <p:sldId id="324" r:id="rId33"/>
    <p:sldId id="340" r:id="rId34"/>
    <p:sldId id="341" r:id="rId35"/>
    <p:sldId id="270" r:id="rId36"/>
    <p:sldId id="314" r:id="rId37"/>
    <p:sldId id="285" r:id="rId38"/>
    <p:sldId id="290" r:id="rId39"/>
    <p:sldId id="354" r:id="rId40"/>
    <p:sldId id="355" r:id="rId41"/>
    <p:sldId id="356" r:id="rId42"/>
    <p:sldId id="357" r:id="rId43"/>
    <p:sldId id="315" r:id="rId44"/>
    <p:sldId id="309" r:id="rId45"/>
    <p:sldId id="348" r:id="rId46"/>
    <p:sldId id="360" r:id="rId47"/>
    <p:sldId id="361" r:id="rId48"/>
    <p:sldId id="362" r:id="rId49"/>
    <p:sldId id="336" r:id="rId50"/>
    <p:sldId id="288" r:id="rId51"/>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F5079"/>
    <a:srgbClr val="FFFFFF"/>
    <a:srgbClr val="E9458C"/>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19C69-1560-4241-AECD-6052AB0F170F}" v="1" dt="2024-07-10T20:11:59.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51" autoAdjust="0"/>
    <p:restoredTop sz="94517" autoAdjust="0"/>
  </p:normalViewPr>
  <p:slideViewPr>
    <p:cSldViewPr showGuides="1">
      <p:cViewPr varScale="1">
        <p:scale>
          <a:sx n="82" d="100"/>
          <a:sy n="82" d="100"/>
        </p:scale>
        <p:origin x="1286" y="72"/>
      </p:cViewPr>
      <p:guideLst>
        <p:guide orient="horz" pos="4247"/>
        <p:guide pos="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an Creedon" userId="c81619a8-c278-4d10-8786-bed117a31065" providerId="ADAL" clId="{1A019C69-1560-4241-AECD-6052AB0F170F}"/>
    <pc:docChg chg="modSld">
      <pc:chgData name="Cian Creedon" userId="c81619a8-c278-4d10-8786-bed117a31065" providerId="ADAL" clId="{1A019C69-1560-4241-AECD-6052AB0F170F}" dt="2024-07-11T19:25:23.840" v="6" actId="1076"/>
      <pc:docMkLst>
        <pc:docMk/>
      </pc:docMkLst>
      <pc:sldChg chg="addSp modSp mod">
        <pc:chgData name="Cian Creedon" userId="c81619a8-c278-4d10-8786-bed117a31065" providerId="ADAL" clId="{1A019C69-1560-4241-AECD-6052AB0F170F}" dt="2024-07-10T20:17:06.320" v="5" actId="1036"/>
        <pc:sldMkLst>
          <pc:docMk/>
          <pc:sldMk cId="225939570" sldId="329"/>
        </pc:sldMkLst>
        <pc:graphicFrameChg chg="mod">
          <ac:chgData name="Cian Creedon" userId="c81619a8-c278-4d10-8786-bed117a31065" providerId="ADAL" clId="{1A019C69-1560-4241-AECD-6052AB0F170F}" dt="2024-07-10T20:11:55.317" v="1" actId="1076"/>
          <ac:graphicFrameMkLst>
            <pc:docMk/>
            <pc:sldMk cId="225939570" sldId="329"/>
            <ac:graphicFrameMk id="2" creationId="{00000000-0008-0000-1700-000004000000}"/>
          </ac:graphicFrameMkLst>
        </pc:graphicFrameChg>
        <pc:graphicFrameChg chg="add mod">
          <ac:chgData name="Cian Creedon" userId="c81619a8-c278-4d10-8786-bed117a31065" providerId="ADAL" clId="{1A019C69-1560-4241-AECD-6052AB0F170F}" dt="2024-07-10T20:17:06.320" v="5" actId="1036"/>
          <ac:graphicFrameMkLst>
            <pc:docMk/>
            <pc:sldMk cId="225939570" sldId="329"/>
            <ac:graphicFrameMk id="6" creationId="{34CAB53B-22E3-1CD9-8FA2-5432D12ECAC8}"/>
          </ac:graphicFrameMkLst>
        </pc:graphicFrameChg>
        <pc:graphicFrameChg chg="add mod">
          <ac:chgData name="Cian Creedon" userId="c81619a8-c278-4d10-8786-bed117a31065" providerId="ADAL" clId="{1A019C69-1560-4241-AECD-6052AB0F170F}" dt="2024-07-10T20:17:06.320" v="5" actId="1036"/>
          <ac:graphicFrameMkLst>
            <pc:docMk/>
            <pc:sldMk cId="225939570" sldId="329"/>
            <ac:graphicFrameMk id="7" creationId="{1D5DB153-6987-4E00-7133-2C8651359185}"/>
          </ac:graphicFrameMkLst>
        </pc:graphicFrameChg>
      </pc:sldChg>
      <pc:sldChg chg="modSp mod">
        <pc:chgData name="Cian Creedon" userId="c81619a8-c278-4d10-8786-bed117a31065" providerId="ADAL" clId="{1A019C69-1560-4241-AECD-6052AB0F170F}" dt="2024-05-01T10:08:13.757" v="0" actId="1076"/>
        <pc:sldMkLst>
          <pc:docMk/>
          <pc:sldMk cId="3277453581" sldId="351"/>
        </pc:sldMkLst>
        <pc:picChg chg="mod">
          <ac:chgData name="Cian Creedon" userId="c81619a8-c278-4d10-8786-bed117a31065" providerId="ADAL" clId="{1A019C69-1560-4241-AECD-6052AB0F170F}" dt="2024-05-01T10:08:13.757" v="0" actId="1076"/>
          <ac:picMkLst>
            <pc:docMk/>
            <pc:sldMk cId="3277453581" sldId="351"/>
            <ac:picMk id="7" creationId="{CC06F576-C742-C045-5168-44941EC335B0}"/>
          </ac:picMkLst>
        </pc:picChg>
      </pc:sldChg>
      <pc:sldChg chg="modSp mod">
        <pc:chgData name="Cian Creedon" userId="c81619a8-c278-4d10-8786-bed117a31065" providerId="ADAL" clId="{1A019C69-1560-4241-AECD-6052AB0F170F}" dt="2024-07-11T19:25:23.840" v="6" actId="1076"/>
        <pc:sldMkLst>
          <pc:docMk/>
          <pc:sldMk cId="1565034032" sldId="362"/>
        </pc:sldMkLst>
        <pc:graphicFrameChg chg="mod">
          <ac:chgData name="Cian Creedon" userId="c81619a8-c278-4d10-8786-bed117a31065" providerId="ADAL" clId="{1A019C69-1560-4241-AECD-6052AB0F170F}" dt="2024-07-11T19:25:23.840" v="6" actId="1076"/>
          <ac:graphicFrameMkLst>
            <pc:docMk/>
            <pc:sldMk cId="1565034032" sldId="362"/>
            <ac:graphicFrameMk id="8" creationId="{D5D2C454-67E5-96F0-6252-79075982695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hymansrobertsonlive-my.sharepoint.com/personal/schopra_hymans_co_uk/Documents/Documents/Inflation%20WP/Dummy%20data%20(mystery)/20230714%20Inflation_DATA_SCEN.E50%20-%20SC%20Edits.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hymansrobertsonlive-my.sharepoint.com/personal/schopra_hymans_co_uk/Documents/Documents/Inflation%20WP/Dummy%20data%20(mystery)/20230714%20Inflation_DATA_SCEN.E50%20-%20SC%20Edits.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stock\AppData\Local\Microsoft\Windows\INetCache\Content.Outlook\VJFPDBKY\Analysis%20of%202023%20Q3%20Inflation%20Survey%20responses%20v3.0%20(00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rstock\AppData\Local\Microsoft\Windows\INetCache\Content.Outlook\VJFPDBKY\Analysis%20of%202023%20Q3%20Inflation%20Survey%20responses%20v3.0%20(00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amlin.com\spotlight\homedirs\gdccre\Desktop\SY%20to%20OY%20Allocator.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amlin.com\spotlight\homedirs\gdccre\Desktop\SY%20to%20OY%20Allocator.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amlin.com\spotlight\RI%20SBU\Technical%20Pricing\Gandalf\Inflation\WP\Working%20Files\July%202023%20Estimation%20Work\Inflation%20Gearing%20Estimator%20-%20V2.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sz="1800" b="0" i="0" baseline="0">
                <a:solidFill>
                  <a:srgbClr val="000000"/>
                </a:solidFill>
                <a:effectLst/>
              </a:rPr>
              <a:t>Output Comparison by Method - All Sim</a:t>
            </a:r>
            <a:endParaRPr lang="en-GB">
              <a:solidFill>
                <a:srgbClr val="000000"/>
              </a:solidFill>
              <a:effectLst/>
            </a:endParaRPr>
          </a:p>
        </c:rich>
      </c:tx>
      <c:layout>
        <c:manualLayout>
          <c:xMode val="edge"/>
          <c:yMode val="edge"/>
          <c:x val="0.1229207254214591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'Results (Large)'!$G$108</c:f>
              <c:strCache>
                <c:ptCount val="1"/>
                <c:pt idx="0">
                  <c:v>Large Severity Trend</c:v>
                </c:pt>
              </c:strCache>
            </c:strRef>
          </c:tx>
          <c:spPr>
            <a:ln w="28575" cap="rnd">
              <a:solidFill>
                <a:schemeClr val="accent1"/>
              </a:solidFill>
              <a:round/>
            </a:ln>
            <a:effectLst/>
          </c:spPr>
          <c:marker>
            <c:symbol val="none"/>
          </c:marker>
          <c:cat>
            <c:numRef>
              <c:f>'Results (Large)'!$D$109:$D$117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(Large)'!$G$109:$G$117</c:f>
              <c:numCache>
                <c:formatCode>0.0%</c:formatCode>
                <c:ptCount val="9"/>
                <c:pt idx="0">
                  <c:v>3.6831979133458759E-2</c:v>
                </c:pt>
                <c:pt idx="1">
                  <c:v>3.6831979133458759E-2</c:v>
                </c:pt>
                <c:pt idx="2">
                  <c:v>3.6831979133458759E-2</c:v>
                </c:pt>
                <c:pt idx="3">
                  <c:v>3.6831979133458759E-2</c:v>
                </c:pt>
                <c:pt idx="4">
                  <c:v>3.6831979133458759E-2</c:v>
                </c:pt>
                <c:pt idx="5">
                  <c:v>3.6831979133458759E-2</c:v>
                </c:pt>
                <c:pt idx="6">
                  <c:v>3.6831979133458759E-2</c:v>
                </c:pt>
                <c:pt idx="7">
                  <c:v>3.6831979133458759E-2</c:v>
                </c:pt>
                <c:pt idx="8">
                  <c:v>3.6831979133458759E-2</c:v>
                </c:pt>
              </c:numCache>
            </c:numRef>
          </c:val>
          <c:smooth val="0"/>
          <c:extLst>
            <c:ext xmlns:c16="http://schemas.microsoft.com/office/drawing/2014/chart" uri="{C3380CC4-5D6E-409C-BE32-E72D297353CC}">
              <c16:uniqueId val="{00000000-A3B1-4667-9E67-8A72285258DF}"/>
            </c:ext>
          </c:extLst>
        </c:ser>
        <c:ser>
          <c:idx val="1"/>
          <c:order val="1"/>
          <c:tx>
            <c:strRef>
              <c:f>'Results (Large)'!$H$108</c:f>
              <c:strCache>
                <c:ptCount val="1"/>
                <c:pt idx="0">
                  <c:v>Large Frequency Trend</c:v>
                </c:pt>
              </c:strCache>
            </c:strRef>
          </c:tx>
          <c:spPr>
            <a:ln w="28575" cap="rnd">
              <a:solidFill>
                <a:schemeClr val="accent2"/>
              </a:solidFill>
              <a:round/>
            </a:ln>
            <a:effectLst/>
          </c:spPr>
          <c:marker>
            <c:symbol val="none"/>
          </c:marker>
          <c:cat>
            <c:numRef>
              <c:f>'Results (Large)'!$D$109:$D$117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(Large)'!$H$109:$H$117</c:f>
              <c:numCache>
                <c:formatCode>0.0%</c:formatCode>
                <c:ptCount val="9"/>
                <c:pt idx="0">
                  <c:v>9.6428508591412054E-2</c:v>
                </c:pt>
                <c:pt idx="1">
                  <c:v>9.6428508591412054E-2</c:v>
                </c:pt>
                <c:pt idx="2">
                  <c:v>9.6428508591412054E-2</c:v>
                </c:pt>
                <c:pt idx="3">
                  <c:v>9.6428508591412054E-2</c:v>
                </c:pt>
                <c:pt idx="4">
                  <c:v>9.6428508591412054E-2</c:v>
                </c:pt>
                <c:pt idx="5">
                  <c:v>9.6428508591412054E-2</c:v>
                </c:pt>
                <c:pt idx="6">
                  <c:v>9.6428508591412054E-2</c:v>
                </c:pt>
                <c:pt idx="7">
                  <c:v>9.6428508591412054E-2</c:v>
                </c:pt>
                <c:pt idx="8">
                  <c:v>9.6428508591412054E-2</c:v>
                </c:pt>
              </c:numCache>
            </c:numRef>
          </c:val>
          <c:smooth val="0"/>
          <c:extLst>
            <c:ext xmlns:c16="http://schemas.microsoft.com/office/drawing/2014/chart" uri="{C3380CC4-5D6E-409C-BE32-E72D297353CC}">
              <c16:uniqueId val="{00000001-A3B1-4667-9E67-8A72285258DF}"/>
            </c:ext>
          </c:extLst>
        </c:ser>
        <c:ser>
          <c:idx val="2"/>
          <c:order val="2"/>
          <c:tx>
            <c:strRef>
              <c:f>'Results (Large)'!$I$108</c:f>
              <c:strCache>
                <c:ptCount val="1"/>
                <c:pt idx="0">
                  <c:v>BC</c:v>
                </c:pt>
              </c:strCache>
            </c:strRef>
          </c:tx>
          <c:spPr>
            <a:ln w="28575" cap="rnd">
              <a:solidFill>
                <a:schemeClr val="accent3"/>
              </a:solidFill>
              <a:round/>
            </a:ln>
            <a:effectLst/>
          </c:spPr>
          <c:marker>
            <c:symbol val="none"/>
          </c:marker>
          <c:cat>
            <c:numRef>
              <c:f>'Results (Large)'!$D$109:$D$117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(Large)'!$I$109:$I$117</c:f>
              <c:numCache>
                <c:formatCode>0.0%</c:formatCode>
                <c:ptCount val="9"/>
                <c:pt idx="0">
                  <c:v>4.0271134277706677E-2</c:v>
                </c:pt>
                <c:pt idx="1">
                  <c:v>4.0271134277706677E-2</c:v>
                </c:pt>
                <c:pt idx="2">
                  <c:v>4.0271134277706677E-2</c:v>
                </c:pt>
                <c:pt idx="3">
                  <c:v>4.0271134277706677E-2</c:v>
                </c:pt>
                <c:pt idx="4">
                  <c:v>4.0271134277706677E-2</c:v>
                </c:pt>
                <c:pt idx="5">
                  <c:v>4.0271134277706677E-2</c:v>
                </c:pt>
                <c:pt idx="6">
                  <c:v>4.0271134277706677E-2</c:v>
                </c:pt>
                <c:pt idx="7">
                  <c:v>4.0271134277706677E-2</c:v>
                </c:pt>
                <c:pt idx="8">
                  <c:v>4.0271134277706677E-2</c:v>
                </c:pt>
              </c:numCache>
            </c:numRef>
          </c:val>
          <c:smooth val="0"/>
          <c:extLst>
            <c:ext xmlns:c16="http://schemas.microsoft.com/office/drawing/2014/chart" uri="{C3380CC4-5D6E-409C-BE32-E72D297353CC}">
              <c16:uniqueId val="{00000002-A3B1-4667-9E67-8A72285258DF}"/>
            </c:ext>
          </c:extLst>
        </c:ser>
        <c:ser>
          <c:idx val="3"/>
          <c:order val="3"/>
          <c:tx>
            <c:strRef>
              <c:f>'Results (Large)'!$J$108</c:f>
              <c:strCache>
                <c:ptCount val="1"/>
                <c:pt idx="0">
                  <c:v>IACL (Large)</c:v>
                </c:pt>
              </c:strCache>
            </c:strRef>
          </c:tx>
          <c:spPr>
            <a:ln w="28575" cap="rnd">
              <a:solidFill>
                <a:schemeClr val="accent4"/>
              </a:solidFill>
              <a:round/>
            </a:ln>
            <a:effectLst/>
          </c:spPr>
          <c:marker>
            <c:symbol val="none"/>
          </c:marker>
          <c:cat>
            <c:numRef>
              <c:f>'Results (Large)'!$D$109:$D$117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(Large)'!$J$109:$J$117</c:f>
              <c:numCache>
                <c:formatCode>0.0%</c:formatCode>
                <c:ptCount val="9"/>
                <c:pt idx="0">
                  <c:v>3.7999999999999999E-2</c:v>
                </c:pt>
                <c:pt idx="1">
                  <c:v>3.7999999999999999E-2</c:v>
                </c:pt>
                <c:pt idx="2">
                  <c:v>3.7999999999999999E-2</c:v>
                </c:pt>
                <c:pt idx="3">
                  <c:v>3.7999999999999999E-2</c:v>
                </c:pt>
                <c:pt idx="4">
                  <c:v>3.7999999999999999E-2</c:v>
                </c:pt>
                <c:pt idx="5">
                  <c:v>3.7999999999999999E-2</c:v>
                </c:pt>
                <c:pt idx="6">
                  <c:v>3.7999999999999999E-2</c:v>
                </c:pt>
                <c:pt idx="7">
                  <c:v>3.7999999999999999E-2</c:v>
                </c:pt>
                <c:pt idx="8">
                  <c:v>3.7999999999999999E-2</c:v>
                </c:pt>
              </c:numCache>
            </c:numRef>
          </c:val>
          <c:smooth val="0"/>
          <c:extLst>
            <c:ext xmlns:c16="http://schemas.microsoft.com/office/drawing/2014/chart" uri="{C3380CC4-5D6E-409C-BE32-E72D297353CC}">
              <c16:uniqueId val="{00000003-A3B1-4667-9E67-8A72285258DF}"/>
            </c:ext>
          </c:extLst>
        </c:ser>
        <c:ser>
          <c:idx val="4"/>
          <c:order val="4"/>
          <c:tx>
            <c:strRef>
              <c:f>'Results (Large)'!$K$108</c:f>
              <c:strCache>
                <c:ptCount val="1"/>
                <c:pt idx="0">
                  <c:v>Separation (Large)</c:v>
                </c:pt>
              </c:strCache>
            </c:strRef>
          </c:tx>
          <c:spPr>
            <a:ln w="28575" cap="rnd">
              <a:solidFill>
                <a:schemeClr val="accent5"/>
              </a:solidFill>
              <a:round/>
            </a:ln>
            <a:effectLst/>
          </c:spPr>
          <c:marker>
            <c:symbol val="none"/>
          </c:marker>
          <c:cat>
            <c:numRef>
              <c:f>'Results (Large)'!$D$109:$D$117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(Large)'!$K$109:$K$117</c:f>
              <c:numCache>
                <c:formatCode>0.0%</c:formatCode>
                <c:ptCount val="9"/>
                <c:pt idx="0">
                  <c:v>4.3999999999999997E-2</c:v>
                </c:pt>
                <c:pt idx="1">
                  <c:v>4.3999999999999997E-2</c:v>
                </c:pt>
                <c:pt idx="2">
                  <c:v>4.3999999999999997E-2</c:v>
                </c:pt>
                <c:pt idx="3">
                  <c:v>4.3999999999999997E-2</c:v>
                </c:pt>
                <c:pt idx="4">
                  <c:v>4.3999999999999997E-2</c:v>
                </c:pt>
                <c:pt idx="5">
                  <c:v>4.3999999999999997E-2</c:v>
                </c:pt>
                <c:pt idx="6">
                  <c:v>4.3999999999999997E-2</c:v>
                </c:pt>
                <c:pt idx="7">
                  <c:v>4.3999999999999997E-2</c:v>
                </c:pt>
                <c:pt idx="8">
                  <c:v>4.3999999999999997E-2</c:v>
                </c:pt>
              </c:numCache>
            </c:numRef>
          </c:val>
          <c:smooth val="0"/>
          <c:extLst>
            <c:ext xmlns:c16="http://schemas.microsoft.com/office/drawing/2014/chart" uri="{C3380CC4-5D6E-409C-BE32-E72D297353CC}">
              <c16:uniqueId val="{00000004-A3B1-4667-9E67-8A72285258DF}"/>
            </c:ext>
          </c:extLst>
        </c:ser>
        <c:ser>
          <c:idx val="5"/>
          <c:order val="5"/>
          <c:tx>
            <c:strRef>
              <c:f>'Results (Large)'!$L$108</c:f>
              <c:strCache>
                <c:ptCount val="1"/>
                <c:pt idx="0">
                  <c:v>Input Inflation</c:v>
                </c:pt>
              </c:strCache>
            </c:strRef>
          </c:tx>
          <c:spPr>
            <a:ln w="28575" cap="rnd">
              <a:solidFill>
                <a:schemeClr val="accent6"/>
              </a:solidFill>
              <a:round/>
            </a:ln>
            <a:effectLst/>
          </c:spPr>
          <c:marker>
            <c:symbol val="none"/>
          </c:marker>
          <c:cat>
            <c:numRef>
              <c:f>'Results (Large)'!$D$109:$D$117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(Large)'!$L$109:$L$117</c:f>
              <c:numCache>
                <c:formatCode>0%</c:formatCode>
                <c:ptCount val="9"/>
                <c:pt idx="0">
                  <c:v>0.04</c:v>
                </c:pt>
                <c:pt idx="1">
                  <c:v>0.04</c:v>
                </c:pt>
                <c:pt idx="2">
                  <c:v>0.04</c:v>
                </c:pt>
                <c:pt idx="3">
                  <c:v>0.04</c:v>
                </c:pt>
                <c:pt idx="4">
                  <c:v>0.04</c:v>
                </c:pt>
                <c:pt idx="5">
                  <c:v>0.04</c:v>
                </c:pt>
                <c:pt idx="6">
                  <c:v>0.04</c:v>
                </c:pt>
                <c:pt idx="7">
                  <c:v>0.04</c:v>
                </c:pt>
                <c:pt idx="8">
                  <c:v>0.04</c:v>
                </c:pt>
              </c:numCache>
            </c:numRef>
          </c:val>
          <c:smooth val="0"/>
          <c:extLst>
            <c:ext xmlns:c16="http://schemas.microsoft.com/office/drawing/2014/chart" uri="{C3380CC4-5D6E-409C-BE32-E72D297353CC}">
              <c16:uniqueId val="{00000005-A3B1-4667-9E67-8A72285258DF}"/>
            </c:ext>
          </c:extLst>
        </c:ser>
        <c:dLbls>
          <c:showLegendKey val="0"/>
          <c:showVal val="0"/>
          <c:showCatName val="0"/>
          <c:showSerName val="0"/>
          <c:showPercent val="0"/>
          <c:showBubbleSize val="0"/>
        </c:dLbls>
        <c:smooth val="0"/>
        <c:axId val="1008551640"/>
        <c:axId val="1008551968"/>
      </c:lineChart>
      <c:catAx>
        <c:axId val="1008551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008551968"/>
        <c:crosses val="autoZero"/>
        <c:auto val="1"/>
        <c:lblAlgn val="ctr"/>
        <c:lblOffset val="100"/>
        <c:noMultiLvlLbl val="0"/>
      </c:catAx>
      <c:valAx>
        <c:axId val="10085519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008551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Inflation Estimation Results (BC)</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scatterChart>
        <c:scatterStyle val="lineMarker"/>
        <c:varyColors val="0"/>
        <c:ser>
          <c:idx val="0"/>
          <c:order val="0"/>
          <c:tx>
            <c:strRef>
              <c:f>'RESULTS (Lg)'!$Y$5:$AA$5</c:f>
              <c:strCache>
                <c:ptCount val="1"/>
                <c:pt idx="0">
                  <c:v>Chosen Method by Year and Sim</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 (Lg)'!$Y$7:$Y$96</c:f>
              <c:numCache>
                <c:formatCode>General</c:formatCode>
                <c:ptCount val="90"/>
                <c:pt idx="0">
                  <c:v>2014</c:v>
                </c:pt>
                <c:pt idx="1">
                  <c:v>2014</c:v>
                </c:pt>
                <c:pt idx="2">
                  <c:v>2014</c:v>
                </c:pt>
                <c:pt idx="3">
                  <c:v>2014</c:v>
                </c:pt>
                <c:pt idx="4">
                  <c:v>2014</c:v>
                </c:pt>
                <c:pt idx="5">
                  <c:v>2014</c:v>
                </c:pt>
                <c:pt idx="6">
                  <c:v>2014</c:v>
                </c:pt>
                <c:pt idx="7">
                  <c:v>2014</c:v>
                </c:pt>
                <c:pt idx="8">
                  <c:v>2014</c:v>
                </c:pt>
                <c:pt idx="9">
                  <c:v>2014</c:v>
                </c:pt>
                <c:pt idx="10">
                  <c:v>2015</c:v>
                </c:pt>
                <c:pt idx="11">
                  <c:v>2015</c:v>
                </c:pt>
                <c:pt idx="12">
                  <c:v>2015</c:v>
                </c:pt>
                <c:pt idx="13">
                  <c:v>2015</c:v>
                </c:pt>
                <c:pt idx="14">
                  <c:v>2015</c:v>
                </c:pt>
                <c:pt idx="15">
                  <c:v>2015</c:v>
                </c:pt>
                <c:pt idx="16">
                  <c:v>2015</c:v>
                </c:pt>
                <c:pt idx="17">
                  <c:v>2015</c:v>
                </c:pt>
                <c:pt idx="18">
                  <c:v>2015</c:v>
                </c:pt>
                <c:pt idx="19">
                  <c:v>2015</c:v>
                </c:pt>
                <c:pt idx="20">
                  <c:v>2016</c:v>
                </c:pt>
                <c:pt idx="21">
                  <c:v>2016</c:v>
                </c:pt>
                <c:pt idx="22">
                  <c:v>2016</c:v>
                </c:pt>
                <c:pt idx="23">
                  <c:v>2016</c:v>
                </c:pt>
                <c:pt idx="24">
                  <c:v>2016</c:v>
                </c:pt>
                <c:pt idx="25">
                  <c:v>2016</c:v>
                </c:pt>
                <c:pt idx="26">
                  <c:v>2016</c:v>
                </c:pt>
                <c:pt idx="27">
                  <c:v>2016</c:v>
                </c:pt>
                <c:pt idx="28">
                  <c:v>2016</c:v>
                </c:pt>
                <c:pt idx="29">
                  <c:v>2016</c:v>
                </c:pt>
                <c:pt idx="30">
                  <c:v>2017</c:v>
                </c:pt>
                <c:pt idx="31">
                  <c:v>2017</c:v>
                </c:pt>
                <c:pt idx="32">
                  <c:v>2017</c:v>
                </c:pt>
                <c:pt idx="33">
                  <c:v>2017</c:v>
                </c:pt>
                <c:pt idx="34">
                  <c:v>2017</c:v>
                </c:pt>
                <c:pt idx="35">
                  <c:v>2017</c:v>
                </c:pt>
                <c:pt idx="36">
                  <c:v>2017</c:v>
                </c:pt>
                <c:pt idx="37">
                  <c:v>2017</c:v>
                </c:pt>
                <c:pt idx="38">
                  <c:v>2017</c:v>
                </c:pt>
                <c:pt idx="39">
                  <c:v>2017</c:v>
                </c:pt>
                <c:pt idx="40">
                  <c:v>2018</c:v>
                </c:pt>
                <c:pt idx="41">
                  <c:v>2018</c:v>
                </c:pt>
                <c:pt idx="42">
                  <c:v>2018</c:v>
                </c:pt>
                <c:pt idx="43">
                  <c:v>2018</c:v>
                </c:pt>
                <c:pt idx="44">
                  <c:v>2018</c:v>
                </c:pt>
                <c:pt idx="45">
                  <c:v>2018</c:v>
                </c:pt>
                <c:pt idx="46">
                  <c:v>2018</c:v>
                </c:pt>
                <c:pt idx="47">
                  <c:v>2018</c:v>
                </c:pt>
                <c:pt idx="48">
                  <c:v>2018</c:v>
                </c:pt>
                <c:pt idx="49">
                  <c:v>2018</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2021</c:v>
                </c:pt>
                <c:pt idx="71">
                  <c:v>2021</c:v>
                </c:pt>
                <c:pt idx="72">
                  <c:v>2021</c:v>
                </c:pt>
                <c:pt idx="73">
                  <c:v>2021</c:v>
                </c:pt>
                <c:pt idx="74">
                  <c:v>2021</c:v>
                </c:pt>
                <c:pt idx="75">
                  <c:v>2021</c:v>
                </c:pt>
                <c:pt idx="76">
                  <c:v>2021</c:v>
                </c:pt>
                <c:pt idx="77">
                  <c:v>2021</c:v>
                </c:pt>
                <c:pt idx="78">
                  <c:v>2021</c:v>
                </c:pt>
                <c:pt idx="79">
                  <c:v>2021</c:v>
                </c:pt>
                <c:pt idx="80">
                  <c:v>2022</c:v>
                </c:pt>
                <c:pt idx="81">
                  <c:v>2022</c:v>
                </c:pt>
                <c:pt idx="82">
                  <c:v>2022</c:v>
                </c:pt>
                <c:pt idx="83">
                  <c:v>2022</c:v>
                </c:pt>
                <c:pt idx="84">
                  <c:v>2022</c:v>
                </c:pt>
                <c:pt idx="85">
                  <c:v>2022</c:v>
                </c:pt>
                <c:pt idx="86">
                  <c:v>2022</c:v>
                </c:pt>
                <c:pt idx="87">
                  <c:v>2022</c:v>
                </c:pt>
                <c:pt idx="88">
                  <c:v>2022</c:v>
                </c:pt>
                <c:pt idx="89">
                  <c:v>2022</c:v>
                </c:pt>
              </c:numCache>
            </c:numRef>
          </c:xVal>
          <c:yVal>
            <c:numRef>
              <c:f>'RESULTS (Lg)'!$AA$7:$AA$96</c:f>
              <c:numCache>
                <c:formatCode>0%</c:formatCode>
                <c:ptCount val="90"/>
                <c:pt idx="0">
                  <c:v>3.5000000000000003E-2</c:v>
                </c:pt>
                <c:pt idx="1">
                  <c:v>5.2499999999999998E-2</c:v>
                </c:pt>
                <c:pt idx="2">
                  <c:v>0.06</c:v>
                </c:pt>
                <c:pt idx="3">
                  <c:v>5.2499999999999998E-2</c:v>
                </c:pt>
                <c:pt idx="4">
                  <c:v>5.2499999999999998E-2</c:v>
                </c:pt>
                <c:pt idx="5">
                  <c:v>3.5000000000000003E-2</c:v>
                </c:pt>
                <c:pt idx="6">
                  <c:v>3.5000000000000003E-2</c:v>
                </c:pt>
                <c:pt idx="7">
                  <c:v>0.06</c:v>
                </c:pt>
                <c:pt idx="8">
                  <c:v>0.03</c:v>
                </c:pt>
                <c:pt idx="9">
                  <c:v>3.5000000000000003E-2</c:v>
                </c:pt>
                <c:pt idx="10">
                  <c:v>3.5000000000000003E-2</c:v>
                </c:pt>
                <c:pt idx="11">
                  <c:v>5.2499999999999998E-2</c:v>
                </c:pt>
                <c:pt idx="12">
                  <c:v>0.06</c:v>
                </c:pt>
                <c:pt idx="13">
                  <c:v>5.2499999999999998E-2</c:v>
                </c:pt>
                <c:pt idx="14">
                  <c:v>5.2499999999999998E-2</c:v>
                </c:pt>
                <c:pt idx="15">
                  <c:v>3.5000000000000003E-2</c:v>
                </c:pt>
                <c:pt idx="16">
                  <c:v>3.5000000000000003E-2</c:v>
                </c:pt>
                <c:pt idx="17">
                  <c:v>0.06</c:v>
                </c:pt>
                <c:pt idx="18">
                  <c:v>0.03</c:v>
                </c:pt>
                <c:pt idx="19">
                  <c:v>3.5000000000000003E-2</c:v>
                </c:pt>
                <c:pt idx="20">
                  <c:v>3.5000000000000003E-2</c:v>
                </c:pt>
                <c:pt idx="21">
                  <c:v>5.2499999999999998E-2</c:v>
                </c:pt>
                <c:pt idx="22">
                  <c:v>0.06</c:v>
                </c:pt>
                <c:pt idx="23">
                  <c:v>5.2499999999999998E-2</c:v>
                </c:pt>
                <c:pt idx="24">
                  <c:v>5.2499999999999998E-2</c:v>
                </c:pt>
                <c:pt idx="25">
                  <c:v>3.5000000000000003E-2</c:v>
                </c:pt>
                <c:pt idx="26">
                  <c:v>3.5000000000000003E-2</c:v>
                </c:pt>
                <c:pt idx="27">
                  <c:v>0.06</c:v>
                </c:pt>
                <c:pt idx="28">
                  <c:v>0.03</c:v>
                </c:pt>
                <c:pt idx="29">
                  <c:v>3.5000000000000003E-2</c:v>
                </c:pt>
                <c:pt idx="30">
                  <c:v>3.5000000000000003E-2</c:v>
                </c:pt>
                <c:pt idx="31">
                  <c:v>5.2499999999999998E-2</c:v>
                </c:pt>
                <c:pt idx="32">
                  <c:v>0.06</c:v>
                </c:pt>
                <c:pt idx="33">
                  <c:v>5.2499999999999998E-2</c:v>
                </c:pt>
                <c:pt idx="34">
                  <c:v>5.2499999999999998E-2</c:v>
                </c:pt>
                <c:pt idx="35">
                  <c:v>3.5000000000000003E-2</c:v>
                </c:pt>
                <c:pt idx="36">
                  <c:v>3.5000000000000003E-2</c:v>
                </c:pt>
                <c:pt idx="37">
                  <c:v>0.06</c:v>
                </c:pt>
                <c:pt idx="38">
                  <c:v>0.03</c:v>
                </c:pt>
                <c:pt idx="39">
                  <c:v>3.5000000000000003E-2</c:v>
                </c:pt>
                <c:pt idx="40">
                  <c:v>3.5000000000000003E-2</c:v>
                </c:pt>
                <c:pt idx="41">
                  <c:v>5.2499999999999998E-2</c:v>
                </c:pt>
                <c:pt idx="42">
                  <c:v>0.06</c:v>
                </c:pt>
                <c:pt idx="43">
                  <c:v>5.2499999999999998E-2</c:v>
                </c:pt>
                <c:pt idx="44">
                  <c:v>5.2499999999999998E-2</c:v>
                </c:pt>
                <c:pt idx="45">
                  <c:v>3.5000000000000003E-2</c:v>
                </c:pt>
                <c:pt idx="46">
                  <c:v>3.5000000000000003E-2</c:v>
                </c:pt>
                <c:pt idx="47">
                  <c:v>0.06</c:v>
                </c:pt>
                <c:pt idx="48">
                  <c:v>0.03</c:v>
                </c:pt>
                <c:pt idx="49">
                  <c:v>3.5000000000000003E-2</c:v>
                </c:pt>
                <c:pt idx="50">
                  <c:v>3.5000000000000003E-2</c:v>
                </c:pt>
                <c:pt idx="51">
                  <c:v>5.2499999999999998E-2</c:v>
                </c:pt>
                <c:pt idx="52">
                  <c:v>0.06</c:v>
                </c:pt>
                <c:pt idx="53">
                  <c:v>5.2499999999999998E-2</c:v>
                </c:pt>
                <c:pt idx="54">
                  <c:v>5.2499999999999998E-2</c:v>
                </c:pt>
                <c:pt idx="55">
                  <c:v>3.5000000000000003E-2</c:v>
                </c:pt>
                <c:pt idx="56">
                  <c:v>3.5000000000000003E-2</c:v>
                </c:pt>
                <c:pt idx="57">
                  <c:v>0.06</c:v>
                </c:pt>
                <c:pt idx="58">
                  <c:v>0.03</c:v>
                </c:pt>
                <c:pt idx="59">
                  <c:v>3.5000000000000003E-2</c:v>
                </c:pt>
                <c:pt idx="60">
                  <c:v>3.5000000000000003E-2</c:v>
                </c:pt>
                <c:pt idx="61">
                  <c:v>7.4999999999999997E-2</c:v>
                </c:pt>
                <c:pt idx="62">
                  <c:v>0.09</c:v>
                </c:pt>
                <c:pt idx="63">
                  <c:v>7.0000000000000007E-2</c:v>
                </c:pt>
                <c:pt idx="64">
                  <c:v>0.06</c:v>
                </c:pt>
                <c:pt idx="65">
                  <c:v>3.5000000000000003E-2</c:v>
                </c:pt>
                <c:pt idx="66">
                  <c:v>3.5000000000000003E-2</c:v>
                </c:pt>
                <c:pt idx="67">
                  <c:v>0.09</c:v>
                </c:pt>
                <c:pt idx="68">
                  <c:v>0.03</c:v>
                </c:pt>
                <c:pt idx="69">
                  <c:v>3.5000000000000003E-2</c:v>
                </c:pt>
                <c:pt idx="70">
                  <c:v>0.05</c:v>
                </c:pt>
                <c:pt idx="71">
                  <c:v>7.4999999999999997E-2</c:v>
                </c:pt>
                <c:pt idx="72">
                  <c:v>0.09</c:v>
                </c:pt>
                <c:pt idx="73">
                  <c:v>7.0000000000000007E-2</c:v>
                </c:pt>
                <c:pt idx="74">
                  <c:v>0.06</c:v>
                </c:pt>
                <c:pt idx="75">
                  <c:v>0.05</c:v>
                </c:pt>
                <c:pt idx="76">
                  <c:v>0.05</c:v>
                </c:pt>
                <c:pt idx="77">
                  <c:v>0.09</c:v>
                </c:pt>
                <c:pt idx="78">
                  <c:v>0.04</c:v>
                </c:pt>
                <c:pt idx="79">
                  <c:v>0.05</c:v>
                </c:pt>
                <c:pt idx="80">
                  <c:v>0.08</c:v>
                </c:pt>
                <c:pt idx="81">
                  <c:v>0.09</c:v>
                </c:pt>
                <c:pt idx="82">
                  <c:v>0.12</c:v>
                </c:pt>
                <c:pt idx="83">
                  <c:v>7.0000000000000007E-2</c:v>
                </c:pt>
                <c:pt idx="84">
                  <c:v>7.0000000000000007E-2</c:v>
                </c:pt>
                <c:pt idx="85">
                  <c:v>0.08</c:v>
                </c:pt>
                <c:pt idx="86">
                  <c:v>0.08</c:v>
                </c:pt>
                <c:pt idx="87">
                  <c:v>0.12</c:v>
                </c:pt>
                <c:pt idx="88">
                  <c:v>0.05</c:v>
                </c:pt>
                <c:pt idx="89">
                  <c:v>0.08</c:v>
                </c:pt>
              </c:numCache>
            </c:numRef>
          </c:yVal>
          <c:smooth val="0"/>
          <c:extLst>
            <c:ext xmlns:c16="http://schemas.microsoft.com/office/drawing/2014/chart" uri="{C3380CC4-5D6E-409C-BE32-E72D297353CC}">
              <c16:uniqueId val="{00000000-A6B6-42B0-BDD2-E89B41241B79}"/>
            </c:ext>
          </c:extLst>
        </c:ser>
        <c:dLbls>
          <c:showLegendKey val="0"/>
          <c:showVal val="0"/>
          <c:showCatName val="0"/>
          <c:showSerName val="0"/>
          <c:showPercent val="0"/>
          <c:showBubbleSize val="0"/>
        </c:dLbls>
        <c:axId val="845111568"/>
        <c:axId val="845099760"/>
      </c:scatterChart>
      <c:scatterChart>
        <c:scatterStyle val="smoothMarker"/>
        <c:varyColors val="0"/>
        <c:ser>
          <c:idx val="1"/>
          <c:order val="1"/>
          <c:tx>
            <c:strRef>
              <c:f>'RESULTS (Lg)'!$AC$5:$AE$5</c:f>
              <c:strCache>
                <c:ptCount val="1"/>
                <c:pt idx="0">
                  <c:v>Chosen Method by Year, "All" Sim</c:v>
                </c:pt>
              </c:strCache>
            </c:strRef>
          </c:tx>
          <c:spPr>
            <a:ln w="19050" cap="rnd">
              <a:solidFill>
                <a:schemeClr val="accent2"/>
              </a:solidFill>
              <a:round/>
            </a:ln>
            <a:effectLst/>
          </c:spPr>
          <c:marker>
            <c:symbol val="none"/>
          </c:marker>
          <c:xVal>
            <c:numRef>
              <c:f>'RESULTS (Lg)'!$AC$7:$AC$15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(Lg)'!$AE$7:$AE$15</c:f>
              <c:numCache>
                <c:formatCode>0%</c:formatCode>
                <c:ptCount val="9"/>
                <c:pt idx="0">
                  <c:v>4.4999999999999998E-2</c:v>
                </c:pt>
                <c:pt idx="1">
                  <c:v>4.4999999999999998E-2</c:v>
                </c:pt>
                <c:pt idx="2">
                  <c:v>4.4999999999999998E-2</c:v>
                </c:pt>
                <c:pt idx="3">
                  <c:v>4.4999999999999998E-2</c:v>
                </c:pt>
                <c:pt idx="4">
                  <c:v>4.4999999999999998E-2</c:v>
                </c:pt>
                <c:pt idx="5">
                  <c:v>4.4999999999999998E-2</c:v>
                </c:pt>
                <c:pt idx="6">
                  <c:v>0.05</c:v>
                </c:pt>
                <c:pt idx="7">
                  <c:v>0.05</c:v>
                </c:pt>
                <c:pt idx="8">
                  <c:v>0.08</c:v>
                </c:pt>
              </c:numCache>
            </c:numRef>
          </c:yVal>
          <c:smooth val="1"/>
          <c:extLst>
            <c:ext xmlns:c16="http://schemas.microsoft.com/office/drawing/2014/chart" uri="{C3380CC4-5D6E-409C-BE32-E72D297353CC}">
              <c16:uniqueId val="{00000001-A6B6-42B0-BDD2-E89B41241B79}"/>
            </c:ext>
          </c:extLst>
        </c:ser>
        <c:ser>
          <c:idx val="2"/>
          <c:order val="2"/>
          <c:tx>
            <c:strRef>
              <c:f>'RESULTS (Lg)'!$AG$5:$AH$5</c:f>
              <c:strCache>
                <c:ptCount val="1"/>
                <c:pt idx="0">
                  <c:v>Input Inflation</c:v>
                </c:pt>
              </c:strCache>
            </c:strRef>
          </c:tx>
          <c:spPr>
            <a:ln w="19050" cap="rnd">
              <a:solidFill>
                <a:schemeClr val="accent3"/>
              </a:solidFill>
              <a:round/>
            </a:ln>
            <a:effectLst/>
          </c:spPr>
          <c:marker>
            <c:symbol val="none"/>
          </c:marker>
          <c:xVal>
            <c:numRef>
              <c:f>'RESULTS (Lg)'!$AG$7:$AG$15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(Lg)'!$AH$7:$AH$15</c:f>
              <c:numCache>
                <c:formatCode>0%</c:formatCode>
                <c:ptCount val="9"/>
                <c:pt idx="0">
                  <c:v>0.04</c:v>
                </c:pt>
                <c:pt idx="1">
                  <c:v>0.04</c:v>
                </c:pt>
                <c:pt idx="2">
                  <c:v>0.04</c:v>
                </c:pt>
                <c:pt idx="3">
                  <c:v>0.04</c:v>
                </c:pt>
                <c:pt idx="4">
                  <c:v>0.06</c:v>
                </c:pt>
                <c:pt idx="5">
                  <c:v>0.06</c:v>
                </c:pt>
                <c:pt idx="6">
                  <c:v>0.06</c:v>
                </c:pt>
                <c:pt idx="7">
                  <c:v>0.06</c:v>
                </c:pt>
                <c:pt idx="8">
                  <c:v>0.12</c:v>
                </c:pt>
              </c:numCache>
            </c:numRef>
          </c:yVal>
          <c:smooth val="1"/>
          <c:extLst>
            <c:ext xmlns:c16="http://schemas.microsoft.com/office/drawing/2014/chart" uri="{C3380CC4-5D6E-409C-BE32-E72D297353CC}">
              <c16:uniqueId val="{00000002-A6B6-42B0-BDD2-E89B41241B79}"/>
            </c:ext>
          </c:extLst>
        </c:ser>
        <c:dLbls>
          <c:showLegendKey val="0"/>
          <c:showVal val="0"/>
          <c:showCatName val="0"/>
          <c:showSerName val="0"/>
          <c:showPercent val="0"/>
          <c:showBubbleSize val="0"/>
        </c:dLbls>
        <c:axId val="845111568"/>
        <c:axId val="845099760"/>
      </c:scatterChart>
      <c:valAx>
        <c:axId val="845111568"/>
        <c:scaling>
          <c:orientation val="minMax"/>
          <c:max val="2022"/>
          <c:min val="201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099760"/>
        <c:crosses val="autoZero"/>
        <c:crossBetween val="midCat"/>
      </c:valAx>
      <c:valAx>
        <c:axId val="84509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1115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a:solidFill>
                  <a:srgbClr val="000000"/>
                </a:solidFill>
              </a:rPr>
              <a:t>Output Comparion</a:t>
            </a:r>
            <a:r>
              <a:rPr lang="en-GB" sz="1800" baseline="0">
                <a:solidFill>
                  <a:srgbClr val="000000"/>
                </a:solidFill>
              </a:rPr>
              <a:t> by Method - All Sim</a:t>
            </a:r>
            <a:endParaRPr lang="en-GB" sz="1800">
              <a:solidFill>
                <a:srgbClr val="000000"/>
              </a:solidFill>
            </a:endParaRPr>
          </a:p>
        </c:rich>
      </c:tx>
      <c:layout>
        <c:manualLayout>
          <c:xMode val="edge"/>
          <c:yMode val="edge"/>
          <c:x val="0.15276851935150376"/>
          <c:y val="3.431103607270665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'RESULTS (Lg)'!$G$108</c:f>
              <c:strCache>
                <c:ptCount val="1"/>
                <c:pt idx="0">
                  <c:v>Large Severity Trend</c:v>
                </c:pt>
              </c:strCache>
            </c:strRef>
          </c:tx>
          <c:spPr>
            <a:ln w="28575" cap="rnd">
              <a:solidFill>
                <a:schemeClr val="accent1"/>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(Lg)'!$G$109:$G$117</c:f>
              <c:numCache>
                <c:formatCode>0%</c:formatCode>
                <c:ptCount val="9"/>
                <c:pt idx="0">
                  <c:v>4.4999999999999998E-2</c:v>
                </c:pt>
                <c:pt idx="1">
                  <c:v>4.4999999999999998E-2</c:v>
                </c:pt>
                <c:pt idx="2">
                  <c:v>4.4999999999999998E-2</c:v>
                </c:pt>
                <c:pt idx="3">
                  <c:v>4.4999999999999998E-2</c:v>
                </c:pt>
                <c:pt idx="4">
                  <c:v>4.4999999999999998E-2</c:v>
                </c:pt>
                <c:pt idx="5">
                  <c:v>4.4999999999999998E-2</c:v>
                </c:pt>
                <c:pt idx="6">
                  <c:v>4.4999999999999998E-2</c:v>
                </c:pt>
                <c:pt idx="7">
                  <c:v>4.4999999999999998E-2</c:v>
                </c:pt>
                <c:pt idx="8">
                  <c:v>4.4999999999999998E-2</c:v>
                </c:pt>
              </c:numCache>
            </c:numRef>
          </c:val>
          <c:smooth val="0"/>
          <c:extLst>
            <c:ext xmlns:c16="http://schemas.microsoft.com/office/drawing/2014/chart" uri="{C3380CC4-5D6E-409C-BE32-E72D297353CC}">
              <c16:uniqueId val="{00000000-1755-468E-B30F-C50AC96DD640}"/>
            </c:ext>
          </c:extLst>
        </c:ser>
        <c:ser>
          <c:idx val="1"/>
          <c:order val="1"/>
          <c:tx>
            <c:strRef>
              <c:f>'RESULTS (Lg)'!$H$108</c:f>
              <c:strCache>
                <c:ptCount val="1"/>
                <c:pt idx="0">
                  <c:v>Large Frequency Trend</c:v>
                </c:pt>
              </c:strCache>
            </c:strRef>
          </c:tx>
          <c:spPr>
            <a:ln w="28575" cap="rnd">
              <a:solidFill>
                <a:schemeClr val="accent2"/>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(Lg)'!$H$109:$H$117</c:f>
              <c:numCache>
                <c:formatCode>0%</c:formatCode>
                <c:ptCount val="9"/>
                <c:pt idx="0">
                  <c:v>0.05</c:v>
                </c:pt>
                <c:pt idx="1">
                  <c:v>0.05</c:v>
                </c:pt>
                <c:pt idx="2">
                  <c:v>0.05</c:v>
                </c:pt>
                <c:pt idx="3">
                  <c:v>0.05</c:v>
                </c:pt>
                <c:pt idx="4">
                  <c:v>0.05</c:v>
                </c:pt>
                <c:pt idx="5">
                  <c:v>0.06</c:v>
                </c:pt>
                <c:pt idx="6">
                  <c:v>0.06</c:v>
                </c:pt>
                <c:pt idx="7">
                  <c:v>0.06</c:v>
                </c:pt>
                <c:pt idx="8">
                  <c:v>0.1</c:v>
                </c:pt>
              </c:numCache>
            </c:numRef>
          </c:val>
          <c:smooth val="0"/>
          <c:extLst>
            <c:ext xmlns:c16="http://schemas.microsoft.com/office/drawing/2014/chart" uri="{C3380CC4-5D6E-409C-BE32-E72D297353CC}">
              <c16:uniqueId val="{00000001-1755-468E-B30F-C50AC96DD640}"/>
            </c:ext>
          </c:extLst>
        </c:ser>
        <c:ser>
          <c:idx val="2"/>
          <c:order val="2"/>
          <c:tx>
            <c:strRef>
              <c:f>'RESULTS (Lg)'!$I$108</c:f>
              <c:strCache>
                <c:ptCount val="1"/>
                <c:pt idx="0">
                  <c:v>BC</c:v>
                </c:pt>
              </c:strCache>
            </c:strRef>
          </c:tx>
          <c:spPr>
            <a:ln w="28575" cap="rnd">
              <a:solidFill>
                <a:schemeClr val="accent3"/>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(Lg)'!$I$109:$I$117</c:f>
              <c:numCache>
                <c:formatCode>0%</c:formatCode>
                <c:ptCount val="9"/>
                <c:pt idx="0">
                  <c:v>0.05</c:v>
                </c:pt>
                <c:pt idx="1">
                  <c:v>0.05</c:v>
                </c:pt>
                <c:pt idx="2">
                  <c:v>0.05</c:v>
                </c:pt>
                <c:pt idx="3">
                  <c:v>0.05</c:v>
                </c:pt>
                <c:pt idx="4">
                  <c:v>0.05</c:v>
                </c:pt>
                <c:pt idx="5">
                  <c:v>0.08</c:v>
                </c:pt>
                <c:pt idx="6">
                  <c:v>0.08</c:v>
                </c:pt>
                <c:pt idx="7">
                  <c:v>0.08</c:v>
                </c:pt>
                <c:pt idx="8">
                  <c:v>0.12</c:v>
                </c:pt>
              </c:numCache>
            </c:numRef>
          </c:val>
          <c:smooth val="0"/>
          <c:extLst>
            <c:ext xmlns:c16="http://schemas.microsoft.com/office/drawing/2014/chart" uri="{C3380CC4-5D6E-409C-BE32-E72D297353CC}">
              <c16:uniqueId val="{00000002-1755-468E-B30F-C50AC96DD640}"/>
            </c:ext>
          </c:extLst>
        </c:ser>
        <c:ser>
          <c:idx val="3"/>
          <c:order val="3"/>
          <c:tx>
            <c:strRef>
              <c:f>'RESULTS (Lg)'!$J$108</c:f>
              <c:strCache>
                <c:ptCount val="1"/>
                <c:pt idx="0">
                  <c:v>IACL (Large)</c:v>
                </c:pt>
              </c:strCache>
            </c:strRef>
          </c:tx>
          <c:spPr>
            <a:ln w="28575" cap="rnd">
              <a:solidFill>
                <a:schemeClr val="accent4"/>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(Lg)'!$J$109:$J$117</c:f>
              <c:numCache>
                <c:formatCode>0%</c:formatCode>
                <c:ptCount val="9"/>
                <c:pt idx="0">
                  <c:v>0.04</c:v>
                </c:pt>
                <c:pt idx="1">
                  <c:v>0.04</c:v>
                </c:pt>
                <c:pt idx="2">
                  <c:v>0.04</c:v>
                </c:pt>
                <c:pt idx="3">
                  <c:v>0.04</c:v>
                </c:pt>
                <c:pt idx="4">
                  <c:v>0.04</c:v>
                </c:pt>
                <c:pt idx="5">
                  <c:v>0.05</c:v>
                </c:pt>
                <c:pt idx="6">
                  <c:v>5.5E-2</c:v>
                </c:pt>
                <c:pt idx="7">
                  <c:v>0.06</c:v>
                </c:pt>
                <c:pt idx="8">
                  <c:v>0.06</c:v>
                </c:pt>
              </c:numCache>
            </c:numRef>
          </c:val>
          <c:smooth val="0"/>
          <c:extLst>
            <c:ext xmlns:c16="http://schemas.microsoft.com/office/drawing/2014/chart" uri="{C3380CC4-5D6E-409C-BE32-E72D297353CC}">
              <c16:uniqueId val="{00000003-1755-468E-B30F-C50AC96DD640}"/>
            </c:ext>
          </c:extLst>
        </c:ser>
        <c:ser>
          <c:idx val="4"/>
          <c:order val="4"/>
          <c:tx>
            <c:strRef>
              <c:f>'RESULTS (Lg)'!$K$108</c:f>
              <c:strCache>
                <c:ptCount val="1"/>
                <c:pt idx="0">
                  <c:v>Separation (Large)</c:v>
                </c:pt>
              </c:strCache>
            </c:strRef>
          </c:tx>
          <c:spPr>
            <a:ln w="28575" cap="rnd">
              <a:solidFill>
                <a:schemeClr val="accent5"/>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(Lg)'!$K$109:$K$117</c:f>
              <c:numCache>
                <c:formatCode>0%</c:formatCode>
                <c:ptCount val="9"/>
                <c:pt idx="0">
                  <c:v>0.05</c:v>
                </c:pt>
                <c:pt idx="1">
                  <c:v>0.05</c:v>
                </c:pt>
                <c:pt idx="2">
                  <c:v>0.05</c:v>
                </c:pt>
                <c:pt idx="3">
                  <c:v>0.05</c:v>
                </c:pt>
                <c:pt idx="4">
                  <c:v>0.05</c:v>
                </c:pt>
                <c:pt idx="5">
                  <c:v>0.05</c:v>
                </c:pt>
                <c:pt idx="6">
                  <c:v>0.05</c:v>
                </c:pt>
                <c:pt idx="7">
                  <c:v>0.05</c:v>
                </c:pt>
                <c:pt idx="8">
                  <c:v>0.05</c:v>
                </c:pt>
              </c:numCache>
            </c:numRef>
          </c:val>
          <c:smooth val="0"/>
          <c:extLst>
            <c:ext xmlns:c16="http://schemas.microsoft.com/office/drawing/2014/chart" uri="{C3380CC4-5D6E-409C-BE32-E72D297353CC}">
              <c16:uniqueId val="{00000004-1755-468E-B30F-C50AC96DD640}"/>
            </c:ext>
          </c:extLst>
        </c:ser>
        <c:ser>
          <c:idx val="5"/>
          <c:order val="5"/>
          <c:tx>
            <c:strRef>
              <c:f>'RESULTS (Lg)'!$L$108</c:f>
              <c:strCache>
                <c:ptCount val="1"/>
                <c:pt idx="0">
                  <c:v>Input Inflation</c:v>
                </c:pt>
              </c:strCache>
            </c:strRef>
          </c:tx>
          <c:spPr>
            <a:ln w="28575" cap="rnd">
              <a:solidFill>
                <a:schemeClr val="accent6"/>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(Lg)'!$L$109:$L$117</c:f>
              <c:numCache>
                <c:formatCode>0%</c:formatCode>
                <c:ptCount val="9"/>
                <c:pt idx="0">
                  <c:v>0.04</c:v>
                </c:pt>
                <c:pt idx="1">
                  <c:v>0.04</c:v>
                </c:pt>
                <c:pt idx="2">
                  <c:v>0.04</c:v>
                </c:pt>
                <c:pt idx="3">
                  <c:v>0.04</c:v>
                </c:pt>
                <c:pt idx="4">
                  <c:v>0.06</c:v>
                </c:pt>
                <c:pt idx="5">
                  <c:v>0.06</c:v>
                </c:pt>
                <c:pt idx="6">
                  <c:v>0.06</c:v>
                </c:pt>
                <c:pt idx="7">
                  <c:v>0.06</c:v>
                </c:pt>
                <c:pt idx="8">
                  <c:v>0.12</c:v>
                </c:pt>
              </c:numCache>
            </c:numRef>
          </c:val>
          <c:smooth val="0"/>
          <c:extLst>
            <c:ext xmlns:c16="http://schemas.microsoft.com/office/drawing/2014/chart" uri="{C3380CC4-5D6E-409C-BE32-E72D297353CC}">
              <c16:uniqueId val="{00000005-1755-468E-B30F-C50AC96DD640}"/>
            </c:ext>
          </c:extLst>
        </c:ser>
        <c:dLbls>
          <c:showLegendKey val="0"/>
          <c:showVal val="0"/>
          <c:showCatName val="0"/>
          <c:showSerName val="0"/>
          <c:showPercent val="0"/>
          <c:showBubbleSize val="0"/>
        </c:dLbls>
        <c:smooth val="0"/>
        <c:axId val="956206240"/>
        <c:axId val="956178360"/>
      </c:lineChart>
      <c:catAx>
        <c:axId val="9562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56178360"/>
        <c:crosses val="autoZero"/>
        <c:auto val="1"/>
        <c:lblAlgn val="ctr"/>
        <c:lblOffset val="100"/>
        <c:noMultiLvlLbl val="0"/>
      </c:catAx>
      <c:valAx>
        <c:axId val="956178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5620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Inflation Estimation Results (Freq)</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scatterChart>
        <c:scatterStyle val="lineMarker"/>
        <c:varyColors val="0"/>
        <c:ser>
          <c:idx val="0"/>
          <c:order val="0"/>
          <c:tx>
            <c:strRef>
              <c:f>'RESULTS (Lg)'!$Y$5:$AA$5</c:f>
              <c:strCache>
                <c:ptCount val="1"/>
                <c:pt idx="0">
                  <c:v>Chosen Method by Year and Sim</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 (Lg)'!$Y$7:$Y$96</c:f>
              <c:numCache>
                <c:formatCode>General</c:formatCode>
                <c:ptCount val="90"/>
                <c:pt idx="0">
                  <c:v>2014</c:v>
                </c:pt>
                <c:pt idx="1">
                  <c:v>2014</c:v>
                </c:pt>
                <c:pt idx="2">
                  <c:v>2014</c:v>
                </c:pt>
                <c:pt idx="3">
                  <c:v>2014</c:v>
                </c:pt>
                <c:pt idx="4">
                  <c:v>2014</c:v>
                </c:pt>
                <c:pt idx="5">
                  <c:v>2014</c:v>
                </c:pt>
                <c:pt idx="6">
                  <c:v>2014</c:v>
                </c:pt>
                <c:pt idx="7">
                  <c:v>2014</c:v>
                </c:pt>
                <c:pt idx="8">
                  <c:v>2014</c:v>
                </c:pt>
                <c:pt idx="9">
                  <c:v>2014</c:v>
                </c:pt>
                <c:pt idx="10">
                  <c:v>2015</c:v>
                </c:pt>
                <c:pt idx="11">
                  <c:v>2015</c:v>
                </c:pt>
                <c:pt idx="12">
                  <c:v>2015</c:v>
                </c:pt>
                <c:pt idx="13">
                  <c:v>2015</c:v>
                </c:pt>
                <c:pt idx="14">
                  <c:v>2015</c:v>
                </c:pt>
                <c:pt idx="15">
                  <c:v>2015</c:v>
                </c:pt>
                <c:pt idx="16">
                  <c:v>2015</c:v>
                </c:pt>
                <c:pt idx="17">
                  <c:v>2015</c:v>
                </c:pt>
                <c:pt idx="18">
                  <c:v>2015</c:v>
                </c:pt>
                <c:pt idx="19">
                  <c:v>2015</c:v>
                </c:pt>
                <c:pt idx="20">
                  <c:v>2016</c:v>
                </c:pt>
                <c:pt idx="21">
                  <c:v>2016</c:v>
                </c:pt>
                <c:pt idx="22">
                  <c:v>2016</c:v>
                </c:pt>
                <c:pt idx="23">
                  <c:v>2016</c:v>
                </c:pt>
                <c:pt idx="24">
                  <c:v>2016</c:v>
                </c:pt>
                <c:pt idx="25">
                  <c:v>2016</c:v>
                </c:pt>
                <c:pt idx="26">
                  <c:v>2016</c:v>
                </c:pt>
                <c:pt idx="27">
                  <c:v>2016</c:v>
                </c:pt>
                <c:pt idx="28">
                  <c:v>2016</c:v>
                </c:pt>
                <c:pt idx="29">
                  <c:v>2016</c:v>
                </c:pt>
                <c:pt idx="30">
                  <c:v>2017</c:v>
                </c:pt>
                <c:pt idx="31">
                  <c:v>2017</c:v>
                </c:pt>
                <c:pt idx="32">
                  <c:v>2017</c:v>
                </c:pt>
                <c:pt idx="33">
                  <c:v>2017</c:v>
                </c:pt>
                <c:pt idx="34">
                  <c:v>2017</c:v>
                </c:pt>
                <c:pt idx="35">
                  <c:v>2017</c:v>
                </c:pt>
                <c:pt idx="36">
                  <c:v>2017</c:v>
                </c:pt>
                <c:pt idx="37">
                  <c:v>2017</c:v>
                </c:pt>
                <c:pt idx="38">
                  <c:v>2017</c:v>
                </c:pt>
                <c:pt idx="39">
                  <c:v>2017</c:v>
                </c:pt>
                <c:pt idx="40">
                  <c:v>2018</c:v>
                </c:pt>
                <c:pt idx="41">
                  <c:v>2018</c:v>
                </c:pt>
                <c:pt idx="42">
                  <c:v>2018</c:v>
                </c:pt>
                <c:pt idx="43">
                  <c:v>2018</c:v>
                </c:pt>
                <c:pt idx="44">
                  <c:v>2018</c:v>
                </c:pt>
                <c:pt idx="45">
                  <c:v>2018</c:v>
                </c:pt>
                <c:pt idx="46">
                  <c:v>2018</c:v>
                </c:pt>
                <c:pt idx="47">
                  <c:v>2018</c:v>
                </c:pt>
                <c:pt idx="48">
                  <c:v>2018</c:v>
                </c:pt>
                <c:pt idx="49">
                  <c:v>2018</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2021</c:v>
                </c:pt>
                <c:pt idx="71">
                  <c:v>2021</c:v>
                </c:pt>
                <c:pt idx="72">
                  <c:v>2021</c:v>
                </c:pt>
                <c:pt idx="73">
                  <c:v>2021</c:v>
                </c:pt>
                <c:pt idx="74">
                  <c:v>2021</c:v>
                </c:pt>
                <c:pt idx="75">
                  <c:v>2021</c:v>
                </c:pt>
                <c:pt idx="76">
                  <c:v>2021</c:v>
                </c:pt>
                <c:pt idx="77">
                  <c:v>2021</c:v>
                </c:pt>
                <c:pt idx="78">
                  <c:v>2021</c:v>
                </c:pt>
                <c:pt idx="79">
                  <c:v>2021</c:v>
                </c:pt>
                <c:pt idx="80">
                  <c:v>2022</c:v>
                </c:pt>
                <c:pt idx="81">
                  <c:v>2022</c:v>
                </c:pt>
                <c:pt idx="82">
                  <c:v>2022</c:v>
                </c:pt>
                <c:pt idx="83">
                  <c:v>2022</c:v>
                </c:pt>
                <c:pt idx="84">
                  <c:v>2022</c:v>
                </c:pt>
                <c:pt idx="85">
                  <c:v>2022</c:v>
                </c:pt>
                <c:pt idx="86">
                  <c:v>2022</c:v>
                </c:pt>
                <c:pt idx="87">
                  <c:v>2022</c:v>
                </c:pt>
                <c:pt idx="88">
                  <c:v>2022</c:v>
                </c:pt>
                <c:pt idx="89">
                  <c:v>2022</c:v>
                </c:pt>
              </c:numCache>
            </c:numRef>
          </c:xVal>
          <c:yVal>
            <c:numRef>
              <c:f>'RESULTS (Lg)'!$AA$7:$AA$96</c:f>
              <c:numCache>
                <c:formatCode>0%</c:formatCode>
                <c:ptCount val="90"/>
                <c:pt idx="0">
                  <c:v>0.05</c:v>
                </c:pt>
                <c:pt idx="1">
                  <c:v>0.05</c:v>
                </c:pt>
                <c:pt idx="2">
                  <c:v>0.05</c:v>
                </c:pt>
                <c:pt idx="3">
                  <c:v>0.03</c:v>
                </c:pt>
                <c:pt idx="4">
                  <c:v>0.06</c:v>
                </c:pt>
                <c:pt idx="5">
                  <c:v>0.05</c:v>
                </c:pt>
                <c:pt idx="6">
                  <c:v>0.05</c:v>
                </c:pt>
                <c:pt idx="7">
                  <c:v>0.05</c:v>
                </c:pt>
                <c:pt idx="8">
                  <c:v>6.5000000000000002E-2</c:v>
                </c:pt>
                <c:pt idx="9">
                  <c:v>0.04</c:v>
                </c:pt>
                <c:pt idx="10">
                  <c:v>0.05</c:v>
                </c:pt>
                <c:pt idx="11">
                  <c:v>0.05</c:v>
                </c:pt>
                <c:pt idx="12">
                  <c:v>0.05</c:v>
                </c:pt>
                <c:pt idx="13">
                  <c:v>0.03</c:v>
                </c:pt>
                <c:pt idx="14">
                  <c:v>0.06</c:v>
                </c:pt>
                <c:pt idx="15">
                  <c:v>0.05</c:v>
                </c:pt>
                <c:pt idx="16">
                  <c:v>0.05</c:v>
                </c:pt>
                <c:pt idx="17">
                  <c:v>0.05</c:v>
                </c:pt>
                <c:pt idx="18">
                  <c:v>6.5000000000000002E-2</c:v>
                </c:pt>
                <c:pt idx="19">
                  <c:v>0.04</c:v>
                </c:pt>
                <c:pt idx="20">
                  <c:v>0.05</c:v>
                </c:pt>
                <c:pt idx="21">
                  <c:v>0.05</c:v>
                </c:pt>
                <c:pt idx="22">
                  <c:v>0.05</c:v>
                </c:pt>
                <c:pt idx="23">
                  <c:v>0.03</c:v>
                </c:pt>
                <c:pt idx="24">
                  <c:v>0.06</c:v>
                </c:pt>
                <c:pt idx="25">
                  <c:v>0.05</c:v>
                </c:pt>
                <c:pt idx="26">
                  <c:v>0.05</c:v>
                </c:pt>
                <c:pt idx="27">
                  <c:v>0.05</c:v>
                </c:pt>
                <c:pt idx="28">
                  <c:v>6.5000000000000002E-2</c:v>
                </c:pt>
                <c:pt idx="29">
                  <c:v>0.04</c:v>
                </c:pt>
                <c:pt idx="30">
                  <c:v>0.05</c:v>
                </c:pt>
                <c:pt idx="31">
                  <c:v>0.05</c:v>
                </c:pt>
                <c:pt idx="32">
                  <c:v>0.05</c:v>
                </c:pt>
                <c:pt idx="33">
                  <c:v>0.03</c:v>
                </c:pt>
                <c:pt idx="34">
                  <c:v>0.06</c:v>
                </c:pt>
                <c:pt idx="35">
                  <c:v>0.05</c:v>
                </c:pt>
                <c:pt idx="36">
                  <c:v>0.05</c:v>
                </c:pt>
                <c:pt idx="37">
                  <c:v>0.05</c:v>
                </c:pt>
                <c:pt idx="38">
                  <c:v>6.5000000000000002E-2</c:v>
                </c:pt>
                <c:pt idx="39">
                  <c:v>0.04</c:v>
                </c:pt>
                <c:pt idx="40">
                  <c:v>0.05</c:v>
                </c:pt>
                <c:pt idx="41">
                  <c:v>0.05</c:v>
                </c:pt>
                <c:pt idx="42">
                  <c:v>0.05</c:v>
                </c:pt>
                <c:pt idx="43">
                  <c:v>0.03</c:v>
                </c:pt>
                <c:pt idx="44">
                  <c:v>0.06</c:v>
                </c:pt>
                <c:pt idx="45">
                  <c:v>0.05</c:v>
                </c:pt>
                <c:pt idx="46">
                  <c:v>0.05</c:v>
                </c:pt>
                <c:pt idx="47">
                  <c:v>0.05</c:v>
                </c:pt>
                <c:pt idx="48">
                  <c:v>6.5000000000000002E-2</c:v>
                </c:pt>
                <c:pt idx="49">
                  <c:v>0.04</c:v>
                </c:pt>
                <c:pt idx="50">
                  <c:v>0.08</c:v>
                </c:pt>
                <c:pt idx="51">
                  <c:v>0.08</c:v>
                </c:pt>
                <c:pt idx="52">
                  <c:v>0.08</c:v>
                </c:pt>
                <c:pt idx="53">
                  <c:v>0.05</c:v>
                </c:pt>
                <c:pt idx="54">
                  <c:v>8.5000000000000006E-2</c:v>
                </c:pt>
                <c:pt idx="55">
                  <c:v>0.08</c:v>
                </c:pt>
                <c:pt idx="56">
                  <c:v>0.08</c:v>
                </c:pt>
                <c:pt idx="57">
                  <c:v>0.06</c:v>
                </c:pt>
                <c:pt idx="58">
                  <c:v>0.08</c:v>
                </c:pt>
                <c:pt idx="59">
                  <c:v>0.05</c:v>
                </c:pt>
                <c:pt idx="60">
                  <c:v>0.08</c:v>
                </c:pt>
                <c:pt idx="61">
                  <c:v>0.08</c:v>
                </c:pt>
                <c:pt idx="62">
                  <c:v>0.08</c:v>
                </c:pt>
                <c:pt idx="63">
                  <c:v>0.05</c:v>
                </c:pt>
                <c:pt idx="64">
                  <c:v>8.5000000000000006E-2</c:v>
                </c:pt>
                <c:pt idx="65">
                  <c:v>0.08</c:v>
                </c:pt>
                <c:pt idx="66">
                  <c:v>0.08</c:v>
                </c:pt>
                <c:pt idx="67">
                  <c:v>0.06</c:v>
                </c:pt>
                <c:pt idx="68">
                  <c:v>0.08</c:v>
                </c:pt>
                <c:pt idx="69">
                  <c:v>0.05</c:v>
                </c:pt>
                <c:pt idx="70">
                  <c:v>0.08</c:v>
                </c:pt>
                <c:pt idx="71">
                  <c:v>0.08</c:v>
                </c:pt>
                <c:pt idx="72">
                  <c:v>0.08</c:v>
                </c:pt>
                <c:pt idx="73">
                  <c:v>0.05</c:v>
                </c:pt>
                <c:pt idx="74">
                  <c:v>8.5000000000000006E-2</c:v>
                </c:pt>
                <c:pt idx="75">
                  <c:v>0.08</c:v>
                </c:pt>
                <c:pt idx="76">
                  <c:v>0.08</c:v>
                </c:pt>
                <c:pt idx="77">
                  <c:v>0.06</c:v>
                </c:pt>
                <c:pt idx="78">
                  <c:v>0.08</c:v>
                </c:pt>
                <c:pt idx="79">
                  <c:v>0.05</c:v>
                </c:pt>
                <c:pt idx="80">
                  <c:v>0.1</c:v>
                </c:pt>
                <c:pt idx="81">
                  <c:v>0.1</c:v>
                </c:pt>
                <c:pt idx="82">
                  <c:v>0.1</c:v>
                </c:pt>
                <c:pt idx="83">
                  <c:v>0.08</c:v>
                </c:pt>
                <c:pt idx="84">
                  <c:v>8.5000000000000006E-2</c:v>
                </c:pt>
                <c:pt idx="85">
                  <c:v>0.1</c:v>
                </c:pt>
                <c:pt idx="86">
                  <c:v>0.1</c:v>
                </c:pt>
                <c:pt idx="87">
                  <c:v>0.1</c:v>
                </c:pt>
                <c:pt idx="88">
                  <c:v>0.1</c:v>
                </c:pt>
                <c:pt idx="89">
                  <c:v>0.1</c:v>
                </c:pt>
              </c:numCache>
            </c:numRef>
          </c:yVal>
          <c:smooth val="0"/>
          <c:extLst>
            <c:ext xmlns:c16="http://schemas.microsoft.com/office/drawing/2014/chart" uri="{C3380CC4-5D6E-409C-BE32-E72D297353CC}">
              <c16:uniqueId val="{00000000-285C-4217-845A-043BED114904}"/>
            </c:ext>
          </c:extLst>
        </c:ser>
        <c:dLbls>
          <c:showLegendKey val="0"/>
          <c:showVal val="0"/>
          <c:showCatName val="0"/>
          <c:showSerName val="0"/>
          <c:showPercent val="0"/>
          <c:showBubbleSize val="0"/>
        </c:dLbls>
        <c:axId val="845111568"/>
        <c:axId val="845099760"/>
      </c:scatterChart>
      <c:scatterChart>
        <c:scatterStyle val="smoothMarker"/>
        <c:varyColors val="0"/>
        <c:ser>
          <c:idx val="1"/>
          <c:order val="1"/>
          <c:tx>
            <c:strRef>
              <c:f>'RESULTS (Lg)'!$AC$5:$AE$5</c:f>
              <c:strCache>
                <c:ptCount val="1"/>
                <c:pt idx="0">
                  <c:v>Chosen Method by Year, "All" Sim</c:v>
                </c:pt>
              </c:strCache>
            </c:strRef>
          </c:tx>
          <c:spPr>
            <a:ln w="19050" cap="rnd">
              <a:solidFill>
                <a:schemeClr val="accent2"/>
              </a:solidFill>
              <a:round/>
            </a:ln>
            <a:effectLst/>
          </c:spPr>
          <c:marker>
            <c:symbol val="none"/>
          </c:marker>
          <c:xVal>
            <c:numRef>
              <c:f>'RESULTS (Lg)'!$AC$7:$AC$15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(Lg)'!$AE$7:$AE$15</c:f>
              <c:numCache>
                <c:formatCode>0%</c:formatCode>
                <c:ptCount val="9"/>
                <c:pt idx="0">
                  <c:v>0.05</c:v>
                </c:pt>
                <c:pt idx="1">
                  <c:v>0.05</c:v>
                </c:pt>
                <c:pt idx="2">
                  <c:v>0.05</c:v>
                </c:pt>
                <c:pt idx="3">
                  <c:v>0.05</c:v>
                </c:pt>
                <c:pt idx="4">
                  <c:v>0.05</c:v>
                </c:pt>
                <c:pt idx="5">
                  <c:v>0.06</c:v>
                </c:pt>
                <c:pt idx="6">
                  <c:v>0.06</c:v>
                </c:pt>
                <c:pt idx="7">
                  <c:v>0.06</c:v>
                </c:pt>
                <c:pt idx="8">
                  <c:v>0.1</c:v>
                </c:pt>
              </c:numCache>
            </c:numRef>
          </c:yVal>
          <c:smooth val="1"/>
          <c:extLst>
            <c:ext xmlns:c16="http://schemas.microsoft.com/office/drawing/2014/chart" uri="{C3380CC4-5D6E-409C-BE32-E72D297353CC}">
              <c16:uniqueId val="{00000001-285C-4217-845A-043BED114904}"/>
            </c:ext>
          </c:extLst>
        </c:ser>
        <c:ser>
          <c:idx val="2"/>
          <c:order val="2"/>
          <c:tx>
            <c:strRef>
              <c:f>'RESULTS (Lg)'!$AG$5:$AH$5</c:f>
              <c:strCache>
                <c:ptCount val="1"/>
                <c:pt idx="0">
                  <c:v>Input Inflation</c:v>
                </c:pt>
              </c:strCache>
            </c:strRef>
          </c:tx>
          <c:spPr>
            <a:ln w="19050" cap="rnd">
              <a:solidFill>
                <a:schemeClr val="accent3"/>
              </a:solidFill>
              <a:round/>
            </a:ln>
            <a:effectLst/>
          </c:spPr>
          <c:marker>
            <c:symbol val="none"/>
          </c:marker>
          <c:xVal>
            <c:numRef>
              <c:f>'RESULTS (Lg)'!$AG$7:$AG$15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(Lg)'!$AH$7:$AH$15</c:f>
              <c:numCache>
                <c:formatCode>0%</c:formatCode>
                <c:ptCount val="9"/>
                <c:pt idx="0">
                  <c:v>0.04</c:v>
                </c:pt>
                <c:pt idx="1">
                  <c:v>0.04</c:v>
                </c:pt>
                <c:pt idx="2">
                  <c:v>0.04</c:v>
                </c:pt>
                <c:pt idx="3">
                  <c:v>0.04</c:v>
                </c:pt>
                <c:pt idx="4">
                  <c:v>0.06</c:v>
                </c:pt>
                <c:pt idx="5">
                  <c:v>0.06</c:v>
                </c:pt>
                <c:pt idx="6">
                  <c:v>0.06</c:v>
                </c:pt>
                <c:pt idx="7">
                  <c:v>0.06</c:v>
                </c:pt>
                <c:pt idx="8">
                  <c:v>0.12</c:v>
                </c:pt>
              </c:numCache>
            </c:numRef>
          </c:yVal>
          <c:smooth val="1"/>
          <c:extLst>
            <c:ext xmlns:c16="http://schemas.microsoft.com/office/drawing/2014/chart" uri="{C3380CC4-5D6E-409C-BE32-E72D297353CC}">
              <c16:uniqueId val="{00000002-285C-4217-845A-043BED114904}"/>
            </c:ext>
          </c:extLst>
        </c:ser>
        <c:dLbls>
          <c:showLegendKey val="0"/>
          <c:showVal val="0"/>
          <c:showCatName val="0"/>
          <c:showSerName val="0"/>
          <c:showPercent val="0"/>
          <c:showBubbleSize val="0"/>
        </c:dLbls>
        <c:axId val="845111568"/>
        <c:axId val="845099760"/>
      </c:scatterChart>
      <c:valAx>
        <c:axId val="845111568"/>
        <c:scaling>
          <c:orientation val="minMax"/>
          <c:max val="2022"/>
          <c:min val="201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099760"/>
        <c:crosses val="autoZero"/>
        <c:crossBetween val="midCat"/>
      </c:valAx>
      <c:valAx>
        <c:axId val="84509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1115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Output Comparison</a:t>
            </a:r>
            <a:r>
              <a:rPr lang="en-GB" sz="1800" baseline="0" dirty="0">
                <a:solidFill>
                  <a:srgbClr val="000000"/>
                </a:solidFill>
              </a:rPr>
              <a:t> by Method - All Sim</a:t>
            </a:r>
            <a:endParaRPr lang="en-GB" sz="1800" dirty="0">
              <a:solidFill>
                <a:srgbClr val="000000"/>
              </a:solidFill>
            </a:endParaRPr>
          </a:p>
        </c:rich>
      </c:tx>
      <c:layout>
        <c:manualLayout>
          <c:xMode val="edge"/>
          <c:yMode val="edge"/>
          <c:x val="0.13057191176289054"/>
          <c:y val="3.471971689635494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'[20230714 Inflation_DATA_SCEN.E50 - SC Edits.xlsm]RESULTS (Lg)'!$G$108</c:f>
              <c:strCache>
                <c:ptCount val="1"/>
                <c:pt idx="0">
                  <c:v>Large Severity Trend</c:v>
                </c:pt>
              </c:strCache>
            </c:strRef>
          </c:tx>
          <c:spPr>
            <a:ln w="28575" cap="rnd">
              <a:solidFill>
                <a:schemeClr val="accent1"/>
              </a:solidFill>
              <a:round/>
            </a:ln>
            <a:effectLst/>
          </c:spPr>
          <c:marker>
            <c:symbol val="none"/>
          </c:marker>
          <c:cat>
            <c:numRef>
              <c:f>'[20230714 Inflation_DATA_SCEN.E50 - SC Edits.xlsm]RESULTS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'[20230714 Inflation_DATA_SCEN.E50 - SC Edits.xlsm]RESULTS (Lg)'!$G$109:$G$117</c:f>
              <c:numCache>
                <c:formatCode>0%</c:formatCode>
                <c:ptCount val="9"/>
                <c:pt idx="0">
                  <c:v>6.9329792871311607E-2</c:v>
                </c:pt>
                <c:pt idx="1">
                  <c:v>6.9329792871311607E-2</c:v>
                </c:pt>
                <c:pt idx="2">
                  <c:v>6.9329792871311607E-2</c:v>
                </c:pt>
                <c:pt idx="3">
                  <c:v>6.9329792871311607E-2</c:v>
                </c:pt>
                <c:pt idx="4">
                  <c:v>6.9329792871311607E-2</c:v>
                </c:pt>
                <c:pt idx="5">
                  <c:v>6.9329792871311607E-2</c:v>
                </c:pt>
                <c:pt idx="6">
                  <c:v>6.9329792871311607E-2</c:v>
                </c:pt>
                <c:pt idx="7">
                  <c:v>6.9329792871311607E-2</c:v>
                </c:pt>
                <c:pt idx="8">
                  <c:v>6.9329792871311607E-2</c:v>
                </c:pt>
              </c:numCache>
            </c:numRef>
          </c:val>
          <c:smooth val="0"/>
          <c:extLst>
            <c:ext xmlns:c16="http://schemas.microsoft.com/office/drawing/2014/chart" uri="{C3380CC4-5D6E-409C-BE32-E72D297353CC}">
              <c16:uniqueId val="{00000000-9472-4704-9BE0-8880C1FC1EAC}"/>
            </c:ext>
          </c:extLst>
        </c:ser>
        <c:ser>
          <c:idx val="1"/>
          <c:order val="1"/>
          <c:tx>
            <c:strRef>
              <c:f>'[20230714 Inflation_DATA_SCEN.E50 - SC Edits.xlsm]RESULTS (Lg)'!$H$108</c:f>
              <c:strCache>
                <c:ptCount val="1"/>
                <c:pt idx="0">
                  <c:v>Large Frequency Trend</c:v>
                </c:pt>
              </c:strCache>
            </c:strRef>
          </c:tx>
          <c:spPr>
            <a:ln w="28575" cap="rnd">
              <a:solidFill>
                <a:schemeClr val="accent2"/>
              </a:solidFill>
              <a:round/>
            </a:ln>
            <a:effectLst/>
          </c:spPr>
          <c:marker>
            <c:symbol val="none"/>
          </c:marker>
          <c:cat>
            <c:numRef>
              <c:f>'[20230714 Inflation_DATA_SCEN.E50 - SC Edits.xlsm]RESULTS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'[20230714 Inflation_DATA_SCEN.E50 - SC Edits.xlsm]RESULTS (Lg)'!$H$109:$H$117</c:f>
              <c:numCache>
                <c:formatCode>0%</c:formatCode>
                <c:ptCount val="9"/>
                <c:pt idx="0">
                  <c:v>-0.1</c:v>
                </c:pt>
                <c:pt idx="1">
                  <c:v>-0.1</c:v>
                </c:pt>
                <c:pt idx="2">
                  <c:v>-0.1</c:v>
                </c:pt>
                <c:pt idx="3">
                  <c:v>-0.1</c:v>
                </c:pt>
                <c:pt idx="4">
                  <c:v>-7.4999999999999997E-2</c:v>
                </c:pt>
                <c:pt idx="5">
                  <c:v>-7.4999999999999997E-2</c:v>
                </c:pt>
                <c:pt idx="6">
                  <c:v>-7.4999999999999997E-2</c:v>
                </c:pt>
                <c:pt idx="7">
                  <c:v>-0.05</c:v>
                </c:pt>
                <c:pt idx="8">
                  <c:v>-0.05</c:v>
                </c:pt>
              </c:numCache>
            </c:numRef>
          </c:val>
          <c:smooth val="0"/>
          <c:extLst>
            <c:ext xmlns:c16="http://schemas.microsoft.com/office/drawing/2014/chart" uri="{C3380CC4-5D6E-409C-BE32-E72D297353CC}">
              <c16:uniqueId val="{00000001-9472-4704-9BE0-8880C1FC1EAC}"/>
            </c:ext>
          </c:extLst>
        </c:ser>
        <c:ser>
          <c:idx val="2"/>
          <c:order val="2"/>
          <c:tx>
            <c:strRef>
              <c:f>'[20230714 Inflation_DATA_SCEN.E50 - SC Edits.xlsm]RESULTS (Lg)'!$I$108</c:f>
              <c:strCache>
                <c:ptCount val="1"/>
                <c:pt idx="0">
                  <c:v>BC</c:v>
                </c:pt>
              </c:strCache>
            </c:strRef>
          </c:tx>
          <c:spPr>
            <a:ln w="28575" cap="rnd">
              <a:solidFill>
                <a:schemeClr val="accent3"/>
              </a:solidFill>
              <a:round/>
            </a:ln>
            <a:effectLst/>
          </c:spPr>
          <c:marker>
            <c:symbol val="none"/>
          </c:marker>
          <c:cat>
            <c:numRef>
              <c:f>'[20230714 Inflation_DATA_SCEN.E50 - SC Edits.xlsm]RESULTS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'[20230714 Inflation_DATA_SCEN.E50 - SC Edits.xlsm]RESULTS (Lg)'!$I$109:$I$117</c:f>
              <c:numCache>
                <c:formatCode>0%</c:formatCode>
                <c:ptCount val="9"/>
                <c:pt idx="0">
                  <c:v>7.0000000000000007E-2</c:v>
                </c:pt>
                <c:pt idx="1">
                  <c:v>7.0000000000000007E-2</c:v>
                </c:pt>
                <c:pt idx="2">
                  <c:v>0.05</c:v>
                </c:pt>
                <c:pt idx="3">
                  <c:v>0.05</c:v>
                </c:pt>
                <c:pt idx="4">
                  <c:v>0.05</c:v>
                </c:pt>
                <c:pt idx="5">
                  <c:v>2.5000000000000001E-2</c:v>
                </c:pt>
                <c:pt idx="6">
                  <c:v>0</c:v>
                </c:pt>
                <c:pt idx="7">
                  <c:v>0</c:v>
                </c:pt>
                <c:pt idx="8">
                  <c:v>0</c:v>
                </c:pt>
              </c:numCache>
            </c:numRef>
          </c:val>
          <c:smooth val="0"/>
          <c:extLst>
            <c:ext xmlns:c16="http://schemas.microsoft.com/office/drawing/2014/chart" uri="{C3380CC4-5D6E-409C-BE32-E72D297353CC}">
              <c16:uniqueId val="{00000002-9472-4704-9BE0-8880C1FC1EAC}"/>
            </c:ext>
          </c:extLst>
        </c:ser>
        <c:ser>
          <c:idx val="3"/>
          <c:order val="3"/>
          <c:tx>
            <c:strRef>
              <c:f>'[20230714 Inflation_DATA_SCEN.E50 - SC Edits.xlsm]RESULTS (Lg)'!$J$108</c:f>
              <c:strCache>
                <c:ptCount val="1"/>
                <c:pt idx="0">
                  <c:v>IACL (Large)</c:v>
                </c:pt>
              </c:strCache>
            </c:strRef>
          </c:tx>
          <c:spPr>
            <a:ln w="28575" cap="rnd">
              <a:solidFill>
                <a:schemeClr val="accent4"/>
              </a:solidFill>
              <a:round/>
            </a:ln>
            <a:effectLst/>
          </c:spPr>
          <c:marker>
            <c:symbol val="none"/>
          </c:marker>
          <c:cat>
            <c:numRef>
              <c:f>'[20230714 Inflation_DATA_SCEN.E50 - SC Edits.xlsm]RESULTS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'[20230714 Inflation_DATA_SCEN.E50 - SC Edits.xlsm]RESULTS (Lg)'!$J$109:$J$117</c:f>
              <c:numCache>
                <c:formatCode>0%</c:formatCode>
                <c:ptCount val="9"/>
                <c:pt idx="0">
                  <c:v>-7.0000000000000007E-2</c:v>
                </c:pt>
                <c:pt idx="1">
                  <c:v>-7.0000000000000007E-2</c:v>
                </c:pt>
                <c:pt idx="2">
                  <c:v>-7.0000000000000007E-2</c:v>
                </c:pt>
                <c:pt idx="3">
                  <c:v>-7.0000000000000007E-2</c:v>
                </c:pt>
                <c:pt idx="4">
                  <c:v>-0.06</c:v>
                </c:pt>
                <c:pt idx="5">
                  <c:v>-0.06</c:v>
                </c:pt>
                <c:pt idx="6">
                  <c:v>-0.05</c:v>
                </c:pt>
                <c:pt idx="7">
                  <c:v>-0.05</c:v>
                </c:pt>
                <c:pt idx="8">
                  <c:v>-0.05</c:v>
                </c:pt>
              </c:numCache>
            </c:numRef>
          </c:val>
          <c:smooth val="0"/>
          <c:extLst>
            <c:ext xmlns:c16="http://schemas.microsoft.com/office/drawing/2014/chart" uri="{C3380CC4-5D6E-409C-BE32-E72D297353CC}">
              <c16:uniqueId val="{00000003-9472-4704-9BE0-8880C1FC1EAC}"/>
            </c:ext>
          </c:extLst>
        </c:ser>
        <c:ser>
          <c:idx val="4"/>
          <c:order val="4"/>
          <c:tx>
            <c:strRef>
              <c:f>'[20230714 Inflation_DATA_SCEN.E50 - SC Edits.xlsm]RESULTS (Lg)'!$K$108</c:f>
              <c:strCache>
                <c:ptCount val="1"/>
                <c:pt idx="0">
                  <c:v>Separation (Large)</c:v>
                </c:pt>
              </c:strCache>
            </c:strRef>
          </c:tx>
          <c:spPr>
            <a:ln w="28575" cap="rnd">
              <a:solidFill>
                <a:schemeClr val="accent5"/>
              </a:solidFill>
              <a:round/>
            </a:ln>
            <a:effectLst/>
          </c:spPr>
          <c:marker>
            <c:symbol val="none"/>
          </c:marker>
          <c:cat>
            <c:numRef>
              <c:f>'[20230714 Inflation_DATA_SCEN.E50 - SC Edits.xlsm]RESULTS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'[20230714 Inflation_DATA_SCEN.E50 - SC Edits.xlsm]RESULTS (Lg)'!$K$109:$K$117</c:f>
              <c:numCache>
                <c:formatCode>0%</c:formatCode>
                <c:ptCount val="9"/>
                <c:pt idx="0">
                  <c:v>-0.06</c:v>
                </c:pt>
                <c:pt idx="1">
                  <c:v>-0.06</c:v>
                </c:pt>
                <c:pt idx="2">
                  <c:v>-0.06</c:v>
                </c:pt>
                <c:pt idx="3">
                  <c:v>-0.06</c:v>
                </c:pt>
                <c:pt idx="4">
                  <c:v>-0.06</c:v>
                </c:pt>
                <c:pt idx="5">
                  <c:v>-0.06</c:v>
                </c:pt>
                <c:pt idx="6">
                  <c:v>-0.06</c:v>
                </c:pt>
                <c:pt idx="7">
                  <c:v>-0.06</c:v>
                </c:pt>
                <c:pt idx="8">
                  <c:v>-0.06</c:v>
                </c:pt>
              </c:numCache>
            </c:numRef>
          </c:val>
          <c:smooth val="0"/>
          <c:extLst>
            <c:ext xmlns:c16="http://schemas.microsoft.com/office/drawing/2014/chart" uri="{C3380CC4-5D6E-409C-BE32-E72D297353CC}">
              <c16:uniqueId val="{00000004-9472-4704-9BE0-8880C1FC1EAC}"/>
            </c:ext>
          </c:extLst>
        </c:ser>
        <c:ser>
          <c:idx val="5"/>
          <c:order val="5"/>
          <c:tx>
            <c:strRef>
              <c:f>'[20230714 Inflation_DATA_SCEN.E50 - SC Edits.xlsm]RESULTS (Lg)'!$L$108</c:f>
              <c:strCache>
                <c:ptCount val="1"/>
                <c:pt idx="0">
                  <c:v>Input Inflation</c:v>
                </c:pt>
              </c:strCache>
            </c:strRef>
          </c:tx>
          <c:spPr>
            <a:ln w="28575" cap="rnd">
              <a:solidFill>
                <a:schemeClr val="accent6"/>
              </a:solidFill>
              <a:round/>
            </a:ln>
            <a:effectLst/>
          </c:spPr>
          <c:marker>
            <c:symbol val="none"/>
          </c:marker>
          <c:cat>
            <c:numRef>
              <c:f>'[20230714 Inflation_DATA_SCEN.E50 - SC Edits.xlsm]RESULTS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'[20230714 Inflation_DATA_SCEN.E50 - SC Edits.xlsm]RESULTS (Lg)'!$L$109:$L$117</c:f>
              <c:numCache>
                <c:formatCode>0%</c:formatCode>
                <c:ptCount val="9"/>
                <c:pt idx="0">
                  <c:v>9.5000000000000001E-2</c:v>
                </c:pt>
                <c:pt idx="1">
                  <c:v>0.10500000000000001</c:v>
                </c:pt>
                <c:pt idx="2">
                  <c:v>8.5000000000000006E-2</c:v>
                </c:pt>
                <c:pt idx="3">
                  <c:v>6.5000000000000002E-2</c:v>
                </c:pt>
                <c:pt idx="4">
                  <c:v>7.4999999999999997E-2</c:v>
                </c:pt>
                <c:pt idx="5">
                  <c:v>7.4999999999999997E-2</c:v>
                </c:pt>
                <c:pt idx="6">
                  <c:v>7.4999999999999997E-2</c:v>
                </c:pt>
                <c:pt idx="7">
                  <c:v>7.4999999999999997E-2</c:v>
                </c:pt>
                <c:pt idx="8">
                  <c:v>0.105</c:v>
                </c:pt>
              </c:numCache>
            </c:numRef>
          </c:val>
          <c:smooth val="0"/>
          <c:extLst>
            <c:ext xmlns:c16="http://schemas.microsoft.com/office/drawing/2014/chart" uri="{C3380CC4-5D6E-409C-BE32-E72D297353CC}">
              <c16:uniqueId val="{00000005-9472-4704-9BE0-8880C1FC1EAC}"/>
            </c:ext>
          </c:extLst>
        </c:ser>
        <c:dLbls>
          <c:showLegendKey val="0"/>
          <c:showVal val="0"/>
          <c:showCatName val="0"/>
          <c:showSerName val="0"/>
          <c:showPercent val="0"/>
          <c:showBubbleSize val="0"/>
        </c:dLbls>
        <c:smooth val="0"/>
        <c:axId val="956206240"/>
        <c:axId val="956178360"/>
      </c:lineChart>
      <c:catAx>
        <c:axId val="9562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56178360"/>
        <c:crosses val="autoZero"/>
        <c:auto val="1"/>
        <c:lblAlgn val="ctr"/>
        <c:lblOffset val="100"/>
        <c:noMultiLvlLbl val="0"/>
      </c:catAx>
      <c:valAx>
        <c:axId val="956178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5620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Inflation Estimation Results (</a:t>
            </a:r>
            <a:r>
              <a:rPr lang="en-GB" sz="1800" dirty="0" err="1">
                <a:solidFill>
                  <a:srgbClr val="000000"/>
                </a:solidFill>
              </a:rPr>
              <a:t>Sev</a:t>
            </a:r>
            <a:r>
              <a:rPr lang="en-GB" sz="1800" dirty="0">
                <a:solidFill>
                  <a:srgbClr val="000000"/>
                </a:solidFill>
              </a:rPr>
              <a:t>)</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scatterChart>
        <c:scatterStyle val="lineMarker"/>
        <c:varyColors val="0"/>
        <c:ser>
          <c:idx val="0"/>
          <c:order val="0"/>
          <c:tx>
            <c:strRef>
              <c:f>'[20230714 Inflation_DATA_SCEN.E50 - SC Edits.xlsm]RESULTS (Lg)'!$Y$5:$AA$5</c:f>
              <c:strCache>
                <c:ptCount val="1"/>
                <c:pt idx="0">
                  <c:v>Chosen Method by Year and Sim</c:v>
                </c:pt>
              </c:strCache>
            </c:strRef>
          </c:tx>
          <c:spPr>
            <a:ln w="25400" cap="rnd">
              <a:noFill/>
              <a:round/>
            </a:ln>
            <a:effectLst/>
          </c:spPr>
          <c:marker>
            <c:symbol val="circle"/>
            <c:size val="5"/>
            <c:spPr>
              <a:solidFill>
                <a:schemeClr val="accent1"/>
              </a:solidFill>
              <a:ln w="9525">
                <a:solidFill>
                  <a:schemeClr val="accent1"/>
                </a:solidFill>
              </a:ln>
              <a:effectLst/>
            </c:spPr>
          </c:marker>
          <c:xVal>
            <c:numRef>
              <c:f>'[20230714 Inflation_DATA_SCEN.E50 - SC Edits.xlsm]RESULTS (Lg)'!$Y$7:$Y$96</c:f>
              <c:numCache>
                <c:formatCode>General</c:formatCode>
                <c:ptCount val="90"/>
                <c:pt idx="0">
                  <c:v>2014</c:v>
                </c:pt>
                <c:pt idx="1">
                  <c:v>2014</c:v>
                </c:pt>
                <c:pt idx="2">
                  <c:v>2014</c:v>
                </c:pt>
                <c:pt idx="3">
                  <c:v>2014</c:v>
                </c:pt>
                <c:pt idx="4">
                  <c:v>2014</c:v>
                </c:pt>
                <c:pt idx="5">
                  <c:v>2014</c:v>
                </c:pt>
                <c:pt idx="6">
                  <c:v>2014</c:v>
                </c:pt>
                <c:pt idx="7">
                  <c:v>2014</c:v>
                </c:pt>
                <c:pt idx="8">
                  <c:v>2014</c:v>
                </c:pt>
                <c:pt idx="9">
                  <c:v>2014</c:v>
                </c:pt>
                <c:pt idx="10">
                  <c:v>2015</c:v>
                </c:pt>
                <c:pt idx="11">
                  <c:v>2015</c:v>
                </c:pt>
                <c:pt idx="12">
                  <c:v>2015</c:v>
                </c:pt>
                <c:pt idx="13">
                  <c:v>2015</c:v>
                </c:pt>
                <c:pt idx="14">
                  <c:v>2015</c:v>
                </c:pt>
                <c:pt idx="15">
                  <c:v>2015</c:v>
                </c:pt>
                <c:pt idx="16">
                  <c:v>2015</c:v>
                </c:pt>
                <c:pt idx="17">
                  <c:v>2015</c:v>
                </c:pt>
                <c:pt idx="18">
                  <c:v>2015</c:v>
                </c:pt>
                <c:pt idx="19">
                  <c:v>2015</c:v>
                </c:pt>
                <c:pt idx="20">
                  <c:v>2016</c:v>
                </c:pt>
                <c:pt idx="21">
                  <c:v>2016</c:v>
                </c:pt>
                <c:pt idx="22">
                  <c:v>2016</c:v>
                </c:pt>
                <c:pt idx="23">
                  <c:v>2016</c:v>
                </c:pt>
                <c:pt idx="24">
                  <c:v>2016</c:v>
                </c:pt>
                <c:pt idx="25">
                  <c:v>2016</c:v>
                </c:pt>
                <c:pt idx="26">
                  <c:v>2016</c:v>
                </c:pt>
                <c:pt idx="27">
                  <c:v>2016</c:v>
                </c:pt>
                <c:pt idx="28">
                  <c:v>2016</c:v>
                </c:pt>
                <c:pt idx="29">
                  <c:v>2016</c:v>
                </c:pt>
                <c:pt idx="30">
                  <c:v>2017</c:v>
                </c:pt>
                <c:pt idx="31">
                  <c:v>2017</c:v>
                </c:pt>
                <c:pt idx="32">
                  <c:v>2017</c:v>
                </c:pt>
                <c:pt idx="33">
                  <c:v>2017</c:v>
                </c:pt>
                <c:pt idx="34">
                  <c:v>2017</c:v>
                </c:pt>
                <c:pt idx="35">
                  <c:v>2017</c:v>
                </c:pt>
                <c:pt idx="36">
                  <c:v>2017</c:v>
                </c:pt>
                <c:pt idx="37">
                  <c:v>2017</c:v>
                </c:pt>
                <c:pt idx="38">
                  <c:v>2017</c:v>
                </c:pt>
                <c:pt idx="39">
                  <c:v>2017</c:v>
                </c:pt>
                <c:pt idx="40">
                  <c:v>2018</c:v>
                </c:pt>
                <c:pt idx="41">
                  <c:v>2018</c:v>
                </c:pt>
                <c:pt idx="42">
                  <c:v>2018</c:v>
                </c:pt>
                <c:pt idx="43">
                  <c:v>2018</c:v>
                </c:pt>
                <c:pt idx="44">
                  <c:v>2018</c:v>
                </c:pt>
                <c:pt idx="45">
                  <c:v>2018</c:v>
                </c:pt>
                <c:pt idx="46">
                  <c:v>2018</c:v>
                </c:pt>
                <c:pt idx="47">
                  <c:v>2018</c:v>
                </c:pt>
                <c:pt idx="48">
                  <c:v>2018</c:v>
                </c:pt>
                <c:pt idx="49">
                  <c:v>2018</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2021</c:v>
                </c:pt>
                <c:pt idx="71">
                  <c:v>2021</c:v>
                </c:pt>
                <c:pt idx="72">
                  <c:v>2021</c:v>
                </c:pt>
                <c:pt idx="73">
                  <c:v>2021</c:v>
                </c:pt>
                <c:pt idx="74">
                  <c:v>2021</c:v>
                </c:pt>
                <c:pt idx="75">
                  <c:v>2021</c:v>
                </c:pt>
                <c:pt idx="76">
                  <c:v>2021</c:v>
                </c:pt>
                <c:pt idx="77">
                  <c:v>2021</c:v>
                </c:pt>
                <c:pt idx="78">
                  <c:v>2021</c:v>
                </c:pt>
                <c:pt idx="79">
                  <c:v>2021</c:v>
                </c:pt>
                <c:pt idx="80">
                  <c:v>2022</c:v>
                </c:pt>
                <c:pt idx="81">
                  <c:v>2022</c:v>
                </c:pt>
                <c:pt idx="82">
                  <c:v>2022</c:v>
                </c:pt>
                <c:pt idx="83">
                  <c:v>2022</c:v>
                </c:pt>
                <c:pt idx="84">
                  <c:v>2022</c:v>
                </c:pt>
                <c:pt idx="85">
                  <c:v>2022</c:v>
                </c:pt>
                <c:pt idx="86">
                  <c:v>2022</c:v>
                </c:pt>
                <c:pt idx="87">
                  <c:v>2022</c:v>
                </c:pt>
                <c:pt idx="88">
                  <c:v>2022</c:v>
                </c:pt>
                <c:pt idx="89">
                  <c:v>2022</c:v>
                </c:pt>
              </c:numCache>
            </c:numRef>
          </c:xVal>
          <c:yVal>
            <c:numRef>
              <c:f>'[20230714 Inflation_DATA_SCEN.E50 - SC Edits.xlsm]RESULTS (Lg)'!$AA$7:$AA$96</c:f>
              <c:numCache>
                <c:formatCode>0%</c:formatCode>
                <c:ptCount val="90"/>
                <c:pt idx="0">
                  <c:v>8.8807215296580977E-2</c:v>
                </c:pt>
                <c:pt idx="1">
                  <c:v>4.3363570704046603E-2</c:v>
                </c:pt>
                <c:pt idx="2">
                  <c:v>7.3603246103322889E-2</c:v>
                </c:pt>
                <c:pt idx="3">
                  <c:v>5.6525068938078182E-2</c:v>
                </c:pt>
                <c:pt idx="4">
                  <c:v>8.5033646098513507E-2</c:v>
                </c:pt>
                <c:pt idx="5">
                  <c:v>3.2879168879353868E-2</c:v>
                </c:pt>
                <c:pt idx="6">
                  <c:v>3.3626069770267261E-2</c:v>
                </c:pt>
                <c:pt idx="7">
                  <c:v>7.9564226822219225E-2</c:v>
                </c:pt>
                <c:pt idx="8">
                  <c:v>4.5945799240708005E-2</c:v>
                </c:pt>
                <c:pt idx="9">
                  <c:v>9.2225159411262386E-2</c:v>
                </c:pt>
                <c:pt idx="10">
                  <c:v>8.8807215296580977E-2</c:v>
                </c:pt>
                <c:pt idx="11">
                  <c:v>4.3363570704046603E-2</c:v>
                </c:pt>
                <c:pt idx="12">
                  <c:v>7.3603246103322889E-2</c:v>
                </c:pt>
                <c:pt idx="13">
                  <c:v>5.6525068938078182E-2</c:v>
                </c:pt>
                <c:pt idx="14">
                  <c:v>8.5033646098513507E-2</c:v>
                </c:pt>
                <c:pt idx="15">
                  <c:v>3.2879168879353868E-2</c:v>
                </c:pt>
                <c:pt idx="16">
                  <c:v>3.3626069770267261E-2</c:v>
                </c:pt>
                <c:pt idx="17">
                  <c:v>7.9564226822219225E-2</c:v>
                </c:pt>
                <c:pt idx="18">
                  <c:v>4.5945799240708005E-2</c:v>
                </c:pt>
                <c:pt idx="19">
                  <c:v>9.2225159411262386E-2</c:v>
                </c:pt>
                <c:pt idx="20">
                  <c:v>8.8807215296580977E-2</c:v>
                </c:pt>
                <c:pt idx="21">
                  <c:v>4.3363570704046603E-2</c:v>
                </c:pt>
                <c:pt idx="22">
                  <c:v>7.3603246103322889E-2</c:v>
                </c:pt>
                <c:pt idx="23">
                  <c:v>5.6525068938078182E-2</c:v>
                </c:pt>
                <c:pt idx="24">
                  <c:v>8.5033646098513507E-2</c:v>
                </c:pt>
                <c:pt idx="25">
                  <c:v>3.2879168879353868E-2</c:v>
                </c:pt>
                <c:pt idx="26">
                  <c:v>3.3626069770267261E-2</c:v>
                </c:pt>
                <c:pt idx="27">
                  <c:v>7.9564226822219225E-2</c:v>
                </c:pt>
                <c:pt idx="28">
                  <c:v>4.5945799240708005E-2</c:v>
                </c:pt>
                <c:pt idx="29">
                  <c:v>9.2225159411262386E-2</c:v>
                </c:pt>
                <c:pt idx="30">
                  <c:v>8.8807215296580977E-2</c:v>
                </c:pt>
                <c:pt idx="31">
                  <c:v>4.3363570704046603E-2</c:v>
                </c:pt>
                <c:pt idx="32">
                  <c:v>7.3603246103322889E-2</c:v>
                </c:pt>
                <c:pt idx="33">
                  <c:v>5.6525068938078182E-2</c:v>
                </c:pt>
                <c:pt idx="34">
                  <c:v>8.5033646098513507E-2</c:v>
                </c:pt>
                <c:pt idx="35">
                  <c:v>3.2879168879353868E-2</c:v>
                </c:pt>
                <c:pt idx="36">
                  <c:v>3.3626069770267261E-2</c:v>
                </c:pt>
                <c:pt idx="37">
                  <c:v>7.9564226822219225E-2</c:v>
                </c:pt>
                <c:pt idx="38">
                  <c:v>4.5945799240708005E-2</c:v>
                </c:pt>
                <c:pt idx="39">
                  <c:v>9.2225159411262386E-2</c:v>
                </c:pt>
                <c:pt idx="40">
                  <c:v>8.8807215296580977E-2</c:v>
                </c:pt>
                <c:pt idx="41">
                  <c:v>4.3363570704046603E-2</c:v>
                </c:pt>
                <c:pt idx="42">
                  <c:v>7.3603246103322889E-2</c:v>
                </c:pt>
                <c:pt idx="43">
                  <c:v>5.6525068938078182E-2</c:v>
                </c:pt>
                <c:pt idx="44">
                  <c:v>8.5033646098513507E-2</c:v>
                </c:pt>
                <c:pt idx="45">
                  <c:v>3.2879168879353868E-2</c:v>
                </c:pt>
                <c:pt idx="46">
                  <c:v>3.3626069770267261E-2</c:v>
                </c:pt>
                <c:pt idx="47">
                  <c:v>7.9564226822219225E-2</c:v>
                </c:pt>
                <c:pt idx="48">
                  <c:v>4.5945799240708005E-2</c:v>
                </c:pt>
                <c:pt idx="49">
                  <c:v>9.2225159411262386E-2</c:v>
                </c:pt>
                <c:pt idx="50">
                  <c:v>8.8807215296580977E-2</c:v>
                </c:pt>
                <c:pt idx="51">
                  <c:v>4.3363570704046603E-2</c:v>
                </c:pt>
                <c:pt idx="52">
                  <c:v>7.3603246103322889E-2</c:v>
                </c:pt>
                <c:pt idx="53">
                  <c:v>5.6525068938078182E-2</c:v>
                </c:pt>
                <c:pt idx="54">
                  <c:v>8.5033646098513507E-2</c:v>
                </c:pt>
                <c:pt idx="55">
                  <c:v>3.2879168879353868E-2</c:v>
                </c:pt>
                <c:pt idx="56">
                  <c:v>3.3626069770267261E-2</c:v>
                </c:pt>
                <c:pt idx="57">
                  <c:v>7.9564226822219225E-2</c:v>
                </c:pt>
                <c:pt idx="58">
                  <c:v>4.5945799240708005E-2</c:v>
                </c:pt>
                <c:pt idx="59">
                  <c:v>9.2225159411262386E-2</c:v>
                </c:pt>
                <c:pt idx="60">
                  <c:v>8.8807215296580977E-2</c:v>
                </c:pt>
                <c:pt idx="61">
                  <c:v>4.3363570704046603E-2</c:v>
                </c:pt>
                <c:pt idx="62">
                  <c:v>7.3603246103322889E-2</c:v>
                </c:pt>
                <c:pt idx="63">
                  <c:v>5.6525068938078182E-2</c:v>
                </c:pt>
                <c:pt idx="64">
                  <c:v>8.5033646098513507E-2</c:v>
                </c:pt>
                <c:pt idx="65">
                  <c:v>3.2879168879353868E-2</c:v>
                </c:pt>
                <c:pt idx="66">
                  <c:v>3.3626069770267261E-2</c:v>
                </c:pt>
                <c:pt idx="67">
                  <c:v>7.9564226822219225E-2</c:v>
                </c:pt>
                <c:pt idx="68">
                  <c:v>4.5945799240708005E-2</c:v>
                </c:pt>
                <c:pt idx="69">
                  <c:v>9.2225159411262386E-2</c:v>
                </c:pt>
                <c:pt idx="70">
                  <c:v>8.8807215296580977E-2</c:v>
                </c:pt>
                <c:pt idx="71">
                  <c:v>4.3363570704046603E-2</c:v>
                </c:pt>
                <c:pt idx="72">
                  <c:v>7.3603246103322889E-2</c:v>
                </c:pt>
                <c:pt idx="73">
                  <c:v>5.6525068938078182E-2</c:v>
                </c:pt>
                <c:pt idx="74">
                  <c:v>8.5033646098513507E-2</c:v>
                </c:pt>
                <c:pt idx="75">
                  <c:v>3.2879168879353868E-2</c:v>
                </c:pt>
                <c:pt idx="76">
                  <c:v>3.3626069770267261E-2</c:v>
                </c:pt>
                <c:pt idx="77">
                  <c:v>7.9564226822219225E-2</c:v>
                </c:pt>
                <c:pt idx="78">
                  <c:v>4.5945799240708005E-2</c:v>
                </c:pt>
                <c:pt idx="79">
                  <c:v>9.2225159411262386E-2</c:v>
                </c:pt>
                <c:pt idx="80">
                  <c:v>8.8807215296580977E-2</c:v>
                </c:pt>
                <c:pt idx="81">
                  <c:v>4.3363570704046603E-2</c:v>
                </c:pt>
                <c:pt idx="82">
                  <c:v>7.3603246103322889E-2</c:v>
                </c:pt>
                <c:pt idx="83">
                  <c:v>5.6525068938078182E-2</c:v>
                </c:pt>
                <c:pt idx="84">
                  <c:v>8.5033646098513507E-2</c:v>
                </c:pt>
                <c:pt idx="85">
                  <c:v>3.2879168879353868E-2</c:v>
                </c:pt>
                <c:pt idx="86">
                  <c:v>3.3626069770267261E-2</c:v>
                </c:pt>
                <c:pt idx="87">
                  <c:v>7.9564226822219225E-2</c:v>
                </c:pt>
                <c:pt idx="88">
                  <c:v>4.5945799240708005E-2</c:v>
                </c:pt>
                <c:pt idx="89">
                  <c:v>9.2225159411262386E-2</c:v>
                </c:pt>
              </c:numCache>
            </c:numRef>
          </c:yVal>
          <c:smooth val="0"/>
          <c:extLst>
            <c:ext xmlns:c16="http://schemas.microsoft.com/office/drawing/2014/chart" uri="{C3380CC4-5D6E-409C-BE32-E72D297353CC}">
              <c16:uniqueId val="{00000000-C30C-4F9D-9242-419208051306}"/>
            </c:ext>
          </c:extLst>
        </c:ser>
        <c:dLbls>
          <c:showLegendKey val="0"/>
          <c:showVal val="0"/>
          <c:showCatName val="0"/>
          <c:showSerName val="0"/>
          <c:showPercent val="0"/>
          <c:showBubbleSize val="0"/>
        </c:dLbls>
        <c:axId val="845111568"/>
        <c:axId val="845099760"/>
      </c:scatterChart>
      <c:scatterChart>
        <c:scatterStyle val="smoothMarker"/>
        <c:varyColors val="0"/>
        <c:ser>
          <c:idx val="1"/>
          <c:order val="1"/>
          <c:tx>
            <c:strRef>
              <c:f>'[20230714 Inflation_DATA_SCEN.E50 - SC Edits.xlsm]RESULTS (Lg)'!$AC$5:$AE$5</c:f>
              <c:strCache>
                <c:ptCount val="1"/>
                <c:pt idx="0">
                  <c:v>Chosen Method by Year, "All" Sim</c:v>
                </c:pt>
              </c:strCache>
            </c:strRef>
          </c:tx>
          <c:spPr>
            <a:ln w="19050" cap="rnd">
              <a:solidFill>
                <a:schemeClr val="accent2"/>
              </a:solidFill>
              <a:round/>
            </a:ln>
            <a:effectLst/>
          </c:spPr>
          <c:marker>
            <c:symbol val="none"/>
          </c:marker>
          <c:xVal>
            <c:numRef>
              <c:f>'[20230714 Inflation_DATA_SCEN.E50 - SC Edits.xlsm]RESULTS (Lg)'!$AC$7:$AC$15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'[20230714 Inflation_DATA_SCEN.E50 - SC Edits.xlsm]RESULTS (Lg)'!$AE$7:$AE$15</c:f>
              <c:numCache>
                <c:formatCode>0%</c:formatCode>
                <c:ptCount val="9"/>
                <c:pt idx="0">
                  <c:v>6.9329792871311607E-2</c:v>
                </c:pt>
                <c:pt idx="1">
                  <c:v>6.9329792871311607E-2</c:v>
                </c:pt>
                <c:pt idx="2">
                  <c:v>6.9329792871311607E-2</c:v>
                </c:pt>
                <c:pt idx="3">
                  <c:v>6.9329792871311607E-2</c:v>
                </c:pt>
                <c:pt idx="4">
                  <c:v>6.9329792871311607E-2</c:v>
                </c:pt>
                <c:pt idx="5">
                  <c:v>6.9329792871311607E-2</c:v>
                </c:pt>
                <c:pt idx="6">
                  <c:v>6.9329792871311607E-2</c:v>
                </c:pt>
                <c:pt idx="7">
                  <c:v>6.9329792871311607E-2</c:v>
                </c:pt>
                <c:pt idx="8">
                  <c:v>6.9329792871311607E-2</c:v>
                </c:pt>
              </c:numCache>
            </c:numRef>
          </c:yVal>
          <c:smooth val="1"/>
          <c:extLst>
            <c:ext xmlns:c16="http://schemas.microsoft.com/office/drawing/2014/chart" uri="{C3380CC4-5D6E-409C-BE32-E72D297353CC}">
              <c16:uniqueId val="{00000001-C30C-4F9D-9242-419208051306}"/>
            </c:ext>
          </c:extLst>
        </c:ser>
        <c:ser>
          <c:idx val="2"/>
          <c:order val="2"/>
          <c:tx>
            <c:strRef>
              <c:f>'[20230714 Inflation_DATA_SCEN.E50 - SC Edits.xlsm]RESULTS (Lg)'!$AG$5:$AH$5</c:f>
              <c:strCache>
                <c:ptCount val="1"/>
                <c:pt idx="0">
                  <c:v>Input Inflation</c:v>
                </c:pt>
              </c:strCache>
            </c:strRef>
          </c:tx>
          <c:spPr>
            <a:ln w="19050" cap="rnd">
              <a:solidFill>
                <a:schemeClr val="accent3"/>
              </a:solidFill>
              <a:round/>
            </a:ln>
            <a:effectLst/>
          </c:spPr>
          <c:marker>
            <c:symbol val="none"/>
          </c:marker>
          <c:xVal>
            <c:numRef>
              <c:f>'[20230714 Inflation_DATA_SCEN.E50 - SC Edits.xlsm]RESULTS (Lg)'!$AG$7:$AG$15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'[20230714 Inflation_DATA_SCEN.E50 - SC Edits.xlsm]RESULTS (Lg)'!$AH$7:$AH$15</c:f>
              <c:numCache>
                <c:formatCode>0.0%</c:formatCode>
                <c:ptCount val="9"/>
                <c:pt idx="0">
                  <c:v>9.5000000000000001E-2</c:v>
                </c:pt>
                <c:pt idx="1">
                  <c:v>0.10500000000000001</c:v>
                </c:pt>
                <c:pt idx="2">
                  <c:v>8.5000000000000006E-2</c:v>
                </c:pt>
                <c:pt idx="3">
                  <c:v>6.5000000000000002E-2</c:v>
                </c:pt>
                <c:pt idx="4">
                  <c:v>7.4999999999999997E-2</c:v>
                </c:pt>
                <c:pt idx="5">
                  <c:v>7.4999999999999997E-2</c:v>
                </c:pt>
                <c:pt idx="6">
                  <c:v>7.4999999999999997E-2</c:v>
                </c:pt>
                <c:pt idx="7">
                  <c:v>7.4999999999999997E-2</c:v>
                </c:pt>
                <c:pt idx="8">
                  <c:v>0.105</c:v>
                </c:pt>
              </c:numCache>
            </c:numRef>
          </c:yVal>
          <c:smooth val="1"/>
          <c:extLst>
            <c:ext xmlns:c16="http://schemas.microsoft.com/office/drawing/2014/chart" uri="{C3380CC4-5D6E-409C-BE32-E72D297353CC}">
              <c16:uniqueId val="{00000002-C30C-4F9D-9242-419208051306}"/>
            </c:ext>
          </c:extLst>
        </c:ser>
        <c:dLbls>
          <c:showLegendKey val="0"/>
          <c:showVal val="0"/>
          <c:showCatName val="0"/>
          <c:showSerName val="0"/>
          <c:showPercent val="0"/>
          <c:showBubbleSize val="0"/>
        </c:dLbls>
        <c:axId val="845111568"/>
        <c:axId val="845099760"/>
      </c:scatterChart>
      <c:valAx>
        <c:axId val="845111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099760"/>
        <c:crosses val="autoZero"/>
        <c:crossBetween val="midCat"/>
      </c:valAx>
      <c:valAx>
        <c:axId val="84509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1115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t>Type of Organisation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6492869641294838"/>
          <c:y val="0.17171296296296298"/>
          <c:w val="0.7829116360454943"/>
          <c:h val="0.72088764946048411"/>
        </c:manualLayout>
      </c:layout>
      <c:barChart>
        <c:barDir val="bar"/>
        <c:grouping val="clustered"/>
        <c:varyColors val="0"/>
        <c:ser>
          <c:idx val="0"/>
          <c:order val="0"/>
          <c:tx>
            <c:v>2023</c:v>
          </c:tx>
          <c:spPr>
            <a:solidFill>
              <a:schemeClr val="accent3"/>
            </a:solidFill>
            <a:ln>
              <a:solidFill>
                <a:schemeClr val="accent3"/>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D93-405D-A1E6-80321E44E69C}"/>
                </c:ext>
              </c:extLst>
            </c:dLbl>
            <c:dLbl>
              <c:idx val="4"/>
              <c:layout>
                <c:manualLayout>
                  <c:x val="-6.6145833333333334E-3"/>
                  <c:y val="2.3518518518518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93-405D-A1E6-80321E44E69C}"/>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'Company Type'!$B$4:$B$9</c:f>
              <c:strCache>
                <c:ptCount val="6"/>
                <c:pt idx="0">
                  <c:v>Other</c:v>
                </c:pt>
                <c:pt idx="1">
                  <c:v>Consultancy</c:v>
                </c:pt>
                <c:pt idx="2">
                  <c:v>Regulator</c:v>
                </c:pt>
                <c:pt idx="3">
                  <c:v>Broker</c:v>
                </c:pt>
                <c:pt idx="4">
                  <c:v>Reinsurer</c:v>
                </c:pt>
                <c:pt idx="5">
                  <c:v>Insurer</c:v>
                </c:pt>
              </c:strCache>
            </c:strRef>
          </c:cat>
          <c:val>
            <c:numRef>
              <c:f>'Company Type'!$C$4:$C$9</c:f>
              <c:numCache>
                <c:formatCode>0%</c:formatCode>
                <c:ptCount val="6"/>
                <c:pt idx="0">
                  <c:v>3.1914893617021274E-2</c:v>
                </c:pt>
                <c:pt idx="1">
                  <c:v>0.36170212765957449</c:v>
                </c:pt>
                <c:pt idx="2">
                  <c:v>3.1914893617021274E-2</c:v>
                </c:pt>
                <c:pt idx="3">
                  <c:v>0</c:v>
                </c:pt>
                <c:pt idx="4">
                  <c:v>0.19148936170212766</c:v>
                </c:pt>
                <c:pt idx="5">
                  <c:v>0.38297872340425532</c:v>
                </c:pt>
              </c:numCache>
            </c:numRef>
          </c:val>
          <c:extLst>
            <c:ext xmlns:c16="http://schemas.microsoft.com/office/drawing/2014/chart" uri="{C3380CC4-5D6E-409C-BE32-E72D297353CC}">
              <c16:uniqueId val="{00000002-FD93-405D-A1E6-80321E44E69C}"/>
            </c:ext>
          </c:extLst>
        </c:ser>
        <c:ser>
          <c:idx val="1"/>
          <c:order val="1"/>
          <c:tx>
            <c:v>2022</c:v>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FD93-405D-A1E6-80321E44E69C}"/>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'Company Type'!$B$4:$B$9</c:f>
              <c:strCache>
                <c:ptCount val="6"/>
                <c:pt idx="0">
                  <c:v>Other</c:v>
                </c:pt>
                <c:pt idx="1">
                  <c:v>Consultancy</c:v>
                </c:pt>
                <c:pt idx="2">
                  <c:v>Regulator</c:v>
                </c:pt>
                <c:pt idx="3">
                  <c:v>Broker</c:v>
                </c:pt>
                <c:pt idx="4">
                  <c:v>Reinsurer</c:v>
                </c:pt>
                <c:pt idx="5">
                  <c:v>Insurer</c:v>
                </c:pt>
              </c:strCache>
            </c:strRef>
          </c:cat>
          <c:val>
            <c:numRef>
              <c:f>'Company Type'!$D$4:$D$9</c:f>
              <c:numCache>
                <c:formatCode>0%</c:formatCode>
                <c:ptCount val="6"/>
                <c:pt idx="0">
                  <c:v>2.7586206896551724E-2</c:v>
                </c:pt>
                <c:pt idx="1">
                  <c:v>0.10344827586206896</c:v>
                </c:pt>
                <c:pt idx="2">
                  <c:v>0</c:v>
                </c:pt>
                <c:pt idx="3">
                  <c:v>5.5172413793103448E-2</c:v>
                </c:pt>
                <c:pt idx="4">
                  <c:v>0.16551724137931034</c:v>
                </c:pt>
                <c:pt idx="5">
                  <c:v>0.64827586206896548</c:v>
                </c:pt>
              </c:numCache>
            </c:numRef>
          </c:val>
          <c:extLst>
            <c:ext xmlns:c16="http://schemas.microsoft.com/office/drawing/2014/chart" uri="{C3380CC4-5D6E-409C-BE32-E72D297353CC}">
              <c16:uniqueId val="{00000004-FD93-405D-A1E6-80321E44E69C}"/>
            </c:ext>
          </c:extLst>
        </c:ser>
        <c:dLbls>
          <c:showLegendKey val="0"/>
          <c:showVal val="0"/>
          <c:showCatName val="0"/>
          <c:showSerName val="0"/>
          <c:showPercent val="0"/>
          <c:showBubbleSize val="0"/>
        </c:dLbls>
        <c:gapWidth val="50"/>
        <c:axId val="198263759"/>
        <c:axId val="198265007"/>
      </c:barChart>
      <c:catAx>
        <c:axId val="198263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98265007"/>
        <c:crosses val="autoZero"/>
        <c:auto val="1"/>
        <c:lblAlgn val="ctr"/>
        <c:lblOffset val="100"/>
        <c:noMultiLvlLbl val="0"/>
      </c:catAx>
      <c:valAx>
        <c:axId val="19826500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98263759"/>
        <c:crosses val="autoZero"/>
        <c:crossBetween val="between"/>
      </c:valAx>
      <c:spPr>
        <a:noFill/>
        <a:ln>
          <a:noFill/>
        </a:ln>
        <a:effectLst/>
      </c:spPr>
    </c:plotArea>
    <c:legend>
      <c:legendPos val="r"/>
      <c:overlay val="1"/>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rgbClr val="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a:t>Primary Area of Work</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bar"/>
        <c:grouping val="clustered"/>
        <c:varyColors val="0"/>
        <c:ser>
          <c:idx val="1"/>
          <c:order val="0"/>
          <c:tx>
            <c:v>2023</c:v>
          </c:tx>
          <c:spPr>
            <a:solidFill>
              <a:schemeClr val="accent3"/>
            </a:solidFill>
            <a:ln>
              <a:noFill/>
            </a:ln>
            <a:effectLst/>
          </c:spPr>
          <c:invertIfNegative val="0"/>
          <c:dLbls>
            <c:dLbl>
              <c:idx val="0"/>
              <c:layout>
                <c:manualLayout>
                  <c:x val="-7.8616352201257862E-3"/>
                  <c:y val="1.984126984126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28-440B-9949-876A7C0F5050}"/>
                </c:ext>
              </c:extLst>
            </c:dLbl>
            <c:dLbl>
              <c:idx val="2"/>
              <c:layout>
                <c:manualLayout>
                  <c:x val="0"/>
                  <c:y val="1.984126984126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28-440B-9949-876A7C0F5050}"/>
                </c:ext>
              </c:extLst>
            </c:dLbl>
            <c:dLbl>
              <c:idx val="6"/>
              <c:layout>
                <c:manualLayout>
                  <c:x val="7.8616352201257862E-3"/>
                  <c:y val="1.5873015873015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28-440B-9949-876A7C0F5050}"/>
                </c:ext>
              </c:extLst>
            </c:dLbl>
            <c:dLbl>
              <c:idx val="7"/>
              <c:layout>
                <c:manualLayout>
                  <c:x val="-9.6085542702037682E-17"/>
                  <c:y val="2.380952380952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28-440B-9949-876A7C0F5050}"/>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 Area'!$B$4:$B$11</c:f>
              <c:strCache>
                <c:ptCount val="8"/>
                <c:pt idx="0">
                  <c:v>Other</c:v>
                </c:pt>
                <c:pt idx="1">
                  <c:v>Regulation</c:v>
                </c:pt>
                <c:pt idx="2">
                  <c:v>Investment</c:v>
                </c:pt>
                <c:pt idx="3">
                  <c:v>Underwriting</c:v>
                </c:pt>
                <c:pt idx="4">
                  <c:v>Risk</c:v>
                </c:pt>
                <c:pt idx="5">
                  <c:v>Capital Modelling</c:v>
                </c:pt>
                <c:pt idx="6">
                  <c:v>Pricing</c:v>
                </c:pt>
                <c:pt idx="7">
                  <c:v>Reserving</c:v>
                </c:pt>
              </c:strCache>
            </c:strRef>
          </c:cat>
          <c:val>
            <c:numRef>
              <c:f>'Work Area'!$D$4:$D$11</c:f>
              <c:numCache>
                <c:formatCode>0%</c:formatCode>
                <c:ptCount val="8"/>
                <c:pt idx="0">
                  <c:v>2.18978102189781E-2</c:v>
                </c:pt>
                <c:pt idx="1">
                  <c:v>4.3795620437956199E-2</c:v>
                </c:pt>
                <c:pt idx="2">
                  <c:v>5.8394160583941604E-2</c:v>
                </c:pt>
                <c:pt idx="3">
                  <c:v>6.569343065693431E-2</c:v>
                </c:pt>
                <c:pt idx="4">
                  <c:v>0.13868613138686131</c:v>
                </c:pt>
                <c:pt idx="5">
                  <c:v>0.1970802919708029</c:v>
                </c:pt>
                <c:pt idx="6">
                  <c:v>0.2262773722627737</c:v>
                </c:pt>
                <c:pt idx="7">
                  <c:v>0.2481751824817518</c:v>
                </c:pt>
              </c:numCache>
            </c:numRef>
          </c:val>
          <c:extLst>
            <c:ext xmlns:c16="http://schemas.microsoft.com/office/drawing/2014/chart" uri="{C3380CC4-5D6E-409C-BE32-E72D297353CC}">
              <c16:uniqueId val="{00000004-9C28-440B-9949-876A7C0F5050}"/>
            </c:ext>
          </c:extLst>
        </c:ser>
        <c:ser>
          <c:idx val="0"/>
          <c:order val="1"/>
          <c:tx>
            <c:v>2022</c:v>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9C28-440B-9949-876A7C0F505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8-9C28-440B-9949-876A7C0F505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A-9C28-440B-9949-876A7C0F505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C-9C28-440B-9949-876A7C0F505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E-9C28-440B-9949-876A7C0F5050}"/>
              </c:ext>
            </c:extLst>
          </c:dPt>
          <c:dLbls>
            <c:dLbl>
              <c:idx val="1"/>
              <c:delete val="1"/>
              <c:extLst>
                <c:ext xmlns:c15="http://schemas.microsoft.com/office/drawing/2012/chart" uri="{CE6537A1-D6FC-4f65-9D91-7224C49458BB}"/>
                <c:ext xmlns:c16="http://schemas.microsoft.com/office/drawing/2014/chart" uri="{C3380CC4-5D6E-409C-BE32-E72D297353CC}">
                  <c16:uniqueId val="{00000008-9C28-440B-9949-876A7C0F5050}"/>
                </c:ext>
              </c:extLst>
            </c:dLbl>
            <c:dLbl>
              <c:idx val="2"/>
              <c:layout>
                <c:manualLayout>
                  <c:x val="-5.2410901467505244E-3"/>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28-440B-9949-876A7C0F5050}"/>
                </c:ext>
              </c:extLst>
            </c:dLbl>
            <c:dLbl>
              <c:idx val="3"/>
              <c:delete val="1"/>
              <c:extLst>
                <c:ext xmlns:c15="http://schemas.microsoft.com/office/drawing/2012/chart" uri="{CE6537A1-D6FC-4f65-9D91-7224C49458BB}"/>
                <c:ext xmlns:c16="http://schemas.microsoft.com/office/drawing/2014/chart" uri="{C3380CC4-5D6E-409C-BE32-E72D297353CC}">
                  <c16:uniqueId val="{0000000C-9C28-440B-9949-876A7C0F5050}"/>
                </c:ext>
              </c:extLst>
            </c:dLbl>
            <c:dLbl>
              <c:idx val="4"/>
              <c:delete val="1"/>
              <c:extLst>
                <c:ext xmlns:c15="http://schemas.microsoft.com/office/drawing/2012/chart" uri="{CE6537A1-D6FC-4f65-9D91-7224C49458BB}"/>
                <c:ext xmlns:c16="http://schemas.microsoft.com/office/drawing/2014/chart" uri="{C3380CC4-5D6E-409C-BE32-E72D297353CC}">
                  <c16:uniqueId val="{0000000E-9C28-440B-9949-876A7C0F5050}"/>
                </c:ext>
              </c:extLst>
            </c:dLbl>
            <c:dLbl>
              <c:idx val="5"/>
              <c:layout>
                <c:manualLayout>
                  <c:x val="-4.8042771351018841E-17"/>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C28-440B-9949-876A7C0F5050}"/>
                </c:ext>
              </c:extLst>
            </c:dLbl>
            <c:dLbl>
              <c:idx val="7"/>
              <c:layout>
                <c:manualLayout>
                  <c:x val="7.8616352201257862E-3"/>
                  <c:y val="-7.93650793650795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28-440B-9949-876A7C0F5050}"/>
                </c:ext>
              </c:extLst>
            </c:dLbl>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'Work Area'!$B$4:$B$11</c:f>
              <c:strCache>
                <c:ptCount val="8"/>
                <c:pt idx="0">
                  <c:v>Other</c:v>
                </c:pt>
                <c:pt idx="1">
                  <c:v>Regulation</c:v>
                </c:pt>
                <c:pt idx="2">
                  <c:v>Investment</c:v>
                </c:pt>
                <c:pt idx="3">
                  <c:v>Underwriting</c:v>
                </c:pt>
                <c:pt idx="4">
                  <c:v>Risk</c:v>
                </c:pt>
                <c:pt idx="5">
                  <c:v>Capital Modelling</c:v>
                </c:pt>
                <c:pt idx="6">
                  <c:v>Pricing</c:v>
                </c:pt>
                <c:pt idx="7">
                  <c:v>Reserving</c:v>
                </c:pt>
              </c:strCache>
            </c:strRef>
          </c:cat>
          <c:val>
            <c:numRef>
              <c:f>'Work Area'!$E$4:$E$11</c:f>
              <c:numCache>
                <c:formatCode>0%</c:formatCode>
                <c:ptCount val="8"/>
                <c:pt idx="0">
                  <c:v>0.1736111111111111</c:v>
                </c:pt>
                <c:pt idx="1">
                  <c:v>0</c:v>
                </c:pt>
                <c:pt idx="2">
                  <c:v>2.7777777777777776E-2</c:v>
                </c:pt>
                <c:pt idx="3">
                  <c:v>0</c:v>
                </c:pt>
                <c:pt idx="4">
                  <c:v>0</c:v>
                </c:pt>
                <c:pt idx="5">
                  <c:v>9.0277777777777776E-2</c:v>
                </c:pt>
                <c:pt idx="6">
                  <c:v>0.40277777777777779</c:v>
                </c:pt>
                <c:pt idx="7">
                  <c:v>0.30555555555555558</c:v>
                </c:pt>
              </c:numCache>
            </c:numRef>
          </c:val>
          <c:extLst>
            <c:ext xmlns:c16="http://schemas.microsoft.com/office/drawing/2014/chart" uri="{C3380CC4-5D6E-409C-BE32-E72D297353CC}">
              <c16:uniqueId val="{00000011-9C28-440B-9949-876A7C0F5050}"/>
            </c:ext>
          </c:extLst>
        </c:ser>
        <c:dLbls>
          <c:showLegendKey val="0"/>
          <c:showVal val="0"/>
          <c:showCatName val="0"/>
          <c:showSerName val="0"/>
          <c:showPercent val="0"/>
          <c:showBubbleSize val="0"/>
        </c:dLbls>
        <c:gapWidth val="182"/>
        <c:axId val="949016408"/>
        <c:axId val="949015424"/>
      </c:barChart>
      <c:valAx>
        <c:axId val="94901542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49016408"/>
        <c:crosses val="autoZero"/>
        <c:crossBetween val="between"/>
      </c:valAx>
      <c:catAx>
        <c:axId val="949016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49015424"/>
        <c:crosses val="autoZero"/>
        <c:auto val="1"/>
        <c:lblAlgn val="ctr"/>
        <c:lblOffset val="100"/>
        <c:noMultiLvlLbl val="0"/>
      </c:catAx>
      <c:spPr>
        <a:noFill/>
        <a:ln>
          <a:noFill/>
        </a:ln>
        <a:effectLst/>
      </c:spPr>
    </c:plotArea>
    <c:legend>
      <c:legendPos val="r"/>
      <c:overlay val="1"/>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a:solidFill>
            <a:srgbClr val="000000"/>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'One-Way Tables'!$B$48</c:f>
              <c:strCache>
                <c:ptCount val="1"/>
                <c:pt idx="0">
                  <c:v>RPI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'One-Way Tables'!$D$48</c:f>
              <c:numCache>
                <c:formatCode>0%</c:formatCode>
                <c:ptCount val="1"/>
                <c:pt idx="0">
                  <c:v>0.42857142857142855</c:v>
                </c:pt>
              </c:numCache>
            </c:numRef>
          </c:val>
          <c:extLst>
            <c:ext xmlns:c16="http://schemas.microsoft.com/office/drawing/2014/chart" uri="{C3380CC4-5D6E-409C-BE32-E72D297353CC}">
              <c16:uniqueId val="{00000000-F71E-44D9-A318-979C9B16D51A}"/>
            </c:ext>
          </c:extLst>
        </c:ser>
        <c:ser>
          <c:idx val="1"/>
          <c:order val="1"/>
          <c:tx>
            <c:strRef>
              <c:f>'One-Way Tables'!$B$49</c:f>
              <c:strCache>
                <c:ptCount val="1"/>
                <c:pt idx="0">
                  <c:v>RPIX</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71E-44D9-A318-979C9B16D5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'One-Way Tables'!$D$49</c:f>
              <c:numCache>
                <c:formatCode>0%</c:formatCode>
                <c:ptCount val="1"/>
                <c:pt idx="0">
                  <c:v>0.21428571428571427</c:v>
                </c:pt>
              </c:numCache>
            </c:numRef>
          </c:val>
          <c:extLst>
            <c:ext xmlns:c16="http://schemas.microsoft.com/office/drawing/2014/chart" uri="{C3380CC4-5D6E-409C-BE32-E72D297353CC}">
              <c16:uniqueId val="{00000002-F71E-44D9-A318-979C9B16D51A}"/>
            </c:ext>
          </c:extLst>
        </c:ser>
        <c:ser>
          <c:idx val="2"/>
          <c:order val="2"/>
          <c:tx>
            <c:strRef>
              <c:f>'One-Way Tables'!$B$50</c:f>
              <c:strCache>
                <c:ptCount val="1"/>
                <c:pt idx="0">
                  <c:v>CPIH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'One-Way Tables'!$D$50</c:f>
              <c:numCache>
                <c:formatCode>0%</c:formatCode>
                <c:ptCount val="1"/>
                <c:pt idx="0">
                  <c:v>0.2857142857142857</c:v>
                </c:pt>
              </c:numCache>
            </c:numRef>
          </c:val>
          <c:extLst>
            <c:ext xmlns:c16="http://schemas.microsoft.com/office/drawing/2014/chart" uri="{C3380CC4-5D6E-409C-BE32-E72D297353CC}">
              <c16:uniqueId val="{00000003-F71E-44D9-A318-979C9B16D51A}"/>
            </c:ext>
          </c:extLst>
        </c:ser>
        <c:ser>
          <c:idx val="3"/>
          <c:order val="3"/>
          <c:tx>
            <c:strRef>
              <c:f>'One-Way Tables'!$B$51</c:f>
              <c:strCache>
                <c:ptCount val="1"/>
                <c:pt idx="0">
                  <c:v>Other</c:v>
                </c:pt>
              </c:strCache>
            </c:strRef>
          </c:tx>
          <c:spPr>
            <a:solidFill>
              <a:schemeClr val="accent4"/>
            </a:solidFill>
            <a:ln>
              <a:noFill/>
            </a:ln>
            <a:effectLst/>
          </c:spPr>
          <c:invertIfNegative val="0"/>
          <c:val>
            <c:numRef>
              <c:f>'One-Way Tables'!$D$51</c:f>
              <c:numCache>
                <c:formatCode>0%</c:formatCode>
                <c:ptCount val="1"/>
                <c:pt idx="0">
                  <c:v>7.1428571428571425E-2</c:v>
                </c:pt>
              </c:numCache>
            </c:numRef>
          </c:val>
          <c:extLst>
            <c:ext xmlns:c16="http://schemas.microsoft.com/office/drawing/2014/chart" uri="{C3380CC4-5D6E-409C-BE32-E72D297353CC}">
              <c16:uniqueId val="{00000004-F71E-44D9-A318-979C9B16D51A}"/>
            </c:ext>
          </c:extLst>
        </c:ser>
        <c:dLbls>
          <c:showLegendKey val="0"/>
          <c:showVal val="0"/>
          <c:showCatName val="0"/>
          <c:showSerName val="0"/>
          <c:showPercent val="0"/>
          <c:showBubbleSize val="0"/>
        </c:dLbls>
        <c:gapWidth val="150"/>
        <c:overlap val="100"/>
        <c:axId val="1885516304"/>
        <c:axId val="1885500912"/>
      </c:barChart>
      <c:catAx>
        <c:axId val="1885516304"/>
        <c:scaling>
          <c:orientation val="minMax"/>
        </c:scaling>
        <c:delete val="1"/>
        <c:axPos val="l"/>
        <c:numFmt formatCode="General" sourceLinked="1"/>
        <c:majorTickMark val="none"/>
        <c:minorTickMark val="none"/>
        <c:tickLblPos val="nextTo"/>
        <c:crossAx val="1885500912"/>
        <c:crosses val="autoZero"/>
        <c:auto val="1"/>
        <c:lblAlgn val="ctr"/>
        <c:lblOffset val="100"/>
        <c:noMultiLvlLbl val="0"/>
      </c:catAx>
      <c:valAx>
        <c:axId val="1885500912"/>
        <c:scaling>
          <c:orientation val="minMax"/>
        </c:scaling>
        <c:delete val="1"/>
        <c:axPos val="b"/>
        <c:numFmt formatCode="0%" sourceLinked="1"/>
        <c:majorTickMark val="none"/>
        <c:minorTickMark val="none"/>
        <c:tickLblPos val="nextTo"/>
        <c:crossAx val="1885516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'One-Way Tables'!$B$28</c:f>
              <c:strCache>
                <c:ptCount val="1"/>
                <c:pt idx="0">
                  <c:v>&lt;0%</c:v>
                </c:pt>
              </c:strCache>
            </c:strRef>
          </c:tx>
          <c:spPr>
            <a:solidFill>
              <a:schemeClr val="accent1"/>
            </a:solidFill>
            <a:ln>
              <a:noFill/>
            </a:ln>
            <a:effectLst/>
          </c:spPr>
          <c:invertIfNegative val="0"/>
          <c:val>
            <c:numRef>
              <c:f>'One-Way Tables'!$D$28</c:f>
              <c:numCache>
                <c:formatCode>0%</c:formatCode>
                <c:ptCount val="1"/>
                <c:pt idx="0">
                  <c:v>3.4482758620689655E-2</c:v>
                </c:pt>
              </c:numCache>
            </c:numRef>
          </c:val>
          <c:extLst>
            <c:ext xmlns:c16="http://schemas.microsoft.com/office/drawing/2014/chart" uri="{C3380CC4-5D6E-409C-BE32-E72D297353CC}">
              <c16:uniqueId val="{00000000-A7B8-4EC6-8D73-5C6AB61C51BC}"/>
            </c:ext>
          </c:extLst>
        </c:ser>
        <c:ser>
          <c:idx val="1"/>
          <c:order val="1"/>
          <c:tx>
            <c:strRef>
              <c:f>'One-Way Tables'!$B$29</c:f>
              <c:strCache>
                <c:ptCount val="1"/>
                <c:pt idx="0">
                  <c:v>0% to 1%</c:v>
                </c:pt>
              </c:strCache>
            </c:strRef>
          </c:tx>
          <c:spPr>
            <a:solidFill>
              <a:schemeClr val="accent2"/>
            </a:solidFill>
            <a:ln>
              <a:noFill/>
            </a:ln>
            <a:effectLst/>
          </c:spPr>
          <c:invertIfNegative val="0"/>
          <c:dLbls>
            <c:dLbl>
              <c:idx val="0"/>
              <c:layout>
                <c:manualLayout>
                  <c:x val="2.9166557305336828E-2"/>
                  <c:y val="-0.24537037037037038"/>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3281955380577426"/>
                      <c:h val="0.1711574074074074"/>
                    </c:manualLayout>
                  </c15:layout>
                </c:ext>
                <c:ext xmlns:c16="http://schemas.microsoft.com/office/drawing/2014/chart" uri="{C3380CC4-5D6E-409C-BE32-E72D297353CC}">
                  <c16:uniqueId val="{00000001-A7B8-4EC6-8D73-5C6AB61C51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'One-Way Tables'!$D$29</c:f>
              <c:numCache>
                <c:formatCode>0%</c:formatCode>
                <c:ptCount val="1"/>
                <c:pt idx="0">
                  <c:v>3.4482758620689655E-2</c:v>
                </c:pt>
              </c:numCache>
            </c:numRef>
          </c:val>
          <c:extLst>
            <c:ext xmlns:c16="http://schemas.microsoft.com/office/drawing/2014/chart" uri="{C3380CC4-5D6E-409C-BE32-E72D297353CC}">
              <c16:uniqueId val="{00000002-A7B8-4EC6-8D73-5C6AB61C51BC}"/>
            </c:ext>
          </c:extLst>
        </c:ser>
        <c:ser>
          <c:idx val="2"/>
          <c:order val="2"/>
          <c:tx>
            <c:strRef>
              <c:f>'One-Way Tables'!$B$30</c:f>
              <c:strCache>
                <c:ptCount val="1"/>
                <c:pt idx="0">
                  <c:v>1% to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'One-Way Tables'!$D$30</c:f>
              <c:numCache>
                <c:formatCode>0%</c:formatCode>
                <c:ptCount val="1"/>
                <c:pt idx="0">
                  <c:v>0.17241379310344829</c:v>
                </c:pt>
              </c:numCache>
            </c:numRef>
          </c:val>
          <c:extLst>
            <c:ext xmlns:c16="http://schemas.microsoft.com/office/drawing/2014/chart" uri="{C3380CC4-5D6E-409C-BE32-E72D297353CC}">
              <c16:uniqueId val="{00000003-A7B8-4EC6-8D73-5C6AB61C51BC}"/>
            </c:ext>
          </c:extLst>
        </c:ser>
        <c:ser>
          <c:idx val="3"/>
          <c:order val="3"/>
          <c:tx>
            <c:strRef>
              <c:f>'One-Way Tables'!$B$31</c:f>
              <c:strCache>
                <c:ptCount val="1"/>
                <c:pt idx="0">
                  <c:v>2% to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'One-Way Tables'!$D$31</c:f>
              <c:numCache>
                <c:formatCode>0%</c:formatCode>
                <c:ptCount val="1"/>
                <c:pt idx="0">
                  <c:v>0.17241379310344829</c:v>
                </c:pt>
              </c:numCache>
            </c:numRef>
          </c:val>
          <c:extLst>
            <c:ext xmlns:c16="http://schemas.microsoft.com/office/drawing/2014/chart" uri="{C3380CC4-5D6E-409C-BE32-E72D297353CC}">
              <c16:uniqueId val="{00000004-A7B8-4EC6-8D73-5C6AB61C51BC}"/>
            </c:ext>
          </c:extLst>
        </c:ser>
        <c:ser>
          <c:idx val="4"/>
          <c:order val="4"/>
          <c:tx>
            <c:strRef>
              <c:f>'One-Way Tables'!$B$32</c:f>
              <c:strCache>
                <c:ptCount val="1"/>
                <c:pt idx="0">
                  <c:v>&gt;3%</c:v>
                </c:pt>
              </c:strCache>
            </c:strRef>
          </c:tx>
          <c:spPr>
            <a:solidFill>
              <a:schemeClr val="accent5"/>
            </a:solidFill>
            <a:ln>
              <a:noFill/>
            </a:ln>
            <a:effectLst/>
          </c:spPr>
          <c:invertIfNegative val="0"/>
          <c:dLbls>
            <c:dLbl>
              <c:idx val="0"/>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A7B8-4EC6-8D73-5C6AB61C51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'One-Way Tables'!$D$32</c:f>
              <c:numCache>
                <c:formatCode>0%</c:formatCode>
                <c:ptCount val="1"/>
                <c:pt idx="0">
                  <c:v>0.13793103448275862</c:v>
                </c:pt>
              </c:numCache>
            </c:numRef>
          </c:val>
          <c:extLst>
            <c:ext xmlns:c16="http://schemas.microsoft.com/office/drawing/2014/chart" uri="{C3380CC4-5D6E-409C-BE32-E72D297353CC}">
              <c16:uniqueId val="{00000006-A7B8-4EC6-8D73-5C6AB61C51BC}"/>
            </c:ext>
          </c:extLst>
        </c:ser>
        <c:ser>
          <c:idx val="5"/>
          <c:order val="5"/>
          <c:tx>
            <c:strRef>
              <c:f>'One-Way Tables'!$B$33</c:f>
              <c:strCache>
                <c:ptCount val="1"/>
                <c:pt idx="0">
                  <c:v>no reliable loading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'One-Way Tables'!$D$33</c:f>
              <c:numCache>
                <c:formatCode>0%</c:formatCode>
                <c:ptCount val="1"/>
                <c:pt idx="0">
                  <c:v>0.44827586206896552</c:v>
                </c:pt>
              </c:numCache>
            </c:numRef>
          </c:val>
          <c:extLst>
            <c:ext xmlns:c16="http://schemas.microsoft.com/office/drawing/2014/chart" uri="{C3380CC4-5D6E-409C-BE32-E72D297353CC}">
              <c16:uniqueId val="{00000007-A7B8-4EC6-8D73-5C6AB61C51BC}"/>
            </c:ext>
          </c:extLst>
        </c:ser>
        <c:dLbls>
          <c:showLegendKey val="0"/>
          <c:showVal val="0"/>
          <c:showCatName val="0"/>
          <c:showSerName val="0"/>
          <c:showPercent val="0"/>
          <c:showBubbleSize val="0"/>
        </c:dLbls>
        <c:gapWidth val="150"/>
        <c:overlap val="100"/>
        <c:axId val="1885527536"/>
        <c:axId val="1885539184"/>
      </c:barChart>
      <c:catAx>
        <c:axId val="1885527536"/>
        <c:scaling>
          <c:orientation val="minMax"/>
        </c:scaling>
        <c:delete val="1"/>
        <c:axPos val="l"/>
        <c:numFmt formatCode="General" sourceLinked="1"/>
        <c:majorTickMark val="none"/>
        <c:minorTickMark val="none"/>
        <c:tickLblPos val="nextTo"/>
        <c:crossAx val="1885539184"/>
        <c:crosses val="autoZero"/>
        <c:auto val="1"/>
        <c:lblAlgn val="ctr"/>
        <c:lblOffset val="100"/>
        <c:noMultiLvlLbl val="0"/>
      </c:catAx>
      <c:valAx>
        <c:axId val="1885539184"/>
        <c:scaling>
          <c:orientation val="minMax"/>
        </c:scaling>
        <c:delete val="1"/>
        <c:axPos val="b"/>
        <c:numFmt formatCode="0%" sourceLinked="1"/>
        <c:majorTickMark val="none"/>
        <c:minorTickMark val="none"/>
        <c:tickLblPos val="nextTo"/>
        <c:crossAx val="188552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a:t>Example Cumulative Payment Pattern</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'Payment Pattern'!$F$5</c:f>
              <c:strCache>
                <c:ptCount val="1"/>
                <c:pt idx="0">
                  <c:v>Cumulative Payment Pattern</c:v>
                </c:pt>
              </c:strCache>
            </c:strRef>
          </c:tx>
          <c:spPr>
            <a:ln w="28575" cap="rnd">
              <a:solidFill>
                <a:schemeClr val="accent1"/>
              </a:solidFill>
              <a:round/>
            </a:ln>
            <a:effectLst/>
          </c:spPr>
          <c:marker>
            <c:symbol val="none"/>
          </c:marker>
          <c:cat>
            <c:strRef>
              <c:f>'Payment Pattern'!$G$4:$P$4</c:f>
              <c:strCache>
                <c:ptCount val="10"/>
                <c:pt idx="0">
                  <c:v>DY1</c:v>
                </c:pt>
                <c:pt idx="1">
                  <c:v>DY2</c:v>
                </c:pt>
                <c:pt idx="2">
                  <c:v>DY3</c:v>
                </c:pt>
                <c:pt idx="3">
                  <c:v>DY4</c:v>
                </c:pt>
                <c:pt idx="4">
                  <c:v>DY5</c:v>
                </c:pt>
                <c:pt idx="5">
                  <c:v>DY6</c:v>
                </c:pt>
                <c:pt idx="6">
                  <c:v>DY7</c:v>
                </c:pt>
                <c:pt idx="7">
                  <c:v>DY8</c:v>
                </c:pt>
                <c:pt idx="8">
                  <c:v>DY9</c:v>
                </c:pt>
                <c:pt idx="9">
                  <c:v>DY10</c:v>
                </c:pt>
              </c:strCache>
            </c:strRef>
          </c:cat>
          <c:val>
            <c:numRef>
              <c:f>'Payment Pattern'!$G$5:$P$5</c:f>
              <c:numCache>
                <c:formatCode>0%</c:formatCode>
                <c:ptCount val="10"/>
                <c:pt idx="0">
                  <c:v>2.3267826725825034E-2</c:v>
                </c:pt>
                <c:pt idx="1">
                  <c:v>4.7476666853258992E-2</c:v>
                </c:pt>
                <c:pt idx="2">
                  <c:v>5.9251992628045799E-2</c:v>
                </c:pt>
                <c:pt idx="3">
                  <c:v>0.15281396499704802</c:v>
                </c:pt>
                <c:pt idx="4">
                  <c:v>0.26461411311487754</c:v>
                </c:pt>
                <c:pt idx="5">
                  <c:v>0.51280839782877741</c:v>
                </c:pt>
                <c:pt idx="6">
                  <c:v>0.66315623747502828</c:v>
                </c:pt>
                <c:pt idx="7">
                  <c:v>0.73136843377566418</c:v>
                </c:pt>
                <c:pt idx="8">
                  <c:v>0.9</c:v>
                </c:pt>
                <c:pt idx="9">
                  <c:v>1</c:v>
                </c:pt>
              </c:numCache>
            </c:numRef>
          </c:val>
          <c:smooth val="0"/>
          <c:extLst>
            <c:ext xmlns:c16="http://schemas.microsoft.com/office/drawing/2014/chart" uri="{C3380CC4-5D6E-409C-BE32-E72D297353CC}">
              <c16:uniqueId val="{00000000-BF8C-4A4B-BDC9-E946C8378461}"/>
            </c:ext>
          </c:extLst>
        </c:ser>
        <c:dLbls>
          <c:showLegendKey val="0"/>
          <c:showVal val="0"/>
          <c:showCatName val="0"/>
          <c:showSerName val="0"/>
          <c:showPercent val="0"/>
          <c:showBubbleSize val="0"/>
        </c:dLbls>
        <c:smooth val="0"/>
        <c:axId val="388092032"/>
        <c:axId val="388084816"/>
      </c:lineChart>
      <c:catAx>
        <c:axId val="38809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388084816"/>
        <c:crosses val="autoZero"/>
        <c:auto val="1"/>
        <c:lblAlgn val="ctr"/>
        <c:lblOffset val="100"/>
        <c:noMultiLvlLbl val="0"/>
      </c:catAx>
      <c:valAx>
        <c:axId val="3880848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38809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Inflation</a:t>
            </a:r>
            <a:r>
              <a:rPr lang="en-GB" sz="1800" baseline="0" dirty="0">
                <a:solidFill>
                  <a:srgbClr val="000000"/>
                </a:solidFill>
              </a:rPr>
              <a:t> Estimation Results (BC)</a:t>
            </a:r>
            <a:endParaRPr lang="en-GB" sz="1800" dirty="0">
              <a:solidFill>
                <a:srgbClr val="000000"/>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scatterChart>
        <c:scatterStyle val="lineMarker"/>
        <c:varyColors val="0"/>
        <c:ser>
          <c:idx val="0"/>
          <c:order val="0"/>
          <c:tx>
            <c:strRef>
              <c:f>'Results (Large)'!$Y$4:$AA$4</c:f>
              <c:strCache>
                <c:ptCount val="1"/>
                <c:pt idx="0">
                  <c:v>Chosen Method by Year and Sim</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 (Large)'!$Y$6:$Y$95</c:f>
              <c:numCache>
                <c:formatCode>General</c:formatCode>
                <c:ptCount val="90"/>
                <c:pt idx="0">
                  <c:v>2014</c:v>
                </c:pt>
                <c:pt idx="1">
                  <c:v>2014</c:v>
                </c:pt>
                <c:pt idx="2">
                  <c:v>2014</c:v>
                </c:pt>
                <c:pt idx="3">
                  <c:v>2014</c:v>
                </c:pt>
                <c:pt idx="4">
                  <c:v>2014</c:v>
                </c:pt>
                <c:pt idx="5">
                  <c:v>2014</c:v>
                </c:pt>
                <c:pt idx="6">
                  <c:v>2014</c:v>
                </c:pt>
                <c:pt idx="7">
                  <c:v>2014</c:v>
                </c:pt>
                <c:pt idx="8">
                  <c:v>2014</c:v>
                </c:pt>
                <c:pt idx="9">
                  <c:v>2014</c:v>
                </c:pt>
                <c:pt idx="10">
                  <c:v>2015</c:v>
                </c:pt>
                <c:pt idx="11">
                  <c:v>2015</c:v>
                </c:pt>
                <c:pt idx="12">
                  <c:v>2015</c:v>
                </c:pt>
                <c:pt idx="13">
                  <c:v>2015</c:v>
                </c:pt>
                <c:pt idx="14">
                  <c:v>2015</c:v>
                </c:pt>
                <c:pt idx="15">
                  <c:v>2015</c:v>
                </c:pt>
                <c:pt idx="16">
                  <c:v>2015</c:v>
                </c:pt>
                <c:pt idx="17">
                  <c:v>2015</c:v>
                </c:pt>
                <c:pt idx="18">
                  <c:v>2015</c:v>
                </c:pt>
                <c:pt idx="19">
                  <c:v>2015</c:v>
                </c:pt>
                <c:pt idx="20">
                  <c:v>2016</c:v>
                </c:pt>
                <c:pt idx="21">
                  <c:v>2016</c:v>
                </c:pt>
                <c:pt idx="22">
                  <c:v>2016</c:v>
                </c:pt>
                <c:pt idx="23">
                  <c:v>2016</c:v>
                </c:pt>
                <c:pt idx="24">
                  <c:v>2016</c:v>
                </c:pt>
                <c:pt idx="25">
                  <c:v>2016</c:v>
                </c:pt>
                <c:pt idx="26">
                  <c:v>2016</c:v>
                </c:pt>
                <c:pt idx="27">
                  <c:v>2016</c:v>
                </c:pt>
                <c:pt idx="28">
                  <c:v>2016</c:v>
                </c:pt>
                <c:pt idx="29">
                  <c:v>2016</c:v>
                </c:pt>
                <c:pt idx="30">
                  <c:v>2017</c:v>
                </c:pt>
                <c:pt idx="31">
                  <c:v>2017</c:v>
                </c:pt>
                <c:pt idx="32">
                  <c:v>2017</c:v>
                </c:pt>
                <c:pt idx="33">
                  <c:v>2017</c:v>
                </c:pt>
                <c:pt idx="34">
                  <c:v>2017</c:v>
                </c:pt>
                <c:pt idx="35">
                  <c:v>2017</c:v>
                </c:pt>
                <c:pt idx="36">
                  <c:v>2017</c:v>
                </c:pt>
                <c:pt idx="37">
                  <c:v>2017</c:v>
                </c:pt>
                <c:pt idx="38">
                  <c:v>2017</c:v>
                </c:pt>
                <c:pt idx="39">
                  <c:v>2017</c:v>
                </c:pt>
                <c:pt idx="40">
                  <c:v>2018</c:v>
                </c:pt>
                <c:pt idx="41">
                  <c:v>2018</c:v>
                </c:pt>
                <c:pt idx="42">
                  <c:v>2018</c:v>
                </c:pt>
                <c:pt idx="43">
                  <c:v>2018</c:v>
                </c:pt>
                <c:pt idx="44">
                  <c:v>2018</c:v>
                </c:pt>
                <c:pt idx="45">
                  <c:v>2018</c:v>
                </c:pt>
                <c:pt idx="46">
                  <c:v>2018</c:v>
                </c:pt>
                <c:pt idx="47">
                  <c:v>2018</c:v>
                </c:pt>
                <c:pt idx="48">
                  <c:v>2018</c:v>
                </c:pt>
                <c:pt idx="49">
                  <c:v>2018</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2021</c:v>
                </c:pt>
                <c:pt idx="71">
                  <c:v>2021</c:v>
                </c:pt>
                <c:pt idx="72">
                  <c:v>2021</c:v>
                </c:pt>
                <c:pt idx="73">
                  <c:v>2021</c:v>
                </c:pt>
                <c:pt idx="74">
                  <c:v>2021</c:v>
                </c:pt>
                <c:pt idx="75">
                  <c:v>2021</c:v>
                </c:pt>
                <c:pt idx="76">
                  <c:v>2021</c:v>
                </c:pt>
                <c:pt idx="77">
                  <c:v>2021</c:v>
                </c:pt>
                <c:pt idx="78">
                  <c:v>2021</c:v>
                </c:pt>
                <c:pt idx="79">
                  <c:v>2021</c:v>
                </c:pt>
                <c:pt idx="80">
                  <c:v>2022</c:v>
                </c:pt>
                <c:pt idx="81">
                  <c:v>2022</c:v>
                </c:pt>
                <c:pt idx="82">
                  <c:v>2022</c:v>
                </c:pt>
                <c:pt idx="83">
                  <c:v>2022</c:v>
                </c:pt>
                <c:pt idx="84">
                  <c:v>2022</c:v>
                </c:pt>
                <c:pt idx="85">
                  <c:v>2022</c:v>
                </c:pt>
                <c:pt idx="86">
                  <c:v>2022</c:v>
                </c:pt>
                <c:pt idx="87">
                  <c:v>2022</c:v>
                </c:pt>
                <c:pt idx="88">
                  <c:v>2022</c:v>
                </c:pt>
                <c:pt idx="89">
                  <c:v>2022</c:v>
                </c:pt>
              </c:numCache>
            </c:numRef>
          </c:xVal>
          <c:yVal>
            <c:numRef>
              <c:f>'Results (Large)'!$AA$6:$AA$95</c:f>
              <c:numCache>
                <c:formatCode>0%</c:formatCode>
                <c:ptCount val="90"/>
                <c:pt idx="0">
                  <c:v>4.8103529721909899E-2</c:v>
                </c:pt>
                <c:pt idx="1">
                  <c:v>4.8455845985843959E-2</c:v>
                </c:pt>
                <c:pt idx="2">
                  <c:v>4.0925328838891772E-2</c:v>
                </c:pt>
                <c:pt idx="3">
                  <c:v>2.2543096769294779E-2</c:v>
                </c:pt>
                <c:pt idx="4">
                  <c:v>4.9998619374620912E-2</c:v>
                </c:pt>
                <c:pt idx="5">
                  <c:v>2.9089028884290213E-2</c:v>
                </c:pt>
                <c:pt idx="6">
                  <c:v>3.120050848944711E-2</c:v>
                </c:pt>
                <c:pt idx="7">
                  <c:v>7.7198157420527602E-2</c:v>
                </c:pt>
                <c:pt idx="8">
                  <c:v>4.3813349424700165E-2</c:v>
                </c:pt>
                <c:pt idx="9">
                  <c:v>4.2266418986159238E-2</c:v>
                </c:pt>
                <c:pt idx="10">
                  <c:v>4.8103529721909899E-2</c:v>
                </c:pt>
                <c:pt idx="11">
                  <c:v>4.8455845985843959E-2</c:v>
                </c:pt>
                <c:pt idx="12">
                  <c:v>4.0925328838891772E-2</c:v>
                </c:pt>
                <c:pt idx="13">
                  <c:v>2.2543096769294779E-2</c:v>
                </c:pt>
                <c:pt idx="14">
                  <c:v>4.9998619374620912E-2</c:v>
                </c:pt>
                <c:pt idx="15">
                  <c:v>2.9089028884290213E-2</c:v>
                </c:pt>
                <c:pt idx="16">
                  <c:v>3.120050848944711E-2</c:v>
                </c:pt>
                <c:pt idx="17">
                  <c:v>7.7198157420527602E-2</c:v>
                </c:pt>
                <c:pt idx="18">
                  <c:v>4.3813349424700165E-2</c:v>
                </c:pt>
                <c:pt idx="19">
                  <c:v>4.2266418986159238E-2</c:v>
                </c:pt>
                <c:pt idx="20">
                  <c:v>4.8103529721909899E-2</c:v>
                </c:pt>
                <c:pt idx="21">
                  <c:v>4.8455845985843959E-2</c:v>
                </c:pt>
                <c:pt idx="22">
                  <c:v>4.0925328838891772E-2</c:v>
                </c:pt>
                <c:pt idx="23">
                  <c:v>2.2543096769294779E-2</c:v>
                </c:pt>
                <c:pt idx="24">
                  <c:v>4.9998619374620912E-2</c:v>
                </c:pt>
                <c:pt idx="25">
                  <c:v>2.9089028884290213E-2</c:v>
                </c:pt>
                <c:pt idx="26">
                  <c:v>3.120050848944711E-2</c:v>
                </c:pt>
                <c:pt idx="27">
                  <c:v>7.7198157420527602E-2</c:v>
                </c:pt>
                <c:pt idx="28">
                  <c:v>4.3813349424700165E-2</c:v>
                </c:pt>
                <c:pt idx="29">
                  <c:v>4.2266418986159238E-2</c:v>
                </c:pt>
                <c:pt idx="30">
                  <c:v>4.8103529721909899E-2</c:v>
                </c:pt>
                <c:pt idx="31">
                  <c:v>4.8455845985843959E-2</c:v>
                </c:pt>
                <c:pt idx="32">
                  <c:v>4.0925328838891772E-2</c:v>
                </c:pt>
                <c:pt idx="33">
                  <c:v>2.2543096769294779E-2</c:v>
                </c:pt>
                <c:pt idx="34">
                  <c:v>4.9998619374620912E-2</c:v>
                </c:pt>
                <c:pt idx="35">
                  <c:v>2.9089028884290213E-2</c:v>
                </c:pt>
                <c:pt idx="36">
                  <c:v>3.120050848944711E-2</c:v>
                </c:pt>
                <c:pt idx="37">
                  <c:v>7.7198157420527602E-2</c:v>
                </c:pt>
                <c:pt idx="38">
                  <c:v>4.3813349424700165E-2</c:v>
                </c:pt>
                <c:pt idx="39">
                  <c:v>4.2266418986159238E-2</c:v>
                </c:pt>
                <c:pt idx="40">
                  <c:v>4.8103529721909899E-2</c:v>
                </c:pt>
                <c:pt idx="41">
                  <c:v>4.8455845985843959E-2</c:v>
                </c:pt>
                <c:pt idx="42">
                  <c:v>4.0925328838891772E-2</c:v>
                </c:pt>
                <c:pt idx="43">
                  <c:v>2.2543096769294779E-2</c:v>
                </c:pt>
                <c:pt idx="44">
                  <c:v>4.9998619374620912E-2</c:v>
                </c:pt>
                <c:pt idx="45">
                  <c:v>2.9089028884290213E-2</c:v>
                </c:pt>
                <c:pt idx="46">
                  <c:v>3.120050848944711E-2</c:v>
                </c:pt>
                <c:pt idx="47">
                  <c:v>7.7198157420527602E-2</c:v>
                </c:pt>
                <c:pt idx="48">
                  <c:v>4.3813349424700165E-2</c:v>
                </c:pt>
                <c:pt idx="49">
                  <c:v>4.2266418986159238E-2</c:v>
                </c:pt>
                <c:pt idx="50">
                  <c:v>4.8103529721909899E-2</c:v>
                </c:pt>
                <c:pt idx="51">
                  <c:v>4.8455845985843959E-2</c:v>
                </c:pt>
                <c:pt idx="52">
                  <c:v>4.0925328838891772E-2</c:v>
                </c:pt>
                <c:pt idx="53">
                  <c:v>2.2543096769294779E-2</c:v>
                </c:pt>
                <c:pt idx="54">
                  <c:v>4.9998619374620912E-2</c:v>
                </c:pt>
                <c:pt idx="55">
                  <c:v>2.9089028884290213E-2</c:v>
                </c:pt>
                <c:pt idx="56">
                  <c:v>3.120050848944711E-2</c:v>
                </c:pt>
                <c:pt idx="57">
                  <c:v>7.7198157420527602E-2</c:v>
                </c:pt>
                <c:pt idx="58">
                  <c:v>4.3813349424700165E-2</c:v>
                </c:pt>
                <c:pt idx="59">
                  <c:v>4.2266418986159238E-2</c:v>
                </c:pt>
                <c:pt idx="60">
                  <c:v>4.8103529721909899E-2</c:v>
                </c:pt>
                <c:pt idx="61">
                  <c:v>4.8455845985843959E-2</c:v>
                </c:pt>
                <c:pt idx="62">
                  <c:v>4.0925328838891772E-2</c:v>
                </c:pt>
                <c:pt idx="63">
                  <c:v>2.2543096769294779E-2</c:v>
                </c:pt>
                <c:pt idx="64">
                  <c:v>4.9998619374620912E-2</c:v>
                </c:pt>
                <c:pt idx="65">
                  <c:v>2.9089028884290213E-2</c:v>
                </c:pt>
                <c:pt idx="66">
                  <c:v>3.120050848944711E-2</c:v>
                </c:pt>
                <c:pt idx="67">
                  <c:v>7.7198157420527602E-2</c:v>
                </c:pt>
                <c:pt idx="68">
                  <c:v>4.3813349424700165E-2</c:v>
                </c:pt>
                <c:pt idx="69">
                  <c:v>4.2266418986159238E-2</c:v>
                </c:pt>
                <c:pt idx="70">
                  <c:v>4.8103529721909899E-2</c:v>
                </c:pt>
                <c:pt idx="71">
                  <c:v>4.8455845985843959E-2</c:v>
                </c:pt>
                <c:pt idx="72">
                  <c:v>4.0925328838891772E-2</c:v>
                </c:pt>
                <c:pt idx="73">
                  <c:v>2.2543096769294779E-2</c:v>
                </c:pt>
                <c:pt idx="74">
                  <c:v>4.9998619374620912E-2</c:v>
                </c:pt>
                <c:pt idx="75">
                  <c:v>2.9089028884290213E-2</c:v>
                </c:pt>
                <c:pt idx="76">
                  <c:v>3.120050848944711E-2</c:v>
                </c:pt>
                <c:pt idx="77">
                  <c:v>7.7198157420527602E-2</c:v>
                </c:pt>
                <c:pt idx="78">
                  <c:v>4.3813349424700165E-2</c:v>
                </c:pt>
                <c:pt idx="79">
                  <c:v>4.2266418986159238E-2</c:v>
                </c:pt>
                <c:pt idx="80">
                  <c:v>4.8103529721909899E-2</c:v>
                </c:pt>
                <c:pt idx="81">
                  <c:v>4.8455845985843959E-2</c:v>
                </c:pt>
                <c:pt idx="82">
                  <c:v>4.0925328838891772E-2</c:v>
                </c:pt>
                <c:pt idx="83">
                  <c:v>2.2543096769294779E-2</c:v>
                </c:pt>
                <c:pt idx="84">
                  <c:v>4.9998619374620912E-2</c:v>
                </c:pt>
                <c:pt idx="85">
                  <c:v>2.9089028884290213E-2</c:v>
                </c:pt>
                <c:pt idx="86">
                  <c:v>3.120050848944711E-2</c:v>
                </c:pt>
                <c:pt idx="87">
                  <c:v>7.7198157420527602E-2</c:v>
                </c:pt>
                <c:pt idx="88">
                  <c:v>4.3813349424700165E-2</c:v>
                </c:pt>
                <c:pt idx="89">
                  <c:v>4.2266418986159238E-2</c:v>
                </c:pt>
              </c:numCache>
            </c:numRef>
          </c:yVal>
          <c:smooth val="0"/>
          <c:extLst>
            <c:ext xmlns:c16="http://schemas.microsoft.com/office/drawing/2014/chart" uri="{C3380CC4-5D6E-409C-BE32-E72D297353CC}">
              <c16:uniqueId val="{00000000-ACF9-47E7-8BB7-37299AECBEEA}"/>
            </c:ext>
          </c:extLst>
        </c:ser>
        <c:dLbls>
          <c:showLegendKey val="0"/>
          <c:showVal val="0"/>
          <c:showCatName val="0"/>
          <c:showSerName val="0"/>
          <c:showPercent val="0"/>
          <c:showBubbleSize val="0"/>
        </c:dLbls>
        <c:axId val="849061296"/>
        <c:axId val="849062280"/>
      </c:scatterChart>
      <c:scatterChart>
        <c:scatterStyle val="smoothMarker"/>
        <c:varyColors val="0"/>
        <c:ser>
          <c:idx val="1"/>
          <c:order val="1"/>
          <c:tx>
            <c:strRef>
              <c:f>'Results (Large)'!$AD$5:$AF$5</c:f>
              <c:strCache>
                <c:ptCount val="1"/>
                <c:pt idx="0">
                  <c:v>Chosen Method by Year, "All" Sim</c:v>
                </c:pt>
              </c:strCache>
            </c:strRef>
          </c:tx>
          <c:spPr>
            <a:ln w="19050" cap="rnd">
              <a:solidFill>
                <a:schemeClr val="accent2"/>
              </a:solidFill>
              <a:round/>
            </a:ln>
            <a:effectLst/>
          </c:spPr>
          <c:marker>
            <c:symbol val="none"/>
          </c:marker>
          <c:xVal>
            <c:numRef>
              <c:f>'Results (Large)'!$AD$7:$AD$15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(Large)'!$AF$7:$AF$15</c:f>
              <c:numCache>
                <c:formatCode>0%</c:formatCode>
                <c:ptCount val="9"/>
                <c:pt idx="0">
                  <c:v>4.0271134277706677E-2</c:v>
                </c:pt>
                <c:pt idx="1">
                  <c:v>4.0271134277706677E-2</c:v>
                </c:pt>
                <c:pt idx="2">
                  <c:v>4.0271134277706677E-2</c:v>
                </c:pt>
                <c:pt idx="3">
                  <c:v>4.0271134277706677E-2</c:v>
                </c:pt>
                <c:pt idx="4">
                  <c:v>4.0271134277706677E-2</c:v>
                </c:pt>
                <c:pt idx="5">
                  <c:v>4.0271134277706677E-2</c:v>
                </c:pt>
                <c:pt idx="6">
                  <c:v>4.0271134277706677E-2</c:v>
                </c:pt>
                <c:pt idx="7">
                  <c:v>4.0271134277706677E-2</c:v>
                </c:pt>
                <c:pt idx="8">
                  <c:v>4.0271134277706677E-2</c:v>
                </c:pt>
              </c:numCache>
            </c:numRef>
          </c:yVal>
          <c:smooth val="1"/>
          <c:extLst>
            <c:ext xmlns:c16="http://schemas.microsoft.com/office/drawing/2014/chart" uri="{C3380CC4-5D6E-409C-BE32-E72D297353CC}">
              <c16:uniqueId val="{00000001-ACF9-47E7-8BB7-37299AECBEEA}"/>
            </c:ext>
          </c:extLst>
        </c:ser>
        <c:ser>
          <c:idx val="2"/>
          <c:order val="2"/>
          <c:tx>
            <c:strRef>
              <c:f>'Results (Large)'!$AI$5:$AJ$5</c:f>
              <c:strCache>
                <c:ptCount val="1"/>
                <c:pt idx="0">
                  <c:v>Input Inflation</c:v>
                </c:pt>
              </c:strCache>
            </c:strRef>
          </c:tx>
          <c:spPr>
            <a:ln w="19050" cap="rnd">
              <a:solidFill>
                <a:schemeClr val="accent3"/>
              </a:solidFill>
              <a:round/>
            </a:ln>
            <a:effectLst/>
          </c:spPr>
          <c:marker>
            <c:symbol val="none"/>
          </c:marker>
          <c:xVal>
            <c:numRef>
              <c:f>'Results (Large)'!$AI$7:$AI$15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(Large)'!$AJ$7:$AJ$15</c:f>
              <c:numCache>
                <c:formatCode>0%</c:formatCode>
                <c:ptCount val="9"/>
                <c:pt idx="0">
                  <c:v>0.04</c:v>
                </c:pt>
                <c:pt idx="1">
                  <c:v>0.04</c:v>
                </c:pt>
                <c:pt idx="2">
                  <c:v>0.04</c:v>
                </c:pt>
                <c:pt idx="3">
                  <c:v>0.04</c:v>
                </c:pt>
                <c:pt idx="4">
                  <c:v>0.04</c:v>
                </c:pt>
                <c:pt idx="5">
                  <c:v>0.04</c:v>
                </c:pt>
                <c:pt idx="6">
                  <c:v>0.04</c:v>
                </c:pt>
                <c:pt idx="7">
                  <c:v>0.04</c:v>
                </c:pt>
                <c:pt idx="8">
                  <c:v>0.04</c:v>
                </c:pt>
              </c:numCache>
            </c:numRef>
          </c:yVal>
          <c:smooth val="1"/>
          <c:extLst>
            <c:ext xmlns:c16="http://schemas.microsoft.com/office/drawing/2014/chart" uri="{C3380CC4-5D6E-409C-BE32-E72D297353CC}">
              <c16:uniqueId val="{00000002-ACF9-47E7-8BB7-37299AECBEEA}"/>
            </c:ext>
          </c:extLst>
        </c:ser>
        <c:dLbls>
          <c:showLegendKey val="0"/>
          <c:showVal val="0"/>
          <c:showCatName val="0"/>
          <c:showSerName val="0"/>
          <c:showPercent val="0"/>
          <c:showBubbleSize val="0"/>
        </c:dLbls>
        <c:axId val="849061296"/>
        <c:axId val="849062280"/>
      </c:scatterChart>
      <c:valAx>
        <c:axId val="849061296"/>
        <c:scaling>
          <c:orientation val="minMax"/>
          <c:max val="2022"/>
          <c:min val="201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9062280"/>
        <c:crosses val="autoZero"/>
        <c:crossBetween val="midCat"/>
      </c:valAx>
      <c:valAx>
        <c:axId val="849062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90612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a:t>Origin Year Inflation Split - Historical Settlement Year Vs. Prospective Settlement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barChart>
        <c:barDir val="col"/>
        <c:grouping val="stacked"/>
        <c:varyColors val="0"/>
        <c:ser>
          <c:idx val="0"/>
          <c:order val="0"/>
          <c:tx>
            <c:strRef>
              <c:f>Allocator!$D$43</c:f>
              <c:strCache>
                <c:ptCount val="1"/>
                <c:pt idx="0">
                  <c:v>Proportion of Inflation in Historical SY</c:v>
                </c:pt>
              </c:strCache>
            </c:strRef>
          </c:tx>
          <c:spPr>
            <a:solidFill>
              <a:schemeClr val="accent1"/>
            </a:solidFill>
            <a:ln>
              <a:noFill/>
            </a:ln>
            <a:effectLst/>
          </c:spPr>
          <c:invertIfNegative val="0"/>
          <c:cat>
            <c:numRef>
              <c:f>Allocator!$R$4:$AA$4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Allocator!$R$43:$AA$43</c:f>
              <c:numCache>
                <c:formatCode>0%</c:formatCode>
                <c:ptCount val="10"/>
                <c:pt idx="0">
                  <c:v>1</c:v>
                </c:pt>
                <c:pt idx="1">
                  <c:v>0.9</c:v>
                </c:pt>
                <c:pt idx="2">
                  <c:v>0.73136843377566418</c:v>
                </c:pt>
                <c:pt idx="3">
                  <c:v>0.66315623747502828</c:v>
                </c:pt>
                <c:pt idx="4">
                  <c:v>0.51280839782877741</c:v>
                </c:pt>
                <c:pt idx="5">
                  <c:v>0.26461411311487754</c:v>
                </c:pt>
                <c:pt idx="6">
                  <c:v>0.15281396499704802</c:v>
                </c:pt>
                <c:pt idx="7">
                  <c:v>5.9251992628045799E-2</c:v>
                </c:pt>
                <c:pt idx="8">
                  <c:v>4.7476666853258992E-2</c:v>
                </c:pt>
                <c:pt idx="9">
                  <c:v>2.3267826725825034E-2</c:v>
                </c:pt>
              </c:numCache>
            </c:numRef>
          </c:val>
          <c:extLst>
            <c:ext xmlns:c16="http://schemas.microsoft.com/office/drawing/2014/chart" uri="{C3380CC4-5D6E-409C-BE32-E72D297353CC}">
              <c16:uniqueId val="{00000000-9B1A-4AEF-9E9F-FEA6BF06A1EB}"/>
            </c:ext>
          </c:extLst>
        </c:ser>
        <c:ser>
          <c:idx val="1"/>
          <c:order val="1"/>
          <c:tx>
            <c:strRef>
              <c:f>Allocator!$D$44</c:f>
              <c:strCache>
                <c:ptCount val="1"/>
                <c:pt idx="0">
                  <c:v>Proportion of Inflation Prospective SY</c:v>
                </c:pt>
              </c:strCache>
            </c:strRef>
          </c:tx>
          <c:spPr>
            <a:solidFill>
              <a:schemeClr val="accent2"/>
            </a:solidFill>
            <a:ln>
              <a:noFill/>
            </a:ln>
            <a:effectLst/>
          </c:spPr>
          <c:invertIfNegative val="0"/>
          <c:cat>
            <c:numRef>
              <c:f>Allocator!$R$4:$AA$4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Allocator!$R$44:$AA$44</c:f>
              <c:numCache>
                <c:formatCode>0%</c:formatCode>
                <c:ptCount val="10"/>
                <c:pt idx="0">
                  <c:v>0</c:v>
                </c:pt>
                <c:pt idx="1">
                  <c:v>9.9999999999999978E-2</c:v>
                </c:pt>
                <c:pt idx="2">
                  <c:v>0.26863156622433582</c:v>
                </c:pt>
                <c:pt idx="3">
                  <c:v>0.33684376252497172</c:v>
                </c:pt>
                <c:pt idx="4">
                  <c:v>0.48719160217122259</c:v>
                </c:pt>
                <c:pt idx="5">
                  <c:v>0.73538588688512241</c:v>
                </c:pt>
                <c:pt idx="6">
                  <c:v>0.84718603500295198</c:v>
                </c:pt>
                <c:pt idx="7">
                  <c:v>0.94074800737195419</c:v>
                </c:pt>
                <c:pt idx="8">
                  <c:v>0.95252333314674098</c:v>
                </c:pt>
                <c:pt idx="9">
                  <c:v>0.97673217327417494</c:v>
                </c:pt>
              </c:numCache>
            </c:numRef>
          </c:val>
          <c:extLst>
            <c:ext xmlns:c16="http://schemas.microsoft.com/office/drawing/2014/chart" uri="{C3380CC4-5D6E-409C-BE32-E72D297353CC}">
              <c16:uniqueId val="{00000001-9B1A-4AEF-9E9F-FEA6BF06A1EB}"/>
            </c:ext>
          </c:extLst>
        </c:ser>
        <c:dLbls>
          <c:showLegendKey val="0"/>
          <c:showVal val="0"/>
          <c:showCatName val="0"/>
          <c:showSerName val="0"/>
          <c:showPercent val="0"/>
          <c:showBubbleSize val="0"/>
        </c:dLbls>
        <c:gapWidth val="150"/>
        <c:overlap val="100"/>
        <c:axId val="728049928"/>
        <c:axId val="728048616"/>
      </c:barChart>
      <c:catAx>
        <c:axId val="72804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28048616"/>
        <c:crosses val="autoZero"/>
        <c:auto val="1"/>
        <c:lblAlgn val="ctr"/>
        <c:lblOffset val="100"/>
        <c:noMultiLvlLbl val="0"/>
      </c:catAx>
      <c:valAx>
        <c:axId val="7280486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28049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rgbClr val="000000"/>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'Results Comparison'!$F$4</c:f>
              <c:strCache>
                <c:ptCount val="1"/>
                <c:pt idx="0">
                  <c:v>Inflation in Layer (LogN)</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1"/>
            <c:dispEq val="1"/>
            <c:trendlineLbl>
              <c:layout>
                <c:manualLayout>
                  <c:x val="-2.4746677195231326E-2"/>
                  <c:y val="0.15170524636420268"/>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'Results Comparison'!$E$5:$E$34</c:f>
              <c:numCache>
                <c:formatCode>0%</c:formatCode>
                <c:ptCount val="30"/>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numCache>
            </c:numRef>
          </c:xVal>
          <c:yVal>
            <c:numRef>
              <c:f>'Results Comparison'!$F$5:$F$34</c:f>
              <c:numCache>
                <c:formatCode>0%</c:formatCode>
                <c:ptCount val="30"/>
                <c:pt idx="0">
                  <c:v>1.9704530080458804E-2</c:v>
                </c:pt>
                <c:pt idx="1">
                  <c:v>3.9474246033307736E-2</c:v>
                </c:pt>
                <c:pt idx="2">
                  <c:v>5.9243815382977738E-2</c:v>
                </c:pt>
                <c:pt idx="3">
                  <c:v>7.9098058064585697E-2</c:v>
                </c:pt>
                <c:pt idx="4">
                  <c:v>9.9069756717989677E-2</c:v>
                </c:pt>
                <c:pt idx="5">
                  <c:v>0.11914009564895833</c:v>
                </c:pt>
                <c:pt idx="6">
                  <c:v>0.13925579421778167</c:v>
                </c:pt>
                <c:pt idx="7">
                  <c:v>0.15941692750194436</c:v>
                </c:pt>
                <c:pt idx="8">
                  <c:v>0.17956453284281748</c:v>
                </c:pt>
                <c:pt idx="9">
                  <c:v>0.1997264347908263</c:v>
                </c:pt>
                <c:pt idx="10">
                  <c:v>0.21991721422061627</c:v>
                </c:pt>
                <c:pt idx="11">
                  <c:v>0.24019070180048474</c:v>
                </c:pt>
                <c:pt idx="12">
                  <c:v>0.26055018325985846</c:v>
                </c:pt>
                <c:pt idx="13">
                  <c:v>0.28098417388652508</c:v>
                </c:pt>
                <c:pt idx="14">
                  <c:v>0.30151499492346101</c:v>
                </c:pt>
                <c:pt idx="15">
                  <c:v>0.32205333063158226</c:v>
                </c:pt>
                <c:pt idx="16">
                  <c:v>0.34261341587776473</c:v>
                </c:pt>
                <c:pt idx="17">
                  <c:v>0.36318076786465681</c:v>
                </c:pt>
                <c:pt idx="18">
                  <c:v>0.38374845532141921</c:v>
                </c:pt>
                <c:pt idx="19">
                  <c:v>0.40439217755142121</c:v>
                </c:pt>
                <c:pt idx="20">
                  <c:v>0.42515127814648457</c:v>
                </c:pt>
                <c:pt idx="21">
                  <c:v>0.44602510428190523</c:v>
                </c:pt>
                <c:pt idx="22">
                  <c:v>0.46697020994252769</c:v>
                </c:pt>
                <c:pt idx="23">
                  <c:v>0.48797222501229043</c:v>
                </c:pt>
                <c:pt idx="24">
                  <c:v>0.50907238366783236</c:v>
                </c:pt>
                <c:pt idx="25">
                  <c:v>0.53024556729029459</c:v>
                </c:pt>
                <c:pt idx="26">
                  <c:v>0.55138060051834281</c:v>
                </c:pt>
                <c:pt idx="27">
                  <c:v>0.57254007138659291</c:v>
                </c:pt>
                <c:pt idx="28">
                  <c:v>0.59372531621431124</c:v>
                </c:pt>
                <c:pt idx="29">
                  <c:v>0.61494200886890815</c:v>
                </c:pt>
              </c:numCache>
            </c:numRef>
          </c:yVal>
          <c:smooth val="0"/>
          <c:extLst>
            <c:ext xmlns:c16="http://schemas.microsoft.com/office/drawing/2014/chart" uri="{C3380CC4-5D6E-409C-BE32-E72D297353CC}">
              <c16:uniqueId val="{00000001-BE9B-4BAD-BF48-F26ED2C5573E}"/>
            </c:ext>
          </c:extLst>
        </c:ser>
        <c:ser>
          <c:idx val="1"/>
          <c:order val="1"/>
          <c:tx>
            <c:strRef>
              <c:f>'Results Comparison'!$G$4</c:f>
              <c:strCache>
                <c:ptCount val="1"/>
                <c:pt idx="0">
                  <c:v>Inflation in Layer (Pareto)</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1"/>
            <c:dispEq val="1"/>
            <c:trendlineLbl>
              <c:layout>
                <c:manualLayout>
                  <c:x val="-3.0094614011767717E-3"/>
                  <c:y val="0.1139887942515577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'Results Comparison'!$E$5:$E$34</c:f>
              <c:numCache>
                <c:formatCode>0%</c:formatCode>
                <c:ptCount val="30"/>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numCache>
            </c:numRef>
          </c:xVal>
          <c:yVal>
            <c:numRef>
              <c:f>'Results Comparison'!$G$5:$G$34</c:f>
              <c:numCache>
                <c:formatCode>0%</c:formatCode>
                <c:ptCount val="30"/>
                <c:pt idx="0">
                  <c:v>2.5927864944494949E-2</c:v>
                </c:pt>
                <c:pt idx="1">
                  <c:v>5.2176136280535745E-2</c:v>
                </c:pt>
                <c:pt idx="2">
                  <c:v>7.8786268042078111E-2</c:v>
                </c:pt>
                <c:pt idx="3">
                  <c:v>0.10574645955011319</c:v>
                </c:pt>
                <c:pt idx="4">
                  <c:v>0.13310148083136908</c:v>
                </c:pt>
                <c:pt idx="5">
                  <c:v>0.16089361599580188</c:v>
                </c:pt>
                <c:pt idx="6">
                  <c:v>0.18909335567018171</c:v>
                </c:pt>
                <c:pt idx="7">
                  <c:v>0.21771635756486907</c:v>
                </c:pt>
                <c:pt idx="8">
                  <c:v>0.24679372294804791</c:v>
                </c:pt>
                <c:pt idx="9">
                  <c:v>0.27622209522450425</c:v>
                </c:pt>
                <c:pt idx="10">
                  <c:v>0.30606200111989312</c:v>
                </c:pt>
                <c:pt idx="11">
                  <c:v>0.3362909027498262</c:v>
                </c:pt>
                <c:pt idx="12">
                  <c:v>0.36682390779780571</c:v>
                </c:pt>
                <c:pt idx="13">
                  <c:v>0.39771589994342627</c:v>
                </c:pt>
                <c:pt idx="14">
                  <c:v>0.4289726475924529</c:v>
                </c:pt>
                <c:pt idx="15">
                  <c:v>0.46058326282215378</c:v>
                </c:pt>
                <c:pt idx="16">
                  <c:v>0.49256018673375634</c:v>
                </c:pt>
                <c:pt idx="17">
                  <c:v>0.52494226621185835</c:v>
                </c:pt>
                <c:pt idx="18">
                  <c:v>0.55783309648367951</c:v>
                </c:pt>
                <c:pt idx="19">
                  <c:v>0.59119113210147201</c:v>
                </c:pt>
                <c:pt idx="20">
                  <c:v>0.62487852678260825</c:v>
                </c:pt>
                <c:pt idx="21">
                  <c:v>0.65889498093886201</c:v>
                </c:pt>
                <c:pt idx="22">
                  <c:v>0.69326106956136613</c:v>
                </c:pt>
                <c:pt idx="23">
                  <c:v>0.72797299989898701</c:v>
                </c:pt>
                <c:pt idx="24">
                  <c:v>0.7630806502397145</c:v>
                </c:pt>
                <c:pt idx="25">
                  <c:v>0.79849994417578074</c:v>
                </c:pt>
                <c:pt idx="26">
                  <c:v>0.83422748707602867</c:v>
                </c:pt>
                <c:pt idx="27">
                  <c:v>0.87029932202451099</c:v>
                </c:pt>
                <c:pt idx="28">
                  <c:v>0.90675460539771602</c:v>
                </c:pt>
                <c:pt idx="29">
                  <c:v>0.94361917814084828</c:v>
                </c:pt>
              </c:numCache>
            </c:numRef>
          </c:yVal>
          <c:smooth val="0"/>
          <c:extLst>
            <c:ext xmlns:c16="http://schemas.microsoft.com/office/drawing/2014/chart" uri="{C3380CC4-5D6E-409C-BE32-E72D297353CC}">
              <c16:uniqueId val="{00000003-BE9B-4BAD-BF48-F26ED2C5573E}"/>
            </c:ext>
          </c:extLst>
        </c:ser>
        <c:ser>
          <c:idx val="2"/>
          <c:order val="2"/>
          <c:tx>
            <c:strRef>
              <c:f>'Results Comparison'!$H$4</c:f>
              <c:strCache>
                <c:ptCount val="1"/>
                <c:pt idx="0">
                  <c:v>Inflation in Layer (LogN - Revised Layer)</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power"/>
            <c:dispRSqr val="1"/>
            <c:dispEq val="1"/>
            <c:trendlineLbl>
              <c:layout>
                <c:manualLayout>
                  <c:x val="-7.6355895062097043E-2"/>
                  <c:y val="5.9251683841924979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'Results Comparison'!$E$5:$E$34</c:f>
              <c:numCache>
                <c:formatCode>0%</c:formatCode>
                <c:ptCount val="30"/>
                <c:pt idx="0">
                  <c:v>0.01</c:v>
                </c:pt>
                <c:pt idx="1">
                  <c:v>0.02</c:v>
                </c:pt>
                <c:pt idx="2">
                  <c:v>0.03</c:v>
                </c:pt>
                <c:pt idx="3">
                  <c:v>0.04</c:v>
                </c:pt>
                <c:pt idx="4">
                  <c:v>0.05</c:v>
                </c:pt>
                <c:pt idx="5">
                  <c:v>6.0000000000000005E-2</c:v>
                </c:pt>
                <c:pt idx="6">
                  <c:v>7.0000000000000007E-2</c:v>
                </c:pt>
                <c:pt idx="7">
                  <c:v>0.08</c:v>
                </c:pt>
                <c:pt idx="8">
                  <c:v>0.09</c:v>
                </c:pt>
                <c:pt idx="9">
                  <c:v>9.9999999999999992E-2</c:v>
                </c:pt>
                <c:pt idx="10">
                  <c:v>0.10999999999999999</c:v>
                </c:pt>
                <c:pt idx="11">
                  <c:v>0.11999999999999998</c:v>
                </c:pt>
                <c:pt idx="12">
                  <c:v>0.12999999999999998</c:v>
                </c:pt>
                <c:pt idx="13">
                  <c:v>0.13999999999999999</c:v>
                </c:pt>
                <c:pt idx="14">
                  <c:v>0.15</c:v>
                </c:pt>
                <c:pt idx="15">
                  <c:v>0.16</c:v>
                </c:pt>
                <c:pt idx="16">
                  <c:v>0.17</c:v>
                </c:pt>
                <c:pt idx="17">
                  <c:v>0.18000000000000002</c:v>
                </c:pt>
                <c:pt idx="18">
                  <c:v>0.19000000000000003</c:v>
                </c:pt>
                <c:pt idx="19">
                  <c:v>0.20000000000000004</c:v>
                </c:pt>
                <c:pt idx="20">
                  <c:v>0.21000000000000005</c:v>
                </c:pt>
                <c:pt idx="21">
                  <c:v>0.22000000000000006</c:v>
                </c:pt>
                <c:pt idx="22">
                  <c:v>0.23000000000000007</c:v>
                </c:pt>
                <c:pt idx="23">
                  <c:v>0.24000000000000007</c:v>
                </c:pt>
                <c:pt idx="24">
                  <c:v>0.25000000000000006</c:v>
                </c:pt>
                <c:pt idx="25">
                  <c:v>0.26000000000000006</c:v>
                </c:pt>
                <c:pt idx="26">
                  <c:v>0.27000000000000007</c:v>
                </c:pt>
                <c:pt idx="27">
                  <c:v>0.28000000000000008</c:v>
                </c:pt>
                <c:pt idx="28">
                  <c:v>0.29000000000000009</c:v>
                </c:pt>
                <c:pt idx="29">
                  <c:v>0.3000000000000001</c:v>
                </c:pt>
              </c:numCache>
            </c:numRef>
          </c:xVal>
          <c:yVal>
            <c:numRef>
              <c:f>'Results Comparison'!$H$5:$H$34</c:f>
              <c:numCache>
                <c:formatCode>0%</c:formatCode>
                <c:ptCount val="30"/>
                <c:pt idx="0">
                  <c:v>2.9156733748879615E-2</c:v>
                </c:pt>
                <c:pt idx="1">
                  <c:v>5.8837596461671193E-2</c:v>
                </c:pt>
                <c:pt idx="2">
                  <c:v>8.8602127171041767E-2</c:v>
                </c:pt>
                <c:pt idx="3">
                  <c:v>0.11878203434870049</c:v>
                </c:pt>
                <c:pt idx="4">
                  <c:v>0.14940199825166522</c:v>
                </c:pt>
                <c:pt idx="5">
                  <c:v>0.18031108235823745</c:v>
                </c:pt>
                <c:pt idx="6">
                  <c:v>0.21178381092129861</c:v>
                </c:pt>
                <c:pt idx="7">
                  <c:v>0.24355814658991615</c:v>
                </c:pt>
                <c:pt idx="8">
                  <c:v>0.27540245046315714</c:v>
                </c:pt>
                <c:pt idx="9">
                  <c:v>0.30751424005520556</c:v>
                </c:pt>
                <c:pt idx="10">
                  <c:v>0.33983644121111389</c:v>
                </c:pt>
                <c:pt idx="11">
                  <c:v>0.37281770206565557</c:v>
                </c:pt>
                <c:pt idx="12">
                  <c:v>0.40617271118696352</c:v>
                </c:pt>
                <c:pt idx="13">
                  <c:v>0.43989449516023904</c:v>
                </c:pt>
                <c:pt idx="14">
                  <c:v>0.47425970767688619</c:v>
                </c:pt>
                <c:pt idx="15">
                  <c:v>0.50917480334930176</c:v>
                </c:pt>
                <c:pt idx="16">
                  <c:v>0.54428931212065934</c:v>
                </c:pt>
                <c:pt idx="17">
                  <c:v>0.57976598926223111</c:v>
                </c:pt>
                <c:pt idx="18">
                  <c:v>0.61558906061387741</c:v>
                </c:pt>
                <c:pt idx="19">
                  <c:v>0.65188972620264352</c:v>
                </c:pt>
                <c:pt idx="20">
                  <c:v>0.68855450802011786</c:v>
                </c:pt>
                <c:pt idx="21">
                  <c:v>0.72553192367974151</c:v>
                </c:pt>
                <c:pt idx="22">
                  <c:v>0.7626348632109039</c:v>
                </c:pt>
                <c:pt idx="23">
                  <c:v>0.79987644299391114</c:v>
                </c:pt>
                <c:pt idx="24">
                  <c:v>0.83737607800947522</c:v>
                </c:pt>
                <c:pt idx="25">
                  <c:v>0.875163891320061</c:v>
                </c:pt>
                <c:pt idx="26">
                  <c:v>0.91341117649793269</c:v>
                </c:pt>
                <c:pt idx="27">
                  <c:v>0.95187671673345209</c:v>
                </c:pt>
                <c:pt idx="28">
                  <c:v>0.99066600084733558</c:v>
                </c:pt>
                <c:pt idx="29">
                  <c:v>1.0300188833176525</c:v>
                </c:pt>
              </c:numCache>
            </c:numRef>
          </c:yVal>
          <c:smooth val="0"/>
          <c:extLst>
            <c:ext xmlns:c16="http://schemas.microsoft.com/office/drawing/2014/chart" uri="{C3380CC4-5D6E-409C-BE32-E72D297353CC}">
              <c16:uniqueId val="{00000005-BE9B-4BAD-BF48-F26ED2C5573E}"/>
            </c:ext>
          </c:extLst>
        </c:ser>
        <c:dLbls>
          <c:showLegendKey val="0"/>
          <c:showVal val="0"/>
          <c:showCatName val="0"/>
          <c:showSerName val="0"/>
          <c:showPercent val="0"/>
          <c:showBubbleSize val="0"/>
        </c:dLbls>
        <c:axId val="1541467112"/>
        <c:axId val="1541466456"/>
      </c:scatterChart>
      <c:valAx>
        <c:axId val="1541467112"/>
        <c:scaling>
          <c:orientation val="minMax"/>
          <c:max val="0.300000000000000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Gross Inflation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1466456"/>
        <c:crosses val="autoZero"/>
        <c:crossBetween val="midCat"/>
      </c:valAx>
      <c:valAx>
        <c:axId val="1541466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Inflation in Layer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14671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sz="1800" b="0" i="0" baseline="0">
                <a:solidFill>
                  <a:srgbClr val="000000"/>
                </a:solidFill>
                <a:effectLst/>
              </a:rPr>
              <a:t>Output Comparison by Method - All Sim</a:t>
            </a:r>
            <a:endParaRPr lang="en-GB">
              <a:solidFill>
                <a:srgbClr val="000000"/>
              </a:solidFill>
              <a:effectLst/>
            </a:endParaRPr>
          </a:p>
        </c:rich>
      </c:tx>
      <c:layout>
        <c:manualLayout>
          <c:xMode val="edge"/>
          <c:yMode val="edge"/>
          <c:x val="0.12292072542145911"/>
          <c:y val="1.95998391887209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'RESULTS (Lg)'!$G$108</c:f>
              <c:strCache>
                <c:ptCount val="1"/>
                <c:pt idx="0">
                  <c:v>Large Severity Trend</c:v>
                </c:pt>
              </c:strCache>
            </c:strRef>
          </c:tx>
          <c:spPr>
            <a:ln w="28575" cap="rnd">
              <a:solidFill>
                <a:schemeClr val="accent1"/>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(Lg)'!$G$109:$G$117</c:f>
              <c:numCache>
                <c:formatCode>0%</c:formatCode>
                <c:ptCount val="9"/>
                <c:pt idx="0">
                  <c:v>1.4940575832352022E-2</c:v>
                </c:pt>
                <c:pt idx="1">
                  <c:v>1.4940575832352022E-2</c:v>
                </c:pt>
                <c:pt idx="2">
                  <c:v>1.4940575832352022E-2</c:v>
                </c:pt>
                <c:pt idx="3">
                  <c:v>1.4940575832352022E-2</c:v>
                </c:pt>
                <c:pt idx="4">
                  <c:v>1.4940575832352022E-2</c:v>
                </c:pt>
                <c:pt idx="5">
                  <c:v>1.4940575832352022E-2</c:v>
                </c:pt>
                <c:pt idx="6">
                  <c:v>1.4940575832352022E-2</c:v>
                </c:pt>
                <c:pt idx="7">
                  <c:v>1.4940575832352022E-2</c:v>
                </c:pt>
                <c:pt idx="8">
                  <c:v>1.4940575832352022E-2</c:v>
                </c:pt>
              </c:numCache>
            </c:numRef>
          </c:val>
          <c:smooth val="0"/>
          <c:extLst>
            <c:ext xmlns:c16="http://schemas.microsoft.com/office/drawing/2014/chart" uri="{C3380CC4-5D6E-409C-BE32-E72D297353CC}">
              <c16:uniqueId val="{00000000-538E-4A88-95A1-171014A05CC7}"/>
            </c:ext>
          </c:extLst>
        </c:ser>
        <c:ser>
          <c:idx val="1"/>
          <c:order val="1"/>
          <c:tx>
            <c:strRef>
              <c:f>'RESULTS (Lg)'!$H$108</c:f>
              <c:strCache>
                <c:ptCount val="1"/>
                <c:pt idx="0">
                  <c:v>Large Frequency Trend</c:v>
                </c:pt>
              </c:strCache>
            </c:strRef>
          </c:tx>
          <c:spPr>
            <a:ln w="28575" cap="rnd">
              <a:solidFill>
                <a:schemeClr val="accent2"/>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(Lg)'!$H$109:$H$117</c:f>
              <c:numCache>
                <c:formatCode>0%</c:formatCode>
                <c:ptCount val="9"/>
                <c:pt idx="0">
                  <c:v>5.5E-2</c:v>
                </c:pt>
                <c:pt idx="1">
                  <c:v>5.5E-2</c:v>
                </c:pt>
                <c:pt idx="2">
                  <c:v>7.0000000000000007E-2</c:v>
                </c:pt>
                <c:pt idx="3">
                  <c:v>5.5E-2</c:v>
                </c:pt>
                <c:pt idx="4">
                  <c:v>5.5E-2</c:v>
                </c:pt>
                <c:pt idx="5">
                  <c:v>5.5E-2</c:v>
                </c:pt>
                <c:pt idx="6">
                  <c:v>5.5E-2</c:v>
                </c:pt>
                <c:pt idx="7">
                  <c:v>7.0000000000000007E-2</c:v>
                </c:pt>
                <c:pt idx="8">
                  <c:v>0.08</c:v>
                </c:pt>
              </c:numCache>
            </c:numRef>
          </c:val>
          <c:smooth val="0"/>
          <c:extLst>
            <c:ext xmlns:c16="http://schemas.microsoft.com/office/drawing/2014/chart" uri="{C3380CC4-5D6E-409C-BE32-E72D297353CC}">
              <c16:uniqueId val="{00000001-538E-4A88-95A1-171014A05CC7}"/>
            </c:ext>
          </c:extLst>
        </c:ser>
        <c:ser>
          <c:idx val="2"/>
          <c:order val="2"/>
          <c:tx>
            <c:strRef>
              <c:f>'RESULTS (Lg)'!$I$108</c:f>
              <c:strCache>
                <c:ptCount val="1"/>
                <c:pt idx="0">
                  <c:v>BC</c:v>
                </c:pt>
              </c:strCache>
            </c:strRef>
          </c:tx>
          <c:spPr>
            <a:ln w="28575" cap="rnd">
              <a:solidFill>
                <a:schemeClr val="accent3"/>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(Lg)'!$I$109:$I$117</c:f>
              <c:numCache>
                <c:formatCode>0%</c:formatCode>
                <c:ptCount val="9"/>
                <c:pt idx="0">
                  <c:v>4.4999999999999998E-2</c:v>
                </c:pt>
                <c:pt idx="1">
                  <c:v>4.4999999999999998E-2</c:v>
                </c:pt>
                <c:pt idx="2">
                  <c:v>0.05</c:v>
                </c:pt>
                <c:pt idx="3">
                  <c:v>4.4999999999999998E-2</c:v>
                </c:pt>
                <c:pt idx="4">
                  <c:v>4.4999999999999998E-2</c:v>
                </c:pt>
                <c:pt idx="5">
                  <c:v>0.06</c:v>
                </c:pt>
                <c:pt idx="6">
                  <c:v>0.06</c:v>
                </c:pt>
                <c:pt idx="7">
                  <c:v>0.06</c:v>
                </c:pt>
                <c:pt idx="8">
                  <c:v>4.4999999999999998E-2</c:v>
                </c:pt>
              </c:numCache>
            </c:numRef>
          </c:val>
          <c:smooth val="0"/>
          <c:extLst>
            <c:ext xmlns:c16="http://schemas.microsoft.com/office/drawing/2014/chart" uri="{C3380CC4-5D6E-409C-BE32-E72D297353CC}">
              <c16:uniqueId val="{00000002-538E-4A88-95A1-171014A05CC7}"/>
            </c:ext>
          </c:extLst>
        </c:ser>
        <c:ser>
          <c:idx val="3"/>
          <c:order val="3"/>
          <c:tx>
            <c:strRef>
              <c:f>'RESULTS (Lg)'!$J$108</c:f>
              <c:strCache>
                <c:ptCount val="1"/>
                <c:pt idx="0">
                  <c:v>IACL (Large)</c:v>
                </c:pt>
              </c:strCache>
            </c:strRef>
          </c:tx>
          <c:spPr>
            <a:ln w="28575" cap="rnd">
              <a:solidFill>
                <a:schemeClr val="accent4"/>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(Lg)'!$J$109:$J$117</c:f>
              <c:numCache>
                <c:formatCode>0%</c:formatCode>
                <c:ptCount val="9"/>
                <c:pt idx="0">
                  <c:v>3.7499999999999999E-2</c:v>
                </c:pt>
                <c:pt idx="1">
                  <c:v>3.7499999999999999E-2</c:v>
                </c:pt>
                <c:pt idx="2">
                  <c:v>3.7499999999999999E-2</c:v>
                </c:pt>
                <c:pt idx="3">
                  <c:v>3.7499999999999999E-2</c:v>
                </c:pt>
                <c:pt idx="4">
                  <c:v>3.7499999999999999E-2</c:v>
                </c:pt>
                <c:pt idx="5">
                  <c:v>3.7499999999999999E-2</c:v>
                </c:pt>
                <c:pt idx="6">
                  <c:v>3.7499999999999999E-2</c:v>
                </c:pt>
                <c:pt idx="7">
                  <c:v>3.7499999999999999E-2</c:v>
                </c:pt>
                <c:pt idx="8">
                  <c:v>0.06</c:v>
                </c:pt>
              </c:numCache>
            </c:numRef>
          </c:val>
          <c:smooth val="0"/>
          <c:extLst>
            <c:ext xmlns:c16="http://schemas.microsoft.com/office/drawing/2014/chart" uri="{C3380CC4-5D6E-409C-BE32-E72D297353CC}">
              <c16:uniqueId val="{00000003-538E-4A88-95A1-171014A05CC7}"/>
            </c:ext>
          </c:extLst>
        </c:ser>
        <c:ser>
          <c:idx val="4"/>
          <c:order val="4"/>
          <c:tx>
            <c:strRef>
              <c:f>'RESULTS (Lg)'!$K$108</c:f>
              <c:strCache>
                <c:ptCount val="1"/>
                <c:pt idx="0">
                  <c:v>Separation (Large)</c:v>
                </c:pt>
              </c:strCache>
            </c:strRef>
          </c:tx>
          <c:spPr>
            <a:ln w="28575" cap="rnd">
              <a:solidFill>
                <a:schemeClr val="accent5"/>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(Lg)'!$K$109:$K$117</c:f>
              <c:numCache>
                <c:formatCode>0%</c:formatCode>
                <c:ptCount val="9"/>
                <c:pt idx="0">
                  <c:v>3.9E-2</c:v>
                </c:pt>
                <c:pt idx="1">
                  <c:v>3.9E-2</c:v>
                </c:pt>
                <c:pt idx="2">
                  <c:v>3.9E-2</c:v>
                </c:pt>
                <c:pt idx="3">
                  <c:v>3.9E-2</c:v>
                </c:pt>
                <c:pt idx="4">
                  <c:v>3.9E-2</c:v>
                </c:pt>
                <c:pt idx="5">
                  <c:v>3.9E-2</c:v>
                </c:pt>
                <c:pt idx="6">
                  <c:v>3.9E-2</c:v>
                </c:pt>
                <c:pt idx="7">
                  <c:v>3.9E-2</c:v>
                </c:pt>
                <c:pt idx="8">
                  <c:v>3.9E-2</c:v>
                </c:pt>
              </c:numCache>
            </c:numRef>
          </c:val>
          <c:smooth val="0"/>
          <c:extLst>
            <c:ext xmlns:c16="http://schemas.microsoft.com/office/drawing/2014/chart" uri="{C3380CC4-5D6E-409C-BE32-E72D297353CC}">
              <c16:uniqueId val="{00000004-538E-4A88-95A1-171014A05CC7}"/>
            </c:ext>
          </c:extLst>
        </c:ser>
        <c:ser>
          <c:idx val="5"/>
          <c:order val="5"/>
          <c:tx>
            <c:strRef>
              <c:f>'RESULTS (Lg)'!$L$108</c:f>
              <c:strCache>
                <c:ptCount val="1"/>
                <c:pt idx="0">
                  <c:v>Input Inflation</c:v>
                </c:pt>
              </c:strCache>
            </c:strRef>
          </c:tx>
          <c:spPr>
            <a:ln w="28575" cap="rnd">
              <a:solidFill>
                <a:schemeClr val="accent6"/>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(Lg)'!$L$109:$L$117</c:f>
              <c:numCache>
                <c:formatCode>0%</c:formatCode>
                <c:ptCount val="9"/>
                <c:pt idx="0">
                  <c:v>0.04</c:v>
                </c:pt>
                <c:pt idx="1">
                  <c:v>0.04</c:v>
                </c:pt>
                <c:pt idx="2">
                  <c:v>0.04</c:v>
                </c:pt>
                <c:pt idx="3">
                  <c:v>0.04</c:v>
                </c:pt>
                <c:pt idx="4">
                  <c:v>0.06</c:v>
                </c:pt>
                <c:pt idx="5">
                  <c:v>0.06</c:v>
                </c:pt>
                <c:pt idx="6">
                  <c:v>0.06</c:v>
                </c:pt>
                <c:pt idx="7">
                  <c:v>0.06</c:v>
                </c:pt>
                <c:pt idx="8">
                  <c:v>0.06</c:v>
                </c:pt>
              </c:numCache>
            </c:numRef>
          </c:val>
          <c:smooth val="0"/>
          <c:extLst>
            <c:ext xmlns:c16="http://schemas.microsoft.com/office/drawing/2014/chart" uri="{C3380CC4-5D6E-409C-BE32-E72D297353CC}">
              <c16:uniqueId val="{00000005-538E-4A88-95A1-171014A05CC7}"/>
            </c:ext>
          </c:extLst>
        </c:ser>
        <c:dLbls>
          <c:showLegendKey val="0"/>
          <c:showVal val="0"/>
          <c:showCatName val="0"/>
          <c:showSerName val="0"/>
          <c:showPercent val="0"/>
          <c:showBubbleSize val="0"/>
        </c:dLbls>
        <c:smooth val="0"/>
        <c:axId val="1103668576"/>
        <c:axId val="1103674808"/>
      </c:lineChart>
      <c:catAx>
        <c:axId val="110366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103674808"/>
        <c:crosses val="autoZero"/>
        <c:auto val="1"/>
        <c:lblAlgn val="ctr"/>
        <c:lblOffset val="100"/>
        <c:noMultiLvlLbl val="0"/>
      </c:catAx>
      <c:valAx>
        <c:axId val="1103674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10366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Inflation Estimation Results (BC)</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scatterChart>
        <c:scatterStyle val="lineMarker"/>
        <c:varyColors val="0"/>
        <c:ser>
          <c:idx val="0"/>
          <c:order val="0"/>
          <c:tx>
            <c:strRef>
              <c:f>'RESULTS (Lg)'!$Y$5:$AA$5</c:f>
              <c:strCache>
                <c:ptCount val="1"/>
                <c:pt idx="0">
                  <c:v>Chosen Method by Year and Sim</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 (Lg)'!$Y$7:$Y$96</c:f>
              <c:numCache>
                <c:formatCode>General</c:formatCode>
                <c:ptCount val="90"/>
                <c:pt idx="0">
                  <c:v>2014</c:v>
                </c:pt>
                <c:pt idx="1">
                  <c:v>2014</c:v>
                </c:pt>
                <c:pt idx="2">
                  <c:v>2014</c:v>
                </c:pt>
                <c:pt idx="3">
                  <c:v>2014</c:v>
                </c:pt>
                <c:pt idx="4">
                  <c:v>2014</c:v>
                </c:pt>
                <c:pt idx="5">
                  <c:v>2014</c:v>
                </c:pt>
                <c:pt idx="6">
                  <c:v>2014</c:v>
                </c:pt>
                <c:pt idx="7">
                  <c:v>2014</c:v>
                </c:pt>
                <c:pt idx="8">
                  <c:v>2014</c:v>
                </c:pt>
                <c:pt idx="9">
                  <c:v>2014</c:v>
                </c:pt>
                <c:pt idx="10">
                  <c:v>2015</c:v>
                </c:pt>
                <c:pt idx="11">
                  <c:v>2015</c:v>
                </c:pt>
                <c:pt idx="12">
                  <c:v>2015</c:v>
                </c:pt>
                <c:pt idx="13">
                  <c:v>2015</c:v>
                </c:pt>
                <c:pt idx="14">
                  <c:v>2015</c:v>
                </c:pt>
                <c:pt idx="15">
                  <c:v>2015</c:v>
                </c:pt>
                <c:pt idx="16">
                  <c:v>2015</c:v>
                </c:pt>
                <c:pt idx="17">
                  <c:v>2015</c:v>
                </c:pt>
                <c:pt idx="18">
                  <c:v>2015</c:v>
                </c:pt>
                <c:pt idx="19">
                  <c:v>2015</c:v>
                </c:pt>
                <c:pt idx="20">
                  <c:v>2016</c:v>
                </c:pt>
                <c:pt idx="21">
                  <c:v>2016</c:v>
                </c:pt>
                <c:pt idx="22">
                  <c:v>2016</c:v>
                </c:pt>
                <c:pt idx="23">
                  <c:v>2016</c:v>
                </c:pt>
                <c:pt idx="24">
                  <c:v>2016</c:v>
                </c:pt>
                <c:pt idx="25">
                  <c:v>2016</c:v>
                </c:pt>
                <c:pt idx="26">
                  <c:v>2016</c:v>
                </c:pt>
                <c:pt idx="27">
                  <c:v>2016</c:v>
                </c:pt>
                <c:pt idx="28">
                  <c:v>2016</c:v>
                </c:pt>
                <c:pt idx="29">
                  <c:v>2016</c:v>
                </c:pt>
                <c:pt idx="30">
                  <c:v>2017</c:v>
                </c:pt>
                <c:pt idx="31">
                  <c:v>2017</c:v>
                </c:pt>
                <c:pt idx="32">
                  <c:v>2017</c:v>
                </c:pt>
                <c:pt idx="33">
                  <c:v>2017</c:v>
                </c:pt>
                <c:pt idx="34">
                  <c:v>2017</c:v>
                </c:pt>
                <c:pt idx="35">
                  <c:v>2017</c:v>
                </c:pt>
                <c:pt idx="36">
                  <c:v>2017</c:v>
                </c:pt>
                <c:pt idx="37">
                  <c:v>2017</c:v>
                </c:pt>
                <c:pt idx="38">
                  <c:v>2017</c:v>
                </c:pt>
                <c:pt idx="39">
                  <c:v>2017</c:v>
                </c:pt>
                <c:pt idx="40">
                  <c:v>2018</c:v>
                </c:pt>
                <c:pt idx="41">
                  <c:v>2018</c:v>
                </c:pt>
                <c:pt idx="42">
                  <c:v>2018</c:v>
                </c:pt>
                <c:pt idx="43">
                  <c:v>2018</c:v>
                </c:pt>
                <c:pt idx="44">
                  <c:v>2018</c:v>
                </c:pt>
                <c:pt idx="45">
                  <c:v>2018</c:v>
                </c:pt>
                <c:pt idx="46">
                  <c:v>2018</c:v>
                </c:pt>
                <c:pt idx="47">
                  <c:v>2018</c:v>
                </c:pt>
                <c:pt idx="48">
                  <c:v>2018</c:v>
                </c:pt>
                <c:pt idx="49">
                  <c:v>2018</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2021</c:v>
                </c:pt>
                <c:pt idx="71">
                  <c:v>2021</c:v>
                </c:pt>
                <c:pt idx="72">
                  <c:v>2021</c:v>
                </c:pt>
                <c:pt idx="73">
                  <c:v>2021</c:v>
                </c:pt>
                <c:pt idx="74">
                  <c:v>2021</c:v>
                </c:pt>
                <c:pt idx="75">
                  <c:v>2021</c:v>
                </c:pt>
                <c:pt idx="76">
                  <c:v>2021</c:v>
                </c:pt>
                <c:pt idx="77">
                  <c:v>2021</c:v>
                </c:pt>
                <c:pt idx="78">
                  <c:v>2021</c:v>
                </c:pt>
                <c:pt idx="79">
                  <c:v>2021</c:v>
                </c:pt>
                <c:pt idx="80">
                  <c:v>2022</c:v>
                </c:pt>
                <c:pt idx="81">
                  <c:v>2022</c:v>
                </c:pt>
                <c:pt idx="82">
                  <c:v>2022</c:v>
                </c:pt>
                <c:pt idx="83">
                  <c:v>2022</c:v>
                </c:pt>
                <c:pt idx="84">
                  <c:v>2022</c:v>
                </c:pt>
                <c:pt idx="85">
                  <c:v>2022</c:v>
                </c:pt>
                <c:pt idx="86">
                  <c:v>2022</c:v>
                </c:pt>
                <c:pt idx="87">
                  <c:v>2022</c:v>
                </c:pt>
                <c:pt idx="88">
                  <c:v>2022</c:v>
                </c:pt>
                <c:pt idx="89">
                  <c:v>2022</c:v>
                </c:pt>
              </c:numCache>
            </c:numRef>
          </c:xVal>
          <c:yVal>
            <c:numRef>
              <c:f>'RESULTS (Lg)'!$AA$7:$AA$96</c:f>
              <c:numCache>
                <c:formatCode>0%</c:formatCode>
                <c:ptCount val="90"/>
                <c:pt idx="0">
                  <c:v>0.04</c:v>
                </c:pt>
                <c:pt idx="1">
                  <c:v>0.03</c:v>
                </c:pt>
                <c:pt idx="2">
                  <c:v>0.04</c:v>
                </c:pt>
                <c:pt idx="3">
                  <c:v>0.04</c:v>
                </c:pt>
                <c:pt idx="4">
                  <c:v>0.05</c:v>
                </c:pt>
                <c:pt idx="5">
                  <c:v>0.04</c:v>
                </c:pt>
                <c:pt idx="6">
                  <c:v>0.04</c:v>
                </c:pt>
                <c:pt idx="7">
                  <c:v>6.5000000000000002E-2</c:v>
                </c:pt>
                <c:pt idx="8">
                  <c:v>0.05</c:v>
                </c:pt>
                <c:pt idx="9">
                  <c:v>0.04</c:v>
                </c:pt>
                <c:pt idx="10">
                  <c:v>0.04</c:v>
                </c:pt>
                <c:pt idx="11">
                  <c:v>0.03</c:v>
                </c:pt>
                <c:pt idx="12">
                  <c:v>0.04</c:v>
                </c:pt>
                <c:pt idx="13">
                  <c:v>0.04</c:v>
                </c:pt>
                <c:pt idx="14">
                  <c:v>0.09</c:v>
                </c:pt>
                <c:pt idx="15">
                  <c:v>0.04</c:v>
                </c:pt>
                <c:pt idx="16">
                  <c:v>0.04</c:v>
                </c:pt>
                <c:pt idx="17">
                  <c:v>0.1</c:v>
                </c:pt>
                <c:pt idx="18">
                  <c:v>0.05</c:v>
                </c:pt>
                <c:pt idx="19">
                  <c:v>0.04</c:v>
                </c:pt>
                <c:pt idx="20">
                  <c:v>0.04</c:v>
                </c:pt>
                <c:pt idx="21">
                  <c:v>0.05</c:v>
                </c:pt>
                <c:pt idx="22">
                  <c:v>0.08</c:v>
                </c:pt>
                <c:pt idx="23">
                  <c:v>0.04</c:v>
                </c:pt>
                <c:pt idx="24">
                  <c:v>0.05</c:v>
                </c:pt>
                <c:pt idx="25">
                  <c:v>0.04</c:v>
                </c:pt>
                <c:pt idx="26">
                  <c:v>0.04</c:v>
                </c:pt>
                <c:pt idx="27">
                  <c:v>6.5000000000000002E-2</c:v>
                </c:pt>
                <c:pt idx="28">
                  <c:v>0.05</c:v>
                </c:pt>
                <c:pt idx="29">
                  <c:v>0.04</c:v>
                </c:pt>
                <c:pt idx="30">
                  <c:v>0.04</c:v>
                </c:pt>
                <c:pt idx="31">
                  <c:v>0.05</c:v>
                </c:pt>
                <c:pt idx="32">
                  <c:v>0.04</c:v>
                </c:pt>
                <c:pt idx="33">
                  <c:v>0.04</c:v>
                </c:pt>
                <c:pt idx="34">
                  <c:v>0.05</c:v>
                </c:pt>
                <c:pt idx="35">
                  <c:v>0.04</c:v>
                </c:pt>
                <c:pt idx="36">
                  <c:v>0.04</c:v>
                </c:pt>
                <c:pt idx="37">
                  <c:v>6.5000000000000002E-2</c:v>
                </c:pt>
                <c:pt idx="38">
                  <c:v>0.05</c:v>
                </c:pt>
                <c:pt idx="39">
                  <c:v>0.04</c:v>
                </c:pt>
                <c:pt idx="40">
                  <c:v>7.0000000000000007E-2</c:v>
                </c:pt>
                <c:pt idx="41">
                  <c:v>6.5000000000000002E-2</c:v>
                </c:pt>
                <c:pt idx="42">
                  <c:v>0.04</c:v>
                </c:pt>
                <c:pt idx="43">
                  <c:v>0.04</c:v>
                </c:pt>
                <c:pt idx="44">
                  <c:v>0.05</c:v>
                </c:pt>
                <c:pt idx="45">
                  <c:v>0.04</c:v>
                </c:pt>
                <c:pt idx="46">
                  <c:v>0.04</c:v>
                </c:pt>
                <c:pt idx="47">
                  <c:v>6.5000000000000002E-2</c:v>
                </c:pt>
                <c:pt idx="48">
                  <c:v>0.06</c:v>
                </c:pt>
                <c:pt idx="49">
                  <c:v>0.04</c:v>
                </c:pt>
                <c:pt idx="50">
                  <c:v>0.06</c:v>
                </c:pt>
                <c:pt idx="51">
                  <c:v>6.5000000000000002E-2</c:v>
                </c:pt>
                <c:pt idx="52">
                  <c:v>0.06</c:v>
                </c:pt>
                <c:pt idx="53">
                  <c:v>0.04</c:v>
                </c:pt>
                <c:pt idx="54">
                  <c:v>0.05</c:v>
                </c:pt>
                <c:pt idx="55">
                  <c:v>0.04</c:v>
                </c:pt>
                <c:pt idx="56">
                  <c:v>0.04</c:v>
                </c:pt>
                <c:pt idx="57">
                  <c:v>6.5000000000000002E-2</c:v>
                </c:pt>
                <c:pt idx="58">
                  <c:v>0.05</c:v>
                </c:pt>
                <c:pt idx="59">
                  <c:v>7.0000000000000007E-2</c:v>
                </c:pt>
                <c:pt idx="60">
                  <c:v>0.06</c:v>
                </c:pt>
                <c:pt idx="61">
                  <c:v>6.5000000000000002E-2</c:v>
                </c:pt>
                <c:pt idx="62">
                  <c:v>0.04</c:v>
                </c:pt>
                <c:pt idx="63">
                  <c:v>0.04</c:v>
                </c:pt>
                <c:pt idx="64">
                  <c:v>0.09</c:v>
                </c:pt>
                <c:pt idx="65">
                  <c:v>0.04</c:v>
                </c:pt>
                <c:pt idx="66">
                  <c:v>0.04</c:v>
                </c:pt>
                <c:pt idx="67">
                  <c:v>6.5000000000000002E-2</c:v>
                </c:pt>
                <c:pt idx="68">
                  <c:v>0.05</c:v>
                </c:pt>
                <c:pt idx="69">
                  <c:v>7.0000000000000007E-2</c:v>
                </c:pt>
                <c:pt idx="70">
                  <c:v>0.08</c:v>
                </c:pt>
                <c:pt idx="71">
                  <c:v>6.5000000000000002E-2</c:v>
                </c:pt>
                <c:pt idx="72">
                  <c:v>0.08</c:v>
                </c:pt>
                <c:pt idx="73">
                  <c:v>0.04</c:v>
                </c:pt>
                <c:pt idx="74">
                  <c:v>0.09</c:v>
                </c:pt>
                <c:pt idx="75">
                  <c:v>0.04</c:v>
                </c:pt>
                <c:pt idx="76">
                  <c:v>0.04</c:v>
                </c:pt>
                <c:pt idx="77">
                  <c:v>0.1</c:v>
                </c:pt>
                <c:pt idx="78">
                  <c:v>0.06</c:v>
                </c:pt>
                <c:pt idx="79">
                  <c:v>7.0000000000000007E-2</c:v>
                </c:pt>
                <c:pt idx="80">
                  <c:v>0.08</c:v>
                </c:pt>
                <c:pt idx="81">
                  <c:v>6.5000000000000002E-2</c:v>
                </c:pt>
                <c:pt idx="82">
                  <c:v>0.04</c:v>
                </c:pt>
                <c:pt idx="83">
                  <c:v>0.04</c:v>
                </c:pt>
                <c:pt idx="84">
                  <c:v>0.05</c:v>
                </c:pt>
                <c:pt idx="85">
                  <c:v>0.04</c:v>
                </c:pt>
                <c:pt idx="86">
                  <c:v>0.04</c:v>
                </c:pt>
                <c:pt idx="87">
                  <c:v>6.5000000000000002E-2</c:v>
                </c:pt>
                <c:pt idx="88">
                  <c:v>0.05</c:v>
                </c:pt>
                <c:pt idx="89">
                  <c:v>0.04</c:v>
                </c:pt>
              </c:numCache>
            </c:numRef>
          </c:yVal>
          <c:smooth val="0"/>
          <c:extLst>
            <c:ext xmlns:c16="http://schemas.microsoft.com/office/drawing/2014/chart" uri="{C3380CC4-5D6E-409C-BE32-E72D297353CC}">
              <c16:uniqueId val="{00000000-E2B4-494A-9ED0-5E1BE196DBCC}"/>
            </c:ext>
          </c:extLst>
        </c:ser>
        <c:dLbls>
          <c:showLegendKey val="0"/>
          <c:showVal val="0"/>
          <c:showCatName val="0"/>
          <c:showSerName val="0"/>
          <c:showPercent val="0"/>
          <c:showBubbleSize val="0"/>
        </c:dLbls>
        <c:axId val="845111568"/>
        <c:axId val="845099760"/>
      </c:scatterChart>
      <c:scatterChart>
        <c:scatterStyle val="smoothMarker"/>
        <c:varyColors val="0"/>
        <c:ser>
          <c:idx val="1"/>
          <c:order val="1"/>
          <c:tx>
            <c:strRef>
              <c:f>'RESULTS (Lg)'!$AC$5:$AE$5</c:f>
              <c:strCache>
                <c:ptCount val="1"/>
                <c:pt idx="0">
                  <c:v>Chosen Method by Year, "All" Sim</c:v>
                </c:pt>
              </c:strCache>
            </c:strRef>
          </c:tx>
          <c:spPr>
            <a:ln w="19050" cap="rnd">
              <a:solidFill>
                <a:schemeClr val="accent2"/>
              </a:solidFill>
              <a:round/>
            </a:ln>
            <a:effectLst/>
          </c:spPr>
          <c:marker>
            <c:symbol val="none"/>
          </c:marker>
          <c:xVal>
            <c:numRef>
              <c:f>'RESULTS (Lg)'!$AC$7:$AC$15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(Lg)'!$AE$7:$AE$15</c:f>
              <c:numCache>
                <c:formatCode>0%</c:formatCode>
                <c:ptCount val="9"/>
                <c:pt idx="0">
                  <c:v>4.4999999999999998E-2</c:v>
                </c:pt>
                <c:pt idx="1">
                  <c:v>4.4999999999999998E-2</c:v>
                </c:pt>
                <c:pt idx="2">
                  <c:v>0.05</c:v>
                </c:pt>
                <c:pt idx="3">
                  <c:v>4.4999999999999998E-2</c:v>
                </c:pt>
                <c:pt idx="4">
                  <c:v>4.4999999999999998E-2</c:v>
                </c:pt>
                <c:pt idx="5">
                  <c:v>0.06</c:v>
                </c:pt>
                <c:pt idx="6">
                  <c:v>0.06</c:v>
                </c:pt>
                <c:pt idx="7">
                  <c:v>0.06</c:v>
                </c:pt>
                <c:pt idx="8">
                  <c:v>4.4999999999999998E-2</c:v>
                </c:pt>
              </c:numCache>
            </c:numRef>
          </c:yVal>
          <c:smooth val="1"/>
          <c:extLst>
            <c:ext xmlns:c16="http://schemas.microsoft.com/office/drawing/2014/chart" uri="{C3380CC4-5D6E-409C-BE32-E72D297353CC}">
              <c16:uniqueId val="{00000001-E2B4-494A-9ED0-5E1BE196DBCC}"/>
            </c:ext>
          </c:extLst>
        </c:ser>
        <c:ser>
          <c:idx val="2"/>
          <c:order val="2"/>
          <c:tx>
            <c:strRef>
              <c:f>'RESULTS (Lg)'!$AG$5:$AH$5</c:f>
              <c:strCache>
                <c:ptCount val="1"/>
                <c:pt idx="0">
                  <c:v>Input Inflation</c:v>
                </c:pt>
              </c:strCache>
            </c:strRef>
          </c:tx>
          <c:spPr>
            <a:ln w="19050" cap="rnd">
              <a:solidFill>
                <a:schemeClr val="accent3"/>
              </a:solidFill>
              <a:round/>
            </a:ln>
            <a:effectLst/>
          </c:spPr>
          <c:marker>
            <c:symbol val="none"/>
          </c:marker>
          <c:xVal>
            <c:numRef>
              <c:f>'RESULTS (Lg)'!$AG$7:$AG$15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(Lg)'!$AH$7:$AH$15</c:f>
              <c:numCache>
                <c:formatCode>0%</c:formatCode>
                <c:ptCount val="9"/>
                <c:pt idx="0">
                  <c:v>0.04</c:v>
                </c:pt>
                <c:pt idx="1">
                  <c:v>0.04</c:v>
                </c:pt>
                <c:pt idx="2">
                  <c:v>0.04</c:v>
                </c:pt>
                <c:pt idx="3">
                  <c:v>0.04</c:v>
                </c:pt>
                <c:pt idx="4">
                  <c:v>0.06</c:v>
                </c:pt>
                <c:pt idx="5">
                  <c:v>0.06</c:v>
                </c:pt>
                <c:pt idx="6">
                  <c:v>0.06</c:v>
                </c:pt>
                <c:pt idx="7">
                  <c:v>0.06</c:v>
                </c:pt>
                <c:pt idx="8">
                  <c:v>0.06</c:v>
                </c:pt>
              </c:numCache>
            </c:numRef>
          </c:yVal>
          <c:smooth val="1"/>
          <c:extLst>
            <c:ext xmlns:c16="http://schemas.microsoft.com/office/drawing/2014/chart" uri="{C3380CC4-5D6E-409C-BE32-E72D297353CC}">
              <c16:uniqueId val="{00000002-E2B4-494A-9ED0-5E1BE196DBCC}"/>
            </c:ext>
          </c:extLst>
        </c:ser>
        <c:dLbls>
          <c:showLegendKey val="0"/>
          <c:showVal val="0"/>
          <c:showCatName val="0"/>
          <c:showSerName val="0"/>
          <c:showPercent val="0"/>
          <c:showBubbleSize val="0"/>
        </c:dLbls>
        <c:axId val="845111568"/>
        <c:axId val="845099760"/>
      </c:scatterChart>
      <c:valAx>
        <c:axId val="845111568"/>
        <c:scaling>
          <c:orientation val="minMax"/>
          <c:max val="2022"/>
          <c:min val="201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099760"/>
        <c:crosses val="autoZero"/>
        <c:crossBetween val="midCat"/>
      </c:valAx>
      <c:valAx>
        <c:axId val="84509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1115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GB" sz="1800" b="0" i="0" baseline="0">
                <a:solidFill>
                  <a:srgbClr val="000000"/>
                </a:solidFill>
                <a:effectLst/>
              </a:rPr>
              <a:t>Output Comparion by Method - All Sim</a:t>
            </a:r>
            <a:endParaRPr lang="en-GB">
              <a:solidFill>
                <a:srgbClr val="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'RESULTS (Lg)'!$G$108</c:f>
              <c:strCache>
                <c:ptCount val="1"/>
                <c:pt idx="0">
                  <c:v>Large Severity Trend</c:v>
                </c:pt>
              </c:strCache>
            </c:strRef>
          </c:tx>
          <c:spPr>
            <a:ln w="28575" cap="rnd">
              <a:solidFill>
                <a:schemeClr val="accent1"/>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(Lg)'!$G$109:$G$117</c:f>
              <c:numCache>
                <c:formatCode>0%</c:formatCode>
                <c:ptCount val="9"/>
                <c:pt idx="0">
                  <c:v>5.5E-2</c:v>
                </c:pt>
                <c:pt idx="1">
                  <c:v>5.5E-2</c:v>
                </c:pt>
                <c:pt idx="2">
                  <c:v>5.5E-2</c:v>
                </c:pt>
                <c:pt idx="3">
                  <c:v>5.5E-2</c:v>
                </c:pt>
                <c:pt idx="4">
                  <c:v>5.5E-2</c:v>
                </c:pt>
                <c:pt idx="5">
                  <c:v>5.5E-2</c:v>
                </c:pt>
                <c:pt idx="6">
                  <c:v>5.5E-2</c:v>
                </c:pt>
                <c:pt idx="7">
                  <c:v>5.5E-2</c:v>
                </c:pt>
                <c:pt idx="8">
                  <c:v>5.5E-2</c:v>
                </c:pt>
              </c:numCache>
            </c:numRef>
          </c:val>
          <c:smooth val="0"/>
          <c:extLst>
            <c:ext xmlns:c16="http://schemas.microsoft.com/office/drawing/2014/chart" uri="{C3380CC4-5D6E-409C-BE32-E72D297353CC}">
              <c16:uniqueId val="{00000000-7712-4F9E-8A6E-8A0F063AE870}"/>
            </c:ext>
          </c:extLst>
        </c:ser>
        <c:ser>
          <c:idx val="1"/>
          <c:order val="1"/>
          <c:tx>
            <c:strRef>
              <c:f>'RESULTS (Lg)'!$H$108</c:f>
              <c:strCache>
                <c:ptCount val="1"/>
                <c:pt idx="0">
                  <c:v>Large Frequency Trend</c:v>
                </c:pt>
              </c:strCache>
            </c:strRef>
          </c:tx>
          <c:spPr>
            <a:ln w="28575" cap="rnd">
              <a:solidFill>
                <a:schemeClr val="accent2"/>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(Lg)'!$H$109:$H$117</c:f>
              <c:numCache>
                <c:formatCode>0%</c:formatCode>
                <c:ptCount val="9"/>
                <c:pt idx="0">
                  <c:v>0.04</c:v>
                </c:pt>
                <c:pt idx="1">
                  <c:v>0.04</c:v>
                </c:pt>
                <c:pt idx="2">
                  <c:v>0.04</c:v>
                </c:pt>
                <c:pt idx="3">
                  <c:v>0.05</c:v>
                </c:pt>
                <c:pt idx="4">
                  <c:v>0.05</c:v>
                </c:pt>
                <c:pt idx="5">
                  <c:v>0.08</c:v>
                </c:pt>
                <c:pt idx="6">
                  <c:v>0.08</c:v>
                </c:pt>
                <c:pt idx="7">
                  <c:v>0.08</c:v>
                </c:pt>
                <c:pt idx="8">
                  <c:v>0.12</c:v>
                </c:pt>
              </c:numCache>
            </c:numRef>
          </c:val>
          <c:smooth val="0"/>
          <c:extLst>
            <c:ext xmlns:c16="http://schemas.microsoft.com/office/drawing/2014/chart" uri="{C3380CC4-5D6E-409C-BE32-E72D297353CC}">
              <c16:uniqueId val="{00000001-7712-4F9E-8A6E-8A0F063AE870}"/>
            </c:ext>
          </c:extLst>
        </c:ser>
        <c:ser>
          <c:idx val="2"/>
          <c:order val="2"/>
          <c:tx>
            <c:strRef>
              <c:f>'RESULTS (Lg)'!$I$108</c:f>
              <c:strCache>
                <c:ptCount val="1"/>
                <c:pt idx="0">
                  <c:v>BC</c:v>
                </c:pt>
              </c:strCache>
            </c:strRef>
          </c:tx>
          <c:spPr>
            <a:ln w="28575" cap="rnd">
              <a:solidFill>
                <a:schemeClr val="accent3"/>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(Lg)'!$I$109:$I$117</c:f>
              <c:numCache>
                <c:formatCode>0%</c:formatCode>
                <c:ptCount val="9"/>
                <c:pt idx="0">
                  <c:v>7.0000000000000007E-2</c:v>
                </c:pt>
                <c:pt idx="1">
                  <c:v>7.0000000000000007E-2</c:v>
                </c:pt>
                <c:pt idx="2">
                  <c:v>7.0000000000000007E-2</c:v>
                </c:pt>
                <c:pt idx="3">
                  <c:v>7.0000000000000007E-2</c:v>
                </c:pt>
                <c:pt idx="4">
                  <c:v>7.7499999999999999E-2</c:v>
                </c:pt>
                <c:pt idx="5">
                  <c:v>7.7499999999999999E-2</c:v>
                </c:pt>
                <c:pt idx="6">
                  <c:v>0.08</c:v>
                </c:pt>
                <c:pt idx="7">
                  <c:v>0.08</c:v>
                </c:pt>
                <c:pt idx="8">
                  <c:v>0.1</c:v>
                </c:pt>
              </c:numCache>
            </c:numRef>
          </c:val>
          <c:smooth val="0"/>
          <c:extLst>
            <c:ext xmlns:c16="http://schemas.microsoft.com/office/drawing/2014/chart" uri="{C3380CC4-5D6E-409C-BE32-E72D297353CC}">
              <c16:uniqueId val="{00000002-7712-4F9E-8A6E-8A0F063AE870}"/>
            </c:ext>
          </c:extLst>
        </c:ser>
        <c:ser>
          <c:idx val="3"/>
          <c:order val="3"/>
          <c:tx>
            <c:strRef>
              <c:f>'RESULTS (Lg)'!$J$108</c:f>
              <c:strCache>
                <c:ptCount val="1"/>
                <c:pt idx="0">
                  <c:v>IACL (Large)</c:v>
                </c:pt>
              </c:strCache>
            </c:strRef>
          </c:tx>
          <c:spPr>
            <a:ln w="28575" cap="rnd">
              <a:solidFill>
                <a:schemeClr val="accent4"/>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(Lg)'!$J$109:$J$117</c:f>
              <c:numCache>
                <c:formatCode>0%</c:formatCode>
                <c:ptCount val="9"/>
                <c:pt idx="0">
                  <c:v>0.05</c:v>
                </c:pt>
                <c:pt idx="1">
                  <c:v>0.05</c:v>
                </c:pt>
                <c:pt idx="2">
                  <c:v>0.05</c:v>
                </c:pt>
                <c:pt idx="3">
                  <c:v>0.05</c:v>
                </c:pt>
                <c:pt idx="4">
                  <c:v>0.05</c:v>
                </c:pt>
                <c:pt idx="5">
                  <c:v>0.06</c:v>
                </c:pt>
                <c:pt idx="6">
                  <c:v>0.06</c:v>
                </c:pt>
                <c:pt idx="7">
                  <c:v>0.06</c:v>
                </c:pt>
                <c:pt idx="8">
                  <c:v>0.06</c:v>
                </c:pt>
              </c:numCache>
            </c:numRef>
          </c:val>
          <c:smooth val="0"/>
          <c:extLst>
            <c:ext xmlns:c16="http://schemas.microsoft.com/office/drawing/2014/chart" uri="{C3380CC4-5D6E-409C-BE32-E72D297353CC}">
              <c16:uniqueId val="{00000003-7712-4F9E-8A6E-8A0F063AE870}"/>
            </c:ext>
          </c:extLst>
        </c:ser>
        <c:ser>
          <c:idx val="4"/>
          <c:order val="4"/>
          <c:tx>
            <c:strRef>
              <c:f>'RESULTS (Lg)'!$K$108</c:f>
              <c:strCache>
                <c:ptCount val="1"/>
                <c:pt idx="0">
                  <c:v>Separation (Large)</c:v>
                </c:pt>
              </c:strCache>
            </c:strRef>
          </c:tx>
          <c:spPr>
            <a:ln w="28575" cap="rnd">
              <a:solidFill>
                <a:schemeClr val="accent5"/>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(Lg)'!$K$109:$K$117</c:f>
              <c:numCache>
                <c:formatCode>0%</c:formatCode>
                <c:ptCount val="9"/>
                <c:pt idx="0">
                  <c:v>0.05</c:v>
                </c:pt>
                <c:pt idx="1">
                  <c:v>0.05</c:v>
                </c:pt>
                <c:pt idx="2">
                  <c:v>0.05</c:v>
                </c:pt>
                <c:pt idx="3">
                  <c:v>0.05</c:v>
                </c:pt>
                <c:pt idx="4">
                  <c:v>0.05</c:v>
                </c:pt>
                <c:pt idx="5">
                  <c:v>0.05</c:v>
                </c:pt>
                <c:pt idx="6">
                  <c:v>0.05</c:v>
                </c:pt>
                <c:pt idx="7">
                  <c:v>0.05</c:v>
                </c:pt>
                <c:pt idx="8">
                  <c:v>0.05</c:v>
                </c:pt>
              </c:numCache>
            </c:numRef>
          </c:val>
          <c:smooth val="0"/>
          <c:extLst>
            <c:ext xmlns:c16="http://schemas.microsoft.com/office/drawing/2014/chart" uri="{C3380CC4-5D6E-409C-BE32-E72D297353CC}">
              <c16:uniqueId val="{00000004-7712-4F9E-8A6E-8A0F063AE870}"/>
            </c:ext>
          </c:extLst>
        </c:ser>
        <c:ser>
          <c:idx val="5"/>
          <c:order val="5"/>
          <c:tx>
            <c:strRef>
              <c:f>'RESULTS (Lg)'!$L$108</c:f>
              <c:strCache>
                <c:ptCount val="1"/>
                <c:pt idx="0">
                  <c:v>Input Inflation</c:v>
                </c:pt>
              </c:strCache>
            </c:strRef>
          </c:tx>
          <c:spPr>
            <a:ln w="28575" cap="rnd">
              <a:solidFill>
                <a:schemeClr val="accent6"/>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(Lg)'!$L$109:$L$117</c:f>
              <c:numCache>
                <c:formatCode>0%</c:formatCode>
                <c:ptCount val="9"/>
                <c:pt idx="0">
                  <c:v>0.04</c:v>
                </c:pt>
                <c:pt idx="1">
                  <c:v>0.04</c:v>
                </c:pt>
                <c:pt idx="2">
                  <c:v>0.04</c:v>
                </c:pt>
                <c:pt idx="3">
                  <c:v>0.04</c:v>
                </c:pt>
                <c:pt idx="4">
                  <c:v>0.06</c:v>
                </c:pt>
                <c:pt idx="5">
                  <c:v>0.06</c:v>
                </c:pt>
                <c:pt idx="6">
                  <c:v>0.06</c:v>
                </c:pt>
                <c:pt idx="7">
                  <c:v>0.06</c:v>
                </c:pt>
                <c:pt idx="8">
                  <c:v>0.12</c:v>
                </c:pt>
              </c:numCache>
            </c:numRef>
          </c:val>
          <c:smooth val="0"/>
          <c:extLst>
            <c:ext xmlns:c16="http://schemas.microsoft.com/office/drawing/2014/chart" uri="{C3380CC4-5D6E-409C-BE32-E72D297353CC}">
              <c16:uniqueId val="{00000005-7712-4F9E-8A6E-8A0F063AE870}"/>
            </c:ext>
          </c:extLst>
        </c:ser>
        <c:dLbls>
          <c:showLegendKey val="0"/>
          <c:showVal val="0"/>
          <c:showCatName val="0"/>
          <c:showSerName val="0"/>
          <c:showPercent val="0"/>
          <c:showBubbleSize val="0"/>
        </c:dLbls>
        <c:smooth val="0"/>
        <c:axId val="775981368"/>
        <c:axId val="775982024"/>
      </c:lineChart>
      <c:catAx>
        <c:axId val="77598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75982024"/>
        <c:crosses val="autoZero"/>
        <c:auto val="1"/>
        <c:lblAlgn val="ctr"/>
        <c:lblOffset val="100"/>
        <c:noMultiLvlLbl val="0"/>
      </c:catAx>
      <c:valAx>
        <c:axId val="775982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75981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Inflation Estimation Results (Freq)</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scatterChart>
        <c:scatterStyle val="lineMarker"/>
        <c:varyColors val="0"/>
        <c:ser>
          <c:idx val="0"/>
          <c:order val="0"/>
          <c:tx>
            <c:strRef>
              <c:f>'RESULTS (Lg)'!$Y$5:$AA$5</c:f>
              <c:strCache>
                <c:ptCount val="1"/>
                <c:pt idx="0">
                  <c:v>Chosen Method by Year and Sim</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 (Lg)'!$Y$7:$Y$96</c:f>
              <c:numCache>
                <c:formatCode>General</c:formatCode>
                <c:ptCount val="90"/>
                <c:pt idx="0">
                  <c:v>2014</c:v>
                </c:pt>
                <c:pt idx="1">
                  <c:v>2014</c:v>
                </c:pt>
                <c:pt idx="2">
                  <c:v>2014</c:v>
                </c:pt>
                <c:pt idx="3">
                  <c:v>2014</c:v>
                </c:pt>
                <c:pt idx="4">
                  <c:v>2014</c:v>
                </c:pt>
                <c:pt idx="5">
                  <c:v>2014</c:v>
                </c:pt>
                <c:pt idx="6">
                  <c:v>2014</c:v>
                </c:pt>
                <c:pt idx="7">
                  <c:v>2014</c:v>
                </c:pt>
                <c:pt idx="8">
                  <c:v>2014</c:v>
                </c:pt>
                <c:pt idx="9">
                  <c:v>2014</c:v>
                </c:pt>
                <c:pt idx="10">
                  <c:v>2015</c:v>
                </c:pt>
                <c:pt idx="11">
                  <c:v>2015</c:v>
                </c:pt>
                <c:pt idx="12">
                  <c:v>2015</c:v>
                </c:pt>
                <c:pt idx="13">
                  <c:v>2015</c:v>
                </c:pt>
                <c:pt idx="14">
                  <c:v>2015</c:v>
                </c:pt>
                <c:pt idx="15">
                  <c:v>2015</c:v>
                </c:pt>
                <c:pt idx="16">
                  <c:v>2015</c:v>
                </c:pt>
                <c:pt idx="17">
                  <c:v>2015</c:v>
                </c:pt>
                <c:pt idx="18">
                  <c:v>2015</c:v>
                </c:pt>
                <c:pt idx="19">
                  <c:v>2015</c:v>
                </c:pt>
                <c:pt idx="20">
                  <c:v>2016</c:v>
                </c:pt>
                <c:pt idx="21">
                  <c:v>2016</c:v>
                </c:pt>
                <c:pt idx="22">
                  <c:v>2016</c:v>
                </c:pt>
                <c:pt idx="23">
                  <c:v>2016</c:v>
                </c:pt>
                <c:pt idx="24">
                  <c:v>2016</c:v>
                </c:pt>
                <c:pt idx="25">
                  <c:v>2016</c:v>
                </c:pt>
                <c:pt idx="26">
                  <c:v>2016</c:v>
                </c:pt>
                <c:pt idx="27">
                  <c:v>2016</c:v>
                </c:pt>
                <c:pt idx="28">
                  <c:v>2016</c:v>
                </c:pt>
                <c:pt idx="29">
                  <c:v>2016</c:v>
                </c:pt>
                <c:pt idx="30">
                  <c:v>2017</c:v>
                </c:pt>
                <c:pt idx="31">
                  <c:v>2017</c:v>
                </c:pt>
                <c:pt idx="32">
                  <c:v>2017</c:v>
                </c:pt>
                <c:pt idx="33">
                  <c:v>2017</c:v>
                </c:pt>
                <c:pt idx="34">
                  <c:v>2017</c:v>
                </c:pt>
                <c:pt idx="35">
                  <c:v>2017</c:v>
                </c:pt>
                <c:pt idx="36">
                  <c:v>2017</c:v>
                </c:pt>
                <c:pt idx="37">
                  <c:v>2017</c:v>
                </c:pt>
                <c:pt idx="38">
                  <c:v>2017</c:v>
                </c:pt>
                <c:pt idx="39">
                  <c:v>2017</c:v>
                </c:pt>
                <c:pt idx="40">
                  <c:v>2018</c:v>
                </c:pt>
                <c:pt idx="41">
                  <c:v>2018</c:v>
                </c:pt>
                <c:pt idx="42">
                  <c:v>2018</c:v>
                </c:pt>
                <c:pt idx="43">
                  <c:v>2018</c:v>
                </c:pt>
                <c:pt idx="44">
                  <c:v>2018</c:v>
                </c:pt>
                <c:pt idx="45">
                  <c:v>2018</c:v>
                </c:pt>
                <c:pt idx="46">
                  <c:v>2018</c:v>
                </c:pt>
                <c:pt idx="47">
                  <c:v>2018</c:v>
                </c:pt>
                <c:pt idx="48">
                  <c:v>2018</c:v>
                </c:pt>
                <c:pt idx="49">
                  <c:v>2018</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2021</c:v>
                </c:pt>
                <c:pt idx="71">
                  <c:v>2021</c:v>
                </c:pt>
                <c:pt idx="72">
                  <c:v>2021</c:v>
                </c:pt>
                <c:pt idx="73">
                  <c:v>2021</c:v>
                </c:pt>
                <c:pt idx="74">
                  <c:v>2021</c:v>
                </c:pt>
                <c:pt idx="75">
                  <c:v>2021</c:v>
                </c:pt>
                <c:pt idx="76">
                  <c:v>2021</c:v>
                </c:pt>
                <c:pt idx="77">
                  <c:v>2021</c:v>
                </c:pt>
                <c:pt idx="78">
                  <c:v>2021</c:v>
                </c:pt>
                <c:pt idx="79">
                  <c:v>2021</c:v>
                </c:pt>
                <c:pt idx="80">
                  <c:v>2022</c:v>
                </c:pt>
                <c:pt idx="81">
                  <c:v>2022</c:v>
                </c:pt>
                <c:pt idx="82">
                  <c:v>2022</c:v>
                </c:pt>
                <c:pt idx="83">
                  <c:v>2022</c:v>
                </c:pt>
                <c:pt idx="84">
                  <c:v>2022</c:v>
                </c:pt>
                <c:pt idx="85">
                  <c:v>2022</c:v>
                </c:pt>
                <c:pt idx="86">
                  <c:v>2022</c:v>
                </c:pt>
                <c:pt idx="87">
                  <c:v>2022</c:v>
                </c:pt>
                <c:pt idx="88">
                  <c:v>2022</c:v>
                </c:pt>
                <c:pt idx="89">
                  <c:v>2022</c:v>
                </c:pt>
              </c:numCache>
            </c:numRef>
          </c:xVal>
          <c:yVal>
            <c:numRef>
              <c:f>'RESULTS (Lg)'!$AA$7:$AA$96</c:f>
              <c:numCache>
                <c:formatCode>0%</c:formatCode>
                <c:ptCount val="90"/>
                <c:pt idx="0">
                  <c:v>0.03</c:v>
                </c:pt>
                <c:pt idx="1">
                  <c:v>0.03</c:v>
                </c:pt>
                <c:pt idx="2">
                  <c:v>0.04</c:v>
                </c:pt>
                <c:pt idx="3">
                  <c:v>4.4999999999999998E-2</c:v>
                </c:pt>
                <c:pt idx="4">
                  <c:v>0.06</c:v>
                </c:pt>
                <c:pt idx="5">
                  <c:v>0.05</c:v>
                </c:pt>
                <c:pt idx="6">
                  <c:v>0.05</c:v>
                </c:pt>
                <c:pt idx="7">
                  <c:v>0.08</c:v>
                </c:pt>
                <c:pt idx="8">
                  <c:v>0.06</c:v>
                </c:pt>
                <c:pt idx="9">
                  <c:v>0.06</c:v>
                </c:pt>
                <c:pt idx="10">
                  <c:v>0.03</c:v>
                </c:pt>
                <c:pt idx="11">
                  <c:v>0.03</c:v>
                </c:pt>
                <c:pt idx="12">
                  <c:v>0.04</c:v>
                </c:pt>
                <c:pt idx="13">
                  <c:v>4.4999999999999998E-2</c:v>
                </c:pt>
                <c:pt idx="14">
                  <c:v>0.06</c:v>
                </c:pt>
                <c:pt idx="15">
                  <c:v>0.05</c:v>
                </c:pt>
                <c:pt idx="16">
                  <c:v>0.05</c:v>
                </c:pt>
                <c:pt idx="17">
                  <c:v>0.08</c:v>
                </c:pt>
                <c:pt idx="18">
                  <c:v>0.06</c:v>
                </c:pt>
                <c:pt idx="19">
                  <c:v>0.06</c:v>
                </c:pt>
                <c:pt idx="20">
                  <c:v>0.03</c:v>
                </c:pt>
                <c:pt idx="21">
                  <c:v>0.03</c:v>
                </c:pt>
                <c:pt idx="22">
                  <c:v>0.04</c:v>
                </c:pt>
                <c:pt idx="23">
                  <c:v>4.4999999999999998E-2</c:v>
                </c:pt>
                <c:pt idx="24">
                  <c:v>0.06</c:v>
                </c:pt>
                <c:pt idx="25">
                  <c:v>0.05</c:v>
                </c:pt>
                <c:pt idx="26">
                  <c:v>0.05</c:v>
                </c:pt>
                <c:pt idx="27">
                  <c:v>0.08</c:v>
                </c:pt>
                <c:pt idx="28">
                  <c:v>0.06</c:v>
                </c:pt>
                <c:pt idx="29">
                  <c:v>0.06</c:v>
                </c:pt>
                <c:pt idx="30">
                  <c:v>0.03</c:v>
                </c:pt>
                <c:pt idx="31">
                  <c:v>0.03</c:v>
                </c:pt>
                <c:pt idx="32">
                  <c:v>0.05</c:v>
                </c:pt>
                <c:pt idx="33">
                  <c:v>4.4999999999999998E-2</c:v>
                </c:pt>
                <c:pt idx="34">
                  <c:v>0.06</c:v>
                </c:pt>
                <c:pt idx="35">
                  <c:v>0.05</c:v>
                </c:pt>
                <c:pt idx="36">
                  <c:v>0.05</c:v>
                </c:pt>
                <c:pt idx="37">
                  <c:v>0.08</c:v>
                </c:pt>
                <c:pt idx="38">
                  <c:v>0.06</c:v>
                </c:pt>
                <c:pt idx="39">
                  <c:v>0.06</c:v>
                </c:pt>
                <c:pt idx="40">
                  <c:v>0.03</c:v>
                </c:pt>
                <c:pt idx="41">
                  <c:v>0.03</c:v>
                </c:pt>
                <c:pt idx="42">
                  <c:v>0.05</c:v>
                </c:pt>
                <c:pt idx="43">
                  <c:v>4.4999999999999998E-2</c:v>
                </c:pt>
                <c:pt idx="44">
                  <c:v>0.06</c:v>
                </c:pt>
                <c:pt idx="45">
                  <c:v>0.05</c:v>
                </c:pt>
                <c:pt idx="46">
                  <c:v>0.05</c:v>
                </c:pt>
                <c:pt idx="47">
                  <c:v>0.08</c:v>
                </c:pt>
                <c:pt idx="48">
                  <c:v>7.0000000000000007E-2</c:v>
                </c:pt>
                <c:pt idx="49">
                  <c:v>7.0000000000000007E-2</c:v>
                </c:pt>
                <c:pt idx="50">
                  <c:v>0.05</c:v>
                </c:pt>
                <c:pt idx="51">
                  <c:v>6.25E-2</c:v>
                </c:pt>
                <c:pt idx="52">
                  <c:v>0.08</c:v>
                </c:pt>
                <c:pt idx="53">
                  <c:v>4.4999999999999998E-2</c:v>
                </c:pt>
                <c:pt idx="54">
                  <c:v>0.09</c:v>
                </c:pt>
                <c:pt idx="55">
                  <c:v>7.0000000000000007E-2</c:v>
                </c:pt>
                <c:pt idx="56">
                  <c:v>7.0000000000000007E-2</c:v>
                </c:pt>
                <c:pt idx="57">
                  <c:v>0.1</c:v>
                </c:pt>
                <c:pt idx="58">
                  <c:v>7.0000000000000007E-2</c:v>
                </c:pt>
                <c:pt idx="59">
                  <c:v>7.0000000000000007E-2</c:v>
                </c:pt>
                <c:pt idx="60">
                  <c:v>0.05</c:v>
                </c:pt>
                <c:pt idx="61">
                  <c:v>6.25E-2</c:v>
                </c:pt>
                <c:pt idx="62">
                  <c:v>0.08</c:v>
                </c:pt>
                <c:pt idx="63">
                  <c:v>0.05</c:v>
                </c:pt>
                <c:pt idx="64">
                  <c:v>0.09</c:v>
                </c:pt>
                <c:pt idx="65">
                  <c:v>7.0000000000000007E-2</c:v>
                </c:pt>
                <c:pt idx="66">
                  <c:v>7.0000000000000007E-2</c:v>
                </c:pt>
                <c:pt idx="67">
                  <c:v>0.12</c:v>
                </c:pt>
                <c:pt idx="68">
                  <c:v>0.08</c:v>
                </c:pt>
                <c:pt idx="69">
                  <c:v>0.08</c:v>
                </c:pt>
                <c:pt idx="70">
                  <c:v>0.05</c:v>
                </c:pt>
                <c:pt idx="71">
                  <c:v>6.25E-2</c:v>
                </c:pt>
                <c:pt idx="72">
                  <c:v>0.08</c:v>
                </c:pt>
                <c:pt idx="73">
                  <c:v>0.05</c:v>
                </c:pt>
                <c:pt idx="74">
                  <c:v>0.09</c:v>
                </c:pt>
                <c:pt idx="75">
                  <c:v>7.0000000000000007E-2</c:v>
                </c:pt>
                <c:pt idx="76">
                  <c:v>7.0000000000000007E-2</c:v>
                </c:pt>
                <c:pt idx="77">
                  <c:v>0.14000000000000001</c:v>
                </c:pt>
                <c:pt idx="78">
                  <c:v>0.08</c:v>
                </c:pt>
                <c:pt idx="79">
                  <c:v>0.08</c:v>
                </c:pt>
                <c:pt idx="80">
                  <c:v>7.0000000000000007E-2</c:v>
                </c:pt>
                <c:pt idx="81">
                  <c:v>0.08</c:v>
                </c:pt>
                <c:pt idx="82">
                  <c:v>0.12</c:v>
                </c:pt>
                <c:pt idx="83">
                  <c:v>0.08</c:v>
                </c:pt>
                <c:pt idx="84">
                  <c:v>0.14000000000000001</c:v>
                </c:pt>
                <c:pt idx="85">
                  <c:v>0.09</c:v>
                </c:pt>
                <c:pt idx="86">
                  <c:v>0.09</c:v>
                </c:pt>
                <c:pt idx="87">
                  <c:v>0.17</c:v>
                </c:pt>
                <c:pt idx="88">
                  <c:v>0.1</c:v>
                </c:pt>
                <c:pt idx="89">
                  <c:v>0.1</c:v>
                </c:pt>
              </c:numCache>
            </c:numRef>
          </c:yVal>
          <c:smooth val="0"/>
          <c:extLst>
            <c:ext xmlns:c16="http://schemas.microsoft.com/office/drawing/2014/chart" uri="{C3380CC4-5D6E-409C-BE32-E72D297353CC}">
              <c16:uniqueId val="{00000000-DD84-4D96-B5FB-D1B6A8EB4872}"/>
            </c:ext>
          </c:extLst>
        </c:ser>
        <c:dLbls>
          <c:showLegendKey val="0"/>
          <c:showVal val="0"/>
          <c:showCatName val="0"/>
          <c:showSerName val="0"/>
          <c:showPercent val="0"/>
          <c:showBubbleSize val="0"/>
        </c:dLbls>
        <c:axId val="845111568"/>
        <c:axId val="845099760"/>
      </c:scatterChart>
      <c:scatterChart>
        <c:scatterStyle val="smoothMarker"/>
        <c:varyColors val="0"/>
        <c:ser>
          <c:idx val="1"/>
          <c:order val="1"/>
          <c:tx>
            <c:strRef>
              <c:f>'RESULTS (Lg)'!$AC$5:$AE$5</c:f>
              <c:strCache>
                <c:ptCount val="1"/>
                <c:pt idx="0">
                  <c:v>Chosen Method by Year, "All" Sim</c:v>
                </c:pt>
              </c:strCache>
            </c:strRef>
          </c:tx>
          <c:spPr>
            <a:ln w="19050" cap="rnd">
              <a:solidFill>
                <a:schemeClr val="accent2"/>
              </a:solidFill>
              <a:round/>
            </a:ln>
            <a:effectLst/>
          </c:spPr>
          <c:marker>
            <c:symbol val="none"/>
          </c:marker>
          <c:xVal>
            <c:numRef>
              <c:f>'RESULTS (Lg)'!$AC$7:$AC$15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(Lg)'!$AE$7:$AE$15</c:f>
              <c:numCache>
                <c:formatCode>0%</c:formatCode>
                <c:ptCount val="9"/>
                <c:pt idx="0">
                  <c:v>0.04</c:v>
                </c:pt>
                <c:pt idx="1">
                  <c:v>0.04</c:v>
                </c:pt>
                <c:pt idx="2">
                  <c:v>0.04</c:v>
                </c:pt>
                <c:pt idx="3">
                  <c:v>0.05</c:v>
                </c:pt>
                <c:pt idx="4">
                  <c:v>0.05</c:v>
                </c:pt>
                <c:pt idx="5">
                  <c:v>0.08</c:v>
                </c:pt>
                <c:pt idx="6">
                  <c:v>0.08</c:v>
                </c:pt>
                <c:pt idx="7">
                  <c:v>0.08</c:v>
                </c:pt>
                <c:pt idx="8">
                  <c:v>0.12</c:v>
                </c:pt>
              </c:numCache>
            </c:numRef>
          </c:yVal>
          <c:smooth val="1"/>
          <c:extLst>
            <c:ext xmlns:c16="http://schemas.microsoft.com/office/drawing/2014/chart" uri="{C3380CC4-5D6E-409C-BE32-E72D297353CC}">
              <c16:uniqueId val="{00000001-DD84-4D96-B5FB-D1B6A8EB4872}"/>
            </c:ext>
          </c:extLst>
        </c:ser>
        <c:ser>
          <c:idx val="2"/>
          <c:order val="2"/>
          <c:tx>
            <c:strRef>
              <c:f>'RESULTS (Lg)'!$AG$5:$AH$5</c:f>
              <c:strCache>
                <c:ptCount val="1"/>
                <c:pt idx="0">
                  <c:v>Input Inflation</c:v>
                </c:pt>
              </c:strCache>
            </c:strRef>
          </c:tx>
          <c:spPr>
            <a:ln w="19050" cap="rnd">
              <a:solidFill>
                <a:schemeClr val="accent3"/>
              </a:solidFill>
              <a:round/>
            </a:ln>
            <a:effectLst/>
          </c:spPr>
          <c:marker>
            <c:symbol val="none"/>
          </c:marker>
          <c:xVal>
            <c:numRef>
              <c:f>'RESULTS (Lg)'!$AG$7:$AG$15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(Lg)'!$AH$7:$AH$15</c:f>
              <c:numCache>
                <c:formatCode>0%</c:formatCode>
                <c:ptCount val="9"/>
                <c:pt idx="0">
                  <c:v>0.04</c:v>
                </c:pt>
                <c:pt idx="1">
                  <c:v>0.04</c:v>
                </c:pt>
                <c:pt idx="2">
                  <c:v>0.04</c:v>
                </c:pt>
                <c:pt idx="3">
                  <c:v>0.04</c:v>
                </c:pt>
                <c:pt idx="4">
                  <c:v>0.06</c:v>
                </c:pt>
                <c:pt idx="5">
                  <c:v>0.06</c:v>
                </c:pt>
                <c:pt idx="6">
                  <c:v>0.06</c:v>
                </c:pt>
                <c:pt idx="7">
                  <c:v>0.06</c:v>
                </c:pt>
                <c:pt idx="8">
                  <c:v>0.12</c:v>
                </c:pt>
              </c:numCache>
            </c:numRef>
          </c:yVal>
          <c:smooth val="1"/>
          <c:extLst>
            <c:ext xmlns:c16="http://schemas.microsoft.com/office/drawing/2014/chart" uri="{C3380CC4-5D6E-409C-BE32-E72D297353CC}">
              <c16:uniqueId val="{00000002-DD84-4D96-B5FB-D1B6A8EB4872}"/>
            </c:ext>
          </c:extLst>
        </c:ser>
        <c:dLbls>
          <c:showLegendKey val="0"/>
          <c:showVal val="0"/>
          <c:showCatName val="0"/>
          <c:showSerName val="0"/>
          <c:showPercent val="0"/>
          <c:showBubbleSize val="0"/>
        </c:dLbls>
        <c:axId val="845111568"/>
        <c:axId val="845099760"/>
      </c:scatterChart>
      <c:valAx>
        <c:axId val="845111568"/>
        <c:scaling>
          <c:orientation val="minMax"/>
          <c:max val="2022"/>
          <c:min val="201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099760"/>
        <c:crosses val="autoZero"/>
        <c:crossBetween val="midCat"/>
      </c:valAx>
      <c:valAx>
        <c:axId val="84509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1115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Output Comparison</a:t>
            </a:r>
            <a:r>
              <a:rPr lang="en-GB" sz="1800" baseline="0" dirty="0">
                <a:solidFill>
                  <a:srgbClr val="000000"/>
                </a:solidFill>
              </a:rPr>
              <a:t> by Method - All Sim</a:t>
            </a:r>
            <a:endParaRPr lang="en-GB" sz="1800" dirty="0">
              <a:solidFill>
                <a:srgbClr val="000000"/>
              </a:solidFill>
            </a:endParaRPr>
          </a:p>
        </c:rich>
      </c:tx>
      <c:layout>
        <c:manualLayout>
          <c:xMode val="edge"/>
          <c:yMode val="edge"/>
          <c:x val="0.1387211106375385"/>
          <c:y val="3.431103607270665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'RESULTS (Lg)'!$G$108</c:f>
              <c:strCache>
                <c:ptCount val="1"/>
                <c:pt idx="0">
                  <c:v>Large Severity Trend</c:v>
                </c:pt>
              </c:strCache>
            </c:strRef>
          </c:tx>
          <c:spPr>
            <a:ln w="28575" cap="rnd">
              <a:solidFill>
                <a:schemeClr val="accent1"/>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(Lg)'!$G$109:$G$117</c:f>
              <c:numCache>
                <c:formatCode>0%</c:formatCode>
                <c:ptCount val="9"/>
                <c:pt idx="0">
                  <c:v>5.5E-2</c:v>
                </c:pt>
                <c:pt idx="1">
                  <c:v>5.5E-2</c:v>
                </c:pt>
                <c:pt idx="2">
                  <c:v>5.5E-2</c:v>
                </c:pt>
                <c:pt idx="3">
                  <c:v>5.5E-2</c:v>
                </c:pt>
                <c:pt idx="4">
                  <c:v>5.5E-2</c:v>
                </c:pt>
                <c:pt idx="5">
                  <c:v>5.5E-2</c:v>
                </c:pt>
                <c:pt idx="6">
                  <c:v>5.5E-2</c:v>
                </c:pt>
                <c:pt idx="7">
                  <c:v>5.5E-2</c:v>
                </c:pt>
                <c:pt idx="8">
                  <c:v>5.5E-2</c:v>
                </c:pt>
              </c:numCache>
            </c:numRef>
          </c:val>
          <c:smooth val="0"/>
          <c:extLst>
            <c:ext xmlns:c16="http://schemas.microsoft.com/office/drawing/2014/chart" uri="{C3380CC4-5D6E-409C-BE32-E72D297353CC}">
              <c16:uniqueId val="{00000000-C1C0-420F-BA05-EB3E2B483CE3}"/>
            </c:ext>
          </c:extLst>
        </c:ser>
        <c:ser>
          <c:idx val="1"/>
          <c:order val="1"/>
          <c:tx>
            <c:strRef>
              <c:f>'RESULTS (Lg)'!$H$108</c:f>
              <c:strCache>
                <c:ptCount val="1"/>
                <c:pt idx="0">
                  <c:v>Large Frequency Trend</c:v>
                </c:pt>
              </c:strCache>
            </c:strRef>
          </c:tx>
          <c:spPr>
            <a:ln w="28575" cap="rnd">
              <a:solidFill>
                <a:schemeClr val="accent2"/>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(Lg)'!$H$109:$H$117</c:f>
              <c:numCache>
                <c:formatCode>0%</c:formatCode>
                <c:ptCount val="9"/>
                <c:pt idx="0">
                  <c:v>-0.02</c:v>
                </c:pt>
                <c:pt idx="1">
                  <c:v>-0.02</c:v>
                </c:pt>
                <c:pt idx="2">
                  <c:v>-0.02</c:v>
                </c:pt>
                <c:pt idx="3">
                  <c:v>-0.02</c:v>
                </c:pt>
                <c:pt idx="4">
                  <c:v>-0.02</c:v>
                </c:pt>
                <c:pt idx="5">
                  <c:v>0.02</c:v>
                </c:pt>
                <c:pt idx="6">
                  <c:v>0.02</c:v>
                </c:pt>
                <c:pt idx="7">
                  <c:v>0.02</c:v>
                </c:pt>
                <c:pt idx="8">
                  <c:v>0.06</c:v>
                </c:pt>
              </c:numCache>
            </c:numRef>
          </c:val>
          <c:smooth val="0"/>
          <c:extLst>
            <c:ext xmlns:c16="http://schemas.microsoft.com/office/drawing/2014/chart" uri="{C3380CC4-5D6E-409C-BE32-E72D297353CC}">
              <c16:uniqueId val="{00000001-C1C0-420F-BA05-EB3E2B483CE3}"/>
            </c:ext>
          </c:extLst>
        </c:ser>
        <c:ser>
          <c:idx val="2"/>
          <c:order val="2"/>
          <c:tx>
            <c:strRef>
              <c:f>'RESULTS (Lg)'!$I$108</c:f>
              <c:strCache>
                <c:ptCount val="1"/>
                <c:pt idx="0">
                  <c:v>BC</c:v>
                </c:pt>
              </c:strCache>
            </c:strRef>
          </c:tx>
          <c:spPr>
            <a:ln w="28575" cap="rnd">
              <a:solidFill>
                <a:schemeClr val="accent3"/>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(Lg)'!$I$109:$I$117</c:f>
              <c:numCache>
                <c:formatCode>0%</c:formatCode>
                <c:ptCount val="9"/>
                <c:pt idx="0">
                  <c:v>4.4999999999999998E-2</c:v>
                </c:pt>
                <c:pt idx="1">
                  <c:v>4.4999999999999998E-2</c:v>
                </c:pt>
                <c:pt idx="2">
                  <c:v>4.4999999999999998E-2</c:v>
                </c:pt>
                <c:pt idx="3">
                  <c:v>4.4999999999999998E-2</c:v>
                </c:pt>
                <c:pt idx="4">
                  <c:v>4.4999999999999998E-2</c:v>
                </c:pt>
                <c:pt idx="5">
                  <c:v>4.4999999999999998E-2</c:v>
                </c:pt>
                <c:pt idx="6">
                  <c:v>0.05</c:v>
                </c:pt>
                <c:pt idx="7">
                  <c:v>0.05</c:v>
                </c:pt>
                <c:pt idx="8">
                  <c:v>0.08</c:v>
                </c:pt>
              </c:numCache>
            </c:numRef>
          </c:val>
          <c:smooth val="0"/>
          <c:extLst>
            <c:ext xmlns:c16="http://schemas.microsoft.com/office/drawing/2014/chart" uri="{C3380CC4-5D6E-409C-BE32-E72D297353CC}">
              <c16:uniqueId val="{00000002-C1C0-420F-BA05-EB3E2B483CE3}"/>
            </c:ext>
          </c:extLst>
        </c:ser>
        <c:ser>
          <c:idx val="3"/>
          <c:order val="3"/>
          <c:tx>
            <c:strRef>
              <c:f>'RESULTS (Lg)'!$J$108</c:f>
              <c:strCache>
                <c:ptCount val="1"/>
                <c:pt idx="0">
                  <c:v>IACL (Large)</c:v>
                </c:pt>
              </c:strCache>
            </c:strRef>
          </c:tx>
          <c:spPr>
            <a:ln w="28575" cap="rnd">
              <a:solidFill>
                <a:schemeClr val="accent4"/>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(Lg)'!$J$109:$J$117</c:f>
              <c:numCache>
                <c:formatCode>0%</c:formatCode>
                <c:ptCount val="9"/>
                <c:pt idx="0">
                  <c:v>0</c:v>
                </c:pt>
                <c:pt idx="1">
                  <c:v>0</c:v>
                </c:pt>
                <c:pt idx="2">
                  <c:v>0</c:v>
                </c:pt>
                <c:pt idx="3">
                  <c:v>0</c:v>
                </c:pt>
                <c:pt idx="4">
                  <c:v>0</c:v>
                </c:pt>
                <c:pt idx="5">
                  <c:v>0</c:v>
                </c:pt>
                <c:pt idx="6">
                  <c:v>0</c:v>
                </c:pt>
                <c:pt idx="7">
                  <c:v>5.0000000000000001E-3</c:v>
                </c:pt>
                <c:pt idx="8">
                  <c:v>5.0000000000000001E-3</c:v>
                </c:pt>
              </c:numCache>
            </c:numRef>
          </c:val>
          <c:smooth val="0"/>
          <c:extLst>
            <c:ext xmlns:c16="http://schemas.microsoft.com/office/drawing/2014/chart" uri="{C3380CC4-5D6E-409C-BE32-E72D297353CC}">
              <c16:uniqueId val="{00000003-C1C0-420F-BA05-EB3E2B483CE3}"/>
            </c:ext>
          </c:extLst>
        </c:ser>
        <c:ser>
          <c:idx val="4"/>
          <c:order val="4"/>
          <c:tx>
            <c:strRef>
              <c:f>'RESULTS (Lg)'!$K$108</c:f>
              <c:strCache>
                <c:ptCount val="1"/>
                <c:pt idx="0">
                  <c:v>Separation (Large)</c:v>
                </c:pt>
              </c:strCache>
            </c:strRef>
          </c:tx>
          <c:spPr>
            <a:ln w="28575" cap="rnd">
              <a:solidFill>
                <a:schemeClr val="accent5"/>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(Lg)'!$K$109:$K$117</c:f>
              <c:numCache>
                <c:formatCode>0%</c:formatCode>
                <c:ptCount val="9"/>
                <c:pt idx="0">
                  <c:v>0</c:v>
                </c:pt>
                <c:pt idx="1">
                  <c:v>0</c:v>
                </c:pt>
                <c:pt idx="2">
                  <c:v>0</c:v>
                </c:pt>
                <c:pt idx="3">
                  <c:v>0</c:v>
                </c:pt>
                <c:pt idx="4">
                  <c:v>0</c:v>
                </c:pt>
                <c:pt idx="5">
                  <c:v>0</c:v>
                </c:pt>
                <c:pt idx="6">
                  <c:v>0</c:v>
                </c:pt>
                <c:pt idx="7">
                  <c:v>0</c:v>
                </c:pt>
                <c:pt idx="8">
                  <c:v>0</c:v>
                </c:pt>
              </c:numCache>
            </c:numRef>
          </c:val>
          <c:smooth val="0"/>
          <c:extLst>
            <c:ext xmlns:c16="http://schemas.microsoft.com/office/drawing/2014/chart" uri="{C3380CC4-5D6E-409C-BE32-E72D297353CC}">
              <c16:uniqueId val="{00000004-C1C0-420F-BA05-EB3E2B483CE3}"/>
            </c:ext>
          </c:extLst>
        </c:ser>
        <c:ser>
          <c:idx val="5"/>
          <c:order val="5"/>
          <c:tx>
            <c:strRef>
              <c:f>'RESULTS (Lg)'!$L$108</c:f>
              <c:strCache>
                <c:ptCount val="1"/>
                <c:pt idx="0">
                  <c:v>Input Inflation</c:v>
                </c:pt>
              </c:strCache>
            </c:strRef>
          </c:tx>
          <c:spPr>
            <a:ln w="28575" cap="rnd">
              <a:solidFill>
                <a:schemeClr val="accent6"/>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(Lg)'!$L$109:$L$117</c:f>
              <c:numCache>
                <c:formatCode>0%</c:formatCode>
                <c:ptCount val="9"/>
                <c:pt idx="0">
                  <c:v>0.04</c:v>
                </c:pt>
                <c:pt idx="1">
                  <c:v>0.04</c:v>
                </c:pt>
                <c:pt idx="2">
                  <c:v>0.04</c:v>
                </c:pt>
                <c:pt idx="3">
                  <c:v>0.04</c:v>
                </c:pt>
                <c:pt idx="4">
                  <c:v>0.06</c:v>
                </c:pt>
                <c:pt idx="5">
                  <c:v>0.06</c:v>
                </c:pt>
                <c:pt idx="6">
                  <c:v>0.06</c:v>
                </c:pt>
                <c:pt idx="7">
                  <c:v>0.06</c:v>
                </c:pt>
                <c:pt idx="8">
                  <c:v>0.12</c:v>
                </c:pt>
              </c:numCache>
            </c:numRef>
          </c:val>
          <c:smooth val="0"/>
          <c:extLst>
            <c:ext xmlns:c16="http://schemas.microsoft.com/office/drawing/2014/chart" uri="{C3380CC4-5D6E-409C-BE32-E72D297353CC}">
              <c16:uniqueId val="{00000005-C1C0-420F-BA05-EB3E2B483CE3}"/>
            </c:ext>
          </c:extLst>
        </c:ser>
        <c:dLbls>
          <c:showLegendKey val="0"/>
          <c:showVal val="0"/>
          <c:showCatName val="0"/>
          <c:showSerName val="0"/>
          <c:showPercent val="0"/>
          <c:showBubbleSize val="0"/>
        </c:dLbls>
        <c:smooth val="0"/>
        <c:axId val="956206240"/>
        <c:axId val="956178360"/>
      </c:lineChart>
      <c:catAx>
        <c:axId val="9562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56178360"/>
        <c:crosses val="autoZero"/>
        <c:auto val="1"/>
        <c:lblAlgn val="ctr"/>
        <c:lblOffset val="100"/>
        <c:noMultiLvlLbl val="0"/>
      </c:catAx>
      <c:valAx>
        <c:axId val="956178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5620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Inflation Estimation Results (BC)</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scatterChart>
        <c:scatterStyle val="lineMarker"/>
        <c:varyColors val="0"/>
        <c:ser>
          <c:idx val="0"/>
          <c:order val="0"/>
          <c:tx>
            <c:strRef>
              <c:f>'RESULTS (Lg)'!$Y$5:$AA$5</c:f>
              <c:strCache>
                <c:ptCount val="1"/>
                <c:pt idx="0">
                  <c:v>Chosen Method by Year and Sim</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 (Lg)'!$Y$7:$Y$96</c:f>
              <c:numCache>
                <c:formatCode>General</c:formatCode>
                <c:ptCount val="90"/>
                <c:pt idx="0">
                  <c:v>2014</c:v>
                </c:pt>
                <c:pt idx="1">
                  <c:v>2014</c:v>
                </c:pt>
                <c:pt idx="2">
                  <c:v>2014</c:v>
                </c:pt>
                <c:pt idx="3">
                  <c:v>2014</c:v>
                </c:pt>
                <c:pt idx="4">
                  <c:v>2014</c:v>
                </c:pt>
                <c:pt idx="5">
                  <c:v>2014</c:v>
                </c:pt>
                <c:pt idx="6">
                  <c:v>2014</c:v>
                </c:pt>
                <c:pt idx="7">
                  <c:v>2014</c:v>
                </c:pt>
                <c:pt idx="8">
                  <c:v>2014</c:v>
                </c:pt>
                <c:pt idx="9">
                  <c:v>2014</c:v>
                </c:pt>
                <c:pt idx="10">
                  <c:v>2015</c:v>
                </c:pt>
                <c:pt idx="11">
                  <c:v>2015</c:v>
                </c:pt>
                <c:pt idx="12">
                  <c:v>2015</c:v>
                </c:pt>
                <c:pt idx="13">
                  <c:v>2015</c:v>
                </c:pt>
                <c:pt idx="14">
                  <c:v>2015</c:v>
                </c:pt>
                <c:pt idx="15">
                  <c:v>2015</c:v>
                </c:pt>
                <c:pt idx="16">
                  <c:v>2015</c:v>
                </c:pt>
                <c:pt idx="17">
                  <c:v>2015</c:v>
                </c:pt>
                <c:pt idx="18">
                  <c:v>2015</c:v>
                </c:pt>
                <c:pt idx="19">
                  <c:v>2015</c:v>
                </c:pt>
                <c:pt idx="20">
                  <c:v>2016</c:v>
                </c:pt>
                <c:pt idx="21">
                  <c:v>2016</c:v>
                </c:pt>
                <c:pt idx="22">
                  <c:v>2016</c:v>
                </c:pt>
                <c:pt idx="23">
                  <c:v>2016</c:v>
                </c:pt>
                <c:pt idx="24">
                  <c:v>2016</c:v>
                </c:pt>
                <c:pt idx="25">
                  <c:v>2016</c:v>
                </c:pt>
                <c:pt idx="26">
                  <c:v>2016</c:v>
                </c:pt>
                <c:pt idx="27">
                  <c:v>2016</c:v>
                </c:pt>
                <c:pt idx="28">
                  <c:v>2016</c:v>
                </c:pt>
                <c:pt idx="29">
                  <c:v>2016</c:v>
                </c:pt>
                <c:pt idx="30">
                  <c:v>2017</c:v>
                </c:pt>
                <c:pt idx="31">
                  <c:v>2017</c:v>
                </c:pt>
                <c:pt idx="32">
                  <c:v>2017</c:v>
                </c:pt>
                <c:pt idx="33">
                  <c:v>2017</c:v>
                </c:pt>
                <c:pt idx="34">
                  <c:v>2017</c:v>
                </c:pt>
                <c:pt idx="35">
                  <c:v>2017</c:v>
                </c:pt>
                <c:pt idx="36">
                  <c:v>2017</c:v>
                </c:pt>
                <c:pt idx="37">
                  <c:v>2017</c:v>
                </c:pt>
                <c:pt idx="38">
                  <c:v>2017</c:v>
                </c:pt>
                <c:pt idx="39">
                  <c:v>2017</c:v>
                </c:pt>
                <c:pt idx="40">
                  <c:v>2018</c:v>
                </c:pt>
                <c:pt idx="41">
                  <c:v>2018</c:v>
                </c:pt>
                <c:pt idx="42">
                  <c:v>2018</c:v>
                </c:pt>
                <c:pt idx="43">
                  <c:v>2018</c:v>
                </c:pt>
                <c:pt idx="44">
                  <c:v>2018</c:v>
                </c:pt>
                <c:pt idx="45">
                  <c:v>2018</c:v>
                </c:pt>
                <c:pt idx="46">
                  <c:v>2018</c:v>
                </c:pt>
                <c:pt idx="47">
                  <c:v>2018</c:v>
                </c:pt>
                <c:pt idx="48">
                  <c:v>2018</c:v>
                </c:pt>
                <c:pt idx="49">
                  <c:v>2018</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2021</c:v>
                </c:pt>
                <c:pt idx="71">
                  <c:v>2021</c:v>
                </c:pt>
                <c:pt idx="72">
                  <c:v>2021</c:v>
                </c:pt>
                <c:pt idx="73">
                  <c:v>2021</c:v>
                </c:pt>
                <c:pt idx="74">
                  <c:v>2021</c:v>
                </c:pt>
                <c:pt idx="75">
                  <c:v>2021</c:v>
                </c:pt>
                <c:pt idx="76">
                  <c:v>2021</c:v>
                </c:pt>
                <c:pt idx="77">
                  <c:v>2021</c:v>
                </c:pt>
                <c:pt idx="78">
                  <c:v>2021</c:v>
                </c:pt>
                <c:pt idx="79">
                  <c:v>2021</c:v>
                </c:pt>
                <c:pt idx="80">
                  <c:v>2022</c:v>
                </c:pt>
                <c:pt idx="81">
                  <c:v>2022</c:v>
                </c:pt>
                <c:pt idx="82">
                  <c:v>2022</c:v>
                </c:pt>
                <c:pt idx="83">
                  <c:v>2022</c:v>
                </c:pt>
                <c:pt idx="84">
                  <c:v>2022</c:v>
                </c:pt>
                <c:pt idx="85">
                  <c:v>2022</c:v>
                </c:pt>
                <c:pt idx="86">
                  <c:v>2022</c:v>
                </c:pt>
                <c:pt idx="87">
                  <c:v>2022</c:v>
                </c:pt>
                <c:pt idx="88">
                  <c:v>2022</c:v>
                </c:pt>
                <c:pt idx="89">
                  <c:v>2022</c:v>
                </c:pt>
              </c:numCache>
            </c:numRef>
          </c:xVal>
          <c:yVal>
            <c:numRef>
              <c:f>'RESULTS (Lg)'!$AA$7:$AA$96</c:f>
              <c:numCache>
                <c:formatCode>0%</c:formatCode>
                <c:ptCount val="90"/>
                <c:pt idx="0">
                  <c:v>3.5000000000000003E-2</c:v>
                </c:pt>
                <c:pt idx="1">
                  <c:v>5.2499999999999998E-2</c:v>
                </c:pt>
                <c:pt idx="2">
                  <c:v>0.06</c:v>
                </c:pt>
                <c:pt idx="3">
                  <c:v>5.2499999999999998E-2</c:v>
                </c:pt>
                <c:pt idx="4">
                  <c:v>5.2499999999999998E-2</c:v>
                </c:pt>
                <c:pt idx="5">
                  <c:v>3.5000000000000003E-2</c:v>
                </c:pt>
                <c:pt idx="6">
                  <c:v>3.5000000000000003E-2</c:v>
                </c:pt>
                <c:pt idx="7">
                  <c:v>0.06</c:v>
                </c:pt>
                <c:pt idx="8">
                  <c:v>0.03</c:v>
                </c:pt>
                <c:pt idx="9">
                  <c:v>3.5000000000000003E-2</c:v>
                </c:pt>
                <c:pt idx="10">
                  <c:v>3.5000000000000003E-2</c:v>
                </c:pt>
                <c:pt idx="11">
                  <c:v>5.2499999999999998E-2</c:v>
                </c:pt>
                <c:pt idx="12">
                  <c:v>0.06</c:v>
                </c:pt>
                <c:pt idx="13">
                  <c:v>5.2499999999999998E-2</c:v>
                </c:pt>
                <c:pt idx="14">
                  <c:v>5.2499999999999998E-2</c:v>
                </c:pt>
                <c:pt idx="15">
                  <c:v>3.5000000000000003E-2</c:v>
                </c:pt>
                <c:pt idx="16">
                  <c:v>3.5000000000000003E-2</c:v>
                </c:pt>
                <c:pt idx="17">
                  <c:v>0.06</c:v>
                </c:pt>
                <c:pt idx="18">
                  <c:v>0.03</c:v>
                </c:pt>
                <c:pt idx="19">
                  <c:v>3.5000000000000003E-2</c:v>
                </c:pt>
                <c:pt idx="20">
                  <c:v>3.5000000000000003E-2</c:v>
                </c:pt>
                <c:pt idx="21">
                  <c:v>5.2499999999999998E-2</c:v>
                </c:pt>
                <c:pt idx="22">
                  <c:v>0.06</c:v>
                </c:pt>
                <c:pt idx="23">
                  <c:v>5.2499999999999998E-2</c:v>
                </c:pt>
                <c:pt idx="24">
                  <c:v>5.2499999999999998E-2</c:v>
                </c:pt>
                <c:pt idx="25">
                  <c:v>3.5000000000000003E-2</c:v>
                </c:pt>
                <c:pt idx="26">
                  <c:v>3.5000000000000003E-2</c:v>
                </c:pt>
                <c:pt idx="27">
                  <c:v>0.06</c:v>
                </c:pt>
                <c:pt idx="28">
                  <c:v>0.03</c:v>
                </c:pt>
                <c:pt idx="29">
                  <c:v>3.5000000000000003E-2</c:v>
                </c:pt>
                <c:pt idx="30">
                  <c:v>3.5000000000000003E-2</c:v>
                </c:pt>
                <c:pt idx="31">
                  <c:v>5.2499999999999998E-2</c:v>
                </c:pt>
                <c:pt idx="32">
                  <c:v>0.06</c:v>
                </c:pt>
                <c:pt idx="33">
                  <c:v>5.2499999999999998E-2</c:v>
                </c:pt>
                <c:pt idx="34">
                  <c:v>5.2499999999999998E-2</c:v>
                </c:pt>
                <c:pt idx="35">
                  <c:v>3.5000000000000003E-2</c:v>
                </c:pt>
                <c:pt idx="36">
                  <c:v>3.5000000000000003E-2</c:v>
                </c:pt>
                <c:pt idx="37">
                  <c:v>0.06</c:v>
                </c:pt>
                <c:pt idx="38">
                  <c:v>0.03</c:v>
                </c:pt>
                <c:pt idx="39">
                  <c:v>3.5000000000000003E-2</c:v>
                </c:pt>
                <c:pt idx="40">
                  <c:v>3.5000000000000003E-2</c:v>
                </c:pt>
                <c:pt idx="41">
                  <c:v>5.2499999999999998E-2</c:v>
                </c:pt>
                <c:pt idx="42">
                  <c:v>0.06</c:v>
                </c:pt>
                <c:pt idx="43">
                  <c:v>5.2499999999999998E-2</c:v>
                </c:pt>
                <c:pt idx="44">
                  <c:v>5.2499999999999998E-2</c:v>
                </c:pt>
                <c:pt idx="45">
                  <c:v>3.5000000000000003E-2</c:v>
                </c:pt>
                <c:pt idx="46">
                  <c:v>3.5000000000000003E-2</c:v>
                </c:pt>
                <c:pt idx="47">
                  <c:v>0.06</c:v>
                </c:pt>
                <c:pt idx="48">
                  <c:v>0.03</c:v>
                </c:pt>
                <c:pt idx="49">
                  <c:v>3.5000000000000003E-2</c:v>
                </c:pt>
                <c:pt idx="50">
                  <c:v>3.5000000000000003E-2</c:v>
                </c:pt>
                <c:pt idx="51">
                  <c:v>5.2499999999999998E-2</c:v>
                </c:pt>
                <c:pt idx="52">
                  <c:v>0.06</c:v>
                </c:pt>
                <c:pt idx="53">
                  <c:v>5.2499999999999998E-2</c:v>
                </c:pt>
                <c:pt idx="54">
                  <c:v>5.2499999999999998E-2</c:v>
                </c:pt>
                <c:pt idx="55">
                  <c:v>3.5000000000000003E-2</c:v>
                </c:pt>
                <c:pt idx="56">
                  <c:v>3.5000000000000003E-2</c:v>
                </c:pt>
                <c:pt idx="57">
                  <c:v>0.06</c:v>
                </c:pt>
                <c:pt idx="58">
                  <c:v>0.03</c:v>
                </c:pt>
                <c:pt idx="59">
                  <c:v>3.5000000000000003E-2</c:v>
                </c:pt>
                <c:pt idx="60">
                  <c:v>3.5000000000000003E-2</c:v>
                </c:pt>
                <c:pt idx="61">
                  <c:v>7.4999999999999997E-2</c:v>
                </c:pt>
                <c:pt idx="62">
                  <c:v>0.09</c:v>
                </c:pt>
                <c:pt idx="63">
                  <c:v>7.0000000000000007E-2</c:v>
                </c:pt>
                <c:pt idx="64">
                  <c:v>0.06</c:v>
                </c:pt>
                <c:pt idx="65">
                  <c:v>3.5000000000000003E-2</c:v>
                </c:pt>
                <c:pt idx="66">
                  <c:v>3.5000000000000003E-2</c:v>
                </c:pt>
                <c:pt idx="67">
                  <c:v>0.09</c:v>
                </c:pt>
                <c:pt idx="68">
                  <c:v>0.03</c:v>
                </c:pt>
                <c:pt idx="69">
                  <c:v>3.5000000000000003E-2</c:v>
                </c:pt>
                <c:pt idx="70">
                  <c:v>0.05</c:v>
                </c:pt>
                <c:pt idx="71">
                  <c:v>7.4999999999999997E-2</c:v>
                </c:pt>
                <c:pt idx="72">
                  <c:v>0.09</c:v>
                </c:pt>
                <c:pt idx="73">
                  <c:v>7.0000000000000007E-2</c:v>
                </c:pt>
                <c:pt idx="74">
                  <c:v>0.06</c:v>
                </c:pt>
                <c:pt idx="75">
                  <c:v>0.05</c:v>
                </c:pt>
                <c:pt idx="76">
                  <c:v>0.05</c:v>
                </c:pt>
                <c:pt idx="77">
                  <c:v>0.09</c:v>
                </c:pt>
                <c:pt idx="78">
                  <c:v>0.04</c:v>
                </c:pt>
                <c:pt idx="79">
                  <c:v>0.05</c:v>
                </c:pt>
                <c:pt idx="80">
                  <c:v>0.08</c:v>
                </c:pt>
                <c:pt idx="81">
                  <c:v>0.09</c:v>
                </c:pt>
                <c:pt idx="82">
                  <c:v>0.12</c:v>
                </c:pt>
                <c:pt idx="83">
                  <c:v>7.0000000000000007E-2</c:v>
                </c:pt>
                <c:pt idx="84">
                  <c:v>7.0000000000000007E-2</c:v>
                </c:pt>
                <c:pt idx="85">
                  <c:v>0.08</c:v>
                </c:pt>
                <c:pt idx="86">
                  <c:v>0.08</c:v>
                </c:pt>
                <c:pt idx="87">
                  <c:v>0.12</c:v>
                </c:pt>
                <c:pt idx="88">
                  <c:v>0.05</c:v>
                </c:pt>
                <c:pt idx="89">
                  <c:v>0.08</c:v>
                </c:pt>
              </c:numCache>
            </c:numRef>
          </c:yVal>
          <c:smooth val="0"/>
          <c:extLst>
            <c:ext xmlns:c16="http://schemas.microsoft.com/office/drawing/2014/chart" uri="{C3380CC4-5D6E-409C-BE32-E72D297353CC}">
              <c16:uniqueId val="{00000000-A6B6-42B0-BDD2-E89B41241B79}"/>
            </c:ext>
          </c:extLst>
        </c:ser>
        <c:dLbls>
          <c:showLegendKey val="0"/>
          <c:showVal val="0"/>
          <c:showCatName val="0"/>
          <c:showSerName val="0"/>
          <c:showPercent val="0"/>
          <c:showBubbleSize val="0"/>
        </c:dLbls>
        <c:axId val="845111568"/>
        <c:axId val="845099760"/>
      </c:scatterChart>
      <c:scatterChart>
        <c:scatterStyle val="smoothMarker"/>
        <c:varyColors val="0"/>
        <c:ser>
          <c:idx val="1"/>
          <c:order val="1"/>
          <c:tx>
            <c:strRef>
              <c:f>'RESULTS (Lg)'!$AC$5:$AE$5</c:f>
              <c:strCache>
                <c:ptCount val="1"/>
                <c:pt idx="0">
                  <c:v>Chosen Method by Year, "All" Sim</c:v>
                </c:pt>
              </c:strCache>
            </c:strRef>
          </c:tx>
          <c:spPr>
            <a:ln w="19050" cap="rnd">
              <a:solidFill>
                <a:schemeClr val="accent2"/>
              </a:solidFill>
              <a:round/>
            </a:ln>
            <a:effectLst/>
          </c:spPr>
          <c:marker>
            <c:symbol val="none"/>
          </c:marker>
          <c:xVal>
            <c:numRef>
              <c:f>'RESULTS (Lg)'!$AC$7:$AC$15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(Lg)'!$AE$7:$AE$15</c:f>
              <c:numCache>
                <c:formatCode>0%</c:formatCode>
                <c:ptCount val="9"/>
                <c:pt idx="0">
                  <c:v>4.4999999999999998E-2</c:v>
                </c:pt>
                <c:pt idx="1">
                  <c:v>4.4999999999999998E-2</c:v>
                </c:pt>
                <c:pt idx="2">
                  <c:v>4.4999999999999998E-2</c:v>
                </c:pt>
                <c:pt idx="3">
                  <c:v>4.4999999999999998E-2</c:v>
                </c:pt>
                <c:pt idx="4">
                  <c:v>4.4999999999999998E-2</c:v>
                </c:pt>
                <c:pt idx="5">
                  <c:v>4.4999999999999998E-2</c:v>
                </c:pt>
                <c:pt idx="6">
                  <c:v>0.05</c:v>
                </c:pt>
                <c:pt idx="7">
                  <c:v>0.05</c:v>
                </c:pt>
                <c:pt idx="8">
                  <c:v>0.08</c:v>
                </c:pt>
              </c:numCache>
            </c:numRef>
          </c:yVal>
          <c:smooth val="1"/>
          <c:extLst>
            <c:ext xmlns:c16="http://schemas.microsoft.com/office/drawing/2014/chart" uri="{C3380CC4-5D6E-409C-BE32-E72D297353CC}">
              <c16:uniqueId val="{00000001-A6B6-42B0-BDD2-E89B41241B79}"/>
            </c:ext>
          </c:extLst>
        </c:ser>
        <c:ser>
          <c:idx val="2"/>
          <c:order val="2"/>
          <c:tx>
            <c:strRef>
              <c:f>'RESULTS (Lg)'!$AG$5:$AH$5</c:f>
              <c:strCache>
                <c:ptCount val="1"/>
                <c:pt idx="0">
                  <c:v>Input Inflation</c:v>
                </c:pt>
              </c:strCache>
            </c:strRef>
          </c:tx>
          <c:spPr>
            <a:ln w="19050" cap="rnd">
              <a:solidFill>
                <a:schemeClr val="accent3"/>
              </a:solidFill>
              <a:round/>
            </a:ln>
            <a:effectLst/>
          </c:spPr>
          <c:marker>
            <c:symbol val="none"/>
          </c:marker>
          <c:xVal>
            <c:numRef>
              <c:f>'RESULTS (Lg)'!$AG$7:$AG$15</c:f>
              <c:numCache>
                <c:formatCode>General</c:formatCode>
                <c:ptCount val="9"/>
                <c:pt idx="0">
                  <c:v>2014</c:v>
                </c:pt>
                <c:pt idx="1">
                  <c:v>2015</c:v>
                </c:pt>
                <c:pt idx="2">
                  <c:v>2016</c:v>
                </c:pt>
                <c:pt idx="3">
                  <c:v>2017</c:v>
                </c:pt>
                <c:pt idx="4">
                  <c:v>2018</c:v>
                </c:pt>
                <c:pt idx="5">
                  <c:v>2019</c:v>
                </c:pt>
                <c:pt idx="6">
                  <c:v>2020</c:v>
                </c:pt>
                <c:pt idx="7">
                  <c:v>2021</c:v>
                </c:pt>
                <c:pt idx="8">
                  <c:v>2022</c:v>
                </c:pt>
              </c:numCache>
            </c:numRef>
          </c:xVal>
          <c:yVal>
            <c:numRef>
              <c:f>'RESULTS (Lg)'!$AH$7:$AH$15</c:f>
              <c:numCache>
                <c:formatCode>0%</c:formatCode>
                <c:ptCount val="9"/>
                <c:pt idx="0">
                  <c:v>0.04</c:v>
                </c:pt>
                <c:pt idx="1">
                  <c:v>0.04</c:v>
                </c:pt>
                <c:pt idx="2">
                  <c:v>0.04</c:v>
                </c:pt>
                <c:pt idx="3">
                  <c:v>0.04</c:v>
                </c:pt>
                <c:pt idx="4">
                  <c:v>0.06</c:v>
                </c:pt>
                <c:pt idx="5">
                  <c:v>0.06</c:v>
                </c:pt>
                <c:pt idx="6">
                  <c:v>0.06</c:v>
                </c:pt>
                <c:pt idx="7">
                  <c:v>0.06</c:v>
                </c:pt>
                <c:pt idx="8">
                  <c:v>0.12</c:v>
                </c:pt>
              </c:numCache>
            </c:numRef>
          </c:yVal>
          <c:smooth val="1"/>
          <c:extLst>
            <c:ext xmlns:c16="http://schemas.microsoft.com/office/drawing/2014/chart" uri="{C3380CC4-5D6E-409C-BE32-E72D297353CC}">
              <c16:uniqueId val="{00000002-A6B6-42B0-BDD2-E89B41241B79}"/>
            </c:ext>
          </c:extLst>
        </c:ser>
        <c:dLbls>
          <c:showLegendKey val="0"/>
          <c:showVal val="0"/>
          <c:showCatName val="0"/>
          <c:showSerName val="0"/>
          <c:showPercent val="0"/>
          <c:showBubbleSize val="0"/>
        </c:dLbls>
        <c:axId val="845111568"/>
        <c:axId val="845099760"/>
      </c:scatterChart>
      <c:valAx>
        <c:axId val="845111568"/>
        <c:scaling>
          <c:orientation val="minMax"/>
          <c:max val="2022"/>
          <c:min val="201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099760"/>
        <c:crosses val="autoZero"/>
        <c:crossBetween val="midCat"/>
      </c:valAx>
      <c:valAx>
        <c:axId val="84509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451115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r>
              <a:rPr lang="en-GB" sz="1800" dirty="0">
                <a:solidFill>
                  <a:srgbClr val="000000"/>
                </a:solidFill>
              </a:rPr>
              <a:t>Output Comparison</a:t>
            </a:r>
            <a:r>
              <a:rPr lang="en-GB" sz="1800" baseline="0" dirty="0">
                <a:solidFill>
                  <a:srgbClr val="000000"/>
                </a:solidFill>
              </a:rPr>
              <a:t> by Method - All Sim</a:t>
            </a:r>
            <a:endParaRPr lang="en-GB" sz="1800" dirty="0">
              <a:solidFill>
                <a:srgbClr val="000000"/>
              </a:solidFill>
            </a:endParaRPr>
          </a:p>
        </c:rich>
      </c:tx>
      <c:layout>
        <c:manualLayout>
          <c:xMode val="edge"/>
          <c:yMode val="edge"/>
          <c:x val="0.1387211106375385"/>
          <c:y val="3.431103607270665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'RESULTS (Lg)'!$G$108</c:f>
              <c:strCache>
                <c:ptCount val="1"/>
                <c:pt idx="0">
                  <c:v>Large Severity Trend</c:v>
                </c:pt>
              </c:strCache>
            </c:strRef>
          </c:tx>
          <c:spPr>
            <a:ln w="28575" cap="rnd">
              <a:solidFill>
                <a:schemeClr val="accent1"/>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(Lg)'!$G$109:$G$117</c:f>
              <c:numCache>
                <c:formatCode>0%</c:formatCode>
                <c:ptCount val="9"/>
                <c:pt idx="0">
                  <c:v>5.5E-2</c:v>
                </c:pt>
                <c:pt idx="1">
                  <c:v>5.5E-2</c:v>
                </c:pt>
                <c:pt idx="2">
                  <c:v>5.5E-2</c:v>
                </c:pt>
                <c:pt idx="3">
                  <c:v>5.5E-2</c:v>
                </c:pt>
                <c:pt idx="4">
                  <c:v>5.5E-2</c:v>
                </c:pt>
                <c:pt idx="5">
                  <c:v>5.5E-2</c:v>
                </c:pt>
                <c:pt idx="6">
                  <c:v>5.5E-2</c:v>
                </c:pt>
                <c:pt idx="7">
                  <c:v>5.5E-2</c:v>
                </c:pt>
                <c:pt idx="8">
                  <c:v>5.5E-2</c:v>
                </c:pt>
              </c:numCache>
            </c:numRef>
          </c:val>
          <c:smooth val="0"/>
          <c:extLst>
            <c:ext xmlns:c16="http://schemas.microsoft.com/office/drawing/2014/chart" uri="{C3380CC4-5D6E-409C-BE32-E72D297353CC}">
              <c16:uniqueId val="{00000000-C1C0-420F-BA05-EB3E2B483CE3}"/>
            </c:ext>
          </c:extLst>
        </c:ser>
        <c:ser>
          <c:idx val="1"/>
          <c:order val="1"/>
          <c:tx>
            <c:strRef>
              <c:f>'RESULTS (Lg)'!$H$108</c:f>
              <c:strCache>
                <c:ptCount val="1"/>
                <c:pt idx="0">
                  <c:v>Large Frequency Trend</c:v>
                </c:pt>
              </c:strCache>
            </c:strRef>
          </c:tx>
          <c:spPr>
            <a:ln w="28575" cap="rnd">
              <a:solidFill>
                <a:schemeClr val="accent2"/>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(Lg)'!$H$109:$H$117</c:f>
              <c:numCache>
                <c:formatCode>0%</c:formatCode>
                <c:ptCount val="9"/>
                <c:pt idx="0">
                  <c:v>-0.02</c:v>
                </c:pt>
                <c:pt idx="1">
                  <c:v>-0.02</c:v>
                </c:pt>
                <c:pt idx="2">
                  <c:v>-0.02</c:v>
                </c:pt>
                <c:pt idx="3">
                  <c:v>-0.02</c:v>
                </c:pt>
                <c:pt idx="4">
                  <c:v>-0.02</c:v>
                </c:pt>
                <c:pt idx="5">
                  <c:v>0.02</c:v>
                </c:pt>
                <c:pt idx="6">
                  <c:v>0.02</c:v>
                </c:pt>
                <c:pt idx="7">
                  <c:v>0.02</c:v>
                </c:pt>
                <c:pt idx="8">
                  <c:v>0.06</c:v>
                </c:pt>
              </c:numCache>
            </c:numRef>
          </c:val>
          <c:smooth val="0"/>
          <c:extLst>
            <c:ext xmlns:c16="http://schemas.microsoft.com/office/drawing/2014/chart" uri="{C3380CC4-5D6E-409C-BE32-E72D297353CC}">
              <c16:uniqueId val="{00000001-C1C0-420F-BA05-EB3E2B483CE3}"/>
            </c:ext>
          </c:extLst>
        </c:ser>
        <c:ser>
          <c:idx val="2"/>
          <c:order val="2"/>
          <c:tx>
            <c:strRef>
              <c:f>'RESULTS (Lg)'!$I$108</c:f>
              <c:strCache>
                <c:ptCount val="1"/>
                <c:pt idx="0">
                  <c:v>BC</c:v>
                </c:pt>
              </c:strCache>
            </c:strRef>
          </c:tx>
          <c:spPr>
            <a:ln w="28575" cap="rnd">
              <a:solidFill>
                <a:schemeClr val="accent3"/>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(Lg)'!$I$109:$I$117</c:f>
              <c:numCache>
                <c:formatCode>0%</c:formatCode>
                <c:ptCount val="9"/>
                <c:pt idx="0">
                  <c:v>4.4999999999999998E-2</c:v>
                </c:pt>
                <c:pt idx="1">
                  <c:v>4.4999999999999998E-2</c:v>
                </c:pt>
                <c:pt idx="2">
                  <c:v>4.4999999999999998E-2</c:v>
                </c:pt>
                <c:pt idx="3">
                  <c:v>4.4999999999999998E-2</c:v>
                </c:pt>
                <c:pt idx="4">
                  <c:v>4.4999999999999998E-2</c:v>
                </c:pt>
                <c:pt idx="5">
                  <c:v>4.4999999999999998E-2</c:v>
                </c:pt>
                <c:pt idx="6">
                  <c:v>0.05</c:v>
                </c:pt>
                <c:pt idx="7">
                  <c:v>0.05</c:v>
                </c:pt>
                <c:pt idx="8">
                  <c:v>0.08</c:v>
                </c:pt>
              </c:numCache>
            </c:numRef>
          </c:val>
          <c:smooth val="0"/>
          <c:extLst>
            <c:ext xmlns:c16="http://schemas.microsoft.com/office/drawing/2014/chart" uri="{C3380CC4-5D6E-409C-BE32-E72D297353CC}">
              <c16:uniqueId val="{00000002-C1C0-420F-BA05-EB3E2B483CE3}"/>
            </c:ext>
          </c:extLst>
        </c:ser>
        <c:ser>
          <c:idx val="3"/>
          <c:order val="3"/>
          <c:tx>
            <c:strRef>
              <c:f>'RESULTS (Lg)'!$J$108</c:f>
              <c:strCache>
                <c:ptCount val="1"/>
                <c:pt idx="0">
                  <c:v>IACL (Large)</c:v>
                </c:pt>
              </c:strCache>
            </c:strRef>
          </c:tx>
          <c:spPr>
            <a:ln w="28575" cap="rnd">
              <a:solidFill>
                <a:schemeClr val="accent4"/>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(Lg)'!$J$109:$J$117</c:f>
              <c:numCache>
                <c:formatCode>0%</c:formatCode>
                <c:ptCount val="9"/>
                <c:pt idx="0">
                  <c:v>0</c:v>
                </c:pt>
                <c:pt idx="1">
                  <c:v>0</c:v>
                </c:pt>
                <c:pt idx="2">
                  <c:v>0</c:v>
                </c:pt>
                <c:pt idx="3">
                  <c:v>0</c:v>
                </c:pt>
                <c:pt idx="4">
                  <c:v>0</c:v>
                </c:pt>
                <c:pt idx="5">
                  <c:v>0</c:v>
                </c:pt>
                <c:pt idx="6">
                  <c:v>0</c:v>
                </c:pt>
                <c:pt idx="7">
                  <c:v>5.0000000000000001E-3</c:v>
                </c:pt>
                <c:pt idx="8">
                  <c:v>5.0000000000000001E-3</c:v>
                </c:pt>
              </c:numCache>
            </c:numRef>
          </c:val>
          <c:smooth val="0"/>
          <c:extLst>
            <c:ext xmlns:c16="http://schemas.microsoft.com/office/drawing/2014/chart" uri="{C3380CC4-5D6E-409C-BE32-E72D297353CC}">
              <c16:uniqueId val="{00000003-C1C0-420F-BA05-EB3E2B483CE3}"/>
            </c:ext>
          </c:extLst>
        </c:ser>
        <c:ser>
          <c:idx val="4"/>
          <c:order val="4"/>
          <c:tx>
            <c:strRef>
              <c:f>'RESULTS (Lg)'!$K$108</c:f>
              <c:strCache>
                <c:ptCount val="1"/>
                <c:pt idx="0">
                  <c:v>Separation (Large)</c:v>
                </c:pt>
              </c:strCache>
            </c:strRef>
          </c:tx>
          <c:spPr>
            <a:ln w="28575" cap="rnd">
              <a:solidFill>
                <a:schemeClr val="accent5"/>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(Lg)'!$K$109:$K$117</c:f>
              <c:numCache>
                <c:formatCode>0%</c:formatCode>
                <c:ptCount val="9"/>
                <c:pt idx="0">
                  <c:v>0</c:v>
                </c:pt>
                <c:pt idx="1">
                  <c:v>0</c:v>
                </c:pt>
                <c:pt idx="2">
                  <c:v>0</c:v>
                </c:pt>
                <c:pt idx="3">
                  <c:v>0</c:v>
                </c:pt>
                <c:pt idx="4">
                  <c:v>0</c:v>
                </c:pt>
                <c:pt idx="5">
                  <c:v>0</c:v>
                </c:pt>
                <c:pt idx="6">
                  <c:v>0</c:v>
                </c:pt>
                <c:pt idx="7">
                  <c:v>0</c:v>
                </c:pt>
                <c:pt idx="8">
                  <c:v>0</c:v>
                </c:pt>
              </c:numCache>
            </c:numRef>
          </c:val>
          <c:smooth val="0"/>
          <c:extLst>
            <c:ext xmlns:c16="http://schemas.microsoft.com/office/drawing/2014/chart" uri="{C3380CC4-5D6E-409C-BE32-E72D297353CC}">
              <c16:uniqueId val="{00000004-C1C0-420F-BA05-EB3E2B483CE3}"/>
            </c:ext>
          </c:extLst>
        </c:ser>
        <c:ser>
          <c:idx val="5"/>
          <c:order val="5"/>
          <c:tx>
            <c:strRef>
              <c:f>'RESULTS (Lg)'!$L$108</c:f>
              <c:strCache>
                <c:ptCount val="1"/>
                <c:pt idx="0">
                  <c:v>Input Inflation</c:v>
                </c:pt>
              </c:strCache>
            </c:strRef>
          </c:tx>
          <c:spPr>
            <a:ln w="28575" cap="rnd">
              <a:solidFill>
                <a:schemeClr val="accent6"/>
              </a:solidFill>
              <a:round/>
            </a:ln>
            <a:effectLst/>
          </c:spPr>
          <c:marker>
            <c:symbol val="none"/>
          </c:marker>
          <c:cat>
            <c:numRef>
              <c:f>'RESULTS (Lg)'!$D$109:$D$117</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'RESULTS (Lg)'!$L$109:$L$117</c:f>
              <c:numCache>
                <c:formatCode>0%</c:formatCode>
                <c:ptCount val="9"/>
                <c:pt idx="0">
                  <c:v>0.04</c:v>
                </c:pt>
                <c:pt idx="1">
                  <c:v>0.04</c:v>
                </c:pt>
                <c:pt idx="2">
                  <c:v>0.04</c:v>
                </c:pt>
                <c:pt idx="3">
                  <c:v>0.04</c:v>
                </c:pt>
                <c:pt idx="4">
                  <c:v>0.06</c:v>
                </c:pt>
                <c:pt idx="5">
                  <c:v>0.06</c:v>
                </c:pt>
                <c:pt idx="6">
                  <c:v>0.06</c:v>
                </c:pt>
                <c:pt idx="7">
                  <c:v>0.06</c:v>
                </c:pt>
                <c:pt idx="8">
                  <c:v>0.12</c:v>
                </c:pt>
              </c:numCache>
            </c:numRef>
          </c:val>
          <c:smooth val="0"/>
          <c:extLst>
            <c:ext xmlns:c16="http://schemas.microsoft.com/office/drawing/2014/chart" uri="{C3380CC4-5D6E-409C-BE32-E72D297353CC}">
              <c16:uniqueId val="{00000005-C1C0-420F-BA05-EB3E2B483CE3}"/>
            </c:ext>
          </c:extLst>
        </c:ser>
        <c:dLbls>
          <c:showLegendKey val="0"/>
          <c:showVal val="0"/>
          <c:showCatName val="0"/>
          <c:showSerName val="0"/>
          <c:showPercent val="0"/>
          <c:showBubbleSize val="0"/>
        </c:dLbls>
        <c:smooth val="0"/>
        <c:axId val="956206240"/>
        <c:axId val="956178360"/>
      </c:lineChart>
      <c:catAx>
        <c:axId val="9562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56178360"/>
        <c:crosses val="autoZero"/>
        <c:auto val="1"/>
        <c:lblAlgn val="ctr"/>
        <c:lblOffset val="100"/>
        <c:noMultiLvlLbl val="0"/>
      </c:catAx>
      <c:valAx>
        <c:axId val="956178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5620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CD852-C7F2-4A5A-B37A-D838635BDB7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EE84BE0-4062-45A8-B9B7-98CF80FEB598}">
      <dgm:prSet phldrT="[Text]"/>
      <dgm:spPr/>
      <dgm:t>
        <a:bodyPr/>
        <a:lstStyle/>
        <a:p>
          <a:r>
            <a:rPr lang="en-GB" dirty="0"/>
            <a:t>Stochastic claims’ generation via VBA</a:t>
          </a:r>
        </a:p>
      </dgm:t>
    </dgm:pt>
    <dgm:pt modelId="{0355C5E2-70D6-4DB1-923B-F71E36928E91}" type="parTrans" cxnId="{7BB6B95C-CE10-4C41-A774-EDD43ED4FE91}">
      <dgm:prSet/>
      <dgm:spPr/>
      <dgm:t>
        <a:bodyPr/>
        <a:lstStyle/>
        <a:p>
          <a:endParaRPr lang="en-GB"/>
        </a:p>
      </dgm:t>
    </dgm:pt>
    <dgm:pt modelId="{B1398E1E-F827-4523-A7A2-B508EB00261B}" type="sibTrans" cxnId="{7BB6B95C-CE10-4C41-A774-EDD43ED4FE91}">
      <dgm:prSet/>
      <dgm:spPr/>
      <dgm:t>
        <a:bodyPr/>
        <a:lstStyle/>
        <a:p>
          <a:endParaRPr lang="en-GB"/>
        </a:p>
      </dgm:t>
    </dgm:pt>
    <dgm:pt modelId="{0E7D92BB-1C1B-4F5E-B584-DDBC99A10E62}">
      <dgm:prSet phldrT="[Text]"/>
      <dgm:spPr/>
      <dgm:t>
        <a:bodyPr/>
        <a:lstStyle/>
        <a:p>
          <a:r>
            <a:rPr lang="en-GB" dirty="0"/>
            <a:t>10 years per simulation with mean 50 claims per year</a:t>
          </a:r>
        </a:p>
      </dgm:t>
    </dgm:pt>
    <dgm:pt modelId="{7E4F30EF-DDD8-4EDA-B41B-6AA8116B5BD9}" type="parTrans" cxnId="{DE061B71-AD70-48A3-A84F-828C5004A658}">
      <dgm:prSet/>
      <dgm:spPr/>
      <dgm:t>
        <a:bodyPr/>
        <a:lstStyle/>
        <a:p>
          <a:endParaRPr lang="en-GB"/>
        </a:p>
      </dgm:t>
    </dgm:pt>
    <dgm:pt modelId="{D80FF94E-F763-4FF2-A538-B93D7364934E}" type="sibTrans" cxnId="{DE061B71-AD70-48A3-A84F-828C5004A658}">
      <dgm:prSet/>
      <dgm:spPr/>
      <dgm:t>
        <a:bodyPr/>
        <a:lstStyle/>
        <a:p>
          <a:endParaRPr lang="en-GB"/>
        </a:p>
      </dgm:t>
    </dgm:pt>
    <dgm:pt modelId="{C3E3A35E-C97E-4FEB-A241-F66A9748C220}">
      <dgm:prSet phldrT="[Text]"/>
      <dgm:spPr/>
      <dgm:t>
        <a:bodyPr/>
        <a:lstStyle/>
        <a:p>
          <a:r>
            <a:rPr lang="en-GB" dirty="0"/>
            <a:t>10 simulations run – each represents an individual insurer’s data</a:t>
          </a:r>
        </a:p>
      </dgm:t>
    </dgm:pt>
    <dgm:pt modelId="{5BCCF723-50E6-45D6-8E18-FE117DF186F9}" type="parTrans" cxnId="{D8B2F596-9D74-49A6-8C80-B91EA82EBFE2}">
      <dgm:prSet/>
      <dgm:spPr/>
      <dgm:t>
        <a:bodyPr/>
        <a:lstStyle/>
        <a:p>
          <a:endParaRPr lang="en-GB"/>
        </a:p>
      </dgm:t>
    </dgm:pt>
    <dgm:pt modelId="{252D75EC-BFA5-4ECB-92CA-D501F8D21023}" type="sibTrans" cxnId="{D8B2F596-9D74-49A6-8C80-B91EA82EBFE2}">
      <dgm:prSet/>
      <dgm:spPr/>
      <dgm:t>
        <a:bodyPr/>
        <a:lstStyle/>
        <a:p>
          <a:endParaRPr lang="en-GB"/>
        </a:p>
      </dgm:t>
    </dgm:pt>
    <dgm:pt modelId="{51080082-1303-401A-81AF-F93DBCCAD276}">
      <dgm:prSet phldrT="[Text]"/>
      <dgm:spPr/>
      <dgm:t>
        <a:bodyPr/>
        <a:lstStyle/>
        <a:p>
          <a:r>
            <a:rPr lang="en-GB" dirty="0"/>
            <a:t>Pareto severity with fixed seed for </a:t>
          </a:r>
          <a:r>
            <a:rPr lang="en-GB" dirty="0" err="1"/>
            <a:t>reproducability</a:t>
          </a:r>
          <a:endParaRPr lang="en-GB" dirty="0"/>
        </a:p>
      </dgm:t>
    </dgm:pt>
    <dgm:pt modelId="{269E91FB-A043-4F47-95DD-CC1BED1F31E6}" type="parTrans" cxnId="{F92370E8-770B-4862-B79D-C98D89470D70}">
      <dgm:prSet/>
      <dgm:spPr/>
      <dgm:t>
        <a:bodyPr/>
        <a:lstStyle/>
        <a:p>
          <a:endParaRPr lang="en-GB"/>
        </a:p>
      </dgm:t>
    </dgm:pt>
    <dgm:pt modelId="{81EED74D-6C4D-4675-B581-D33BCA108F01}" type="sibTrans" cxnId="{F92370E8-770B-4862-B79D-C98D89470D70}">
      <dgm:prSet/>
      <dgm:spPr/>
      <dgm:t>
        <a:bodyPr/>
        <a:lstStyle/>
        <a:p>
          <a:endParaRPr lang="en-GB"/>
        </a:p>
      </dgm:t>
    </dgm:pt>
    <dgm:pt modelId="{BAD8F5F9-4EA1-4B8A-A21A-7FDCDD25BAA3}">
      <dgm:prSet phldrT="[Text]"/>
      <dgm:spPr/>
      <dgm:t>
        <a:bodyPr/>
        <a:lstStyle/>
        <a:p>
          <a:r>
            <a:rPr lang="en-GB" dirty="0"/>
            <a:t>Development pattern applied to create triangles</a:t>
          </a:r>
        </a:p>
      </dgm:t>
    </dgm:pt>
    <dgm:pt modelId="{9643A0B7-56FD-44C2-8AC2-966DF9C586E4}" type="parTrans" cxnId="{1B5301D2-B9DC-4F64-A1B2-6F29062525EC}">
      <dgm:prSet/>
      <dgm:spPr/>
      <dgm:t>
        <a:bodyPr/>
        <a:lstStyle/>
        <a:p>
          <a:endParaRPr lang="en-GB"/>
        </a:p>
      </dgm:t>
    </dgm:pt>
    <dgm:pt modelId="{7B7A83E9-4185-4931-8131-9D100002A712}" type="sibTrans" cxnId="{1B5301D2-B9DC-4F64-A1B2-6F29062525EC}">
      <dgm:prSet/>
      <dgm:spPr/>
      <dgm:t>
        <a:bodyPr/>
        <a:lstStyle/>
        <a:p>
          <a:endParaRPr lang="en-GB"/>
        </a:p>
      </dgm:t>
    </dgm:pt>
    <dgm:pt modelId="{77AC9D61-32A5-44F8-8EE2-F531027E341D}">
      <dgm:prSet phldrT="[Text]"/>
      <dgm:spPr/>
      <dgm:t>
        <a:bodyPr/>
        <a:lstStyle/>
        <a:p>
          <a:r>
            <a:rPr lang="en-GB" dirty="0"/>
            <a:t>User specified economic, social and shock inflation applied to incremental development</a:t>
          </a:r>
        </a:p>
      </dgm:t>
    </dgm:pt>
    <dgm:pt modelId="{1850B2E1-7459-49D6-828D-7422717301B7}" type="parTrans" cxnId="{220A1792-97BA-4745-AAAB-11FCC3AACCEB}">
      <dgm:prSet/>
      <dgm:spPr/>
      <dgm:t>
        <a:bodyPr/>
        <a:lstStyle/>
        <a:p>
          <a:endParaRPr lang="en-GB"/>
        </a:p>
      </dgm:t>
    </dgm:pt>
    <dgm:pt modelId="{A5826925-1C21-4C87-99EB-38F49795340D}" type="sibTrans" cxnId="{220A1792-97BA-4745-AAAB-11FCC3AACCEB}">
      <dgm:prSet/>
      <dgm:spPr/>
      <dgm:t>
        <a:bodyPr/>
        <a:lstStyle/>
        <a:p>
          <a:endParaRPr lang="en-GB"/>
        </a:p>
      </dgm:t>
    </dgm:pt>
    <dgm:pt modelId="{4E534FF5-1A83-4CC6-9EE8-35BC89748F49}" type="pres">
      <dgm:prSet presAssocID="{1BACD852-C7F2-4A5A-B37A-D838635BDB70}" presName="diagram" presStyleCnt="0">
        <dgm:presLayoutVars>
          <dgm:dir/>
          <dgm:resizeHandles val="exact"/>
        </dgm:presLayoutVars>
      </dgm:prSet>
      <dgm:spPr/>
    </dgm:pt>
    <dgm:pt modelId="{37D1622C-9508-418C-BCC7-0F56421B96EE}" type="pres">
      <dgm:prSet presAssocID="{FEE84BE0-4062-45A8-B9B7-98CF80FEB598}" presName="node" presStyleLbl="node1" presStyleIdx="0" presStyleCnt="6">
        <dgm:presLayoutVars>
          <dgm:bulletEnabled val="1"/>
        </dgm:presLayoutVars>
      </dgm:prSet>
      <dgm:spPr/>
    </dgm:pt>
    <dgm:pt modelId="{B9E948CF-E2CB-43B4-AECD-EDFE44EB7EF1}" type="pres">
      <dgm:prSet presAssocID="{B1398E1E-F827-4523-A7A2-B508EB00261B}" presName="sibTrans" presStyleCnt="0"/>
      <dgm:spPr/>
    </dgm:pt>
    <dgm:pt modelId="{177A1815-52F7-4F0F-B1EA-9890D3ECE4F6}" type="pres">
      <dgm:prSet presAssocID="{0E7D92BB-1C1B-4F5E-B584-DDBC99A10E62}" presName="node" presStyleLbl="node1" presStyleIdx="1" presStyleCnt="6">
        <dgm:presLayoutVars>
          <dgm:bulletEnabled val="1"/>
        </dgm:presLayoutVars>
      </dgm:prSet>
      <dgm:spPr/>
    </dgm:pt>
    <dgm:pt modelId="{9F7EE006-F0DE-411F-8266-9BEE06AD0DA8}" type="pres">
      <dgm:prSet presAssocID="{D80FF94E-F763-4FF2-A538-B93D7364934E}" presName="sibTrans" presStyleCnt="0"/>
      <dgm:spPr/>
    </dgm:pt>
    <dgm:pt modelId="{53C616DB-23AB-49C6-A571-7DACA3A2265A}" type="pres">
      <dgm:prSet presAssocID="{C3E3A35E-C97E-4FEB-A241-F66A9748C220}" presName="node" presStyleLbl="node1" presStyleIdx="2" presStyleCnt="6">
        <dgm:presLayoutVars>
          <dgm:bulletEnabled val="1"/>
        </dgm:presLayoutVars>
      </dgm:prSet>
      <dgm:spPr/>
    </dgm:pt>
    <dgm:pt modelId="{3C0E658B-BE51-4138-AD03-81F33F18D276}" type="pres">
      <dgm:prSet presAssocID="{252D75EC-BFA5-4ECB-92CA-D501F8D21023}" presName="sibTrans" presStyleCnt="0"/>
      <dgm:spPr/>
    </dgm:pt>
    <dgm:pt modelId="{1C47E0F4-D7FC-41D8-9045-4BE3A564A61C}" type="pres">
      <dgm:prSet presAssocID="{51080082-1303-401A-81AF-F93DBCCAD276}" presName="node" presStyleLbl="node1" presStyleIdx="3" presStyleCnt="6">
        <dgm:presLayoutVars>
          <dgm:bulletEnabled val="1"/>
        </dgm:presLayoutVars>
      </dgm:prSet>
      <dgm:spPr/>
    </dgm:pt>
    <dgm:pt modelId="{CB2D39FE-3EE5-4C2B-8E2E-5A9D057891E2}" type="pres">
      <dgm:prSet presAssocID="{81EED74D-6C4D-4675-B581-D33BCA108F01}" presName="sibTrans" presStyleCnt="0"/>
      <dgm:spPr/>
    </dgm:pt>
    <dgm:pt modelId="{CA09A2EB-C778-4C3C-AA7A-F0C3E3FAE836}" type="pres">
      <dgm:prSet presAssocID="{BAD8F5F9-4EA1-4B8A-A21A-7FDCDD25BAA3}" presName="node" presStyleLbl="node1" presStyleIdx="4" presStyleCnt="6">
        <dgm:presLayoutVars>
          <dgm:bulletEnabled val="1"/>
        </dgm:presLayoutVars>
      </dgm:prSet>
      <dgm:spPr/>
    </dgm:pt>
    <dgm:pt modelId="{E6BA7801-F0AF-4A07-8E28-14951AA1CDB6}" type="pres">
      <dgm:prSet presAssocID="{7B7A83E9-4185-4931-8131-9D100002A712}" presName="sibTrans" presStyleCnt="0"/>
      <dgm:spPr/>
    </dgm:pt>
    <dgm:pt modelId="{051F9904-C21C-4589-87BD-F884B43F9045}" type="pres">
      <dgm:prSet presAssocID="{77AC9D61-32A5-44F8-8EE2-F531027E341D}" presName="node" presStyleLbl="node1" presStyleIdx="5" presStyleCnt="6">
        <dgm:presLayoutVars>
          <dgm:bulletEnabled val="1"/>
        </dgm:presLayoutVars>
      </dgm:prSet>
      <dgm:spPr/>
    </dgm:pt>
  </dgm:ptLst>
  <dgm:cxnLst>
    <dgm:cxn modelId="{56601140-2415-4F72-B4D3-FA38D9835C72}" type="presOf" srcId="{0E7D92BB-1C1B-4F5E-B584-DDBC99A10E62}" destId="{177A1815-52F7-4F0F-B1EA-9890D3ECE4F6}" srcOrd="0" destOrd="0" presId="urn:microsoft.com/office/officeart/2005/8/layout/default"/>
    <dgm:cxn modelId="{7BB6B95C-CE10-4C41-A774-EDD43ED4FE91}" srcId="{1BACD852-C7F2-4A5A-B37A-D838635BDB70}" destId="{FEE84BE0-4062-45A8-B9B7-98CF80FEB598}" srcOrd="0" destOrd="0" parTransId="{0355C5E2-70D6-4DB1-923B-F71E36928E91}" sibTransId="{B1398E1E-F827-4523-A7A2-B508EB00261B}"/>
    <dgm:cxn modelId="{DE061B71-AD70-48A3-A84F-828C5004A658}" srcId="{1BACD852-C7F2-4A5A-B37A-D838635BDB70}" destId="{0E7D92BB-1C1B-4F5E-B584-DDBC99A10E62}" srcOrd="1" destOrd="0" parTransId="{7E4F30EF-DDD8-4EDA-B41B-6AA8116B5BD9}" sibTransId="{D80FF94E-F763-4FF2-A538-B93D7364934E}"/>
    <dgm:cxn modelId="{742F4075-C20E-4809-867E-493B923AD950}" type="presOf" srcId="{FEE84BE0-4062-45A8-B9B7-98CF80FEB598}" destId="{37D1622C-9508-418C-BCC7-0F56421B96EE}" srcOrd="0" destOrd="0" presId="urn:microsoft.com/office/officeart/2005/8/layout/default"/>
    <dgm:cxn modelId="{1337FE7C-B00E-4D83-ADA5-FCFA1C02F5FA}" type="presOf" srcId="{51080082-1303-401A-81AF-F93DBCCAD276}" destId="{1C47E0F4-D7FC-41D8-9045-4BE3A564A61C}" srcOrd="0" destOrd="0" presId="urn:microsoft.com/office/officeart/2005/8/layout/default"/>
    <dgm:cxn modelId="{06E18280-0698-43F2-A898-6631DA8CE7CA}" type="presOf" srcId="{C3E3A35E-C97E-4FEB-A241-F66A9748C220}" destId="{53C616DB-23AB-49C6-A571-7DACA3A2265A}" srcOrd="0" destOrd="0" presId="urn:microsoft.com/office/officeart/2005/8/layout/default"/>
    <dgm:cxn modelId="{220A1792-97BA-4745-AAAB-11FCC3AACCEB}" srcId="{1BACD852-C7F2-4A5A-B37A-D838635BDB70}" destId="{77AC9D61-32A5-44F8-8EE2-F531027E341D}" srcOrd="5" destOrd="0" parTransId="{1850B2E1-7459-49D6-828D-7422717301B7}" sibTransId="{A5826925-1C21-4C87-99EB-38F49795340D}"/>
    <dgm:cxn modelId="{5290F895-1388-4EB7-90AA-85483D9FF605}" type="presOf" srcId="{77AC9D61-32A5-44F8-8EE2-F531027E341D}" destId="{051F9904-C21C-4589-87BD-F884B43F9045}" srcOrd="0" destOrd="0" presId="urn:microsoft.com/office/officeart/2005/8/layout/default"/>
    <dgm:cxn modelId="{D8B2F596-9D74-49A6-8C80-B91EA82EBFE2}" srcId="{1BACD852-C7F2-4A5A-B37A-D838635BDB70}" destId="{C3E3A35E-C97E-4FEB-A241-F66A9748C220}" srcOrd="2" destOrd="0" parTransId="{5BCCF723-50E6-45D6-8E18-FE117DF186F9}" sibTransId="{252D75EC-BFA5-4ECB-92CA-D501F8D21023}"/>
    <dgm:cxn modelId="{41587BA2-9D29-43A2-A587-EEB0DB5CC0C3}" type="presOf" srcId="{1BACD852-C7F2-4A5A-B37A-D838635BDB70}" destId="{4E534FF5-1A83-4CC6-9EE8-35BC89748F49}" srcOrd="0" destOrd="0" presId="urn:microsoft.com/office/officeart/2005/8/layout/default"/>
    <dgm:cxn modelId="{1B5301D2-B9DC-4F64-A1B2-6F29062525EC}" srcId="{1BACD852-C7F2-4A5A-B37A-D838635BDB70}" destId="{BAD8F5F9-4EA1-4B8A-A21A-7FDCDD25BAA3}" srcOrd="4" destOrd="0" parTransId="{9643A0B7-56FD-44C2-8AC2-966DF9C586E4}" sibTransId="{7B7A83E9-4185-4931-8131-9D100002A712}"/>
    <dgm:cxn modelId="{F92370E8-770B-4862-B79D-C98D89470D70}" srcId="{1BACD852-C7F2-4A5A-B37A-D838635BDB70}" destId="{51080082-1303-401A-81AF-F93DBCCAD276}" srcOrd="3" destOrd="0" parTransId="{269E91FB-A043-4F47-95DD-CC1BED1F31E6}" sibTransId="{81EED74D-6C4D-4675-B581-D33BCA108F01}"/>
    <dgm:cxn modelId="{7B567BF6-D119-45AD-BD4C-6FD2ECD0BA85}" type="presOf" srcId="{BAD8F5F9-4EA1-4B8A-A21A-7FDCDD25BAA3}" destId="{CA09A2EB-C778-4C3C-AA7A-F0C3E3FAE836}" srcOrd="0" destOrd="0" presId="urn:microsoft.com/office/officeart/2005/8/layout/default"/>
    <dgm:cxn modelId="{A2443698-84A2-4468-9869-514A0F21184D}" type="presParOf" srcId="{4E534FF5-1A83-4CC6-9EE8-35BC89748F49}" destId="{37D1622C-9508-418C-BCC7-0F56421B96EE}" srcOrd="0" destOrd="0" presId="urn:microsoft.com/office/officeart/2005/8/layout/default"/>
    <dgm:cxn modelId="{B18ADBB5-A767-4E0F-B8B8-C4D8173DB8F0}" type="presParOf" srcId="{4E534FF5-1A83-4CC6-9EE8-35BC89748F49}" destId="{B9E948CF-E2CB-43B4-AECD-EDFE44EB7EF1}" srcOrd="1" destOrd="0" presId="urn:microsoft.com/office/officeart/2005/8/layout/default"/>
    <dgm:cxn modelId="{4CD5471B-0BE3-42C2-9738-CFB532C6B484}" type="presParOf" srcId="{4E534FF5-1A83-4CC6-9EE8-35BC89748F49}" destId="{177A1815-52F7-4F0F-B1EA-9890D3ECE4F6}" srcOrd="2" destOrd="0" presId="urn:microsoft.com/office/officeart/2005/8/layout/default"/>
    <dgm:cxn modelId="{10C2B42A-C27C-4415-8539-9AA6CA1AC7CD}" type="presParOf" srcId="{4E534FF5-1A83-4CC6-9EE8-35BC89748F49}" destId="{9F7EE006-F0DE-411F-8266-9BEE06AD0DA8}" srcOrd="3" destOrd="0" presId="urn:microsoft.com/office/officeart/2005/8/layout/default"/>
    <dgm:cxn modelId="{C18B927B-5755-41D6-B99D-A02B928B17CF}" type="presParOf" srcId="{4E534FF5-1A83-4CC6-9EE8-35BC89748F49}" destId="{53C616DB-23AB-49C6-A571-7DACA3A2265A}" srcOrd="4" destOrd="0" presId="urn:microsoft.com/office/officeart/2005/8/layout/default"/>
    <dgm:cxn modelId="{C7B94FCA-C2AB-4991-8EFE-317522B6DFA5}" type="presParOf" srcId="{4E534FF5-1A83-4CC6-9EE8-35BC89748F49}" destId="{3C0E658B-BE51-4138-AD03-81F33F18D276}" srcOrd="5" destOrd="0" presId="urn:microsoft.com/office/officeart/2005/8/layout/default"/>
    <dgm:cxn modelId="{5B9E08A9-5B37-4B37-9763-A90842D30A2A}" type="presParOf" srcId="{4E534FF5-1A83-4CC6-9EE8-35BC89748F49}" destId="{1C47E0F4-D7FC-41D8-9045-4BE3A564A61C}" srcOrd="6" destOrd="0" presId="urn:microsoft.com/office/officeart/2005/8/layout/default"/>
    <dgm:cxn modelId="{92A70AFA-599B-4B39-B408-A9037BBD7D73}" type="presParOf" srcId="{4E534FF5-1A83-4CC6-9EE8-35BC89748F49}" destId="{CB2D39FE-3EE5-4C2B-8E2E-5A9D057891E2}" srcOrd="7" destOrd="0" presId="urn:microsoft.com/office/officeart/2005/8/layout/default"/>
    <dgm:cxn modelId="{BC8DC457-736D-4370-8980-B68176D9865C}" type="presParOf" srcId="{4E534FF5-1A83-4CC6-9EE8-35BC89748F49}" destId="{CA09A2EB-C778-4C3C-AA7A-F0C3E3FAE836}" srcOrd="8" destOrd="0" presId="urn:microsoft.com/office/officeart/2005/8/layout/default"/>
    <dgm:cxn modelId="{F3DBD5A1-BBDD-4504-A51B-04D8B238EFD4}" type="presParOf" srcId="{4E534FF5-1A83-4CC6-9EE8-35BC89748F49}" destId="{E6BA7801-F0AF-4A07-8E28-14951AA1CDB6}" srcOrd="9" destOrd="0" presId="urn:microsoft.com/office/officeart/2005/8/layout/default"/>
    <dgm:cxn modelId="{7B414CB3-BB73-4E7F-9CB3-FD000BD04970}" type="presParOf" srcId="{4E534FF5-1A83-4CC6-9EE8-35BC89748F49}" destId="{051F9904-C21C-4589-87BD-F884B43F904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4109E-2E3C-4646-A3D7-95CC5A4E854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4E56D3DA-EA56-4DD1-85CE-26C5CC34BF91}">
      <dgm:prSet phldrT="[Text]"/>
      <dgm:spPr/>
      <dgm:t>
        <a:bodyPr/>
        <a:lstStyle/>
        <a:p>
          <a:r>
            <a:rPr lang="en-GB" dirty="0"/>
            <a:t>Scenario A</a:t>
          </a:r>
        </a:p>
      </dgm:t>
    </dgm:pt>
    <dgm:pt modelId="{C8A6D17A-8831-4B63-8C3B-2C21254195C4}" type="parTrans" cxnId="{A68617C9-2960-42F0-B15A-5D750C049F7B}">
      <dgm:prSet/>
      <dgm:spPr/>
      <dgm:t>
        <a:bodyPr/>
        <a:lstStyle/>
        <a:p>
          <a:endParaRPr lang="en-GB"/>
        </a:p>
      </dgm:t>
    </dgm:pt>
    <dgm:pt modelId="{576AEEB4-41EA-468F-937E-4C343040BB88}" type="sibTrans" cxnId="{A68617C9-2960-42F0-B15A-5D750C049F7B}">
      <dgm:prSet/>
      <dgm:spPr/>
      <dgm:t>
        <a:bodyPr/>
        <a:lstStyle/>
        <a:p>
          <a:endParaRPr lang="en-GB"/>
        </a:p>
      </dgm:t>
    </dgm:pt>
    <dgm:pt modelId="{FE971E03-609B-4C33-9D34-B370D8FC5333}">
      <dgm:prSet phldrT="[Text]"/>
      <dgm:spPr/>
      <dgm:t>
        <a:bodyPr/>
        <a:lstStyle/>
        <a:p>
          <a:r>
            <a:rPr lang="en-GB" dirty="0"/>
            <a:t>Constant, stable inflation</a:t>
          </a:r>
        </a:p>
      </dgm:t>
    </dgm:pt>
    <dgm:pt modelId="{932929F2-1662-4CED-A57A-6371EEEEFB40}" type="parTrans" cxnId="{E974E79F-FC1F-4C6C-A115-79B8B7627703}">
      <dgm:prSet/>
      <dgm:spPr/>
      <dgm:t>
        <a:bodyPr/>
        <a:lstStyle/>
        <a:p>
          <a:endParaRPr lang="en-GB"/>
        </a:p>
      </dgm:t>
    </dgm:pt>
    <dgm:pt modelId="{B714D372-761A-448D-949F-0EEF6EDE8A5A}" type="sibTrans" cxnId="{E974E79F-FC1F-4C6C-A115-79B8B7627703}">
      <dgm:prSet/>
      <dgm:spPr/>
      <dgm:t>
        <a:bodyPr/>
        <a:lstStyle/>
        <a:p>
          <a:endParaRPr lang="en-GB"/>
        </a:p>
      </dgm:t>
    </dgm:pt>
    <dgm:pt modelId="{67BB7CD0-59AA-4D05-AE12-AC7AABC12DEA}">
      <dgm:prSet phldrT="[Text]"/>
      <dgm:spPr/>
      <dgm:t>
        <a:bodyPr/>
        <a:lstStyle/>
        <a:p>
          <a:r>
            <a:rPr lang="en-GB" dirty="0"/>
            <a:t>Scenario B</a:t>
          </a:r>
        </a:p>
      </dgm:t>
    </dgm:pt>
    <dgm:pt modelId="{4A4EAC50-E2E1-470D-816A-7AFECC55EDCB}" type="parTrans" cxnId="{A87B7401-1AFB-4944-BDA3-39F20547BD5D}">
      <dgm:prSet/>
      <dgm:spPr/>
      <dgm:t>
        <a:bodyPr/>
        <a:lstStyle/>
        <a:p>
          <a:endParaRPr lang="en-GB"/>
        </a:p>
      </dgm:t>
    </dgm:pt>
    <dgm:pt modelId="{9A7468BF-BFE9-4E4F-A46D-EE16EB3CA134}" type="sibTrans" cxnId="{A87B7401-1AFB-4944-BDA3-39F20547BD5D}">
      <dgm:prSet/>
      <dgm:spPr/>
      <dgm:t>
        <a:bodyPr/>
        <a:lstStyle/>
        <a:p>
          <a:endParaRPr lang="en-GB"/>
        </a:p>
      </dgm:t>
    </dgm:pt>
    <dgm:pt modelId="{67F9964A-B14A-4E2B-B74D-65756537CFD2}">
      <dgm:prSet phldrT="[Text]"/>
      <dgm:spPr/>
      <dgm:t>
        <a:bodyPr/>
        <a:lstStyle/>
        <a:p>
          <a:r>
            <a:rPr lang="en-GB" dirty="0"/>
            <a:t>Emerging social inflation</a:t>
          </a:r>
        </a:p>
      </dgm:t>
    </dgm:pt>
    <dgm:pt modelId="{3262E321-8283-4072-A380-0CB9D9AF8548}" type="parTrans" cxnId="{4CEE3629-6742-4DB1-B9FF-935B0F93CEA4}">
      <dgm:prSet/>
      <dgm:spPr/>
      <dgm:t>
        <a:bodyPr/>
        <a:lstStyle/>
        <a:p>
          <a:endParaRPr lang="en-GB"/>
        </a:p>
      </dgm:t>
    </dgm:pt>
    <dgm:pt modelId="{70CC247D-7732-45C0-B340-363E37B6862B}" type="sibTrans" cxnId="{4CEE3629-6742-4DB1-B9FF-935B0F93CEA4}">
      <dgm:prSet/>
      <dgm:spPr/>
      <dgm:t>
        <a:bodyPr/>
        <a:lstStyle/>
        <a:p>
          <a:endParaRPr lang="en-GB"/>
        </a:p>
      </dgm:t>
    </dgm:pt>
    <dgm:pt modelId="{BD9E70A4-4315-4117-823D-511133B4C539}">
      <dgm:prSet phldrT="[Text]"/>
      <dgm:spPr/>
      <dgm:t>
        <a:bodyPr/>
        <a:lstStyle/>
        <a:p>
          <a:r>
            <a:rPr lang="en-GB" dirty="0"/>
            <a:t>Scenario C</a:t>
          </a:r>
        </a:p>
      </dgm:t>
    </dgm:pt>
    <dgm:pt modelId="{04D5ECC2-C14F-46E2-95A8-A3427563DCF7}" type="parTrans" cxnId="{B37BC628-E858-4399-805D-6BD375A23E8E}">
      <dgm:prSet/>
      <dgm:spPr/>
      <dgm:t>
        <a:bodyPr/>
        <a:lstStyle/>
        <a:p>
          <a:endParaRPr lang="en-GB"/>
        </a:p>
      </dgm:t>
    </dgm:pt>
    <dgm:pt modelId="{3B0B219E-E36D-4909-B04D-6D85FA1DB39C}" type="sibTrans" cxnId="{B37BC628-E858-4399-805D-6BD375A23E8E}">
      <dgm:prSet/>
      <dgm:spPr/>
      <dgm:t>
        <a:bodyPr/>
        <a:lstStyle/>
        <a:p>
          <a:endParaRPr lang="en-GB"/>
        </a:p>
      </dgm:t>
    </dgm:pt>
    <dgm:pt modelId="{B786C466-FF53-46A8-A6EF-467ADD54B08A}">
      <dgm:prSet phldrT="[Text]"/>
      <dgm:spPr/>
      <dgm:t>
        <a:bodyPr/>
        <a:lstStyle/>
        <a:p>
          <a:r>
            <a:rPr lang="en-GB" dirty="0"/>
            <a:t>Sudden shock inflation</a:t>
          </a:r>
        </a:p>
      </dgm:t>
    </dgm:pt>
    <dgm:pt modelId="{D42B2718-9A76-49EA-8AB6-D527B9607EDA}" type="parTrans" cxnId="{C064CF78-86E5-4A06-AD6F-22430D6E8A19}">
      <dgm:prSet/>
      <dgm:spPr/>
      <dgm:t>
        <a:bodyPr/>
        <a:lstStyle/>
        <a:p>
          <a:endParaRPr lang="en-GB"/>
        </a:p>
      </dgm:t>
    </dgm:pt>
    <dgm:pt modelId="{2CBB5EE0-BC9C-4808-9E14-D123DB5C407F}" type="sibTrans" cxnId="{C064CF78-86E5-4A06-AD6F-22430D6E8A19}">
      <dgm:prSet/>
      <dgm:spPr/>
      <dgm:t>
        <a:bodyPr/>
        <a:lstStyle/>
        <a:p>
          <a:endParaRPr lang="en-GB"/>
        </a:p>
      </dgm:t>
    </dgm:pt>
    <dgm:pt modelId="{9135309F-463B-4A6C-9DAE-E81B08A87DD9}">
      <dgm:prSet phldrT="[Text]"/>
      <dgm:spPr/>
      <dgm:t>
        <a:bodyPr/>
        <a:lstStyle/>
        <a:p>
          <a:r>
            <a:rPr lang="en-GB" dirty="0"/>
            <a:t>Scenario B with additional shock of 6% in year 9 and 4% in year 10</a:t>
          </a:r>
        </a:p>
      </dgm:t>
    </dgm:pt>
    <dgm:pt modelId="{77DD073D-1B34-46BC-ACE4-E515C91608BF}" type="parTrans" cxnId="{5DD85C34-1C66-410F-9A1E-E4AC2B71BAB3}">
      <dgm:prSet/>
      <dgm:spPr/>
      <dgm:t>
        <a:bodyPr/>
        <a:lstStyle/>
        <a:p>
          <a:endParaRPr lang="en-GB"/>
        </a:p>
      </dgm:t>
    </dgm:pt>
    <dgm:pt modelId="{61AF9DD7-7AA1-43B7-B05F-8C7DF6605FF7}" type="sibTrans" cxnId="{5DD85C34-1C66-410F-9A1E-E4AC2B71BAB3}">
      <dgm:prSet/>
      <dgm:spPr/>
      <dgm:t>
        <a:bodyPr/>
        <a:lstStyle/>
        <a:p>
          <a:endParaRPr lang="en-GB"/>
        </a:p>
      </dgm:t>
    </dgm:pt>
    <dgm:pt modelId="{7665915F-CACA-4FD1-AF50-5601FCE5D326}">
      <dgm:prSet/>
      <dgm:spPr/>
      <dgm:t>
        <a:bodyPr/>
        <a:lstStyle/>
        <a:p>
          <a:r>
            <a:rPr lang="en-GB" dirty="0"/>
            <a:t>Scenarios D1 and D2</a:t>
          </a:r>
        </a:p>
      </dgm:t>
    </dgm:pt>
    <dgm:pt modelId="{948B1C15-7682-4CC8-B93D-5F713D8543D6}" type="parTrans" cxnId="{55D1751A-E258-4A3F-B4CD-8A37A6775998}">
      <dgm:prSet/>
      <dgm:spPr/>
      <dgm:t>
        <a:bodyPr/>
        <a:lstStyle/>
        <a:p>
          <a:endParaRPr lang="en-GB"/>
        </a:p>
      </dgm:t>
    </dgm:pt>
    <dgm:pt modelId="{17843955-D438-421C-A2B7-D8A382AEEE24}" type="sibTrans" cxnId="{55D1751A-E258-4A3F-B4CD-8A37A6775998}">
      <dgm:prSet/>
      <dgm:spPr/>
      <dgm:t>
        <a:bodyPr/>
        <a:lstStyle/>
        <a:p>
          <a:endParaRPr lang="en-GB"/>
        </a:p>
      </dgm:t>
    </dgm:pt>
    <dgm:pt modelId="{27BF5DB0-DD54-4018-B0CD-46B2737E1267}">
      <dgm:prSet/>
      <dgm:spPr/>
      <dgm:t>
        <a:bodyPr/>
        <a:lstStyle/>
        <a:p>
          <a:r>
            <a:rPr lang="en-GB" dirty="0"/>
            <a:t>Scenario E</a:t>
          </a:r>
        </a:p>
      </dgm:t>
    </dgm:pt>
    <dgm:pt modelId="{8960E4A3-880D-49C8-B8C4-B52CE4F8FF25}" type="parTrans" cxnId="{B9F6B1DF-62ED-4895-B726-708FD7CE1A77}">
      <dgm:prSet/>
      <dgm:spPr/>
      <dgm:t>
        <a:bodyPr/>
        <a:lstStyle/>
        <a:p>
          <a:endParaRPr lang="en-GB"/>
        </a:p>
      </dgm:t>
    </dgm:pt>
    <dgm:pt modelId="{56B24149-369B-49A7-BDA7-BC9D9F2772E5}" type="sibTrans" cxnId="{B9F6B1DF-62ED-4895-B726-708FD7CE1A77}">
      <dgm:prSet/>
      <dgm:spPr/>
      <dgm:t>
        <a:bodyPr/>
        <a:lstStyle/>
        <a:p>
          <a:endParaRPr lang="en-GB"/>
        </a:p>
      </dgm:t>
    </dgm:pt>
    <dgm:pt modelId="{017CFEA3-15B0-49DF-81B1-A01EF8D7A712}">
      <dgm:prSet phldrT="[Text]"/>
      <dgm:spPr/>
      <dgm:t>
        <a:bodyPr/>
        <a:lstStyle/>
        <a:p>
          <a:r>
            <a:rPr lang="en-GB" dirty="0"/>
            <a:t>4% for all years</a:t>
          </a:r>
        </a:p>
      </dgm:t>
    </dgm:pt>
    <dgm:pt modelId="{E636E8AC-FC17-4413-9374-9B947FD78296}" type="parTrans" cxnId="{DEDC52F2-4299-4821-8D1F-274244214A78}">
      <dgm:prSet/>
      <dgm:spPr/>
      <dgm:t>
        <a:bodyPr/>
        <a:lstStyle/>
        <a:p>
          <a:endParaRPr lang="en-GB"/>
        </a:p>
      </dgm:t>
    </dgm:pt>
    <dgm:pt modelId="{0ED54276-D9FD-4A8C-AFFB-2E309E215ADF}" type="sibTrans" cxnId="{DEDC52F2-4299-4821-8D1F-274244214A78}">
      <dgm:prSet/>
      <dgm:spPr/>
      <dgm:t>
        <a:bodyPr/>
        <a:lstStyle/>
        <a:p>
          <a:endParaRPr lang="en-GB"/>
        </a:p>
      </dgm:t>
    </dgm:pt>
    <dgm:pt modelId="{C08F94EA-F47D-414C-99D0-3080896B2D47}">
      <dgm:prSet phldrT="[Text]"/>
      <dgm:spPr/>
      <dgm:t>
        <a:bodyPr/>
        <a:lstStyle/>
        <a:p>
          <a:r>
            <a:rPr lang="en-GB" dirty="0"/>
            <a:t>Total = 4% in years 1-5, 6% in years 6-10</a:t>
          </a:r>
        </a:p>
      </dgm:t>
    </dgm:pt>
    <dgm:pt modelId="{965316F3-5018-4095-BB20-20F8A8EAEA5A}" type="parTrans" cxnId="{0B2400AA-4721-4DBB-B8F0-0C4A1FB99E13}">
      <dgm:prSet/>
      <dgm:spPr/>
      <dgm:t>
        <a:bodyPr/>
        <a:lstStyle/>
        <a:p>
          <a:endParaRPr lang="en-GB"/>
        </a:p>
      </dgm:t>
    </dgm:pt>
    <dgm:pt modelId="{5D84BF1C-DD78-4070-A50A-86BD08AE19FD}" type="sibTrans" cxnId="{0B2400AA-4721-4DBB-B8F0-0C4A1FB99E13}">
      <dgm:prSet/>
      <dgm:spPr/>
      <dgm:t>
        <a:bodyPr/>
        <a:lstStyle/>
        <a:p>
          <a:endParaRPr lang="en-GB"/>
        </a:p>
      </dgm:t>
    </dgm:pt>
    <dgm:pt modelId="{E357AE77-BD1A-4A79-9FF6-F54E01FA024E}">
      <dgm:prSet phldrT="[Text]"/>
      <dgm:spPr/>
      <dgm:t>
        <a:bodyPr/>
        <a:lstStyle/>
        <a:p>
          <a:r>
            <a:rPr lang="en-GB" dirty="0"/>
            <a:t>Total = 4% in years 1-4, 6% in years 5-8, 12% in year 9, 10% in year 10  </a:t>
          </a:r>
        </a:p>
      </dgm:t>
    </dgm:pt>
    <dgm:pt modelId="{A680A765-CD70-4912-865D-F23FE3D78E9D}" type="parTrans" cxnId="{C9A34FF3-C9F9-4671-B036-16571D8C62EE}">
      <dgm:prSet/>
      <dgm:spPr/>
      <dgm:t>
        <a:bodyPr/>
        <a:lstStyle/>
        <a:p>
          <a:endParaRPr lang="en-GB"/>
        </a:p>
      </dgm:t>
    </dgm:pt>
    <dgm:pt modelId="{BD94587E-BCC2-48AA-9BC9-C60B50CC1C15}" type="sibTrans" cxnId="{C9A34FF3-C9F9-4671-B036-16571D8C62EE}">
      <dgm:prSet/>
      <dgm:spPr/>
      <dgm:t>
        <a:bodyPr/>
        <a:lstStyle/>
        <a:p>
          <a:endParaRPr lang="en-GB"/>
        </a:p>
      </dgm:t>
    </dgm:pt>
    <dgm:pt modelId="{1A23F9A0-7152-43D8-893B-8ACEC9B44035}">
      <dgm:prSet/>
      <dgm:spPr/>
      <dgm:t>
        <a:bodyPr/>
        <a:lstStyle/>
        <a:p>
          <a:r>
            <a:rPr lang="en-GB" dirty="0"/>
            <a:t>Non-inflationary frequency trends</a:t>
          </a:r>
        </a:p>
      </dgm:t>
    </dgm:pt>
    <dgm:pt modelId="{8A9B597A-29E6-45A2-B6AC-2070C54E5993}" type="parTrans" cxnId="{DB48551E-5ED9-4CED-933A-10DE79706AF1}">
      <dgm:prSet/>
      <dgm:spPr/>
      <dgm:t>
        <a:bodyPr/>
        <a:lstStyle/>
        <a:p>
          <a:endParaRPr lang="en-GB"/>
        </a:p>
      </dgm:t>
    </dgm:pt>
    <dgm:pt modelId="{36AA6F37-B774-447F-998D-BAA7296872BC}" type="sibTrans" cxnId="{DB48551E-5ED9-4CED-933A-10DE79706AF1}">
      <dgm:prSet/>
      <dgm:spPr/>
      <dgm:t>
        <a:bodyPr/>
        <a:lstStyle/>
        <a:p>
          <a:endParaRPr lang="en-GB"/>
        </a:p>
      </dgm:t>
    </dgm:pt>
    <dgm:pt modelId="{8A28A311-6418-477C-A4F9-65D7D8B155F6}">
      <dgm:prSet/>
      <dgm:spPr/>
      <dgm:t>
        <a:bodyPr/>
        <a:lstStyle/>
        <a:p>
          <a:r>
            <a:rPr lang="en-GB" dirty="0"/>
            <a:t>Starting point same as Scenario C</a:t>
          </a:r>
        </a:p>
      </dgm:t>
    </dgm:pt>
    <dgm:pt modelId="{63AFB79B-6B47-414B-9409-41B77821459F}" type="parTrans" cxnId="{AA2ECBF8-1329-4F05-ADD5-5D4B74F734A3}">
      <dgm:prSet/>
      <dgm:spPr/>
      <dgm:t>
        <a:bodyPr/>
        <a:lstStyle/>
        <a:p>
          <a:endParaRPr lang="en-GB"/>
        </a:p>
      </dgm:t>
    </dgm:pt>
    <dgm:pt modelId="{8FBE7F7E-8D78-4E24-94A4-7F88E84C5426}" type="sibTrans" cxnId="{AA2ECBF8-1329-4F05-ADD5-5D4B74F734A3}">
      <dgm:prSet/>
      <dgm:spPr/>
      <dgm:t>
        <a:bodyPr/>
        <a:lstStyle/>
        <a:p>
          <a:endParaRPr lang="en-GB"/>
        </a:p>
      </dgm:t>
    </dgm:pt>
    <dgm:pt modelId="{B4DC63C9-AB5D-4287-A43B-5025C71CBB36}">
      <dgm:prSet/>
      <dgm:spPr/>
      <dgm:t>
        <a:bodyPr/>
        <a:lstStyle/>
        <a:p>
          <a:r>
            <a:rPr lang="en-GB" dirty="0"/>
            <a:t>D1 = 5% decreasing mean frequency</a:t>
          </a:r>
        </a:p>
      </dgm:t>
    </dgm:pt>
    <dgm:pt modelId="{6F720228-5362-4E20-839D-90A3A8EA0138}" type="parTrans" cxnId="{903BF25B-1C67-4E45-BFBC-0486E8AEF926}">
      <dgm:prSet/>
      <dgm:spPr/>
      <dgm:t>
        <a:bodyPr/>
        <a:lstStyle/>
        <a:p>
          <a:endParaRPr lang="en-GB"/>
        </a:p>
      </dgm:t>
    </dgm:pt>
    <dgm:pt modelId="{BB834B2B-CA67-4E33-B87D-3B5FEFEF0841}" type="sibTrans" cxnId="{903BF25B-1C67-4E45-BFBC-0486E8AEF926}">
      <dgm:prSet/>
      <dgm:spPr/>
      <dgm:t>
        <a:bodyPr/>
        <a:lstStyle/>
        <a:p>
          <a:endParaRPr lang="en-GB"/>
        </a:p>
      </dgm:t>
    </dgm:pt>
    <dgm:pt modelId="{D383A316-6EF9-43A1-8F8C-3BB5DC8FE021}">
      <dgm:prSet/>
      <dgm:spPr/>
      <dgm:t>
        <a:bodyPr/>
        <a:lstStyle/>
        <a:p>
          <a:endParaRPr lang="en-GB" dirty="0"/>
        </a:p>
      </dgm:t>
    </dgm:pt>
    <dgm:pt modelId="{5A4E2EB8-DCFD-4E5B-990C-03B0E245140C}" type="parTrans" cxnId="{D173211D-FFCA-4989-A993-A241079B98EB}">
      <dgm:prSet/>
      <dgm:spPr/>
      <dgm:t>
        <a:bodyPr/>
        <a:lstStyle/>
        <a:p>
          <a:endParaRPr lang="en-GB"/>
        </a:p>
      </dgm:t>
    </dgm:pt>
    <dgm:pt modelId="{8F85C0A3-6941-435B-9624-4D76EA12ADA1}" type="sibTrans" cxnId="{D173211D-FFCA-4989-A993-A241079B98EB}">
      <dgm:prSet/>
      <dgm:spPr/>
      <dgm:t>
        <a:bodyPr/>
        <a:lstStyle/>
        <a:p>
          <a:endParaRPr lang="en-GB"/>
        </a:p>
      </dgm:t>
    </dgm:pt>
    <dgm:pt modelId="{5DC95CF8-06DC-4093-83F7-DA70666152CD}">
      <dgm:prSet/>
      <dgm:spPr/>
      <dgm:t>
        <a:bodyPr/>
        <a:lstStyle/>
        <a:p>
          <a:r>
            <a:rPr lang="en-GB" dirty="0"/>
            <a:t>D2 = 5% increasing mean frequency</a:t>
          </a:r>
        </a:p>
      </dgm:t>
    </dgm:pt>
    <dgm:pt modelId="{F4574CAC-0638-43A5-BBCD-41D7B02D6A19}" type="parTrans" cxnId="{61A1E08A-4D81-4CF1-802F-44AA79D7EC34}">
      <dgm:prSet/>
      <dgm:spPr/>
      <dgm:t>
        <a:bodyPr/>
        <a:lstStyle/>
        <a:p>
          <a:endParaRPr lang="en-GB"/>
        </a:p>
      </dgm:t>
    </dgm:pt>
    <dgm:pt modelId="{BE5071EA-56ED-4751-B127-064E89F76D79}" type="sibTrans" cxnId="{61A1E08A-4D81-4CF1-802F-44AA79D7EC34}">
      <dgm:prSet/>
      <dgm:spPr/>
      <dgm:t>
        <a:bodyPr/>
        <a:lstStyle/>
        <a:p>
          <a:endParaRPr lang="en-GB"/>
        </a:p>
      </dgm:t>
    </dgm:pt>
    <dgm:pt modelId="{BAB69538-2842-4E35-A2C8-D5DE704E6880}">
      <dgm:prSet/>
      <dgm:spPr/>
      <dgm:t>
        <a:bodyPr/>
        <a:lstStyle/>
        <a:p>
          <a:r>
            <a:rPr lang="en-GB" dirty="0"/>
            <a:t>Not revealed to analysts</a:t>
          </a:r>
        </a:p>
      </dgm:t>
    </dgm:pt>
    <dgm:pt modelId="{EE92E2D9-DCCE-4DE1-B586-CEE74DF3F989}" type="parTrans" cxnId="{33299A4C-ECC1-4E3E-93E4-35687CCA4FE5}">
      <dgm:prSet/>
      <dgm:spPr/>
      <dgm:t>
        <a:bodyPr/>
        <a:lstStyle/>
        <a:p>
          <a:endParaRPr lang="en-GB"/>
        </a:p>
      </dgm:t>
    </dgm:pt>
    <dgm:pt modelId="{6E9055AD-A719-4039-913D-B747F69B8C8F}" type="sibTrans" cxnId="{33299A4C-ECC1-4E3E-93E4-35687CCA4FE5}">
      <dgm:prSet/>
      <dgm:spPr/>
      <dgm:t>
        <a:bodyPr/>
        <a:lstStyle/>
        <a:p>
          <a:endParaRPr lang="en-GB"/>
        </a:p>
      </dgm:t>
    </dgm:pt>
    <dgm:pt modelId="{3D498432-457E-4CE9-AD98-F41481F7AECC}">
      <dgm:prSet/>
      <dgm:spPr/>
      <dgm:t>
        <a:bodyPr/>
        <a:lstStyle/>
        <a:p>
          <a:r>
            <a:rPr lang="en-GB" dirty="0"/>
            <a:t>Constant economic inflation of 5.5%</a:t>
          </a:r>
        </a:p>
      </dgm:t>
    </dgm:pt>
    <dgm:pt modelId="{9923B99E-6384-497D-8297-1961B20139E3}" type="parTrans" cxnId="{9B975C4E-0E3D-4088-A737-25B9A3F3ADCF}">
      <dgm:prSet/>
      <dgm:spPr/>
      <dgm:t>
        <a:bodyPr/>
        <a:lstStyle/>
        <a:p>
          <a:endParaRPr lang="en-GB"/>
        </a:p>
      </dgm:t>
    </dgm:pt>
    <dgm:pt modelId="{E70A82C6-18E3-4982-A021-9F056816D4E4}" type="sibTrans" cxnId="{9B975C4E-0E3D-4088-A737-25B9A3F3ADCF}">
      <dgm:prSet/>
      <dgm:spPr/>
      <dgm:t>
        <a:bodyPr/>
        <a:lstStyle/>
        <a:p>
          <a:endParaRPr lang="en-GB"/>
        </a:p>
      </dgm:t>
    </dgm:pt>
    <dgm:pt modelId="{8073274C-0D8F-4C78-8FB8-8F28406B0D47}">
      <dgm:prSet/>
      <dgm:spPr/>
      <dgm:t>
        <a:bodyPr/>
        <a:lstStyle/>
        <a:p>
          <a:r>
            <a:rPr lang="en-GB" dirty="0"/>
            <a:t>Social inflation of 1% in years 1-4, 2% in years 5-8, 3% in years 9 and 10</a:t>
          </a:r>
        </a:p>
      </dgm:t>
    </dgm:pt>
    <dgm:pt modelId="{B9BA02C6-5306-4AAF-B882-98F9E88C7960}" type="parTrans" cxnId="{ED4ACEA9-1FF0-4869-8ADB-519147F50E97}">
      <dgm:prSet/>
      <dgm:spPr/>
      <dgm:t>
        <a:bodyPr/>
        <a:lstStyle/>
        <a:p>
          <a:endParaRPr lang="en-GB"/>
        </a:p>
      </dgm:t>
    </dgm:pt>
    <dgm:pt modelId="{9478D545-E380-4C7B-AECC-4364BF86D308}" type="sibTrans" cxnId="{ED4ACEA9-1FF0-4869-8ADB-519147F50E97}">
      <dgm:prSet/>
      <dgm:spPr/>
      <dgm:t>
        <a:bodyPr/>
        <a:lstStyle/>
        <a:p>
          <a:endParaRPr lang="en-GB"/>
        </a:p>
      </dgm:t>
    </dgm:pt>
    <dgm:pt modelId="{9E9C6F97-65D4-41A9-B19D-1E7878CD1D4D}">
      <dgm:prSet/>
      <dgm:spPr/>
      <dgm:t>
        <a:bodyPr/>
        <a:lstStyle/>
        <a:p>
          <a:r>
            <a:rPr lang="en-GB" dirty="0"/>
            <a:t>First inflation shock at 3% in year 1, 4% in year 2 and 2% in year 3</a:t>
          </a:r>
        </a:p>
      </dgm:t>
    </dgm:pt>
    <dgm:pt modelId="{377E1C20-C768-4286-A859-C2252AB2B03D}" type="parTrans" cxnId="{6BCD6B27-10F4-4762-9010-5E6A4F58A4F6}">
      <dgm:prSet/>
      <dgm:spPr/>
      <dgm:t>
        <a:bodyPr/>
        <a:lstStyle/>
        <a:p>
          <a:endParaRPr lang="en-GB"/>
        </a:p>
      </dgm:t>
    </dgm:pt>
    <dgm:pt modelId="{7A31520F-B74F-45B2-AD7D-91281A39CD9C}" type="sibTrans" cxnId="{6BCD6B27-10F4-4762-9010-5E6A4F58A4F6}">
      <dgm:prSet/>
      <dgm:spPr/>
      <dgm:t>
        <a:bodyPr/>
        <a:lstStyle/>
        <a:p>
          <a:endParaRPr lang="en-GB"/>
        </a:p>
      </dgm:t>
    </dgm:pt>
    <dgm:pt modelId="{870C49E2-690B-49D9-BFA1-3A4052C72020}">
      <dgm:prSet/>
      <dgm:spPr/>
      <dgm:t>
        <a:bodyPr/>
        <a:lstStyle/>
        <a:p>
          <a:r>
            <a:rPr lang="en-GB" dirty="0"/>
            <a:t>Secondary inflation shock of 2% in year 9 and 8% in year 10</a:t>
          </a:r>
        </a:p>
      </dgm:t>
    </dgm:pt>
    <dgm:pt modelId="{99BEC3EF-6BC6-425D-AB5F-4E1EB97CC3FF}" type="parTrans" cxnId="{E18F13DE-BD91-44D6-9D23-8D41D024EC60}">
      <dgm:prSet/>
      <dgm:spPr/>
      <dgm:t>
        <a:bodyPr/>
        <a:lstStyle/>
        <a:p>
          <a:endParaRPr lang="en-GB"/>
        </a:p>
      </dgm:t>
    </dgm:pt>
    <dgm:pt modelId="{ED0D6433-6ED2-4FE9-870C-9F92903AED53}" type="sibTrans" cxnId="{E18F13DE-BD91-44D6-9D23-8D41D024EC60}">
      <dgm:prSet/>
      <dgm:spPr/>
      <dgm:t>
        <a:bodyPr/>
        <a:lstStyle/>
        <a:p>
          <a:endParaRPr lang="en-GB"/>
        </a:p>
      </dgm:t>
    </dgm:pt>
    <dgm:pt modelId="{749B8BF5-BC2F-499C-A4D9-1364F7A12959}">
      <dgm:prSet phldrT="[Text]"/>
      <dgm:spPr/>
      <dgm:t>
        <a:bodyPr/>
        <a:lstStyle/>
        <a:p>
          <a:r>
            <a:rPr lang="en-GB" dirty="0"/>
            <a:t>Scenario A with social inflation of 2% in years 6-10</a:t>
          </a:r>
        </a:p>
      </dgm:t>
    </dgm:pt>
    <dgm:pt modelId="{3F132A10-9988-4EDB-BC5C-08D67DBC4908}" type="parTrans" cxnId="{16CEA261-4306-4AA9-90C3-68E18D399D61}">
      <dgm:prSet/>
      <dgm:spPr/>
      <dgm:t>
        <a:bodyPr/>
        <a:lstStyle/>
        <a:p>
          <a:endParaRPr lang="en-GB"/>
        </a:p>
      </dgm:t>
    </dgm:pt>
    <dgm:pt modelId="{B18E7583-DE4A-45CD-8FC7-E80391AC7BBB}" type="sibTrans" cxnId="{16CEA261-4306-4AA9-90C3-68E18D399D61}">
      <dgm:prSet/>
      <dgm:spPr/>
      <dgm:t>
        <a:bodyPr/>
        <a:lstStyle/>
        <a:p>
          <a:endParaRPr lang="en-GB"/>
        </a:p>
      </dgm:t>
    </dgm:pt>
    <dgm:pt modelId="{36516380-DC1E-4620-8B90-ECD5365DFE6A}" type="pres">
      <dgm:prSet presAssocID="{4E14109E-2E3C-4646-A3D7-95CC5A4E8545}" presName="Name0" presStyleCnt="0">
        <dgm:presLayoutVars>
          <dgm:dir/>
          <dgm:animLvl val="lvl"/>
          <dgm:resizeHandles val="exact"/>
        </dgm:presLayoutVars>
      </dgm:prSet>
      <dgm:spPr/>
    </dgm:pt>
    <dgm:pt modelId="{F777502C-07FF-4579-98B6-A93AF16878A6}" type="pres">
      <dgm:prSet presAssocID="{4E56D3DA-EA56-4DD1-85CE-26C5CC34BF91}" presName="composite" presStyleCnt="0"/>
      <dgm:spPr/>
    </dgm:pt>
    <dgm:pt modelId="{4A671C29-3AF0-422B-BD90-A75BF69640CC}" type="pres">
      <dgm:prSet presAssocID="{4E56D3DA-EA56-4DD1-85CE-26C5CC34BF91}" presName="parTx" presStyleLbl="alignNode1" presStyleIdx="0" presStyleCnt="5">
        <dgm:presLayoutVars>
          <dgm:chMax val="0"/>
          <dgm:chPref val="0"/>
          <dgm:bulletEnabled val="1"/>
        </dgm:presLayoutVars>
      </dgm:prSet>
      <dgm:spPr/>
    </dgm:pt>
    <dgm:pt modelId="{04A662DB-6D72-4FCA-8F72-5CD110348575}" type="pres">
      <dgm:prSet presAssocID="{4E56D3DA-EA56-4DD1-85CE-26C5CC34BF91}" presName="desTx" presStyleLbl="alignAccFollowNode1" presStyleIdx="0" presStyleCnt="5">
        <dgm:presLayoutVars>
          <dgm:bulletEnabled val="1"/>
        </dgm:presLayoutVars>
      </dgm:prSet>
      <dgm:spPr/>
    </dgm:pt>
    <dgm:pt modelId="{B35708B5-36F6-43A5-8A5E-1B7678C01EE8}" type="pres">
      <dgm:prSet presAssocID="{576AEEB4-41EA-468F-937E-4C343040BB88}" presName="space" presStyleCnt="0"/>
      <dgm:spPr/>
    </dgm:pt>
    <dgm:pt modelId="{367DD5EF-003C-4632-AA3E-9F5FF329BB42}" type="pres">
      <dgm:prSet presAssocID="{67BB7CD0-59AA-4D05-AE12-AC7AABC12DEA}" presName="composite" presStyleCnt="0"/>
      <dgm:spPr/>
    </dgm:pt>
    <dgm:pt modelId="{7B0B9318-D51D-44B9-8ED5-8F2D2E417758}" type="pres">
      <dgm:prSet presAssocID="{67BB7CD0-59AA-4D05-AE12-AC7AABC12DEA}" presName="parTx" presStyleLbl="alignNode1" presStyleIdx="1" presStyleCnt="5">
        <dgm:presLayoutVars>
          <dgm:chMax val="0"/>
          <dgm:chPref val="0"/>
          <dgm:bulletEnabled val="1"/>
        </dgm:presLayoutVars>
      </dgm:prSet>
      <dgm:spPr/>
    </dgm:pt>
    <dgm:pt modelId="{54989070-D596-4380-876B-D460A78B3B4C}" type="pres">
      <dgm:prSet presAssocID="{67BB7CD0-59AA-4D05-AE12-AC7AABC12DEA}" presName="desTx" presStyleLbl="alignAccFollowNode1" presStyleIdx="1" presStyleCnt="5">
        <dgm:presLayoutVars>
          <dgm:bulletEnabled val="1"/>
        </dgm:presLayoutVars>
      </dgm:prSet>
      <dgm:spPr/>
    </dgm:pt>
    <dgm:pt modelId="{96F4CBAD-25F4-4371-A948-2EE8598E398A}" type="pres">
      <dgm:prSet presAssocID="{9A7468BF-BFE9-4E4F-A46D-EE16EB3CA134}" presName="space" presStyleCnt="0"/>
      <dgm:spPr/>
    </dgm:pt>
    <dgm:pt modelId="{C9E986D9-6CB7-4FCB-A2CD-C5E395312966}" type="pres">
      <dgm:prSet presAssocID="{BD9E70A4-4315-4117-823D-511133B4C539}" presName="composite" presStyleCnt="0"/>
      <dgm:spPr/>
    </dgm:pt>
    <dgm:pt modelId="{B17B0719-3BB2-45D4-A965-0FD741EBCF6B}" type="pres">
      <dgm:prSet presAssocID="{BD9E70A4-4315-4117-823D-511133B4C539}" presName="parTx" presStyleLbl="alignNode1" presStyleIdx="2" presStyleCnt="5">
        <dgm:presLayoutVars>
          <dgm:chMax val="0"/>
          <dgm:chPref val="0"/>
          <dgm:bulletEnabled val="1"/>
        </dgm:presLayoutVars>
      </dgm:prSet>
      <dgm:spPr/>
    </dgm:pt>
    <dgm:pt modelId="{3A10E5D9-F3EB-4900-BFC7-A261C2B8A0CC}" type="pres">
      <dgm:prSet presAssocID="{BD9E70A4-4315-4117-823D-511133B4C539}" presName="desTx" presStyleLbl="alignAccFollowNode1" presStyleIdx="2" presStyleCnt="5">
        <dgm:presLayoutVars>
          <dgm:bulletEnabled val="1"/>
        </dgm:presLayoutVars>
      </dgm:prSet>
      <dgm:spPr/>
    </dgm:pt>
    <dgm:pt modelId="{303C4382-3EAB-442C-BC05-EACE643ABD1F}" type="pres">
      <dgm:prSet presAssocID="{3B0B219E-E36D-4909-B04D-6D85FA1DB39C}" presName="space" presStyleCnt="0"/>
      <dgm:spPr/>
    </dgm:pt>
    <dgm:pt modelId="{CE32A9D3-AD1A-4C38-970C-AFF00B43D46F}" type="pres">
      <dgm:prSet presAssocID="{7665915F-CACA-4FD1-AF50-5601FCE5D326}" presName="composite" presStyleCnt="0"/>
      <dgm:spPr/>
    </dgm:pt>
    <dgm:pt modelId="{E6D4CE26-295F-4469-AE71-8EAD5D25C9B1}" type="pres">
      <dgm:prSet presAssocID="{7665915F-CACA-4FD1-AF50-5601FCE5D326}" presName="parTx" presStyleLbl="alignNode1" presStyleIdx="3" presStyleCnt="5">
        <dgm:presLayoutVars>
          <dgm:chMax val="0"/>
          <dgm:chPref val="0"/>
          <dgm:bulletEnabled val="1"/>
        </dgm:presLayoutVars>
      </dgm:prSet>
      <dgm:spPr/>
    </dgm:pt>
    <dgm:pt modelId="{5D35E9D8-8D4D-44C9-A3BE-C5E27796BCBB}" type="pres">
      <dgm:prSet presAssocID="{7665915F-CACA-4FD1-AF50-5601FCE5D326}" presName="desTx" presStyleLbl="alignAccFollowNode1" presStyleIdx="3" presStyleCnt="5">
        <dgm:presLayoutVars>
          <dgm:bulletEnabled val="1"/>
        </dgm:presLayoutVars>
      </dgm:prSet>
      <dgm:spPr/>
    </dgm:pt>
    <dgm:pt modelId="{FF326BDE-5D53-4D65-BAF9-E85128D1FF81}" type="pres">
      <dgm:prSet presAssocID="{17843955-D438-421C-A2B7-D8A382AEEE24}" presName="space" presStyleCnt="0"/>
      <dgm:spPr/>
    </dgm:pt>
    <dgm:pt modelId="{0039C3BA-DB62-4A06-A2E6-B597DD75AADC}" type="pres">
      <dgm:prSet presAssocID="{27BF5DB0-DD54-4018-B0CD-46B2737E1267}" presName="composite" presStyleCnt="0"/>
      <dgm:spPr/>
    </dgm:pt>
    <dgm:pt modelId="{2DE3AB23-1636-47A6-B312-A2453FA2EEFE}" type="pres">
      <dgm:prSet presAssocID="{27BF5DB0-DD54-4018-B0CD-46B2737E1267}" presName="parTx" presStyleLbl="alignNode1" presStyleIdx="4" presStyleCnt="5">
        <dgm:presLayoutVars>
          <dgm:chMax val="0"/>
          <dgm:chPref val="0"/>
          <dgm:bulletEnabled val="1"/>
        </dgm:presLayoutVars>
      </dgm:prSet>
      <dgm:spPr/>
    </dgm:pt>
    <dgm:pt modelId="{FF349D3A-C600-4009-B958-19F5FE38B63A}" type="pres">
      <dgm:prSet presAssocID="{27BF5DB0-DD54-4018-B0CD-46B2737E1267}" presName="desTx" presStyleLbl="alignAccFollowNode1" presStyleIdx="4" presStyleCnt="5">
        <dgm:presLayoutVars>
          <dgm:bulletEnabled val="1"/>
        </dgm:presLayoutVars>
      </dgm:prSet>
      <dgm:spPr/>
    </dgm:pt>
  </dgm:ptLst>
  <dgm:cxnLst>
    <dgm:cxn modelId="{A87B7401-1AFB-4944-BDA3-39F20547BD5D}" srcId="{4E14109E-2E3C-4646-A3D7-95CC5A4E8545}" destId="{67BB7CD0-59AA-4D05-AE12-AC7AABC12DEA}" srcOrd="1" destOrd="0" parTransId="{4A4EAC50-E2E1-470D-816A-7AFECC55EDCB}" sibTransId="{9A7468BF-BFE9-4E4F-A46D-EE16EB3CA134}"/>
    <dgm:cxn modelId="{E7198904-0649-4DC9-9DC8-EB807D0E5348}" type="presOf" srcId="{9135309F-463B-4A6C-9DAE-E81B08A87DD9}" destId="{3A10E5D9-F3EB-4900-BFC7-A261C2B8A0CC}" srcOrd="0" destOrd="1" presId="urn:microsoft.com/office/officeart/2005/8/layout/hList1"/>
    <dgm:cxn modelId="{627F3605-7482-4575-80E2-635C80A6C75B}" type="presOf" srcId="{3D498432-457E-4CE9-AD98-F41481F7AECC}" destId="{FF349D3A-C600-4009-B958-19F5FE38B63A}" srcOrd="0" destOrd="1" presId="urn:microsoft.com/office/officeart/2005/8/layout/hList1"/>
    <dgm:cxn modelId="{55D1751A-E258-4A3F-B4CD-8A37A6775998}" srcId="{4E14109E-2E3C-4646-A3D7-95CC5A4E8545}" destId="{7665915F-CACA-4FD1-AF50-5601FCE5D326}" srcOrd="3" destOrd="0" parTransId="{948B1C15-7682-4CC8-B93D-5F713D8543D6}" sibTransId="{17843955-D438-421C-A2B7-D8A382AEEE24}"/>
    <dgm:cxn modelId="{D173211D-FFCA-4989-A993-A241079B98EB}" srcId="{7665915F-CACA-4FD1-AF50-5601FCE5D326}" destId="{D383A316-6EF9-43A1-8F8C-3BB5DC8FE021}" srcOrd="4" destOrd="0" parTransId="{5A4E2EB8-DCFD-4E5B-990C-03B0E245140C}" sibTransId="{8F85C0A3-6941-435B-9624-4D76EA12ADA1}"/>
    <dgm:cxn modelId="{DB48551E-5ED9-4CED-933A-10DE79706AF1}" srcId="{7665915F-CACA-4FD1-AF50-5601FCE5D326}" destId="{1A23F9A0-7152-43D8-893B-8ACEC9B44035}" srcOrd="0" destOrd="0" parTransId="{8A9B597A-29E6-45A2-B6AC-2070C54E5993}" sibTransId="{36AA6F37-B774-447F-998D-BAA7296872BC}"/>
    <dgm:cxn modelId="{6BCD6B27-10F4-4762-9010-5E6A4F58A4F6}" srcId="{27BF5DB0-DD54-4018-B0CD-46B2737E1267}" destId="{9E9C6F97-65D4-41A9-B19D-1E7878CD1D4D}" srcOrd="3" destOrd="0" parTransId="{377E1C20-C768-4286-A859-C2252AB2B03D}" sibTransId="{7A31520F-B74F-45B2-AD7D-91281A39CD9C}"/>
    <dgm:cxn modelId="{B37BC628-E858-4399-805D-6BD375A23E8E}" srcId="{4E14109E-2E3C-4646-A3D7-95CC5A4E8545}" destId="{BD9E70A4-4315-4117-823D-511133B4C539}" srcOrd="2" destOrd="0" parTransId="{04D5ECC2-C14F-46E2-95A8-A3427563DCF7}" sibTransId="{3B0B219E-E36D-4909-B04D-6D85FA1DB39C}"/>
    <dgm:cxn modelId="{4CEE3629-6742-4DB1-B9FF-935B0F93CEA4}" srcId="{67BB7CD0-59AA-4D05-AE12-AC7AABC12DEA}" destId="{67F9964A-B14A-4E2B-B74D-65756537CFD2}" srcOrd="0" destOrd="0" parTransId="{3262E321-8283-4072-A380-0CB9D9AF8548}" sibTransId="{70CC247D-7732-45C0-B340-363E37B6862B}"/>
    <dgm:cxn modelId="{5DD85C34-1C66-410F-9A1E-E4AC2B71BAB3}" srcId="{BD9E70A4-4315-4117-823D-511133B4C539}" destId="{9135309F-463B-4A6C-9DAE-E81B08A87DD9}" srcOrd="1" destOrd="0" parTransId="{77DD073D-1B34-46BC-ACE4-E515C91608BF}" sibTransId="{61AF9DD7-7AA1-43B7-B05F-8C7DF6605FF7}"/>
    <dgm:cxn modelId="{47A0DD35-F2B1-41B3-A0C6-8EEC1C4A49FC}" type="presOf" srcId="{8073274C-0D8F-4C78-8FB8-8F28406B0D47}" destId="{FF349D3A-C600-4009-B958-19F5FE38B63A}" srcOrd="0" destOrd="2" presId="urn:microsoft.com/office/officeart/2005/8/layout/hList1"/>
    <dgm:cxn modelId="{903BF25B-1C67-4E45-BFBC-0486E8AEF926}" srcId="{7665915F-CACA-4FD1-AF50-5601FCE5D326}" destId="{B4DC63C9-AB5D-4287-A43B-5025C71CBB36}" srcOrd="2" destOrd="0" parTransId="{6F720228-5362-4E20-839D-90A3A8EA0138}" sibTransId="{BB834B2B-CA67-4E33-B87D-3B5FEFEF0841}"/>
    <dgm:cxn modelId="{61077F5D-01B3-49F5-9553-39EC76C06643}" type="presOf" srcId="{B4DC63C9-AB5D-4287-A43B-5025C71CBB36}" destId="{5D35E9D8-8D4D-44C9-A3BE-C5E27796BCBB}" srcOrd="0" destOrd="2" presId="urn:microsoft.com/office/officeart/2005/8/layout/hList1"/>
    <dgm:cxn modelId="{16CEA261-4306-4AA9-90C3-68E18D399D61}" srcId="{67BB7CD0-59AA-4D05-AE12-AC7AABC12DEA}" destId="{749B8BF5-BC2F-499C-A4D9-1364F7A12959}" srcOrd="1" destOrd="0" parTransId="{3F132A10-9988-4EDB-BC5C-08D67DBC4908}" sibTransId="{B18E7583-DE4A-45CD-8FC7-E80391AC7BBB}"/>
    <dgm:cxn modelId="{6E373249-6F9F-48C3-ADA2-EB171B784154}" type="presOf" srcId="{B786C466-FF53-46A8-A6EF-467ADD54B08A}" destId="{3A10E5D9-F3EB-4900-BFC7-A261C2B8A0CC}" srcOrd="0" destOrd="0" presId="urn:microsoft.com/office/officeart/2005/8/layout/hList1"/>
    <dgm:cxn modelId="{33299A4C-ECC1-4E3E-93E4-35687CCA4FE5}" srcId="{27BF5DB0-DD54-4018-B0CD-46B2737E1267}" destId="{BAB69538-2842-4E35-A2C8-D5DE704E6880}" srcOrd="0" destOrd="0" parTransId="{EE92E2D9-DCCE-4DE1-B586-CEE74DF3F989}" sibTransId="{6E9055AD-A719-4039-913D-B747F69B8C8F}"/>
    <dgm:cxn modelId="{9B975C4E-0E3D-4088-A737-25B9A3F3ADCF}" srcId="{27BF5DB0-DD54-4018-B0CD-46B2737E1267}" destId="{3D498432-457E-4CE9-AD98-F41481F7AECC}" srcOrd="1" destOrd="0" parTransId="{9923B99E-6384-497D-8297-1961B20139E3}" sibTransId="{E70A82C6-18E3-4982-A021-9F056816D4E4}"/>
    <dgm:cxn modelId="{E43A1272-ADA2-4EEA-A60E-63D9595ED008}" type="presOf" srcId="{9E9C6F97-65D4-41A9-B19D-1E7878CD1D4D}" destId="{FF349D3A-C600-4009-B958-19F5FE38B63A}" srcOrd="0" destOrd="3" presId="urn:microsoft.com/office/officeart/2005/8/layout/hList1"/>
    <dgm:cxn modelId="{4EE66875-BB1E-441E-B2D3-CBC8E285AE1E}" type="presOf" srcId="{5DC95CF8-06DC-4093-83F7-DA70666152CD}" destId="{5D35E9D8-8D4D-44C9-A3BE-C5E27796BCBB}" srcOrd="0" destOrd="3" presId="urn:microsoft.com/office/officeart/2005/8/layout/hList1"/>
    <dgm:cxn modelId="{C064CF78-86E5-4A06-AD6F-22430D6E8A19}" srcId="{BD9E70A4-4315-4117-823D-511133B4C539}" destId="{B786C466-FF53-46A8-A6EF-467ADD54B08A}" srcOrd="0" destOrd="0" parTransId="{D42B2718-9A76-49EA-8AB6-D527B9607EDA}" sibTransId="{2CBB5EE0-BC9C-4808-9E14-D123DB5C407F}"/>
    <dgm:cxn modelId="{B9999079-3CFC-4DBC-AD61-39402C94C779}" type="presOf" srcId="{67F9964A-B14A-4E2B-B74D-65756537CFD2}" destId="{54989070-D596-4380-876B-D460A78B3B4C}" srcOrd="0" destOrd="0" presId="urn:microsoft.com/office/officeart/2005/8/layout/hList1"/>
    <dgm:cxn modelId="{C1058A82-D41A-41E5-A279-D786B66AEF83}" type="presOf" srcId="{C08F94EA-F47D-414C-99D0-3080896B2D47}" destId="{54989070-D596-4380-876B-D460A78B3B4C}" srcOrd="0" destOrd="2" presId="urn:microsoft.com/office/officeart/2005/8/layout/hList1"/>
    <dgm:cxn modelId="{25611883-CB7D-48DD-BFFE-3B5BED9C89D7}" type="presOf" srcId="{BAB69538-2842-4E35-A2C8-D5DE704E6880}" destId="{FF349D3A-C600-4009-B958-19F5FE38B63A}" srcOrd="0" destOrd="0" presId="urn:microsoft.com/office/officeart/2005/8/layout/hList1"/>
    <dgm:cxn modelId="{6DDED788-92D9-4580-AAC0-AEDEF78A9DF5}" type="presOf" srcId="{67BB7CD0-59AA-4D05-AE12-AC7AABC12DEA}" destId="{7B0B9318-D51D-44B9-8ED5-8F2D2E417758}" srcOrd="0" destOrd="0" presId="urn:microsoft.com/office/officeart/2005/8/layout/hList1"/>
    <dgm:cxn modelId="{61A1E08A-4D81-4CF1-802F-44AA79D7EC34}" srcId="{7665915F-CACA-4FD1-AF50-5601FCE5D326}" destId="{5DC95CF8-06DC-4093-83F7-DA70666152CD}" srcOrd="3" destOrd="0" parTransId="{F4574CAC-0638-43A5-BBCD-41D7B02D6A19}" sibTransId="{BE5071EA-56ED-4751-B127-064E89F76D79}"/>
    <dgm:cxn modelId="{2606468D-E4EE-447A-B849-D9F2007BDF43}" type="presOf" srcId="{27BF5DB0-DD54-4018-B0CD-46B2737E1267}" destId="{2DE3AB23-1636-47A6-B312-A2453FA2EEFE}" srcOrd="0" destOrd="0" presId="urn:microsoft.com/office/officeart/2005/8/layout/hList1"/>
    <dgm:cxn modelId="{B538438F-8787-4932-B061-076328BA2907}" type="presOf" srcId="{E357AE77-BD1A-4A79-9FF6-F54E01FA024E}" destId="{3A10E5D9-F3EB-4900-BFC7-A261C2B8A0CC}" srcOrd="0" destOrd="2" presId="urn:microsoft.com/office/officeart/2005/8/layout/hList1"/>
    <dgm:cxn modelId="{E7C39793-6E18-43E6-811A-BD63AD4216B8}" type="presOf" srcId="{7665915F-CACA-4FD1-AF50-5601FCE5D326}" destId="{E6D4CE26-295F-4469-AE71-8EAD5D25C9B1}" srcOrd="0" destOrd="0" presId="urn:microsoft.com/office/officeart/2005/8/layout/hList1"/>
    <dgm:cxn modelId="{E974E79F-FC1F-4C6C-A115-79B8B7627703}" srcId="{4E56D3DA-EA56-4DD1-85CE-26C5CC34BF91}" destId="{FE971E03-609B-4C33-9D34-B370D8FC5333}" srcOrd="0" destOrd="0" parTransId="{932929F2-1662-4CED-A57A-6371EEEEFB40}" sibTransId="{B714D372-761A-448D-949F-0EEF6EDE8A5A}"/>
    <dgm:cxn modelId="{C25559A0-2E1D-4BAB-811A-8DD11A7E7EA1}" type="presOf" srcId="{4E14109E-2E3C-4646-A3D7-95CC5A4E8545}" destId="{36516380-DC1E-4620-8B90-ECD5365DFE6A}" srcOrd="0" destOrd="0" presId="urn:microsoft.com/office/officeart/2005/8/layout/hList1"/>
    <dgm:cxn modelId="{ED4ACEA9-1FF0-4869-8ADB-519147F50E97}" srcId="{27BF5DB0-DD54-4018-B0CD-46B2737E1267}" destId="{8073274C-0D8F-4C78-8FB8-8F28406B0D47}" srcOrd="2" destOrd="0" parTransId="{B9BA02C6-5306-4AAF-B882-98F9E88C7960}" sibTransId="{9478D545-E380-4C7B-AECC-4364BF86D308}"/>
    <dgm:cxn modelId="{0B2400AA-4721-4DBB-B8F0-0C4A1FB99E13}" srcId="{67BB7CD0-59AA-4D05-AE12-AC7AABC12DEA}" destId="{C08F94EA-F47D-414C-99D0-3080896B2D47}" srcOrd="2" destOrd="0" parTransId="{965316F3-5018-4095-BB20-20F8A8EAEA5A}" sibTransId="{5D84BF1C-DD78-4070-A50A-86BD08AE19FD}"/>
    <dgm:cxn modelId="{466B6AAC-1E52-439A-B5CF-817BED73DC80}" type="presOf" srcId="{8A28A311-6418-477C-A4F9-65D7D8B155F6}" destId="{5D35E9D8-8D4D-44C9-A3BE-C5E27796BCBB}" srcOrd="0" destOrd="1" presId="urn:microsoft.com/office/officeart/2005/8/layout/hList1"/>
    <dgm:cxn modelId="{2EE258AE-ED31-4DA5-8592-2D18B563E1EF}" type="presOf" srcId="{FE971E03-609B-4C33-9D34-B370D8FC5333}" destId="{04A662DB-6D72-4FCA-8F72-5CD110348575}" srcOrd="0" destOrd="0" presId="urn:microsoft.com/office/officeart/2005/8/layout/hList1"/>
    <dgm:cxn modelId="{A68617C9-2960-42F0-B15A-5D750C049F7B}" srcId="{4E14109E-2E3C-4646-A3D7-95CC5A4E8545}" destId="{4E56D3DA-EA56-4DD1-85CE-26C5CC34BF91}" srcOrd="0" destOrd="0" parTransId="{C8A6D17A-8831-4B63-8C3B-2C21254195C4}" sibTransId="{576AEEB4-41EA-468F-937E-4C343040BB88}"/>
    <dgm:cxn modelId="{F24B60D2-B83F-497D-9EAD-98173B16095A}" type="presOf" srcId="{D383A316-6EF9-43A1-8F8C-3BB5DC8FE021}" destId="{5D35E9D8-8D4D-44C9-A3BE-C5E27796BCBB}" srcOrd="0" destOrd="4" presId="urn:microsoft.com/office/officeart/2005/8/layout/hList1"/>
    <dgm:cxn modelId="{8BCA1AD4-A757-4D59-B141-02624BA27945}" type="presOf" srcId="{017CFEA3-15B0-49DF-81B1-A01EF8D7A712}" destId="{04A662DB-6D72-4FCA-8F72-5CD110348575}" srcOrd="0" destOrd="1" presId="urn:microsoft.com/office/officeart/2005/8/layout/hList1"/>
    <dgm:cxn modelId="{B51077D9-7CB6-4FBD-80F1-45598D445729}" type="presOf" srcId="{1A23F9A0-7152-43D8-893B-8ACEC9B44035}" destId="{5D35E9D8-8D4D-44C9-A3BE-C5E27796BCBB}" srcOrd="0" destOrd="0" presId="urn:microsoft.com/office/officeart/2005/8/layout/hList1"/>
    <dgm:cxn modelId="{E18F13DE-BD91-44D6-9D23-8D41D024EC60}" srcId="{27BF5DB0-DD54-4018-B0CD-46B2737E1267}" destId="{870C49E2-690B-49D9-BFA1-3A4052C72020}" srcOrd="4" destOrd="0" parTransId="{99BEC3EF-6BC6-425D-AB5F-4E1EB97CC3FF}" sibTransId="{ED0D6433-6ED2-4FE9-870C-9F92903AED53}"/>
    <dgm:cxn modelId="{B9F6B1DF-62ED-4895-B726-708FD7CE1A77}" srcId="{4E14109E-2E3C-4646-A3D7-95CC5A4E8545}" destId="{27BF5DB0-DD54-4018-B0CD-46B2737E1267}" srcOrd="4" destOrd="0" parTransId="{8960E4A3-880D-49C8-B8C4-B52CE4F8FF25}" sibTransId="{56B24149-369B-49A7-BDA7-BC9D9F2772E5}"/>
    <dgm:cxn modelId="{7A838DE4-8D6B-4D14-9C7A-C50A747579BD}" type="presOf" srcId="{BD9E70A4-4315-4117-823D-511133B4C539}" destId="{B17B0719-3BB2-45D4-A965-0FD741EBCF6B}" srcOrd="0" destOrd="0" presId="urn:microsoft.com/office/officeart/2005/8/layout/hList1"/>
    <dgm:cxn modelId="{503B75E9-EA67-4A4F-8CAA-9031FE127883}" type="presOf" srcId="{870C49E2-690B-49D9-BFA1-3A4052C72020}" destId="{FF349D3A-C600-4009-B958-19F5FE38B63A}" srcOrd="0" destOrd="4" presId="urn:microsoft.com/office/officeart/2005/8/layout/hList1"/>
    <dgm:cxn modelId="{FEAF36F0-B08C-4131-83CF-BDAFCB34642C}" type="presOf" srcId="{749B8BF5-BC2F-499C-A4D9-1364F7A12959}" destId="{54989070-D596-4380-876B-D460A78B3B4C}" srcOrd="0" destOrd="1" presId="urn:microsoft.com/office/officeart/2005/8/layout/hList1"/>
    <dgm:cxn modelId="{DEDC52F2-4299-4821-8D1F-274244214A78}" srcId="{4E56D3DA-EA56-4DD1-85CE-26C5CC34BF91}" destId="{017CFEA3-15B0-49DF-81B1-A01EF8D7A712}" srcOrd="1" destOrd="0" parTransId="{E636E8AC-FC17-4413-9374-9B947FD78296}" sibTransId="{0ED54276-D9FD-4A8C-AFFB-2E309E215ADF}"/>
    <dgm:cxn modelId="{C9A34FF3-C9F9-4671-B036-16571D8C62EE}" srcId="{BD9E70A4-4315-4117-823D-511133B4C539}" destId="{E357AE77-BD1A-4A79-9FF6-F54E01FA024E}" srcOrd="2" destOrd="0" parTransId="{A680A765-CD70-4912-865D-F23FE3D78E9D}" sibTransId="{BD94587E-BCC2-48AA-9BC9-C60B50CC1C15}"/>
    <dgm:cxn modelId="{AA2ECBF8-1329-4F05-ADD5-5D4B74F734A3}" srcId="{7665915F-CACA-4FD1-AF50-5601FCE5D326}" destId="{8A28A311-6418-477C-A4F9-65D7D8B155F6}" srcOrd="1" destOrd="0" parTransId="{63AFB79B-6B47-414B-9409-41B77821459F}" sibTransId="{8FBE7F7E-8D78-4E24-94A4-7F88E84C5426}"/>
    <dgm:cxn modelId="{41B847F9-2E94-47D8-8A80-701C3C5F28FE}" type="presOf" srcId="{4E56D3DA-EA56-4DD1-85CE-26C5CC34BF91}" destId="{4A671C29-3AF0-422B-BD90-A75BF69640CC}" srcOrd="0" destOrd="0" presId="urn:microsoft.com/office/officeart/2005/8/layout/hList1"/>
    <dgm:cxn modelId="{A3A13C58-1EDE-4F70-BE1C-FAA8A2F5A7E8}" type="presParOf" srcId="{36516380-DC1E-4620-8B90-ECD5365DFE6A}" destId="{F777502C-07FF-4579-98B6-A93AF16878A6}" srcOrd="0" destOrd="0" presId="urn:microsoft.com/office/officeart/2005/8/layout/hList1"/>
    <dgm:cxn modelId="{8E534AC5-3501-460A-B2B2-B0C640836AFA}" type="presParOf" srcId="{F777502C-07FF-4579-98B6-A93AF16878A6}" destId="{4A671C29-3AF0-422B-BD90-A75BF69640CC}" srcOrd="0" destOrd="0" presId="urn:microsoft.com/office/officeart/2005/8/layout/hList1"/>
    <dgm:cxn modelId="{D4A64443-FCCD-425C-BC31-7B90811F33C9}" type="presParOf" srcId="{F777502C-07FF-4579-98B6-A93AF16878A6}" destId="{04A662DB-6D72-4FCA-8F72-5CD110348575}" srcOrd="1" destOrd="0" presId="urn:microsoft.com/office/officeart/2005/8/layout/hList1"/>
    <dgm:cxn modelId="{736490BD-AE56-46DA-B8BB-86AF9C455416}" type="presParOf" srcId="{36516380-DC1E-4620-8B90-ECD5365DFE6A}" destId="{B35708B5-36F6-43A5-8A5E-1B7678C01EE8}" srcOrd="1" destOrd="0" presId="urn:microsoft.com/office/officeart/2005/8/layout/hList1"/>
    <dgm:cxn modelId="{FDC9677A-9FC4-4CFB-B462-F84492711CE7}" type="presParOf" srcId="{36516380-DC1E-4620-8B90-ECD5365DFE6A}" destId="{367DD5EF-003C-4632-AA3E-9F5FF329BB42}" srcOrd="2" destOrd="0" presId="urn:microsoft.com/office/officeart/2005/8/layout/hList1"/>
    <dgm:cxn modelId="{78AD2ED9-7A80-4950-A4DF-F504A5252701}" type="presParOf" srcId="{367DD5EF-003C-4632-AA3E-9F5FF329BB42}" destId="{7B0B9318-D51D-44B9-8ED5-8F2D2E417758}" srcOrd="0" destOrd="0" presId="urn:microsoft.com/office/officeart/2005/8/layout/hList1"/>
    <dgm:cxn modelId="{9DA77C8C-F0A3-44D7-B7E7-4ABD80DE42B8}" type="presParOf" srcId="{367DD5EF-003C-4632-AA3E-9F5FF329BB42}" destId="{54989070-D596-4380-876B-D460A78B3B4C}" srcOrd="1" destOrd="0" presId="urn:microsoft.com/office/officeart/2005/8/layout/hList1"/>
    <dgm:cxn modelId="{B051D986-2ED8-4BE3-A89F-0B0875890E86}" type="presParOf" srcId="{36516380-DC1E-4620-8B90-ECD5365DFE6A}" destId="{96F4CBAD-25F4-4371-A948-2EE8598E398A}" srcOrd="3" destOrd="0" presId="urn:microsoft.com/office/officeart/2005/8/layout/hList1"/>
    <dgm:cxn modelId="{A6A5B515-0AD0-40BA-A293-EE4846F90456}" type="presParOf" srcId="{36516380-DC1E-4620-8B90-ECD5365DFE6A}" destId="{C9E986D9-6CB7-4FCB-A2CD-C5E395312966}" srcOrd="4" destOrd="0" presId="urn:microsoft.com/office/officeart/2005/8/layout/hList1"/>
    <dgm:cxn modelId="{1C6F0C0B-1B09-4EA7-8E9F-CEE95D5F7A47}" type="presParOf" srcId="{C9E986D9-6CB7-4FCB-A2CD-C5E395312966}" destId="{B17B0719-3BB2-45D4-A965-0FD741EBCF6B}" srcOrd="0" destOrd="0" presId="urn:microsoft.com/office/officeart/2005/8/layout/hList1"/>
    <dgm:cxn modelId="{5E7D598A-4B1B-46C8-937C-8BD2315526E4}" type="presParOf" srcId="{C9E986D9-6CB7-4FCB-A2CD-C5E395312966}" destId="{3A10E5D9-F3EB-4900-BFC7-A261C2B8A0CC}" srcOrd="1" destOrd="0" presId="urn:microsoft.com/office/officeart/2005/8/layout/hList1"/>
    <dgm:cxn modelId="{7377CABE-D27B-4AA1-960F-1AD7AF2DB3D4}" type="presParOf" srcId="{36516380-DC1E-4620-8B90-ECD5365DFE6A}" destId="{303C4382-3EAB-442C-BC05-EACE643ABD1F}" srcOrd="5" destOrd="0" presId="urn:microsoft.com/office/officeart/2005/8/layout/hList1"/>
    <dgm:cxn modelId="{1542583B-A49A-4665-99BB-A464898975BD}" type="presParOf" srcId="{36516380-DC1E-4620-8B90-ECD5365DFE6A}" destId="{CE32A9D3-AD1A-4C38-970C-AFF00B43D46F}" srcOrd="6" destOrd="0" presId="urn:microsoft.com/office/officeart/2005/8/layout/hList1"/>
    <dgm:cxn modelId="{1DB24F0E-D5FA-48AD-BC2B-ED6F059A6A3D}" type="presParOf" srcId="{CE32A9D3-AD1A-4C38-970C-AFF00B43D46F}" destId="{E6D4CE26-295F-4469-AE71-8EAD5D25C9B1}" srcOrd="0" destOrd="0" presId="urn:microsoft.com/office/officeart/2005/8/layout/hList1"/>
    <dgm:cxn modelId="{27BA5BDF-2B9E-41C5-AA52-F152BBD9CC80}" type="presParOf" srcId="{CE32A9D3-AD1A-4C38-970C-AFF00B43D46F}" destId="{5D35E9D8-8D4D-44C9-A3BE-C5E27796BCBB}" srcOrd="1" destOrd="0" presId="urn:microsoft.com/office/officeart/2005/8/layout/hList1"/>
    <dgm:cxn modelId="{7F0613EF-01E7-4091-ADE6-76C13100F10D}" type="presParOf" srcId="{36516380-DC1E-4620-8B90-ECD5365DFE6A}" destId="{FF326BDE-5D53-4D65-BAF9-E85128D1FF81}" srcOrd="7" destOrd="0" presId="urn:microsoft.com/office/officeart/2005/8/layout/hList1"/>
    <dgm:cxn modelId="{16E79DDC-E4AF-43B7-A4E4-C12AF2CFB61E}" type="presParOf" srcId="{36516380-DC1E-4620-8B90-ECD5365DFE6A}" destId="{0039C3BA-DB62-4A06-A2E6-B597DD75AADC}" srcOrd="8" destOrd="0" presId="urn:microsoft.com/office/officeart/2005/8/layout/hList1"/>
    <dgm:cxn modelId="{E453EC72-79BA-4CE1-AB6F-31A2CA8D4E01}" type="presParOf" srcId="{0039C3BA-DB62-4A06-A2E6-B597DD75AADC}" destId="{2DE3AB23-1636-47A6-B312-A2453FA2EEFE}" srcOrd="0" destOrd="0" presId="urn:microsoft.com/office/officeart/2005/8/layout/hList1"/>
    <dgm:cxn modelId="{6CBA4BFB-7406-48ED-BE06-BC095B4A169E}" type="presParOf" srcId="{0039C3BA-DB62-4A06-A2E6-B597DD75AADC}" destId="{FF349D3A-C600-4009-B958-19F5FE38B6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69309-4852-4E67-82B8-1EE128450317}"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GB"/>
        </a:p>
      </dgm:t>
    </dgm:pt>
    <dgm:pt modelId="{143A23DC-24DD-49F1-8D79-0FB01E0AEF95}">
      <dgm:prSet phldrT="[Text]"/>
      <dgm:spPr/>
      <dgm:t>
        <a:bodyPr/>
        <a:lstStyle/>
        <a:p>
          <a:r>
            <a:rPr lang="en-GB" dirty="0"/>
            <a:t>Individual</a:t>
          </a:r>
        </a:p>
      </dgm:t>
    </dgm:pt>
    <dgm:pt modelId="{9B59F58B-EAEC-4850-8092-785C5B78B135}" type="parTrans" cxnId="{7B6F1C3C-3CDB-4068-BE4B-23348BF9BC42}">
      <dgm:prSet/>
      <dgm:spPr/>
      <dgm:t>
        <a:bodyPr/>
        <a:lstStyle/>
        <a:p>
          <a:endParaRPr lang="en-GB"/>
        </a:p>
      </dgm:t>
    </dgm:pt>
    <dgm:pt modelId="{C46E49F7-5AD3-40B2-96E4-7E8555640DB1}" type="sibTrans" cxnId="{7B6F1C3C-3CDB-4068-BE4B-23348BF9BC42}">
      <dgm:prSet/>
      <dgm:spPr/>
      <dgm:t>
        <a:bodyPr/>
        <a:lstStyle/>
        <a:p>
          <a:endParaRPr lang="en-GB"/>
        </a:p>
      </dgm:t>
    </dgm:pt>
    <dgm:pt modelId="{513DDF29-D80A-487B-B762-D6090094DE63}">
      <dgm:prSet phldrT="[Text]"/>
      <dgm:spPr/>
      <dgm:t>
        <a:bodyPr/>
        <a:lstStyle/>
        <a:p>
          <a:r>
            <a:rPr lang="en-GB" dirty="0"/>
            <a:t>Large severity trend</a:t>
          </a:r>
        </a:p>
      </dgm:t>
    </dgm:pt>
    <dgm:pt modelId="{4002CD0A-7B7B-4793-A963-C4F613716417}" type="parTrans" cxnId="{5A24E952-9464-4C65-AA2E-4C9BE7D5891B}">
      <dgm:prSet/>
      <dgm:spPr/>
      <dgm:t>
        <a:bodyPr/>
        <a:lstStyle/>
        <a:p>
          <a:endParaRPr lang="en-GB"/>
        </a:p>
      </dgm:t>
    </dgm:pt>
    <dgm:pt modelId="{786C3236-0CC0-4342-8CE0-B500D4A1FD6B}" type="sibTrans" cxnId="{5A24E952-9464-4C65-AA2E-4C9BE7D5891B}">
      <dgm:prSet/>
      <dgm:spPr/>
      <dgm:t>
        <a:bodyPr/>
        <a:lstStyle/>
        <a:p>
          <a:endParaRPr lang="en-GB"/>
        </a:p>
      </dgm:t>
    </dgm:pt>
    <dgm:pt modelId="{392710EA-1A50-4E2C-B54F-C39128E2932B}">
      <dgm:prSet phldrT="[Text]"/>
      <dgm:spPr/>
      <dgm:t>
        <a:bodyPr/>
        <a:lstStyle/>
        <a:p>
          <a:r>
            <a:rPr lang="en-GB" dirty="0"/>
            <a:t>Large frequency trend</a:t>
          </a:r>
        </a:p>
      </dgm:t>
    </dgm:pt>
    <dgm:pt modelId="{05166C05-D5B7-4FCB-99CD-0D88E997DEB7}" type="parTrans" cxnId="{9254B6B8-620E-4F9F-86F0-256D2CCE0C59}">
      <dgm:prSet/>
      <dgm:spPr/>
      <dgm:t>
        <a:bodyPr/>
        <a:lstStyle/>
        <a:p>
          <a:endParaRPr lang="en-GB"/>
        </a:p>
      </dgm:t>
    </dgm:pt>
    <dgm:pt modelId="{5B5F4158-0939-47DD-BFE6-A55925F53371}" type="sibTrans" cxnId="{9254B6B8-620E-4F9F-86F0-256D2CCE0C59}">
      <dgm:prSet/>
      <dgm:spPr/>
      <dgm:t>
        <a:bodyPr/>
        <a:lstStyle/>
        <a:p>
          <a:endParaRPr lang="en-GB"/>
        </a:p>
      </dgm:t>
    </dgm:pt>
    <dgm:pt modelId="{40154DD9-917B-46C0-98BD-D342D7B7E45B}">
      <dgm:prSet phldrT="[Text]"/>
      <dgm:spPr/>
      <dgm:t>
        <a:bodyPr/>
        <a:lstStyle/>
        <a:p>
          <a:r>
            <a:rPr lang="en-GB" dirty="0"/>
            <a:t>Aggregate</a:t>
          </a:r>
        </a:p>
      </dgm:t>
    </dgm:pt>
    <dgm:pt modelId="{21D3E9B3-8E8A-466D-98FA-EA7EE664EA2C}" type="parTrans" cxnId="{47399E57-F37B-4AC0-BCD5-EABA74E1FFF6}">
      <dgm:prSet/>
      <dgm:spPr/>
      <dgm:t>
        <a:bodyPr/>
        <a:lstStyle/>
        <a:p>
          <a:endParaRPr lang="en-GB"/>
        </a:p>
      </dgm:t>
    </dgm:pt>
    <dgm:pt modelId="{4D46316E-4FE2-4132-A5A1-4C853829D9C3}" type="sibTrans" cxnId="{47399E57-F37B-4AC0-BCD5-EABA74E1FFF6}">
      <dgm:prSet/>
      <dgm:spPr/>
      <dgm:t>
        <a:bodyPr/>
        <a:lstStyle/>
        <a:p>
          <a:endParaRPr lang="en-GB"/>
        </a:p>
      </dgm:t>
    </dgm:pt>
    <dgm:pt modelId="{09106D08-D3A4-4146-ADD5-7088B14C5F02}">
      <dgm:prSet phldrT="[Text]"/>
      <dgm:spPr/>
      <dgm:t>
        <a:bodyPr/>
        <a:lstStyle/>
        <a:p>
          <a:r>
            <a:rPr lang="en-GB" dirty="0"/>
            <a:t>Inflation adjusted chain ladder (IACL)</a:t>
          </a:r>
        </a:p>
      </dgm:t>
    </dgm:pt>
    <dgm:pt modelId="{41A83F9C-179A-43B4-B3E4-01A55C66E1E6}" type="parTrans" cxnId="{D448C432-D648-40CE-AD53-145F1FDF35E1}">
      <dgm:prSet/>
      <dgm:spPr/>
      <dgm:t>
        <a:bodyPr/>
        <a:lstStyle/>
        <a:p>
          <a:endParaRPr lang="en-GB"/>
        </a:p>
      </dgm:t>
    </dgm:pt>
    <dgm:pt modelId="{A64AB931-9E74-4AE6-B1D0-AFFF4C27BC65}" type="sibTrans" cxnId="{D448C432-D648-40CE-AD53-145F1FDF35E1}">
      <dgm:prSet/>
      <dgm:spPr/>
      <dgm:t>
        <a:bodyPr/>
        <a:lstStyle/>
        <a:p>
          <a:endParaRPr lang="en-GB"/>
        </a:p>
      </dgm:t>
    </dgm:pt>
    <dgm:pt modelId="{C28FA1C4-663D-46CB-B7A4-8325EE0BCC31}">
      <dgm:prSet phldrT="[Text]"/>
      <dgm:spPr/>
      <dgm:t>
        <a:bodyPr/>
        <a:lstStyle/>
        <a:p>
          <a:r>
            <a:rPr lang="en-GB" dirty="0"/>
            <a:t>Separation method</a:t>
          </a:r>
        </a:p>
      </dgm:t>
    </dgm:pt>
    <dgm:pt modelId="{0931B380-C25F-4771-8189-25A8BCEE0BCA}" type="parTrans" cxnId="{CB406D91-474D-47E3-9C8E-7334423B6D62}">
      <dgm:prSet/>
      <dgm:spPr/>
      <dgm:t>
        <a:bodyPr/>
        <a:lstStyle/>
        <a:p>
          <a:endParaRPr lang="en-GB"/>
        </a:p>
      </dgm:t>
    </dgm:pt>
    <dgm:pt modelId="{2FEF7E68-B6AD-4E55-9C4D-D53992565D2B}" type="sibTrans" cxnId="{CB406D91-474D-47E3-9C8E-7334423B6D62}">
      <dgm:prSet/>
      <dgm:spPr/>
      <dgm:t>
        <a:bodyPr/>
        <a:lstStyle/>
        <a:p>
          <a:endParaRPr lang="en-GB"/>
        </a:p>
      </dgm:t>
    </dgm:pt>
    <dgm:pt modelId="{CF877EC7-C849-4454-8E3F-EC288B0F6041}">
      <dgm:prSet phldrT="[Text]"/>
      <dgm:spPr/>
      <dgm:t>
        <a:bodyPr/>
        <a:lstStyle/>
        <a:p>
          <a:r>
            <a:rPr lang="en-GB" dirty="0"/>
            <a:t>Trend in burning cost to a theoretical layer</a:t>
          </a:r>
        </a:p>
      </dgm:t>
    </dgm:pt>
    <dgm:pt modelId="{E4B84285-0F9F-40D2-94D0-BF9B425532C5}" type="parTrans" cxnId="{E164DE50-B0E7-422C-A429-B7D237F91C25}">
      <dgm:prSet/>
      <dgm:spPr/>
      <dgm:t>
        <a:bodyPr/>
        <a:lstStyle/>
        <a:p>
          <a:endParaRPr lang="en-GB"/>
        </a:p>
      </dgm:t>
    </dgm:pt>
    <dgm:pt modelId="{78A8E897-CB2E-4037-85CF-7747CF3F386C}" type="sibTrans" cxnId="{E164DE50-B0E7-422C-A429-B7D237F91C25}">
      <dgm:prSet/>
      <dgm:spPr/>
      <dgm:t>
        <a:bodyPr/>
        <a:lstStyle/>
        <a:p>
          <a:endParaRPr lang="en-GB"/>
        </a:p>
      </dgm:t>
    </dgm:pt>
    <dgm:pt modelId="{F752EE61-2637-4DF0-89BE-75F5D64084FB}">
      <dgm:prSet phldrT="[Text]"/>
      <dgm:spPr/>
      <dgm:t>
        <a:bodyPr/>
        <a:lstStyle/>
        <a:p>
          <a:r>
            <a:rPr lang="en-GB" dirty="0"/>
            <a:t>Calendar year development ratio (CYDR) 12-60 method</a:t>
          </a:r>
        </a:p>
      </dgm:t>
    </dgm:pt>
    <dgm:pt modelId="{DA26A994-6639-4B0A-9047-132423ECB7B9}" type="parTrans" cxnId="{426FB856-2E5E-4CC3-8B15-2ACC7D0B4F14}">
      <dgm:prSet/>
      <dgm:spPr/>
      <dgm:t>
        <a:bodyPr/>
        <a:lstStyle/>
        <a:p>
          <a:endParaRPr lang="en-GB"/>
        </a:p>
      </dgm:t>
    </dgm:pt>
    <dgm:pt modelId="{6A012D22-5EB2-4C63-A510-DB1A579E4141}" type="sibTrans" cxnId="{426FB856-2E5E-4CC3-8B15-2ACC7D0B4F14}">
      <dgm:prSet/>
      <dgm:spPr/>
      <dgm:t>
        <a:bodyPr/>
        <a:lstStyle/>
        <a:p>
          <a:endParaRPr lang="en-GB"/>
        </a:p>
      </dgm:t>
    </dgm:pt>
    <dgm:pt modelId="{47DCDC4C-271E-48E2-A794-D2DECC158791}" type="pres">
      <dgm:prSet presAssocID="{8A269309-4852-4E67-82B8-1EE128450317}" presName="Name0" presStyleCnt="0">
        <dgm:presLayoutVars>
          <dgm:dir/>
          <dgm:animLvl val="lvl"/>
          <dgm:resizeHandles val="exact"/>
        </dgm:presLayoutVars>
      </dgm:prSet>
      <dgm:spPr/>
    </dgm:pt>
    <dgm:pt modelId="{62043BDF-999E-4F3F-9DA8-CED9CA4AC9E0}" type="pres">
      <dgm:prSet presAssocID="{143A23DC-24DD-49F1-8D79-0FB01E0AEF95}" presName="composite" presStyleCnt="0"/>
      <dgm:spPr/>
    </dgm:pt>
    <dgm:pt modelId="{4DA9CABF-A6F1-4157-B50E-482C9F99823F}" type="pres">
      <dgm:prSet presAssocID="{143A23DC-24DD-49F1-8D79-0FB01E0AEF95}" presName="parTx" presStyleLbl="alignNode1" presStyleIdx="0" presStyleCnt="2">
        <dgm:presLayoutVars>
          <dgm:chMax val="0"/>
          <dgm:chPref val="0"/>
          <dgm:bulletEnabled val="1"/>
        </dgm:presLayoutVars>
      </dgm:prSet>
      <dgm:spPr/>
    </dgm:pt>
    <dgm:pt modelId="{E8DA28D8-8FEB-45A3-A9D4-FD7C3EF3FE0A}" type="pres">
      <dgm:prSet presAssocID="{143A23DC-24DD-49F1-8D79-0FB01E0AEF95}" presName="desTx" presStyleLbl="alignAccFollowNode1" presStyleIdx="0" presStyleCnt="2">
        <dgm:presLayoutVars>
          <dgm:bulletEnabled val="1"/>
        </dgm:presLayoutVars>
      </dgm:prSet>
      <dgm:spPr/>
    </dgm:pt>
    <dgm:pt modelId="{AF6C714B-CFCF-4955-BD7C-CB1C18CEC81C}" type="pres">
      <dgm:prSet presAssocID="{C46E49F7-5AD3-40B2-96E4-7E8555640DB1}" presName="space" presStyleCnt="0"/>
      <dgm:spPr/>
    </dgm:pt>
    <dgm:pt modelId="{D706E6F3-AFCB-41E6-AAEA-B120E8DF9B8C}" type="pres">
      <dgm:prSet presAssocID="{40154DD9-917B-46C0-98BD-D342D7B7E45B}" presName="composite" presStyleCnt="0"/>
      <dgm:spPr/>
    </dgm:pt>
    <dgm:pt modelId="{882FD412-30BB-43A6-8B33-63921984505F}" type="pres">
      <dgm:prSet presAssocID="{40154DD9-917B-46C0-98BD-D342D7B7E45B}" presName="parTx" presStyleLbl="alignNode1" presStyleIdx="1" presStyleCnt="2">
        <dgm:presLayoutVars>
          <dgm:chMax val="0"/>
          <dgm:chPref val="0"/>
          <dgm:bulletEnabled val="1"/>
        </dgm:presLayoutVars>
      </dgm:prSet>
      <dgm:spPr/>
    </dgm:pt>
    <dgm:pt modelId="{A5AA46AB-629E-4278-A933-C0CC2F2618CD}" type="pres">
      <dgm:prSet presAssocID="{40154DD9-917B-46C0-98BD-D342D7B7E45B}" presName="desTx" presStyleLbl="alignAccFollowNode1" presStyleIdx="1" presStyleCnt="2">
        <dgm:presLayoutVars>
          <dgm:bulletEnabled val="1"/>
        </dgm:presLayoutVars>
      </dgm:prSet>
      <dgm:spPr/>
    </dgm:pt>
  </dgm:ptLst>
  <dgm:cxnLst>
    <dgm:cxn modelId="{6DE76818-41AD-40D3-A04D-E083993A7938}" type="presOf" srcId="{8A269309-4852-4E67-82B8-1EE128450317}" destId="{47DCDC4C-271E-48E2-A794-D2DECC158791}" srcOrd="0" destOrd="0" presId="urn:microsoft.com/office/officeart/2005/8/layout/hList1"/>
    <dgm:cxn modelId="{D448C432-D648-40CE-AD53-145F1FDF35E1}" srcId="{40154DD9-917B-46C0-98BD-D342D7B7E45B}" destId="{09106D08-D3A4-4146-ADD5-7088B14C5F02}" srcOrd="0" destOrd="0" parTransId="{41A83F9C-179A-43B4-B3E4-01A55C66E1E6}" sibTransId="{A64AB931-9E74-4AE6-B1D0-AFFF4C27BC65}"/>
    <dgm:cxn modelId="{7B6F1C3C-3CDB-4068-BE4B-23348BF9BC42}" srcId="{8A269309-4852-4E67-82B8-1EE128450317}" destId="{143A23DC-24DD-49F1-8D79-0FB01E0AEF95}" srcOrd="0" destOrd="0" parTransId="{9B59F58B-EAEC-4850-8092-785C5B78B135}" sibTransId="{C46E49F7-5AD3-40B2-96E4-7E8555640DB1}"/>
    <dgm:cxn modelId="{E164DE50-B0E7-422C-A429-B7D237F91C25}" srcId="{143A23DC-24DD-49F1-8D79-0FB01E0AEF95}" destId="{CF877EC7-C849-4454-8E3F-EC288B0F6041}" srcOrd="2" destOrd="0" parTransId="{E4B84285-0F9F-40D2-94D0-BF9B425532C5}" sibTransId="{78A8E897-CB2E-4037-85CF-7747CF3F386C}"/>
    <dgm:cxn modelId="{5A24E952-9464-4C65-AA2E-4C9BE7D5891B}" srcId="{143A23DC-24DD-49F1-8D79-0FB01E0AEF95}" destId="{513DDF29-D80A-487B-B762-D6090094DE63}" srcOrd="0" destOrd="0" parTransId="{4002CD0A-7B7B-4793-A963-C4F613716417}" sibTransId="{786C3236-0CC0-4342-8CE0-B500D4A1FD6B}"/>
    <dgm:cxn modelId="{426FB856-2E5E-4CC3-8B15-2ACC7D0B4F14}" srcId="{40154DD9-917B-46C0-98BD-D342D7B7E45B}" destId="{F752EE61-2637-4DF0-89BE-75F5D64084FB}" srcOrd="2" destOrd="0" parTransId="{DA26A994-6639-4B0A-9047-132423ECB7B9}" sibTransId="{6A012D22-5EB2-4C63-A510-DB1A579E4141}"/>
    <dgm:cxn modelId="{47399E57-F37B-4AC0-BCD5-EABA74E1FFF6}" srcId="{8A269309-4852-4E67-82B8-1EE128450317}" destId="{40154DD9-917B-46C0-98BD-D342D7B7E45B}" srcOrd="1" destOrd="0" parTransId="{21D3E9B3-8E8A-466D-98FA-EA7EE664EA2C}" sibTransId="{4D46316E-4FE2-4132-A5A1-4C853829D9C3}"/>
    <dgm:cxn modelId="{56EB2A80-7261-4174-8B3B-519CD3F063A6}" type="presOf" srcId="{09106D08-D3A4-4146-ADD5-7088B14C5F02}" destId="{A5AA46AB-629E-4278-A933-C0CC2F2618CD}" srcOrd="0" destOrd="0" presId="urn:microsoft.com/office/officeart/2005/8/layout/hList1"/>
    <dgm:cxn modelId="{BBB3AA8D-E416-4133-B0B1-F7AB918EFF6E}" type="presOf" srcId="{40154DD9-917B-46C0-98BD-D342D7B7E45B}" destId="{882FD412-30BB-43A6-8B33-63921984505F}" srcOrd="0" destOrd="0" presId="urn:microsoft.com/office/officeart/2005/8/layout/hList1"/>
    <dgm:cxn modelId="{CB406D91-474D-47E3-9C8E-7334423B6D62}" srcId="{40154DD9-917B-46C0-98BD-D342D7B7E45B}" destId="{C28FA1C4-663D-46CB-B7A4-8325EE0BCC31}" srcOrd="1" destOrd="0" parTransId="{0931B380-C25F-4771-8189-25A8BCEE0BCA}" sibTransId="{2FEF7E68-B6AD-4E55-9C4D-D53992565D2B}"/>
    <dgm:cxn modelId="{17BDC4A8-F114-4E68-BE5A-4E787501A99F}" type="presOf" srcId="{C28FA1C4-663D-46CB-B7A4-8325EE0BCC31}" destId="{A5AA46AB-629E-4278-A933-C0CC2F2618CD}" srcOrd="0" destOrd="1" presId="urn:microsoft.com/office/officeart/2005/8/layout/hList1"/>
    <dgm:cxn modelId="{9254B6B8-620E-4F9F-86F0-256D2CCE0C59}" srcId="{143A23DC-24DD-49F1-8D79-0FB01E0AEF95}" destId="{392710EA-1A50-4E2C-B54F-C39128E2932B}" srcOrd="1" destOrd="0" parTransId="{05166C05-D5B7-4FCB-99CD-0D88E997DEB7}" sibTransId="{5B5F4158-0939-47DD-BFE6-A55925F53371}"/>
    <dgm:cxn modelId="{C2817AB9-691B-460D-BAB5-964853C6905A}" type="presOf" srcId="{392710EA-1A50-4E2C-B54F-C39128E2932B}" destId="{E8DA28D8-8FEB-45A3-A9D4-FD7C3EF3FE0A}" srcOrd="0" destOrd="1" presId="urn:microsoft.com/office/officeart/2005/8/layout/hList1"/>
    <dgm:cxn modelId="{6F117ADD-CA2D-4CFF-A7A2-494E828571A5}" type="presOf" srcId="{513DDF29-D80A-487B-B762-D6090094DE63}" destId="{E8DA28D8-8FEB-45A3-A9D4-FD7C3EF3FE0A}" srcOrd="0" destOrd="0" presId="urn:microsoft.com/office/officeart/2005/8/layout/hList1"/>
    <dgm:cxn modelId="{94AAEFDE-BD62-4A57-99CE-7B9E60131B5B}" type="presOf" srcId="{F752EE61-2637-4DF0-89BE-75F5D64084FB}" destId="{A5AA46AB-629E-4278-A933-C0CC2F2618CD}" srcOrd="0" destOrd="2" presId="urn:microsoft.com/office/officeart/2005/8/layout/hList1"/>
    <dgm:cxn modelId="{B9E78BE3-E99E-490A-AC5F-27AD44AB3420}" type="presOf" srcId="{CF877EC7-C849-4454-8E3F-EC288B0F6041}" destId="{E8DA28D8-8FEB-45A3-A9D4-FD7C3EF3FE0A}" srcOrd="0" destOrd="2" presId="urn:microsoft.com/office/officeart/2005/8/layout/hList1"/>
    <dgm:cxn modelId="{74D389E9-00FD-4609-ABC9-B04D38D3C029}" type="presOf" srcId="{143A23DC-24DD-49F1-8D79-0FB01E0AEF95}" destId="{4DA9CABF-A6F1-4157-B50E-482C9F99823F}" srcOrd="0" destOrd="0" presId="urn:microsoft.com/office/officeart/2005/8/layout/hList1"/>
    <dgm:cxn modelId="{B72E3C3D-180C-4E55-9420-9960E8B78920}" type="presParOf" srcId="{47DCDC4C-271E-48E2-A794-D2DECC158791}" destId="{62043BDF-999E-4F3F-9DA8-CED9CA4AC9E0}" srcOrd="0" destOrd="0" presId="urn:microsoft.com/office/officeart/2005/8/layout/hList1"/>
    <dgm:cxn modelId="{AD23A167-78D9-49D4-9DD0-0011E4830313}" type="presParOf" srcId="{62043BDF-999E-4F3F-9DA8-CED9CA4AC9E0}" destId="{4DA9CABF-A6F1-4157-B50E-482C9F99823F}" srcOrd="0" destOrd="0" presId="urn:microsoft.com/office/officeart/2005/8/layout/hList1"/>
    <dgm:cxn modelId="{0A2192A1-1838-45DB-A2E7-4E2E5BD15DBA}" type="presParOf" srcId="{62043BDF-999E-4F3F-9DA8-CED9CA4AC9E0}" destId="{E8DA28D8-8FEB-45A3-A9D4-FD7C3EF3FE0A}" srcOrd="1" destOrd="0" presId="urn:microsoft.com/office/officeart/2005/8/layout/hList1"/>
    <dgm:cxn modelId="{16A26F7D-1A72-47D2-A095-165AE2817428}" type="presParOf" srcId="{47DCDC4C-271E-48E2-A794-D2DECC158791}" destId="{AF6C714B-CFCF-4955-BD7C-CB1C18CEC81C}" srcOrd="1" destOrd="0" presId="urn:microsoft.com/office/officeart/2005/8/layout/hList1"/>
    <dgm:cxn modelId="{B58B55EA-A44A-451D-9BF6-5D26ED18F148}" type="presParOf" srcId="{47DCDC4C-271E-48E2-A794-D2DECC158791}" destId="{D706E6F3-AFCB-41E6-AAEA-B120E8DF9B8C}" srcOrd="2" destOrd="0" presId="urn:microsoft.com/office/officeart/2005/8/layout/hList1"/>
    <dgm:cxn modelId="{81D782FF-C427-4D21-A567-560749FC9355}" type="presParOf" srcId="{D706E6F3-AFCB-41E6-AAEA-B120E8DF9B8C}" destId="{882FD412-30BB-43A6-8B33-63921984505F}" srcOrd="0" destOrd="0" presId="urn:microsoft.com/office/officeart/2005/8/layout/hList1"/>
    <dgm:cxn modelId="{B566E3FC-40D8-4CFA-988E-CC37B23702EE}" type="presParOf" srcId="{D706E6F3-AFCB-41E6-AAEA-B120E8DF9B8C}" destId="{A5AA46AB-629E-4278-A933-C0CC2F2618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CE8CCA-6A40-4944-905D-6AFF129DDD38}"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18C22864-6777-49D6-BB5D-ADD47165926A}">
      <dgm:prSet phldrT="[Text]"/>
      <dgm:spPr/>
      <dgm:t>
        <a:bodyPr/>
        <a:lstStyle/>
        <a:p>
          <a:r>
            <a:rPr lang="en-GB" dirty="0"/>
            <a:t>Using indices</a:t>
          </a:r>
        </a:p>
      </dgm:t>
    </dgm:pt>
    <dgm:pt modelId="{3F61DBC0-93B7-4DF7-A91C-23D494526196}" type="parTrans" cxnId="{8D424F71-96FA-4E40-81D2-978AD3BA4E56}">
      <dgm:prSet/>
      <dgm:spPr/>
      <dgm:t>
        <a:bodyPr/>
        <a:lstStyle/>
        <a:p>
          <a:endParaRPr lang="en-GB"/>
        </a:p>
      </dgm:t>
    </dgm:pt>
    <dgm:pt modelId="{CD48D0C8-AF88-454C-976B-5C1E262FB455}" type="sibTrans" cxnId="{8D424F71-96FA-4E40-81D2-978AD3BA4E56}">
      <dgm:prSet/>
      <dgm:spPr/>
      <dgm:t>
        <a:bodyPr/>
        <a:lstStyle/>
        <a:p>
          <a:endParaRPr lang="en-GB"/>
        </a:p>
      </dgm:t>
    </dgm:pt>
    <dgm:pt modelId="{BF193BC8-8A07-4277-9E88-6AE7BA671AED}">
      <dgm:prSet phldrT="[Text]"/>
      <dgm:spPr/>
      <dgm:t>
        <a:bodyPr/>
        <a:lstStyle/>
        <a:p>
          <a:r>
            <a:rPr lang="en-GB" b="1" dirty="0"/>
            <a:t>What would you like to see?</a:t>
          </a:r>
        </a:p>
      </dgm:t>
    </dgm:pt>
    <dgm:pt modelId="{4F2EA165-E51A-4EA2-89DF-3D6E3F6DA309}" type="parTrans" cxnId="{E45827D3-110F-41A2-9479-919E5E23C189}">
      <dgm:prSet/>
      <dgm:spPr/>
      <dgm:t>
        <a:bodyPr/>
        <a:lstStyle/>
        <a:p>
          <a:endParaRPr lang="en-GB"/>
        </a:p>
      </dgm:t>
    </dgm:pt>
    <dgm:pt modelId="{77866F09-C428-46D7-B738-EC2240D05B0B}" type="sibTrans" cxnId="{E45827D3-110F-41A2-9479-919E5E23C189}">
      <dgm:prSet/>
      <dgm:spPr/>
      <dgm:t>
        <a:bodyPr/>
        <a:lstStyle/>
        <a:p>
          <a:endParaRPr lang="en-GB"/>
        </a:p>
      </dgm:t>
    </dgm:pt>
    <dgm:pt modelId="{0E2BF3ED-1AB2-475C-8FEF-B0EFFE1FC615}">
      <dgm:prSet phldrT="[Text]"/>
      <dgm:spPr/>
      <dgm:t>
        <a:bodyPr/>
        <a:lstStyle/>
        <a:p>
          <a:r>
            <a:rPr lang="en-GB" dirty="0"/>
            <a:t>Reserving during inflationary change</a:t>
          </a:r>
        </a:p>
      </dgm:t>
    </dgm:pt>
    <dgm:pt modelId="{23EF6601-9D25-4B34-AD5D-3A6A7914A48F}" type="parTrans" cxnId="{C3EFB7D5-8593-4E7F-9DC1-DA0C8FE52D96}">
      <dgm:prSet/>
      <dgm:spPr/>
      <dgm:t>
        <a:bodyPr/>
        <a:lstStyle/>
        <a:p>
          <a:endParaRPr lang="en-GB"/>
        </a:p>
      </dgm:t>
    </dgm:pt>
    <dgm:pt modelId="{BC683A51-9990-4FAF-8C1E-E23AC904C0E7}" type="sibTrans" cxnId="{C3EFB7D5-8593-4E7F-9DC1-DA0C8FE52D96}">
      <dgm:prSet/>
      <dgm:spPr/>
      <dgm:t>
        <a:bodyPr/>
        <a:lstStyle/>
        <a:p>
          <a:endParaRPr lang="en-GB"/>
        </a:p>
      </dgm:t>
    </dgm:pt>
    <dgm:pt modelId="{2189BA05-04ED-4C12-AB3A-BE155F7F25FE}" type="pres">
      <dgm:prSet presAssocID="{4CCE8CCA-6A40-4944-905D-6AFF129DDD38}" presName="Name0" presStyleCnt="0">
        <dgm:presLayoutVars>
          <dgm:chMax val="7"/>
          <dgm:dir/>
          <dgm:resizeHandles val="exact"/>
        </dgm:presLayoutVars>
      </dgm:prSet>
      <dgm:spPr/>
    </dgm:pt>
    <dgm:pt modelId="{D033D87A-2C4F-4BC8-A000-94710416700A}" type="pres">
      <dgm:prSet presAssocID="{4CCE8CCA-6A40-4944-905D-6AFF129DDD38}" presName="ellipse1" presStyleLbl="vennNode1" presStyleIdx="0" presStyleCnt="3">
        <dgm:presLayoutVars>
          <dgm:bulletEnabled val="1"/>
        </dgm:presLayoutVars>
      </dgm:prSet>
      <dgm:spPr/>
    </dgm:pt>
    <dgm:pt modelId="{A274B3CA-C902-465F-816C-287EE6AE64FF}" type="pres">
      <dgm:prSet presAssocID="{4CCE8CCA-6A40-4944-905D-6AFF129DDD38}" presName="ellipse2" presStyleLbl="vennNode1" presStyleIdx="1" presStyleCnt="3">
        <dgm:presLayoutVars>
          <dgm:bulletEnabled val="1"/>
        </dgm:presLayoutVars>
      </dgm:prSet>
      <dgm:spPr/>
    </dgm:pt>
    <dgm:pt modelId="{C7025E60-6DCD-4C5F-BB19-ADABD6D651CF}" type="pres">
      <dgm:prSet presAssocID="{4CCE8CCA-6A40-4944-905D-6AFF129DDD38}" presName="ellipse3" presStyleLbl="vennNode1" presStyleIdx="2" presStyleCnt="3" custLinFactNeighborX="-972" custLinFactNeighborY="0">
        <dgm:presLayoutVars>
          <dgm:bulletEnabled val="1"/>
        </dgm:presLayoutVars>
      </dgm:prSet>
      <dgm:spPr/>
    </dgm:pt>
  </dgm:ptLst>
  <dgm:cxnLst>
    <dgm:cxn modelId="{0572B21F-A77A-4EDF-9CB0-ADA87F8ED420}" type="presOf" srcId="{BF193BC8-8A07-4277-9E88-6AE7BA671AED}" destId="{A274B3CA-C902-465F-816C-287EE6AE64FF}" srcOrd="0" destOrd="0" presId="urn:microsoft.com/office/officeart/2005/8/layout/rings+Icon"/>
    <dgm:cxn modelId="{A8060B4B-98F9-4D72-B328-3213B2EAF964}" type="presOf" srcId="{18C22864-6777-49D6-BB5D-ADD47165926A}" destId="{D033D87A-2C4F-4BC8-A000-94710416700A}" srcOrd="0" destOrd="0" presId="urn:microsoft.com/office/officeart/2005/8/layout/rings+Icon"/>
    <dgm:cxn modelId="{8D424F71-96FA-4E40-81D2-978AD3BA4E56}" srcId="{4CCE8CCA-6A40-4944-905D-6AFF129DDD38}" destId="{18C22864-6777-49D6-BB5D-ADD47165926A}" srcOrd="0" destOrd="0" parTransId="{3F61DBC0-93B7-4DF7-A91C-23D494526196}" sibTransId="{CD48D0C8-AF88-454C-976B-5C1E262FB455}"/>
    <dgm:cxn modelId="{5E6232B7-F092-495C-92AB-5F5870E582B9}" type="presOf" srcId="{4CCE8CCA-6A40-4944-905D-6AFF129DDD38}" destId="{2189BA05-04ED-4C12-AB3A-BE155F7F25FE}" srcOrd="0" destOrd="0" presId="urn:microsoft.com/office/officeart/2005/8/layout/rings+Icon"/>
    <dgm:cxn modelId="{F35D63C0-AFD0-425A-A0E8-A5AE46F12735}" type="presOf" srcId="{0E2BF3ED-1AB2-475C-8FEF-B0EFFE1FC615}" destId="{C7025E60-6DCD-4C5F-BB19-ADABD6D651CF}" srcOrd="0" destOrd="0" presId="urn:microsoft.com/office/officeart/2005/8/layout/rings+Icon"/>
    <dgm:cxn modelId="{E45827D3-110F-41A2-9479-919E5E23C189}" srcId="{4CCE8CCA-6A40-4944-905D-6AFF129DDD38}" destId="{BF193BC8-8A07-4277-9E88-6AE7BA671AED}" srcOrd="1" destOrd="0" parTransId="{4F2EA165-E51A-4EA2-89DF-3D6E3F6DA309}" sibTransId="{77866F09-C428-46D7-B738-EC2240D05B0B}"/>
    <dgm:cxn modelId="{C3EFB7D5-8593-4E7F-9DC1-DA0C8FE52D96}" srcId="{4CCE8CCA-6A40-4944-905D-6AFF129DDD38}" destId="{0E2BF3ED-1AB2-475C-8FEF-B0EFFE1FC615}" srcOrd="2" destOrd="0" parTransId="{23EF6601-9D25-4B34-AD5D-3A6A7914A48F}" sibTransId="{BC683A51-9990-4FAF-8C1E-E23AC904C0E7}"/>
    <dgm:cxn modelId="{A90F01C0-1459-49F5-B99A-C849B61647EB}" type="presParOf" srcId="{2189BA05-04ED-4C12-AB3A-BE155F7F25FE}" destId="{D033D87A-2C4F-4BC8-A000-94710416700A}" srcOrd="0" destOrd="0" presId="urn:microsoft.com/office/officeart/2005/8/layout/rings+Icon"/>
    <dgm:cxn modelId="{85855442-78DE-42BC-9E52-672C083225E0}" type="presParOf" srcId="{2189BA05-04ED-4C12-AB3A-BE155F7F25FE}" destId="{A274B3CA-C902-465F-816C-287EE6AE64FF}" srcOrd="1" destOrd="0" presId="urn:microsoft.com/office/officeart/2005/8/layout/rings+Icon"/>
    <dgm:cxn modelId="{F51F1A81-5113-4F3C-A7E1-53A9049929CE}" type="presParOf" srcId="{2189BA05-04ED-4C12-AB3A-BE155F7F25FE}" destId="{C7025E60-6DCD-4C5F-BB19-ADABD6D651CF}"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B05441-3887-4AA0-BF9C-BDA900A647A7}"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GB"/>
        </a:p>
      </dgm:t>
    </dgm:pt>
    <dgm:pt modelId="{3A753AEC-2E9E-462E-A5E8-68E3AA4FC1DD}">
      <dgm:prSet phldrT="[Text]"/>
      <dgm:spPr/>
      <dgm:t>
        <a:bodyPr/>
        <a:lstStyle/>
        <a:p>
          <a:r>
            <a:rPr lang="en-GB" dirty="0"/>
            <a:t>Benefits</a:t>
          </a:r>
        </a:p>
      </dgm:t>
    </dgm:pt>
    <dgm:pt modelId="{906DABFC-8878-48B5-9E59-C960BF3F4CBA}" type="parTrans" cxnId="{27596DB5-BDDC-4316-ADC9-47B3E70888DF}">
      <dgm:prSet/>
      <dgm:spPr/>
      <dgm:t>
        <a:bodyPr/>
        <a:lstStyle/>
        <a:p>
          <a:endParaRPr lang="en-GB"/>
        </a:p>
      </dgm:t>
    </dgm:pt>
    <dgm:pt modelId="{7285487A-CA35-487F-B164-3CBCCDF1A199}" type="sibTrans" cxnId="{27596DB5-BDDC-4316-ADC9-47B3E70888DF}">
      <dgm:prSet/>
      <dgm:spPr/>
      <dgm:t>
        <a:bodyPr/>
        <a:lstStyle/>
        <a:p>
          <a:endParaRPr lang="en-GB"/>
        </a:p>
      </dgm:t>
    </dgm:pt>
    <dgm:pt modelId="{C5920DF3-E8E3-4332-A46C-677E3897DC14}">
      <dgm:prSet phldrT="[Text]" custT="1"/>
      <dgm:spPr/>
      <dgm:t>
        <a:bodyPr/>
        <a:lstStyle/>
        <a:p>
          <a:pPr algn="ctr">
            <a:buFont typeface="Arial" panose="020B0604020202020204" pitchFamily="34" charset="0"/>
            <a:buNone/>
          </a:pPr>
          <a:r>
            <a:rPr lang="en-GB" sz="2800" dirty="0">
              <a:solidFill>
                <a:schemeClr val="bg1"/>
              </a:solidFill>
            </a:rPr>
            <a:t>Independent</a:t>
          </a:r>
        </a:p>
        <a:p>
          <a:pPr algn="ctr">
            <a:buFont typeface="Arial" panose="020B0604020202020204" pitchFamily="34" charset="0"/>
            <a:buNone/>
          </a:pPr>
          <a:r>
            <a:rPr lang="en-GB" sz="2800" dirty="0">
              <a:solidFill>
                <a:schemeClr val="bg1"/>
              </a:solidFill>
            </a:rPr>
            <a:t>Easy to communicate</a:t>
          </a:r>
        </a:p>
        <a:p>
          <a:pPr algn="ctr">
            <a:buFont typeface="Arial" panose="020B0604020202020204" pitchFamily="34" charset="0"/>
            <a:buNone/>
          </a:pPr>
          <a:r>
            <a:rPr lang="en-GB" sz="2800" dirty="0">
              <a:solidFill>
                <a:schemeClr val="bg1"/>
              </a:solidFill>
            </a:rPr>
            <a:t>Usable in absence of own data</a:t>
          </a:r>
        </a:p>
        <a:p>
          <a:pPr algn="ctr">
            <a:buFont typeface="Arial" panose="020B0604020202020204" pitchFamily="34" charset="0"/>
            <a:buNone/>
          </a:pPr>
          <a:r>
            <a:rPr lang="en-GB" sz="2800" dirty="0">
              <a:solidFill>
                <a:schemeClr val="bg1"/>
              </a:solidFill>
            </a:rPr>
            <a:t>Can blend/load as appropriate</a:t>
          </a:r>
        </a:p>
        <a:p>
          <a:pPr algn="ctr">
            <a:buFont typeface="Arial" panose="020B0604020202020204" pitchFamily="34" charset="0"/>
            <a:buNone/>
          </a:pPr>
          <a:endParaRPr lang="en-GB" sz="2800" dirty="0">
            <a:solidFill>
              <a:schemeClr val="bg1"/>
            </a:solidFill>
          </a:endParaRPr>
        </a:p>
        <a:p>
          <a:pPr algn="ctr">
            <a:buNone/>
          </a:pPr>
          <a:endParaRPr lang="en-GB" sz="2800" dirty="0">
            <a:solidFill>
              <a:schemeClr val="bg1"/>
            </a:solidFill>
          </a:endParaRPr>
        </a:p>
      </dgm:t>
    </dgm:pt>
    <dgm:pt modelId="{F3873771-C7B5-4E72-9221-F652A7039DFA}" type="parTrans" cxnId="{04871222-B001-4470-9257-B04C7B16D8E4}">
      <dgm:prSet/>
      <dgm:spPr/>
      <dgm:t>
        <a:bodyPr/>
        <a:lstStyle/>
        <a:p>
          <a:endParaRPr lang="en-GB"/>
        </a:p>
      </dgm:t>
    </dgm:pt>
    <dgm:pt modelId="{A9481B11-E08C-44CE-A57D-AC2397D98ADE}" type="sibTrans" cxnId="{04871222-B001-4470-9257-B04C7B16D8E4}">
      <dgm:prSet/>
      <dgm:spPr/>
      <dgm:t>
        <a:bodyPr/>
        <a:lstStyle/>
        <a:p>
          <a:endParaRPr lang="en-GB"/>
        </a:p>
      </dgm:t>
    </dgm:pt>
    <dgm:pt modelId="{38D15F9D-1948-4795-9BFC-9FBE9EDCFFCF}">
      <dgm:prSet phldrT="[Text]"/>
      <dgm:spPr/>
      <dgm:t>
        <a:bodyPr/>
        <a:lstStyle/>
        <a:p>
          <a:r>
            <a:rPr lang="en-GB" dirty="0"/>
            <a:t>Challenges</a:t>
          </a:r>
        </a:p>
      </dgm:t>
    </dgm:pt>
    <dgm:pt modelId="{9AC99D2E-2534-4447-BB80-D0D627BD8FC3}" type="parTrans" cxnId="{6BB45D18-C92E-4E96-A0FB-21A50A317E9E}">
      <dgm:prSet/>
      <dgm:spPr/>
      <dgm:t>
        <a:bodyPr/>
        <a:lstStyle/>
        <a:p>
          <a:endParaRPr lang="en-GB"/>
        </a:p>
      </dgm:t>
    </dgm:pt>
    <dgm:pt modelId="{17C97654-080C-4E1C-9ADF-1085A42A3028}" type="sibTrans" cxnId="{6BB45D18-C92E-4E96-A0FB-21A50A317E9E}">
      <dgm:prSet/>
      <dgm:spPr/>
      <dgm:t>
        <a:bodyPr/>
        <a:lstStyle/>
        <a:p>
          <a:endParaRPr lang="en-GB"/>
        </a:p>
      </dgm:t>
    </dgm:pt>
    <dgm:pt modelId="{B0D53B98-3212-4AC4-B30F-13143C5636A0}">
      <dgm:prSet phldrT="[Text]" custT="1"/>
      <dgm:spPr/>
      <dgm:t>
        <a:bodyPr/>
        <a:lstStyle/>
        <a:p>
          <a:pPr algn="ctr"/>
          <a:r>
            <a:rPr lang="en-GB" sz="2800" dirty="0">
              <a:solidFill>
                <a:schemeClr val="bg1"/>
              </a:solidFill>
            </a:rPr>
            <a:t>Correlation with actual claims?</a:t>
          </a:r>
        </a:p>
        <a:p>
          <a:pPr algn="ctr"/>
          <a:r>
            <a:rPr lang="en-GB" sz="2800" dirty="0">
              <a:solidFill>
                <a:schemeClr val="bg1"/>
              </a:solidFill>
            </a:rPr>
            <a:t>Cost/availability of relevant indices?</a:t>
          </a:r>
        </a:p>
        <a:p>
          <a:pPr algn="ctr"/>
          <a:r>
            <a:rPr lang="en-GB" sz="2800" dirty="0">
              <a:solidFill>
                <a:schemeClr val="bg1"/>
              </a:solidFill>
            </a:rPr>
            <a:t>Settlement year basis</a:t>
          </a:r>
        </a:p>
        <a:p>
          <a:pPr algn="ctr"/>
          <a:r>
            <a:rPr lang="en-GB" sz="2800" dirty="0">
              <a:solidFill>
                <a:schemeClr val="bg1"/>
              </a:solidFill>
            </a:rPr>
            <a:t>False sense of security</a:t>
          </a:r>
        </a:p>
        <a:p>
          <a:pPr algn="ctr"/>
          <a:endParaRPr lang="en-GB" sz="2800" dirty="0">
            <a:solidFill>
              <a:schemeClr val="bg1"/>
            </a:solidFill>
          </a:endParaRPr>
        </a:p>
        <a:p>
          <a:pPr algn="ctr"/>
          <a:endParaRPr lang="en-GB" sz="2800" dirty="0">
            <a:solidFill>
              <a:schemeClr val="bg1"/>
            </a:solidFill>
          </a:endParaRPr>
        </a:p>
      </dgm:t>
    </dgm:pt>
    <dgm:pt modelId="{DBD490B7-EE77-42D9-B58B-E6A4F86AE419}" type="parTrans" cxnId="{B6670CDC-2448-4502-AAB4-0B3303BD1D4F}">
      <dgm:prSet/>
      <dgm:spPr/>
      <dgm:t>
        <a:bodyPr/>
        <a:lstStyle/>
        <a:p>
          <a:endParaRPr lang="en-GB"/>
        </a:p>
      </dgm:t>
    </dgm:pt>
    <dgm:pt modelId="{27B54B74-7A52-44E4-99A1-D20B0FA60BB8}" type="sibTrans" cxnId="{B6670CDC-2448-4502-AAB4-0B3303BD1D4F}">
      <dgm:prSet/>
      <dgm:spPr/>
      <dgm:t>
        <a:bodyPr/>
        <a:lstStyle/>
        <a:p>
          <a:endParaRPr lang="en-GB"/>
        </a:p>
      </dgm:t>
    </dgm:pt>
    <dgm:pt modelId="{16AD6E6E-8EB5-4FA1-8B16-93F4D0F240E6}" type="pres">
      <dgm:prSet presAssocID="{CFB05441-3887-4AA0-BF9C-BDA900A647A7}" presName="Name0" presStyleCnt="0">
        <dgm:presLayoutVars>
          <dgm:chMax val="2"/>
          <dgm:dir/>
          <dgm:animOne val="branch"/>
          <dgm:animLvl val="lvl"/>
          <dgm:resizeHandles val="exact"/>
        </dgm:presLayoutVars>
      </dgm:prSet>
      <dgm:spPr/>
    </dgm:pt>
    <dgm:pt modelId="{DBA18518-E0C2-436C-B814-3E58FD67B46B}" type="pres">
      <dgm:prSet presAssocID="{CFB05441-3887-4AA0-BF9C-BDA900A647A7}" presName="Background" presStyleLbl="node1" presStyleIdx="0" presStyleCnt="1" custScaleX="123799" custScaleY="136747" custLinFactNeighborY="0"/>
      <dgm:spPr/>
    </dgm:pt>
    <dgm:pt modelId="{9151CB3D-F928-468F-9DE3-08441D64A987}" type="pres">
      <dgm:prSet presAssocID="{CFB05441-3887-4AA0-BF9C-BDA900A647A7}" presName="Divider" presStyleLbl="callout" presStyleIdx="0" presStyleCnt="1"/>
      <dgm:spPr/>
    </dgm:pt>
    <dgm:pt modelId="{FA8DEEA6-AAC4-4B82-85EB-B7CC7CF4D486}" type="pres">
      <dgm:prSet presAssocID="{CFB05441-3887-4AA0-BF9C-BDA900A647A7}" presName="ChildText1" presStyleLbl="revTx" presStyleIdx="0" presStyleCnt="0" custScaleX="139612" custScaleY="166344" custLinFactNeighborX="-12310" custLinFactNeighborY="3087">
        <dgm:presLayoutVars>
          <dgm:chMax val="0"/>
          <dgm:chPref val="0"/>
          <dgm:bulletEnabled val="1"/>
        </dgm:presLayoutVars>
      </dgm:prSet>
      <dgm:spPr/>
    </dgm:pt>
    <dgm:pt modelId="{27C26AB3-7813-4ADE-B686-AD02B0A4DEDF}" type="pres">
      <dgm:prSet presAssocID="{CFB05441-3887-4AA0-BF9C-BDA900A647A7}" presName="ChildText2" presStyleLbl="revTx" presStyleIdx="0" presStyleCnt="0" custScaleX="134507" custScaleY="167340" custLinFactNeighborX="15280" custLinFactNeighborY="3087">
        <dgm:presLayoutVars>
          <dgm:chMax val="0"/>
          <dgm:chPref val="0"/>
          <dgm:bulletEnabled val="1"/>
        </dgm:presLayoutVars>
      </dgm:prSet>
      <dgm:spPr/>
    </dgm:pt>
    <dgm:pt modelId="{2079299E-E15D-4EDA-ABB8-CC0C1F4B30E2}" type="pres">
      <dgm:prSet presAssocID="{CFB05441-3887-4AA0-BF9C-BDA900A647A7}" presName="ParentText1" presStyleLbl="revTx" presStyleIdx="0" presStyleCnt="0">
        <dgm:presLayoutVars>
          <dgm:chMax val="1"/>
          <dgm:chPref val="1"/>
        </dgm:presLayoutVars>
      </dgm:prSet>
      <dgm:spPr/>
    </dgm:pt>
    <dgm:pt modelId="{D0CA30C2-6472-4750-AA51-90F150BD93A3}" type="pres">
      <dgm:prSet presAssocID="{CFB05441-3887-4AA0-BF9C-BDA900A647A7}" presName="ParentShape1" presStyleLbl="alignImgPlace1" presStyleIdx="0" presStyleCnt="2" custLinFactNeighborX="-61910">
        <dgm:presLayoutVars/>
      </dgm:prSet>
      <dgm:spPr/>
    </dgm:pt>
    <dgm:pt modelId="{DCFF3263-24C4-42A0-B215-BA8454816D31}" type="pres">
      <dgm:prSet presAssocID="{CFB05441-3887-4AA0-BF9C-BDA900A647A7}" presName="ParentText2" presStyleLbl="revTx" presStyleIdx="0" presStyleCnt="0">
        <dgm:presLayoutVars>
          <dgm:chMax val="1"/>
          <dgm:chPref val="1"/>
        </dgm:presLayoutVars>
      </dgm:prSet>
      <dgm:spPr/>
    </dgm:pt>
    <dgm:pt modelId="{9F5F18F1-C17F-4E10-B542-69B6E5C12414}" type="pres">
      <dgm:prSet presAssocID="{CFB05441-3887-4AA0-BF9C-BDA900A647A7}" presName="ParentShape2" presStyleLbl="alignImgPlace1" presStyleIdx="1" presStyleCnt="2" custLinFactNeighborX="49972" custLinFactNeighborY="-336">
        <dgm:presLayoutVars/>
      </dgm:prSet>
      <dgm:spPr/>
    </dgm:pt>
  </dgm:ptLst>
  <dgm:cxnLst>
    <dgm:cxn modelId="{6BB45D18-C92E-4E96-A0FB-21A50A317E9E}" srcId="{CFB05441-3887-4AA0-BF9C-BDA900A647A7}" destId="{38D15F9D-1948-4795-9BFC-9FBE9EDCFFCF}" srcOrd="1" destOrd="0" parTransId="{9AC99D2E-2534-4447-BB80-D0D627BD8FC3}" sibTransId="{17C97654-080C-4E1C-9ADF-1085A42A3028}"/>
    <dgm:cxn modelId="{04871222-B001-4470-9257-B04C7B16D8E4}" srcId="{3A753AEC-2E9E-462E-A5E8-68E3AA4FC1DD}" destId="{C5920DF3-E8E3-4332-A46C-677E3897DC14}" srcOrd="0" destOrd="0" parTransId="{F3873771-C7B5-4E72-9221-F652A7039DFA}" sibTransId="{A9481B11-E08C-44CE-A57D-AC2397D98ADE}"/>
    <dgm:cxn modelId="{C1B2A63C-9589-42CD-B8EC-3DE9FB41C59B}" type="presOf" srcId="{3A753AEC-2E9E-462E-A5E8-68E3AA4FC1DD}" destId="{2079299E-E15D-4EDA-ABB8-CC0C1F4B30E2}" srcOrd="0" destOrd="0" presId="urn:microsoft.com/office/officeart/2009/3/layout/OpposingIdeas"/>
    <dgm:cxn modelId="{9E189B6C-5719-4D33-AC44-E0035B94BA79}" type="presOf" srcId="{C5920DF3-E8E3-4332-A46C-677E3897DC14}" destId="{FA8DEEA6-AAC4-4B82-85EB-B7CC7CF4D486}" srcOrd="0" destOrd="0" presId="urn:microsoft.com/office/officeart/2009/3/layout/OpposingIdeas"/>
    <dgm:cxn modelId="{D6BD9050-0504-4E91-97BF-B4A5F325631E}" type="presOf" srcId="{CFB05441-3887-4AA0-BF9C-BDA900A647A7}" destId="{16AD6E6E-8EB5-4FA1-8B16-93F4D0F240E6}" srcOrd="0" destOrd="0" presId="urn:microsoft.com/office/officeart/2009/3/layout/OpposingIdeas"/>
    <dgm:cxn modelId="{9740A459-C622-4B7F-979D-69B7E890C1EE}" type="presOf" srcId="{B0D53B98-3212-4AC4-B30F-13143C5636A0}" destId="{27C26AB3-7813-4ADE-B686-AD02B0A4DEDF}" srcOrd="0" destOrd="0" presId="urn:microsoft.com/office/officeart/2009/3/layout/OpposingIdeas"/>
    <dgm:cxn modelId="{27596DB5-BDDC-4316-ADC9-47B3E70888DF}" srcId="{CFB05441-3887-4AA0-BF9C-BDA900A647A7}" destId="{3A753AEC-2E9E-462E-A5E8-68E3AA4FC1DD}" srcOrd="0" destOrd="0" parTransId="{906DABFC-8878-48B5-9E59-C960BF3F4CBA}" sibTransId="{7285487A-CA35-487F-B164-3CBCCDF1A199}"/>
    <dgm:cxn modelId="{974E5EB8-3C4F-418B-AFCF-264211172A73}" type="presOf" srcId="{3A753AEC-2E9E-462E-A5E8-68E3AA4FC1DD}" destId="{D0CA30C2-6472-4750-AA51-90F150BD93A3}" srcOrd="1" destOrd="0" presId="urn:microsoft.com/office/officeart/2009/3/layout/OpposingIdeas"/>
    <dgm:cxn modelId="{29D887C9-DCB8-4156-906E-74BCA0969781}" type="presOf" srcId="{38D15F9D-1948-4795-9BFC-9FBE9EDCFFCF}" destId="{9F5F18F1-C17F-4E10-B542-69B6E5C12414}" srcOrd="1" destOrd="0" presId="urn:microsoft.com/office/officeart/2009/3/layout/OpposingIdeas"/>
    <dgm:cxn modelId="{B6670CDC-2448-4502-AAB4-0B3303BD1D4F}" srcId="{38D15F9D-1948-4795-9BFC-9FBE9EDCFFCF}" destId="{B0D53B98-3212-4AC4-B30F-13143C5636A0}" srcOrd="0" destOrd="0" parTransId="{DBD490B7-EE77-42D9-B58B-E6A4F86AE419}" sibTransId="{27B54B74-7A52-44E4-99A1-D20B0FA60BB8}"/>
    <dgm:cxn modelId="{D6BF87DE-E973-4E9C-AD09-99944F6DC22E}" type="presOf" srcId="{38D15F9D-1948-4795-9BFC-9FBE9EDCFFCF}" destId="{DCFF3263-24C4-42A0-B215-BA8454816D31}" srcOrd="0" destOrd="0" presId="urn:microsoft.com/office/officeart/2009/3/layout/OpposingIdeas"/>
    <dgm:cxn modelId="{1B120BF1-D0F0-43E8-9816-FF901139DB5B}" type="presParOf" srcId="{16AD6E6E-8EB5-4FA1-8B16-93F4D0F240E6}" destId="{DBA18518-E0C2-436C-B814-3E58FD67B46B}" srcOrd="0" destOrd="0" presId="urn:microsoft.com/office/officeart/2009/3/layout/OpposingIdeas"/>
    <dgm:cxn modelId="{DE6FB2EF-1D1D-486C-AE4F-8D4227C0C273}" type="presParOf" srcId="{16AD6E6E-8EB5-4FA1-8B16-93F4D0F240E6}" destId="{9151CB3D-F928-468F-9DE3-08441D64A987}" srcOrd="1" destOrd="0" presId="urn:microsoft.com/office/officeart/2009/3/layout/OpposingIdeas"/>
    <dgm:cxn modelId="{94E44882-167D-41E5-BA85-B1570084B278}" type="presParOf" srcId="{16AD6E6E-8EB5-4FA1-8B16-93F4D0F240E6}" destId="{FA8DEEA6-AAC4-4B82-85EB-B7CC7CF4D486}" srcOrd="2" destOrd="0" presId="urn:microsoft.com/office/officeart/2009/3/layout/OpposingIdeas"/>
    <dgm:cxn modelId="{8E4334B7-F250-40C6-9241-9B1B839DA3BB}" type="presParOf" srcId="{16AD6E6E-8EB5-4FA1-8B16-93F4D0F240E6}" destId="{27C26AB3-7813-4ADE-B686-AD02B0A4DEDF}" srcOrd="3" destOrd="0" presId="urn:microsoft.com/office/officeart/2009/3/layout/OpposingIdeas"/>
    <dgm:cxn modelId="{EA8F3343-A5A6-4CD3-959E-42B6E33F4AB8}" type="presParOf" srcId="{16AD6E6E-8EB5-4FA1-8B16-93F4D0F240E6}" destId="{2079299E-E15D-4EDA-ABB8-CC0C1F4B30E2}" srcOrd="4" destOrd="0" presId="urn:microsoft.com/office/officeart/2009/3/layout/OpposingIdeas"/>
    <dgm:cxn modelId="{3ECD04CA-9CA0-49F0-A888-A40BD4E6CE7A}" type="presParOf" srcId="{16AD6E6E-8EB5-4FA1-8B16-93F4D0F240E6}" destId="{D0CA30C2-6472-4750-AA51-90F150BD93A3}" srcOrd="5" destOrd="0" presId="urn:microsoft.com/office/officeart/2009/3/layout/OpposingIdeas"/>
    <dgm:cxn modelId="{719577A9-8B13-4D2B-A9F8-1624D17E2B92}" type="presParOf" srcId="{16AD6E6E-8EB5-4FA1-8B16-93F4D0F240E6}" destId="{DCFF3263-24C4-42A0-B215-BA8454816D31}" srcOrd="6" destOrd="0" presId="urn:microsoft.com/office/officeart/2009/3/layout/OpposingIdeas"/>
    <dgm:cxn modelId="{97690FD6-8059-4A13-88E8-08FB4CB7B125}" type="presParOf" srcId="{16AD6E6E-8EB5-4FA1-8B16-93F4D0F240E6}" destId="{9F5F18F1-C17F-4E10-B542-69B6E5C12414}"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1622C-9508-418C-BCC7-0F56421B96EE}">
      <dsp:nvSpPr>
        <dsp:cNvPr id="0" name=""/>
        <dsp:cNvSpPr/>
      </dsp:nvSpPr>
      <dsp:spPr>
        <a:xfrm>
          <a:off x="0" y="769407"/>
          <a:ext cx="2984501" cy="17907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Stochastic claims’ generation via VBA</a:t>
          </a:r>
        </a:p>
      </dsp:txBody>
      <dsp:txXfrm>
        <a:off x="0" y="769407"/>
        <a:ext cx="2984501" cy="1790700"/>
      </dsp:txXfrm>
    </dsp:sp>
    <dsp:sp modelId="{177A1815-52F7-4F0F-B1EA-9890D3ECE4F6}">
      <dsp:nvSpPr>
        <dsp:cNvPr id="0" name=""/>
        <dsp:cNvSpPr/>
      </dsp:nvSpPr>
      <dsp:spPr>
        <a:xfrm>
          <a:off x="3282951" y="769407"/>
          <a:ext cx="2984501" cy="17907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10 years per simulation with mean 50 claims per year</a:t>
          </a:r>
        </a:p>
      </dsp:txBody>
      <dsp:txXfrm>
        <a:off x="3282951" y="769407"/>
        <a:ext cx="2984501" cy="1790700"/>
      </dsp:txXfrm>
    </dsp:sp>
    <dsp:sp modelId="{53C616DB-23AB-49C6-A571-7DACA3A2265A}">
      <dsp:nvSpPr>
        <dsp:cNvPr id="0" name=""/>
        <dsp:cNvSpPr/>
      </dsp:nvSpPr>
      <dsp:spPr>
        <a:xfrm>
          <a:off x="6565902" y="769407"/>
          <a:ext cx="2984501" cy="17907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10 simulations run – each represents an individual insurer’s data</a:t>
          </a:r>
        </a:p>
      </dsp:txBody>
      <dsp:txXfrm>
        <a:off x="6565902" y="769407"/>
        <a:ext cx="2984501" cy="1790700"/>
      </dsp:txXfrm>
    </dsp:sp>
    <dsp:sp modelId="{1C47E0F4-D7FC-41D8-9045-4BE3A564A61C}">
      <dsp:nvSpPr>
        <dsp:cNvPr id="0" name=""/>
        <dsp:cNvSpPr/>
      </dsp:nvSpPr>
      <dsp:spPr>
        <a:xfrm>
          <a:off x="0" y="2858558"/>
          <a:ext cx="2984501" cy="17907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Pareto severity with fixed seed for </a:t>
          </a:r>
          <a:r>
            <a:rPr lang="en-GB" sz="2200" kern="1200" dirty="0" err="1"/>
            <a:t>reproducability</a:t>
          </a:r>
          <a:endParaRPr lang="en-GB" sz="2200" kern="1200" dirty="0"/>
        </a:p>
      </dsp:txBody>
      <dsp:txXfrm>
        <a:off x="0" y="2858558"/>
        <a:ext cx="2984501" cy="1790700"/>
      </dsp:txXfrm>
    </dsp:sp>
    <dsp:sp modelId="{CA09A2EB-C778-4C3C-AA7A-F0C3E3FAE836}">
      <dsp:nvSpPr>
        <dsp:cNvPr id="0" name=""/>
        <dsp:cNvSpPr/>
      </dsp:nvSpPr>
      <dsp:spPr>
        <a:xfrm>
          <a:off x="3282951" y="2858558"/>
          <a:ext cx="2984501" cy="17907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Development pattern applied to create triangles</a:t>
          </a:r>
        </a:p>
      </dsp:txBody>
      <dsp:txXfrm>
        <a:off x="3282951" y="2858558"/>
        <a:ext cx="2984501" cy="1790700"/>
      </dsp:txXfrm>
    </dsp:sp>
    <dsp:sp modelId="{051F9904-C21C-4589-87BD-F884B43F9045}">
      <dsp:nvSpPr>
        <dsp:cNvPr id="0" name=""/>
        <dsp:cNvSpPr/>
      </dsp:nvSpPr>
      <dsp:spPr>
        <a:xfrm>
          <a:off x="6565902" y="2858558"/>
          <a:ext cx="2984501" cy="17907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User specified economic, social and shock inflation applied to incremental development</a:t>
          </a:r>
        </a:p>
      </dsp:txBody>
      <dsp:txXfrm>
        <a:off x="6565902" y="2858558"/>
        <a:ext cx="2984501" cy="1790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71C29-3AF0-422B-BD90-A75BF69640CC}">
      <dsp:nvSpPr>
        <dsp:cNvPr id="0" name=""/>
        <dsp:cNvSpPr/>
      </dsp:nvSpPr>
      <dsp:spPr>
        <a:xfrm>
          <a:off x="5182" y="320474"/>
          <a:ext cx="1986508" cy="403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Scenario A</a:t>
          </a:r>
        </a:p>
      </dsp:txBody>
      <dsp:txXfrm>
        <a:off x="5182" y="320474"/>
        <a:ext cx="1986508" cy="403200"/>
      </dsp:txXfrm>
    </dsp:sp>
    <dsp:sp modelId="{04A662DB-6D72-4FCA-8F72-5CD110348575}">
      <dsp:nvSpPr>
        <dsp:cNvPr id="0" name=""/>
        <dsp:cNvSpPr/>
      </dsp:nvSpPr>
      <dsp:spPr>
        <a:xfrm>
          <a:off x="5182" y="723674"/>
          <a:ext cx="1986508" cy="313231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Constant, stable inflation</a:t>
          </a:r>
        </a:p>
        <a:p>
          <a:pPr marL="114300" lvl="1" indent="-114300" algn="l" defTabSz="622300">
            <a:lnSpc>
              <a:spcPct val="90000"/>
            </a:lnSpc>
            <a:spcBef>
              <a:spcPct val="0"/>
            </a:spcBef>
            <a:spcAft>
              <a:spcPct val="15000"/>
            </a:spcAft>
            <a:buChar char="•"/>
          </a:pPr>
          <a:r>
            <a:rPr lang="en-GB" sz="1400" kern="1200" dirty="0"/>
            <a:t>4% for all years</a:t>
          </a:r>
        </a:p>
      </dsp:txBody>
      <dsp:txXfrm>
        <a:off x="5182" y="723674"/>
        <a:ext cx="1986508" cy="3132314"/>
      </dsp:txXfrm>
    </dsp:sp>
    <dsp:sp modelId="{7B0B9318-D51D-44B9-8ED5-8F2D2E417758}">
      <dsp:nvSpPr>
        <dsp:cNvPr id="0" name=""/>
        <dsp:cNvSpPr/>
      </dsp:nvSpPr>
      <dsp:spPr>
        <a:xfrm>
          <a:off x="2269801" y="320474"/>
          <a:ext cx="1986508" cy="403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Scenario B</a:t>
          </a:r>
        </a:p>
      </dsp:txBody>
      <dsp:txXfrm>
        <a:off x="2269801" y="320474"/>
        <a:ext cx="1986508" cy="403200"/>
      </dsp:txXfrm>
    </dsp:sp>
    <dsp:sp modelId="{54989070-D596-4380-876B-D460A78B3B4C}">
      <dsp:nvSpPr>
        <dsp:cNvPr id="0" name=""/>
        <dsp:cNvSpPr/>
      </dsp:nvSpPr>
      <dsp:spPr>
        <a:xfrm>
          <a:off x="2269801" y="723674"/>
          <a:ext cx="1986508" cy="313231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Emerging social inflation</a:t>
          </a:r>
        </a:p>
        <a:p>
          <a:pPr marL="114300" lvl="1" indent="-114300" algn="l" defTabSz="622300">
            <a:lnSpc>
              <a:spcPct val="90000"/>
            </a:lnSpc>
            <a:spcBef>
              <a:spcPct val="0"/>
            </a:spcBef>
            <a:spcAft>
              <a:spcPct val="15000"/>
            </a:spcAft>
            <a:buChar char="•"/>
          </a:pPr>
          <a:r>
            <a:rPr lang="en-GB" sz="1400" kern="1200" dirty="0"/>
            <a:t>Scenario A with social inflation of 2% in years 6-10</a:t>
          </a:r>
        </a:p>
        <a:p>
          <a:pPr marL="114300" lvl="1" indent="-114300" algn="l" defTabSz="622300">
            <a:lnSpc>
              <a:spcPct val="90000"/>
            </a:lnSpc>
            <a:spcBef>
              <a:spcPct val="0"/>
            </a:spcBef>
            <a:spcAft>
              <a:spcPct val="15000"/>
            </a:spcAft>
            <a:buChar char="•"/>
          </a:pPr>
          <a:r>
            <a:rPr lang="en-GB" sz="1400" kern="1200" dirty="0"/>
            <a:t>Total = 4% in years 1-5, 6% in years 6-10</a:t>
          </a:r>
        </a:p>
      </dsp:txBody>
      <dsp:txXfrm>
        <a:off x="2269801" y="723674"/>
        <a:ext cx="1986508" cy="3132314"/>
      </dsp:txXfrm>
    </dsp:sp>
    <dsp:sp modelId="{B17B0719-3BB2-45D4-A965-0FD741EBCF6B}">
      <dsp:nvSpPr>
        <dsp:cNvPr id="0" name=""/>
        <dsp:cNvSpPr/>
      </dsp:nvSpPr>
      <dsp:spPr>
        <a:xfrm>
          <a:off x="4534420" y="320474"/>
          <a:ext cx="1986508" cy="403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Scenario C</a:t>
          </a:r>
        </a:p>
      </dsp:txBody>
      <dsp:txXfrm>
        <a:off x="4534420" y="320474"/>
        <a:ext cx="1986508" cy="403200"/>
      </dsp:txXfrm>
    </dsp:sp>
    <dsp:sp modelId="{3A10E5D9-F3EB-4900-BFC7-A261C2B8A0CC}">
      <dsp:nvSpPr>
        <dsp:cNvPr id="0" name=""/>
        <dsp:cNvSpPr/>
      </dsp:nvSpPr>
      <dsp:spPr>
        <a:xfrm>
          <a:off x="4534420" y="723674"/>
          <a:ext cx="1986508" cy="313231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Sudden shock inflation</a:t>
          </a:r>
        </a:p>
        <a:p>
          <a:pPr marL="114300" lvl="1" indent="-114300" algn="l" defTabSz="622300">
            <a:lnSpc>
              <a:spcPct val="90000"/>
            </a:lnSpc>
            <a:spcBef>
              <a:spcPct val="0"/>
            </a:spcBef>
            <a:spcAft>
              <a:spcPct val="15000"/>
            </a:spcAft>
            <a:buChar char="•"/>
          </a:pPr>
          <a:r>
            <a:rPr lang="en-GB" sz="1400" kern="1200" dirty="0"/>
            <a:t>Scenario B with additional shock of 6% in year 9 and 4% in year 10</a:t>
          </a:r>
        </a:p>
        <a:p>
          <a:pPr marL="114300" lvl="1" indent="-114300" algn="l" defTabSz="622300">
            <a:lnSpc>
              <a:spcPct val="90000"/>
            </a:lnSpc>
            <a:spcBef>
              <a:spcPct val="0"/>
            </a:spcBef>
            <a:spcAft>
              <a:spcPct val="15000"/>
            </a:spcAft>
            <a:buChar char="•"/>
          </a:pPr>
          <a:r>
            <a:rPr lang="en-GB" sz="1400" kern="1200" dirty="0"/>
            <a:t>Total = 4% in years 1-4, 6% in years 5-8, 12% in year 9, 10% in year 10  </a:t>
          </a:r>
        </a:p>
      </dsp:txBody>
      <dsp:txXfrm>
        <a:off x="4534420" y="723674"/>
        <a:ext cx="1986508" cy="3132314"/>
      </dsp:txXfrm>
    </dsp:sp>
    <dsp:sp modelId="{E6D4CE26-295F-4469-AE71-8EAD5D25C9B1}">
      <dsp:nvSpPr>
        <dsp:cNvPr id="0" name=""/>
        <dsp:cNvSpPr/>
      </dsp:nvSpPr>
      <dsp:spPr>
        <a:xfrm>
          <a:off x="6799040" y="320474"/>
          <a:ext cx="1986508" cy="403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Scenarios D1 and D2</a:t>
          </a:r>
        </a:p>
      </dsp:txBody>
      <dsp:txXfrm>
        <a:off x="6799040" y="320474"/>
        <a:ext cx="1986508" cy="403200"/>
      </dsp:txXfrm>
    </dsp:sp>
    <dsp:sp modelId="{5D35E9D8-8D4D-44C9-A3BE-C5E27796BCBB}">
      <dsp:nvSpPr>
        <dsp:cNvPr id="0" name=""/>
        <dsp:cNvSpPr/>
      </dsp:nvSpPr>
      <dsp:spPr>
        <a:xfrm>
          <a:off x="6799040" y="723674"/>
          <a:ext cx="1986508" cy="313231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Non-inflationary frequency trends</a:t>
          </a:r>
        </a:p>
        <a:p>
          <a:pPr marL="114300" lvl="1" indent="-114300" algn="l" defTabSz="622300">
            <a:lnSpc>
              <a:spcPct val="90000"/>
            </a:lnSpc>
            <a:spcBef>
              <a:spcPct val="0"/>
            </a:spcBef>
            <a:spcAft>
              <a:spcPct val="15000"/>
            </a:spcAft>
            <a:buChar char="•"/>
          </a:pPr>
          <a:r>
            <a:rPr lang="en-GB" sz="1400" kern="1200" dirty="0"/>
            <a:t>Starting point same as Scenario C</a:t>
          </a:r>
        </a:p>
        <a:p>
          <a:pPr marL="114300" lvl="1" indent="-114300" algn="l" defTabSz="622300">
            <a:lnSpc>
              <a:spcPct val="90000"/>
            </a:lnSpc>
            <a:spcBef>
              <a:spcPct val="0"/>
            </a:spcBef>
            <a:spcAft>
              <a:spcPct val="15000"/>
            </a:spcAft>
            <a:buChar char="•"/>
          </a:pPr>
          <a:r>
            <a:rPr lang="en-GB" sz="1400" kern="1200" dirty="0"/>
            <a:t>D1 = 5% decreasing mean frequency</a:t>
          </a:r>
        </a:p>
        <a:p>
          <a:pPr marL="114300" lvl="1" indent="-114300" algn="l" defTabSz="622300">
            <a:lnSpc>
              <a:spcPct val="90000"/>
            </a:lnSpc>
            <a:spcBef>
              <a:spcPct val="0"/>
            </a:spcBef>
            <a:spcAft>
              <a:spcPct val="15000"/>
            </a:spcAft>
            <a:buChar char="•"/>
          </a:pPr>
          <a:r>
            <a:rPr lang="en-GB" sz="1400" kern="1200" dirty="0"/>
            <a:t>D2 = 5% increasing mean frequency</a:t>
          </a:r>
        </a:p>
        <a:p>
          <a:pPr marL="114300" lvl="1" indent="-114300" algn="l" defTabSz="622300">
            <a:lnSpc>
              <a:spcPct val="90000"/>
            </a:lnSpc>
            <a:spcBef>
              <a:spcPct val="0"/>
            </a:spcBef>
            <a:spcAft>
              <a:spcPct val="15000"/>
            </a:spcAft>
            <a:buChar char="•"/>
          </a:pPr>
          <a:endParaRPr lang="en-GB" sz="1400" kern="1200" dirty="0"/>
        </a:p>
      </dsp:txBody>
      <dsp:txXfrm>
        <a:off x="6799040" y="723674"/>
        <a:ext cx="1986508" cy="3132314"/>
      </dsp:txXfrm>
    </dsp:sp>
    <dsp:sp modelId="{2DE3AB23-1636-47A6-B312-A2453FA2EEFE}">
      <dsp:nvSpPr>
        <dsp:cNvPr id="0" name=""/>
        <dsp:cNvSpPr/>
      </dsp:nvSpPr>
      <dsp:spPr>
        <a:xfrm>
          <a:off x="9063659" y="320474"/>
          <a:ext cx="1986508" cy="4032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Scenario E</a:t>
          </a:r>
        </a:p>
      </dsp:txBody>
      <dsp:txXfrm>
        <a:off x="9063659" y="320474"/>
        <a:ext cx="1986508" cy="403200"/>
      </dsp:txXfrm>
    </dsp:sp>
    <dsp:sp modelId="{FF349D3A-C600-4009-B958-19F5FE38B63A}">
      <dsp:nvSpPr>
        <dsp:cNvPr id="0" name=""/>
        <dsp:cNvSpPr/>
      </dsp:nvSpPr>
      <dsp:spPr>
        <a:xfrm>
          <a:off x="9063659" y="723674"/>
          <a:ext cx="1986508" cy="3132314"/>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Not revealed to analysts</a:t>
          </a:r>
        </a:p>
        <a:p>
          <a:pPr marL="114300" lvl="1" indent="-114300" algn="l" defTabSz="622300">
            <a:lnSpc>
              <a:spcPct val="90000"/>
            </a:lnSpc>
            <a:spcBef>
              <a:spcPct val="0"/>
            </a:spcBef>
            <a:spcAft>
              <a:spcPct val="15000"/>
            </a:spcAft>
            <a:buChar char="•"/>
          </a:pPr>
          <a:r>
            <a:rPr lang="en-GB" sz="1400" kern="1200" dirty="0"/>
            <a:t>Constant economic inflation of 5.5%</a:t>
          </a:r>
        </a:p>
        <a:p>
          <a:pPr marL="114300" lvl="1" indent="-114300" algn="l" defTabSz="622300">
            <a:lnSpc>
              <a:spcPct val="90000"/>
            </a:lnSpc>
            <a:spcBef>
              <a:spcPct val="0"/>
            </a:spcBef>
            <a:spcAft>
              <a:spcPct val="15000"/>
            </a:spcAft>
            <a:buChar char="•"/>
          </a:pPr>
          <a:r>
            <a:rPr lang="en-GB" sz="1400" kern="1200" dirty="0"/>
            <a:t>Social inflation of 1% in years 1-4, 2% in years 5-8, 3% in years 9 and 10</a:t>
          </a:r>
        </a:p>
        <a:p>
          <a:pPr marL="114300" lvl="1" indent="-114300" algn="l" defTabSz="622300">
            <a:lnSpc>
              <a:spcPct val="90000"/>
            </a:lnSpc>
            <a:spcBef>
              <a:spcPct val="0"/>
            </a:spcBef>
            <a:spcAft>
              <a:spcPct val="15000"/>
            </a:spcAft>
            <a:buChar char="•"/>
          </a:pPr>
          <a:r>
            <a:rPr lang="en-GB" sz="1400" kern="1200" dirty="0"/>
            <a:t>First inflation shock at 3% in year 1, 4% in year 2 and 2% in year 3</a:t>
          </a:r>
        </a:p>
        <a:p>
          <a:pPr marL="114300" lvl="1" indent="-114300" algn="l" defTabSz="622300">
            <a:lnSpc>
              <a:spcPct val="90000"/>
            </a:lnSpc>
            <a:spcBef>
              <a:spcPct val="0"/>
            </a:spcBef>
            <a:spcAft>
              <a:spcPct val="15000"/>
            </a:spcAft>
            <a:buChar char="•"/>
          </a:pPr>
          <a:r>
            <a:rPr lang="en-GB" sz="1400" kern="1200" dirty="0"/>
            <a:t>Secondary inflation shock of 2% in year 9 and 8% in year 10</a:t>
          </a:r>
        </a:p>
      </dsp:txBody>
      <dsp:txXfrm>
        <a:off x="9063659" y="723674"/>
        <a:ext cx="1986508" cy="3132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9CABF-A6F1-4157-B50E-482C9F99823F}">
      <dsp:nvSpPr>
        <dsp:cNvPr id="0" name=""/>
        <dsp:cNvSpPr/>
      </dsp:nvSpPr>
      <dsp:spPr>
        <a:xfrm>
          <a:off x="53" y="39936"/>
          <a:ext cx="5166000" cy="864000"/>
        </a:xfrm>
        <a:prstGeom prst="rect">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GB" sz="3000" kern="1200" dirty="0"/>
            <a:t>Individual</a:t>
          </a:r>
        </a:p>
      </dsp:txBody>
      <dsp:txXfrm>
        <a:off x="53" y="39936"/>
        <a:ext cx="5166000" cy="864000"/>
      </dsp:txXfrm>
    </dsp:sp>
    <dsp:sp modelId="{E8DA28D8-8FEB-45A3-A9D4-FD7C3EF3FE0A}">
      <dsp:nvSpPr>
        <dsp:cNvPr id="0" name=""/>
        <dsp:cNvSpPr/>
      </dsp:nvSpPr>
      <dsp:spPr>
        <a:xfrm>
          <a:off x="53" y="903936"/>
          <a:ext cx="5166000"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GB" sz="3000" kern="1200" dirty="0"/>
            <a:t>Large severity trend</a:t>
          </a:r>
        </a:p>
        <a:p>
          <a:pPr marL="285750" lvl="1" indent="-285750" algn="l" defTabSz="1333500">
            <a:lnSpc>
              <a:spcPct val="90000"/>
            </a:lnSpc>
            <a:spcBef>
              <a:spcPct val="0"/>
            </a:spcBef>
            <a:spcAft>
              <a:spcPct val="15000"/>
            </a:spcAft>
            <a:buChar char="•"/>
          </a:pPr>
          <a:r>
            <a:rPr lang="en-GB" sz="3000" kern="1200" dirty="0"/>
            <a:t>Large frequency trend</a:t>
          </a:r>
        </a:p>
        <a:p>
          <a:pPr marL="285750" lvl="1" indent="-285750" algn="l" defTabSz="1333500">
            <a:lnSpc>
              <a:spcPct val="90000"/>
            </a:lnSpc>
            <a:spcBef>
              <a:spcPct val="0"/>
            </a:spcBef>
            <a:spcAft>
              <a:spcPct val="15000"/>
            </a:spcAft>
            <a:buChar char="•"/>
          </a:pPr>
          <a:r>
            <a:rPr lang="en-GB" sz="3000" kern="1200" dirty="0"/>
            <a:t>Trend in burning cost to a theoretical layer</a:t>
          </a:r>
        </a:p>
      </dsp:txBody>
      <dsp:txXfrm>
        <a:off x="53" y="903936"/>
        <a:ext cx="5166000" cy="2944012"/>
      </dsp:txXfrm>
    </dsp:sp>
    <dsp:sp modelId="{882FD412-30BB-43A6-8B33-63921984505F}">
      <dsp:nvSpPr>
        <dsp:cNvPr id="0" name=""/>
        <dsp:cNvSpPr/>
      </dsp:nvSpPr>
      <dsp:spPr>
        <a:xfrm>
          <a:off x="5889295" y="39936"/>
          <a:ext cx="5166000" cy="864000"/>
        </a:xfrm>
        <a:prstGeom prst="rect">
          <a:avLst/>
        </a:prstGeom>
        <a:solidFill>
          <a:schemeClr val="accent1">
            <a:shade val="80000"/>
            <a:hueOff val="-54256"/>
            <a:satOff val="-17580"/>
            <a:lumOff val="29643"/>
            <a:alphaOff val="0"/>
          </a:schemeClr>
        </a:solidFill>
        <a:ln w="25400" cap="flat" cmpd="sng" algn="ctr">
          <a:solidFill>
            <a:schemeClr val="accent1">
              <a:shade val="80000"/>
              <a:hueOff val="-54256"/>
              <a:satOff val="-17580"/>
              <a:lumOff val="296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GB" sz="3000" kern="1200" dirty="0"/>
            <a:t>Aggregate</a:t>
          </a:r>
        </a:p>
      </dsp:txBody>
      <dsp:txXfrm>
        <a:off x="5889295" y="39936"/>
        <a:ext cx="5166000" cy="864000"/>
      </dsp:txXfrm>
    </dsp:sp>
    <dsp:sp modelId="{A5AA46AB-629E-4278-A933-C0CC2F2618CD}">
      <dsp:nvSpPr>
        <dsp:cNvPr id="0" name=""/>
        <dsp:cNvSpPr/>
      </dsp:nvSpPr>
      <dsp:spPr>
        <a:xfrm>
          <a:off x="5889295" y="903936"/>
          <a:ext cx="5166000"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GB" sz="3000" kern="1200" dirty="0"/>
            <a:t>Inflation adjusted chain ladder (IACL)</a:t>
          </a:r>
        </a:p>
        <a:p>
          <a:pPr marL="285750" lvl="1" indent="-285750" algn="l" defTabSz="1333500">
            <a:lnSpc>
              <a:spcPct val="90000"/>
            </a:lnSpc>
            <a:spcBef>
              <a:spcPct val="0"/>
            </a:spcBef>
            <a:spcAft>
              <a:spcPct val="15000"/>
            </a:spcAft>
            <a:buChar char="•"/>
          </a:pPr>
          <a:r>
            <a:rPr lang="en-GB" sz="3000" kern="1200" dirty="0"/>
            <a:t>Separation method</a:t>
          </a:r>
        </a:p>
        <a:p>
          <a:pPr marL="285750" lvl="1" indent="-285750" algn="l" defTabSz="1333500">
            <a:lnSpc>
              <a:spcPct val="90000"/>
            </a:lnSpc>
            <a:spcBef>
              <a:spcPct val="0"/>
            </a:spcBef>
            <a:spcAft>
              <a:spcPct val="15000"/>
            </a:spcAft>
            <a:buChar char="•"/>
          </a:pPr>
          <a:r>
            <a:rPr lang="en-GB" sz="3000" kern="1200" dirty="0"/>
            <a:t>Calendar year development ratio (CYDR) 12-60 method</a:t>
          </a:r>
        </a:p>
      </dsp:txBody>
      <dsp:txXfrm>
        <a:off x="5889295" y="903936"/>
        <a:ext cx="5166000" cy="2944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3D87A-2C4F-4BC8-A000-94710416700A}">
      <dsp:nvSpPr>
        <dsp:cNvPr id="0" name=""/>
        <dsp:cNvSpPr/>
      </dsp:nvSpPr>
      <dsp:spPr>
        <a:xfrm>
          <a:off x="2721370" y="0"/>
          <a:ext cx="3326709" cy="33266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Using indices</a:t>
          </a:r>
        </a:p>
      </dsp:txBody>
      <dsp:txXfrm>
        <a:off x="3208555" y="487178"/>
        <a:ext cx="2352339" cy="2352306"/>
      </dsp:txXfrm>
    </dsp:sp>
    <dsp:sp modelId="{A274B3CA-C902-465F-816C-287EE6AE64FF}">
      <dsp:nvSpPr>
        <dsp:cNvPr id="0" name=""/>
        <dsp:cNvSpPr/>
      </dsp:nvSpPr>
      <dsp:spPr>
        <a:xfrm>
          <a:off x="4433657" y="2218698"/>
          <a:ext cx="3326709" cy="33266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kern="1200" dirty="0"/>
            <a:t>What would you like to see?</a:t>
          </a:r>
        </a:p>
      </dsp:txBody>
      <dsp:txXfrm>
        <a:off x="4920842" y="2705876"/>
        <a:ext cx="2352339" cy="2352306"/>
      </dsp:txXfrm>
    </dsp:sp>
    <dsp:sp modelId="{C7025E60-6DCD-4C5F-BB19-ADABD6D651CF}">
      <dsp:nvSpPr>
        <dsp:cNvPr id="0" name=""/>
        <dsp:cNvSpPr/>
      </dsp:nvSpPr>
      <dsp:spPr>
        <a:xfrm>
          <a:off x="6111584" y="0"/>
          <a:ext cx="3326709" cy="33266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Reserving during inflationary change</a:t>
          </a:r>
        </a:p>
      </dsp:txBody>
      <dsp:txXfrm>
        <a:off x="6598769" y="487178"/>
        <a:ext cx="2352339" cy="2352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18518-E0C2-436C-B814-3E58FD67B46B}">
      <dsp:nvSpPr>
        <dsp:cNvPr id="0" name=""/>
        <dsp:cNvSpPr/>
      </dsp:nvSpPr>
      <dsp:spPr>
        <a:xfrm>
          <a:off x="2868467" y="207048"/>
          <a:ext cx="6455065" cy="3834374"/>
        </a:xfrm>
        <a:prstGeom prst="round2DiagRect">
          <a:avLst>
            <a:gd name="adj1" fmla="val 0"/>
            <a:gd name="adj2"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1CB3D-F928-468F-9DE3-08441D64A987}">
      <dsp:nvSpPr>
        <dsp:cNvPr id="0" name=""/>
        <dsp:cNvSpPr/>
      </dsp:nvSpPr>
      <dsp:spPr>
        <a:xfrm>
          <a:off x="6095999" y="1019633"/>
          <a:ext cx="695" cy="220920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8DEEA6-AAC4-4B82-85EB-B7CC7CF4D486}">
      <dsp:nvSpPr>
        <dsp:cNvPr id="0" name=""/>
        <dsp:cNvSpPr/>
      </dsp:nvSpPr>
      <dsp:spPr>
        <a:xfrm>
          <a:off x="2937080" y="218898"/>
          <a:ext cx="3154484" cy="39575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dirty="0">
              <a:solidFill>
                <a:schemeClr val="bg1"/>
              </a:solidFill>
            </a:rPr>
            <a:t>Independent</a:t>
          </a:r>
        </a:p>
        <a:p>
          <a:pPr marL="0" lvl="0" indent="0" algn="ctr" defTabSz="1244600">
            <a:lnSpc>
              <a:spcPct val="90000"/>
            </a:lnSpc>
            <a:spcBef>
              <a:spcPct val="0"/>
            </a:spcBef>
            <a:spcAft>
              <a:spcPct val="35000"/>
            </a:spcAft>
            <a:buFont typeface="Arial" panose="020B0604020202020204" pitchFamily="34" charset="0"/>
            <a:buNone/>
          </a:pPr>
          <a:r>
            <a:rPr lang="en-GB" sz="2800" kern="1200" dirty="0">
              <a:solidFill>
                <a:schemeClr val="bg1"/>
              </a:solidFill>
            </a:rPr>
            <a:t>Easy to communicate</a:t>
          </a:r>
        </a:p>
        <a:p>
          <a:pPr marL="0" lvl="0" indent="0" algn="ctr" defTabSz="1244600">
            <a:lnSpc>
              <a:spcPct val="90000"/>
            </a:lnSpc>
            <a:spcBef>
              <a:spcPct val="0"/>
            </a:spcBef>
            <a:spcAft>
              <a:spcPct val="35000"/>
            </a:spcAft>
            <a:buFont typeface="Arial" panose="020B0604020202020204" pitchFamily="34" charset="0"/>
            <a:buNone/>
          </a:pPr>
          <a:r>
            <a:rPr lang="en-GB" sz="2800" kern="1200" dirty="0">
              <a:solidFill>
                <a:schemeClr val="bg1"/>
              </a:solidFill>
            </a:rPr>
            <a:t>Usable in absence of own data</a:t>
          </a:r>
        </a:p>
        <a:p>
          <a:pPr marL="0" lvl="0" indent="0" algn="ctr" defTabSz="1244600">
            <a:lnSpc>
              <a:spcPct val="90000"/>
            </a:lnSpc>
            <a:spcBef>
              <a:spcPct val="0"/>
            </a:spcBef>
            <a:spcAft>
              <a:spcPct val="35000"/>
            </a:spcAft>
            <a:buFont typeface="Arial" panose="020B0604020202020204" pitchFamily="34" charset="0"/>
            <a:buNone/>
          </a:pPr>
          <a:r>
            <a:rPr lang="en-GB" sz="2800" kern="1200" dirty="0">
              <a:solidFill>
                <a:schemeClr val="bg1"/>
              </a:solidFill>
            </a:rPr>
            <a:t>Can blend/load as appropriate</a:t>
          </a:r>
        </a:p>
        <a:p>
          <a:pPr marL="0" lvl="0" indent="0" algn="ctr" defTabSz="1244600">
            <a:lnSpc>
              <a:spcPct val="90000"/>
            </a:lnSpc>
            <a:spcBef>
              <a:spcPct val="0"/>
            </a:spcBef>
            <a:spcAft>
              <a:spcPct val="35000"/>
            </a:spcAft>
            <a:buFont typeface="Arial" panose="020B0604020202020204" pitchFamily="34" charset="0"/>
            <a:buNone/>
          </a:pPr>
          <a:endParaRPr lang="en-GB" sz="2800" kern="1200" dirty="0">
            <a:solidFill>
              <a:schemeClr val="bg1"/>
            </a:solidFill>
          </a:endParaRPr>
        </a:p>
        <a:p>
          <a:pPr marL="0" lvl="0" indent="0" algn="ctr" defTabSz="1244600">
            <a:lnSpc>
              <a:spcPct val="90000"/>
            </a:lnSpc>
            <a:spcBef>
              <a:spcPct val="0"/>
            </a:spcBef>
            <a:spcAft>
              <a:spcPct val="35000"/>
            </a:spcAft>
            <a:buNone/>
          </a:pPr>
          <a:endParaRPr lang="en-GB" sz="2800" kern="1200" dirty="0">
            <a:solidFill>
              <a:schemeClr val="bg1"/>
            </a:solidFill>
          </a:endParaRPr>
        </a:p>
      </dsp:txBody>
      <dsp:txXfrm>
        <a:off x="2937080" y="218898"/>
        <a:ext cx="3154484" cy="3957563"/>
      </dsp:txXfrm>
    </dsp:sp>
    <dsp:sp modelId="{27C26AB3-7813-4ADE-B686-AD02B0A4DEDF}">
      <dsp:nvSpPr>
        <dsp:cNvPr id="0" name=""/>
        <dsp:cNvSpPr/>
      </dsp:nvSpPr>
      <dsp:spPr>
        <a:xfrm>
          <a:off x="6225214" y="207050"/>
          <a:ext cx="3039138" cy="39812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GB" sz="2800" kern="1200" dirty="0">
              <a:solidFill>
                <a:schemeClr val="bg1"/>
              </a:solidFill>
            </a:rPr>
            <a:t>Correlation with actual claims?</a:t>
          </a:r>
        </a:p>
        <a:p>
          <a:pPr marL="0" lvl="0" indent="0" algn="ctr" defTabSz="1244600">
            <a:lnSpc>
              <a:spcPct val="90000"/>
            </a:lnSpc>
            <a:spcBef>
              <a:spcPct val="0"/>
            </a:spcBef>
            <a:spcAft>
              <a:spcPct val="35000"/>
            </a:spcAft>
            <a:buNone/>
          </a:pPr>
          <a:r>
            <a:rPr lang="en-GB" sz="2800" kern="1200" dirty="0">
              <a:solidFill>
                <a:schemeClr val="bg1"/>
              </a:solidFill>
            </a:rPr>
            <a:t>Cost/availability of relevant indices?</a:t>
          </a:r>
        </a:p>
        <a:p>
          <a:pPr marL="0" lvl="0" indent="0" algn="ctr" defTabSz="1244600">
            <a:lnSpc>
              <a:spcPct val="90000"/>
            </a:lnSpc>
            <a:spcBef>
              <a:spcPct val="0"/>
            </a:spcBef>
            <a:spcAft>
              <a:spcPct val="35000"/>
            </a:spcAft>
            <a:buNone/>
          </a:pPr>
          <a:r>
            <a:rPr lang="en-GB" sz="2800" kern="1200" dirty="0">
              <a:solidFill>
                <a:schemeClr val="bg1"/>
              </a:solidFill>
            </a:rPr>
            <a:t>Settlement year basis</a:t>
          </a:r>
        </a:p>
        <a:p>
          <a:pPr marL="0" lvl="0" indent="0" algn="ctr" defTabSz="1244600">
            <a:lnSpc>
              <a:spcPct val="90000"/>
            </a:lnSpc>
            <a:spcBef>
              <a:spcPct val="0"/>
            </a:spcBef>
            <a:spcAft>
              <a:spcPct val="35000"/>
            </a:spcAft>
            <a:buNone/>
          </a:pPr>
          <a:r>
            <a:rPr lang="en-GB" sz="2800" kern="1200" dirty="0">
              <a:solidFill>
                <a:schemeClr val="bg1"/>
              </a:solidFill>
            </a:rPr>
            <a:t>False sense of security</a:t>
          </a:r>
        </a:p>
        <a:p>
          <a:pPr marL="0" lvl="0" indent="0" algn="ctr" defTabSz="1244600">
            <a:lnSpc>
              <a:spcPct val="90000"/>
            </a:lnSpc>
            <a:spcBef>
              <a:spcPct val="0"/>
            </a:spcBef>
            <a:spcAft>
              <a:spcPct val="35000"/>
            </a:spcAft>
            <a:buNone/>
          </a:pPr>
          <a:endParaRPr lang="en-GB" sz="2800" kern="1200" dirty="0">
            <a:solidFill>
              <a:schemeClr val="bg1"/>
            </a:solidFill>
          </a:endParaRPr>
        </a:p>
        <a:p>
          <a:pPr marL="0" lvl="0" indent="0" algn="ctr" defTabSz="1244600">
            <a:lnSpc>
              <a:spcPct val="90000"/>
            </a:lnSpc>
            <a:spcBef>
              <a:spcPct val="0"/>
            </a:spcBef>
            <a:spcAft>
              <a:spcPct val="35000"/>
            </a:spcAft>
            <a:buNone/>
          </a:pPr>
          <a:endParaRPr lang="en-GB" sz="2800" kern="1200" dirty="0">
            <a:solidFill>
              <a:schemeClr val="bg1"/>
            </a:solidFill>
          </a:endParaRPr>
        </a:p>
      </dsp:txBody>
      <dsp:txXfrm>
        <a:off x="6225214" y="207050"/>
        <a:ext cx="3039138" cy="3981260"/>
      </dsp:txXfrm>
    </dsp:sp>
    <dsp:sp modelId="{D0CA30C2-6472-4750-AA51-90F150BD93A3}">
      <dsp:nvSpPr>
        <dsp:cNvPr id="0" name=""/>
        <dsp:cNvSpPr/>
      </dsp:nvSpPr>
      <dsp:spPr>
        <a:xfrm rot="16200000">
          <a:off x="986949" y="1094937"/>
          <a:ext cx="3058899" cy="869024"/>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GB" sz="2000" kern="1200" dirty="0"/>
            <a:t>Benefits</a:t>
          </a:r>
        </a:p>
      </dsp:txBody>
      <dsp:txXfrm>
        <a:off x="1118289" y="1444272"/>
        <a:ext cx="2796220" cy="433034"/>
      </dsp:txXfrm>
    </dsp:sp>
    <dsp:sp modelId="{9F5F18F1-C17F-4E10-B542-69B6E5C12414}">
      <dsp:nvSpPr>
        <dsp:cNvPr id="0" name=""/>
        <dsp:cNvSpPr/>
      </dsp:nvSpPr>
      <dsp:spPr>
        <a:xfrm rot="5400000">
          <a:off x="8042406" y="2274231"/>
          <a:ext cx="3058899" cy="869024"/>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GB" sz="2000" kern="1200" dirty="0"/>
            <a:t>Challenges</a:t>
          </a:r>
        </a:p>
      </dsp:txBody>
      <dsp:txXfrm>
        <a:off x="8173746" y="2360887"/>
        <a:ext cx="2796220" cy="433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Motor PD</a:t>
            </a:r>
          </a:p>
          <a:p>
            <a:pPr marL="171450" indent="-171450">
              <a:buFontTx/>
              <a:buChar char="-"/>
            </a:pPr>
            <a:r>
              <a:rPr lang="en-GB" dirty="0"/>
              <a:t>Moved down substantially over 2022 view</a:t>
            </a:r>
          </a:p>
          <a:p>
            <a:pPr marL="171450" indent="-171450">
              <a:buFontTx/>
              <a:buChar char="-"/>
            </a:pPr>
            <a:r>
              <a:rPr lang="en-GB" dirty="0"/>
              <a:t>Arguably in-line with CPI both years</a:t>
            </a:r>
          </a:p>
          <a:p>
            <a:pPr marL="171450" indent="-171450">
              <a:buFontTx/>
              <a:buChar char="-"/>
            </a:pPr>
            <a:r>
              <a:rPr lang="en-GB" dirty="0"/>
              <a:t>Displaying more Gaussian distribution vis-</a:t>
            </a:r>
            <a:r>
              <a:rPr lang="en-GB" dirty="0" err="1"/>
              <a:t>a-vs</a:t>
            </a:r>
            <a:r>
              <a:rPr lang="en-GB" dirty="0"/>
              <a:t> 2022</a:t>
            </a:r>
          </a:p>
          <a:p>
            <a:pPr marL="0" indent="0">
              <a:buFontTx/>
              <a:buNone/>
            </a:pPr>
            <a:endParaRPr lang="en-GB" dirty="0"/>
          </a:p>
          <a:p>
            <a:pPr marL="0" indent="0">
              <a:buFontTx/>
              <a:buNone/>
            </a:pPr>
            <a:r>
              <a:rPr lang="en-GB" dirty="0"/>
              <a:t>Motor BI:</a:t>
            </a:r>
          </a:p>
          <a:p>
            <a:pPr marL="171450" indent="-171450">
              <a:buFontTx/>
              <a:buChar char="-"/>
            </a:pPr>
            <a:r>
              <a:rPr lang="en-GB" dirty="0"/>
              <a:t>Model estimate largely unchanged year-on-year (evidence for non-property inflation decoupling from CPI)</a:t>
            </a:r>
          </a:p>
          <a:p>
            <a:pPr marL="171450" indent="-171450">
              <a:buFontTx/>
              <a:buChar char="-"/>
            </a:pPr>
            <a:r>
              <a:rPr lang="en-GB" dirty="0"/>
              <a:t>Tighter spread compared with 2022</a:t>
            </a:r>
          </a:p>
          <a:p>
            <a:pPr marL="171450" indent="-171450">
              <a:buFontTx/>
              <a:buChar char="-"/>
            </a:pPr>
            <a:r>
              <a:rPr lang="en-GB" dirty="0"/>
              <a:t>Below CPI last year, in-line this year</a:t>
            </a:r>
          </a:p>
          <a:p>
            <a:pPr marL="171450" indent="-171450">
              <a:buFontTx/>
              <a:buChar char="-"/>
            </a:pPr>
            <a:endParaRPr lang="en-GB" dirty="0"/>
          </a:p>
          <a:p>
            <a:pPr marL="0" indent="0">
              <a:buFontTx/>
              <a:buNone/>
            </a:pPr>
            <a:r>
              <a:rPr lang="en-GB" dirty="0"/>
              <a:t>UK Cas</a:t>
            </a:r>
          </a:p>
          <a:p>
            <a:pPr marL="171450" indent="-171450">
              <a:buFontTx/>
              <a:buChar char="-"/>
            </a:pPr>
            <a:r>
              <a:rPr lang="en-GB" dirty="0"/>
              <a:t>Model estimate perhaps very slightly below CPI or exactly in-line, perhaps</a:t>
            </a:r>
          </a:p>
          <a:p>
            <a:pPr marL="171450" indent="-171450">
              <a:buFontTx/>
              <a:buChar char="-"/>
            </a:pPr>
            <a:r>
              <a:rPr lang="en-GB" dirty="0"/>
              <a:t>Similar pattern observed here to Motor BI</a:t>
            </a:r>
          </a:p>
          <a:p>
            <a:pPr marL="171450" indent="-171450">
              <a:buFontTx/>
              <a:buChar char="-"/>
            </a:pPr>
            <a:endParaRPr lang="en-GB" dirty="0"/>
          </a:p>
          <a:p>
            <a:pPr marL="0" indent="0">
              <a:buFontTx/>
              <a:buNone/>
            </a:pPr>
            <a:r>
              <a:rPr lang="en-GB" dirty="0"/>
              <a:t>UK Property</a:t>
            </a:r>
          </a:p>
          <a:p>
            <a:pPr marL="171450" indent="-171450">
              <a:buFontTx/>
              <a:buChar char="-"/>
            </a:pPr>
            <a:r>
              <a:rPr lang="en-GB" dirty="0"/>
              <a:t>Now largely in-line with UK Motor PD whereas last year we could observe the “parts’ shortage” effect in Motor PD</a:t>
            </a:r>
          </a:p>
          <a:p>
            <a:pPr marL="171450" indent="-171450">
              <a:buFontTx/>
              <a:buChar char="-"/>
            </a:pPr>
            <a:r>
              <a:rPr lang="en-GB" dirty="0"/>
              <a:t>Note that some respondents believe inflation to be negative</a:t>
            </a:r>
          </a:p>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139866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US prop</a:t>
            </a:r>
          </a:p>
          <a:p>
            <a:pPr marL="171450" indent="-171450">
              <a:buFontTx/>
              <a:buChar char="-"/>
            </a:pPr>
            <a:r>
              <a:rPr lang="en-GB" dirty="0"/>
              <a:t>Very clear difference with 2022, with substantially lower inflation and lower uncertainty (clear modal estimate)</a:t>
            </a:r>
          </a:p>
          <a:p>
            <a:pPr marL="171450" indent="-171450">
              <a:buFontTx/>
              <a:buChar char="-"/>
            </a:pPr>
            <a:r>
              <a:rPr lang="en-GB" dirty="0"/>
              <a:t>Above CPI with this </a:t>
            </a:r>
            <a:r>
              <a:rPr lang="en-GB" dirty="0" err="1"/>
              <a:t>LoB</a:t>
            </a:r>
            <a:r>
              <a:rPr lang="en-GB" dirty="0"/>
              <a:t>, unlike UK equivalent</a:t>
            </a:r>
          </a:p>
          <a:p>
            <a:pPr marL="171450" indent="-171450">
              <a:buFontTx/>
              <a:buChar char="-"/>
            </a:pPr>
            <a:r>
              <a:rPr lang="en-GB" dirty="0"/>
              <a:t>More of a right tail than evident in UK</a:t>
            </a:r>
          </a:p>
          <a:p>
            <a:pPr marL="171450" indent="-171450">
              <a:buFontTx/>
              <a:buChar char="-"/>
            </a:pPr>
            <a:r>
              <a:rPr lang="en-GB" dirty="0"/>
              <a:t>Some proponents of negative inflation here too</a:t>
            </a:r>
          </a:p>
          <a:p>
            <a:pPr marL="171450" indent="-171450">
              <a:buFontTx/>
              <a:buChar char="-"/>
            </a:pPr>
            <a:endParaRPr lang="en-GB" dirty="0"/>
          </a:p>
          <a:p>
            <a:pPr marL="0" indent="0">
              <a:buFontTx/>
              <a:buNone/>
            </a:pPr>
            <a:r>
              <a:rPr lang="en-GB" dirty="0"/>
              <a:t>US PI</a:t>
            </a:r>
          </a:p>
          <a:p>
            <a:pPr marL="171450" indent="-171450">
              <a:buFontTx/>
              <a:buChar char="-"/>
            </a:pPr>
            <a:r>
              <a:rPr lang="en-GB" dirty="0"/>
              <a:t>Largely unchanged over 2022, though somewhat lower</a:t>
            </a:r>
          </a:p>
          <a:p>
            <a:pPr marL="171450" indent="-171450">
              <a:buFontTx/>
              <a:buChar char="-"/>
            </a:pPr>
            <a:r>
              <a:rPr lang="en-GB" dirty="0"/>
              <a:t>More in-line with CPI than 2022</a:t>
            </a:r>
          </a:p>
          <a:p>
            <a:pPr marL="171450" indent="-171450">
              <a:buFontTx/>
              <a:buChar char="-"/>
            </a:pPr>
            <a:endParaRPr lang="en-GB" dirty="0"/>
          </a:p>
          <a:p>
            <a:pPr marL="0" indent="0">
              <a:buFontTx/>
              <a:buNone/>
            </a:pPr>
            <a:r>
              <a:rPr lang="en-GB" dirty="0"/>
              <a:t>US non-PI Cas</a:t>
            </a:r>
          </a:p>
          <a:p>
            <a:pPr marL="171450" indent="-171450">
              <a:buFontTx/>
              <a:buChar char="-"/>
            </a:pPr>
            <a:r>
              <a:rPr lang="en-GB" dirty="0"/>
              <a:t>Much tighter spread than PI, though with similar other observations</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381180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1138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aggregate methods were unreliable. This is because the frequency trend was reducing and the user couldn’t gather this information from a triangle. Hence if you don’t know your frequency trend then looking at aggregate claims is not going to be a reliable way to estimate inflation. Therefore, for this exercise, the IACL and Separation method did not work well.</a:t>
            </a:r>
          </a:p>
          <a:p>
            <a:endParaRPr lang="en-GB" dirty="0"/>
          </a:p>
          <a:p>
            <a:r>
              <a:rPr lang="en-GB" dirty="0"/>
              <a:t>Frequency trend highlighted negative inflation as expected given frequency of claims was reducing by 90% p.a. This was not a good measure of actual inflation.</a:t>
            </a:r>
          </a:p>
          <a:p>
            <a:endParaRPr lang="en-GB" dirty="0"/>
          </a:p>
          <a:p>
            <a:r>
              <a:rPr lang="en-GB" dirty="0"/>
              <a:t>BC method better than the aggregate methods, but still not ideal as it is understating the true inflation for the early years and then it is completely out of line from 2019 onwards.</a:t>
            </a:r>
          </a:p>
          <a:p>
            <a:endParaRPr lang="en-GB" dirty="0"/>
          </a:p>
          <a:p>
            <a:r>
              <a:rPr lang="en-GB" dirty="0"/>
              <a:t>Best performing is the large severity trend, even though overall it is still generally understanding the true inflation and it doesn’t capture any upswings/downswings given it’s a flat average.</a:t>
            </a:r>
          </a:p>
          <a:p>
            <a:endParaRPr lang="en-GB" dirty="0"/>
          </a:p>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30</a:t>
            </a:fld>
            <a:endParaRPr lang="en-GB"/>
          </a:p>
        </p:txBody>
      </p:sp>
    </p:spTree>
    <p:extLst>
      <p:ext uri="{BB962C8B-B14F-4D97-AF65-F5344CB8AC3E}">
        <p14:creationId xmlns:p14="http://schemas.microsoft.com/office/powerpoint/2010/main" val="393381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the UK is the geographic area of most concern, with much less of a graduation than was seen last year. </a:t>
            </a:r>
          </a:p>
          <a:p>
            <a:endParaRPr lang="en-GB" dirty="0"/>
          </a:p>
          <a:p>
            <a:r>
              <a:rPr lang="en-GB" dirty="0"/>
              <a:t>{Mention of saying this in a concise way or cutting the slide}</a:t>
            </a:r>
          </a:p>
          <a:p>
            <a:endParaRPr lang="en-GB" dirty="0"/>
          </a:p>
          <a:p>
            <a:r>
              <a:rPr lang="en-GB" dirty="0"/>
              <a:t>Last year’s presentation noted a potential bias toward respondents areas of greatest focus. </a:t>
            </a:r>
          </a:p>
        </p:txBody>
      </p:sp>
      <p:sp>
        <p:nvSpPr>
          <p:cNvPr id="4" name="Slide Number Placeholder 3"/>
          <p:cNvSpPr>
            <a:spLocks noGrp="1"/>
          </p:cNvSpPr>
          <p:nvPr>
            <p:ph type="sldNum" sz="quarter" idx="5"/>
          </p:nvPr>
        </p:nvSpPr>
        <p:spPr/>
        <p:txBody>
          <a:bodyPr/>
          <a:lstStyle/>
          <a:p>
            <a:fld id="{0C75E569-FA29-4591-9ED9-413A86DC2D18}" type="slidenum">
              <a:rPr lang="en-GB" smtClean="0"/>
              <a:pPr/>
              <a:t>45</a:t>
            </a:fld>
            <a:endParaRPr lang="en-GB"/>
          </a:p>
        </p:txBody>
      </p:sp>
    </p:spTree>
    <p:extLst>
      <p:ext uri="{BB962C8B-B14F-4D97-AF65-F5344CB8AC3E}">
        <p14:creationId xmlns:p14="http://schemas.microsoft.com/office/powerpoint/2010/main" val="614151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10 July 2024</a:t>
            </a:fld>
            <a:endParaRPr lang="en-GB"/>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03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51385" y="1989964"/>
            <a:ext cx="5688631" cy="1295399"/>
          </a:xfrm>
        </p:spPr>
        <p:txBody>
          <a:bodyPr anchor="t"/>
          <a:lstStyle>
            <a:lvl1pPr>
              <a:defRPr sz="4000" b="1">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51384" y="3285356"/>
            <a:ext cx="5472607" cy="1007740"/>
          </a:xfrm>
        </p:spPr>
        <p:txBody>
          <a:bodyPr/>
          <a:lstStyle>
            <a:lvl1pPr marL="0" indent="0">
              <a:spcBef>
                <a:spcPts val="0"/>
              </a:spcBef>
              <a:buFontTx/>
              <a:buNone/>
              <a:defRPr sz="28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90255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10 July 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10 July 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10 July 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10 July 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10 July 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10 July 2024</a:t>
            </a:fld>
            <a:endParaRPr lang="en-GB" dirty="0"/>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3"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906000"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227112"/>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4" name="Group 58"/>
            <p:cNvGrpSpPr/>
            <p:nvPr userDrawn="1"/>
          </p:nvGrpSpPr>
          <p:grpSpPr>
            <a:xfrm>
              <a:off x="-2982571" y="689730"/>
              <a:ext cx="2863473" cy="307777"/>
              <a:chOff x="-2982571" y="689730"/>
              <a:chExt cx="2863473" cy="307777"/>
            </a:xfrm>
          </p:grpSpPr>
          <p:sp>
            <p:nvSpPr>
              <p:cNvPr id="106" name="Rectangle 9"/>
              <p:cNvSpPr/>
              <p:nvPr userDrawn="1"/>
            </p:nvSpPr>
            <p:spPr>
              <a:xfrm>
                <a:off x="-2982571" y="689730"/>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689730"/>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5" name="Group 13"/>
            <p:cNvGrpSpPr/>
            <p:nvPr userDrawn="1"/>
          </p:nvGrpSpPr>
          <p:grpSpPr>
            <a:xfrm>
              <a:off x="-2982575" y="1095228"/>
              <a:ext cx="2863476" cy="307777"/>
              <a:chOff x="-2928990" y="578153"/>
              <a:chExt cx="2643206" cy="307777"/>
            </a:xfrm>
          </p:grpSpPr>
          <p:sp>
            <p:nvSpPr>
              <p:cNvPr id="104" name="Rectangle 14"/>
              <p:cNvSpPr/>
              <p:nvPr userDrawn="1"/>
            </p:nvSpPr>
            <p:spPr>
              <a:xfrm>
                <a:off x="-2928990" y="578153"/>
                <a:ext cx="285752" cy="285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578153"/>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66" name="Group 16"/>
            <p:cNvGrpSpPr/>
            <p:nvPr userDrawn="1"/>
          </p:nvGrpSpPr>
          <p:grpSpPr>
            <a:xfrm>
              <a:off x="-2982575" y="1490887"/>
              <a:ext cx="2863476" cy="307777"/>
              <a:chOff x="-2928990" y="276567"/>
              <a:chExt cx="2643206" cy="307777"/>
            </a:xfrm>
          </p:grpSpPr>
          <p:sp>
            <p:nvSpPr>
              <p:cNvPr id="102" name="Rectangle 17"/>
              <p:cNvSpPr/>
              <p:nvPr userDrawn="1"/>
            </p:nvSpPr>
            <p:spPr>
              <a:xfrm>
                <a:off x="-2928990" y="276567"/>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276567"/>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67" name="TextBox 66"/>
            <p:cNvSpPr txBox="1"/>
            <p:nvPr userDrawn="1"/>
          </p:nvSpPr>
          <p:spPr>
            <a:xfrm>
              <a:off x="-2982571" y="2436912"/>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68" name="TextBox 67"/>
            <p:cNvSpPr txBox="1"/>
            <p:nvPr userDrawn="1"/>
          </p:nvSpPr>
          <p:spPr>
            <a:xfrm>
              <a:off x="-2982571" y="379512"/>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69" name="Group 24"/>
            <p:cNvGrpSpPr/>
            <p:nvPr userDrawn="1"/>
          </p:nvGrpSpPr>
          <p:grpSpPr>
            <a:xfrm>
              <a:off x="-2982575" y="1902023"/>
              <a:ext cx="2863476" cy="307777"/>
              <a:chOff x="-2928990" y="276567"/>
              <a:chExt cx="2643206" cy="307777"/>
            </a:xfrm>
          </p:grpSpPr>
          <p:sp>
            <p:nvSpPr>
              <p:cNvPr id="100" name="Rectangle 99"/>
              <p:cNvSpPr/>
              <p:nvPr userDrawn="1"/>
            </p:nvSpPr>
            <p:spPr>
              <a:xfrm>
                <a:off x="-2928990" y="276567"/>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276567"/>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0" name="Group 27"/>
            <p:cNvGrpSpPr/>
            <p:nvPr userDrawn="1"/>
          </p:nvGrpSpPr>
          <p:grpSpPr>
            <a:xfrm>
              <a:off x="-2982575" y="2733370"/>
              <a:ext cx="2863476" cy="307777"/>
              <a:chOff x="-2928990" y="696778"/>
              <a:chExt cx="2643206" cy="307777"/>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1" name="Group 60"/>
            <p:cNvGrpSpPr/>
            <p:nvPr userDrawn="1"/>
          </p:nvGrpSpPr>
          <p:grpSpPr>
            <a:xfrm>
              <a:off x="-2982571" y="3144506"/>
              <a:ext cx="2863473" cy="307777"/>
              <a:chOff x="-2982571" y="3144506"/>
              <a:chExt cx="2863473" cy="307777"/>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2" name="Group 33"/>
            <p:cNvGrpSpPr/>
            <p:nvPr userDrawn="1"/>
          </p:nvGrpSpPr>
          <p:grpSpPr>
            <a:xfrm>
              <a:off x="-2982575" y="3555642"/>
              <a:ext cx="2863476" cy="307777"/>
              <a:chOff x="-2928990" y="696778"/>
              <a:chExt cx="2643206" cy="307777"/>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3" name="Group 36"/>
            <p:cNvGrpSpPr/>
            <p:nvPr userDrawn="1"/>
          </p:nvGrpSpPr>
          <p:grpSpPr>
            <a:xfrm>
              <a:off x="-2982575" y="3966778"/>
              <a:ext cx="2863476" cy="307777"/>
              <a:chOff x="-2928990" y="696778"/>
              <a:chExt cx="2643206" cy="307777"/>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74" name="Group 63"/>
            <p:cNvGrpSpPr/>
            <p:nvPr userDrawn="1"/>
          </p:nvGrpSpPr>
          <p:grpSpPr>
            <a:xfrm>
              <a:off x="-2982571" y="4377914"/>
              <a:ext cx="2863473" cy="307777"/>
              <a:chOff x="-2982571" y="4377914"/>
              <a:chExt cx="2863473" cy="307777"/>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5" name="Group 43"/>
            <p:cNvGrpSpPr/>
            <p:nvPr userDrawn="1"/>
          </p:nvGrpSpPr>
          <p:grpSpPr>
            <a:xfrm>
              <a:off x="-2982575" y="4789050"/>
              <a:ext cx="2863476" cy="307777"/>
              <a:chOff x="-2928990" y="696778"/>
              <a:chExt cx="2643206" cy="307777"/>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76" name="Group 46"/>
            <p:cNvGrpSpPr/>
            <p:nvPr userDrawn="1"/>
          </p:nvGrpSpPr>
          <p:grpSpPr>
            <a:xfrm>
              <a:off x="-2982575" y="5200186"/>
              <a:ext cx="2863476" cy="307777"/>
              <a:chOff x="-2928990" y="696778"/>
              <a:chExt cx="2643206" cy="307777"/>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77" name="Group 49"/>
            <p:cNvGrpSpPr/>
            <p:nvPr userDrawn="1"/>
          </p:nvGrpSpPr>
          <p:grpSpPr>
            <a:xfrm>
              <a:off x="-2982575" y="5611322"/>
              <a:ext cx="2863476" cy="307777"/>
              <a:chOff x="-2928990" y="696778"/>
              <a:chExt cx="2643206" cy="307777"/>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78" name="Group 52"/>
            <p:cNvGrpSpPr/>
            <p:nvPr userDrawn="1"/>
          </p:nvGrpSpPr>
          <p:grpSpPr>
            <a:xfrm>
              <a:off x="-2982575" y="6022458"/>
              <a:ext cx="2863476" cy="307777"/>
              <a:chOff x="-2928990" y="696778"/>
              <a:chExt cx="2643206" cy="307777"/>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79" name="Group 55"/>
            <p:cNvGrpSpPr/>
            <p:nvPr userDrawn="1"/>
          </p:nvGrpSpPr>
          <p:grpSpPr>
            <a:xfrm>
              <a:off x="-2982575" y="6433591"/>
              <a:ext cx="2863476" cy="307777"/>
              <a:chOff x="-2928990" y="696778"/>
              <a:chExt cx="2643206" cy="307777"/>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6" r:id="rId4"/>
    <p:sldLayoutId id="2147483650" r:id="rId5"/>
    <p:sldLayoutId id="2147483652" r:id="rId6"/>
    <p:sldLayoutId id="2147483653" r:id="rId7"/>
    <p:sldLayoutId id="2147483654" r:id="rId8"/>
    <p:sldLayoutId id="2147483655" r:id="rId9"/>
    <p:sldLayoutId id="2147483660" r:id="rId10"/>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inflationandpriceindices"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bls.gov/cpi/"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99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EE88-8088-B507-8880-9E9B452FFD4E}"/>
              </a:ext>
            </a:extLst>
          </p:cNvPr>
          <p:cNvSpPr>
            <a:spLocks noGrp="1"/>
          </p:cNvSpPr>
          <p:nvPr>
            <p:ph type="title"/>
          </p:nvPr>
        </p:nvSpPr>
        <p:spPr/>
        <p:txBody>
          <a:bodyPr/>
          <a:lstStyle/>
          <a:p>
            <a:r>
              <a:rPr lang="en-GB" dirty="0"/>
              <a:t>CPI and interest rates in the UK</a:t>
            </a:r>
            <a:endParaRPr lang="en-US" dirty="0"/>
          </a:p>
        </p:txBody>
      </p:sp>
      <p:sp>
        <p:nvSpPr>
          <p:cNvPr id="4" name="Date Placeholder 3">
            <a:extLst>
              <a:ext uri="{FF2B5EF4-FFF2-40B4-BE49-F238E27FC236}">
                <a16:creationId xmlns:a16="http://schemas.microsoft.com/office/drawing/2014/main" id="{79B2DF8F-E0AE-C81B-C177-66BF77A6FE61}"/>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60228DF5-8EF5-7173-C42F-E8DE7A6473C9}"/>
              </a:ext>
            </a:extLst>
          </p:cNvPr>
          <p:cNvSpPr>
            <a:spLocks noGrp="1"/>
          </p:cNvSpPr>
          <p:nvPr>
            <p:ph type="sldNum" sz="quarter" idx="12"/>
          </p:nvPr>
        </p:nvSpPr>
        <p:spPr/>
        <p:txBody>
          <a:bodyPr/>
          <a:lstStyle/>
          <a:p>
            <a:fld id="{FE8DA6AF-1811-4E27-A96F-54109F1D0275}" type="slidenum">
              <a:rPr lang="en-GB" smtClean="0"/>
              <a:pPr/>
              <a:t>10</a:t>
            </a:fld>
            <a:endParaRPr lang="en-GB"/>
          </a:p>
        </p:txBody>
      </p:sp>
      <p:pic>
        <p:nvPicPr>
          <p:cNvPr id="11" name="Picture 10">
            <a:extLst>
              <a:ext uri="{FF2B5EF4-FFF2-40B4-BE49-F238E27FC236}">
                <a16:creationId xmlns:a16="http://schemas.microsoft.com/office/drawing/2014/main" id="{C40EF8E1-8439-AFA6-9BCB-AF1F9C30090A}"/>
              </a:ext>
            </a:extLst>
          </p:cNvPr>
          <p:cNvPicPr>
            <a:picLocks noChangeAspect="1"/>
          </p:cNvPicPr>
          <p:nvPr/>
        </p:nvPicPr>
        <p:blipFill>
          <a:blip r:embed="rId2"/>
          <a:stretch>
            <a:fillRect/>
          </a:stretch>
        </p:blipFill>
        <p:spPr>
          <a:xfrm>
            <a:off x="-273721" y="1359758"/>
            <a:ext cx="4289715" cy="2577265"/>
          </a:xfrm>
          <a:prstGeom prst="rect">
            <a:avLst/>
          </a:prstGeom>
        </p:spPr>
      </p:pic>
      <p:sp>
        <p:nvSpPr>
          <p:cNvPr id="13" name="Rectangle: Rounded Corners 12">
            <a:extLst>
              <a:ext uri="{FF2B5EF4-FFF2-40B4-BE49-F238E27FC236}">
                <a16:creationId xmlns:a16="http://schemas.microsoft.com/office/drawing/2014/main" id="{463C0849-4834-BA6E-E16F-CEE931F6892C}"/>
              </a:ext>
            </a:extLst>
          </p:cNvPr>
          <p:cNvSpPr/>
          <p:nvPr/>
        </p:nvSpPr>
        <p:spPr>
          <a:xfrm>
            <a:off x="255292" y="4407538"/>
            <a:ext cx="9585123" cy="16455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CPI generally considered reasonable and most reliable guide to general UK price inflation</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Most respondents believe raising interest rates will reduce future inflation, but not significantly in the short term</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More respondents think the Bank inflation rate target should be higher than lower</a:t>
            </a:r>
            <a:endParaRPr lang="en-GB" sz="1400" dirty="0">
              <a:solidFill>
                <a:srgbClr val="000000"/>
              </a:solidFill>
              <a:cs typeface="Segoe UI" panose="020B0502040204020203" pitchFamily="34" charset="0"/>
            </a:endParaRPr>
          </a:p>
        </p:txBody>
      </p:sp>
      <p:pic>
        <p:nvPicPr>
          <p:cNvPr id="6" name="Picture 5">
            <a:extLst>
              <a:ext uri="{FF2B5EF4-FFF2-40B4-BE49-F238E27FC236}">
                <a16:creationId xmlns:a16="http://schemas.microsoft.com/office/drawing/2014/main" id="{D3EB6C32-818A-B4E2-561A-ACABC9B3FCAC}"/>
              </a:ext>
            </a:extLst>
          </p:cNvPr>
          <p:cNvPicPr>
            <a:picLocks noChangeAspect="1"/>
          </p:cNvPicPr>
          <p:nvPr/>
        </p:nvPicPr>
        <p:blipFill>
          <a:blip r:embed="rId3"/>
          <a:stretch>
            <a:fillRect/>
          </a:stretch>
        </p:blipFill>
        <p:spPr>
          <a:xfrm>
            <a:off x="3375062" y="1381803"/>
            <a:ext cx="5041829" cy="2883658"/>
          </a:xfrm>
          <a:prstGeom prst="rect">
            <a:avLst/>
          </a:prstGeom>
        </p:spPr>
      </p:pic>
      <p:pic>
        <p:nvPicPr>
          <p:cNvPr id="8" name="Picture 7">
            <a:extLst>
              <a:ext uri="{FF2B5EF4-FFF2-40B4-BE49-F238E27FC236}">
                <a16:creationId xmlns:a16="http://schemas.microsoft.com/office/drawing/2014/main" id="{DC3D3DD1-6EEA-4851-2CF7-78DFC4E85433}"/>
              </a:ext>
            </a:extLst>
          </p:cNvPr>
          <p:cNvPicPr>
            <a:picLocks noChangeAspect="1"/>
          </p:cNvPicPr>
          <p:nvPr/>
        </p:nvPicPr>
        <p:blipFill>
          <a:blip r:embed="rId4"/>
          <a:stretch>
            <a:fillRect/>
          </a:stretch>
        </p:blipFill>
        <p:spPr>
          <a:xfrm>
            <a:off x="8510160" y="1973239"/>
            <a:ext cx="3493363" cy="1963783"/>
          </a:xfrm>
          <a:prstGeom prst="rect">
            <a:avLst/>
          </a:prstGeom>
        </p:spPr>
      </p:pic>
      <p:sp>
        <p:nvSpPr>
          <p:cNvPr id="9" name="TextBox 8">
            <a:extLst>
              <a:ext uri="{FF2B5EF4-FFF2-40B4-BE49-F238E27FC236}">
                <a16:creationId xmlns:a16="http://schemas.microsoft.com/office/drawing/2014/main" id="{26DF95FA-F306-0E29-955B-5A8CDB4D6E76}"/>
              </a:ext>
            </a:extLst>
          </p:cNvPr>
          <p:cNvSpPr txBox="1"/>
          <p:nvPr/>
        </p:nvSpPr>
        <p:spPr>
          <a:xfrm>
            <a:off x="8964743" y="1381803"/>
            <a:ext cx="2664296" cy="461665"/>
          </a:xfrm>
          <a:prstGeom prst="rect">
            <a:avLst/>
          </a:prstGeom>
          <a:noFill/>
        </p:spPr>
        <p:txBody>
          <a:bodyPr wrap="square" rtlCol="0">
            <a:spAutoFit/>
          </a:bodyPr>
          <a:lstStyle/>
          <a:p>
            <a:pPr algn="ctr"/>
            <a:r>
              <a:rPr lang="en-GB" sz="1200" dirty="0"/>
              <a:t>What should the Bank inflation rate target be?</a:t>
            </a:r>
          </a:p>
        </p:txBody>
      </p:sp>
    </p:spTree>
    <p:extLst>
      <p:ext uri="{BB962C8B-B14F-4D97-AF65-F5344CB8AC3E}">
        <p14:creationId xmlns:p14="http://schemas.microsoft.com/office/powerpoint/2010/main" val="21847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Exhibits on inflation uncertainty</a:t>
            </a: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11</a:t>
            </a:fld>
            <a:endParaRPr lang="en-GB"/>
          </a:p>
        </p:txBody>
      </p:sp>
    </p:spTree>
    <p:extLst>
      <p:ext uri="{BB962C8B-B14F-4D97-AF65-F5344CB8AC3E}">
        <p14:creationId xmlns:p14="http://schemas.microsoft.com/office/powerpoint/2010/main" val="410509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23BA-1BCA-AA45-3780-91FBB898E0B2}"/>
              </a:ext>
            </a:extLst>
          </p:cNvPr>
          <p:cNvSpPr>
            <a:spLocks noGrp="1"/>
          </p:cNvSpPr>
          <p:nvPr>
            <p:ph type="title"/>
          </p:nvPr>
        </p:nvSpPr>
        <p:spPr/>
        <p:txBody>
          <a:bodyPr/>
          <a:lstStyle/>
          <a:p>
            <a:r>
              <a:rPr lang="en-GB" dirty="0"/>
              <a:t>Short-term UK CPI 90</a:t>
            </a:r>
            <a:r>
              <a:rPr lang="en-GB" baseline="30000" dirty="0"/>
              <a:t>th</a:t>
            </a:r>
            <a:r>
              <a:rPr lang="en-GB" dirty="0"/>
              <a:t> Percentile</a:t>
            </a:r>
            <a:endParaRPr lang="en-US" dirty="0"/>
          </a:p>
        </p:txBody>
      </p:sp>
      <p:sp>
        <p:nvSpPr>
          <p:cNvPr id="4" name="Date Placeholder 3">
            <a:extLst>
              <a:ext uri="{FF2B5EF4-FFF2-40B4-BE49-F238E27FC236}">
                <a16:creationId xmlns:a16="http://schemas.microsoft.com/office/drawing/2014/main" id="{B68087B9-ECD2-BDBB-E4C3-E9E0A3D11658}"/>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73DC5AC3-1FD5-0E0A-77AA-FC240D4A0F89}"/>
              </a:ext>
            </a:extLst>
          </p:cNvPr>
          <p:cNvSpPr>
            <a:spLocks noGrp="1"/>
          </p:cNvSpPr>
          <p:nvPr>
            <p:ph type="sldNum" sz="quarter" idx="12"/>
          </p:nvPr>
        </p:nvSpPr>
        <p:spPr/>
        <p:txBody>
          <a:bodyPr/>
          <a:lstStyle/>
          <a:p>
            <a:fld id="{FE8DA6AF-1811-4E27-A96F-54109F1D0275}" type="slidenum">
              <a:rPr lang="en-GB" smtClean="0"/>
              <a:pPr/>
              <a:t>12</a:t>
            </a:fld>
            <a:endParaRPr lang="en-GB"/>
          </a:p>
        </p:txBody>
      </p:sp>
      <p:sp>
        <p:nvSpPr>
          <p:cNvPr id="3" name="Rectangle: Rounded Corners 2">
            <a:extLst>
              <a:ext uri="{FF2B5EF4-FFF2-40B4-BE49-F238E27FC236}">
                <a16:creationId xmlns:a16="http://schemas.microsoft.com/office/drawing/2014/main" id="{7C8793BD-1666-0A5A-EB38-377F0ECB0F0C}"/>
              </a:ext>
            </a:extLst>
          </p:cNvPr>
          <p:cNvSpPr/>
          <p:nvPr/>
        </p:nvSpPr>
        <p:spPr>
          <a:xfrm>
            <a:off x="479424" y="4869160"/>
            <a:ext cx="9216975"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Charts show short-term inflation expectations vs 90</a:t>
            </a:r>
            <a:r>
              <a:rPr lang="en-GB" sz="1600" baseline="30000" dirty="0">
                <a:solidFill>
                  <a:srgbClr val="000000"/>
                </a:solidFill>
                <a:cs typeface="Segoe UI" panose="020B0502040204020203" pitchFamily="34" charset="0"/>
              </a:rPr>
              <a:t>th</a:t>
            </a:r>
            <a:r>
              <a:rPr lang="en-GB" sz="1600" dirty="0">
                <a:solidFill>
                  <a:srgbClr val="000000"/>
                </a:solidFill>
                <a:cs typeface="Segoe UI" panose="020B0502040204020203" pitchFamily="34" charset="0"/>
              </a:rPr>
              <a:t> %</a:t>
            </a:r>
            <a:r>
              <a:rPr lang="en-GB" sz="1600" dirty="0" err="1">
                <a:solidFill>
                  <a:srgbClr val="000000"/>
                </a:solidFill>
                <a:cs typeface="Segoe UI" panose="020B0502040204020203" pitchFamily="34" charset="0"/>
              </a:rPr>
              <a:t>ile</a:t>
            </a:r>
            <a:r>
              <a:rPr lang="en-GB" sz="1600" dirty="0">
                <a:solidFill>
                  <a:srgbClr val="000000"/>
                </a:solidFill>
                <a:cs typeface="Segoe UI" panose="020B0502040204020203" pitchFamily="34" charset="0"/>
              </a:rPr>
              <a:t> (looking 18 months ahead)</a:t>
            </a:r>
          </a:p>
          <a:p>
            <a:pPr marL="742950" lvl="1" indent="-285750">
              <a:spcAft>
                <a:spcPts val="1800"/>
              </a:spcAft>
              <a:buFont typeface="Arial" panose="020B0604020202020204" pitchFamily="34" charset="0"/>
              <a:buChar char="•"/>
            </a:pPr>
            <a:r>
              <a:rPr lang="en-GB" sz="1600" dirty="0">
                <a:solidFill>
                  <a:srgbClr val="000000"/>
                </a:solidFill>
                <a:cs typeface="Segoe UI" panose="020B0502040204020203" pitchFamily="34" charset="0"/>
              </a:rPr>
              <a:t>Larger bubble = More respondents</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More bunching towards bottom-left in 2023 survey indicates lower expected inflation paired with sentiment of lower uncertainty</a:t>
            </a:r>
          </a:p>
        </p:txBody>
      </p:sp>
      <p:pic>
        <p:nvPicPr>
          <p:cNvPr id="6" name="Picture 5">
            <a:extLst>
              <a:ext uri="{FF2B5EF4-FFF2-40B4-BE49-F238E27FC236}">
                <a16:creationId xmlns:a16="http://schemas.microsoft.com/office/drawing/2014/main" id="{979143C4-AE22-CB15-DC93-087CFD06DEEB}"/>
              </a:ext>
            </a:extLst>
          </p:cNvPr>
          <p:cNvPicPr>
            <a:picLocks noChangeAspect="1"/>
          </p:cNvPicPr>
          <p:nvPr/>
        </p:nvPicPr>
        <p:blipFill>
          <a:blip r:embed="rId2"/>
          <a:stretch>
            <a:fillRect/>
          </a:stretch>
        </p:blipFill>
        <p:spPr>
          <a:xfrm>
            <a:off x="508531" y="1505997"/>
            <a:ext cx="5399999" cy="3240000"/>
          </a:xfrm>
          <a:prstGeom prst="rect">
            <a:avLst/>
          </a:prstGeom>
        </p:spPr>
      </p:pic>
      <p:pic>
        <p:nvPicPr>
          <p:cNvPr id="7" name="Picture 6">
            <a:extLst>
              <a:ext uri="{FF2B5EF4-FFF2-40B4-BE49-F238E27FC236}">
                <a16:creationId xmlns:a16="http://schemas.microsoft.com/office/drawing/2014/main" id="{C71E5420-883A-83CF-A426-007A9A7615AD}"/>
              </a:ext>
            </a:extLst>
          </p:cNvPr>
          <p:cNvPicPr>
            <a:picLocks noChangeAspect="1"/>
          </p:cNvPicPr>
          <p:nvPr/>
        </p:nvPicPr>
        <p:blipFill>
          <a:blip r:embed="rId3"/>
          <a:stretch>
            <a:fillRect/>
          </a:stretch>
        </p:blipFill>
        <p:spPr>
          <a:xfrm>
            <a:off x="6270093" y="1510692"/>
            <a:ext cx="5413377" cy="3248026"/>
          </a:xfrm>
          <a:prstGeom prst="rect">
            <a:avLst/>
          </a:prstGeom>
        </p:spPr>
      </p:pic>
    </p:spTree>
    <p:extLst>
      <p:ext uri="{BB962C8B-B14F-4D97-AF65-F5344CB8AC3E}">
        <p14:creationId xmlns:p14="http://schemas.microsoft.com/office/powerpoint/2010/main" val="195679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23BA-1BCA-AA45-3780-91FBB898E0B2}"/>
              </a:ext>
            </a:extLst>
          </p:cNvPr>
          <p:cNvSpPr>
            <a:spLocks noGrp="1"/>
          </p:cNvSpPr>
          <p:nvPr>
            <p:ph type="title"/>
          </p:nvPr>
        </p:nvSpPr>
        <p:spPr/>
        <p:txBody>
          <a:bodyPr/>
          <a:lstStyle/>
          <a:p>
            <a:r>
              <a:rPr lang="en-GB" dirty="0"/>
              <a:t>Short-term vs Long-term UK CPI 90</a:t>
            </a:r>
            <a:r>
              <a:rPr lang="en-GB" baseline="30000" dirty="0"/>
              <a:t>th</a:t>
            </a:r>
            <a:r>
              <a:rPr lang="en-GB" dirty="0"/>
              <a:t> Percentile</a:t>
            </a:r>
            <a:endParaRPr lang="en-US" dirty="0"/>
          </a:p>
        </p:txBody>
      </p:sp>
      <p:sp>
        <p:nvSpPr>
          <p:cNvPr id="4" name="Date Placeholder 3">
            <a:extLst>
              <a:ext uri="{FF2B5EF4-FFF2-40B4-BE49-F238E27FC236}">
                <a16:creationId xmlns:a16="http://schemas.microsoft.com/office/drawing/2014/main" id="{B68087B9-ECD2-BDBB-E4C3-E9E0A3D11658}"/>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73DC5AC3-1FD5-0E0A-77AA-FC240D4A0F89}"/>
              </a:ext>
            </a:extLst>
          </p:cNvPr>
          <p:cNvSpPr>
            <a:spLocks noGrp="1"/>
          </p:cNvSpPr>
          <p:nvPr>
            <p:ph type="sldNum" sz="quarter" idx="12"/>
          </p:nvPr>
        </p:nvSpPr>
        <p:spPr/>
        <p:txBody>
          <a:bodyPr/>
          <a:lstStyle/>
          <a:p>
            <a:fld id="{FE8DA6AF-1811-4E27-A96F-54109F1D0275}" type="slidenum">
              <a:rPr lang="en-GB" smtClean="0"/>
              <a:pPr/>
              <a:t>13</a:t>
            </a:fld>
            <a:endParaRPr lang="en-GB"/>
          </a:p>
        </p:txBody>
      </p:sp>
      <p:pic>
        <p:nvPicPr>
          <p:cNvPr id="9" name="Picture 8">
            <a:extLst>
              <a:ext uri="{FF2B5EF4-FFF2-40B4-BE49-F238E27FC236}">
                <a16:creationId xmlns:a16="http://schemas.microsoft.com/office/drawing/2014/main" id="{EC19DA20-1A53-8DAA-3CA7-4E61CF320105}"/>
              </a:ext>
            </a:extLst>
          </p:cNvPr>
          <p:cNvPicPr>
            <a:picLocks noChangeAspect="1"/>
          </p:cNvPicPr>
          <p:nvPr/>
        </p:nvPicPr>
        <p:blipFill>
          <a:blip r:embed="rId2"/>
          <a:stretch>
            <a:fillRect/>
          </a:stretch>
        </p:blipFill>
        <p:spPr>
          <a:xfrm>
            <a:off x="479425" y="1547813"/>
            <a:ext cx="5392800" cy="3240000"/>
          </a:xfrm>
          <a:prstGeom prst="rect">
            <a:avLst/>
          </a:prstGeom>
        </p:spPr>
      </p:pic>
      <p:pic>
        <p:nvPicPr>
          <p:cNvPr id="10" name="Picture 9">
            <a:extLst>
              <a:ext uri="{FF2B5EF4-FFF2-40B4-BE49-F238E27FC236}">
                <a16:creationId xmlns:a16="http://schemas.microsoft.com/office/drawing/2014/main" id="{C0757180-B10E-6872-236C-4F54AD68E2F3}"/>
              </a:ext>
            </a:extLst>
          </p:cNvPr>
          <p:cNvPicPr>
            <a:picLocks noChangeAspect="1"/>
          </p:cNvPicPr>
          <p:nvPr/>
        </p:nvPicPr>
        <p:blipFill>
          <a:blip r:embed="rId3"/>
          <a:stretch>
            <a:fillRect/>
          </a:stretch>
        </p:blipFill>
        <p:spPr>
          <a:xfrm>
            <a:off x="6319777" y="1547813"/>
            <a:ext cx="5399999" cy="3240000"/>
          </a:xfrm>
          <a:prstGeom prst="rect">
            <a:avLst/>
          </a:prstGeom>
        </p:spPr>
      </p:pic>
      <p:sp>
        <p:nvSpPr>
          <p:cNvPr id="11" name="Rectangle: Rounded Corners 10">
            <a:extLst>
              <a:ext uri="{FF2B5EF4-FFF2-40B4-BE49-F238E27FC236}">
                <a16:creationId xmlns:a16="http://schemas.microsoft.com/office/drawing/2014/main" id="{2F4B0780-AFAB-FFAC-F485-74A991620F78}"/>
              </a:ext>
            </a:extLst>
          </p:cNvPr>
          <p:cNvSpPr/>
          <p:nvPr/>
        </p:nvSpPr>
        <p:spPr>
          <a:xfrm>
            <a:off x="479424" y="4941168"/>
            <a:ext cx="9216975" cy="1224136"/>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Charts show views of long-term inflation uncertainty (vertical axis) vs short-term equivalent</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Last year, short-term considered more uncertain than long-term</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This year, if anything, it’s slightly the reverse</a:t>
            </a:r>
          </a:p>
        </p:txBody>
      </p:sp>
      <p:cxnSp>
        <p:nvCxnSpPr>
          <p:cNvPr id="6" name="Straight Connector 5">
            <a:extLst>
              <a:ext uri="{FF2B5EF4-FFF2-40B4-BE49-F238E27FC236}">
                <a16:creationId xmlns:a16="http://schemas.microsoft.com/office/drawing/2014/main" id="{8B275B1B-6C8C-02C5-A06B-B9F0A57FA00B}"/>
              </a:ext>
            </a:extLst>
          </p:cNvPr>
          <p:cNvCxnSpPr/>
          <p:nvPr/>
        </p:nvCxnSpPr>
        <p:spPr>
          <a:xfrm flipV="1">
            <a:off x="1631504" y="2276872"/>
            <a:ext cx="4240721"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B357D9-81CA-B6A0-8FBF-3EE39D4708FA}"/>
              </a:ext>
            </a:extLst>
          </p:cNvPr>
          <p:cNvCxnSpPr/>
          <p:nvPr/>
        </p:nvCxnSpPr>
        <p:spPr>
          <a:xfrm flipV="1">
            <a:off x="7341683" y="2318036"/>
            <a:ext cx="4240721" cy="17281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0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68B-54EF-6630-8CA4-41C9C2457862}"/>
              </a:ext>
            </a:extLst>
          </p:cNvPr>
          <p:cNvSpPr>
            <a:spLocks noGrp="1"/>
          </p:cNvSpPr>
          <p:nvPr>
            <p:ph type="title"/>
          </p:nvPr>
        </p:nvSpPr>
        <p:spPr/>
        <p:txBody>
          <a:bodyPr/>
          <a:lstStyle/>
          <a:p>
            <a:r>
              <a:rPr lang="en-GB" dirty="0"/>
              <a:t>Views on inflation uncertainty vs last year</a:t>
            </a:r>
            <a:endParaRPr lang="en-US" dirty="0"/>
          </a:p>
        </p:txBody>
      </p:sp>
      <p:sp>
        <p:nvSpPr>
          <p:cNvPr id="4" name="Date Placeholder 3">
            <a:extLst>
              <a:ext uri="{FF2B5EF4-FFF2-40B4-BE49-F238E27FC236}">
                <a16:creationId xmlns:a16="http://schemas.microsoft.com/office/drawing/2014/main" id="{43ACB5B6-1AC9-D931-3AB0-25E5241B8CE1}"/>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47BADB60-C5D6-712B-50B8-3BB8E3B37801}"/>
              </a:ext>
            </a:extLst>
          </p:cNvPr>
          <p:cNvSpPr>
            <a:spLocks noGrp="1"/>
          </p:cNvSpPr>
          <p:nvPr>
            <p:ph type="sldNum" sz="quarter" idx="12"/>
          </p:nvPr>
        </p:nvSpPr>
        <p:spPr/>
        <p:txBody>
          <a:bodyPr/>
          <a:lstStyle/>
          <a:p>
            <a:fld id="{FE8DA6AF-1811-4E27-A96F-54109F1D0275}" type="slidenum">
              <a:rPr lang="en-GB" smtClean="0"/>
              <a:pPr/>
              <a:t>14</a:t>
            </a:fld>
            <a:endParaRPr lang="en-GB"/>
          </a:p>
        </p:txBody>
      </p:sp>
      <p:sp>
        <p:nvSpPr>
          <p:cNvPr id="3" name="Rectangle: Rounded Corners 2">
            <a:extLst>
              <a:ext uri="{FF2B5EF4-FFF2-40B4-BE49-F238E27FC236}">
                <a16:creationId xmlns:a16="http://schemas.microsoft.com/office/drawing/2014/main" id="{E224323A-41C0-FE8E-4A93-437A9C14437D}"/>
              </a:ext>
            </a:extLst>
          </p:cNvPr>
          <p:cNvSpPr/>
          <p:nvPr/>
        </p:nvSpPr>
        <p:spPr>
          <a:xfrm>
            <a:off x="7248128" y="1507220"/>
            <a:ext cx="4583679" cy="39604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Views on Short-term inflation uncertainty are consistent with the previous charts</a:t>
            </a:r>
          </a:p>
          <a:p>
            <a:pPr marL="742950" lvl="1" indent="-285750">
              <a:spcAft>
                <a:spcPts val="1800"/>
              </a:spcAft>
              <a:buFont typeface="Arial" panose="020B0604020202020204" pitchFamily="34" charset="0"/>
              <a:buChar char="•"/>
            </a:pPr>
            <a:r>
              <a:rPr lang="en-GB" sz="1600" dirty="0">
                <a:solidFill>
                  <a:srgbClr val="000000"/>
                </a:solidFill>
                <a:cs typeface="Segoe UI" panose="020B0502040204020203" pitchFamily="34" charset="0"/>
              </a:rPr>
              <a:t>Less perceived uncertainty</a:t>
            </a:r>
          </a:p>
          <a:p>
            <a:pPr marL="285750" indent="-285750">
              <a:spcAft>
                <a:spcPts val="1800"/>
              </a:spcAft>
              <a:buFont typeface="Wingdings" panose="05000000000000000000" pitchFamily="2" charset="2"/>
              <a:buChar char="Ø"/>
            </a:pPr>
            <a:r>
              <a:rPr lang="en-GB" sz="1600" dirty="0">
                <a:solidFill>
                  <a:srgbClr val="000000"/>
                </a:solidFill>
                <a:cs typeface="Segoe UI" panose="020B0502040204020203" pitchFamily="34" charset="0"/>
              </a:rPr>
              <a:t>Views on long-term inflation uncertainty appear to have risen</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Surprising to see majority of respondents expecting long-term uncertainty to be different</a:t>
            </a:r>
          </a:p>
          <a:p>
            <a:pPr marL="742950" lvl="1" indent="-285750">
              <a:spcAft>
                <a:spcPts val="800"/>
              </a:spcAft>
              <a:buFont typeface="Arial" panose="020B0604020202020204" pitchFamily="34" charset="0"/>
              <a:buChar char="•"/>
            </a:pPr>
            <a:r>
              <a:rPr lang="en-GB" sz="1600" dirty="0">
                <a:solidFill>
                  <a:srgbClr val="000000"/>
                </a:solidFill>
                <a:cs typeface="Segoe UI" panose="020B0502040204020203" pitchFamily="34" charset="0"/>
              </a:rPr>
              <a:t>What new info does anyone really have about the long-term to make it more or less uncertain?</a:t>
            </a:r>
          </a:p>
        </p:txBody>
      </p:sp>
      <p:pic>
        <p:nvPicPr>
          <p:cNvPr id="8" name="Picture 7">
            <a:extLst>
              <a:ext uri="{FF2B5EF4-FFF2-40B4-BE49-F238E27FC236}">
                <a16:creationId xmlns:a16="http://schemas.microsoft.com/office/drawing/2014/main" id="{FBCBA7D4-A3E6-7865-89B7-9CD4E6BE4E0E}"/>
              </a:ext>
            </a:extLst>
          </p:cNvPr>
          <p:cNvPicPr>
            <a:picLocks noChangeAspect="1"/>
          </p:cNvPicPr>
          <p:nvPr/>
        </p:nvPicPr>
        <p:blipFill>
          <a:blip r:embed="rId2"/>
          <a:stretch>
            <a:fillRect/>
          </a:stretch>
        </p:blipFill>
        <p:spPr>
          <a:xfrm>
            <a:off x="767408" y="1601724"/>
            <a:ext cx="6239361" cy="3555468"/>
          </a:xfrm>
          <a:prstGeom prst="rect">
            <a:avLst/>
          </a:prstGeom>
        </p:spPr>
      </p:pic>
    </p:spTree>
    <p:extLst>
      <p:ext uri="{BB962C8B-B14F-4D97-AF65-F5344CB8AC3E}">
        <p14:creationId xmlns:p14="http://schemas.microsoft.com/office/powerpoint/2010/main" val="331329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Class of business inflation estimates</a:t>
            </a: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15</a:t>
            </a:fld>
            <a:endParaRPr lang="en-GB"/>
          </a:p>
        </p:txBody>
      </p:sp>
    </p:spTree>
    <p:extLst>
      <p:ext uri="{BB962C8B-B14F-4D97-AF65-F5344CB8AC3E}">
        <p14:creationId xmlns:p14="http://schemas.microsoft.com/office/powerpoint/2010/main" val="31088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68B-54EF-6630-8CA4-41C9C2457862}"/>
              </a:ext>
            </a:extLst>
          </p:cNvPr>
          <p:cNvSpPr>
            <a:spLocks noGrp="1"/>
          </p:cNvSpPr>
          <p:nvPr>
            <p:ph type="title"/>
          </p:nvPr>
        </p:nvSpPr>
        <p:spPr/>
        <p:txBody>
          <a:bodyPr/>
          <a:lstStyle/>
          <a:p>
            <a:r>
              <a:rPr lang="en-GB" dirty="0"/>
              <a:t>Comparisons of UK Business Line Inflation Estimates</a:t>
            </a:r>
            <a:endParaRPr lang="en-US" dirty="0">
              <a:solidFill>
                <a:srgbClr val="FF0000"/>
              </a:solidFill>
            </a:endParaRPr>
          </a:p>
        </p:txBody>
      </p:sp>
      <p:sp>
        <p:nvSpPr>
          <p:cNvPr id="4" name="Date Placeholder 3">
            <a:extLst>
              <a:ext uri="{FF2B5EF4-FFF2-40B4-BE49-F238E27FC236}">
                <a16:creationId xmlns:a16="http://schemas.microsoft.com/office/drawing/2014/main" id="{43ACB5B6-1AC9-D931-3AB0-25E5241B8CE1}"/>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47BADB60-C5D6-712B-50B8-3BB8E3B37801}"/>
              </a:ext>
            </a:extLst>
          </p:cNvPr>
          <p:cNvSpPr>
            <a:spLocks noGrp="1"/>
          </p:cNvSpPr>
          <p:nvPr>
            <p:ph type="sldNum" sz="quarter" idx="12"/>
          </p:nvPr>
        </p:nvSpPr>
        <p:spPr/>
        <p:txBody>
          <a:bodyPr/>
          <a:lstStyle/>
          <a:p>
            <a:fld id="{FE8DA6AF-1811-4E27-A96F-54109F1D0275}" type="slidenum">
              <a:rPr lang="en-GB" smtClean="0"/>
              <a:pPr/>
              <a:t>16</a:t>
            </a:fld>
            <a:endParaRPr lang="en-GB"/>
          </a:p>
        </p:txBody>
      </p:sp>
      <p:pic>
        <p:nvPicPr>
          <p:cNvPr id="16" name="Picture 15">
            <a:extLst>
              <a:ext uri="{FF2B5EF4-FFF2-40B4-BE49-F238E27FC236}">
                <a16:creationId xmlns:a16="http://schemas.microsoft.com/office/drawing/2014/main" id="{1059736C-CC06-D522-7148-A2A881EF23B6}"/>
              </a:ext>
            </a:extLst>
          </p:cNvPr>
          <p:cNvPicPr>
            <a:picLocks noChangeAspect="1"/>
          </p:cNvPicPr>
          <p:nvPr/>
        </p:nvPicPr>
        <p:blipFill>
          <a:blip r:embed="rId3"/>
          <a:stretch>
            <a:fillRect/>
          </a:stretch>
        </p:blipFill>
        <p:spPr>
          <a:xfrm>
            <a:off x="4439816" y="1332000"/>
            <a:ext cx="4079999" cy="2448000"/>
          </a:xfrm>
          <a:prstGeom prst="rect">
            <a:avLst/>
          </a:prstGeom>
        </p:spPr>
      </p:pic>
      <p:pic>
        <p:nvPicPr>
          <p:cNvPr id="17" name="Picture 16">
            <a:extLst>
              <a:ext uri="{FF2B5EF4-FFF2-40B4-BE49-F238E27FC236}">
                <a16:creationId xmlns:a16="http://schemas.microsoft.com/office/drawing/2014/main" id="{3DC9270B-3130-7D74-9A02-D040F2D69760}"/>
              </a:ext>
            </a:extLst>
          </p:cNvPr>
          <p:cNvPicPr>
            <a:picLocks noChangeAspect="1"/>
          </p:cNvPicPr>
          <p:nvPr/>
        </p:nvPicPr>
        <p:blipFill>
          <a:blip r:embed="rId4"/>
          <a:stretch>
            <a:fillRect/>
          </a:stretch>
        </p:blipFill>
        <p:spPr>
          <a:xfrm>
            <a:off x="191343" y="1332000"/>
            <a:ext cx="4079999" cy="2448000"/>
          </a:xfrm>
          <a:prstGeom prst="rect">
            <a:avLst/>
          </a:prstGeom>
        </p:spPr>
      </p:pic>
      <p:pic>
        <p:nvPicPr>
          <p:cNvPr id="18" name="Picture 17">
            <a:extLst>
              <a:ext uri="{FF2B5EF4-FFF2-40B4-BE49-F238E27FC236}">
                <a16:creationId xmlns:a16="http://schemas.microsoft.com/office/drawing/2014/main" id="{689ECFB6-CF1C-AB64-33C7-093D44DB2637}"/>
              </a:ext>
            </a:extLst>
          </p:cNvPr>
          <p:cNvPicPr>
            <a:picLocks noChangeAspect="1"/>
          </p:cNvPicPr>
          <p:nvPr/>
        </p:nvPicPr>
        <p:blipFill>
          <a:blip r:embed="rId5"/>
          <a:stretch>
            <a:fillRect/>
          </a:stretch>
        </p:blipFill>
        <p:spPr>
          <a:xfrm>
            <a:off x="191343" y="3888000"/>
            <a:ext cx="4079999" cy="2448000"/>
          </a:xfrm>
          <a:prstGeom prst="rect">
            <a:avLst/>
          </a:prstGeom>
        </p:spPr>
      </p:pic>
      <p:pic>
        <p:nvPicPr>
          <p:cNvPr id="19" name="Picture 18">
            <a:extLst>
              <a:ext uri="{FF2B5EF4-FFF2-40B4-BE49-F238E27FC236}">
                <a16:creationId xmlns:a16="http://schemas.microsoft.com/office/drawing/2014/main" id="{FC7D2FD5-8220-D7F9-0BC1-B90D61EA35EB}"/>
              </a:ext>
            </a:extLst>
          </p:cNvPr>
          <p:cNvPicPr>
            <a:picLocks noChangeAspect="1"/>
          </p:cNvPicPr>
          <p:nvPr/>
        </p:nvPicPr>
        <p:blipFill>
          <a:blip r:embed="rId6"/>
          <a:stretch>
            <a:fillRect/>
          </a:stretch>
        </p:blipFill>
        <p:spPr>
          <a:xfrm>
            <a:off x="4439816" y="3888000"/>
            <a:ext cx="4070954" cy="2448000"/>
          </a:xfrm>
          <a:prstGeom prst="rect">
            <a:avLst/>
          </a:prstGeom>
        </p:spPr>
      </p:pic>
      <p:sp>
        <p:nvSpPr>
          <p:cNvPr id="20" name="Rectangle: Rounded Corners 19">
            <a:extLst>
              <a:ext uri="{FF2B5EF4-FFF2-40B4-BE49-F238E27FC236}">
                <a16:creationId xmlns:a16="http://schemas.microsoft.com/office/drawing/2014/main" id="{7C64CAA6-54DA-EF68-4824-EB7A77BDDF03}"/>
              </a:ext>
            </a:extLst>
          </p:cNvPr>
          <p:cNvSpPr/>
          <p:nvPr/>
        </p:nvSpPr>
        <p:spPr>
          <a:xfrm>
            <a:off x="8616280" y="1196752"/>
            <a:ext cx="3503712" cy="4608512"/>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marL="285750" indent="-285750">
              <a:spcAft>
                <a:spcPts val="1800"/>
              </a:spcAft>
              <a:buFont typeface="Wingdings" panose="05000000000000000000" pitchFamily="2" charset="2"/>
              <a:buChar char="Ø"/>
            </a:pPr>
            <a:r>
              <a:rPr lang="en-GB" sz="1600" dirty="0">
                <a:solidFill>
                  <a:srgbClr val="000000"/>
                </a:solidFill>
                <a:cs typeface="Segoe UI" panose="020B0502040204020203" pitchFamily="34" charset="0"/>
              </a:rPr>
              <a:t>Bars show Ins Class inflation estimates for 2023 year-end</a:t>
            </a:r>
          </a:p>
          <a:p>
            <a:pPr marL="285750" indent="-285750">
              <a:spcAft>
                <a:spcPts val="300"/>
              </a:spcAft>
              <a:buFont typeface="Wingdings" panose="05000000000000000000" pitchFamily="2" charset="2"/>
              <a:buChar char="Ø"/>
            </a:pPr>
            <a:r>
              <a:rPr lang="en-GB" sz="1600" dirty="0">
                <a:solidFill>
                  <a:srgbClr val="000000"/>
                </a:solidFill>
                <a:cs typeface="Segoe UI" panose="020B0502040204020203" pitchFamily="34" charset="0"/>
              </a:rPr>
              <a:t>Lines show CPI inflation estimates for 2023 year-end</a:t>
            </a:r>
          </a:p>
          <a:p>
            <a:pPr marL="742950" lvl="1" indent="-285750">
              <a:spcAft>
                <a:spcPts val="1800"/>
              </a:spcAft>
              <a:buFont typeface="Arial" panose="020B0604020202020204" pitchFamily="34" charset="0"/>
              <a:buChar char="•"/>
            </a:pPr>
            <a:r>
              <a:rPr lang="en-GB" sz="1400" dirty="0">
                <a:solidFill>
                  <a:srgbClr val="000000"/>
                </a:solidFill>
                <a:cs typeface="Segoe UI" panose="020B0502040204020203" pitchFamily="34" charset="0"/>
              </a:rPr>
              <a:t>Purple = 2022 survey</a:t>
            </a:r>
            <a:br>
              <a:rPr lang="en-GB" sz="1400" dirty="0">
                <a:solidFill>
                  <a:srgbClr val="000000"/>
                </a:solidFill>
                <a:cs typeface="Segoe UI" panose="020B0502040204020203" pitchFamily="34" charset="0"/>
              </a:rPr>
            </a:br>
            <a:r>
              <a:rPr lang="en-GB" sz="1400" dirty="0">
                <a:solidFill>
                  <a:srgbClr val="000000"/>
                </a:solidFill>
                <a:cs typeface="Segoe UI" panose="020B0502040204020203" pitchFamily="34" charset="0"/>
              </a:rPr>
              <a:t>Dark Blue = 2023 survey</a:t>
            </a:r>
          </a:p>
          <a:p>
            <a:pPr marL="285750" indent="-285750">
              <a:spcAft>
                <a:spcPts val="1800"/>
              </a:spcAft>
              <a:buFont typeface="Wingdings" panose="05000000000000000000" pitchFamily="2" charset="2"/>
              <a:buChar char="Ø"/>
            </a:pPr>
            <a:r>
              <a:rPr lang="en-GB" sz="1600" dirty="0">
                <a:solidFill>
                  <a:srgbClr val="000000"/>
                </a:solidFill>
                <a:cs typeface="Segoe UI" panose="020B0502040204020203" pitchFamily="34" charset="0"/>
              </a:rPr>
              <a:t>Motor PD: lower vs 2022 &amp; similar to CPI</a:t>
            </a:r>
          </a:p>
          <a:p>
            <a:pPr marL="285750" indent="-285750">
              <a:spcAft>
                <a:spcPts val="1800"/>
              </a:spcAft>
              <a:buFont typeface="Wingdings" panose="05000000000000000000" pitchFamily="2" charset="2"/>
              <a:buChar char="Ø"/>
            </a:pPr>
            <a:r>
              <a:rPr lang="en-GB" sz="1600" dirty="0">
                <a:solidFill>
                  <a:srgbClr val="000000"/>
                </a:solidFill>
                <a:cs typeface="Segoe UI" panose="020B0502040204020203" pitchFamily="34" charset="0"/>
              </a:rPr>
              <a:t>Motor BI: Below CPI last year vs in line this year</a:t>
            </a:r>
          </a:p>
          <a:p>
            <a:pPr marL="285750" indent="-285750">
              <a:spcAft>
                <a:spcPts val="1800"/>
              </a:spcAft>
              <a:buFont typeface="Wingdings" panose="05000000000000000000" pitchFamily="2" charset="2"/>
              <a:buChar char="Ø"/>
            </a:pPr>
            <a:r>
              <a:rPr lang="en-GB" sz="1600" dirty="0">
                <a:solidFill>
                  <a:srgbClr val="000000"/>
                </a:solidFill>
                <a:cs typeface="Segoe UI" panose="020B0502040204020203" pitchFamily="34" charset="0"/>
              </a:rPr>
              <a:t>UK Cas: Similar to last year but also less skewed</a:t>
            </a:r>
          </a:p>
          <a:p>
            <a:pPr marL="285750" indent="-285750">
              <a:spcAft>
                <a:spcPts val="1800"/>
              </a:spcAft>
              <a:buFont typeface="Wingdings" panose="05000000000000000000" pitchFamily="2" charset="2"/>
              <a:buChar char="Ø"/>
            </a:pPr>
            <a:r>
              <a:rPr lang="en-GB" sz="1600" dirty="0">
                <a:solidFill>
                  <a:srgbClr val="000000"/>
                </a:solidFill>
                <a:cs typeface="Segoe UI" panose="020B0502040204020203" pitchFamily="34" charset="0"/>
              </a:rPr>
              <a:t>UK Prop: Similar to Motor PD</a:t>
            </a:r>
          </a:p>
        </p:txBody>
      </p:sp>
    </p:spTree>
    <p:extLst>
      <p:ext uri="{BB962C8B-B14F-4D97-AF65-F5344CB8AC3E}">
        <p14:creationId xmlns:p14="http://schemas.microsoft.com/office/powerpoint/2010/main" val="29040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6E59B-6E35-C890-DB7E-96D6B12CE1E1}"/>
              </a:ext>
            </a:extLst>
          </p:cNvPr>
          <p:cNvPicPr>
            <a:picLocks noChangeAspect="1"/>
          </p:cNvPicPr>
          <p:nvPr/>
        </p:nvPicPr>
        <p:blipFill>
          <a:blip r:embed="rId3"/>
          <a:stretch>
            <a:fillRect/>
          </a:stretch>
        </p:blipFill>
        <p:spPr>
          <a:xfrm>
            <a:off x="119336" y="1440000"/>
            <a:ext cx="4037946" cy="2412000"/>
          </a:xfrm>
          <a:prstGeom prst="rect">
            <a:avLst/>
          </a:prstGeom>
        </p:spPr>
      </p:pic>
      <p:sp>
        <p:nvSpPr>
          <p:cNvPr id="2" name="Title 1">
            <a:extLst>
              <a:ext uri="{FF2B5EF4-FFF2-40B4-BE49-F238E27FC236}">
                <a16:creationId xmlns:a16="http://schemas.microsoft.com/office/drawing/2014/main" id="{BD55768B-54EF-6630-8CA4-41C9C2457862}"/>
              </a:ext>
            </a:extLst>
          </p:cNvPr>
          <p:cNvSpPr>
            <a:spLocks noGrp="1"/>
          </p:cNvSpPr>
          <p:nvPr>
            <p:ph type="title"/>
          </p:nvPr>
        </p:nvSpPr>
        <p:spPr/>
        <p:txBody>
          <a:bodyPr/>
          <a:lstStyle/>
          <a:p>
            <a:r>
              <a:rPr lang="en-GB" dirty="0"/>
              <a:t>Comparisons of US Business Line Inflation Estimates</a:t>
            </a:r>
            <a:endParaRPr lang="en-US" dirty="0"/>
          </a:p>
        </p:txBody>
      </p:sp>
      <p:sp>
        <p:nvSpPr>
          <p:cNvPr id="4" name="Date Placeholder 3">
            <a:extLst>
              <a:ext uri="{FF2B5EF4-FFF2-40B4-BE49-F238E27FC236}">
                <a16:creationId xmlns:a16="http://schemas.microsoft.com/office/drawing/2014/main" id="{43ACB5B6-1AC9-D931-3AB0-25E5241B8CE1}"/>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47BADB60-C5D6-712B-50B8-3BB8E3B37801}"/>
              </a:ext>
            </a:extLst>
          </p:cNvPr>
          <p:cNvSpPr>
            <a:spLocks noGrp="1"/>
          </p:cNvSpPr>
          <p:nvPr>
            <p:ph type="sldNum" sz="quarter" idx="12"/>
          </p:nvPr>
        </p:nvSpPr>
        <p:spPr/>
        <p:txBody>
          <a:bodyPr/>
          <a:lstStyle/>
          <a:p>
            <a:fld id="{FE8DA6AF-1811-4E27-A96F-54109F1D0275}" type="slidenum">
              <a:rPr lang="en-GB" smtClean="0"/>
              <a:pPr/>
              <a:t>17</a:t>
            </a:fld>
            <a:endParaRPr lang="en-GB"/>
          </a:p>
        </p:txBody>
      </p:sp>
      <p:pic>
        <p:nvPicPr>
          <p:cNvPr id="12" name="Picture 11">
            <a:extLst>
              <a:ext uri="{FF2B5EF4-FFF2-40B4-BE49-F238E27FC236}">
                <a16:creationId xmlns:a16="http://schemas.microsoft.com/office/drawing/2014/main" id="{4481C83A-649E-8A0F-B9DF-859DD8050C47}"/>
              </a:ext>
            </a:extLst>
          </p:cNvPr>
          <p:cNvPicPr>
            <a:picLocks noChangeAspect="1"/>
          </p:cNvPicPr>
          <p:nvPr/>
        </p:nvPicPr>
        <p:blipFill>
          <a:blip r:embed="rId4"/>
          <a:stretch>
            <a:fillRect/>
          </a:stretch>
        </p:blipFill>
        <p:spPr>
          <a:xfrm>
            <a:off x="4056000" y="1440000"/>
            <a:ext cx="4019999" cy="2412000"/>
          </a:xfrm>
          <a:prstGeom prst="rect">
            <a:avLst/>
          </a:prstGeom>
        </p:spPr>
      </p:pic>
      <p:pic>
        <p:nvPicPr>
          <p:cNvPr id="13" name="Picture 12">
            <a:extLst>
              <a:ext uri="{FF2B5EF4-FFF2-40B4-BE49-F238E27FC236}">
                <a16:creationId xmlns:a16="http://schemas.microsoft.com/office/drawing/2014/main" id="{73706F6A-A7A3-EB3E-7E48-2C066AD4877E}"/>
              </a:ext>
            </a:extLst>
          </p:cNvPr>
          <p:cNvPicPr>
            <a:picLocks noChangeAspect="1"/>
          </p:cNvPicPr>
          <p:nvPr/>
        </p:nvPicPr>
        <p:blipFill>
          <a:blip r:embed="rId5"/>
          <a:stretch>
            <a:fillRect/>
          </a:stretch>
        </p:blipFill>
        <p:spPr>
          <a:xfrm>
            <a:off x="8135999" y="1440000"/>
            <a:ext cx="4019999" cy="2412000"/>
          </a:xfrm>
          <a:prstGeom prst="rect">
            <a:avLst/>
          </a:prstGeom>
        </p:spPr>
      </p:pic>
      <p:sp>
        <p:nvSpPr>
          <p:cNvPr id="14" name="Rectangle: Rounded Corners 13">
            <a:extLst>
              <a:ext uri="{FF2B5EF4-FFF2-40B4-BE49-F238E27FC236}">
                <a16:creationId xmlns:a16="http://schemas.microsoft.com/office/drawing/2014/main" id="{AF1FE611-64DF-7BB8-BCFA-17D28F386CDA}"/>
              </a:ext>
            </a:extLst>
          </p:cNvPr>
          <p:cNvSpPr/>
          <p:nvPr/>
        </p:nvSpPr>
        <p:spPr>
          <a:xfrm>
            <a:off x="335360" y="4106138"/>
            <a:ext cx="11708710" cy="13390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Modal estimate appears to be the same on all lines of business</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US Prop: Above CPI and substantially </a:t>
            </a:r>
            <a:r>
              <a:rPr lang="en-GB" sz="1600" b="1" dirty="0">
                <a:solidFill>
                  <a:srgbClr val="000000"/>
                </a:solidFill>
                <a:cs typeface="Segoe UI" panose="020B0502040204020203" pitchFamily="34" charset="0"/>
              </a:rPr>
              <a:t>lower</a:t>
            </a:r>
            <a:r>
              <a:rPr lang="en-GB" sz="1600" dirty="0">
                <a:solidFill>
                  <a:srgbClr val="000000"/>
                </a:solidFill>
                <a:cs typeface="Segoe UI" panose="020B0502040204020203" pitchFamily="34" charset="0"/>
              </a:rPr>
              <a:t> inflation + uncertainty vs 2022, with more of a right tail compared to UK Prop</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US PI: Largely unchanged, and more in-line with CPI this year</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US Non-PI Cas: Much tighter spread than US PI though similar other observations</a:t>
            </a:r>
          </a:p>
        </p:txBody>
      </p:sp>
    </p:spTree>
    <p:extLst>
      <p:ext uri="{BB962C8B-B14F-4D97-AF65-F5344CB8AC3E}">
        <p14:creationId xmlns:p14="http://schemas.microsoft.com/office/powerpoint/2010/main" val="141386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768B-54EF-6630-8CA4-41C9C2457862}"/>
              </a:ext>
            </a:extLst>
          </p:cNvPr>
          <p:cNvSpPr>
            <a:spLocks noGrp="1"/>
          </p:cNvSpPr>
          <p:nvPr>
            <p:ph type="title"/>
          </p:nvPr>
        </p:nvSpPr>
        <p:spPr/>
        <p:txBody>
          <a:bodyPr/>
          <a:lstStyle/>
          <a:p>
            <a:r>
              <a:rPr lang="en-GB" dirty="0"/>
              <a:t>Comparisons of Global Marine Inflation Estimates</a:t>
            </a:r>
            <a:endParaRPr lang="en-US" dirty="0"/>
          </a:p>
        </p:txBody>
      </p:sp>
      <p:sp>
        <p:nvSpPr>
          <p:cNvPr id="4" name="Date Placeholder 3">
            <a:extLst>
              <a:ext uri="{FF2B5EF4-FFF2-40B4-BE49-F238E27FC236}">
                <a16:creationId xmlns:a16="http://schemas.microsoft.com/office/drawing/2014/main" id="{43ACB5B6-1AC9-D931-3AB0-25E5241B8CE1}"/>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47BADB60-C5D6-712B-50B8-3BB8E3B37801}"/>
              </a:ext>
            </a:extLst>
          </p:cNvPr>
          <p:cNvSpPr>
            <a:spLocks noGrp="1"/>
          </p:cNvSpPr>
          <p:nvPr>
            <p:ph type="sldNum" sz="quarter" idx="12"/>
          </p:nvPr>
        </p:nvSpPr>
        <p:spPr/>
        <p:txBody>
          <a:bodyPr/>
          <a:lstStyle/>
          <a:p>
            <a:fld id="{FE8DA6AF-1811-4E27-A96F-54109F1D0275}" type="slidenum">
              <a:rPr lang="en-GB" smtClean="0"/>
              <a:pPr/>
              <a:t>18</a:t>
            </a:fld>
            <a:endParaRPr lang="en-GB"/>
          </a:p>
        </p:txBody>
      </p:sp>
      <p:pic>
        <p:nvPicPr>
          <p:cNvPr id="7" name="Picture 6">
            <a:extLst>
              <a:ext uri="{FF2B5EF4-FFF2-40B4-BE49-F238E27FC236}">
                <a16:creationId xmlns:a16="http://schemas.microsoft.com/office/drawing/2014/main" id="{CC06F576-C742-C045-5168-44941EC335B0}"/>
              </a:ext>
            </a:extLst>
          </p:cNvPr>
          <p:cNvPicPr>
            <a:picLocks noChangeAspect="1"/>
          </p:cNvPicPr>
          <p:nvPr/>
        </p:nvPicPr>
        <p:blipFill>
          <a:blip r:embed="rId3"/>
          <a:stretch>
            <a:fillRect/>
          </a:stretch>
        </p:blipFill>
        <p:spPr>
          <a:xfrm>
            <a:off x="640578" y="1547813"/>
            <a:ext cx="4572396" cy="2743438"/>
          </a:xfrm>
          <a:prstGeom prst="rect">
            <a:avLst/>
          </a:prstGeom>
        </p:spPr>
      </p:pic>
      <p:pic>
        <p:nvPicPr>
          <p:cNvPr id="8" name="Picture 7">
            <a:extLst>
              <a:ext uri="{FF2B5EF4-FFF2-40B4-BE49-F238E27FC236}">
                <a16:creationId xmlns:a16="http://schemas.microsoft.com/office/drawing/2014/main" id="{0EF98F40-4C02-4A83-5825-0B2476307DE2}"/>
              </a:ext>
            </a:extLst>
          </p:cNvPr>
          <p:cNvPicPr>
            <a:picLocks noChangeAspect="1"/>
          </p:cNvPicPr>
          <p:nvPr/>
        </p:nvPicPr>
        <p:blipFill>
          <a:blip r:embed="rId4"/>
          <a:stretch>
            <a:fillRect/>
          </a:stretch>
        </p:blipFill>
        <p:spPr>
          <a:xfrm>
            <a:off x="6312024" y="1547813"/>
            <a:ext cx="4572396" cy="2743438"/>
          </a:xfrm>
          <a:prstGeom prst="rect">
            <a:avLst/>
          </a:prstGeom>
        </p:spPr>
      </p:pic>
      <p:sp>
        <p:nvSpPr>
          <p:cNvPr id="9" name="Rectangle: Rounded Corners 8">
            <a:extLst>
              <a:ext uri="{FF2B5EF4-FFF2-40B4-BE49-F238E27FC236}">
                <a16:creationId xmlns:a16="http://schemas.microsoft.com/office/drawing/2014/main" id="{E98D442E-62D9-2C58-BEE0-0275ECF1592A}"/>
              </a:ext>
            </a:extLst>
          </p:cNvPr>
          <p:cNvSpPr/>
          <p:nvPr/>
        </p:nvSpPr>
        <p:spPr>
          <a:xfrm>
            <a:off x="623392" y="4640644"/>
            <a:ext cx="8928992" cy="15966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Marine is trickier to assess, due to wide variety of exposures and geographies, as well as myriad of drivers and claims’ costs</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Marine property in line with 2023 CPI</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Views on Marine Liability similar to other types of liability, with a tighter spread vs 2022 although modal estimates largely unchanged </a:t>
            </a:r>
          </a:p>
        </p:txBody>
      </p:sp>
    </p:spTree>
    <p:extLst>
      <p:ext uri="{BB962C8B-B14F-4D97-AF65-F5344CB8AC3E}">
        <p14:creationId xmlns:p14="http://schemas.microsoft.com/office/powerpoint/2010/main" val="327745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Study of Inflation Estimation Methods</a:t>
            </a: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19</a:t>
            </a:fld>
            <a:endParaRPr lang="en-GB"/>
          </a:p>
        </p:txBody>
      </p:sp>
    </p:spTree>
    <p:extLst>
      <p:ext uri="{BB962C8B-B14F-4D97-AF65-F5344CB8AC3E}">
        <p14:creationId xmlns:p14="http://schemas.microsoft.com/office/powerpoint/2010/main" val="215886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95E5-FB39-4208-8403-FBEDD4E6EEDE}"/>
              </a:ext>
            </a:extLst>
          </p:cNvPr>
          <p:cNvSpPr>
            <a:spLocks noGrp="1"/>
          </p:cNvSpPr>
          <p:nvPr>
            <p:ph type="ctrTitle"/>
          </p:nvPr>
        </p:nvSpPr>
        <p:spPr/>
        <p:txBody>
          <a:bodyPr/>
          <a:lstStyle/>
          <a:p>
            <a:r>
              <a:rPr lang="en-GB" dirty="0"/>
              <a:t>Managing Inflation Uncertainty</a:t>
            </a:r>
            <a:br>
              <a:rPr lang="en-GB" dirty="0"/>
            </a:br>
            <a:br>
              <a:rPr lang="en-GB" dirty="0"/>
            </a:br>
            <a:r>
              <a:rPr lang="en-GB" sz="2000" dirty="0"/>
              <a:t>Cian Creedon (Chair)</a:t>
            </a:r>
            <a:br>
              <a:rPr lang="en-GB" sz="2000" dirty="0"/>
            </a:br>
            <a:r>
              <a:rPr lang="en-GB" sz="2000" dirty="0"/>
              <a:t>Richard Stock</a:t>
            </a:r>
            <a:br>
              <a:rPr lang="en-GB" sz="2000" dirty="0"/>
            </a:br>
            <a:r>
              <a:rPr lang="en-GB" sz="2000" dirty="0"/>
              <a:t>Marcus Schofield</a:t>
            </a:r>
            <a:br>
              <a:rPr lang="en-GB" sz="2000" dirty="0"/>
            </a:br>
            <a:r>
              <a:rPr lang="en-GB" sz="2000" dirty="0"/>
              <a:t>Shane </a:t>
            </a:r>
            <a:r>
              <a:rPr lang="en-GB" sz="2000" dirty="0" err="1"/>
              <a:t>Lenney</a:t>
            </a:r>
            <a:br>
              <a:rPr lang="en-GB" sz="2000" dirty="0"/>
            </a:br>
            <a:r>
              <a:rPr lang="en-GB" sz="2000" dirty="0"/>
              <a:t>Erin Bargate</a:t>
            </a:r>
            <a:endParaRPr lang="en-US" sz="2000" dirty="0"/>
          </a:p>
        </p:txBody>
      </p:sp>
    </p:spTree>
    <p:extLst>
      <p:ext uri="{BB962C8B-B14F-4D97-AF65-F5344CB8AC3E}">
        <p14:creationId xmlns:p14="http://schemas.microsoft.com/office/powerpoint/2010/main" val="1680335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Data, Methods and Scenarios</a:t>
            </a: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20</a:t>
            </a:fld>
            <a:endParaRPr lang="en-GB"/>
          </a:p>
        </p:txBody>
      </p:sp>
    </p:spTree>
    <p:extLst>
      <p:ext uri="{BB962C8B-B14F-4D97-AF65-F5344CB8AC3E}">
        <p14:creationId xmlns:p14="http://schemas.microsoft.com/office/powerpoint/2010/main" val="112517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03E9F-CB62-3348-1151-60D18BF844F2}"/>
              </a:ext>
            </a:extLst>
          </p:cNvPr>
          <p:cNvSpPr>
            <a:spLocks noGrp="1"/>
          </p:cNvSpPr>
          <p:nvPr>
            <p:ph type="title"/>
          </p:nvPr>
        </p:nvSpPr>
        <p:spPr/>
        <p:txBody>
          <a:bodyPr/>
          <a:lstStyle/>
          <a:p>
            <a:r>
              <a:rPr lang="en-GB" dirty="0"/>
              <a:t>Estimation Data</a:t>
            </a:r>
            <a:endParaRPr lang="en-GB" dirty="0">
              <a:solidFill>
                <a:srgbClr val="FF0000"/>
              </a:solidFill>
            </a:endParaRPr>
          </a:p>
        </p:txBody>
      </p:sp>
      <p:graphicFrame>
        <p:nvGraphicFramePr>
          <p:cNvPr id="3" name="Diagram 2">
            <a:extLst>
              <a:ext uri="{FF2B5EF4-FFF2-40B4-BE49-F238E27FC236}">
                <a16:creationId xmlns:a16="http://schemas.microsoft.com/office/drawing/2014/main" id="{DE6783F6-4A77-CA72-03CE-E4D5F513A839}"/>
              </a:ext>
            </a:extLst>
          </p:cNvPr>
          <p:cNvGraphicFramePr/>
          <p:nvPr>
            <p:extLst>
              <p:ext uri="{D42A27DB-BD31-4B8C-83A1-F6EECF244321}">
                <p14:modId xmlns:p14="http://schemas.microsoft.com/office/powerpoint/2010/main" val="1930409990"/>
              </p:ext>
            </p:extLst>
          </p:nvPr>
        </p:nvGraphicFramePr>
        <p:xfrm>
          <a:off x="1320798" y="836712"/>
          <a:ext cx="955040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271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03E9F-CB62-3348-1151-60D18BF844F2}"/>
              </a:ext>
            </a:extLst>
          </p:cNvPr>
          <p:cNvSpPr>
            <a:spLocks noGrp="1"/>
          </p:cNvSpPr>
          <p:nvPr>
            <p:ph type="title"/>
          </p:nvPr>
        </p:nvSpPr>
        <p:spPr/>
        <p:txBody>
          <a:bodyPr/>
          <a:lstStyle/>
          <a:p>
            <a:r>
              <a:rPr lang="en-GB" dirty="0"/>
              <a:t>Scenarios</a:t>
            </a:r>
          </a:p>
        </p:txBody>
      </p:sp>
      <p:graphicFrame>
        <p:nvGraphicFramePr>
          <p:cNvPr id="2" name="Content Placeholder 1">
            <a:extLst>
              <a:ext uri="{FF2B5EF4-FFF2-40B4-BE49-F238E27FC236}">
                <a16:creationId xmlns:a16="http://schemas.microsoft.com/office/drawing/2014/main" id="{3E16DD18-6F77-ACB1-0DEB-36972A43B920}"/>
              </a:ext>
            </a:extLst>
          </p:cNvPr>
          <p:cNvGraphicFramePr>
            <a:graphicFrameLocks noGrp="1"/>
          </p:cNvGraphicFramePr>
          <p:nvPr>
            <p:ph idx="1"/>
            <p:extLst>
              <p:ext uri="{D42A27DB-BD31-4B8C-83A1-F6EECF244321}">
                <p14:modId xmlns:p14="http://schemas.microsoft.com/office/powerpoint/2010/main" val="916354626"/>
              </p:ext>
            </p:extLst>
          </p:nvPr>
        </p:nvGraphicFramePr>
        <p:xfrm>
          <a:off x="527050" y="1340768"/>
          <a:ext cx="1105535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343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03E9F-CB62-3348-1151-60D18BF844F2}"/>
              </a:ext>
            </a:extLst>
          </p:cNvPr>
          <p:cNvSpPr>
            <a:spLocks noGrp="1"/>
          </p:cNvSpPr>
          <p:nvPr>
            <p:ph type="title"/>
          </p:nvPr>
        </p:nvSpPr>
        <p:spPr/>
        <p:txBody>
          <a:bodyPr/>
          <a:lstStyle/>
          <a:p>
            <a:r>
              <a:rPr lang="en-GB" dirty="0"/>
              <a:t>Individual vs Aggregate Claims Methods</a:t>
            </a:r>
          </a:p>
        </p:txBody>
      </p:sp>
      <p:graphicFrame>
        <p:nvGraphicFramePr>
          <p:cNvPr id="2" name="Content Placeholder 1">
            <a:extLst>
              <a:ext uri="{FF2B5EF4-FFF2-40B4-BE49-F238E27FC236}">
                <a16:creationId xmlns:a16="http://schemas.microsoft.com/office/drawing/2014/main" id="{0ED932F1-D1BA-E0C6-418C-FD3EDEBEFF51}"/>
              </a:ext>
            </a:extLst>
          </p:cNvPr>
          <p:cNvGraphicFramePr>
            <a:graphicFrameLocks noGrp="1"/>
          </p:cNvGraphicFramePr>
          <p:nvPr>
            <p:ph idx="1"/>
            <p:extLst>
              <p:ext uri="{D42A27DB-BD31-4B8C-83A1-F6EECF244321}">
                <p14:modId xmlns:p14="http://schemas.microsoft.com/office/powerpoint/2010/main" val="3029158949"/>
              </p:ext>
            </p:extLst>
          </p:nvPr>
        </p:nvGraphicFramePr>
        <p:xfrm>
          <a:off x="527050" y="1557338"/>
          <a:ext cx="11055350" cy="388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381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Evaluation of Methods</a:t>
            </a: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24</a:t>
            </a:fld>
            <a:endParaRPr lang="en-GB"/>
          </a:p>
        </p:txBody>
      </p:sp>
    </p:spTree>
    <p:extLst>
      <p:ext uri="{BB962C8B-B14F-4D97-AF65-F5344CB8AC3E}">
        <p14:creationId xmlns:p14="http://schemas.microsoft.com/office/powerpoint/2010/main" val="202275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44C12-57D1-ADC6-9918-05408460EA74}"/>
              </a:ext>
            </a:extLst>
          </p:cNvPr>
          <p:cNvSpPr>
            <a:spLocks noGrp="1"/>
          </p:cNvSpPr>
          <p:nvPr>
            <p:ph type="title"/>
          </p:nvPr>
        </p:nvSpPr>
        <p:spPr/>
        <p:txBody>
          <a:bodyPr/>
          <a:lstStyle/>
          <a:p>
            <a:r>
              <a:rPr lang="en-GB" dirty="0"/>
              <a:t>Scenario A</a:t>
            </a:r>
            <a:endParaRPr lang="en-GB" dirty="0">
              <a:solidFill>
                <a:srgbClr val="FF0000"/>
              </a:solidFill>
            </a:endParaRPr>
          </a:p>
        </p:txBody>
      </p:sp>
      <p:graphicFrame>
        <p:nvGraphicFramePr>
          <p:cNvPr id="11" name="Content Placeholder 10">
            <a:extLst>
              <a:ext uri="{FF2B5EF4-FFF2-40B4-BE49-F238E27FC236}">
                <a16:creationId xmlns:a16="http://schemas.microsoft.com/office/drawing/2014/main" id="{00000000-0008-0000-0E00-000003000000}"/>
              </a:ext>
            </a:extLst>
          </p:cNvPr>
          <p:cNvGraphicFramePr>
            <a:graphicFrameLocks noGrp="1"/>
          </p:cNvGraphicFramePr>
          <p:nvPr>
            <p:ph sz="half" idx="1"/>
            <p:extLst>
              <p:ext uri="{D42A27DB-BD31-4B8C-83A1-F6EECF244321}">
                <p14:modId xmlns:p14="http://schemas.microsoft.com/office/powerpoint/2010/main" val="3933142022"/>
              </p:ext>
            </p:extLst>
          </p:nvPr>
        </p:nvGraphicFramePr>
        <p:xfrm>
          <a:off x="527055" y="1557338"/>
          <a:ext cx="5424488" cy="3887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D0A278CC-054B-E83C-868B-F43914D396EC}"/>
              </a:ext>
            </a:extLst>
          </p:cNvPr>
          <p:cNvGraphicFramePr>
            <a:graphicFrameLocks noGrp="1"/>
          </p:cNvGraphicFramePr>
          <p:nvPr>
            <p:ph sz="half" idx="2"/>
            <p:extLst>
              <p:ext uri="{D42A27DB-BD31-4B8C-83A1-F6EECF244321}">
                <p14:modId xmlns:p14="http://schemas.microsoft.com/office/powerpoint/2010/main" val="2690001767"/>
              </p:ext>
            </p:extLst>
          </p:nvPr>
        </p:nvGraphicFramePr>
        <p:xfrm>
          <a:off x="6154738" y="1484784"/>
          <a:ext cx="5427662" cy="388778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1">
            <a:extLst>
              <a:ext uri="{FF2B5EF4-FFF2-40B4-BE49-F238E27FC236}">
                <a16:creationId xmlns:a16="http://schemas.microsoft.com/office/drawing/2014/main" id="{C274AB3E-827A-0802-864B-9B568CC4E06B}"/>
              </a:ext>
            </a:extLst>
          </p:cNvPr>
          <p:cNvSpPr/>
          <p:nvPr/>
        </p:nvSpPr>
        <p:spPr>
          <a:xfrm>
            <a:off x="300383" y="5589240"/>
            <a:ext cx="11708710" cy="7624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All methods perform reasonably well, although frequency trend an outlier in over-estimating.</a:t>
            </a:r>
          </a:p>
        </p:txBody>
      </p:sp>
    </p:spTree>
    <p:extLst>
      <p:ext uri="{BB962C8B-B14F-4D97-AF65-F5344CB8AC3E}">
        <p14:creationId xmlns:p14="http://schemas.microsoft.com/office/powerpoint/2010/main" val="597091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44C12-57D1-ADC6-9918-05408460EA74}"/>
              </a:ext>
            </a:extLst>
          </p:cNvPr>
          <p:cNvSpPr>
            <a:spLocks noGrp="1"/>
          </p:cNvSpPr>
          <p:nvPr>
            <p:ph type="title"/>
          </p:nvPr>
        </p:nvSpPr>
        <p:spPr/>
        <p:txBody>
          <a:bodyPr/>
          <a:lstStyle/>
          <a:p>
            <a:r>
              <a:rPr lang="en-GB" dirty="0"/>
              <a:t>Scenario B</a:t>
            </a:r>
          </a:p>
        </p:txBody>
      </p:sp>
      <p:graphicFrame>
        <p:nvGraphicFramePr>
          <p:cNvPr id="7" name="Content Placeholder 6">
            <a:extLst>
              <a:ext uri="{FF2B5EF4-FFF2-40B4-BE49-F238E27FC236}">
                <a16:creationId xmlns:a16="http://schemas.microsoft.com/office/drawing/2014/main" id="{00000000-0008-0000-1700-000004000000}"/>
              </a:ext>
            </a:extLst>
          </p:cNvPr>
          <p:cNvGraphicFramePr>
            <a:graphicFrameLocks noGrp="1"/>
          </p:cNvGraphicFramePr>
          <p:nvPr>
            <p:ph sz="half" idx="1"/>
          </p:nvPr>
        </p:nvGraphicFramePr>
        <p:xfrm>
          <a:off x="527050" y="1557338"/>
          <a:ext cx="5424488" cy="3887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00000000-0008-0000-1700-000003000000}"/>
              </a:ext>
            </a:extLst>
          </p:cNvPr>
          <p:cNvGraphicFramePr>
            <a:graphicFrameLocks noGrp="1"/>
          </p:cNvGraphicFramePr>
          <p:nvPr>
            <p:ph sz="half" idx="2"/>
            <p:extLst>
              <p:ext uri="{D42A27DB-BD31-4B8C-83A1-F6EECF244321}">
                <p14:modId xmlns:p14="http://schemas.microsoft.com/office/powerpoint/2010/main" val="2461758139"/>
              </p:ext>
            </p:extLst>
          </p:nvPr>
        </p:nvGraphicFramePr>
        <p:xfrm>
          <a:off x="6154738" y="1557338"/>
          <a:ext cx="5427662" cy="3887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867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44C12-57D1-ADC6-9918-05408460EA74}"/>
              </a:ext>
            </a:extLst>
          </p:cNvPr>
          <p:cNvSpPr>
            <a:spLocks noGrp="1"/>
          </p:cNvSpPr>
          <p:nvPr>
            <p:ph type="title"/>
          </p:nvPr>
        </p:nvSpPr>
        <p:spPr/>
        <p:txBody>
          <a:bodyPr/>
          <a:lstStyle/>
          <a:p>
            <a:r>
              <a:rPr lang="en-GB" dirty="0"/>
              <a:t>Scenario C</a:t>
            </a:r>
          </a:p>
        </p:txBody>
      </p:sp>
      <p:graphicFrame>
        <p:nvGraphicFramePr>
          <p:cNvPr id="2" name="Content Placeholder 1">
            <a:extLst>
              <a:ext uri="{FF2B5EF4-FFF2-40B4-BE49-F238E27FC236}">
                <a16:creationId xmlns:a16="http://schemas.microsoft.com/office/drawing/2014/main" id="{00000000-0008-0000-1700-000004000000}"/>
              </a:ext>
            </a:extLst>
          </p:cNvPr>
          <p:cNvGraphicFramePr>
            <a:graphicFrameLocks noGrp="1"/>
          </p:cNvGraphicFramePr>
          <p:nvPr>
            <p:ph sz="half" idx="1"/>
            <p:extLst>
              <p:ext uri="{D42A27DB-BD31-4B8C-83A1-F6EECF244321}">
                <p14:modId xmlns:p14="http://schemas.microsoft.com/office/powerpoint/2010/main" val="3164790766"/>
              </p:ext>
            </p:extLst>
          </p:nvPr>
        </p:nvGraphicFramePr>
        <p:xfrm>
          <a:off x="527050" y="1557338"/>
          <a:ext cx="5424488" cy="3887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00000000-0008-0000-1700-000003000000}"/>
              </a:ext>
            </a:extLst>
          </p:cNvPr>
          <p:cNvGraphicFramePr>
            <a:graphicFrameLocks noGrp="1"/>
          </p:cNvGraphicFramePr>
          <p:nvPr>
            <p:ph sz="half" idx="2"/>
            <p:extLst>
              <p:ext uri="{D42A27DB-BD31-4B8C-83A1-F6EECF244321}">
                <p14:modId xmlns:p14="http://schemas.microsoft.com/office/powerpoint/2010/main" val="1050128949"/>
              </p:ext>
            </p:extLst>
          </p:nvPr>
        </p:nvGraphicFramePr>
        <p:xfrm>
          <a:off x="6154742" y="1557338"/>
          <a:ext cx="5427662" cy="38877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9C0595BD-B7A2-AB64-A78D-1388FBC73B03}"/>
              </a:ext>
            </a:extLst>
          </p:cNvPr>
          <p:cNvSpPr/>
          <p:nvPr/>
        </p:nvSpPr>
        <p:spPr>
          <a:xfrm>
            <a:off x="300383" y="5589240"/>
            <a:ext cx="11708710" cy="7624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Frequency trend found to be most responsive with regards changing inflation in period.</a:t>
            </a:r>
          </a:p>
        </p:txBody>
      </p:sp>
    </p:spTree>
    <p:extLst>
      <p:ext uri="{BB962C8B-B14F-4D97-AF65-F5344CB8AC3E}">
        <p14:creationId xmlns:p14="http://schemas.microsoft.com/office/powerpoint/2010/main" val="86643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44C12-57D1-ADC6-9918-05408460EA74}"/>
              </a:ext>
            </a:extLst>
          </p:cNvPr>
          <p:cNvSpPr>
            <a:spLocks noGrp="1"/>
          </p:cNvSpPr>
          <p:nvPr>
            <p:ph type="title"/>
          </p:nvPr>
        </p:nvSpPr>
        <p:spPr/>
        <p:txBody>
          <a:bodyPr/>
          <a:lstStyle/>
          <a:p>
            <a:r>
              <a:rPr lang="en-GB" dirty="0"/>
              <a:t>Scenario D1</a:t>
            </a:r>
          </a:p>
        </p:txBody>
      </p:sp>
      <p:graphicFrame>
        <p:nvGraphicFramePr>
          <p:cNvPr id="2" name="Content Placeholder 1">
            <a:extLst>
              <a:ext uri="{FF2B5EF4-FFF2-40B4-BE49-F238E27FC236}">
                <a16:creationId xmlns:a16="http://schemas.microsoft.com/office/drawing/2014/main" id="{00000000-0008-0000-1700-000004000000}"/>
              </a:ext>
            </a:extLst>
          </p:cNvPr>
          <p:cNvGraphicFramePr>
            <a:graphicFrameLocks noGrp="1"/>
          </p:cNvGraphicFramePr>
          <p:nvPr>
            <p:ph sz="half" idx="1"/>
            <p:extLst>
              <p:ext uri="{D42A27DB-BD31-4B8C-83A1-F6EECF244321}">
                <p14:modId xmlns:p14="http://schemas.microsoft.com/office/powerpoint/2010/main" val="4069420662"/>
              </p:ext>
            </p:extLst>
          </p:nvPr>
        </p:nvGraphicFramePr>
        <p:xfrm>
          <a:off x="527055" y="1557338"/>
          <a:ext cx="5424488" cy="3887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a16="http://schemas.microsoft.com/office/drawing/2014/main" id="{00000000-0008-0000-1700-000003000000}"/>
              </a:ext>
            </a:extLst>
          </p:cNvPr>
          <p:cNvGraphicFramePr>
            <a:graphicFrameLocks noGrp="1"/>
          </p:cNvGraphicFramePr>
          <p:nvPr>
            <p:ph sz="half" idx="2"/>
            <p:extLst>
              <p:ext uri="{D42A27DB-BD31-4B8C-83A1-F6EECF244321}">
                <p14:modId xmlns:p14="http://schemas.microsoft.com/office/powerpoint/2010/main" val="2284041908"/>
              </p:ext>
            </p:extLst>
          </p:nvPr>
        </p:nvGraphicFramePr>
        <p:xfrm>
          <a:off x="6154738" y="1557338"/>
          <a:ext cx="5427662" cy="38877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5C6F1FEF-1F99-BCEB-7485-E71F357CB291}"/>
              </a:ext>
            </a:extLst>
          </p:cNvPr>
          <p:cNvSpPr/>
          <p:nvPr/>
        </p:nvSpPr>
        <p:spPr>
          <a:xfrm>
            <a:off x="300383" y="5589240"/>
            <a:ext cx="11708710" cy="7624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Aggregate and frequency methods were poor at distinguishing frequency trend from claim cost (severity) inflation.</a:t>
            </a:r>
          </a:p>
        </p:txBody>
      </p:sp>
      <p:graphicFrame>
        <p:nvGraphicFramePr>
          <p:cNvPr id="6" name="Content Placeholder 1">
            <a:extLst>
              <a:ext uri="{FF2B5EF4-FFF2-40B4-BE49-F238E27FC236}">
                <a16:creationId xmlns:a16="http://schemas.microsoft.com/office/drawing/2014/main" id="{34CAB53B-22E3-1CD9-8FA2-5432D12ECAC8}"/>
              </a:ext>
            </a:extLst>
          </p:cNvPr>
          <p:cNvGraphicFramePr>
            <a:graphicFrameLocks/>
          </p:cNvGraphicFramePr>
          <p:nvPr>
            <p:extLst>
              <p:ext uri="{D42A27DB-BD31-4B8C-83A1-F6EECF244321}">
                <p14:modId xmlns:p14="http://schemas.microsoft.com/office/powerpoint/2010/main" val="1977570538"/>
              </p:ext>
            </p:extLst>
          </p:nvPr>
        </p:nvGraphicFramePr>
        <p:xfrm>
          <a:off x="527055" y="1701453"/>
          <a:ext cx="5424488" cy="38877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4">
            <a:extLst>
              <a:ext uri="{FF2B5EF4-FFF2-40B4-BE49-F238E27FC236}">
                <a16:creationId xmlns:a16="http://schemas.microsoft.com/office/drawing/2014/main" id="{1D5DB153-6987-4E00-7133-2C8651359185}"/>
              </a:ext>
            </a:extLst>
          </p:cNvPr>
          <p:cNvGraphicFramePr>
            <a:graphicFrameLocks/>
          </p:cNvGraphicFramePr>
          <p:nvPr>
            <p:extLst>
              <p:ext uri="{D42A27DB-BD31-4B8C-83A1-F6EECF244321}">
                <p14:modId xmlns:p14="http://schemas.microsoft.com/office/powerpoint/2010/main" val="534372572"/>
              </p:ext>
            </p:extLst>
          </p:nvPr>
        </p:nvGraphicFramePr>
        <p:xfrm>
          <a:off x="6154738" y="1701453"/>
          <a:ext cx="5427662" cy="38877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939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44C12-57D1-ADC6-9918-05408460EA74}"/>
              </a:ext>
            </a:extLst>
          </p:cNvPr>
          <p:cNvSpPr>
            <a:spLocks noGrp="1"/>
          </p:cNvSpPr>
          <p:nvPr>
            <p:ph type="title"/>
          </p:nvPr>
        </p:nvSpPr>
        <p:spPr/>
        <p:txBody>
          <a:bodyPr/>
          <a:lstStyle/>
          <a:p>
            <a:r>
              <a:rPr lang="en-GB" dirty="0"/>
              <a:t>Scenario D2</a:t>
            </a:r>
          </a:p>
        </p:txBody>
      </p:sp>
      <p:graphicFrame>
        <p:nvGraphicFramePr>
          <p:cNvPr id="2" name="Content Placeholder 1">
            <a:extLst>
              <a:ext uri="{FF2B5EF4-FFF2-40B4-BE49-F238E27FC236}">
                <a16:creationId xmlns:a16="http://schemas.microsoft.com/office/drawing/2014/main" id="{00000000-0008-0000-1700-000004000000}"/>
              </a:ext>
            </a:extLst>
          </p:cNvPr>
          <p:cNvGraphicFramePr>
            <a:graphicFrameLocks noGrp="1"/>
          </p:cNvGraphicFramePr>
          <p:nvPr>
            <p:ph sz="half" idx="1"/>
            <p:extLst>
              <p:ext uri="{D42A27DB-BD31-4B8C-83A1-F6EECF244321}">
                <p14:modId xmlns:p14="http://schemas.microsoft.com/office/powerpoint/2010/main" val="4029787128"/>
              </p:ext>
            </p:extLst>
          </p:nvPr>
        </p:nvGraphicFramePr>
        <p:xfrm>
          <a:off x="527050" y="1557338"/>
          <a:ext cx="5424488" cy="3887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a16="http://schemas.microsoft.com/office/drawing/2014/main" id="{00000000-0008-0000-1700-000003000000}"/>
              </a:ext>
            </a:extLst>
          </p:cNvPr>
          <p:cNvGraphicFramePr>
            <a:graphicFrameLocks noGrp="1"/>
          </p:cNvGraphicFramePr>
          <p:nvPr>
            <p:ph sz="half" idx="2"/>
            <p:extLst>
              <p:ext uri="{D42A27DB-BD31-4B8C-83A1-F6EECF244321}">
                <p14:modId xmlns:p14="http://schemas.microsoft.com/office/powerpoint/2010/main" val="1453314645"/>
              </p:ext>
            </p:extLst>
          </p:nvPr>
        </p:nvGraphicFramePr>
        <p:xfrm>
          <a:off x="6154738" y="1557338"/>
          <a:ext cx="5427662" cy="38877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47F04D9B-A7B3-A53E-0EBB-77B099FE8AED}"/>
              </a:ext>
            </a:extLst>
          </p:cNvPr>
          <p:cNvSpPr/>
          <p:nvPr/>
        </p:nvSpPr>
        <p:spPr>
          <a:xfrm>
            <a:off x="300383" y="5589240"/>
            <a:ext cx="11708710" cy="7624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Reasonably consistent performance across all methods and more robust at dealing with rising vs. falling frequency.</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Frequency trend method best performer.</a:t>
            </a:r>
          </a:p>
        </p:txBody>
      </p:sp>
    </p:spTree>
    <p:extLst>
      <p:ext uri="{BB962C8B-B14F-4D97-AF65-F5344CB8AC3E}">
        <p14:creationId xmlns:p14="http://schemas.microsoft.com/office/powerpoint/2010/main" val="80731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95E5-FB39-4208-8403-FBEDD4E6EEDE}"/>
              </a:ext>
            </a:extLst>
          </p:cNvPr>
          <p:cNvSpPr>
            <a:spLocks noGrp="1"/>
          </p:cNvSpPr>
          <p:nvPr>
            <p:ph type="ctrTitle"/>
          </p:nvPr>
        </p:nvSpPr>
        <p:spPr/>
        <p:txBody>
          <a:bodyPr/>
          <a:lstStyle/>
          <a:p>
            <a:r>
              <a:rPr lang="en-GB" dirty="0"/>
              <a:t>Introduction</a:t>
            </a:r>
            <a:endParaRPr lang="en-US" dirty="0"/>
          </a:p>
        </p:txBody>
      </p:sp>
    </p:spTree>
    <p:extLst>
      <p:ext uri="{BB962C8B-B14F-4D97-AF65-F5344CB8AC3E}">
        <p14:creationId xmlns:p14="http://schemas.microsoft.com/office/powerpoint/2010/main" val="104502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44C12-57D1-ADC6-9918-05408460EA74}"/>
              </a:ext>
            </a:extLst>
          </p:cNvPr>
          <p:cNvSpPr>
            <a:spLocks noGrp="1"/>
          </p:cNvSpPr>
          <p:nvPr>
            <p:ph type="title"/>
          </p:nvPr>
        </p:nvSpPr>
        <p:spPr/>
        <p:txBody>
          <a:bodyPr/>
          <a:lstStyle/>
          <a:p>
            <a:r>
              <a:rPr lang="en-GB" dirty="0"/>
              <a:t>Scenario E</a:t>
            </a:r>
          </a:p>
        </p:txBody>
      </p:sp>
      <p:graphicFrame>
        <p:nvGraphicFramePr>
          <p:cNvPr id="7" name="Chart 6">
            <a:extLst>
              <a:ext uri="{FF2B5EF4-FFF2-40B4-BE49-F238E27FC236}">
                <a16:creationId xmlns:a16="http://schemas.microsoft.com/office/drawing/2014/main" id="{1F1664B7-D029-42A8-B481-426945F1220E}"/>
              </a:ext>
            </a:extLst>
          </p:cNvPr>
          <p:cNvGraphicFramePr>
            <a:graphicFrameLocks/>
          </p:cNvGraphicFramePr>
          <p:nvPr>
            <p:extLst>
              <p:ext uri="{D42A27DB-BD31-4B8C-83A1-F6EECF244321}">
                <p14:modId xmlns:p14="http://schemas.microsoft.com/office/powerpoint/2010/main" val="117439039"/>
              </p:ext>
            </p:extLst>
          </p:nvPr>
        </p:nvGraphicFramePr>
        <p:xfrm>
          <a:off x="509069" y="1568705"/>
          <a:ext cx="5184576" cy="3658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71DCE53-C98A-43CC-B394-A13FB42EAD96}"/>
              </a:ext>
            </a:extLst>
          </p:cNvPr>
          <p:cNvGraphicFramePr>
            <a:graphicFrameLocks/>
          </p:cNvGraphicFramePr>
          <p:nvPr>
            <p:extLst>
              <p:ext uri="{D42A27DB-BD31-4B8C-83A1-F6EECF244321}">
                <p14:modId xmlns:p14="http://schemas.microsoft.com/office/powerpoint/2010/main" val="2569203106"/>
              </p:ext>
            </p:extLst>
          </p:nvPr>
        </p:nvGraphicFramePr>
        <p:xfrm>
          <a:off x="5951984" y="1547812"/>
          <a:ext cx="5328592" cy="365887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F9766D14-57AF-8D24-FC18-F0FCAC112A84}"/>
              </a:ext>
            </a:extLst>
          </p:cNvPr>
          <p:cNvSpPr/>
          <p:nvPr/>
        </p:nvSpPr>
        <p:spPr>
          <a:xfrm>
            <a:off x="300383" y="5589240"/>
            <a:ext cx="11708710"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Broad range to be expected, given varying, unknown parameters.</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BC overcompensates for decreasing inflation.</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Severity trend, perhaps unsurprisingly, most adept at picking out </a:t>
            </a:r>
            <a:r>
              <a:rPr lang="en-GB" sz="1600">
                <a:solidFill>
                  <a:srgbClr val="000000"/>
                </a:solidFill>
                <a:cs typeface="Segoe UI" panose="020B0502040204020203" pitchFamily="34" charset="0"/>
              </a:rPr>
              <a:t>long-run claim cost trend.</a:t>
            </a:r>
            <a:endParaRPr lang="en-GB" sz="1600" dirty="0">
              <a:solidFill>
                <a:srgbClr val="000000"/>
              </a:solidFill>
              <a:cs typeface="Segoe UI" panose="020B0502040204020203" pitchFamily="34" charset="0"/>
            </a:endParaRPr>
          </a:p>
        </p:txBody>
      </p:sp>
    </p:spTree>
    <p:extLst>
      <p:ext uri="{BB962C8B-B14F-4D97-AF65-F5344CB8AC3E}">
        <p14:creationId xmlns:p14="http://schemas.microsoft.com/office/powerpoint/2010/main" val="3121889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Closing Comments</a:t>
            </a:r>
            <a:br>
              <a:rPr lang="en-GB" dirty="0"/>
            </a:b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31</a:t>
            </a:fld>
            <a:endParaRPr lang="en-GB"/>
          </a:p>
        </p:txBody>
      </p:sp>
    </p:spTree>
    <p:extLst>
      <p:ext uri="{BB962C8B-B14F-4D97-AF65-F5344CB8AC3E}">
        <p14:creationId xmlns:p14="http://schemas.microsoft.com/office/powerpoint/2010/main" val="2228581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D7DCA3-4D04-BBC0-5873-576CA2D91585}"/>
              </a:ext>
            </a:extLst>
          </p:cNvPr>
          <p:cNvSpPr>
            <a:spLocks noGrp="1"/>
          </p:cNvSpPr>
          <p:nvPr>
            <p:ph type="title"/>
          </p:nvPr>
        </p:nvSpPr>
        <p:spPr/>
        <p:txBody>
          <a:bodyPr/>
          <a:lstStyle/>
          <a:p>
            <a:r>
              <a:rPr lang="en-GB" dirty="0"/>
              <a:t>Closing Remarks</a:t>
            </a:r>
            <a:endParaRPr lang="en-GB" dirty="0">
              <a:solidFill>
                <a:srgbClr val="FF0000"/>
              </a:solidFill>
            </a:endParaRPr>
          </a:p>
        </p:txBody>
      </p:sp>
      <p:sp>
        <p:nvSpPr>
          <p:cNvPr id="5" name="Content Placeholder 4">
            <a:extLst>
              <a:ext uri="{FF2B5EF4-FFF2-40B4-BE49-F238E27FC236}">
                <a16:creationId xmlns:a16="http://schemas.microsoft.com/office/drawing/2014/main" id="{FDC612A6-486C-0E90-08A7-5ECB214FF745}"/>
              </a:ext>
            </a:extLst>
          </p:cNvPr>
          <p:cNvSpPr>
            <a:spLocks noGrp="1"/>
          </p:cNvSpPr>
          <p:nvPr>
            <p:ph idx="1"/>
          </p:nvPr>
        </p:nvSpPr>
        <p:spPr>
          <a:xfrm>
            <a:off x="546588" y="2132856"/>
            <a:ext cx="11055349" cy="3992736"/>
          </a:xfrm>
        </p:spPr>
        <p:txBody>
          <a:bodyPr/>
          <a:lstStyle/>
          <a:p>
            <a:r>
              <a:rPr lang="en-GB" dirty="0"/>
              <a:t>Various methods require considerable care and judgement</a:t>
            </a:r>
          </a:p>
          <a:p>
            <a:r>
              <a:rPr lang="en-GB" dirty="0"/>
              <a:t>Large dataset required to separate the effects of inflation from random variability or process error</a:t>
            </a:r>
          </a:p>
          <a:p>
            <a:r>
              <a:rPr lang="en-GB" dirty="0"/>
              <a:t>Generally, individual claims methods performed better than aggregate claims methods but may be time-consuming</a:t>
            </a:r>
          </a:p>
          <a:p>
            <a:r>
              <a:rPr lang="en-GB" dirty="0"/>
              <a:t>BC method impactful, but of dubious use, given gearing considerations</a:t>
            </a:r>
          </a:p>
          <a:p>
            <a:r>
              <a:rPr lang="en-GB" dirty="0"/>
              <a:t>Settlement vs. origin year inflation challenges</a:t>
            </a:r>
          </a:p>
        </p:txBody>
      </p:sp>
      <p:sp>
        <p:nvSpPr>
          <p:cNvPr id="6" name="TextBox 5">
            <a:extLst>
              <a:ext uri="{FF2B5EF4-FFF2-40B4-BE49-F238E27FC236}">
                <a16:creationId xmlns:a16="http://schemas.microsoft.com/office/drawing/2014/main" id="{2ACCF8ED-E9AA-7E1E-2249-80BC492AEA4A}"/>
              </a:ext>
            </a:extLst>
          </p:cNvPr>
          <p:cNvSpPr txBox="1"/>
          <p:nvPr/>
        </p:nvSpPr>
        <p:spPr>
          <a:xfrm>
            <a:off x="983432" y="1547813"/>
            <a:ext cx="9632317" cy="369332"/>
          </a:xfrm>
          <a:prstGeom prst="rect">
            <a:avLst/>
          </a:prstGeom>
          <a:solidFill>
            <a:schemeClr val="tx1"/>
          </a:solidFill>
        </p:spPr>
        <p:txBody>
          <a:bodyPr wrap="none" rtlCol="0">
            <a:spAutoFit/>
          </a:bodyPr>
          <a:lstStyle/>
          <a:p>
            <a:pPr algn="ctr"/>
            <a:r>
              <a:rPr lang="en-GB" i="1" dirty="0">
                <a:solidFill>
                  <a:schemeClr val="bg2"/>
                </a:solidFill>
              </a:rPr>
              <a:t>“Unfortunately, claims inflation is notoriously difficult to measure with any degree of certainty”</a:t>
            </a:r>
          </a:p>
        </p:txBody>
      </p:sp>
    </p:spTree>
    <p:extLst>
      <p:ext uri="{BB962C8B-B14F-4D97-AF65-F5344CB8AC3E}">
        <p14:creationId xmlns:p14="http://schemas.microsoft.com/office/powerpoint/2010/main" val="421228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D7DCA3-4D04-BBC0-5873-576CA2D91585}"/>
              </a:ext>
            </a:extLst>
          </p:cNvPr>
          <p:cNvSpPr>
            <a:spLocks noGrp="1"/>
          </p:cNvSpPr>
          <p:nvPr>
            <p:ph type="title"/>
          </p:nvPr>
        </p:nvSpPr>
        <p:spPr/>
        <p:txBody>
          <a:bodyPr/>
          <a:lstStyle/>
          <a:p>
            <a:r>
              <a:rPr lang="en-GB" dirty="0"/>
              <a:t>Next Areas of Research</a:t>
            </a:r>
          </a:p>
        </p:txBody>
      </p:sp>
      <p:graphicFrame>
        <p:nvGraphicFramePr>
          <p:cNvPr id="7" name="Content Placeholder 6">
            <a:extLst>
              <a:ext uri="{FF2B5EF4-FFF2-40B4-BE49-F238E27FC236}">
                <a16:creationId xmlns:a16="http://schemas.microsoft.com/office/drawing/2014/main" id="{A9685962-4D18-792A-7395-19513D6181F4}"/>
              </a:ext>
            </a:extLst>
          </p:cNvPr>
          <p:cNvGraphicFramePr>
            <a:graphicFrameLocks noGrp="1"/>
          </p:cNvGraphicFramePr>
          <p:nvPr>
            <p:ph idx="1"/>
            <p:extLst>
              <p:ext uri="{D42A27DB-BD31-4B8C-83A1-F6EECF244321}">
                <p14:modId xmlns:p14="http://schemas.microsoft.com/office/powerpoint/2010/main" val="2388028048"/>
              </p:ext>
            </p:extLst>
          </p:nvPr>
        </p:nvGraphicFramePr>
        <p:xfrm>
          <a:off x="0" y="1196751"/>
          <a:ext cx="12192000" cy="5545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022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D7DCA3-4D04-BBC0-5873-576CA2D91585}"/>
              </a:ext>
            </a:extLst>
          </p:cNvPr>
          <p:cNvSpPr>
            <a:spLocks noGrp="1"/>
          </p:cNvSpPr>
          <p:nvPr>
            <p:ph type="title"/>
          </p:nvPr>
        </p:nvSpPr>
        <p:spPr/>
        <p:txBody>
          <a:bodyPr/>
          <a:lstStyle/>
          <a:p>
            <a:r>
              <a:rPr lang="en-GB" dirty="0"/>
              <a:t>Acknowledgements</a:t>
            </a:r>
          </a:p>
        </p:txBody>
      </p:sp>
      <p:sp>
        <p:nvSpPr>
          <p:cNvPr id="5" name="Content Placeholder 2">
            <a:extLst>
              <a:ext uri="{FF2B5EF4-FFF2-40B4-BE49-F238E27FC236}">
                <a16:creationId xmlns:a16="http://schemas.microsoft.com/office/drawing/2014/main" id="{E96B1947-6BB8-D665-6C5B-42EE2385DADB}"/>
              </a:ext>
            </a:extLst>
          </p:cNvPr>
          <p:cNvSpPr>
            <a:spLocks noGrp="1"/>
          </p:cNvSpPr>
          <p:nvPr>
            <p:ph idx="1"/>
          </p:nvPr>
        </p:nvSpPr>
        <p:spPr>
          <a:xfrm>
            <a:off x="6096000" y="1557338"/>
            <a:ext cx="6096000" cy="4640262"/>
          </a:xfrm>
        </p:spPr>
        <p:txBody>
          <a:bodyPr/>
          <a:lstStyle/>
          <a:p>
            <a:r>
              <a:rPr lang="en-GB" dirty="0"/>
              <a:t>In addition, we would like to thank:</a:t>
            </a:r>
          </a:p>
          <a:p>
            <a:pPr marL="790597" lvl="1" indent="-342900">
              <a:spcBef>
                <a:spcPts val="600"/>
              </a:spcBef>
              <a:buFont typeface="Symbol" panose="05050102010706020507" pitchFamily="18" charset="2"/>
              <a:buChar char=""/>
            </a:pPr>
            <a:r>
              <a:rPr lang="en-GB" sz="1800" dirty="0">
                <a:solidFill>
                  <a:srgbClr val="636669"/>
                </a:solidFill>
                <a:effectLst/>
                <a:latin typeface="Arial" panose="020B0604020202020204" pitchFamily="34" charset="0"/>
                <a:ea typeface="MS Mincho" panose="02020609040205080304" pitchFamily="49" charset="-128"/>
                <a:cs typeface="Arial" panose="020B0604020202020204" pitchFamily="34" charset="0"/>
              </a:rPr>
              <a:t>Melanie McDowell of Marcuson Consulting;</a:t>
            </a:r>
          </a:p>
          <a:p>
            <a:pPr marL="790597" lvl="1" indent="-342900">
              <a:buFont typeface="Symbol" panose="05050102010706020507" pitchFamily="18" charset="2"/>
              <a:buChar char=""/>
            </a:pPr>
            <a:r>
              <a:rPr lang="en-GB" sz="1800" dirty="0">
                <a:solidFill>
                  <a:srgbClr val="636669"/>
                </a:solidFill>
                <a:effectLst/>
                <a:latin typeface="Arial" panose="020B0604020202020204" pitchFamily="34" charset="0"/>
                <a:ea typeface="MS Mincho" panose="02020609040205080304" pitchFamily="49" charset="-128"/>
                <a:cs typeface="Arial" panose="020B0604020202020204" pitchFamily="34" charset="0"/>
              </a:rPr>
              <a:t>Vignesh Balaji of Marcuson Consulting;</a:t>
            </a:r>
          </a:p>
          <a:p>
            <a:pPr marL="790597" lvl="1" indent="-342900">
              <a:buFont typeface="Symbol" panose="05050102010706020507" pitchFamily="18" charset="2"/>
              <a:buChar char=""/>
            </a:pPr>
            <a:r>
              <a:rPr lang="en-GB" sz="1800" dirty="0">
                <a:solidFill>
                  <a:srgbClr val="636669"/>
                </a:solidFill>
                <a:effectLst/>
                <a:latin typeface="Arial" panose="020B0604020202020204" pitchFamily="34" charset="0"/>
                <a:ea typeface="MS Mincho" panose="02020609040205080304" pitchFamily="49" charset="-128"/>
                <a:cs typeface="Arial" panose="020B0604020202020204" pitchFamily="34" charset="0"/>
              </a:rPr>
              <a:t>Steffan Xenios of Hymans Robertson;</a:t>
            </a:r>
          </a:p>
          <a:p>
            <a:pPr marL="790597" lvl="1" indent="-342900">
              <a:buFont typeface="Symbol" panose="05050102010706020507" pitchFamily="18" charset="2"/>
              <a:buChar char=""/>
            </a:pPr>
            <a:r>
              <a:rPr lang="en-GB" sz="1800" dirty="0">
                <a:solidFill>
                  <a:srgbClr val="636669"/>
                </a:solidFill>
                <a:effectLst/>
                <a:latin typeface="Arial" panose="020B0604020202020204" pitchFamily="34" charset="0"/>
                <a:ea typeface="MS Mincho" panose="02020609040205080304" pitchFamily="49" charset="-128"/>
                <a:cs typeface="Arial" panose="020B0604020202020204" pitchFamily="34" charset="0"/>
              </a:rPr>
              <a:t>Siddhant Chopra of Hymans Robertson;</a:t>
            </a:r>
          </a:p>
          <a:p>
            <a:pPr marL="790597" lvl="1" indent="-342900">
              <a:buFont typeface="Symbol" panose="05050102010706020507" pitchFamily="18" charset="2"/>
              <a:buChar char=""/>
            </a:pPr>
            <a:r>
              <a:rPr lang="en-GB" sz="1800" dirty="0">
                <a:solidFill>
                  <a:srgbClr val="636669"/>
                </a:solidFill>
                <a:effectLst/>
                <a:latin typeface="Arial" panose="020B0604020202020204" pitchFamily="34" charset="0"/>
                <a:ea typeface="MS Mincho" panose="02020609040205080304" pitchFamily="49" charset="-128"/>
                <a:cs typeface="Arial" panose="020B0604020202020204" pitchFamily="34" charset="0"/>
              </a:rPr>
              <a:t>Megan Clarke of Hymans Robertson; and</a:t>
            </a:r>
          </a:p>
          <a:p>
            <a:pPr marL="790597" lvl="1" indent="-342900">
              <a:buFont typeface="Symbol" panose="05050102010706020507" pitchFamily="18" charset="2"/>
              <a:buChar char=""/>
            </a:pPr>
            <a:r>
              <a:rPr lang="en-GB" sz="1800" dirty="0">
                <a:solidFill>
                  <a:srgbClr val="636669"/>
                </a:solidFill>
                <a:effectLst/>
                <a:latin typeface="Arial" panose="020B0604020202020204" pitchFamily="34" charset="0"/>
                <a:ea typeface="MS Mincho" panose="02020609040205080304" pitchFamily="49" charset="-128"/>
                <a:cs typeface="Arial" panose="020B0604020202020204" pitchFamily="34" charset="0"/>
              </a:rPr>
              <a:t>Ryan Farnes of </a:t>
            </a:r>
            <a:r>
              <a:rPr lang="en-GB" sz="1800" dirty="0" err="1">
                <a:solidFill>
                  <a:srgbClr val="636669"/>
                </a:solidFill>
                <a:effectLst/>
                <a:latin typeface="Arial" panose="020B0604020202020204" pitchFamily="34" charset="0"/>
                <a:ea typeface="MS Mincho" panose="02020609040205080304" pitchFamily="49" charset="-128"/>
                <a:cs typeface="Arial" panose="020B0604020202020204" pitchFamily="34" charset="0"/>
              </a:rPr>
              <a:t>Hiscox</a:t>
            </a:r>
            <a:r>
              <a:rPr lang="en-GB" sz="1800" dirty="0">
                <a:solidFill>
                  <a:srgbClr val="636669"/>
                </a:solidFill>
                <a:latin typeface="Arial" panose="020B0604020202020204" pitchFamily="34" charset="0"/>
                <a:ea typeface="MS Mincho" panose="02020609040205080304" pitchFamily="49" charset="-128"/>
                <a:cs typeface="Arial" panose="020B0604020202020204" pitchFamily="34" charset="0"/>
              </a:rPr>
              <a:t>.</a:t>
            </a:r>
            <a:endParaRPr lang="en-GB" sz="1800" dirty="0">
              <a:solidFill>
                <a:srgbClr val="636669"/>
              </a:solidFill>
              <a:effectLst/>
              <a:latin typeface="Arial" panose="020B0604020202020204" pitchFamily="34" charset="0"/>
              <a:ea typeface="MS Mincho" panose="02020609040205080304" pitchFamily="49" charset="-128"/>
              <a:cs typeface="Arial" panose="020B0604020202020204" pitchFamily="34" charset="0"/>
            </a:endParaRPr>
          </a:p>
          <a:p>
            <a:pPr lvl="1"/>
            <a:endParaRPr lang="en-GB" dirty="0"/>
          </a:p>
        </p:txBody>
      </p:sp>
      <p:pic>
        <p:nvPicPr>
          <p:cNvPr id="1026" name="Picture 2" descr="Marcuson Consulting - Actuarial and risk consultants">
            <a:extLst>
              <a:ext uri="{FF2B5EF4-FFF2-40B4-BE49-F238E27FC236}">
                <a16:creationId xmlns:a16="http://schemas.microsoft.com/office/drawing/2014/main" id="{DC726008-3B5F-2BAC-E787-375E837A5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26" y="1687343"/>
            <a:ext cx="1656184" cy="142309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Scor Logo PNG vector in SVG, PDF, AI, CDR format">
            <a:extLst>
              <a:ext uri="{FF2B5EF4-FFF2-40B4-BE49-F238E27FC236}">
                <a16:creationId xmlns:a16="http://schemas.microsoft.com/office/drawing/2014/main" id="{B3E4B68E-6A51-C1A3-4645-11363AB76C43}"/>
              </a:ext>
            </a:extLst>
          </p:cNvPr>
          <p:cNvSpPr>
            <a:spLocks noChangeAspect="1" noChangeArrowheads="1"/>
          </p:cNvSpPr>
          <p:nvPr/>
        </p:nvSpPr>
        <p:spPr bwMode="auto">
          <a:xfrm>
            <a:off x="2855640" y="188640"/>
            <a:ext cx="3392760" cy="3392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SCOR to place ILS at heart of &quot;reinsurance company of tomorrow&quot; - Artemis.bm">
            <a:extLst>
              <a:ext uri="{FF2B5EF4-FFF2-40B4-BE49-F238E27FC236}">
                <a16:creationId xmlns:a16="http://schemas.microsoft.com/office/drawing/2014/main" id="{39B1CCE9-A50B-843C-63D5-AE59F1908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450" y="1570802"/>
            <a:ext cx="30003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iscox UK | Business Insurance, Home Insurance &amp; more">
            <a:extLst>
              <a:ext uri="{FF2B5EF4-FFF2-40B4-BE49-F238E27FC236}">
                <a16:creationId xmlns:a16="http://schemas.microsoft.com/office/drawing/2014/main" id="{CBA5CBE1-6068-D734-80ED-E6AACD157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10" y="3548112"/>
            <a:ext cx="2160240" cy="10465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ymans Robertson LLP - Certified B Corporation - B Lab Global">
            <a:extLst>
              <a:ext uri="{FF2B5EF4-FFF2-40B4-BE49-F238E27FC236}">
                <a16:creationId xmlns:a16="http://schemas.microsoft.com/office/drawing/2014/main" id="{A6262728-B6F9-A180-D545-5AE8495F9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030" y="3581400"/>
            <a:ext cx="3000375" cy="103995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EF69ABB-F82D-F5B2-D89E-17084DBD73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0822" y="5142305"/>
            <a:ext cx="3744416" cy="72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83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35</a:t>
            </a:fld>
            <a:endParaRPr lang="en-GB"/>
          </a:p>
        </p:txBody>
      </p:sp>
      <p:sp>
        <p:nvSpPr>
          <p:cNvPr id="8" name="Content Placeholder 7"/>
          <p:cNvSpPr>
            <a:spLocks noGrp="1"/>
          </p:cNvSpPr>
          <p:nvPr>
            <p:ph idx="1"/>
          </p:nvPr>
        </p:nvSpPr>
        <p:spPr>
          <a:xfrm>
            <a:off x="511174" y="3886200"/>
            <a:ext cx="10995025" cy="2356403"/>
          </a:xfrm>
        </p:spPr>
        <p:txBody>
          <a:bodyPr/>
          <a:lstStyle/>
          <a:p>
            <a:pPr marL="0" indent="0">
              <a:buNone/>
            </a:pPr>
            <a:r>
              <a:rPr lang="en-GB" sz="2200" dirty="0"/>
              <a:t>Expressions of individual views by members of the Institute and Faculty of Actuaries and its staff are encouraged.</a:t>
            </a:r>
          </a:p>
          <a:p>
            <a:pPr marL="0" indent="0">
              <a:buNone/>
            </a:pPr>
            <a:r>
              <a:rPr lang="en-GB" sz="2200" dirty="0"/>
              <a:t>The views expressed in this presentation are those of the presenters.</a:t>
            </a:r>
          </a:p>
        </p:txBody>
      </p:sp>
      <p:sp>
        <p:nvSpPr>
          <p:cNvPr id="10" name="Rectangular Callout 9"/>
          <p:cNvSpPr/>
          <p:nvPr/>
        </p:nvSpPr>
        <p:spPr>
          <a:xfrm>
            <a:off x="511175" y="533400"/>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6240015" y="533400"/>
            <a:ext cx="5424937" cy="1728192"/>
          </a:xfrm>
          <a:prstGeom prst="wedgeRectCallout">
            <a:avLst>
              <a:gd name="adj1" fmla="val -53799"/>
              <a:gd name="adj2" fmla="val 1275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62000" y="838200"/>
            <a:ext cx="4973961" cy="1143000"/>
          </a:xfrm>
        </p:spPr>
        <p:txBody>
          <a:bodyPr/>
          <a:lstStyle/>
          <a:p>
            <a:pPr algn="ctr"/>
            <a:r>
              <a:rPr lang="en-GB" sz="4800" dirty="0">
                <a:solidFill>
                  <a:schemeClr val="bg1"/>
                </a:solidFill>
              </a:rPr>
              <a:t>Questions</a:t>
            </a:r>
          </a:p>
        </p:txBody>
      </p:sp>
      <p:sp>
        <p:nvSpPr>
          <p:cNvPr id="9" name="Title 1"/>
          <p:cNvSpPr txBox="1">
            <a:spLocks/>
          </p:cNvSpPr>
          <p:nvPr/>
        </p:nvSpPr>
        <p:spPr bwMode="auto">
          <a:xfrm>
            <a:off x="6456040" y="820886"/>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Appendices</a:t>
            </a: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36</a:t>
            </a:fld>
            <a:endParaRPr lang="en-GB"/>
          </a:p>
        </p:txBody>
      </p:sp>
    </p:spTree>
    <p:extLst>
      <p:ext uri="{BB962C8B-B14F-4D97-AF65-F5344CB8AC3E}">
        <p14:creationId xmlns:p14="http://schemas.microsoft.com/office/powerpoint/2010/main" val="4186771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95E5-FB39-4208-8403-FBEDD4E6EEDE}"/>
              </a:ext>
            </a:extLst>
          </p:cNvPr>
          <p:cNvSpPr>
            <a:spLocks noGrp="1"/>
          </p:cNvSpPr>
          <p:nvPr>
            <p:ph type="ctrTitle"/>
          </p:nvPr>
        </p:nvSpPr>
        <p:spPr/>
        <p:txBody>
          <a:bodyPr/>
          <a:lstStyle/>
          <a:p>
            <a:r>
              <a:rPr lang="en-GB" dirty="0"/>
              <a:t>2023 General Insurance Claims Inflation Survey</a:t>
            </a:r>
            <a:endParaRPr lang="en-US" dirty="0"/>
          </a:p>
        </p:txBody>
      </p:sp>
    </p:spTree>
    <p:extLst>
      <p:ext uri="{BB962C8B-B14F-4D97-AF65-F5344CB8AC3E}">
        <p14:creationId xmlns:p14="http://schemas.microsoft.com/office/powerpoint/2010/main" val="773059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061A5F-0197-4B98-7B24-835038D18083}"/>
              </a:ext>
            </a:extLst>
          </p:cNvPr>
          <p:cNvSpPr>
            <a:spLocks noGrp="1"/>
          </p:cNvSpPr>
          <p:nvPr>
            <p:ph type="title"/>
          </p:nvPr>
        </p:nvSpPr>
        <p:spPr/>
        <p:txBody>
          <a:bodyPr/>
          <a:lstStyle/>
          <a:p>
            <a:r>
              <a:rPr lang="en-GB" dirty="0"/>
              <a:t>Overview</a:t>
            </a:r>
            <a:endParaRPr lang="en-GB" dirty="0">
              <a:solidFill>
                <a:srgbClr val="FF0000"/>
              </a:solidFill>
            </a:endParaRPr>
          </a:p>
        </p:txBody>
      </p:sp>
      <p:graphicFrame>
        <p:nvGraphicFramePr>
          <p:cNvPr id="2" name="Content Placeholder 1">
            <a:extLst>
              <a:ext uri="{FF2B5EF4-FFF2-40B4-BE49-F238E27FC236}">
                <a16:creationId xmlns:a16="http://schemas.microsoft.com/office/drawing/2014/main" id="{72D91E70-F91F-4E67-8814-9B5AB6864AE1}"/>
              </a:ext>
            </a:extLst>
          </p:cNvPr>
          <p:cNvGraphicFramePr>
            <a:graphicFrameLocks noGrp="1"/>
          </p:cNvGraphicFramePr>
          <p:nvPr>
            <p:ph idx="1"/>
          </p:nvPr>
        </p:nvGraphicFramePr>
        <p:xfrm>
          <a:off x="479425" y="1268760"/>
          <a:ext cx="5416344"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7662F96E-0F83-48FF-8893-6F6C3AF726AF}"/>
              </a:ext>
            </a:extLst>
          </p:cNvPr>
          <p:cNvGraphicFramePr>
            <a:graphicFrameLocks/>
          </p:cNvGraphicFramePr>
          <p:nvPr/>
        </p:nvGraphicFramePr>
        <p:xfrm>
          <a:off x="6456040" y="1268760"/>
          <a:ext cx="5416344"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F2C19E8E-D71B-7314-1DCC-C9B733E6B703}"/>
              </a:ext>
            </a:extLst>
          </p:cNvPr>
          <p:cNvSpPr/>
          <p:nvPr/>
        </p:nvSpPr>
        <p:spPr>
          <a:xfrm>
            <a:off x="695400" y="5229200"/>
            <a:ext cx="9649072" cy="1223986"/>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spcAft>
                <a:spcPts val="500"/>
              </a:spcAft>
              <a:buFont typeface="Arial" panose="020B0604020202020204" pitchFamily="34" charset="0"/>
              <a:buChar char="•"/>
            </a:pPr>
            <a:r>
              <a:rPr lang="en-GB" dirty="0"/>
              <a:t>99 responses (2022: 145)</a:t>
            </a:r>
          </a:p>
          <a:p>
            <a:pPr marL="742950" lvl="1" indent="-285750">
              <a:spcAft>
                <a:spcPts val="500"/>
              </a:spcAft>
              <a:buFont typeface="Wingdings" panose="05000000000000000000" pitchFamily="2" charset="2"/>
              <a:buChar char="Ø"/>
            </a:pPr>
            <a:r>
              <a:rPr lang="en-GB" dirty="0"/>
              <a:t>Even split between insurer and consultancy vs mainly insurer last year</a:t>
            </a:r>
          </a:p>
          <a:p>
            <a:pPr marL="742950" lvl="1" indent="-285750">
              <a:spcAft>
                <a:spcPts val="1800"/>
              </a:spcAft>
              <a:buFont typeface="Wingdings" panose="05000000000000000000" pitchFamily="2" charset="2"/>
              <a:buChar char="Ø"/>
            </a:pPr>
            <a:r>
              <a:rPr lang="en-GB" dirty="0"/>
              <a:t>More evenly spread by area of work vs 2022  </a:t>
            </a:r>
          </a:p>
        </p:txBody>
      </p:sp>
    </p:spTree>
    <p:extLst>
      <p:ext uri="{BB962C8B-B14F-4D97-AF65-F5344CB8AC3E}">
        <p14:creationId xmlns:p14="http://schemas.microsoft.com/office/powerpoint/2010/main" val="2672822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Background questions on CPI and interest rates in the UK</a:t>
            </a: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39</a:t>
            </a:fld>
            <a:endParaRPr lang="en-GB"/>
          </a:p>
        </p:txBody>
      </p:sp>
    </p:spTree>
    <p:extLst>
      <p:ext uri="{BB962C8B-B14F-4D97-AF65-F5344CB8AC3E}">
        <p14:creationId xmlns:p14="http://schemas.microsoft.com/office/powerpoint/2010/main" val="80410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03E9F-CB62-3348-1151-60D18BF844F2}"/>
              </a:ext>
            </a:extLst>
          </p:cNvPr>
          <p:cNvSpPr>
            <a:spLocks noGrp="1"/>
          </p:cNvSpPr>
          <p:nvPr>
            <p:ph type="title"/>
          </p:nvPr>
        </p:nvSpPr>
        <p:spPr/>
        <p:txBody>
          <a:bodyPr/>
          <a:lstStyle/>
          <a:p>
            <a:r>
              <a:rPr lang="en-GB" dirty="0"/>
              <a:t>Agenda</a:t>
            </a:r>
            <a:endParaRPr lang="en-GB" dirty="0">
              <a:solidFill>
                <a:srgbClr val="FF0000"/>
              </a:solidFill>
            </a:endParaRPr>
          </a:p>
        </p:txBody>
      </p:sp>
      <p:sp>
        <p:nvSpPr>
          <p:cNvPr id="5" name="Content Placeholder 4">
            <a:extLst>
              <a:ext uri="{FF2B5EF4-FFF2-40B4-BE49-F238E27FC236}">
                <a16:creationId xmlns:a16="http://schemas.microsoft.com/office/drawing/2014/main" id="{6DDA4F46-C12B-2F11-34FD-D0B55CB55D4B}"/>
              </a:ext>
            </a:extLst>
          </p:cNvPr>
          <p:cNvSpPr>
            <a:spLocks noGrp="1"/>
          </p:cNvSpPr>
          <p:nvPr>
            <p:ph idx="1"/>
          </p:nvPr>
        </p:nvSpPr>
        <p:spPr/>
        <p:txBody>
          <a:bodyPr/>
          <a:lstStyle/>
          <a:p>
            <a:r>
              <a:rPr lang="en-GB" b="1" dirty="0"/>
              <a:t>Introduction to the Inflation Working Party</a:t>
            </a:r>
          </a:p>
          <a:p>
            <a:r>
              <a:rPr lang="en-GB" b="1" dirty="0"/>
              <a:t>2023 Inflation Survey</a:t>
            </a:r>
          </a:p>
          <a:p>
            <a:r>
              <a:rPr lang="en-GB" b="1" dirty="0"/>
              <a:t>Study of inflation estimation methods</a:t>
            </a:r>
          </a:p>
          <a:p>
            <a:pPr lvl="1"/>
            <a:r>
              <a:rPr lang="en-GB" dirty="0"/>
              <a:t>Data used in estimation research</a:t>
            </a:r>
          </a:p>
          <a:p>
            <a:pPr lvl="1"/>
            <a:r>
              <a:rPr lang="en-GB" dirty="0"/>
              <a:t>Inflation estimation scenarios</a:t>
            </a:r>
          </a:p>
          <a:p>
            <a:pPr lvl="1"/>
            <a:r>
              <a:rPr lang="en-GB" dirty="0"/>
              <a:t>Individual and aggregate claims methods</a:t>
            </a:r>
          </a:p>
          <a:p>
            <a:pPr lvl="1"/>
            <a:r>
              <a:rPr lang="en-GB" dirty="0"/>
              <a:t>Evaluation of methods</a:t>
            </a:r>
          </a:p>
          <a:p>
            <a:pPr lvl="1"/>
            <a:r>
              <a:rPr lang="en-GB" dirty="0"/>
              <a:t>Ancillary considerations</a:t>
            </a:r>
          </a:p>
          <a:p>
            <a:pPr lvl="1"/>
            <a:r>
              <a:rPr lang="en-GB" dirty="0"/>
              <a:t>Summary and next steps</a:t>
            </a:r>
          </a:p>
        </p:txBody>
      </p:sp>
    </p:spTree>
    <p:extLst>
      <p:ext uri="{BB962C8B-B14F-4D97-AF65-F5344CB8AC3E}">
        <p14:creationId xmlns:p14="http://schemas.microsoft.com/office/powerpoint/2010/main" val="1470875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EE88-8088-B507-8880-9E9B452FFD4E}"/>
              </a:ext>
            </a:extLst>
          </p:cNvPr>
          <p:cNvSpPr>
            <a:spLocks noGrp="1"/>
          </p:cNvSpPr>
          <p:nvPr>
            <p:ph type="title"/>
          </p:nvPr>
        </p:nvSpPr>
        <p:spPr/>
        <p:txBody>
          <a:bodyPr/>
          <a:lstStyle/>
          <a:p>
            <a:r>
              <a:rPr lang="en-GB" dirty="0"/>
              <a:t>Reliability of CPI as an inflation measure</a:t>
            </a:r>
            <a:endParaRPr lang="en-US" dirty="0"/>
          </a:p>
        </p:txBody>
      </p:sp>
      <p:sp>
        <p:nvSpPr>
          <p:cNvPr id="4" name="Date Placeholder 3">
            <a:extLst>
              <a:ext uri="{FF2B5EF4-FFF2-40B4-BE49-F238E27FC236}">
                <a16:creationId xmlns:a16="http://schemas.microsoft.com/office/drawing/2014/main" id="{79B2DF8F-E0AE-C81B-C177-66BF77A6FE61}"/>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60228DF5-8EF5-7173-C42F-E8DE7A6473C9}"/>
              </a:ext>
            </a:extLst>
          </p:cNvPr>
          <p:cNvSpPr>
            <a:spLocks noGrp="1"/>
          </p:cNvSpPr>
          <p:nvPr>
            <p:ph type="sldNum" sz="quarter" idx="12"/>
          </p:nvPr>
        </p:nvSpPr>
        <p:spPr/>
        <p:txBody>
          <a:bodyPr/>
          <a:lstStyle/>
          <a:p>
            <a:fld id="{FE8DA6AF-1811-4E27-A96F-54109F1D0275}" type="slidenum">
              <a:rPr lang="en-GB" smtClean="0"/>
              <a:pPr/>
              <a:t>40</a:t>
            </a:fld>
            <a:endParaRPr lang="en-GB"/>
          </a:p>
        </p:txBody>
      </p:sp>
      <p:pic>
        <p:nvPicPr>
          <p:cNvPr id="11" name="Picture 10">
            <a:extLst>
              <a:ext uri="{FF2B5EF4-FFF2-40B4-BE49-F238E27FC236}">
                <a16:creationId xmlns:a16="http://schemas.microsoft.com/office/drawing/2014/main" id="{C40EF8E1-8439-AFA6-9BCB-AF1F9C30090A}"/>
              </a:ext>
            </a:extLst>
          </p:cNvPr>
          <p:cNvPicPr>
            <a:picLocks noChangeAspect="1"/>
          </p:cNvPicPr>
          <p:nvPr/>
        </p:nvPicPr>
        <p:blipFill>
          <a:blip r:embed="rId2"/>
          <a:stretch>
            <a:fillRect/>
          </a:stretch>
        </p:blipFill>
        <p:spPr>
          <a:xfrm>
            <a:off x="3719736" y="1628800"/>
            <a:ext cx="4289715" cy="2577265"/>
          </a:xfrm>
          <a:prstGeom prst="rect">
            <a:avLst/>
          </a:prstGeom>
        </p:spPr>
      </p:pic>
      <p:sp>
        <p:nvSpPr>
          <p:cNvPr id="13" name="Rectangle: Rounded Corners 12">
            <a:extLst>
              <a:ext uri="{FF2B5EF4-FFF2-40B4-BE49-F238E27FC236}">
                <a16:creationId xmlns:a16="http://schemas.microsoft.com/office/drawing/2014/main" id="{463C0849-4834-BA6E-E16F-CEE931F6892C}"/>
              </a:ext>
            </a:extLst>
          </p:cNvPr>
          <p:cNvSpPr/>
          <p:nvPr/>
        </p:nvSpPr>
        <p:spPr>
          <a:xfrm>
            <a:off x="479424" y="4734272"/>
            <a:ext cx="9216975" cy="12870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CPI generally considered reasonable and most reliable guide to general UK price inflation</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No consistent view on target level or better alternative or loadings (appendix)</a:t>
            </a:r>
          </a:p>
          <a:p>
            <a:pPr marL="742950" lvl="1" indent="-285750">
              <a:spcAft>
                <a:spcPts val="800"/>
              </a:spcAft>
              <a:buFont typeface="Arial" panose="020B0604020202020204" pitchFamily="34" charset="0"/>
              <a:buChar char="•"/>
            </a:pPr>
            <a:r>
              <a:rPr lang="en-GB" sz="1400" dirty="0">
                <a:solidFill>
                  <a:srgbClr val="000000"/>
                </a:solidFill>
                <a:cs typeface="Segoe UI" panose="020B0502040204020203" pitchFamily="34" charset="0"/>
              </a:rPr>
              <a:t>2% p.a. most popular, but more respondents feel it should be higher</a:t>
            </a:r>
          </a:p>
        </p:txBody>
      </p:sp>
      <p:pic>
        <p:nvPicPr>
          <p:cNvPr id="14" name="Picture 13">
            <a:extLst>
              <a:ext uri="{FF2B5EF4-FFF2-40B4-BE49-F238E27FC236}">
                <a16:creationId xmlns:a16="http://schemas.microsoft.com/office/drawing/2014/main" id="{34E062A0-94CF-F986-9209-8D6D6B5665D2}"/>
              </a:ext>
            </a:extLst>
          </p:cNvPr>
          <p:cNvPicPr>
            <a:picLocks noChangeAspect="1"/>
          </p:cNvPicPr>
          <p:nvPr/>
        </p:nvPicPr>
        <p:blipFill>
          <a:blip r:embed="rId3"/>
          <a:stretch>
            <a:fillRect/>
          </a:stretch>
        </p:blipFill>
        <p:spPr>
          <a:xfrm>
            <a:off x="-24680" y="1631782"/>
            <a:ext cx="4289715" cy="2573829"/>
          </a:xfrm>
          <a:prstGeom prst="rect">
            <a:avLst/>
          </a:prstGeom>
          <a:ln>
            <a:noFill/>
          </a:ln>
        </p:spPr>
      </p:pic>
      <p:pic>
        <p:nvPicPr>
          <p:cNvPr id="3" name="Picture 2">
            <a:extLst>
              <a:ext uri="{FF2B5EF4-FFF2-40B4-BE49-F238E27FC236}">
                <a16:creationId xmlns:a16="http://schemas.microsoft.com/office/drawing/2014/main" id="{7643A866-9432-F3BE-F928-F4A554FB6657}"/>
              </a:ext>
            </a:extLst>
          </p:cNvPr>
          <p:cNvPicPr>
            <a:picLocks noChangeAspect="1"/>
          </p:cNvPicPr>
          <p:nvPr/>
        </p:nvPicPr>
        <p:blipFill>
          <a:blip r:embed="rId4"/>
          <a:stretch>
            <a:fillRect/>
          </a:stretch>
        </p:blipFill>
        <p:spPr>
          <a:xfrm>
            <a:off x="7680175" y="1670849"/>
            <a:ext cx="4511825" cy="2535217"/>
          </a:xfrm>
          <a:prstGeom prst="rect">
            <a:avLst/>
          </a:prstGeom>
        </p:spPr>
      </p:pic>
    </p:spTree>
    <p:extLst>
      <p:ext uri="{BB962C8B-B14F-4D97-AF65-F5344CB8AC3E}">
        <p14:creationId xmlns:p14="http://schemas.microsoft.com/office/powerpoint/2010/main" val="4045468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D4E14B-21EC-8790-5C34-1FA70A5A4016}"/>
              </a:ext>
            </a:extLst>
          </p:cNvPr>
          <p:cNvPicPr>
            <a:picLocks noChangeAspect="1"/>
          </p:cNvPicPr>
          <p:nvPr/>
        </p:nvPicPr>
        <p:blipFill>
          <a:blip r:embed="rId2"/>
          <a:stretch>
            <a:fillRect/>
          </a:stretch>
        </p:blipFill>
        <p:spPr>
          <a:xfrm>
            <a:off x="349902" y="1305616"/>
            <a:ext cx="5040560" cy="2879525"/>
          </a:xfrm>
          <a:prstGeom prst="rect">
            <a:avLst/>
          </a:prstGeom>
        </p:spPr>
      </p:pic>
      <p:pic>
        <p:nvPicPr>
          <p:cNvPr id="7" name="Picture 6">
            <a:extLst>
              <a:ext uri="{FF2B5EF4-FFF2-40B4-BE49-F238E27FC236}">
                <a16:creationId xmlns:a16="http://schemas.microsoft.com/office/drawing/2014/main" id="{5D1884DA-0292-8989-2E7F-69286E52D1FC}"/>
              </a:ext>
            </a:extLst>
          </p:cNvPr>
          <p:cNvPicPr>
            <a:picLocks noChangeAspect="1"/>
          </p:cNvPicPr>
          <p:nvPr/>
        </p:nvPicPr>
        <p:blipFill>
          <a:blip r:embed="rId3"/>
          <a:stretch>
            <a:fillRect/>
          </a:stretch>
        </p:blipFill>
        <p:spPr>
          <a:xfrm>
            <a:off x="479425" y="4221088"/>
            <a:ext cx="3518078" cy="2021438"/>
          </a:xfrm>
          <a:prstGeom prst="rect">
            <a:avLst/>
          </a:prstGeom>
        </p:spPr>
      </p:pic>
      <p:sp>
        <p:nvSpPr>
          <p:cNvPr id="2" name="Title 1">
            <a:extLst>
              <a:ext uri="{FF2B5EF4-FFF2-40B4-BE49-F238E27FC236}">
                <a16:creationId xmlns:a16="http://schemas.microsoft.com/office/drawing/2014/main" id="{472AEE88-8088-B507-8880-9E9B452FFD4E}"/>
              </a:ext>
            </a:extLst>
          </p:cNvPr>
          <p:cNvSpPr>
            <a:spLocks noGrp="1"/>
          </p:cNvSpPr>
          <p:nvPr>
            <p:ph type="title"/>
          </p:nvPr>
        </p:nvSpPr>
        <p:spPr/>
        <p:txBody>
          <a:bodyPr/>
          <a:lstStyle/>
          <a:p>
            <a:r>
              <a:rPr lang="en-GB" dirty="0"/>
              <a:t>Impact of raising interest rates</a:t>
            </a:r>
            <a:endParaRPr lang="en-US" dirty="0"/>
          </a:p>
        </p:txBody>
      </p:sp>
      <p:sp>
        <p:nvSpPr>
          <p:cNvPr id="4" name="Date Placeholder 3">
            <a:extLst>
              <a:ext uri="{FF2B5EF4-FFF2-40B4-BE49-F238E27FC236}">
                <a16:creationId xmlns:a16="http://schemas.microsoft.com/office/drawing/2014/main" id="{79B2DF8F-E0AE-C81B-C177-66BF77A6FE61}"/>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60228DF5-8EF5-7173-C42F-E8DE7A6473C9}"/>
              </a:ext>
            </a:extLst>
          </p:cNvPr>
          <p:cNvSpPr>
            <a:spLocks noGrp="1"/>
          </p:cNvSpPr>
          <p:nvPr>
            <p:ph type="sldNum" sz="quarter" idx="12"/>
          </p:nvPr>
        </p:nvSpPr>
        <p:spPr/>
        <p:txBody>
          <a:bodyPr/>
          <a:lstStyle/>
          <a:p>
            <a:fld id="{FE8DA6AF-1811-4E27-A96F-54109F1D0275}" type="slidenum">
              <a:rPr lang="en-GB" smtClean="0"/>
              <a:pPr/>
              <a:t>41</a:t>
            </a:fld>
            <a:endParaRPr lang="en-GB"/>
          </a:p>
        </p:txBody>
      </p:sp>
      <p:pic>
        <p:nvPicPr>
          <p:cNvPr id="11" name="Picture 10">
            <a:extLst>
              <a:ext uri="{FF2B5EF4-FFF2-40B4-BE49-F238E27FC236}">
                <a16:creationId xmlns:a16="http://schemas.microsoft.com/office/drawing/2014/main" id="{445E22BD-F813-2ED6-EB75-907C926535A1}"/>
              </a:ext>
            </a:extLst>
          </p:cNvPr>
          <p:cNvPicPr>
            <a:picLocks noChangeAspect="1"/>
          </p:cNvPicPr>
          <p:nvPr/>
        </p:nvPicPr>
        <p:blipFill>
          <a:blip r:embed="rId4"/>
          <a:stretch>
            <a:fillRect/>
          </a:stretch>
        </p:blipFill>
        <p:spPr>
          <a:xfrm>
            <a:off x="6154978" y="1305616"/>
            <a:ext cx="4663639" cy="2625455"/>
          </a:xfrm>
          <a:prstGeom prst="rect">
            <a:avLst/>
          </a:prstGeom>
        </p:spPr>
      </p:pic>
      <p:sp>
        <p:nvSpPr>
          <p:cNvPr id="3" name="Rectangle: Rounded Corners 2">
            <a:extLst>
              <a:ext uri="{FF2B5EF4-FFF2-40B4-BE49-F238E27FC236}">
                <a16:creationId xmlns:a16="http://schemas.microsoft.com/office/drawing/2014/main" id="{BABDBDF1-115A-E18F-3E90-605759FAC877}"/>
              </a:ext>
            </a:extLst>
          </p:cNvPr>
          <p:cNvSpPr/>
          <p:nvPr/>
        </p:nvSpPr>
        <p:spPr>
          <a:xfrm>
            <a:off x="8688288" y="3409578"/>
            <a:ext cx="3240360" cy="16247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400"/>
              </a:spcAft>
              <a:buFont typeface="Wingdings" panose="05000000000000000000" pitchFamily="2" charset="2"/>
              <a:buChar char="Ø"/>
            </a:pPr>
            <a:r>
              <a:rPr lang="en-GB" sz="1600" dirty="0">
                <a:solidFill>
                  <a:srgbClr val="000000"/>
                </a:solidFill>
                <a:cs typeface="Segoe UI" panose="020B0502040204020203" pitchFamily="34" charset="0"/>
              </a:rPr>
              <a:t>Significant impact on GDP expected</a:t>
            </a:r>
          </a:p>
          <a:p>
            <a:pPr marL="742950" lvl="1" indent="-285750">
              <a:spcAft>
                <a:spcPts val="800"/>
              </a:spcAft>
              <a:buFont typeface="Arial" panose="020B0604020202020204" pitchFamily="34" charset="0"/>
              <a:buChar char="•"/>
            </a:pPr>
            <a:r>
              <a:rPr lang="en-GB" sz="1400" dirty="0">
                <a:solidFill>
                  <a:srgbClr val="000000"/>
                </a:solidFill>
                <a:cs typeface="Segoe UI" panose="020B0502040204020203" pitchFamily="34" charset="0"/>
              </a:rPr>
              <a:t>Is this a necessary / acceptable “cost” given uncertainty of “benefit” of raising interest rates?</a:t>
            </a:r>
          </a:p>
        </p:txBody>
      </p:sp>
      <p:sp>
        <p:nvSpPr>
          <p:cNvPr id="13" name="Rectangle: Rounded Corners 12">
            <a:extLst>
              <a:ext uri="{FF2B5EF4-FFF2-40B4-BE49-F238E27FC236}">
                <a16:creationId xmlns:a16="http://schemas.microsoft.com/office/drawing/2014/main" id="{B862DD36-B563-A201-8E92-570C8C4045B2}"/>
              </a:ext>
            </a:extLst>
          </p:cNvPr>
          <p:cNvSpPr/>
          <p:nvPr/>
        </p:nvSpPr>
        <p:spPr>
          <a:xfrm>
            <a:off x="4223792" y="4005064"/>
            <a:ext cx="4663639" cy="225947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spcAft>
                <a:spcPts val="600"/>
              </a:spcAft>
              <a:buFont typeface="Wingdings" panose="05000000000000000000" pitchFamily="2" charset="2"/>
              <a:buChar char="Ø"/>
            </a:pPr>
            <a:r>
              <a:rPr lang="en-GB" sz="1600" dirty="0">
                <a:solidFill>
                  <a:srgbClr val="000000"/>
                </a:solidFill>
                <a:cs typeface="Segoe UI" panose="020B0502040204020203" pitchFamily="34" charset="0"/>
              </a:rPr>
              <a:t>Most respondents believe raising interest rates will reduce future inflation:</a:t>
            </a:r>
          </a:p>
          <a:p>
            <a:pPr marL="742950" lvl="1" indent="-285750">
              <a:spcAft>
                <a:spcPts val="600"/>
              </a:spcAft>
              <a:buFont typeface="Arial" panose="020B0604020202020204" pitchFamily="34" charset="0"/>
              <a:buChar char="•"/>
            </a:pPr>
            <a:r>
              <a:rPr lang="en-GB" sz="1400" dirty="0">
                <a:solidFill>
                  <a:srgbClr val="000000"/>
                </a:solidFill>
                <a:cs typeface="Segoe UI" panose="020B0502040204020203" pitchFamily="34" charset="0"/>
              </a:rPr>
              <a:t>But not significantly in short-term (vs high level at time of survey - 7% p.a. approx.)</a:t>
            </a:r>
          </a:p>
          <a:p>
            <a:pPr marL="742950" lvl="1" indent="-285750">
              <a:spcAft>
                <a:spcPts val="600"/>
              </a:spcAft>
              <a:buFont typeface="Arial" panose="020B0604020202020204" pitchFamily="34" charset="0"/>
              <a:buChar char="•"/>
            </a:pPr>
            <a:r>
              <a:rPr lang="en-GB" sz="1400" dirty="0">
                <a:solidFill>
                  <a:srgbClr val="000000"/>
                </a:solidFill>
                <a:cs typeface="Segoe UI" panose="020B0502040204020203" pitchFamily="34" charset="0"/>
              </a:rPr>
              <a:t>Greater expected impact by eo2024, but not back to target 2% p.a.</a:t>
            </a:r>
          </a:p>
          <a:p>
            <a:pPr marL="742950" lvl="1" indent="-285750">
              <a:spcAft>
                <a:spcPts val="1800"/>
              </a:spcAft>
              <a:buFont typeface="Arial" panose="020B0604020202020204" pitchFamily="34" charset="0"/>
              <a:buChar char="•"/>
            </a:pPr>
            <a:r>
              <a:rPr lang="en-GB" sz="1400" dirty="0">
                <a:solidFill>
                  <a:srgbClr val="000000"/>
                </a:solidFill>
                <a:cs typeface="Segoe UI" panose="020B0502040204020203" pitchFamily="34" charset="0"/>
              </a:rPr>
              <a:t>Most respondents expect that to take 3 years or more</a:t>
            </a:r>
          </a:p>
        </p:txBody>
      </p:sp>
    </p:spTree>
    <p:extLst>
      <p:ext uri="{BB962C8B-B14F-4D97-AF65-F5344CB8AC3E}">
        <p14:creationId xmlns:p14="http://schemas.microsoft.com/office/powerpoint/2010/main" val="895366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B33ADD-523A-2243-EB28-3F6C3DDCE1B8}"/>
              </a:ext>
            </a:extLst>
          </p:cNvPr>
          <p:cNvPicPr>
            <a:picLocks noChangeAspect="1"/>
          </p:cNvPicPr>
          <p:nvPr/>
        </p:nvPicPr>
        <p:blipFill>
          <a:blip r:embed="rId2"/>
          <a:stretch>
            <a:fillRect/>
          </a:stretch>
        </p:blipFill>
        <p:spPr>
          <a:xfrm>
            <a:off x="527054" y="1611573"/>
            <a:ext cx="6468805" cy="3634853"/>
          </a:xfrm>
          <a:prstGeom prst="rect">
            <a:avLst/>
          </a:prstGeom>
        </p:spPr>
      </p:pic>
      <p:sp>
        <p:nvSpPr>
          <p:cNvPr id="2" name="Title 1">
            <a:extLst>
              <a:ext uri="{FF2B5EF4-FFF2-40B4-BE49-F238E27FC236}">
                <a16:creationId xmlns:a16="http://schemas.microsoft.com/office/drawing/2014/main" id="{472AEE88-8088-B507-8880-9E9B452FFD4E}"/>
              </a:ext>
            </a:extLst>
          </p:cNvPr>
          <p:cNvSpPr>
            <a:spLocks noGrp="1"/>
          </p:cNvSpPr>
          <p:nvPr>
            <p:ph type="title"/>
          </p:nvPr>
        </p:nvSpPr>
        <p:spPr/>
        <p:txBody>
          <a:bodyPr/>
          <a:lstStyle/>
          <a:p>
            <a:r>
              <a:rPr lang="en-GB" dirty="0"/>
              <a:t>What should the Bank inflation rate target be? </a:t>
            </a:r>
            <a:endParaRPr lang="en-US" dirty="0"/>
          </a:p>
        </p:txBody>
      </p:sp>
      <p:sp>
        <p:nvSpPr>
          <p:cNvPr id="4" name="Date Placeholder 3">
            <a:extLst>
              <a:ext uri="{FF2B5EF4-FFF2-40B4-BE49-F238E27FC236}">
                <a16:creationId xmlns:a16="http://schemas.microsoft.com/office/drawing/2014/main" id="{79B2DF8F-E0AE-C81B-C177-66BF77A6FE61}"/>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60228DF5-8EF5-7173-C42F-E8DE7A6473C9}"/>
              </a:ext>
            </a:extLst>
          </p:cNvPr>
          <p:cNvSpPr>
            <a:spLocks noGrp="1"/>
          </p:cNvSpPr>
          <p:nvPr>
            <p:ph type="sldNum" sz="quarter" idx="12"/>
          </p:nvPr>
        </p:nvSpPr>
        <p:spPr/>
        <p:txBody>
          <a:bodyPr/>
          <a:lstStyle/>
          <a:p>
            <a:fld id="{FE8DA6AF-1811-4E27-A96F-54109F1D0275}" type="slidenum">
              <a:rPr lang="en-GB" smtClean="0"/>
              <a:pPr/>
              <a:t>42</a:t>
            </a:fld>
            <a:endParaRPr lang="en-GB"/>
          </a:p>
        </p:txBody>
      </p:sp>
      <p:sp>
        <p:nvSpPr>
          <p:cNvPr id="7" name="Rectangle: Rounded Corners 6">
            <a:extLst>
              <a:ext uri="{FF2B5EF4-FFF2-40B4-BE49-F238E27FC236}">
                <a16:creationId xmlns:a16="http://schemas.microsoft.com/office/drawing/2014/main" id="{5B103E85-D236-2E88-8531-E6CCA77754D3}"/>
              </a:ext>
            </a:extLst>
          </p:cNvPr>
          <p:cNvSpPr/>
          <p:nvPr/>
        </p:nvSpPr>
        <p:spPr>
          <a:xfrm>
            <a:off x="7023499" y="2078848"/>
            <a:ext cx="4536504" cy="27003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2% is the most popular choice, but not a majority </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More respondents think it should be higher than lower.</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But there is also a cluster of responses around 0%.  One respondent commented that they would have said 0.5% had it been an option</a:t>
            </a:r>
          </a:p>
        </p:txBody>
      </p:sp>
    </p:spTree>
    <p:extLst>
      <p:ext uri="{BB962C8B-B14F-4D97-AF65-F5344CB8AC3E}">
        <p14:creationId xmlns:p14="http://schemas.microsoft.com/office/powerpoint/2010/main" val="3999508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23BA-1BCA-AA45-3780-91FBB898E0B2}"/>
              </a:ext>
            </a:extLst>
          </p:cNvPr>
          <p:cNvSpPr>
            <a:spLocks noGrp="1"/>
          </p:cNvSpPr>
          <p:nvPr>
            <p:ph type="title"/>
          </p:nvPr>
        </p:nvSpPr>
        <p:spPr/>
        <p:txBody>
          <a:bodyPr/>
          <a:lstStyle/>
          <a:p>
            <a:r>
              <a:rPr lang="en-GB" dirty="0"/>
              <a:t>Alternative UK inflation measures and CPI loadings </a:t>
            </a:r>
            <a:endParaRPr lang="en-US" dirty="0"/>
          </a:p>
        </p:txBody>
      </p:sp>
      <p:sp>
        <p:nvSpPr>
          <p:cNvPr id="4" name="Date Placeholder 3">
            <a:extLst>
              <a:ext uri="{FF2B5EF4-FFF2-40B4-BE49-F238E27FC236}">
                <a16:creationId xmlns:a16="http://schemas.microsoft.com/office/drawing/2014/main" id="{B68087B9-ECD2-BDBB-E4C3-E9E0A3D11658}"/>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73DC5AC3-1FD5-0E0A-77AA-FC240D4A0F89}"/>
              </a:ext>
            </a:extLst>
          </p:cNvPr>
          <p:cNvSpPr>
            <a:spLocks noGrp="1"/>
          </p:cNvSpPr>
          <p:nvPr>
            <p:ph type="sldNum" sz="quarter" idx="12"/>
          </p:nvPr>
        </p:nvSpPr>
        <p:spPr/>
        <p:txBody>
          <a:bodyPr/>
          <a:lstStyle/>
          <a:p>
            <a:fld id="{FE8DA6AF-1811-4E27-A96F-54109F1D0275}" type="slidenum">
              <a:rPr lang="en-GB" smtClean="0"/>
              <a:pPr/>
              <a:t>43</a:t>
            </a:fld>
            <a:endParaRPr lang="en-GB"/>
          </a:p>
        </p:txBody>
      </p:sp>
      <p:sp>
        <p:nvSpPr>
          <p:cNvPr id="12" name="Rectangle: Rounded Corners 11">
            <a:extLst>
              <a:ext uri="{FF2B5EF4-FFF2-40B4-BE49-F238E27FC236}">
                <a16:creationId xmlns:a16="http://schemas.microsoft.com/office/drawing/2014/main" id="{B1FF26CC-C789-54E1-5D0A-1D92507945A7}"/>
              </a:ext>
            </a:extLst>
          </p:cNvPr>
          <p:cNvSpPr/>
          <p:nvPr/>
        </p:nvSpPr>
        <p:spPr>
          <a:xfrm>
            <a:off x="791993" y="5589240"/>
            <a:ext cx="10441160" cy="7147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No obvious central view on alternative to CPI </a:t>
            </a:r>
          </a:p>
        </p:txBody>
      </p:sp>
      <p:graphicFrame>
        <p:nvGraphicFramePr>
          <p:cNvPr id="6" name="Content Placeholder 5">
            <a:extLst>
              <a:ext uri="{FF2B5EF4-FFF2-40B4-BE49-F238E27FC236}">
                <a16:creationId xmlns:a16="http://schemas.microsoft.com/office/drawing/2014/main" id="{42FDDBBB-20E0-4A1C-8FF3-F3FBDF5193E6}"/>
              </a:ext>
            </a:extLst>
          </p:cNvPr>
          <p:cNvGraphicFramePr>
            <a:graphicFrameLocks noGrp="1"/>
          </p:cNvGraphicFramePr>
          <p:nvPr>
            <p:ph idx="1"/>
            <p:extLst>
              <p:ext uri="{D42A27DB-BD31-4B8C-83A1-F6EECF244321}">
                <p14:modId xmlns:p14="http://schemas.microsoft.com/office/powerpoint/2010/main" val="3806992824"/>
              </p:ext>
            </p:extLst>
          </p:nvPr>
        </p:nvGraphicFramePr>
        <p:xfrm>
          <a:off x="3286884" y="2921323"/>
          <a:ext cx="4118248" cy="22645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3165B93-EFE6-4F71-A781-B0B7B599C8D4}"/>
              </a:ext>
            </a:extLst>
          </p:cNvPr>
          <p:cNvGraphicFramePr>
            <a:graphicFrameLocks/>
          </p:cNvGraphicFramePr>
          <p:nvPr>
            <p:extLst>
              <p:ext uri="{D42A27DB-BD31-4B8C-83A1-F6EECF244321}">
                <p14:modId xmlns:p14="http://schemas.microsoft.com/office/powerpoint/2010/main" val="4123666510"/>
              </p:ext>
            </p:extLst>
          </p:nvPr>
        </p:nvGraphicFramePr>
        <p:xfrm>
          <a:off x="2567608" y="1204969"/>
          <a:ext cx="5556800" cy="26511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418CCC5-5084-8827-F324-578654AAC1AD}"/>
              </a:ext>
            </a:extLst>
          </p:cNvPr>
          <p:cNvSpPr txBox="1"/>
          <p:nvPr/>
        </p:nvSpPr>
        <p:spPr>
          <a:xfrm>
            <a:off x="8832304" y="2132856"/>
            <a:ext cx="1872208" cy="369332"/>
          </a:xfrm>
          <a:prstGeom prst="rect">
            <a:avLst/>
          </a:prstGeom>
          <a:noFill/>
        </p:spPr>
        <p:txBody>
          <a:bodyPr wrap="square" rtlCol="0">
            <a:spAutoFit/>
          </a:bodyPr>
          <a:lstStyle/>
          <a:p>
            <a:r>
              <a:rPr lang="en-GB" dirty="0"/>
              <a:t>29 respondents</a:t>
            </a:r>
          </a:p>
        </p:txBody>
      </p:sp>
      <p:sp>
        <p:nvSpPr>
          <p:cNvPr id="9" name="TextBox 8">
            <a:extLst>
              <a:ext uri="{FF2B5EF4-FFF2-40B4-BE49-F238E27FC236}">
                <a16:creationId xmlns:a16="http://schemas.microsoft.com/office/drawing/2014/main" id="{1C0D8435-915B-A414-41B6-F22A41591907}"/>
              </a:ext>
            </a:extLst>
          </p:cNvPr>
          <p:cNvSpPr txBox="1"/>
          <p:nvPr/>
        </p:nvSpPr>
        <p:spPr>
          <a:xfrm>
            <a:off x="7896200" y="3927686"/>
            <a:ext cx="1872208" cy="369332"/>
          </a:xfrm>
          <a:prstGeom prst="rect">
            <a:avLst/>
          </a:prstGeom>
          <a:noFill/>
        </p:spPr>
        <p:txBody>
          <a:bodyPr wrap="square" rtlCol="0">
            <a:spAutoFit/>
          </a:bodyPr>
          <a:lstStyle/>
          <a:p>
            <a:r>
              <a:rPr lang="en-GB" dirty="0"/>
              <a:t>14 respondents</a:t>
            </a:r>
          </a:p>
        </p:txBody>
      </p:sp>
    </p:spTree>
    <p:extLst>
      <p:ext uri="{BB962C8B-B14F-4D97-AF65-F5344CB8AC3E}">
        <p14:creationId xmlns:p14="http://schemas.microsoft.com/office/powerpoint/2010/main" val="103760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Claims Inflation Around the World</a:t>
            </a: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44</a:t>
            </a:fld>
            <a:endParaRPr lang="en-GB"/>
          </a:p>
        </p:txBody>
      </p:sp>
    </p:spTree>
    <p:extLst>
      <p:ext uri="{BB962C8B-B14F-4D97-AF65-F5344CB8AC3E}">
        <p14:creationId xmlns:p14="http://schemas.microsoft.com/office/powerpoint/2010/main" val="781088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E732-96E6-B74B-28BB-86B1E9EB5C0B}"/>
              </a:ext>
            </a:extLst>
          </p:cNvPr>
          <p:cNvSpPr>
            <a:spLocks noGrp="1"/>
          </p:cNvSpPr>
          <p:nvPr>
            <p:ph type="title"/>
          </p:nvPr>
        </p:nvSpPr>
        <p:spPr/>
        <p:txBody>
          <a:bodyPr/>
          <a:lstStyle/>
          <a:p>
            <a:r>
              <a:rPr lang="en-GB" dirty="0"/>
              <a:t>Regions of Concern Map 2022 vs 2023 Surveys</a:t>
            </a:r>
            <a:endParaRPr lang="en-US" dirty="0"/>
          </a:p>
        </p:txBody>
      </p:sp>
      <p:sp>
        <p:nvSpPr>
          <p:cNvPr id="4" name="Date Placeholder 3">
            <a:extLst>
              <a:ext uri="{FF2B5EF4-FFF2-40B4-BE49-F238E27FC236}">
                <a16:creationId xmlns:a16="http://schemas.microsoft.com/office/drawing/2014/main" id="{35E068FA-581D-D49B-EBBD-CAD88BB6E9C0}"/>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BDC921C6-348B-FCCF-D7D9-4E9BCACBA1FF}"/>
              </a:ext>
            </a:extLst>
          </p:cNvPr>
          <p:cNvSpPr>
            <a:spLocks noGrp="1"/>
          </p:cNvSpPr>
          <p:nvPr>
            <p:ph type="sldNum" sz="quarter" idx="12"/>
          </p:nvPr>
        </p:nvSpPr>
        <p:spPr/>
        <p:txBody>
          <a:bodyPr/>
          <a:lstStyle/>
          <a:p>
            <a:fld id="{FE8DA6AF-1811-4E27-A96F-54109F1D0275}" type="slidenum">
              <a:rPr lang="en-GB" smtClean="0"/>
              <a:pPr/>
              <a:t>45</a:t>
            </a:fld>
            <a:endParaRPr lang="en-GB"/>
          </a:p>
        </p:txBody>
      </p:sp>
      <p:pic>
        <p:nvPicPr>
          <p:cNvPr id="7" name="Content Placeholder 6">
            <a:extLst>
              <a:ext uri="{FF2B5EF4-FFF2-40B4-BE49-F238E27FC236}">
                <a16:creationId xmlns:a16="http://schemas.microsoft.com/office/drawing/2014/main" id="{C771460F-EEE9-4078-2881-6936926F2959}"/>
              </a:ext>
            </a:extLst>
          </p:cNvPr>
          <p:cNvPicPr>
            <a:picLocks noGrp="1" noChangeAspect="1"/>
          </p:cNvPicPr>
          <p:nvPr>
            <p:ph idx="1"/>
          </p:nvPr>
        </p:nvPicPr>
        <p:blipFill>
          <a:blip r:embed="rId3"/>
          <a:stretch>
            <a:fillRect/>
          </a:stretch>
        </p:blipFill>
        <p:spPr>
          <a:xfrm>
            <a:off x="407368" y="1547813"/>
            <a:ext cx="5843844" cy="2097212"/>
          </a:xfrm>
          <a:prstGeom prst="rect">
            <a:avLst/>
          </a:prstGeom>
        </p:spPr>
      </p:pic>
      <p:pic>
        <p:nvPicPr>
          <p:cNvPr id="3" name="Content Placeholder 6">
            <a:extLst>
              <a:ext uri="{FF2B5EF4-FFF2-40B4-BE49-F238E27FC236}">
                <a16:creationId xmlns:a16="http://schemas.microsoft.com/office/drawing/2014/main" id="{2BD094DC-9B58-B6D0-6178-9F9273CF4B5E}"/>
              </a:ext>
            </a:extLst>
          </p:cNvPr>
          <p:cNvPicPr>
            <a:picLocks noChangeAspect="1"/>
          </p:cNvPicPr>
          <p:nvPr/>
        </p:nvPicPr>
        <p:blipFill>
          <a:blip r:embed="rId4"/>
          <a:stretch>
            <a:fillRect/>
          </a:stretch>
        </p:blipFill>
        <p:spPr bwMode="auto">
          <a:xfrm>
            <a:off x="4511808" y="2780928"/>
            <a:ext cx="742401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2FD5AD1E-13DD-E878-F524-A491E0712BE2}"/>
              </a:ext>
            </a:extLst>
          </p:cNvPr>
          <p:cNvSpPr txBox="1"/>
          <p:nvPr/>
        </p:nvSpPr>
        <p:spPr>
          <a:xfrm>
            <a:off x="527054" y="1412776"/>
            <a:ext cx="744410" cy="369332"/>
          </a:xfrm>
          <a:prstGeom prst="rect">
            <a:avLst/>
          </a:prstGeom>
          <a:noFill/>
        </p:spPr>
        <p:txBody>
          <a:bodyPr wrap="square" rtlCol="0">
            <a:spAutoFit/>
          </a:bodyPr>
          <a:lstStyle/>
          <a:p>
            <a:r>
              <a:rPr lang="en-GB" dirty="0"/>
              <a:t>2022</a:t>
            </a:r>
          </a:p>
        </p:txBody>
      </p:sp>
      <p:sp>
        <p:nvSpPr>
          <p:cNvPr id="8" name="TextBox 7">
            <a:extLst>
              <a:ext uri="{FF2B5EF4-FFF2-40B4-BE49-F238E27FC236}">
                <a16:creationId xmlns:a16="http://schemas.microsoft.com/office/drawing/2014/main" id="{C7528401-26D4-DBC2-35C0-5F897BB52DB3}"/>
              </a:ext>
            </a:extLst>
          </p:cNvPr>
          <p:cNvSpPr txBox="1"/>
          <p:nvPr/>
        </p:nvSpPr>
        <p:spPr>
          <a:xfrm>
            <a:off x="6456040" y="2411753"/>
            <a:ext cx="744410" cy="369332"/>
          </a:xfrm>
          <a:prstGeom prst="rect">
            <a:avLst/>
          </a:prstGeom>
          <a:noFill/>
        </p:spPr>
        <p:txBody>
          <a:bodyPr wrap="square" rtlCol="0">
            <a:spAutoFit/>
          </a:bodyPr>
          <a:lstStyle/>
          <a:p>
            <a:r>
              <a:rPr lang="en-GB" dirty="0"/>
              <a:t>2023</a:t>
            </a:r>
          </a:p>
        </p:txBody>
      </p:sp>
    </p:spTree>
    <p:extLst>
      <p:ext uri="{BB962C8B-B14F-4D97-AF65-F5344CB8AC3E}">
        <p14:creationId xmlns:p14="http://schemas.microsoft.com/office/powerpoint/2010/main" val="1063780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Ancillary Considerations</a:t>
            </a:r>
            <a:br>
              <a:rPr lang="en-GB" dirty="0"/>
            </a:b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46</a:t>
            </a:fld>
            <a:endParaRPr lang="en-GB"/>
          </a:p>
        </p:txBody>
      </p:sp>
    </p:spTree>
    <p:extLst>
      <p:ext uri="{BB962C8B-B14F-4D97-AF65-F5344CB8AC3E}">
        <p14:creationId xmlns:p14="http://schemas.microsoft.com/office/powerpoint/2010/main" val="1046533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9BF9-F8E7-7C06-B1C0-EA67151BB86F}"/>
              </a:ext>
            </a:extLst>
          </p:cNvPr>
          <p:cNvSpPr>
            <a:spLocks noGrp="1"/>
          </p:cNvSpPr>
          <p:nvPr>
            <p:ph type="title"/>
          </p:nvPr>
        </p:nvSpPr>
        <p:spPr/>
        <p:txBody>
          <a:bodyPr/>
          <a:lstStyle/>
          <a:p>
            <a:r>
              <a:rPr lang="en-GB" dirty="0"/>
              <a:t>Using External Indices</a:t>
            </a:r>
          </a:p>
        </p:txBody>
      </p:sp>
      <p:sp>
        <p:nvSpPr>
          <p:cNvPr id="4" name="Date Placeholder 3">
            <a:extLst>
              <a:ext uri="{FF2B5EF4-FFF2-40B4-BE49-F238E27FC236}">
                <a16:creationId xmlns:a16="http://schemas.microsoft.com/office/drawing/2014/main" id="{6A50CFFD-C230-2FED-D73B-8C35D9368474}"/>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7A3685F9-CE98-7F5A-B0BA-A18D7B1CEE5A}"/>
              </a:ext>
            </a:extLst>
          </p:cNvPr>
          <p:cNvSpPr>
            <a:spLocks noGrp="1"/>
          </p:cNvSpPr>
          <p:nvPr>
            <p:ph type="sldNum" sz="quarter" idx="12"/>
          </p:nvPr>
        </p:nvSpPr>
        <p:spPr/>
        <p:txBody>
          <a:bodyPr/>
          <a:lstStyle/>
          <a:p>
            <a:fld id="{FE8DA6AF-1811-4E27-A96F-54109F1D0275}" type="slidenum">
              <a:rPr lang="en-GB" smtClean="0"/>
              <a:pPr/>
              <a:t>47</a:t>
            </a:fld>
            <a:endParaRPr lang="en-GB"/>
          </a:p>
        </p:txBody>
      </p:sp>
      <p:graphicFrame>
        <p:nvGraphicFramePr>
          <p:cNvPr id="3" name="Content Placeholder 2">
            <a:extLst>
              <a:ext uri="{FF2B5EF4-FFF2-40B4-BE49-F238E27FC236}">
                <a16:creationId xmlns:a16="http://schemas.microsoft.com/office/drawing/2014/main" id="{C9DA70E6-6D51-BDDB-D78E-4A41E19F7F03}"/>
              </a:ext>
            </a:extLst>
          </p:cNvPr>
          <p:cNvGraphicFramePr>
            <a:graphicFrameLocks noGrp="1"/>
          </p:cNvGraphicFramePr>
          <p:nvPr>
            <p:ph idx="1"/>
          </p:nvPr>
        </p:nvGraphicFramePr>
        <p:xfrm>
          <a:off x="0" y="1340768"/>
          <a:ext cx="1219200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8433BC8F-4912-BCCF-784F-15A38146038A}"/>
              </a:ext>
            </a:extLst>
          </p:cNvPr>
          <p:cNvSpPr/>
          <p:nvPr/>
        </p:nvSpPr>
        <p:spPr>
          <a:xfrm>
            <a:off x="3215220" y="5517232"/>
            <a:ext cx="6049132"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Future area of study for WP!</a:t>
            </a:r>
          </a:p>
        </p:txBody>
      </p:sp>
    </p:spTree>
    <p:extLst>
      <p:ext uri="{BB962C8B-B14F-4D97-AF65-F5344CB8AC3E}">
        <p14:creationId xmlns:p14="http://schemas.microsoft.com/office/powerpoint/2010/main" val="3224969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9BF9-F8E7-7C06-B1C0-EA67151BB86F}"/>
              </a:ext>
            </a:extLst>
          </p:cNvPr>
          <p:cNvSpPr>
            <a:spLocks noGrp="1"/>
          </p:cNvSpPr>
          <p:nvPr>
            <p:ph type="title"/>
          </p:nvPr>
        </p:nvSpPr>
        <p:spPr/>
        <p:txBody>
          <a:bodyPr/>
          <a:lstStyle/>
          <a:p>
            <a:r>
              <a:rPr lang="en-GB" dirty="0"/>
              <a:t>Settlements Vs. Origin Year Inflation</a:t>
            </a:r>
          </a:p>
        </p:txBody>
      </p:sp>
      <p:sp>
        <p:nvSpPr>
          <p:cNvPr id="4" name="Date Placeholder 3">
            <a:extLst>
              <a:ext uri="{FF2B5EF4-FFF2-40B4-BE49-F238E27FC236}">
                <a16:creationId xmlns:a16="http://schemas.microsoft.com/office/drawing/2014/main" id="{6A50CFFD-C230-2FED-D73B-8C35D9368474}"/>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7A3685F9-CE98-7F5A-B0BA-A18D7B1CEE5A}"/>
              </a:ext>
            </a:extLst>
          </p:cNvPr>
          <p:cNvSpPr>
            <a:spLocks noGrp="1"/>
          </p:cNvSpPr>
          <p:nvPr>
            <p:ph type="sldNum" sz="quarter" idx="12"/>
          </p:nvPr>
        </p:nvSpPr>
        <p:spPr/>
        <p:txBody>
          <a:bodyPr/>
          <a:lstStyle/>
          <a:p>
            <a:fld id="{FE8DA6AF-1811-4E27-A96F-54109F1D0275}" type="slidenum">
              <a:rPr lang="en-GB" smtClean="0"/>
              <a:pPr/>
              <a:t>48</a:t>
            </a:fld>
            <a:endParaRPr lang="en-GB"/>
          </a:p>
        </p:txBody>
      </p:sp>
      <p:sp>
        <p:nvSpPr>
          <p:cNvPr id="6" name="Content Placeholder 5">
            <a:extLst>
              <a:ext uri="{FF2B5EF4-FFF2-40B4-BE49-F238E27FC236}">
                <a16:creationId xmlns:a16="http://schemas.microsoft.com/office/drawing/2014/main" id="{CA0B22E7-5085-5EFC-0270-14F505C7EE30}"/>
              </a:ext>
            </a:extLst>
          </p:cNvPr>
          <p:cNvSpPr>
            <a:spLocks noGrp="1"/>
          </p:cNvSpPr>
          <p:nvPr>
            <p:ph idx="1"/>
          </p:nvPr>
        </p:nvSpPr>
        <p:spPr>
          <a:xfrm>
            <a:off x="527054" y="1262149"/>
            <a:ext cx="11055349" cy="4640262"/>
          </a:xfrm>
        </p:spPr>
        <p:txBody>
          <a:bodyPr/>
          <a:lstStyle/>
          <a:p>
            <a:r>
              <a:rPr lang="en-GB" dirty="0"/>
              <a:t>‘Cleaner’ to estimate inflation using settled claims.</a:t>
            </a:r>
          </a:p>
          <a:p>
            <a:r>
              <a:rPr lang="en-GB" dirty="0"/>
              <a:t>Indices effectively measure settlement year inflation.</a:t>
            </a:r>
          </a:p>
          <a:p>
            <a:r>
              <a:rPr lang="en-GB" i="1" dirty="0"/>
              <a:t>But</a:t>
            </a:r>
            <a:r>
              <a:rPr lang="en-GB" dirty="0"/>
              <a:t> need to </a:t>
            </a:r>
            <a:r>
              <a:rPr lang="en-GB" i="1" dirty="0"/>
              <a:t>apply</a:t>
            </a:r>
            <a:r>
              <a:rPr lang="en-GB" dirty="0"/>
              <a:t> inflation on origin year (AY or UWY) basis.</a:t>
            </a:r>
          </a:p>
          <a:p>
            <a:r>
              <a:rPr lang="en-GB" dirty="0"/>
              <a:t>Hence need estimates of </a:t>
            </a:r>
            <a:r>
              <a:rPr lang="en-GB" i="1" dirty="0"/>
              <a:t>future</a:t>
            </a:r>
            <a:r>
              <a:rPr lang="en-GB" dirty="0"/>
              <a:t> inflation.</a:t>
            </a:r>
          </a:p>
        </p:txBody>
      </p:sp>
      <p:graphicFrame>
        <p:nvGraphicFramePr>
          <p:cNvPr id="7" name="Chart 6">
            <a:extLst>
              <a:ext uri="{FF2B5EF4-FFF2-40B4-BE49-F238E27FC236}">
                <a16:creationId xmlns:a16="http://schemas.microsoft.com/office/drawing/2014/main" id="{84F2098A-60D9-AD7B-9E7C-6972C4FEC2EA}"/>
              </a:ext>
            </a:extLst>
          </p:cNvPr>
          <p:cNvGraphicFramePr/>
          <p:nvPr/>
        </p:nvGraphicFramePr>
        <p:xfrm>
          <a:off x="479425" y="3429000"/>
          <a:ext cx="5616575" cy="3024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5D2C454-67E5-96F0-6252-790759826957}"/>
              </a:ext>
            </a:extLst>
          </p:cNvPr>
          <p:cNvGraphicFramePr/>
          <p:nvPr>
            <p:extLst>
              <p:ext uri="{D42A27DB-BD31-4B8C-83A1-F6EECF244321}">
                <p14:modId xmlns:p14="http://schemas.microsoft.com/office/powerpoint/2010/main" val="245570857"/>
              </p:ext>
            </p:extLst>
          </p:nvPr>
        </p:nvGraphicFramePr>
        <p:xfrm>
          <a:off x="6096000" y="3429000"/>
          <a:ext cx="6085552"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5034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9BF9-F8E7-7C06-B1C0-EA67151BB86F}"/>
              </a:ext>
            </a:extLst>
          </p:cNvPr>
          <p:cNvSpPr>
            <a:spLocks noGrp="1"/>
          </p:cNvSpPr>
          <p:nvPr>
            <p:ph type="title"/>
          </p:nvPr>
        </p:nvSpPr>
        <p:spPr>
          <a:xfrm>
            <a:off x="527055" y="333693"/>
            <a:ext cx="11055349" cy="1143000"/>
          </a:xfrm>
        </p:spPr>
        <p:txBody>
          <a:bodyPr/>
          <a:lstStyle/>
          <a:p>
            <a:r>
              <a:rPr lang="en-GB" dirty="0"/>
              <a:t>FGU vs. Geared Inflation</a:t>
            </a:r>
            <a:endParaRPr lang="en-GB" dirty="0">
              <a:solidFill>
                <a:srgbClr val="FF0000"/>
              </a:solidFill>
            </a:endParaRPr>
          </a:p>
        </p:txBody>
      </p:sp>
      <p:sp>
        <p:nvSpPr>
          <p:cNvPr id="4" name="Date Placeholder 3">
            <a:extLst>
              <a:ext uri="{FF2B5EF4-FFF2-40B4-BE49-F238E27FC236}">
                <a16:creationId xmlns:a16="http://schemas.microsoft.com/office/drawing/2014/main" id="{6A50CFFD-C230-2FED-D73B-8C35D9368474}"/>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7A3685F9-CE98-7F5A-B0BA-A18D7B1CEE5A}"/>
              </a:ext>
            </a:extLst>
          </p:cNvPr>
          <p:cNvSpPr>
            <a:spLocks noGrp="1"/>
          </p:cNvSpPr>
          <p:nvPr>
            <p:ph type="sldNum" sz="quarter" idx="12"/>
          </p:nvPr>
        </p:nvSpPr>
        <p:spPr/>
        <p:txBody>
          <a:bodyPr/>
          <a:lstStyle/>
          <a:p>
            <a:fld id="{FE8DA6AF-1811-4E27-A96F-54109F1D0275}" type="slidenum">
              <a:rPr lang="en-GB" smtClean="0"/>
              <a:pPr/>
              <a:t>49</a:t>
            </a:fld>
            <a:endParaRPr lang="en-GB"/>
          </a:p>
        </p:txBody>
      </p:sp>
      <p:sp>
        <p:nvSpPr>
          <p:cNvPr id="6" name="Content Placeholder 5">
            <a:extLst>
              <a:ext uri="{FF2B5EF4-FFF2-40B4-BE49-F238E27FC236}">
                <a16:creationId xmlns:a16="http://schemas.microsoft.com/office/drawing/2014/main" id="{CA0B22E7-5085-5EFC-0270-14F505C7EE30}"/>
              </a:ext>
            </a:extLst>
          </p:cNvPr>
          <p:cNvSpPr>
            <a:spLocks noGrp="1"/>
          </p:cNvSpPr>
          <p:nvPr>
            <p:ph idx="1"/>
          </p:nvPr>
        </p:nvSpPr>
        <p:spPr>
          <a:xfrm>
            <a:off x="527055" y="1557338"/>
            <a:ext cx="5568945" cy="4640262"/>
          </a:xfrm>
        </p:spPr>
        <p:txBody>
          <a:bodyPr/>
          <a:lstStyle/>
          <a:p>
            <a:r>
              <a:rPr lang="en-GB" dirty="0"/>
              <a:t>Casts doubt on BC method:</a:t>
            </a:r>
          </a:p>
          <a:p>
            <a:pPr lvl="1"/>
            <a:r>
              <a:rPr lang="en-GB" dirty="0"/>
              <a:t>Need to know severity distribution to convert from geared to FGU inflation…</a:t>
            </a:r>
          </a:p>
          <a:p>
            <a:pPr lvl="1"/>
            <a:r>
              <a:rPr lang="en-GB" dirty="0"/>
              <a:t>…but don’t know severity distribution unless we trend the FGU losses!</a:t>
            </a:r>
          </a:p>
          <a:p>
            <a:pPr marL="269889" lvl="1" indent="-269889">
              <a:buChar char="•"/>
            </a:pPr>
            <a:r>
              <a:rPr lang="en-GB" sz="2400" dirty="0">
                <a:ea typeface="+mn-ea"/>
              </a:rPr>
              <a:t>Neat Pareto rule, but severity often not Pareto and gearing effect can vary significantly with distribution (even for same mean, CV) and layer.</a:t>
            </a:r>
          </a:p>
          <a:p>
            <a:pPr marL="449285" lvl="1" indent="0">
              <a:buNone/>
            </a:pPr>
            <a:endParaRPr lang="en-GB" dirty="0"/>
          </a:p>
        </p:txBody>
      </p:sp>
      <p:graphicFrame>
        <p:nvGraphicFramePr>
          <p:cNvPr id="3" name="Chart 2">
            <a:extLst>
              <a:ext uri="{FF2B5EF4-FFF2-40B4-BE49-F238E27FC236}">
                <a16:creationId xmlns:a16="http://schemas.microsoft.com/office/drawing/2014/main" id="{7E0AC2F4-542B-47CA-C459-BB2D306C0964}"/>
              </a:ext>
            </a:extLst>
          </p:cNvPr>
          <p:cNvGraphicFramePr>
            <a:graphicFrameLocks noGrp="1" noDrilldown="1" noMove="1" noResize="1"/>
          </p:cNvGraphicFramePr>
          <p:nvPr/>
        </p:nvGraphicFramePr>
        <p:xfrm>
          <a:off x="6096000" y="1188810"/>
          <a:ext cx="6096000" cy="5120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196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03E9F-CB62-3348-1151-60D18BF844F2}"/>
              </a:ext>
            </a:extLst>
          </p:cNvPr>
          <p:cNvSpPr>
            <a:spLocks noGrp="1"/>
          </p:cNvSpPr>
          <p:nvPr>
            <p:ph type="title"/>
          </p:nvPr>
        </p:nvSpPr>
        <p:spPr>
          <a:xfrm>
            <a:off x="527055" y="333693"/>
            <a:ext cx="11055349" cy="1143000"/>
          </a:xfrm>
        </p:spPr>
        <p:txBody>
          <a:bodyPr/>
          <a:lstStyle/>
          <a:p>
            <a:r>
              <a:rPr lang="en-GB" dirty="0"/>
              <a:t>Introduction to The Working Party</a:t>
            </a:r>
          </a:p>
        </p:txBody>
      </p:sp>
      <p:pic>
        <p:nvPicPr>
          <p:cNvPr id="6" name="Graphic 5" descr="Hot air balloon with solid fill">
            <a:extLst>
              <a:ext uri="{FF2B5EF4-FFF2-40B4-BE49-F238E27FC236}">
                <a16:creationId xmlns:a16="http://schemas.microsoft.com/office/drawing/2014/main" id="{950345BC-C926-722C-AF0A-08F7049CFB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8328" y="548680"/>
            <a:ext cx="1368152" cy="1368152"/>
          </a:xfrm>
          <a:prstGeom prst="rect">
            <a:avLst/>
          </a:prstGeom>
        </p:spPr>
      </p:pic>
      <p:sp>
        <p:nvSpPr>
          <p:cNvPr id="7" name="TextBox 6">
            <a:extLst>
              <a:ext uri="{FF2B5EF4-FFF2-40B4-BE49-F238E27FC236}">
                <a16:creationId xmlns:a16="http://schemas.microsoft.com/office/drawing/2014/main" id="{008AED7C-C1DA-C247-965E-6540B22DB7B3}"/>
              </a:ext>
            </a:extLst>
          </p:cNvPr>
          <p:cNvSpPr txBox="1"/>
          <p:nvPr/>
        </p:nvSpPr>
        <p:spPr>
          <a:xfrm>
            <a:off x="695400" y="1690062"/>
            <a:ext cx="11055349" cy="3477875"/>
          </a:xfrm>
          <a:prstGeom prst="rect">
            <a:avLst/>
          </a:prstGeom>
          <a:noFill/>
        </p:spPr>
        <p:txBody>
          <a:bodyPr wrap="square" rtlCol="0">
            <a:spAutoFit/>
          </a:bodyPr>
          <a:lstStyle/>
          <a:p>
            <a:pPr algn="ctr"/>
            <a:r>
              <a:rPr lang="en-GB" sz="4400" i="1" dirty="0">
                <a:solidFill>
                  <a:srgbClr val="2F5079"/>
                </a:solidFill>
              </a:rPr>
              <a:t>To comprehensively explore and produce pragmatic guidance on the challenges posed by claims’ inflation, across all areas of actuarial involvement in general insurance</a:t>
            </a:r>
          </a:p>
        </p:txBody>
      </p:sp>
      <p:pic>
        <p:nvPicPr>
          <p:cNvPr id="9" name="Graphic 8" descr="Little Girl With Balloon with solid fill">
            <a:extLst>
              <a:ext uri="{FF2B5EF4-FFF2-40B4-BE49-F238E27FC236}">
                <a16:creationId xmlns:a16="http://schemas.microsoft.com/office/drawing/2014/main" id="{809099D8-1187-8A37-FF03-5AEA241714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3352" y="4587784"/>
            <a:ext cx="1728192" cy="1728192"/>
          </a:xfrm>
          <a:prstGeom prst="rect">
            <a:avLst/>
          </a:prstGeom>
        </p:spPr>
      </p:pic>
    </p:spTree>
    <p:extLst>
      <p:ext uri="{BB962C8B-B14F-4D97-AF65-F5344CB8AC3E}">
        <p14:creationId xmlns:p14="http://schemas.microsoft.com/office/powerpoint/2010/main" val="4091394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08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95E5-FB39-4208-8403-FBEDD4E6EEDE}"/>
              </a:ext>
            </a:extLst>
          </p:cNvPr>
          <p:cNvSpPr>
            <a:spLocks noGrp="1"/>
          </p:cNvSpPr>
          <p:nvPr>
            <p:ph type="ctrTitle"/>
          </p:nvPr>
        </p:nvSpPr>
        <p:spPr/>
        <p:txBody>
          <a:bodyPr/>
          <a:lstStyle/>
          <a:p>
            <a:r>
              <a:rPr lang="en-GB" dirty="0"/>
              <a:t>Forecasts of UK &amp; US CPI Inflation</a:t>
            </a:r>
            <a:endParaRPr lang="en-US" dirty="0"/>
          </a:p>
        </p:txBody>
      </p:sp>
    </p:spTree>
    <p:extLst>
      <p:ext uri="{BB962C8B-B14F-4D97-AF65-F5344CB8AC3E}">
        <p14:creationId xmlns:p14="http://schemas.microsoft.com/office/powerpoint/2010/main" val="256047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23BA-1BCA-AA45-3780-91FBB898E0B2}"/>
              </a:ext>
            </a:extLst>
          </p:cNvPr>
          <p:cNvSpPr>
            <a:spLocks noGrp="1"/>
          </p:cNvSpPr>
          <p:nvPr>
            <p:ph type="title"/>
          </p:nvPr>
        </p:nvSpPr>
        <p:spPr/>
        <p:txBody>
          <a:bodyPr/>
          <a:lstStyle/>
          <a:p>
            <a:r>
              <a:rPr lang="en-GB" dirty="0"/>
              <a:t>UK CPI inflation forecast – 2022 and 2023 surveys</a:t>
            </a:r>
            <a:endParaRPr lang="en-US" dirty="0">
              <a:solidFill>
                <a:srgbClr val="FF0000"/>
              </a:solidFill>
            </a:endParaRPr>
          </a:p>
        </p:txBody>
      </p:sp>
      <p:sp>
        <p:nvSpPr>
          <p:cNvPr id="4" name="Date Placeholder 3">
            <a:extLst>
              <a:ext uri="{FF2B5EF4-FFF2-40B4-BE49-F238E27FC236}">
                <a16:creationId xmlns:a16="http://schemas.microsoft.com/office/drawing/2014/main" id="{B68087B9-ECD2-BDBB-E4C3-E9E0A3D11658}"/>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73DC5AC3-1FD5-0E0A-77AA-FC240D4A0F89}"/>
              </a:ext>
            </a:extLst>
          </p:cNvPr>
          <p:cNvSpPr>
            <a:spLocks noGrp="1"/>
          </p:cNvSpPr>
          <p:nvPr>
            <p:ph type="sldNum" sz="quarter" idx="12"/>
          </p:nvPr>
        </p:nvSpPr>
        <p:spPr/>
        <p:txBody>
          <a:bodyPr/>
          <a:lstStyle/>
          <a:p>
            <a:fld id="{FE8DA6AF-1811-4E27-A96F-54109F1D0275}" type="slidenum">
              <a:rPr lang="en-GB" smtClean="0"/>
              <a:pPr/>
              <a:t>7</a:t>
            </a:fld>
            <a:endParaRPr lang="en-GB"/>
          </a:p>
        </p:txBody>
      </p:sp>
      <p:sp>
        <p:nvSpPr>
          <p:cNvPr id="16" name="Rectangle: Rounded Corners 15">
            <a:extLst>
              <a:ext uri="{FF2B5EF4-FFF2-40B4-BE49-F238E27FC236}">
                <a16:creationId xmlns:a16="http://schemas.microsoft.com/office/drawing/2014/main" id="{4E7E9F6F-D554-1F43-035C-86DF9330D160}"/>
              </a:ext>
            </a:extLst>
          </p:cNvPr>
          <p:cNvSpPr/>
          <p:nvPr/>
        </p:nvSpPr>
        <p:spPr>
          <a:xfrm>
            <a:off x="7752184" y="2142695"/>
            <a:ext cx="4248472" cy="28083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1800"/>
              </a:spcAft>
              <a:buFont typeface="Wingdings" panose="05000000000000000000" pitchFamily="2" charset="2"/>
              <a:buChar char="Ø"/>
            </a:pPr>
            <a:r>
              <a:rPr lang="en-GB" sz="1600" dirty="0">
                <a:solidFill>
                  <a:srgbClr val="000000"/>
                </a:solidFill>
                <a:cs typeface="Segoe UI" panose="020B0502040204020203" pitchFamily="34" charset="0"/>
              </a:rPr>
              <a:t>Outturn since 2022 survey quite close to central view</a:t>
            </a:r>
          </a:p>
          <a:p>
            <a:pPr marL="285750" indent="-285750">
              <a:spcAft>
                <a:spcPts val="1800"/>
              </a:spcAft>
              <a:buFont typeface="Wingdings" panose="05000000000000000000" pitchFamily="2" charset="2"/>
              <a:buChar char="Ø"/>
            </a:pPr>
            <a:r>
              <a:rPr lang="en-GB" sz="1600" dirty="0">
                <a:solidFill>
                  <a:srgbClr val="000000"/>
                </a:solidFill>
                <a:cs typeface="Segoe UI" panose="020B0502040204020203" pitchFamily="34" charset="0"/>
              </a:rPr>
              <a:t>Much greater apparent uncertainty for upcoming year-end vs 2022 equivalent</a:t>
            </a:r>
          </a:p>
          <a:p>
            <a:pPr marL="285750" indent="-285750">
              <a:spcAft>
                <a:spcPts val="600"/>
              </a:spcAft>
              <a:buFont typeface="Wingdings" panose="05000000000000000000" pitchFamily="2" charset="2"/>
              <a:buChar char="Ø"/>
            </a:pPr>
            <a:r>
              <a:rPr lang="en-GB" sz="1600" dirty="0">
                <a:solidFill>
                  <a:srgbClr val="000000"/>
                </a:solidFill>
                <a:cs typeface="Segoe UI" panose="020B0502040204020203" pitchFamily="34" charset="0"/>
              </a:rPr>
              <a:t>Central estimates very close to last year’s … </a:t>
            </a:r>
          </a:p>
          <a:p>
            <a:pPr>
              <a:spcAft>
                <a:spcPts val="1800"/>
              </a:spcAft>
            </a:pPr>
            <a:r>
              <a:rPr lang="en-GB" sz="1600" dirty="0">
                <a:solidFill>
                  <a:srgbClr val="000000"/>
                </a:solidFill>
                <a:cs typeface="Segoe UI" panose="020B0502040204020203" pitchFamily="34" charset="0"/>
              </a:rPr>
              <a:t>… reassuring consistency given inflation has followed central expectations</a:t>
            </a:r>
          </a:p>
        </p:txBody>
      </p:sp>
      <p:pic>
        <p:nvPicPr>
          <p:cNvPr id="10" name="Picture 9">
            <a:extLst>
              <a:ext uri="{FF2B5EF4-FFF2-40B4-BE49-F238E27FC236}">
                <a16:creationId xmlns:a16="http://schemas.microsoft.com/office/drawing/2014/main" id="{D057D2A0-5915-F462-BD92-5108116BC7B4}"/>
              </a:ext>
            </a:extLst>
          </p:cNvPr>
          <p:cNvPicPr>
            <a:picLocks noChangeAspect="1"/>
          </p:cNvPicPr>
          <p:nvPr/>
        </p:nvPicPr>
        <p:blipFill>
          <a:blip r:embed="rId2"/>
          <a:stretch>
            <a:fillRect/>
          </a:stretch>
        </p:blipFill>
        <p:spPr>
          <a:xfrm>
            <a:off x="609596" y="1052736"/>
            <a:ext cx="6854400" cy="5056524"/>
          </a:xfrm>
          <a:prstGeom prst="rect">
            <a:avLst/>
          </a:prstGeom>
        </p:spPr>
      </p:pic>
      <p:sp>
        <p:nvSpPr>
          <p:cNvPr id="3" name="TextBox 2">
            <a:extLst>
              <a:ext uri="{FF2B5EF4-FFF2-40B4-BE49-F238E27FC236}">
                <a16:creationId xmlns:a16="http://schemas.microsoft.com/office/drawing/2014/main" id="{41651173-28D3-E075-127F-490E37CB3FEA}"/>
              </a:ext>
            </a:extLst>
          </p:cNvPr>
          <p:cNvSpPr txBox="1"/>
          <p:nvPr/>
        </p:nvSpPr>
        <p:spPr>
          <a:xfrm>
            <a:off x="527047" y="6596390"/>
            <a:ext cx="9073008" cy="261610"/>
          </a:xfrm>
          <a:prstGeom prst="rect">
            <a:avLst/>
          </a:prstGeom>
          <a:noFill/>
        </p:spPr>
        <p:txBody>
          <a:bodyPr wrap="square" rtlCol="0">
            <a:spAutoFit/>
          </a:bodyPr>
          <a:lstStyle/>
          <a:p>
            <a:r>
              <a:rPr lang="en-GB" sz="1100" dirty="0"/>
              <a:t>Source: </a:t>
            </a:r>
            <a:r>
              <a:rPr lang="en-GB" sz="1100" dirty="0">
                <a:hlinkClick r:id="rId3"/>
              </a:rPr>
              <a:t>Inflation and price indices - Office for National Statistics (ons.gov.uk)</a:t>
            </a:r>
            <a:endParaRPr lang="en-GB" sz="1100" dirty="0"/>
          </a:p>
        </p:txBody>
      </p:sp>
    </p:spTree>
    <p:extLst>
      <p:ext uri="{BB962C8B-B14F-4D97-AF65-F5344CB8AC3E}">
        <p14:creationId xmlns:p14="http://schemas.microsoft.com/office/powerpoint/2010/main" val="266325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23BA-1BCA-AA45-3780-91FBB898E0B2}"/>
              </a:ext>
            </a:extLst>
          </p:cNvPr>
          <p:cNvSpPr>
            <a:spLocks noGrp="1"/>
          </p:cNvSpPr>
          <p:nvPr>
            <p:ph type="title"/>
          </p:nvPr>
        </p:nvSpPr>
        <p:spPr/>
        <p:txBody>
          <a:bodyPr/>
          <a:lstStyle/>
          <a:p>
            <a:r>
              <a:rPr lang="en-GB" dirty="0"/>
              <a:t>US CPI inflation forecast – 2022 and 2023 surveys</a:t>
            </a:r>
            <a:endParaRPr lang="en-US" dirty="0"/>
          </a:p>
        </p:txBody>
      </p:sp>
      <p:sp>
        <p:nvSpPr>
          <p:cNvPr id="4" name="Date Placeholder 3">
            <a:extLst>
              <a:ext uri="{FF2B5EF4-FFF2-40B4-BE49-F238E27FC236}">
                <a16:creationId xmlns:a16="http://schemas.microsoft.com/office/drawing/2014/main" id="{B68087B9-ECD2-BDBB-E4C3-E9E0A3D11658}"/>
              </a:ext>
            </a:extLst>
          </p:cNvPr>
          <p:cNvSpPr>
            <a:spLocks noGrp="1"/>
          </p:cNvSpPr>
          <p:nvPr>
            <p:ph type="dt" sz="half" idx="10"/>
          </p:nvPr>
        </p:nvSpPr>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73DC5AC3-1FD5-0E0A-77AA-FC240D4A0F89}"/>
              </a:ext>
            </a:extLst>
          </p:cNvPr>
          <p:cNvSpPr>
            <a:spLocks noGrp="1"/>
          </p:cNvSpPr>
          <p:nvPr>
            <p:ph type="sldNum" sz="quarter" idx="12"/>
          </p:nvPr>
        </p:nvSpPr>
        <p:spPr/>
        <p:txBody>
          <a:bodyPr/>
          <a:lstStyle/>
          <a:p>
            <a:fld id="{FE8DA6AF-1811-4E27-A96F-54109F1D0275}" type="slidenum">
              <a:rPr lang="en-GB" smtClean="0"/>
              <a:pPr/>
              <a:t>8</a:t>
            </a:fld>
            <a:endParaRPr lang="en-GB"/>
          </a:p>
        </p:txBody>
      </p:sp>
      <p:sp>
        <p:nvSpPr>
          <p:cNvPr id="12" name="Rectangle: Rounded Corners 11">
            <a:extLst>
              <a:ext uri="{FF2B5EF4-FFF2-40B4-BE49-F238E27FC236}">
                <a16:creationId xmlns:a16="http://schemas.microsoft.com/office/drawing/2014/main" id="{B1FF26CC-C789-54E1-5D0A-1D92507945A7}"/>
              </a:ext>
            </a:extLst>
          </p:cNvPr>
          <p:cNvSpPr/>
          <p:nvPr/>
        </p:nvSpPr>
        <p:spPr>
          <a:xfrm>
            <a:off x="8143719" y="1454938"/>
            <a:ext cx="3784929" cy="37742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US CPI has trended much lower than expected over past year</a:t>
            </a:r>
          </a:p>
          <a:p>
            <a:pPr marL="742950" lvl="1" indent="-285750">
              <a:spcAft>
                <a:spcPts val="800"/>
              </a:spcAft>
              <a:buFont typeface="Arial" panose="020B0604020202020204" pitchFamily="34" charset="0"/>
              <a:buChar char="•"/>
            </a:pPr>
            <a:r>
              <a:rPr lang="en-GB" sz="1400" dirty="0">
                <a:solidFill>
                  <a:srgbClr val="000000"/>
                </a:solidFill>
                <a:cs typeface="Segoe UI" panose="020B0502040204020203" pitchFamily="34" charset="0"/>
              </a:rPr>
              <a:t>Even lower than the lowest predictions!!</a:t>
            </a:r>
          </a:p>
          <a:p>
            <a:pPr marL="742950" lvl="1" indent="-285750">
              <a:spcAft>
                <a:spcPts val="800"/>
              </a:spcAft>
              <a:buFont typeface="Arial" panose="020B0604020202020204" pitchFamily="34" charset="0"/>
              <a:buChar char="•"/>
            </a:pPr>
            <a:r>
              <a:rPr lang="en-GB" sz="1400" dirty="0">
                <a:solidFill>
                  <a:srgbClr val="000000"/>
                </a:solidFill>
                <a:cs typeface="Segoe UI" panose="020B0502040204020203" pitchFamily="34" charset="0"/>
              </a:rPr>
              <a:t>Quite a small range of estimates last year</a:t>
            </a:r>
          </a:p>
          <a:p>
            <a:pPr marL="742950" lvl="1" indent="-285750">
              <a:spcAft>
                <a:spcPts val="1800"/>
              </a:spcAft>
              <a:buFont typeface="Arial" panose="020B0604020202020204" pitchFamily="34" charset="0"/>
              <a:buChar char="•"/>
            </a:pPr>
            <a:r>
              <a:rPr lang="en-GB" sz="1400" dirty="0">
                <a:solidFill>
                  <a:srgbClr val="000000"/>
                </a:solidFill>
                <a:cs typeface="Segoe UI" panose="020B0502040204020203" pitchFamily="34" charset="0"/>
              </a:rPr>
              <a:t>Does this reflect much lower understanding of US economy</a:t>
            </a:r>
          </a:p>
          <a:p>
            <a:pPr marL="285750" indent="-285750">
              <a:spcAft>
                <a:spcPts val="800"/>
              </a:spcAft>
              <a:buFont typeface="Wingdings" panose="05000000000000000000" pitchFamily="2" charset="2"/>
              <a:buChar char="Ø"/>
            </a:pPr>
            <a:r>
              <a:rPr lang="en-GB" sz="1600" dirty="0">
                <a:solidFill>
                  <a:srgbClr val="000000"/>
                </a:solidFill>
                <a:cs typeface="Segoe UI" panose="020B0502040204020203" pitchFamily="34" charset="0"/>
              </a:rPr>
              <a:t>Wider range of estimates this year at short end vs 2022</a:t>
            </a:r>
          </a:p>
          <a:p>
            <a:pPr marL="742950" lvl="1" indent="-285750">
              <a:spcAft>
                <a:spcPts val="800"/>
              </a:spcAft>
              <a:buFont typeface="Arial" panose="020B0604020202020204" pitchFamily="34" charset="0"/>
              <a:buChar char="•"/>
            </a:pPr>
            <a:r>
              <a:rPr lang="en-GB" sz="1400" dirty="0">
                <a:solidFill>
                  <a:srgbClr val="000000"/>
                </a:solidFill>
                <a:cs typeface="Segoe UI" panose="020B0502040204020203" pitchFamily="34" charset="0"/>
              </a:rPr>
              <a:t>Similar range of estimates at long end vs 2022</a:t>
            </a:r>
          </a:p>
        </p:txBody>
      </p:sp>
      <p:pic>
        <p:nvPicPr>
          <p:cNvPr id="3" name="Picture 2">
            <a:extLst>
              <a:ext uri="{FF2B5EF4-FFF2-40B4-BE49-F238E27FC236}">
                <a16:creationId xmlns:a16="http://schemas.microsoft.com/office/drawing/2014/main" id="{96039F5C-86C6-CDD6-A570-4C6E1054A488}"/>
              </a:ext>
            </a:extLst>
          </p:cNvPr>
          <p:cNvPicPr>
            <a:picLocks noChangeAspect="1"/>
          </p:cNvPicPr>
          <p:nvPr/>
        </p:nvPicPr>
        <p:blipFill>
          <a:blip r:embed="rId2"/>
          <a:stretch>
            <a:fillRect/>
          </a:stretch>
        </p:blipFill>
        <p:spPr>
          <a:xfrm>
            <a:off x="609596" y="1268760"/>
            <a:ext cx="6854400" cy="5048851"/>
          </a:xfrm>
          <a:prstGeom prst="rect">
            <a:avLst/>
          </a:prstGeom>
        </p:spPr>
      </p:pic>
      <p:sp>
        <p:nvSpPr>
          <p:cNvPr id="7" name="TextBox 6">
            <a:extLst>
              <a:ext uri="{FF2B5EF4-FFF2-40B4-BE49-F238E27FC236}">
                <a16:creationId xmlns:a16="http://schemas.microsoft.com/office/drawing/2014/main" id="{57B4B116-0A4F-487A-4B06-625586F0DC93}"/>
              </a:ext>
            </a:extLst>
          </p:cNvPr>
          <p:cNvSpPr txBox="1"/>
          <p:nvPr/>
        </p:nvSpPr>
        <p:spPr>
          <a:xfrm>
            <a:off x="523196" y="6596390"/>
            <a:ext cx="8640960" cy="261610"/>
          </a:xfrm>
          <a:prstGeom prst="rect">
            <a:avLst/>
          </a:prstGeom>
          <a:noFill/>
        </p:spPr>
        <p:txBody>
          <a:bodyPr wrap="square" rtlCol="0">
            <a:spAutoFit/>
          </a:bodyPr>
          <a:lstStyle/>
          <a:p>
            <a:r>
              <a:rPr lang="en-GB" sz="1100" dirty="0"/>
              <a:t>Source: </a:t>
            </a:r>
            <a:r>
              <a:rPr lang="en-GB" sz="1100" dirty="0">
                <a:hlinkClick r:id="rId3"/>
              </a:rPr>
              <a:t>CPI Home : U.S. Bureau of Labor Statistics (bls.gov)</a:t>
            </a:r>
            <a:endParaRPr lang="en-GB" sz="1100" dirty="0"/>
          </a:p>
        </p:txBody>
      </p:sp>
    </p:spTree>
    <p:extLst>
      <p:ext uri="{BB962C8B-B14F-4D97-AF65-F5344CB8AC3E}">
        <p14:creationId xmlns:p14="http://schemas.microsoft.com/office/powerpoint/2010/main" val="276092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A4DD1-9A55-E3E2-8D16-17E28AC60FB2}"/>
              </a:ext>
            </a:extLst>
          </p:cNvPr>
          <p:cNvSpPr>
            <a:spLocks noGrp="1"/>
          </p:cNvSpPr>
          <p:nvPr>
            <p:ph type="ctrTitle"/>
          </p:nvPr>
        </p:nvSpPr>
        <p:spPr/>
        <p:txBody>
          <a:bodyPr/>
          <a:lstStyle/>
          <a:p>
            <a:r>
              <a:rPr lang="en-GB" dirty="0"/>
              <a:t>Background questions on CPI and interest rates in the UK</a:t>
            </a:r>
            <a:endParaRPr lang="en-US" dirty="0"/>
          </a:p>
        </p:txBody>
      </p:sp>
      <p:sp>
        <p:nvSpPr>
          <p:cNvPr id="4" name="Date Placeholder 3">
            <a:extLst>
              <a:ext uri="{FF2B5EF4-FFF2-40B4-BE49-F238E27FC236}">
                <a16:creationId xmlns:a16="http://schemas.microsoft.com/office/drawing/2014/main" id="{ECEB940B-DCFE-23B2-896C-46A666AEE4CF}"/>
              </a:ext>
            </a:extLst>
          </p:cNvPr>
          <p:cNvSpPr>
            <a:spLocks noGrp="1"/>
          </p:cNvSpPr>
          <p:nvPr>
            <p:ph type="dt" sz="half" idx="4294967295"/>
          </p:nvPr>
        </p:nvSpPr>
        <p:spPr>
          <a:xfrm>
            <a:off x="0" y="6410325"/>
            <a:ext cx="2687638" cy="331788"/>
          </a:xfrm>
        </p:spPr>
        <p:txBody>
          <a:bodyPr/>
          <a:lstStyle/>
          <a:p>
            <a:fld id="{BC1242CF-12C1-4411-B532-E91306108269}" type="datetime4">
              <a:rPr lang="en-GB" smtClean="0"/>
              <a:pPr/>
              <a:t>10 July 2024</a:t>
            </a:fld>
            <a:endParaRPr lang="en-GB"/>
          </a:p>
        </p:txBody>
      </p:sp>
      <p:sp>
        <p:nvSpPr>
          <p:cNvPr id="5" name="Slide Number Placeholder 4">
            <a:extLst>
              <a:ext uri="{FF2B5EF4-FFF2-40B4-BE49-F238E27FC236}">
                <a16:creationId xmlns:a16="http://schemas.microsoft.com/office/drawing/2014/main" id="{18B58DA5-9DC3-BC70-BAE6-2A15E1421EE2}"/>
              </a:ext>
            </a:extLst>
          </p:cNvPr>
          <p:cNvSpPr>
            <a:spLocks noGrp="1"/>
          </p:cNvSpPr>
          <p:nvPr>
            <p:ph type="sldNum" sz="quarter" idx="4294967295"/>
          </p:nvPr>
        </p:nvSpPr>
        <p:spPr>
          <a:xfrm>
            <a:off x="11328400" y="6402388"/>
            <a:ext cx="863600" cy="339725"/>
          </a:xfrm>
        </p:spPr>
        <p:txBody>
          <a:bodyPr/>
          <a:lstStyle/>
          <a:p>
            <a:fld id="{FE8DA6AF-1811-4E27-A96F-54109F1D0275}" type="slidenum">
              <a:rPr lang="en-GB" smtClean="0"/>
              <a:pPr/>
              <a:t>9</a:t>
            </a:fld>
            <a:endParaRPr lang="en-GB"/>
          </a:p>
        </p:txBody>
      </p:sp>
    </p:spTree>
    <p:extLst>
      <p:ext uri="{BB962C8B-B14F-4D97-AF65-F5344CB8AC3E}">
        <p14:creationId xmlns:p14="http://schemas.microsoft.com/office/powerpoint/2010/main" val="1653908388"/>
      </p:ext>
    </p:extLst>
  </p:cSld>
  <p:clrMapOvr>
    <a:masterClrMapping/>
  </p:clrMapOvr>
</p:sld>
</file>

<file path=ppt/theme/theme1.xml><?xml version="1.0" encoding="utf-8"?>
<a:theme xmlns:a="http://schemas.openxmlformats.org/drawingml/2006/main" name="IFOA PowerPoint template 07">
  <a:themeElements>
    <a:clrScheme name="IFoA GIRO purple">
      <a:dk1>
        <a:srgbClr val="3F4548"/>
      </a:dk1>
      <a:lt1>
        <a:sysClr val="window" lastClr="FFFFFF"/>
      </a:lt1>
      <a:dk2>
        <a:srgbClr val="D9AB16"/>
      </a:dk2>
      <a:lt2>
        <a:srgbClr val="FFFFFF"/>
      </a:lt2>
      <a:accent1>
        <a:srgbClr val="8F4693"/>
      </a:accent1>
      <a:accent2>
        <a:srgbClr val="113458"/>
      </a:accent2>
      <a:accent3>
        <a:srgbClr val="7CB3E1"/>
      </a:accent3>
      <a:accent4>
        <a:srgbClr val="4096B8"/>
      </a:accent4>
      <a:accent5>
        <a:srgbClr val="11B3A2"/>
      </a:accent5>
      <a:accent6>
        <a:srgbClr val="008452"/>
      </a:accent6>
      <a:hlink>
        <a:srgbClr val="8F4693"/>
      </a:hlink>
      <a:folHlink>
        <a:srgbClr val="8F4693"/>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IRO 2023 PowerPoint template 01.potx" id="{89D75609-7E43-4853-B7A5-D7F2FD625523}" vid="{E5B02617-4674-4967-9E53-30889D47CD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Inflation Survey 2023 Q1 Results v1.1</Template>
  <TotalTime>2405</TotalTime>
  <Words>2278</Words>
  <Application>Microsoft Office PowerPoint</Application>
  <PresentationFormat>Widescreen</PresentationFormat>
  <Paragraphs>336</Paragraphs>
  <Slides>50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Symbol</vt:lpstr>
      <vt:lpstr>Wingdings</vt:lpstr>
      <vt:lpstr>IFOA PowerPoint template 07</vt:lpstr>
      <vt:lpstr>PowerPoint Presentation</vt:lpstr>
      <vt:lpstr>Managing Inflation Uncertainty  Cian Creedon (Chair) Richard Stock Marcus Schofield Shane Lenney Erin Bargate</vt:lpstr>
      <vt:lpstr>Introduction</vt:lpstr>
      <vt:lpstr>Agenda</vt:lpstr>
      <vt:lpstr>Introduction to The Working Party</vt:lpstr>
      <vt:lpstr>Forecasts of UK &amp; US CPI Inflation</vt:lpstr>
      <vt:lpstr>UK CPI inflation forecast – 2022 and 2023 surveys</vt:lpstr>
      <vt:lpstr>US CPI inflation forecast – 2022 and 2023 surveys</vt:lpstr>
      <vt:lpstr>Background questions on CPI and interest rates in the UK</vt:lpstr>
      <vt:lpstr>CPI and interest rates in the UK</vt:lpstr>
      <vt:lpstr>Exhibits on inflation uncertainty</vt:lpstr>
      <vt:lpstr>Short-term UK CPI 90th Percentile</vt:lpstr>
      <vt:lpstr>Short-term vs Long-term UK CPI 90th Percentile</vt:lpstr>
      <vt:lpstr>Views on inflation uncertainty vs last year</vt:lpstr>
      <vt:lpstr>Class of business inflation estimates</vt:lpstr>
      <vt:lpstr>Comparisons of UK Business Line Inflation Estimates</vt:lpstr>
      <vt:lpstr>Comparisons of US Business Line Inflation Estimates</vt:lpstr>
      <vt:lpstr>Comparisons of Global Marine Inflation Estimates</vt:lpstr>
      <vt:lpstr>Study of Inflation Estimation Methods</vt:lpstr>
      <vt:lpstr>Data, Methods and Scenarios</vt:lpstr>
      <vt:lpstr>Estimation Data</vt:lpstr>
      <vt:lpstr>Scenarios</vt:lpstr>
      <vt:lpstr>Individual vs Aggregate Claims Methods</vt:lpstr>
      <vt:lpstr>Evaluation of Methods</vt:lpstr>
      <vt:lpstr>Scenario A</vt:lpstr>
      <vt:lpstr>Scenario B</vt:lpstr>
      <vt:lpstr>Scenario C</vt:lpstr>
      <vt:lpstr>Scenario D1</vt:lpstr>
      <vt:lpstr>Scenario D2</vt:lpstr>
      <vt:lpstr>Scenario E</vt:lpstr>
      <vt:lpstr>Closing Comments </vt:lpstr>
      <vt:lpstr>Closing Remarks</vt:lpstr>
      <vt:lpstr>Next Areas of Research</vt:lpstr>
      <vt:lpstr>Acknowledgements</vt:lpstr>
      <vt:lpstr>Questions</vt:lpstr>
      <vt:lpstr>Appendices</vt:lpstr>
      <vt:lpstr>2023 General Insurance Claims Inflation Survey</vt:lpstr>
      <vt:lpstr>Overview</vt:lpstr>
      <vt:lpstr>Background questions on CPI and interest rates in the UK</vt:lpstr>
      <vt:lpstr>Reliability of CPI as an inflation measure</vt:lpstr>
      <vt:lpstr>Impact of raising interest rates</vt:lpstr>
      <vt:lpstr>What should the Bank inflation rate target be? </vt:lpstr>
      <vt:lpstr>Alternative UK inflation measures and CPI loadings </vt:lpstr>
      <vt:lpstr>Claims Inflation Around the World</vt:lpstr>
      <vt:lpstr>Regions of Concern Map 2022 vs 2023 Surveys</vt:lpstr>
      <vt:lpstr>Ancillary Considerations </vt:lpstr>
      <vt:lpstr>Using External Indices</vt:lpstr>
      <vt:lpstr>Settlements Vs. Origin Year Inflation</vt:lpstr>
      <vt:lpstr>FGU vs. Geared Inflation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Schofield</dc:creator>
  <cp:lastModifiedBy>Cian Creedon</cp:lastModifiedBy>
  <cp:revision>83</cp:revision>
  <dcterms:created xsi:type="dcterms:W3CDTF">2023-08-23T09:26:03Z</dcterms:created>
  <dcterms:modified xsi:type="dcterms:W3CDTF">2024-07-11T19:25:32Z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MSIP_Label_875a5b46-6a40-4ffc-90be-3fcbddbfaaf1_ActionId">
    <vt:lpwstr>35e778ba-ed3b-407b-bd28-fb10edefc458</vt:lpwstr>
  </property>
  <property fmtid="{D5CDD505-2E9C-101B-9397-08002B2CF9AE}" pid="3" name="MSIP_Label_875a5b46-6a40-4ffc-90be-3fcbddbfaaf1_Name">
    <vt:lpwstr>CONFIDENTIAL \ CONFIDENTIAL</vt:lpwstr>
  </property>
  <property fmtid="{D5CDD505-2E9C-101B-9397-08002B2CF9AE}" pid="4" name="MSIP_Label_875a5b46-6a40-4ffc-90be-3fcbddbfaaf1_SetDate">
    <vt:lpwstr>2024-08-03T20:17:21Z</vt:lpwstr>
  </property>
  <property fmtid="{D5CDD505-2E9C-101B-9397-08002B2CF9AE}" pid="5" name="MSIP_Label_875a5b46-6a40-4ffc-90be-3fcbddbfaaf1_SiteId">
    <vt:lpwstr>94cfddbc-0627-494a-ad7a-29aea3aea832</vt:lpwstr>
  </property>
  <property fmtid="{D5CDD505-2E9C-101B-9397-08002B2CF9AE}" pid="6" name="MSIP_Label_875a5b46-6a40-4ffc-90be-3fcbddbfaaf1_Enabled">
    <vt:lpwstr>True</vt:lpwstr>
  </property>
  <property fmtid="{D5CDD505-2E9C-101B-9397-08002B2CF9AE}" pid="7" name="MSIP_Label_875a5b46-6a40-4ffc-90be-3fcbddbfaaf1_Removed">
    <vt:lpwstr>False</vt:lpwstr>
  </property>
  <property fmtid="{D5CDD505-2E9C-101B-9397-08002B2CF9AE}" pid="8" name="MSIP_Label_875a5b46-6a40-4ffc-90be-3fcbddbfaaf1_Parent">
    <vt:lpwstr>fa45f789-1f0b-4e07-bb5a-5b7474c73833</vt:lpwstr>
  </property>
  <property fmtid="{D5CDD505-2E9C-101B-9397-08002B2CF9AE}" pid="9" name="MSIP_Label_875a5b46-6a40-4ffc-90be-3fcbddbfaaf1_Extended_MSFT_Method">
    <vt:lpwstr>Standard</vt:lpwstr>
  </property>
  <property fmtid="{D5CDD505-2E9C-101B-9397-08002B2CF9AE}" pid="10" name="MSIP_Label_fa45f789-1f0b-4e07-bb5a-5b7474c73833_Enabled">
    <vt:lpwstr>True</vt:lpwstr>
  </property>
  <property fmtid="{D5CDD505-2E9C-101B-9397-08002B2CF9AE}" pid="11" name="MSIP_Label_fa45f789-1f0b-4e07-bb5a-5b7474c73833_SiteId">
    <vt:lpwstr>94cfddbc-0627-494a-ad7a-29aea3aea832</vt:lpwstr>
  </property>
  <property fmtid="{D5CDD505-2E9C-101B-9397-08002B2CF9AE}" pid="12" name="MSIP_Label_fa45f789-1f0b-4e07-bb5a-5b7474c73833_SetDate">
    <vt:lpwstr>2024-08-03T20:17:21Z</vt:lpwstr>
  </property>
  <property fmtid="{D5CDD505-2E9C-101B-9397-08002B2CF9AE}" pid="13" name="MSIP_Label_fa45f789-1f0b-4e07-bb5a-5b7474c73833_Name">
    <vt:lpwstr>CONFIDENTIAL</vt:lpwstr>
  </property>
  <property fmtid="{D5CDD505-2E9C-101B-9397-08002B2CF9AE}" pid="14" name="MSIP_Label_fa45f789-1f0b-4e07-bb5a-5b7474c73833_ActionId">
    <vt:lpwstr>6fd4a76b-a59b-4184-b1f1-00d2a91b62bb</vt:lpwstr>
  </property>
  <property fmtid="{D5CDD505-2E9C-101B-9397-08002B2CF9AE}" pid="15" name="MSIP_Label_fa45f789-1f0b-4e07-bb5a-5b7474c73833_Extended_MSFT_Method">
    <vt:lpwstr>Standard</vt:lpwstr>
  </property>
  <property fmtid="{D5CDD505-2E9C-101B-9397-08002B2CF9AE}" pid="16" name="Sensitivity">
    <vt:lpwstr>CONFIDENTIAL \ CONFIDENTIAL CONFIDENTIAL</vt:lpwstr>
  </property>
</Properties>
</file>