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3"/>
  </p:notesMasterIdLst>
  <p:handoutMasterIdLst>
    <p:handoutMasterId r:id="rId34"/>
  </p:handoutMasterIdLst>
  <p:sldIdLst>
    <p:sldId id="303" r:id="rId7"/>
    <p:sldId id="308" r:id="rId8"/>
    <p:sldId id="279" r:id="rId9"/>
    <p:sldId id="316" r:id="rId10"/>
    <p:sldId id="317" r:id="rId11"/>
    <p:sldId id="318" r:id="rId12"/>
    <p:sldId id="319" r:id="rId13"/>
    <p:sldId id="320" r:id="rId14"/>
    <p:sldId id="304" r:id="rId15"/>
    <p:sldId id="300" r:id="rId16"/>
    <p:sldId id="301" r:id="rId17"/>
    <p:sldId id="302" r:id="rId18"/>
    <p:sldId id="293" r:id="rId19"/>
    <p:sldId id="315" r:id="rId20"/>
    <p:sldId id="305" r:id="rId21"/>
    <p:sldId id="309" r:id="rId22"/>
    <p:sldId id="310" r:id="rId23"/>
    <p:sldId id="311" r:id="rId24"/>
    <p:sldId id="312" r:id="rId25"/>
    <p:sldId id="306" r:id="rId26"/>
    <p:sldId id="326" r:id="rId27"/>
    <p:sldId id="329" r:id="rId28"/>
    <p:sldId id="327" r:id="rId29"/>
    <p:sldId id="330" r:id="rId30"/>
    <p:sldId id="328" r:id="rId31"/>
    <p:sldId id="307" r:id="rId32"/>
  </p:sldIdLst>
  <p:sldSz cx="9144000" cy="5143500" type="screen16x9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9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2913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orient="horz" pos="2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9"/>
    <a:srgbClr val="BFBFBF"/>
    <a:srgbClr val="4B4B4B"/>
    <a:srgbClr val="79A32A"/>
    <a:srgbClr val="008452"/>
    <a:srgbClr val="3F3F3F"/>
    <a:srgbClr val="737373"/>
    <a:srgbClr val="717171"/>
    <a:srgbClr val="6B6B6B"/>
    <a:srgbClr val="409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3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572" y="102"/>
      </p:cViewPr>
      <p:guideLst>
        <p:guide orient="horz" pos="1189"/>
        <p:guide pos="5465"/>
        <p:guide orient="horz" pos="2913"/>
        <p:guide pos="295"/>
        <p:guide orient="horz" pos="26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20" y="-9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NGOVPFIL02\DATA_GHO_GFIN\Finance%20Actuarial\IFRS%20Phase%20II\Development%202016\Training%20material\source%20files\Copy%20of%20UK_NPIA_v1.0_Draf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NGOVPFIL02\DATA_GHO_GFIN\Finance%20Actuarial\IFRS%20Phase%20II\Development%202016\Training%20material\source%20files\Copy%20of%20UK_NPIA_v1.0_Draf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NGOVPFIL02\DATA_GHO_GFIN\Finance%20Actuarial\IFRS%20Phase%20II\Development%202016\Training%20material\source%20files\WP%20storyboard%20-%20data%20for%20charts+A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NGOVPFIL02\DATA_GHO_GFIN\Finance%20Actuarial\IFRS%20Phase%20II\Development%202016\Training%20material\source%20files\WP%20storyboard%20-%20data%20for%20charts+AO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848471446735582E-2"/>
          <c:y val="0.19175040318285161"/>
          <c:w val="0.87258814389378803"/>
          <c:h val="0.55602375973207352"/>
        </c:manualLayout>
      </c:layout>
      <c:lineChart>
        <c:grouping val="standard"/>
        <c:varyColors val="0"/>
        <c:ser>
          <c:idx val="2"/>
          <c:order val="0"/>
          <c:tx>
            <c:v>IFRS 4</c:v>
          </c:tx>
          <c:spPr>
            <a:ln>
              <a:solidFill>
                <a:srgbClr val="113458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Summary!$H$12:$H$31</c:f>
              <c:numCache>
                <c:formatCode>_(* #,##0.00_);_(* \(#,##0.00\);_(* "-"??_);_(@_)</c:formatCode>
                <c:ptCount val="20"/>
                <c:pt idx="0">
                  <c:v>2259.006929438081</c:v>
                </c:pt>
                <c:pt idx="1">
                  <c:v>58.434331498290703</c:v>
                </c:pt>
                <c:pt idx="2">
                  <c:v>57.906601232323737</c:v>
                </c:pt>
                <c:pt idx="3">
                  <c:v>57.39582749739202</c:v>
                </c:pt>
                <c:pt idx="4">
                  <c:v>56.90971588532193</c:v>
                </c:pt>
                <c:pt idx="5">
                  <c:v>56.456698528698325</c:v>
                </c:pt>
                <c:pt idx="6">
                  <c:v>56.046283874591609</c:v>
                </c:pt>
                <c:pt idx="7">
                  <c:v>55.689699406982982</c:v>
                </c:pt>
                <c:pt idx="8">
                  <c:v>55.401256615707098</c:v>
                </c:pt>
                <c:pt idx="9">
                  <c:v>55.200313554440072</c:v>
                </c:pt>
                <c:pt idx="10">
                  <c:v>55.111681502361535</c:v>
                </c:pt>
                <c:pt idx="11">
                  <c:v>55.16048655002669</c:v>
                </c:pt>
                <c:pt idx="12">
                  <c:v>55.370050304256438</c:v>
                </c:pt>
                <c:pt idx="13">
                  <c:v>55.763106126429193</c:v>
                </c:pt>
                <c:pt idx="14">
                  <c:v>56.364635998650556</c:v>
                </c:pt>
                <c:pt idx="15">
                  <c:v>57.202050532498106</c:v>
                </c:pt>
                <c:pt idx="16">
                  <c:v>58.348842286284707</c:v>
                </c:pt>
                <c:pt idx="17">
                  <c:v>59.826980585525234</c:v>
                </c:pt>
                <c:pt idx="18">
                  <c:v>61.639004786848091</c:v>
                </c:pt>
                <c:pt idx="19">
                  <c:v>63.774083780483124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A0-47A3-9B26-B32B89437442}"/>
            </c:ext>
          </c:extLst>
        </c:ser>
        <c:ser>
          <c:idx val="0"/>
          <c:order val="1"/>
          <c:tx>
            <c:v>IFRS 17</c:v>
          </c:tx>
          <c:spPr>
            <a:ln>
              <a:solidFill>
                <a:srgbClr val="D9AB16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Summary!$P$12:$P$32</c:f>
              <c:numCache>
                <c:formatCode>_(* #,##0.00_);_(* \(#,##0.00\);_(* "-"??_);_(@_)</c:formatCode>
                <c:ptCount val="21"/>
                <c:pt idx="0">
                  <c:v>176.01591067402447</c:v>
                </c:pt>
                <c:pt idx="1">
                  <c:v>237.82078193375588</c:v>
                </c:pt>
                <c:pt idx="2">
                  <c:v>235.94761822645586</c:v>
                </c:pt>
                <c:pt idx="3">
                  <c:v>233.98807040998679</c:v>
                </c:pt>
                <c:pt idx="4">
                  <c:v>231.93414001392131</c:v>
                </c:pt>
                <c:pt idx="5">
                  <c:v>229.77769396749176</c:v>
                </c:pt>
                <c:pt idx="6">
                  <c:v>227.50997080895311</c:v>
                </c:pt>
                <c:pt idx="7">
                  <c:v>225.12069739622618</c:v>
                </c:pt>
                <c:pt idx="8">
                  <c:v>222.59646633999114</c:v>
                </c:pt>
                <c:pt idx="9">
                  <c:v>219.91892454961524</c:v>
                </c:pt>
                <c:pt idx="10">
                  <c:v>217.06510195079952</c:v>
                </c:pt>
                <c:pt idx="11">
                  <c:v>214.01364093758974</c:v>
                </c:pt>
                <c:pt idx="12">
                  <c:v>210.74652926133356</c:v>
                </c:pt>
                <c:pt idx="13">
                  <c:v>207.24690956008558</c:v>
                </c:pt>
                <c:pt idx="14">
                  <c:v>203.49508233800418</c:v>
                </c:pt>
                <c:pt idx="15">
                  <c:v>199.46944867521415</c:v>
                </c:pt>
                <c:pt idx="16">
                  <c:v>195.13910630170855</c:v>
                </c:pt>
                <c:pt idx="17">
                  <c:v>190.49783369514734</c:v>
                </c:pt>
                <c:pt idx="18">
                  <c:v>185.55727759242143</c:v>
                </c:pt>
                <c:pt idx="19">
                  <c:v>180.33804188803953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A0-47A3-9B26-B32B89437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314392"/>
        <c:axId val="439314784"/>
      </c:lineChart>
      <c:catAx>
        <c:axId val="439314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9314784"/>
        <c:crosses val="autoZero"/>
        <c:auto val="1"/>
        <c:lblAlgn val="ctr"/>
        <c:lblOffset val="100"/>
        <c:noMultiLvlLbl val="0"/>
      </c:catAx>
      <c:valAx>
        <c:axId val="439314784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439314392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75551346185130952"/>
          <c:y val="0.19710414735727955"/>
          <c:w val="0.186119448511469"/>
          <c:h val="0.2621534493140337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061336016985427E-2"/>
          <c:y val="0.32094950060014571"/>
          <c:w val="0.8660562010001267"/>
          <c:h val="0.59238854579023559"/>
        </c:manualLayout>
      </c:layout>
      <c:lineChart>
        <c:grouping val="standard"/>
        <c:varyColors val="0"/>
        <c:ser>
          <c:idx val="2"/>
          <c:order val="0"/>
          <c:tx>
            <c:v>IFRS 4</c:v>
          </c:tx>
          <c:spPr>
            <a:ln>
              <a:solidFill>
                <a:srgbClr val="113458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Summary!$AF$12:$AF$31</c:f>
              <c:numCache>
                <c:formatCode>_(* #,##0.00_);_(* \(#,##0.00\);_(* "-"??_);_(@_)</c:formatCode>
                <c:ptCount val="20"/>
                <c:pt idx="0">
                  <c:v>2259.0069489200432</c:v>
                </c:pt>
                <c:pt idx="1">
                  <c:v>58.434350614785217</c:v>
                </c:pt>
                <c:pt idx="2">
                  <c:v>57.906391475164128</c:v>
                </c:pt>
                <c:pt idx="3">
                  <c:v>57.395845851864578</c:v>
                </c:pt>
                <c:pt idx="4">
                  <c:v>-791.63311831064493</c:v>
                </c:pt>
                <c:pt idx="5">
                  <c:v>60.989208493385377</c:v>
                </c:pt>
                <c:pt idx="6">
                  <c:v>58.221383133866766</c:v>
                </c:pt>
                <c:pt idx="7">
                  <c:v>57.771820383099111</c:v>
                </c:pt>
                <c:pt idx="8">
                  <c:v>57.372483034134348</c:v>
                </c:pt>
                <c:pt idx="9">
                  <c:v>57.039351196819553</c:v>
                </c:pt>
                <c:pt idx="10">
                  <c:v>56.793045497739513</c:v>
                </c:pt>
                <c:pt idx="11">
                  <c:v>56.654757998812784</c:v>
                </c:pt>
                <c:pt idx="12">
                  <c:v>56.644593827424615</c:v>
                </c:pt>
                <c:pt idx="13">
                  <c:v>56.782624423480229</c:v>
                </c:pt>
                <c:pt idx="14">
                  <c:v>57.091312495482271</c:v>
                </c:pt>
                <c:pt idx="15">
                  <c:v>57.59582482375481</c:v>
                </c:pt>
                <c:pt idx="16">
                  <c:v>58.359962326645473</c:v>
                </c:pt>
                <c:pt idx="17">
                  <c:v>59.406644458857045</c:v>
                </c:pt>
                <c:pt idx="18">
                  <c:v>60.743672446633354</c:v>
                </c:pt>
                <c:pt idx="19">
                  <c:v>62.368489594982748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B3-4638-87A0-E87E6D23FF6C}"/>
            </c:ext>
          </c:extLst>
        </c:ser>
        <c:ser>
          <c:idx val="0"/>
          <c:order val="1"/>
          <c:tx>
            <c:v>IFRS 17</c:v>
          </c:tx>
          <c:spPr>
            <a:ln>
              <a:solidFill>
                <a:srgbClr val="D9AB16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Summary!$AO$12:$AO$31</c:f>
              <c:numCache>
                <c:formatCode>_(* #,##0.00_);_(* \(#,##0.00\);_(* "-"??_);_(@_)</c:formatCode>
                <c:ptCount val="20"/>
                <c:pt idx="0">
                  <c:v>174.64785529506312</c:v>
                </c:pt>
                <c:pt idx="1">
                  <c:v>236.41650672579777</c:v>
                </c:pt>
                <c:pt idx="2">
                  <c:v>232.49706709689968</c:v>
                </c:pt>
                <c:pt idx="3">
                  <c:v>227.98839103244194</c:v>
                </c:pt>
                <c:pt idx="4">
                  <c:v>208.5529977875679</c:v>
                </c:pt>
                <c:pt idx="5">
                  <c:v>175.63538961683827</c:v>
                </c:pt>
                <c:pt idx="6">
                  <c:v>176.18683242542278</c:v>
                </c:pt>
                <c:pt idx="7">
                  <c:v>174.47357714871205</c:v>
                </c:pt>
                <c:pt idx="8">
                  <c:v>172.74395138642686</c:v>
                </c:pt>
                <c:pt idx="9">
                  <c:v>171.00531164768597</c:v>
                </c:pt>
                <c:pt idx="10">
                  <c:v>169.26800212329374</c:v>
                </c:pt>
                <c:pt idx="11">
                  <c:v>167.54192455182221</c:v>
                </c:pt>
                <c:pt idx="12">
                  <c:v>165.83515090347251</c:v>
                </c:pt>
                <c:pt idx="13">
                  <c:v>164.15473494484701</c:v>
                </c:pt>
                <c:pt idx="14">
                  <c:v>162.50821197317248</c:v>
                </c:pt>
                <c:pt idx="15">
                  <c:v>160.90425678047779</c:v>
                </c:pt>
                <c:pt idx="16">
                  <c:v>159.35778900390042</c:v>
                </c:pt>
                <c:pt idx="17">
                  <c:v>157.87115617637943</c:v>
                </c:pt>
                <c:pt idx="18">
                  <c:v>156.43652908908507</c:v>
                </c:pt>
                <c:pt idx="19">
                  <c:v>155.03925037004453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B3-4638-87A0-E87E6D23F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472368"/>
        <c:axId val="444472760"/>
      </c:lineChart>
      <c:catAx>
        <c:axId val="44447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4472760"/>
        <c:crosses val="autoZero"/>
        <c:auto val="1"/>
        <c:lblAlgn val="ctr"/>
        <c:lblOffset val="100"/>
        <c:noMultiLvlLbl val="0"/>
      </c:catAx>
      <c:valAx>
        <c:axId val="444472760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44447236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7868222303562713"/>
          <c:y val="0.15559924279668474"/>
          <c:w val="0.20119305918631072"/>
          <c:h val="0.2719295297329906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97401484407834E-2"/>
          <c:y val="0.12541816341394166"/>
          <c:w val="0.93281169817110265"/>
          <c:h val="0.65924958955177804"/>
        </c:manualLayout>
      </c:layout>
      <c:lineChart>
        <c:grouping val="standard"/>
        <c:varyColors val="0"/>
        <c:ser>
          <c:idx val="0"/>
          <c:order val="0"/>
          <c:tx>
            <c:v>IFRS 4</c:v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Sensitivities!$C$22:$L$22</c:f>
              <c:numCache>
                <c:formatCode>#,##0\ ;\(#,##0\)</c:formatCode>
                <c:ptCount val="10"/>
                <c:pt idx="0">
                  <c:v>128.19553805813754</c:v>
                </c:pt>
                <c:pt idx="1">
                  <c:v>132.18843723550597</c:v>
                </c:pt>
                <c:pt idx="2">
                  <c:v>136.47379400690829</c:v>
                </c:pt>
                <c:pt idx="3">
                  <c:v>141.08627517299072</c:v>
                </c:pt>
                <c:pt idx="4">
                  <c:v>146.06450673439917</c:v>
                </c:pt>
                <c:pt idx="5">
                  <c:v>151.45136059972336</c:v>
                </c:pt>
                <c:pt idx="6">
                  <c:v>157.2942118042242</c:v>
                </c:pt>
                <c:pt idx="7">
                  <c:v>163.64514648959533</c:v>
                </c:pt>
                <c:pt idx="8">
                  <c:v>170.56109518984337</c:v>
                </c:pt>
                <c:pt idx="9">
                  <c:v>1607.1799908594417</c:v>
                </c:pt>
              </c:numCache>
            </c:numRef>
          </c:val>
          <c:smooth val="0"/>
        </c:ser>
        <c:ser>
          <c:idx val="1"/>
          <c:order val="1"/>
          <c:tx>
            <c:v>IFRS 17: BBA</c:v>
          </c:tx>
          <c:spPr>
            <a:ln w="28575">
              <a:solidFill>
                <a:srgbClr val="AEA79F"/>
              </a:solidFill>
              <a:prstDash val="solid"/>
            </a:ln>
          </c:spPr>
          <c:marker>
            <c:symbol val="none"/>
          </c:marker>
          <c:val>
            <c:numRef>
              <c:f>Sensitivities!$C$31:$L$31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190.10363132680456</c:v>
                </c:pt>
                <c:pt idx="3">
                  <c:v>195.48043916311161</c:v>
                </c:pt>
                <c:pt idx="4">
                  <c:v>200.56761824299161</c:v>
                </c:pt>
                <c:pt idx="5">
                  <c:v>205.24290050490623</c:v>
                </c:pt>
                <c:pt idx="6">
                  <c:v>209.35948635429259</c:v>
                </c:pt>
                <c:pt idx="7">
                  <c:v>212.74197213721197</c:v>
                </c:pt>
                <c:pt idx="8">
                  <c:v>215.18168901120742</c:v>
                </c:pt>
                <c:pt idx="9">
                  <c:v>216.43138711964707</c:v>
                </c:pt>
              </c:numCache>
            </c:numRef>
          </c:val>
          <c:smooth val="0"/>
        </c:ser>
        <c:ser>
          <c:idx val="2"/>
          <c:order val="2"/>
          <c:tx>
            <c:v>IFRS 17: VFA (&amp; BBA)</c:v>
          </c:tx>
          <c:spPr>
            <a:ln w="28575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Sensitivities!$C$13:$L$13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190.10363132680456</c:v>
                </c:pt>
                <c:pt idx="3">
                  <c:v>195.48043916311161</c:v>
                </c:pt>
                <c:pt idx="4">
                  <c:v>200.56761824299161</c:v>
                </c:pt>
                <c:pt idx="5">
                  <c:v>205.24290050490623</c:v>
                </c:pt>
                <c:pt idx="6">
                  <c:v>209.35948635429259</c:v>
                </c:pt>
                <c:pt idx="7">
                  <c:v>212.74197213721197</c:v>
                </c:pt>
                <c:pt idx="8">
                  <c:v>215.18168901120742</c:v>
                </c:pt>
                <c:pt idx="9">
                  <c:v>216.43138711964707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474328"/>
        <c:axId val="444474720"/>
      </c:lineChart>
      <c:catAx>
        <c:axId val="44447432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19050">
            <a:solidFill>
              <a:srgbClr val="5E6A71"/>
            </a:solidFill>
            <a:prstDash val="solid"/>
          </a:ln>
        </c:spPr>
        <c:txPr>
          <a:bodyPr/>
          <a:lstStyle/>
          <a:p>
            <a:pPr>
              <a:defRPr sz="1200" b="0" i="0">
                <a:solidFill>
                  <a:srgbClr val="000000"/>
                </a:solidFill>
                <a:latin typeface="+mj-lt"/>
                <a:ea typeface="Pru Sans Normal"/>
                <a:cs typeface="Pru Sans Normal"/>
              </a:defRPr>
            </a:pPr>
            <a:endParaRPr lang="en-US"/>
          </a:p>
        </c:txPr>
        <c:crossAx val="444474720"/>
        <c:crosses val="autoZero"/>
        <c:auto val="1"/>
        <c:lblAlgn val="ctr"/>
        <c:lblOffset val="100"/>
        <c:noMultiLvlLbl val="0"/>
      </c:catAx>
      <c:valAx>
        <c:axId val="444474720"/>
        <c:scaling>
          <c:orientation val="minMax"/>
        </c:scaling>
        <c:delete val="0"/>
        <c:axPos val="l"/>
        <c:numFmt formatCode="#,##0\ ;\(#,##0\)" sourceLinked="1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444474328"/>
        <c:crosses val="autoZero"/>
        <c:crossBetween val="between"/>
      </c:valAx>
      <c:spPr>
        <a:solidFill>
          <a:srgbClr val="FFFFFF"/>
        </a:solidFill>
        <a:ln w="25400">
          <a:noFill/>
        </a:ln>
        <a:ex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982071691655141"/>
          <c:y val="0.17815366193879692"/>
          <c:w val="0.443552495333706"/>
          <c:h val="0.2417873322717228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>
              <a:solidFill>
                <a:srgbClr val="000000"/>
              </a:solidFill>
              <a:latin typeface="+mj-lt"/>
              <a:ea typeface="Pru Sans Normal"/>
              <a:cs typeface="Pru Sans Normal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>
          <a:solidFill>
            <a:srgbClr val="000000"/>
          </a:solidFill>
          <a:latin typeface="Pru Sans Normal"/>
          <a:ea typeface="Pru Sans Normal"/>
          <a:cs typeface="Pru Sans Norm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037046388785094E-2"/>
          <c:y val="0.11794259846462919"/>
          <c:w val="0.88455486416137952"/>
          <c:h val="0.66572453703703705"/>
        </c:manualLayout>
      </c:layout>
      <c:lineChart>
        <c:grouping val="standard"/>
        <c:varyColors val="0"/>
        <c:ser>
          <c:idx val="0"/>
          <c:order val="0"/>
          <c:tx>
            <c:v>IFRS 4</c:v>
          </c:tx>
          <c:spPr>
            <a:ln w="28575">
              <a:solidFill>
                <a:srgbClr val="113458"/>
              </a:solidFill>
              <a:prstDash val="solid"/>
            </a:ln>
          </c:spPr>
          <c:marker>
            <c:symbol val="none"/>
          </c:marker>
          <c:val>
            <c:numRef>
              <c:f>Sensitivities!$C$23:$L$23</c:f>
              <c:numCache>
                <c:formatCode>#,##0\ ;\(#,##0\)</c:formatCode>
                <c:ptCount val="10"/>
                <c:pt idx="0">
                  <c:v>128.19553805813754</c:v>
                </c:pt>
                <c:pt idx="1">
                  <c:v>132.18843723550597</c:v>
                </c:pt>
                <c:pt idx="2">
                  <c:v>137.55871894275907</c:v>
                </c:pt>
                <c:pt idx="3">
                  <c:v>142.33467185410441</c:v>
                </c:pt>
                <c:pt idx="4">
                  <c:v>144.5377260548486</c:v>
                </c:pt>
                <c:pt idx="5">
                  <c:v>149.69597979744995</c:v>
                </c:pt>
                <c:pt idx="6">
                  <c:v>151.79860794516162</c:v>
                </c:pt>
                <c:pt idx="7">
                  <c:v>157.33311251885047</c:v>
                </c:pt>
                <c:pt idx="8">
                  <c:v>165.3464965836867</c:v>
                </c:pt>
                <c:pt idx="9">
                  <c:v>965.95461589202421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AF-4CD8-BD6A-FDA56ABA9F64}"/>
            </c:ext>
          </c:extLst>
        </c:ser>
        <c:ser>
          <c:idx val="1"/>
          <c:order val="1"/>
          <c:tx>
            <c:v>IFRS 17: BBA</c:v>
          </c:tx>
          <c:spPr>
            <a:ln w="28575">
              <a:solidFill>
                <a:srgbClr val="113458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val>
            <c:numRef>
              <c:f>Sensitivities!$C$32:$L$32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429.76012446651282</c:v>
                </c:pt>
                <c:pt idx="3">
                  <c:v>197.29398319362923</c:v>
                </c:pt>
                <c:pt idx="4">
                  <c:v>-302.41375930864388</c:v>
                </c:pt>
                <c:pt idx="5">
                  <c:v>203.20651542401831</c:v>
                </c:pt>
                <c:pt idx="6">
                  <c:v>-324.45489903732812</c:v>
                </c:pt>
                <c:pt idx="7">
                  <c:v>211.58393749341406</c:v>
                </c:pt>
                <c:pt idx="8">
                  <c:v>496.888440618115</c:v>
                </c:pt>
                <c:pt idx="9">
                  <c:v>333.43881476354642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AF-4CD8-BD6A-FDA56ABA9F64}"/>
            </c:ext>
          </c:extLst>
        </c:ser>
        <c:ser>
          <c:idx val="2"/>
          <c:order val="2"/>
          <c:tx>
            <c:v>IFRS 17:VFA</c:v>
          </c:tx>
          <c:spPr>
            <a:ln w="28575">
              <a:solidFill>
                <a:srgbClr val="D9AB16"/>
              </a:solidFill>
              <a:prstDash val="solid"/>
            </a:ln>
          </c:spPr>
          <c:marker>
            <c:symbol val="none"/>
          </c:marker>
          <c:val>
            <c:numRef>
              <c:f>Sensitivities!$C$14:$L$14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198.87555627018844</c:v>
                </c:pt>
                <c:pt idx="3">
                  <c:v>235.2298723061017</c:v>
                </c:pt>
                <c:pt idx="4">
                  <c:v>212.04981084174972</c:v>
                </c:pt>
                <c:pt idx="5">
                  <c:v>132.15596500174092</c:v>
                </c:pt>
                <c:pt idx="6">
                  <c:v>-3.9030754016693621</c:v>
                </c:pt>
                <c:pt idx="7">
                  <c:v>6.3752026848884285</c:v>
                </c:pt>
                <c:pt idx="8">
                  <c:v>126.21213795604075</c:v>
                </c:pt>
                <c:pt idx="9">
                  <c:v>264.1325118418344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AF-4CD8-BD6A-FDA56ABA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475504"/>
        <c:axId val="444475896"/>
      </c:lineChart>
      <c:catAx>
        <c:axId val="44447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>
                    <a:latin typeface="+mn-lt"/>
                  </a:defRPr>
                </a:pPr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Policy Year</a:t>
                </a:r>
              </a:p>
            </c:rich>
          </c:tx>
          <c:layout>
            <c:manualLayout>
              <c:xMode val="edge"/>
              <c:yMode val="edge"/>
              <c:x val="0.48971158086811906"/>
              <c:y val="0.87313089460273119"/>
            </c:manualLayout>
          </c:layout>
          <c:overlay val="0"/>
        </c:title>
        <c:majorTickMark val="none"/>
        <c:minorTickMark val="none"/>
        <c:tickLblPos val="low"/>
        <c:spPr>
          <a:ln w="19050">
            <a:solidFill>
              <a:srgbClr val="5E6A71"/>
            </a:solidFill>
            <a:prstDash val="solid"/>
          </a:ln>
        </c:spPr>
        <c:txPr>
          <a:bodyPr anchor="t" anchorCtr="1"/>
          <a:lstStyle/>
          <a:p>
            <a:pPr>
              <a:defRPr sz="900" b="0" i="0">
                <a:solidFill>
                  <a:srgbClr val="000000"/>
                </a:solidFill>
                <a:latin typeface="+mn-lt"/>
                <a:ea typeface="Pru Sans Normal"/>
                <a:cs typeface="Pru Sans Normal"/>
              </a:defRPr>
            </a:pPr>
            <a:endParaRPr lang="en-US"/>
          </a:p>
        </c:txPr>
        <c:crossAx val="444475896"/>
        <c:crosses val="autoZero"/>
        <c:auto val="1"/>
        <c:lblAlgn val="ctr"/>
        <c:lblOffset val="100"/>
        <c:noMultiLvlLbl val="0"/>
      </c:catAx>
      <c:valAx>
        <c:axId val="444475896"/>
        <c:scaling>
          <c:orientation val="minMax"/>
        </c:scaling>
        <c:delete val="0"/>
        <c:axPos val="l"/>
        <c:numFmt formatCode="#,##0\ ;\(#,##0\)" sourceLinked="1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444475504"/>
        <c:crosses val="autoZero"/>
        <c:crossBetween val="between"/>
        <c:majorUnit val="400"/>
      </c:valAx>
      <c:spPr>
        <a:solidFill>
          <a:srgbClr val="FFFFFF"/>
        </a:solidFill>
        <a:ln w="25400">
          <a:noFill/>
        </a:ln>
        <a:extLst/>
      </c:spPr>
    </c:plotArea>
    <c:legend>
      <c:legendPos val="b"/>
      <c:legendEntry>
        <c:idx val="0"/>
        <c:txPr>
          <a:bodyPr/>
          <a:lstStyle/>
          <a:p>
            <a:pPr>
              <a:defRPr sz="1100" b="0" i="0" baseline="0">
                <a:solidFill>
                  <a:srgbClr val="000000"/>
                </a:solidFill>
                <a:latin typeface="Arial" panose="020B0604020202020204" pitchFamily="34" charset="0"/>
                <a:ea typeface="Pru Sans Normal"/>
                <a:cs typeface="Pru Sans Norm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 baseline="0">
                <a:solidFill>
                  <a:srgbClr val="000000"/>
                </a:solidFill>
                <a:latin typeface="Arial" panose="020B0604020202020204" pitchFamily="34" charset="0"/>
                <a:ea typeface="Pru Sans Normal"/>
                <a:cs typeface="Pru Sans Norm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 baseline="0">
                <a:solidFill>
                  <a:srgbClr val="000000"/>
                </a:solidFill>
                <a:latin typeface="Arial" panose="020B0604020202020204" pitchFamily="34" charset="0"/>
                <a:ea typeface="Pru Sans Normal"/>
                <a:cs typeface="Pru Sans Norm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644003079343598"/>
          <c:y val="7.9389848705438637E-2"/>
          <c:w val="0.51264968875512151"/>
          <c:h val="0.1901645172947077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>
              <a:solidFill>
                <a:srgbClr val="000000"/>
              </a:solidFill>
              <a:latin typeface="+mn-lt"/>
              <a:ea typeface="Pru Sans Normal"/>
              <a:cs typeface="Pru Sans Normal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>
          <a:solidFill>
            <a:srgbClr val="000000"/>
          </a:solidFill>
          <a:latin typeface="Pru Sans Normal"/>
          <a:ea typeface="Pru Sans Normal"/>
          <a:cs typeface="Pru Sans Norm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511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499" y="1"/>
            <a:ext cx="2948511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2C0B8B72-7A38-4E34-8AB0-81C4BFF11249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216"/>
            <a:ext cx="2948511" cy="49728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499" y="9445216"/>
            <a:ext cx="2948511" cy="49728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512E42F5-50DB-412F-9687-4F825D616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3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1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7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7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7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4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4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2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5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3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4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7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60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0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7BC99F-A059-45AE-9C4D-789599C727B8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0308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7BC99F-A059-45AE-9C4D-789599C727B8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4083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7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89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2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1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7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7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3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5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1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305" y="800101"/>
            <a:ext cx="3946096" cy="4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2" y="1600207"/>
            <a:ext cx="8234358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4914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20 November 2017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20 November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20 November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20 November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20 November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2" y="303610"/>
            <a:ext cx="829151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20 November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8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1485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20 November 2017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93823" y="404980"/>
            <a:ext cx="1189338" cy="496537"/>
            <a:chOff x="7905328" y="493473"/>
            <a:chExt cx="1656184" cy="662050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 smtClean="0">
                  <a:solidFill>
                    <a:schemeClr val="bg1"/>
                  </a:solidFill>
                </a:rPr>
                <a:t>Logo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286500" y="404979"/>
            <a:ext cx="1189338" cy="496537"/>
            <a:chOff x="7905328" y="1357569"/>
            <a:chExt cx="1656184" cy="662050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 smtClean="0">
                  <a:solidFill>
                    <a:schemeClr val="bg1"/>
                  </a:solidFill>
                </a:rPr>
                <a:t>Logo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00968" y="4144137"/>
            <a:ext cx="9791567" cy="750322"/>
            <a:chOff x="-326052" y="5525517"/>
            <a:chExt cx="10607533" cy="1000430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18816" y="6054023"/>
              <a:ext cx="1146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15795" y="6003689"/>
              <a:ext cx="139482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08416" y="5626184"/>
              <a:ext cx="225270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48712" y="6003687"/>
              <a:ext cx="125416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861294" y="5777187"/>
              <a:ext cx="1838629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60079" y="5928191"/>
              <a:ext cx="151722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70377" y="6020467"/>
              <a:ext cx="12124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14313" y="5659739"/>
              <a:ext cx="21380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7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53737" y="5939575"/>
              <a:ext cx="138267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19560" y="5545288"/>
              <a:ext cx="235863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7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1939" y="5620791"/>
              <a:ext cx="217281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5758" y="5746624"/>
              <a:ext cx="1872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7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13649" y="5973128"/>
              <a:ext cx="142435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6551" y="5587235"/>
              <a:ext cx="2214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80231" y="6031851"/>
              <a:ext cx="10943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279" y="5981517"/>
              <a:ext cx="134620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326052" y="5525517"/>
              <a:ext cx="118643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209497" y="5852688"/>
              <a:ext cx="151638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181048" y="5634573"/>
              <a:ext cx="2228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59657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20 November 2017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7493579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871223" y="4552061"/>
            <a:ext cx="101213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237665" y="4514311"/>
            <a:ext cx="124136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1600085" y="4231182"/>
            <a:ext cx="203324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2283435" y="4514310"/>
            <a:ext cx="111152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2664282" y="4344434"/>
            <a:ext cx="165102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3217005" y="4457687"/>
            <a:ext cx="13543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3780355" y="4526895"/>
            <a:ext cx="10730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4097835" y="4256349"/>
            <a:ext cx="19274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7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4780380" y="4466226"/>
            <a:ext cx="12301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5118063" y="4170510"/>
            <a:ext cx="213103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7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5637182" y="4227137"/>
            <a:ext cx="195951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6194553" y="4321512"/>
            <a:ext cx="1682192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7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6774146" y="4491390"/>
            <a:ext cx="126861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7173747" y="4201970"/>
            <a:ext cx="199798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7850991" y="4535432"/>
            <a:ext cx="96404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8271035" y="4497682"/>
            <a:ext cx="119648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277885" y="4155682"/>
            <a:ext cx="104900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170296" y="4401060"/>
            <a:ext cx="135357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190207" y="4237474"/>
            <a:ext cx="201080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20 November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2915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20 November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63484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20 November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651986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20 November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7129463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50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20 November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20 November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2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90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20 November 2017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7" y="4807744"/>
            <a:ext cx="5589583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4801797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8" y="4747022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172341"/>
            <a:ext cx="1242138" cy="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2353016" y="0"/>
            <a:ext cx="2263692" cy="51435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3" y="99308"/>
              <a:ext cx="2839661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8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28294"/>
              <a:chOff x="-2982571" y="476672"/>
              <a:chExt cx="2863473" cy="328294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Dark blue</a:t>
                </a:r>
              </a:p>
              <a:p>
                <a:r>
                  <a:rPr lang="en-GB" sz="800" dirty="0" smtClean="0"/>
                  <a:t>R17</a:t>
                </a:r>
                <a:r>
                  <a:rPr lang="en-GB" sz="800" baseline="0" dirty="0" smtClean="0"/>
                  <a:t>  G52  B88</a:t>
                </a:r>
                <a:endParaRPr lang="en-US" sz="8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28294"/>
              <a:chOff x="-2928990" y="365095"/>
              <a:chExt cx="2643206" cy="328294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Gold</a:t>
                </a:r>
              </a:p>
              <a:p>
                <a:r>
                  <a:rPr lang="en-GB" sz="800" dirty="0" smtClean="0"/>
                  <a:t>R217</a:t>
                </a:r>
                <a:r>
                  <a:rPr lang="en-GB" sz="800" baseline="0" dirty="0" smtClean="0"/>
                  <a:t>  G171  B22</a:t>
                </a:r>
                <a:endParaRPr lang="en-US" sz="6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28294"/>
              <a:chOff x="-2928990" y="63509"/>
              <a:chExt cx="2643206" cy="328294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Mid blue</a:t>
                </a:r>
              </a:p>
              <a:p>
                <a:r>
                  <a:rPr lang="en-GB" sz="800" dirty="0" smtClean="0"/>
                  <a:t>R64</a:t>
                </a:r>
                <a:r>
                  <a:rPr lang="en-GB" sz="800" baseline="0" dirty="0" smtClean="0"/>
                  <a:t>  G150  B184</a:t>
                </a: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1814513" algn="l"/>
                </a:tabLst>
              </a:pPr>
              <a:r>
                <a:rPr lang="en-GB" sz="8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28294"/>
              <a:chOff x="-2928990" y="63509"/>
              <a:chExt cx="2643206" cy="328294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Light grey</a:t>
                </a:r>
              </a:p>
              <a:p>
                <a:r>
                  <a:rPr lang="en-GB" sz="800" dirty="0" smtClean="0"/>
                  <a:t>R220</a:t>
                </a:r>
                <a:r>
                  <a:rPr lang="en-GB" sz="800" baseline="0" dirty="0" smtClean="0"/>
                  <a:t>  G221  B217</a:t>
                </a:r>
                <a:endParaRPr lang="en-US" sz="8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28294"/>
              <a:chOff x="-2928990" y="696778"/>
              <a:chExt cx="2643206" cy="328294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Pea green</a:t>
                </a:r>
              </a:p>
              <a:p>
                <a:r>
                  <a:rPr lang="en-GB" sz="800" dirty="0" smtClean="0"/>
                  <a:t>R121</a:t>
                </a:r>
                <a:r>
                  <a:rPr lang="en-GB" sz="800" baseline="0" dirty="0" smtClean="0"/>
                  <a:t>  G163  B42</a:t>
                </a:r>
                <a:endParaRPr lang="en-US" sz="8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28294"/>
              <a:chOff x="-2982571" y="3144506"/>
              <a:chExt cx="2863473" cy="328294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Forest green</a:t>
                </a:r>
              </a:p>
              <a:p>
                <a:r>
                  <a:rPr lang="en-GB" sz="800" dirty="0" smtClean="0"/>
                  <a:t>R</a:t>
                </a:r>
                <a:r>
                  <a:rPr lang="en-GB" sz="800" baseline="0" dirty="0" smtClean="0"/>
                  <a:t>0 G132  B82</a:t>
                </a:r>
                <a:endParaRPr lang="en-US" sz="8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28294"/>
              <a:chOff x="-2928990" y="696778"/>
              <a:chExt cx="2643206" cy="328294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Bottle green</a:t>
                </a:r>
              </a:p>
              <a:p>
                <a:r>
                  <a:rPr lang="en-GB" sz="800" dirty="0" smtClean="0"/>
                  <a:t>R17</a:t>
                </a:r>
                <a:r>
                  <a:rPr lang="en-GB" sz="800" baseline="0" dirty="0" smtClean="0"/>
                  <a:t>  G179  B162</a:t>
                </a:r>
                <a:endParaRPr lang="en-US" sz="8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28294"/>
              <a:chOff x="-2928990" y="696778"/>
              <a:chExt cx="2643206" cy="328294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Cyan</a:t>
                </a:r>
              </a:p>
              <a:p>
                <a:r>
                  <a:rPr lang="en-GB" sz="800" dirty="0" smtClean="0"/>
                  <a:t>R0</a:t>
                </a:r>
                <a:r>
                  <a:rPr lang="en-GB" sz="800" baseline="0" dirty="0" smtClean="0"/>
                  <a:t>  G156  B200</a:t>
                </a:r>
                <a:endParaRPr lang="en-US" sz="8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28294"/>
              <a:chOff x="-2982571" y="4377914"/>
              <a:chExt cx="2863473" cy="328294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Light blue</a:t>
                </a:r>
              </a:p>
              <a:p>
                <a:r>
                  <a:rPr lang="en-GB" sz="800" dirty="0" smtClean="0"/>
                  <a:t>R124</a:t>
                </a:r>
                <a:r>
                  <a:rPr lang="en-GB" sz="800" baseline="0" dirty="0" smtClean="0"/>
                  <a:t>  G179  B225</a:t>
                </a:r>
                <a:endParaRPr lang="en-US" sz="8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28294"/>
              <a:chOff x="-2928990" y="696778"/>
              <a:chExt cx="2643206" cy="328294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Violet</a:t>
                </a:r>
              </a:p>
              <a:p>
                <a:r>
                  <a:rPr lang="en-GB" sz="800" dirty="0" smtClean="0"/>
                  <a:t>R128</a:t>
                </a:r>
                <a:r>
                  <a:rPr lang="en-GB" sz="800" baseline="0" dirty="0" smtClean="0"/>
                  <a:t>  G118  B207</a:t>
                </a:r>
                <a:endParaRPr lang="en-US" sz="8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28294"/>
              <a:chOff x="-2928990" y="696778"/>
              <a:chExt cx="2643206" cy="32829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Purple</a:t>
                </a:r>
              </a:p>
              <a:p>
                <a:r>
                  <a:rPr lang="en-GB" sz="800" dirty="0" smtClean="0"/>
                  <a:t>R143</a:t>
                </a:r>
                <a:r>
                  <a:rPr lang="en-GB" sz="800" baseline="0" dirty="0" smtClean="0"/>
                  <a:t>  G70  B147</a:t>
                </a:r>
                <a:endParaRPr lang="en-US" sz="8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28294"/>
              <a:chOff x="-2928990" y="696778"/>
              <a:chExt cx="2643206" cy="32829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err="1" smtClean="0"/>
                  <a:t>Fuscia</a:t>
                </a:r>
                <a:endParaRPr lang="en-GB" sz="800" dirty="0" smtClean="0"/>
              </a:p>
              <a:p>
                <a:r>
                  <a:rPr lang="en-GB" sz="800" dirty="0" smtClean="0"/>
                  <a:t>R233</a:t>
                </a:r>
                <a:r>
                  <a:rPr lang="en-GB" sz="800" baseline="0" dirty="0" smtClean="0"/>
                  <a:t>  G69  B140</a:t>
                </a:r>
                <a:endParaRPr lang="en-US" sz="8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28294"/>
              <a:chOff x="-2928990" y="696778"/>
              <a:chExt cx="2643206" cy="32829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Red</a:t>
                </a:r>
              </a:p>
              <a:p>
                <a:r>
                  <a:rPr lang="en-GB" sz="800" dirty="0" smtClean="0"/>
                  <a:t>R200</a:t>
                </a:r>
                <a:r>
                  <a:rPr lang="en-GB" sz="800" baseline="0" dirty="0" smtClean="0"/>
                  <a:t>  G30  B69</a:t>
                </a:r>
                <a:endParaRPr lang="en-US" sz="8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28294"/>
              <a:chOff x="-2928990" y="696778"/>
              <a:chExt cx="2643206" cy="32829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smtClean="0"/>
                  <a:t>Orange</a:t>
                </a:r>
              </a:p>
              <a:p>
                <a:r>
                  <a:rPr lang="en-GB" sz="800" dirty="0" smtClean="0"/>
                  <a:t>R238</a:t>
                </a:r>
                <a:r>
                  <a:rPr lang="en-GB" sz="800" baseline="0" dirty="0" smtClean="0"/>
                  <a:t>  G116  29</a:t>
                </a:r>
                <a:endParaRPr lang="en-US" sz="8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5pPr>
      <a:lvl6pPr marL="34291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6pPr>
      <a:lvl7pPr marL="68583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7pPr>
      <a:lvl8pPr marL="102875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8pPr>
      <a:lvl9pPr marL="13716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02417" indent="-20241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1800">
          <a:solidFill>
            <a:srgbClr val="3F4548"/>
          </a:solidFill>
          <a:latin typeface="+mn-lt"/>
          <a:ea typeface="+mn-ea"/>
          <a:cs typeface="+mn-cs"/>
        </a:defRPr>
      </a:lvl1pPr>
      <a:lvl2pPr marL="538190" indent="-2012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500">
          <a:solidFill>
            <a:srgbClr val="3F4548"/>
          </a:solidFill>
          <a:latin typeface="+mn-lt"/>
          <a:cs typeface="+mn-cs"/>
        </a:defRPr>
      </a:lvl2pPr>
      <a:lvl3pPr marL="803713" indent="-1309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075189" indent="-136930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200">
          <a:solidFill>
            <a:srgbClr val="3F4548"/>
          </a:solidFill>
          <a:latin typeface="+mn-lt"/>
          <a:cs typeface="+mn-cs"/>
        </a:defRPr>
      </a:lvl4pPr>
      <a:lvl5pPr marL="1344283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100">
          <a:solidFill>
            <a:srgbClr val="3F4548"/>
          </a:solidFill>
          <a:latin typeface="+mn-lt"/>
          <a:cs typeface="+mn-cs"/>
        </a:defRPr>
      </a:lvl5pPr>
      <a:lvl6pPr marL="1687200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6pPr>
      <a:lvl7pPr marL="2030117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7pPr>
      <a:lvl8pPr marL="2373035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8pPr>
      <a:lvl9pPr marL="2715952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IFRS 17 has arrived !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516804"/>
            <a:ext cx="7849116" cy="972592"/>
          </a:xfrm>
        </p:spPr>
        <p:txBody>
          <a:bodyPr/>
          <a:lstStyle/>
          <a:p>
            <a:r>
              <a:rPr lang="en-GB" sz="1800" dirty="0" smtClean="0"/>
              <a:t>Stephen Cooper – Former </a:t>
            </a:r>
            <a:r>
              <a:rPr lang="en-GB" sz="1800" dirty="0"/>
              <a:t>IASB </a:t>
            </a:r>
            <a:r>
              <a:rPr lang="en-GB" sz="1800" dirty="0" smtClean="0"/>
              <a:t>Board </a:t>
            </a:r>
            <a:r>
              <a:rPr lang="en-GB" sz="1800" dirty="0"/>
              <a:t>member </a:t>
            </a:r>
            <a:r>
              <a:rPr lang="en-GB" sz="1800" dirty="0" smtClean="0"/>
              <a:t> 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Anthony </a:t>
            </a:r>
            <a:r>
              <a:rPr lang="en-GB" altLang="en-US" sz="1800" dirty="0"/>
              <a:t>Coughlan, Kamran </a:t>
            </a:r>
            <a:r>
              <a:rPr lang="en-GB" altLang="en-US" sz="1800" dirty="0" smtClean="0"/>
              <a:t>Foroughi &amp; Richard </a:t>
            </a:r>
            <a:r>
              <a:rPr lang="en-GB" altLang="en-US" sz="1800" dirty="0"/>
              <a:t>Olswang, </a:t>
            </a:r>
            <a:r>
              <a:rPr lang="en-GB" altLang="en-US" sz="1800" dirty="0" smtClean="0"/>
              <a:t>– </a:t>
            </a:r>
            <a:r>
              <a:rPr lang="en-GB" altLang="en-US" sz="1800" dirty="0"/>
              <a:t>Members of the Financial Reporting Group, IFoA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0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4640" y="1470445"/>
            <a:ext cx="6115550" cy="97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Profit </a:t>
            </a:r>
            <a:r>
              <a:rPr lang="en-GB" dirty="0"/>
              <a:t>emergence for a non-profit immediate annuity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+mj-lt"/>
              </a:rPr>
              <a:pPr/>
              <a:t>10</a:t>
            </a:fld>
            <a:endParaRPr lang="en-GB" dirty="0">
              <a:latin typeface="+mj-lt"/>
            </a:endParaRPr>
          </a:p>
        </p:txBody>
      </p:sp>
      <p:graphicFrame>
        <p:nvGraphicFramePr>
          <p:cNvPr id="62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65250"/>
              </p:ext>
            </p:extLst>
          </p:nvPr>
        </p:nvGraphicFramePr>
        <p:xfrm>
          <a:off x="0" y="1131590"/>
          <a:ext cx="7380312" cy="175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342607"/>
              </p:ext>
            </p:extLst>
          </p:nvPr>
        </p:nvGraphicFramePr>
        <p:xfrm>
          <a:off x="1" y="2860465"/>
          <a:ext cx="7093526" cy="175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8950" y="1316996"/>
            <a:ext cx="541362" cy="1326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6608" y="1109516"/>
            <a:ext cx="6821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accent2"/>
                </a:solidFill>
              </a:rPr>
              <a:t>Base case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608" y="3045890"/>
            <a:ext cx="6821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accent2"/>
                </a:solidFill>
              </a:rPr>
              <a:t>Longevity stress scenario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27" y="190671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£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608" y="372387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£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594" y="4426589"/>
            <a:ext cx="973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Policy Year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594" y="2704329"/>
            <a:ext cx="973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Policy Year</a:t>
            </a:r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Profit </a:t>
            </a:r>
            <a:r>
              <a:rPr lang="en-US" dirty="0">
                <a:latin typeface="+mn-lt"/>
              </a:rPr>
              <a:t>emergence for a with-profit endowment</a:t>
            </a:r>
            <a:endParaRPr lang="en-GB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+mj-lt"/>
              </a:rPr>
              <a:pPr/>
              <a:t>11</a:t>
            </a:fld>
            <a:endParaRPr lang="en-GB" dirty="0">
              <a:latin typeface="+mj-lt"/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96268"/>
              </p:ext>
            </p:extLst>
          </p:nvPr>
        </p:nvGraphicFramePr>
        <p:xfrm>
          <a:off x="521550" y="1206061"/>
          <a:ext cx="6858762" cy="162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477588"/>
              </p:ext>
            </p:extLst>
          </p:nvPr>
        </p:nvGraphicFramePr>
        <p:xfrm>
          <a:off x="215516" y="2998649"/>
          <a:ext cx="7128792" cy="172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22198" y="1594583"/>
            <a:ext cx="936105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(&amp; GM)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4128" y="3213498"/>
            <a:ext cx="32919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GM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290" y="1131590"/>
            <a:ext cx="6821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accent2"/>
                </a:solidFill>
              </a:rPr>
              <a:t>Base case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608" y="2826241"/>
            <a:ext cx="6821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accent2"/>
                </a:solidFill>
              </a:rPr>
              <a:t>Volatile economic scenario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550" y="169606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£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11871" y="3496085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£</a:t>
            </a:r>
            <a:endParaRPr lang="en-GB" sz="11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73745"/>
              </p:ext>
            </p:extLst>
          </p:nvPr>
        </p:nvGraphicFramePr>
        <p:xfrm>
          <a:off x="799903" y="4337166"/>
          <a:ext cx="6364390" cy="22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439"/>
                <a:gridCol w="636439"/>
                <a:gridCol w="636439"/>
                <a:gridCol w="636439"/>
                <a:gridCol w="636439"/>
                <a:gridCol w="636439"/>
                <a:gridCol w="636439"/>
                <a:gridCol w="636439"/>
                <a:gridCol w="636439"/>
                <a:gridCol w="636439"/>
              </a:tblGrid>
              <a:tr h="22361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GB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3594" y="2695940"/>
            <a:ext cx="973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Policy Year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603" y="4475806"/>
            <a:ext cx="973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Policy Year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883" y="4500973"/>
            <a:ext cx="46139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149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mismatches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86668"/>
              </p:ext>
            </p:extLst>
          </p:nvPr>
        </p:nvGraphicFramePr>
        <p:xfrm>
          <a:off x="457203" y="1123996"/>
          <a:ext cx="8217670" cy="29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93"/>
                <a:gridCol w="3043744"/>
                <a:gridCol w="3524033"/>
              </a:tblGrid>
              <a:tr h="174174">
                <a:tc rowSpan="3"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bg1"/>
                          </a:solidFill>
                        </a:rPr>
                        <a:t>Reinsurance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Direct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contract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96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Reinsurance contract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held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96B8"/>
                    </a:solidFill>
                  </a:tcPr>
                </a:tc>
              </a:tr>
              <a:tr h="174174">
                <a:tc vMerge="1"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Profits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deferred through CSM, but losses recognised immediately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35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 cost/gain deferred through CSM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087">
                <a:tc vMerge="1"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Under V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FA if meet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criteria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VFA not allowed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174">
                <a:tc rowSpan="2"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bg1"/>
                          </a:solidFill>
                        </a:rPr>
                        <a:t>Hedging in VFA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Movement in derivative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96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Movement in hedged item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96B8"/>
                    </a:solidFill>
                  </a:tcPr>
                </a:tc>
              </a:tr>
              <a:tr h="296087">
                <a:tc vMerge="1"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Profit or loss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Pre-transition movements taken to CSM</a:t>
                      </a: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087">
                <a:tc rowSpan="2"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bg1"/>
                          </a:solidFill>
                        </a:rPr>
                        <a:t>Interest rate in General Model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CSM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BEL, Risk Adjustment &amp; Assets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174174">
                <a:tc vMerge="1"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Inception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Current rate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174">
                <a:tc rowSpan="2"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bg1"/>
                          </a:solidFill>
                        </a:rPr>
                        <a:t>Entity share of underlying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bg1"/>
                          </a:solidFill>
                        </a:rPr>
                        <a:t>in 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</a:rPr>
                        <a:t>VFA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CSM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Balance sheet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174174">
                <a:tc vMerge="1"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May not be fair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4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14551"/>
              </p:ext>
            </p:extLst>
          </p:nvPr>
        </p:nvGraphicFramePr>
        <p:xfrm>
          <a:off x="397290" y="1028716"/>
          <a:ext cx="8289514" cy="3083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6519"/>
                <a:gridCol w="1023457"/>
                <a:gridCol w="5079538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Topic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Impact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Areas of difference with Solvency II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Definition and </a:t>
                      </a:r>
                      <a:r>
                        <a:rPr lang="en-GB" sz="1400" b="1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scope</a:t>
                      </a:r>
                      <a:endParaRPr lang="en-GB" sz="1400" dirty="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Unit linked investment contracts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&amp; separated components</a:t>
                      </a: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Profit </a:t>
                      </a: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recognition</a:t>
                      </a:r>
                      <a:endParaRPr lang="en-GB" sz="1400" dirty="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CSM &amp; transition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Grouping</a:t>
                      </a:r>
                      <a:endParaRPr lang="en-GB" sz="1400" dirty="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More granular tracking of liabilities movements 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IN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Cash flows</a:t>
                      </a: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Certain expense and</a:t>
                      </a:r>
                      <a:r>
                        <a:rPr lang="en-GB" sz="1400" kern="1200" baseline="0" dirty="0" smtClean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with-profit</a:t>
                      </a:r>
                      <a:r>
                        <a:rPr lang="en-GB" sz="1400" kern="1200" baseline="0" dirty="0" smtClean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 cash flows</a:t>
                      </a:r>
                      <a:endParaRPr lang="en-GB" sz="1400" kern="1200" dirty="0" smtClean="0">
                        <a:solidFill>
                          <a:srgbClr val="3F454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Discount rate</a:t>
                      </a: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Extrapolation, MA &amp; VA? Inception </a:t>
                      </a:r>
                      <a:r>
                        <a:rPr lang="en-IN" sz="1400" kern="1200" baseline="0" dirty="0" smtClean="0">
                          <a:solidFill>
                            <a:srgbClr val="3F4548"/>
                          </a:solidFill>
                          <a:latin typeface="+mj-lt"/>
                          <a:ea typeface="+mn-ea"/>
                          <a:cs typeface="+mn-cs"/>
                        </a:rPr>
                        <a:t>rates</a:t>
                      </a:r>
                      <a:endParaRPr lang="en-IN" sz="1400" kern="1200" dirty="0" smtClean="0">
                        <a:solidFill>
                          <a:srgbClr val="3F454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Allowance for risk</a:t>
                      </a: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Prescribed versus principles</a:t>
                      </a: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Reinsurance held</a:t>
                      </a: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Does not mirror the underlying direct contracts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Acquisitions &amp; transfers</a:t>
                      </a: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Additional requirements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baseline="0" dirty="0" smtClean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Disclosures</a:t>
                      </a:r>
                      <a:endParaRPr lang="en-GB" sz="1400" b="1" dirty="0" smtClean="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77" marR="48977" marT="48977" marB="48977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rgbClr val="3F4548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Different (and significant) requirements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IFRS 17 and Solvency II compare?</a:t>
            </a:r>
            <a:endParaRPr lang="en-GB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044024" y="1383848"/>
            <a:ext cx="159177" cy="159177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044226" y="1705843"/>
            <a:ext cx="159177" cy="159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44228" y="2016999"/>
            <a:ext cx="159177" cy="159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044228" y="2312604"/>
            <a:ext cx="159177" cy="159177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041854" y="2619724"/>
            <a:ext cx="159177" cy="159177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043425" y="3862347"/>
            <a:ext cx="159177" cy="159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043425" y="3252182"/>
            <a:ext cx="159177" cy="159177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043425" y="3559084"/>
            <a:ext cx="159177" cy="159177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3043423" y="2937662"/>
            <a:ext cx="159177" cy="159177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3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Arrow Connector 119"/>
          <p:cNvCxnSpPr/>
          <p:nvPr/>
        </p:nvCxnSpPr>
        <p:spPr bwMode="auto">
          <a:xfrm flipV="1">
            <a:off x="3034364" y="3579156"/>
            <a:ext cx="1167271" cy="16278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/>
          <p:cNvCxnSpPr>
            <a:endCxn id="110" idx="1"/>
          </p:cNvCxnSpPr>
          <p:nvPr/>
        </p:nvCxnSpPr>
        <p:spPr bwMode="auto">
          <a:xfrm flipV="1">
            <a:off x="2956668" y="3037945"/>
            <a:ext cx="2850132" cy="21876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>
            <a:stCxn id="110" idx="3"/>
            <a:endCxn id="86" idx="0"/>
          </p:cNvCxnSpPr>
          <p:nvPr/>
        </p:nvCxnSpPr>
        <p:spPr bwMode="auto">
          <a:xfrm>
            <a:off x="6453662" y="3192500"/>
            <a:ext cx="361018" cy="318235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3" name="Straight Arrow Connector 33802"/>
          <p:cNvCxnSpPr>
            <a:stCxn id="111" idx="4"/>
            <a:endCxn id="103" idx="2"/>
          </p:cNvCxnSpPr>
          <p:nvPr/>
        </p:nvCxnSpPr>
        <p:spPr>
          <a:xfrm flipH="1" flipV="1">
            <a:off x="5105189" y="1961636"/>
            <a:ext cx="701225" cy="865507"/>
          </a:xfrm>
          <a:prstGeom prst="straightConnector1">
            <a:avLst/>
          </a:prstGeom>
          <a:ln w="9525">
            <a:solidFill>
              <a:schemeClr val="accent4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6" idx="3"/>
            <a:endCxn id="103" idx="1"/>
          </p:cNvCxnSpPr>
          <p:nvPr/>
        </p:nvCxnSpPr>
        <p:spPr bwMode="auto">
          <a:xfrm>
            <a:off x="4383903" y="1737985"/>
            <a:ext cx="189335" cy="5763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3022034" y="1737985"/>
            <a:ext cx="522017" cy="5762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stCxn id="103" idx="3"/>
            <a:endCxn id="105" idx="1"/>
          </p:cNvCxnSpPr>
          <p:nvPr/>
        </p:nvCxnSpPr>
        <p:spPr bwMode="auto">
          <a:xfrm>
            <a:off x="5637140" y="1743748"/>
            <a:ext cx="410686" cy="475308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A91E4B-752E-4B12-BF4A-2CC6E3752267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000" dirty="0"/>
          </a:p>
        </p:txBody>
      </p:sp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900" dirty="0" smtClean="0">
                <a:solidFill>
                  <a:schemeClr val="tx1"/>
                </a:solidFill>
              </a:rPr>
              <a:t>November </a:t>
            </a:r>
            <a:r>
              <a:rPr lang="en-GB" altLang="en-US" sz="900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107" name="Rectangle 624"/>
          <p:cNvSpPr>
            <a:spLocks noChangeArrowheads="1"/>
          </p:cNvSpPr>
          <p:nvPr/>
        </p:nvSpPr>
        <p:spPr bwMode="auto">
          <a:xfrm>
            <a:off x="691166" y="1663672"/>
            <a:ext cx="1150094" cy="427396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Sales</a:t>
            </a:r>
          </a:p>
        </p:txBody>
      </p:sp>
      <p:sp>
        <p:nvSpPr>
          <p:cNvPr id="108" name="Rectangle 677"/>
          <p:cNvSpPr>
            <a:spLocks noChangeArrowheads="1"/>
          </p:cNvSpPr>
          <p:nvPr/>
        </p:nvSpPr>
        <p:spPr bwMode="auto">
          <a:xfrm>
            <a:off x="690814" y="3285503"/>
            <a:ext cx="1148065" cy="429339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Market data</a:t>
            </a:r>
          </a:p>
        </p:txBody>
      </p:sp>
      <p:sp>
        <p:nvSpPr>
          <p:cNvPr id="109" name="Rectangle 693"/>
          <p:cNvSpPr>
            <a:spLocks noChangeArrowheads="1"/>
          </p:cNvSpPr>
          <p:nvPr/>
        </p:nvSpPr>
        <p:spPr bwMode="auto">
          <a:xfrm>
            <a:off x="2269397" y="1342790"/>
            <a:ext cx="862167" cy="262056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Data extraction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5805424" y="2675769"/>
            <a:ext cx="1300051" cy="600075"/>
            <a:chOff x="5256687" y="2925774"/>
            <a:chExt cx="1124015" cy="600075"/>
          </a:xfrm>
        </p:grpSpPr>
        <p:sp>
          <p:nvSpPr>
            <p:cNvPr id="110" name="Freeform 721"/>
            <p:cNvSpPr>
              <a:spLocks/>
            </p:cNvSpPr>
            <p:nvPr/>
          </p:nvSpPr>
          <p:spPr bwMode="auto">
            <a:xfrm>
              <a:off x="5257877" y="3063886"/>
              <a:ext cx="1121965" cy="378619"/>
            </a:xfrm>
            <a:custGeom>
              <a:avLst/>
              <a:gdLst>
                <a:gd name="T0" fmla="*/ 0 w 1312"/>
                <a:gd name="T1" fmla="*/ 4 h 926"/>
                <a:gd name="T2" fmla="*/ 0 w 1312"/>
                <a:gd name="T3" fmla="*/ 548 h 926"/>
                <a:gd name="T4" fmla="*/ 1 w 1312"/>
                <a:gd name="T5" fmla="*/ 548 h 926"/>
                <a:gd name="T6" fmla="*/ 654 w 1312"/>
                <a:gd name="T7" fmla="*/ 926 h 926"/>
                <a:gd name="T8" fmla="*/ 1303 w 1312"/>
                <a:gd name="T9" fmla="*/ 548 h 926"/>
                <a:gd name="T10" fmla="*/ 1296 w 1312"/>
                <a:gd name="T11" fmla="*/ 548 h 926"/>
                <a:gd name="T12" fmla="*/ 1312 w 1312"/>
                <a:gd name="T13" fmla="*/ 548 h 926"/>
                <a:gd name="T14" fmla="*/ 1312 w 1312"/>
                <a:gd name="T15" fmla="*/ 4 h 926"/>
                <a:gd name="T16" fmla="*/ 1296 w 1312"/>
                <a:gd name="T17" fmla="*/ 4 h 926"/>
                <a:gd name="T18" fmla="*/ 1303 w 1312"/>
                <a:gd name="T19" fmla="*/ 0 h 926"/>
                <a:gd name="T20" fmla="*/ 654 w 1312"/>
                <a:gd name="T21" fmla="*/ 379 h 926"/>
                <a:gd name="T22" fmla="*/ 1 w 1312"/>
                <a:gd name="T23" fmla="*/ 0 h 926"/>
                <a:gd name="T24" fmla="*/ 1 w 1312"/>
                <a:gd name="T25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2" h="926">
                  <a:moveTo>
                    <a:pt x="0" y="4"/>
                  </a:moveTo>
                  <a:lnTo>
                    <a:pt x="0" y="548"/>
                  </a:lnTo>
                  <a:lnTo>
                    <a:pt x="1" y="548"/>
                  </a:lnTo>
                  <a:cubicBezTo>
                    <a:pt x="2" y="757"/>
                    <a:pt x="294" y="926"/>
                    <a:pt x="654" y="926"/>
                  </a:cubicBezTo>
                  <a:cubicBezTo>
                    <a:pt x="1014" y="926"/>
                    <a:pt x="1304" y="757"/>
                    <a:pt x="1303" y="548"/>
                  </a:cubicBezTo>
                  <a:lnTo>
                    <a:pt x="1296" y="548"/>
                  </a:lnTo>
                  <a:lnTo>
                    <a:pt x="1312" y="548"/>
                  </a:lnTo>
                  <a:lnTo>
                    <a:pt x="1312" y="4"/>
                  </a:lnTo>
                  <a:lnTo>
                    <a:pt x="1296" y="4"/>
                  </a:lnTo>
                  <a:lnTo>
                    <a:pt x="1303" y="0"/>
                  </a:lnTo>
                  <a:cubicBezTo>
                    <a:pt x="1304" y="209"/>
                    <a:pt x="1014" y="379"/>
                    <a:pt x="654" y="379"/>
                  </a:cubicBezTo>
                  <a:cubicBezTo>
                    <a:pt x="294" y="379"/>
                    <a:pt x="2" y="209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63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00">
                <a:latin typeface="+mj-lt"/>
              </a:endParaRPr>
            </a:p>
          </p:txBody>
        </p:sp>
        <p:sp>
          <p:nvSpPr>
            <p:cNvPr id="111" name="Freeform 722"/>
            <p:cNvSpPr>
              <a:spLocks/>
            </p:cNvSpPr>
            <p:nvPr/>
          </p:nvSpPr>
          <p:spPr bwMode="auto">
            <a:xfrm>
              <a:off x="5256687" y="2925774"/>
              <a:ext cx="1124015" cy="516731"/>
            </a:xfrm>
            <a:custGeom>
              <a:avLst/>
              <a:gdLst>
                <a:gd name="T0" fmla="*/ 1304 w 1313"/>
                <a:gd name="T1" fmla="*/ 378 h 1304"/>
                <a:gd name="T2" fmla="*/ 650 w 1313"/>
                <a:gd name="T3" fmla="*/ 0 h 1304"/>
                <a:gd name="T4" fmla="*/ 2 w 1313"/>
                <a:gd name="T5" fmla="*/ 378 h 1304"/>
                <a:gd name="T6" fmla="*/ 2 w 1313"/>
                <a:gd name="T7" fmla="*/ 378 h 1304"/>
                <a:gd name="T8" fmla="*/ 1 w 1313"/>
                <a:gd name="T9" fmla="*/ 382 h 1304"/>
                <a:gd name="T10" fmla="*/ 1 w 1313"/>
                <a:gd name="T11" fmla="*/ 926 h 1304"/>
                <a:gd name="T12" fmla="*/ 2 w 1313"/>
                <a:gd name="T13" fmla="*/ 926 h 1304"/>
                <a:gd name="T14" fmla="*/ 655 w 1313"/>
                <a:gd name="T15" fmla="*/ 1304 h 1304"/>
                <a:gd name="T16" fmla="*/ 1304 w 1313"/>
                <a:gd name="T17" fmla="*/ 926 h 1304"/>
                <a:gd name="T18" fmla="*/ 1297 w 1313"/>
                <a:gd name="T19" fmla="*/ 926 h 1304"/>
                <a:gd name="T20" fmla="*/ 1313 w 1313"/>
                <a:gd name="T21" fmla="*/ 926 h 1304"/>
                <a:gd name="T22" fmla="*/ 1313 w 1313"/>
                <a:gd name="T23" fmla="*/ 382 h 1304"/>
                <a:gd name="T24" fmla="*/ 1297 w 1313"/>
                <a:gd name="T25" fmla="*/ 382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3" h="1304">
                  <a:moveTo>
                    <a:pt x="1304" y="378"/>
                  </a:moveTo>
                  <a:cubicBezTo>
                    <a:pt x="1302" y="169"/>
                    <a:pt x="1010" y="0"/>
                    <a:pt x="650" y="0"/>
                  </a:cubicBezTo>
                  <a:cubicBezTo>
                    <a:pt x="291" y="0"/>
                    <a:pt x="0" y="169"/>
                    <a:pt x="2" y="378"/>
                  </a:cubicBezTo>
                  <a:cubicBezTo>
                    <a:pt x="2" y="378"/>
                    <a:pt x="2" y="378"/>
                    <a:pt x="2" y="378"/>
                  </a:cubicBezTo>
                  <a:lnTo>
                    <a:pt x="1" y="382"/>
                  </a:lnTo>
                  <a:lnTo>
                    <a:pt x="1" y="926"/>
                  </a:lnTo>
                  <a:lnTo>
                    <a:pt x="2" y="926"/>
                  </a:lnTo>
                  <a:cubicBezTo>
                    <a:pt x="3" y="1135"/>
                    <a:pt x="295" y="1304"/>
                    <a:pt x="655" y="1304"/>
                  </a:cubicBezTo>
                  <a:cubicBezTo>
                    <a:pt x="1015" y="1304"/>
                    <a:pt x="1305" y="1135"/>
                    <a:pt x="1304" y="926"/>
                  </a:cubicBezTo>
                  <a:lnTo>
                    <a:pt x="1297" y="926"/>
                  </a:lnTo>
                  <a:lnTo>
                    <a:pt x="1313" y="926"/>
                  </a:lnTo>
                  <a:lnTo>
                    <a:pt x="1313" y="382"/>
                  </a:lnTo>
                  <a:lnTo>
                    <a:pt x="1297" y="382"/>
                  </a:lnTo>
                </a:path>
              </a:pathLst>
            </a:custGeom>
            <a:noFill/>
            <a:ln w="14288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00">
                <a:latin typeface="+mj-lt"/>
              </a:endParaRPr>
            </a:p>
          </p:txBody>
        </p:sp>
        <p:sp>
          <p:nvSpPr>
            <p:cNvPr id="112" name="Rectangle 724"/>
            <p:cNvSpPr>
              <a:spLocks noChangeArrowheads="1"/>
            </p:cNvSpPr>
            <p:nvPr/>
          </p:nvSpPr>
          <p:spPr bwMode="auto">
            <a:xfrm>
              <a:off x="5289213" y="2935299"/>
              <a:ext cx="1057272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324000" numCol="1" anchor="ctr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/>
              <a:r>
                <a:rPr lang="en-US" altLang="en-US" sz="1300" b="1" dirty="0" smtClean="0">
                  <a:solidFill>
                    <a:srgbClr val="000000"/>
                  </a:solidFill>
                  <a:latin typeface="+mj-lt"/>
                </a:rPr>
                <a:t>Data storage</a:t>
              </a:r>
              <a:endParaRPr lang="en-US" altLang="en-US" sz="1300" b="1" dirty="0">
                <a:latin typeface="+mj-lt"/>
              </a:endParaRPr>
            </a:p>
          </p:txBody>
        </p:sp>
      </p:grpSp>
      <p:sp>
        <p:nvSpPr>
          <p:cNvPr id="113" name="Rectangle 749"/>
          <p:cNvSpPr>
            <a:spLocks noChangeArrowheads="1"/>
          </p:cNvSpPr>
          <p:nvPr/>
        </p:nvSpPr>
        <p:spPr bwMode="auto">
          <a:xfrm>
            <a:off x="3544051" y="3371782"/>
            <a:ext cx="1064019" cy="4473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General </a:t>
            </a:r>
            <a:endParaRPr lang="en-US" altLang="en-US" sz="1300" dirty="0" smtClean="0">
              <a:solidFill>
                <a:schemeClr val="bg1"/>
              </a:solidFill>
              <a:latin typeface="+mj-lt"/>
            </a:endParaRPr>
          </a:p>
          <a:p>
            <a:pPr algn="ctr" defTabSz="685800"/>
            <a:r>
              <a:rPr lang="en-US" altLang="en-US" sz="1300" dirty="0" smtClean="0">
                <a:solidFill>
                  <a:schemeClr val="bg1"/>
                </a:solidFill>
                <a:latin typeface="+mj-lt"/>
              </a:rPr>
              <a:t>ledger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6" name="Rectangle 815"/>
          <p:cNvSpPr>
            <a:spLocks noChangeArrowheads="1"/>
          </p:cNvSpPr>
          <p:nvPr/>
        </p:nvSpPr>
        <p:spPr bwMode="auto">
          <a:xfrm>
            <a:off x="6086718" y="3510735"/>
            <a:ext cx="1455924" cy="4500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 smtClean="0">
                <a:solidFill>
                  <a:schemeClr val="bg1"/>
                </a:solidFill>
                <a:latin typeface="+mj-lt"/>
              </a:rPr>
              <a:t>Reporting &amp; management </a:t>
            </a:r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tools</a:t>
            </a:r>
          </a:p>
        </p:txBody>
      </p:sp>
      <p:sp>
        <p:nvSpPr>
          <p:cNvPr id="99" name="Rectangle 874"/>
          <p:cNvSpPr>
            <a:spLocks noChangeArrowheads="1"/>
          </p:cNvSpPr>
          <p:nvPr/>
        </p:nvSpPr>
        <p:spPr bwMode="auto">
          <a:xfrm>
            <a:off x="691165" y="2200845"/>
            <a:ext cx="1150094" cy="429339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 smtClean="0">
                <a:solidFill>
                  <a:schemeClr val="bg1"/>
                </a:solidFill>
                <a:latin typeface="+mj-lt"/>
              </a:rPr>
              <a:t>Policy</a:t>
            </a:r>
          </a:p>
          <a:p>
            <a:pPr algn="ctr" defTabSz="685800"/>
            <a:r>
              <a:rPr lang="en-US" altLang="en-US" sz="1300" dirty="0" smtClean="0">
                <a:solidFill>
                  <a:schemeClr val="bg1"/>
                </a:solidFill>
                <a:latin typeface="+mj-lt"/>
              </a:rPr>
              <a:t>administration</a:t>
            </a:r>
            <a:endParaRPr lang="en-US" altLang="en-US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" name="Rectangle 931"/>
          <p:cNvSpPr>
            <a:spLocks noChangeArrowheads="1"/>
          </p:cNvSpPr>
          <p:nvPr/>
        </p:nvSpPr>
        <p:spPr bwMode="auto">
          <a:xfrm>
            <a:off x="4573238" y="1525859"/>
            <a:ext cx="1063902" cy="435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Cashflow  models</a:t>
            </a:r>
          </a:p>
        </p:txBody>
      </p:sp>
      <p:sp>
        <p:nvSpPr>
          <p:cNvPr id="104" name="Rectangle 933"/>
          <p:cNvSpPr>
            <a:spLocks noChangeArrowheads="1"/>
          </p:cNvSpPr>
          <p:nvPr/>
        </p:nvSpPr>
        <p:spPr bwMode="auto">
          <a:xfrm>
            <a:off x="5245799" y="1953255"/>
            <a:ext cx="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800"/>
            <a:endParaRPr lang="en-US" altLang="en-US" sz="1300" dirty="0">
              <a:latin typeface="+mj-lt"/>
            </a:endParaRPr>
          </a:p>
        </p:txBody>
      </p:sp>
      <p:sp>
        <p:nvSpPr>
          <p:cNvPr id="105" name="Rectangle 968"/>
          <p:cNvSpPr>
            <a:spLocks noChangeArrowheads="1"/>
          </p:cNvSpPr>
          <p:nvPr/>
        </p:nvSpPr>
        <p:spPr bwMode="auto">
          <a:xfrm>
            <a:off x="6047826" y="2002091"/>
            <a:ext cx="802698" cy="4339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rgbClr val="FFFFFF"/>
                </a:solidFill>
                <a:latin typeface="+mj-lt"/>
              </a:rPr>
              <a:t>CSM</a:t>
            </a:r>
            <a:endParaRPr kumimoji="0" lang="en-US" altLang="en-US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6" name="Rectangle 993"/>
          <p:cNvSpPr>
            <a:spLocks noChangeArrowheads="1"/>
          </p:cNvSpPr>
          <p:nvPr/>
        </p:nvSpPr>
        <p:spPr bwMode="auto">
          <a:xfrm>
            <a:off x="3323126" y="1514333"/>
            <a:ext cx="1060777" cy="44730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Assumptions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0" name="Rectangle 1031"/>
          <p:cNvSpPr>
            <a:spLocks noChangeArrowheads="1"/>
          </p:cNvSpPr>
          <p:nvPr/>
        </p:nvSpPr>
        <p:spPr bwMode="auto">
          <a:xfrm>
            <a:off x="6460033" y="1374976"/>
            <a:ext cx="1082609" cy="42403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rgbClr val="FFFFFF"/>
                </a:solidFill>
                <a:latin typeface="+mj-lt"/>
              </a:rPr>
              <a:t>Risk </a:t>
            </a:r>
            <a:endParaRPr lang="en-US" altLang="en-US" sz="1300" dirty="0" smtClean="0">
              <a:solidFill>
                <a:srgbClr val="FFFFFF"/>
              </a:solidFill>
              <a:latin typeface="+mj-lt"/>
            </a:endParaRPr>
          </a:p>
          <a:p>
            <a:pPr algn="ctr" defTabSz="685800"/>
            <a:r>
              <a:rPr lang="en-US" altLang="en-US" sz="1300" dirty="0" smtClean="0">
                <a:solidFill>
                  <a:srgbClr val="FFFFFF"/>
                </a:solidFill>
                <a:latin typeface="+mj-lt"/>
              </a:rPr>
              <a:t>adjustment</a:t>
            </a:r>
            <a:endParaRPr lang="en-US" altLang="en-US" sz="1300" dirty="0">
              <a:latin typeface="+mj-lt"/>
            </a:endParaRPr>
          </a:p>
        </p:txBody>
      </p:sp>
      <p:sp>
        <p:nvSpPr>
          <p:cNvPr id="71" name="Rectangle 1095"/>
          <p:cNvSpPr>
            <a:spLocks noChangeArrowheads="1"/>
          </p:cNvSpPr>
          <p:nvPr/>
        </p:nvSpPr>
        <p:spPr bwMode="auto">
          <a:xfrm>
            <a:off x="691165" y="2748532"/>
            <a:ext cx="1150094" cy="429339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chemeClr val="bg1"/>
                </a:solidFill>
                <a:latin typeface="+mj-lt"/>
              </a:rPr>
              <a:t>Asset management</a:t>
            </a:r>
          </a:p>
        </p:txBody>
      </p:sp>
      <p:sp>
        <p:nvSpPr>
          <p:cNvPr id="79" name="Rectangle 1164"/>
          <p:cNvSpPr>
            <a:spLocks noChangeArrowheads="1"/>
          </p:cNvSpPr>
          <p:nvPr/>
        </p:nvSpPr>
        <p:spPr bwMode="auto">
          <a:xfrm>
            <a:off x="2396845" y="1769874"/>
            <a:ext cx="648772" cy="48614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/>
            <a:r>
              <a:rPr lang="en-US" altLang="en-US" sz="1300" dirty="0">
                <a:solidFill>
                  <a:srgbClr val="FFFFFF"/>
                </a:solidFill>
                <a:latin typeface="+mj-lt"/>
              </a:rPr>
              <a:t>Cohort flagging </a:t>
            </a:r>
            <a:endParaRPr kumimoji="0" lang="en-US" altLang="en-US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0581" y="1868661"/>
            <a:ext cx="354994" cy="1639030"/>
            <a:chOff x="1614158" y="2445274"/>
            <a:chExt cx="553270" cy="1639030"/>
          </a:xfrm>
        </p:grpSpPr>
        <p:cxnSp>
          <p:nvCxnSpPr>
            <p:cNvPr id="115" name="Straight Arrow Connector 114"/>
            <p:cNvCxnSpPr/>
            <p:nvPr/>
          </p:nvCxnSpPr>
          <p:spPr bwMode="auto">
            <a:xfrm>
              <a:off x="1614158" y="2445274"/>
              <a:ext cx="550569" cy="595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Arrow Connector 115"/>
            <p:cNvCxnSpPr/>
            <p:nvPr/>
          </p:nvCxnSpPr>
          <p:spPr bwMode="auto">
            <a:xfrm>
              <a:off x="1616855" y="2987007"/>
              <a:ext cx="550569" cy="595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1616855" y="3540189"/>
              <a:ext cx="550569" cy="595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/>
            <p:nvPr/>
          </p:nvCxnSpPr>
          <p:spPr bwMode="auto">
            <a:xfrm>
              <a:off x="1616859" y="4083709"/>
              <a:ext cx="550569" cy="595"/>
            </a:xfrm>
            <a:prstGeom prst="straightConnector1">
              <a:avLst/>
            </a:prstGeom>
            <a:noFill/>
            <a:ln w="9525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Arrow Connector 127"/>
          <p:cNvCxnSpPr>
            <a:stCxn id="105" idx="2"/>
            <a:endCxn id="111" idx="1"/>
          </p:cNvCxnSpPr>
          <p:nvPr/>
        </p:nvCxnSpPr>
        <p:spPr bwMode="auto">
          <a:xfrm flipH="1">
            <a:off x="6449014" y="2436021"/>
            <a:ext cx="161" cy="239748"/>
          </a:xfrm>
          <a:prstGeom prst="straightConnector1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475141" y="4417818"/>
            <a:ext cx="216024" cy="2160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endParaRPr lang="en-GB" sz="1350" dirty="0"/>
          </a:p>
        </p:txBody>
      </p:sp>
      <p:sp>
        <p:nvSpPr>
          <p:cNvPr id="131" name="TextBox 130"/>
          <p:cNvSpPr txBox="1"/>
          <p:nvPr/>
        </p:nvSpPr>
        <p:spPr>
          <a:xfrm>
            <a:off x="691445" y="4391691"/>
            <a:ext cx="244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+mn-lt"/>
              </a:rPr>
              <a:t>Systems requiring change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762990" y="4418952"/>
            <a:ext cx="216024" cy="2160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GB" sz="1350" dirty="0"/>
          </a:p>
        </p:txBody>
      </p:sp>
      <p:sp>
        <p:nvSpPr>
          <p:cNvPr id="133" name="TextBox 132"/>
          <p:cNvSpPr txBox="1"/>
          <p:nvPr/>
        </p:nvSpPr>
        <p:spPr>
          <a:xfrm>
            <a:off x="2979293" y="4392825"/>
            <a:ext cx="21258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+mn-lt"/>
              </a:rPr>
              <a:t>New systems required</a:t>
            </a:r>
          </a:p>
        </p:txBody>
      </p:sp>
      <p:cxnSp>
        <p:nvCxnSpPr>
          <p:cNvPr id="161" name="Straight Arrow Connector 160"/>
          <p:cNvCxnSpPr>
            <a:stCxn id="111" idx="7"/>
            <a:endCxn id="113" idx="3"/>
          </p:cNvCxnSpPr>
          <p:nvPr/>
        </p:nvCxnSpPr>
        <p:spPr>
          <a:xfrm flipH="1">
            <a:off x="4608070" y="3192500"/>
            <a:ext cx="1845894" cy="402934"/>
          </a:xfrm>
          <a:prstGeom prst="straightConnector1">
            <a:avLst/>
          </a:prstGeom>
          <a:ln w="9525">
            <a:solidFill>
              <a:schemeClr val="accent4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3" idx="3"/>
            <a:endCxn id="70" idx="1"/>
          </p:cNvCxnSpPr>
          <p:nvPr/>
        </p:nvCxnSpPr>
        <p:spPr bwMode="auto">
          <a:xfrm flipV="1">
            <a:off x="5637140" y="1586994"/>
            <a:ext cx="822893" cy="156754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>
            <a:stCxn id="113" idx="3"/>
            <a:endCxn id="86" idx="1"/>
          </p:cNvCxnSpPr>
          <p:nvPr/>
        </p:nvCxnSpPr>
        <p:spPr bwMode="auto">
          <a:xfrm>
            <a:off x="4608070" y="3595434"/>
            <a:ext cx="1478648" cy="140329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>
            <a:stCxn id="70" idx="2"/>
            <a:endCxn id="110" idx="7"/>
          </p:cNvCxnSpPr>
          <p:nvPr/>
        </p:nvCxnSpPr>
        <p:spPr bwMode="auto">
          <a:xfrm>
            <a:off x="7001338" y="1799011"/>
            <a:ext cx="103142" cy="1016506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>
            <a:stCxn id="70" idx="2"/>
            <a:endCxn id="105" idx="0"/>
          </p:cNvCxnSpPr>
          <p:nvPr/>
        </p:nvCxnSpPr>
        <p:spPr bwMode="auto">
          <a:xfrm flipH="1">
            <a:off x="6449175" y="1799011"/>
            <a:ext cx="552163" cy="203080"/>
          </a:xfrm>
          <a:prstGeom prst="straightConnector1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itle 1"/>
          <p:cNvSpPr txBox="1">
            <a:spLocks/>
          </p:cNvSpPr>
          <p:nvPr/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3429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68583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02875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37166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dirty="0"/>
              <a:t>What systems may require </a:t>
            </a:r>
            <a:r>
              <a:rPr lang="en-GB" altLang="en-US" dirty="0" smtClean="0"/>
              <a:t>changing?</a:t>
            </a:r>
            <a:endParaRPr lang="en-GB" sz="1800" b="0" kern="0" dirty="0"/>
          </a:p>
        </p:txBody>
      </p:sp>
    </p:spTree>
    <p:extLst>
      <p:ext uri="{BB962C8B-B14F-4D97-AF65-F5344CB8AC3E}">
        <p14:creationId xmlns:p14="http://schemas.microsoft.com/office/powerpoint/2010/main" val="25940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 endorsement, wider considerations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292" y="2536025"/>
            <a:ext cx="6121400" cy="755805"/>
          </a:xfrm>
        </p:spPr>
        <p:txBody>
          <a:bodyPr/>
          <a:lstStyle/>
          <a:p>
            <a:r>
              <a:rPr lang="en-GB" dirty="0" smtClean="0"/>
              <a:t>Richard Olswang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3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Adoption required in the consolidated accounts of publicly traded companies when endorsed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sz="1800" b="0" dirty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0ACB2E-C586-4278-9C70-C14183A4CDF9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 sz="1000"/>
          </a:p>
        </p:txBody>
      </p:sp>
      <p:sp>
        <p:nvSpPr>
          <p:cNvPr id="4198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dirty="0" smtClean="0">
                <a:solidFill>
                  <a:schemeClr val="tx1"/>
                </a:solidFill>
              </a:rPr>
              <a:t>November </a:t>
            </a:r>
            <a:r>
              <a:rPr lang="en-GB" altLang="en-US" sz="10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4" name="AutoShape 4" descr="Image result for european commission logo"/>
          <p:cNvSpPr>
            <a:spLocks noChangeAspect="1" noChangeArrowheads="1"/>
          </p:cNvSpPr>
          <p:nvPr/>
        </p:nvSpPr>
        <p:spPr bwMode="auto">
          <a:xfrm>
            <a:off x="0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22" y="1612061"/>
            <a:ext cx="1350150" cy="938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9572" y="1226964"/>
            <a:ext cx="3290504" cy="346249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EU Endorsement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4252" y="3153253"/>
            <a:ext cx="1064158" cy="493072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EFRAG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3158248"/>
            <a:ext cx="1051496" cy="488077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ARC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7960" y="3161577"/>
            <a:ext cx="972108" cy="488700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Council of the EU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391" y="3162474"/>
            <a:ext cx="1026114" cy="488700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European Parliament</a:t>
            </a: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flipV="1">
            <a:off x="2266331" y="2575641"/>
            <a:ext cx="1766837" cy="5776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0"/>
          </p:cNvCxnSpPr>
          <p:nvPr/>
        </p:nvCxnSpPr>
        <p:spPr>
          <a:xfrm flipV="1">
            <a:off x="3513572" y="2576945"/>
            <a:ext cx="566592" cy="5813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0"/>
          </p:cNvCxnSpPr>
          <p:nvPr/>
        </p:nvCxnSpPr>
        <p:spPr>
          <a:xfrm flipH="1" flipV="1">
            <a:off x="4142509" y="2583873"/>
            <a:ext cx="581505" cy="57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0"/>
          </p:cNvCxnSpPr>
          <p:nvPr/>
        </p:nvCxnSpPr>
        <p:spPr>
          <a:xfrm flipH="1" flipV="1">
            <a:off x="4211782" y="2583873"/>
            <a:ext cx="1696666" cy="578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35358" y="3813550"/>
            <a:ext cx="1064158" cy="493072"/>
          </a:xfrm>
          <a:prstGeom prst="rect">
            <a:avLst/>
          </a:prstGeom>
          <a:solidFill>
            <a:srgbClr val="DCDDD9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rgbClr val="2F5079"/>
                </a:solidFill>
              </a:rPr>
              <a:t>Advice by end of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7824" y="3818545"/>
            <a:ext cx="1052602" cy="488077"/>
          </a:xfrm>
          <a:prstGeom prst="rect">
            <a:avLst/>
          </a:prstGeom>
          <a:solidFill>
            <a:srgbClr val="DCDDD9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rgbClr val="2F5079"/>
                </a:solidFill>
              </a:rPr>
              <a:t>Vote            (2+ months)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39065" y="3821875"/>
            <a:ext cx="972108" cy="488700"/>
          </a:xfrm>
          <a:prstGeom prst="rect">
            <a:avLst/>
          </a:prstGeom>
          <a:solidFill>
            <a:srgbClr val="DCDDD9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rgbClr val="2F5079"/>
                </a:solidFill>
              </a:rPr>
              <a:t>Scrutiny</a:t>
            </a:r>
          </a:p>
          <a:p>
            <a:pPr algn="ctr"/>
            <a:r>
              <a:rPr lang="en-GB" sz="1200" b="1" dirty="0">
                <a:solidFill>
                  <a:srgbClr val="2F5079"/>
                </a:solidFill>
              </a:rPr>
              <a:t>(3 months)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6496" y="3822772"/>
            <a:ext cx="1026114" cy="488700"/>
          </a:xfrm>
          <a:prstGeom prst="rect">
            <a:avLst/>
          </a:prstGeom>
          <a:solidFill>
            <a:srgbClr val="DCDDD9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rgbClr val="2F5079"/>
                </a:solidFill>
              </a:rPr>
              <a:t>Scrutiny</a:t>
            </a:r>
          </a:p>
          <a:p>
            <a:pPr algn="ctr"/>
            <a:r>
              <a:rPr lang="en-GB" sz="1200" b="1" dirty="0">
                <a:solidFill>
                  <a:srgbClr val="2F5079"/>
                </a:solidFill>
              </a:rPr>
              <a:t>(3 months)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396496" y="4515970"/>
            <a:ext cx="1026114" cy="7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9515" y="4407954"/>
            <a:ext cx="2595875" cy="253916"/>
          </a:xfrm>
          <a:prstGeom prst="rect">
            <a:avLst/>
          </a:prstGeom>
          <a:noFill/>
        </p:spPr>
        <p:txBody>
          <a:bodyPr wrap="square" lIns="27000" tIns="34290" rIns="27000" bIns="3429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</a:rPr>
              <a:t>Endorsement likely by end 2019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732866" y="4519672"/>
            <a:ext cx="1054738" cy="75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EU endorsement criteria</a:t>
            </a:r>
            <a:br>
              <a:rPr lang="en-GB" altLang="en-US" dirty="0" smtClean="0"/>
            </a:br>
            <a:endParaRPr lang="en-GB" altLang="en-US" sz="1800" b="0" dirty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0ACB2E-C586-4278-9C70-C14183A4CDF9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1000" dirty="0"/>
          </a:p>
        </p:txBody>
      </p:sp>
      <p:sp>
        <p:nvSpPr>
          <p:cNvPr id="4198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dirty="0" smtClean="0">
                <a:solidFill>
                  <a:schemeClr val="tx1"/>
                </a:solidFill>
              </a:rPr>
              <a:t>November </a:t>
            </a:r>
            <a:r>
              <a:rPr lang="en-GB" altLang="en-US" sz="1000" dirty="0">
                <a:solidFill>
                  <a:schemeClr val="tx1"/>
                </a:solidFill>
              </a:rPr>
              <a:t>2017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4528" y="1446305"/>
            <a:ext cx="5343832" cy="1339497"/>
            <a:chOff x="584528" y="1446305"/>
            <a:chExt cx="5023791" cy="1339497"/>
          </a:xfrm>
        </p:grpSpPr>
        <p:sp>
          <p:nvSpPr>
            <p:cNvPr id="7" name="TextBox 6"/>
            <p:cNvSpPr txBox="1"/>
            <p:nvPr/>
          </p:nvSpPr>
          <p:spPr>
            <a:xfrm>
              <a:off x="584528" y="1446305"/>
              <a:ext cx="5023791" cy="521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54000" tIns="54000" rIns="54000" bIns="54000" anchor="ctr"/>
            <a:lstStyle>
              <a:defPPr>
                <a:defRPr lang="en-US"/>
              </a:defPPr>
              <a:lvl1pPr>
                <a:spcAft>
                  <a:spcPts val="900"/>
                </a:spcAft>
                <a:defRPr sz="1400">
                  <a:solidFill>
                    <a:schemeClr val="bg2"/>
                  </a:solidFill>
                  <a:latin typeface="Georgia" pitchFamily="18" charset="0"/>
                </a:defRPr>
              </a:lvl1pPr>
            </a:lstStyle>
            <a:p>
              <a:pPr algn="ctr" eaLnBrk="1" hangingPunct="1">
                <a:defRPr/>
              </a:pPr>
              <a:r>
                <a:rPr lang="en-GB" b="1" dirty="0">
                  <a:latin typeface="+mn-lt"/>
                </a:rPr>
                <a:t>Technical Criteria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528" y="2165440"/>
              <a:ext cx="988385" cy="620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54000" rIns="0" bIns="54000" anchor="ctr"/>
            <a:lstStyle>
              <a:defPPr>
                <a:defRPr lang="en-US"/>
              </a:defPPr>
              <a:lvl1pPr>
                <a:spcAft>
                  <a:spcPts val="900"/>
                </a:spcAft>
                <a:defRPr sz="1400">
                  <a:solidFill>
                    <a:schemeClr val="bg2"/>
                  </a:solidFill>
                  <a:latin typeface="Georgia" pitchFamily="18" charset="0"/>
                </a:defRPr>
              </a:lvl1pPr>
            </a:lstStyle>
            <a:p>
              <a:pPr algn="ctr" eaLnBrk="1" hangingPunct="1">
                <a:spcAft>
                  <a:spcPts val="1200"/>
                </a:spcAft>
                <a:defRPr/>
              </a:pPr>
              <a:r>
                <a:rPr lang="en-GB" b="1" dirty="0" smtClean="0">
                  <a:latin typeface="+mn-lt"/>
                </a:rPr>
                <a:t>Relevance</a:t>
              </a:r>
              <a:endParaRPr lang="en-GB" b="1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8557" y="2165440"/>
              <a:ext cx="1078751" cy="620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54000" rIns="0" bIns="54000" anchor="ctr"/>
            <a:lstStyle>
              <a:defPPr>
                <a:defRPr lang="en-US"/>
              </a:defPPr>
              <a:lvl1pPr>
                <a:spcAft>
                  <a:spcPts val="900"/>
                </a:spcAft>
                <a:defRPr sz="1400">
                  <a:solidFill>
                    <a:schemeClr val="bg2"/>
                  </a:solidFill>
                  <a:latin typeface="Georgia" pitchFamily="18" charset="0"/>
                </a:defRPr>
              </a:lvl1pPr>
            </a:lstStyle>
            <a:p>
              <a:pPr algn="ctr" eaLnBrk="1" hangingPunct="1">
                <a:spcAft>
                  <a:spcPts val="1200"/>
                </a:spcAft>
                <a:defRPr/>
              </a:pPr>
              <a:r>
                <a:rPr lang="en-GB" b="1" dirty="0" smtClean="0">
                  <a:latin typeface="+mn-lt"/>
                </a:rPr>
                <a:t>Reliability</a:t>
              </a:r>
              <a:endParaRPr lang="en-GB" b="1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82952" y="2165440"/>
              <a:ext cx="1237587" cy="620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54000" rIns="0" bIns="54000" anchor="ctr"/>
            <a:lstStyle>
              <a:defPPr>
                <a:defRPr lang="en-US"/>
              </a:defPPr>
              <a:lvl1pPr>
                <a:spcAft>
                  <a:spcPts val="900"/>
                </a:spcAft>
                <a:defRPr sz="1400">
                  <a:solidFill>
                    <a:schemeClr val="bg2"/>
                  </a:solidFill>
                  <a:latin typeface="Georgia" pitchFamily="18" charset="0"/>
                </a:defRPr>
              </a:lvl1pPr>
            </a:lstStyle>
            <a:p>
              <a:pPr algn="ctr">
                <a:spcAft>
                  <a:spcPts val="1200"/>
                </a:spcAft>
                <a:defRPr/>
              </a:pPr>
              <a:r>
                <a:rPr lang="en-GB" b="1" dirty="0" smtClean="0">
                  <a:latin typeface="+mn-lt"/>
                </a:rPr>
                <a:t>Comparability</a:t>
              </a:r>
              <a:endParaRPr lang="en-GB" b="1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86184" y="2165440"/>
              <a:ext cx="1522135" cy="6176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54000" rIns="0" bIns="54000" anchor="ctr"/>
            <a:lstStyle>
              <a:defPPr>
                <a:defRPr lang="en-US"/>
              </a:defPPr>
              <a:lvl1pPr>
                <a:spcAft>
                  <a:spcPts val="900"/>
                </a:spcAft>
                <a:defRPr sz="1400">
                  <a:solidFill>
                    <a:schemeClr val="bg2"/>
                  </a:solidFill>
                  <a:latin typeface="Georgia" pitchFamily="18" charset="0"/>
                </a:defRPr>
              </a:lvl1pPr>
            </a:lstStyle>
            <a:p>
              <a:pPr algn="ctr" eaLnBrk="1" hangingPunct="1">
                <a:spcAft>
                  <a:spcPts val="1200"/>
                </a:spcAft>
                <a:defRPr/>
              </a:pPr>
              <a:r>
                <a:rPr lang="en-GB" b="1" dirty="0">
                  <a:latin typeface="+mn-lt"/>
                </a:rPr>
                <a:t>Understandability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50279" y="1446304"/>
            <a:ext cx="2540567" cy="5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/>
          <a:lstStyle>
            <a:defPPr>
              <a:defRPr lang="en-US"/>
            </a:defPPr>
            <a:lvl1pPr>
              <a:spcAft>
                <a:spcPts val="900"/>
              </a:spcAft>
              <a:defRPr sz="140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pPr algn="ctr"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Conducive to the </a:t>
            </a:r>
          </a:p>
          <a:p>
            <a:pPr algn="ctr" eaLnBrk="1" hangingPunct="1">
              <a:defRPr/>
            </a:pPr>
            <a:r>
              <a:rPr lang="en-GB" b="1" dirty="0">
                <a:latin typeface="+mn-lt"/>
              </a:rPr>
              <a:t>European public good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0279" y="2173378"/>
            <a:ext cx="2540567" cy="17128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54000" tIns="54000" rIns="54000" bIns="54000" anchor="ctr"/>
          <a:lstStyle>
            <a:defPPr>
              <a:defRPr lang="en-US"/>
            </a:defPPr>
            <a:lvl1pPr>
              <a:spcAft>
                <a:spcPts val="900"/>
              </a:spcAft>
              <a:defRPr sz="140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b="1" dirty="0" smtClean="0">
                <a:latin typeface="+mn-lt"/>
              </a:rPr>
              <a:t>Impact on stakeholders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GB" b="1" dirty="0" smtClean="0">
                <a:latin typeface="+mn-lt"/>
              </a:rPr>
              <a:t>Cost/benefit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GB" b="1" dirty="0" smtClean="0">
                <a:latin typeface="+mn-lt"/>
              </a:rPr>
              <a:t>Financial stability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GB" b="1" dirty="0" smtClean="0">
                <a:latin typeface="+mn-lt"/>
              </a:rPr>
              <a:t>Economic development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GB" b="1" dirty="0" smtClean="0">
                <a:latin typeface="+mn-lt"/>
              </a:rPr>
              <a:t>Competitiveness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3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487539" y="1524001"/>
            <a:ext cx="4125236" cy="2757054"/>
          </a:xfrm>
          <a:prstGeom prst="ellipse">
            <a:avLst/>
          </a:prstGeom>
          <a:solidFill>
            <a:srgbClr val="DC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Impact of Brexit on UK companies</a:t>
            </a:r>
            <a:br>
              <a:rPr lang="en-GB" altLang="en-US" smtClean="0"/>
            </a:br>
            <a:r>
              <a:rPr lang="en-GB" altLang="en-US" smtClean="0"/>
              <a:t>IFRS 17 is unlikely to be endorsed by March 2019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4787900" y="4732338"/>
            <a:ext cx="3713163" cy="400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GB" sz="1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4" name="Subtitle 2"/>
          <p:cNvSpPr txBox="1">
            <a:spLocks/>
          </p:cNvSpPr>
          <p:nvPr/>
        </p:nvSpPr>
        <p:spPr bwMode="black">
          <a:xfrm>
            <a:off x="-42475" y="1034342"/>
            <a:ext cx="7937" cy="227013"/>
          </a:xfrm>
          <a:prstGeom prst="rect">
            <a:avLst/>
          </a:prstGeom>
          <a:solidFill>
            <a:schemeClr val="bg1"/>
          </a:solidFill>
        </p:spPr>
        <p:txBody>
          <a:bodyPr lIns="54000" tIns="54000" rIns="54000" bIns="54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sz="20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spcAft>
                <a:spcPts val="451"/>
              </a:spcAft>
              <a:buClr>
                <a:schemeClr val="bg1"/>
              </a:buClr>
              <a:defRPr/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52277" y="2343717"/>
            <a:ext cx="1080120" cy="10800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79281" y="2343717"/>
            <a:ext cx="1026113" cy="1080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4290" rIns="36000" bIns="34290" rtlCol="0" anchor="ctr">
            <a:noAutofit/>
          </a:bodyPr>
          <a:lstStyle/>
          <a:p>
            <a:pPr algn="ctr"/>
            <a:r>
              <a:rPr lang="en-GB" sz="1500" b="1" dirty="0">
                <a:solidFill>
                  <a:srgbClr val="2F5079"/>
                </a:solidFill>
              </a:rPr>
              <a:t>Possible outcomes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30319" y="1857663"/>
            <a:ext cx="324036" cy="486054"/>
          </a:xfrm>
          <a:prstGeom prst="down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3635506" y="2640690"/>
            <a:ext cx="324036" cy="486054"/>
          </a:xfrm>
          <a:prstGeom prst="down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5208033" y="2640690"/>
            <a:ext cx="324036" cy="486054"/>
          </a:xfrm>
          <a:prstGeom prst="down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>
            <a:off x="4430319" y="3423717"/>
            <a:ext cx="324036" cy="486054"/>
          </a:xfrm>
          <a:prstGeom prst="down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99617" y="1172167"/>
            <a:ext cx="1763230" cy="659184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UK subject to EU endorsed IFRS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7705" y="2577717"/>
            <a:ext cx="1763230" cy="659184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Separate UK endorsement process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4418" y="3923625"/>
            <a:ext cx="1763230" cy="659184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Transitional period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999" y="2577717"/>
            <a:ext cx="1763230" cy="659184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UK in limbo: IFRS 4 continues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dirty="0" smtClean="0"/>
              <a:t>18</a:t>
            </a:r>
            <a:endParaRPr lang="en-GB" altLang="en-US" sz="1000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95290" y="4807744"/>
            <a:ext cx="2016125" cy="248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95288" y="303213"/>
            <a:ext cx="8353425" cy="8572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Other entities can choose between IFRS and UK GAAP</a:t>
            </a:r>
            <a:br>
              <a:rPr lang="en-GB" altLang="en-US" dirty="0" smtClean="0"/>
            </a:br>
            <a:r>
              <a:rPr lang="en-GB" altLang="en-US" sz="1500" b="0" dirty="0"/>
              <a:t>IFRS unlikely to be incorporated into UK GAAP until IFRS implementation experience available</a:t>
            </a:r>
            <a:endParaRPr lang="en-GB" altLang="en-US" sz="2100" b="0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94BA9F-6C37-428E-8E54-C3B70E129424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1000"/>
          </a:p>
        </p:txBody>
      </p:sp>
      <p:sp>
        <p:nvSpPr>
          <p:cNvPr id="8" name="Rectangle 7"/>
          <p:cNvSpPr/>
          <p:nvPr/>
        </p:nvSpPr>
        <p:spPr bwMode="ltGray">
          <a:xfrm>
            <a:off x="4787900" y="4732338"/>
            <a:ext cx="3713163" cy="4000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GB" sz="1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9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dirty="0" smtClean="0">
                <a:solidFill>
                  <a:schemeClr val="tx1"/>
                </a:solidFill>
              </a:rPr>
              <a:t>November </a:t>
            </a:r>
            <a:r>
              <a:rPr lang="en-GB" altLang="en-US" sz="10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8240" y="1479987"/>
            <a:ext cx="5973738" cy="346249"/>
          </a:xfrm>
          <a:prstGeom prst="rect">
            <a:avLst/>
          </a:prstGeom>
          <a:solidFill>
            <a:srgbClr val="DCDDD9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Implications of IFRS on local entities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8240" y="1942738"/>
            <a:ext cx="2933257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54000" tIns="54000" rIns="54000" bIns="54000" anchor="ctr"/>
          <a:lstStyle>
            <a:defPPr>
              <a:defRPr lang="en-US"/>
            </a:defPPr>
            <a:lvl1pPr>
              <a:spcAft>
                <a:spcPts val="900"/>
              </a:spcAft>
              <a:defRPr sz="140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pPr algn="ctr" eaLnBrk="1" hangingPunct="1">
              <a:defRPr/>
            </a:pPr>
            <a:r>
              <a:rPr lang="en-GB" b="1" dirty="0" smtClean="0">
                <a:latin typeface="+mn-lt"/>
              </a:rPr>
              <a:t>Tax</a:t>
            </a:r>
            <a:endParaRPr lang="en-GB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7978" y="1942738"/>
            <a:ext cx="2934000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54000" tIns="54000" rIns="54000" bIns="54000" anchor="ctr"/>
          <a:lstStyle>
            <a:defPPr>
              <a:defRPr lang="en-US"/>
            </a:defPPr>
            <a:lvl1pPr>
              <a:spcAft>
                <a:spcPts val="900"/>
              </a:spcAft>
              <a:defRPr sz="140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pPr algn="ctr" eaLnBrk="1" hangingPunct="1">
              <a:defRPr/>
            </a:pPr>
            <a:r>
              <a:rPr lang="en-GB" b="1" dirty="0" smtClean="0">
                <a:latin typeface="+mn-lt"/>
              </a:rPr>
              <a:t>Distributable profits</a:t>
            </a:r>
            <a:endParaRPr lang="en-GB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240" y="2442287"/>
            <a:ext cx="2933258" cy="169968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2F5079"/>
                </a:solidFill>
              </a:rPr>
              <a:t>Computation</a:t>
            </a:r>
            <a:endParaRPr lang="en-GB" sz="1400" b="1" dirty="0">
              <a:solidFill>
                <a:srgbClr val="2F5079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2F5079"/>
                </a:solidFill>
              </a:rPr>
              <a:t>Transition</a:t>
            </a:r>
            <a:endParaRPr lang="en-GB" sz="1400" b="1" dirty="0">
              <a:solidFill>
                <a:srgbClr val="2F5079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2F5079"/>
                </a:solidFill>
              </a:rPr>
              <a:t>What profit will be taxed?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2F5079"/>
                </a:solidFill>
              </a:rPr>
              <a:t>IFRS/UK </a:t>
            </a:r>
            <a:r>
              <a:rPr lang="en-GB" sz="1400" b="1" dirty="0">
                <a:solidFill>
                  <a:srgbClr val="2F5079"/>
                </a:solidFill>
              </a:rPr>
              <a:t>GAAP timing </a:t>
            </a:r>
            <a:r>
              <a:rPr lang="en-GB" sz="1400" b="1" dirty="0" smtClean="0">
                <a:solidFill>
                  <a:srgbClr val="2F5079"/>
                </a:solidFill>
              </a:rPr>
              <a:t>differences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2F5079"/>
                </a:solidFill>
              </a:rPr>
              <a:t>Impact on capital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7978" y="2442287"/>
            <a:ext cx="2934000" cy="2700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2F5079"/>
                </a:solidFill>
              </a:rPr>
              <a:t>Retained earnings constraint</a:t>
            </a:r>
          </a:p>
        </p:txBody>
      </p:sp>
    </p:spTree>
    <p:extLst>
      <p:ext uri="{BB962C8B-B14F-4D97-AF65-F5344CB8AC3E}">
        <p14:creationId xmlns:p14="http://schemas.microsoft.com/office/powerpoint/2010/main" val="14818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Agenda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dirty="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93488-3E47-425E-9724-C7969C10F0E0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000"/>
          </a:p>
        </p:txBody>
      </p:sp>
      <p:sp>
        <p:nvSpPr>
          <p:cNvPr id="21509" name="Content Placeholder 1"/>
          <p:cNvSpPr>
            <a:spLocks noGrp="1"/>
          </p:cNvSpPr>
          <p:nvPr>
            <p:ph idx="1"/>
          </p:nvPr>
        </p:nvSpPr>
        <p:spPr>
          <a:xfrm>
            <a:off x="395291" y="1168004"/>
            <a:ext cx="8280398" cy="2880122"/>
          </a:xfrm>
          <a:solidFill>
            <a:srgbClr val="DCDDD9"/>
          </a:solidFill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GB" dirty="0" smtClean="0"/>
              <a:t>IFRS 17 summary</a:t>
            </a:r>
            <a:endParaRPr lang="en-GB" altLang="en-US" dirty="0" smtClean="0"/>
          </a:p>
          <a:p>
            <a:pPr>
              <a:spcAft>
                <a:spcPts val="1800"/>
              </a:spcAft>
            </a:pPr>
            <a:r>
              <a:rPr lang="en-GB" dirty="0"/>
              <a:t>Financial </a:t>
            </a:r>
            <a:r>
              <a:rPr lang="en-GB" dirty="0" smtClean="0"/>
              <a:t>&amp; operational </a:t>
            </a:r>
            <a:r>
              <a:rPr lang="en-GB" dirty="0"/>
              <a:t>implications</a:t>
            </a:r>
            <a:endParaRPr lang="en-GB" altLang="en-US" dirty="0" smtClean="0"/>
          </a:p>
          <a:p>
            <a:pPr>
              <a:spcAft>
                <a:spcPts val="1800"/>
              </a:spcAft>
            </a:pPr>
            <a:r>
              <a:rPr lang="en-GB" dirty="0" smtClean="0"/>
              <a:t>EU endorsement, wider considerations</a:t>
            </a:r>
          </a:p>
          <a:p>
            <a:pPr>
              <a:spcAft>
                <a:spcPts val="1800"/>
              </a:spcAft>
            </a:pPr>
            <a:r>
              <a:rPr lang="en-GB" altLang="en-US" dirty="0" smtClean="0"/>
              <a:t>Stephen Cooper’s perspective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023" y="1168004"/>
            <a:ext cx="3428665" cy="28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Stephen Cooper’s perspective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1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17 due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1168004"/>
            <a:ext cx="4225612" cy="1080000"/>
          </a:xfrm>
          <a:solidFill>
            <a:srgbClr val="DCDDD9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Significant </a:t>
            </a:r>
            <a:r>
              <a:rPr lang="en-GB" b="1" dirty="0"/>
              <a:t>amount of </a:t>
            </a:r>
            <a:r>
              <a:rPr lang="en-GB" b="1" dirty="0" smtClean="0"/>
              <a:t>consultation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703132" y="1168003"/>
            <a:ext cx="3983672" cy="10800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500"/>
              </a:spcBef>
            </a:pPr>
            <a:r>
              <a:rPr lang="en-GB" kern="0" dirty="0" smtClean="0">
                <a:ea typeface="+mn-ea"/>
              </a:rPr>
              <a:t>3 Public Consultation documents</a:t>
            </a:r>
          </a:p>
          <a:p>
            <a:pPr lvl="1">
              <a:spcBef>
                <a:spcPts val="500"/>
              </a:spcBef>
            </a:pPr>
            <a:r>
              <a:rPr lang="en-GB" kern="0" dirty="0" smtClean="0">
                <a:ea typeface="+mn-ea"/>
              </a:rPr>
              <a:t>600 comment letters, </a:t>
            </a:r>
          </a:p>
          <a:p>
            <a:pPr lvl="1">
              <a:spcBef>
                <a:spcPts val="500"/>
              </a:spcBef>
            </a:pPr>
            <a:r>
              <a:rPr lang="en-GB" kern="0" dirty="0" smtClean="0">
                <a:ea typeface="+mn-ea"/>
              </a:rPr>
              <a:t>900 meetings, round tables and discussion forums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7520" y="2368103"/>
            <a:ext cx="4225612" cy="1080000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kern="0" dirty="0" smtClean="0"/>
              <a:t>Balances requirements of </a:t>
            </a:r>
            <a:r>
              <a:rPr lang="en-GB" b="1" u="sng" kern="0" dirty="0" smtClean="0"/>
              <a:t>various</a:t>
            </a:r>
            <a:r>
              <a:rPr lang="en-GB" b="1" kern="0" dirty="0" smtClean="0"/>
              <a:t> stakeholders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77520" y="3568201"/>
            <a:ext cx="4225612" cy="552573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kern="0" dirty="0"/>
              <a:t>IFRSs principle based, so often require significant </a:t>
            </a:r>
            <a:r>
              <a:rPr lang="en-GB" b="1" kern="0" dirty="0" smtClean="0"/>
              <a:t>judgement</a:t>
            </a:r>
            <a:endParaRPr lang="en-GB" b="1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703132" y="2368103"/>
            <a:ext cx="3983672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500"/>
              </a:spcBef>
            </a:pPr>
            <a:r>
              <a:rPr lang="en-GB" kern="0" dirty="0" smtClean="0">
                <a:ea typeface="+mn-ea"/>
              </a:rPr>
              <a:t>Considered and understood views of all stakeholders</a:t>
            </a:r>
          </a:p>
          <a:p>
            <a:pPr lvl="1">
              <a:spcBef>
                <a:spcPts val="500"/>
              </a:spcBef>
            </a:pPr>
            <a:r>
              <a:rPr lang="en-GB" kern="0" dirty="0" smtClean="0">
                <a:ea typeface="+mn-ea"/>
              </a:rPr>
              <a:t>Develop a model that best satisfies those views</a:t>
            </a:r>
            <a:endParaRPr lang="en-GB" kern="0" dirty="0" smtClean="0"/>
          </a:p>
          <a:p>
            <a:pPr>
              <a:spcBef>
                <a:spcPts val="500"/>
              </a:spcBef>
            </a:pPr>
            <a:endParaRPr lang="en-GB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03132" y="3568201"/>
            <a:ext cx="3983672" cy="552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GB" kern="0" dirty="0" smtClean="0">
                <a:ea typeface="+mn-ea"/>
              </a:rPr>
              <a:t>Judgements develop over time</a:t>
            </a:r>
          </a:p>
        </p:txBody>
      </p:sp>
    </p:spTree>
    <p:extLst>
      <p:ext uri="{BB962C8B-B14F-4D97-AF65-F5344CB8AC3E}">
        <p14:creationId xmlns:p14="http://schemas.microsoft.com/office/powerpoint/2010/main" val="40094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IFRS 17?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96" y="987895"/>
            <a:ext cx="8291512" cy="1527572"/>
          </a:xfrm>
          <a:solidFill>
            <a:srgbClr val="DCDDD9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The answer to a question nobody is asking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A desperately needed standard to bring greater relevance,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comparability </a:t>
            </a:r>
            <a:r>
              <a:rPr lang="en-US" b="1" dirty="0">
                <a:solidFill>
                  <a:schemeClr val="accent2"/>
                </a:solidFill>
              </a:rPr>
              <a:t>and transparency to insurance </a:t>
            </a:r>
            <a:r>
              <a:rPr lang="en-US" b="1" dirty="0" smtClean="0">
                <a:solidFill>
                  <a:schemeClr val="accent2"/>
                </a:solidFill>
              </a:rPr>
              <a:t>reporting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289" y="2692978"/>
            <a:ext cx="406876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kern="0" dirty="0" smtClean="0"/>
              <a:t>Fulfillment </a:t>
            </a:r>
            <a:r>
              <a:rPr lang="en-US" sz="1600" b="1" kern="0" dirty="0"/>
              <a:t>value </a:t>
            </a:r>
            <a:endParaRPr lang="en-US" sz="1600" b="1" kern="0" dirty="0" smtClean="0"/>
          </a:p>
          <a:p>
            <a:pPr>
              <a:spcBef>
                <a:spcPts val="600"/>
              </a:spcBef>
            </a:pPr>
            <a:r>
              <a:rPr lang="en-US" sz="1600" kern="0" dirty="0" smtClean="0"/>
              <a:t>Updated assumptions</a:t>
            </a:r>
          </a:p>
          <a:p>
            <a:pPr>
              <a:spcBef>
                <a:spcPts val="600"/>
              </a:spcBef>
            </a:pPr>
            <a:r>
              <a:rPr lang="en-GB" sz="1600" kern="0" dirty="0" smtClean="0"/>
              <a:t>Options </a:t>
            </a:r>
            <a:r>
              <a:rPr lang="en-GB" sz="1600" kern="0" dirty="0"/>
              <a:t>and guarantees at economic </a:t>
            </a:r>
            <a:r>
              <a:rPr lang="en-GB" sz="1600" kern="0" dirty="0" smtClean="0"/>
              <a:t>value</a:t>
            </a:r>
          </a:p>
          <a:p>
            <a:pPr>
              <a:spcBef>
                <a:spcPts val="600"/>
              </a:spcBef>
            </a:pPr>
            <a:r>
              <a:rPr lang="en-GB" sz="1600" kern="0" dirty="0" smtClean="0"/>
              <a:t>Relevant </a:t>
            </a:r>
            <a:r>
              <a:rPr lang="en-GB" sz="1600" kern="0" dirty="0"/>
              <a:t>discount </a:t>
            </a:r>
            <a:r>
              <a:rPr lang="en-GB" sz="1600" kern="0" dirty="0" smtClean="0"/>
              <a:t>rates</a:t>
            </a:r>
            <a:endParaRPr lang="en-GB" kern="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16449" y="2692978"/>
            <a:ext cx="4070351" cy="1809750"/>
          </a:xfrm>
          <a:prstGeom prst="rect">
            <a:avLst/>
          </a:prstGeom>
        </p:spPr>
        <p:txBody>
          <a:bodyPr/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600" b="1" kern="0" dirty="0" smtClean="0"/>
              <a:t>Performance reporting</a:t>
            </a:r>
          </a:p>
          <a:p>
            <a:pPr>
              <a:spcBef>
                <a:spcPts val="600"/>
              </a:spcBef>
            </a:pPr>
            <a:r>
              <a:rPr lang="en-GB" sz="1600" kern="0" dirty="0" smtClean="0"/>
              <a:t>Profit </a:t>
            </a:r>
            <a:r>
              <a:rPr lang="en-GB" sz="1600" kern="0" dirty="0"/>
              <a:t>recognised as services </a:t>
            </a:r>
            <a:r>
              <a:rPr lang="en-GB" sz="1600" kern="0" dirty="0" smtClean="0"/>
              <a:t>provided</a:t>
            </a:r>
          </a:p>
          <a:p>
            <a:pPr>
              <a:spcBef>
                <a:spcPts val="600"/>
              </a:spcBef>
            </a:pPr>
            <a:r>
              <a:rPr lang="en-GB" sz="1600" kern="0" dirty="0" smtClean="0"/>
              <a:t>Revenue </a:t>
            </a:r>
            <a:r>
              <a:rPr lang="en-GB" sz="1600" kern="0" dirty="0"/>
              <a:t>consistent with other </a:t>
            </a:r>
            <a:r>
              <a:rPr lang="en-GB" sz="1600" kern="0" dirty="0" smtClean="0"/>
              <a:t>industries</a:t>
            </a:r>
          </a:p>
          <a:p>
            <a:pPr>
              <a:spcBef>
                <a:spcPts val="600"/>
              </a:spcBef>
            </a:pPr>
            <a:r>
              <a:rPr lang="en-GB" sz="1600" kern="0" dirty="0" smtClean="0"/>
              <a:t>Additional </a:t>
            </a:r>
            <a:r>
              <a:rPr lang="en-GB" sz="1600" kern="0" dirty="0"/>
              <a:t>metrics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752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eveloping </a:t>
            </a:r>
            <a:r>
              <a:rPr lang="en-GB" dirty="0"/>
              <a:t>IFRS 17: Difficult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2" y="1168003"/>
            <a:ext cx="4527228" cy="3480197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2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/>
              <a:t>Economic </a:t>
            </a:r>
            <a:r>
              <a:rPr lang="en-GB" sz="1600" b="1" dirty="0"/>
              <a:t>versus accounting mismatches</a:t>
            </a:r>
          </a:p>
          <a:p>
            <a:pPr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/>
              <a:t>Volatility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sz="1400" dirty="0">
                <a:ea typeface="+mn-ea"/>
              </a:rPr>
              <a:t>Discount rates and </a:t>
            </a:r>
            <a:r>
              <a:rPr lang="en-GB" sz="1400" dirty="0" smtClean="0">
                <a:ea typeface="+mn-ea"/>
              </a:rPr>
              <a:t>OCI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sz="1400" dirty="0" smtClean="0">
                <a:ea typeface="+mn-ea"/>
              </a:rPr>
              <a:t>Changes </a:t>
            </a:r>
            <a:r>
              <a:rPr lang="en-GB" sz="1400" dirty="0">
                <a:ea typeface="+mn-ea"/>
              </a:rPr>
              <a:t>in </a:t>
            </a:r>
            <a:r>
              <a:rPr lang="en-GB" sz="1400" dirty="0" smtClean="0">
                <a:ea typeface="+mn-ea"/>
              </a:rPr>
              <a:t>assumptions</a:t>
            </a:r>
          </a:p>
          <a:p>
            <a:pPr lvl="1">
              <a:spcAft>
                <a:spcPts val="2000"/>
              </a:spcAft>
              <a:buFont typeface="Arial" panose="020B0604020202020204" pitchFamily="34" charset="0"/>
              <a:buChar char="–"/>
            </a:pPr>
            <a:r>
              <a:rPr lang="en-GB" sz="1400" dirty="0" smtClean="0">
                <a:ea typeface="+mn-ea"/>
              </a:rPr>
              <a:t>Variable </a:t>
            </a:r>
            <a:r>
              <a:rPr lang="en-GB" sz="1400" dirty="0">
                <a:ea typeface="+mn-ea"/>
              </a:rPr>
              <a:t>fee approach</a:t>
            </a:r>
          </a:p>
          <a:p>
            <a:pPr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/>
              <a:t>Choices provided and </a:t>
            </a:r>
            <a:r>
              <a:rPr lang="en-GB" sz="1600" b="1" dirty="0" smtClean="0"/>
              <a:t>comparability</a:t>
            </a:r>
            <a:endParaRPr lang="en-GB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42560" y="1168003"/>
            <a:ext cx="3444244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kern="0" dirty="0" smtClean="0"/>
              <a:t>Level of aggregation</a:t>
            </a:r>
          </a:p>
          <a:p>
            <a:pPr lvl="1">
              <a:spcAft>
                <a:spcPts val="2000"/>
              </a:spcAft>
              <a:buFont typeface="Arial" panose="020B0604020202020204" pitchFamily="34" charset="0"/>
              <a:buChar char="–"/>
            </a:pPr>
            <a:r>
              <a:rPr lang="en-GB" sz="1400" kern="0" dirty="0" smtClean="0">
                <a:ea typeface="+mn-ea"/>
              </a:rPr>
              <a:t>CSM recognition and onerous contracts</a:t>
            </a:r>
          </a:p>
          <a:p>
            <a:pPr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kern="0" dirty="0" smtClean="0"/>
              <a:t>Cost of implementation versus benefit</a:t>
            </a:r>
          </a:p>
          <a:p>
            <a:pPr lvl="1">
              <a:spcAft>
                <a:spcPts val="2000"/>
              </a:spcAft>
              <a:buFont typeface="Arial" panose="020B0604020202020204" pitchFamily="34" charset="0"/>
              <a:buChar char="–"/>
            </a:pPr>
            <a:r>
              <a:rPr lang="en-GB" sz="1400" kern="0" dirty="0" smtClean="0">
                <a:ea typeface="+mn-ea"/>
              </a:rPr>
              <a:t>Simplifications and practical expedients</a:t>
            </a:r>
          </a:p>
          <a:p>
            <a:pPr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kern="0" dirty="0" smtClean="0"/>
              <a:t>Complexity</a:t>
            </a:r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159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AA500B-F4C4-42B5-9C5D-E9EC0D4DA3B4}"/>
              </a:ext>
            </a:extLst>
          </p:cNvPr>
          <p:cNvSpPr txBox="1"/>
          <p:nvPr/>
        </p:nvSpPr>
        <p:spPr>
          <a:xfrm>
            <a:off x="536857" y="2985888"/>
            <a:ext cx="3855197" cy="1107652"/>
          </a:xfrm>
          <a:prstGeom prst="rect">
            <a:avLst/>
          </a:prstGeom>
          <a:solidFill>
            <a:srgbClr val="DCDDD9"/>
          </a:solidFill>
        </p:spPr>
        <p:txBody>
          <a:bodyPr wrap="square" tIns="180000" rtlCol="0">
            <a:spAutoFit/>
          </a:bodyPr>
          <a:lstStyle/>
          <a:p>
            <a:pPr marL="202417" indent="-202417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Information </a:t>
            </a:r>
            <a:r>
              <a:rPr lang="it-IT" sz="1600" dirty="0" err="1">
                <a:solidFill>
                  <a:srgbClr val="3F4548"/>
                </a:solidFill>
                <a:latin typeface="+mn-lt"/>
                <a:cs typeface="+mn-cs"/>
              </a:rPr>
              <a:t>about</a:t>
            </a: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 performance</a:t>
            </a:r>
          </a:p>
          <a:p>
            <a:pPr marL="202417" indent="-20241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Consistency with other industries</a:t>
            </a:r>
          </a:p>
          <a:p>
            <a:pPr marL="202417" indent="-202417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Disclosures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8EEAE1-2F0E-464D-A61C-FA2E674112AC}"/>
              </a:ext>
            </a:extLst>
          </p:cNvPr>
          <p:cNvSpPr txBox="1"/>
          <p:nvPr/>
        </p:nvSpPr>
        <p:spPr>
          <a:xfrm>
            <a:off x="4675745" y="2985888"/>
            <a:ext cx="3855197" cy="1107652"/>
          </a:xfrm>
          <a:prstGeom prst="rect">
            <a:avLst/>
          </a:prstGeom>
          <a:solidFill>
            <a:srgbClr val="DCDDD9"/>
          </a:solidFill>
        </p:spPr>
        <p:txBody>
          <a:bodyPr wrap="square" tIns="180000" rtlCol="0">
            <a:spAutoFit/>
          </a:bodyPr>
          <a:lstStyle/>
          <a:p>
            <a:pPr marL="202417" indent="-202417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Company-specific judgements</a:t>
            </a:r>
          </a:p>
          <a:p>
            <a:pPr marL="202417" indent="-202417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Options </a:t>
            </a:r>
            <a:r>
              <a:rPr lang="it-IT" sz="1600" dirty="0" err="1">
                <a:solidFill>
                  <a:srgbClr val="3F4548"/>
                </a:solidFill>
                <a:latin typeface="+mn-lt"/>
                <a:cs typeface="+mn-cs"/>
              </a:rPr>
              <a:t>available</a:t>
            </a:r>
            <a:endParaRPr lang="it-IT" sz="1600" dirty="0">
              <a:solidFill>
                <a:srgbClr val="3F4548"/>
              </a:solidFill>
              <a:latin typeface="+mn-lt"/>
              <a:cs typeface="+mn-cs"/>
            </a:endParaRPr>
          </a:p>
          <a:p>
            <a:pPr marL="202417" indent="-202417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4548"/>
                </a:solidFill>
                <a:latin typeface="+mn-lt"/>
                <a:cs typeface="+mn-cs"/>
              </a:rPr>
              <a:t>Will IFRS 17 affect distributions? `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</a:t>
            </a:r>
            <a:r>
              <a:rPr lang="en-GB" dirty="0"/>
              <a:t>hat investors think about IFRS 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508B7AF4-5796-4266-A869-86B1E69BB8E3}"/>
              </a:ext>
            </a:extLst>
          </p:cNvPr>
          <p:cNvSpPr/>
          <p:nvPr/>
        </p:nvSpPr>
        <p:spPr bwMode="auto">
          <a:xfrm>
            <a:off x="536858" y="2680854"/>
            <a:ext cx="3855197" cy="38009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Areas of support</a:t>
            </a:r>
            <a:endParaRPr lang="en-GB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633E9BDE-5492-411F-A718-C8BB1ED9E8D2}"/>
              </a:ext>
            </a:extLst>
          </p:cNvPr>
          <p:cNvSpPr/>
          <p:nvPr/>
        </p:nvSpPr>
        <p:spPr bwMode="auto">
          <a:xfrm>
            <a:off x="4675745" y="2680854"/>
            <a:ext cx="3855197" cy="38009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Areas of concern</a:t>
            </a:r>
            <a:endParaRPr lang="en-GB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A427575-F44F-4DF9-ACAC-75DF0FBE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53566"/>
              </p:ext>
            </p:extLst>
          </p:nvPr>
        </p:nvGraphicFramePr>
        <p:xfrm>
          <a:off x="331178" y="1111251"/>
          <a:ext cx="8428365" cy="139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75">
                  <a:extLst>
                    <a:ext uri="{9D8B030D-6E8A-4147-A177-3AD203B41FA5}">
                      <a16:colId xmlns:a16="http://schemas.microsoft.com/office/drawing/2014/main" xmlns="" val="2022093376"/>
                    </a:ext>
                  </a:extLst>
                </a:gridCol>
                <a:gridCol w="3879723">
                  <a:extLst>
                    <a:ext uri="{9D8B030D-6E8A-4147-A177-3AD203B41FA5}">
                      <a16:colId xmlns:a16="http://schemas.microsoft.com/office/drawing/2014/main" xmlns="" val="843906720"/>
                    </a:ext>
                  </a:extLst>
                </a:gridCol>
                <a:gridCol w="200675">
                  <a:extLst>
                    <a:ext uri="{9D8B030D-6E8A-4147-A177-3AD203B41FA5}">
                      <a16:colId xmlns:a16="http://schemas.microsoft.com/office/drawing/2014/main" xmlns="" val="397320943"/>
                    </a:ext>
                  </a:extLst>
                </a:gridCol>
                <a:gridCol w="3946615">
                  <a:extLst>
                    <a:ext uri="{9D8B030D-6E8A-4147-A177-3AD203B41FA5}">
                      <a16:colId xmlns:a16="http://schemas.microsoft.com/office/drawing/2014/main" xmlns="" val="1093850183"/>
                    </a:ext>
                  </a:extLst>
                </a:gridCol>
                <a:gridCol w="200677">
                  <a:extLst>
                    <a:ext uri="{9D8B030D-6E8A-4147-A177-3AD203B41FA5}">
                      <a16:colId xmlns:a16="http://schemas.microsoft.com/office/drawing/2014/main" xmlns="" val="3025362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2082942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ym typeface="Webdings" panose="05030102010509060703" pitchFamily="18" charset="2"/>
                        </a:rPr>
                        <a:t>45 </a:t>
                      </a:r>
                      <a:r>
                        <a:rPr lang="en-GB" sz="1500" b="1" dirty="0">
                          <a:sym typeface="Webdings" panose="05030102010509060703" pitchFamily="18" charset="2"/>
                        </a:rPr>
                        <a:t>meetings</a:t>
                      </a:r>
                      <a:endParaRPr lang="en-GB" sz="1500" b="1" dirty="0"/>
                    </a:p>
                  </a:txBody>
                  <a:tcPr marL="84407" marR="84407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84407" marR="84407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smtClean="0"/>
                        <a:t>250 </a:t>
                      </a:r>
                      <a:r>
                        <a:rPr lang="it-IT" sz="1500" b="1" dirty="0"/>
                        <a:t>investors and analysts</a:t>
                      </a:r>
                      <a:endParaRPr lang="en-GB" sz="1500" b="1" dirty="0"/>
                    </a:p>
                  </a:txBody>
                  <a:tcPr marL="84407" marR="84407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355283"/>
                  </a:ext>
                </a:extLst>
              </a:tr>
              <a:tr h="23144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19 </a:t>
                      </a:r>
                      <a:r>
                        <a:rPr lang="en-GB" sz="1600" dirty="0"/>
                        <a:t>sell side, </a:t>
                      </a:r>
                      <a:r>
                        <a:rPr lang="en-GB" sz="1600" dirty="0" smtClean="0"/>
                        <a:t>12 </a:t>
                      </a:r>
                      <a:r>
                        <a:rPr lang="en-GB" sz="1600" dirty="0"/>
                        <a:t>buy side, </a:t>
                      </a:r>
                      <a:r>
                        <a:rPr lang="en-GB" sz="1600" dirty="0" smtClean="0"/>
                        <a:t>10 mixed</a:t>
                      </a:r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31% Global, 31% Asia Pacific</a:t>
                      </a:r>
                      <a:r>
                        <a:rPr lang="en-GB" sz="1600" baseline="0" dirty="0"/>
                        <a:t>,</a:t>
                      </a:r>
                      <a:endParaRPr lang="en-GB" sz="1600" dirty="0" smtClean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0340959"/>
                  </a:ext>
                </a:extLst>
              </a:tr>
              <a:tr h="23144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groups, 4 credit rating agencies</a:t>
                      </a:r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30% </a:t>
                      </a:r>
                      <a:r>
                        <a:rPr lang="en-GB" sz="1600" baseline="0" dirty="0" smtClean="0"/>
                        <a:t>Europe, </a:t>
                      </a:r>
                      <a:r>
                        <a:rPr lang="en-GB" sz="1600" dirty="0" smtClean="0"/>
                        <a:t>8% </a:t>
                      </a:r>
                      <a:r>
                        <a:rPr lang="en-GB" sz="1600" dirty="0"/>
                        <a:t>North</a:t>
                      </a:r>
                      <a:r>
                        <a:rPr lang="en-GB" sz="1600" baseline="0" dirty="0"/>
                        <a:t> America, </a:t>
                      </a:r>
                      <a:endParaRPr lang="en-GB" sz="16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01554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4407" marR="84407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26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IASB </a:t>
            </a:r>
            <a:r>
              <a:rPr lang="en-GB" dirty="0"/>
              <a:t>support during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92" y="1168003"/>
            <a:ext cx="8291512" cy="348019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dirty="0" smtClean="0"/>
              <a:t>Endorsement</a:t>
            </a:r>
            <a:endParaRPr lang="en-GB" sz="1600" dirty="0"/>
          </a:p>
          <a:p>
            <a:pPr lvl="1">
              <a:spcBef>
                <a:spcPts val="600"/>
              </a:spcBef>
            </a:pPr>
            <a:r>
              <a:rPr lang="en-GB" sz="1400" dirty="0" smtClean="0">
                <a:ea typeface="+mn-ea"/>
              </a:rPr>
              <a:t>Will </a:t>
            </a:r>
            <a:r>
              <a:rPr lang="en-GB" sz="1400" dirty="0">
                <a:ea typeface="+mn-ea"/>
              </a:rPr>
              <a:t>remain engaged with industry and with EFRAG </a:t>
            </a:r>
            <a:endParaRPr lang="en-GB" sz="1400" dirty="0" smtClean="0">
              <a:ea typeface="+mn-ea"/>
            </a:endParaRPr>
          </a:p>
          <a:p>
            <a:pPr>
              <a:spcBef>
                <a:spcPts val="600"/>
              </a:spcBef>
            </a:pPr>
            <a:r>
              <a:rPr lang="en-GB" sz="1600" dirty="0" smtClean="0"/>
              <a:t>Educational </a:t>
            </a:r>
            <a:r>
              <a:rPr lang="en-GB" sz="1600" dirty="0"/>
              <a:t>material </a:t>
            </a:r>
            <a:endParaRPr lang="en-GB" sz="1600" dirty="0" smtClean="0"/>
          </a:p>
          <a:p>
            <a:pPr lvl="1">
              <a:spcBef>
                <a:spcPts val="600"/>
              </a:spcBef>
            </a:pPr>
            <a:r>
              <a:rPr lang="en-GB" sz="1400" dirty="0" smtClean="0">
                <a:ea typeface="+mn-ea"/>
              </a:rPr>
              <a:t>Webcasts </a:t>
            </a:r>
            <a:r>
              <a:rPr lang="en-GB" sz="1400" dirty="0">
                <a:ea typeface="+mn-ea"/>
              </a:rPr>
              <a:t>introducing new Standard, focusing on specific </a:t>
            </a:r>
            <a:r>
              <a:rPr lang="en-GB" sz="1400" dirty="0" smtClean="0">
                <a:ea typeface="+mn-ea"/>
              </a:rPr>
              <a:t>areas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ea typeface="+mn-ea"/>
              </a:rPr>
              <a:t>Education </a:t>
            </a:r>
            <a:r>
              <a:rPr lang="en-GB" sz="1400" dirty="0">
                <a:ea typeface="+mn-ea"/>
              </a:rPr>
              <a:t>materials for investors, regulators and national standard </a:t>
            </a:r>
            <a:r>
              <a:rPr lang="en-GB" sz="1400" dirty="0" smtClean="0">
                <a:ea typeface="+mn-ea"/>
              </a:rPr>
              <a:t>setters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Active webpage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Transition </a:t>
            </a:r>
            <a:r>
              <a:rPr lang="en-GB" sz="1600" dirty="0"/>
              <a:t>Resource </a:t>
            </a:r>
            <a:r>
              <a:rPr lang="en-GB" sz="1600" dirty="0" smtClean="0"/>
              <a:t>Group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ea typeface="+mn-ea"/>
              </a:rPr>
              <a:t>A </a:t>
            </a:r>
            <a:r>
              <a:rPr lang="en-GB" sz="1400" dirty="0">
                <a:ea typeface="+mn-ea"/>
              </a:rPr>
              <a:t>public forum to discuss implementation related </a:t>
            </a:r>
            <a:r>
              <a:rPr lang="en-GB" sz="1400" dirty="0" smtClean="0">
                <a:ea typeface="+mn-ea"/>
              </a:rPr>
              <a:t>questions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ea typeface="+mn-ea"/>
              </a:rPr>
              <a:t>Participation</a:t>
            </a:r>
            <a:r>
              <a:rPr lang="en-GB" sz="1400" dirty="0">
                <a:ea typeface="+mn-ea"/>
              </a:rPr>
              <a:t>: small group, diverse, accountant </a:t>
            </a:r>
            <a:r>
              <a:rPr lang="en-GB" sz="1400" dirty="0" smtClean="0">
                <a:ea typeface="+mn-ea"/>
              </a:rPr>
              <a:t>focused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ea typeface="+mn-ea"/>
              </a:rPr>
              <a:t>Questions </a:t>
            </a:r>
            <a:r>
              <a:rPr lang="en-GB" sz="1400" dirty="0">
                <a:ea typeface="+mn-ea"/>
              </a:rPr>
              <a:t>may be raised by any constituent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381" y="3003802"/>
            <a:ext cx="8246269" cy="1767302"/>
          </a:xfr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The views expressed in this </a:t>
            </a:r>
            <a:r>
              <a:rPr lang="en-GB" sz="900" dirty="0" smtClean="0"/>
              <a:t>presentation </a:t>
            </a:r>
            <a:r>
              <a:rPr lang="en-GB" sz="900" dirty="0"/>
              <a:t>are those of invited contributors and not necessarily those of the IFoA. The IFoA do not endorse any of the views stated, nor any claims or representations made in this </a:t>
            </a:r>
            <a:r>
              <a:rPr lang="en-GB" sz="900" dirty="0" smtClean="0"/>
              <a:t>presentation </a:t>
            </a:r>
            <a:r>
              <a:rPr lang="en-GB" sz="900" dirty="0"/>
              <a:t>and accept no responsibility or liability to any person for loss or damage suffered as a consequence of their placing reliance upon any view, claim or representation made in this </a:t>
            </a:r>
            <a:r>
              <a:rPr lang="en-GB" sz="900" dirty="0" smtClean="0"/>
              <a:t>presentation. </a:t>
            </a:r>
            <a:r>
              <a:rPr lang="en-GB" sz="900" dirty="0"/>
              <a:t/>
            </a:r>
            <a:br>
              <a:rPr lang="en-GB" sz="900" dirty="0"/>
            </a:br>
            <a:endParaRPr lang="en-GB" sz="900" dirty="0"/>
          </a:p>
          <a:p>
            <a:pPr marL="0" indent="0">
              <a:buNone/>
            </a:pPr>
            <a:r>
              <a:rPr lang="en-GB" sz="900" dirty="0"/>
              <a:t>The information and expressions of opinion contained in this publication are not intended to be a comprehensive study, nor to provide actuarial advice or advice of any nature and should not be treated as a substitute for specific advice concerning individual situations. On no account may any part of this </a:t>
            </a:r>
            <a:r>
              <a:rPr lang="en-GB" sz="900" dirty="0" smtClean="0"/>
              <a:t>presentation </a:t>
            </a:r>
            <a:r>
              <a:rPr lang="en-GB" sz="900" dirty="0"/>
              <a:t>be reproduced without the written permission of the </a:t>
            </a:r>
            <a:r>
              <a:rPr lang="en-GB" sz="900" dirty="0" smtClean="0"/>
              <a:t>IFoA.</a:t>
            </a:r>
            <a:endParaRPr lang="en-GB" sz="900" dirty="0"/>
          </a:p>
        </p:txBody>
      </p:sp>
      <p:sp>
        <p:nvSpPr>
          <p:cNvPr id="10" name="Rectangular Callout 9"/>
          <p:cNvSpPr/>
          <p:nvPr/>
        </p:nvSpPr>
        <p:spPr>
          <a:xfrm>
            <a:off x="383382" y="519931"/>
            <a:ext cx="4080607" cy="1296144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680012" y="519931"/>
            <a:ext cx="4068703" cy="1296144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39380"/>
            <a:ext cx="3730471" cy="85725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842030" y="735546"/>
            <a:ext cx="378762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875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IFRS 17 summary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292" y="2536025"/>
            <a:ext cx="6121400" cy="755805"/>
          </a:xfrm>
        </p:spPr>
        <p:txBody>
          <a:bodyPr/>
          <a:lstStyle/>
          <a:p>
            <a:r>
              <a:rPr lang="en-GB" dirty="0" smtClean="0"/>
              <a:t>Kamran Foroughi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UK life industry key questions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93488-3E47-425E-9724-C7969C10F0E0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000"/>
          </a:p>
        </p:txBody>
      </p:sp>
      <p:sp>
        <p:nvSpPr>
          <p:cNvPr id="21509" name="Content Placeholder 1"/>
          <p:cNvSpPr>
            <a:spLocks noGrp="1"/>
          </p:cNvSpPr>
          <p:nvPr>
            <p:ph idx="1"/>
          </p:nvPr>
        </p:nvSpPr>
        <p:spPr>
          <a:xfrm>
            <a:off x="395291" y="1168003"/>
            <a:ext cx="5063677" cy="259932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/>
              <a:t>Why a new standard?</a:t>
            </a:r>
          </a:p>
          <a:p>
            <a:pPr>
              <a:spcAft>
                <a:spcPts val="1800"/>
              </a:spcAft>
            </a:pPr>
            <a:r>
              <a:rPr lang="en-GB" altLang="en-US" dirty="0" smtClean="0"/>
              <a:t>Does IFRS 17 affect my firm or me?</a:t>
            </a:r>
          </a:p>
          <a:p>
            <a:pPr>
              <a:spcAft>
                <a:spcPts val="1800"/>
              </a:spcAft>
            </a:pPr>
            <a:r>
              <a:rPr lang="en-GB" altLang="en-US" dirty="0" smtClean="0"/>
              <a:t>Will IFRS 17 affect my firm’s business decisions?</a:t>
            </a:r>
          </a:p>
          <a:p>
            <a:pPr>
              <a:spcAft>
                <a:spcPts val="1800"/>
              </a:spcAft>
            </a:pPr>
            <a:r>
              <a:rPr lang="en-GB" altLang="en-US" dirty="0" smtClean="0"/>
              <a:t>What does my firm need to do and when?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"/>
          <a:stretch/>
        </p:blipFill>
        <p:spPr>
          <a:xfrm>
            <a:off x="5486396" y="1160859"/>
            <a:ext cx="3200404" cy="28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Timetable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93488-3E47-425E-9724-C7969C10F0E0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V="1">
            <a:off x="5632775" y="1210080"/>
            <a:ext cx="0" cy="280800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400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193422" y="1273800"/>
            <a:ext cx="11722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lIns="45720" rIns="4572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9999"/>
              </a:buClr>
              <a:buSzPct val="60000"/>
              <a:buFont typeface="Wingdings 2" pitchFamily="18" charset="2"/>
              <a:buNone/>
            </a:pPr>
            <a:r>
              <a:rPr lang="en-GB" sz="1600" b="1" dirty="0" smtClean="0">
                <a:solidFill>
                  <a:srgbClr val="000000"/>
                </a:solidFill>
                <a:ea typeface="MS PGothic" pitchFamily="34" charset="-128"/>
              </a:rPr>
              <a:t>2021</a:t>
            </a:r>
            <a:endParaRPr lang="en-GB" sz="16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020006" y="1210080"/>
            <a:ext cx="0" cy="280800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400" dirty="0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 flipV="1">
            <a:off x="4118768" y="1210080"/>
            <a:ext cx="0" cy="280800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400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2503673" y="1210080"/>
            <a:ext cx="0" cy="280800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ysDot"/>
            <a:round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endParaRPr lang="en-US" sz="1400" dirty="0"/>
          </a:p>
        </p:txBody>
      </p:sp>
      <p:sp>
        <p:nvSpPr>
          <p:cNvPr id="12" name="Rechteck 21511"/>
          <p:cNvSpPr/>
          <p:nvPr/>
        </p:nvSpPr>
        <p:spPr>
          <a:xfrm>
            <a:off x="811693" y="2729855"/>
            <a:ext cx="97471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IFRS 17 published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811692" y="1691292"/>
            <a:ext cx="7863363" cy="923703"/>
          </a:xfrm>
          <a:prstGeom prst="homePlate">
            <a:avLst>
              <a:gd name="adj" fmla="val 24375"/>
            </a:avLst>
          </a:prstGeom>
          <a:solidFill>
            <a:srgbClr val="DCDDD9"/>
          </a:solidFill>
          <a:ln>
            <a:solidFill>
              <a:schemeClr val="accent2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09486" y="1273800"/>
            <a:ext cx="11722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45720" rIns="4572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rgbClr val="999999"/>
              </a:buClr>
              <a:buSzPct val="60000"/>
              <a:buFont typeface="Wingdings 2" pitchFamily="18" charset="2"/>
              <a:buNone/>
            </a:pPr>
            <a:r>
              <a:rPr lang="en-GB" sz="1600" b="1" dirty="0" smtClean="0">
                <a:solidFill>
                  <a:srgbClr val="000000"/>
                </a:solidFill>
                <a:ea typeface="MS PGothic" pitchFamily="34" charset="-128"/>
              </a:rPr>
              <a:t>2017</a:t>
            </a:r>
            <a:endParaRPr lang="en-GB" sz="16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773147" y="1273800"/>
            <a:ext cx="11722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lIns="45720" rIns="4572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9999"/>
              </a:buClr>
              <a:buSzPct val="60000"/>
              <a:buFont typeface="Wingdings 2" pitchFamily="18" charset="2"/>
              <a:buNone/>
            </a:pPr>
            <a:r>
              <a:rPr lang="en-GB" sz="1600" b="1" dirty="0" smtClean="0">
                <a:solidFill>
                  <a:srgbClr val="000000"/>
                </a:solidFill>
                <a:ea typeface="MS PGothic" pitchFamily="34" charset="-128"/>
              </a:rPr>
              <a:t>2018</a:t>
            </a:r>
            <a:endParaRPr lang="en-GB" sz="16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1616928" y="2045553"/>
            <a:ext cx="1925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0">
            <a:spAutoFit/>
          </a:bodyPr>
          <a:lstStyle/>
          <a:p>
            <a:pPr>
              <a:buClr>
                <a:srgbClr val="4F8E97"/>
              </a:buClr>
              <a:buSzPct val="90000"/>
              <a:buFont typeface="Wingdings 2" pitchFamily="18" charset="2"/>
              <a:buNone/>
            </a:pPr>
            <a:r>
              <a:rPr lang="en-GB" sz="1200" dirty="0" smtClean="0">
                <a:solidFill>
                  <a:srgbClr val="000000"/>
                </a:solidFill>
                <a:ea typeface="MS PGothic" pitchFamily="34" charset="-128"/>
              </a:rPr>
              <a:t>Gap analysis, assessment of options, implementation</a:t>
            </a:r>
            <a:endParaRPr lang="en-GB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761091" y="1273800"/>
            <a:ext cx="11722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lIns="45720" rIns="4572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9999"/>
              </a:buClr>
              <a:buSzPct val="60000"/>
              <a:buFont typeface="Wingdings 2" pitchFamily="18" charset="2"/>
              <a:buNone/>
            </a:pPr>
            <a:r>
              <a:rPr lang="en-GB" sz="1600" b="1" dirty="0" smtClean="0">
                <a:solidFill>
                  <a:srgbClr val="000000"/>
                </a:solidFill>
                <a:ea typeface="MS PGothic" pitchFamily="34" charset="-128"/>
              </a:rPr>
              <a:t>2020</a:t>
            </a:r>
            <a:endParaRPr lang="en-GB" sz="16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" name="Rectangle 57"/>
          <p:cNvSpPr>
            <a:spLocks noChangeArrowheads="1"/>
          </p:cNvSpPr>
          <p:nvPr/>
        </p:nvSpPr>
        <p:spPr bwMode="auto">
          <a:xfrm>
            <a:off x="3959214" y="2045087"/>
            <a:ext cx="1519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0">
            <a:spAutoFit/>
          </a:bodyPr>
          <a:lstStyle/>
          <a:p>
            <a:pPr>
              <a:buClr>
                <a:srgbClr val="4F8E97"/>
              </a:buClr>
              <a:buSzPct val="90000"/>
              <a:buFont typeface="Wingdings 2" pitchFamily="18" charset="2"/>
              <a:buNone/>
            </a:pPr>
            <a:r>
              <a:rPr lang="en-GB" sz="1200" dirty="0" smtClean="0">
                <a:solidFill>
                  <a:srgbClr val="000000"/>
                </a:solidFill>
                <a:ea typeface="MS PGothic" pitchFamily="34" charset="-128"/>
              </a:rPr>
              <a:t>Dry run 2018/19/20</a:t>
            </a:r>
            <a:br>
              <a:rPr lang="en-GB" sz="1200" dirty="0" smtClean="0">
                <a:solidFill>
                  <a:srgbClr val="000000"/>
                </a:solidFill>
                <a:ea typeface="MS PGothic" pitchFamily="34" charset="-128"/>
              </a:rPr>
            </a:br>
            <a:endParaRPr lang="en-GB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19" name="Gerade Verbindung mit Pfeil 7"/>
          <p:cNvCxnSpPr/>
          <p:nvPr/>
        </p:nvCxnSpPr>
        <p:spPr>
          <a:xfrm>
            <a:off x="811692" y="2632306"/>
            <a:ext cx="7884000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leichschenkliges Dreieck 119"/>
          <p:cNvSpPr/>
          <p:nvPr/>
        </p:nvSpPr>
        <p:spPr>
          <a:xfrm>
            <a:off x="3128729" y="2481185"/>
            <a:ext cx="307366" cy="230827"/>
          </a:xfrm>
          <a:prstGeom prst="triangl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1" name="Gleichschenkliges Dreieck 121"/>
          <p:cNvSpPr/>
          <p:nvPr/>
        </p:nvSpPr>
        <p:spPr>
          <a:xfrm>
            <a:off x="8180804" y="2481185"/>
            <a:ext cx="307366" cy="230827"/>
          </a:xfrm>
          <a:prstGeom prst="triangl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2" name="Rechteck 21513"/>
          <p:cNvSpPr/>
          <p:nvPr/>
        </p:nvSpPr>
        <p:spPr>
          <a:xfrm>
            <a:off x="2686764" y="2746848"/>
            <a:ext cx="122029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IFRS 9 </a:t>
            </a:r>
            <a:r>
              <a:rPr lang="en-GB" sz="1200" b="1" dirty="0">
                <a:solidFill>
                  <a:prstClr val="black"/>
                </a:solidFill>
              </a:rPr>
              <a:t/>
            </a:r>
            <a:br>
              <a:rPr lang="en-GB" sz="1200" b="1" dirty="0">
                <a:solidFill>
                  <a:prstClr val="black"/>
                </a:solidFill>
              </a:rPr>
            </a:br>
            <a:r>
              <a:rPr lang="en-GB" sz="1200" b="1" dirty="0">
                <a:solidFill>
                  <a:prstClr val="black"/>
                </a:solidFill>
              </a:rPr>
              <a:t>e</a:t>
            </a:r>
            <a:r>
              <a:rPr lang="en-GB" sz="1200" b="1" dirty="0" smtClean="0">
                <a:solidFill>
                  <a:prstClr val="black"/>
                </a:solidFill>
              </a:rPr>
              <a:t>ffective for bancassurers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006" y="3415388"/>
            <a:ext cx="1655049" cy="527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1400" b="1" dirty="0" smtClean="0">
                <a:solidFill>
                  <a:schemeClr val="accent2"/>
                </a:solidFill>
              </a:rPr>
              <a:t>IFRS 9 + IFRS 17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24" name="Gleichschenkliges Dreieck 119"/>
          <p:cNvSpPr/>
          <p:nvPr/>
        </p:nvSpPr>
        <p:spPr>
          <a:xfrm>
            <a:off x="5479094" y="2481185"/>
            <a:ext cx="307366" cy="230827"/>
          </a:xfrm>
          <a:prstGeom prst="triangl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5257493" y="2746848"/>
            <a:ext cx="750569" cy="553998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Opening balance sheet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923009" y="2746848"/>
            <a:ext cx="810100" cy="553998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Full year</a:t>
            </a:r>
            <a:br>
              <a:rPr lang="en-GB" sz="1200" b="1" dirty="0" smtClean="0">
                <a:solidFill>
                  <a:prstClr val="black"/>
                </a:solidFill>
              </a:rPr>
            </a:br>
            <a:r>
              <a:rPr lang="en-GB" sz="1200" b="1" dirty="0" smtClean="0">
                <a:solidFill>
                  <a:prstClr val="black"/>
                </a:solidFill>
              </a:rPr>
              <a:t>financial statements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921770" y="1776640"/>
            <a:ext cx="1739953" cy="2092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C41230"/>
              </a:buClr>
              <a:buSzPct val="90000"/>
              <a:buFont typeface="Wingdings 2" pitchFamily="18" charset="2"/>
              <a:buNone/>
            </a:pPr>
            <a:r>
              <a:rPr lang="en-GB" sz="1600" b="1" dirty="0" smtClean="0">
                <a:solidFill>
                  <a:schemeClr val="accent2"/>
                </a:solidFill>
                <a:ea typeface="MS PGothic" pitchFamily="34" charset="-128"/>
              </a:rPr>
              <a:t>Implementation</a:t>
            </a:r>
            <a:endParaRPr lang="en-GB" sz="1600" b="1" dirty="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29" name="Gleichschenkliges Dreieck 21510"/>
          <p:cNvSpPr/>
          <p:nvPr/>
        </p:nvSpPr>
        <p:spPr>
          <a:xfrm>
            <a:off x="1169983" y="2481185"/>
            <a:ext cx="307366" cy="230827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376968" y="1273800"/>
            <a:ext cx="1172207" cy="338554"/>
          </a:xfrm>
          <a:prstGeom prst="rect">
            <a:avLst/>
          </a:prstGeom>
          <a:noFill/>
          <a:ln>
            <a:noFill/>
          </a:ln>
          <a:extLst/>
        </p:spPr>
        <p:txBody>
          <a:bodyPr lIns="45720" rIns="4572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9999"/>
              </a:buClr>
              <a:buSzPct val="60000"/>
              <a:buFont typeface="Wingdings 2" pitchFamily="18" charset="2"/>
              <a:buNone/>
            </a:pPr>
            <a:r>
              <a:rPr lang="en-GB" sz="1600" b="1" dirty="0" smtClean="0">
                <a:solidFill>
                  <a:srgbClr val="000000"/>
                </a:solidFill>
                <a:ea typeface="MS PGothic" pitchFamily="34" charset="-128"/>
              </a:rPr>
              <a:t>2019</a:t>
            </a:r>
            <a:endParaRPr lang="en-GB" sz="16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7065567" y="2746848"/>
            <a:ext cx="744656" cy="369332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Q1 reporting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2" name="Gleichschenkliges Dreieck 121"/>
          <p:cNvSpPr/>
          <p:nvPr/>
        </p:nvSpPr>
        <p:spPr>
          <a:xfrm>
            <a:off x="7270140" y="2481185"/>
            <a:ext cx="307366" cy="230827"/>
          </a:xfrm>
          <a:prstGeom prst="triangl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1544" y="2002082"/>
            <a:ext cx="23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F8E97"/>
              </a:buClr>
              <a:buSzPct val="90000"/>
            </a:pPr>
            <a:r>
              <a:rPr lang="en-GB" sz="1200" dirty="0">
                <a:solidFill>
                  <a:srgbClr val="000000"/>
                </a:solidFill>
                <a:ea typeface="MS PGothic" pitchFamily="34" charset="-128"/>
              </a:rPr>
              <a:t>2021 IFRS financial statements </a:t>
            </a:r>
            <a:r>
              <a:rPr lang="en-GB" sz="1200" dirty="0" smtClean="0">
                <a:solidFill>
                  <a:srgbClr val="000000"/>
                </a:solidFill>
                <a:ea typeface="MS PGothic" pitchFamily="34" charset="-128"/>
              </a:rPr>
              <a:t>comparatives </a:t>
            </a:r>
            <a:r>
              <a:rPr lang="en-GB" sz="1200" dirty="0">
                <a:solidFill>
                  <a:srgbClr val="000000"/>
                </a:solidFill>
                <a:ea typeface="MS PGothic" pitchFamily="34" charset="-128"/>
              </a:rPr>
              <a:t>for </a:t>
            </a:r>
            <a:r>
              <a:rPr lang="en-GB" sz="1200" dirty="0" smtClean="0">
                <a:solidFill>
                  <a:srgbClr val="000000"/>
                </a:solidFill>
                <a:ea typeface="MS PGothic" pitchFamily="34" charset="-128"/>
              </a:rPr>
              <a:t>2020</a:t>
            </a:r>
            <a:endParaRPr lang="en-GB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2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29" name="Straight Connector 21528"/>
          <p:cNvCxnSpPr/>
          <p:nvPr/>
        </p:nvCxnSpPr>
        <p:spPr>
          <a:xfrm flipH="1">
            <a:off x="3372351" y="17018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549609" y="1899919"/>
            <a:ext cx="0" cy="46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0" name="Elbow Connector 21509"/>
          <p:cNvCxnSpPr>
            <a:stCxn id="33" idx="0"/>
            <a:endCxn id="40" idx="0"/>
          </p:cNvCxnSpPr>
          <p:nvPr/>
        </p:nvCxnSpPr>
        <p:spPr>
          <a:xfrm rot="16200000" flipH="1">
            <a:off x="5224489" y="-145803"/>
            <a:ext cx="635000" cy="4330206"/>
          </a:xfrm>
          <a:prstGeom prst="bentConnector3">
            <a:avLst>
              <a:gd name="adj1" fmla="val 308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IFRS 17 hybrid measurement model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93488-3E47-425E-9724-C7969C10F0E0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26" name="Rectangle 25"/>
          <p:cNvSpPr/>
          <p:nvPr/>
        </p:nvSpPr>
        <p:spPr>
          <a:xfrm>
            <a:off x="4001048" y="1168397"/>
            <a:ext cx="1080000" cy="533400"/>
          </a:xfrm>
          <a:prstGeom prst="rect">
            <a:avLst/>
          </a:prstGeom>
          <a:gradFill flip="none" rotWithShape="1">
            <a:gsLst>
              <a:gs pos="5000">
                <a:srgbClr val="4B4B4B"/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entagon 29"/>
          <p:cNvSpPr/>
          <p:nvPr/>
        </p:nvSpPr>
        <p:spPr>
          <a:xfrm rot="10800000">
            <a:off x="490535" y="1168400"/>
            <a:ext cx="3510512" cy="533400"/>
          </a:xfrm>
          <a:prstGeom prst="homePlate">
            <a:avLst>
              <a:gd name="adj" fmla="val 133929"/>
            </a:avLst>
          </a:prstGeom>
          <a:gradFill flip="none" rotWithShape="1">
            <a:gsLst>
              <a:gs pos="55000">
                <a:srgbClr val="BFBFBF"/>
              </a:gs>
              <a:gs pos="44000">
                <a:schemeClr val="bg1"/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>
            <a:off x="5081047" y="1168400"/>
            <a:ext cx="3591468" cy="533400"/>
          </a:xfrm>
          <a:prstGeom prst="homePlate">
            <a:avLst>
              <a:gd name="adj" fmla="val 133929"/>
            </a:avLst>
          </a:prstGeom>
          <a:gradFill flip="none" rotWithShape="1">
            <a:gsLst>
              <a:gs pos="22000">
                <a:schemeClr val="tx2"/>
              </a:gs>
              <a:gs pos="50000">
                <a:srgbClr val="4B4B4B"/>
              </a:gs>
              <a:gs pos="100000">
                <a:srgbClr val="4B4B4B"/>
              </a:gs>
            </a:gsLst>
            <a:lin ang="108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entagon 32"/>
          <p:cNvSpPr/>
          <p:nvPr/>
        </p:nvSpPr>
        <p:spPr>
          <a:xfrm rot="10800000">
            <a:off x="2305047" y="1168400"/>
            <a:ext cx="1696000" cy="533400"/>
          </a:xfrm>
          <a:prstGeom prst="homePlate">
            <a:avLst>
              <a:gd name="adj" fmla="val 83929"/>
            </a:avLst>
          </a:prstGeom>
          <a:solidFill>
            <a:srgbClr val="BFBFB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079500" y="1178866"/>
            <a:ext cx="179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Deferral and matching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07334" y="1284259"/>
            <a:ext cx="148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IFRS 17</a:t>
            </a:r>
            <a:endParaRPr lang="en-GB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1178866"/>
            <a:ext cx="125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>
                    <a:lumMod val="85000"/>
                  </a:schemeClr>
                </a:solidFill>
              </a:rPr>
              <a:t>Economic value</a:t>
            </a:r>
            <a:endParaRPr lang="en-GB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4634" y="1970494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General measurement model</a:t>
            </a:r>
            <a:endParaRPr lang="en-GB" sz="1400" b="1" dirty="0"/>
          </a:p>
        </p:txBody>
      </p:sp>
      <p:sp>
        <p:nvSpPr>
          <p:cNvPr id="21504" name="Rectangle 21503"/>
          <p:cNvSpPr/>
          <p:nvPr/>
        </p:nvSpPr>
        <p:spPr>
          <a:xfrm>
            <a:off x="4914900" y="2336800"/>
            <a:ext cx="1358900" cy="1663700"/>
          </a:xfrm>
          <a:prstGeom prst="rect">
            <a:avLst/>
          </a:prstGeom>
          <a:solidFill>
            <a:srgbClr val="79A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027642" y="2336800"/>
            <a:ext cx="1358900" cy="1663700"/>
          </a:xfrm>
          <a:prstGeom prst="rect">
            <a:avLst/>
          </a:prstGeom>
          <a:solidFill>
            <a:srgbClr val="008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05" name="TextBox 21504"/>
          <p:cNvSpPr txBox="1"/>
          <p:nvPr/>
        </p:nvSpPr>
        <p:spPr>
          <a:xfrm>
            <a:off x="4914900" y="2565400"/>
            <a:ext cx="135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Variable Fee Approach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7642" y="2565400"/>
            <a:ext cx="1358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Premium Allocation Approach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5081048" y="1168400"/>
            <a:ext cx="1814451" cy="533400"/>
          </a:xfrm>
          <a:prstGeom prst="homePlate">
            <a:avLst>
              <a:gd name="adj" fmla="val 83929"/>
            </a:avLst>
          </a:prstGeom>
          <a:solidFill>
            <a:srgbClr val="4B4B4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4383081" y="2650161"/>
            <a:ext cx="0" cy="1957197"/>
          </a:xfrm>
          <a:prstGeom prst="line">
            <a:avLst/>
          </a:prstGeom>
          <a:ln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03081" y="2663071"/>
            <a:ext cx="36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03081" y="4641273"/>
            <a:ext cx="36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71370" y="2308655"/>
            <a:ext cx="1070647" cy="2298703"/>
            <a:chOff x="1358250" y="2308655"/>
            <a:chExt cx="1070647" cy="229870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90409" y="2308655"/>
              <a:ext cx="0" cy="2298703"/>
            </a:xfrm>
            <a:prstGeom prst="line">
              <a:avLst/>
            </a:prstGeom>
            <a:ln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58250" y="3097353"/>
              <a:ext cx="107064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Total Insurance Contract Liability</a:t>
              </a:r>
              <a:endParaRPr lang="en-GB" sz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847758" y="3347500"/>
            <a:ext cx="1070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6"/>
                </a:solidFill>
              </a:rPr>
              <a:t>Fulfilment Cash Flows</a:t>
            </a:r>
            <a:endParaRPr lang="en-GB" sz="1200" dirty="0">
              <a:solidFill>
                <a:schemeClr val="accent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38276" y="2308655"/>
            <a:ext cx="1309718" cy="2332618"/>
            <a:chOff x="944653" y="2308655"/>
            <a:chExt cx="1309718" cy="2332618"/>
          </a:xfrm>
        </p:grpSpPr>
        <p:sp>
          <p:nvSpPr>
            <p:cNvPr id="23" name="TextBox 22"/>
            <p:cNvSpPr txBox="1"/>
            <p:nvPr/>
          </p:nvSpPr>
          <p:spPr>
            <a:xfrm>
              <a:off x="944653" y="2308655"/>
              <a:ext cx="1309718" cy="34150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Contractual Service Margin 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4653" y="2680543"/>
              <a:ext cx="1309718" cy="36896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Risk Adjustment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4653" y="3079888"/>
              <a:ext cx="1309718" cy="34911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Time value of Money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44653" y="3429000"/>
              <a:ext cx="1309718" cy="121227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Cash Flows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944653" y="3088620"/>
              <a:ext cx="1309718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4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58252"/>
              </p:ext>
            </p:extLst>
          </p:nvPr>
        </p:nvGraphicFramePr>
        <p:xfrm>
          <a:off x="443779" y="1075152"/>
          <a:ext cx="3213821" cy="356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620"/>
                <a:gridCol w="644201"/>
              </a:tblGrid>
              <a:tr h="418767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300" dirty="0" smtClean="0"/>
                        <a:t>Statement</a:t>
                      </a:r>
                      <a:r>
                        <a:rPr lang="en-GB" sz="1300" baseline="0" dirty="0" smtClean="0"/>
                        <a:t> of Comprehensive income</a:t>
                      </a:r>
                      <a:endParaRPr lang="en-GB" sz="13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en-GB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b="1" dirty="0" smtClean="0"/>
                        <a:t>2021</a:t>
                      </a:r>
                      <a:endParaRPr lang="en-GB" b="1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/>
                        <a:t>Insurance contract revenue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Insurance service</a:t>
                      </a:r>
                      <a:r>
                        <a:rPr lang="en-GB" baseline="0" dirty="0" smtClean="0"/>
                        <a:t> expenses</a:t>
                      </a:r>
                      <a:endParaRPr lang="en-GB" dirty="0" smtClean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/>
                        <a:t>(x)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Insurance service result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/>
                        <a:t>Investment income</a:t>
                      </a:r>
                      <a:endParaRPr lang="en-GB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/>
                        <a:t>Insurance finance expense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/>
                        <a:t>(x)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Net financial result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Profit / Loss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791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/>
                        <a:t>Discount</a:t>
                      </a:r>
                      <a:r>
                        <a:rPr lang="en-GB" baseline="0" dirty="0" smtClean="0"/>
                        <a:t> rate changes on insurance liability (optional)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GB" dirty="0" smtClean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 anchor="ctr">
                    <a:solidFill>
                      <a:srgbClr val="DCDDD9"/>
                    </a:solidFill>
                  </a:tcPr>
                </a:tc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Total comprehensive income</a:t>
                      </a:r>
                      <a:endParaRPr lang="en-GB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GB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1509" name="Content Placeholder 1"/>
          <p:cNvSpPr>
            <a:spLocks noGrp="1"/>
          </p:cNvSpPr>
          <p:nvPr>
            <p:ph idx="1"/>
          </p:nvPr>
        </p:nvSpPr>
        <p:spPr>
          <a:xfrm>
            <a:off x="3706087" y="1233686"/>
            <a:ext cx="4971926" cy="2086343"/>
          </a:xfrm>
        </p:spPr>
        <p:txBody>
          <a:bodyPr/>
          <a:lstStyle/>
          <a:p>
            <a:pPr marL="174625" lvl="2" indent="-174625">
              <a:spcAft>
                <a:spcPts val="1000"/>
              </a:spcAft>
              <a:buSzPct val="100000"/>
            </a:pPr>
            <a:r>
              <a:rPr lang="en-GB" sz="1400" dirty="0" smtClean="0">
                <a:latin typeface="Arial" panose="020B0604020202020204" pitchFamily="34" charset="0"/>
              </a:rPr>
              <a:t>Hybrid between sources </a:t>
            </a:r>
            <a:r>
              <a:rPr lang="en-GB" sz="1400" dirty="0" smtClean="0">
                <a:latin typeface="Arial" panose="020B0604020202020204" pitchFamily="34" charset="0"/>
              </a:rPr>
              <a:t>of </a:t>
            </a:r>
            <a:r>
              <a:rPr lang="en-GB" sz="1400" dirty="0" smtClean="0">
                <a:latin typeface="Arial" panose="020B0604020202020204" pitchFamily="34" charset="0"/>
              </a:rPr>
              <a:t>cash flow &amp; surplus approaches – no premiums</a:t>
            </a:r>
            <a:endParaRPr lang="en-GB" sz="800" dirty="0" smtClean="0">
              <a:latin typeface="Arial" panose="020B0604020202020204" pitchFamily="34" charset="0"/>
            </a:endParaRPr>
          </a:p>
          <a:p>
            <a:pPr marL="174625" lvl="2" indent="-174625">
              <a:spcAft>
                <a:spcPts val="1000"/>
              </a:spcAft>
              <a:buSzPct val="100000"/>
            </a:pPr>
            <a:r>
              <a:rPr lang="en-GB" sz="1400" dirty="0" smtClean="0">
                <a:latin typeface="Arial" panose="020B0604020202020204" pitchFamily="34" charset="0"/>
              </a:rPr>
              <a:t>Insurance </a:t>
            </a:r>
            <a:r>
              <a:rPr lang="en-GB" sz="1400" dirty="0">
                <a:latin typeface="Arial" panose="020B0604020202020204" pitchFamily="34" charset="0"/>
              </a:rPr>
              <a:t>contract revenue and service expenses exclude any investment components</a:t>
            </a:r>
          </a:p>
          <a:p>
            <a:pPr marL="174625" lvl="2" indent="-174625">
              <a:spcAft>
                <a:spcPts val="1000"/>
              </a:spcAft>
              <a:buSzPct val="100000"/>
            </a:pPr>
            <a:r>
              <a:rPr lang="en-GB" sz="1400" dirty="0" smtClean="0">
                <a:latin typeface="Arial" panose="020B0604020202020204" pitchFamily="34" charset="0"/>
              </a:rPr>
              <a:t>Insurance </a:t>
            </a:r>
            <a:r>
              <a:rPr lang="en-GB" sz="1400" dirty="0">
                <a:latin typeface="Arial" panose="020B0604020202020204" pitchFamily="34" charset="0"/>
              </a:rPr>
              <a:t>finance expense is excluded from insurance service (underwriting) </a:t>
            </a:r>
            <a:r>
              <a:rPr lang="en-GB" sz="1400" dirty="0" smtClean="0">
                <a:latin typeface="Arial" panose="020B0604020202020204" pitchFamily="34" charset="0"/>
              </a:rPr>
              <a:t>result</a:t>
            </a:r>
          </a:p>
          <a:p>
            <a:pPr marL="174625" lvl="2" indent="-174625">
              <a:spcAft>
                <a:spcPts val="1000"/>
              </a:spcAft>
              <a:buSzPct val="100000"/>
            </a:pPr>
            <a:r>
              <a:rPr lang="en-GB" sz="1400" dirty="0" smtClean="0">
                <a:latin typeface="Arial" panose="020B0604020202020204" pitchFamily="34" charset="0"/>
              </a:rPr>
              <a:t>OCI discount rate option appeals to continental Europeans</a:t>
            </a:r>
            <a:endParaRPr lang="en-GB" sz="1400" dirty="0">
              <a:latin typeface="Arial" panose="020B0604020202020204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New IFRS 17 Income Statement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93488-3E47-425E-9724-C7969C10F0E0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000"/>
          </a:p>
        </p:txBody>
      </p:sp>
    </p:spTree>
    <p:extLst>
      <p:ext uri="{BB962C8B-B14F-4D97-AF65-F5344CB8AC3E}">
        <p14:creationId xmlns:p14="http://schemas.microsoft.com/office/powerpoint/2010/main" val="14864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What is our Actuarial Profession doing?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smtClean="0">
                <a:solidFill>
                  <a:schemeClr val="tx1"/>
                </a:solidFill>
              </a:rPr>
              <a:t>November 2017</a:t>
            </a:r>
            <a:endParaRPr lang="en-GB" altLang="en-US" sz="1000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D9AB16"/>
              </a:buClr>
              <a:buChar char="•"/>
              <a:defRPr sz="20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44" indent="-284156">
              <a:spcBef>
                <a:spcPct val="50000"/>
              </a:spcBef>
              <a:buClr>
                <a:srgbClr val="D9AB16"/>
              </a:buClr>
              <a:buChar char="–"/>
              <a:defRPr sz="17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385" indent="-227007">
              <a:spcBef>
                <a:spcPct val="50000"/>
              </a:spcBef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73" indent="-227007">
              <a:spcBef>
                <a:spcPct val="50000"/>
              </a:spcBef>
              <a:buClr>
                <a:srgbClr val="D9AB16"/>
              </a:buClr>
              <a:buChar char="–"/>
              <a:defRPr sz="14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61" indent="-227007">
              <a:spcBef>
                <a:spcPct val="50000"/>
              </a:spcBef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950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139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28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516" indent="-22700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anose="020B0604020202020204" pitchFamily="34" charset="0"/>
              <a:buChar char="•"/>
              <a:defRPr sz="120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93488-3E47-425E-9724-C7969C10F0E0}" type="slidenum">
              <a:rPr lang="en-GB" altLang="en-US" sz="10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000"/>
          </a:p>
        </p:txBody>
      </p:sp>
      <p:sp>
        <p:nvSpPr>
          <p:cNvPr id="21509" name="Content Placeholder 1"/>
          <p:cNvSpPr>
            <a:spLocks noGrp="1"/>
          </p:cNvSpPr>
          <p:nvPr>
            <p:ph idx="1"/>
          </p:nvPr>
        </p:nvSpPr>
        <p:spPr>
          <a:xfrm>
            <a:off x="395290" y="1168003"/>
            <a:ext cx="5380669" cy="2885837"/>
          </a:xfrm>
        </p:spPr>
        <p:txBody>
          <a:bodyPr/>
          <a:lstStyle/>
          <a:p>
            <a:r>
              <a:rPr lang="en-GB" altLang="en-US" dirty="0" smtClean="0"/>
              <a:t>International Actuarial Association participation</a:t>
            </a:r>
          </a:p>
          <a:p>
            <a:r>
              <a:rPr lang="en-GB" altLang="en-US" dirty="0" smtClean="0"/>
              <a:t>UK FRG </a:t>
            </a:r>
            <a:r>
              <a:rPr lang="en-GB" altLang="en-US" dirty="0"/>
              <a:t>and Working Group support 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Helping develop International Actuarial Notes</a:t>
            </a:r>
          </a:p>
          <a:p>
            <a:r>
              <a:rPr lang="en-GB" altLang="en-US" dirty="0" smtClean="0"/>
              <a:t>CPD events / roadmap</a:t>
            </a:r>
          </a:p>
          <a:p>
            <a:r>
              <a:rPr lang="en-GB" altLang="en-US" dirty="0" smtClean="0"/>
              <a:t>Past material, in particular:</a:t>
            </a:r>
          </a:p>
          <a:p>
            <a:pPr lvl="1"/>
            <a:r>
              <a:rPr lang="en-GB" altLang="en-US" dirty="0" smtClean="0"/>
              <a:t>July </a:t>
            </a:r>
            <a:r>
              <a:rPr lang="en-GB" altLang="en-US" dirty="0" smtClean="0"/>
              <a:t>&amp; September 2017 </a:t>
            </a:r>
            <a:r>
              <a:rPr lang="en-GB" altLang="en-US" dirty="0" smtClean="0"/>
              <a:t>Staple Inn </a:t>
            </a:r>
            <a:r>
              <a:rPr lang="en-GB" altLang="en-US" dirty="0" smtClean="0"/>
              <a:t>seminars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2011 Staple Inn paper critiquing 2010 ED</a:t>
            </a:r>
          </a:p>
          <a:p>
            <a:pPr lvl="1"/>
            <a:r>
              <a:rPr lang="en-GB" altLang="en-US" dirty="0" smtClean="0"/>
              <a:t>2013 published </a:t>
            </a:r>
            <a:r>
              <a:rPr lang="en-GB" altLang="en-US" dirty="0" err="1" smtClean="0"/>
              <a:t>IFoA</a:t>
            </a:r>
            <a:r>
              <a:rPr lang="en-GB" altLang="en-US" dirty="0" smtClean="0"/>
              <a:t> response to 2013 ED</a:t>
            </a:r>
          </a:p>
          <a:p>
            <a:pPr lvl="1"/>
            <a:r>
              <a:rPr lang="en-GB" altLang="en-US" dirty="0" smtClean="0"/>
              <a:t>Life Conference presentations 2010-2016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073" y="1168002"/>
            <a:ext cx="2772117" cy="28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Financial &amp; operational implications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292" y="2536025"/>
            <a:ext cx="6121400" cy="755805"/>
          </a:xfrm>
        </p:spPr>
        <p:txBody>
          <a:bodyPr/>
          <a:lstStyle/>
          <a:p>
            <a:r>
              <a:rPr lang="en-GB" dirty="0" smtClean="0"/>
              <a:t>Anthony Coughlan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SharedContentType xmlns="Microsoft.SharePoint.Taxonomy.ContentTypeSync" SourceId="b921ac28-8646-473c-91fe-f89955a73f55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70585C6F7CE408A8A3681C40DFDA3" ma:contentTypeVersion="0" ma:contentTypeDescription="Create a new document." ma:contentTypeScope="" ma:versionID="2959928dbacde11f86d0ab773cf6c0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0155B-21D9-435B-A5E0-326581CA6808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B91F8B-C379-4F7F-BA3B-D74E1455F3A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13F5AF7-A6AF-4536-A0CC-37084C819B4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866CC8A-12E7-4E9C-B8A4-0CC6D009140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8D2D8F4-231C-45F8-A3E6-5B69C1FF5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2591</TotalTime>
  <Words>1182</Words>
  <Application>Microsoft Office PowerPoint</Application>
  <PresentationFormat>On-screen Show (16:9)</PresentationFormat>
  <Paragraphs>353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Georgia</vt:lpstr>
      <vt:lpstr>Webdings</vt:lpstr>
      <vt:lpstr>Wingdings 2</vt:lpstr>
      <vt:lpstr>ヒラギノ角ゴ ProN W3</vt:lpstr>
      <vt:lpstr>IFOA PowerPoint template 16.9</vt:lpstr>
      <vt:lpstr>IFRS 17 has arrived !</vt:lpstr>
      <vt:lpstr>Agenda</vt:lpstr>
      <vt:lpstr>IFRS 17 summary</vt:lpstr>
      <vt:lpstr>UK life industry key questions</vt:lpstr>
      <vt:lpstr>Timetable</vt:lpstr>
      <vt:lpstr>IFRS 17 hybrid measurement model</vt:lpstr>
      <vt:lpstr>New IFRS 17 Income Statement</vt:lpstr>
      <vt:lpstr>What is our Actuarial Profession doing?</vt:lpstr>
      <vt:lpstr>Financial &amp; operational implications</vt:lpstr>
      <vt:lpstr>Profit emergence for a non-profit immediate annuity</vt:lpstr>
      <vt:lpstr>Profit emergence for a with-profit endowment</vt:lpstr>
      <vt:lpstr>Example of mismatches</vt:lpstr>
      <vt:lpstr>How do IFRS 17 and Solvency II compare?</vt:lpstr>
      <vt:lpstr>PowerPoint Presentation</vt:lpstr>
      <vt:lpstr>EU endorsement, wider considerations </vt:lpstr>
      <vt:lpstr>Adoption required in the consolidated accounts of publicly traded companies when endorsed </vt:lpstr>
      <vt:lpstr>EU endorsement criteria </vt:lpstr>
      <vt:lpstr>Impact of Brexit on UK companies IFRS 17 is unlikely to be endorsed by March 2019</vt:lpstr>
      <vt:lpstr>Other entities can choose between IFRS and UK GAAP IFRS unlikely to be incorporated into UK GAAP until IFRS implementation experience available</vt:lpstr>
      <vt:lpstr>Stephen Cooper’s perspective</vt:lpstr>
      <vt:lpstr>IFRS 17 due process</vt:lpstr>
      <vt:lpstr>Why IFRS 17?</vt:lpstr>
      <vt:lpstr>Developing IFRS 17: Difficult issues</vt:lpstr>
      <vt:lpstr>What investors think about IFRS 17</vt:lpstr>
      <vt:lpstr>IASB support during implementation</vt:lpstr>
      <vt:lpstr>Questions</vt:lpstr>
    </vt:vector>
  </TitlesOfParts>
  <Company>IFoA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Kamran Foroughi (IRR/ICT/Life, London (High Holborn))</cp:lastModifiedBy>
  <cp:revision>164</cp:revision>
  <cp:lastPrinted>2017-10-31T13:55:27Z</cp:lastPrinted>
  <dcterms:created xsi:type="dcterms:W3CDTF">2016-07-04T15:53:51Z</dcterms:created>
  <dcterms:modified xsi:type="dcterms:W3CDTF">2017-11-20T13:11:31Z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0x01010002E70585C6F7CE408A8A3681C40DFDA3</vt:lpwstr>
  </property>
</Properties>
</file>